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71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2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12192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61EB8F-0CD2-418B-8F24-6CC55E489B90}" v="2" dt="2026-09-22T13:09:58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o Januário" userId="2d6ae2be92de3396" providerId="LiveId" clId="{750C2052-1757-4FCB-BF22-2FF7469937B6}"/>
    <pc:docChg chg="undo custSel addSld modSld sldOrd">
      <pc:chgData name="Rodrigo Januário" userId="2d6ae2be92de3396" providerId="LiveId" clId="{750C2052-1757-4FCB-BF22-2FF7469937B6}" dt="2026-09-25T17:16:17.500" v="425" actId="20577"/>
      <pc:docMkLst>
        <pc:docMk/>
      </pc:docMkLst>
      <pc:sldChg chg="modSp mod">
        <pc:chgData name="Rodrigo Januário" userId="2d6ae2be92de3396" providerId="LiveId" clId="{750C2052-1757-4FCB-BF22-2FF7469937B6}" dt="2026-09-25T17:15:48.016" v="423" actId="20577"/>
        <pc:sldMkLst>
          <pc:docMk/>
          <pc:sldMk cId="0" sldId="267"/>
        </pc:sldMkLst>
        <pc:spChg chg="mod">
          <ac:chgData name="Rodrigo Januário" userId="2d6ae2be92de3396" providerId="LiveId" clId="{750C2052-1757-4FCB-BF22-2FF7469937B6}" dt="2026-09-25T17:15:48.016" v="423" actId="20577"/>
          <ac:spMkLst>
            <pc:docMk/>
            <pc:sldMk cId="0" sldId="267"/>
            <ac:spMk id="199" creationId="{00000000-0000-0000-0000-000000000000}"/>
          </ac:spMkLst>
        </pc:spChg>
        <pc:spChg chg="mod">
          <ac:chgData name="Rodrigo Januário" userId="2d6ae2be92de3396" providerId="LiveId" clId="{750C2052-1757-4FCB-BF22-2FF7469937B6}" dt="2026-09-22T13:11:52.285" v="370" actId="20577"/>
          <ac:spMkLst>
            <pc:docMk/>
            <pc:sldMk cId="0" sldId="267"/>
            <ac:spMk id="200" creationId="{00000000-0000-0000-0000-000000000000}"/>
          </ac:spMkLst>
        </pc:spChg>
        <pc:spChg chg="mod">
          <ac:chgData name="Rodrigo Januário" userId="2d6ae2be92de3396" providerId="LiveId" clId="{750C2052-1757-4FCB-BF22-2FF7469937B6}" dt="2026-09-22T13:12:04.287" v="371" actId="1076"/>
          <ac:spMkLst>
            <pc:docMk/>
            <pc:sldMk cId="0" sldId="267"/>
            <ac:spMk id="203" creationId="{00000000-0000-0000-0000-000000000000}"/>
          </ac:spMkLst>
        </pc:spChg>
      </pc:sldChg>
      <pc:sldChg chg="delSp mod">
        <pc:chgData name="Rodrigo Januário" userId="2d6ae2be92de3396" providerId="LiveId" clId="{750C2052-1757-4FCB-BF22-2FF7469937B6}" dt="2026-09-22T13:12:20.017" v="372" actId="478"/>
        <pc:sldMkLst>
          <pc:docMk/>
          <pc:sldMk cId="0" sldId="268"/>
        </pc:sldMkLst>
      </pc:sldChg>
      <pc:sldChg chg="addSp delSp modSp mod">
        <pc:chgData name="Rodrigo Januário" userId="2d6ae2be92de3396" providerId="LiveId" clId="{750C2052-1757-4FCB-BF22-2FF7469937B6}" dt="2026-09-22T13:13:51.218" v="380" actId="1076"/>
        <pc:sldMkLst>
          <pc:docMk/>
          <pc:sldMk cId="0" sldId="269"/>
        </pc:sldMkLst>
        <pc:picChg chg="add mod">
          <ac:chgData name="Rodrigo Januário" userId="2d6ae2be92de3396" providerId="LiveId" clId="{750C2052-1757-4FCB-BF22-2FF7469937B6}" dt="2026-09-22T13:13:51.218" v="380" actId="1076"/>
          <ac:picMkLst>
            <pc:docMk/>
            <pc:sldMk cId="0" sldId="269"/>
            <ac:picMk id="4" creationId="{E7653A74-3882-0525-8EDA-5CFB5E97F0B8}"/>
          </ac:picMkLst>
        </pc:picChg>
      </pc:sldChg>
      <pc:sldChg chg="addSp delSp modSp mod">
        <pc:chgData name="Rodrigo Januário" userId="2d6ae2be92de3396" providerId="LiveId" clId="{750C2052-1757-4FCB-BF22-2FF7469937B6}" dt="2026-09-25T17:16:17.500" v="425" actId="20577"/>
        <pc:sldMkLst>
          <pc:docMk/>
          <pc:sldMk cId="2881668462" sldId="270"/>
        </pc:sldMkLst>
        <pc:spChg chg="add mod">
          <ac:chgData name="Rodrigo Januário" userId="2d6ae2be92de3396" providerId="LiveId" clId="{750C2052-1757-4FCB-BF22-2FF7469937B6}" dt="2026-09-22T13:09:52.982" v="243" actId="1076"/>
          <ac:spMkLst>
            <pc:docMk/>
            <pc:sldMk cId="2881668462" sldId="270"/>
            <ac:spMk id="5" creationId="{6423FA72-8352-75EB-F6C5-5F97F9A7D086}"/>
          </ac:spMkLst>
        </pc:spChg>
        <pc:spChg chg="add mod">
          <ac:chgData name="Rodrigo Januário" userId="2d6ae2be92de3396" providerId="LiveId" clId="{750C2052-1757-4FCB-BF22-2FF7469937B6}" dt="2026-09-25T17:16:17.500" v="425" actId="20577"/>
          <ac:spMkLst>
            <pc:docMk/>
            <pc:sldMk cId="2881668462" sldId="270"/>
            <ac:spMk id="6" creationId="{2821FFFF-FD0B-5EC0-7346-4F8BB32C3DF5}"/>
          </ac:spMkLst>
        </pc:spChg>
        <pc:spChg chg="mod">
          <ac:chgData name="Rodrigo Januário" userId="2d6ae2be92de3396" providerId="LiveId" clId="{750C2052-1757-4FCB-BF22-2FF7469937B6}" dt="2026-09-22T13:09:41.674" v="238" actId="1076"/>
          <ac:spMkLst>
            <pc:docMk/>
            <pc:sldMk cId="2881668462" sldId="270"/>
            <ac:spMk id="8" creationId="{F240A71E-05B8-4080-AC6C-311B1BA27F9A}"/>
          </ac:spMkLst>
        </pc:spChg>
        <pc:spChg chg="mod">
          <ac:chgData name="Rodrigo Januário" userId="2d6ae2be92de3396" providerId="LiveId" clId="{750C2052-1757-4FCB-BF22-2FF7469937B6}" dt="2026-09-22T13:09:15.971" v="214" actId="1076"/>
          <ac:spMkLst>
            <pc:docMk/>
            <pc:sldMk cId="2881668462" sldId="270"/>
            <ac:spMk id="11" creationId="{348140B1-3425-4C28-93B3-7C137D7F5680}"/>
          </ac:spMkLst>
        </pc:spChg>
        <pc:picChg chg="add mod">
          <ac:chgData name="Rodrigo Januário" userId="2d6ae2be92de3396" providerId="LiveId" clId="{750C2052-1757-4FCB-BF22-2FF7469937B6}" dt="2026-09-22T13:10:33.696" v="291" actId="14100"/>
          <ac:picMkLst>
            <pc:docMk/>
            <pc:sldMk cId="2881668462" sldId="270"/>
            <ac:picMk id="3" creationId="{158FA2C4-BFA0-E9D8-4B2A-72F4B5DB138E}"/>
          </ac:picMkLst>
        </pc:picChg>
        <pc:picChg chg="mod">
          <ac:chgData name="Rodrigo Januário" userId="2d6ae2be92de3396" providerId="LiveId" clId="{750C2052-1757-4FCB-BF22-2FF7469937B6}" dt="2026-09-22T13:13:59.416" v="384" actId="1037"/>
          <ac:picMkLst>
            <pc:docMk/>
            <pc:sldMk cId="2881668462" sldId="270"/>
            <ac:picMk id="9" creationId="{E616D4D9-AC53-4C2F-A718-9F0BF33D77A9}"/>
          </ac:picMkLst>
        </pc:picChg>
        <pc:picChg chg="add mod">
          <ac:chgData name="Rodrigo Januário" userId="2d6ae2be92de3396" providerId="LiveId" clId="{750C2052-1757-4FCB-BF22-2FF7469937B6}" dt="2026-09-22T13:13:02.176" v="379" actId="1076"/>
          <ac:picMkLst>
            <pc:docMk/>
            <pc:sldMk cId="2881668462" sldId="270"/>
            <ac:picMk id="12" creationId="{7169A0BF-EDE7-FD32-70AB-16C8F5A49E92}"/>
          </ac:picMkLst>
        </pc:picChg>
      </pc:sldChg>
      <pc:sldChg chg="addSp delSp modSp new mod modTransition">
        <pc:chgData name="Rodrigo Januário" userId="2d6ae2be92de3396" providerId="LiveId" clId="{750C2052-1757-4FCB-BF22-2FF7469937B6}" dt="2026-09-22T12:43:34.165" v="208" actId="22"/>
        <pc:sldMkLst>
          <pc:docMk/>
          <pc:sldMk cId="2427612290" sldId="271"/>
        </pc:sldMkLst>
        <pc:picChg chg="add">
          <ac:chgData name="Rodrigo Januário" userId="2d6ae2be92de3396" providerId="LiveId" clId="{750C2052-1757-4FCB-BF22-2FF7469937B6}" dt="2026-09-22T12:43:34.165" v="208" actId="22"/>
          <ac:picMkLst>
            <pc:docMk/>
            <pc:sldMk cId="2427612290" sldId="271"/>
            <ac:picMk id="4" creationId="{4A5A8463-9A17-C9CB-C93A-DCEE6E081C3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68B4FB65-1BFF-456E-8000-7063962C8E5C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‹nº›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3:00–7:00. Conte a virada, não o currículo. Na multinacional o financeiro não fechava o mês — decidia o mês. Saí, fui atender empresa brasileira e achei outro mundo: dono que descobre janeiro em março, empresa que cresce 30% e aperta mais. Não falta trabalho; falta informação na hora certa.</a:t>
            </a:r>
          </a:p>
        </p:txBody>
      </p:sp>
      <p:sp>
        <p:nvSpPr>
          <p:cNvPr id="232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E53F698-969E-4348-8FD0-79E08FD176A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0:00–3:00. Suba e fique 3 segundos em silêncio antes de falar. Não se apresente ainda. Faça a pergunta, conte até cinco. Depois: 'quem sabe responder hoje, sem abrir o computador e sem ligar pro contador?' Peça as mãos. Poucas sobem. 'Isso não é falta de competência, é falta de sistema.'</a:t>
            </a:r>
          </a:p>
        </p:txBody>
      </p:sp>
      <p:sp>
        <p:nvSpPr>
          <p:cNvPr id="229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7A74DCA-77E4-4328-959C-61A4F009C17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Fale devagar. Deixe o slide no ar 4 segundos em silêncio. Essa é a frase que a plateia repete no jantar.</a:t>
            </a:r>
          </a:p>
        </p:txBody>
      </p:sp>
      <p:sp>
        <p:nvSpPr>
          <p:cNvPr id="235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D18E396-2C96-46FA-B792-E4A18911894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7:00–11:00. Diga a fonte em voz alta — é o que separa palestra de conversa de bar. Feche com a imagem: 'uma empresa não quebra no dia em que fecha a porta; ela quebra 18 meses antes, no dia em que perde o controle do número. O faturamento é o último a morrer — por isso ele engana.'</a:t>
            </a:r>
          </a:p>
        </p:txBody>
      </p:sp>
      <p:sp>
        <p:nvSpPr>
          <p:cNvPr id="238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620088A-14C8-4B16-AE0F-90963630270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Nomeie o vilão: o financeiro atrasado. Não é o mercado, não é o governo, não é o juro. É o intervalo entre o fato acontecer e o dono ficar sabendo. Transição: 'nos próximos 15 minutos, três perguntas — só três.'</a:t>
            </a:r>
          </a:p>
        </p:txBody>
      </p:sp>
      <p:sp>
        <p:nvSpPr>
          <p:cNvPr id="241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4665BDA-EAD6-427D-8373-3FF34086E40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11:00–15:00. Mate a objeção 'isso é para empresa grande' antes que ela nasça. Micro-compromisso obrigatório: 'levanta a mão quem vê o caixa da empresa pelo celular, agora, atualizado de hoje'. Poucas mãos. 'Guarda esse número na cabeça.'</a:t>
            </a:r>
          </a:p>
        </p:txBody>
      </p:sp>
      <p:sp>
        <p:nvSpPr>
          <p:cNvPr id="244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890ECE-BA2F-413D-BC1F-AB24FE80174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15:00–19:00. Bloco mais forte da palestra — não corte. Aqui entra o CASO, em 60 segundos: quem (segmento e porte, sem nome), o sintoma nas palavras do dono, o número que ninguém tinha visto, o que foi feito, o resultado com número e prazo exatos. Use um cliente real seu; se usar o caso-modelo do roteiro, anuncie como exemplo ilustrativo. Nunca arredonde para cima.</a:t>
            </a:r>
          </a:p>
        </p:txBody>
      </p:sp>
      <p:sp>
        <p:nvSpPr>
          <p:cNvPr id="247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E45194B-714E-4E12-AF25-C8AD71785D3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Reenquadramento: tire a culpa do dono e coloque no sistema. Dono culpado se fecha; dono aliviado compra.</a:t>
            </a:r>
          </a:p>
        </p:txBody>
      </p:sp>
      <p:sp>
        <p:nvSpPr>
          <p:cNvPr id="250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0CA6FCF-AF11-4CA2-9321-FA489536AB3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19:00–23:00. 'Saber que você perdeu dinheiro no mês passado é informação. Saber que vai faltar caixa em outubro é poder — porque em julho você ainda negocia; em outubro você só paga juros.' Amarre com o recorde de recuperações judiciais: não foram pegas por falta de mercado, foram pegas por falta de aviso.</a:t>
            </a:r>
          </a:p>
        </p:txBody>
      </p:sp>
      <p:sp>
        <p:nvSpPr>
          <p:cNvPr id="253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50D3453-633C-465C-9CB3-6BD9B386E16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037C5-7A68-808E-40F3-183A93A81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>
            <a:extLst>
              <a:ext uri="{FF2B5EF4-FFF2-40B4-BE49-F238E27FC236}">
                <a16:creationId xmlns:a16="http://schemas.microsoft.com/office/drawing/2014/main" id="{9F52B15E-8B14-AD6A-AF11-47EDC1B39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49" name="PlaceHolder 2">
            <a:extLst>
              <a:ext uri="{FF2B5EF4-FFF2-40B4-BE49-F238E27FC236}">
                <a16:creationId xmlns:a16="http://schemas.microsoft.com/office/drawing/2014/main" id="{628BAEAA-AE92-DD1E-16E9-9724BA8DB3A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Reenquadramento: tire a culpa do dono e coloque no sistema. Dono culpado se fecha; dono aliviado compra.</a:t>
            </a:r>
          </a:p>
        </p:txBody>
      </p:sp>
      <p:sp>
        <p:nvSpPr>
          <p:cNvPr id="250" name="PlaceHolder 3">
            <a:extLst>
              <a:ext uri="{FF2B5EF4-FFF2-40B4-BE49-F238E27FC236}">
                <a16:creationId xmlns:a16="http://schemas.microsoft.com/office/drawing/2014/main" id="{0A03A7D6-3E36-9BD8-BF68-C09FB69BA04B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0CA6FCF-AF11-4CA2-9321-FA489536AB3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91901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23:00–26:00. Sua maior urgência do ano — e é real, é calendário, não é técnica de venda. Metade da sala está usando o 'período sem multa' como desculpa. Tire essa desculpa da mão deles. Fonte: Receita Federal, Orientações da Reforma Tributária para 2026.</a:t>
            </a:r>
          </a:p>
        </p:txBody>
      </p:sp>
      <p:sp>
        <p:nvSpPr>
          <p:cNvPr id="256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2141341-578A-43CF-AF6A-4C942A0ABBD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26:00. Recapitule as três. Depois desqualifique: 'se você sabe responder, parabéns, você não precisa de mim.' Isso aumenta a confiança de todo o resto da sala. Diga com tranquilidade e deixe respirar antes de virar o slide.</a:t>
            </a:r>
          </a:p>
        </p:txBody>
      </p:sp>
      <p:sp>
        <p:nvSpPr>
          <p:cNvPr id="259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5EC9B55-3CF9-4E0E-B856-EA4EAFD4EF3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27:30. Este slide fica no ar até a última pessoa sair da sala. Depois de dar a instrução, FIQUE EM SILÊNCIO 15 SEGUNDOS. É desconfortável e é o momento mais rentável dos seus 30 minutos. Desça do palco e caminhe — reduz a formalidade e aumenta a conversão.</a:t>
            </a:r>
          </a:p>
        </p:txBody>
      </p:sp>
      <p:sp>
        <p:nvSpPr>
          <p:cNvPr id="262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94586F7-671F-4BEA-9344-7C64DC29583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Reciprocidade: você deu 27 minutos de conteúdo real e agora entrega mais três coisas sem pedir nada. Escassez só com número que você realmente consegue atender — prometer e não cumprir queima 300 pessoas de uma vez. NÃO diga preço no palco: o Raio-X é a isca gratuita; o Diagnóstico de R$ 7.000 e a mentoria por pacote de horas são vendidos dentro do Raio-X, quando o dono já sabe quanto está perdendo. Se perguntarem o preço: 'depende do tamanho e da complexidade — o Raio-X existe justamente para eu te dar um número do seu caso'.</a:t>
            </a:r>
          </a:p>
        </p:txBody>
      </p:sp>
      <p:sp>
        <p:nvSpPr>
          <p:cNvPr id="265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BFD79DF-F18A-4BF8-8AB2-5D04C81028C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29:30. Nunca termine em 'obrigado' seco. Termine na ideia: empresa é gente empregada, família sustentada, sonho de dono — mas nada disso sobrevive sem o número. A venda já foi feita em 27:30; estes 30 segundos só reduzem o arrependimento de quem escaneou.</a:t>
            </a:r>
          </a:p>
        </p:txBody>
      </p:sp>
      <p:sp>
        <p:nvSpPr>
          <p:cNvPr id="268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1ACECBC-B293-4796-8FB8-A210BB013DD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B2AC-E056-4914-85B3-2408D1A4AB24}" type="datetimeFigureOut">
              <a:rPr lang="pt-BR" smtClean="0"/>
              <a:pPr/>
              <a:t>25/09/2026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49EF-C6EE-4BB3-86A4-86BFB7DC991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4371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janosconsultori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A5A8463-9A17-C9CB-C93A-DCEE6E081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558" y="0"/>
            <a:ext cx="68708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12290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0"/>
          <p:cNvSpPr/>
          <p:nvPr/>
        </p:nvSpPr>
        <p:spPr>
          <a:xfrm>
            <a:off x="777240" y="1554480"/>
            <a:ext cx="603468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4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Rodrigo Januário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1"/>
          <p:cNvSpPr/>
          <p:nvPr/>
        </p:nvSpPr>
        <p:spPr>
          <a:xfrm>
            <a:off x="777240" y="2377440"/>
            <a:ext cx="60346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Sócio · Janos Consultoria e Treinamentos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2"/>
          <p:cNvSpPr/>
          <p:nvPr/>
        </p:nvSpPr>
        <p:spPr>
          <a:xfrm>
            <a:off x="777240" y="2926080"/>
            <a:ext cx="5943240" cy="155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401"/>
              </a:lnSpc>
              <a:tabLst>
                <a:tab pos="0" algn="l"/>
              </a:tabLst>
            </a:pPr>
            <a:r>
              <a:rPr lang="en-US" sz="15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Contador formado em Ciências Contábeis, com especializações em contabilidade internacional, gestão empresarial e educação superior. Começou a carreira dentro de uma multinacional americana — e saiu de lá com uma pergunta que virou empresa.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Shape 3"/>
          <p:cNvSpPr/>
          <p:nvPr/>
        </p:nvSpPr>
        <p:spPr>
          <a:xfrm>
            <a:off x="7360920" y="1600200"/>
            <a:ext cx="4068720" cy="1078560"/>
          </a:xfrm>
          <a:prstGeom prst="roundRect">
            <a:avLst>
              <a:gd name="adj" fmla="val 6780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4"/>
          <p:cNvSpPr/>
          <p:nvPr/>
        </p:nvSpPr>
        <p:spPr>
          <a:xfrm>
            <a:off x="7635240" y="1728360"/>
            <a:ext cx="16912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20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5"/>
          <p:cNvSpPr/>
          <p:nvPr/>
        </p:nvSpPr>
        <p:spPr>
          <a:xfrm>
            <a:off x="7635240" y="2221920"/>
            <a:ext cx="35658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anos de mercado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6"/>
          <p:cNvSpPr/>
          <p:nvPr/>
        </p:nvSpPr>
        <p:spPr>
          <a:xfrm>
            <a:off x="7360920" y="2898720"/>
            <a:ext cx="4068720" cy="1078560"/>
          </a:xfrm>
          <a:prstGeom prst="roundRect">
            <a:avLst>
              <a:gd name="adj" fmla="val 6780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7"/>
          <p:cNvSpPr/>
          <p:nvPr/>
        </p:nvSpPr>
        <p:spPr>
          <a:xfrm>
            <a:off x="7635240" y="3026520"/>
            <a:ext cx="16912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Centenas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8"/>
          <p:cNvSpPr/>
          <p:nvPr/>
        </p:nvSpPr>
        <p:spPr>
          <a:xfrm>
            <a:off x="7635240" y="3520440"/>
            <a:ext cx="35658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de empresas atendidas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Shape 9"/>
          <p:cNvSpPr/>
          <p:nvPr/>
        </p:nvSpPr>
        <p:spPr>
          <a:xfrm>
            <a:off x="7360920" y="4197240"/>
            <a:ext cx="4068720" cy="1078560"/>
          </a:xfrm>
          <a:prstGeom prst="roundRect">
            <a:avLst>
              <a:gd name="adj" fmla="val 6780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10"/>
          <p:cNvSpPr/>
          <p:nvPr/>
        </p:nvSpPr>
        <p:spPr>
          <a:xfrm>
            <a:off x="7635240" y="4325040"/>
            <a:ext cx="16912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3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11"/>
          <p:cNvSpPr/>
          <p:nvPr/>
        </p:nvSpPr>
        <p:spPr>
          <a:xfrm>
            <a:off x="7635240" y="4818960"/>
            <a:ext cx="35658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frentes: finanças, contabilidade e impostos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1D6ECAA-12C3-9C1F-94CF-043585845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110" y="4480200"/>
            <a:ext cx="1428750" cy="209550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0"/>
          <p:cNvSpPr/>
          <p:nvPr/>
        </p:nvSpPr>
        <p:spPr>
          <a:xfrm>
            <a:off x="914400" y="1874520"/>
            <a:ext cx="10332360" cy="868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5000" b="0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Quanto a sua empresa</a:t>
            </a:r>
            <a:endParaRPr lang="en-US" sz="5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1"/>
          <p:cNvSpPr/>
          <p:nvPr/>
        </p:nvSpPr>
        <p:spPr>
          <a:xfrm>
            <a:off x="914400" y="2697480"/>
            <a:ext cx="10332360" cy="100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000" b="1" u="none" strike="noStrike">
                <a:solidFill>
                  <a:srgbClr val="E8C85A"/>
                </a:solidFill>
                <a:effectLst/>
                <a:uFillTx/>
                <a:latin typeface="Cambria"/>
                <a:ea typeface="Cambria"/>
              </a:rPr>
              <a:t>lucrou no mês passado?</a:t>
            </a:r>
            <a:endParaRPr lang="en-US" sz="6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2"/>
          <p:cNvSpPr/>
          <p:nvPr/>
        </p:nvSpPr>
        <p:spPr>
          <a:xfrm>
            <a:off x="914400" y="3977640"/>
            <a:ext cx="103323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i="1" u="none" strike="noStrike">
                <a:solidFill>
                  <a:srgbClr val="CFE0F0"/>
                </a:solidFill>
                <a:effectLst/>
                <a:uFillTx/>
                <a:latin typeface="Calibri"/>
                <a:ea typeface="Calibri"/>
              </a:rPr>
              <a:t>não é faturamento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0"/>
          <p:cNvSpPr/>
          <p:nvPr/>
        </p:nvSpPr>
        <p:spPr>
          <a:xfrm>
            <a:off x="1005840" y="2286000"/>
            <a:ext cx="10149480" cy="228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lang="en-US" sz="3400" b="0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A diferença não está no produto.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US" sz="3400" b="0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Está no que a empresa sabe sobre si mesma —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5199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E8C85A"/>
                </a:solidFill>
                <a:effectLst/>
                <a:uFillTx/>
                <a:latin typeface="Cambria"/>
                <a:ea typeface="Cambria"/>
              </a:rPr>
              <a:t>e quando ela sabe.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0"/>
          <p:cNvSpPr/>
          <p:nvPr/>
        </p:nvSpPr>
        <p:spPr>
          <a:xfrm>
            <a:off x="777240" y="567000"/>
            <a:ext cx="731484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 spc="300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VOCÊ NÃO ESTÁ SOZINHO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"/>
          <p:cNvSpPr/>
          <p:nvPr/>
        </p:nvSpPr>
        <p:spPr>
          <a:xfrm>
            <a:off x="777240" y="914400"/>
            <a:ext cx="1060668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O retrato do financeiro da PME brasileira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Shape 2"/>
          <p:cNvSpPr/>
          <p:nvPr/>
        </p:nvSpPr>
        <p:spPr>
          <a:xfrm>
            <a:off x="777240" y="1828800"/>
            <a:ext cx="3337200" cy="1846800"/>
          </a:xfrm>
          <a:prstGeom prst="roundRect">
            <a:avLst>
              <a:gd name="adj" fmla="val 3960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3"/>
          <p:cNvSpPr/>
          <p:nvPr/>
        </p:nvSpPr>
        <p:spPr>
          <a:xfrm>
            <a:off x="1051560" y="2030040"/>
            <a:ext cx="278856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61%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4"/>
          <p:cNvSpPr/>
          <p:nvPr/>
        </p:nvSpPr>
        <p:spPr>
          <a:xfrm>
            <a:off x="1051560" y="2724840"/>
            <a:ext cx="2788560" cy="62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pagam despesas da empresa com a conta pessoal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5"/>
          <p:cNvSpPr/>
          <p:nvPr/>
        </p:nvSpPr>
        <p:spPr>
          <a:xfrm>
            <a:off x="1051560" y="3319200"/>
            <a:ext cx="278856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i="1" u="none" strike="noStrike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Sebrae, 2025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Shape 6"/>
          <p:cNvSpPr/>
          <p:nvPr/>
        </p:nvSpPr>
        <p:spPr>
          <a:xfrm>
            <a:off x="4389120" y="1828800"/>
            <a:ext cx="3337200" cy="1846800"/>
          </a:xfrm>
          <a:prstGeom prst="roundRect">
            <a:avLst>
              <a:gd name="adj" fmla="val 3960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7"/>
          <p:cNvSpPr/>
          <p:nvPr/>
        </p:nvSpPr>
        <p:spPr>
          <a:xfrm>
            <a:off x="4663440" y="2030040"/>
            <a:ext cx="278856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5 em 10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8"/>
          <p:cNvSpPr/>
          <p:nvPr/>
        </p:nvSpPr>
        <p:spPr>
          <a:xfrm>
            <a:off x="4663440" y="2724840"/>
            <a:ext cx="2788560" cy="62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têm controle financeiro classificado como precário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9"/>
          <p:cNvSpPr/>
          <p:nvPr/>
        </p:nvSpPr>
        <p:spPr>
          <a:xfrm>
            <a:off x="4663440" y="3319200"/>
            <a:ext cx="278856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i="1" u="none" strike="noStrike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Sebrae, 2025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10"/>
          <p:cNvSpPr/>
          <p:nvPr/>
        </p:nvSpPr>
        <p:spPr>
          <a:xfrm>
            <a:off x="8001000" y="1828800"/>
            <a:ext cx="3337200" cy="1846800"/>
          </a:xfrm>
          <a:prstGeom prst="roundRect">
            <a:avLst>
              <a:gd name="adj" fmla="val 3960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11"/>
          <p:cNvSpPr/>
          <p:nvPr/>
        </p:nvSpPr>
        <p:spPr>
          <a:xfrm>
            <a:off x="8275320" y="2030040"/>
            <a:ext cx="278856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~40%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12"/>
          <p:cNvSpPr/>
          <p:nvPr/>
        </p:nvSpPr>
        <p:spPr>
          <a:xfrm>
            <a:off x="8275320" y="2724840"/>
            <a:ext cx="2788560" cy="62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das empresas fecham antes de completar 5 anos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13"/>
          <p:cNvSpPr/>
          <p:nvPr/>
        </p:nvSpPr>
        <p:spPr>
          <a:xfrm>
            <a:off x="8275320" y="3319200"/>
            <a:ext cx="278856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i="1" u="none" strike="noStrike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Sebrae / IBGE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Shape 14"/>
          <p:cNvSpPr/>
          <p:nvPr/>
        </p:nvSpPr>
        <p:spPr>
          <a:xfrm>
            <a:off x="777240" y="3913560"/>
            <a:ext cx="3337200" cy="1846800"/>
          </a:xfrm>
          <a:prstGeom prst="roundRect">
            <a:avLst>
              <a:gd name="adj" fmla="val 3960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15"/>
          <p:cNvSpPr/>
          <p:nvPr/>
        </p:nvSpPr>
        <p:spPr>
          <a:xfrm>
            <a:off x="1051560" y="4114800"/>
            <a:ext cx="278856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8,9 mi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16"/>
          <p:cNvSpPr/>
          <p:nvPr/>
        </p:nvSpPr>
        <p:spPr>
          <a:xfrm>
            <a:off x="1051560" y="4809600"/>
            <a:ext cx="2788560" cy="62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de CNPJs negativados em março de 2026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17"/>
          <p:cNvSpPr/>
          <p:nvPr/>
        </p:nvSpPr>
        <p:spPr>
          <a:xfrm>
            <a:off x="1051560" y="5403960"/>
            <a:ext cx="278856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i="1" u="none" strike="noStrike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Serasa Experian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18"/>
          <p:cNvSpPr/>
          <p:nvPr/>
        </p:nvSpPr>
        <p:spPr>
          <a:xfrm>
            <a:off x="4389120" y="3913560"/>
            <a:ext cx="3337200" cy="1846800"/>
          </a:xfrm>
          <a:prstGeom prst="roundRect">
            <a:avLst>
              <a:gd name="adj" fmla="val 3960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19"/>
          <p:cNvSpPr/>
          <p:nvPr/>
        </p:nvSpPr>
        <p:spPr>
          <a:xfrm>
            <a:off x="4663440" y="4114800"/>
            <a:ext cx="278856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2.466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20"/>
          <p:cNvSpPr/>
          <p:nvPr/>
        </p:nvSpPr>
        <p:spPr>
          <a:xfrm>
            <a:off x="4663440" y="4809600"/>
            <a:ext cx="2788560" cy="62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empresas em recuperação judicial em 2025 — recorde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21"/>
          <p:cNvSpPr/>
          <p:nvPr/>
        </p:nvSpPr>
        <p:spPr>
          <a:xfrm>
            <a:off x="4663440" y="5403960"/>
            <a:ext cx="278856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i="1" u="none" strike="noStrike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Serasa Experian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Shape 22"/>
          <p:cNvSpPr/>
          <p:nvPr/>
        </p:nvSpPr>
        <p:spPr>
          <a:xfrm>
            <a:off x="8001000" y="3913560"/>
            <a:ext cx="3337200" cy="1846800"/>
          </a:xfrm>
          <a:prstGeom prst="roundRect">
            <a:avLst>
              <a:gd name="adj" fmla="val 3960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23"/>
          <p:cNvSpPr/>
          <p:nvPr/>
        </p:nvSpPr>
        <p:spPr>
          <a:xfrm>
            <a:off x="8275320" y="4114800"/>
            <a:ext cx="278856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+13%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24"/>
          <p:cNvSpPr/>
          <p:nvPr/>
        </p:nvSpPr>
        <p:spPr>
          <a:xfrm>
            <a:off x="8275320" y="4809600"/>
            <a:ext cx="2788560" cy="62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de recuperações judiciais sobre o ano anterior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25"/>
          <p:cNvSpPr/>
          <p:nvPr/>
        </p:nvSpPr>
        <p:spPr>
          <a:xfrm>
            <a:off x="8275320" y="5403960"/>
            <a:ext cx="278856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i="1" u="none" strike="noStrike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Serasa Experian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0"/>
          <p:cNvSpPr/>
          <p:nvPr/>
        </p:nvSpPr>
        <p:spPr>
          <a:xfrm>
            <a:off x="777240" y="567000"/>
            <a:ext cx="731484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 spc="300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O INIMIGO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"/>
          <p:cNvSpPr/>
          <p:nvPr/>
        </p:nvSpPr>
        <p:spPr>
          <a:xfrm>
            <a:off x="777240" y="914400"/>
            <a:ext cx="640044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O custo do atraso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2"/>
          <p:cNvSpPr/>
          <p:nvPr/>
        </p:nvSpPr>
        <p:spPr>
          <a:xfrm>
            <a:off x="777240" y="1737360"/>
            <a:ext cx="5120280" cy="118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801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Toda decisão tomada com informação do mês retrasado é uma decisão tomada no escuro.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Shape 3"/>
          <p:cNvSpPr/>
          <p:nvPr/>
        </p:nvSpPr>
        <p:spPr>
          <a:xfrm>
            <a:off x="777240" y="3200400"/>
            <a:ext cx="5120280" cy="2285640"/>
          </a:xfrm>
          <a:prstGeom prst="roundRect">
            <a:avLst>
              <a:gd name="adj" fmla="val 4000"/>
            </a:avLst>
          </a:prstGeom>
          <a:solidFill>
            <a:srgbClr val="0B2E4F"/>
          </a:solidFill>
          <a:ln w="1270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4"/>
          <p:cNvSpPr/>
          <p:nvPr/>
        </p:nvSpPr>
        <p:spPr>
          <a:xfrm>
            <a:off x="1143000" y="3474720"/>
            <a:ext cx="4388760" cy="1051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000" b="1" u="none" strike="noStrike">
                <a:solidFill>
                  <a:srgbClr val="E8C85A"/>
                </a:solidFill>
                <a:effectLst/>
                <a:uFillTx/>
                <a:latin typeface="Cambria"/>
                <a:ea typeface="Cambria"/>
              </a:rPr>
              <a:t>30 a 60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5"/>
          <p:cNvSpPr/>
          <p:nvPr/>
        </p:nvSpPr>
        <p:spPr>
          <a:xfrm>
            <a:off x="1143000" y="4572000"/>
            <a:ext cx="438876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001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CFE0F0"/>
                </a:solidFill>
                <a:effectLst/>
                <a:uFillTx/>
                <a:latin typeface="Calibri"/>
                <a:ea typeface="Calibri"/>
              </a:rPr>
              <a:t>dias entre o fato acontecer e o dono ficar sabendo — é o que eu mais encontro em campo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6"/>
          <p:cNvSpPr/>
          <p:nvPr/>
        </p:nvSpPr>
        <p:spPr>
          <a:xfrm>
            <a:off x="6720840" y="1874520"/>
            <a:ext cx="475200" cy="475200"/>
          </a:xfrm>
          <a:prstGeom prst="ellipse">
            <a:avLst/>
          </a:prstGeom>
          <a:solidFill>
            <a:srgbClr val="C8A227"/>
          </a:solidFill>
          <a:ln w="1270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7"/>
          <p:cNvSpPr/>
          <p:nvPr/>
        </p:nvSpPr>
        <p:spPr>
          <a:xfrm>
            <a:off x="6720840" y="1874520"/>
            <a:ext cx="47520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8"/>
          <p:cNvSpPr/>
          <p:nvPr/>
        </p:nvSpPr>
        <p:spPr>
          <a:xfrm>
            <a:off x="7360920" y="1847160"/>
            <a:ext cx="411444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001"/>
              </a:lnSpc>
              <a:tabLst>
                <a:tab pos="0" algn="l"/>
              </a:tabLst>
            </a:pPr>
            <a:r>
              <a:rPr lang="en-US" sz="1550" b="0" u="none" strike="noStrike">
                <a:solidFill>
                  <a:srgbClr val="0B2E4F"/>
                </a:solidFill>
                <a:effectLst/>
                <a:uFillTx/>
                <a:latin typeface="Calibri"/>
                <a:ea typeface="Calibri"/>
              </a:rPr>
              <a:t>Desconto dado a um cliente que já estava no prejuízo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9"/>
          <p:cNvSpPr/>
          <p:nvPr/>
        </p:nvSpPr>
        <p:spPr>
          <a:xfrm>
            <a:off x="6720840" y="2807280"/>
            <a:ext cx="475200" cy="475200"/>
          </a:xfrm>
          <a:prstGeom prst="ellipse">
            <a:avLst/>
          </a:prstGeom>
          <a:solidFill>
            <a:srgbClr val="C8A227"/>
          </a:solidFill>
          <a:ln w="1270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10"/>
          <p:cNvSpPr/>
          <p:nvPr/>
        </p:nvSpPr>
        <p:spPr>
          <a:xfrm>
            <a:off x="6720840" y="2807280"/>
            <a:ext cx="47520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11"/>
          <p:cNvSpPr/>
          <p:nvPr/>
        </p:nvSpPr>
        <p:spPr>
          <a:xfrm>
            <a:off x="7360920" y="2779920"/>
            <a:ext cx="411444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001"/>
              </a:lnSpc>
              <a:tabLst>
                <a:tab pos="0" algn="l"/>
              </a:tabLst>
            </a:pPr>
            <a:r>
              <a:rPr lang="en-US" sz="1550" b="0" u="none" strike="noStrike">
                <a:solidFill>
                  <a:srgbClr val="0B2E4F"/>
                </a:solidFill>
                <a:effectLst/>
                <a:uFillTx/>
                <a:latin typeface="Calibri"/>
                <a:ea typeface="Calibri"/>
              </a:rPr>
              <a:t>Contratação feita no mês em que o caixa virou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12"/>
          <p:cNvSpPr/>
          <p:nvPr/>
        </p:nvSpPr>
        <p:spPr>
          <a:xfrm>
            <a:off x="6720840" y="3740040"/>
            <a:ext cx="475200" cy="475200"/>
          </a:xfrm>
          <a:prstGeom prst="ellipse">
            <a:avLst/>
          </a:prstGeom>
          <a:solidFill>
            <a:srgbClr val="C8A227"/>
          </a:solidFill>
          <a:ln w="1270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13"/>
          <p:cNvSpPr/>
          <p:nvPr/>
        </p:nvSpPr>
        <p:spPr>
          <a:xfrm>
            <a:off x="6720840" y="3740040"/>
            <a:ext cx="47520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14"/>
          <p:cNvSpPr/>
          <p:nvPr/>
        </p:nvSpPr>
        <p:spPr>
          <a:xfrm>
            <a:off x="7360920" y="3712320"/>
            <a:ext cx="411444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001"/>
              </a:lnSpc>
              <a:tabLst>
                <a:tab pos="0" algn="l"/>
              </a:tabLst>
            </a:pPr>
            <a:r>
              <a:rPr lang="en-US" sz="1550" b="0" u="none" strike="noStrike">
                <a:solidFill>
                  <a:srgbClr val="0B2E4F"/>
                </a:solidFill>
                <a:effectLst/>
                <a:uFillTx/>
                <a:latin typeface="Calibri"/>
                <a:ea typeface="Calibri"/>
              </a:rPr>
              <a:t>Estoque comprado do produto de pior margem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Shape 15"/>
          <p:cNvSpPr/>
          <p:nvPr/>
        </p:nvSpPr>
        <p:spPr>
          <a:xfrm>
            <a:off x="6720840" y="4672440"/>
            <a:ext cx="475200" cy="475200"/>
          </a:xfrm>
          <a:prstGeom prst="ellipse">
            <a:avLst/>
          </a:prstGeom>
          <a:solidFill>
            <a:srgbClr val="C8A227"/>
          </a:solidFill>
          <a:ln w="1270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16"/>
          <p:cNvSpPr/>
          <p:nvPr/>
        </p:nvSpPr>
        <p:spPr>
          <a:xfrm>
            <a:off x="6720840" y="4672440"/>
            <a:ext cx="47520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17"/>
          <p:cNvSpPr/>
          <p:nvPr/>
        </p:nvSpPr>
        <p:spPr>
          <a:xfrm>
            <a:off x="7360920" y="4645080"/>
            <a:ext cx="411444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001"/>
              </a:lnSpc>
              <a:tabLst>
                <a:tab pos="0" algn="l"/>
              </a:tabLst>
            </a:pPr>
            <a:r>
              <a:rPr lang="en-US" sz="1550" b="0" u="none" strike="noStrike">
                <a:solidFill>
                  <a:srgbClr val="0B2E4F"/>
                </a:solidFill>
                <a:effectLst/>
                <a:uFillTx/>
                <a:latin typeface="Calibri"/>
                <a:ea typeface="Calibri"/>
              </a:rPr>
              <a:t>Preço mantido enquanto o custo subia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18"/>
          <p:cNvSpPr/>
          <p:nvPr/>
        </p:nvSpPr>
        <p:spPr>
          <a:xfrm>
            <a:off x="6720840" y="5623560"/>
            <a:ext cx="475452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50" b="0" i="1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Nada disso aparece na hora — o número chega tarde. O custo do atraso não vem numa nota fiscal. Vem em margem que evapora.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0"/>
          <p:cNvSpPr/>
          <p:nvPr/>
        </p:nvSpPr>
        <p:spPr>
          <a:xfrm>
            <a:off x="777240" y="685800"/>
            <a:ext cx="914040" cy="914040"/>
          </a:xfrm>
          <a:prstGeom prst="ellipse">
            <a:avLst/>
          </a:prstGeom>
          <a:solidFill>
            <a:srgbClr val="0B2E4F"/>
          </a:solidFill>
          <a:ln w="1270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1"/>
          <p:cNvSpPr/>
          <p:nvPr/>
        </p:nvSpPr>
        <p:spPr>
          <a:xfrm>
            <a:off x="777240" y="685800"/>
            <a:ext cx="91404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E8C85A"/>
                </a:solidFill>
                <a:effectLst/>
                <a:uFillTx/>
                <a:latin typeface="Cambria"/>
                <a:ea typeface="Cambria"/>
              </a:rPr>
              <a:t>1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2"/>
          <p:cNvSpPr/>
          <p:nvPr/>
        </p:nvSpPr>
        <p:spPr>
          <a:xfrm>
            <a:off x="1920240" y="749880"/>
            <a:ext cx="941796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Quanto eu tenho — agora?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3"/>
          <p:cNvSpPr/>
          <p:nvPr/>
        </p:nvSpPr>
        <p:spPr>
          <a:xfrm>
            <a:off x="777240" y="1828800"/>
            <a:ext cx="1060668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401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Saldo de banco é ficção. Ele não sabe do boleto de amanhã, do imposto do dia 20, do adiantamento que ainda não virou receita. Saldo é fotografia — você precisa de filme.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Shape 4"/>
          <p:cNvSpPr/>
          <p:nvPr/>
        </p:nvSpPr>
        <p:spPr>
          <a:xfrm>
            <a:off x="777240" y="2880360"/>
            <a:ext cx="3337200" cy="2605680"/>
          </a:xfrm>
          <a:prstGeom prst="roundRect">
            <a:avLst>
              <a:gd name="adj" fmla="val 2807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5"/>
          <p:cNvSpPr/>
          <p:nvPr/>
        </p:nvSpPr>
        <p:spPr>
          <a:xfrm>
            <a:off x="1051560" y="3108960"/>
            <a:ext cx="278856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Conciliação automática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6"/>
          <p:cNvSpPr/>
          <p:nvPr/>
        </p:nvSpPr>
        <p:spPr>
          <a:xfrm>
            <a:off x="1051560" y="3566160"/>
            <a:ext cx="2788560" cy="173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Open Finance e integração bancária. O que a equipe faz em três dias, o sistema faz em três minutos — sem erro de digitação. É hoje a aplicação nº 1 de automação financeira em PMEs.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7"/>
          <p:cNvSpPr/>
          <p:nvPr/>
        </p:nvSpPr>
        <p:spPr>
          <a:xfrm>
            <a:off x="4389120" y="2880360"/>
            <a:ext cx="3337200" cy="2605680"/>
          </a:xfrm>
          <a:prstGeom prst="roundRect">
            <a:avLst>
              <a:gd name="adj" fmla="val 2807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8"/>
          <p:cNvSpPr/>
          <p:nvPr/>
        </p:nvSpPr>
        <p:spPr>
          <a:xfrm>
            <a:off x="4663440" y="3108960"/>
            <a:ext cx="278856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Caixa × competência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9"/>
          <p:cNvSpPr/>
          <p:nvPr/>
        </p:nvSpPr>
        <p:spPr>
          <a:xfrm>
            <a:off x="4663440" y="3566160"/>
            <a:ext cx="2788560" cy="173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A maior parte controla caixa e acha que controla resultado. Confundir os dois é o que faz a empresa ter dinheiro na conta e não ter lucro — ou o contrário, que é pior.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Shape 10"/>
          <p:cNvSpPr/>
          <p:nvPr/>
        </p:nvSpPr>
        <p:spPr>
          <a:xfrm>
            <a:off x="8001000" y="2880360"/>
            <a:ext cx="3337200" cy="2605680"/>
          </a:xfrm>
          <a:prstGeom prst="roundRect">
            <a:avLst>
              <a:gd name="adj" fmla="val 2807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11"/>
          <p:cNvSpPr/>
          <p:nvPr/>
        </p:nvSpPr>
        <p:spPr>
          <a:xfrm>
            <a:off x="8275320" y="3108960"/>
            <a:ext cx="278856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Painel único no celular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12"/>
          <p:cNvSpPr/>
          <p:nvPr/>
        </p:nvSpPr>
        <p:spPr>
          <a:xfrm>
            <a:off x="8275320" y="3566160"/>
            <a:ext cx="2788560" cy="173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Um lugar só: entrou, saiu, vai entrar, vai sair. Não é sofisticação. É o mínimo — e hoje custa menos que um salário mínimo por mês.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13"/>
          <p:cNvSpPr/>
          <p:nvPr/>
        </p:nvSpPr>
        <p:spPr>
          <a:xfrm>
            <a:off x="777240" y="5715000"/>
            <a:ext cx="106066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i="1" u="none" strike="noStrike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A tecnologia democratizou o financeiro de multinacional. O que não democratizou foi o hábito de usar.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0"/>
          <p:cNvSpPr/>
          <p:nvPr/>
        </p:nvSpPr>
        <p:spPr>
          <a:xfrm>
            <a:off x="777240" y="685800"/>
            <a:ext cx="914040" cy="914040"/>
          </a:xfrm>
          <a:prstGeom prst="ellipse">
            <a:avLst/>
          </a:prstGeom>
          <a:solidFill>
            <a:srgbClr val="0B2E4F"/>
          </a:solidFill>
          <a:ln w="1270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1"/>
          <p:cNvSpPr/>
          <p:nvPr/>
        </p:nvSpPr>
        <p:spPr>
          <a:xfrm>
            <a:off x="777240" y="685800"/>
            <a:ext cx="91404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E8C85A"/>
                </a:solidFill>
                <a:effectLst/>
                <a:uFillTx/>
                <a:latin typeface="Cambria"/>
                <a:ea typeface="Cambria"/>
              </a:rPr>
              <a:t>2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2"/>
          <p:cNvSpPr/>
          <p:nvPr/>
        </p:nvSpPr>
        <p:spPr>
          <a:xfrm>
            <a:off x="1920240" y="749880"/>
            <a:ext cx="941796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De onde vem o meu lucro?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3"/>
          <p:cNvSpPr/>
          <p:nvPr/>
        </p:nvSpPr>
        <p:spPr>
          <a:xfrm>
            <a:off x="777240" y="1828800"/>
            <a:ext cx="1060668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401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Cuidado com a resposta: o maior cliente quase nunca é o mais lucrativo. Ele é o que mais negocia prazo, mais pede desconto, mais exige atendimento e mais atrasa.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4"/>
          <p:cNvSpPr/>
          <p:nvPr/>
        </p:nvSpPr>
        <p:spPr>
          <a:xfrm>
            <a:off x="777240" y="2788920"/>
            <a:ext cx="5120280" cy="1234080"/>
          </a:xfrm>
          <a:prstGeom prst="roundRect">
            <a:avLst>
              <a:gd name="adj" fmla="val 5926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5"/>
          <p:cNvSpPr/>
          <p:nvPr/>
        </p:nvSpPr>
        <p:spPr>
          <a:xfrm>
            <a:off x="1033200" y="2935080"/>
            <a:ext cx="46173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Margem de contribuição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6"/>
          <p:cNvSpPr/>
          <p:nvPr/>
        </p:nvSpPr>
        <p:spPr>
          <a:xfrm>
            <a:off x="1033200" y="3337560"/>
            <a:ext cx="461736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Por produto, por cliente, por canal. Não é contabilidade — é gestão.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7"/>
          <p:cNvSpPr/>
          <p:nvPr/>
        </p:nvSpPr>
        <p:spPr>
          <a:xfrm>
            <a:off x="6172200" y="2788920"/>
            <a:ext cx="5120280" cy="1234080"/>
          </a:xfrm>
          <a:prstGeom prst="roundRect">
            <a:avLst>
              <a:gd name="adj" fmla="val 5926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8"/>
          <p:cNvSpPr/>
          <p:nvPr/>
        </p:nvSpPr>
        <p:spPr>
          <a:xfrm>
            <a:off x="6428160" y="2935080"/>
            <a:ext cx="46173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Rateio com critério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9"/>
          <p:cNvSpPr/>
          <p:nvPr/>
        </p:nvSpPr>
        <p:spPr>
          <a:xfrm>
            <a:off x="6428160" y="3337560"/>
            <a:ext cx="461736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Ratear por faturamento é fácil e esconde o produto que consome estrutura e devolve pouco.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10"/>
          <p:cNvSpPr/>
          <p:nvPr/>
        </p:nvSpPr>
        <p:spPr>
          <a:xfrm>
            <a:off x="777240" y="4206240"/>
            <a:ext cx="5120280" cy="1234080"/>
          </a:xfrm>
          <a:prstGeom prst="roundRect">
            <a:avLst>
              <a:gd name="adj" fmla="val 5926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11"/>
          <p:cNvSpPr/>
          <p:nvPr/>
        </p:nvSpPr>
        <p:spPr>
          <a:xfrm>
            <a:off x="1033200" y="4352400"/>
            <a:ext cx="46173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Preço com base em dado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12"/>
          <p:cNvSpPr/>
          <p:nvPr/>
        </p:nvSpPr>
        <p:spPr>
          <a:xfrm>
            <a:off x="1033200" y="4754880"/>
            <a:ext cx="461736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Preço definido olhando o concorrente é preço definido pelo erro do concorrente.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Shape 13"/>
          <p:cNvSpPr/>
          <p:nvPr/>
        </p:nvSpPr>
        <p:spPr>
          <a:xfrm>
            <a:off x="6172200" y="4206240"/>
            <a:ext cx="5120280" cy="1234080"/>
          </a:xfrm>
          <a:prstGeom prst="roundRect">
            <a:avLst>
              <a:gd name="adj" fmla="val 5926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4"/>
          <p:cNvSpPr/>
          <p:nvPr/>
        </p:nvSpPr>
        <p:spPr>
          <a:xfrm>
            <a:off x="6428160" y="4352400"/>
            <a:ext cx="46173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Cruzamento automático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5"/>
          <p:cNvSpPr/>
          <p:nvPr/>
        </p:nvSpPr>
        <p:spPr>
          <a:xfrm>
            <a:off x="6428160" y="4754880"/>
            <a:ext cx="461736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ERP, fiscal, extrato e folha já têm o dado. Ele só está desconectado.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6"/>
          <p:cNvSpPr/>
          <p:nvPr/>
        </p:nvSpPr>
        <p:spPr>
          <a:xfrm>
            <a:off x="777240" y="57607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i="1" u="none" strike="noStrike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A maioria das empresas não tem problema de faturamento. Tem problema de mix.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0"/>
          <p:cNvSpPr/>
          <p:nvPr/>
        </p:nvSpPr>
        <p:spPr>
          <a:xfrm>
            <a:off x="777240" y="567000"/>
            <a:ext cx="731484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 spc="300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O SINAL DE ALERTA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1"/>
          <p:cNvSpPr/>
          <p:nvPr/>
        </p:nvSpPr>
        <p:spPr>
          <a:xfrm>
            <a:off x="777240" y="914400"/>
            <a:ext cx="106066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Vender mais e ganhar menos</a:t>
            </a:r>
            <a:endParaRPr lang="en-US" sz="3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2"/>
          <p:cNvSpPr/>
          <p:nvPr/>
        </p:nvSpPr>
        <p:spPr>
          <a:xfrm>
            <a:off x="1234440" y="1938600"/>
            <a:ext cx="64461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Índice base 100 — exemplo ilustrativo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Shape 3"/>
          <p:cNvSpPr/>
          <p:nvPr/>
        </p:nvSpPr>
        <p:spPr>
          <a:xfrm>
            <a:off x="1234440" y="4768920"/>
            <a:ext cx="6446520" cy="360"/>
          </a:xfrm>
          <a:prstGeom prst="line">
            <a:avLst/>
          </a:prstGeom>
          <a:ln w="12700">
            <a:solidFill>
              <a:srgbClr val="E8ECF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4"/>
          <p:cNvSpPr/>
          <p:nvPr/>
        </p:nvSpPr>
        <p:spPr>
          <a:xfrm>
            <a:off x="667440" y="4650120"/>
            <a:ext cx="4568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60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Shape 5"/>
          <p:cNvSpPr/>
          <p:nvPr/>
        </p:nvSpPr>
        <p:spPr>
          <a:xfrm>
            <a:off x="1234440" y="4325760"/>
            <a:ext cx="6446520" cy="360"/>
          </a:xfrm>
          <a:prstGeom prst="line">
            <a:avLst/>
          </a:prstGeom>
          <a:ln w="12700">
            <a:solidFill>
              <a:srgbClr val="E8ECF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6"/>
          <p:cNvSpPr/>
          <p:nvPr/>
        </p:nvSpPr>
        <p:spPr>
          <a:xfrm>
            <a:off x="667440" y="4206960"/>
            <a:ext cx="4568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80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7"/>
          <p:cNvSpPr/>
          <p:nvPr/>
        </p:nvSpPr>
        <p:spPr>
          <a:xfrm>
            <a:off x="1234440" y="3882600"/>
            <a:ext cx="6446520" cy="360"/>
          </a:xfrm>
          <a:prstGeom prst="line">
            <a:avLst/>
          </a:prstGeom>
          <a:ln w="12700">
            <a:solidFill>
              <a:srgbClr val="E8ECF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8"/>
          <p:cNvSpPr/>
          <p:nvPr/>
        </p:nvSpPr>
        <p:spPr>
          <a:xfrm>
            <a:off x="667440" y="3763800"/>
            <a:ext cx="4568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100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Shape 9"/>
          <p:cNvSpPr/>
          <p:nvPr/>
        </p:nvSpPr>
        <p:spPr>
          <a:xfrm>
            <a:off x="1234440" y="3439440"/>
            <a:ext cx="6446520" cy="360"/>
          </a:xfrm>
          <a:prstGeom prst="line">
            <a:avLst/>
          </a:prstGeom>
          <a:ln w="12700">
            <a:solidFill>
              <a:srgbClr val="E8ECF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10"/>
          <p:cNvSpPr/>
          <p:nvPr/>
        </p:nvSpPr>
        <p:spPr>
          <a:xfrm>
            <a:off x="667440" y="3320640"/>
            <a:ext cx="4568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120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Shape 11"/>
          <p:cNvSpPr/>
          <p:nvPr/>
        </p:nvSpPr>
        <p:spPr>
          <a:xfrm>
            <a:off x="1234440" y="2996280"/>
            <a:ext cx="6446520" cy="360"/>
          </a:xfrm>
          <a:prstGeom prst="line">
            <a:avLst/>
          </a:prstGeom>
          <a:ln w="12700">
            <a:solidFill>
              <a:srgbClr val="E8ECF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12"/>
          <p:cNvSpPr/>
          <p:nvPr/>
        </p:nvSpPr>
        <p:spPr>
          <a:xfrm>
            <a:off x="667440" y="2877480"/>
            <a:ext cx="4568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140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Shape 13"/>
          <p:cNvSpPr/>
          <p:nvPr/>
        </p:nvSpPr>
        <p:spPr>
          <a:xfrm>
            <a:off x="1234440" y="2553120"/>
            <a:ext cx="6446520" cy="360"/>
          </a:xfrm>
          <a:prstGeom prst="line">
            <a:avLst/>
          </a:prstGeom>
          <a:ln w="12700">
            <a:solidFill>
              <a:srgbClr val="E8ECF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14"/>
          <p:cNvSpPr/>
          <p:nvPr/>
        </p:nvSpPr>
        <p:spPr>
          <a:xfrm>
            <a:off x="667440" y="2434320"/>
            <a:ext cx="45684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160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15"/>
          <p:cNvSpPr/>
          <p:nvPr/>
        </p:nvSpPr>
        <p:spPr>
          <a:xfrm>
            <a:off x="1234440" y="5212080"/>
            <a:ext cx="6446520" cy="360"/>
          </a:xfrm>
          <a:prstGeom prst="line">
            <a:avLst/>
          </a:prstGeom>
          <a:ln w="15875">
            <a:solidFill>
              <a:srgbClr val="C9D2D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16"/>
          <p:cNvSpPr/>
          <p:nvPr/>
        </p:nvSpPr>
        <p:spPr>
          <a:xfrm>
            <a:off x="960120" y="5285160"/>
            <a:ext cx="5482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Jan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17"/>
          <p:cNvSpPr/>
          <p:nvPr/>
        </p:nvSpPr>
        <p:spPr>
          <a:xfrm>
            <a:off x="1546200" y="5285160"/>
            <a:ext cx="5482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Fev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18"/>
          <p:cNvSpPr/>
          <p:nvPr/>
        </p:nvSpPr>
        <p:spPr>
          <a:xfrm>
            <a:off x="2132280" y="5285160"/>
            <a:ext cx="5482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Mar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19"/>
          <p:cNvSpPr/>
          <p:nvPr/>
        </p:nvSpPr>
        <p:spPr>
          <a:xfrm>
            <a:off x="2718360" y="5285160"/>
            <a:ext cx="5482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Abr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20"/>
          <p:cNvSpPr/>
          <p:nvPr/>
        </p:nvSpPr>
        <p:spPr>
          <a:xfrm>
            <a:off x="3304440" y="5285160"/>
            <a:ext cx="5482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Mai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21"/>
          <p:cNvSpPr/>
          <p:nvPr/>
        </p:nvSpPr>
        <p:spPr>
          <a:xfrm>
            <a:off x="3890520" y="5285160"/>
            <a:ext cx="5482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Jun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22"/>
          <p:cNvSpPr/>
          <p:nvPr/>
        </p:nvSpPr>
        <p:spPr>
          <a:xfrm>
            <a:off x="4476240" y="5285160"/>
            <a:ext cx="5482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Jul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23"/>
          <p:cNvSpPr/>
          <p:nvPr/>
        </p:nvSpPr>
        <p:spPr>
          <a:xfrm>
            <a:off x="5062320" y="5285160"/>
            <a:ext cx="5482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Ago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24"/>
          <p:cNvSpPr/>
          <p:nvPr/>
        </p:nvSpPr>
        <p:spPr>
          <a:xfrm>
            <a:off x="5648400" y="5285160"/>
            <a:ext cx="5482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Set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25"/>
          <p:cNvSpPr/>
          <p:nvPr/>
        </p:nvSpPr>
        <p:spPr>
          <a:xfrm>
            <a:off x="6234480" y="5285160"/>
            <a:ext cx="5482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Out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26"/>
          <p:cNvSpPr/>
          <p:nvPr/>
        </p:nvSpPr>
        <p:spPr>
          <a:xfrm>
            <a:off x="6820560" y="5285160"/>
            <a:ext cx="5482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Nov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27"/>
          <p:cNvSpPr/>
          <p:nvPr/>
        </p:nvSpPr>
        <p:spPr>
          <a:xfrm>
            <a:off x="7406640" y="5285160"/>
            <a:ext cx="5482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Dez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28"/>
          <p:cNvSpPr/>
          <p:nvPr/>
        </p:nvSpPr>
        <p:spPr>
          <a:xfrm flipV="1">
            <a:off x="1234440" y="3794040"/>
            <a:ext cx="585720" cy="88560"/>
          </a:xfrm>
          <a:prstGeom prst="line">
            <a:avLst/>
          </a:prstGeom>
          <a:ln w="4445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3560" rIns="90000" bIns="4356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29"/>
          <p:cNvSpPr/>
          <p:nvPr/>
        </p:nvSpPr>
        <p:spPr>
          <a:xfrm flipV="1">
            <a:off x="1820160" y="3683160"/>
            <a:ext cx="586080" cy="110880"/>
          </a:xfrm>
          <a:prstGeom prst="line">
            <a:avLst/>
          </a:prstGeom>
          <a:ln w="4445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Shape 30"/>
          <p:cNvSpPr/>
          <p:nvPr/>
        </p:nvSpPr>
        <p:spPr>
          <a:xfrm flipV="1">
            <a:off x="2406240" y="3616560"/>
            <a:ext cx="586080" cy="66600"/>
          </a:xfrm>
          <a:prstGeom prst="line">
            <a:avLst/>
          </a:prstGeom>
          <a:ln w="4445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1600" rIns="90000" bIns="216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Shape 31"/>
          <p:cNvSpPr/>
          <p:nvPr/>
        </p:nvSpPr>
        <p:spPr>
          <a:xfrm flipV="1">
            <a:off x="2992320" y="3483720"/>
            <a:ext cx="586080" cy="132840"/>
          </a:xfrm>
          <a:prstGeom prst="line">
            <a:avLst/>
          </a:prstGeom>
          <a:ln w="4445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32"/>
          <p:cNvSpPr/>
          <p:nvPr/>
        </p:nvSpPr>
        <p:spPr>
          <a:xfrm flipV="1">
            <a:off x="3578400" y="3372840"/>
            <a:ext cx="586080" cy="110880"/>
          </a:xfrm>
          <a:prstGeom prst="line">
            <a:avLst/>
          </a:prstGeom>
          <a:ln w="4445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33"/>
          <p:cNvSpPr/>
          <p:nvPr/>
        </p:nvSpPr>
        <p:spPr>
          <a:xfrm flipV="1">
            <a:off x="4164480" y="3284280"/>
            <a:ext cx="586080" cy="88560"/>
          </a:xfrm>
          <a:prstGeom prst="line">
            <a:avLst/>
          </a:prstGeom>
          <a:ln w="4445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3560" rIns="90000" bIns="4356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Shape 34"/>
          <p:cNvSpPr/>
          <p:nvPr/>
        </p:nvSpPr>
        <p:spPr>
          <a:xfrm flipV="1">
            <a:off x="4750560" y="3151440"/>
            <a:ext cx="586080" cy="132840"/>
          </a:xfrm>
          <a:prstGeom prst="line">
            <a:avLst/>
          </a:prstGeom>
          <a:ln w="4445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Shape 35"/>
          <p:cNvSpPr/>
          <p:nvPr/>
        </p:nvSpPr>
        <p:spPr>
          <a:xfrm flipV="1">
            <a:off x="5336640" y="3040560"/>
            <a:ext cx="586080" cy="110880"/>
          </a:xfrm>
          <a:prstGeom prst="line">
            <a:avLst/>
          </a:prstGeom>
          <a:ln w="4445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36"/>
          <p:cNvSpPr/>
          <p:nvPr/>
        </p:nvSpPr>
        <p:spPr>
          <a:xfrm flipV="1">
            <a:off x="5922720" y="2952000"/>
            <a:ext cx="586080" cy="88560"/>
          </a:xfrm>
          <a:prstGeom prst="line">
            <a:avLst/>
          </a:prstGeom>
          <a:ln w="4445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3560" rIns="90000" bIns="4356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Shape 37"/>
          <p:cNvSpPr/>
          <p:nvPr/>
        </p:nvSpPr>
        <p:spPr>
          <a:xfrm flipV="1">
            <a:off x="6508800" y="2819160"/>
            <a:ext cx="586080" cy="132840"/>
          </a:xfrm>
          <a:prstGeom prst="line">
            <a:avLst/>
          </a:prstGeom>
          <a:ln w="4445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Shape 38"/>
          <p:cNvSpPr/>
          <p:nvPr/>
        </p:nvSpPr>
        <p:spPr>
          <a:xfrm flipV="1">
            <a:off x="7094880" y="2685960"/>
            <a:ext cx="586080" cy="133200"/>
          </a:xfrm>
          <a:prstGeom prst="line">
            <a:avLst/>
          </a:prstGeom>
          <a:ln w="4445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Shape 39"/>
          <p:cNvSpPr/>
          <p:nvPr/>
        </p:nvSpPr>
        <p:spPr>
          <a:xfrm>
            <a:off x="1234440" y="3882600"/>
            <a:ext cx="585720" cy="44280"/>
          </a:xfrm>
          <a:prstGeom prst="line">
            <a:avLst/>
          </a:prstGeom>
          <a:ln w="4445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720" rIns="90000" bIns="-72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Shape 40"/>
          <p:cNvSpPr/>
          <p:nvPr/>
        </p:nvSpPr>
        <p:spPr>
          <a:xfrm>
            <a:off x="1820160" y="3926880"/>
            <a:ext cx="586080" cy="44280"/>
          </a:xfrm>
          <a:prstGeom prst="line">
            <a:avLst/>
          </a:prstGeom>
          <a:ln w="4445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720" rIns="90000" bIns="-72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Shape 41"/>
          <p:cNvSpPr/>
          <p:nvPr/>
        </p:nvSpPr>
        <p:spPr>
          <a:xfrm>
            <a:off x="2406240" y="3971160"/>
            <a:ext cx="586080" cy="110880"/>
          </a:xfrm>
          <a:prstGeom prst="line">
            <a:avLst/>
          </a:prstGeom>
          <a:ln w="4445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42"/>
          <p:cNvSpPr/>
          <p:nvPr/>
        </p:nvSpPr>
        <p:spPr>
          <a:xfrm>
            <a:off x="2992320" y="4082040"/>
            <a:ext cx="586080" cy="44280"/>
          </a:xfrm>
          <a:prstGeom prst="line">
            <a:avLst/>
          </a:prstGeom>
          <a:ln w="4445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720" rIns="90000" bIns="-72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Shape 43"/>
          <p:cNvSpPr/>
          <p:nvPr/>
        </p:nvSpPr>
        <p:spPr>
          <a:xfrm>
            <a:off x="3578400" y="4126320"/>
            <a:ext cx="586080" cy="110520"/>
          </a:xfrm>
          <a:prstGeom prst="line">
            <a:avLst/>
          </a:prstGeom>
          <a:ln w="4445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Shape 44"/>
          <p:cNvSpPr/>
          <p:nvPr/>
        </p:nvSpPr>
        <p:spPr>
          <a:xfrm>
            <a:off x="4164480" y="4236840"/>
            <a:ext cx="586080" cy="88920"/>
          </a:xfrm>
          <a:prstGeom prst="line">
            <a:avLst/>
          </a:prstGeom>
          <a:ln w="4445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3920" rIns="90000" bIns="4392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Shape 45"/>
          <p:cNvSpPr/>
          <p:nvPr/>
        </p:nvSpPr>
        <p:spPr>
          <a:xfrm>
            <a:off x="4750560" y="4325760"/>
            <a:ext cx="586080" cy="66240"/>
          </a:xfrm>
          <a:prstGeom prst="line">
            <a:avLst/>
          </a:prstGeom>
          <a:ln w="4445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1240" rIns="90000" bIns="212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Shape 46"/>
          <p:cNvSpPr/>
          <p:nvPr/>
        </p:nvSpPr>
        <p:spPr>
          <a:xfrm>
            <a:off x="5336640" y="4392000"/>
            <a:ext cx="586080" cy="133200"/>
          </a:xfrm>
          <a:prstGeom prst="line">
            <a:avLst/>
          </a:prstGeom>
          <a:ln w="4445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Shape 47"/>
          <p:cNvSpPr/>
          <p:nvPr/>
        </p:nvSpPr>
        <p:spPr>
          <a:xfrm>
            <a:off x="5922720" y="4525200"/>
            <a:ext cx="586080" cy="66240"/>
          </a:xfrm>
          <a:prstGeom prst="line">
            <a:avLst/>
          </a:prstGeom>
          <a:ln w="4445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1240" rIns="90000" bIns="212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48"/>
          <p:cNvSpPr/>
          <p:nvPr/>
        </p:nvSpPr>
        <p:spPr>
          <a:xfrm>
            <a:off x="6508800" y="4591440"/>
            <a:ext cx="586080" cy="110880"/>
          </a:xfrm>
          <a:prstGeom prst="line">
            <a:avLst/>
          </a:prstGeom>
          <a:ln w="4445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Shape 49"/>
          <p:cNvSpPr/>
          <p:nvPr/>
        </p:nvSpPr>
        <p:spPr>
          <a:xfrm>
            <a:off x="7094880" y="4702320"/>
            <a:ext cx="586080" cy="110880"/>
          </a:xfrm>
          <a:prstGeom prst="line">
            <a:avLst/>
          </a:prstGeom>
          <a:ln w="4445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50"/>
          <p:cNvSpPr/>
          <p:nvPr/>
        </p:nvSpPr>
        <p:spPr>
          <a:xfrm>
            <a:off x="5989320" y="2302200"/>
            <a:ext cx="16455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0B2E4F"/>
                </a:solidFill>
                <a:effectLst/>
                <a:uFillTx/>
                <a:latin typeface="Calibri"/>
                <a:ea typeface="Calibri"/>
              </a:rPr>
              <a:t>Faturamento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51"/>
          <p:cNvSpPr/>
          <p:nvPr/>
        </p:nvSpPr>
        <p:spPr>
          <a:xfrm>
            <a:off x="5989320" y="4904640"/>
            <a:ext cx="16455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Lucro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Shape 52"/>
          <p:cNvSpPr/>
          <p:nvPr/>
        </p:nvSpPr>
        <p:spPr>
          <a:xfrm>
            <a:off x="8321040" y="2011680"/>
            <a:ext cx="3108600" cy="3565800"/>
          </a:xfrm>
          <a:prstGeom prst="roundRect">
            <a:avLst>
              <a:gd name="adj" fmla="val 2353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53"/>
          <p:cNvSpPr/>
          <p:nvPr/>
        </p:nvSpPr>
        <p:spPr>
          <a:xfrm>
            <a:off x="8595360" y="2331720"/>
            <a:ext cx="2605680" cy="137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599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Quando o lucro cai e o faturamento sobe, o problema nunca está na área comercial.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54"/>
          <p:cNvSpPr/>
          <p:nvPr/>
        </p:nvSpPr>
        <p:spPr>
          <a:xfrm>
            <a:off x="8595360" y="3840480"/>
            <a:ext cx="2605680" cy="109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2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Está na informação que a área comercial recebeu.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0"/>
          <p:cNvSpPr/>
          <p:nvPr/>
        </p:nvSpPr>
        <p:spPr>
          <a:xfrm>
            <a:off x="777240" y="685800"/>
            <a:ext cx="914040" cy="914040"/>
          </a:xfrm>
          <a:prstGeom prst="ellipse">
            <a:avLst/>
          </a:prstGeom>
          <a:solidFill>
            <a:srgbClr val="0B2E4F"/>
          </a:solidFill>
          <a:ln w="12700">
            <a:solidFill>
              <a:srgbClr val="0B2E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1"/>
          <p:cNvSpPr/>
          <p:nvPr/>
        </p:nvSpPr>
        <p:spPr>
          <a:xfrm>
            <a:off x="777240" y="685800"/>
            <a:ext cx="91404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E8C85A"/>
                </a:solidFill>
                <a:effectLst/>
                <a:uFillTx/>
                <a:latin typeface="Cambria"/>
                <a:ea typeface="Cambria"/>
              </a:rPr>
              <a:t>3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2"/>
          <p:cNvSpPr/>
          <p:nvPr/>
        </p:nvSpPr>
        <p:spPr>
          <a:xfrm>
            <a:off x="1920240" y="749880"/>
            <a:ext cx="941796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Quanto eu vou ter daqui a 90 dias?</a:t>
            </a:r>
            <a:endParaRPr lang="en-US" sz="3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3"/>
          <p:cNvSpPr/>
          <p:nvPr/>
        </p:nvSpPr>
        <p:spPr>
          <a:xfrm>
            <a:off x="777240" y="1828800"/>
            <a:ext cx="106066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401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As duas primeiras perguntas eram sobre o passado e o presente. Essa é sobre o futuro — e é a única que muda decisão.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Shape 4"/>
          <p:cNvSpPr/>
          <p:nvPr/>
        </p:nvSpPr>
        <p:spPr>
          <a:xfrm>
            <a:off x="777240" y="2606040"/>
            <a:ext cx="5120280" cy="1279800"/>
          </a:xfrm>
          <a:prstGeom prst="roundRect">
            <a:avLst>
              <a:gd name="adj" fmla="val 5714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5"/>
          <p:cNvSpPr/>
          <p:nvPr/>
        </p:nvSpPr>
        <p:spPr>
          <a:xfrm>
            <a:off x="1033200" y="2752200"/>
            <a:ext cx="46173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Projeção rolante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6"/>
          <p:cNvSpPr/>
          <p:nvPr/>
        </p:nvSpPr>
        <p:spPr>
          <a:xfrm>
            <a:off x="1033200" y="3154680"/>
            <a:ext cx="4617360" cy="62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13 semanas que se atualizam sozinhas com recebíveis, folha, impostos e contratos já assinados.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Shape 7"/>
          <p:cNvSpPr/>
          <p:nvPr/>
        </p:nvSpPr>
        <p:spPr>
          <a:xfrm>
            <a:off x="6172200" y="2606040"/>
            <a:ext cx="5120280" cy="1279800"/>
          </a:xfrm>
          <a:prstGeom prst="roundRect">
            <a:avLst>
              <a:gd name="adj" fmla="val 5714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8"/>
          <p:cNvSpPr/>
          <p:nvPr/>
        </p:nvSpPr>
        <p:spPr>
          <a:xfrm>
            <a:off x="6428160" y="2752200"/>
            <a:ext cx="46173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Cenários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9"/>
          <p:cNvSpPr/>
          <p:nvPr/>
        </p:nvSpPr>
        <p:spPr>
          <a:xfrm>
            <a:off x="6428160" y="3154680"/>
            <a:ext cx="4617360" cy="62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E se o maior cliente atrasar 30 dias? E se as vendas caírem 15%? O sistema responde em segundos.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Shape 10"/>
          <p:cNvSpPr/>
          <p:nvPr/>
        </p:nvSpPr>
        <p:spPr>
          <a:xfrm>
            <a:off x="777240" y="4069080"/>
            <a:ext cx="5120280" cy="1279800"/>
          </a:xfrm>
          <a:prstGeom prst="roundRect">
            <a:avLst>
              <a:gd name="adj" fmla="val 5714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11"/>
          <p:cNvSpPr/>
          <p:nvPr/>
        </p:nvSpPr>
        <p:spPr>
          <a:xfrm>
            <a:off x="1033200" y="4215240"/>
            <a:ext cx="46173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Alertas automáticos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2"/>
          <p:cNvSpPr/>
          <p:nvPr/>
        </p:nvSpPr>
        <p:spPr>
          <a:xfrm>
            <a:off x="1033200" y="4617720"/>
            <a:ext cx="4617360" cy="62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“Em 47 dias seu caixa fica negativo se nada mudar.” Esse aviso vale mais que qualquer relatório bonito.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13"/>
          <p:cNvSpPr/>
          <p:nvPr/>
        </p:nvSpPr>
        <p:spPr>
          <a:xfrm>
            <a:off x="6172200" y="4069080"/>
            <a:ext cx="5120280" cy="1279800"/>
          </a:xfrm>
          <a:prstGeom prst="roundRect">
            <a:avLst>
              <a:gd name="adj" fmla="val 5714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14"/>
          <p:cNvSpPr/>
          <p:nvPr/>
        </p:nvSpPr>
        <p:spPr>
          <a:xfrm>
            <a:off x="6428160" y="4215240"/>
            <a:ext cx="46173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Crédito barato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15"/>
          <p:cNvSpPr/>
          <p:nvPr/>
        </p:nvSpPr>
        <p:spPr>
          <a:xfrm>
            <a:off x="6428160" y="4617720"/>
            <a:ext cx="4617360" cy="62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Quem projeta negocia 90 dias antes e paga a taxa de quem não precisa. Quem não projeta paga a taxa do desespero.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16"/>
          <p:cNvSpPr/>
          <p:nvPr/>
        </p:nvSpPr>
        <p:spPr>
          <a:xfrm>
            <a:off x="777240" y="5669280"/>
            <a:ext cx="1060668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C8A227"/>
                </a:solidFill>
                <a:effectLst/>
                <a:uFillTx/>
                <a:latin typeface="Cambria"/>
                <a:ea typeface="Cambria"/>
              </a:rPr>
              <a:t>Empresa não morre de prejuízo. Empresa morre de falta de caixa.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92748-D4FE-2BAC-F44B-E4C26CF34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0">
            <a:extLst>
              <a:ext uri="{FF2B5EF4-FFF2-40B4-BE49-F238E27FC236}">
                <a16:creationId xmlns:a16="http://schemas.microsoft.com/office/drawing/2014/main" id="{D035AE84-6905-9B07-2D67-F79B1FA25E28}"/>
              </a:ext>
            </a:extLst>
          </p:cNvPr>
          <p:cNvSpPr/>
          <p:nvPr/>
        </p:nvSpPr>
        <p:spPr>
          <a:xfrm>
            <a:off x="777240" y="567000"/>
            <a:ext cx="731484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 spc="300" dirty="0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GEDAI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1">
            <a:extLst>
              <a:ext uri="{FF2B5EF4-FFF2-40B4-BE49-F238E27FC236}">
                <a16:creationId xmlns:a16="http://schemas.microsoft.com/office/drawing/2014/main" id="{BF3884C2-A397-782D-E1D6-01C23AD2C5E3}"/>
              </a:ext>
            </a:extLst>
          </p:cNvPr>
          <p:cNvSpPr/>
          <p:nvPr/>
        </p:nvSpPr>
        <p:spPr>
          <a:xfrm>
            <a:off x="777240" y="914400"/>
            <a:ext cx="106066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8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V</a:t>
            </a:r>
            <a:r>
              <a:rPr lang="en-US" sz="3800" b="1" dirty="0" err="1">
                <a:solidFill>
                  <a:srgbClr val="0B2E4F"/>
                </a:solidFill>
                <a:latin typeface="Cambria"/>
                <a:ea typeface="Cambria"/>
              </a:rPr>
              <a:t>ídeo</a:t>
            </a:r>
            <a:r>
              <a:rPr lang="en-US" sz="3800" b="1" dirty="0">
                <a:solidFill>
                  <a:srgbClr val="0B2E4F"/>
                </a:solidFill>
                <a:latin typeface="Cambria"/>
                <a:ea typeface="Cambria"/>
              </a:rPr>
              <a:t> de </a:t>
            </a:r>
            <a:r>
              <a:rPr lang="en-US" sz="3800" b="1" dirty="0" err="1">
                <a:solidFill>
                  <a:srgbClr val="0B2E4F"/>
                </a:solidFill>
                <a:latin typeface="Cambria"/>
                <a:ea typeface="Cambria"/>
              </a:rPr>
              <a:t>demonstração</a:t>
            </a:r>
            <a:endParaRPr lang="en-US" sz="3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" name="GEDAI - Demonstração">
            <a:hlinkClick r:id="" action="ppaction://media"/>
            <a:extLst>
              <a:ext uri="{FF2B5EF4-FFF2-40B4-BE49-F238E27FC236}">
                <a16:creationId xmlns:a16="http://schemas.microsoft.com/office/drawing/2014/main" id="{8C3020A1-B46B-A6C7-7331-439EBB3573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7240" y="1627560"/>
            <a:ext cx="8583561" cy="482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775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 0"/>
          <p:cNvSpPr/>
          <p:nvPr/>
        </p:nvSpPr>
        <p:spPr>
          <a:xfrm>
            <a:off x="777240" y="658440"/>
            <a:ext cx="731484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 spc="300">
                <a:solidFill>
                  <a:srgbClr val="E8C85A"/>
                </a:solidFill>
                <a:effectLst/>
                <a:uFillTx/>
                <a:latin typeface="Calibri"/>
                <a:ea typeface="Calibri"/>
              </a:rPr>
              <a:t>ISSO TEM DATA MARCADA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1"/>
          <p:cNvSpPr/>
          <p:nvPr/>
        </p:nvSpPr>
        <p:spPr>
          <a:xfrm>
            <a:off x="777240" y="1051560"/>
            <a:ext cx="1060668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4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2026 é o ensaio.  </a:t>
            </a:r>
            <a:r>
              <a:rPr lang="en-US" sz="4400" b="1" u="none" strike="noStrike">
                <a:solidFill>
                  <a:srgbClr val="E8C85A"/>
                </a:solidFill>
                <a:effectLst/>
                <a:uFillTx/>
                <a:latin typeface="Cambria"/>
                <a:ea typeface="Cambria"/>
              </a:rPr>
              <a:t>2027 é a prova.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2"/>
          <p:cNvSpPr/>
          <p:nvPr/>
        </p:nvSpPr>
        <p:spPr>
          <a:xfrm>
            <a:off x="777240" y="2011680"/>
            <a:ext cx="1060668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401"/>
              </a:lnSpc>
              <a:tabLst>
                <a:tab pos="0" algn="l"/>
              </a:tabLst>
            </a:pPr>
            <a:r>
              <a:rPr lang="en-US" sz="1550" b="0" u="none" strike="noStrike">
                <a:solidFill>
                  <a:srgbClr val="CFE0F0"/>
                </a:solidFill>
                <a:effectLst/>
                <a:uFillTx/>
                <a:latin typeface="Calibri"/>
                <a:ea typeface="Calibri"/>
              </a:rPr>
              <a:t>Desde janeiro a sua empresa já destaca CBS e IBS no documento fiscal. Alíquota-teste de 1% (0,9% CBS + 0,1% IBS), compensada — o desembolso não muda. Há janela sem penalidade durante a adaptação, e o Simples Nacional não tem alteração em 2026.</a:t>
            </a:r>
            <a:endParaRPr lang="en-US" sz="15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3"/>
          <p:cNvSpPr/>
          <p:nvPr/>
        </p:nvSpPr>
        <p:spPr>
          <a:xfrm>
            <a:off x="777240" y="3200400"/>
            <a:ext cx="3337200" cy="2148480"/>
          </a:xfrm>
          <a:prstGeom prst="roundRect">
            <a:avLst>
              <a:gd name="adj" fmla="val 3404"/>
            </a:avLst>
          </a:prstGeom>
          <a:solidFill>
            <a:srgbClr val="163F66"/>
          </a:solidFill>
          <a:ln w="12700">
            <a:solidFill>
              <a:srgbClr val="27527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4"/>
          <p:cNvSpPr/>
          <p:nvPr/>
        </p:nvSpPr>
        <p:spPr>
          <a:xfrm>
            <a:off x="1051560" y="3429000"/>
            <a:ext cx="278856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E8C85A"/>
                </a:solidFill>
                <a:effectLst/>
                <a:uFillTx/>
                <a:latin typeface="Cambria"/>
                <a:ea typeface="Cambria"/>
              </a:rPr>
              <a:t>Sistema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5"/>
          <p:cNvSpPr/>
          <p:nvPr/>
        </p:nvSpPr>
        <p:spPr>
          <a:xfrm>
            <a:off x="1051560" y="3858840"/>
            <a:ext cx="2788560" cy="132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CFE0F0"/>
                </a:solidFill>
                <a:effectLst/>
                <a:uFillTx/>
                <a:latin typeface="Calibri"/>
                <a:ea typeface="Calibri"/>
              </a:rPr>
              <a:t>O ERP precisa emitir com o destaque correto. Quem descobrir isso em dezembro vai descobrir junto com todo mundo, na fila do mesmo fornecedor.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6"/>
          <p:cNvSpPr/>
          <p:nvPr/>
        </p:nvSpPr>
        <p:spPr>
          <a:xfrm>
            <a:off x="4389120" y="3200400"/>
            <a:ext cx="3337200" cy="2148480"/>
          </a:xfrm>
          <a:prstGeom prst="roundRect">
            <a:avLst>
              <a:gd name="adj" fmla="val 3404"/>
            </a:avLst>
          </a:prstGeom>
          <a:solidFill>
            <a:srgbClr val="163F66"/>
          </a:solidFill>
          <a:ln w="12700">
            <a:solidFill>
              <a:srgbClr val="27527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7"/>
          <p:cNvSpPr/>
          <p:nvPr/>
        </p:nvSpPr>
        <p:spPr>
          <a:xfrm>
            <a:off x="4663440" y="3429000"/>
            <a:ext cx="278856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E8C85A"/>
                </a:solidFill>
                <a:effectLst/>
                <a:uFillTx/>
                <a:latin typeface="Cambria"/>
                <a:ea typeface="Cambria"/>
              </a:rPr>
              <a:t>Margem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8"/>
          <p:cNvSpPr/>
          <p:nvPr/>
        </p:nvSpPr>
        <p:spPr>
          <a:xfrm>
            <a:off x="4663440" y="3858840"/>
            <a:ext cx="2788560" cy="132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CFE0F0"/>
                </a:solidFill>
                <a:effectLst/>
                <a:uFillTx/>
                <a:latin typeface="Calibri"/>
                <a:ea typeface="Calibri"/>
              </a:rPr>
              <a:t>Cálculo diferente muda margem. Quem não simulou o impacto na precificação vai descobrir a mudança pelo extrato bancário.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Shape 9"/>
          <p:cNvSpPr/>
          <p:nvPr/>
        </p:nvSpPr>
        <p:spPr>
          <a:xfrm>
            <a:off x="8001000" y="3200400"/>
            <a:ext cx="3337200" cy="2148480"/>
          </a:xfrm>
          <a:prstGeom prst="roundRect">
            <a:avLst>
              <a:gd name="adj" fmla="val 3404"/>
            </a:avLst>
          </a:prstGeom>
          <a:solidFill>
            <a:srgbClr val="163F66"/>
          </a:solidFill>
          <a:ln w="12700">
            <a:solidFill>
              <a:srgbClr val="27527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0"/>
          <p:cNvSpPr/>
          <p:nvPr/>
        </p:nvSpPr>
        <p:spPr>
          <a:xfrm>
            <a:off x="8275320" y="3429000"/>
            <a:ext cx="278856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E8C85A"/>
                </a:solidFill>
                <a:effectLst/>
                <a:uFillTx/>
                <a:latin typeface="Cambria"/>
                <a:ea typeface="Cambria"/>
              </a:rPr>
              <a:t>Regime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11"/>
          <p:cNvSpPr/>
          <p:nvPr/>
        </p:nvSpPr>
        <p:spPr>
          <a:xfrm>
            <a:off x="8275320" y="3858840"/>
            <a:ext cx="2788560" cy="132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CFE0F0"/>
                </a:solidFill>
                <a:effectLst/>
                <a:uFillTx/>
                <a:latin typeface="Calibri"/>
                <a:ea typeface="Calibri"/>
              </a:rPr>
              <a:t>A escolha que fazia sentido em 2024 pode não fazer em 2027. Isso não se decide em novembro.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2"/>
          <p:cNvSpPr/>
          <p:nvPr/>
        </p:nvSpPr>
        <p:spPr>
          <a:xfrm>
            <a:off x="777240" y="5623560"/>
            <a:ext cx="106066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2200"/>
              </a:lnSpc>
              <a:tabLst>
                <a:tab pos="0" algn="l"/>
              </a:tabLst>
            </a:pPr>
            <a:r>
              <a:rPr lang="en-US" sz="1600" b="0" i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2026 é o único ano em que dá para errar de graça. Em 2027 a rede de proteção sai — e aí não é mais adequação, é passivo.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 0"/>
          <p:cNvSpPr/>
          <p:nvPr/>
        </p:nvSpPr>
        <p:spPr>
          <a:xfrm>
            <a:off x="777240" y="777240"/>
            <a:ext cx="1060668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As três perguntas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1"/>
          <p:cNvSpPr/>
          <p:nvPr/>
        </p:nvSpPr>
        <p:spPr>
          <a:xfrm>
            <a:off x="777240" y="157284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CFE0F0"/>
                </a:solidFill>
                <a:effectLst/>
                <a:uFillTx/>
                <a:latin typeface="Calibri"/>
                <a:ea typeface="Calibri"/>
              </a:rPr>
              <a:t>Se você responde as três com um número, sua empresa está à frente da maioria do país.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Shape 2"/>
          <p:cNvSpPr/>
          <p:nvPr/>
        </p:nvSpPr>
        <p:spPr>
          <a:xfrm>
            <a:off x="2377440" y="2423160"/>
            <a:ext cx="776880" cy="776880"/>
          </a:xfrm>
          <a:prstGeom prst="ellipse">
            <a:avLst/>
          </a:prstGeom>
          <a:solidFill>
            <a:srgbClr val="C8A227"/>
          </a:solidFill>
          <a:ln w="1270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3"/>
          <p:cNvSpPr/>
          <p:nvPr/>
        </p:nvSpPr>
        <p:spPr>
          <a:xfrm>
            <a:off x="2377440" y="2423160"/>
            <a:ext cx="77688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1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4"/>
          <p:cNvSpPr/>
          <p:nvPr/>
        </p:nvSpPr>
        <p:spPr>
          <a:xfrm>
            <a:off x="3520440" y="2404800"/>
            <a:ext cx="676620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Quanto eu tenho — agora?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5"/>
          <p:cNvSpPr/>
          <p:nvPr/>
        </p:nvSpPr>
        <p:spPr>
          <a:xfrm>
            <a:off x="2377440" y="3630240"/>
            <a:ext cx="776880" cy="776880"/>
          </a:xfrm>
          <a:prstGeom prst="ellipse">
            <a:avLst/>
          </a:prstGeom>
          <a:solidFill>
            <a:srgbClr val="C8A227"/>
          </a:solidFill>
          <a:ln w="1270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6"/>
          <p:cNvSpPr/>
          <p:nvPr/>
        </p:nvSpPr>
        <p:spPr>
          <a:xfrm>
            <a:off x="2377440" y="3630240"/>
            <a:ext cx="77688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2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7"/>
          <p:cNvSpPr/>
          <p:nvPr/>
        </p:nvSpPr>
        <p:spPr>
          <a:xfrm>
            <a:off x="3520440" y="3611880"/>
            <a:ext cx="676620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De onde vem o meu lucro?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8"/>
          <p:cNvSpPr/>
          <p:nvPr/>
        </p:nvSpPr>
        <p:spPr>
          <a:xfrm>
            <a:off x="2377440" y="4837320"/>
            <a:ext cx="776880" cy="776880"/>
          </a:xfrm>
          <a:prstGeom prst="ellipse">
            <a:avLst/>
          </a:prstGeom>
          <a:solidFill>
            <a:srgbClr val="C8A227"/>
          </a:solidFill>
          <a:ln w="1270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9"/>
          <p:cNvSpPr/>
          <p:nvPr/>
        </p:nvSpPr>
        <p:spPr>
          <a:xfrm>
            <a:off x="2377440" y="4837320"/>
            <a:ext cx="77688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3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0"/>
          <p:cNvSpPr/>
          <p:nvPr/>
        </p:nvSpPr>
        <p:spPr>
          <a:xfrm>
            <a:off x="3520440" y="4818960"/>
            <a:ext cx="676620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Quanto eu vou ter daqui a 90 dias?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1"/>
          <p:cNvSpPr/>
          <p:nvPr/>
        </p:nvSpPr>
        <p:spPr>
          <a:xfrm>
            <a:off x="777240" y="594360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0" i="1" u="none" strike="noStrike">
                <a:solidFill>
                  <a:srgbClr val="E8C85A"/>
                </a:solidFill>
                <a:effectLst/>
                <a:uFillTx/>
                <a:latin typeface="Calibri"/>
                <a:ea typeface="Calibri"/>
              </a:rPr>
              <a:t>Não se resolve com esforço. Se resolvesse, já teria resolvido — esforço não falta nessa sala.</a:t>
            </a:r>
            <a:endParaRPr lang="en-US" sz="15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 0"/>
          <p:cNvSpPr/>
          <p:nvPr/>
        </p:nvSpPr>
        <p:spPr>
          <a:xfrm>
            <a:off x="777240" y="548640"/>
            <a:ext cx="1060668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2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OS 30 </a:t>
            </a:r>
            <a:r>
              <a:rPr lang="en-US" sz="42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primeiros</a:t>
            </a:r>
            <a:r>
              <a:rPr lang="en-US" sz="42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 </a:t>
            </a:r>
            <a:r>
              <a:rPr lang="en-US" sz="42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vão</a:t>
            </a:r>
            <a:r>
              <a:rPr lang="en-US" sz="42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 </a:t>
            </a:r>
            <a:r>
              <a:rPr lang="en-US" sz="42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ganhar</a:t>
            </a:r>
            <a:r>
              <a:rPr lang="en-US" sz="42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 um </a:t>
            </a:r>
            <a:r>
              <a:rPr lang="en-US" sz="42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presente</a:t>
            </a:r>
            <a:r>
              <a:rPr lang="en-US" sz="42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!</a:t>
            </a:r>
            <a:endParaRPr lang="en-US" sz="4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1"/>
          <p:cNvSpPr/>
          <p:nvPr/>
        </p:nvSpPr>
        <p:spPr>
          <a:xfrm>
            <a:off x="777240" y="1298520"/>
            <a:ext cx="1060668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 dirty="0" err="1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Escaneie</a:t>
            </a:r>
            <a:r>
              <a:rPr lang="en-US" sz="2200" b="1" u="none" strike="noStrike" dirty="0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 o QR Code e </a:t>
            </a:r>
            <a:r>
              <a:rPr lang="en-US" sz="2200" b="1" u="none" strike="noStrike" dirty="0" err="1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responda</a:t>
            </a:r>
            <a:r>
              <a:rPr lang="en-US" sz="2200" b="1" u="none" strike="noStrike" dirty="0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 o </a:t>
            </a:r>
            <a:r>
              <a:rPr lang="en-US" sz="2200" b="1" u="none" strike="noStrike" dirty="0" err="1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formulário</a:t>
            </a:r>
            <a:endParaRPr lang="en-US" sz="2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Shape 2"/>
          <p:cNvSpPr/>
          <p:nvPr/>
        </p:nvSpPr>
        <p:spPr>
          <a:xfrm>
            <a:off x="4453200" y="1965960"/>
            <a:ext cx="3291480" cy="3291480"/>
          </a:xfrm>
          <a:prstGeom prst="rect">
            <a:avLst/>
          </a:prstGeom>
          <a:solidFill>
            <a:srgbClr val="FFFFFF"/>
          </a:solidFill>
          <a:ln w="31750">
            <a:solidFill>
              <a:srgbClr val="0B2E4F"/>
            </a:solidFill>
            <a:prstDash val="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3"/>
          <p:cNvSpPr/>
          <p:nvPr/>
        </p:nvSpPr>
        <p:spPr>
          <a:xfrm>
            <a:off x="4453200" y="1965960"/>
            <a:ext cx="3291480" cy="329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ts val="22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0B2E4F"/>
                </a:solidFill>
                <a:effectLst/>
                <a:uFillTx/>
                <a:latin typeface="Calibri"/>
                <a:ea typeface="Calibri"/>
              </a:rPr>
              <a:t>SUBSTITUA ESTA CAIXA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2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0B2E4F"/>
                </a:solidFill>
                <a:effectLst/>
                <a:uFillTx/>
                <a:latin typeface="Calibri"/>
                <a:ea typeface="Calibri"/>
              </a:rPr>
              <a:t>PELO SEU QR CODE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2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0B2E4F"/>
                </a:solidFill>
                <a:effectLst/>
                <a:uFillTx/>
                <a:latin typeface="Calibri"/>
                <a:ea typeface="Calibri"/>
              </a:rPr>
              <a:t>do WhatsApp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2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2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0B2E4F"/>
                </a:solidFill>
                <a:effectLst/>
                <a:uFillTx/>
                <a:latin typeface="Calibri"/>
                <a:ea typeface="Calibri"/>
              </a:rPr>
              <a:t>mínimo 12 cm no telão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4"/>
          <p:cNvSpPr/>
          <p:nvPr/>
        </p:nvSpPr>
        <p:spPr>
          <a:xfrm>
            <a:off x="777240" y="5640159"/>
            <a:ext cx="1060668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Conversa </a:t>
            </a:r>
            <a:r>
              <a:rPr lang="en-US" sz="16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direta</a:t>
            </a:r>
            <a:r>
              <a:rPr lang="en-US" sz="16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com o Rodrigo e a equipe da Janos. </a:t>
            </a:r>
            <a:r>
              <a:rPr lang="en-US" sz="16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Não</a:t>
            </a:r>
            <a:r>
              <a:rPr lang="en-US" sz="16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é </a:t>
            </a:r>
            <a:r>
              <a:rPr lang="en-US" sz="16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lista</a:t>
            </a:r>
            <a:r>
              <a:rPr lang="en-US" sz="16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de </a:t>
            </a:r>
            <a:r>
              <a:rPr lang="en-US" sz="16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transmissão</a:t>
            </a:r>
            <a:r>
              <a:rPr lang="en-US" sz="16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. </a:t>
            </a:r>
            <a:r>
              <a:rPr lang="en-US" sz="16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Não</a:t>
            </a:r>
            <a:r>
              <a:rPr lang="en-US" sz="16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é </a:t>
            </a:r>
            <a:r>
              <a:rPr lang="en-US" sz="16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robô</a:t>
            </a:r>
            <a:r>
              <a:rPr lang="en-US" sz="16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209DAA0-EC89-3A0A-9E58-157A6DFF3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948" y="1753428"/>
            <a:ext cx="4062175" cy="3886731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 0"/>
          <p:cNvSpPr/>
          <p:nvPr/>
        </p:nvSpPr>
        <p:spPr>
          <a:xfrm>
            <a:off x="777240" y="567000"/>
            <a:ext cx="731484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 spc="300" dirty="0">
                <a:solidFill>
                  <a:srgbClr val="C8A227"/>
                </a:solidFill>
                <a:effectLst/>
                <a:uFillTx/>
                <a:latin typeface="Calibri"/>
                <a:ea typeface="Calibri"/>
              </a:rPr>
              <a:t>PARA QUEM ESTÁ NESTA SALA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1"/>
          <p:cNvSpPr/>
          <p:nvPr/>
        </p:nvSpPr>
        <p:spPr>
          <a:xfrm>
            <a:off x="777240" y="914400"/>
            <a:ext cx="1060668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8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Você</a:t>
            </a:r>
            <a:r>
              <a:rPr lang="en-US" sz="38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 leva </a:t>
            </a:r>
            <a:r>
              <a:rPr lang="en-US" sz="38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hoje</a:t>
            </a:r>
            <a:r>
              <a:rPr lang="en-US" sz="38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 – Valor especial para o </a:t>
            </a:r>
            <a:r>
              <a:rPr lang="en-US" sz="38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diagnóstico</a:t>
            </a:r>
            <a:r>
              <a:rPr lang="en-US" sz="38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 da </a:t>
            </a:r>
            <a:r>
              <a:rPr lang="en-US" sz="38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sua</a:t>
            </a:r>
            <a:r>
              <a:rPr lang="en-US" sz="38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 </a:t>
            </a:r>
            <a:r>
              <a:rPr lang="en-US" sz="38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empresa</a:t>
            </a:r>
            <a:r>
              <a:rPr lang="en-US" sz="38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 </a:t>
            </a:r>
            <a:endParaRPr lang="en-US" sz="3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Shape 2"/>
          <p:cNvSpPr/>
          <p:nvPr/>
        </p:nvSpPr>
        <p:spPr>
          <a:xfrm>
            <a:off x="777240" y="1920240"/>
            <a:ext cx="3337200" cy="3154320"/>
          </a:xfrm>
          <a:prstGeom prst="roundRect">
            <a:avLst>
              <a:gd name="adj" fmla="val 2319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Shape 3"/>
          <p:cNvSpPr/>
          <p:nvPr/>
        </p:nvSpPr>
        <p:spPr>
          <a:xfrm>
            <a:off x="1051560" y="2194560"/>
            <a:ext cx="566640" cy="566640"/>
          </a:xfrm>
          <a:prstGeom prst="ellipse">
            <a:avLst/>
          </a:prstGeom>
          <a:solidFill>
            <a:srgbClr val="C8A227"/>
          </a:solidFill>
          <a:ln w="1270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4"/>
          <p:cNvSpPr/>
          <p:nvPr/>
        </p:nvSpPr>
        <p:spPr>
          <a:xfrm>
            <a:off x="1051560" y="2194560"/>
            <a:ext cx="56664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5"/>
          <p:cNvSpPr/>
          <p:nvPr/>
        </p:nvSpPr>
        <p:spPr>
          <a:xfrm>
            <a:off x="1051560" y="2926080"/>
            <a:ext cx="278856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2401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Raio-X Financeiro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6"/>
          <p:cNvSpPr/>
          <p:nvPr/>
        </p:nvSpPr>
        <p:spPr>
          <a:xfrm>
            <a:off x="1051560" y="3749040"/>
            <a:ext cx="2788560" cy="123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Uma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reunião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de 30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minutos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em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que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a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gente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pega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os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seus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números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e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responde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as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três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perguntas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desta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palestra. Sem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custo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e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sem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compromisso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—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vagas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limitadas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por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mês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.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Shape 8"/>
          <p:cNvSpPr/>
          <p:nvPr/>
        </p:nvSpPr>
        <p:spPr>
          <a:xfrm>
            <a:off x="4663440" y="2194560"/>
            <a:ext cx="566640" cy="566640"/>
          </a:xfrm>
          <a:prstGeom prst="ellipse">
            <a:avLst/>
          </a:prstGeom>
          <a:solidFill>
            <a:srgbClr val="C8A227"/>
          </a:solidFill>
          <a:ln w="1270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9"/>
          <p:cNvSpPr/>
          <p:nvPr/>
        </p:nvSpPr>
        <p:spPr>
          <a:xfrm>
            <a:off x="4663440" y="2194560"/>
            <a:ext cx="56664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10"/>
          <p:cNvSpPr/>
          <p:nvPr/>
        </p:nvSpPr>
        <p:spPr>
          <a:xfrm>
            <a:off x="4663440" y="2926080"/>
            <a:ext cx="278856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2401"/>
              </a:lnSpc>
              <a:tabLst>
                <a:tab pos="0" algn="l"/>
              </a:tabLst>
            </a:pPr>
            <a:r>
              <a:rPr lang="en-US" sz="18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Termômetro</a:t>
            </a:r>
            <a:r>
              <a:rPr lang="en-US" sz="18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 da Reforma </a:t>
            </a:r>
            <a:r>
              <a:rPr lang="en-US" sz="18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Tributária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11"/>
          <p:cNvSpPr/>
          <p:nvPr/>
        </p:nvSpPr>
        <p:spPr>
          <a:xfrm>
            <a:off x="4663440" y="3749040"/>
            <a:ext cx="2788560" cy="123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Checklist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objetivo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do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que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a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sua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empresa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precisa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ter pronto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até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dezembro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de 2026 para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não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ser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pega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em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2027.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Shape 12"/>
          <p:cNvSpPr/>
          <p:nvPr/>
        </p:nvSpPr>
        <p:spPr>
          <a:xfrm>
            <a:off x="8001000" y="1920240"/>
            <a:ext cx="3337200" cy="3154320"/>
          </a:xfrm>
          <a:prstGeom prst="roundRect">
            <a:avLst>
              <a:gd name="adj" fmla="val 2319"/>
            </a:avLst>
          </a:prstGeom>
          <a:solidFill>
            <a:srgbClr val="F4F6F9"/>
          </a:solidFill>
          <a:ln w="12700">
            <a:solidFill>
              <a:srgbClr val="E3E8E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Shape 13"/>
          <p:cNvSpPr/>
          <p:nvPr/>
        </p:nvSpPr>
        <p:spPr>
          <a:xfrm>
            <a:off x="8275320" y="2194560"/>
            <a:ext cx="566640" cy="566640"/>
          </a:xfrm>
          <a:prstGeom prst="ellipse">
            <a:avLst/>
          </a:prstGeom>
          <a:solidFill>
            <a:srgbClr val="C8A227"/>
          </a:solidFill>
          <a:ln w="12700">
            <a:solidFill>
              <a:srgbClr val="C8A22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14"/>
          <p:cNvSpPr/>
          <p:nvPr/>
        </p:nvSpPr>
        <p:spPr>
          <a:xfrm>
            <a:off x="8275320" y="2194560"/>
            <a:ext cx="56664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5"/>
          <p:cNvSpPr/>
          <p:nvPr/>
        </p:nvSpPr>
        <p:spPr>
          <a:xfrm>
            <a:off x="8275320" y="2926080"/>
            <a:ext cx="278856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2401"/>
              </a:lnSpc>
              <a:tabLst>
                <a:tab pos="0" algn="l"/>
              </a:tabLst>
            </a:pPr>
            <a:r>
              <a:rPr lang="en-US" sz="18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Desconto</a:t>
            </a:r>
            <a:r>
              <a:rPr lang="en-US" sz="18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 de 50% </a:t>
            </a:r>
            <a:r>
              <a:rPr lang="en-US" sz="18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na</a:t>
            </a:r>
            <a:r>
              <a:rPr lang="en-US" sz="18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 </a:t>
            </a:r>
            <a:r>
              <a:rPr lang="en-US" sz="1800" b="1" u="none" strike="noStrike" dirty="0" err="1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implantação</a:t>
            </a:r>
            <a:r>
              <a:rPr lang="en-US" sz="1800" b="1" u="none" strike="noStrike" dirty="0">
                <a:solidFill>
                  <a:srgbClr val="0B2E4F"/>
                </a:solidFill>
                <a:effectLst/>
                <a:uFillTx/>
                <a:latin typeface="Cambria"/>
                <a:ea typeface="Cambria"/>
              </a:rPr>
              <a:t> do GEDAI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16"/>
          <p:cNvSpPr/>
          <p:nvPr/>
        </p:nvSpPr>
        <p:spPr>
          <a:xfrm>
            <a:off x="8275320" y="3749040"/>
            <a:ext cx="2788560" cy="123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Caixa real,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margem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por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linha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e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projeção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de 90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dias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.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Pronta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para usar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na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segunda-feira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 de </a:t>
            </a:r>
            <a:r>
              <a:rPr lang="en-US" sz="1300" b="0" u="none" strike="noStrike" dirty="0" err="1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manhã</a:t>
            </a:r>
            <a:r>
              <a:rPr lang="en-US" sz="1300" b="0" u="none" strike="noStrike" dirty="0">
                <a:solidFill>
                  <a:srgbClr val="5A6472"/>
                </a:solidFill>
                <a:effectLst/>
                <a:uFillTx/>
                <a:latin typeface="Calibri"/>
                <a:ea typeface="Calibri"/>
              </a:rPr>
              <a:t>.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 0"/>
          <p:cNvSpPr/>
          <p:nvPr/>
        </p:nvSpPr>
        <p:spPr>
          <a:xfrm>
            <a:off x="914400" y="1920240"/>
            <a:ext cx="7497720" cy="173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Vocês construíram empresas.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E8C85A"/>
                </a:solidFill>
                <a:effectLst/>
                <a:uFillTx/>
                <a:latin typeface="Cambria"/>
                <a:ea typeface="Cambria"/>
              </a:rPr>
              <a:t>Agora falta enxergar o que vocês construíram.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"/>
          <p:cNvSpPr/>
          <p:nvPr/>
        </p:nvSpPr>
        <p:spPr>
          <a:xfrm>
            <a:off x="914400" y="3931920"/>
            <a:ext cx="74977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CFE0F0"/>
                </a:solidFill>
                <a:effectLst/>
                <a:uFillTx/>
                <a:latin typeface="Calibri"/>
                <a:ea typeface="Calibri"/>
              </a:rPr>
              <a:t>Rodrigo Januário  ·  Janos Consultoria e Treinamentos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2"/>
          <p:cNvSpPr/>
          <p:nvPr/>
        </p:nvSpPr>
        <p:spPr>
          <a:xfrm>
            <a:off x="9006840" y="2148840"/>
            <a:ext cx="2285640" cy="2285640"/>
          </a:xfrm>
          <a:prstGeom prst="rect">
            <a:avLst/>
          </a:prstGeom>
          <a:solidFill>
            <a:srgbClr val="FFFFFF"/>
          </a:solidFill>
          <a:ln w="25400">
            <a:solidFill>
              <a:srgbClr val="C8A227"/>
            </a:solidFill>
            <a:prstDash val="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3"/>
          <p:cNvSpPr/>
          <p:nvPr/>
        </p:nvSpPr>
        <p:spPr>
          <a:xfrm>
            <a:off x="9006840" y="2148840"/>
            <a:ext cx="2285640" cy="228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0B2E4F"/>
                </a:solidFill>
                <a:effectLst/>
                <a:uFillTx/>
                <a:latin typeface="Calibri"/>
                <a:ea typeface="Calibri"/>
              </a:rPr>
              <a:t>QR CODE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0B2E4F"/>
                </a:solidFill>
                <a:effectLst/>
                <a:uFillTx/>
                <a:latin typeface="Calibri"/>
                <a:ea typeface="Calibri"/>
              </a:rPr>
              <a:t>AQUI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653A74-3882-0525-8EDA-5CFB5E97F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40" y="2186080"/>
            <a:ext cx="2310969" cy="2211159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ítulo 2">
            <a:extLst>
              <a:ext uri="{FF2B5EF4-FFF2-40B4-BE49-F238E27FC236}">
                <a16:creationId xmlns:a16="http://schemas.microsoft.com/office/drawing/2014/main" id="{F240A71E-05B8-4080-AC6C-311B1BA27F9A}"/>
              </a:ext>
            </a:extLst>
          </p:cNvPr>
          <p:cNvSpPr txBox="1">
            <a:spLocks/>
          </p:cNvSpPr>
          <p:nvPr/>
        </p:nvSpPr>
        <p:spPr>
          <a:xfrm>
            <a:off x="4031373" y="2648251"/>
            <a:ext cx="6862896" cy="2293951"/>
          </a:xfrm>
          <a:prstGeom prst="rect">
            <a:avLst/>
          </a:prstGeom>
        </p:spPr>
        <p:txBody>
          <a:bodyPr vert="horz" lIns="54864" tIns="54864" rIns="54864" bIns="54864" rtlCol="0">
            <a:norm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882" indent="-10287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Wingdings 3" pitchFamily="18" charset="2"/>
              <a:buChar char="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6042" indent="-10287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Wingdings 3" pitchFamily="18" charset="2"/>
              <a:buChar char="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5770" indent="-10287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Wingdings 3" pitchFamily="18" charset="2"/>
              <a:buChar char="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2930" indent="-10287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Wingdings 3" pitchFamily="18" charset="2"/>
              <a:buChar char="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5800" indent="-10287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Wingdings 3" pitchFamily="18" charset="2"/>
              <a:buChar char="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5528" indent="-10287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Wingdings 3" pitchFamily="18" charset="2"/>
              <a:buChar char="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114" indent="-10287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Wingdings 3" pitchFamily="18" charset="2"/>
              <a:buChar char="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21842" indent="-10287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Wingdings 3" pitchFamily="18" charset="2"/>
              <a:buChar char="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dirty="0"/>
              <a:t>Rodrigo@janosconsultoria.com</a:t>
            </a:r>
          </a:p>
          <a:p>
            <a:r>
              <a:rPr lang="pt-BR" sz="3600" dirty="0"/>
              <a:t>@janosconsultoria</a:t>
            </a:r>
          </a:p>
          <a:p>
            <a:endParaRPr lang="pt-BR" sz="4800" dirty="0"/>
          </a:p>
          <a:p>
            <a:endParaRPr lang="pt-BR" sz="1980" dirty="0"/>
          </a:p>
        </p:txBody>
      </p:sp>
      <p:pic>
        <p:nvPicPr>
          <p:cNvPr id="9" name="Imagem 8" descr="Homem de terno e óculos&#10;&#10;Descrição gerada automaticamente">
            <a:extLst>
              <a:ext uri="{FF2B5EF4-FFF2-40B4-BE49-F238E27FC236}">
                <a16:creationId xmlns:a16="http://schemas.microsoft.com/office/drawing/2014/main" id="{E616D4D9-AC53-4C2F-A718-9F0BF33D7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913" y="1185327"/>
            <a:ext cx="3094746" cy="3428027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348140B1-3425-4C28-93B3-7C137D7F5680}"/>
              </a:ext>
            </a:extLst>
          </p:cNvPr>
          <p:cNvSpPr txBox="1"/>
          <p:nvPr/>
        </p:nvSpPr>
        <p:spPr>
          <a:xfrm>
            <a:off x="4152987" y="1185327"/>
            <a:ext cx="6619667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480" dirty="0">
                <a:solidFill>
                  <a:schemeClr val="accent1"/>
                </a:solidFill>
                <a:latin typeface="Trebuchet MS" panose="020B0603020202020204" pitchFamily="34" charset="0"/>
              </a:rPr>
              <a:t>Muito obrigado!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58FA2C4-BFA0-E9D8-4B2A-72F4B5DB1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6227" y="137577"/>
            <a:ext cx="1220145" cy="178954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423FA72-8352-75EB-F6C5-5F97F9A7D086}"/>
              </a:ext>
            </a:extLst>
          </p:cNvPr>
          <p:cNvSpPr txBox="1"/>
          <p:nvPr/>
        </p:nvSpPr>
        <p:spPr>
          <a:xfrm>
            <a:off x="3779361" y="6162739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hlinkClick r:id="rId4"/>
              </a:rPr>
              <a:t>www.janosconsultoria.com</a:t>
            </a:r>
            <a:endParaRPr lang="pt-BR" sz="28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821FFFF-FD0B-5EC0-7346-4F8BB32C3DF5}"/>
              </a:ext>
            </a:extLst>
          </p:cNvPr>
          <p:cNvSpPr txBox="1"/>
          <p:nvPr/>
        </p:nvSpPr>
        <p:spPr>
          <a:xfrm>
            <a:off x="4532670" y="4838955"/>
            <a:ext cx="5230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accent1"/>
                </a:solidFill>
              </a:rPr>
              <a:t>Receba o diagnóstico estratégico </a:t>
            </a:r>
            <a:r>
              <a:rPr lang="pt-BR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endParaRPr lang="pt-BR" sz="2400" b="1" dirty="0">
              <a:solidFill>
                <a:schemeClr val="accent1"/>
              </a:solidFill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169A0BF-EDE7-FD32-70AB-16C8F5A49E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5296" y="4015832"/>
            <a:ext cx="2310969" cy="221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68462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1738</TotalTime>
  <Words>2049</Words>
  <Application>Microsoft Office PowerPoint</Application>
  <PresentationFormat>Widescreen</PresentationFormat>
  <Paragraphs>188</Paragraphs>
  <Slides>17</Slides>
  <Notes>15</Notes>
  <HiddenSlides>0</HiddenSlides>
  <MMClips>1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Cambria</vt:lpstr>
      <vt:lpstr>Symbol</vt:lpstr>
      <vt:lpstr>Times New Roman</vt:lpstr>
      <vt:lpstr>Trebuchet MS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dc:description/>
  <cp:lastModifiedBy>Rodrigo Januário</cp:lastModifiedBy>
  <cp:revision>1</cp:revision>
  <dcterms:created xsi:type="dcterms:W3CDTF">2026-08-04T12:20:55Z</dcterms:created>
  <dcterms:modified xsi:type="dcterms:W3CDTF">2026-09-25T17:16:25Z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14</vt:r8>
  </property>
  <property fmtid="{D5CDD505-2E9C-101B-9397-08002B2CF9AE}" pid="3" name="PresentationFormat">
    <vt:lpwstr>On-screen Show (16:9)</vt:lpwstr>
  </property>
  <property fmtid="{D5CDD505-2E9C-101B-9397-08002B2CF9AE}" pid="4" name="Slides">
    <vt:r8>14</vt:r8>
  </property>
</Properties>
</file>