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</p:sldMasterIdLst>
  <p:notesMasterIdLst>
    <p:notesMasterId r:id="rId46"/>
  </p:notesMasterIdLst>
  <p:sldIdLst>
    <p:sldId id="299" r:id="rId3"/>
    <p:sldId id="315" r:id="rId4"/>
    <p:sldId id="3492" r:id="rId5"/>
    <p:sldId id="3450" r:id="rId6"/>
    <p:sldId id="3624" r:id="rId7"/>
    <p:sldId id="258" r:id="rId8"/>
    <p:sldId id="3604" r:id="rId9"/>
    <p:sldId id="3386" r:id="rId10"/>
    <p:sldId id="3459" r:id="rId11"/>
    <p:sldId id="3586" r:id="rId12"/>
    <p:sldId id="3410" r:id="rId13"/>
    <p:sldId id="3464" r:id="rId14"/>
    <p:sldId id="3503" r:id="rId15"/>
    <p:sldId id="3608" r:id="rId16"/>
    <p:sldId id="3491" r:id="rId17"/>
    <p:sldId id="3449" r:id="rId18"/>
    <p:sldId id="3487" r:id="rId19"/>
    <p:sldId id="3595" r:id="rId20"/>
    <p:sldId id="3481" r:id="rId21"/>
    <p:sldId id="3602" r:id="rId22"/>
    <p:sldId id="3596" r:id="rId23"/>
    <p:sldId id="3451" r:id="rId24"/>
    <p:sldId id="3472" r:id="rId25"/>
    <p:sldId id="3420" r:id="rId26"/>
    <p:sldId id="3484" r:id="rId27"/>
    <p:sldId id="3589" r:id="rId28"/>
    <p:sldId id="3502" r:id="rId29"/>
    <p:sldId id="3623" r:id="rId30"/>
    <p:sldId id="3622" r:id="rId31"/>
    <p:sldId id="1194" r:id="rId32"/>
    <p:sldId id="3601" r:id="rId33"/>
    <p:sldId id="3606" r:id="rId34"/>
    <p:sldId id="3609" r:id="rId35"/>
    <p:sldId id="3620" r:id="rId36"/>
    <p:sldId id="3600" r:id="rId37"/>
    <p:sldId id="3618" r:id="rId38"/>
    <p:sldId id="3319" r:id="rId39"/>
    <p:sldId id="3603" r:id="rId40"/>
    <p:sldId id="264" r:id="rId41"/>
    <p:sldId id="3621" r:id="rId42"/>
    <p:sldId id="3607" r:id="rId43"/>
    <p:sldId id="3599" r:id="rId44"/>
    <p:sldId id="3488" r:id="rId45"/>
  </p:sldIdLst>
  <p:sldSz cx="18288000" cy="10287000"/>
  <p:notesSz cx="6858000" cy="9144000"/>
  <p:embeddedFontLst>
    <p:embeddedFont>
      <p:font typeface="Calibri" panose="020F0502020204030204" pitchFamily="34" charset="0"/>
      <p:regular r:id="rId47"/>
      <p:bold r:id="rId48"/>
      <p:italic r:id="rId49"/>
      <p:boldItalic r:id="rId50"/>
    </p:embeddedFont>
    <p:embeddedFont>
      <p:font typeface="Montserrat" panose="00000500000000000000" pitchFamily="2" charset="0"/>
      <p:regular r:id="rId51"/>
      <p:bold r:id="rId52"/>
      <p:italic r:id="rId53"/>
      <p:boldItalic r:id="rId54"/>
    </p:embeddedFont>
    <p:embeddedFont>
      <p:font typeface="Montserrat SemiBold" panose="00000700000000000000" pitchFamily="2" charset="0"/>
      <p:bold r:id="rId55"/>
      <p:boldItalic r:id="rId56"/>
    </p:embeddedFont>
    <p:embeddedFont>
      <p:font typeface="Poppins Medium" panose="00000600000000000000" pitchFamily="2" charset="0"/>
      <p:regular r:id="rId57"/>
      <p:italic r:id="rId58"/>
    </p:embeddedFont>
    <p:embeddedFont>
      <p:font typeface="Poppins SemiBold" panose="00000700000000000000" pitchFamily="2" charset="0"/>
      <p:bold r:id="rId59"/>
      <p:boldItalic r:id="rId6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000" autoAdjust="0"/>
    <p:restoredTop sz="94622" autoAdjust="0"/>
  </p:normalViewPr>
  <p:slideViewPr>
    <p:cSldViewPr>
      <p:cViewPr varScale="1">
        <p:scale>
          <a:sx n="72" d="100"/>
          <a:sy n="72" d="100"/>
        </p:scale>
        <p:origin x="690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6967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font" Target="fonts/font1.fntdata"/><Relationship Id="rId50" Type="http://schemas.openxmlformats.org/officeDocument/2006/relationships/font" Target="fonts/font4.fntdata"/><Relationship Id="rId55" Type="http://schemas.openxmlformats.org/officeDocument/2006/relationships/font" Target="fonts/font9.fntdata"/><Relationship Id="rId63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font" Target="fonts/font7.fntdata"/><Relationship Id="rId58" Type="http://schemas.openxmlformats.org/officeDocument/2006/relationships/font" Target="fonts/font12.fntdata"/><Relationship Id="rId5" Type="http://schemas.openxmlformats.org/officeDocument/2006/relationships/slide" Target="slides/slide3.xml"/><Relationship Id="rId61" Type="http://schemas.openxmlformats.org/officeDocument/2006/relationships/presProps" Target="presProp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font" Target="fonts/font2.fntdata"/><Relationship Id="rId56" Type="http://schemas.openxmlformats.org/officeDocument/2006/relationships/font" Target="fonts/font10.fntdata"/><Relationship Id="rId64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font" Target="fonts/font5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notesMaster" Target="notesMasters/notesMaster1.xml"/><Relationship Id="rId59" Type="http://schemas.openxmlformats.org/officeDocument/2006/relationships/font" Target="fonts/font13.fntdata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font" Target="fonts/font8.fntdata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font" Target="fonts/font3.fntdata"/><Relationship Id="rId57" Type="http://schemas.openxmlformats.org/officeDocument/2006/relationships/font" Target="fonts/font11.fntdata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font" Target="fonts/font6.fntdata"/><Relationship Id="rId60" Type="http://schemas.openxmlformats.org/officeDocument/2006/relationships/font" Target="fonts/font14.fntdata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5FE01F-8A05-45EA-BE6C-02EDF80B729C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F08C5F-CB31-442F-9B2F-948CAE77AF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21437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09E026-2CD0-4AD1-99E7-2C8C918F35FE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14798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3195640"/>
            <a:ext cx="15544800" cy="220503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200" y="5829300"/>
            <a:ext cx="12801600" cy="26289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429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114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800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486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2690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6863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26" y="6610352"/>
            <a:ext cx="15544800" cy="2043113"/>
          </a:xfrm>
        </p:spPr>
        <p:txBody>
          <a:bodyPr anchor="t"/>
          <a:lstStyle>
            <a:lvl1pPr algn="l">
              <a:defRPr sz="6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4626" y="4360070"/>
            <a:ext cx="15544800" cy="2250281"/>
          </a:xfrm>
        </p:spPr>
        <p:txBody>
          <a:bodyPr anchor="b"/>
          <a:lstStyle>
            <a:lvl1pPr marL="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29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2400302"/>
            <a:ext cx="8077200" cy="6788945"/>
          </a:xfrm>
        </p:spPr>
        <p:txBody>
          <a:bodyPr/>
          <a:lstStyle>
            <a:lvl1pPr>
              <a:defRPr sz="4200"/>
            </a:lvl1pPr>
            <a:lvl2pPr>
              <a:defRPr sz="3600"/>
            </a:lvl2pPr>
            <a:lvl3pPr>
              <a:defRPr sz="30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96400" y="2400302"/>
            <a:ext cx="8077200" cy="6788945"/>
          </a:xfrm>
        </p:spPr>
        <p:txBody>
          <a:bodyPr/>
          <a:lstStyle>
            <a:lvl1pPr>
              <a:defRPr sz="4200"/>
            </a:lvl1pPr>
            <a:lvl2pPr>
              <a:defRPr sz="3600"/>
            </a:lvl2pPr>
            <a:lvl3pPr>
              <a:defRPr sz="30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9557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1" y="2302670"/>
            <a:ext cx="8080376" cy="959643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401" y="3262313"/>
            <a:ext cx="8080376" cy="5926932"/>
          </a:xfrm>
        </p:spPr>
        <p:txBody>
          <a:bodyPr/>
          <a:lstStyle>
            <a:lvl1pPr>
              <a:defRPr sz="3600"/>
            </a:lvl1pPr>
            <a:lvl2pPr>
              <a:defRPr sz="30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90053" y="2302670"/>
            <a:ext cx="8083550" cy="959643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90053" y="3262313"/>
            <a:ext cx="8083550" cy="5926932"/>
          </a:xfrm>
        </p:spPr>
        <p:txBody>
          <a:bodyPr/>
          <a:lstStyle>
            <a:lvl1pPr>
              <a:defRPr sz="3600"/>
            </a:lvl1pPr>
            <a:lvl2pPr>
              <a:defRPr sz="30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0543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6544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3407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2" y="409575"/>
            <a:ext cx="6016626" cy="1743075"/>
          </a:xfrm>
        </p:spPr>
        <p:txBody>
          <a:bodyPr anchor="b"/>
          <a:lstStyle>
            <a:lvl1pPr algn="l">
              <a:defRPr sz="3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50100" y="409577"/>
            <a:ext cx="10223501" cy="8779670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2" y="2152652"/>
            <a:ext cx="6016626" cy="7036595"/>
          </a:xfrm>
        </p:spPr>
        <p:txBody>
          <a:bodyPr/>
          <a:lstStyle>
            <a:lvl1pPr marL="0" indent="0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8711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4576" y="7200900"/>
            <a:ext cx="10972800" cy="850107"/>
          </a:xfrm>
        </p:spPr>
        <p:txBody>
          <a:bodyPr anchor="b"/>
          <a:lstStyle>
            <a:lvl1pPr algn="l">
              <a:defRPr sz="3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584576" y="919163"/>
            <a:ext cx="10972800" cy="6172200"/>
          </a:xfrm>
        </p:spPr>
        <p:txBody>
          <a:bodyPr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84576" y="8051007"/>
            <a:ext cx="10972800" cy="1207293"/>
          </a:xfrm>
        </p:spPr>
        <p:txBody>
          <a:bodyPr/>
          <a:lstStyle>
            <a:lvl1pPr marL="0" indent="0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3570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02395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258800" y="411959"/>
            <a:ext cx="4114800" cy="87772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411959"/>
            <a:ext cx="12039600" cy="87772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780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411957"/>
            <a:ext cx="16459200" cy="1714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400302"/>
            <a:ext cx="16459200" cy="67889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14400" y="9534527"/>
            <a:ext cx="4267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48400" y="9534527"/>
            <a:ext cx="5791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106400" y="9534527"/>
            <a:ext cx="4267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16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14350" indent="-514350" algn="l" defTabSz="685800" rtl="0" eaLnBrk="1" latinLnBrk="0" hangingPunct="1">
        <a:spcBef>
          <a:spcPct val="20000"/>
        </a:spcBef>
        <a:buFont typeface="Arial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1pPr>
      <a:lvl2pPr marL="1114425" indent="-428625" algn="l" defTabSz="685800" rtl="0" eaLnBrk="1" latinLnBrk="0" hangingPunct="1">
        <a:spcBef>
          <a:spcPct val="20000"/>
        </a:spcBef>
        <a:buFont typeface="Arial"/>
        <a:buChar char="–"/>
        <a:defRPr sz="42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685800" rtl="0" eaLnBrk="1" latinLnBrk="0" hangingPunct="1">
        <a:spcBef>
          <a:spcPct val="20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685800" rtl="0" eaLnBrk="1" latinLnBrk="0" hangingPunct="1">
        <a:spcBef>
          <a:spcPct val="20000"/>
        </a:spcBef>
        <a:buFont typeface="Arial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685800" rtl="0" eaLnBrk="1" latinLnBrk="0" hangingPunct="1">
        <a:spcBef>
          <a:spcPct val="20000"/>
        </a:spcBef>
        <a:buFont typeface="Arial"/>
        <a:buChar char="»"/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685800" rtl="0" eaLnBrk="1" latinLnBrk="0" hangingPunct="1">
        <a:spcBef>
          <a:spcPct val="20000"/>
        </a:spcBef>
        <a:buFont typeface="Arial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685800" rtl="0" eaLnBrk="1" latinLnBrk="0" hangingPunct="1">
        <a:spcBef>
          <a:spcPct val="20000"/>
        </a:spcBef>
        <a:buFont typeface="Arial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685800" rtl="0" eaLnBrk="1" latinLnBrk="0" hangingPunct="1">
        <a:spcBef>
          <a:spcPct val="20000"/>
        </a:spcBef>
        <a:buFont typeface="Arial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685800" rtl="0" eaLnBrk="1" latinLnBrk="0" hangingPunct="1">
        <a:spcBef>
          <a:spcPct val="20000"/>
        </a:spcBef>
        <a:buFont typeface="Arial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019E2D-469D-0028-DA1B-C3EB47D7EF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151;p100">
            <a:extLst>
              <a:ext uri="{FF2B5EF4-FFF2-40B4-BE49-F238E27FC236}">
                <a16:creationId xmlns:a16="http://schemas.microsoft.com/office/drawing/2014/main" id="{673495FB-F89C-BFB3-B770-A71AB7DE1B73}"/>
              </a:ext>
            </a:extLst>
          </p:cNvPr>
          <p:cNvSpPr txBox="1"/>
          <p:nvPr/>
        </p:nvSpPr>
        <p:spPr>
          <a:xfrm>
            <a:off x="13366247" y="8568988"/>
            <a:ext cx="5425938" cy="1336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137138" rIns="137138" bIns="137138" anchor="b" anchorCtr="0">
            <a:noAutofit/>
          </a:bodyPr>
          <a:lstStyle/>
          <a:p>
            <a:r>
              <a:rPr lang="pt-BR" sz="4000" b="1" dirty="0">
                <a:solidFill>
                  <a:schemeClr val="bg1"/>
                </a:solidFill>
                <a:latin typeface="Montserrat SemiBold" pitchFamily="2" charset="77"/>
                <a:ea typeface="Lexend Deca"/>
                <a:cs typeface="Lexend Deca"/>
                <a:sym typeface="Lexend Deca"/>
              </a:rPr>
              <a:t>Cezar </a:t>
            </a:r>
            <a:r>
              <a:rPr lang="pt-BR" sz="4000" b="1" dirty="0" err="1">
                <a:solidFill>
                  <a:schemeClr val="bg1"/>
                </a:solidFill>
                <a:latin typeface="Montserrat SemiBold" pitchFamily="2" charset="77"/>
                <a:ea typeface="Lexend Deca"/>
                <a:cs typeface="Lexend Deca"/>
                <a:sym typeface="Lexend Deca"/>
              </a:rPr>
              <a:t>Taurion</a:t>
            </a:r>
            <a:endParaRPr lang="pt-BR" sz="4000" b="1" dirty="0">
              <a:solidFill>
                <a:schemeClr val="bg1"/>
              </a:solidFill>
              <a:latin typeface="Montserrat SemiBold" pitchFamily="2" charset="77"/>
              <a:ea typeface="Lexend Deca"/>
              <a:cs typeface="Lexend Deca"/>
              <a:sym typeface="Lexend Deca"/>
            </a:endParaRPr>
          </a:p>
        </p:txBody>
      </p:sp>
      <p:pic>
        <p:nvPicPr>
          <p:cNvPr id="14" name="Picture 13" descr="A person in a red shirt&#10;&#10;Description automatically generated">
            <a:extLst>
              <a:ext uri="{FF2B5EF4-FFF2-40B4-BE49-F238E27FC236}">
                <a16:creationId xmlns:a16="http://schemas.microsoft.com/office/drawing/2014/main" id="{7628B92B-456B-9697-C910-6CC91165BE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76183" y="5480799"/>
            <a:ext cx="2054418" cy="3088189"/>
          </a:xfrm>
          <a:prstGeom prst="rect">
            <a:avLst/>
          </a:prstGeom>
        </p:spPr>
      </p:pic>
      <p:sp>
        <p:nvSpPr>
          <p:cNvPr id="7" name="Google Shape;96;p1">
            <a:extLst>
              <a:ext uri="{FF2B5EF4-FFF2-40B4-BE49-F238E27FC236}">
                <a16:creationId xmlns:a16="http://schemas.microsoft.com/office/drawing/2014/main" id="{7A1BEF1B-AAAC-2B69-8818-A48C20BE7334}"/>
              </a:ext>
            </a:extLst>
          </p:cNvPr>
          <p:cNvSpPr txBox="1"/>
          <p:nvPr/>
        </p:nvSpPr>
        <p:spPr>
          <a:xfrm>
            <a:off x="1524000" y="2552700"/>
            <a:ext cx="17390921" cy="1961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17978"/>
              </a:lnSpc>
            </a:pPr>
            <a:r>
              <a:rPr lang="pt-BR" sz="5400" b="1" dirty="0">
                <a:solidFill>
                  <a:srgbClr val="FFFFFF"/>
                </a:solidFill>
                <a:latin typeface="Montserrat" pitchFamily="2" charset="77"/>
                <a:ea typeface="Verdana"/>
                <a:cs typeface="Verdana"/>
                <a:sym typeface="Verdana"/>
              </a:rPr>
              <a:t>IA nas empresas:</a:t>
            </a:r>
          </a:p>
          <a:p>
            <a:pPr>
              <a:lnSpc>
                <a:spcPct val="117978"/>
              </a:lnSpc>
            </a:pPr>
            <a:r>
              <a:rPr lang="pt-BR" sz="5400" b="1" dirty="0">
                <a:solidFill>
                  <a:srgbClr val="FFFFFF"/>
                </a:solidFill>
                <a:latin typeface="Montserrat" pitchFamily="2" charset="77"/>
                <a:ea typeface="Verdana"/>
                <a:cs typeface="Verdana"/>
                <a:sym typeface="Verdana"/>
              </a:rPr>
              <a:t>Separando fatos de narrativas</a:t>
            </a:r>
          </a:p>
        </p:txBody>
      </p:sp>
    </p:spTree>
    <p:extLst>
      <p:ext uri="{BB962C8B-B14F-4D97-AF65-F5344CB8AC3E}">
        <p14:creationId xmlns:p14="http://schemas.microsoft.com/office/powerpoint/2010/main" val="1376779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48E7F5A6-9B5F-3FF1-2CEC-55A6559A8C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245834"/>
            <a:ext cx="15773400" cy="1988344"/>
          </a:xfrm>
        </p:spPr>
        <p:txBody>
          <a:bodyPr/>
          <a:lstStyle/>
          <a:p>
            <a:r>
              <a:rPr lang="pt-BR" b="1" dirty="0">
                <a:solidFill>
                  <a:srgbClr val="FFC000"/>
                </a:solidFill>
              </a:rPr>
              <a:t>Quem sou eu</a:t>
            </a:r>
          </a:p>
        </p:txBody>
      </p:sp>
      <p:sp>
        <p:nvSpPr>
          <p:cNvPr id="5" name="Espaço Reservado para Conteúdo 2">
            <a:extLst>
              <a:ext uri="{FF2B5EF4-FFF2-40B4-BE49-F238E27FC236}">
                <a16:creationId xmlns:a16="http://schemas.microsoft.com/office/drawing/2014/main" id="{3E895358-44A0-2637-A754-947631F370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6283" y="2437750"/>
            <a:ext cx="11858626" cy="4547964"/>
          </a:xfrm>
        </p:spPr>
        <p:txBody>
          <a:bodyPr>
            <a:noAutofit/>
          </a:bodyPr>
          <a:lstStyle/>
          <a:p>
            <a:r>
              <a:rPr lang="pt-BR" sz="2700" b="1" dirty="0" err="1">
                <a:solidFill>
                  <a:schemeClr val="bg1"/>
                </a:solidFill>
              </a:rPr>
              <a:t>Advisor</a:t>
            </a:r>
            <a:r>
              <a:rPr lang="pt-BR" sz="2700" b="1" dirty="0">
                <a:solidFill>
                  <a:schemeClr val="bg1"/>
                </a:solidFill>
              </a:rPr>
              <a:t> em Estratégia de negócios e aplicação de IA</a:t>
            </a:r>
          </a:p>
          <a:p>
            <a:r>
              <a:rPr lang="pt-BR" sz="2700" b="1" dirty="0">
                <a:solidFill>
                  <a:schemeClr val="bg1"/>
                </a:solidFill>
              </a:rPr>
              <a:t>Head </a:t>
            </a:r>
            <a:r>
              <a:rPr lang="pt-BR" sz="2700" b="1" dirty="0" err="1">
                <a:solidFill>
                  <a:schemeClr val="bg1"/>
                </a:solidFill>
              </a:rPr>
              <a:t>of</a:t>
            </a:r>
            <a:r>
              <a:rPr lang="pt-BR" sz="2700" b="1" dirty="0">
                <a:solidFill>
                  <a:schemeClr val="bg1"/>
                </a:solidFill>
              </a:rPr>
              <a:t> AI </a:t>
            </a:r>
            <a:r>
              <a:rPr lang="pt-BR" sz="2700" b="1" dirty="0" err="1">
                <a:solidFill>
                  <a:schemeClr val="bg1"/>
                </a:solidFill>
              </a:rPr>
              <a:t>Strategy</a:t>
            </a:r>
            <a:r>
              <a:rPr lang="pt-BR" sz="2700" b="1" dirty="0">
                <a:solidFill>
                  <a:schemeClr val="bg1"/>
                </a:solidFill>
              </a:rPr>
              <a:t>, The </a:t>
            </a:r>
            <a:r>
              <a:rPr lang="pt-BR" sz="2700" b="1" dirty="0" err="1">
                <a:solidFill>
                  <a:schemeClr val="bg1"/>
                </a:solidFill>
              </a:rPr>
              <a:t>GarageIA</a:t>
            </a:r>
            <a:r>
              <a:rPr lang="pt-BR" sz="2700" b="1" dirty="0">
                <a:solidFill>
                  <a:schemeClr val="bg1"/>
                </a:solidFill>
              </a:rPr>
              <a:t> (</a:t>
            </a:r>
            <a:r>
              <a:rPr lang="pt-BR" sz="2700" b="1" dirty="0" err="1">
                <a:solidFill>
                  <a:schemeClr val="bg1"/>
                </a:solidFill>
              </a:rPr>
              <a:t>Lab</a:t>
            </a:r>
            <a:r>
              <a:rPr lang="pt-BR" sz="2700" b="1" dirty="0">
                <a:solidFill>
                  <a:schemeClr val="bg1"/>
                </a:solidFill>
              </a:rPr>
              <a:t> de R&amp;D)/CEO </a:t>
            </a:r>
            <a:r>
              <a:rPr lang="pt-BR" sz="2700" b="1" dirty="0" err="1">
                <a:solidFill>
                  <a:schemeClr val="bg1"/>
                </a:solidFill>
              </a:rPr>
              <a:t>Ananque</a:t>
            </a:r>
            <a:endParaRPr lang="pt-BR" sz="2700" b="1" dirty="0">
              <a:solidFill>
                <a:schemeClr val="bg1"/>
              </a:solidFill>
            </a:endParaRPr>
          </a:p>
          <a:p>
            <a:r>
              <a:rPr lang="pt-BR" sz="2700" dirty="0">
                <a:solidFill>
                  <a:schemeClr val="bg1"/>
                </a:solidFill>
              </a:rPr>
              <a:t>Membro do conselho de inovação de diversas empresas</a:t>
            </a:r>
          </a:p>
          <a:p>
            <a:r>
              <a:rPr lang="pt-BR" sz="2700" dirty="0">
                <a:solidFill>
                  <a:schemeClr val="bg1"/>
                </a:solidFill>
              </a:rPr>
              <a:t>Mentor e investidor em startups</a:t>
            </a:r>
          </a:p>
          <a:p>
            <a:r>
              <a:rPr lang="pt-BR" sz="2700" dirty="0">
                <a:solidFill>
                  <a:schemeClr val="bg1"/>
                </a:solidFill>
              </a:rPr>
              <a:t>Foi diretor de Novas Tecnologias Aplicadas da IBM Brasil</a:t>
            </a:r>
          </a:p>
          <a:p>
            <a:r>
              <a:rPr lang="pt-BR" sz="2700" dirty="0">
                <a:solidFill>
                  <a:schemeClr val="bg1"/>
                </a:solidFill>
              </a:rPr>
              <a:t>Foi líder da prática de IT </a:t>
            </a:r>
            <a:r>
              <a:rPr lang="pt-BR" sz="2700" dirty="0" err="1">
                <a:solidFill>
                  <a:schemeClr val="bg1"/>
                </a:solidFill>
              </a:rPr>
              <a:t>Strategy</a:t>
            </a:r>
            <a:r>
              <a:rPr lang="pt-BR" sz="2700" dirty="0">
                <a:solidFill>
                  <a:schemeClr val="bg1"/>
                </a:solidFill>
              </a:rPr>
              <a:t> da </a:t>
            </a:r>
            <a:r>
              <a:rPr lang="pt-BR" sz="2700" dirty="0" err="1">
                <a:solidFill>
                  <a:schemeClr val="bg1"/>
                </a:solidFill>
              </a:rPr>
              <a:t>PwC</a:t>
            </a:r>
            <a:endParaRPr lang="pt-BR" sz="2700" dirty="0">
              <a:solidFill>
                <a:schemeClr val="bg1"/>
              </a:solidFill>
            </a:endParaRPr>
          </a:p>
          <a:p>
            <a:r>
              <a:rPr lang="pt-BR" sz="2700" dirty="0">
                <a:solidFill>
                  <a:schemeClr val="bg1"/>
                </a:solidFill>
              </a:rPr>
              <a:t>Atuou em Multinacionais como Shell e Chase Manhattan </a:t>
            </a:r>
          </a:p>
          <a:p>
            <a:r>
              <a:rPr lang="pt-BR" sz="2700" dirty="0">
                <a:solidFill>
                  <a:schemeClr val="bg1"/>
                </a:solidFill>
              </a:rPr>
              <a:t>Professor convidado da FDC, PUC-RS, PUC-RJ e Saint Paul Business </a:t>
            </a:r>
            <a:r>
              <a:rPr lang="pt-BR" sz="2700" dirty="0" err="1">
                <a:solidFill>
                  <a:schemeClr val="bg1"/>
                </a:solidFill>
              </a:rPr>
              <a:t>School</a:t>
            </a:r>
            <a:endParaRPr lang="pt-BR" sz="2700" dirty="0">
              <a:solidFill>
                <a:schemeClr val="bg1"/>
              </a:solidFill>
            </a:endParaRPr>
          </a:p>
          <a:p>
            <a:r>
              <a:rPr lang="pt-BR" sz="2700" dirty="0">
                <a:solidFill>
                  <a:schemeClr val="bg1"/>
                </a:solidFill>
              </a:rPr>
              <a:t>Autor de 14 livros</a:t>
            </a:r>
          </a:p>
          <a:p>
            <a:r>
              <a:rPr lang="pt-BR" sz="2700" dirty="0">
                <a:solidFill>
                  <a:schemeClr val="bg1"/>
                </a:solidFill>
              </a:rPr>
              <a:t>Publisher da IA Magazine</a:t>
            </a:r>
          </a:p>
          <a:p>
            <a:r>
              <a:rPr lang="pt-BR" sz="2700" dirty="0">
                <a:solidFill>
                  <a:schemeClr val="bg1"/>
                </a:solidFill>
              </a:rPr>
              <a:t>Top Voice </a:t>
            </a:r>
            <a:r>
              <a:rPr lang="pt-BR" sz="2700" dirty="0" err="1">
                <a:solidFill>
                  <a:schemeClr val="bg1"/>
                </a:solidFill>
              </a:rPr>
              <a:t>Linkedin</a:t>
            </a:r>
            <a:r>
              <a:rPr lang="pt-BR" sz="2700" dirty="0">
                <a:solidFill>
                  <a:schemeClr val="bg1"/>
                </a:solidFill>
              </a:rPr>
              <a:t> </a:t>
            </a:r>
          </a:p>
          <a:p>
            <a:r>
              <a:rPr lang="pt-BR" dirty="0">
                <a:solidFill>
                  <a:srgbClr val="FFC000"/>
                </a:solidFill>
              </a:rPr>
              <a:t>Primeiro projeto de IA (expert systems): final dos anos 80</a:t>
            </a:r>
          </a:p>
        </p:txBody>
      </p:sp>
      <p:sp>
        <p:nvSpPr>
          <p:cNvPr id="12" name="Título 1">
            <a:extLst>
              <a:ext uri="{FF2B5EF4-FFF2-40B4-BE49-F238E27FC236}">
                <a16:creationId xmlns:a16="http://schemas.microsoft.com/office/drawing/2014/main" id="{0947B9B7-477B-A260-CB15-D282625B7F2A}"/>
              </a:ext>
            </a:extLst>
          </p:cNvPr>
          <p:cNvSpPr txBox="1">
            <a:spLocks/>
          </p:cNvSpPr>
          <p:nvPr/>
        </p:nvSpPr>
        <p:spPr>
          <a:xfrm>
            <a:off x="12347592" y="7226044"/>
            <a:ext cx="5208328" cy="957968"/>
          </a:xfrm>
          <a:prstGeom prst="rect">
            <a:avLst/>
          </a:prstGeom>
        </p:spPr>
        <p:txBody>
          <a:bodyPr vert="horz" lIns="137160" tIns="68580" rIns="137160" bIns="6858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b="1" dirty="0">
                <a:solidFill>
                  <a:schemeClr val="bg1"/>
                </a:solidFill>
              </a:rPr>
              <a:t>Cezar Taurion</a:t>
            </a:r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DD20496B-FC10-DAD0-7EF4-2BEAF16DD8D4}"/>
              </a:ext>
            </a:extLst>
          </p:cNvPr>
          <p:cNvSpPr txBox="1">
            <a:spLocks/>
          </p:cNvSpPr>
          <p:nvPr/>
        </p:nvSpPr>
        <p:spPr>
          <a:xfrm>
            <a:off x="12052370" y="7395362"/>
            <a:ext cx="5208328" cy="657460"/>
          </a:xfrm>
          <a:prstGeom prst="rect">
            <a:avLst/>
          </a:prstGeom>
        </p:spPr>
        <p:txBody>
          <a:bodyPr vert="horz" lIns="137160" tIns="68580" rIns="137160" bIns="6858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BR" sz="3600" b="1" dirty="0">
              <a:solidFill>
                <a:schemeClr val="bg1"/>
              </a:solidFill>
            </a:endParaRPr>
          </a:p>
        </p:txBody>
      </p:sp>
      <p:pic>
        <p:nvPicPr>
          <p:cNvPr id="3" name="Imagem 2" descr="Homem de barba e bigode&#10;&#10;Descrição gerada automaticamente">
            <a:extLst>
              <a:ext uri="{FF2B5EF4-FFF2-40B4-BE49-F238E27FC236}">
                <a16:creationId xmlns:a16="http://schemas.microsoft.com/office/drawing/2014/main" id="{B8FBB0CB-9B4A-6558-C077-80C0E10CE52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10" b="22666"/>
          <a:stretch/>
        </p:blipFill>
        <p:spPr>
          <a:xfrm>
            <a:off x="12472405" y="2031947"/>
            <a:ext cx="4788294" cy="4788294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0414134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FCF3A7AB-BB6F-05A4-D4AF-F23088CF3130}"/>
              </a:ext>
            </a:extLst>
          </p:cNvPr>
          <p:cNvSpPr txBox="1"/>
          <p:nvPr/>
        </p:nvSpPr>
        <p:spPr>
          <a:xfrm>
            <a:off x="3810000" y="190500"/>
            <a:ext cx="973061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b="1" dirty="0">
                <a:solidFill>
                  <a:schemeClr val="bg1"/>
                </a:solidFill>
              </a:rPr>
              <a:t>O que não vamos falar hoje...</a:t>
            </a:r>
            <a:r>
              <a:rPr lang="pt-BR" sz="4400" b="1" dirty="0" err="1">
                <a:solidFill>
                  <a:srgbClr val="FFC000"/>
                </a:solidFill>
              </a:rPr>
              <a:t>buzzwords</a:t>
            </a:r>
            <a:r>
              <a:rPr lang="pt-BR" sz="4400" b="1" dirty="0">
                <a:solidFill>
                  <a:srgbClr val="FFC000"/>
                </a:solidFill>
              </a:rPr>
              <a:t>!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82581D9C-3E68-C880-5360-E35863703A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000" y="1470660"/>
            <a:ext cx="8709539" cy="838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2302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A14F719A-7729-2BBD-067F-2F0C41F198B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" b="1536"/>
          <a:stretch>
            <a:fillRect/>
          </a:stretch>
        </p:blipFill>
        <p:spPr>
          <a:xfrm>
            <a:off x="8915400" y="2880446"/>
            <a:ext cx="8512345" cy="4526107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23D6BF2F-F029-9AE8-8BC6-68B8CC7BDC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095500"/>
            <a:ext cx="7620000" cy="673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3848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286" y="0"/>
            <a:ext cx="18283428" cy="10287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6B35B79-C0DE-D07A-76AE-60183002B28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923"/>
            <a:ext cx="18287980" cy="1028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2943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9751" y="3071813"/>
            <a:ext cx="7986713" cy="54292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71538" y="3450431"/>
            <a:ext cx="8386047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>
                <a:solidFill>
                  <a:srgbClr val="F1F5F9"/>
                </a:solidFill>
                <a:latin typeface="Poppins SemiBold"/>
              </a:rPr>
              <a:t>Medo de Ficar para Trás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71588" y="4121943"/>
            <a:ext cx="7586663" cy="7418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3038"/>
              </a:lnSpc>
            </a:pPr>
            <a:r>
              <a:rPr sz="2025">
                <a:solidFill>
                  <a:srgbClr val="94A3B8"/>
                </a:solidFill>
                <a:latin typeface="Inter"/>
              </a:rPr>
              <a:t>Pressão corporativa para "fazer algo com IA" imediatamente, sem estratégia clara.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71588" y="5122068"/>
            <a:ext cx="7586663" cy="7418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3038"/>
              </a:lnSpc>
            </a:pPr>
            <a:r>
              <a:rPr sz="2025">
                <a:solidFill>
                  <a:srgbClr val="94A3B8"/>
                </a:solidFill>
                <a:latin typeface="Inter"/>
              </a:rPr>
              <a:t>Decisões tomadas com base em ansiedade de mercado e não em dores de negócio.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71588" y="6122193"/>
            <a:ext cx="7586663" cy="7418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3038"/>
              </a:lnSpc>
            </a:pPr>
            <a:r>
              <a:rPr sz="2025">
                <a:solidFill>
                  <a:srgbClr val="94A3B8"/>
                </a:solidFill>
                <a:latin typeface="Inter"/>
              </a:rPr>
              <a:t>Aceleração desordenada que ignora maturidade de dados e arquitetura técnica.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71588" y="7122318"/>
            <a:ext cx="7586663" cy="3571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3038"/>
              </a:lnSpc>
            </a:pPr>
            <a:r>
              <a:rPr sz="2025">
                <a:solidFill>
                  <a:srgbClr val="94A3B8"/>
                </a:solidFill>
                <a:latin typeface="Inter"/>
              </a:rPr>
              <a:t>Resultado: Investimentos altos sem retorno sobre o investimento (ROI).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1538" y="4121943"/>
            <a:ext cx="257175" cy="35503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3038"/>
              </a:lnSpc>
            </a:pPr>
            <a:r>
              <a:rPr sz="2025" b="1">
                <a:solidFill>
                  <a:srgbClr val="06B6D4"/>
                </a:solidFill>
                <a:latin typeface="Inter"/>
              </a:rPr>
              <a:t>✓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71538" y="5122068"/>
            <a:ext cx="257175" cy="35503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3038"/>
              </a:lnSpc>
            </a:pPr>
            <a:r>
              <a:rPr sz="2025" b="1">
                <a:solidFill>
                  <a:srgbClr val="06B6D4"/>
                </a:solidFill>
                <a:latin typeface="Inter"/>
              </a:rPr>
              <a:t>✓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71538" y="6122193"/>
            <a:ext cx="257175" cy="35503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3038"/>
              </a:lnSpc>
            </a:pPr>
            <a:r>
              <a:rPr sz="2025" b="1">
                <a:solidFill>
                  <a:srgbClr val="06B6D4"/>
                </a:solidFill>
                <a:latin typeface="Inter"/>
              </a:rPr>
              <a:t>✓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71538" y="7122318"/>
            <a:ext cx="257175" cy="35503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3038"/>
              </a:lnSpc>
            </a:pPr>
            <a:r>
              <a:rPr sz="2025" b="1">
                <a:solidFill>
                  <a:srgbClr val="06B6D4"/>
                </a:solidFill>
                <a:latin typeface="Inter"/>
              </a:rPr>
              <a:t>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85850" y="728663"/>
            <a:ext cx="17147142" cy="6232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4050">
                <a:solidFill>
                  <a:srgbClr val="38BDF8"/>
                </a:solidFill>
                <a:latin typeface="Poppins SemiBold"/>
              </a:rPr>
              <a:t>A Armadilha do FOMO na IA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71538" y="728663"/>
            <a:ext cx="57150" cy="785813"/>
          </a:xfrm>
          <a:prstGeom prst="rect">
            <a:avLst/>
          </a:prstGeom>
          <a:solidFill>
            <a:srgbClr val="06B6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E1859933-120E-F351-5D50-70D363368A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9751" y="1785939"/>
            <a:ext cx="7986713" cy="736877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17B9565B-86A9-85E2-6806-79A20801924A}"/>
              </a:ext>
            </a:extLst>
          </p:cNvPr>
          <p:cNvSpPr txBox="1"/>
          <p:nvPr/>
        </p:nvSpPr>
        <p:spPr>
          <a:xfrm>
            <a:off x="1600200" y="2327344"/>
            <a:ext cx="146304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7200" b="1" dirty="0">
                <a:solidFill>
                  <a:srgbClr val="FFC000"/>
                </a:solidFill>
              </a:rPr>
              <a:t>Estamos usando IA porque ela resolve problemas estratégicos relevantes ou estamos procurando problemas para justificar o uso da IA?</a:t>
            </a:r>
          </a:p>
        </p:txBody>
      </p:sp>
    </p:spTree>
    <p:extLst>
      <p:ext uri="{BB962C8B-B14F-4D97-AF65-F5344CB8AC3E}">
        <p14:creationId xmlns:p14="http://schemas.microsoft.com/office/powerpoint/2010/main" val="29575378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2A40EFE0-AA35-DA63-6568-E49E46C35CF7}"/>
              </a:ext>
            </a:extLst>
          </p:cNvPr>
          <p:cNvSpPr txBox="1"/>
          <p:nvPr/>
        </p:nvSpPr>
        <p:spPr>
          <a:xfrm>
            <a:off x="412325" y="3547976"/>
            <a:ext cx="7197842" cy="3018384"/>
          </a:xfrm>
          <a:prstGeom prst="rect">
            <a:avLst/>
          </a:prstGeom>
        </p:spPr>
        <p:txBody>
          <a:bodyPr vert="horz" lIns="137160" tIns="68580" rIns="137160" bIns="6858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900"/>
              </a:spcAft>
            </a:pPr>
            <a:r>
              <a:rPr lang="en-US" sz="6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IA é, </a:t>
            </a:r>
            <a:r>
              <a:rPr lang="en-US" sz="66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acima</a:t>
            </a:r>
            <a:r>
              <a:rPr lang="en-US" sz="6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de </a:t>
            </a:r>
            <a:r>
              <a:rPr lang="en-US" sz="66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tudo</a:t>
            </a:r>
            <a:r>
              <a:rPr lang="en-US" sz="6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, </a:t>
            </a:r>
            <a:r>
              <a:rPr lang="en-US" sz="66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matemática</a:t>
            </a:r>
            <a:r>
              <a:rPr lang="en-US" sz="6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!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7825866-664B-C8EE-C23F-C1343A3881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2565" y="0"/>
            <a:ext cx="10114335" cy="10114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0309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D9895977-7129-6577-EFB1-CC5C70F753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0500" y="-6505"/>
            <a:ext cx="10287000" cy="102870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06460B4D-20F3-BBA0-16CB-22B6481647C2}"/>
              </a:ext>
            </a:extLst>
          </p:cNvPr>
          <p:cNvSpPr txBox="1"/>
          <p:nvPr/>
        </p:nvSpPr>
        <p:spPr>
          <a:xfrm rot="20998762">
            <a:off x="2782615" y="4479963"/>
            <a:ext cx="127365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b="1" dirty="0">
                <a:solidFill>
                  <a:schemeClr val="bg1"/>
                </a:solidFill>
              </a:rPr>
              <a:t>Não existe Inteligência em Inteligência Artificial</a:t>
            </a:r>
          </a:p>
        </p:txBody>
      </p:sp>
    </p:spTree>
    <p:extLst>
      <p:ext uri="{BB962C8B-B14F-4D97-AF65-F5344CB8AC3E}">
        <p14:creationId xmlns:p14="http://schemas.microsoft.com/office/powerpoint/2010/main" val="6976206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286" y="0"/>
            <a:ext cx="18283428" cy="10287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76026793-8F05-D7B8-57D9-E57ACF525F5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5746"/>
          <a:stretch>
            <a:fillRect/>
          </a:stretch>
        </p:blipFill>
        <p:spPr>
          <a:xfrm>
            <a:off x="20" y="1923"/>
            <a:ext cx="18287980" cy="1028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9436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Diagrama, Diagrama de Venn&#10;&#10;O conteúdo gerado por IA pode estar incorreto.">
            <a:extLst>
              <a:ext uri="{FF2B5EF4-FFF2-40B4-BE49-F238E27FC236}">
                <a16:creationId xmlns:a16="http://schemas.microsoft.com/office/drawing/2014/main" id="{99827D71-AAE4-C99C-32AD-275104C687B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765"/>
          <a:stretch>
            <a:fillRect/>
          </a:stretch>
        </p:blipFill>
        <p:spPr>
          <a:xfrm>
            <a:off x="20" y="1923"/>
            <a:ext cx="18287980" cy="1028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8309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8DAA17C-2588-1275-7E60-3DC6B717B4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894AD98B-15EB-DAF4-31CC-20A6EFA43C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0"/>
            <a:ext cx="6858000" cy="1028700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8A66E746-CB20-A981-0B2C-F8217F58EB07}"/>
              </a:ext>
            </a:extLst>
          </p:cNvPr>
          <p:cNvSpPr txBox="1"/>
          <p:nvPr/>
        </p:nvSpPr>
        <p:spPr>
          <a:xfrm>
            <a:off x="8001000" y="111353"/>
            <a:ext cx="9144000" cy="100642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t-BR" sz="3600" b="1" dirty="0">
              <a:solidFill>
                <a:schemeClr val="bg1"/>
              </a:solidFill>
            </a:endParaRPr>
          </a:p>
          <a:p>
            <a:r>
              <a:rPr lang="pt-BR" sz="3600" b="1" dirty="0">
                <a:solidFill>
                  <a:schemeClr val="bg1"/>
                </a:solidFill>
              </a:rPr>
              <a:t>Imagine uma operação de atendimento:</a:t>
            </a:r>
          </a:p>
          <a:p>
            <a:endParaRPr lang="pt-BR" sz="3600" b="1" dirty="0">
              <a:solidFill>
                <a:schemeClr val="bg1"/>
              </a:solidFill>
            </a:endParaRPr>
          </a:p>
          <a:p>
            <a:r>
              <a:rPr lang="pt-BR" sz="3600" b="1" dirty="0">
                <a:solidFill>
                  <a:srgbClr val="FFC000"/>
                </a:solidFill>
              </a:rPr>
              <a:t>IA preditiva </a:t>
            </a:r>
            <a:r>
              <a:rPr lang="pt-BR" sz="3600" b="1" dirty="0">
                <a:solidFill>
                  <a:schemeClr val="bg1"/>
                </a:solidFill>
              </a:rPr>
              <a:t>estima a probabilidade de um cliente cancelar.</a:t>
            </a:r>
          </a:p>
          <a:p>
            <a:endParaRPr lang="pt-BR" sz="3600" b="1" dirty="0">
              <a:solidFill>
                <a:schemeClr val="bg1"/>
              </a:solidFill>
            </a:endParaRPr>
          </a:p>
          <a:p>
            <a:r>
              <a:rPr lang="pt-BR" sz="3600" b="1" dirty="0">
                <a:solidFill>
                  <a:srgbClr val="FFC000"/>
                </a:solidFill>
              </a:rPr>
              <a:t>IA classificatória </a:t>
            </a:r>
            <a:r>
              <a:rPr lang="pt-BR" sz="3600" b="1" dirty="0">
                <a:solidFill>
                  <a:schemeClr val="bg1"/>
                </a:solidFill>
              </a:rPr>
              <a:t>identifica se uma reclamação é sobre cobrança, qualidade, instalação ou suporte.</a:t>
            </a:r>
          </a:p>
          <a:p>
            <a:endParaRPr lang="pt-BR" sz="3600" b="1" dirty="0">
              <a:solidFill>
                <a:schemeClr val="bg1"/>
              </a:solidFill>
            </a:endParaRPr>
          </a:p>
          <a:p>
            <a:r>
              <a:rPr lang="pt-BR" sz="3600" b="1" dirty="0">
                <a:solidFill>
                  <a:srgbClr val="FFC000"/>
                </a:solidFill>
              </a:rPr>
              <a:t>IA generativa </a:t>
            </a:r>
            <a:r>
              <a:rPr lang="pt-BR" sz="3600" b="1" dirty="0">
                <a:solidFill>
                  <a:schemeClr val="bg1"/>
                </a:solidFill>
              </a:rPr>
              <a:t>lê o histórico, sintetiza o caso e produz uma resposta personalizada para o atendente ou para o próprio cliente.</a:t>
            </a:r>
          </a:p>
          <a:p>
            <a:endParaRPr lang="pt-BR" sz="3600" b="1" dirty="0">
              <a:solidFill>
                <a:schemeClr val="bg1"/>
              </a:solidFill>
            </a:endParaRPr>
          </a:p>
          <a:p>
            <a:r>
              <a:rPr lang="pt-BR" sz="3600" b="1" dirty="0">
                <a:solidFill>
                  <a:srgbClr val="FFC000"/>
                </a:solidFill>
              </a:rPr>
              <a:t>IA prescritiva </a:t>
            </a:r>
            <a:r>
              <a:rPr lang="pt-BR" sz="3600" b="1" dirty="0">
                <a:solidFill>
                  <a:schemeClr val="bg1"/>
                </a:solidFill>
              </a:rPr>
              <a:t>pode então determinar a melhor ação: oferecer desconto, priorizar atendimento, encaminhar para determinada equipe etc.</a:t>
            </a:r>
          </a:p>
        </p:txBody>
      </p:sp>
    </p:spTree>
    <p:extLst>
      <p:ext uri="{BB962C8B-B14F-4D97-AF65-F5344CB8AC3E}">
        <p14:creationId xmlns:p14="http://schemas.microsoft.com/office/powerpoint/2010/main" val="423803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DAC20CC-73D6-8C39-1AE6-AF30C9D49E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200" y="1667509"/>
            <a:ext cx="16357599" cy="6951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7024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62C5DF4-B46F-2A17-8FD8-AACB0105563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734" b="15471"/>
          <a:stretch>
            <a:fillRect/>
          </a:stretch>
        </p:blipFill>
        <p:spPr>
          <a:xfrm>
            <a:off x="20" y="1923"/>
            <a:ext cx="18287980" cy="1028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098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175C0022-E2D1-0493-B703-205A4231FEFE}"/>
              </a:ext>
            </a:extLst>
          </p:cNvPr>
          <p:cNvSpPr txBox="1"/>
          <p:nvPr/>
        </p:nvSpPr>
        <p:spPr>
          <a:xfrm>
            <a:off x="2057400" y="571500"/>
            <a:ext cx="14932740" cy="36625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pt-BR" sz="44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A maioria dos projetos </a:t>
            </a:r>
            <a:r>
              <a:rPr lang="pt-BR" sz="4400" b="1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GenAI</a:t>
            </a:r>
            <a:r>
              <a:rPr lang="pt-BR" sz="44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não está conseguindo escalar.</a:t>
            </a:r>
          </a:p>
          <a:p>
            <a:endParaRPr lang="pt-BR" sz="44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r>
              <a:rPr lang="pt-BR" sz="3600" b="1" dirty="0">
                <a:solidFill>
                  <a:schemeClr val="bg1"/>
                </a:solidFill>
              </a:rPr>
              <a:t>95% dos pilotos de IA </a:t>
            </a:r>
            <a:r>
              <a:rPr lang="pt-BR" sz="3600" b="1" dirty="0" err="1">
                <a:solidFill>
                  <a:schemeClr val="bg1"/>
                </a:solidFill>
              </a:rPr>
              <a:t>Gen</a:t>
            </a:r>
            <a:r>
              <a:rPr lang="pt-BR" sz="3600" b="1" dirty="0">
                <a:solidFill>
                  <a:schemeClr val="bg1"/>
                </a:solidFill>
              </a:rPr>
              <a:t> não geraram retorno mensurável. Em outras palavras, a vasta maioria das iniciativas não passou do estágio de prova sem impacto claro no P&amp;L.</a:t>
            </a:r>
            <a:endParaRPr lang="en-US" sz="3600" b="1" dirty="0">
              <a:solidFill>
                <a:schemeClr val="bg1"/>
              </a:solidFill>
            </a:endParaRPr>
          </a:p>
          <a:p>
            <a:r>
              <a:rPr lang="pt-BR" sz="3600" b="1" dirty="0">
                <a:solidFill>
                  <a:schemeClr val="bg1"/>
                </a:solidFill>
              </a:rPr>
              <a:t> </a:t>
            </a:r>
            <a:r>
              <a:rPr lang="pt-BR" sz="3600" b="1" dirty="0">
                <a:solidFill>
                  <a:srgbClr val="FFC000"/>
                </a:solidFill>
              </a:rPr>
              <a:t>-“The </a:t>
            </a:r>
            <a:r>
              <a:rPr lang="pt-BR" sz="3600" b="1" dirty="0" err="1">
                <a:solidFill>
                  <a:srgbClr val="FFC000"/>
                </a:solidFill>
              </a:rPr>
              <a:t>GenAI</a:t>
            </a:r>
            <a:r>
              <a:rPr lang="pt-BR" sz="3600" b="1" dirty="0">
                <a:solidFill>
                  <a:srgbClr val="FFC000"/>
                </a:solidFill>
              </a:rPr>
              <a:t> Divide: </a:t>
            </a:r>
            <a:r>
              <a:rPr lang="pt-BR" sz="3600" b="1" dirty="0" err="1">
                <a:solidFill>
                  <a:srgbClr val="FFC000"/>
                </a:solidFill>
              </a:rPr>
              <a:t>State</a:t>
            </a:r>
            <a:r>
              <a:rPr lang="pt-BR" sz="3600" b="1" dirty="0">
                <a:solidFill>
                  <a:srgbClr val="FFC000"/>
                </a:solidFill>
              </a:rPr>
              <a:t> </a:t>
            </a:r>
            <a:r>
              <a:rPr lang="pt-BR" sz="3600" b="1" dirty="0" err="1">
                <a:solidFill>
                  <a:srgbClr val="FFC000"/>
                </a:solidFill>
              </a:rPr>
              <a:t>of</a:t>
            </a:r>
            <a:r>
              <a:rPr lang="pt-BR" sz="3600" b="1" dirty="0">
                <a:solidFill>
                  <a:srgbClr val="FFC000"/>
                </a:solidFill>
              </a:rPr>
              <a:t> AI in Business 2025” da MIT</a:t>
            </a:r>
            <a:endParaRPr lang="en-US" sz="3600" b="1" dirty="0">
              <a:solidFill>
                <a:srgbClr val="FFC000"/>
              </a:solidFill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555A576-D031-21DA-8F65-74798216B236}"/>
              </a:ext>
            </a:extLst>
          </p:cNvPr>
          <p:cNvSpPr txBox="1"/>
          <p:nvPr/>
        </p:nvSpPr>
        <p:spPr>
          <a:xfrm>
            <a:off x="2085278" y="4838700"/>
            <a:ext cx="1411744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S&amp;P Global: 42% of companies scrapped most AI initiatives in 2025, up from 17% the year prior.</a:t>
            </a:r>
          </a:p>
          <a:p>
            <a:endParaRPr lang="en-US" sz="3600" b="1" dirty="0">
              <a:solidFill>
                <a:schemeClr val="bg1"/>
              </a:solidFill>
            </a:endParaRPr>
          </a:p>
          <a:p>
            <a:r>
              <a:rPr lang="en-US" sz="3600" b="1" dirty="0">
                <a:solidFill>
                  <a:schemeClr val="bg1"/>
                </a:solidFill>
              </a:rPr>
              <a:t>Deloitte: only 20% of leaders report actual revenue growth from AI. 74% still "aspire" to it.</a:t>
            </a:r>
          </a:p>
          <a:p>
            <a:endParaRPr lang="en-US" sz="3600" b="1" dirty="0">
              <a:solidFill>
                <a:schemeClr val="bg1"/>
              </a:solidFill>
            </a:endParaRPr>
          </a:p>
          <a:p>
            <a:r>
              <a:rPr lang="en-US" sz="3600" b="1" dirty="0">
                <a:solidFill>
                  <a:schemeClr val="bg1"/>
                </a:solidFill>
              </a:rPr>
              <a:t>78% of organizations report active AI use. Only 1% consider themselves mature.</a:t>
            </a:r>
          </a:p>
        </p:txBody>
      </p:sp>
    </p:spTree>
    <p:extLst>
      <p:ext uri="{BB962C8B-B14F-4D97-AF65-F5344CB8AC3E}">
        <p14:creationId xmlns:p14="http://schemas.microsoft.com/office/powerpoint/2010/main" val="31298971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C76E3A9-9D27-C7E7-9A52-5C24E7C14D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3619" y="571500"/>
            <a:ext cx="6100763" cy="91440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74159BB8-06D0-2194-4E01-A3E1EC73F28D}"/>
              </a:ext>
            </a:extLst>
          </p:cNvPr>
          <p:cNvSpPr txBox="1"/>
          <p:nvPr/>
        </p:nvSpPr>
        <p:spPr>
          <a:xfrm rot="20904399">
            <a:off x="3542865" y="7861131"/>
            <a:ext cx="1196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dirty="0">
                <a:solidFill>
                  <a:schemeClr val="bg1"/>
                </a:solidFill>
                <a:highlight>
                  <a:srgbClr val="0000FF"/>
                </a:highlight>
              </a:rPr>
              <a:t>E o que fazer para evitar que isso aconteça? </a:t>
            </a:r>
          </a:p>
        </p:txBody>
      </p:sp>
    </p:spTree>
    <p:extLst>
      <p:ext uri="{BB962C8B-B14F-4D97-AF65-F5344CB8AC3E}">
        <p14:creationId xmlns:p14="http://schemas.microsoft.com/office/powerpoint/2010/main" val="23345922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286" y="0"/>
            <a:ext cx="18283428" cy="10287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BB661E0-35CC-BBDB-4007-813DC0B76F8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>
            <a:fillRect/>
          </a:stretch>
        </p:blipFill>
        <p:spPr>
          <a:xfrm>
            <a:off x="20" y="1923"/>
            <a:ext cx="18287980" cy="1028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0060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FDDF732-A7AD-F18C-169C-AFE5351B0A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400" y="0"/>
            <a:ext cx="8141092" cy="10206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1181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5DA52BDA-5A0E-FEEC-C791-EAEE2CCBFE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9761"/>
          <a:stretch>
            <a:fillRect/>
          </a:stretch>
        </p:blipFill>
        <p:spPr>
          <a:xfrm>
            <a:off x="30" y="1923"/>
            <a:ext cx="18287970" cy="1028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0625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DB6AAF7-434E-F2FF-F479-64BE31DF97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8600" y="0"/>
            <a:ext cx="7522963" cy="1042142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4F8B615B-FEF8-0BC8-AA8F-D6C6D48708B8}"/>
              </a:ext>
            </a:extLst>
          </p:cNvPr>
          <p:cNvSpPr txBox="1"/>
          <p:nvPr/>
        </p:nvSpPr>
        <p:spPr>
          <a:xfrm>
            <a:off x="7924800" y="495300"/>
            <a:ext cx="9255512" cy="88947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t-BR" sz="4400" dirty="0">
              <a:solidFill>
                <a:schemeClr val="bg1"/>
              </a:solidFill>
            </a:endParaRPr>
          </a:p>
          <a:p>
            <a:r>
              <a:rPr lang="pt-BR" sz="4400" dirty="0">
                <a:solidFill>
                  <a:schemeClr val="bg1"/>
                </a:solidFill>
              </a:rPr>
              <a:t>15 milhões interações reais analisadas</a:t>
            </a:r>
          </a:p>
          <a:p>
            <a:r>
              <a:rPr lang="pt-BR" sz="4400" dirty="0">
                <a:solidFill>
                  <a:schemeClr val="bg1"/>
                </a:solidFill>
              </a:rPr>
              <a:t>e 800 ocupações observadas</a:t>
            </a:r>
          </a:p>
          <a:p>
            <a:endParaRPr lang="pt-BR" sz="4400" dirty="0">
              <a:solidFill>
                <a:schemeClr val="bg1"/>
              </a:solidFill>
            </a:endParaRPr>
          </a:p>
          <a:p>
            <a:r>
              <a:rPr lang="pt-BR" sz="4400" dirty="0">
                <a:solidFill>
                  <a:schemeClr val="bg1"/>
                </a:solidFill>
              </a:rPr>
              <a:t>4.000 tarefas avaliadas</a:t>
            </a:r>
          </a:p>
          <a:p>
            <a:endParaRPr lang="pt-BR" sz="4400" dirty="0">
              <a:solidFill>
                <a:schemeClr val="bg1"/>
              </a:solidFill>
            </a:endParaRPr>
          </a:p>
          <a:p>
            <a:r>
              <a:rPr lang="pt-BR" sz="4400" dirty="0">
                <a:solidFill>
                  <a:schemeClr val="bg1"/>
                </a:solidFill>
              </a:rPr>
              <a:t>IA chegou a quase todos os setores</a:t>
            </a:r>
          </a:p>
          <a:p>
            <a:endParaRPr lang="pt-BR" sz="4400" dirty="0">
              <a:solidFill>
                <a:schemeClr val="bg1"/>
              </a:solidFill>
            </a:endParaRPr>
          </a:p>
          <a:p>
            <a:r>
              <a:rPr lang="pt-BR" sz="4400" dirty="0">
                <a:solidFill>
                  <a:schemeClr val="bg1"/>
                </a:solidFill>
              </a:rPr>
              <a:t>Mas: &lt;10% das interações representam automação completa</a:t>
            </a:r>
          </a:p>
          <a:p>
            <a:endParaRPr lang="pt-BR" sz="4400" dirty="0">
              <a:solidFill>
                <a:schemeClr val="bg1"/>
              </a:solidFill>
            </a:endParaRPr>
          </a:p>
          <a:p>
            <a:r>
              <a:rPr lang="pt-BR" sz="4400" dirty="0">
                <a:solidFill>
                  <a:schemeClr val="bg1"/>
                </a:solidFill>
              </a:rPr>
              <a:t>O padrão dominante hoje: humano + IA, não humano versus IA</a:t>
            </a:r>
          </a:p>
        </p:txBody>
      </p:sp>
    </p:spTree>
    <p:extLst>
      <p:ext uri="{BB962C8B-B14F-4D97-AF65-F5344CB8AC3E}">
        <p14:creationId xmlns:p14="http://schemas.microsoft.com/office/powerpoint/2010/main" val="31162721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5D2B1190-1027-AFE0-AA7A-FF05804C58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613" y="19515"/>
            <a:ext cx="8475387" cy="10287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4990D5D4-F9D6-573A-F88D-065AAE2D51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1200" y="571500"/>
            <a:ext cx="8504657" cy="8614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9196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286" y="0"/>
            <a:ext cx="18283428" cy="10287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50819D1-704F-22B9-4067-3411CC6DDA7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08" r="1241"/>
          <a:stretch>
            <a:fillRect/>
          </a:stretch>
        </p:blipFill>
        <p:spPr>
          <a:xfrm>
            <a:off x="20" y="1923"/>
            <a:ext cx="18287980" cy="1028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1666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80CCAACE-815D-4A79-875A-B7EFC28F7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286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7F0C88C-13B7-1E3A-F53B-5CABA1FD5AE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612" b="14795"/>
          <a:stretch>
            <a:fillRect/>
          </a:stretch>
        </p:blipFill>
        <p:spPr>
          <a:xfrm>
            <a:off x="9141734" y="0"/>
            <a:ext cx="9143980" cy="1028699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88E21121-DE60-4934-8828-BE5C4BA7DD8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342" r="19435" b="-1"/>
          <a:stretch>
            <a:fillRect/>
          </a:stretch>
        </p:blipFill>
        <p:spPr>
          <a:xfrm>
            <a:off x="0" y="10"/>
            <a:ext cx="9144000" cy="10286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4526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7953112B-93D2-F0FD-D9D7-E73C954A4E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870200"/>
            <a:ext cx="10287000" cy="9416799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A75E0B51-0380-80B1-80CC-3B3BAA14052E}"/>
              </a:ext>
            </a:extLst>
          </p:cNvPr>
          <p:cNvSpPr txBox="1"/>
          <p:nvPr/>
        </p:nvSpPr>
        <p:spPr>
          <a:xfrm>
            <a:off x="5562600" y="30666"/>
            <a:ext cx="9144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600" b="1" dirty="0">
                <a:solidFill>
                  <a:schemeClr val="bg1"/>
                </a:solidFill>
              </a:rPr>
              <a:t>Níveis de maturidade em IA operacional</a:t>
            </a:r>
          </a:p>
        </p:txBody>
      </p:sp>
    </p:spTree>
    <p:extLst>
      <p:ext uri="{BB962C8B-B14F-4D97-AF65-F5344CB8AC3E}">
        <p14:creationId xmlns:p14="http://schemas.microsoft.com/office/powerpoint/2010/main" val="34425228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F7E3AEBC-8132-6E2F-EEBB-508662EE75EE}"/>
              </a:ext>
            </a:extLst>
          </p:cNvPr>
          <p:cNvSpPr txBox="1"/>
          <p:nvPr/>
        </p:nvSpPr>
        <p:spPr>
          <a:xfrm>
            <a:off x="971550" y="2019300"/>
            <a:ext cx="16344900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5400" b="1" dirty="0">
                <a:solidFill>
                  <a:srgbClr val="00B0F0"/>
                </a:solidFill>
              </a:rPr>
              <a:t>Antes de perguntar “o que a IA pode fazer?”</a:t>
            </a:r>
          </a:p>
          <a:p>
            <a:endParaRPr lang="pt-BR" sz="5400" b="1" dirty="0">
              <a:solidFill>
                <a:schemeClr val="bg1"/>
              </a:solidFill>
            </a:endParaRPr>
          </a:p>
          <a:p>
            <a:r>
              <a:rPr lang="pt-BR" sz="5400" b="1" dirty="0">
                <a:solidFill>
                  <a:schemeClr val="bg1"/>
                </a:solidFill>
              </a:rPr>
              <a:t>a) Por que estamos fazendo isso? (</a:t>
            </a:r>
            <a:r>
              <a:rPr lang="pt-BR" sz="5400" b="1" dirty="0">
                <a:solidFill>
                  <a:srgbClr val="FFC000"/>
                </a:solidFill>
              </a:rPr>
              <a:t>Estratégia</a:t>
            </a:r>
            <a:r>
              <a:rPr lang="pt-BR" sz="5400" b="1" dirty="0">
                <a:solidFill>
                  <a:schemeClr val="bg1"/>
                </a:solidFill>
              </a:rPr>
              <a:t>), </a:t>
            </a:r>
          </a:p>
          <a:p>
            <a:r>
              <a:rPr lang="pt-BR" sz="5400" b="1" dirty="0">
                <a:solidFill>
                  <a:schemeClr val="bg1"/>
                </a:solidFill>
              </a:rPr>
              <a:t>b) Como isso se encaixa nos processos reais? (</a:t>
            </a:r>
            <a:r>
              <a:rPr lang="pt-BR" sz="5400" b="1" dirty="0">
                <a:solidFill>
                  <a:srgbClr val="FFC000"/>
                </a:solidFill>
              </a:rPr>
              <a:t>Execução</a:t>
            </a:r>
            <a:r>
              <a:rPr lang="pt-BR" sz="5400" b="1" dirty="0">
                <a:solidFill>
                  <a:schemeClr val="bg1"/>
                </a:solidFill>
              </a:rPr>
              <a:t>), </a:t>
            </a:r>
          </a:p>
          <a:p>
            <a:r>
              <a:rPr lang="pt-BR" sz="5400" b="1" dirty="0">
                <a:solidFill>
                  <a:schemeClr val="bg1"/>
                </a:solidFill>
              </a:rPr>
              <a:t>c) Com o que vamos alimentar o modelo? (</a:t>
            </a:r>
            <a:r>
              <a:rPr lang="pt-BR" sz="5400" b="1" dirty="0">
                <a:solidFill>
                  <a:srgbClr val="FFC000"/>
                </a:solidFill>
              </a:rPr>
              <a:t>Dados</a:t>
            </a:r>
            <a:r>
              <a:rPr lang="pt-BR" sz="5400" b="1" dirty="0">
                <a:solidFill>
                  <a:schemeClr val="bg1"/>
                </a:solidFill>
              </a:rPr>
              <a:t>) e </a:t>
            </a:r>
          </a:p>
          <a:p>
            <a:r>
              <a:rPr lang="pt-BR" sz="5400" b="1" dirty="0">
                <a:solidFill>
                  <a:schemeClr val="bg1"/>
                </a:solidFill>
              </a:rPr>
              <a:t>d) Quem vai usar e confiar no resultado? (</a:t>
            </a:r>
            <a:r>
              <a:rPr lang="pt-BR" sz="5400" b="1" dirty="0">
                <a:solidFill>
                  <a:srgbClr val="FFC000"/>
                </a:solidFill>
              </a:rPr>
              <a:t>Pessoas</a:t>
            </a:r>
            <a:r>
              <a:rPr lang="pt-BR" sz="5400" b="1" dirty="0">
                <a:solidFill>
                  <a:schemeClr val="bg1"/>
                </a:solidFill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4325585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265B05A9-F7A6-FAF9-E117-C0FCAC492C2B}"/>
              </a:ext>
            </a:extLst>
          </p:cNvPr>
          <p:cNvSpPr txBox="1"/>
          <p:nvPr/>
        </p:nvSpPr>
        <p:spPr>
          <a:xfrm>
            <a:off x="4191000" y="4000500"/>
            <a:ext cx="960230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9600" b="1" dirty="0">
                <a:solidFill>
                  <a:srgbClr val="FFC000"/>
                </a:solidFill>
              </a:rPr>
              <a:t>Pontos de atenção</a:t>
            </a:r>
          </a:p>
        </p:txBody>
      </p:sp>
    </p:spTree>
    <p:extLst>
      <p:ext uri="{BB962C8B-B14F-4D97-AF65-F5344CB8AC3E}">
        <p14:creationId xmlns:p14="http://schemas.microsoft.com/office/powerpoint/2010/main" val="39918929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286" y="0"/>
            <a:ext cx="18283428" cy="10287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CC112BF-39E5-898B-897F-C5334C3DA3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0001" y="0"/>
            <a:ext cx="10707998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2898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D9071E8-5F07-2B31-F1BC-3829E0E85C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9801" y="0"/>
            <a:ext cx="6274592" cy="10244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3068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83E96F5-6920-C736-5439-C9AD669469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2030" y="0"/>
            <a:ext cx="12243937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1754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Uma imagem contendo praia, água, ao ar livre, areia&#10;&#10;Descrição gerada automaticamente">
            <a:extLst>
              <a:ext uri="{FF2B5EF4-FFF2-40B4-BE49-F238E27FC236}">
                <a16:creationId xmlns:a16="http://schemas.microsoft.com/office/drawing/2014/main" id="{B5721C65-0D68-454B-B711-55ED99C09C9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tretch/>
        </p:blipFill>
        <p:spPr>
          <a:xfrm>
            <a:off x="965200" y="2911078"/>
            <a:ext cx="7937499" cy="4464843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5EB515F4-B702-F2B0-7C26-D3A0BC6BF4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5297" y="2911077"/>
            <a:ext cx="7937501" cy="4464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4263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286" y="0"/>
            <a:ext cx="18283428" cy="10287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5BFE52A0-4D0A-FC65-EDD0-3D748616AF9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315"/>
          <a:stretch>
            <a:fillRect/>
          </a:stretch>
        </p:blipFill>
        <p:spPr>
          <a:xfrm>
            <a:off x="20" y="1923"/>
            <a:ext cx="18287980" cy="1028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4084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DD03BD74-964E-9474-3919-17B3C09704FF}"/>
              </a:ext>
            </a:extLst>
          </p:cNvPr>
          <p:cNvSpPr txBox="1"/>
          <p:nvPr/>
        </p:nvSpPr>
        <p:spPr>
          <a:xfrm>
            <a:off x="2362200" y="4021565"/>
            <a:ext cx="1303020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6600" b="1" dirty="0" err="1">
                <a:solidFill>
                  <a:schemeClr val="bg1"/>
                </a:solidFill>
              </a:rPr>
              <a:t>Chatbot</a:t>
            </a:r>
            <a:r>
              <a:rPr lang="pt-BR" sz="6600" b="1" dirty="0">
                <a:solidFill>
                  <a:schemeClr val="bg1"/>
                </a:solidFill>
              </a:rPr>
              <a:t>  → </a:t>
            </a:r>
            <a:r>
              <a:rPr lang="pt-BR" sz="6600" b="1" dirty="0" err="1">
                <a:solidFill>
                  <a:schemeClr val="bg1"/>
                </a:solidFill>
              </a:rPr>
              <a:t>Copilot</a:t>
            </a:r>
            <a:r>
              <a:rPr lang="pt-BR" sz="6600" b="1" dirty="0">
                <a:solidFill>
                  <a:schemeClr val="bg1"/>
                </a:solidFill>
              </a:rPr>
              <a:t> → Workflow → Agente → Sistema autônomo</a:t>
            </a:r>
          </a:p>
        </p:txBody>
      </p:sp>
    </p:spTree>
    <p:extLst>
      <p:ext uri="{BB962C8B-B14F-4D97-AF65-F5344CB8AC3E}">
        <p14:creationId xmlns:p14="http://schemas.microsoft.com/office/powerpoint/2010/main" val="10623444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E41BCF8-8D73-5639-B3E0-37B6D2D8066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138"/>
          <a:stretch>
            <a:fillRect/>
          </a:stretch>
        </p:blipFill>
        <p:spPr>
          <a:xfrm>
            <a:off x="20" y="1923"/>
            <a:ext cx="18287980" cy="1028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11049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18F937F-2933-1087-F4CA-36CDE6A7851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9259"/>
          <a:stretch>
            <a:fillRect/>
          </a:stretch>
        </p:blipFill>
        <p:spPr>
          <a:xfrm>
            <a:off x="20" y="1923"/>
            <a:ext cx="18287980" cy="1028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88309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286" y="0"/>
            <a:ext cx="18283428" cy="10287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E680DFC-A996-FB66-AF7A-7A1CF60AB39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>
            <a:fillRect/>
          </a:stretch>
        </p:blipFill>
        <p:spPr>
          <a:xfrm>
            <a:off x="20" y="1923"/>
            <a:ext cx="18287980" cy="1028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5546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14B7072-D31B-4A1D-7B6B-61BE9AA9449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6" r="1" b="1"/>
          <a:stretch>
            <a:fillRect/>
          </a:stretch>
        </p:blipFill>
        <p:spPr>
          <a:xfrm>
            <a:off x="20" y="1923"/>
            <a:ext cx="18287980" cy="10285077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E32F0006-7A45-7657-9DC2-74A9364F7C15}"/>
              </a:ext>
            </a:extLst>
          </p:cNvPr>
          <p:cNvSpPr txBox="1"/>
          <p:nvPr/>
        </p:nvSpPr>
        <p:spPr>
          <a:xfrm>
            <a:off x="762000" y="266700"/>
            <a:ext cx="149352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600" b="1" dirty="0">
                <a:highlight>
                  <a:srgbClr val="FFFF00"/>
                </a:highlight>
              </a:rPr>
              <a:t>Os agentes de IA podem se tornar a futura dívida técnica da empresa!</a:t>
            </a:r>
          </a:p>
        </p:txBody>
      </p:sp>
    </p:spTree>
    <p:extLst>
      <p:ext uri="{BB962C8B-B14F-4D97-AF65-F5344CB8AC3E}">
        <p14:creationId xmlns:p14="http://schemas.microsoft.com/office/powerpoint/2010/main" val="264721715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1DB2248-0FFA-B01E-1932-CF4FE1E44C23}"/>
              </a:ext>
            </a:extLst>
          </p:cNvPr>
          <p:cNvPicPr>
            <a:picLocks noChangeAspect="1"/>
          </p:cNvPicPr>
          <p:nvPr/>
        </p:nvPicPr>
        <p:blipFill>
          <a:blip/>
          <a:stretch>
            <a:fillRect/>
          </a:stretch>
        </p:blipFill>
        <p:spPr>
          <a:xfrm>
            <a:off x="4408626" y="3595363"/>
            <a:ext cx="10102504" cy="500459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076C5DB3-2461-889B-FD7A-B226BDCA91BF}"/>
              </a:ext>
            </a:extLst>
          </p:cNvPr>
          <p:cNvSpPr txBox="1"/>
          <p:nvPr/>
        </p:nvSpPr>
        <p:spPr>
          <a:xfrm>
            <a:off x="2604053" y="834888"/>
            <a:ext cx="151074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 b="1" dirty="0"/>
              <a:t>Cuidado com a “Shadow AI”  - (BYOAI)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69FB8940-C067-3B91-998F-0373D267B0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865" y="0"/>
            <a:ext cx="15528786" cy="1028700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7A22EFB2-2396-F261-CFFF-A438F13FD0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0792" y="-29827"/>
            <a:ext cx="15417208" cy="1220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13388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6BE1C87-8CBB-9FF4-4392-A0F25F9C24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9032" y="1"/>
            <a:ext cx="9034530" cy="10276778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CF94885B-0319-19EC-90A2-1B4D27309277}"/>
              </a:ext>
            </a:extLst>
          </p:cNvPr>
          <p:cNvSpPr txBox="1"/>
          <p:nvPr/>
        </p:nvSpPr>
        <p:spPr>
          <a:xfrm>
            <a:off x="8952225" y="26949"/>
            <a:ext cx="9188604" cy="122802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t-BR" sz="2400" b="1" dirty="0"/>
          </a:p>
          <a:p>
            <a:r>
              <a:rPr lang="pt-BR" sz="2400" b="1" dirty="0"/>
              <a:t>1. Agentes de IA seguem uma “</a:t>
            </a:r>
            <a:r>
              <a:rPr lang="pt-BR" sz="2400" b="1" dirty="0" err="1"/>
              <a:t>power</a:t>
            </a:r>
            <a:r>
              <a:rPr lang="pt-BR" sz="2400" b="1" dirty="0"/>
              <a:t> </a:t>
            </a:r>
            <a:r>
              <a:rPr lang="pt-BR" sz="2400" b="1" dirty="0" err="1"/>
              <a:t>law</a:t>
            </a:r>
            <a:r>
              <a:rPr lang="pt-BR" sz="2400" b="1" dirty="0"/>
              <a:t>”. Cerca de 2% dos agentes ativos geram impacto desproporcional. </a:t>
            </a:r>
          </a:p>
          <a:p>
            <a:endParaRPr lang="pt-BR" sz="2400" b="1" dirty="0"/>
          </a:p>
          <a:p>
            <a:r>
              <a:rPr lang="pt-BR" sz="2400" b="1" dirty="0"/>
              <a:t>2. As empresas acabam criando os mesmos casos de uso. A </a:t>
            </a:r>
            <a:r>
              <a:rPr lang="pt-BR" sz="2400" b="1" dirty="0" err="1"/>
              <a:t>Prosus</a:t>
            </a:r>
            <a:r>
              <a:rPr lang="pt-BR" sz="2400" b="1" dirty="0"/>
              <a:t> identificou 20 usos recorrentes: </a:t>
            </a:r>
            <a:r>
              <a:rPr lang="pt-BR" sz="2400" b="1" dirty="0" err="1"/>
              <a:t>churn</a:t>
            </a:r>
            <a:r>
              <a:rPr lang="pt-BR" sz="2400" b="1" dirty="0"/>
              <a:t>, vendas, triagem de mensagens, previsão de demanda, assistente de cliente, análise de fraude, contratos, relatórios internos, marketing e </a:t>
            </a:r>
            <a:r>
              <a:rPr lang="pt-BR" sz="2400" b="1" dirty="0" err="1"/>
              <a:t>onboarding</a:t>
            </a:r>
            <a:r>
              <a:rPr lang="pt-BR" sz="2400" b="1" dirty="0"/>
              <a:t>.</a:t>
            </a:r>
          </a:p>
          <a:p>
            <a:endParaRPr lang="pt-BR" sz="2400" b="1" dirty="0"/>
          </a:p>
          <a:p>
            <a:r>
              <a:rPr lang="pt-BR" sz="2400" b="1" dirty="0"/>
              <a:t>3. Data </a:t>
            </a:r>
            <a:r>
              <a:rPr lang="pt-BR" sz="2400" b="1" dirty="0" err="1"/>
              <a:t>analytics</a:t>
            </a:r>
            <a:r>
              <a:rPr lang="pt-BR" sz="2400" b="1" dirty="0"/>
              <a:t> e inteligência de mercado lideram. São 18% dos agentes ativos, seguidos por operações, com 15%, e assistentes pessoais, com 14%. Onde há muito dado e decisão repetitiva, a IA entra primeiro.</a:t>
            </a:r>
          </a:p>
          <a:p>
            <a:endParaRPr lang="pt-BR" sz="2400" b="1" dirty="0"/>
          </a:p>
          <a:p>
            <a:r>
              <a:rPr lang="pt-BR" sz="2400" b="1" dirty="0"/>
              <a:t>4. ROI deve vir de baixo para cima. </a:t>
            </a:r>
            <a:r>
              <a:rPr lang="pt-BR" sz="2400" b="1" dirty="0" err="1"/>
              <a:t>Prosus</a:t>
            </a:r>
            <a:r>
              <a:rPr lang="pt-BR" sz="2400" b="1" dirty="0"/>
              <a:t> recomenda estimar valor com as áreas de negócio, não só com engenharia ou estratégia. Métricas centrais: horas economizadas, receita incremental e redução de custo fixo.</a:t>
            </a:r>
          </a:p>
          <a:p>
            <a:endParaRPr lang="pt-BR" sz="2400" b="1" dirty="0"/>
          </a:p>
          <a:p>
            <a:r>
              <a:rPr lang="pt-BR" sz="2400" b="1" dirty="0"/>
              <a:t>5 O melhor teste de ROI é brutalmente simples: “o que aconteceria se deletássemos esse agente hoje à noite?” A resposta força o gestor a traduzir valor em impacto real.</a:t>
            </a:r>
          </a:p>
          <a:p>
            <a:endParaRPr lang="pt-BR" sz="2400" b="1" dirty="0"/>
          </a:p>
          <a:p>
            <a:r>
              <a:rPr lang="pt-BR" sz="2400" b="1" dirty="0"/>
              <a:t>6. Custo de IA é difícil de prever. A solução da </a:t>
            </a:r>
            <a:r>
              <a:rPr lang="pt-BR" sz="2400" b="1" dirty="0" err="1"/>
              <a:t>Prosus</a:t>
            </a:r>
            <a:r>
              <a:rPr lang="pt-BR" sz="2400" b="1" dirty="0"/>
              <a:t> foi criar dois níveis: uso livre até certo limite e “</a:t>
            </a:r>
            <a:r>
              <a:rPr lang="pt-BR" sz="2400" b="1" dirty="0" err="1"/>
              <a:t>Production</a:t>
            </a:r>
            <a:r>
              <a:rPr lang="pt-BR" sz="2400" b="1" dirty="0"/>
              <a:t> </a:t>
            </a:r>
            <a:r>
              <a:rPr lang="pt-BR" sz="2400" b="1" dirty="0" err="1"/>
              <a:t>Tier</a:t>
            </a:r>
            <a:r>
              <a:rPr lang="pt-BR" sz="2400" b="1" dirty="0"/>
              <a:t>” aprovado e pago pela área de negócio. Isso evita desperdício sem matar experimentação.</a:t>
            </a:r>
          </a:p>
          <a:p>
            <a:endParaRPr lang="pt-BR" sz="2400" b="1" dirty="0"/>
          </a:p>
          <a:p>
            <a:r>
              <a:rPr lang="pt-BR" sz="2400" b="1" dirty="0"/>
              <a:t>7. Adoção é mudança organizacional, não instalação de software. Funciona quando há CEO patrocinando, OKR de IA, integrações com sistemas internos, embaixadores por área, treinamento de prompt, </a:t>
            </a:r>
            <a:r>
              <a:rPr lang="pt-BR" sz="2400" b="1" dirty="0" err="1"/>
              <a:t>hackathons</a:t>
            </a:r>
            <a:r>
              <a:rPr lang="pt-BR" sz="2400" b="1" dirty="0"/>
              <a:t>, vídeos, agente de </a:t>
            </a:r>
            <a:r>
              <a:rPr lang="pt-BR" sz="2400" b="1" dirty="0" err="1"/>
              <a:t>co-criação</a:t>
            </a:r>
            <a:r>
              <a:rPr lang="pt-BR" sz="2400" b="1" dirty="0"/>
              <a:t> e marketplace interno dos melhores agentes.</a:t>
            </a:r>
          </a:p>
        </p:txBody>
      </p:sp>
    </p:spTree>
    <p:extLst>
      <p:ext uri="{BB962C8B-B14F-4D97-AF65-F5344CB8AC3E}">
        <p14:creationId xmlns:p14="http://schemas.microsoft.com/office/powerpoint/2010/main" val="383023696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78670" y="4380682"/>
            <a:ext cx="13130658" cy="20417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5355"/>
              </a:lnSpc>
            </a:pPr>
            <a:r>
              <a:rPr sz="3825">
                <a:solidFill>
                  <a:srgbClr val="F1F5F9"/>
                </a:solidFill>
                <a:latin typeface="Poppins Medium"/>
              </a:rPr>
              <a:t>A IA por si só não será um diferencial competitivo. O diferencial será a capacidade de transformar IA em resultado de negócio.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78545" y="4952182"/>
            <a:ext cx="728663" cy="4848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0"/>
              </a:lnSpc>
            </a:pPr>
            <a:r>
              <a:rPr sz="13500">
                <a:solidFill>
                  <a:srgbClr val="06B6D4"/>
                </a:solidFill>
                <a:latin typeface="Poppins Medium"/>
              </a:rPr>
              <a:t>“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980788" y="6563540"/>
            <a:ext cx="728663" cy="4848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0"/>
              </a:lnSpc>
            </a:pPr>
            <a:r>
              <a:rPr sz="13500">
                <a:solidFill>
                  <a:srgbClr val="06B6D4"/>
                </a:solidFill>
                <a:latin typeface="Poppins Medium"/>
              </a:rPr>
              <a:t>”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D683921-CDA5-72AC-C59A-207A471A50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3987" y="0"/>
            <a:ext cx="10340026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15475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D4F6B01-9582-61BA-BF3E-80395FF2E90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385" b="1361"/>
          <a:stretch>
            <a:fillRect/>
          </a:stretch>
        </p:blipFill>
        <p:spPr>
          <a:xfrm>
            <a:off x="20" y="1923"/>
            <a:ext cx="18287980" cy="1028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03509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CB65E5C2-B554-F076-F38F-9FF22281D9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0"/>
            <a:ext cx="6858000" cy="102870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95EBD036-8A9D-53A3-19B2-C283C444FDE8}"/>
              </a:ext>
            </a:extLst>
          </p:cNvPr>
          <p:cNvSpPr txBox="1"/>
          <p:nvPr/>
        </p:nvSpPr>
        <p:spPr>
          <a:xfrm>
            <a:off x="8458200" y="647700"/>
            <a:ext cx="9144000" cy="91409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</a:rPr>
              <a:t>Estratégia: identificar onde IA pode criar vantagem competitiva, reduzir custos, aumentar receita ou reduzir riscos.</a:t>
            </a:r>
          </a:p>
          <a:p>
            <a:endParaRPr lang="pt-BR" sz="2800" b="1" dirty="0">
              <a:solidFill>
                <a:schemeClr val="bg1"/>
              </a:solidFill>
            </a:endParaRPr>
          </a:p>
          <a:p>
            <a:r>
              <a:rPr lang="pt-BR" sz="2800" b="1" dirty="0">
                <a:solidFill>
                  <a:schemeClr val="bg1"/>
                </a:solidFill>
              </a:rPr>
              <a:t>Portfólio: priorizar iniciativas e decidir quais experimentos avançam, são modificados ou encerrados.</a:t>
            </a:r>
          </a:p>
          <a:p>
            <a:endParaRPr lang="pt-BR" sz="2800" b="1" dirty="0">
              <a:solidFill>
                <a:schemeClr val="bg1"/>
              </a:solidFill>
            </a:endParaRPr>
          </a:p>
          <a:p>
            <a:r>
              <a:rPr lang="pt-BR" sz="2800" b="1" dirty="0">
                <a:solidFill>
                  <a:schemeClr val="bg1"/>
                </a:solidFill>
              </a:rPr>
              <a:t>Arquitetura e padrões: estabelecer princípios para modelos, agentes, dados, ferramentas, segurança e integração.</a:t>
            </a:r>
          </a:p>
          <a:p>
            <a:endParaRPr lang="pt-BR" sz="2800" b="1" dirty="0">
              <a:solidFill>
                <a:schemeClr val="bg1"/>
              </a:solidFill>
            </a:endParaRPr>
          </a:p>
          <a:p>
            <a:r>
              <a:rPr lang="pt-BR" sz="2800" b="1" dirty="0">
                <a:solidFill>
                  <a:schemeClr val="bg1"/>
                </a:solidFill>
              </a:rPr>
              <a:t>Governança: definir limites de autonomia, responsabilidades, identidade dos agentes, auditoria e gestão de riscos.</a:t>
            </a:r>
          </a:p>
          <a:p>
            <a:endParaRPr lang="pt-BR" sz="2800" b="1" dirty="0">
              <a:solidFill>
                <a:schemeClr val="bg1"/>
              </a:solidFill>
            </a:endParaRPr>
          </a:p>
          <a:p>
            <a:r>
              <a:rPr lang="pt-BR" sz="2800" b="1" dirty="0">
                <a:solidFill>
                  <a:schemeClr val="bg1"/>
                </a:solidFill>
              </a:rPr>
              <a:t>Transformação: ajudar as áreas a redesenhar processos, funções e formas de trabalhar.</a:t>
            </a:r>
          </a:p>
          <a:p>
            <a:endParaRPr lang="pt-BR" sz="2800" b="1" dirty="0">
              <a:solidFill>
                <a:schemeClr val="bg1"/>
              </a:solidFill>
            </a:endParaRPr>
          </a:p>
          <a:p>
            <a:endParaRPr lang="pt-BR" sz="2800" b="1" dirty="0">
              <a:solidFill>
                <a:schemeClr val="bg1"/>
              </a:solidFill>
            </a:endParaRPr>
          </a:p>
          <a:p>
            <a:r>
              <a:rPr lang="pt-BR" sz="2800" b="1" dirty="0">
                <a:solidFill>
                  <a:srgbClr val="FFC000"/>
                </a:solidFill>
              </a:rPr>
              <a:t>A diferença fundamental é que o Escritório não deve ser o dono da IA da empresa. Ele deveria ser o orquestrador da transformação.</a:t>
            </a:r>
          </a:p>
        </p:txBody>
      </p:sp>
    </p:spTree>
    <p:extLst>
      <p:ext uri="{BB962C8B-B14F-4D97-AF65-F5344CB8AC3E}">
        <p14:creationId xmlns:p14="http://schemas.microsoft.com/office/powerpoint/2010/main" val="146109208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Homem de barba e bigode&#10;&#10;Descrição gerada automaticamente">
            <a:extLst>
              <a:ext uri="{FF2B5EF4-FFF2-40B4-BE49-F238E27FC236}">
                <a16:creationId xmlns:a16="http://schemas.microsoft.com/office/drawing/2014/main" id="{4346A03F-771A-0BEC-419C-9AF29CB1A7D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10" b="22666"/>
          <a:stretch/>
        </p:blipFill>
        <p:spPr>
          <a:xfrm>
            <a:off x="6858000" y="4914900"/>
            <a:ext cx="3640070" cy="3640070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8FDF3DB8-DE05-39D1-03A9-9E921BB6E585}"/>
              </a:ext>
            </a:extLst>
          </p:cNvPr>
          <p:cNvSpPr txBox="1"/>
          <p:nvPr/>
        </p:nvSpPr>
        <p:spPr>
          <a:xfrm>
            <a:off x="5775948" y="8953500"/>
            <a:ext cx="673610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00">
              <a:defRPr/>
            </a:pPr>
            <a:r>
              <a:rPr lang="pt-BR" sz="3000" dirty="0">
                <a:solidFill>
                  <a:prstClr val="white"/>
                </a:solidFill>
                <a:latin typeface="Calibri" panose="020F0502020204030204"/>
              </a:rPr>
              <a:t>https://www.linkedin.com/in/ctaurion/</a:t>
            </a:r>
          </a:p>
          <a:p>
            <a:pPr algn="ctr" defTabSz="1371600">
              <a:defRPr/>
            </a:pPr>
            <a:r>
              <a:rPr lang="pt-BR" sz="3000" dirty="0">
                <a:solidFill>
                  <a:prstClr val="white"/>
                </a:solidFill>
                <a:latin typeface="Calibri" panose="020F0502020204030204"/>
              </a:rPr>
              <a:t> </a:t>
            </a:r>
          </a:p>
          <a:p>
            <a:pPr algn="ctr" defTabSz="1371600">
              <a:defRPr/>
            </a:pPr>
            <a:endParaRPr lang="pt-BR" sz="30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5D08D7B-99E2-DABA-2E20-E3FFBA925FB1}"/>
              </a:ext>
            </a:extLst>
          </p:cNvPr>
          <p:cNvSpPr txBox="1"/>
          <p:nvPr/>
        </p:nvSpPr>
        <p:spPr>
          <a:xfrm>
            <a:off x="2209800" y="359331"/>
            <a:ext cx="143256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rgbClr val="FFC000"/>
                </a:solidFill>
              </a:rPr>
              <a:t>O risco não é a empresa adotar IA rápido demais. O risco é a empresa adotar IA sem que a gestão saiba exatamente onde ela está, quanto está custando, que decisões está influenciando e quem será responsável quando ela errar.</a:t>
            </a:r>
          </a:p>
        </p:txBody>
      </p:sp>
    </p:spTree>
    <p:extLst>
      <p:ext uri="{BB962C8B-B14F-4D97-AF65-F5344CB8AC3E}">
        <p14:creationId xmlns:p14="http://schemas.microsoft.com/office/powerpoint/2010/main" val="15706145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2579</TotalTime>
  <Words>1063</Words>
  <Application>Microsoft Office PowerPoint</Application>
  <PresentationFormat>Personalizar</PresentationFormat>
  <Paragraphs>106</Paragraphs>
  <Slides>43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43</vt:i4>
      </vt:variant>
    </vt:vector>
  </HeadingPairs>
  <TitlesOfParts>
    <vt:vector size="53" baseType="lpstr">
      <vt:lpstr>Poppins Medium</vt:lpstr>
      <vt:lpstr>Aptos</vt:lpstr>
      <vt:lpstr>Arial</vt:lpstr>
      <vt:lpstr>Inter</vt:lpstr>
      <vt:lpstr>Montserrat</vt:lpstr>
      <vt:lpstr>Poppins SemiBold</vt:lpstr>
      <vt:lpstr>Calibri</vt:lpstr>
      <vt:lpstr>Montserrat SemiBold</vt:lpstr>
      <vt:lpstr>Office Theme</vt:lpstr>
      <vt:lpstr>1_Office Theme</vt:lpstr>
      <vt:lpstr>Apresentação do PowerPoint</vt:lpstr>
      <vt:lpstr>Quem sou eu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 Summit 2025 - PPT Base</dc:title>
  <dc:creator>Cezar Taurion Chede</dc:creator>
  <cp:lastModifiedBy>Eventos</cp:lastModifiedBy>
  <cp:revision>169</cp:revision>
  <dcterms:created xsi:type="dcterms:W3CDTF">2006-08-16T00:00:00Z</dcterms:created>
  <dcterms:modified xsi:type="dcterms:W3CDTF">2026-09-25T11:59:13Z</dcterms:modified>
  <dc:identifier>DAGue9EkSys</dc:identifier>
</cp:coreProperties>
</file>