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4"/>
  </p:sldMasterIdLst>
  <p:notesMasterIdLst>
    <p:notesMasterId r:id="rId32"/>
  </p:notesMasterIdLst>
  <p:sldIdLst>
    <p:sldId id="256" r:id="rId5"/>
    <p:sldId id="2147047998" r:id="rId6"/>
    <p:sldId id="2147047997" r:id="rId7"/>
    <p:sldId id="2147047999" r:id="rId8"/>
    <p:sldId id="2147048002" r:id="rId9"/>
    <p:sldId id="2147048006" r:id="rId10"/>
    <p:sldId id="2147047971" r:id="rId11"/>
    <p:sldId id="2147048031" r:id="rId12"/>
    <p:sldId id="444" r:id="rId13"/>
    <p:sldId id="2147047992" r:id="rId14"/>
    <p:sldId id="2147047993" r:id="rId15"/>
    <p:sldId id="2147047994" r:id="rId16"/>
    <p:sldId id="2147048012" r:id="rId17"/>
    <p:sldId id="2147047990" r:id="rId18"/>
    <p:sldId id="2147048024" r:id="rId19"/>
    <p:sldId id="2147048023" r:id="rId20"/>
    <p:sldId id="2147047991" r:id="rId21"/>
    <p:sldId id="2147048027" r:id="rId22"/>
    <p:sldId id="2147047980" r:id="rId23"/>
    <p:sldId id="2147047996" r:id="rId24"/>
    <p:sldId id="2147048035" r:id="rId25"/>
    <p:sldId id="2147048039" r:id="rId26"/>
    <p:sldId id="2147047965" r:id="rId27"/>
    <p:sldId id="2147047982" r:id="rId28"/>
    <p:sldId id="261" r:id="rId29"/>
    <p:sldId id="2147048028" r:id="rId30"/>
    <p:sldId id="2147047750" r:id="rId31"/>
  </p:sldIdLst>
  <p:sldSz cx="12192000" cy="6858000"/>
  <p:notesSz cx="6858000" cy="12192000"/>
  <p:embeddedFontLst>
    <p:embeddedFont>
      <p:font typeface="Inter" panose="020B0604020202020204" pitchFamily="34" charset="0"/>
      <p:regular r:id="rId33"/>
      <p:bold r:id="rId34"/>
      <p:italic r:id="rId35"/>
      <p:boldItalic r:id="rId36"/>
    </p:embeddedFont>
    <p:embeddedFont>
      <p:font typeface="Montserrat" pitchFamily="2" charset="77"/>
      <p:regular r:id="rId37"/>
      <p:bold r:id="rId38"/>
      <p:italic r:id="rId39"/>
      <p:boldItalic r:id="rId40"/>
    </p:embeddedFont>
    <p:embeddedFont>
      <p:font typeface="Montserrat BOLD" pitchFamily="2" charset="77"/>
      <p:bold r:id="rId41"/>
    </p:embeddedFont>
    <p:embeddedFont>
      <p:font typeface="Montserrat BOLD" pitchFamily="2" charset="77"/>
      <p:bold r:id="rId41"/>
    </p:embeddedFont>
    <p:embeddedFont>
      <p:font typeface="Montserrat ExtraBold" panose="00000900000000000000" pitchFamily="2" charset="77"/>
      <p:bold r:id="rId42"/>
      <p:italic r:id="rId43"/>
      <p:boldItalic r:id="rId44"/>
    </p:embeddedFont>
    <p:embeddedFont>
      <p:font typeface="Montserrat Light" panose="00000400000000000000" pitchFamily="2" charset="77"/>
      <p:regular r:id="rId45"/>
      <p:italic r:id="rId46"/>
    </p:embeddedFont>
    <p:embeddedFont>
      <p:font typeface="Montserrat Medium" panose="00000600000000000000" pitchFamily="2" charset="77"/>
      <p:regular r:id="rId47"/>
      <p:italic r:id="rId48"/>
    </p:embeddedFont>
    <p:embeddedFont>
      <p:font typeface="Poppins" pitchFamily="2" charset="77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4FD7"/>
    <a:srgbClr val="E0458E"/>
    <a:srgbClr val="002060"/>
    <a:srgbClr val="041C75"/>
    <a:srgbClr val="0A0D42"/>
    <a:srgbClr val="002160"/>
    <a:srgbClr val="131876"/>
    <a:srgbClr val="EB75AD"/>
    <a:srgbClr val="0F1A45"/>
    <a:srgbClr val="4DB9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70"/>
    <p:restoredTop sz="94675"/>
  </p:normalViewPr>
  <p:slideViewPr>
    <p:cSldViewPr snapToGrid="0">
      <p:cViewPr varScale="1">
        <p:scale>
          <a:sx n="95" d="100"/>
          <a:sy n="95" d="100"/>
        </p:scale>
        <p:origin x="216" y="6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7.fntdata"/><Relationship Id="rId21" Type="http://schemas.openxmlformats.org/officeDocument/2006/relationships/slide" Target="slides/slide17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font" Target="fonts/font15.fntdata"/><Relationship Id="rId50" Type="http://schemas.openxmlformats.org/officeDocument/2006/relationships/font" Target="fonts/font18.fntdata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2.fntdata"/><Relationship Id="rId52" Type="http://schemas.openxmlformats.org/officeDocument/2006/relationships/font" Target="fonts/font20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font" Target="fonts/font16.fntdata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font" Target="fonts/font19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6.xml"/><Relationship Id="rId41" Type="http://schemas.openxmlformats.org/officeDocument/2006/relationships/font" Target="fonts/font9.fntdata"/><Relationship Id="rId54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4.fntdata"/><Relationship Id="rId49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25AA9DCC-AE3E-E945-7EC7-E52943763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E62A127D-4B13-FA88-735B-A51CE6ED28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EC6CA81B-EAD3-301E-53EB-EDA30C5892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E379B395-9BE8-E62E-91BD-840EFDFD31C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86335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5A5EEA39-1EBA-C41C-5869-06A7C8040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80B83191-C51D-40C7-57EF-76B6FBCD7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7DEE69AA-6D00-7FDD-C5BF-477A0CD863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B31FB681-33EE-0D74-B146-B745C5E950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7770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5A5EEA39-1EBA-C41C-5869-06A7C8040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80B83191-C51D-40C7-57EF-76B6FBCD7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7DEE69AA-6D00-7FDD-C5BF-477A0CD863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B31FB681-33EE-0D74-B146-B745C5E950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7770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5A5EEA39-1EBA-C41C-5869-06A7C8040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80B83191-C51D-40C7-57EF-76B6FBCD7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7DEE69AA-6D00-7FDD-C5BF-477A0CD863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B31FB681-33EE-0D74-B146-B745C5E950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77704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4584C2F2-F066-D386-49F5-E3559E6BA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5ee089dd1_0_16:notes">
            <a:extLst>
              <a:ext uri="{FF2B5EF4-FFF2-40B4-BE49-F238E27FC236}">
                <a16:creationId xmlns:a16="http://schemas.microsoft.com/office/drawing/2014/main" id="{9BE5A23F-E35F-0469-BE77-F3CAB0EF70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3f5ee089dd1_0_16:notes">
            <a:extLst>
              <a:ext uri="{FF2B5EF4-FFF2-40B4-BE49-F238E27FC236}">
                <a16:creationId xmlns:a16="http://schemas.microsoft.com/office/drawing/2014/main" id="{9231FE4D-491C-569D-FB41-48398A8F98E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g3f5ee089dd1_0_16:notes">
            <a:extLst>
              <a:ext uri="{FF2B5EF4-FFF2-40B4-BE49-F238E27FC236}">
                <a16:creationId xmlns:a16="http://schemas.microsoft.com/office/drawing/2014/main" id="{E477A8DF-23BD-0542-C4B0-1FC781347AB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23562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5A5EEA39-1EBA-C41C-5869-06A7C8040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80B83191-C51D-40C7-57EF-76B6FBCD7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7DEE69AA-6D00-7FDD-C5BF-477A0CD863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B31FB681-33EE-0D74-B146-B745C5E950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7770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>
          <a:extLst>
            <a:ext uri="{FF2B5EF4-FFF2-40B4-BE49-F238E27FC236}">
              <a16:creationId xmlns:a16="http://schemas.microsoft.com/office/drawing/2014/main" id="{12F0D856-C907-579B-E7D8-A3DE79EFD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e3689bdf2a_0_242:notes">
            <a:extLst>
              <a:ext uri="{FF2B5EF4-FFF2-40B4-BE49-F238E27FC236}">
                <a16:creationId xmlns:a16="http://schemas.microsoft.com/office/drawing/2014/main" id="{87D1A75B-026A-2C79-365C-6A2EB44BB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3" name="Google Shape;543;g2e3689bdf2a_0_242:notes">
            <a:extLst>
              <a:ext uri="{FF2B5EF4-FFF2-40B4-BE49-F238E27FC236}">
                <a16:creationId xmlns:a16="http://schemas.microsoft.com/office/drawing/2014/main" id="{ED6893E1-B35C-DB68-5CD0-17E42620FF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80352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>
          <a:extLst>
            <a:ext uri="{FF2B5EF4-FFF2-40B4-BE49-F238E27FC236}">
              <a16:creationId xmlns:a16="http://schemas.microsoft.com/office/drawing/2014/main" id="{38FC9DE1-98F1-65DD-5FC7-A671E8FD6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e3689bdf2a_0_242:notes">
            <a:extLst>
              <a:ext uri="{FF2B5EF4-FFF2-40B4-BE49-F238E27FC236}">
                <a16:creationId xmlns:a16="http://schemas.microsoft.com/office/drawing/2014/main" id="{9AF1AD7E-084B-686D-36FE-B63431F0827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3" name="Google Shape;543;g2e3689bdf2a_0_242:notes">
            <a:extLst>
              <a:ext uri="{FF2B5EF4-FFF2-40B4-BE49-F238E27FC236}">
                <a16:creationId xmlns:a16="http://schemas.microsoft.com/office/drawing/2014/main" id="{AB3D7BFF-64E6-6D92-4D9C-AABD18EFEA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75679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>
          <a:extLst>
            <a:ext uri="{FF2B5EF4-FFF2-40B4-BE49-F238E27FC236}">
              <a16:creationId xmlns:a16="http://schemas.microsoft.com/office/drawing/2014/main" id="{FA00677E-141E-5BEB-8662-1C356AD2D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2e3689bdf2a_0_242:notes">
            <a:extLst>
              <a:ext uri="{FF2B5EF4-FFF2-40B4-BE49-F238E27FC236}">
                <a16:creationId xmlns:a16="http://schemas.microsoft.com/office/drawing/2014/main" id="{C4B13759-A8C4-6870-9656-B0B72FE28A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3" name="Google Shape;543;g2e3689bdf2a_0_242:notes">
            <a:extLst>
              <a:ext uri="{FF2B5EF4-FFF2-40B4-BE49-F238E27FC236}">
                <a16:creationId xmlns:a16="http://schemas.microsoft.com/office/drawing/2014/main" id="{648A0C70-0E52-2431-3A49-07D89607CF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254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56B40B6F-5491-6D40-6782-073E3474CD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9ff990f9e3_0_12:notes">
            <a:extLst>
              <a:ext uri="{FF2B5EF4-FFF2-40B4-BE49-F238E27FC236}">
                <a16:creationId xmlns:a16="http://schemas.microsoft.com/office/drawing/2014/main" id="{391A26E9-FD10-A30B-4CCF-4D51079384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9ff990f9e3_0_12:notes">
            <a:extLst>
              <a:ext uri="{FF2B5EF4-FFF2-40B4-BE49-F238E27FC236}">
                <a16:creationId xmlns:a16="http://schemas.microsoft.com/office/drawing/2014/main" id="{C6F6000B-EE65-737A-F80A-48B16EFDDD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B2A6B"/>
              </a:buClr>
              <a:buSzPts val="1600"/>
              <a:buFont typeface="Montserrat"/>
              <a:buNone/>
            </a:pPr>
            <a:r>
              <a:rPr lang="pt-BR" sz="1200" b="1" i="1" u="none" strike="noStrike" cap="none">
                <a:solidFill>
                  <a:srgbClr val="1B2A6B"/>
                </a:solidFill>
                <a:latin typeface="Montserrat"/>
                <a:ea typeface="Montserrat"/>
                <a:cs typeface="Montserrat"/>
                <a:sym typeface="Montserrat"/>
              </a:rPr>
              <a:t>Ao trazermos o </a:t>
            </a:r>
            <a:r>
              <a:rPr lang="pt-BR" sz="1200" b="1" i="1" u="none" strike="noStrike" cap="none" err="1">
                <a:solidFill>
                  <a:srgbClr val="1B2A6B"/>
                </a:solidFill>
                <a:latin typeface="Montserrat"/>
                <a:ea typeface="Montserrat"/>
                <a:cs typeface="Montserrat"/>
                <a:sym typeface="Montserrat"/>
              </a:rPr>
              <a:t>Roberty</a:t>
            </a:r>
            <a:r>
              <a:rPr lang="pt-BR" sz="1200" b="1" i="1" u="none" strike="noStrike" cap="none">
                <a:solidFill>
                  <a:srgbClr val="1B2A6B"/>
                </a:solidFill>
                <a:latin typeface="Montserrat"/>
                <a:ea typeface="Montserrat"/>
                <a:cs typeface="Montserrat"/>
                <a:sym typeface="Montserrat"/>
              </a:rPr>
              <a:t> para dentro do ecossistema </a:t>
            </a:r>
            <a:r>
              <a:rPr lang="pt-BR" sz="1200" b="1" i="1" u="none" strike="noStrike" cap="none" err="1">
                <a:solidFill>
                  <a:srgbClr val="1B2A6B"/>
                </a:solidFill>
                <a:latin typeface="Montserrat"/>
                <a:ea typeface="Montserrat"/>
                <a:cs typeface="Montserrat"/>
                <a:sym typeface="Montserrat"/>
              </a:rPr>
              <a:t>Lecom</a:t>
            </a:r>
            <a:r>
              <a:rPr lang="pt-BR" sz="1200" b="1" i="1" u="none" strike="noStrike" cap="none">
                <a:solidFill>
                  <a:srgbClr val="1B2A6B"/>
                </a:solidFill>
                <a:latin typeface="Montserrat"/>
                <a:ea typeface="Montserrat"/>
                <a:cs typeface="Montserrat"/>
                <a:sym typeface="Montserrat"/>
              </a:rPr>
              <a:t>,</a:t>
            </a:r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B2A6B"/>
              </a:buClr>
              <a:buSzPts val="1600"/>
              <a:buFont typeface="Montserrat"/>
              <a:buNone/>
            </a:pPr>
            <a:r>
              <a:rPr lang="pt-BR" sz="1200" b="1" i="1" u="none" strike="noStrike" cap="none">
                <a:solidFill>
                  <a:srgbClr val="1B2A6B"/>
                </a:solidFill>
                <a:latin typeface="Montserrat"/>
                <a:ea typeface="Montserrat"/>
                <a:cs typeface="Montserrat"/>
                <a:sym typeface="Montserrat"/>
              </a:rPr>
              <a:t>nunca pensamos apenas em RPA. Pensamos em execução.</a:t>
            </a:r>
            <a:endParaRPr lang="pt-BR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79339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5A5EEA39-1EBA-C41C-5869-06A7C8040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80B83191-C51D-40C7-57EF-76B6FBCD7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7DEE69AA-6D00-7FDD-C5BF-477A0CD863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B31FB681-33EE-0D74-B146-B745C5E950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77704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BC9E64B0-D46A-DA29-8C27-53DD95919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444525A1-E652-14D3-ACF7-685E65FE65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BBE102B3-8198-C121-C956-49B8DB8527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73304C20-0C7A-A7D0-AA87-2A3D8D06DBA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7296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BC9E64B0-D46A-DA29-8C27-53DD95919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444525A1-E652-14D3-ACF7-685E65FE65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BBE102B3-8198-C121-C956-49B8DB8527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73304C20-0C7A-A7D0-AA87-2A3D8D06DBA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72966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BC9E64B0-D46A-DA29-8C27-53DD95919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444525A1-E652-14D3-ACF7-685E65FE65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BBE102B3-8198-C121-C956-49B8DB8527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73304C20-0C7A-A7D0-AA87-2A3D8D06DBA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72966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4CC41D6B-6D6D-D835-A37C-6999BDF3AA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A7141F69-1DC4-2C91-F6CD-3D28B4C919B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66FA9A37-22EC-1C72-A188-5C7832B394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6A9C50B8-CC39-1B8C-BC06-3344B19B416E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2905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>
          <a:extLst>
            <a:ext uri="{FF2B5EF4-FFF2-40B4-BE49-F238E27FC236}">
              <a16:creationId xmlns:a16="http://schemas.microsoft.com/office/drawing/2014/main" id="{5A5EEA39-1EBA-C41C-5869-06A7C8040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3f5ee089dd1_0_2:notes">
            <a:extLst>
              <a:ext uri="{FF2B5EF4-FFF2-40B4-BE49-F238E27FC236}">
                <a16:creationId xmlns:a16="http://schemas.microsoft.com/office/drawing/2014/main" id="{80B83191-C51D-40C7-57EF-76B6FBCD7A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g3f5ee089dd1_0_2:notes">
            <a:extLst>
              <a:ext uri="{FF2B5EF4-FFF2-40B4-BE49-F238E27FC236}">
                <a16:creationId xmlns:a16="http://schemas.microsoft.com/office/drawing/2014/main" id="{7DEE69AA-6D00-7FDD-C5BF-477A0CD863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g3f5ee089dd1_0_2:notes">
            <a:extLst>
              <a:ext uri="{FF2B5EF4-FFF2-40B4-BE49-F238E27FC236}">
                <a16:creationId xmlns:a16="http://schemas.microsoft.com/office/drawing/2014/main" id="{B31FB681-33EE-0D74-B146-B745C5E950D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77704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>
          <a:extLst>
            <a:ext uri="{FF2B5EF4-FFF2-40B4-BE49-F238E27FC236}">
              <a16:creationId xmlns:a16="http://schemas.microsoft.com/office/drawing/2014/main" id="{4CA9562A-3888-ED18-DBCF-5EEC555AE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>
            <a:extLst>
              <a:ext uri="{FF2B5EF4-FFF2-40B4-BE49-F238E27FC236}">
                <a16:creationId xmlns:a16="http://schemas.microsoft.com/office/drawing/2014/main" id="{23230D33-AF49-9622-8505-F44301D431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>
            <a:extLst>
              <a:ext uri="{FF2B5EF4-FFF2-40B4-BE49-F238E27FC236}">
                <a16:creationId xmlns:a16="http://schemas.microsoft.com/office/drawing/2014/main" id="{77C7F6B3-3587-8E1E-2027-6FE4143794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1:notes">
            <a:extLst>
              <a:ext uri="{FF2B5EF4-FFF2-40B4-BE49-F238E27FC236}">
                <a16:creationId xmlns:a16="http://schemas.microsoft.com/office/drawing/2014/main" id="{8476C80D-0D4B-5720-9A97-BD96EDEB528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11083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0C95AEB4-3F97-876A-EE1D-DE616FF72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5ee089dd1_0_16:notes">
            <a:extLst>
              <a:ext uri="{FF2B5EF4-FFF2-40B4-BE49-F238E27FC236}">
                <a16:creationId xmlns:a16="http://schemas.microsoft.com/office/drawing/2014/main" id="{E98B24DE-AB68-F86D-F9D6-9048A870D8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3f5ee089dd1_0_16:notes">
            <a:extLst>
              <a:ext uri="{FF2B5EF4-FFF2-40B4-BE49-F238E27FC236}">
                <a16:creationId xmlns:a16="http://schemas.microsoft.com/office/drawing/2014/main" id="{8F3723F5-AD2D-BFF9-FD80-3BC7A64268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g3f5ee089dd1_0_16:notes">
            <a:extLst>
              <a:ext uri="{FF2B5EF4-FFF2-40B4-BE49-F238E27FC236}">
                <a16:creationId xmlns:a16="http://schemas.microsoft.com/office/drawing/2014/main" id="{F7F73984-B24B-2629-D5B5-8A5899DD1F3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79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0C95AEB4-3F97-876A-EE1D-DE616FF72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5ee089dd1_0_16:notes">
            <a:extLst>
              <a:ext uri="{FF2B5EF4-FFF2-40B4-BE49-F238E27FC236}">
                <a16:creationId xmlns:a16="http://schemas.microsoft.com/office/drawing/2014/main" id="{E98B24DE-AB68-F86D-F9D6-9048A870D8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3f5ee089dd1_0_16:notes">
            <a:extLst>
              <a:ext uri="{FF2B5EF4-FFF2-40B4-BE49-F238E27FC236}">
                <a16:creationId xmlns:a16="http://schemas.microsoft.com/office/drawing/2014/main" id="{8F3723F5-AD2D-BFF9-FD80-3BC7A64268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g3f5ee089dd1_0_16:notes">
            <a:extLst>
              <a:ext uri="{FF2B5EF4-FFF2-40B4-BE49-F238E27FC236}">
                <a16:creationId xmlns:a16="http://schemas.microsoft.com/office/drawing/2014/main" id="{F7F73984-B24B-2629-D5B5-8A5899DD1F3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797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0C95AEB4-3F97-876A-EE1D-DE616FF72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5ee089dd1_0_16:notes">
            <a:extLst>
              <a:ext uri="{FF2B5EF4-FFF2-40B4-BE49-F238E27FC236}">
                <a16:creationId xmlns:a16="http://schemas.microsoft.com/office/drawing/2014/main" id="{E98B24DE-AB68-F86D-F9D6-9048A870D8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3f5ee089dd1_0_16:notes">
            <a:extLst>
              <a:ext uri="{FF2B5EF4-FFF2-40B4-BE49-F238E27FC236}">
                <a16:creationId xmlns:a16="http://schemas.microsoft.com/office/drawing/2014/main" id="{8F3723F5-AD2D-BFF9-FD80-3BC7A64268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g3f5ee089dd1_0_16:notes">
            <a:extLst>
              <a:ext uri="{FF2B5EF4-FFF2-40B4-BE49-F238E27FC236}">
                <a16:creationId xmlns:a16="http://schemas.microsoft.com/office/drawing/2014/main" id="{F7F73984-B24B-2629-D5B5-8A5899DD1F3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9797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9522C-48F3-A74B-6EC5-42B1394BF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1598807-E0E9-2155-B130-0EC4388F88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7C274ED-DABC-457E-0197-2F97122F71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D2D6691-410E-9D5C-693F-2F52E6A24D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302E09-531B-4A82-B73F-F40C420E247F}" type="slidenum">
              <a:rPr kumimoji="0" lang="en-ID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ID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6188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>
          <a:extLst>
            <a:ext uri="{FF2B5EF4-FFF2-40B4-BE49-F238E27FC236}">
              <a16:creationId xmlns:a16="http://schemas.microsoft.com/office/drawing/2014/main" id="{077733C8-4D82-72D4-DD9A-FB66C4B5E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5ee089dd1_0_16:notes">
            <a:extLst>
              <a:ext uri="{FF2B5EF4-FFF2-40B4-BE49-F238E27FC236}">
                <a16:creationId xmlns:a16="http://schemas.microsoft.com/office/drawing/2014/main" id="{1FA79DC8-C9E8-4580-826C-EF6F84334A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" name="Google Shape;60;g3f5ee089dd1_0_16:notes">
            <a:extLst>
              <a:ext uri="{FF2B5EF4-FFF2-40B4-BE49-F238E27FC236}">
                <a16:creationId xmlns:a16="http://schemas.microsoft.com/office/drawing/2014/main" id="{14157AD8-C08C-058E-8202-53D4DB3A68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g3f5ee089dd1_0_16:notes">
            <a:extLst>
              <a:ext uri="{FF2B5EF4-FFF2-40B4-BE49-F238E27FC236}">
                <a16:creationId xmlns:a16="http://schemas.microsoft.com/office/drawing/2014/main" id="{65498AA2-66A5-7FB2-7E05-D9455E37AFA2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3867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1200"/>
              </a:spcBef>
              <a:spcAft>
                <a:spcPts val="1200"/>
              </a:spcAft>
              <a:buNone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2AE7B0-800F-4D0B-8900-4E3039D4B273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6730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pt-BR" smtClean="0"/>
              <a:pPr algn="r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6811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5C8B0D-64CB-F063-2AC7-256183E7B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191E75B-D76A-1253-A627-7D8C4D6EF1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8C8549-7095-6293-D93D-A4B787F772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F8BEC-5BD5-46BC-B0FD-E7FBFC08C36B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93C67C8-43DB-0524-A606-D4938247E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4E46C9-9AD0-F95A-A451-2AF17167E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B14CC6-F4B9-4FA8-8A01-441C7F2643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943398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/>
            <a:fld id="{00000000-1234-1234-1234-123412341234}" type="slidenum">
              <a:rPr lang="pt-BR" smtClean="0"/>
              <a:pPr algn="r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983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sv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3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12" Type="http://schemas.openxmlformats.org/officeDocument/2006/relationships/image" Target="../media/image30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gif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png"/><Relationship Id="rId4" Type="http://schemas.openxmlformats.org/officeDocument/2006/relationships/image" Target="../media/image14.png"/><Relationship Id="rId9" Type="http://schemas.openxmlformats.org/officeDocument/2006/relationships/image" Target="../media/image27.png"/><Relationship Id="rId14" Type="http://schemas.openxmlformats.org/officeDocument/2006/relationships/image" Target="../media/image3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oboemloop">
            <a:hlinkClick r:id="" action="ppaction://media"/>
            <a:extLst>
              <a:ext uri="{FF2B5EF4-FFF2-40B4-BE49-F238E27FC236}">
                <a16:creationId xmlns:a16="http://schemas.microsoft.com/office/drawing/2014/main" id="{70371769-4ED9-6EE1-FBC1-BBB3FFB9C82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Google Shape;21;p3"/>
          <p:cNvSpPr/>
          <p:nvPr/>
        </p:nvSpPr>
        <p:spPr>
          <a:xfrm>
            <a:off x="8428703" y="2840255"/>
            <a:ext cx="3021095" cy="1653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FF3D8B"/>
              </a:buClr>
              <a:buSzPts val="900"/>
              <a:buFont typeface="Montserrat"/>
              <a:buNone/>
            </a:pPr>
            <a:r>
              <a:rPr lang="en-US" sz="2400" b="0" i="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Build Robots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rgbClr val="FF3D8B"/>
              </a:buClr>
              <a:buSzPts val="900"/>
              <a:buFont typeface="Montserrat"/>
              <a:buNone/>
            </a:pPr>
            <a:r>
              <a:rPr lang="en-US" sz="2400" dirty="0">
                <a:solidFill>
                  <a:schemeClr val="bg1"/>
                </a:solidFill>
                <a:latin typeface="Montserrat"/>
                <a:ea typeface="Calibri"/>
                <a:cs typeface="Calibri"/>
                <a:sym typeface="Montserrat"/>
              </a:rPr>
              <a:t>That work!</a:t>
            </a:r>
            <a:endParaRPr sz="2400" b="0" i="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DB1AB74-24DC-D84E-85C1-9397EB6E937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627" y="3294076"/>
            <a:ext cx="3021069" cy="74617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6CF17AE2-D6BC-5BB3-48B8-E1581BFB6F23}"/>
              </a:ext>
            </a:extLst>
          </p:cNvPr>
          <p:cNvSpPr/>
          <p:nvPr/>
        </p:nvSpPr>
        <p:spPr>
          <a:xfrm>
            <a:off x="4702629" y="5344886"/>
            <a:ext cx="2939143" cy="468085"/>
          </a:xfrm>
          <a:prstGeom prst="ellipse">
            <a:avLst/>
          </a:prstGeom>
          <a:gradFill flip="none" rotWithShape="1">
            <a:gsLst>
              <a:gs pos="0">
                <a:srgbClr val="0A0D42"/>
              </a:gs>
              <a:gs pos="100000">
                <a:srgbClr val="00216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exto 101"/>
          <p:cNvSpPr txBox="1"/>
          <p:nvPr/>
        </p:nvSpPr>
        <p:spPr>
          <a:xfrm>
            <a:off x="718265" y="1080000"/>
            <a:ext cx="7000000" cy="26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spc="300" dirty="0">
                <a:solidFill>
                  <a:srgbClr val="E0458E"/>
                </a:solidFill>
                <a:latin typeface="Montserrat"/>
                <a:cs typeface="Montserrat"/>
              </a:rPr>
              <a:t>QUEM CONDUZ</a:t>
            </a:r>
          </a:p>
        </p:txBody>
      </p:sp>
      <p:sp>
        <p:nvSpPr>
          <p:cNvPr id="102" name="Texto 102"/>
          <p:cNvSpPr txBox="1"/>
          <p:nvPr/>
        </p:nvSpPr>
        <p:spPr>
          <a:xfrm>
            <a:off x="718265" y="1350000"/>
            <a:ext cx="8200000" cy="56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3200" b="1" dirty="0">
                <a:solidFill>
                  <a:srgbClr val="131876"/>
                </a:solidFill>
                <a:latin typeface="Poppins"/>
                <a:cs typeface="Poppins"/>
              </a:rPr>
              <a:t>Adriano Bortoli Franco</a:t>
            </a:r>
          </a:p>
        </p:txBody>
      </p:sp>
      <p:sp>
        <p:nvSpPr>
          <p:cNvPr id="103" name="Texto 103"/>
          <p:cNvSpPr txBox="1"/>
          <p:nvPr/>
        </p:nvSpPr>
        <p:spPr>
          <a:xfrm>
            <a:off x="718265" y="1900000"/>
            <a:ext cx="8400000" cy="28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200" b="0" dirty="0">
                <a:solidFill>
                  <a:srgbClr val="5B608F"/>
                </a:solidFill>
                <a:latin typeface="Montserrat"/>
                <a:cs typeface="Montserrat"/>
              </a:rPr>
              <a:t>Founder &amp; CEO da </a:t>
            </a:r>
            <a:r>
              <a:rPr lang="pt-BR" sz="1200" b="0" dirty="0" err="1">
                <a:solidFill>
                  <a:srgbClr val="5B608F"/>
                </a:solidFill>
                <a:latin typeface="Montserrat"/>
                <a:cs typeface="Montserrat"/>
              </a:rPr>
              <a:t>Roberty</a:t>
            </a:r>
            <a:r>
              <a:rPr lang="pt-BR" sz="1200" b="0" dirty="0">
                <a:solidFill>
                  <a:srgbClr val="5B608F"/>
                </a:solidFill>
                <a:latin typeface="Montserrat"/>
                <a:cs typeface="Montserrat"/>
              </a:rPr>
              <a:t> Automation</a:t>
            </a:r>
          </a:p>
        </p:txBody>
      </p:sp>
      <p:sp>
        <p:nvSpPr>
          <p:cNvPr id="104" name="Card 104"/>
          <p:cNvSpPr/>
          <p:nvPr/>
        </p:nvSpPr>
        <p:spPr>
          <a:xfrm>
            <a:off x="618265" y="2320000"/>
            <a:ext cx="8730000" cy="2560000"/>
          </a:xfrm>
          <a:prstGeom prst="roundRect">
            <a:avLst>
              <a:gd name="adj" fmla="val 4000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5" name="Texto 105"/>
          <p:cNvSpPr txBox="1"/>
          <p:nvPr/>
        </p:nvSpPr>
        <p:spPr>
          <a:xfrm>
            <a:off x="900000" y="2620000"/>
            <a:ext cx="2530000" cy="20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spc="200" dirty="0">
                <a:solidFill>
                  <a:srgbClr val="C74FD7"/>
                </a:solidFill>
                <a:latin typeface="Montserrat"/>
                <a:cs typeface="Montserrat"/>
              </a:rPr>
              <a:t>• FORMAÇÃO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Doutorado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</a:t>
            </a:r>
            <a:r>
              <a:rPr lang="pt-BR" sz="900" b="0" dirty="0" err="1">
                <a:solidFill>
                  <a:srgbClr val="5B608F"/>
                </a:solidFill>
                <a:latin typeface="Montserrat"/>
                <a:cs typeface="Montserrat"/>
              </a:rPr>
              <a:t>Managerial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Economics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MBA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Comunicação e Marketing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MBA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Gerenciamento de Projetos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MBA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Gestão de Sistemas de Informação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Graduação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Engenharia da Computação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Técnico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Mecatrônica</a:t>
            </a:r>
          </a:p>
        </p:txBody>
      </p:sp>
      <p:sp>
        <p:nvSpPr>
          <p:cNvPr id="106" name="Texto 106"/>
          <p:cNvSpPr txBox="1"/>
          <p:nvPr/>
        </p:nvSpPr>
        <p:spPr>
          <a:xfrm>
            <a:off x="3720000" y="2620000"/>
            <a:ext cx="2530000" cy="200000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spc="200" dirty="0">
                <a:solidFill>
                  <a:srgbClr val="E0458E"/>
                </a:solidFill>
                <a:latin typeface="Montserrat"/>
                <a:cs typeface="Montserrat"/>
              </a:rPr>
              <a:t>• EXPERIÊNCIA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Roberty Automation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Founder / CEO (desde 2020)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Unimed Botucatu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Consultor / CIO (desde 2022)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+100 projetos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CTG, Unimeds, ONU, Ourofino…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Valore Brasil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Diretor Técnico / Vendas (2019–23)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Laboratório Sodré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Diretor Operacional e TI (2016–19)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CETEC · CFM · SMAR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Direção e Engenharia (2003–15)</a:t>
            </a:r>
          </a:p>
        </p:txBody>
      </p:sp>
      <p:sp>
        <p:nvSpPr>
          <p:cNvPr id="107" name="Texto 107"/>
          <p:cNvSpPr txBox="1"/>
          <p:nvPr/>
        </p:nvSpPr>
        <p:spPr>
          <a:xfrm>
            <a:off x="6540000" y="2620000"/>
            <a:ext cx="2530000" cy="200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 spc="200" dirty="0">
                <a:solidFill>
                  <a:srgbClr val="3AB8AC"/>
                </a:solidFill>
                <a:latin typeface="Montserrat"/>
                <a:cs typeface="Montserrat"/>
              </a:rPr>
              <a:t>• CERTIFICAÇÕES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PMP®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Project Management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CBPP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Business Process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COBIT 2019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ITIL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Foundation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Lead Assessor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ISO 9001/14001/45001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ISO 31000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  Risk Management</a:t>
            </a:r>
          </a:p>
          <a:p>
            <a:pPr algn="l">
              <a:lnSpc>
                <a:spcPct val="95000"/>
              </a:lnSpc>
              <a:spcBef>
                <a:spcPts val="500"/>
              </a:spcBef>
              <a:buNone/>
            </a:pPr>
            <a:r>
              <a:rPr lang="pt-BR" sz="900" b="1" dirty="0">
                <a:solidFill>
                  <a:srgbClr val="131876"/>
                </a:solidFill>
                <a:latin typeface="Montserrat"/>
                <a:cs typeface="Montserrat"/>
              </a:rPr>
              <a:t>BSP </a:t>
            </a:r>
            <a:r>
              <a:rPr lang="pt-BR" sz="900" dirty="0" err="1">
                <a:solidFill>
                  <a:srgbClr val="131876"/>
                </a:solidFill>
                <a:latin typeface="Montserrat"/>
                <a:cs typeface="Montserrat"/>
              </a:rPr>
              <a:t>Balanced</a:t>
            </a:r>
            <a:r>
              <a:rPr lang="pt-BR" sz="900" dirty="0">
                <a:solidFill>
                  <a:srgbClr val="131876"/>
                </a:solidFill>
                <a:latin typeface="Montserrat"/>
                <a:cs typeface="Montserrat"/>
              </a:rPr>
              <a:t> Scorecard</a:t>
            </a:r>
            <a:r>
              <a:rPr lang="pt-BR" sz="900" dirty="0">
                <a:solidFill>
                  <a:srgbClr val="5B608F"/>
                </a:solidFill>
                <a:latin typeface="Montserrat"/>
                <a:cs typeface="Montserrat"/>
              </a:rPr>
              <a:t> </a:t>
            </a:r>
            <a:r>
              <a:rPr lang="pt-BR" sz="900" b="0" dirty="0">
                <a:solidFill>
                  <a:srgbClr val="5B608F"/>
                </a:solidFill>
                <a:latin typeface="Montserrat"/>
                <a:cs typeface="Montserrat"/>
              </a:rPr>
              <a:t>Professional</a:t>
            </a:r>
          </a:p>
        </p:txBody>
      </p:sp>
      <p:sp>
        <p:nvSpPr>
          <p:cNvPr id="108" name="Card 108"/>
          <p:cNvSpPr/>
          <p:nvPr/>
        </p:nvSpPr>
        <p:spPr>
          <a:xfrm>
            <a:off x="718265" y="5090000"/>
            <a:ext cx="2020000" cy="790000"/>
          </a:xfrm>
          <a:prstGeom prst="roundRect">
            <a:avLst>
              <a:gd name="adj" fmla="val 12000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09" name="Texto 109"/>
          <p:cNvSpPr txBox="1"/>
          <p:nvPr/>
        </p:nvSpPr>
        <p:spPr>
          <a:xfrm>
            <a:off x="878265" y="5220000"/>
            <a:ext cx="1700000" cy="53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 dirty="0">
                <a:solidFill>
                  <a:srgbClr val="3AB8AC"/>
                </a:solidFill>
                <a:latin typeface="Poppins"/>
                <a:cs typeface="Poppins"/>
              </a:rPr>
              <a:t>25+</a:t>
            </a:r>
          </a:p>
          <a:p>
            <a:pPr algn="l">
              <a:lnSpc>
                <a:spcPct val="95000"/>
              </a:lnSpc>
              <a:spcBef>
                <a:spcPts val="300"/>
              </a:spcBef>
              <a:buNone/>
            </a:pPr>
            <a:r>
              <a:rPr lang="pt-BR" sz="800" b="0" dirty="0">
                <a:solidFill>
                  <a:srgbClr val="5B608F"/>
                </a:solidFill>
                <a:latin typeface="Montserrat"/>
                <a:cs typeface="Montserrat"/>
              </a:rPr>
              <a:t>anos em TI, automação e inovação</a:t>
            </a:r>
          </a:p>
        </p:txBody>
      </p:sp>
      <p:sp>
        <p:nvSpPr>
          <p:cNvPr id="110" name="Card 110"/>
          <p:cNvSpPr/>
          <p:nvPr/>
        </p:nvSpPr>
        <p:spPr>
          <a:xfrm>
            <a:off x="2888265" y="5090000"/>
            <a:ext cx="2020000" cy="790000"/>
          </a:xfrm>
          <a:prstGeom prst="roundRect">
            <a:avLst>
              <a:gd name="adj" fmla="val 12000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1" name="Texto 111"/>
          <p:cNvSpPr txBox="1"/>
          <p:nvPr/>
        </p:nvSpPr>
        <p:spPr>
          <a:xfrm>
            <a:off x="3048265" y="5220000"/>
            <a:ext cx="1700000" cy="53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 dirty="0">
                <a:solidFill>
                  <a:srgbClr val="E0458E"/>
                </a:solidFill>
                <a:latin typeface="Poppins"/>
                <a:cs typeface="Poppins"/>
              </a:rPr>
              <a:t>100+</a:t>
            </a:r>
          </a:p>
          <a:p>
            <a:pPr algn="l">
              <a:lnSpc>
                <a:spcPct val="95000"/>
              </a:lnSpc>
              <a:spcBef>
                <a:spcPts val="300"/>
              </a:spcBef>
              <a:buNone/>
            </a:pPr>
            <a:r>
              <a:rPr lang="pt-BR" sz="800" b="0" dirty="0">
                <a:solidFill>
                  <a:srgbClr val="5B608F"/>
                </a:solidFill>
                <a:latin typeface="Montserrat"/>
                <a:cs typeface="Montserrat"/>
              </a:rPr>
              <a:t>projetos executados</a:t>
            </a:r>
          </a:p>
        </p:txBody>
      </p:sp>
      <p:sp>
        <p:nvSpPr>
          <p:cNvPr id="112" name="Card 112"/>
          <p:cNvSpPr/>
          <p:nvPr/>
        </p:nvSpPr>
        <p:spPr>
          <a:xfrm>
            <a:off x="5058265" y="5090000"/>
            <a:ext cx="2020000" cy="790000"/>
          </a:xfrm>
          <a:prstGeom prst="roundRect">
            <a:avLst>
              <a:gd name="adj" fmla="val 12000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3" name="Texto 113"/>
          <p:cNvSpPr txBox="1"/>
          <p:nvPr/>
        </p:nvSpPr>
        <p:spPr>
          <a:xfrm>
            <a:off x="5218265" y="5220000"/>
            <a:ext cx="1700000" cy="53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50" b="1" dirty="0">
                <a:solidFill>
                  <a:srgbClr val="131876"/>
                </a:solidFill>
                <a:latin typeface="Poppins"/>
                <a:cs typeface="Poppins"/>
              </a:rPr>
              <a:t>Setor de saúde</a:t>
            </a:r>
          </a:p>
          <a:p>
            <a:pPr algn="l">
              <a:lnSpc>
                <a:spcPct val="95000"/>
              </a:lnSpc>
              <a:spcBef>
                <a:spcPts val="300"/>
              </a:spcBef>
              <a:buNone/>
            </a:pPr>
            <a:r>
              <a:rPr lang="pt-BR" sz="800" b="0" dirty="0">
                <a:solidFill>
                  <a:srgbClr val="5B608F"/>
                </a:solidFill>
                <a:latin typeface="Montserrat"/>
                <a:cs typeface="Montserrat"/>
              </a:rPr>
              <a:t>sólida vivência no segmento</a:t>
            </a:r>
          </a:p>
        </p:txBody>
      </p:sp>
      <p:sp>
        <p:nvSpPr>
          <p:cNvPr id="114" name="Card 114"/>
          <p:cNvSpPr/>
          <p:nvPr/>
        </p:nvSpPr>
        <p:spPr>
          <a:xfrm>
            <a:off x="7228265" y="5090000"/>
            <a:ext cx="2020000" cy="790000"/>
          </a:xfrm>
          <a:prstGeom prst="roundRect">
            <a:avLst>
              <a:gd name="adj" fmla="val 12000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5" name="Texto 115"/>
          <p:cNvSpPr txBox="1"/>
          <p:nvPr/>
        </p:nvSpPr>
        <p:spPr>
          <a:xfrm>
            <a:off x="7388265" y="5220000"/>
            <a:ext cx="1700000" cy="53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50" b="1" dirty="0">
                <a:solidFill>
                  <a:srgbClr val="131876"/>
                </a:solidFill>
                <a:latin typeface="Poppins"/>
                <a:cs typeface="Poppins"/>
              </a:rPr>
              <a:t>M&amp;A 2024</a:t>
            </a:r>
          </a:p>
          <a:p>
            <a:pPr algn="l">
              <a:lnSpc>
                <a:spcPct val="95000"/>
              </a:lnSpc>
              <a:spcBef>
                <a:spcPts val="300"/>
              </a:spcBef>
              <a:buNone/>
            </a:pPr>
            <a:r>
              <a:rPr lang="pt-BR" sz="800" b="0" dirty="0">
                <a:solidFill>
                  <a:srgbClr val="5B608F"/>
                </a:solidFill>
                <a:latin typeface="Montserrat"/>
                <a:cs typeface="Montserrat"/>
              </a:rPr>
              <a:t>liderou a entrada da LECOM</a:t>
            </a:r>
          </a:p>
        </p:txBody>
      </p:sp>
      <p:sp>
        <p:nvSpPr>
          <p:cNvPr id="116" name="Card 116"/>
          <p:cNvSpPr/>
          <p:nvPr/>
        </p:nvSpPr>
        <p:spPr>
          <a:xfrm>
            <a:off x="9470000" y="2320000"/>
            <a:ext cx="2093000" cy="3560000"/>
          </a:xfrm>
          <a:prstGeom prst="roundRect">
            <a:avLst>
              <a:gd name="adj" fmla="val 6000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8" name="Texto 118"/>
          <p:cNvSpPr txBox="1"/>
          <p:nvPr/>
        </p:nvSpPr>
        <p:spPr>
          <a:xfrm>
            <a:off x="9560000" y="5307000"/>
            <a:ext cx="1913000" cy="34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00" b="1" dirty="0">
                <a:solidFill>
                  <a:srgbClr val="131876"/>
                </a:solidFill>
                <a:latin typeface="Poppins"/>
                <a:cs typeface="Poppins"/>
              </a:rPr>
              <a:t>Adriano B. Franco</a:t>
            </a:r>
          </a:p>
          <a:p>
            <a:pPr algn="ctr">
              <a:lnSpc>
                <a:spcPct val="100000"/>
              </a:lnSpc>
              <a:spcBef>
                <a:spcPts val="300"/>
              </a:spcBef>
              <a:buNone/>
            </a:pPr>
            <a:r>
              <a:rPr lang="pt-BR" sz="800" b="0" dirty="0">
                <a:solidFill>
                  <a:srgbClr val="E0458E"/>
                </a:solidFill>
                <a:latin typeface="Montserrat"/>
                <a:cs typeface="Montserrat"/>
              </a:rPr>
              <a:t>CEO · Roberty Automation</a:t>
            </a:r>
          </a:p>
        </p:txBody>
      </p:sp>
      <p:pic>
        <p:nvPicPr>
          <p:cNvPr id="119" name="Logo Roberty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120" name="Logo Lecom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  <p:cxnSp>
        <p:nvCxnSpPr>
          <p:cNvPr id="121" name="Linha rodape"/>
          <p:cNvCxnSpPr/>
          <p:nvPr/>
        </p:nvCxnSpPr>
        <p:spPr>
          <a:xfrm flipH="1" flipV="1">
            <a:off x="0" y="6005007"/>
            <a:ext cx="12192000" cy="30479"/>
          </a:xfrm>
          <a:prstGeom prst="line">
            <a:avLst/>
          </a:prstGeom>
          <a:ln>
            <a:solidFill>
              <a:schemeClr val="accent2">
                <a:alpha val="50000"/>
              </a:schemeClr>
            </a:solidFill>
          </a:ln>
        </p:spPr>
      </p:cxnSp>
      <p:sp>
        <p:nvSpPr>
          <p:cNvPr id="122" name="Texto 122"/>
          <p:cNvSpPr txBox="1"/>
          <p:nvPr/>
        </p:nvSpPr>
        <p:spPr>
          <a:xfrm>
            <a:off x="718265" y="6200000"/>
            <a:ext cx="5000000" cy="22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67" b="1" dirty="0">
                <a:solidFill>
                  <a:srgbClr val="131876"/>
                </a:solidFill>
                <a:latin typeface="Montserrat"/>
                <a:cs typeface="Montserrat"/>
              </a:rPr>
              <a:t>roberty.app / lecom.com.br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C7FF8F8-2762-DCAB-5959-81773432ED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383" t="19564" r="46754" b="9243"/>
          <a:stretch>
            <a:fillRect/>
          </a:stretch>
        </p:blipFill>
        <p:spPr>
          <a:xfrm>
            <a:off x="9560000" y="2430683"/>
            <a:ext cx="1913000" cy="279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69659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F3E210A0-2E12-A024-2452-324725AB9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>
            <a:extLst>
              <a:ext uri="{FF2B5EF4-FFF2-40B4-BE49-F238E27FC236}">
                <a16:creationId xmlns:a16="http://schemas.microsoft.com/office/drawing/2014/main" id="{8F9A3F98-EFB5-5A72-5594-348B881DE0DB}"/>
              </a:ext>
            </a:extLst>
          </p:cNvPr>
          <p:cNvSpPr/>
          <p:nvPr/>
        </p:nvSpPr>
        <p:spPr>
          <a:xfrm>
            <a:off x="663819" y="1697625"/>
            <a:ext cx="10809915" cy="3626205"/>
          </a:xfrm>
          <a:prstGeom prst="roundRect">
            <a:avLst>
              <a:gd name="adj" fmla="val 10022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25A3FA4F-89DF-A2E8-9404-D22162149005}"/>
              </a:ext>
            </a:extLst>
          </p:cNvPr>
          <p:cNvSpPr/>
          <p:nvPr/>
        </p:nvSpPr>
        <p:spPr>
          <a:xfrm>
            <a:off x="1258316" y="2377083"/>
            <a:ext cx="9620920" cy="226728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marL="0" marR="0" indent="0" algn="ctr">
              <a:buNone/>
            </a:pPr>
            <a:r>
              <a:rPr lang="pt-BR" sz="4800" i="0" dirty="0">
                <a:solidFill>
                  <a:srgbClr val="212121"/>
                </a:solidFill>
                <a:effectLst/>
                <a:latin typeface="Poppins" pitchFamily="2" charset="77"/>
              </a:rPr>
              <a:t>Tudo que é feito em tela </a:t>
            </a:r>
          </a:p>
          <a:p>
            <a:pPr marL="0" marR="0" indent="0" algn="ctr">
              <a:buNone/>
            </a:pPr>
            <a:r>
              <a:rPr lang="pt-BR" sz="4800" i="0" dirty="0">
                <a:solidFill>
                  <a:srgbClr val="212121"/>
                </a:solidFill>
                <a:effectLst/>
                <a:latin typeface="Poppins" pitchFamily="2" charset="77"/>
              </a:rPr>
              <a:t>por um humano</a:t>
            </a:r>
            <a:r>
              <a:rPr lang="pt-BR" sz="4800" b="1" i="0" dirty="0">
                <a:solidFill>
                  <a:srgbClr val="212121"/>
                </a:solidFill>
                <a:effectLst/>
                <a:latin typeface="Poppins" pitchFamily="2" charset="77"/>
              </a:rPr>
              <a:t> </a:t>
            </a:r>
            <a:r>
              <a:rPr lang="pt-BR" sz="4800" b="1" i="0" dirty="0">
                <a:solidFill>
                  <a:srgbClr val="C74FD7"/>
                </a:solidFill>
                <a:effectLst/>
                <a:latin typeface="Poppins" pitchFamily="2" charset="77"/>
              </a:rPr>
              <a:t>pode ser </a:t>
            </a:r>
          </a:p>
          <a:p>
            <a:pPr marL="0" marR="0" indent="0" algn="ctr">
              <a:buNone/>
            </a:pPr>
            <a:r>
              <a:rPr lang="pt-BR" sz="4800" b="1" i="0" dirty="0">
                <a:solidFill>
                  <a:srgbClr val="C74FD7"/>
                </a:solidFill>
                <a:effectLst/>
                <a:latin typeface="Poppins" pitchFamily="2" charset="77"/>
              </a:rPr>
              <a:t>feito por um robô.</a:t>
            </a:r>
          </a:p>
        </p:txBody>
      </p:sp>
      <p:sp>
        <p:nvSpPr>
          <p:cNvPr id="7" name="Text 21">
            <a:extLst>
              <a:ext uri="{FF2B5EF4-FFF2-40B4-BE49-F238E27FC236}">
                <a16:creationId xmlns:a16="http://schemas.microsoft.com/office/drawing/2014/main" id="{B5D396B6-6427-82F4-C962-C55EA88C5696}"/>
              </a:ext>
            </a:extLst>
          </p:cNvPr>
          <p:cNvSpPr/>
          <p:nvPr/>
        </p:nvSpPr>
        <p:spPr>
          <a:xfrm>
            <a:off x="609600" y="62287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67" b="1" kern="1200" dirty="0" err="1">
                <a:solidFill>
                  <a:srgbClr val="131876"/>
                </a:solidFill>
                <a:latin typeface="Montserrat"/>
                <a:ea typeface="+mn-ea"/>
                <a:cs typeface="+mn-cs"/>
              </a:rPr>
              <a:t>roberty.app</a:t>
            </a:r>
            <a:r>
              <a:rPr lang="en-US" sz="1067" b="1" kern="1200" dirty="0">
                <a:solidFill>
                  <a:srgbClr val="131876"/>
                </a:solidFill>
                <a:latin typeface="Montserrat"/>
                <a:ea typeface="+mn-ea"/>
                <a:cs typeface="+mn-cs"/>
              </a:rPr>
              <a:t> / </a:t>
            </a:r>
            <a:r>
              <a:rPr lang="en-US" sz="1067" b="1" kern="1200" dirty="0" err="1">
                <a:solidFill>
                  <a:srgbClr val="131876"/>
                </a:solidFill>
                <a:latin typeface="Montserrat"/>
                <a:ea typeface="+mn-ea"/>
                <a:cs typeface="+mn-cs"/>
              </a:rPr>
              <a:t>lecom.com.br</a:t>
            </a:r>
            <a:endParaRPr kumimoji="0" lang="en-US" sz="1067" b="0" i="0" u="none" strike="noStrike" kern="1200" cap="none" spc="0" normalizeH="0" baseline="0" noProof="0" dirty="0">
              <a:ln>
                <a:noFill/>
              </a:ln>
              <a:solidFill>
                <a:srgbClr val="131876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cxnSp>
        <p:nvCxnSpPr>
          <p:cNvPr id="8" name="Straight Connector 128">
            <a:extLst>
              <a:ext uri="{FF2B5EF4-FFF2-40B4-BE49-F238E27FC236}">
                <a16:creationId xmlns:a16="http://schemas.microsoft.com/office/drawing/2014/main" id="{71836335-C502-031F-D0FB-7E3E97FDF2C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005007"/>
            <a:ext cx="12192000" cy="30479"/>
          </a:xfrm>
          <a:prstGeom prst="line">
            <a:avLst/>
          </a:prstGeom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04C39FD5-E913-DF21-DBB8-CD911F645F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E5E7052C-9A7A-4C13-59FE-8B81287165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87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A19027A4-1A80-AE15-20B1-C9504EE63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>
            <a:extLst>
              <a:ext uri="{FF2B5EF4-FFF2-40B4-BE49-F238E27FC236}">
                <a16:creationId xmlns:a16="http://schemas.microsoft.com/office/drawing/2014/main" id="{3E3F8987-B0A7-FFC7-425A-A11EDAAD7CD8}"/>
              </a:ext>
            </a:extLst>
          </p:cNvPr>
          <p:cNvSpPr/>
          <p:nvPr/>
        </p:nvSpPr>
        <p:spPr>
          <a:xfrm>
            <a:off x="663819" y="1697625"/>
            <a:ext cx="10809915" cy="3626205"/>
          </a:xfrm>
          <a:prstGeom prst="roundRect">
            <a:avLst>
              <a:gd name="adj" fmla="val 10022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5" name="Text 20">
            <a:extLst>
              <a:ext uri="{FF2B5EF4-FFF2-40B4-BE49-F238E27FC236}">
                <a16:creationId xmlns:a16="http://schemas.microsoft.com/office/drawing/2014/main" id="{8F4C7A2D-EECB-56CB-50D6-D83B329D7E07}"/>
              </a:ext>
            </a:extLst>
          </p:cNvPr>
          <p:cNvSpPr/>
          <p:nvPr/>
        </p:nvSpPr>
        <p:spPr>
          <a:xfrm>
            <a:off x="1285540" y="2190639"/>
            <a:ext cx="9620920" cy="188493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normAutofit lnSpcReduction="10000"/>
          </a:bodyPr>
          <a:lstStyle/>
          <a:p>
            <a:pPr algn="ctr">
              <a:lnSpc>
                <a:spcPct val="90000"/>
              </a:lnSpc>
              <a:buClrTx/>
            </a:pPr>
            <a:r>
              <a:rPr lang="en-US" sz="138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</a:rPr>
              <a:t>70 - 90%</a:t>
            </a:r>
          </a:p>
        </p:txBody>
      </p:sp>
      <p:sp>
        <p:nvSpPr>
          <p:cNvPr id="36" name="Google Shape;36;p5">
            <a:extLst>
              <a:ext uri="{FF2B5EF4-FFF2-40B4-BE49-F238E27FC236}">
                <a16:creationId xmlns:a16="http://schemas.microsoft.com/office/drawing/2014/main" id="{527684F7-35CD-0AFA-7639-EEBCCD8FD544}"/>
              </a:ext>
            </a:extLst>
          </p:cNvPr>
          <p:cNvSpPr/>
          <p:nvPr/>
        </p:nvSpPr>
        <p:spPr>
          <a:xfrm>
            <a:off x="2115935" y="4103005"/>
            <a:ext cx="7985962" cy="73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B2A6B"/>
              </a:buClr>
              <a:buSzPts val="1400"/>
              <a:buFont typeface="Montserrat"/>
              <a:buNone/>
            </a:pPr>
            <a:r>
              <a:rPr lang="pt-BR" sz="2000" b="0" i="0" u="none" strike="noStrike" cap="none">
                <a:solidFill>
                  <a:srgbClr val="1B2A6B"/>
                </a:solidFill>
                <a:latin typeface="Montserrat"/>
                <a:ea typeface="Montserrat"/>
                <a:cs typeface="Montserrat"/>
                <a:sym typeface="Montserrat"/>
              </a:rPr>
              <a:t>das atividades internas de uma empresa têm potencial de automação com RPA e agentes de IA</a:t>
            </a:r>
            <a:endParaRPr lang="pt-BR"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xt 21">
            <a:extLst>
              <a:ext uri="{FF2B5EF4-FFF2-40B4-BE49-F238E27FC236}">
                <a16:creationId xmlns:a16="http://schemas.microsoft.com/office/drawing/2014/main" id="{ED51A739-1DA7-1426-A5DA-AF99E574F243}"/>
              </a:ext>
            </a:extLst>
          </p:cNvPr>
          <p:cNvSpPr/>
          <p:nvPr/>
        </p:nvSpPr>
        <p:spPr>
          <a:xfrm>
            <a:off x="609600" y="62287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67" b="1" i="0" u="none" strike="noStrike" kern="1200" cap="none" spc="0" normalizeH="0" baseline="0" noProof="0">
                <a:ln>
                  <a:noFill/>
                </a:ln>
                <a:solidFill>
                  <a:srgbClr val="13187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Fonte: </a:t>
            </a:r>
            <a:r>
              <a:rPr kumimoji="0" lang="en-US" sz="1067" b="0" i="0" u="none" strike="noStrike" kern="1200" cap="none" spc="0" normalizeH="0" baseline="0" noProof="0">
                <a:ln>
                  <a:noFill/>
                </a:ln>
                <a:solidFill>
                  <a:srgbClr val="13187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Gartner | McKinsey | Deloitte | PwC</a:t>
            </a:r>
          </a:p>
        </p:txBody>
      </p:sp>
      <p:cxnSp>
        <p:nvCxnSpPr>
          <p:cNvPr id="8" name="Straight Connector 128">
            <a:extLst>
              <a:ext uri="{FF2B5EF4-FFF2-40B4-BE49-F238E27FC236}">
                <a16:creationId xmlns:a16="http://schemas.microsoft.com/office/drawing/2014/main" id="{CF8B8334-8EAD-EF65-CE69-522A22F6E681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005007"/>
            <a:ext cx="12192000" cy="30479"/>
          </a:xfrm>
          <a:prstGeom prst="line">
            <a:avLst/>
          </a:prstGeom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1A56A05B-C258-1D90-1F38-74D43223B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6A33D11-1939-29FD-A2A9-EAF63B986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6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A19027A4-1A80-AE15-20B1-C9504EE63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>
            <a:extLst>
              <a:ext uri="{FF2B5EF4-FFF2-40B4-BE49-F238E27FC236}">
                <a16:creationId xmlns:a16="http://schemas.microsoft.com/office/drawing/2014/main" id="{3E3F8987-B0A7-FFC7-425A-A11EDAAD7CD8}"/>
              </a:ext>
            </a:extLst>
          </p:cNvPr>
          <p:cNvSpPr/>
          <p:nvPr/>
        </p:nvSpPr>
        <p:spPr>
          <a:xfrm>
            <a:off x="660400" y="1778000"/>
            <a:ext cx="10809915" cy="3626205"/>
          </a:xfrm>
          <a:prstGeom prst="roundRect">
            <a:avLst>
              <a:gd name="adj" fmla="val 10022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Text 21">
            <a:extLst>
              <a:ext uri="{FF2B5EF4-FFF2-40B4-BE49-F238E27FC236}">
                <a16:creationId xmlns:a16="http://schemas.microsoft.com/office/drawing/2014/main" id="{ED51A739-1DA7-1426-A5DA-AF99E574F243}"/>
              </a:ext>
            </a:extLst>
          </p:cNvPr>
          <p:cNvSpPr/>
          <p:nvPr/>
        </p:nvSpPr>
        <p:spPr>
          <a:xfrm>
            <a:off x="609600" y="62287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pt-BR" sz="1067" b="1">
                <a:solidFill>
                  <a:srgbClr val="131876"/>
                </a:solidFill>
                <a:latin typeface="Montserrat"/>
              </a:rPr>
              <a:t>Fonte: </a:t>
            </a:r>
            <a:r>
              <a:rPr lang="pt-BR" sz="1067" b="0">
                <a:solidFill>
                  <a:srgbClr val="131876"/>
                </a:solidFill>
                <a:latin typeface="Montserrat"/>
              </a:rPr>
              <a:t>Gartner | Deloitte | IBM (Pesquisa CIO 2026)</a:t>
            </a:r>
          </a:p>
        </p:txBody>
      </p:sp>
      <p:cxnSp>
        <p:nvCxnSpPr>
          <p:cNvPr id="8" name="Straight Connector 128">
            <a:extLst>
              <a:ext uri="{FF2B5EF4-FFF2-40B4-BE49-F238E27FC236}">
                <a16:creationId xmlns:a16="http://schemas.microsoft.com/office/drawing/2014/main" id="{CF8B8334-8EAD-EF65-CE69-522A22F6E681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005007"/>
            <a:ext cx="12192000" cy="30479"/>
          </a:xfrm>
          <a:prstGeom prst="line">
            <a:avLst/>
          </a:prstGeom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1A56A05B-C258-1D90-1F38-74D43223B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6A33D11-1939-29FD-A2A9-EAF63B986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  <p:sp>
        <p:nvSpPr>
          <p:cNvPr id="200" name="TB201"/>
          <p:cNvSpPr txBox="1"/>
          <p:nvPr/>
        </p:nvSpPr>
        <p:spPr>
          <a:xfrm>
            <a:off x="660400" y="1066800"/>
            <a:ext cx="10807700" cy="609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</a:pPr>
            <a:r>
              <a:rPr lang="pt-BR" sz="3200" b="1">
                <a:solidFill>
                  <a:srgbClr val="131876"/>
                </a:solidFill>
                <a:latin typeface="Montserrat"/>
              </a:rPr>
              <a:t>A adoção de agentes de IA dispara</a:t>
            </a:r>
          </a:p>
        </p:txBody>
      </p:sp>
      <p:sp>
        <p:nvSpPr>
          <p:cNvPr id="201" name="TB202"/>
          <p:cNvSpPr txBox="1"/>
          <p:nvPr/>
        </p:nvSpPr>
        <p:spPr>
          <a:xfrm>
            <a:off x="1041400" y="2159000"/>
            <a:ext cx="2997200" cy="1016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pt-BR" sz="54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/>
              </a:rPr>
              <a:t>40%</a:t>
            </a:r>
          </a:p>
        </p:txBody>
      </p:sp>
      <p:sp>
        <p:nvSpPr>
          <p:cNvPr id="202" name="TB203"/>
          <p:cNvSpPr txBox="1"/>
          <p:nvPr/>
        </p:nvSpPr>
        <p:spPr>
          <a:xfrm>
            <a:off x="1041400" y="3365500"/>
            <a:ext cx="2997200" cy="1397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30000"/>
              </a:lnSpc>
              <a:buNone/>
            </a:pPr>
            <a:r>
              <a:rPr lang="pt-BR" sz="1500" b="0">
                <a:solidFill>
                  <a:srgbClr val="1B2A6B"/>
                </a:solidFill>
                <a:latin typeface="Montserrat"/>
              </a:rPr>
              <a:t>das aplicações corporativas terão agentes de IA integrados até o fim de 2026 — ante menos de 5% em 2025.</a:t>
            </a:r>
          </a:p>
        </p:txBody>
      </p:sp>
      <p:sp>
        <p:nvSpPr>
          <p:cNvPr id="203" name="TB204"/>
          <p:cNvSpPr txBox="1"/>
          <p:nvPr/>
        </p:nvSpPr>
        <p:spPr>
          <a:xfrm>
            <a:off x="1041400" y="4889500"/>
            <a:ext cx="2997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</a:pPr>
            <a:r>
              <a:rPr lang="pt-BR" sz="1200" b="1">
                <a:solidFill>
                  <a:srgbClr val="8A5BC9"/>
                </a:solidFill>
                <a:latin typeface="Montserrat"/>
              </a:rPr>
              <a:t>Gartner</a:t>
            </a:r>
          </a:p>
        </p:txBody>
      </p:sp>
      <p:sp>
        <p:nvSpPr>
          <p:cNvPr id="204" name="TB205"/>
          <p:cNvSpPr txBox="1"/>
          <p:nvPr/>
        </p:nvSpPr>
        <p:spPr>
          <a:xfrm>
            <a:off x="4597400" y="2159000"/>
            <a:ext cx="2997200" cy="1016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pt-BR" sz="54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/>
              </a:rPr>
              <a:t>75%</a:t>
            </a:r>
          </a:p>
        </p:txBody>
      </p:sp>
      <p:sp>
        <p:nvSpPr>
          <p:cNvPr id="205" name="TB206"/>
          <p:cNvSpPr txBox="1"/>
          <p:nvPr/>
        </p:nvSpPr>
        <p:spPr>
          <a:xfrm>
            <a:off x="4597400" y="3365500"/>
            <a:ext cx="2997200" cy="1397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30000"/>
              </a:lnSpc>
              <a:buNone/>
            </a:pPr>
            <a:r>
              <a:rPr lang="pt-BR" sz="1500" b="0">
                <a:solidFill>
                  <a:srgbClr val="1B2A6B"/>
                </a:solidFill>
                <a:latin typeface="Montserrat"/>
              </a:rPr>
              <a:t>das empresas planejam investir em IA agêntica no próximo ciclo.</a:t>
            </a:r>
          </a:p>
        </p:txBody>
      </p:sp>
      <p:sp>
        <p:nvSpPr>
          <p:cNvPr id="206" name="TB207"/>
          <p:cNvSpPr txBox="1"/>
          <p:nvPr/>
        </p:nvSpPr>
        <p:spPr>
          <a:xfrm>
            <a:off x="4597400" y="4889500"/>
            <a:ext cx="2997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</a:pPr>
            <a:r>
              <a:rPr lang="pt-BR" sz="1200" b="1">
                <a:solidFill>
                  <a:srgbClr val="8A5BC9"/>
                </a:solidFill>
                <a:latin typeface="Montserrat"/>
              </a:rPr>
              <a:t>Deloitte</a:t>
            </a:r>
          </a:p>
        </p:txBody>
      </p:sp>
      <p:sp>
        <p:nvSpPr>
          <p:cNvPr id="207" name="TB208"/>
          <p:cNvSpPr txBox="1"/>
          <p:nvPr/>
        </p:nvSpPr>
        <p:spPr>
          <a:xfrm>
            <a:off x="8153400" y="2159000"/>
            <a:ext cx="2997200" cy="1016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pt-BR" sz="54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/>
              </a:rPr>
              <a:t>61%</a:t>
            </a:r>
          </a:p>
        </p:txBody>
      </p:sp>
      <p:sp>
        <p:nvSpPr>
          <p:cNvPr id="208" name="TB209"/>
          <p:cNvSpPr txBox="1"/>
          <p:nvPr/>
        </p:nvSpPr>
        <p:spPr>
          <a:xfrm>
            <a:off x="8153400" y="3365500"/>
            <a:ext cx="2997200" cy="1397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30000"/>
              </a:lnSpc>
              <a:buNone/>
            </a:pPr>
            <a:r>
              <a:rPr lang="pt-BR" sz="1500" b="0">
                <a:solidFill>
                  <a:srgbClr val="1B2A6B"/>
                </a:solidFill>
                <a:latin typeface="Montserrat"/>
              </a:rPr>
              <a:t>dos CEOs já adotam agentes de IA e se preparam para escalar.</a:t>
            </a:r>
          </a:p>
        </p:txBody>
      </p:sp>
      <p:sp>
        <p:nvSpPr>
          <p:cNvPr id="209" name="TB210"/>
          <p:cNvSpPr txBox="1"/>
          <p:nvPr/>
        </p:nvSpPr>
        <p:spPr>
          <a:xfrm>
            <a:off x="8153400" y="4889500"/>
            <a:ext cx="2997200" cy="381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>
              <a:buNone/>
            </a:pPr>
            <a:r>
              <a:rPr lang="pt-BR" sz="1200" b="1">
                <a:solidFill>
                  <a:srgbClr val="8A5BC9"/>
                </a:solidFill>
                <a:latin typeface="Montserrat"/>
              </a:rPr>
              <a:t>IBM · 2.000 CEOs, 33 países</a:t>
            </a:r>
          </a:p>
        </p:txBody>
      </p:sp>
    </p:spTree>
    <p:extLst>
      <p:ext uri="{BB962C8B-B14F-4D97-AF65-F5344CB8AC3E}">
        <p14:creationId xmlns:p14="http://schemas.microsoft.com/office/powerpoint/2010/main" val="3169469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A19027A4-1A80-AE15-20B1-C9504EE63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>
            <a:extLst>
              <a:ext uri="{FF2B5EF4-FFF2-40B4-BE49-F238E27FC236}">
                <a16:creationId xmlns:a16="http://schemas.microsoft.com/office/drawing/2014/main" id="{3E3F8987-B0A7-FFC7-425A-A11EDAAD7CD8}"/>
              </a:ext>
            </a:extLst>
          </p:cNvPr>
          <p:cNvSpPr/>
          <p:nvPr/>
        </p:nvSpPr>
        <p:spPr>
          <a:xfrm>
            <a:off x="660400" y="2489200"/>
            <a:ext cx="10809915" cy="3048000"/>
          </a:xfrm>
          <a:prstGeom prst="roundRect">
            <a:avLst>
              <a:gd name="adj" fmla="val 10022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7" name="Text 21">
            <a:extLst>
              <a:ext uri="{FF2B5EF4-FFF2-40B4-BE49-F238E27FC236}">
                <a16:creationId xmlns:a16="http://schemas.microsoft.com/office/drawing/2014/main" id="{ED51A739-1DA7-1426-A5DA-AF99E574F243}"/>
              </a:ext>
            </a:extLst>
          </p:cNvPr>
          <p:cNvSpPr/>
          <p:nvPr/>
        </p:nvSpPr>
        <p:spPr>
          <a:xfrm>
            <a:off x="609600" y="62287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pt-BR" sz="1200" b="1">
                <a:solidFill>
                  <a:srgbClr val="131876"/>
                </a:solidFill>
                <a:latin typeface="Montserrat"/>
              </a:rPr>
              <a:t>Nada disso aparece no fluxograma. </a:t>
            </a:r>
            <a:r>
              <a:rPr lang="pt-BR" sz="1200" b="1">
                <a:solidFill>
                  <a:srgbClr val="E0458E"/>
                </a:solidFill>
                <a:latin typeface="Montserrat"/>
              </a:rPr>
              <a:t>Tudo isso aparece na operação — é aqui que a automação costuma quebrar.</a:t>
            </a:r>
          </a:p>
        </p:txBody>
      </p:sp>
      <p:cxnSp>
        <p:nvCxnSpPr>
          <p:cNvPr id="8" name="Straight Connector 128">
            <a:extLst>
              <a:ext uri="{FF2B5EF4-FFF2-40B4-BE49-F238E27FC236}">
                <a16:creationId xmlns:a16="http://schemas.microsoft.com/office/drawing/2014/main" id="{CF8B8334-8EAD-EF65-CE69-522A22F6E681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005007"/>
            <a:ext cx="12192000" cy="30479"/>
          </a:xfrm>
          <a:prstGeom prst="line">
            <a:avLst/>
          </a:prstGeom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1A56A05B-C258-1D90-1F38-74D43223B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6A33D11-1939-29FD-A2A9-EAF63B986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  <p:sp>
        <p:nvSpPr>
          <p:cNvPr id="301" name="TB302"/>
          <p:cNvSpPr txBox="1"/>
          <p:nvPr/>
        </p:nvSpPr>
        <p:spPr>
          <a:xfrm>
            <a:off x="660400" y="1034901"/>
            <a:ext cx="10807700" cy="1016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</a:pPr>
            <a:r>
              <a:rPr lang="pt-BR" sz="3000" b="1" dirty="0">
                <a:solidFill>
                  <a:srgbClr val="131876"/>
                </a:solidFill>
                <a:latin typeface="Montserrat"/>
              </a:rPr>
              <a:t>Em empresas de todos os portes, </a:t>
            </a:r>
          </a:p>
          <a:p>
            <a:pPr algn="l">
              <a:lnSpc>
                <a:spcPct val="105000"/>
              </a:lnSpc>
              <a:buNone/>
            </a:pPr>
            <a:r>
              <a:rPr lang="pt-BR" sz="3000" b="1" dirty="0">
                <a:solidFill>
                  <a:srgbClr val="E0458E"/>
                </a:solidFill>
                <a:latin typeface="Montserrat"/>
              </a:rPr>
              <a:t>a realidade é caótica.</a:t>
            </a:r>
          </a:p>
        </p:txBody>
      </p:sp>
      <p:sp>
        <p:nvSpPr>
          <p:cNvPr id="302" name="TB303"/>
          <p:cNvSpPr txBox="1"/>
          <p:nvPr/>
        </p:nvSpPr>
        <p:spPr>
          <a:xfrm>
            <a:off x="660400" y="2036730"/>
            <a:ext cx="10807700" cy="3556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>
              <a:buNone/>
            </a:pPr>
            <a:r>
              <a:rPr lang="pt-BR" sz="1500" dirty="0">
                <a:solidFill>
                  <a:srgbClr val="1B2A6B"/>
                </a:solidFill>
                <a:latin typeface="Montserrat"/>
              </a:rPr>
              <a:t>Entre o desenho do processo e a operação existe uma </a:t>
            </a:r>
            <a:r>
              <a:rPr lang="pt-BR" sz="1500" b="1" dirty="0">
                <a:solidFill>
                  <a:srgbClr val="1B2A6B"/>
                </a:solidFill>
                <a:latin typeface="Montserrat"/>
              </a:rPr>
              <a:t>camada inteira de improviso</a:t>
            </a:r>
            <a:r>
              <a:rPr lang="pt-BR" sz="1500" dirty="0">
                <a:solidFill>
                  <a:srgbClr val="1B2A6B"/>
                </a:solidFill>
                <a:latin typeface="Montserrat"/>
              </a:rPr>
              <a:t> que ninguém documentou.</a:t>
            </a:r>
          </a:p>
        </p:txBody>
      </p:sp>
      <p:sp>
        <p:nvSpPr>
          <p:cNvPr id="303" name="CH304"/>
          <p:cNvSpPr/>
          <p:nvPr/>
        </p:nvSpPr>
        <p:spPr>
          <a:xfrm>
            <a:off x="1371600" y="2692400"/>
            <a:ext cx="1460500" cy="4318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FFFFFF"/>
                </a:solidFill>
                <a:latin typeface="Montserrat"/>
              </a:rPr>
              <a:t>retrabalho</a:t>
            </a:r>
          </a:p>
        </p:txBody>
      </p:sp>
      <p:sp>
        <p:nvSpPr>
          <p:cNvPr id="304" name="CH305"/>
          <p:cNvSpPr/>
          <p:nvPr/>
        </p:nvSpPr>
        <p:spPr>
          <a:xfrm>
            <a:off x="2984500" y="2692400"/>
            <a:ext cx="34163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copiar e colar entre sistemas</a:t>
            </a:r>
          </a:p>
        </p:txBody>
      </p:sp>
      <p:sp>
        <p:nvSpPr>
          <p:cNvPr id="305" name="CH306"/>
          <p:cNvSpPr/>
          <p:nvPr/>
        </p:nvSpPr>
        <p:spPr>
          <a:xfrm>
            <a:off x="6553200" y="2692400"/>
            <a:ext cx="18669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login expirado</a:t>
            </a:r>
          </a:p>
        </p:txBody>
      </p:sp>
      <p:sp>
        <p:nvSpPr>
          <p:cNvPr id="306" name="CH307"/>
          <p:cNvSpPr/>
          <p:nvPr/>
        </p:nvSpPr>
        <p:spPr>
          <a:xfrm>
            <a:off x="8572500" y="2692400"/>
            <a:ext cx="2184400" cy="4318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FFFFFF"/>
                </a:solidFill>
                <a:latin typeface="Montserrat"/>
              </a:rPr>
              <a:t>planilha paralela</a:t>
            </a:r>
          </a:p>
        </p:txBody>
      </p:sp>
      <p:sp>
        <p:nvSpPr>
          <p:cNvPr id="307" name="CH308"/>
          <p:cNvSpPr/>
          <p:nvPr/>
        </p:nvSpPr>
        <p:spPr>
          <a:xfrm>
            <a:off x="2025650" y="3251200"/>
            <a:ext cx="27940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campo preenchido na mão</a:t>
            </a:r>
          </a:p>
        </p:txBody>
      </p:sp>
      <p:sp>
        <p:nvSpPr>
          <p:cNvPr id="308" name="CH309"/>
          <p:cNvSpPr/>
          <p:nvPr/>
        </p:nvSpPr>
        <p:spPr>
          <a:xfrm>
            <a:off x="4972050" y="3251200"/>
            <a:ext cx="25908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falta de documentação</a:t>
            </a:r>
          </a:p>
        </p:txBody>
      </p:sp>
      <p:sp>
        <p:nvSpPr>
          <p:cNvPr id="309" name="CH310"/>
          <p:cNvSpPr/>
          <p:nvPr/>
        </p:nvSpPr>
        <p:spPr>
          <a:xfrm>
            <a:off x="7715250" y="3251200"/>
            <a:ext cx="2387600" cy="4318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FFFFFF"/>
                </a:solidFill>
                <a:latin typeface="Montserrat"/>
              </a:rPr>
              <a:t>PDF escaneado torto</a:t>
            </a:r>
          </a:p>
        </p:txBody>
      </p:sp>
      <p:sp>
        <p:nvSpPr>
          <p:cNvPr id="310" name="CH311"/>
          <p:cNvSpPr/>
          <p:nvPr/>
        </p:nvSpPr>
        <p:spPr>
          <a:xfrm>
            <a:off x="1822450" y="3810000"/>
            <a:ext cx="27940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exceção não documentada</a:t>
            </a:r>
          </a:p>
        </p:txBody>
      </p:sp>
      <p:sp>
        <p:nvSpPr>
          <p:cNvPr id="311" name="CH312"/>
          <p:cNvSpPr/>
          <p:nvPr/>
        </p:nvSpPr>
        <p:spPr>
          <a:xfrm>
            <a:off x="4768850" y="3810000"/>
            <a:ext cx="2692400" cy="4318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FFFFFF"/>
                </a:solidFill>
                <a:latin typeface="Montserrat"/>
              </a:rPr>
              <a:t>aprovação por WhatsApp</a:t>
            </a:r>
          </a:p>
        </p:txBody>
      </p:sp>
      <p:sp>
        <p:nvSpPr>
          <p:cNvPr id="312" name="CH313"/>
          <p:cNvSpPr/>
          <p:nvPr/>
        </p:nvSpPr>
        <p:spPr>
          <a:xfrm>
            <a:off x="7613650" y="3810000"/>
            <a:ext cx="26924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sistema legado sem API</a:t>
            </a:r>
          </a:p>
        </p:txBody>
      </p:sp>
      <p:sp>
        <p:nvSpPr>
          <p:cNvPr id="313" name="CH314"/>
          <p:cNvSpPr/>
          <p:nvPr/>
        </p:nvSpPr>
        <p:spPr>
          <a:xfrm>
            <a:off x="1612900" y="4368800"/>
            <a:ext cx="3517900" cy="4318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FFFFFF"/>
                </a:solidFill>
                <a:latin typeface="Montserrat"/>
              </a:rPr>
              <a:t>processos sem regras definidas</a:t>
            </a:r>
          </a:p>
        </p:txBody>
      </p:sp>
      <p:sp>
        <p:nvSpPr>
          <p:cNvPr id="314" name="CH315"/>
          <p:cNvSpPr/>
          <p:nvPr/>
        </p:nvSpPr>
        <p:spPr>
          <a:xfrm>
            <a:off x="5283200" y="4368800"/>
            <a:ext cx="21844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erro de digitação</a:t>
            </a:r>
          </a:p>
        </p:txBody>
      </p:sp>
      <p:sp>
        <p:nvSpPr>
          <p:cNvPr id="315" name="CH316"/>
          <p:cNvSpPr/>
          <p:nvPr/>
        </p:nvSpPr>
        <p:spPr>
          <a:xfrm>
            <a:off x="7620000" y="4368800"/>
            <a:ext cx="28956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“só o Fulano sabe fazer”</a:t>
            </a:r>
          </a:p>
        </p:txBody>
      </p:sp>
      <p:sp>
        <p:nvSpPr>
          <p:cNvPr id="316" name="CH317"/>
          <p:cNvSpPr/>
          <p:nvPr/>
        </p:nvSpPr>
        <p:spPr>
          <a:xfrm>
            <a:off x="2178050" y="4927600"/>
            <a:ext cx="22860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conferência manual</a:t>
            </a:r>
          </a:p>
        </p:txBody>
      </p:sp>
      <p:sp>
        <p:nvSpPr>
          <p:cNvPr id="317" name="CH318"/>
          <p:cNvSpPr/>
          <p:nvPr/>
        </p:nvSpPr>
        <p:spPr>
          <a:xfrm>
            <a:off x="4616450" y="4927600"/>
            <a:ext cx="2590800" cy="431800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1B2A6B"/>
                </a:solidFill>
                <a:latin typeface="Montserrat"/>
              </a:rPr>
              <a:t>fila parada há 4 dias</a:t>
            </a:r>
          </a:p>
        </p:txBody>
      </p:sp>
      <p:sp>
        <p:nvSpPr>
          <p:cNvPr id="318" name="CH319"/>
          <p:cNvSpPr/>
          <p:nvPr/>
        </p:nvSpPr>
        <p:spPr>
          <a:xfrm>
            <a:off x="7359650" y="4927600"/>
            <a:ext cx="2590800" cy="4318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FFFFFF"/>
                </a:solidFill>
                <a:latin typeface="Montserrat"/>
              </a:rPr>
              <a:t>fechamento no plantão</a:t>
            </a:r>
          </a:p>
        </p:txBody>
      </p:sp>
    </p:spTree>
    <p:extLst>
      <p:ext uri="{BB962C8B-B14F-4D97-AF65-F5344CB8AC3E}">
        <p14:creationId xmlns:p14="http://schemas.microsoft.com/office/powerpoint/2010/main" val="270018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8"/>
        </a:soli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027C0735-7073-BAB0-0ADE-D5B20837D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6;p3">
            <a:extLst>
              <a:ext uri="{FF2B5EF4-FFF2-40B4-BE49-F238E27FC236}">
                <a16:creationId xmlns:a16="http://schemas.microsoft.com/office/drawing/2014/main" id="{B4862441-4377-A253-4F4C-AAD5528CB92A}"/>
              </a:ext>
            </a:extLst>
          </p:cNvPr>
          <p:cNvSpPr/>
          <p:nvPr/>
        </p:nvSpPr>
        <p:spPr>
          <a:xfrm>
            <a:off x="13447" y="-7"/>
            <a:ext cx="121614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0F1A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" name="Straight Connector 128">
            <a:extLst>
              <a:ext uri="{FF2B5EF4-FFF2-40B4-BE49-F238E27FC236}">
                <a16:creationId xmlns:a16="http://schemas.microsoft.com/office/drawing/2014/main" id="{D537D7AD-ADE8-38BF-C1F1-35A3FB3517D9}"/>
              </a:ext>
            </a:extLst>
          </p:cNvPr>
          <p:cNvCxnSpPr>
            <a:cxnSpLocks/>
          </p:cNvCxnSpPr>
          <p:nvPr/>
        </p:nvCxnSpPr>
        <p:spPr>
          <a:xfrm flipH="1">
            <a:off x="0" y="101654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D98FD394-FD11-94E2-1B2D-15FC27FE2C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352" y="453206"/>
            <a:ext cx="1357383" cy="15082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29F8242E-B2BF-F334-0393-C31C6C7DCC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70" y="453205"/>
            <a:ext cx="1214876" cy="267905"/>
          </a:xfrm>
          <a:prstGeom prst="rect">
            <a:avLst/>
          </a:prstGeom>
        </p:spPr>
      </p:pic>
      <p:sp>
        <p:nvSpPr>
          <p:cNvPr id="22" name="Google Shape;27;p4">
            <a:extLst>
              <a:ext uri="{FF2B5EF4-FFF2-40B4-BE49-F238E27FC236}">
                <a16:creationId xmlns:a16="http://schemas.microsoft.com/office/drawing/2014/main" id="{29413804-4C16-9CFD-0EDE-336E53BA936D}"/>
              </a:ext>
            </a:extLst>
          </p:cNvPr>
          <p:cNvSpPr/>
          <p:nvPr/>
        </p:nvSpPr>
        <p:spPr>
          <a:xfrm>
            <a:off x="2700557" y="2631654"/>
            <a:ext cx="6790885" cy="146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B2A6B"/>
              </a:buClr>
              <a:buSzPts val="4000"/>
              <a:buFont typeface="Montserrat"/>
              <a:buNone/>
            </a:pPr>
            <a:r>
              <a:rPr lang="en-US" sz="4000" b="1" i="0" u="none" strike="noStrike" cap="none" dirty="0" err="1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Quantos</a:t>
            </a:r>
            <a:r>
              <a:rPr lang="en-US" sz="40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i="0" u="none" strike="noStrike" cap="none" dirty="0" err="1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projetos</a:t>
            </a:r>
            <a:r>
              <a:rPr lang="en-US" sz="40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de IA </a:t>
            </a:r>
            <a:r>
              <a:rPr lang="en-US" sz="4000" b="1" i="0" u="none" strike="noStrike" cap="none" dirty="0" err="1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sua</a:t>
            </a:r>
            <a:r>
              <a:rPr lang="en-US" sz="40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i="0" u="none" strike="noStrike" cap="none" dirty="0" err="1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empresa</a:t>
            </a:r>
            <a:r>
              <a:rPr lang="en-US" sz="40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i="0" u="none" strike="noStrike" cap="none" dirty="0" err="1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iniciou</a:t>
            </a:r>
            <a:r>
              <a:rPr lang="en-US" sz="4000" dirty="0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000" b="1" i="0" u="none" strike="noStrike" cap="none" dirty="0" err="1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nos</a:t>
            </a:r>
            <a:r>
              <a:rPr lang="en-US" sz="40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4000" b="1" i="0" u="none" strike="noStrike" cap="none" dirty="0" err="1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últimos</a:t>
            </a:r>
            <a:r>
              <a:rPr lang="en-US" sz="4000" b="1" i="0" u="none" strike="noStrike" cap="none" dirty="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 12 meses?</a:t>
            </a:r>
            <a:endParaRPr sz="4000" b="0" i="0" u="none" strike="noStrike" cap="none" dirty="0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8;p4">
            <a:extLst>
              <a:ext uri="{FF2B5EF4-FFF2-40B4-BE49-F238E27FC236}">
                <a16:creationId xmlns:a16="http://schemas.microsoft.com/office/drawing/2014/main" id="{37194716-C30A-98BB-DB77-D889B42ED857}"/>
              </a:ext>
            </a:extLst>
          </p:cNvPr>
          <p:cNvSpPr/>
          <p:nvPr/>
        </p:nvSpPr>
        <p:spPr>
          <a:xfrm>
            <a:off x="2700557" y="4602694"/>
            <a:ext cx="6790885" cy="6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3D8B"/>
              </a:buClr>
              <a:buSzPts val="2400"/>
              <a:buFont typeface="Montserrat"/>
              <a:buNone/>
            </a:pPr>
            <a:r>
              <a:rPr lang="en-US" sz="240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 </a:t>
            </a:r>
            <a:r>
              <a:rPr lang="en-US" sz="2400" u="none" strike="noStrike" cap="none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quantos</a:t>
            </a:r>
            <a:r>
              <a:rPr lang="en-US" sz="240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u="none" strike="noStrike" cap="none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estão</a:t>
            </a:r>
            <a:r>
              <a:rPr lang="en-US" sz="240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u="none" strike="noStrike" cap="none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em</a:t>
            </a:r>
            <a:r>
              <a:rPr lang="en-US" sz="240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u="none" strike="noStrike" cap="none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produção</a:t>
            </a:r>
            <a:r>
              <a:rPr lang="en-US" sz="240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2400" u="none" strike="noStrike" cap="none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gerando</a:t>
            </a:r>
            <a:r>
              <a:rPr lang="en-US" sz="240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u="none" strike="noStrike" cap="none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resultado</a:t>
            </a:r>
            <a:r>
              <a:rPr lang="en-US" sz="240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u="none" strike="noStrike" cap="none" dirty="0" err="1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mensurável</a:t>
            </a:r>
            <a:r>
              <a:rPr lang="en-US" sz="240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400" kern="1200" dirty="0" err="1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  <a:sym typeface="Montserrat"/>
              </a:rPr>
              <a:t>hoje</a:t>
            </a:r>
            <a:r>
              <a:rPr lang="en-US" sz="2400" u="none" strike="noStrike" cap="none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400" u="none" strike="noStrike" cap="none" dirty="0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0484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A19027A4-1A80-AE15-20B1-C9504EE63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1">
            <a:extLst>
              <a:ext uri="{FF2B5EF4-FFF2-40B4-BE49-F238E27FC236}">
                <a16:creationId xmlns:a16="http://schemas.microsoft.com/office/drawing/2014/main" id="{ED51A739-1DA7-1426-A5DA-AF99E574F243}"/>
              </a:ext>
            </a:extLst>
          </p:cNvPr>
          <p:cNvSpPr/>
          <p:nvPr/>
        </p:nvSpPr>
        <p:spPr>
          <a:xfrm>
            <a:off x="609600" y="62287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pt-BR" sz="1100" b="1">
                <a:solidFill>
                  <a:srgbClr val="131876"/>
                </a:solidFill>
                <a:latin typeface="Montserrat"/>
              </a:rPr>
              <a:t>Do protótipo à produção</a:t>
            </a:r>
          </a:p>
        </p:txBody>
      </p:sp>
      <p:cxnSp>
        <p:nvCxnSpPr>
          <p:cNvPr id="8" name="Straight Connector 128">
            <a:extLst>
              <a:ext uri="{FF2B5EF4-FFF2-40B4-BE49-F238E27FC236}">
                <a16:creationId xmlns:a16="http://schemas.microsoft.com/office/drawing/2014/main" id="{CF8B8334-8EAD-EF65-CE69-522A22F6E681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005007"/>
            <a:ext cx="12192000" cy="30479"/>
          </a:xfrm>
          <a:prstGeom prst="line">
            <a:avLst/>
          </a:prstGeom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1A56A05B-C258-1D90-1F38-74D43223B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6A33D11-1939-29FD-A2A9-EAF63B986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  <p:sp>
        <p:nvSpPr>
          <p:cNvPr id="700" name="TB701"/>
          <p:cNvSpPr txBox="1"/>
          <p:nvPr/>
        </p:nvSpPr>
        <p:spPr>
          <a:xfrm>
            <a:off x="660400" y="965200"/>
            <a:ext cx="63500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 spc="300">
                <a:solidFill>
                  <a:srgbClr val="E0458E"/>
                </a:solidFill>
                <a:latin typeface="Montserrat"/>
              </a:rPr>
              <a:t>DO PROTÓTIPO À PRODUÇÃO</a:t>
            </a:r>
          </a:p>
        </p:txBody>
      </p:sp>
      <p:sp>
        <p:nvSpPr>
          <p:cNvPr id="701" name="TB702"/>
          <p:cNvSpPr txBox="1"/>
          <p:nvPr/>
        </p:nvSpPr>
        <p:spPr>
          <a:xfrm>
            <a:off x="660400" y="1244600"/>
            <a:ext cx="10871200" cy="812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4000"/>
              </a:lnSpc>
              <a:buNone/>
            </a:pPr>
            <a:r>
              <a:rPr lang="pt-BR" sz="2700" b="1">
                <a:solidFill>
                  <a:srgbClr val="131876"/>
                </a:solidFill>
                <a:latin typeface="Montserrat"/>
              </a:rPr>
              <a:t>Construir o primeiro agente leva 30 minutos.</a:t>
            </a:r>
            <a:br>
              <a:rPr lang="pt-BR" sz="2700" b="1"/>
            </a:br>
            <a:r>
              <a:rPr lang="pt-BR" sz="2700" b="1">
                <a:solidFill>
                  <a:srgbClr val="8A93C4"/>
                </a:solidFill>
                <a:latin typeface="Montserrat"/>
              </a:rPr>
              <a:t>O que quebra depois é sempre a mesma lista.</a:t>
            </a:r>
          </a:p>
        </p:txBody>
      </p:sp>
      <p:sp>
        <p:nvSpPr>
          <p:cNvPr id="702" name="RR703"/>
          <p:cNvSpPr/>
          <p:nvPr/>
        </p:nvSpPr>
        <p:spPr>
          <a:xfrm>
            <a:off x="660400" y="2235200"/>
            <a:ext cx="5461000" cy="2946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703" name="TB704"/>
          <p:cNvSpPr txBox="1"/>
          <p:nvPr/>
        </p:nvSpPr>
        <p:spPr>
          <a:xfrm>
            <a:off x="939800" y="2438400"/>
            <a:ext cx="3810000" cy="177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000" b="1" spc="200">
                <a:solidFill>
                  <a:srgbClr val="E0458E"/>
                </a:solidFill>
                <a:latin typeface="Montserrat"/>
              </a:rPr>
              <a:t>O QUE QUEBRA EM PRODUÇÃO</a:t>
            </a:r>
          </a:p>
        </p:txBody>
      </p:sp>
      <p:sp>
        <p:nvSpPr>
          <p:cNvPr id="704" name="TB705"/>
          <p:cNvSpPr txBox="1"/>
          <p:nvPr/>
        </p:nvSpPr>
        <p:spPr>
          <a:xfrm>
            <a:off x="939800" y="2743200"/>
            <a:ext cx="1397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>
                <a:solidFill>
                  <a:srgbClr val="131876"/>
                </a:solidFill>
                <a:latin typeface="Montserrat"/>
              </a:rPr>
              <a:t>Ambientes</a:t>
            </a:r>
          </a:p>
        </p:txBody>
      </p:sp>
      <p:sp>
        <p:nvSpPr>
          <p:cNvPr id="705" name="TB706"/>
          <p:cNvSpPr txBox="1"/>
          <p:nvPr/>
        </p:nvSpPr>
        <p:spPr>
          <a:xfrm>
            <a:off x="2438400" y="2743200"/>
            <a:ext cx="34036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Editar prompt direto em produção é roleta russa.</a:t>
            </a:r>
          </a:p>
        </p:txBody>
      </p:sp>
      <p:sp>
        <p:nvSpPr>
          <p:cNvPr id="706" name="TB707"/>
          <p:cNvSpPr txBox="1"/>
          <p:nvPr/>
        </p:nvSpPr>
        <p:spPr>
          <a:xfrm>
            <a:off x="939800" y="3225800"/>
            <a:ext cx="1397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>
                <a:solidFill>
                  <a:srgbClr val="131876"/>
                </a:solidFill>
                <a:latin typeface="Montserrat"/>
              </a:rPr>
              <a:t>Versionamento</a:t>
            </a:r>
          </a:p>
        </p:txBody>
      </p:sp>
      <p:sp>
        <p:nvSpPr>
          <p:cNvPr id="707" name="TB708"/>
          <p:cNvSpPr txBox="1"/>
          <p:nvPr/>
        </p:nvSpPr>
        <p:spPr>
          <a:xfrm>
            <a:off x="2438400" y="3225800"/>
            <a:ext cx="34036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Rollback precisa ser em segundos, não em horas.</a:t>
            </a:r>
          </a:p>
        </p:txBody>
      </p:sp>
      <p:sp>
        <p:nvSpPr>
          <p:cNvPr id="708" name="TB709"/>
          <p:cNvSpPr txBox="1"/>
          <p:nvPr/>
        </p:nvSpPr>
        <p:spPr>
          <a:xfrm>
            <a:off x="939800" y="3708400"/>
            <a:ext cx="1397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>
                <a:solidFill>
                  <a:srgbClr val="131876"/>
                </a:solidFill>
                <a:latin typeface="Montserrat"/>
              </a:rPr>
              <a:t>Custos</a:t>
            </a:r>
          </a:p>
        </p:txBody>
      </p:sp>
      <p:sp>
        <p:nvSpPr>
          <p:cNvPr id="709" name="TB710"/>
          <p:cNvSpPr txBox="1"/>
          <p:nvPr/>
        </p:nvSpPr>
        <p:spPr>
          <a:xfrm>
            <a:off x="2438400" y="3708400"/>
            <a:ext cx="34036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Token é dinheiro. Sem observabilidade de consumo, é estouro.</a:t>
            </a:r>
          </a:p>
        </p:txBody>
      </p:sp>
      <p:sp>
        <p:nvSpPr>
          <p:cNvPr id="710" name="TB711"/>
          <p:cNvSpPr txBox="1"/>
          <p:nvPr/>
        </p:nvSpPr>
        <p:spPr>
          <a:xfrm>
            <a:off x="939800" y="4191000"/>
            <a:ext cx="1397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>
                <a:solidFill>
                  <a:srgbClr val="131876"/>
                </a:solidFill>
                <a:latin typeface="Montserrat"/>
              </a:rPr>
              <a:t>Segurança</a:t>
            </a:r>
          </a:p>
        </p:txBody>
      </p:sp>
      <p:sp>
        <p:nvSpPr>
          <p:cNvPr id="711" name="TB712"/>
          <p:cNvSpPr txBox="1"/>
          <p:nvPr/>
        </p:nvSpPr>
        <p:spPr>
          <a:xfrm>
            <a:off x="2438400" y="4191000"/>
            <a:ext cx="34036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Agente sem guardrail é porta aberta.</a:t>
            </a:r>
          </a:p>
        </p:txBody>
      </p:sp>
      <p:sp>
        <p:nvSpPr>
          <p:cNvPr id="712" name="TB713"/>
          <p:cNvSpPr txBox="1"/>
          <p:nvPr/>
        </p:nvSpPr>
        <p:spPr>
          <a:xfrm>
            <a:off x="939800" y="4673600"/>
            <a:ext cx="1397000" cy="381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>
                <a:solidFill>
                  <a:srgbClr val="131876"/>
                </a:solidFill>
                <a:latin typeface="Montserrat"/>
              </a:rPr>
              <a:t>Rastreabilidade</a:t>
            </a:r>
          </a:p>
        </p:txBody>
      </p:sp>
      <p:sp>
        <p:nvSpPr>
          <p:cNvPr id="713" name="TB714"/>
          <p:cNvSpPr txBox="1"/>
          <p:nvPr/>
        </p:nvSpPr>
        <p:spPr>
          <a:xfrm>
            <a:off x="2438400" y="4673600"/>
            <a:ext cx="3403600" cy="406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0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O cliente reclamou. Cadê o trace?</a:t>
            </a:r>
          </a:p>
        </p:txBody>
      </p:sp>
      <p:sp>
        <p:nvSpPr>
          <p:cNvPr id="714" name="RR715"/>
          <p:cNvSpPr/>
          <p:nvPr/>
        </p:nvSpPr>
        <p:spPr>
          <a:xfrm>
            <a:off x="6350000" y="2235200"/>
            <a:ext cx="5181600" cy="9017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715" name="TB716"/>
          <p:cNvSpPr txBox="1"/>
          <p:nvPr/>
        </p:nvSpPr>
        <p:spPr>
          <a:xfrm>
            <a:off x="6578600" y="2400300"/>
            <a:ext cx="3810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>
                <a:solidFill>
                  <a:srgbClr val="E0458E"/>
                </a:solidFill>
                <a:latin typeface="Montserrat"/>
              </a:rPr>
              <a:t>01</a:t>
            </a:r>
          </a:p>
        </p:txBody>
      </p:sp>
      <p:sp>
        <p:nvSpPr>
          <p:cNvPr id="716" name="TB717"/>
          <p:cNvSpPr txBox="1"/>
          <p:nvPr/>
        </p:nvSpPr>
        <p:spPr>
          <a:xfrm>
            <a:off x="6985000" y="2374900"/>
            <a:ext cx="43688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300" b="1">
                <a:solidFill>
                  <a:srgbClr val="131876"/>
                </a:solidFill>
                <a:latin typeface="Montserrat"/>
              </a:rPr>
              <a:t>Agente é software</a:t>
            </a:r>
          </a:p>
        </p:txBody>
      </p:sp>
      <p:sp>
        <p:nvSpPr>
          <p:cNvPr id="717" name="TB718"/>
          <p:cNvSpPr txBox="1"/>
          <p:nvPr/>
        </p:nvSpPr>
        <p:spPr>
          <a:xfrm>
            <a:off x="6985000" y="2628900"/>
            <a:ext cx="43688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</a:pPr>
            <a:r>
              <a:rPr lang="pt-BR" sz="1100">
                <a:solidFill>
                  <a:srgbClr val="4A5490"/>
                </a:solidFill>
                <a:latin typeface="Montserrat"/>
              </a:rPr>
              <a:t>Versão, ambiente, eval, rollback e trace. Sem ciclo de vida, é protótipo eterno.</a:t>
            </a:r>
          </a:p>
        </p:txBody>
      </p:sp>
      <p:sp>
        <p:nvSpPr>
          <p:cNvPr id="718" name="RR719"/>
          <p:cNvSpPr/>
          <p:nvPr/>
        </p:nvSpPr>
        <p:spPr>
          <a:xfrm>
            <a:off x="6350000" y="3238500"/>
            <a:ext cx="5181600" cy="9017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719" name="TB720"/>
          <p:cNvSpPr txBox="1"/>
          <p:nvPr/>
        </p:nvSpPr>
        <p:spPr>
          <a:xfrm>
            <a:off x="6578600" y="3403600"/>
            <a:ext cx="3810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>
                <a:solidFill>
                  <a:srgbClr val="E0458E"/>
                </a:solidFill>
                <a:latin typeface="Montserrat"/>
              </a:rPr>
              <a:t>02</a:t>
            </a:r>
          </a:p>
        </p:txBody>
      </p:sp>
      <p:sp>
        <p:nvSpPr>
          <p:cNvPr id="720" name="TB721"/>
          <p:cNvSpPr txBox="1"/>
          <p:nvPr/>
        </p:nvSpPr>
        <p:spPr>
          <a:xfrm>
            <a:off x="6985000" y="3378200"/>
            <a:ext cx="43688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300" b="1">
                <a:solidFill>
                  <a:srgbClr val="131876"/>
                </a:solidFill>
                <a:latin typeface="Montserrat"/>
              </a:rPr>
              <a:t>Guardrail é a base</a:t>
            </a:r>
          </a:p>
        </p:txBody>
      </p:sp>
      <p:sp>
        <p:nvSpPr>
          <p:cNvPr id="721" name="TB722"/>
          <p:cNvSpPr txBox="1"/>
          <p:nvPr/>
        </p:nvSpPr>
        <p:spPr>
          <a:xfrm>
            <a:off x="6985000" y="3632200"/>
            <a:ext cx="43688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</a:pPr>
            <a:r>
              <a:rPr lang="pt-BR" sz="1100">
                <a:solidFill>
                  <a:srgbClr val="4A5490"/>
                </a:solidFill>
                <a:latin typeface="Montserrat"/>
              </a:rPr>
              <a:t>Antes e depois do LLM. Sem guardrail não existe agente em produção — existe incidente esperando acontecer.</a:t>
            </a:r>
          </a:p>
        </p:txBody>
      </p:sp>
      <p:sp>
        <p:nvSpPr>
          <p:cNvPr id="722" name="RR723"/>
          <p:cNvSpPr/>
          <p:nvPr/>
        </p:nvSpPr>
        <p:spPr>
          <a:xfrm>
            <a:off x="6350000" y="4241800"/>
            <a:ext cx="5181600" cy="9017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723" name="TB724"/>
          <p:cNvSpPr txBox="1"/>
          <p:nvPr/>
        </p:nvSpPr>
        <p:spPr>
          <a:xfrm>
            <a:off x="6578600" y="4406900"/>
            <a:ext cx="3810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>
                <a:solidFill>
                  <a:srgbClr val="E0458E"/>
                </a:solidFill>
                <a:latin typeface="Montserrat"/>
              </a:rPr>
              <a:t>03</a:t>
            </a:r>
          </a:p>
        </p:txBody>
      </p:sp>
      <p:sp>
        <p:nvSpPr>
          <p:cNvPr id="724" name="TB725"/>
          <p:cNvSpPr txBox="1"/>
          <p:nvPr/>
        </p:nvSpPr>
        <p:spPr>
          <a:xfrm>
            <a:off x="6985000" y="4381500"/>
            <a:ext cx="43688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300" b="1">
                <a:solidFill>
                  <a:srgbClr val="131876"/>
                </a:solidFill>
                <a:latin typeface="Montserrat"/>
              </a:rPr>
              <a:t>IA + RPA = ROI</a:t>
            </a:r>
          </a:p>
        </p:txBody>
      </p:sp>
      <p:sp>
        <p:nvSpPr>
          <p:cNvPr id="725" name="TB726"/>
          <p:cNvSpPr txBox="1"/>
          <p:nvPr/>
        </p:nvSpPr>
        <p:spPr>
          <a:xfrm>
            <a:off x="6985000" y="4635500"/>
            <a:ext cx="43688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</a:pPr>
            <a:r>
              <a:rPr lang="pt-BR" sz="1100">
                <a:solidFill>
                  <a:srgbClr val="4A5490"/>
                </a:solidFill>
                <a:latin typeface="Montserrat"/>
              </a:rPr>
              <a:t>O agente decide; o robô executa no SAP, no Excel, no portal que não tem API. É o que paga a conta.</a:t>
            </a:r>
          </a:p>
        </p:txBody>
      </p:sp>
      <p:sp>
        <p:nvSpPr>
          <p:cNvPr id="726" name="RR727"/>
          <p:cNvSpPr/>
          <p:nvPr/>
        </p:nvSpPr>
        <p:spPr>
          <a:xfrm>
            <a:off x="660400" y="5334000"/>
            <a:ext cx="10871200" cy="609600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727" name="RR728"/>
          <p:cNvSpPr/>
          <p:nvPr/>
        </p:nvSpPr>
        <p:spPr>
          <a:xfrm>
            <a:off x="660400" y="5334000"/>
            <a:ext cx="76200" cy="609600"/>
          </a:xfrm>
          <a:prstGeom prst="roundRect">
            <a:avLst>
              <a:gd name="adj" fmla="val 50000"/>
            </a:avLst>
          </a:prstGeom>
          <a:solidFill>
            <a:srgbClr val="E0458E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728" name="TB729"/>
          <p:cNvSpPr txBox="1"/>
          <p:nvPr/>
        </p:nvSpPr>
        <p:spPr>
          <a:xfrm>
            <a:off x="965200" y="5435600"/>
            <a:ext cx="76200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8000"/>
              </a:lnSpc>
              <a:buNone/>
            </a:pPr>
            <a:r>
              <a:rPr lang="pt-BR" sz="1250">
                <a:solidFill>
                  <a:srgbClr val="1B2A6B"/>
                </a:solidFill>
                <a:latin typeface="Montserrat"/>
              </a:rPr>
              <a:t>Você não precisa construir tudo isso do zero. Mas precisa </a:t>
            </a:r>
            <a:r>
              <a:rPr lang="pt-BR" sz="1250" b="1">
                <a:solidFill>
                  <a:srgbClr val="1B2A6B"/>
                </a:solidFill>
                <a:latin typeface="Montserrat"/>
              </a:rPr>
              <a:t>exigir tudo isso de qualquer plataforma</a:t>
            </a:r>
            <a:r>
              <a:rPr lang="pt-BR" sz="1250">
                <a:solidFill>
                  <a:srgbClr val="1B2A6B"/>
                </a:solidFill>
                <a:latin typeface="Montserrat"/>
              </a:rPr>
              <a:t> — inclusive da nossa.</a:t>
            </a:r>
          </a:p>
        </p:txBody>
      </p:sp>
      <p:sp>
        <p:nvSpPr>
          <p:cNvPr id="729" name="TB730"/>
          <p:cNvSpPr txBox="1"/>
          <p:nvPr/>
        </p:nvSpPr>
        <p:spPr>
          <a:xfrm>
            <a:off x="8763000" y="5537200"/>
            <a:ext cx="2540000" cy="2286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buNone/>
            </a:pPr>
            <a:r>
              <a:rPr lang="pt-BR" sz="1000" b="1" spc="200">
                <a:solidFill>
                  <a:srgbClr val="8A93C4"/>
                </a:solidFill>
                <a:latin typeface="Montserrat"/>
              </a:rPr>
              <a:t>ADRIANO B. FRANCO · CEO</a:t>
            </a:r>
          </a:p>
        </p:txBody>
      </p:sp>
    </p:spTree>
    <p:extLst>
      <p:ext uri="{BB962C8B-B14F-4D97-AF65-F5344CB8AC3E}">
        <p14:creationId xmlns:p14="http://schemas.microsoft.com/office/powerpoint/2010/main" val="865111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>
          <a:extLst>
            <a:ext uri="{FF2B5EF4-FFF2-40B4-BE49-F238E27FC236}">
              <a16:creationId xmlns:a16="http://schemas.microsoft.com/office/drawing/2014/main" id="{45A24FCD-5414-4AC1-D86D-D49856F7D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3E791AA-62EF-FA58-6679-01A2F478F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" t="1943" r="3756" b="194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20" name="Agrupar 19">
            <a:extLst>
              <a:ext uri="{FF2B5EF4-FFF2-40B4-BE49-F238E27FC236}">
                <a16:creationId xmlns:a16="http://schemas.microsoft.com/office/drawing/2014/main" id="{7A88AA69-B68E-4FED-F39B-1F43FFC3F6B4}"/>
              </a:ext>
            </a:extLst>
          </p:cNvPr>
          <p:cNvGrpSpPr/>
          <p:nvPr/>
        </p:nvGrpSpPr>
        <p:grpSpPr>
          <a:xfrm>
            <a:off x="806250" y="1144279"/>
            <a:ext cx="6638730" cy="2724699"/>
            <a:chOff x="806250" y="1144279"/>
            <a:chExt cx="6638730" cy="2724699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13D4EA7F-76CD-A12B-277A-5147F4D67F8D}"/>
                </a:ext>
              </a:extLst>
            </p:cNvPr>
            <p:cNvSpPr txBox="1"/>
            <p:nvPr/>
          </p:nvSpPr>
          <p:spPr>
            <a:xfrm>
              <a:off x="806250" y="1929986"/>
              <a:ext cx="6638730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1600"/>
                </a:spcBef>
                <a:spcAft>
                  <a:spcPts val="1600"/>
                </a:spcAft>
              </a:pPr>
              <a:r>
                <a:rPr lang="pt-BR" sz="3000">
                  <a:solidFill>
                    <a:schemeClr val="accent2"/>
                  </a:solidFill>
                  <a:latin typeface="Montserrat Light" pitchFamily="2" charset="0"/>
                  <a:ea typeface="Montserrat"/>
                  <a:cs typeface="Montserrat"/>
                  <a:sym typeface="Montserrat"/>
                </a:rPr>
                <a:t>Fazemos o Brasil</a:t>
              </a:r>
              <a:br>
                <a:rPr lang="pt-BR" sz="3000">
                  <a:solidFill>
                    <a:schemeClr val="accent2"/>
                  </a:solidFill>
                  <a:latin typeface="Montserrat Light" pitchFamily="2" charset="0"/>
                  <a:ea typeface="Montserrat"/>
                  <a:cs typeface="Montserrat"/>
                  <a:sym typeface="Montserrat"/>
                </a:rPr>
              </a:br>
              <a:r>
                <a:rPr lang="pt-BR" sz="3000">
                  <a:solidFill>
                    <a:schemeClr val="accent2"/>
                  </a:solidFill>
                  <a:latin typeface="Montserrat Light" pitchFamily="2" charset="0"/>
                  <a:ea typeface="Montserrat"/>
                  <a:cs typeface="Montserrat"/>
                  <a:sym typeface="Montserrat"/>
                </a:rPr>
                <a:t>trabalhar de forma</a:t>
              </a:r>
              <a:br>
                <a:rPr lang="pt-BR" sz="3000">
                  <a:solidFill>
                    <a:schemeClr val="accent2"/>
                  </a:solidFill>
                  <a:latin typeface="Montserrat Light" pitchFamily="2" charset="0"/>
                  <a:ea typeface="Montserrat"/>
                  <a:cs typeface="Montserrat"/>
                  <a:sym typeface="Montserrat"/>
                </a:rPr>
              </a:br>
              <a:r>
                <a:rPr lang="pt-BR" sz="3000">
                  <a:solidFill>
                    <a:schemeClr val="accent2"/>
                  </a:solidFill>
                  <a:latin typeface="Montserrat Light" pitchFamily="2" charset="0"/>
                  <a:ea typeface="Montserrat"/>
                  <a:cs typeface="Montserrat"/>
                  <a:sym typeface="Montserrat"/>
                </a:rPr>
                <a:t>mais eficiente </a:t>
              </a:r>
              <a:br>
                <a:rPr lang="pt-BR" sz="3000">
                  <a:solidFill>
                    <a:schemeClr val="accent2"/>
                  </a:solidFill>
                  <a:latin typeface="Montserrat Light" pitchFamily="2" charset="0"/>
                  <a:ea typeface="Montserrat"/>
                  <a:cs typeface="Montserrat"/>
                  <a:sym typeface="Montserrat"/>
                </a:rPr>
              </a:br>
              <a:r>
                <a:rPr lang="pt-BR" sz="3000">
                  <a:solidFill>
                    <a:schemeClr val="accent2"/>
                  </a:solidFill>
                  <a:latin typeface="Montserrat Light" pitchFamily="2" charset="0"/>
                  <a:ea typeface="Montserrat"/>
                  <a:cs typeface="Montserrat"/>
                  <a:sym typeface="Montserrat"/>
                </a:rPr>
                <a:t>e inteligente.</a:t>
              </a:r>
            </a:p>
          </p:txBody>
        </p:sp>
        <p:pic>
          <p:nvPicPr>
            <p:cNvPr id="8" name="Google Shape;191;p19">
              <a:extLst>
                <a:ext uri="{FF2B5EF4-FFF2-40B4-BE49-F238E27FC236}">
                  <a16:creationId xmlns:a16="http://schemas.microsoft.com/office/drawing/2014/main" id="{25982BB2-3241-213B-E2F9-C441C46944B5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51800"/>
            <a:stretch/>
          </p:blipFill>
          <p:spPr>
            <a:xfrm>
              <a:off x="931429" y="1144279"/>
              <a:ext cx="1304522" cy="29339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" name="Agrupar 4">
            <a:extLst>
              <a:ext uri="{FF2B5EF4-FFF2-40B4-BE49-F238E27FC236}">
                <a16:creationId xmlns:a16="http://schemas.microsoft.com/office/drawing/2014/main" id="{D6731E20-2558-6B46-76B5-E256065B30E2}"/>
              </a:ext>
            </a:extLst>
          </p:cNvPr>
          <p:cNvGrpSpPr/>
          <p:nvPr/>
        </p:nvGrpSpPr>
        <p:grpSpPr>
          <a:xfrm>
            <a:off x="-369134" y="4352120"/>
            <a:ext cx="5757468" cy="1420069"/>
            <a:chOff x="-369134" y="4352120"/>
            <a:chExt cx="5757468" cy="1420069"/>
          </a:xfrm>
        </p:grpSpPr>
        <p:sp>
          <p:nvSpPr>
            <p:cNvPr id="19" name="Shape 3">
              <a:extLst>
                <a:ext uri="{FF2B5EF4-FFF2-40B4-BE49-F238E27FC236}">
                  <a16:creationId xmlns:a16="http://schemas.microsoft.com/office/drawing/2014/main" id="{BEA355EB-4DA3-625B-AC78-7738E52152A2}"/>
                </a:ext>
              </a:extLst>
            </p:cNvPr>
            <p:cNvSpPr/>
            <p:nvPr/>
          </p:nvSpPr>
          <p:spPr>
            <a:xfrm>
              <a:off x="-369134" y="4352120"/>
              <a:ext cx="5397808" cy="1420069"/>
            </a:xfrm>
            <a:prstGeom prst="roundRect">
              <a:avLst>
                <a:gd name="adj" fmla="val 15687"/>
              </a:avLst>
            </a:prstGeom>
            <a:gradFill>
              <a:gsLst>
                <a:gs pos="0">
                  <a:schemeClr val="bg1"/>
                </a:gs>
                <a:gs pos="100000">
                  <a:srgbClr val="BFC3D9">
                    <a:alpha val="85000"/>
                  </a:srgbClr>
                </a:gs>
              </a:gsLst>
              <a:lin ang="3600000" scaled="0"/>
            </a:gradFill>
            <a:ln w="19050">
              <a:solidFill>
                <a:srgbClr val="FFFFFF"/>
              </a:solidFill>
            </a:ln>
            <a:effectLst>
              <a:outerShdw blurRad="635000" dist="254000" dir="2700000" algn="tl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4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grpSp>
          <p:nvGrpSpPr>
            <p:cNvPr id="2" name="Agrupar 1">
              <a:extLst>
                <a:ext uri="{FF2B5EF4-FFF2-40B4-BE49-F238E27FC236}">
                  <a16:creationId xmlns:a16="http://schemas.microsoft.com/office/drawing/2014/main" id="{AFFE7721-7B4D-B953-AAE1-782BCA1FDCB5}"/>
                </a:ext>
              </a:extLst>
            </p:cNvPr>
            <p:cNvGrpSpPr/>
            <p:nvPr/>
          </p:nvGrpSpPr>
          <p:grpSpPr>
            <a:xfrm>
              <a:off x="-56733" y="4476187"/>
              <a:ext cx="5445067" cy="1282024"/>
              <a:chOff x="1356338" y="241025"/>
              <a:chExt cx="5445067" cy="1282024"/>
            </a:xfrm>
          </p:grpSpPr>
          <p:sp>
            <p:nvSpPr>
              <p:cNvPr id="11" name="Google Shape;153;p21">
                <a:extLst>
                  <a:ext uri="{FF2B5EF4-FFF2-40B4-BE49-F238E27FC236}">
                    <a16:creationId xmlns:a16="http://schemas.microsoft.com/office/drawing/2014/main" id="{CA768B35-E601-0EBB-8B2F-0E6A8238164E}"/>
                  </a:ext>
                </a:extLst>
              </p:cNvPr>
              <p:cNvSpPr txBox="1"/>
              <p:nvPr/>
            </p:nvSpPr>
            <p:spPr>
              <a:xfrm>
                <a:off x="1606361" y="241025"/>
                <a:ext cx="2780800" cy="4308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pt-BR" sz="1200">
                    <a:solidFill>
                      <a:srgbClr val="25377E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Número de clientes</a:t>
                </a:r>
                <a:endParaRPr sz="1200">
                  <a:solidFill>
                    <a:srgbClr val="25377E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</p:txBody>
          </p:sp>
          <p:grpSp>
            <p:nvGrpSpPr>
              <p:cNvPr id="12" name="Google Shape;154;p21">
                <a:extLst>
                  <a:ext uri="{FF2B5EF4-FFF2-40B4-BE49-F238E27FC236}">
                    <a16:creationId xmlns:a16="http://schemas.microsoft.com/office/drawing/2014/main" id="{14B0F644-93BE-F51B-EC0A-534506863193}"/>
                  </a:ext>
                </a:extLst>
              </p:cNvPr>
              <p:cNvGrpSpPr/>
              <p:nvPr/>
            </p:nvGrpSpPr>
            <p:grpSpPr>
              <a:xfrm>
                <a:off x="1356338" y="498707"/>
                <a:ext cx="3749600" cy="1024342"/>
                <a:chOff x="1735954" y="1120370"/>
                <a:chExt cx="2812200" cy="768254"/>
              </a:xfrm>
            </p:grpSpPr>
            <p:sp>
              <p:nvSpPr>
                <p:cNvPr id="16" name="Google Shape;155;p21">
                  <a:extLst>
                    <a:ext uri="{FF2B5EF4-FFF2-40B4-BE49-F238E27FC236}">
                      <a16:creationId xmlns:a16="http://schemas.microsoft.com/office/drawing/2014/main" id="{6F922AB0-1D8E-C363-90DD-052D0747A090}"/>
                    </a:ext>
                  </a:extLst>
                </p:cNvPr>
                <p:cNvSpPr txBox="1"/>
                <p:nvPr/>
              </p:nvSpPr>
              <p:spPr>
                <a:xfrm>
                  <a:off x="2296393" y="1120370"/>
                  <a:ext cx="1918500" cy="43855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33" tIns="45700" rIns="91433" bIns="457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r>
                    <a:rPr lang="pt-BR" sz="3200" b="1">
                      <a:solidFill>
                        <a:srgbClr val="E0458E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+14.000</a:t>
                  </a:r>
                  <a:endParaRPr sz="3200">
                    <a:solidFill>
                      <a:srgbClr val="E0458E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  <p:sp>
              <p:nvSpPr>
                <p:cNvPr id="17" name="Google Shape;156;p21">
                  <a:extLst>
                    <a:ext uri="{FF2B5EF4-FFF2-40B4-BE49-F238E27FC236}">
                      <a16:creationId xmlns:a16="http://schemas.microsoft.com/office/drawing/2014/main" id="{6943664A-F381-CD9D-1B3A-584337EDA24B}"/>
                    </a:ext>
                  </a:extLst>
                </p:cNvPr>
                <p:cNvSpPr txBox="1"/>
                <p:nvPr/>
              </p:nvSpPr>
              <p:spPr>
                <a:xfrm>
                  <a:off x="1735954" y="1426991"/>
                  <a:ext cx="2812200" cy="46163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121900" tIns="121900" rIns="121900" bIns="121900" anchor="t" anchorCtr="0">
                  <a:spAutoFit/>
                </a:bodyPr>
                <a:lstStyle>
                  <a:def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</a:defPPr>
                  <a:lvl1pPr marR="0" lvl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1pPr>
                  <a:lvl2pPr marR="0" lvl="1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2pPr>
                  <a:lvl3pPr marR="0" lvl="2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3pPr>
                  <a:lvl4pPr marR="0" lvl="3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4pPr>
                  <a:lvl5pPr marR="0" lvl="4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5pPr>
                  <a:lvl6pPr marR="0" lvl="5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6pPr>
                  <a:lvl7pPr marR="0" lvl="6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7pPr>
                  <a:lvl8pPr marR="0" lvl="7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8pPr>
                  <a:lvl9pPr marR="0" lvl="8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defRPr sz="1867" b="0" i="0" u="none" strike="noStrike" cap="non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defRPr>
                  </a:lvl9pPr>
                </a:lstStyle>
                <a:p>
                  <a:pPr algn="ctr"/>
                  <a:r>
                    <a:rPr lang="pt-BR" sz="1200">
                      <a:solidFill>
                        <a:srgbClr val="E0458E"/>
                      </a:solidFill>
                      <a:latin typeface="Montserrat"/>
                      <a:ea typeface="Montserrat"/>
                      <a:cs typeface="Montserrat"/>
                      <a:sym typeface="Montserrat"/>
                    </a:rPr>
                    <a:t>nacionais e internacionais</a:t>
                  </a:r>
                  <a:endParaRPr sz="1200">
                    <a:solidFill>
                      <a:srgbClr val="E0458E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  <a:p>
                  <a:pPr algn="ctr"/>
                  <a:endParaRPr sz="1200">
                    <a:solidFill>
                      <a:srgbClr val="E0458E"/>
                    </a:solidFill>
                    <a:latin typeface="Montserrat"/>
                    <a:ea typeface="Montserrat"/>
                    <a:cs typeface="Montserrat"/>
                    <a:sym typeface="Montserrat"/>
                  </a:endParaRPr>
                </a:p>
              </p:txBody>
            </p:sp>
          </p:grpSp>
          <p:sp>
            <p:nvSpPr>
              <p:cNvPr id="13" name="Google Shape;161;p21">
                <a:extLst>
                  <a:ext uri="{FF2B5EF4-FFF2-40B4-BE49-F238E27FC236}">
                    <a16:creationId xmlns:a16="http://schemas.microsoft.com/office/drawing/2014/main" id="{215CB227-5960-8A35-6FB5-7CC561CDCEC4}"/>
                  </a:ext>
                </a:extLst>
              </p:cNvPr>
              <p:cNvSpPr/>
              <p:nvPr/>
            </p:nvSpPr>
            <p:spPr>
              <a:xfrm>
                <a:off x="4468945" y="253576"/>
                <a:ext cx="1835231" cy="1175639"/>
              </a:xfrm>
              <a:prstGeom prst="roundRect">
                <a:avLst>
                  <a:gd name="adj" fmla="val 20047"/>
                </a:avLst>
              </a:prstGeom>
              <a:solidFill>
                <a:srgbClr val="E0458E"/>
              </a:solidFill>
              <a:ln>
                <a:noFill/>
              </a:ln>
              <a:effectLst>
                <a:outerShdw blurRad="190500" dist="38100" dir="2700000" algn="tl" rotWithShape="0">
                  <a:srgbClr val="000000">
                    <a:alpha val="9800"/>
                  </a:srgbClr>
                </a:outerShdw>
              </a:effectLst>
            </p:spPr>
            <p:txBody>
              <a:bodyPr spcFirstLastPara="1" wrap="square" lIns="91433" tIns="45700" rIns="91433" bIns="45700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endParaRPr sz="2489">
                  <a:solidFill>
                    <a:schemeClr val="lt1"/>
                  </a:solidFill>
                  <a:latin typeface="Inter"/>
                  <a:ea typeface="Inter"/>
                  <a:cs typeface="Inter"/>
                  <a:sym typeface="Inter"/>
                </a:endParaRPr>
              </a:p>
            </p:txBody>
          </p:sp>
          <p:sp>
            <p:nvSpPr>
              <p:cNvPr id="14" name="Google Shape;162;p21">
                <a:extLst>
                  <a:ext uri="{FF2B5EF4-FFF2-40B4-BE49-F238E27FC236}">
                    <a16:creationId xmlns:a16="http://schemas.microsoft.com/office/drawing/2014/main" id="{1E8ED55E-B2AB-813D-38B4-1613EE43AF13}"/>
                  </a:ext>
                </a:extLst>
              </p:cNvPr>
              <p:cNvSpPr txBox="1"/>
              <p:nvPr/>
            </p:nvSpPr>
            <p:spPr>
              <a:xfrm>
                <a:off x="4020605" y="334285"/>
                <a:ext cx="2780800" cy="43084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121900" tIns="121900" rIns="121900" bIns="1219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pt-BR" sz="1200">
                    <a:solidFill>
                      <a:schemeClr val="lt1"/>
                    </a:solidFill>
                    <a:latin typeface="Montserrat Medium"/>
                    <a:ea typeface="Montserrat Medium"/>
                    <a:cs typeface="Montserrat Medium"/>
                    <a:sym typeface="Montserrat Medium"/>
                  </a:rPr>
                  <a:t>Países presentes</a:t>
                </a:r>
                <a:endParaRPr sz="1200">
                  <a:solidFill>
                    <a:schemeClr val="lt1"/>
                  </a:solidFill>
                  <a:latin typeface="Montserrat Medium"/>
                  <a:ea typeface="Montserrat Medium"/>
                  <a:cs typeface="Montserrat Medium"/>
                  <a:sym typeface="Montserrat Medium"/>
                </a:endParaRPr>
              </a:p>
            </p:txBody>
          </p:sp>
          <p:sp>
            <p:nvSpPr>
              <p:cNvPr id="15" name="Google Shape;163;p21">
                <a:extLst>
                  <a:ext uri="{FF2B5EF4-FFF2-40B4-BE49-F238E27FC236}">
                    <a16:creationId xmlns:a16="http://schemas.microsoft.com/office/drawing/2014/main" id="{B1E8B97C-0549-5D08-80A0-5791CD1F8F9E}"/>
                  </a:ext>
                </a:extLst>
              </p:cNvPr>
              <p:cNvSpPr txBox="1"/>
              <p:nvPr/>
            </p:nvSpPr>
            <p:spPr>
              <a:xfrm>
                <a:off x="4468945" y="581281"/>
                <a:ext cx="1972800" cy="70784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33" tIns="45700" rIns="91433" bIns="45700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algn="ctr"/>
                <a:r>
                  <a:rPr lang="pt-BR" sz="4000" b="1">
                    <a:solidFill>
                      <a:schemeClr val="lt1"/>
                    </a:solidFill>
                    <a:latin typeface="Montserrat"/>
                    <a:ea typeface="Montserrat"/>
                    <a:cs typeface="Montserrat"/>
                    <a:sym typeface="Montserrat"/>
                  </a:rPr>
                  <a:t>20</a:t>
                </a:r>
                <a:endParaRPr sz="4000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</p:grpSp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E936E8E7-9ACE-1E68-E53E-F3BE7D28A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27041" y="6378521"/>
            <a:ext cx="1397670" cy="306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6827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544">
          <a:extLst>
            <a:ext uri="{FF2B5EF4-FFF2-40B4-BE49-F238E27FC236}">
              <a16:creationId xmlns:a16="http://schemas.microsoft.com/office/drawing/2014/main" id="{6B59019C-074B-99E8-AB6D-4C7630211B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3">
            <a:extLst>
              <a:ext uri="{FF2B5EF4-FFF2-40B4-BE49-F238E27FC236}">
                <a16:creationId xmlns:a16="http://schemas.microsoft.com/office/drawing/2014/main" id="{C3676CA7-A405-D411-85C8-A578F103D203}"/>
              </a:ext>
            </a:extLst>
          </p:cNvPr>
          <p:cNvSpPr/>
          <p:nvPr/>
        </p:nvSpPr>
        <p:spPr>
          <a:xfrm>
            <a:off x="441568" y="2268243"/>
            <a:ext cx="23403170" cy="4179449"/>
          </a:xfrm>
          <a:prstGeom prst="roundRect">
            <a:avLst>
              <a:gd name="adj" fmla="val 7790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" name="Google Shape;71;p8">
            <a:extLst>
              <a:ext uri="{FF2B5EF4-FFF2-40B4-BE49-F238E27FC236}">
                <a16:creationId xmlns:a16="http://schemas.microsoft.com/office/drawing/2014/main" id="{E2FA5603-E82C-42BC-ED2A-AEDBEC475681}"/>
              </a:ext>
            </a:extLst>
          </p:cNvPr>
          <p:cNvSpPr/>
          <p:nvPr/>
        </p:nvSpPr>
        <p:spPr>
          <a:xfrm>
            <a:off x="2096477" y="1125225"/>
            <a:ext cx="7999045" cy="937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pt-BR" sz="3200" b="1" kern="1200">
                <a:gradFill flip="none">
                  <a:gsLst>
                    <a:gs pos="0">
                      <a:srgbClr val="E0458E">
                        <a:alpha val="85882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30 anos acompanhando</a:t>
            </a:r>
          </a:p>
          <a:p>
            <a:pPr algn="ctr">
              <a:lnSpc>
                <a:spcPct val="90000"/>
              </a:lnSpc>
              <a:buClrTx/>
            </a:pPr>
            <a:r>
              <a:rPr lang="pt-BR" sz="3200" b="1" kern="1200">
                <a:gradFill flip="none">
                  <a:gsLst>
                    <a:gs pos="0">
                      <a:srgbClr val="E0458E">
                        <a:alpha val="85882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a evolução das operações</a:t>
            </a:r>
            <a:endParaRPr sz="3200" b="1" kern="1200">
              <a:gradFill flip="none">
                <a:gsLst>
                  <a:gs pos="0">
                    <a:srgbClr val="E0458E">
                      <a:alpha val="85882"/>
                    </a:srgbClr>
                  </a:gs>
                  <a:gs pos="100000">
                    <a:srgbClr val="C74FD7"/>
                  </a:gs>
                </a:gsLst>
                <a:lin ang="0" scaled="1"/>
                <a:tileRect/>
              </a:gradFill>
              <a:latin typeface="Montserrat" pitchFamily="2" charset="0"/>
              <a:ea typeface="+mn-ea"/>
              <a:cs typeface="+mn-cs"/>
              <a:sym typeface="Calibri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E0D5EC63-5267-1216-2D35-48588CF606DA}"/>
              </a:ext>
            </a:extLst>
          </p:cNvPr>
          <p:cNvCxnSpPr>
            <a:cxnSpLocks/>
          </p:cNvCxnSpPr>
          <p:nvPr/>
        </p:nvCxnSpPr>
        <p:spPr>
          <a:xfrm>
            <a:off x="906585" y="3126154"/>
            <a:ext cx="220589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>
            <a:extLst>
              <a:ext uri="{FF2B5EF4-FFF2-40B4-BE49-F238E27FC236}">
                <a16:creationId xmlns:a16="http://schemas.microsoft.com/office/drawing/2014/main" id="{275FA3EA-A97E-6DAD-A8CA-F9F2B7C38EEC}"/>
              </a:ext>
            </a:extLst>
          </p:cNvPr>
          <p:cNvSpPr/>
          <p:nvPr/>
        </p:nvSpPr>
        <p:spPr>
          <a:xfrm>
            <a:off x="734647" y="3020646"/>
            <a:ext cx="222738" cy="2227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7694F19A-0D2B-CCFB-2E96-DEE64AF2464B}"/>
              </a:ext>
            </a:extLst>
          </p:cNvPr>
          <p:cNvSpPr/>
          <p:nvPr/>
        </p:nvSpPr>
        <p:spPr>
          <a:xfrm>
            <a:off x="4353169" y="3067539"/>
            <a:ext cx="117230" cy="1172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F8CE4E79-286E-2B7A-BB37-2180EA872BD1}"/>
              </a:ext>
            </a:extLst>
          </p:cNvPr>
          <p:cNvSpPr/>
          <p:nvPr/>
        </p:nvSpPr>
        <p:spPr>
          <a:xfrm>
            <a:off x="8104554" y="3067539"/>
            <a:ext cx="117230" cy="1172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11A0C829-CE0E-E3A4-0520-075A84BA887D}"/>
              </a:ext>
            </a:extLst>
          </p:cNvPr>
          <p:cNvSpPr/>
          <p:nvPr/>
        </p:nvSpPr>
        <p:spPr>
          <a:xfrm>
            <a:off x="12688277" y="3067539"/>
            <a:ext cx="117230" cy="1172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AB85C39F-2D3E-8BB4-889C-C25650061871}"/>
              </a:ext>
            </a:extLst>
          </p:cNvPr>
          <p:cNvSpPr/>
          <p:nvPr/>
        </p:nvSpPr>
        <p:spPr>
          <a:xfrm>
            <a:off x="16298984" y="3067539"/>
            <a:ext cx="117230" cy="1172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1EF37951-B01B-F884-6EE0-97F8B4474D08}"/>
              </a:ext>
            </a:extLst>
          </p:cNvPr>
          <p:cNvSpPr/>
          <p:nvPr/>
        </p:nvSpPr>
        <p:spPr>
          <a:xfrm>
            <a:off x="19772924" y="3020646"/>
            <a:ext cx="222738" cy="2227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3" name="Google Shape;191;p19">
            <a:extLst>
              <a:ext uri="{FF2B5EF4-FFF2-40B4-BE49-F238E27FC236}">
                <a16:creationId xmlns:a16="http://schemas.microsoft.com/office/drawing/2014/main" id="{BC93350B-CFF3-C90E-940E-6DB84558CEA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51800"/>
          <a:stretch/>
        </p:blipFill>
        <p:spPr>
          <a:xfrm>
            <a:off x="5443738" y="626510"/>
            <a:ext cx="1304522" cy="29339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Agrupar 26">
            <a:extLst>
              <a:ext uri="{FF2B5EF4-FFF2-40B4-BE49-F238E27FC236}">
                <a16:creationId xmlns:a16="http://schemas.microsoft.com/office/drawing/2014/main" id="{5EED5D03-7793-06A7-4A0D-89A1E603CFD5}"/>
              </a:ext>
            </a:extLst>
          </p:cNvPr>
          <p:cNvGrpSpPr/>
          <p:nvPr/>
        </p:nvGrpSpPr>
        <p:grpSpPr>
          <a:xfrm>
            <a:off x="817844" y="3389580"/>
            <a:ext cx="2828033" cy="2226588"/>
            <a:chOff x="817844" y="3389580"/>
            <a:chExt cx="2828033" cy="2226588"/>
          </a:xfrm>
        </p:grpSpPr>
        <p:sp>
          <p:nvSpPr>
            <p:cNvPr id="3" name="CaixaDeTexto 2">
              <a:extLst>
                <a:ext uri="{FF2B5EF4-FFF2-40B4-BE49-F238E27FC236}">
                  <a16:creationId xmlns:a16="http://schemas.microsoft.com/office/drawing/2014/main" id="{67991009-DC9B-D3A8-5612-B7B4FCD75F91}"/>
                </a:ext>
              </a:extLst>
            </p:cNvPr>
            <p:cNvSpPr txBox="1"/>
            <p:nvPr/>
          </p:nvSpPr>
          <p:spPr>
            <a:xfrm>
              <a:off x="906585" y="3430954"/>
              <a:ext cx="2739292" cy="21852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pt-BR">
                  <a:solidFill>
                    <a:schemeClr val="accent2"/>
                  </a:solidFill>
                  <a:latin typeface="Montserrat "/>
                </a:rPr>
                <a:t>Onda 1 – Digitalizar</a:t>
              </a:r>
            </a:p>
            <a:p>
              <a:pPr>
                <a:buNone/>
              </a:pPr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>
                  <a:solidFill>
                    <a:schemeClr val="tx1"/>
                  </a:solidFill>
                  <a:latin typeface="Montserrat "/>
                </a:rPr>
                <a:t>Digitalização</a:t>
              </a:r>
            </a:p>
            <a:p>
              <a:pPr>
                <a:buNone/>
              </a:pPr>
              <a:endParaRPr lang="pt-BR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As empresas precisavam substituir papel por sistemas.</a:t>
              </a:r>
            </a:p>
            <a:p>
              <a:pPr>
                <a:buNone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ERP, Workflow, ECM, formulários eletrônicos.</a:t>
              </a:r>
            </a:p>
            <a:p>
              <a:pPr>
                <a:buNone/>
              </a:pPr>
              <a:endParaRPr lang="pt-BR">
                <a:solidFill>
                  <a:schemeClr val="tx1"/>
                </a:solidFill>
                <a:latin typeface="Montserrat "/>
              </a:endParaRPr>
            </a:p>
          </p:txBody>
        </p:sp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3D3D13DC-36A6-923F-010C-BCD7F769E315}"/>
                </a:ext>
              </a:extLst>
            </p:cNvPr>
            <p:cNvSpPr/>
            <p:nvPr/>
          </p:nvSpPr>
          <p:spPr>
            <a:xfrm>
              <a:off x="817844" y="3389580"/>
              <a:ext cx="2055444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51FE1958-B342-38AB-3A21-609D714FD478}"/>
              </a:ext>
            </a:extLst>
          </p:cNvPr>
          <p:cNvGrpSpPr/>
          <p:nvPr/>
        </p:nvGrpSpPr>
        <p:grpSpPr>
          <a:xfrm>
            <a:off x="4329727" y="3389580"/>
            <a:ext cx="3137873" cy="2595919"/>
            <a:chOff x="4329727" y="3389580"/>
            <a:chExt cx="3137873" cy="2595919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5AF18193-512A-BE0F-1E48-1CC7DC487D8E}"/>
                </a:ext>
              </a:extLst>
            </p:cNvPr>
            <p:cNvSpPr txBox="1"/>
            <p:nvPr/>
          </p:nvSpPr>
          <p:spPr>
            <a:xfrm>
              <a:off x="4411784" y="3430954"/>
              <a:ext cx="3055816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>
                  <a:solidFill>
                    <a:schemeClr val="accent2"/>
                  </a:solidFill>
                  <a:latin typeface="Montserrat "/>
                </a:rPr>
                <a:t>Onda 2 – Controlar</a:t>
              </a:r>
            </a:p>
            <a:p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>
                  <a:solidFill>
                    <a:schemeClr val="tx1"/>
                  </a:solidFill>
                  <a:latin typeface="Montserrat "/>
                </a:rPr>
                <a:t>Gestão de Processos</a:t>
              </a:r>
            </a:p>
            <a:p>
              <a:pPr>
                <a:buNone/>
              </a:pPr>
              <a:endParaRPr lang="pt-BR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As empresas perceberam que apenas digitalizar não resolvia. Era preciso desenhar processos, criar governança, padronizar operações. Surge BPM..</a:t>
              </a:r>
            </a:p>
            <a:p>
              <a:pPr>
                <a:buNone/>
              </a:pP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endParaRPr lang="pt-BR">
                <a:solidFill>
                  <a:schemeClr val="tx1"/>
                </a:solidFill>
                <a:latin typeface="Montserrat "/>
              </a:endParaRPr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A5CFEFB1-F1ED-7769-8CF5-E281FDF22743}"/>
                </a:ext>
              </a:extLst>
            </p:cNvPr>
            <p:cNvSpPr/>
            <p:nvPr/>
          </p:nvSpPr>
          <p:spPr>
            <a:xfrm>
              <a:off x="4329727" y="3389580"/>
              <a:ext cx="2055444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CC16C2C2-A4B8-104A-328B-0B96B05DFD1A}"/>
              </a:ext>
            </a:extLst>
          </p:cNvPr>
          <p:cNvGrpSpPr/>
          <p:nvPr/>
        </p:nvGrpSpPr>
        <p:grpSpPr>
          <a:xfrm>
            <a:off x="8020541" y="3389580"/>
            <a:ext cx="3264875" cy="2195810"/>
            <a:chOff x="8020541" y="3389580"/>
            <a:chExt cx="3264875" cy="2195810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57396569-232B-41D7-63A2-B03552DB4406}"/>
                </a:ext>
              </a:extLst>
            </p:cNvPr>
            <p:cNvSpPr txBox="1"/>
            <p:nvPr/>
          </p:nvSpPr>
          <p:spPr>
            <a:xfrm>
              <a:off x="8112370" y="3430954"/>
              <a:ext cx="3173046" cy="215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pt-BR">
                  <a:solidFill>
                    <a:schemeClr val="accent2"/>
                  </a:solidFill>
                  <a:latin typeface="Montserrat "/>
                </a:rPr>
                <a:t>Onda 3 – Conectar</a:t>
              </a:r>
            </a:p>
            <a:p>
              <a:pPr>
                <a:buNone/>
              </a:pPr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>
                  <a:solidFill>
                    <a:schemeClr val="tx1"/>
                  </a:solidFill>
                  <a:latin typeface="Montserrat "/>
                </a:rPr>
                <a:t>Integração</a:t>
              </a:r>
              <a:br>
                <a:rPr lang="pt-BR" sz="1800" b="1">
                  <a:solidFill>
                    <a:schemeClr val="tx1"/>
                  </a:solidFill>
                  <a:latin typeface="Montserrat "/>
                </a:rPr>
              </a:br>
              <a:endParaRPr lang="pt-BR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Os processos começaram a atravessar dezenas de sistemas. O desafio deixou de ser o processo isolado. Passou a ser conectar aplicações, pessoas e dados. APIs, ESB, integrações.</a:t>
              </a:r>
            </a:p>
          </p:txBody>
        </p:sp>
        <p:sp>
          <p:nvSpPr>
            <p:cNvPr id="36" name="Retângulo: Cantos Arredondados 35">
              <a:extLst>
                <a:ext uri="{FF2B5EF4-FFF2-40B4-BE49-F238E27FC236}">
                  <a16:creationId xmlns:a16="http://schemas.microsoft.com/office/drawing/2014/main" id="{61638C8A-419E-83C6-D0D6-09FEF8F60F50}"/>
                </a:ext>
              </a:extLst>
            </p:cNvPr>
            <p:cNvSpPr/>
            <p:nvPr/>
          </p:nvSpPr>
          <p:spPr>
            <a:xfrm>
              <a:off x="8020541" y="3389580"/>
              <a:ext cx="2055444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D580AA59-E6F3-55DC-D726-CC8C909189CF}"/>
              </a:ext>
            </a:extLst>
          </p:cNvPr>
          <p:cNvGrpSpPr/>
          <p:nvPr/>
        </p:nvGrpSpPr>
        <p:grpSpPr>
          <a:xfrm>
            <a:off x="12608329" y="3389580"/>
            <a:ext cx="3428998" cy="2719030"/>
            <a:chOff x="500188" y="3389580"/>
            <a:chExt cx="3428998" cy="2719030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EEAA06B9-50E6-CC27-24D0-ECF1F4CFF699}"/>
                </a:ext>
              </a:extLst>
            </p:cNvPr>
            <p:cNvSpPr txBox="1"/>
            <p:nvPr/>
          </p:nvSpPr>
          <p:spPr>
            <a:xfrm>
              <a:off x="592018" y="3430954"/>
              <a:ext cx="3337168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pt-BR">
                  <a:solidFill>
                    <a:schemeClr val="accent2"/>
                  </a:solidFill>
                  <a:latin typeface="Montserrat "/>
                </a:rPr>
                <a:t>Onda 4 – Automatizar</a:t>
              </a:r>
            </a:p>
            <a:p>
              <a:pPr>
                <a:buNone/>
              </a:pPr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 err="1">
                  <a:solidFill>
                    <a:schemeClr val="tx1"/>
                  </a:solidFill>
                  <a:latin typeface="Montserrat "/>
                </a:rPr>
                <a:t>Hiperautomação</a:t>
              </a:r>
              <a:endParaRPr lang="pt-BR" sz="1800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IA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RPA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OCR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 err="1">
                  <a:solidFill>
                    <a:schemeClr val="tx1"/>
                  </a:solidFill>
                  <a:latin typeface="Montserrat "/>
                </a:rPr>
                <a:t>Bots</a:t>
              </a: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 err="1">
                  <a:solidFill>
                    <a:schemeClr val="tx1"/>
                  </a:solidFill>
                  <a:latin typeface="Montserrat "/>
                </a:rPr>
                <a:t>Analytics</a:t>
              </a:r>
              <a:br>
                <a:rPr lang="pt-BR" sz="1200">
                  <a:solidFill>
                    <a:schemeClr val="tx1"/>
                  </a:solidFill>
                  <a:latin typeface="Montserrat "/>
                </a:rPr>
              </a:b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 b="1">
                  <a:solidFill>
                    <a:schemeClr val="tx1"/>
                  </a:solidFill>
                  <a:latin typeface="Montserrat "/>
                </a:rPr>
                <a:t>A automação passa a ser um conjunto de tecnologias trabalhando juntas.</a:t>
              </a:r>
            </a:p>
          </p:txBody>
        </p:sp>
        <p:sp>
          <p:nvSpPr>
            <p:cNvPr id="7" name="Retângulo: Cantos Arredondados 6">
              <a:extLst>
                <a:ext uri="{FF2B5EF4-FFF2-40B4-BE49-F238E27FC236}">
                  <a16:creationId xmlns:a16="http://schemas.microsoft.com/office/drawing/2014/main" id="{1B1629A0-3640-734F-8630-B23C182D1058}"/>
                </a:ext>
              </a:extLst>
            </p:cNvPr>
            <p:cNvSpPr/>
            <p:nvPr/>
          </p:nvSpPr>
          <p:spPr>
            <a:xfrm>
              <a:off x="500188" y="3389580"/>
              <a:ext cx="2340640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8" name="Agrupar 7">
            <a:extLst>
              <a:ext uri="{FF2B5EF4-FFF2-40B4-BE49-F238E27FC236}">
                <a16:creationId xmlns:a16="http://schemas.microsoft.com/office/drawing/2014/main" id="{7F37EE53-9D31-4E2B-A73B-015E017C4D62}"/>
              </a:ext>
            </a:extLst>
          </p:cNvPr>
          <p:cNvGrpSpPr/>
          <p:nvPr/>
        </p:nvGrpSpPr>
        <p:grpSpPr>
          <a:xfrm>
            <a:off x="16193262" y="3389580"/>
            <a:ext cx="2845177" cy="2195810"/>
            <a:chOff x="4085121" y="3389580"/>
            <a:chExt cx="2845177" cy="2195810"/>
          </a:xfrm>
        </p:grpSpPr>
        <p:sp>
          <p:nvSpPr>
            <p:cNvPr id="10" name="CaixaDeTexto 9">
              <a:extLst>
                <a:ext uri="{FF2B5EF4-FFF2-40B4-BE49-F238E27FC236}">
                  <a16:creationId xmlns:a16="http://schemas.microsoft.com/office/drawing/2014/main" id="{145AD8EC-7021-8A54-0BBB-941C4B3D1D09}"/>
                </a:ext>
              </a:extLst>
            </p:cNvPr>
            <p:cNvSpPr txBox="1"/>
            <p:nvPr/>
          </p:nvSpPr>
          <p:spPr>
            <a:xfrm>
              <a:off x="4194912" y="3430954"/>
              <a:ext cx="2735386" cy="215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>
                  <a:solidFill>
                    <a:schemeClr val="accent2"/>
                  </a:solidFill>
                  <a:latin typeface="Montserrat "/>
                </a:rPr>
                <a:t>Onda 5 – Delegar</a:t>
              </a:r>
            </a:p>
            <a:p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>
                  <a:solidFill>
                    <a:schemeClr val="tx1"/>
                  </a:solidFill>
                  <a:latin typeface="Montserrat "/>
                </a:rPr>
                <a:t>IA </a:t>
              </a:r>
              <a:r>
                <a:rPr lang="pt-BR" sz="1800" b="1" err="1">
                  <a:solidFill>
                    <a:schemeClr val="tx1"/>
                  </a:solidFill>
                  <a:latin typeface="Montserrat "/>
                </a:rPr>
                <a:t>Agêntica</a:t>
              </a:r>
              <a:br>
                <a:rPr lang="pt-BR" sz="1800" b="1">
                  <a:solidFill>
                    <a:schemeClr val="tx1"/>
                  </a:solidFill>
                  <a:latin typeface="Montserrat "/>
                </a:rPr>
              </a:br>
              <a:endParaRPr lang="pt-BR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Agora a IA começa a executar trabalho. Agentes entendem contexto, tomam decisões, interagem com pessoas e sistemas.</a:t>
              </a:r>
              <a:endParaRPr lang="pt-BR">
                <a:solidFill>
                  <a:schemeClr val="tx1"/>
                </a:solidFill>
                <a:latin typeface="Montserrat "/>
              </a:endParaRPr>
            </a:p>
          </p:txBody>
        </p:sp>
        <p:sp>
          <p:nvSpPr>
            <p:cNvPr id="15" name="Retângulo: Cantos Arredondados 14">
              <a:extLst>
                <a:ext uri="{FF2B5EF4-FFF2-40B4-BE49-F238E27FC236}">
                  <a16:creationId xmlns:a16="http://schemas.microsoft.com/office/drawing/2014/main" id="{C0385E7F-B7B6-9FCD-66A4-AA375A619ECA}"/>
                </a:ext>
              </a:extLst>
            </p:cNvPr>
            <p:cNvSpPr/>
            <p:nvPr/>
          </p:nvSpPr>
          <p:spPr>
            <a:xfrm>
              <a:off x="4085121" y="3389580"/>
              <a:ext cx="1989414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2A071804-BA98-DFEC-60AC-46E0965C2685}"/>
              </a:ext>
            </a:extLst>
          </p:cNvPr>
          <p:cNvGrpSpPr/>
          <p:nvPr/>
        </p:nvGrpSpPr>
        <p:grpSpPr>
          <a:xfrm>
            <a:off x="19788712" y="3389580"/>
            <a:ext cx="4624755" cy="2749808"/>
            <a:chOff x="7680571" y="3389580"/>
            <a:chExt cx="4624755" cy="2749808"/>
          </a:xfrm>
        </p:grpSpPr>
        <p:sp>
          <p:nvSpPr>
            <p:cNvPr id="19" name="CaixaDeTexto 18">
              <a:extLst>
                <a:ext uri="{FF2B5EF4-FFF2-40B4-BE49-F238E27FC236}">
                  <a16:creationId xmlns:a16="http://schemas.microsoft.com/office/drawing/2014/main" id="{A187FEAC-651C-4A31-CCF9-7AEBADF395D0}"/>
                </a:ext>
              </a:extLst>
            </p:cNvPr>
            <p:cNvSpPr txBox="1"/>
            <p:nvPr/>
          </p:nvSpPr>
          <p:spPr>
            <a:xfrm>
              <a:off x="7797806" y="3430954"/>
              <a:ext cx="4507520" cy="2708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pt-BR">
                  <a:solidFill>
                    <a:schemeClr val="accent2"/>
                  </a:solidFill>
                  <a:latin typeface="Montserrat "/>
                </a:rPr>
                <a:t>Onda 6 – Orquestrar</a:t>
              </a:r>
            </a:p>
            <a:p>
              <a:pPr>
                <a:buNone/>
              </a:pPr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>
                  <a:solidFill>
                    <a:schemeClr val="tx1"/>
                  </a:solidFill>
                  <a:latin typeface="Montserrat "/>
                </a:rPr>
                <a:t>Inteligência Operacional</a:t>
              </a:r>
              <a:br>
                <a:rPr lang="pt-BR" sz="1800" b="1">
                  <a:solidFill>
                    <a:schemeClr val="tx1"/>
                  </a:solidFill>
                  <a:latin typeface="Montserrat "/>
                </a:rPr>
              </a:br>
              <a:endParaRPr lang="pt-BR">
                <a:solidFill>
                  <a:schemeClr val="tx1"/>
                </a:solidFill>
                <a:latin typeface="Montserrat 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Processos.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Pessoas.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Robôs.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Agentes.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Sistemas.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Dados.</a:t>
              </a:r>
              <a:br>
                <a:rPr lang="pt-BR" sz="1200">
                  <a:solidFill>
                    <a:schemeClr val="tx1"/>
                  </a:solidFill>
                  <a:latin typeface="Montserrat "/>
                </a:rPr>
              </a:b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 b="1">
                  <a:solidFill>
                    <a:schemeClr val="tx1"/>
                  </a:solidFill>
                  <a:latin typeface="Montserrat "/>
                </a:rPr>
                <a:t>Tudo funcionando como uma única operação.</a:t>
              </a:r>
            </a:p>
          </p:txBody>
        </p:sp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9A4ECB51-EF29-8F03-F88D-FD3642028194}"/>
                </a:ext>
              </a:extLst>
            </p:cNvPr>
            <p:cNvSpPr/>
            <p:nvPr/>
          </p:nvSpPr>
          <p:spPr>
            <a:xfrm>
              <a:off x="7680571" y="3389580"/>
              <a:ext cx="2242823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5699368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544">
          <a:extLst>
            <a:ext uri="{FF2B5EF4-FFF2-40B4-BE49-F238E27FC236}">
              <a16:creationId xmlns:a16="http://schemas.microsoft.com/office/drawing/2014/main" id="{DEF37FB9-3672-27AE-7052-2FF108D9D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3">
            <a:extLst>
              <a:ext uri="{FF2B5EF4-FFF2-40B4-BE49-F238E27FC236}">
                <a16:creationId xmlns:a16="http://schemas.microsoft.com/office/drawing/2014/main" id="{CD7B7C5E-B322-0FFF-3801-BC0B04C283A2}"/>
              </a:ext>
            </a:extLst>
          </p:cNvPr>
          <p:cNvSpPr/>
          <p:nvPr/>
        </p:nvSpPr>
        <p:spPr>
          <a:xfrm>
            <a:off x="-11650785" y="2268243"/>
            <a:ext cx="23403170" cy="4179449"/>
          </a:xfrm>
          <a:prstGeom prst="roundRect">
            <a:avLst>
              <a:gd name="adj" fmla="val 7790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9" name="Google Shape;71;p8">
            <a:extLst>
              <a:ext uri="{FF2B5EF4-FFF2-40B4-BE49-F238E27FC236}">
                <a16:creationId xmlns:a16="http://schemas.microsoft.com/office/drawing/2014/main" id="{08396F41-99FD-F587-49B4-FA5CDA786DA2}"/>
              </a:ext>
            </a:extLst>
          </p:cNvPr>
          <p:cNvSpPr/>
          <p:nvPr/>
        </p:nvSpPr>
        <p:spPr>
          <a:xfrm>
            <a:off x="2096477" y="1125225"/>
            <a:ext cx="7999045" cy="937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pt-BR" sz="32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30 anos acompanhando</a:t>
            </a:r>
          </a:p>
          <a:p>
            <a:pPr algn="ctr">
              <a:lnSpc>
                <a:spcPct val="90000"/>
              </a:lnSpc>
              <a:buClrTx/>
            </a:pPr>
            <a:r>
              <a:rPr lang="pt-BR" sz="32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a evolução das operações</a:t>
            </a:r>
            <a:endParaRPr sz="3200" b="1" kern="1200">
              <a:gradFill flip="none">
                <a:gsLst>
                  <a:gs pos="0">
                    <a:srgbClr val="E0458E">
                      <a:alpha val="86000"/>
                    </a:srgbClr>
                  </a:gs>
                  <a:gs pos="100000">
                    <a:srgbClr val="C74FD7"/>
                  </a:gs>
                </a:gsLst>
                <a:lin ang="0" scaled="1"/>
                <a:tileRect/>
              </a:gradFill>
              <a:latin typeface="Montserrat" pitchFamily="2" charset="0"/>
              <a:ea typeface="+mn-ea"/>
              <a:cs typeface="+mn-cs"/>
              <a:sym typeface="Calibri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3ABEFA6-9B08-BB3F-45FD-7E0F4CBF6F0C}"/>
              </a:ext>
            </a:extLst>
          </p:cNvPr>
          <p:cNvSpPr txBox="1"/>
          <p:nvPr/>
        </p:nvSpPr>
        <p:spPr>
          <a:xfrm>
            <a:off x="-11185768" y="3430954"/>
            <a:ext cx="2739292" cy="21852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pt-BR">
                <a:solidFill>
                  <a:schemeClr val="accent2"/>
                </a:solidFill>
                <a:latin typeface="Montserrat "/>
              </a:rPr>
              <a:t>Onda 1 – Digitalizar</a:t>
            </a:r>
          </a:p>
          <a:p>
            <a:pPr>
              <a:buNone/>
            </a:pPr>
            <a:endParaRPr lang="pt-BR">
              <a:solidFill>
                <a:schemeClr val="accent2"/>
              </a:solidFill>
              <a:latin typeface="Montserrat "/>
            </a:endParaRPr>
          </a:p>
          <a:p>
            <a:pPr>
              <a:buNone/>
            </a:pPr>
            <a:endParaRPr lang="pt-BR" b="1">
              <a:solidFill>
                <a:schemeClr val="tx1"/>
              </a:solidFill>
              <a:latin typeface="Montserrat "/>
            </a:endParaRPr>
          </a:p>
          <a:p>
            <a:pPr>
              <a:buNone/>
            </a:pPr>
            <a:r>
              <a:rPr lang="pt-BR" sz="1800" b="1">
                <a:solidFill>
                  <a:schemeClr val="tx1"/>
                </a:solidFill>
                <a:latin typeface="Montserrat "/>
              </a:rPr>
              <a:t>Digitalização</a:t>
            </a:r>
          </a:p>
          <a:p>
            <a:pPr>
              <a:buNone/>
            </a:pPr>
            <a:endParaRPr lang="pt-BR">
              <a:solidFill>
                <a:schemeClr val="tx1"/>
              </a:solidFill>
              <a:latin typeface="Montserrat "/>
            </a:endParaRPr>
          </a:p>
          <a:p>
            <a:pPr>
              <a:buNone/>
            </a:pPr>
            <a:r>
              <a:rPr lang="pt-BR" sz="1200">
                <a:solidFill>
                  <a:schemeClr val="tx1"/>
                </a:solidFill>
                <a:latin typeface="Montserrat "/>
              </a:rPr>
              <a:t>As empresas precisavam substituir papel por sistemas.</a:t>
            </a:r>
          </a:p>
          <a:p>
            <a:pPr>
              <a:buNone/>
            </a:pPr>
            <a:r>
              <a:rPr lang="pt-BR" sz="1200">
                <a:solidFill>
                  <a:schemeClr val="tx1"/>
                </a:solidFill>
                <a:latin typeface="Montserrat "/>
              </a:rPr>
              <a:t>ERP, Workflow, ECM, formulários eletrônicos.</a:t>
            </a:r>
          </a:p>
          <a:p>
            <a:pPr>
              <a:buNone/>
            </a:pPr>
            <a:endParaRPr lang="pt-BR">
              <a:solidFill>
                <a:schemeClr val="tx1"/>
              </a:solidFill>
              <a:latin typeface="Montserrat "/>
            </a:endParaRP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AF2E4A22-B05F-A974-7340-6EF11D9B5B43}"/>
              </a:ext>
            </a:extLst>
          </p:cNvPr>
          <p:cNvCxnSpPr>
            <a:cxnSpLocks/>
          </p:cNvCxnSpPr>
          <p:nvPr/>
        </p:nvCxnSpPr>
        <p:spPr>
          <a:xfrm>
            <a:off x="-11185768" y="3126154"/>
            <a:ext cx="220589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ipse 11">
            <a:extLst>
              <a:ext uri="{FF2B5EF4-FFF2-40B4-BE49-F238E27FC236}">
                <a16:creationId xmlns:a16="http://schemas.microsoft.com/office/drawing/2014/main" id="{AEC0CBC0-1451-B8CA-A244-A9088E7ED280}"/>
              </a:ext>
            </a:extLst>
          </p:cNvPr>
          <p:cNvSpPr/>
          <p:nvPr/>
        </p:nvSpPr>
        <p:spPr>
          <a:xfrm>
            <a:off x="-11357706" y="3020646"/>
            <a:ext cx="222738" cy="2227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E47DEAC9-BF5A-A492-027B-8850B1CA1AD9}"/>
              </a:ext>
            </a:extLst>
          </p:cNvPr>
          <p:cNvSpPr/>
          <p:nvPr/>
        </p:nvSpPr>
        <p:spPr>
          <a:xfrm>
            <a:off x="-7739184" y="3067539"/>
            <a:ext cx="117230" cy="1172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FD2A1BD8-D651-1270-E4D5-587CC2D36222}"/>
              </a:ext>
            </a:extLst>
          </p:cNvPr>
          <p:cNvSpPr/>
          <p:nvPr/>
        </p:nvSpPr>
        <p:spPr>
          <a:xfrm>
            <a:off x="-3987799" y="3067539"/>
            <a:ext cx="117230" cy="1172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179B0D97-6ECB-FB0E-1AFE-2F8B2F8EB6CA}"/>
              </a:ext>
            </a:extLst>
          </p:cNvPr>
          <p:cNvSpPr/>
          <p:nvPr/>
        </p:nvSpPr>
        <p:spPr>
          <a:xfrm>
            <a:off x="595924" y="3067539"/>
            <a:ext cx="117230" cy="1172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601B638D-431C-ADC8-0458-BA213ABBDDFD}"/>
              </a:ext>
            </a:extLst>
          </p:cNvPr>
          <p:cNvSpPr/>
          <p:nvPr/>
        </p:nvSpPr>
        <p:spPr>
          <a:xfrm>
            <a:off x="4206631" y="3067539"/>
            <a:ext cx="117230" cy="1172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Elipse 28">
            <a:extLst>
              <a:ext uri="{FF2B5EF4-FFF2-40B4-BE49-F238E27FC236}">
                <a16:creationId xmlns:a16="http://schemas.microsoft.com/office/drawing/2014/main" id="{8B58FA0B-D332-C7E1-BD09-C869E9494EC0}"/>
              </a:ext>
            </a:extLst>
          </p:cNvPr>
          <p:cNvSpPr/>
          <p:nvPr/>
        </p:nvSpPr>
        <p:spPr>
          <a:xfrm>
            <a:off x="7680571" y="3020646"/>
            <a:ext cx="222738" cy="22273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3" name="Google Shape;191;p19">
            <a:extLst>
              <a:ext uri="{FF2B5EF4-FFF2-40B4-BE49-F238E27FC236}">
                <a16:creationId xmlns:a16="http://schemas.microsoft.com/office/drawing/2014/main" id="{DB52741E-EAF5-386F-01F8-EE6FFAC98F8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51800"/>
          <a:stretch/>
        </p:blipFill>
        <p:spPr>
          <a:xfrm>
            <a:off x="5443738" y="626510"/>
            <a:ext cx="1304522" cy="29339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690B102E-9CF4-DBE2-EABB-3F2BB73C431A}"/>
              </a:ext>
            </a:extLst>
          </p:cNvPr>
          <p:cNvSpPr/>
          <p:nvPr/>
        </p:nvSpPr>
        <p:spPr>
          <a:xfrm>
            <a:off x="-11274509" y="3389580"/>
            <a:ext cx="2055444" cy="398584"/>
          </a:xfrm>
          <a:prstGeom prst="roundRect">
            <a:avLst>
              <a:gd name="adj" fmla="val 50000"/>
            </a:avLst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" name="Agrupar 5">
            <a:extLst>
              <a:ext uri="{FF2B5EF4-FFF2-40B4-BE49-F238E27FC236}">
                <a16:creationId xmlns:a16="http://schemas.microsoft.com/office/drawing/2014/main" id="{156E4095-6E93-9EE8-2B3C-661751095C1C}"/>
              </a:ext>
            </a:extLst>
          </p:cNvPr>
          <p:cNvGrpSpPr/>
          <p:nvPr/>
        </p:nvGrpSpPr>
        <p:grpSpPr>
          <a:xfrm>
            <a:off x="-7762626" y="3389580"/>
            <a:ext cx="3137873" cy="2595919"/>
            <a:chOff x="-7762626" y="3389580"/>
            <a:chExt cx="3137873" cy="2595919"/>
          </a:xfrm>
        </p:grpSpPr>
        <p:sp>
          <p:nvSpPr>
            <p:cNvPr id="4" name="CaixaDeTexto 3">
              <a:extLst>
                <a:ext uri="{FF2B5EF4-FFF2-40B4-BE49-F238E27FC236}">
                  <a16:creationId xmlns:a16="http://schemas.microsoft.com/office/drawing/2014/main" id="{859CA310-826C-F17A-9939-D9C483645AB0}"/>
                </a:ext>
              </a:extLst>
            </p:cNvPr>
            <p:cNvSpPr txBox="1"/>
            <p:nvPr/>
          </p:nvSpPr>
          <p:spPr>
            <a:xfrm>
              <a:off x="-7680569" y="3430954"/>
              <a:ext cx="3055816" cy="255454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>
                  <a:solidFill>
                    <a:schemeClr val="accent2"/>
                  </a:solidFill>
                  <a:latin typeface="Montserrat "/>
                </a:rPr>
                <a:t>Onda 2 – Controlar</a:t>
              </a:r>
            </a:p>
            <a:p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>
                  <a:solidFill>
                    <a:schemeClr val="tx1"/>
                  </a:solidFill>
                  <a:latin typeface="Montserrat "/>
                </a:rPr>
                <a:t>Gestão de Processos</a:t>
              </a:r>
            </a:p>
            <a:p>
              <a:pPr>
                <a:buNone/>
              </a:pPr>
              <a:endParaRPr lang="pt-BR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As empresas perceberam que apenas digitalizar não resolvia. Era preciso desenhar processos, criar governança, padronizar operações. Surge BPM..</a:t>
              </a:r>
            </a:p>
            <a:p>
              <a:pPr>
                <a:buNone/>
              </a:pP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endParaRPr lang="pt-BR">
                <a:solidFill>
                  <a:schemeClr val="tx1"/>
                </a:solidFill>
                <a:latin typeface="Montserrat "/>
              </a:endParaRPr>
            </a:p>
          </p:txBody>
        </p:sp>
        <p:sp>
          <p:nvSpPr>
            <p:cNvPr id="35" name="Retângulo: Cantos Arredondados 34">
              <a:extLst>
                <a:ext uri="{FF2B5EF4-FFF2-40B4-BE49-F238E27FC236}">
                  <a16:creationId xmlns:a16="http://schemas.microsoft.com/office/drawing/2014/main" id="{67B7CCC5-BF45-FBB9-1506-93DA357ED9B0}"/>
                </a:ext>
              </a:extLst>
            </p:cNvPr>
            <p:cNvSpPr/>
            <p:nvPr/>
          </p:nvSpPr>
          <p:spPr>
            <a:xfrm>
              <a:off x="-7762626" y="3389580"/>
              <a:ext cx="2055444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id="{EA3646E7-0656-5288-8EEC-A124D9AD68D3}"/>
              </a:ext>
            </a:extLst>
          </p:cNvPr>
          <p:cNvGrpSpPr/>
          <p:nvPr/>
        </p:nvGrpSpPr>
        <p:grpSpPr>
          <a:xfrm>
            <a:off x="-4071812" y="3389580"/>
            <a:ext cx="3264875" cy="2195810"/>
            <a:chOff x="-4071812" y="3389580"/>
            <a:chExt cx="3264875" cy="2195810"/>
          </a:xfrm>
        </p:grpSpPr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A8D0E404-F2A6-4896-179B-1B280E70A779}"/>
                </a:ext>
              </a:extLst>
            </p:cNvPr>
            <p:cNvSpPr txBox="1"/>
            <p:nvPr/>
          </p:nvSpPr>
          <p:spPr>
            <a:xfrm>
              <a:off x="-3979983" y="3430954"/>
              <a:ext cx="3173046" cy="215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pt-BR">
                  <a:solidFill>
                    <a:schemeClr val="accent2"/>
                  </a:solidFill>
                  <a:latin typeface="Montserrat "/>
                </a:rPr>
                <a:t>Onda 3 – Conectar</a:t>
              </a:r>
            </a:p>
            <a:p>
              <a:pPr>
                <a:buNone/>
              </a:pPr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>
                  <a:solidFill>
                    <a:schemeClr val="tx1"/>
                  </a:solidFill>
                  <a:latin typeface="Montserrat "/>
                </a:rPr>
                <a:t>Integração</a:t>
              </a:r>
              <a:br>
                <a:rPr lang="pt-BR" sz="1800" b="1">
                  <a:solidFill>
                    <a:schemeClr val="tx1"/>
                  </a:solidFill>
                  <a:latin typeface="Montserrat "/>
                </a:rPr>
              </a:br>
              <a:endParaRPr lang="pt-BR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Os processos começaram a atravessar dezenas de sistemas. O desafio deixou de ser o processo isolado. Passou a ser conectar aplicações, pessoas e dados. APIs, ESB, integrações.</a:t>
              </a:r>
            </a:p>
          </p:txBody>
        </p:sp>
        <p:sp>
          <p:nvSpPr>
            <p:cNvPr id="36" name="Retângulo: Cantos Arredondados 35">
              <a:extLst>
                <a:ext uri="{FF2B5EF4-FFF2-40B4-BE49-F238E27FC236}">
                  <a16:creationId xmlns:a16="http://schemas.microsoft.com/office/drawing/2014/main" id="{AA087A87-8474-09D6-5DCB-45CF9AC71097}"/>
                </a:ext>
              </a:extLst>
            </p:cNvPr>
            <p:cNvSpPr/>
            <p:nvPr/>
          </p:nvSpPr>
          <p:spPr>
            <a:xfrm>
              <a:off x="-4071812" y="3389580"/>
              <a:ext cx="2055444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7" name="Agrupar 16">
            <a:extLst>
              <a:ext uri="{FF2B5EF4-FFF2-40B4-BE49-F238E27FC236}">
                <a16:creationId xmlns:a16="http://schemas.microsoft.com/office/drawing/2014/main" id="{E8427636-9377-C611-78A5-656137BCD44B}"/>
              </a:ext>
            </a:extLst>
          </p:cNvPr>
          <p:cNvGrpSpPr/>
          <p:nvPr/>
        </p:nvGrpSpPr>
        <p:grpSpPr>
          <a:xfrm>
            <a:off x="500188" y="3389580"/>
            <a:ext cx="3428998" cy="2719030"/>
            <a:chOff x="500188" y="3389580"/>
            <a:chExt cx="3428998" cy="2719030"/>
          </a:xfrm>
        </p:grpSpPr>
        <p:sp>
          <p:nvSpPr>
            <p:cNvPr id="22" name="CaixaDeTexto 21">
              <a:extLst>
                <a:ext uri="{FF2B5EF4-FFF2-40B4-BE49-F238E27FC236}">
                  <a16:creationId xmlns:a16="http://schemas.microsoft.com/office/drawing/2014/main" id="{96C53949-8263-CF7C-0643-53A07DD0A21F}"/>
                </a:ext>
              </a:extLst>
            </p:cNvPr>
            <p:cNvSpPr txBox="1"/>
            <p:nvPr/>
          </p:nvSpPr>
          <p:spPr>
            <a:xfrm>
              <a:off x="592018" y="3430954"/>
              <a:ext cx="3337168" cy="267765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pt-BR">
                  <a:solidFill>
                    <a:schemeClr val="accent2"/>
                  </a:solidFill>
                  <a:latin typeface="Montserrat "/>
                </a:rPr>
                <a:t>Onda 4 – Automatizar</a:t>
              </a:r>
            </a:p>
            <a:p>
              <a:pPr>
                <a:buNone/>
              </a:pPr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 err="1">
                  <a:solidFill>
                    <a:schemeClr val="tx1"/>
                  </a:solidFill>
                  <a:latin typeface="Montserrat "/>
                </a:rPr>
                <a:t>Hiperautomação</a:t>
              </a:r>
              <a:endParaRPr lang="pt-BR" sz="1800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IA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RPA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OCR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 err="1">
                  <a:solidFill>
                    <a:schemeClr val="tx1"/>
                  </a:solidFill>
                  <a:latin typeface="Montserrat "/>
                </a:rPr>
                <a:t>Bots</a:t>
              </a: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 err="1">
                  <a:solidFill>
                    <a:schemeClr val="tx1"/>
                  </a:solidFill>
                  <a:latin typeface="Montserrat "/>
                </a:rPr>
                <a:t>Analytics</a:t>
              </a:r>
              <a:br>
                <a:rPr lang="pt-BR" sz="1200">
                  <a:solidFill>
                    <a:schemeClr val="tx1"/>
                  </a:solidFill>
                  <a:latin typeface="Montserrat "/>
                </a:rPr>
              </a:b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 b="1">
                  <a:solidFill>
                    <a:schemeClr val="tx1"/>
                  </a:solidFill>
                  <a:latin typeface="Montserrat "/>
                </a:rPr>
                <a:t>A automação passa a ser um conjunto de tecnologias trabalhando juntas.</a:t>
              </a:r>
            </a:p>
          </p:txBody>
        </p:sp>
        <p:sp>
          <p:nvSpPr>
            <p:cNvPr id="37" name="Retângulo: Cantos Arredondados 36">
              <a:extLst>
                <a:ext uri="{FF2B5EF4-FFF2-40B4-BE49-F238E27FC236}">
                  <a16:creationId xmlns:a16="http://schemas.microsoft.com/office/drawing/2014/main" id="{628420BC-967F-0C65-35C9-18F6298A100C}"/>
                </a:ext>
              </a:extLst>
            </p:cNvPr>
            <p:cNvSpPr/>
            <p:nvPr/>
          </p:nvSpPr>
          <p:spPr>
            <a:xfrm>
              <a:off x="500188" y="3389580"/>
              <a:ext cx="2340640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DB01E9A-2E41-7126-BCD7-B80C707C49D2}"/>
              </a:ext>
            </a:extLst>
          </p:cNvPr>
          <p:cNvGrpSpPr/>
          <p:nvPr/>
        </p:nvGrpSpPr>
        <p:grpSpPr>
          <a:xfrm>
            <a:off x="4085121" y="3389580"/>
            <a:ext cx="2845177" cy="2195810"/>
            <a:chOff x="4085121" y="3389580"/>
            <a:chExt cx="2845177" cy="2195810"/>
          </a:xfrm>
        </p:grpSpPr>
        <p:sp>
          <p:nvSpPr>
            <p:cNvPr id="18" name="CaixaDeTexto 17">
              <a:extLst>
                <a:ext uri="{FF2B5EF4-FFF2-40B4-BE49-F238E27FC236}">
                  <a16:creationId xmlns:a16="http://schemas.microsoft.com/office/drawing/2014/main" id="{2ABF4AE4-41E2-2B63-653F-42E91850D836}"/>
                </a:ext>
              </a:extLst>
            </p:cNvPr>
            <p:cNvSpPr txBox="1"/>
            <p:nvPr/>
          </p:nvSpPr>
          <p:spPr>
            <a:xfrm>
              <a:off x="4194912" y="3430954"/>
              <a:ext cx="2735386" cy="2154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>
                  <a:solidFill>
                    <a:schemeClr val="accent2"/>
                  </a:solidFill>
                  <a:latin typeface="Montserrat "/>
                </a:rPr>
                <a:t>Onda 5 – Delegar</a:t>
              </a:r>
            </a:p>
            <a:p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>
                  <a:solidFill>
                    <a:schemeClr val="tx1"/>
                  </a:solidFill>
                  <a:latin typeface="Montserrat "/>
                </a:rPr>
                <a:t>IA </a:t>
              </a:r>
              <a:r>
                <a:rPr lang="pt-BR" sz="1800" b="1" err="1">
                  <a:solidFill>
                    <a:schemeClr val="tx1"/>
                  </a:solidFill>
                  <a:latin typeface="Montserrat "/>
                </a:rPr>
                <a:t>Agêntica</a:t>
              </a:r>
              <a:br>
                <a:rPr lang="pt-BR" sz="1800" b="1">
                  <a:solidFill>
                    <a:schemeClr val="tx1"/>
                  </a:solidFill>
                  <a:latin typeface="Montserrat "/>
                </a:rPr>
              </a:br>
              <a:endParaRPr lang="pt-BR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Agora a IA começa a executar trabalho. Agentes entendem contexto, tomam decisões, interagem com pessoas e sistemas.</a:t>
              </a:r>
              <a:endParaRPr lang="pt-BR">
                <a:solidFill>
                  <a:schemeClr val="tx1"/>
                </a:solidFill>
                <a:latin typeface="Montserrat "/>
              </a:endParaRPr>
            </a:p>
          </p:txBody>
        </p:sp>
        <p:sp>
          <p:nvSpPr>
            <p:cNvPr id="38" name="Retângulo: Cantos Arredondados 37">
              <a:extLst>
                <a:ext uri="{FF2B5EF4-FFF2-40B4-BE49-F238E27FC236}">
                  <a16:creationId xmlns:a16="http://schemas.microsoft.com/office/drawing/2014/main" id="{032B22D6-4A8D-B855-F612-2920E73B39C8}"/>
                </a:ext>
              </a:extLst>
            </p:cNvPr>
            <p:cNvSpPr/>
            <p:nvPr/>
          </p:nvSpPr>
          <p:spPr>
            <a:xfrm>
              <a:off x="4085121" y="3389580"/>
              <a:ext cx="1989414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1" name="Agrupar 20">
            <a:extLst>
              <a:ext uri="{FF2B5EF4-FFF2-40B4-BE49-F238E27FC236}">
                <a16:creationId xmlns:a16="http://schemas.microsoft.com/office/drawing/2014/main" id="{F9548629-2629-4CB3-564A-8B0264273C98}"/>
              </a:ext>
            </a:extLst>
          </p:cNvPr>
          <p:cNvGrpSpPr/>
          <p:nvPr/>
        </p:nvGrpSpPr>
        <p:grpSpPr>
          <a:xfrm>
            <a:off x="7680571" y="3389580"/>
            <a:ext cx="4624755" cy="2749808"/>
            <a:chOff x="7680571" y="3389580"/>
            <a:chExt cx="4624755" cy="2749808"/>
          </a:xfrm>
        </p:grpSpPr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1B129EAC-5ACB-2C61-DDA0-A358BD46669B}"/>
                </a:ext>
              </a:extLst>
            </p:cNvPr>
            <p:cNvSpPr txBox="1"/>
            <p:nvPr/>
          </p:nvSpPr>
          <p:spPr>
            <a:xfrm>
              <a:off x="7797806" y="3430954"/>
              <a:ext cx="4507520" cy="270843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buNone/>
              </a:pPr>
              <a:r>
                <a:rPr lang="pt-BR">
                  <a:solidFill>
                    <a:schemeClr val="accent2"/>
                  </a:solidFill>
                  <a:latin typeface="Montserrat "/>
                </a:rPr>
                <a:t>Onda 6 – Orquestrar</a:t>
              </a:r>
            </a:p>
            <a:p>
              <a:pPr>
                <a:buNone/>
              </a:pPr>
              <a:endParaRPr lang="pt-BR">
                <a:solidFill>
                  <a:schemeClr val="accent2"/>
                </a:solidFill>
                <a:latin typeface="Montserrat "/>
              </a:endParaRPr>
            </a:p>
            <a:p>
              <a:pPr>
                <a:buNone/>
              </a:pPr>
              <a:endParaRPr lang="pt-BR" b="1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800" b="1">
                  <a:solidFill>
                    <a:schemeClr val="tx1"/>
                  </a:solidFill>
                  <a:latin typeface="Montserrat "/>
                </a:rPr>
                <a:t>Inteligência Operacional</a:t>
              </a:r>
              <a:br>
                <a:rPr lang="pt-BR" sz="1800" b="1">
                  <a:solidFill>
                    <a:schemeClr val="tx1"/>
                  </a:solidFill>
                  <a:latin typeface="Montserrat "/>
                </a:rPr>
              </a:br>
              <a:endParaRPr lang="pt-BR">
                <a:solidFill>
                  <a:schemeClr val="tx1"/>
                </a:solidFill>
                <a:latin typeface="Montserrat "/>
              </a:endParaRP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Processos.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Pessoas.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Robôs.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Agentes.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Sistemas.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pt-BR" sz="1200">
                  <a:solidFill>
                    <a:schemeClr val="tx1"/>
                  </a:solidFill>
                  <a:latin typeface="Montserrat "/>
                </a:rPr>
                <a:t>Dados.</a:t>
              </a:r>
              <a:br>
                <a:rPr lang="pt-BR" sz="1200">
                  <a:solidFill>
                    <a:schemeClr val="tx1"/>
                  </a:solidFill>
                  <a:latin typeface="Montserrat "/>
                </a:rPr>
              </a:br>
              <a:endParaRPr lang="pt-BR" sz="1200">
                <a:solidFill>
                  <a:schemeClr val="tx1"/>
                </a:solidFill>
                <a:latin typeface="Montserrat "/>
              </a:endParaRPr>
            </a:p>
            <a:p>
              <a:pPr>
                <a:buNone/>
              </a:pPr>
              <a:r>
                <a:rPr lang="pt-BR" sz="1200" b="1">
                  <a:solidFill>
                    <a:schemeClr val="tx1"/>
                  </a:solidFill>
                  <a:latin typeface="Montserrat "/>
                </a:rPr>
                <a:t>Tudo funcionando como uma única operação.</a:t>
              </a:r>
            </a:p>
          </p:txBody>
        </p:sp>
        <p:sp>
          <p:nvSpPr>
            <p:cNvPr id="39" name="Retângulo: Cantos Arredondados 38">
              <a:extLst>
                <a:ext uri="{FF2B5EF4-FFF2-40B4-BE49-F238E27FC236}">
                  <a16:creationId xmlns:a16="http://schemas.microsoft.com/office/drawing/2014/main" id="{BCFB44E5-676C-C7F8-CB3E-6AD5FC4DB871}"/>
                </a:ext>
              </a:extLst>
            </p:cNvPr>
            <p:cNvSpPr/>
            <p:nvPr/>
          </p:nvSpPr>
          <p:spPr>
            <a:xfrm>
              <a:off x="7680571" y="3389580"/>
              <a:ext cx="2242823" cy="398584"/>
            </a:xfrm>
            <a:prstGeom prst="roundRect">
              <a:avLst>
                <a:gd name="adj" fmla="val 50000"/>
              </a:avLst>
            </a:prstGeom>
            <a:noFill/>
            <a:ln w="1270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8" name="Imagem 7">
            <a:extLst>
              <a:ext uri="{FF2B5EF4-FFF2-40B4-BE49-F238E27FC236}">
                <a16:creationId xmlns:a16="http://schemas.microsoft.com/office/drawing/2014/main" id="{79A1A5A1-207D-6B55-0E57-12040544B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9398" y="2572352"/>
            <a:ext cx="1129389" cy="247999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C78DEDA8-5D04-ACBF-5705-7D350DDD917C}"/>
              </a:ext>
            </a:extLst>
          </p:cNvPr>
          <p:cNvSpPr txBox="1"/>
          <p:nvPr/>
        </p:nvSpPr>
        <p:spPr>
          <a:xfrm>
            <a:off x="3587857" y="2465181"/>
            <a:ext cx="65076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>
                <a:solidFill>
                  <a:schemeClr val="tx1"/>
                </a:solidFill>
                <a:latin typeface="Montserrat "/>
              </a:rPr>
              <a:t>A aquisição da </a:t>
            </a:r>
            <a:r>
              <a:rPr lang="pt-BR" sz="1200" err="1">
                <a:solidFill>
                  <a:schemeClr val="tx1"/>
                </a:solidFill>
                <a:latin typeface="Montserrat "/>
              </a:rPr>
              <a:t>Roberty</a:t>
            </a:r>
            <a:r>
              <a:rPr lang="pt-BR" sz="1200">
                <a:solidFill>
                  <a:schemeClr val="tx1"/>
                </a:solidFill>
                <a:latin typeface="Montserrat "/>
              </a:rPr>
              <a:t> acelerou a evolução da </a:t>
            </a:r>
            <a:r>
              <a:rPr lang="pt-BR" sz="1200" err="1">
                <a:solidFill>
                  <a:schemeClr val="tx1"/>
                </a:solidFill>
                <a:latin typeface="Montserrat "/>
              </a:rPr>
              <a:t>Lecom</a:t>
            </a:r>
            <a:r>
              <a:rPr lang="pt-BR" sz="1200">
                <a:solidFill>
                  <a:schemeClr val="tx1"/>
                </a:solidFill>
                <a:latin typeface="Montserrat "/>
              </a:rPr>
              <a:t>, adicionando capacidades que complementam nossa visão de Inteligência Operacional.</a:t>
            </a:r>
          </a:p>
        </p:txBody>
      </p:sp>
    </p:spTree>
    <p:extLst>
      <p:ext uri="{BB962C8B-B14F-4D97-AF65-F5344CB8AC3E}">
        <p14:creationId xmlns:p14="http://schemas.microsoft.com/office/powerpoint/2010/main" val="2054081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C29F6872-BCB9-4F68-A4B3-539BB91FA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Agrupar 32">
            <a:extLst>
              <a:ext uri="{FF2B5EF4-FFF2-40B4-BE49-F238E27FC236}">
                <a16:creationId xmlns:a16="http://schemas.microsoft.com/office/drawing/2014/main" id="{58F09D6B-A0B6-F100-857A-DE8FBD8907C0}"/>
              </a:ext>
            </a:extLst>
          </p:cNvPr>
          <p:cNvGrpSpPr/>
          <p:nvPr/>
        </p:nvGrpSpPr>
        <p:grpSpPr>
          <a:xfrm>
            <a:off x="636054" y="292051"/>
            <a:ext cx="11534826" cy="5549179"/>
            <a:chOff x="-29069" y="177027"/>
            <a:chExt cx="13007854" cy="6257825"/>
          </a:xfrm>
        </p:grpSpPr>
        <p:sp>
          <p:nvSpPr>
            <p:cNvPr id="14" name="Google Shape;65;p15">
              <a:extLst>
                <a:ext uri="{FF2B5EF4-FFF2-40B4-BE49-F238E27FC236}">
                  <a16:creationId xmlns:a16="http://schemas.microsoft.com/office/drawing/2014/main" id="{DEC62ADB-500F-5FCA-E660-6890055C2C1D}"/>
                </a:ext>
              </a:extLst>
            </p:cNvPr>
            <p:cNvSpPr/>
            <p:nvPr/>
          </p:nvSpPr>
          <p:spPr>
            <a:xfrm>
              <a:off x="3423075" y="932111"/>
              <a:ext cx="5271773" cy="5271773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rgbClr val="BFC3D9">
                    <a:alpha val="85000"/>
                  </a:srgbClr>
                </a:gs>
              </a:gsLst>
              <a:lin ang="3600000" scaled="0"/>
            </a:gradFill>
            <a:ln w="12700">
              <a:solidFill>
                <a:srgbClr val="E0E0F2"/>
              </a:solidFill>
            </a:ln>
            <a:effectLst>
              <a:outerShdw blurRad="635000" dist="254000" dir="2700000" algn="tl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>
                <a:solidFill>
                  <a:schemeClr val="lt1"/>
                </a:solidFill>
              </a:endParaRPr>
            </a:p>
          </p:txBody>
        </p:sp>
        <p:cxnSp>
          <p:nvCxnSpPr>
            <p:cNvPr id="28" name="Conector reto 27">
              <a:extLst>
                <a:ext uri="{FF2B5EF4-FFF2-40B4-BE49-F238E27FC236}">
                  <a16:creationId xmlns:a16="http://schemas.microsoft.com/office/drawing/2014/main" id="{7EE4B490-B246-67BE-C701-564DA0FC04CF}"/>
                </a:ext>
              </a:extLst>
            </p:cNvPr>
            <p:cNvCxnSpPr>
              <a:cxnSpLocks/>
            </p:cNvCxnSpPr>
            <p:nvPr/>
          </p:nvCxnSpPr>
          <p:spPr>
            <a:xfrm>
              <a:off x="2988465" y="3567998"/>
              <a:ext cx="6210281" cy="0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0" name="Conector reto 29">
              <a:extLst>
                <a:ext uri="{FF2B5EF4-FFF2-40B4-BE49-F238E27FC236}">
                  <a16:creationId xmlns:a16="http://schemas.microsoft.com/office/drawing/2014/main" id="{DE810D43-811E-6D89-E90C-1F0AF9B502FD}"/>
                </a:ext>
              </a:extLst>
            </p:cNvPr>
            <p:cNvCxnSpPr>
              <a:cxnSpLocks/>
              <a:stCxn id="14" idx="0"/>
              <a:endCxn id="25" idx="0"/>
            </p:cNvCxnSpPr>
            <p:nvPr/>
          </p:nvCxnSpPr>
          <p:spPr>
            <a:xfrm flipH="1">
              <a:off x="6058960" y="932111"/>
              <a:ext cx="1" cy="5502741"/>
            </a:xfrm>
            <a:prstGeom prst="line">
              <a:avLst/>
            </a:prstGeom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6F573E8C-4A3F-8555-9569-A3E67CB134B2}"/>
                </a:ext>
              </a:extLst>
            </p:cNvPr>
            <p:cNvGrpSpPr/>
            <p:nvPr/>
          </p:nvGrpSpPr>
          <p:grpSpPr>
            <a:xfrm>
              <a:off x="4132208" y="1662626"/>
              <a:ext cx="3853505" cy="3853505"/>
              <a:chOff x="7129805" y="2092416"/>
              <a:chExt cx="2581831" cy="2581831"/>
            </a:xfrm>
          </p:grpSpPr>
          <p:sp>
            <p:nvSpPr>
              <p:cNvPr id="67" name="Google Shape;67;p15">
                <a:extLst>
                  <a:ext uri="{FF2B5EF4-FFF2-40B4-BE49-F238E27FC236}">
                    <a16:creationId xmlns:a16="http://schemas.microsoft.com/office/drawing/2014/main" id="{1CA52FD5-05FD-923B-7CCF-237200F4434D}"/>
                  </a:ext>
                </a:extLst>
              </p:cNvPr>
              <p:cNvSpPr/>
              <p:nvPr/>
            </p:nvSpPr>
            <p:spPr>
              <a:xfrm>
                <a:off x="7129805" y="2092416"/>
                <a:ext cx="2581831" cy="2581831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BFC3D9">
                      <a:alpha val="85000"/>
                    </a:srgbClr>
                  </a:gs>
                </a:gsLst>
                <a:lin ang="3600000" scaled="0"/>
              </a:gradFill>
              <a:ln w="12700">
                <a:solidFill>
                  <a:srgbClr val="E0E0F2"/>
                </a:solidFill>
              </a:ln>
              <a:effectLst>
                <a:outerShdw blurRad="635000" dist="254000" dir="2700000" algn="tl" rotWithShape="0">
                  <a:schemeClr val="tx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68" name="Google Shape;68;p15">
                <a:extLst>
                  <a:ext uri="{FF2B5EF4-FFF2-40B4-BE49-F238E27FC236}">
                    <a16:creationId xmlns:a16="http://schemas.microsoft.com/office/drawing/2014/main" id="{CE14D6EC-622D-D29D-782F-351C714BB784}"/>
                  </a:ext>
                </a:extLst>
              </p:cNvPr>
              <p:cNvSpPr/>
              <p:nvPr/>
            </p:nvSpPr>
            <p:spPr>
              <a:xfrm>
                <a:off x="7289721" y="2252332"/>
                <a:ext cx="2262000" cy="2262000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BFC3D9">
                      <a:alpha val="85000"/>
                    </a:srgbClr>
                  </a:gs>
                </a:gsLst>
                <a:lin ang="3600000" scaled="0"/>
              </a:gradFill>
              <a:ln w="12700">
                <a:solidFill>
                  <a:srgbClr val="E0E0F2"/>
                </a:solidFill>
              </a:ln>
              <a:effectLst>
                <a:outerShdw blurRad="635000" dist="254000" dir="2700000" algn="tl" rotWithShape="0">
                  <a:schemeClr val="tx1">
                    <a:alpha val="15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sz="1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80F1D0D3-2CE4-FBBC-F979-B0B635AFE7F5}"/>
                </a:ext>
              </a:extLst>
            </p:cNvPr>
            <p:cNvGrpSpPr/>
            <p:nvPr/>
          </p:nvGrpSpPr>
          <p:grpSpPr>
            <a:xfrm>
              <a:off x="3534271" y="177027"/>
              <a:ext cx="4734008" cy="5718901"/>
              <a:chOff x="-3085323" y="-1142613"/>
              <a:chExt cx="6314270" cy="7627932"/>
            </a:xfrm>
          </p:grpSpPr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19F74C43-75D5-F790-6B15-6594979636AD}"/>
                  </a:ext>
                </a:extLst>
              </p:cNvPr>
              <p:cNvSpPr txBox="1"/>
              <p:nvPr/>
            </p:nvSpPr>
            <p:spPr>
              <a:xfrm>
                <a:off x="-2567819" y="384774"/>
                <a:ext cx="5796766" cy="58726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prstTxWarp prst="textArchUp">
                  <a:avLst>
                    <a:gd name="adj" fmla="val 11860348"/>
                  </a:avLst>
                </a:prstTxWarp>
                <a:spAutoFit/>
              </a:bodyPr>
              <a:lstStyle/>
              <a:p>
                <a:pPr algn="ctr"/>
                <a:r>
                  <a:rPr lang="pt-BR" cap="all" spc="400">
                    <a:solidFill>
                      <a:schemeClr val="accent2"/>
                    </a:solidFill>
                    <a:latin typeface="Montserrat" pitchFamily="2" charset="0"/>
                  </a:rPr>
                  <a:t>Governança                                EFICIÊNCIA</a:t>
                </a:r>
              </a:p>
            </p:txBody>
          </p:sp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7AD2678A-42F4-1244-87A8-5187A8A04233}"/>
                  </a:ext>
                </a:extLst>
              </p:cNvPr>
              <p:cNvSpPr txBox="1"/>
              <p:nvPr/>
            </p:nvSpPr>
            <p:spPr>
              <a:xfrm rot="223642">
                <a:off x="-2609005" y="908488"/>
                <a:ext cx="5784823" cy="55768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prstTxWarp prst="textArchDown">
                  <a:avLst/>
                </a:prstTxWarp>
                <a:spAutoFit/>
              </a:bodyPr>
              <a:lstStyle/>
              <a:p>
                <a:pPr algn="ctr"/>
                <a:r>
                  <a:rPr lang="pt-BR" sz="1050" cap="all" spc="400">
                    <a:solidFill>
                      <a:schemeClr val="accent2"/>
                    </a:solidFill>
                    <a:latin typeface="Montserrat" pitchFamily="2" charset="0"/>
                  </a:rPr>
                  <a:t>ESCALABILIDADE                      EXPERIÊNCIA</a:t>
                </a:r>
              </a:p>
            </p:txBody>
          </p:sp>
          <p:sp>
            <p:nvSpPr>
              <p:cNvPr id="22" name="Rectangle 2">
                <a:extLst>
                  <a:ext uri="{FF2B5EF4-FFF2-40B4-BE49-F238E27FC236}">
                    <a16:creationId xmlns:a16="http://schemas.microsoft.com/office/drawing/2014/main" id="{7717DB46-60CC-F4E3-FD20-EA564455D9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3085323" y="-1142613"/>
                <a:ext cx="312834" cy="38951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endParaRPr kumimoji="0" lang="pt-BR" altLang="pt-BR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  <p:pic>
          <p:nvPicPr>
            <p:cNvPr id="36" name="Gráfico 35">
              <a:extLst>
                <a:ext uri="{FF2B5EF4-FFF2-40B4-BE49-F238E27FC236}">
                  <a16:creationId xmlns:a16="http://schemas.microsoft.com/office/drawing/2014/main" id="{B1FAEDF2-96BC-7E4B-D246-C35388920CB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87436" y="1120516"/>
              <a:ext cx="1695336" cy="4894961"/>
            </a:xfrm>
            <a:prstGeom prst="rect">
              <a:avLst/>
            </a:prstGeom>
            <a:effectLst>
              <a:outerShdw blurRad="635000" dist="254000" dir="2700000" algn="tl" rotWithShape="0">
                <a:schemeClr val="tx1">
                  <a:alpha val="15000"/>
                </a:schemeClr>
              </a:outerShdw>
            </a:effectLst>
          </p:spPr>
        </p:pic>
        <p:pic>
          <p:nvPicPr>
            <p:cNvPr id="3" name="Gráfico 2">
              <a:extLst>
                <a:ext uri="{FF2B5EF4-FFF2-40B4-BE49-F238E27FC236}">
                  <a16:creationId xmlns:a16="http://schemas.microsoft.com/office/drawing/2014/main" id="{A2F1E6BD-A277-03ED-4DA4-F377DAC477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844581" y="1120516"/>
              <a:ext cx="1695336" cy="4894961"/>
            </a:xfrm>
            <a:prstGeom prst="rect">
              <a:avLst/>
            </a:prstGeom>
            <a:effectLst>
              <a:outerShdw blurRad="635000" dist="254000" dir="2700000" algn="tl" rotWithShape="0">
                <a:schemeClr val="tx1">
                  <a:alpha val="15000"/>
                </a:schemeClr>
              </a:outerShdw>
            </a:effectLst>
          </p:spPr>
        </p:pic>
        <p:sp>
          <p:nvSpPr>
            <p:cNvPr id="5" name="CaixaDeTexto 4">
              <a:extLst>
                <a:ext uri="{FF2B5EF4-FFF2-40B4-BE49-F238E27FC236}">
                  <a16:creationId xmlns:a16="http://schemas.microsoft.com/office/drawing/2014/main" id="{80692B51-4E5C-6F0A-4170-74C874035B13}"/>
                </a:ext>
              </a:extLst>
            </p:cNvPr>
            <p:cNvSpPr txBox="1"/>
            <p:nvPr/>
          </p:nvSpPr>
          <p:spPr>
            <a:xfrm>
              <a:off x="4713691" y="3938925"/>
              <a:ext cx="2765799" cy="5206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>
                  <a:solidFill>
                    <a:schemeClr val="accent2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Centro de Orquestração e Gestão Operacional</a:t>
              </a:r>
              <a:endParaRPr lang="pt-BR" sz="1200"/>
            </a:p>
          </p:txBody>
        </p:sp>
        <p:pic>
          <p:nvPicPr>
            <p:cNvPr id="7" name="Google Shape;191;p19">
              <a:extLst>
                <a:ext uri="{FF2B5EF4-FFF2-40B4-BE49-F238E27FC236}">
                  <a16:creationId xmlns:a16="http://schemas.microsoft.com/office/drawing/2014/main" id="{624EAAF8-15D9-AC4C-546E-67A0D962698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 r="51800"/>
            <a:stretch/>
          </p:blipFill>
          <p:spPr>
            <a:xfrm>
              <a:off x="5031999" y="3265637"/>
              <a:ext cx="2126540" cy="47826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EA281CAD-7D3F-5744-1970-B9A21BCAF12A}"/>
                </a:ext>
              </a:extLst>
            </p:cNvPr>
            <p:cNvSpPr txBox="1"/>
            <p:nvPr/>
          </p:nvSpPr>
          <p:spPr>
            <a:xfrm>
              <a:off x="119920" y="1901307"/>
              <a:ext cx="2482319" cy="312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>
                  <a:solidFill>
                    <a:schemeClr val="accent2"/>
                  </a:solidFill>
                  <a:latin typeface="Montserrat Medium" pitchFamily="2" charset="0"/>
                  <a:sym typeface="Montserrat"/>
                </a:rPr>
                <a:t>Processos</a:t>
              </a:r>
              <a:endParaRPr lang="pt-BR" sz="1200">
                <a:latin typeface="Montserrat Medium" pitchFamily="2" charset="0"/>
              </a:endParaRPr>
            </a:p>
          </p:txBody>
        </p:sp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159015F2-D1EF-92C7-25EB-073A5EB69556}"/>
                </a:ext>
              </a:extLst>
            </p:cNvPr>
            <p:cNvSpPr txBox="1"/>
            <p:nvPr/>
          </p:nvSpPr>
          <p:spPr>
            <a:xfrm>
              <a:off x="-29069" y="4780470"/>
              <a:ext cx="1535129" cy="312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>
                  <a:solidFill>
                    <a:schemeClr val="accent2"/>
                  </a:solidFill>
                  <a:latin typeface="Montserrat Medium" pitchFamily="2" charset="0"/>
                  <a:sym typeface="Montserrat"/>
                </a:rPr>
                <a:t>ECM</a:t>
              </a:r>
              <a:endParaRPr lang="pt-BR" sz="1200">
                <a:latin typeface="Montserrat Medium" pitchFamily="2" charset="0"/>
              </a:endParaRPr>
            </a:p>
          </p:txBody>
        </p:sp>
        <p:sp>
          <p:nvSpPr>
            <p:cNvPr id="11" name="CaixaDeTexto 10">
              <a:extLst>
                <a:ext uri="{FF2B5EF4-FFF2-40B4-BE49-F238E27FC236}">
                  <a16:creationId xmlns:a16="http://schemas.microsoft.com/office/drawing/2014/main" id="{94716896-601D-919E-75AB-48BB37C868F7}"/>
                </a:ext>
              </a:extLst>
            </p:cNvPr>
            <p:cNvSpPr txBox="1"/>
            <p:nvPr/>
          </p:nvSpPr>
          <p:spPr>
            <a:xfrm>
              <a:off x="15618" y="3429000"/>
              <a:ext cx="1535129" cy="312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>
                  <a:solidFill>
                    <a:schemeClr val="accent2"/>
                  </a:solidFill>
                  <a:latin typeface="Montserrat Medium" pitchFamily="2" charset="0"/>
                  <a:sym typeface="Montserrat"/>
                </a:rPr>
                <a:t>Multicanais</a:t>
              </a:r>
              <a:endParaRPr lang="pt-BR" sz="1200">
                <a:latin typeface="Montserrat Medium" pitchFamily="2" charset="0"/>
              </a:endParaRP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63514A8B-281B-C154-B659-1A477317D28C}"/>
                </a:ext>
              </a:extLst>
            </p:cNvPr>
            <p:cNvSpPr txBox="1"/>
            <p:nvPr/>
          </p:nvSpPr>
          <p:spPr>
            <a:xfrm>
              <a:off x="10496467" y="1940614"/>
              <a:ext cx="2482318" cy="312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>
                  <a:solidFill>
                    <a:schemeClr val="tx1"/>
                  </a:solidFill>
                  <a:latin typeface="Montserrat Medium" pitchFamily="2" charset="0"/>
                  <a:sym typeface="Montserrat"/>
                </a:rPr>
                <a:t>AI </a:t>
              </a:r>
              <a:r>
                <a:rPr lang="pt-BR" sz="1200" err="1">
                  <a:solidFill>
                    <a:schemeClr val="tx1"/>
                  </a:solidFill>
                  <a:latin typeface="Montserrat Medium" pitchFamily="2" charset="0"/>
                  <a:sym typeface="Montserrat"/>
                </a:rPr>
                <a:t>Agents</a:t>
              </a:r>
              <a:endParaRPr lang="pt-BR" sz="1200">
                <a:solidFill>
                  <a:schemeClr val="tx1"/>
                </a:solidFill>
                <a:latin typeface="Montserrat Medium" pitchFamily="2" charset="0"/>
              </a:endParaRP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0E8B2726-F5F7-F827-F89A-203BA3BFA483}"/>
                </a:ext>
              </a:extLst>
            </p:cNvPr>
            <p:cNvSpPr txBox="1"/>
            <p:nvPr/>
          </p:nvSpPr>
          <p:spPr>
            <a:xfrm>
              <a:off x="10382917" y="4866962"/>
              <a:ext cx="1535129" cy="312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>
                  <a:solidFill>
                    <a:schemeClr val="tx1"/>
                  </a:solidFill>
                  <a:latin typeface="Montserrat Medium" pitchFamily="2" charset="0"/>
                  <a:sym typeface="Montserrat"/>
                </a:rPr>
                <a:t>IDP</a:t>
              </a:r>
              <a:endParaRPr lang="pt-BR" sz="1200">
                <a:solidFill>
                  <a:schemeClr val="tx1"/>
                </a:solidFill>
                <a:latin typeface="Montserrat Medium" pitchFamily="2" charset="0"/>
              </a:endParaRPr>
            </a:p>
          </p:txBody>
        </p:sp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87DBC302-96CB-2FC6-7D2A-FCA56FD3D15B}"/>
                </a:ext>
              </a:extLst>
            </p:cNvPr>
            <p:cNvSpPr txBox="1"/>
            <p:nvPr/>
          </p:nvSpPr>
          <p:spPr>
            <a:xfrm>
              <a:off x="10510443" y="3429000"/>
              <a:ext cx="1535129" cy="31237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200">
                  <a:solidFill>
                    <a:schemeClr val="tx1"/>
                  </a:solidFill>
                  <a:latin typeface="Montserrat Medium" pitchFamily="2" charset="0"/>
                  <a:sym typeface="Montserrat"/>
                </a:rPr>
                <a:t>RPA</a:t>
              </a:r>
              <a:endParaRPr lang="pt-BR" sz="1200">
                <a:solidFill>
                  <a:schemeClr val="tx1"/>
                </a:solidFill>
                <a:latin typeface="Montserrat Medium" pitchFamily="2" charset="0"/>
              </a:endParaRPr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7FDBCFF2-2653-28C8-2461-CBBCA74ABEFA}"/>
              </a:ext>
            </a:extLst>
          </p:cNvPr>
          <p:cNvGrpSpPr/>
          <p:nvPr/>
        </p:nvGrpSpPr>
        <p:grpSpPr>
          <a:xfrm>
            <a:off x="8958305" y="1128698"/>
            <a:ext cx="2776495" cy="4331126"/>
            <a:chOff x="8958305" y="1128698"/>
            <a:chExt cx="2776495" cy="4331126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id="{3FE5681B-8934-D29F-CD96-67BF54CA82F6}"/>
                </a:ext>
              </a:extLst>
            </p:cNvPr>
            <p:cNvGrpSpPr/>
            <p:nvPr/>
          </p:nvGrpSpPr>
          <p:grpSpPr>
            <a:xfrm>
              <a:off x="8958305" y="1128698"/>
              <a:ext cx="2776495" cy="4331126"/>
              <a:chOff x="8958305" y="1128698"/>
              <a:chExt cx="2776495" cy="4331126"/>
            </a:xfrm>
          </p:grpSpPr>
          <p:sp>
            <p:nvSpPr>
              <p:cNvPr id="87" name="Google Shape;188;p23">
                <a:extLst>
                  <a:ext uri="{FF2B5EF4-FFF2-40B4-BE49-F238E27FC236}">
                    <a16:creationId xmlns:a16="http://schemas.microsoft.com/office/drawing/2014/main" id="{9F25F7C6-7762-5BFB-03DE-55AF93B925D5}"/>
                  </a:ext>
                </a:extLst>
              </p:cNvPr>
              <p:cNvSpPr/>
              <p:nvPr/>
            </p:nvSpPr>
            <p:spPr>
              <a:xfrm>
                <a:off x="8958305" y="1128698"/>
                <a:ext cx="2776495" cy="4331126"/>
              </a:xfrm>
              <a:prstGeom prst="roundRect">
                <a:avLst>
                  <a:gd name="adj" fmla="val 7585"/>
                </a:avLst>
              </a:prstGeom>
              <a:gradFill flip="none" rotWithShape="1">
                <a:gsLst>
                  <a:gs pos="90000">
                    <a:schemeClr val="bg1">
                      <a:alpha val="0"/>
                    </a:schemeClr>
                  </a:gs>
                  <a:gs pos="0">
                    <a:schemeClr val="bg1">
                      <a:shade val="100000"/>
                      <a:satMod val="115000"/>
                      <a:alpha val="56000"/>
                    </a:schemeClr>
                  </a:gs>
                </a:gsLst>
                <a:lin ang="10800000" scaled="0"/>
                <a:tileRect/>
              </a:gradFill>
              <a:ln w="6350" cap="flat" cmpd="sng">
                <a:noFill/>
                <a:prstDash val="solid"/>
                <a:round/>
                <a:headEnd type="none" w="sm" len="sm"/>
                <a:tailEnd type="none" w="sm" len="sm"/>
              </a:ln>
              <a:effectLst/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cxnSp>
            <p:nvCxnSpPr>
              <p:cNvPr id="101" name="Conector reto 100">
                <a:extLst>
                  <a:ext uri="{FF2B5EF4-FFF2-40B4-BE49-F238E27FC236}">
                    <a16:creationId xmlns:a16="http://schemas.microsoft.com/office/drawing/2014/main" id="{B0E627E0-C738-CA55-41EA-5D19AA2017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48800" y="1727398"/>
                <a:ext cx="2277536" cy="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  <a:alpha val="0"/>
                      </a:schemeClr>
                    </a:gs>
                    <a:gs pos="100000">
                      <a:schemeClr val="bg1"/>
                    </a:gs>
                  </a:gsLst>
                  <a:lin ang="3600000" scaled="0"/>
                </a:gradFill>
              </a:ln>
            </p:spPr>
            <p:style>
              <a:lnRef idx="1">
                <a:schemeClr val="accent4"/>
              </a:lnRef>
              <a:fillRef idx="0">
                <a:schemeClr val="accent4"/>
              </a:fillRef>
              <a:effectRef idx="0">
                <a:schemeClr val="accent4"/>
              </a:effectRef>
              <a:fontRef idx="minor">
                <a:schemeClr val="tx1"/>
              </a:fontRef>
            </p:style>
          </p:cxnSp>
        </p:grpSp>
        <p:pic>
          <p:nvPicPr>
            <p:cNvPr id="23" name="Imagem 22">
              <a:extLst>
                <a:ext uri="{FF2B5EF4-FFF2-40B4-BE49-F238E27FC236}">
                  <a16:creationId xmlns:a16="http://schemas.microsoft.com/office/drawing/2014/main" id="{705D098C-F90A-14FE-8063-680CD38BA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81696" y="1340941"/>
              <a:ext cx="1012792" cy="222396"/>
            </a:xfrm>
            <a:prstGeom prst="rect">
              <a:avLst/>
            </a:prstGeom>
          </p:spPr>
        </p:pic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99CD1725-5679-4CA7-9435-6CCE2BBB72AA}"/>
              </a:ext>
            </a:extLst>
          </p:cNvPr>
          <p:cNvGrpSpPr/>
          <p:nvPr/>
        </p:nvGrpSpPr>
        <p:grpSpPr>
          <a:xfrm>
            <a:off x="3895142" y="5841230"/>
            <a:ext cx="6327281" cy="602500"/>
            <a:chOff x="3895142" y="5841230"/>
            <a:chExt cx="6327281" cy="602500"/>
          </a:xfrm>
        </p:grpSpPr>
        <p:sp>
          <p:nvSpPr>
            <p:cNvPr id="25" name="Google Shape;188;p23">
              <a:extLst>
                <a:ext uri="{FF2B5EF4-FFF2-40B4-BE49-F238E27FC236}">
                  <a16:creationId xmlns:a16="http://schemas.microsoft.com/office/drawing/2014/main" id="{4C417572-8941-2174-3A4A-176CD66D26C3}"/>
                </a:ext>
              </a:extLst>
            </p:cNvPr>
            <p:cNvSpPr/>
            <p:nvPr/>
          </p:nvSpPr>
          <p:spPr>
            <a:xfrm>
              <a:off x="3895142" y="5841230"/>
              <a:ext cx="4279048" cy="602500"/>
            </a:xfrm>
            <a:prstGeom prst="roundRect">
              <a:avLst>
                <a:gd name="adj" fmla="val 30010"/>
              </a:avLst>
            </a:prstGeom>
            <a:gradFill flip="none" rotWithShape="1">
              <a:gsLst>
                <a:gs pos="0">
                  <a:srgbClr val="F8F9FF">
                    <a:alpha val="48000"/>
                  </a:srgbClr>
                </a:gs>
                <a:gs pos="50000">
                  <a:schemeClr val="bg1">
                    <a:alpha val="54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63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63600" dist="723900" dir="8400000" sx="85000" sy="85000" algn="t" rotWithShape="0">
                <a:schemeClr val="bg1">
                  <a:lumMod val="10000"/>
                  <a:alpha val="40000"/>
                </a:scheme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4826A2E0-EBDB-3015-BBCD-9B20F3C80170}"/>
                </a:ext>
              </a:extLst>
            </p:cNvPr>
            <p:cNvSpPr/>
            <p:nvPr/>
          </p:nvSpPr>
          <p:spPr>
            <a:xfrm>
              <a:off x="4639471" y="6051589"/>
              <a:ext cx="5582952" cy="22063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1200" err="1">
                  <a:solidFill>
                    <a:schemeClr val="accent2"/>
                  </a:solidFill>
                  <a:latin typeface="Montserrat"/>
                  <a:cs typeface="Arial"/>
                </a:rPr>
                <a:t>Analytics</a:t>
              </a:r>
              <a:endParaRPr lang="pt-BR" sz="1200">
                <a:solidFill>
                  <a:schemeClr val="accent2"/>
                </a:solidFill>
                <a:latin typeface="Montserrat"/>
                <a:cs typeface="Arial"/>
              </a:endParaRPr>
            </a:p>
          </p:txBody>
        </p:sp>
        <p:pic>
          <p:nvPicPr>
            <p:cNvPr id="58" name="Imagem 57">
              <a:extLst>
                <a:ext uri="{FF2B5EF4-FFF2-40B4-BE49-F238E27FC236}">
                  <a16:creationId xmlns:a16="http://schemas.microsoft.com/office/drawing/2014/main" id="{DF656BFA-9B6E-130A-25A4-2A807358D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184494" y="5934958"/>
              <a:ext cx="454977" cy="454977"/>
            </a:xfrm>
            <a:prstGeom prst="rect">
              <a:avLst/>
            </a:prstGeom>
          </p:spPr>
        </p:pic>
      </p:grpSp>
      <p:pic>
        <p:nvPicPr>
          <p:cNvPr id="60" name="Imagem 59">
            <a:extLst>
              <a:ext uri="{FF2B5EF4-FFF2-40B4-BE49-F238E27FC236}">
                <a16:creationId xmlns:a16="http://schemas.microsoft.com/office/drawing/2014/main" id="{28851053-4A3B-3B3F-1EAF-02F3FA8420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62653" y="4264778"/>
            <a:ext cx="649225" cy="649225"/>
          </a:xfrm>
          <a:prstGeom prst="rect">
            <a:avLst/>
          </a:prstGeom>
        </p:spPr>
      </p:pic>
      <p:pic>
        <p:nvPicPr>
          <p:cNvPr id="62" name="Imagem 61">
            <a:extLst>
              <a:ext uri="{FF2B5EF4-FFF2-40B4-BE49-F238E27FC236}">
                <a16:creationId xmlns:a16="http://schemas.microsoft.com/office/drawing/2014/main" id="{7259C428-1624-F952-0586-7DF5F478A8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71419" y="3029636"/>
            <a:ext cx="649225" cy="649225"/>
          </a:xfrm>
          <a:prstGeom prst="rect">
            <a:avLst/>
          </a:prstGeom>
        </p:spPr>
      </p:pic>
      <p:pic>
        <p:nvPicPr>
          <p:cNvPr id="70" name="Imagem 69">
            <a:extLst>
              <a:ext uri="{FF2B5EF4-FFF2-40B4-BE49-F238E27FC236}">
                <a16:creationId xmlns:a16="http://schemas.microsoft.com/office/drawing/2014/main" id="{936A1352-9580-A13D-2B58-5E1793DA66B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29507" y="1603998"/>
            <a:ext cx="649225" cy="649225"/>
          </a:xfrm>
          <a:prstGeom prst="rect">
            <a:avLst/>
          </a:prstGeom>
        </p:spPr>
      </p:pic>
      <p:grpSp>
        <p:nvGrpSpPr>
          <p:cNvPr id="15" name="Agrupar 14">
            <a:extLst>
              <a:ext uri="{FF2B5EF4-FFF2-40B4-BE49-F238E27FC236}">
                <a16:creationId xmlns:a16="http://schemas.microsoft.com/office/drawing/2014/main" id="{1B34BDFF-7126-946D-BC4C-7CCE5C61F6B5}"/>
              </a:ext>
            </a:extLst>
          </p:cNvPr>
          <p:cNvGrpSpPr/>
          <p:nvPr/>
        </p:nvGrpSpPr>
        <p:grpSpPr>
          <a:xfrm>
            <a:off x="8958305" y="5633975"/>
            <a:ext cx="2776495" cy="823975"/>
            <a:chOff x="8958305" y="5633975"/>
            <a:chExt cx="2776495" cy="823975"/>
          </a:xfrm>
        </p:grpSpPr>
        <p:sp>
          <p:nvSpPr>
            <p:cNvPr id="119" name="Google Shape;188;p23">
              <a:extLst>
                <a:ext uri="{FF2B5EF4-FFF2-40B4-BE49-F238E27FC236}">
                  <a16:creationId xmlns:a16="http://schemas.microsoft.com/office/drawing/2014/main" id="{4F21E772-D9DA-BA6A-489A-6D702150D6D7}"/>
                </a:ext>
              </a:extLst>
            </p:cNvPr>
            <p:cNvSpPr/>
            <p:nvPr/>
          </p:nvSpPr>
          <p:spPr>
            <a:xfrm>
              <a:off x="8958305" y="5633975"/>
              <a:ext cx="2776495" cy="823975"/>
            </a:xfrm>
            <a:prstGeom prst="roundRect">
              <a:avLst>
                <a:gd name="adj" fmla="val 14521"/>
              </a:avLst>
            </a:prstGeom>
            <a:gradFill flip="none" rotWithShape="1">
              <a:gsLst>
                <a:gs pos="90000">
                  <a:schemeClr val="bg1">
                    <a:alpha val="0"/>
                  </a:schemeClr>
                </a:gs>
                <a:gs pos="0">
                  <a:schemeClr val="bg1">
                    <a:shade val="100000"/>
                    <a:satMod val="115000"/>
                    <a:alpha val="56000"/>
                  </a:schemeClr>
                </a:gs>
              </a:gsLst>
              <a:lin ang="10800000" scaled="0"/>
              <a:tileRect/>
            </a:gradFill>
            <a:ln w="6350" cap="flat" cmpd="sng">
              <a:noFill/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9" name="CaixaDeTexto 88">
              <a:extLst>
                <a:ext uri="{FF2B5EF4-FFF2-40B4-BE49-F238E27FC236}">
                  <a16:creationId xmlns:a16="http://schemas.microsoft.com/office/drawing/2014/main" id="{298A161B-C5DF-08F5-99D2-F98B69CF8A2F}"/>
                </a:ext>
              </a:extLst>
            </p:cNvPr>
            <p:cNvSpPr txBox="1"/>
            <p:nvPr/>
          </p:nvSpPr>
          <p:spPr>
            <a:xfrm>
              <a:off x="9120254" y="5820756"/>
              <a:ext cx="2452596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pt-BR" sz="1200" b="1">
                  <a:solidFill>
                    <a:schemeClr val="tx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Camada de automação inteligente</a:t>
              </a:r>
              <a:endParaRPr lang="pt-BR" sz="1200" b="1">
                <a:solidFill>
                  <a:schemeClr val="tx1"/>
                </a:solidFill>
              </a:endParaRPr>
            </a:p>
          </p:txBody>
        </p:sp>
      </p:grpSp>
      <p:sp>
        <p:nvSpPr>
          <p:cNvPr id="100" name="Google Shape;71;p8">
            <a:extLst>
              <a:ext uri="{FF2B5EF4-FFF2-40B4-BE49-F238E27FC236}">
                <a16:creationId xmlns:a16="http://schemas.microsoft.com/office/drawing/2014/main" id="{7CFA2C42-464A-B7E1-6CFA-57F30BE4723D}"/>
              </a:ext>
            </a:extLst>
          </p:cNvPr>
          <p:cNvSpPr/>
          <p:nvPr/>
        </p:nvSpPr>
        <p:spPr>
          <a:xfrm>
            <a:off x="0" y="393231"/>
            <a:ext cx="12192000" cy="3836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en-US" sz="2400" b="1" kern="1200" err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Ecossistema</a:t>
            </a:r>
            <a:r>
              <a:rPr lang="en-US" sz="24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 de </a:t>
            </a:r>
            <a:r>
              <a:rPr lang="en-US" sz="2400" b="1" kern="1200" err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Inteligencia</a:t>
            </a:r>
            <a:r>
              <a:rPr lang="en-US" sz="24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 </a:t>
            </a:r>
            <a:r>
              <a:rPr lang="en-US" sz="2400" b="1" kern="1200" err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Operacional</a:t>
            </a:r>
            <a:endParaRPr sz="2400" b="1" kern="1200">
              <a:gradFill flip="none">
                <a:gsLst>
                  <a:gs pos="0">
                    <a:srgbClr val="E0458E">
                      <a:alpha val="86000"/>
                    </a:srgbClr>
                  </a:gs>
                  <a:gs pos="100000">
                    <a:srgbClr val="C74FD7"/>
                  </a:gs>
                </a:gsLst>
                <a:lin ang="0" scaled="1"/>
                <a:tileRect/>
              </a:gradFill>
              <a:latin typeface="Montserrat" pitchFamily="2" charset="0"/>
              <a:ea typeface="+mn-ea"/>
              <a:cs typeface="+mn-cs"/>
              <a:sym typeface="Calibri"/>
            </a:endParaRPr>
          </a:p>
        </p:txBody>
      </p:sp>
      <p:sp>
        <p:nvSpPr>
          <p:cNvPr id="111" name="CaixaDeTexto 110">
            <a:extLst>
              <a:ext uri="{FF2B5EF4-FFF2-40B4-BE49-F238E27FC236}">
                <a16:creationId xmlns:a16="http://schemas.microsoft.com/office/drawing/2014/main" id="{0EE7824A-6CF3-E2FC-5751-BFBE1C3B4E35}"/>
              </a:ext>
            </a:extLst>
          </p:cNvPr>
          <p:cNvSpPr txBox="1"/>
          <p:nvPr/>
        </p:nvSpPr>
        <p:spPr>
          <a:xfrm>
            <a:off x="768894" y="2098070"/>
            <a:ext cx="1474855" cy="9002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Modelagem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Execução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Regras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Integrações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Rastreabilidade</a:t>
            </a:r>
          </a:p>
        </p:txBody>
      </p:sp>
      <p:sp>
        <p:nvSpPr>
          <p:cNvPr id="112" name="CaixaDeTexto 111">
            <a:extLst>
              <a:ext uri="{FF2B5EF4-FFF2-40B4-BE49-F238E27FC236}">
                <a16:creationId xmlns:a16="http://schemas.microsoft.com/office/drawing/2014/main" id="{EE494C0F-CE4C-7AF6-508C-D6928AC86292}"/>
              </a:ext>
            </a:extLst>
          </p:cNvPr>
          <p:cNvSpPr txBox="1"/>
          <p:nvPr/>
        </p:nvSpPr>
        <p:spPr>
          <a:xfrm>
            <a:off x="768894" y="3479195"/>
            <a:ext cx="147485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Portal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APP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 err="1">
                <a:solidFill>
                  <a:schemeClr val="tx1"/>
                </a:solidFill>
                <a:latin typeface="Montserrat" pitchFamily="2" charset="0"/>
              </a:rPr>
              <a:t>WhastApp</a:t>
            </a:r>
            <a:endParaRPr lang="pt-BR" sz="1050">
              <a:solidFill>
                <a:schemeClr val="tx1"/>
              </a:solidFill>
              <a:latin typeface="Montserrat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Redes sociais</a:t>
            </a:r>
          </a:p>
        </p:txBody>
      </p:sp>
      <p:sp>
        <p:nvSpPr>
          <p:cNvPr id="113" name="CaixaDeTexto 112">
            <a:extLst>
              <a:ext uri="{FF2B5EF4-FFF2-40B4-BE49-F238E27FC236}">
                <a16:creationId xmlns:a16="http://schemas.microsoft.com/office/drawing/2014/main" id="{846DB132-F39F-F0AC-328D-380B8CF59CF3}"/>
              </a:ext>
            </a:extLst>
          </p:cNvPr>
          <p:cNvSpPr txBox="1"/>
          <p:nvPr/>
        </p:nvSpPr>
        <p:spPr>
          <a:xfrm>
            <a:off x="768894" y="4727889"/>
            <a:ext cx="1474855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Gestão documental</a:t>
            </a:r>
          </a:p>
        </p:txBody>
      </p:sp>
      <p:sp>
        <p:nvSpPr>
          <p:cNvPr id="114" name="CaixaDeTexto 113">
            <a:extLst>
              <a:ext uri="{FF2B5EF4-FFF2-40B4-BE49-F238E27FC236}">
                <a16:creationId xmlns:a16="http://schemas.microsoft.com/office/drawing/2014/main" id="{770FC09B-5E47-F430-37A5-BE0814598C64}"/>
              </a:ext>
            </a:extLst>
          </p:cNvPr>
          <p:cNvSpPr txBox="1"/>
          <p:nvPr/>
        </p:nvSpPr>
        <p:spPr>
          <a:xfrm>
            <a:off x="9998619" y="2098070"/>
            <a:ext cx="147485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Agentes autônomos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Studio (</a:t>
            </a:r>
            <a:r>
              <a:rPr lang="pt-BR" sz="1050" err="1">
                <a:solidFill>
                  <a:schemeClr val="tx1"/>
                </a:solidFill>
                <a:latin typeface="Montserrat" pitchFamily="2" charset="0"/>
              </a:rPr>
              <a:t>builder</a:t>
            </a: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)</a:t>
            </a:r>
          </a:p>
        </p:txBody>
      </p:sp>
      <p:sp>
        <p:nvSpPr>
          <p:cNvPr id="115" name="CaixaDeTexto 114">
            <a:extLst>
              <a:ext uri="{FF2B5EF4-FFF2-40B4-BE49-F238E27FC236}">
                <a16:creationId xmlns:a16="http://schemas.microsoft.com/office/drawing/2014/main" id="{794AADF1-B028-E09C-5D66-EE6666BF70A0}"/>
              </a:ext>
            </a:extLst>
          </p:cNvPr>
          <p:cNvSpPr txBox="1"/>
          <p:nvPr/>
        </p:nvSpPr>
        <p:spPr>
          <a:xfrm>
            <a:off x="9998619" y="3479195"/>
            <a:ext cx="1568248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Automação robótica de tarefas repetitivas</a:t>
            </a:r>
          </a:p>
        </p:txBody>
      </p:sp>
      <p:sp>
        <p:nvSpPr>
          <p:cNvPr id="116" name="CaixaDeTexto 115">
            <a:extLst>
              <a:ext uri="{FF2B5EF4-FFF2-40B4-BE49-F238E27FC236}">
                <a16:creationId xmlns:a16="http://schemas.microsoft.com/office/drawing/2014/main" id="{5A685474-A393-2D07-4B87-7F33E7A88693}"/>
              </a:ext>
            </a:extLst>
          </p:cNvPr>
          <p:cNvSpPr txBox="1"/>
          <p:nvPr/>
        </p:nvSpPr>
        <p:spPr>
          <a:xfrm>
            <a:off x="9998619" y="4727889"/>
            <a:ext cx="1474855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Leitura inteligente de documentos</a:t>
            </a:r>
          </a:p>
        </p:txBody>
      </p:sp>
      <p:sp>
        <p:nvSpPr>
          <p:cNvPr id="117" name="CaixaDeTexto 116">
            <a:extLst>
              <a:ext uri="{FF2B5EF4-FFF2-40B4-BE49-F238E27FC236}">
                <a16:creationId xmlns:a16="http://schemas.microsoft.com/office/drawing/2014/main" id="{E2724FD6-352A-196E-F0CD-4EE20DACC348}"/>
              </a:ext>
            </a:extLst>
          </p:cNvPr>
          <p:cNvSpPr txBox="1"/>
          <p:nvPr/>
        </p:nvSpPr>
        <p:spPr>
          <a:xfrm>
            <a:off x="5541788" y="6054200"/>
            <a:ext cx="263522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050">
                <a:solidFill>
                  <a:schemeClr val="tx1"/>
                </a:solidFill>
                <a:latin typeface="Montserrat" pitchFamily="2" charset="0"/>
              </a:rPr>
              <a:t>Dados, Dashboards e KPIs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757DC3B-F9EE-5A71-58FB-B94B0CFF127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04269" y="4267617"/>
            <a:ext cx="649225" cy="64922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8586420-E2FC-967F-1952-6F3740BC562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958305" y="3029636"/>
            <a:ext cx="649225" cy="649225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BFB4C0A0-E090-3893-E150-5C2D7684FEA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818898" y="1855927"/>
            <a:ext cx="333392" cy="32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966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A19027A4-1A80-AE15-20B1-C9504EE63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1">
            <a:extLst>
              <a:ext uri="{FF2B5EF4-FFF2-40B4-BE49-F238E27FC236}">
                <a16:creationId xmlns:a16="http://schemas.microsoft.com/office/drawing/2014/main" id="{ED51A739-1DA7-1426-A5DA-AF99E574F243}"/>
              </a:ext>
            </a:extLst>
          </p:cNvPr>
          <p:cNvSpPr/>
          <p:nvPr/>
        </p:nvSpPr>
        <p:spPr>
          <a:xfrm>
            <a:off x="609600" y="62287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pt-BR" sz="1200" b="1">
                <a:solidFill>
                  <a:srgbClr val="131876"/>
                </a:solidFill>
                <a:latin typeface="Montserrat"/>
              </a:rPr>
              <a:t>Um ambiente aberto — não uma ferramenta rígida.</a:t>
            </a:r>
          </a:p>
        </p:txBody>
      </p:sp>
      <p:cxnSp>
        <p:nvCxnSpPr>
          <p:cNvPr id="8" name="Straight Connector 128">
            <a:extLst>
              <a:ext uri="{FF2B5EF4-FFF2-40B4-BE49-F238E27FC236}">
                <a16:creationId xmlns:a16="http://schemas.microsoft.com/office/drawing/2014/main" id="{CF8B8334-8EAD-EF65-CE69-522A22F6E681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005007"/>
            <a:ext cx="12192000" cy="30479"/>
          </a:xfrm>
          <a:prstGeom prst="line">
            <a:avLst/>
          </a:prstGeom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1A56A05B-C258-1D90-1F38-74D43223B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6A33D11-1939-29FD-A2A9-EAF63B986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  <p:sp>
        <p:nvSpPr>
          <p:cNvPr id="400" name="TB401"/>
          <p:cNvSpPr txBox="1"/>
          <p:nvPr/>
        </p:nvSpPr>
        <p:spPr>
          <a:xfrm>
            <a:off x="660400" y="939800"/>
            <a:ext cx="10807700" cy="838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05000"/>
              </a:lnSpc>
              <a:buNone/>
            </a:pPr>
            <a:r>
              <a:rPr lang="pt-BR" sz="2800" b="1">
                <a:solidFill>
                  <a:srgbClr val="131876"/>
                </a:solidFill>
                <a:latin typeface="Montserrat"/>
              </a:rPr>
              <a:t>O caos não some. </a:t>
            </a:r>
            <a:r>
              <a:rPr lang="pt-BR" sz="2800" b="1">
                <a:solidFill>
                  <a:srgbClr val="E0458E"/>
                </a:solidFill>
                <a:latin typeface="Montserrat"/>
              </a:rPr>
              <a:t>Ele passa a ter um tratamento.</a:t>
            </a:r>
          </a:p>
        </p:txBody>
      </p:sp>
      <p:sp>
        <p:nvSpPr>
          <p:cNvPr id="401" name="TB402"/>
          <p:cNvSpPr txBox="1"/>
          <p:nvPr/>
        </p:nvSpPr>
        <p:spPr>
          <a:xfrm>
            <a:off x="660400" y="1651000"/>
            <a:ext cx="10807700" cy="304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400">
                <a:solidFill>
                  <a:srgbClr val="1B2A6B"/>
                </a:solidFill>
                <a:latin typeface="Montserrat"/>
              </a:rPr>
              <a:t>Cada improviso do slide anterior tem uma </a:t>
            </a:r>
            <a:r>
              <a:rPr lang="pt-BR" sz="1400" b="1">
                <a:solidFill>
                  <a:srgbClr val="1B2A6B"/>
                </a:solidFill>
                <a:latin typeface="Montserrat"/>
              </a:rPr>
              <a:t>capacidade que dá conta dele</a:t>
            </a:r>
            <a:r>
              <a:rPr lang="pt-BR" sz="1400">
                <a:solidFill>
                  <a:srgbClr val="1B2A6B"/>
                </a:solidFill>
                <a:latin typeface="Montserrat"/>
              </a:rPr>
              <a:t> — e todas convivem no mesmo ambiente.</a:t>
            </a:r>
          </a:p>
        </p:txBody>
      </p:sp>
      <p:sp>
        <p:nvSpPr>
          <p:cNvPr id="427" name="RR428"/>
          <p:cNvSpPr/>
          <p:nvPr/>
        </p:nvSpPr>
        <p:spPr>
          <a:xfrm>
            <a:off x="673100" y="5232400"/>
            <a:ext cx="10845800" cy="508000"/>
          </a:xfrm>
          <a:prstGeom prst="roundRect">
            <a:avLst>
              <a:gd name="adj" fmla="val 30000"/>
            </a:avLst>
          </a:prstGeom>
          <a:solidFill>
            <a:srgbClr val="E0458E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pt-BR" sz="1400" b="1">
                <a:solidFill>
                  <a:srgbClr val="FFFFFF"/>
                </a:solidFill>
                <a:latin typeface="Montserrat"/>
              </a:rPr>
              <a:t>Cada capacidade resolve um pedaço do processo real. Juntas, num só lugar, dão conta do todo.</a:t>
            </a:r>
          </a:p>
        </p:txBody>
      </p:sp>
      <p:sp>
        <p:nvSpPr>
          <p:cNvPr id="500" name="RR501"/>
          <p:cNvSpPr/>
          <p:nvPr/>
        </p:nvSpPr>
        <p:spPr>
          <a:xfrm>
            <a:off x="673100" y="2184400"/>
            <a:ext cx="1701800" cy="2844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501" name="TB502"/>
          <p:cNvSpPr txBox="1"/>
          <p:nvPr/>
        </p:nvSpPr>
        <p:spPr>
          <a:xfrm>
            <a:off x="800100" y="2311400"/>
            <a:ext cx="1447800" cy="177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900" b="1" spc="80">
                <a:solidFill>
                  <a:srgbClr val="D12E7E"/>
                </a:solidFill>
                <a:latin typeface="Montserrat"/>
              </a:rPr>
              <a:t>PROCESSO MANUAL</a:t>
            </a:r>
          </a:p>
        </p:txBody>
      </p:sp>
      <p:sp>
        <p:nvSpPr>
          <p:cNvPr id="502" name="TB503"/>
          <p:cNvSpPr txBox="1"/>
          <p:nvPr/>
        </p:nvSpPr>
        <p:spPr>
          <a:xfrm>
            <a:off x="800100" y="2540000"/>
            <a:ext cx="1447800" cy="838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 b="1">
                <a:solidFill>
                  <a:srgbClr val="1B2A6B"/>
                </a:solidFill>
                <a:latin typeface="Montserrat"/>
              </a:rPr>
              <a:t>Atividade feita na mão e sem regra definida</a:t>
            </a:r>
          </a:p>
        </p:txBody>
      </p:sp>
      <p:sp>
        <p:nvSpPr>
          <p:cNvPr id="503" name="RR504"/>
          <p:cNvSpPr/>
          <p:nvPr/>
        </p:nvSpPr>
        <p:spPr>
          <a:xfrm>
            <a:off x="800100" y="3454400"/>
            <a:ext cx="1447800" cy="2794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pt-BR" sz="900" b="1" dirty="0">
                <a:solidFill>
                  <a:srgbClr val="FFFFFF"/>
                </a:solidFill>
                <a:latin typeface="Montserrat"/>
              </a:rPr>
              <a:t>ECM / BPMS</a:t>
            </a:r>
          </a:p>
        </p:txBody>
      </p:sp>
      <p:sp>
        <p:nvSpPr>
          <p:cNvPr id="504" name="TB505"/>
          <p:cNvSpPr txBox="1"/>
          <p:nvPr/>
        </p:nvSpPr>
        <p:spPr>
          <a:xfrm>
            <a:off x="800100" y="3835400"/>
            <a:ext cx="1447800" cy="1066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00">
                <a:solidFill>
                  <a:srgbClr val="1B2A6B"/>
                </a:solidFill>
                <a:latin typeface="Montserrat"/>
              </a:rPr>
              <a:t>Transformação digital com processo e regras definidos</a:t>
            </a:r>
          </a:p>
        </p:txBody>
      </p:sp>
      <p:sp>
        <p:nvSpPr>
          <p:cNvPr id="505" name="RR506"/>
          <p:cNvSpPr/>
          <p:nvPr/>
        </p:nvSpPr>
        <p:spPr>
          <a:xfrm>
            <a:off x="2501900" y="2184400"/>
            <a:ext cx="1701800" cy="2844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506" name="TB507"/>
          <p:cNvSpPr txBox="1"/>
          <p:nvPr/>
        </p:nvSpPr>
        <p:spPr>
          <a:xfrm>
            <a:off x="2628900" y="2311400"/>
            <a:ext cx="1447800" cy="177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900" b="1" spc="80">
                <a:solidFill>
                  <a:srgbClr val="D12E7E"/>
                </a:solidFill>
                <a:latin typeface="Montserrat"/>
              </a:rPr>
              <a:t>ERRO 0x8007</a:t>
            </a:r>
          </a:p>
        </p:txBody>
      </p:sp>
      <p:sp>
        <p:nvSpPr>
          <p:cNvPr id="507" name="TB508"/>
          <p:cNvSpPr txBox="1"/>
          <p:nvPr/>
        </p:nvSpPr>
        <p:spPr>
          <a:xfrm>
            <a:off x="2628900" y="2540000"/>
            <a:ext cx="1447800" cy="838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 b="1">
                <a:solidFill>
                  <a:srgbClr val="1B2A6B"/>
                </a:solidFill>
                <a:latin typeface="Montserrat"/>
              </a:rPr>
              <a:t>Sistema legado que derruba a sessão sem avisar</a:t>
            </a:r>
          </a:p>
        </p:txBody>
      </p:sp>
      <p:sp>
        <p:nvSpPr>
          <p:cNvPr id="508" name="RR509"/>
          <p:cNvSpPr/>
          <p:nvPr/>
        </p:nvSpPr>
        <p:spPr>
          <a:xfrm>
            <a:off x="2628900" y="3454400"/>
            <a:ext cx="1447800" cy="2794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pt-BR" sz="900" b="1">
                <a:solidFill>
                  <a:srgbClr val="FFFFFF"/>
                </a:solidFill>
                <a:latin typeface="Montserrat"/>
              </a:rPr>
              <a:t>RPA + Self-healing</a:t>
            </a:r>
          </a:p>
        </p:txBody>
      </p:sp>
      <p:sp>
        <p:nvSpPr>
          <p:cNvPr id="509" name="TB510"/>
          <p:cNvSpPr txBox="1"/>
          <p:nvPr/>
        </p:nvSpPr>
        <p:spPr>
          <a:xfrm>
            <a:off x="2628900" y="3835400"/>
            <a:ext cx="1447800" cy="1066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00">
                <a:solidFill>
                  <a:srgbClr val="1B2A6B"/>
                </a:solidFill>
                <a:latin typeface="Montserrat"/>
              </a:rPr>
              <a:t>Robô reconecta e retoma do ponto de falha</a:t>
            </a:r>
          </a:p>
        </p:txBody>
      </p:sp>
      <p:sp>
        <p:nvSpPr>
          <p:cNvPr id="510" name="RR511"/>
          <p:cNvSpPr/>
          <p:nvPr/>
        </p:nvSpPr>
        <p:spPr>
          <a:xfrm>
            <a:off x="4330700" y="2184400"/>
            <a:ext cx="1701800" cy="2844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511" name="TB512"/>
          <p:cNvSpPr txBox="1"/>
          <p:nvPr/>
        </p:nvSpPr>
        <p:spPr>
          <a:xfrm>
            <a:off x="4457700" y="2311400"/>
            <a:ext cx="1447800" cy="177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900" b="1" spc="80">
                <a:solidFill>
                  <a:srgbClr val="D12E7E"/>
                </a:solidFill>
                <a:latin typeface="Montserrat"/>
              </a:rPr>
              <a:t>#N/A · #REF!</a:t>
            </a:r>
          </a:p>
        </p:txBody>
      </p:sp>
      <p:sp>
        <p:nvSpPr>
          <p:cNvPr id="512" name="TB513"/>
          <p:cNvSpPr txBox="1"/>
          <p:nvPr/>
        </p:nvSpPr>
        <p:spPr>
          <a:xfrm>
            <a:off x="4457700" y="2540000"/>
            <a:ext cx="1447800" cy="838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 b="1">
                <a:solidFill>
                  <a:srgbClr val="1B2A6B"/>
                </a:solidFill>
                <a:latin typeface="Montserrat"/>
              </a:rPr>
              <a:t>Planilha paralela, duplicada e sem dono</a:t>
            </a:r>
          </a:p>
        </p:txBody>
      </p:sp>
      <p:sp>
        <p:nvSpPr>
          <p:cNvPr id="513" name="RR514"/>
          <p:cNvSpPr/>
          <p:nvPr/>
        </p:nvSpPr>
        <p:spPr>
          <a:xfrm>
            <a:off x="4457700" y="3454400"/>
            <a:ext cx="1447800" cy="2794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pt-BR" sz="900" b="1">
                <a:solidFill>
                  <a:srgbClr val="FFFFFF"/>
                </a:solidFill>
                <a:latin typeface="Montserrat"/>
              </a:rPr>
              <a:t>Code project</a:t>
            </a:r>
          </a:p>
        </p:txBody>
      </p:sp>
      <p:sp>
        <p:nvSpPr>
          <p:cNvPr id="514" name="TB515"/>
          <p:cNvSpPr txBox="1"/>
          <p:nvPr/>
        </p:nvSpPr>
        <p:spPr>
          <a:xfrm>
            <a:off x="4457700" y="3835400"/>
            <a:ext cx="1447800" cy="1066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00">
                <a:solidFill>
                  <a:srgbClr val="1B2A6B"/>
                </a:solidFill>
                <a:latin typeface="Montserrat"/>
              </a:rPr>
              <a:t>Dado consolidado na fonte, com regra versionada</a:t>
            </a:r>
          </a:p>
        </p:txBody>
      </p:sp>
      <p:sp>
        <p:nvSpPr>
          <p:cNvPr id="515" name="RR516"/>
          <p:cNvSpPr/>
          <p:nvPr/>
        </p:nvSpPr>
        <p:spPr>
          <a:xfrm>
            <a:off x="6159500" y="2184400"/>
            <a:ext cx="1701800" cy="2844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516" name="TB517"/>
          <p:cNvSpPr txBox="1"/>
          <p:nvPr/>
        </p:nvSpPr>
        <p:spPr>
          <a:xfrm>
            <a:off x="6286500" y="2311400"/>
            <a:ext cx="1447800" cy="177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900" b="1" spc="80">
                <a:solidFill>
                  <a:srgbClr val="D12E7E"/>
                </a:solidFill>
                <a:latin typeface="Montserrat"/>
              </a:rPr>
              <a:t>OCR 41%</a:t>
            </a:r>
          </a:p>
        </p:txBody>
      </p:sp>
      <p:sp>
        <p:nvSpPr>
          <p:cNvPr id="517" name="TB518"/>
          <p:cNvSpPr txBox="1"/>
          <p:nvPr/>
        </p:nvSpPr>
        <p:spPr>
          <a:xfrm>
            <a:off x="6286500" y="2540000"/>
            <a:ext cx="1447800" cy="838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 b="1">
                <a:solidFill>
                  <a:srgbClr val="1B2A6B"/>
                </a:solidFill>
                <a:latin typeface="Montserrat"/>
              </a:rPr>
              <a:t>Documento escaneado, torto e com rasura</a:t>
            </a:r>
          </a:p>
        </p:txBody>
      </p:sp>
      <p:sp>
        <p:nvSpPr>
          <p:cNvPr id="518" name="RR519"/>
          <p:cNvSpPr/>
          <p:nvPr/>
        </p:nvSpPr>
        <p:spPr>
          <a:xfrm>
            <a:off x="6286500" y="3454400"/>
            <a:ext cx="1447800" cy="2794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pt-BR" sz="900" b="1">
                <a:solidFill>
                  <a:srgbClr val="FFFFFF"/>
                </a:solidFill>
                <a:latin typeface="Montserrat"/>
              </a:rPr>
              <a:t>IDP</a:t>
            </a:r>
          </a:p>
        </p:txBody>
      </p:sp>
      <p:sp>
        <p:nvSpPr>
          <p:cNvPr id="519" name="TB520"/>
          <p:cNvSpPr txBox="1"/>
          <p:nvPr/>
        </p:nvSpPr>
        <p:spPr>
          <a:xfrm>
            <a:off x="6286500" y="3835400"/>
            <a:ext cx="1447800" cy="1066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00">
                <a:solidFill>
                  <a:srgbClr val="1B2A6B"/>
                </a:solidFill>
                <a:latin typeface="Montserrat"/>
              </a:rPr>
              <a:t>Extração com score de confiança e revisão humana</a:t>
            </a:r>
          </a:p>
        </p:txBody>
      </p:sp>
      <p:sp>
        <p:nvSpPr>
          <p:cNvPr id="520" name="RR521"/>
          <p:cNvSpPr/>
          <p:nvPr/>
        </p:nvSpPr>
        <p:spPr>
          <a:xfrm>
            <a:off x="7988300" y="2184400"/>
            <a:ext cx="1701800" cy="2844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521" name="TB522"/>
          <p:cNvSpPr txBox="1"/>
          <p:nvPr/>
        </p:nvSpPr>
        <p:spPr>
          <a:xfrm>
            <a:off x="8115300" y="2311400"/>
            <a:ext cx="1447800" cy="177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900" b="1" spc="80">
                <a:solidFill>
                  <a:srgbClr val="D12E7E"/>
                </a:solidFill>
                <a:latin typeface="Montserrat"/>
              </a:rPr>
              <a:t>RE: RE: RE:</a:t>
            </a:r>
          </a:p>
        </p:txBody>
      </p:sp>
      <p:sp>
        <p:nvSpPr>
          <p:cNvPr id="522" name="TB523"/>
          <p:cNvSpPr txBox="1"/>
          <p:nvPr/>
        </p:nvSpPr>
        <p:spPr>
          <a:xfrm>
            <a:off x="8115300" y="2540000"/>
            <a:ext cx="1447800" cy="838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 b="1">
                <a:solidFill>
                  <a:srgbClr val="1B2A6B"/>
                </a:solidFill>
                <a:latin typeface="Montserrat"/>
              </a:rPr>
              <a:t>Aprovação que vive no e-mail de alguém</a:t>
            </a:r>
          </a:p>
        </p:txBody>
      </p:sp>
      <p:sp>
        <p:nvSpPr>
          <p:cNvPr id="523" name="RR524"/>
          <p:cNvSpPr/>
          <p:nvPr/>
        </p:nvSpPr>
        <p:spPr>
          <a:xfrm>
            <a:off x="8115300" y="3454400"/>
            <a:ext cx="1447800" cy="2794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pt-BR" sz="900" b="1">
                <a:solidFill>
                  <a:srgbClr val="FFFFFF"/>
                </a:solidFill>
                <a:latin typeface="Montserrat"/>
              </a:rPr>
              <a:t>Human-in-the-loop</a:t>
            </a:r>
          </a:p>
        </p:txBody>
      </p:sp>
      <p:sp>
        <p:nvSpPr>
          <p:cNvPr id="524" name="TB525"/>
          <p:cNvSpPr txBox="1"/>
          <p:nvPr/>
        </p:nvSpPr>
        <p:spPr>
          <a:xfrm>
            <a:off x="8115300" y="3835400"/>
            <a:ext cx="1447800" cy="1066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00">
                <a:solidFill>
                  <a:srgbClr val="1B2A6B"/>
                </a:solidFill>
                <a:latin typeface="Montserrat"/>
              </a:rPr>
              <a:t>Tarefa com prazo, SLA e trilha de auditoria</a:t>
            </a:r>
          </a:p>
        </p:txBody>
      </p:sp>
      <p:sp>
        <p:nvSpPr>
          <p:cNvPr id="525" name="RR526"/>
          <p:cNvSpPr/>
          <p:nvPr/>
        </p:nvSpPr>
        <p:spPr>
          <a:xfrm>
            <a:off x="9817100" y="2184400"/>
            <a:ext cx="1701800" cy="2844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526" name="TB527"/>
          <p:cNvSpPr txBox="1"/>
          <p:nvPr/>
        </p:nvSpPr>
        <p:spPr>
          <a:xfrm>
            <a:off x="9944100" y="2311400"/>
            <a:ext cx="1447800" cy="177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900" b="1" spc="80">
                <a:solidFill>
                  <a:srgbClr val="D12E7E"/>
                </a:solidFill>
                <a:latin typeface="Montserrat"/>
              </a:rPr>
              <a:t>SE... E SE?</a:t>
            </a:r>
          </a:p>
        </p:txBody>
      </p:sp>
      <p:sp>
        <p:nvSpPr>
          <p:cNvPr id="527" name="TB528"/>
          <p:cNvSpPr txBox="1"/>
          <p:nvPr/>
        </p:nvSpPr>
        <p:spPr>
          <a:xfrm>
            <a:off x="9944100" y="2540000"/>
            <a:ext cx="1447800" cy="838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 b="1">
                <a:solidFill>
                  <a:srgbClr val="1B2A6B"/>
                </a:solidFill>
                <a:latin typeface="Montserrat"/>
              </a:rPr>
              <a:t>Exceção que ninguém documentou</a:t>
            </a:r>
          </a:p>
        </p:txBody>
      </p:sp>
      <p:sp>
        <p:nvSpPr>
          <p:cNvPr id="528" name="RR529"/>
          <p:cNvSpPr/>
          <p:nvPr/>
        </p:nvSpPr>
        <p:spPr>
          <a:xfrm>
            <a:off x="9944100" y="3454400"/>
            <a:ext cx="1447800" cy="279400"/>
          </a:xfrm>
          <a:prstGeom prst="roundRect">
            <a:avLst>
              <a:gd name="adj" fmla="val 30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r>
              <a:rPr lang="pt-BR" sz="900" b="1">
                <a:solidFill>
                  <a:srgbClr val="FFFFFF"/>
                </a:solidFill>
                <a:latin typeface="Montserrat"/>
              </a:rPr>
              <a:t>Agentes de IA</a:t>
            </a:r>
          </a:p>
        </p:txBody>
      </p:sp>
      <p:sp>
        <p:nvSpPr>
          <p:cNvPr id="529" name="TB530"/>
          <p:cNvSpPr txBox="1"/>
          <p:nvPr/>
        </p:nvSpPr>
        <p:spPr>
          <a:xfrm>
            <a:off x="9944100" y="3835400"/>
            <a:ext cx="1447800" cy="1066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00">
                <a:solidFill>
                  <a:srgbClr val="1B2A6B"/>
                </a:solidFill>
                <a:latin typeface="Montserrat"/>
              </a:rPr>
              <a:t>Agente decide pelo contexto e escala quando duvida</a:t>
            </a:r>
          </a:p>
        </p:txBody>
      </p:sp>
    </p:spTree>
    <p:extLst>
      <p:ext uri="{BB962C8B-B14F-4D97-AF65-F5344CB8AC3E}">
        <p14:creationId xmlns:p14="http://schemas.microsoft.com/office/powerpoint/2010/main" val="232217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7FEC2405-D2A1-F9D8-FD50-B0663A3AF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3">
            <a:extLst>
              <a:ext uri="{FF2B5EF4-FFF2-40B4-BE49-F238E27FC236}">
                <a16:creationId xmlns:a16="http://schemas.microsoft.com/office/drawing/2014/main" id="{9210F38A-1A41-4046-71AA-9FA5198767E9}"/>
              </a:ext>
            </a:extLst>
          </p:cNvPr>
          <p:cNvSpPr/>
          <p:nvPr/>
        </p:nvSpPr>
        <p:spPr>
          <a:xfrm>
            <a:off x="1230923" y="1241600"/>
            <a:ext cx="9730154" cy="4021015"/>
          </a:xfrm>
          <a:prstGeom prst="roundRect">
            <a:avLst>
              <a:gd name="adj" fmla="val 6766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72EEC0B8-873D-21BC-F9ED-08D0B8A8CF3F}"/>
              </a:ext>
            </a:extLst>
          </p:cNvPr>
          <p:cNvSpPr/>
          <p:nvPr/>
        </p:nvSpPr>
        <p:spPr>
          <a:xfrm>
            <a:off x="1230923" y="1241600"/>
            <a:ext cx="4776661" cy="4021015"/>
          </a:xfrm>
          <a:prstGeom prst="roundRect">
            <a:avLst>
              <a:gd name="adj" fmla="val 6766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82D49D57-B662-F5F9-A7F1-233ECAFDF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D89EED6E-8479-0738-6DB9-1075A78C5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  <p:pic>
        <p:nvPicPr>
          <p:cNvPr id="37" name="Imagem 36">
            <a:extLst>
              <a:ext uri="{FF2B5EF4-FFF2-40B4-BE49-F238E27FC236}">
                <a16:creationId xmlns:a16="http://schemas.microsoft.com/office/drawing/2014/main" id="{37E23AF2-19D0-A919-4269-0456BED500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540" y="5616400"/>
            <a:ext cx="1919579" cy="552787"/>
          </a:xfrm>
          <a:prstGeom prst="rect">
            <a:avLst/>
          </a:prstGeom>
        </p:spPr>
      </p:pic>
      <p:sp>
        <p:nvSpPr>
          <p:cNvPr id="6" name="Text 10">
            <a:extLst>
              <a:ext uri="{FF2B5EF4-FFF2-40B4-BE49-F238E27FC236}">
                <a16:creationId xmlns:a16="http://schemas.microsoft.com/office/drawing/2014/main" id="{33C24159-1501-8170-1D9C-EE207FE70B6B}"/>
              </a:ext>
            </a:extLst>
          </p:cNvPr>
          <p:cNvSpPr/>
          <p:nvPr/>
        </p:nvSpPr>
        <p:spPr>
          <a:xfrm>
            <a:off x="2073319" y="2889365"/>
            <a:ext cx="3718560" cy="660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Tx/>
            </a:pPr>
            <a:r>
              <a:rPr lang="en-US" sz="44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+3 Mi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D716807-8D8C-B8E7-B972-8606C429E56E}"/>
              </a:ext>
            </a:extLst>
          </p:cNvPr>
          <p:cNvSpPr txBox="1"/>
          <p:nvPr/>
        </p:nvSpPr>
        <p:spPr>
          <a:xfrm>
            <a:off x="3792631" y="3075443"/>
            <a:ext cx="609600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>
                <a:solidFill>
                  <a:schemeClr val="tx1"/>
                </a:solidFill>
                <a:latin typeface="Montserrat Medium"/>
              </a:rPr>
              <a:t>de execuções </a:t>
            </a: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5A26BAEC-B61B-E7A6-CFE5-F36F9B1E1492}"/>
              </a:ext>
            </a:extLst>
          </p:cNvPr>
          <p:cNvSpPr/>
          <p:nvPr/>
        </p:nvSpPr>
        <p:spPr>
          <a:xfrm>
            <a:off x="2353209" y="1824159"/>
            <a:ext cx="3718560" cy="660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Tx/>
            </a:pPr>
            <a:r>
              <a:rPr lang="en-US" sz="4400" b="1" dirty="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+400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9C75250-7E08-33BF-4CAB-1386D693ADD8}"/>
              </a:ext>
            </a:extLst>
          </p:cNvPr>
          <p:cNvSpPr txBox="1"/>
          <p:nvPr/>
        </p:nvSpPr>
        <p:spPr>
          <a:xfrm>
            <a:off x="3845848" y="201072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>
                <a:solidFill>
                  <a:schemeClr val="tx1"/>
                </a:solidFill>
                <a:latin typeface="Montserrat Medium" pitchFamily="2" charset="0"/>
              </a:rPr>
              <a:t>robôs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B1ACFEE-B5BF-95D0-E111-6EE2A95E9D47}"/>
              </a:ext>
            </a:extLst>
          </p:cNvPr>
          <p:cNvCxnSpPr>
            <a:cxnSpLocks/>
          </p:cNvCxnSpPr>
          <p:nvPr/>
        </p:nvCxnSpPr>
        <p:spPr>
          <a:xfrm>
            <a:off x="1714720" y="2616689"/>
            <a:ext cx="365027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Text 10">
            <a:extLst>
              <a:ext uri="{FF2B5EF4-FFF2-40B4-BE49-F238E27FC236}">
                <a16:creationId xmlns:a16="http://schemas.microsoft.com/office/drawing/2014/main" id="{DF273659-A913-91AA-6AA7-E820AD2C1231}"/>
              </a:ext>
            </a:extLst>
          </p:cNvPr>
          <p:cNvSpPr/>
          <p:nvPr/>
        </p:nvSpPr>
        <p:spPr>
          <a:xfrm>
            <a:off x="6394932" y="2338281"/>
            <a:ext cx="4178796" cy="16440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ClrTx/>
            </a:pPr>
            <a:r>
              <a:rPr lang="en-US" sz="115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250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100BA79-463A-A585-7D4F-F9F592764DE5}"/>
              </a:ext>
            </a:extLst>
          </p:cNvPr>
          <p:cNvSpPr txBox="1"/>
          <p:nvPr/>
        </p:nvSpPr>
        <p:spPr>
          <a:xfrm>
            <a:off x="6394933" y="1961047"/>
            <a:ext cx="41787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>
                <a:solidFill>
                  <a:schemeClr val="tx1"/>
                </a:solidFill>
                <a:latin typeface="Montserrat Medium" pitchFamily="2" charset="0"/>
              </a:rPr>
              <a:t>Economia </a:t>
            </a:r>
            <a:r>
              <a:rPr lang="pt-BR" sz="2000" err="1">
                <a:solidFill>
                  <a:schemeClr val="tx1"/>
                </a:solidFill>
                <a:latin typeface="Montserrat Medium" pitchFamily="2" charset="0"/>
              </a:rPr>
              <a:t>Headcount</a:t>
            </a:r>
            <a:endParaRPr lang="pt-BR" sz="2000">
              <a:solidFill>
                <a:schemeClr val="tx1"/>
              </a:solidFill>
              <a:latin typeface="Montserrat Medium" pitchFamily="2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977F87CB-BD0B-6471-0BD0-76EE3412F3F3}"/>
              </a:ext>
            </a:extLst>
          </p:cNvPr>
          <p:cNvSpPr/>
          <p:nvPr/>
        </p:nvSpPr>
        <p:spPr>
          <a:xfrm>
            <a:off x="2073319" y="3580354"/>
            <a:ext cx="3291673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b="1">
                <a:latin typeface="Montserrat BOLD"/>
                <a:ea typeface="Calibri"/>
                <a:cs typeface="Calibri"/>
              </a:rPr>
              <a:t>Alcance:</a:t>
            </a:r>
          </a:p>
          <a:p>
            <a:pPr marL="0" indent="0">
              <a:buNone/>
            </a:pPr>
            <a:r>
              <a:rPr lang="pt-BR" sz="1600">
                <a:latin typeface="Montserrat "/>
                <a:ea typeface="Calibri"/>
                <a:cs typeface="Calibri"/>
              </a:rPr>
              <a:t>Todos os processos administrativos e operacionais</a:t>
            </a:r>
            <a:endParaRPr lang="en-US" sz="1600">
              <a:latin typeface="Montserrat "/>
              <a:ea typeface="Calibri"/>
              <a:cs typeface="Calibri"/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0963E150-544A-2490-B30F-0F62B0A5EB97}"/>
              </a:ext>
            </a:extLst>
          </p:cNvPr>
          <p:cNvCxnSpPr>
            <a:cxnSpLocks/>
          </p:cNvCxnSpPr>
          <p:nvPr/>
        </p:nvCxnSpPr>
        <p:spPr>
          <a:xfrm>
            <a:off x="1714720" y="3681404"/>
            <a:ext cx="365027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07CB67A-4622-A5DC-B762-C0E51D243045}"/>
              </a:ext>
            </a:extLst>
          </p:cNvPr>
          <p:cNvSpPr txBox="1"/>
          <p:nvPr/>
        </p:nvSpPr>
        <p:spPr>
          <a:xfrm>
            <a:off x="6394933" y="4639354"/>
            <a:ext cx="41787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>
                <a:solidFill>
                  <a:schemeClr val="tx1"/>
                </a:solidFill>
                <a:latin typeface="Montserrat Medium" pitchFamily="2" charset="0"/>
              </a:rPr>
              <a:t>2025</a:t>
            </a:r>
          </a:p>
        </p:txBody>
      </p:sp>
      <p:sp>
        <p:nvSpPr>
          <p:cNvPr id="26" name="Google Shape;71;p8">
            <a:extLst>
              <a:ext uri="{FF2B5EF4-FFF2-40B4-BE49-F238E27FC236}">
                <a16:creationId xmlns:a16="http://schemas.microsoft.com/office/drawing/2014/main" id="{F9294624-54A7-DB73-97AB-5291A8BA7AA2}"/>
              </a:ext>
            </a:extLst>
          </p:cNvPr>
          <p:cNvSpPr/>
          <p:nvPr/>
        </p:nvSpPr>
        <p:spPr>
          <a:xfrm>
            <a:off x="1230923" y="5644701"/>
            <a:ext cx="6131169" cy="5498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en-US" sz="36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Casos de </a:t>
            </a:r>
            <a:r>
              <a:rPr lang="en-US" sz="3600" b="1" kern="1200" err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sucesso</a:t>
            </a:r>
            <a:endParaRPr sz="3600" b="1" kern="1200">
              <a:gradFill flip="none">
                <a:gsLst>
                  <a:gs pos="0">
                    <a:srgbClr val="E0458E">
                      <a:alpha val="86000"/>
                    </a:srgbClr>
                  </a:gs>
                  <a:gs pos="100000">
                    <a:srgbClr val="C74FD7"/>
                  </a:gs>
                </a:gsLst>
                <a:lin ang="0" scaled="1"/>
                <a:tileRect/>
              </a:gradFill>
              <a:latin typeface="Montserrat" pitchFamily="2" charset="0"/>
              <a:ea typeface="+mn-ea"/>
              <a:cs typeface="+mn-cs"/>
              <a:sym typeface="Calibri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72A2F03-567D-2B31-E636-233FC0DD03B2}"/>
              </a:ext>
            </a:extLst>
          </p:cNvPr>
          <p:cNvSpPr txBox="1"/>
          <p:nvPr/>
        </p:nvSpPr>
        <p:spPr>
          <a:xfrm>
            <a:off x="6394932" y="3689776"/>
            <a:ext cx="4178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en-US" sz="40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mil horas</a:t>
            </a:r>
          </a:p>
        </p:txBody>
      </p:sp>
    </p:spTree>
    <p:extLst>
      <p:ext uri="{BB962C8B-B14F-4D97-AF65-F5344CB8AC3E}">
        <p14:creationId xmlns:p14="http://schemas.microsoft.com/office/powerpoint/2010/main" val="3245168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7FEC2405-D2A1-F9D8-FD50-B0663A3AF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3">
            <a:extLst>
              <a:ext uri="{FF2B5EF4-FFF2-40B4-BE49-F238E27FC236}">
                <a16:creationId xmlns:a16="http://schemas.microsoft.com/office/drawing/2014/main" id="{9210F38A-1A41-4046-71AA-9FA5198767E9}"/>
              </a:ext>
            </a:extLst>
          </p:cNvPr>
          <p:cNvSpPr/>
          <p:nvPr/>
        </p:nvSpPr>
        <p:spPr>
          <a:xfrm>
            <a:off x="1230923" y="1241600"/>
            <a:ext cx="9730154" cy="4021015"/>
          </a:xfrm>
          <a:prstGeom prst="roundRect">
            <a:avLst>
              <a:gd name="adj" fmla="val 6766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72EEC0B8-873D-21BC-F9ED-08D0B8A8CF3F}"/>
              </a:ext>
            </a:extLst>
          </p:cNvPr>
          <p:cNvSpPr/>
          <p:nvPr/>
        </p:nvSpPr>
        <p:spPr>
          <a:xfrm>
            <a:off x="1230923" y="1241600"/>
            <a:ext cx="4776661" cy="4021015"/>
          </a:xfrm>
          <a:prstGeom prst="roundRect">
            <a:avLst>
              <a:gd name="adj" fmla="val 6766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82D49D57-B662-F5F9-A7F1-233ECAFDF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D89EED6E-8479-0738-6DB9-1075A78C5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  <p:sp>
        <p:nvSpPr>
          <p:cNvPr id="6" name="Text 10">
            <a:extLst>
              <a:ext uri="{FF2B5EF4-FFF2-40B4-BE49-F238E27FC236}">
                <a16:creationId xmlns:a16="http://schemas.microsoft.com/office/drawing/2014/main" id="{33C24159-1501-8170-1D9C-EE207FE70B6B}"/>
              </a:ext>
            </a:extLst>
          </p:cNvPr>
          <p:cNvSpPr/>
          <p:nvPr/>
        </p:nvSpPr>
        <p:spPr>
          <a:xfrm>
            <a:off x="2073319" y="2889365"/>
            <a:ext cx="3718560" cy="660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Tx/>
            </a:pPr>
            <a:r>
              <a:rPr lang="en-US" sz="30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78,9 mil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D716807-8D8C-B8E7-B972-8606C429E56E}"/>
              </a:ext>
            </a:extLst>
          </p:cNvPr>
          <p:cNvSpPr txBox="1"/>
          <p:nvPr/>
        </p:nvSpPr>
        <p:spPr>
          <a:xfrm>
            <a:off x="3937000" y="3075443"/>
            <a:ext cx="609600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>
                <a:solidFill>
                  <a:schemeClr val="tx1"/>
                </a:solidFill>
                <a:latin typeface="Montserrat Medium"/>
              </a:rPr>
              <a:t>de execuções no ano </a:t>
            </a: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5A26BAEC-B61B-E7A6-CFE5-F36F9B1E1492}"/>
              </a:ext>
            </a:extLst>
          </p:cNvPr>
          <p:cNvSpPr/>
          <p:nvPr/>
        </p:nvSpPr>
        <p:spPr>
          <a:xfrm>
            <a:off x="2353209" y="1824159"/>
            <a:ext cx="3718560" cy="660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Tx/>
            </a:pPr>
            <a:r>
              <a:rPr lang="en-US" sz="4400" b="1" dirty="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58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9C75250-7E08-33BF-4CAB-1386D693ADD8}"/>
              </a:ext>
            </a:extLst>
          </p:cNvPr>
          <p:cNvSpPr txBox="1"/>
          <p:nvPr/>
        </p:nvSpPr>
        <p:spPr>
          <a:xfrm>
            <a:off x="3845848" y="201072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>
                <a:solidFill>
                  <a:schemeClr val="tx1"/>
                </a:solidFill>
                <a:latin typeface="Montserrat Medium" pitchFamily="2" charset="0"/>
              </a:rPr>
              <a:t>robôs em produção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B1ACFEE-B5BF-95D0-E111-6EE2A95E9D47}"/>
              </a:ext>
            </a:extLst>
          </p:cNvPr>
          <p:cNvCxnSpPr>
            <a:cxnSpLocks/>
          </p:cNvCxnSpPr>
          <p:nvPr/>
        </p:nvCxnSpPr>
        <p:spPr>
          <a:xfrm>
            <a:off x="1714720" y="2616689"/>
            <a:ext cx="365027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Text 10">
            <a:extLst>
              <a:ext uri="{FF2B5EF4-FFF2-40B4-BE49-F238E27FC236}">
                <a16:creationId xmlns:a16="http://schemas.microsoft.com/office/drawing/2014/main" id="{DF273659-A913-91AA-6AA7-E820AD2C1231}"/>
              </a:ext>
            </a:extLst>
          </p:cNvPr>
          <p:cNvSpPr/>
          <p:nvPr/>
        </p:nvSpPr>
        <p:spPr>
          <a:xfrm>
            <a:off x="6394932" y="2338281"/>
            <a:ext cx="4178796" cy="323678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ClrTx/>
            </a:pPr>
            <a:r>
              <a:rPr lang="en-US" sz="64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25.680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100BA79-463A-A585-7D4F-F9F592764DE5}"/>
              </a:ext>
            </a:extLst>
          </p:cNvPr>
          <p:cNvSpPr txBox="1"/>
          <p:nvPr/>
        </p:nvSpPr>
        <p:spPr>
          <a:xfrm>
            <a:off x="6394933" y="1961047"/>
            <a:ext cx="41787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>
                <a:solidFill>
                  <a:schemeClr val="tx1"/>
                </a:solidFill>
                <a:latin typeface="Montserrat Medium" pitchFamily="2" charset="0"/>
              </a:rPr>
              <a:t>Horas devolvidas à equipe</a:t>
            </a: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977F87CB-BD0B-6471-0BD0-76EE3412F3F3}"/>
              </a:ext>
            </a:extLst>
          </p:cNvPr>
          <p:cNvSpPr/>
          <p:nvPr/>
        </p:nvSpPr>
        <p:spPr>
          <a:xfrm>
            <a:off x="2073319" y="3580354"/>
            <a:ext cx="3291673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b="1">
                <a:latin typeface="Montserrat BOLD"/>
                <a:ea typeface="Calibri"/>
                <a:cs typeface="Calibri"/>
              </a:rPr>
              <a:t>Alcance:</a:t>
            </a:r>
          </a:p>
          <a:p>
            <a:pPr marL="0" indent="0">
              <a:buNone/>
            </a:pPr>
            <a:r>
              <a:rPr lang="pt-BR" sz="1600">
                <a:latin typeface="Montserrat "/>
                <a:ea typeface="Calibri"/>
                <a:cs typeface="Calibri"/>
              </a:rPr>
              <a:t>Rotinas administrativas e de compliance em projetos multilaterais</a:t>
            </a:r>
            <a:endParaRPr lang="en-US" sz="1600">
              <a:latin typeface="Montserrat "/>
              <a:ea typeface="Calibri"/>
              <a:cs typeface="Calibri"/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0963E150-544A-2490-B30F-0F62B0A5EB97}"/>
              </a:ext>
            </a:extLst>
          </p:cNvPr>
          <p:cNvCxnSpPr>
            <a:cxnSpLocks/>
          </p:cNvCxnSpPr>
          <p:nvPr/>
        </p:nvCxnSpPr>
        <p:spPr>
          <a:xfrm>
            <a:off x="1714720" y="3681404"/>
            <a:ext cx="365027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07CB67A-4622-A5DC-B762-C0E51D243045}"/>
              </a:ext>
            </a:extLst>
          </p:cNvPr>
          <p:cNvSpPr txBox="1"/>
          <p:nvPr/>
        </p:nvSpPr>
        <p:spPr>
          <a:xfrm>
            <a:off x="6394933" y="4639354"/>
            <a:ext cx="41787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>
                <a:solidFill>
                  <a:schemeClr val="tx1"/>
                </a:solidFill>
                <a:latin typeface="Montserrat Medium" pitchFamily="2" charset="0"/>
              </a:rPr>
              <a:t>2025</a:t>
            </a:r>
          </a:p>
        </p:txBody>
      </p:sp>
      <p:sp>
        <p:nvSpPr>
          <p:cNvPr id="26" name="Google Shape;71;p8">
            <a:extLst>
              <a:ext uri="{FF2B5EF4-FFF2-40B4-BE49-F238E27FC236}">
                <a16:creationId xmlns:a16="http://schemas.microsoft.com/office/drawing/2014/main" id="{F9294624-54A7-DB73-97AB-5291A8BA7AA2}"/>
              </a:ext>
            </a:extLst>
          </p:cNvPr>
          <p:cNvSpPr/>
          <p:nvPr/>
        </p:nvSpPr>
        <p:spPr>
          <a:xfrm>
            <a:off x="1230923" y="5644701"/>
            <a:ext cx="6131169" cy="5498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en-US" sz="3600" b="1" kern="1200" dirty="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Casos de </a:t>
            </a:r>
            <a:r>
              <a:rPr lang="en-US" sz="3600" b="1" kern="1200" dirty="0" err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sucesso</a:t>
            </a:r>
            <a:endParaRPr sz="3600" b="1" kern="1200" dirty="0">
              <a:gradFill flip="none">
                <a:gsLst>
                  <a:gs pos="0">
                    <a:srgbClr val="E0458E">
                      <a:alpha val="86000"/>
                    </a:srgbClr>
                  </a:gs>
                  <a:gs pos="100000">
                    <a:srgbClr val="C74FD7"/>
                  </a:gs>
                </a:gsLst>
                <a:lin ang="0" scaled="1"/>
                <a:tileRect/>
              </a:gradFill>
              <a:latin typeface="Montserrat" pitchFamily="2" charset="0"/>
              <a:ea typeface="+mn-ea"/>
              <a:cs typeface="+mn-cs"/>
              <a:sym typeface="Calibri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72A2F03-567D-2B31-E636-233FC0DD03B2}"/>
              </a:ext>
            </a:extLst>
          </p:cNvPr>
          <p:cNvSpPr txBox="1"/>
          <p:nvPr/>
        </p:nvSpPr>
        <p:spPr>
          <a:xfrm>
            <a:off x="6394932" y="3689776"/>
            <a:ext cx="4178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en-US" sz="40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horas / ano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AABAA56-97D5-DB60-F415-61ACFCBAC3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t="15366" r="4193" b="11593"/>
          <a:stretch>
            <a:fillRect/>
          </a:stretch>
        </p:blipFill>
        <p:spPr>
          <a:xfrm>
            <a:off x="7813489" y="5399741"/>
            <a:ext cx="1384300" cy="1206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43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7FEC2405-D2A1-F9D8-FD50-B0663A3AF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3">
            <a:extLst>
              <a:ext uri="{FF2B5EF4-FFF2-40B4-BE49-F238E27FC236}">
                <a16:creationId xmlns:a16="http://schemas.microsoft.com/office/drawing/2014/main" id="{9210F38A-1A41-4046-71AA-9FA5198767E9}"/>
              </a:ext>
            </a:extLst>
          </p:cNvPr>
          <p:cNvSpPr/>
          <p:nvPr/>
        </p:nvSpPr>
        <p:spPr>
          <a:xfrm>
            <a:off x="1230923" y="1241600"/>
            <a:ext cx="9730154" cy="4021015"/>
          </a:xfrm>
          <a:prstGeom prst="roundRect">
            <a:avLst>
              <a:gd name="adj" fmla="val 6766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72EEC0B8-873D-21BC-F9ED-08D0B8A8CF3F}"/>
              </a:ext>
            </a:extLst>
          </p:cNvPr>
          <p:cNvSpPr/>
          <p:nvPr/>
        </p:nvSpPr>
        <p:spPr>
          <a:xfrm>
            <a:off x="1230923" y="1241600"/>
            <a:ext cx="4776661" cy="4021015"/>
          </a:xfrm>
          <a:prstGeom prst="roundRect">
            <a:avLst>
              <a:gd name="adj" fmla="val 6766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82D49D57-B662-F5F9-A7F1-233ECAFDF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D89EED6E-8479-0738-6DB9-1075A78C50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  <p:sp>
        <p:nvSpPr>
          <p:cNvPr id="6" name="Text 10">
            <a:extLst>
              <a:ext uri="{FF2B5EF4-FFF2-40B4-BE49-F238E27FC236}">
                <a16:creationId xmlns:a16="http://schemas.microsoft.com/office/drawing/2014/main" id="{33C24159-1501-8170-1D9C-EE207FE70B6B}"/>
              </a:ext>
            </a:extLst>
          </p:cNvPr>
          <p:cNvSpPr/>
          <p:nvPr/>
        </p:nvSpPr>
        <p:spPr>
          <a:xfrm>
            <a:off x="2073319" y="2889365"/>
            <a:ext cx="3718560" cy="4667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Tx/>
            </a:pPr>
            <a:r>
              <a:rPr lang="en-US" sz="30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21 mil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D716807-8D8C-B8E7-B972-8606C429E56E}"/>
              </a:ext>
            </a:extLst>
          </p:cNvPr>
          <p:cNvSpPr txBox="1"/>
          <p:nvPr/>
        </p:nvSpPr>
        <p:spPr>
          <a:xfrm>
            <a:off x="3937000" y="3075443"/>
            <a:ext cx="609600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>
                <a:solidFill>
                  <a:schemeClr val="tx1"/>
                </a:solidFill>
                <a:latin typeface="Montserrat Medium"/>
              </a:rPr>
              <a:t>de execuções no ano </a:t>
            </a:r>
          </a:p>
        </p:txBody>
      </p:sp>
      <p:sp>
        <p:nvSpPr>
          <p:cNvPr id="9" name="Text 10">
            <a:extLst>
              <a:ext uri="{FF2B5EF4-FFF2-40B4-BE49-F238E27FC236}">
                <a16:creationId xmlns:a16="http://schemas.microsoft.com/office/drawing/2014/main" id="{5A26BAEC-B61B-E7A6-CFE5-F36F9B1E1492}"/>
              </a:ext>
            </a:extLst>
          </p:cNvPr>
          <p:cNvSpPr/>
          <p:nvPr/>
        </p:nvSpPr>
        <p:spPr>
          <a:xfrm>
            <a:off x="2353209" y="1824159"/>
            <a:ext cx="3718560" cy="6606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Tx/>
            </a:pPr>
            <a:r>
              <a:rPr lang="en-US" sz="4400" b="1" dirty="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38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9C75250-7E08-33BF-4CAB-1386D693ADD8}"/>
              </a:ext>
            </a:extLst>
          </p:cNvPr>
          <p:cNvSpPr txBox="1"/>
          <p:nvPr/>
        </p:nvSpPr>
        <p:spPr>
          <a:xfrm>
            <a:off x="3845848" y="2010729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>
                <a:solidFill>
                  <a:schemeClr val="tx1"/>
                </a:solidFill>
                <a:latin typeface="Montserrat Medium" pitchFamily="2" charset="0"/>
              </a:rPr>
              <a:t>robôs em produção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9B1ACFEE-B5BF-95D0-E111-6EE2A95E9D47}"/>
              </a:ext>
            </a:extLst>
          </p:cNvPr>
          <p:cNvCxnSpPr>
            <a:cxnSpLocks/>
          </p:cNvCxnSpPr>
          <p:nvPr/>
        </p:nvCxnSpPr>
        <p:spPr>
          <a:xfrm>
            <a:off x="1714720" y="2616689"/>
            <a:ext cx="365027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Text 10">
            <a:extLst>
              <a:ext uri="{FF2B5EF4-FFF2-40B4-BE49-F238E27FC236}">
                <a16:creationId xmlns:a16="http://schemas.microsoft.com/office/drawing/2014/main" id="{DF273659-A913-91AA-6AA7-E820AD2C1231}"/>
              </a:ext>
            </a:extLst>
          </p:cNvPr>
          <p:cNvSpPr/>
          <p:nvPr/>
        </p:nvSpPr>
        <p:spPr>
          <a:xfrm>
            <a:off x="6394932" y="2338281"/>
            <a:ext cx="4178796" cy="93769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ClrTx/>
            </a:pPr>
            <a:r>
              <a:rPr lang="en-US" sz="64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22.572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100BA79-463A-A585-7D4F-F9F592764DE5}"/>
              </a:ext>
            </a:extLst>
          </p:cNvPr>
          <p:cNvSpPr txBox="1"/>
          <p:nvPr/>
        </p:nvSpPr>
        <p:spPr>
          <a:xfrm>
            <a:off x="6394933" y="1961047"/>
            <a:ext cx="41787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>
                <a:solidFill>
                  <a:schemeClr val="tx1"/>
                </a:solidFill>
                <a:latin typeface="Montserrat Medium" pitchFamily="2" charset="0"/>
              </a:rPr>
              <a:t>Horas devolvidas à equipe</a:t>
            </a: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977F87CB-BD0B-6471-0BD0-76EE3412F3F3}"/>
              </a:ext>
            </a:extLst>
          </p:cNvPr>
          <p:cNvSpPr/>
          <p:nvPr/>
        </p:nvSpPr>
        <p:spPr>
          <a:xfrm>
            <a:off x="2073319" y="3580354"/>
            <a:ext cx="3291673" cy="1584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sz="1800" b="1">
                <a:latin typeface="Montserrat BOLD"/>
                <a:ea typeface="Calibri"/>
                <a:cs typeface="Calibri"/>
              </a:rPr>
              <a:t>Alcance:</a:t>
            </a:r>
          </a:p>
          <a:p>
            <a:pPr marL="0" indent="0">
              <a:buNone/>
            </a:pPr>
            <a:r>
              <a:rPr lang="pt-BR" sz="1600">
                <a:latin typeface="Montserrat "/>
                <a:ea typeface="Calibri"/>
                <a:cs typeface="Calibri"/>
              </a:rPr>
              <a:t>Processos administrativos e industriais nas plantas da Bahia e de Manaus</a:t>
            </a:r>
            <a:endParaRPr lang="en-US" sz="1600">
              <a:latin typeface="Montserrat "/>
              <a:ea typeface="Calibri"/>
              <a:cs typeface="Calibri"/>
            </a:endParaRP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0963E150-544A-2490-B30F-0F62B0A5EB97}"/>
              </a:ext>
            </a:extLst>
          </p:cNvPr>
          <p:cNvCxnSpPr>
            <a:cxnSpLocks/>
          </p:cNvCxnSpPr>
          <p:nvPr/>
        </p:nvCxnSpPr>
        <p:spPr>
          <a:xfrm>
            <a:off x="1714720" y="3681404"/>
            <a:ext cx="365027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07CB67A-4622-A5DC-B762-C0E51D243045}"/>
              </a:ext>
            </a:extLst>
          </p:cNvPr>
          <p:cNvSpPr txBox="1"/>
          <p:nvPr/>
        </p:nvSpPr>
        <p:spPr>
          <a:xfrm>
            <a:off x="6394933" y="4639354"/>
            <a:ext cx="41787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>
                <a:solidFill>
                  <a:schemeClr val="tx1"/>
                </a:solidFill>
                <a:latin typeface="Montserrat Medium" pitchFamily="2" charset="0"/>
              </a:rPr>
              <a:t>2025</a:t>
            </a:r>
          </a:p>
        </p:txBody>
      </p:sp>
      <p:sp>
        <p:nvSpPr>
          <p:cNvPr id="26" name="Google Shape;71;p8">
            <a:extLst>
              <a:ext uri="{FF2B5EF4-FFF2-40B4-BE49-F238E27FC236}">
                <a16:creationId xmlns:a16="http://schemas.microsoft.com/office/drawing/2014/main" id="{F9294624-54A7-DB73-97AB-5291A8BA7AA2}"/>
              </a:ext>
            </a:extLst>
          </p:cNvPr>
          <p:cNvSpPr/>
          <p:nvPr/>
        </p:nvSpPr>
        <p:spPr>
          <a:xfrm>
            <a:off x="1230923" y="5644701"/>
            <a:ext cx="6131169" cy="5498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en-US" sz="36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Casos de </a:t>
            </a:r>
            <a:r>
              <a:rPr lang="en-US" sz="3600" b="1" kern="1200" err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sucesso</a:t>
            </a:r>
            <a:endParaRPr sz="3600" b="1" kern="1200">
              <a:gradFill flip="none">
                <a:gsLst>
                  <a:gs pos="0">
                    <a:srgbClr val="E0458E">
                      <a:alpha val="86000"/>
                    </a:srgbClr>
                  </a:gs>
                  <a:gs pos="100000">
                    <a:srgbClr val="C74FD7"/>
                  </a:gs>
                </a:gsLst>
                <a:lin ang="0" scaled="1"/>
                <a:tileRect/>
              </a:gradFill>
              <a:latin typeface="Montserrat" pitchFamily="2" charset="0"/>
              <a:ea typeface="+mn-ea"/>
              <a:cs typeface="+mn-cs"/>
              <a:sym typeface="Calibri"/>
            </a:endParaRP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272A2F03-567D-2B31-E636-233FC0DD03B2}"/>
              </a:ext>
            </a:extLst>
          </p:cNvPr>
          <p:cNvSpPr txBox="1"/>
          <p:nvPr/>
        </p:nvSpPr>
        <p:spPr>
          <a:xfrm>
            <a:off x="6394932" y="3689776"/>
            <a:ext cx="41787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en-US" sz="40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horas / ano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9844D06-BCDE-F1F8-519D-12EB65302E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176" b="17962"/>
          <a:stretch>
            <a:fillRect/>
          </a:stretch>
        </p:blipFill>
        <p:spPr>
          <a:xfrm>
            <a:off x="6985000" y="5639849"/>
            <a:ext cx="2634503" cy="53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3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DA2FD66D-9754-5528-88A0-9CF462A07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3">
            <a:extLst>
              <a:ext uri="{FF2B5EF4-FFF2-40B4-BE49-F238E27FC236}">
                <a16:creationId xmlns:a16="http://schemas.microsoft.com/office/drawing/2014/main" id="{A34222EA-6FC7-A7A9-9460-AF88B984C9B3}"/>
              </a:ext>
            </a:extLst>
          </p:cNvPr>
          <p:cNvSpPr/>
          <p:nvPr/>
        </p:nvSpPr>
        <p:spPr>
          <a:xfrm>
            <a:off x="1230923" y="1241600"/>
            <a:ext cx="9730154" cy="4021015"/>
          </a:xfrm>
          <a:prstGeom prst="roundRect">
            <a:avLst>
              <a:gd name="adj" fmla="val 6766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124E39C7-044E-2ADB-FBCF-FA42B677D853}"/>
              </a:ext>
            </a:extLst>
          </p:cNvPr>
          <p:cNvSpPr/>
          <p:nvPr/>
        </p:nvSpPr>
        <p:spPr>
          <a:xfrm>
            <a:off x="1230923" y="1241600"/>
            <a:ext cx="4776661" cy="4021015"/>
          </a:xfrm>
          <a:prstGeom prst="roundRect">
            <a:avLst>
              <a:gd name="adj" fmla="val 6766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6" name="Text 10">
            <a:extLst>
              <a:ext uri="{FF2B5EF4-FFF2-40B4-BE49-F238E27FC236}">
                <a16:creationId xmlns:a16="http://schemas.microsoft.com/office/drawing/2014/main" id="{D616824F-127B-BC55-317C-63BE7C6C27A6}"/>
              </a:ext>
            </a:extLst>
          </p:cNvPr>
          <p:cNvSpPr/>
          <p:nvPr/>
        </p:nvSpPr>
        <p:spPr>
          <a:xfrm>
            <a:off x="1714720" y="3135839"/>
            <a:ext cx="3718560" cy="5498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ClrTx/>
            </a:pPr>
            <a:r>
              <a:rPr lang="en-US" sz="36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+140 Mi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205ABE9-2B0E-3ABD-4801-253C06DB3709}"/>
              </a:ext>
            </a:extLst>
          </p:cNvPr>
          <p:cNvSpPr txBox="1"/>
          <p:nvPr/>
        </p:nvSpPr>
        <p:spPr>
          <a:xfrm>
            <a:off x="3613647" y="3253256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>
                <a:solidFill>
                  <a:schemeClr val="tx1"/>
                </a:solidFill>
                <a:latin typeface="Montserrat Medium" pitchFamily="2" charset="0"/>
              </a:rPr>
              <a:t>Horas economizadas</a:t>
            </a:r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1271E7D9-3B75-2866-4C71-69C112D41A78}"/>
              </a:ext>
            </a:extLst>
          </p:cNvPr>
          <p:cNvCxnSpPr>
            <a:cxnSpLocks/>
          </p:cNvCxnSpPr>
          <p:nvPr/>
        </p:nvCxnSpPr>
        <p:spPr>
          <a:xfrm>
            <a:off x="1714720" y="2793868"/>
            <a:ext cx="365027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Text 10">
            <a:extLst>
              <a:ext uri="{FF2B5EF4-FFF2-40B4-BE49-F238E27FC236}">
                <a16:creationId xmlns:a16="http://schemas.microsoft.com/office/drawing/2014/main" id="{41EB5AEE-C878-BFE2-9E7C-EE69DF338A8A}"/>
              </a:ext>
            </a:extLst>
          </p:cNvPr>
          <p:cNvSpPr/>
          <p:nvPr/>
        </p:nvSpPr>
        <p:spPr>
          <a:xfrm>
            <a:off x="6394932" y="2625591"/>
            <a:ext cx="4178796" cy="164404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lvl1pPr marL="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90000"/>
              </a:lnSpc>
              <a:buClrTx/>
            </a:pPr>
            <a:r>
              <a:rPr lang="en-US" sz="115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</a:rPr>
              <a:t>38 bi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0BD9F89-02BE-872F-277F-B1989A11D4C8}"/>
              </a:ext>
            </a:extLst>
          </p:cNvPr>
          <p:cNvSpPr txBox="1"/>
          <p:nvPr/>
        </p:nvSpPr>
        <p:spPr>
          <a:xfrm>
            <a:off x="6394933" y="2248357"/>
            <a:ext cx="417879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000">
                <a:solidFill>
                  <a:schemeClr val="tx1"/>
                </a:solidFill>
                <a:latin typeface="Montserrat Medium" pitchFamily="2" charset="0"/>
              </a:rPr>
              <a:t>Impacto Econômico Nacional</a:t>
            </a:r>
          </a:p>
        </p:txBody>
      </p:sp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1ADEEACB-C77B-CD37-CAFF-FE7DCBBC6243}"/>
              </a:ext>
            </a:extLst>
          </p:cNvPr>
          <p:cNvCxnSpPr>
            <a:cxnSpLocks/>
          </p:cNvCxnSpPr>
          <p:nvPr/>
        </p:nvCxnSpPr>
        <p:spPr>
          <a:xfrm>
            <a:off x="1714720" y="3858583"/>
            <a:ext cx="3650272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6" name="Google Shape;71;p8">
            <a:extLst>
              <a:ext uri="{FF2B5EF4-FFF2-40B4-BE49-F238E27FC236}">
                <a16:creationId xmlns:a16="http://schemas.microsoft.com/office/drawing/2014/main" id="{1C25308B-FE37-3B50-FD05-BE3F093D3918}"/>
              </a:ext>
            </a:extLst>
          </p:cNvPr>
          <p:cNvSpPr/>
          <p:nvPr/>
        </p:nvSpPr>
        <p:spPr>
          <a:xfrm>
            <a:off x="1230923" y="5644701"/>
            <a:ext cx="6131169" cy="5498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en-US" sz="36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Casos de </a:t>
            </a:r>
            <a:r>
              <a:rPr lang="en-US" sz="3600" b="1" kern="1200" err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sucesso</a:t>
            </a:r>
            <a:endParaRPr sz="3600" b="1" kern="1200">
              <a:gradFill flip="none">
                <a:gsLst>
                  <a:gs pos="0">
                    <a:srgbClr val="E0458E">
                      <a:alpha val="86000"/>
                    </a:srgbClr>
                  </a:gs>
                  <a:gs pos="100000">
                    <a:srgbClr val="C74FD7"/>
                  </a:gs>
                </a:gsLst>
                <a:lin ang="0" scaled="1"/>
                <a:tileRect/>
              </a:gradFill>
              <a:latin typeface="Montserrat" pitchFamily="2" charset="0"/>
              <a:ea typeface="+mn-ea"/>
              <a:cs typeface="+mn-cs"/>
              <a:sym typeface="Calibri"/>
            </a:endParaRPr>
          </a:p>
        </p:txBody>
      </p:sp>
      <p:grpSp>
        <p:nvGrpSpPr>
          <p:cNvPr id="12" name="Agrupar 11">
            <a:extLst>
              <a:ext uri="{FF2B5EF4-FFF2-40B4-BE49-F238E27FC236}">
                <a16:creationId xmlns:a16="http://schemas.microsoft.com/office/drawing/2014/main" id="{1516F8EC-A09B-588E-7601-1BEDFA691F41}"/>
              </a:ext>
            </a:extLst>
          </p:cNvPr>
          <p:cNvGrpSpPr/>
          <p:nvPr/>
        </p:nvGrpSpPr>
        <p:grpSpPr>
          <a:xfrm>
            <a:off x="1260724" y="1792294"/>
            <a:ext cx="4776661" cy="833297"/>
            <a:chOff x="793400" y="1828535"/>
            <a:chExt cx="6292009" cy="1097653"/>
          </a:xfrm>
        </p:grpSpPr>
        <p:sp>
          <p:nvSpPr>
            <p:cNvPr id="4" name="Google Shape;148;g2d8ac4dd664_4_10">
              <a:extLst>
                <a:ext uri="{FF2B5EF4-FFF2-40B4-BE49-F238E27FC236}">
                  <a16:creationId xmlns:a16="http://schemas.microsoft.com/office/drawing/2014/main" id="{474C6A94-FA51-0B6A-E468-78802EC8B547}"/>
                </a:ext>
              </a:extLst>
            </p:cNvPr>
            <p:cNvSpPr/>
            <p:nvPr/>
          </p:nvSpPr>
          <p:spPr>
            <a:xfrm>
              <a:off x="793400" y="2347794"/>
              <a:ext cx="6292009" cy="5783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t">
              <a:spAutoFit/>
            </a:bodyPr>
            <a:lstStyle/>
            <a:p>
              <a:pPr algn="ctr" defTabSz="1219170">
                <a:lnSpc>
                  <a:spcPct val="90000"/>
                </a:lnSpc>
                <a:buClrTx/>
              </a:pPr>
              <a:r>
                <a:rPr lang="en-ID" sz="2800" b="1" kern="1200">
                  <a:gradFill flip="none">
                    <a:gsLst>
                      <a:gs pos="0">
                        <a:srgbClr val="E0458E">
                          <a:alpha val="86000"/>
                        </a:srgbClr>
                      </a:gs>
                      <a:gs pos="100000">
                        <a:srgbClr val="C74FD7"/>
                      </a:gs>
                    </a:gsLst>
                    <a:lin ang="0" scaled="1"/>
                    <a:tileRect/>
                  </a:gradFill>
                  <a:latin typeface="Montserrat" pitchFamily="2" charset="0"/>
                  <a:ea typeface="+mn-ea"/>
                  <a:cs typeface="+mn-cs"/>
                  <a:sym typeface="Montserrat"/>
                </a:rPr>
                <a:t>De 2 mi para 150 mi</a:t>
              </a:r>
              <a:endParaRPr sz="28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endParaRP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2B54A99E-246D-69FE-4487-655F7FA0BD09}"/>
                </a:ext>
              </a:extLst>
            </p:cNvPr>
            <p:cNvSpPr txBox="1"/>
            <p:nvPr/>
          </p:nvSpPr>
          <p:spPr>
            <a:xfrm>
              <a:off x="1635418" y="1828535"/>
              <a:ext cx="5033053" cy="4054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>
                  <a:solidFill>
                    <a:schemeClr val="tx1"/>
                  </a:solidFill>
                  <a:latin typeface="Montserrat Medium" pitchFamily="2" charset="0"/>
                </a:defRPr>
              </a:lvl1pPr>
            </a:lstStyle>
            <a:p>
              <a:r>
                <a:rPr lang="en-ID" err="1">
                  <a:sym typeface="Montserrat"/>
                </a:rPr>
                <a:t>Brasileiros</a:t>
              </a:r>
              <a:r>
                <a:rPr lang="en-ID">
                  <a:sym typeface="Montserrat"/>
                </a:rPr>
                <a:t> </a:t>
              </a:r>
              <a:r>
                <a:rPr lang="en-ID" err="1">
                  <a:sym typeface="Montserrat"/>
                </a:rPr>
                <a:t>que</a:t>
              </a:r>
              <a:r>
                <a:rPr lang="en-ID">
                  <a:sym typeface="Montserrat"/>
                </a:rPr>
                <a:t> </a:t>
              </a:r>
              <a:r>
                <a:rPr lang="en-ID" err="1">
                  <a:sym typeface="Montserrat"/>
                </a:rPr>
                <a:t>usam</a:t>
              </a:r>
              <a:r>
                <a:rPr lang="en-ID">
                  <a:sym typeface="Montserrat"/>
                </a:rPr>
                <a:t> </a:t>
              </a:r>
              <a:r>
                <a:rPr lang="en-ID" err="1">
                  <a:sym typeface="Montserrat"/>
                </a:rPr>
                <a:t>serviços</a:t>
              </a:r>
              <a:r>
                <a:rPr lang="en-ID">
                  <a:sym typeface="Montserrat"/>
                </a:rPr>
                <a:t> </a:t>
              </a:r>
              <a:r>
                <a:rPr lang="en-ID" err="1">
                  <a:sym typeface="Montserrat"/>
                </a:rPr>
                <a:t>digitais</a:t>
              </a:r>
              <a:endParaRPr lang="pt-BR"/>
            </a:p>
          </p:txBody>
        </p:sp>
      </p:grpSp>
      <p:pic>
        <p:nvPicPr>
          <p:cNvPr id="16" name="object 8">
            <a:extLst>
              <a:ext uri="{FF2B5EF4-FFF2-40B4-BE49-F238E27FC236}">
                <a16:creationId xmlns:a16="http://schemas.microsoft.com/office/drawing/2014/main" id="{84A4AD36-800F-6BA6-DD87-864BE3C8BFE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697644" y="5587572"/>
            <a:ext cx="1782532" cy="732546"/>
          </a:xfrm>
          <a:prstGeom prst="rect">
            <a:avLst/>
          </a:prstGeom>
          <a:effectLst>
            <a:outerShdw blurRad="698500" dist="38100" dir="2700000" algn="tl" rotWithShape="0">
              <a:srgbClr val="FFFFFF">
                <a:alpha val="87000"/>
              </a:srgbClr>
            </a:outerShdw>
          </a:effectLst>
        </p:spPr>
      </p:pic>
      <p:sp>
        <p:nvSpPr>
          <p:cNvPr id="20" name="Google Shape;145;g2d8ac4dd664_4_10">
            <a:extLst>
              <a:ext uri="{FF2B5EF4-FFF2-40B4-BE49-F238E27FC236}">
                <a16:creationId xmlns:a16="http://schemas.microsoft.com/office/drawing/2014/main" id="{89DFBF43-9EDB-8BD8-ED9B-D80257CD0CE9}"/>
              </a:ext>
            </a:extLst>
          </p:cNvPr>
          <p:cNvSpPr txBox="1"/>
          <p:nvPr/>
        </p:nvSpPr>
        <p:spPr>
          <a:xfrm>
            <a:off x="1754677" y="4271348"/>
            <a:ext cx="1140000" cy="5498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defTabSz="1219170" eaLnBrk="1" latinLnBrk="0" hangingPunct="1">
              <a:lnSpc>
                <a:spcPct val="90000"/>
              </a:lnSpc>
              <a:buClrTx/>
              <a:defRPr sz="36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</a:defRPr>
            </a:lvl1pPr>
            <a:lvl2pPr marL="609585" defTabSz="121917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defTabSz="121917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defTabSz="121917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defTabSz="121917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defTabSz="121917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defTabSz="121917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defTabSz="121917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defTabSz="121917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ID">
                <a:sym typeface="Montserrat ExtraBold"/>
              </a:rPr>
              <a:t>+70</a:t>
            </a:r>
            <a:endParaRPr>
              <a:sym typeface="Montserrat ExtraBold"/>
            </a:endParaRPr>
          </a:p>
        </p:txBody>
      </p:sp>
      <p:sp>
        <p:nvSpPr>
          <p:cNvPr id="27" name="Google Shape;146;g2d8ac4dd664_4_10">
            <a:extLst>
              <a:ext uri="{FF2B5EF4-FFF2-40B4-BE49-F238E27FC236}">
                <a16:creationId xmlns:a16="http://schemas.microsoft.com/office/drawing/2014/main" id="{D12FFF19-29DD-D4B8-24E2-B4EABC69D793}"/>
              </a:ext>
            </a:extLst>
          </p:cNvPr>
          <p:cNvSpPr txBox="1"/>
          <p:nvPr/>
        </p:nvSpPr>
        <p:spPr>
          <a:xfrm>
            <a:off x="2799558" y="4400181"/>
            <a:ext cx="3401700" cy="3077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>
                <a:solidFill>
                  <a:schemeClr val="tx1"/>
                </a:solidFill>
                <a:latin typeface="Montserrat Medium" pitchFamily="2" charset="0"/>
              </a:defRPr>
            </a:lvl1pPr>
          </a:lstStyle>
          <a:p>
            <a:r>
              <a:rPr lang="en-ID" err="1">
                <a:sym typeface="Montserrat"/>
              </a:rPr>
              <a:t>órgãos</a:t>
            </a:r>
            <a:r>
              <a:rPr lang="en-ID">
                <a:sym typeface="Montserrat"/>
              </a:rPr>
              <a:t> </a:t>
            </a:r>
            <a:r>
              <a:rPr lang="en-ID" err="1">
                <a:sym typeface="Montserrat"/>
              </a:rPr>
              <a:t>públicos</a:t>
            </a:r>
            <a:r>
              <a:rPr lang="en-ID">
                <a:sym typeface="Montserrat"/>
              </a:rPr>
              <a:t> </a:t>
            </a:r>
            <a:r>
              <a:rPr lang="en-ID" err="1">
                <a:sym typeface="Montserrat"/>
              </a:rPr>
              <a:t>atendidos</a:t>
            </a:r>
            <a:endParaRPr>
              <a:sym typeface="Montserrat"/>
            </a:endParaRPr>
          </a:p>
        </p:txBody>
      </p:sp>
      <p:pic>
        <p:nvPicPr>
          <p:cNvPr id="30" name="Google Shape;191;p19">
            <a:extLst>
              <a:ext uri="{FF2B5EF4-FFF2-40B4-BE49-F238E27FC236}">
                <a16:creationId xmlns:a16="http://schemas.microsoft.com/office/drawing/2014/main" id="{FF600D8C-AB5A-E35B-76F3-BFF6EE82D2B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51800"/>
          <a:stretch/>
        </p:blipFill>
        <p:spPr>
          <a:xfrm>
            <a:off x="718265" y="529124"/>
            <a:ext cx="1304522" cy="2933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174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Shape 33">
          <a:extLst>
            <a:ext uri="{FF2B5EF4-FFF2-40B4-BE49-F238E27FC236}">
              <a16:creationId xmlns:a16="http://schemas.microsoft.com/office/drawing/2014/main" id="{A19027A4-1A80-AE15-20B1-C9504EE63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21">
            <a:extLst>
              <a:ext uri="{FF2B5EF4-FFF2-40B4-BE49-F238E27FC236}">
                <a16:creationId xmlns:a16="http://schemas.microsoft.com/office/drawing/2014/main" id="{ED51A739-1DA7-1426-A5DA-AF99E574F243}"/>
              </a:ext>
            </a:extLst>
          </p:cNvPr>
          <p:cNvSpPr/>
          <p:nvPr/>
        </p:nvSpPr>
        <p:spPr>
          <a:xfrm>
            <a:off x="609600" y="62287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>
              <a:buNone/>
            </a:pPr>
            <a:r>
              <a:rPr lang="pt-BR" sz="1100" b="1">
                <a:solidFill>
                  <a:srgbClr val="131876"/>
                </a:solidFill>
                <a:latin typeface="Montserrat"/>
              </a:rPr>
              <a:t>Qualidade · risco · crescimento</a:t>
            </a:r>
          </a:p>
        </p:txBody>
      </p:sp>
      <p:cxnSp>
        <p:nvCxnSpPr>
          <p:cNvPr id="8" name="Straight Connector 128">
            <a:extLst>
              <a:ext uri="{FF2B5EF4-FFF2-40B4-BE49-F238E27FC236}">
                <a16:creationId xmlns:a16="http://schemas.microsoft.com/office/drawing/2014/main" id="{CF8B8334-8EAD-EF65-CE69-522A22F6E681}"/>
              </a:ext>
            </a:extLst>
          </p:cNvPr>
          <p:cNvCxnSpPr>
            <a:cxnSpLocks/>
          </p:cNvCxnSpPr>
          <p:nvPr/>
        </p:nvCxnSpPr>
        <p:spPr>
          <a:xfrm flipH="1" flipV="1">
            <a:off x="0" y="6005007"/>
            <a:ext cx="12192000" cy="30479"/>
          </a:xfrm>
          <a:prstGeom prst="line">
            <a:avLst/>
          </a:prstGeom>
          <a:ln>
            <a:solidFill>
              <a:schemeClr val="accent2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Imagem 20">
            <a:extLst>
              <a:ext uri="{FF2B5EF4-FFF2-40B4-BE49-F238E27FC236}">
                <a16:creationId xmlns:a16="http://schemas.microsoft.com/office/drawing/2014/main" id="{1A56A05B-C258-1D90-1F38-74D43223BD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B6A33D11-1939-29FD-A2A9-EAF63B986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  <p:sp>
        <p:nvSpPr>
          <p:cNvPr id="600" name="TB601"/>
          <p:cNvSpPr txBox="1"/>
          <p:nvPr/>
        </p:nvSpPr>
        <p:spPr>
          <a:xfrm>
            <a:off x="660400" y="1016000"/>
            <a:ext cx="63500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200" b="1" spc="300">
                <a:solidFill>
                  <a:srgbClr val="E0458E"/>
                </a:solidFill>
                <a:latin typeface="Montserrat"/>
              </a:rPr>
              <a:t>O IMPACTO INVISÍVEL</a:t>
            </a:r>
          </a:p>
        </p:txBody>
      </p:sp>
      <p:sp>
        <p:nvSpPr>
          <p:cNvPr id="601" name="TB602"/>
          <p:cNvSpPr txBox="1"/>
          <p:nvPr/>
        </p:nvSpPr>
        <p:spPr>
          <a:xfrm>
            <a:off x="660400" y="1295400"/>
            <a:ext cx="10807700" cy="533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3000" b="1">
                <a:solidFill>
                  <a:srgbClr val="131876"/>
                </a:solidFill>
                <a:latin typeface="Montserrat"/>
              </a:rPr>
              <a:t>Tempo e headcount são só o começo.</a:t>
            </a:r>
          </a:p>
        </p:txBody>
      </p:sp>
      <p:sp>
        <p:nvSpPr>
          <p:cNvPr id="602" name="TB603"/>
          <p:cNvSpPr txBox="1"/>
          <p:nvPr/>
        </p:nvSpPr>
        <p:spPr>
          <a:xfrm>
            <a:off x="660400" y="1905000"/>
            <a:ext cx="10807700" cy="2794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400">
                <a:solidFill>
                  <a:srgbClr val="1B2A6B"/>
                </a:solidFill>
                <a:latin typeface="Montserrat"/>
              </a:rPr>
              <a:t>Os ganhos que não aparecem na planilha de horas são, muitas vezes, os que mais movem o negócio.</a:t>
            </a:r>
          </a:p>
        </p:txBody>
      </p:sp>
      <p:sp>
        <p:nvSpPr>
          <p:cNvPr id="603" name="RR604"/>
          <p:cNvSpPr/>
          <p:nvPr/>
        </p:nvSpPr>
        <p:spPr>
          <a:xfrm>
            <a:off x="660400" y="2336800"/>
            <a:ext cx="5308600" cy="2844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604" name="TB605"/>
          <p:cNvSpPr txBox="1"/>
          <p:nvPr/>
        </p:nvSpPr>
        <p:spPr>
          <a:xfrm>
            <a:off x="939800" y="2540000"/>
            <a:ext cx="4749800" cy="177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000" b="1" spc="200">
                <a:solidFill>
                  <a:srgbClr val="131876"/>
                </a:solidFill>
                <a:latin typeface="Montserrat"/>
              </a:rPr>
              <a:t>GANHOS DE VALOR</a:t>
            </a:r>
          </a:p>
        </p:txBody>
      </p:sp>
      <p:sp>
        <p:nvSpPr>
          <p:cNvPr id="605" name="RR606"/>
          <p:cNvSpPr/>
          <p:nvPr/>
        </p:nvSpPr>
        <p:spPr>
          <a:xfrm>
            <a:off x="939800" y="2908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606" name="TB607"/>
          <p:cNvSpPr txBox="1"/>
          <p:nvPr/>
        </p:nvSpPr>
        <p:spPr>
          <a:xfrm>
            <a:off x="1143000" y="2844800"/>
            <a:ext cx="45466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300" b="1">
                <a:solidFill>
                  <a:srgbClr val="131876"/>
                </a:solidFill>
                <a:latin typeface="Montserrat"/>
              </a:rPr>
              <a:t>Qualidade e assertividade</a:t>
            </a:r>
          </a:p>
        </p:txBody>
      </p:sp>
      <p:sp>
        <p:nvSpPr>
          <p:cNvPr id="607" name="TB608"/>
          <p:cNvSpPr txBox="1"/>
          <p:nvPr/>
        </p:nvSpPr>
        <p:spPr>
          <a:xfrm>
            <a:off x="1143000" y="3098800"/>
            <a:ext cx="45466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O robô executa sempre do mesmo jeito — sem cansaço, sem esquecimento, sem variação.</a:t>
            </a:r>
          </a:p>
        </p:txBody>
      </p:sp>
      <p:sp>
        <p:nvSpPr>
          <p:cNvPr id="608" name="RR609"/>
          <p:cNvSpPr/>
          <p:nvPr/>
        </p:nvSpPr>
        <p:spPr>
          <a:xfrm>
            <a:off x="939800" y="3670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609" name="TB610"/>
          <p:cNvSpPr txBox="1"/>
          <p:nvPr/>
        </p:nvSpPr>
        <p:spPr>
          <a:xfrm>
            <a:off x="1143000" y="3606800"/>
            <a:ext cx="45466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300" b="1">
                <a:solidFill>
                  <a:srgbClr val="131876"/>
                </a:solidFill>
                <a:latin typeface="Montserrat"/>
              </a:rPr>
              <a:t>Compliance e auditabilidade</a:t>
            </a:r>
          </a:p>
        </p:txBody>
      </p:sp>
      <p:sp>
        <p:nvSpPr>
          <p:cNvPr id="610" name="TB611"/>
          <p:cNvSpPr txBox="1"/>
          <p:nvPr/>
        </p:nvSpPr>
        <p:spPr>
          <a:xfrm>
            <a:off x="1143000" y="3860800"/>
            <a:ext cx="45466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Cada passo registrado e rastreável — pronto para auditoria e regulação.</a:t>
            </a:r>
          </a:p>
        </p:txBody>
      </p:sp>
      <p:sp>
        <p:nvSpPr>
          <p:cNvPr id="611" name="RR612"/>
          <p:cNvSpPr/>
          <p:nvPr/>
        </p:nvSpPr>
        <p:spPr>
          <a:xfrm>
            <a:off x="939800" y="4432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612" name="TB613"/>
          <p:cNvSpPr txBox="1"/>
          <p:nvPr/>
        </p:nvSpPr>
        <p:spPr>
          <a:xfrm>
            <a:off x="1143000" y="4368800"/>
            <a:ext cx="45466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300" b="1">
                <a:solidFill>
                  <a:srgbClr val="131876"/>
                </a:solidFill>
                <a:latin typeface="Montserrat"/>
              </a:rPr>
              <a:t>Padronização e escala</a:t>
            </a:r>
          </a:p>
        </p:txBody>
      </p:sp>
      <p:sp>
        <p:nvSpPr>
          <p:cNvPr id="613" name="TB614"/>
          <p:cNvSpPr txBox="1"/>
          <p:nvPr/>
        </p:nvSpPr>
        <p:spPr>
          <a:xfrm>
            <a:off x="1143000" y="4622800"/>
            <a:ext cx="45466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O mesmo processo, replicável em qualquer volume, sem perda de controle.</a:t>
            </a:r>
          </a:p>
        </p:txBody>
      </p:sp>
      <p:sp>
        <p:nvSpPr>
          <p:cNvPr id="614" name="RR615"/>
          <p:cNvSpPr/>
          <p:nvPr/>
        </p:nvSpPr>
        <p:spPr>
          <a:xfrm>
            <a:off x="6223000" y="2336800"/>
            <a:ext cx="5308600" cy="28448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615" name="TB616"/>
          <p:cNvSpPr txBox="1"/>
          <p:nvPr/>
        </p:nvSpPr>
        <p:spPr>
          <a:xfrm>
            <a:off x="6502400" y="2540000"/>
            <a:ext cx="4749800" cy="177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000" b="1" spc="200">
                <a:solidFill>
                  <a:srgbClr val="E0458E"/>
                </a:solidFill>
                <a:latin typeface="Montserrat"/>
              </a:rPr>
              <a:t>RISCO &amp; PESSOAS</a:t>
            </a:r>
          </a:p>
        </p:txBody>
      </p:sp>
      <p:sp>
        <p:nvSpPr>
          <p:cNvPr id="616" name="RR617"/>
          <p:cNvSpPr/>
          <p:nvPr/>
        </p:nvSpPr>
        <p:spPr>
          <a:xfrm>
            <a:off x="6502400" y="2908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458E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617" name="TB618"/>
          <p:cNvSpPr txBox="1"/>
          <p:nvPr/>
        </p:nvSpPr>
        <p:spPr>
          <a:xfrm>
            <a:off x="6705600" y="2844800"/>
            <a:ext cx="45466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300" b="1">
                <a:solidFill>
                  <a:srgbClr val="131876"/>
                </a:solidFill>
                <a:latin typeface="Montserrat"/>
              </a:rPr>
              <a:t>Menos risco operacional e de negócio</a:t>
            </a:r>
          </a:p>
        </p:txBody>
      </p:sp>
      <p:sp>
        <p:nvSpPr>
          <p:cNvPr id="618" name="TB619"/>
          <p:cNvSpPr txBox="1"/>
          <p:nvPr/>
        </p:nvSpPr>
        <p:spPr>
          <a:xfrm>
            <a:off x="6705600" y="3098800"/>
            <a:ext cx="45466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Menos falha humana, menos multa, menos retrabalho e menos exposição.</a:t>
            </a:r>
          </a:p>
        </p:txBody>
      </p:sp>
      <p:sp>
        <p:nvSpPr>
          <p:cNvPr id="619" name="RR620"/>
          <p:cNvSpPr/>
          <p:nvPr/>
        </p:nvSpPr>
        <p:spPr>
          <a:xfrm>
            <a:off x="6502400" y="3670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458E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620" name="TB621"/>
          <p:cNvSpPr txBox="1"/>
          <p:nvPr/>
        </p:nvSpPr>
        <p:spPr>
          <a:xfrm>
            <a:off x="6705600" y="3606800"/>
            <a:ext cx="45466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300" b="1">
                <a:solidFill>
                  <a:srgbClr val="131876"/>
                </a:solidFill>
                <a:latin typeface="Montserrat"/>
              </a:rPr>
              <a:t>Churn de clientes menor</a:t>
            </a:r>
          </a:p>
        </p:txBody>
      </p:sp>
      <p:sp>
        <p:nvSpPr>
          <p:cNvPr id="621" name="TB622"/>
          <p:cNvSpPr txBox="1"/>
          <p:nvPr/>
        </p:nvSpPr>
        <p:spPr>
          <a:xfrm>
            <a:off x="6705600" y="3860800"/>
            <a:ext cx="45466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Respostas mais rápidas e consistentes elevam a experiência e a retenção.</a:t>
            </a:r>
          </a:p>
        </p:txBody>
      </p:sp>
      <p:sp>
        <p:nvSpPr>
          <p:cNvPr id="622" name="RR623"/>
          <p:cNvSpPr/>
          <p:nvPr/>
        </p:nvSpPr>
        <p:spPr>
          <a:xfrm>
            <a:off x="6502400" y="4432300"/>
            <a:ext cx="76200" cy="76200"/>
          </a:xfrm>
          <a:prstGeom prst="roundRect">
            <a:avLst>
              <a:gd name="adj" fmla="val 50000"/>
            </a:avLst>
          </a:prstGeom>
          <a:solidFill>
            <a:srgbClr val="E0458E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623" name="TB624"/>
          <p:cNvSpPr txBox="1"/>
          <p:nvPr/>
        </p:nvSpPr>
        <p:spPr>
          <a:xfrm>
            <a:off x="6705600" y="4368800"/>
            <a:ext cx="4546600" cy="203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300" b="1">
                <a:solidFill>
                  <a:srgbClr val="131876"/>
                </a:solidFill>
                <a:latin typeface="Montserrat"/>
              </a:rPr>
              <a:t>Turnover menor, mais engajamento</a:t>
            </a:r>
          </a:p>
        </p:txBody>
      </p:sp>
      <p:sp>
        <p:nvSpPr>
          <p:cNvPr id="624" name="TB625"/>
          <p:cNvSpPr txBox="1"/>
          <p:nvPr/>
        </p:nvSpPr>
        <p:spPr>
          <a:xfrm>
            <a:off x="6705600" y="4622800"/>
            <a:ext cx="4546600" cy="457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150">
                <a:solidFill>
                  <a:srgbClr val="4A5490"/>
                </a:solidFill>
                <a:latin typeface="Montserrat"/>
              </a:rPr>
              <a:t>Equipes livres do trabalho repetitivo focam no que exige julgamento humano.</a:t>
            </a:r>
          </a:p>
        </p:txBody>
      </p:sp>
      <p:sp>
        <p:nvSpPr>
          <p:cNvPr id="625" name="RR626"/>
          <p:cNvSpPr/>
          <p:nvPr/>
        </p:nvSpPr>
        <p:spPr>
          <a:xfrm>
            <a:off x="660400" y="5359400"/>
            <a:ext cx="10871200" cy="660400"/>
          </a:xfrm>
          <a:prstGeom prst="roundRect">
            <a:avLst>
              <a:gd name="adj" fmla="val 16000"/>
            </a:avLst>
          </a:prstGeom>
          <a:solidFill>
            <a:srgbClr val="131876"/>
          </a:solidFill>
          <a:ln>
            <a:noFill/>
          </a:ln>
        </p:spPr>
        <p:txBody>
          <a:bodyPr wrap="square" lIns="0" tIns="0" rIns="0" bIns="0" anchor="ctr"/>
          <a:lstStyle/>
          <a:p>
            <a:pPr algn="ctr">
              <a:buNone/>
            </a:pPr>
            <a:endParaRPr lang="pt-BR" sz="1000"/>
          </a:p>
        </p:txBody>
      </p:sp>
      <p:sp>
        <p:nvSpPr>
          <p:cNvPr id="626" name="TB627"/>
          <p:cNvSpPr txBox="1"/>
          <p:nvPr/>
        </p:nvSpPr>
        <p:spPr>
          <a:xfrm>
            <a:off x="914400" y="5435600"/>
            <a:ext cx="139700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buNone/>
            </a:pPr>
            <a:r>
              <a:rPr lang="pt-BR" sz="1100" b="1" spc="200">
                <a:solidFill>
                  <a:srgbClr val="E0458E"/>
                </a:solidFill>
                <a:latin typeface="Montserrat"/>
              </a:rPr>
              <a:t>O SALTO</a:t>
            </a:r>
          </a:p>
        </p:txBody>
      </p:sp>
      <p:sp>
        <p:nvSpPr>
          <p:cNvPr id="627" name="TB628"/>
          <p:cNvSpPr txBox="1"/>
          <p:nvPr/>
        </p:nvSpPr>
        <p:spPr>
          <a:xfrm>
            <a:off x="2184400" y="5461000"/>
            <a:ext cx="9093200" cy="508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l">
              <a:lnSpc>
                <a:spcPct val="112000"/>
              </a:lnSpc>
              <a:buNone/>
            </a:pPr>
            <a:r>
              <a:rPr lang="pt-BR" sz="1300">
                <a:solidFill>
                  <a:srgbClr val="FFFFFF"/>
                </a:solidFill>
                <a:latin typeface="Montserrat"/>
              </a:rPr>
              <a:t>A hiperautomação deixa de ser </a:t>
            </a:r>
            <a:r>
              <a:rPr lang="pt-BR" sz="1300" b="1">
                <a:solidFill>
                  <a:srgbClr val="FFFFFF"/>
                </a:solidFill>
                <a:latin typeface="Montserrat"/>
              </a:rPr>
              <a:t>corte de custo</a:t>
            </a:r>
            <a:r>
              <a:rPr lang="pt-BR" sz="1300">
                <a:solidFill>
                  <a:srgbClr val="FFFFFF"/>
                </a:solidFill>
                <a:latin typeface="Montserrat"/>
              </a:rPr>
              <a:t> e passa a ser </a:t>
            </a:r>
            <a:r>
              <a:rPr lang="pt-BR" sz="1300" b="1">
                <a:solidFill>
                  <a:srgbClr val="F48FC0"/>
                </a:solidFill>
                <a:latin typeface="Montserrat"/>
              </a:rPr>
              <a:t>alavanca estratégica</a:t>
            </a:r>
            <a:r>
              <a:rPr lang="pt-BR" sz="1300">
                <a:solidFill>
                  <a:srgbClr val="FFFFFF"/>
                </a:solidFill>
                <a:latin typeface="Montserrat"/>
              </a:rPr>
              <a:t> de qualidade, risco e crescimento.</a:t>
            </a:r>
          </a:p>
        </p:txBody>
      </p:sp>
    </p:spTree>
    <p:extLst>
      <p:ext uri="{BB962C8B-B14F-4D97-AF65-F5344CB8AC3E}">
        <p14:creationId xmlns:p14="http://schemas.microsoft.com/office/powerpoint/2010/main" val="2889194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B2A6B"/>
        </a:solidFill>
        <a:effectLst/>
      </p:bgPr>
    </p:bg>
    <p:spTree>
      <p:nvGrpSpPr>
        <p:cNvPr id="1" name="Shape 15">
          <a:extLst>
            <a:ext uri="{FF2B5EF4-FFF2-40B4-BE49-F238E27FC236}">
              <a16:creationId xmlns:a16="http://schemas.microsoft.com/office/drawing/2014/main" id="{1988BAE6-4579-1323-B72F-9FC21FD9A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>
            <a:extLst>
              <a:ext uri="{FF2B5EF4-FFF2-40B4-BE49-F238E27FC236}">
                <a16:creationId xmlns:a16="http://schemas.microsoft.com/office/drawing/2014/main" id="{010538AE-3EA8-39F2-0AEC-68D211C2299D}"/>
              </a:ext>
            </a:extLst>
          </p:cNvPr>
          <p:cNvSpPr/>
          <p:nvPr/>
        </p:nvSpPr>
        <p:spPr>
          <a:xfrm>
            <a:off x="0" y="0"/>
            <a:ext cx="121614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0F1A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>
            <a:extLst>
              <a:ext uri="{FF2B5EF4-FFF2-40B4-BE49-F238E27FC236}">
                <a16:creationId xmlns:a16="http://schemas.microsoft.com/office/drawing/2014/main" id="{B1FA045A-E539-A06C-E444-310EA78F3A5C}"/>
              </a:ext>
            </a:extLst>
          </p:cNvPr>
          <p:cNvSpPr/>
          <p:nvPr/>
        </p:nvSpPr>
        <p:spPr>
          <a:xfrm>
            <a:off x="1378689" y="2813589"/>
            <a:ext cx="10972800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800"/>
              <a:buFont typeface="Montserrat"/>
              <a:buNone/>
            </a:pPr>
            <a:r>
              <a:rPr lang="en-US" sz="8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US" sz="8000" i="0" u="none" strike="noStrike" cap="none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era dos </a:t>
            </a:r>
            <a:r>
              <a:rPr lang="en-US" sz="8000" b="1" kern="1200" dirty="0" err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Agentes</a:t>
            </a:r>
            <a:endParaRPr sz="8000" b="1" kern="1200" dirty="0">
              <a:gradFill flip="none">
                <a:gsLst>
                  <a:gs pos="0">
                    <a:srgbClr val="E0458E">
                      <a:alpha val="86000"/>
                    </a:srgbClr>
                  </a:gs>
                  <a:gs pos="100000">
                    <a:srgbClr val="C74FD7"/>
                  </a:gs>
                </a:gsLst>
                <a:lin ang="0" scaled="1"/>
                <a:tileRect/>
              </a:gradFill>
              <a:latin typeface="Montserrat" pitchFamily="2" charset="0"/>
              <a:ea typeface="+mn-ea"/>
              <a:cs typeface="+mn-cs"/>
              <a:sym typeface="Calibri"/>
            </a:endParaRPr>
          </a:p>
        </p:txBody>
      </p:sp>
      <p:sp>
        <p:nvSpPr>
          <p:cNvPr id="18" name="Google Shape;18;p3">
            <a:extLst>
              <a:ext uri="{FF2B5EF4-FFF2-40B4-BE49-F238E27FC236}">
                <a16:creationId xmlns:a16="http://schemas.microsoft.com/office/drawing/2014/main" id="{4A014F72-93C4-5E0A-F8C1-69A5269DB066}"/>
              </a:ext>
            </a:extLst>
          </p:cNvPr>
          <p:cNvSpPr/>
          <p:nvPr/>
        </p:nvSpPr>
        <p:spPr>
          <a:xfrm>
            <a:off x="1378689" y="3951411"/>
            <a:ext cx="7584558" cy="100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F0EEF8"/>
              </a:buClr>
              <a:buSzPts val="2200"/>
              <a:buFont typeface="Montserrat"/>
              <a:buNone/>
            </a:pPr>
            <a:r>
              <a:rPr lang="en-US" sz="2200" b="0" i="0" u="none" strike="noStrike" cap="none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Por </a:t>
            </a:r>
            <a:r>
              <a:rPr lang="en-US" sz="2200" b="0" i="0" u="none" strike="noStrike" cap="none" err="1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que</a:t>
            </a:r>
            <a:r>
              <a:rPr lang="en-US" sz="2200" b="0" i="0" u="none" strike="noStrike" cap="none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1" i="0" u="none" strike="noStrike" cap="none" err="1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Governança</a:t>
            </a:r>
            <a:r>
              <a:rPr lang="en-US" sz="2200" b="0" i="0" u="none" strike="noStrike" cap="none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 e </a:t>
            </a:r>
            <a:r>
              <a:rPr lang="en-US" sz="2200" b="1" i="0" u="none" strike="noStrike" cap="none" err="1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Processos</a:t>
            </a:r>
            <a:r>
              <a:rPr lang="en-US" sz="2200" b="0" i="0" u="none" strike="noStrike" cap="none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0" i="0" u="none" strike="noStrike" cap="none" err="1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serão</a:t>
            </a:r>
            <a:r>
              <a:rPr lang="en-US" sz="2200" b="0" i="0" u="none" strike="noStrike" cap="none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0" i="0" u="none" strike="noStrike" cap="none" err="1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os</a:t>
            </a:r>
            <a:r>
              <a:rPr lang="en-US" sz="2200" b="0" i="0" u="none" strike="noStrike" cap="none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0" i="0" u="none" strike="noStrike" cap="none" err="1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verdadeiros</a:t>
            </a:r>
            <a:r>
              <a:rPr lang="en-US"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b="0" i="0" u="none" strike="noStrike" cap="none" err="1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responsáveis</a:t>
            </a:r>
            <a:r>
              <a:rPr lang="en-US" sz="2200" b="0" i="0" u="none" strike="noStrike" cap="none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0" i="0" u="none" strike="noStrike" cap="none" err="1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pelo</a:t>
            </a:r>
            <a:r>
              <a:rPr lang="en-US" sz="2200" b="0" i="0" u="none" strike="noStrike" cap="none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200" b="1" i="0" u="none" strike="noStrike" cap="none">
                <a:solidFill>
                  <a:srgbClr val="F0EEF8"/>
                </a:solidFill>
                <a:latin typeface="Montserrat"/>
                <a:ea typeface="Montserrat"/>
                <a:cs typeface="Montserrat"/>
                <a:sym typeface="Montserrat"/>
              </a:rPr>
              <a:t>ROI da IA</a:t>
            </a:r>
            <a:endParaRPr sz="22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" name="Straight Connector 128">
            <a:extLst>
              <a:ext uri="{FF2B5EF4-FFF2-40B4-BE49-F238E27FC236}">
                <a16:creationId xmlns:a16="http://schemas.microsoft.com/office/drawing/2014/main" id="{267D987F-8660-6FA4-3606-844FCA974495}"/>
              </a:ext>
            </a:extLst>
          </p:cNvPr>
          <p:cNvCxnSpPr>
            <a:cxnSpLocks/>
          </p:cNvCxnSpPr>
          <p:nvPr/>
        </p:nvCxnSpPr>
        <p:spPr>
          <a:xfrm flipH="1">
            <a:off x="0" y="101654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FA393A5F-DB3F-D1FE-5CA0-AA11EF9105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352" y="453206"/>
            <a:ext cx="1357383" cy="150821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D455C8E3-F092-DF9A-8B32-CFEFCBA8D5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70" y="453205"/>
            <a:ext cx="1214876" cy="26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001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8"/>
        </a:soli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042F9DB7-9A52-E7CD-1A82-AD139C69A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6;p3">
            <a:extLst>
              <a:ext uri="{FF2B5EF4-FFF2-40B4-BE49-F238E27FC236}">
                <a16:creationId xmlns:a16="http://schemas.microsoft.com/office/drawing/2014/main" id="{B292ED7B-536F-1739-5AC9-F277F94537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0F1A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6;p10">
            <a:extLst>
              <a:ext uri="{FF2B5EF4-FFF2-40B4-BE49-F238E27FC236}">
                <a16:creationId xmlns:a16="http://schemas.microsoft.com/office/drawing/2014/main" id="{2EDDAD93-F608-1A63-9094-4CB602212138}"/>
              </a:ext>
            </a:extLst>
          </p:cNvPr>
          <p:cNvSpPr/>
          <p:nvPr/>
        </p:nvSpPr>
        <p:spPr>
          <a:xfrm>
            <a:off x="2316486" y="5094514"/>
            <a:ext cx="7559025" cy="74693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alpha val="13000"/>
                </a:schemeClr>
              </a:gs>
              <a:gs pos="100000">
                <a:srgbClr val="BFC3D9">
                  <a:alpha val="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</a:pPr>
            <a:endParaRPr kern="1200">
              <a:solidFill>
                <a:srgbClr val="F1F1F9"/>
              </a:solidFill>
              <a:latin typeface="Montserrat"/>
              <a:ea typeface="+mn-ea"/>
              <a:cs typeface="+mn-cs"/>
            </a:endParaRPr>
          </a:p>
        </p:txBody>
      </p:sp>
      <p:cxnSp>
        <p:nvCxnSpPr>
          <p:cNvPr id="13" name="Straight Connector 128">
            <a:extLst>
              <a:ext uri="{FF2B5EF4-FFF2-40B4-BE49-F238E27FC236}">
                <a16:creationId xmlns:a16="http://schemas.microsoft.com/office/drawing/2014/main" id="{B6D43F5E-62F8-9804-1DBB-E1B1037111FE}"/>
              </a:ext>
            </a:extLst>
          </p:cNvPr>
          <p:cNvCxnSpPr>
            <a:cxnSpLocks/>
          </p:cNvCxnSpPr>
          <p:nvPr/>
        </p:nvCxnSpPr>
        <p:spPr>
          <a:xfrm flipH="1">
            <a:off x="0" y="101654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Google Shape;64;p7">
            <a:extLst>
              <a:ext uri="{FF2B5EF4-FFF2-40B4-BE49-F238E27FC236}">
                <a16:creationId xmlns:a16="http://schemas.microsoft.com/office/drawing/2014/main" id="{C7FC3F91-FF18-413B-1039-0FF150895F37}"/>
              </a:ext>
            </a:extLst>
          </p:cNvPr>
          <p:cNvSpPr/>
          <p:nvPr/>
        </p:nvSpPr>
        <p:spPr>
          <a:xfrm>
            <a:off x="2316487" y="1827012"/>
            <a:ext cx="7559025" cy="33752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pt-BR" sz="4000" b="1" kern="1200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  <a:sym typeface="Montserrat"/>
              </a:rPr>
              <a:t>Toda empresa está aprendendo a criar agentes. </a:t>
            </a:r>
            <a:r>
              <a:rPr lang="pt-BR" sz="40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Poucas estão aprendendo a construir operações inteligentes.</a:t>
            </a:r>
            <a:endParaRPr lang="pt-BR" sz="4000" b="1" kern="1200">
              <a:solidFill>
                <a:schemeClr val="bg1"/>
              </a:solidFill>
              <a:latin typeface="Montserrat" pitchFamily="2" charset="0"/>
              <a:ea typeface="+mn-ea"/>
              <a:cs typeface="+mn-cs"/>
              <a:sym typeface="Montserrat"/>
            </a:endParaRPr>
          </a:p>
          <a:p>
            <a:pPr algn="ctr">
              <a:lnSpc>
                <a:spcPct val="90000"/>
              </a:lnSpc>
              <a:buClrTx/>
            </a:pPr>
            <a:endParaRPr lang="pt-BR" sz="4000" b="1" kern="1200">
              <a:gradFill flip="none">
                <a:gsLst>
                  <a:gs pos="0">
                    <a:srgbClr val="E0458E">
                      <a:alpha val="86000"/>
                    </a:srgbClr>
                  </a:gs>
                  <a:gs pos="100000">
                    <a:srgbClr val="C74FD7"/>
                  </a:gs>
                </a:gsLst>
                <a:lin ang="0" scaled="1"/>
                <a:tileRect/>
              </a:gradFill>
              <a:latin typeface="Montserrat" pitchFamily="2" charset="0"/>
              <a:ea typeface="+mn-ea"/>
              <a:cs typeface="+mn-cs"/>
              <a:sym typeface="Montserrat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D2ACD64-6893-1C47-2036-BA76DBD07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352" y="453206"/>
            <a:ext cx="1357383" cy="15082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1BCE0D6-82E7-E859-2D65-3EC01FDBD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70" y="453205"/>
            <a:ext cx="1214876" cy="267905"/>
          </a:xfrm>
          <a:prstGeom prst="rect">
            <a:avLst/>
          </a:prstGeom>
        </p:spPr>
      </p:pic>
      <p:sp>
        <p:nvSpPr>
          <p:cNvPr id="10" name="Google Shape;91;p8">
            <a:extLst>
              <a:ext uri="{FF2B5EF4-FFF2-40B4-BE49-F238E27FC236}">
                <a16:creationId xmlns:a16="http://schemas.microsoft.com/office/drawing/2014/main" id="{4938FDB9-8DE5-EF0B-F676-61DC3A2D1453}"/>
              </a:ext>
            </a:extLst>
          </p:cNvPr>
          <p:cNvSpPr/>
          <p:nvPr/>
        </p:nvSpPr>
        <p:spPr>
          <a:xfrm>
            <a:off x="2316485" y="5310076"/>
            <a:ext cx="7559026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3D8B"/>
              </a:buClr>
              <a:buSzPts val="1600"/>
              <a:buFont typeface="Montserrat"/>
              <a:buNone/>
            </a:pPr>
            <a:r>
              <a:rPr lang="en-US" sz="1600" b="1" err="1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T</a:t>
            </a:r>
            <a:r>
              <a:rPr lang="en-US" sz="1600" b="1" i="0" u="none" strike="noStrike" cap="none" err="1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ecnologia</a:t>
            </a:r>
            <a:r>
              <a:rPr lang="en-US" sz="1600" b="1" i="0" u="none" strike="noStrike" cap="none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600" b="1" i="0" u="none" strike="noStrike" cap="none" err="1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sozinha</a:t>
            </a:r>
            <a:r>
              <a:rPr lang="en-US" sz="1600" b="1" i="0" u="none" strike="noStrike" cap="none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en-US" sz="1600" b="1" i="0" u="none" strike="noStrike" cap="none" err="1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não</a:t>
            </a:r>
            <a:r>
              <a:rPr lang="en-US" sz="1600" b="1" i="0" u="none" strike="noStrike" cap="none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00" b="1" i="0" u="none" strike="noStrike" cap="none" err="1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muda</a:t>
            </a:r>
            <a:r>
              <a:rPr lang="en-US" sz="1600" b="1" i="0" u="none" strike="noStrike" cap="none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600" b="1" i="0" u="none" strike="noStrike" cap="none" err="1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operação</a:t>
            </a:r>
            <a:r>
              <a:rPr lang="en-US" sz="1600" b="1" i="0" u="none" strike="noStrike" cap="none">
                <a:gradFill>
                  <a:gsLst>
                    <a:gs pos="0">
                      <a:schemeClr val="accent2"/>
                    </a:gs>
                    <a:gs pos="100000">
                      <a:schemeClr val="accent6"/>
                    </a:gs>
                  </a:gsLst>
                  <a:lin ang="3600000" scaled="0"/>
                </a:gradFill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sz="1600" b="0" i="0" u="none" strike="noStrike" cap="none">
              <a:gradFill>
                <a:gsLst>
                  <a:gs pos="0">
                    <a:schemeClr val="accent2"/>
                  </a:gs>
                  <a:gs pos="100000">
                    <a:schemeClr val="accent6"/>
                  </a:gs>
                </a:gsLst>
                <a:lin ang="3600000" scaled="0"/>
              </a:gra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89164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8"/>
        </a:soli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042F9DB7-9A52-E7CD-1A82-AD139C69A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6;p3">
            <a:extLst>
              <a:ext uri="{FF2B5EF4-FFF2-40B4-BE49-F238E27FC236}">
                <a16:creationId xmlns:a16="http://schemas.microsoft.com/office/drawing/2014/main" id="{B292ED7B-536F-1739-5AC9-F277F94537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0F1A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26;p10">
            <a:extLst>
              <a:ext uri="{FF2B5EF4-FFF2-40B4-BE49-F238E27FC236}">
                <a16:creationId xmlns:a16="http://schemas.microsoft.com/office/drawing/2014/main" id="{2EDDAD93-F608-1A63-9094-4CB602212138}"/>
              </a:ext>
            </a:extLst>
          </p:cNvPr>
          <p:cNvSpPr/>
          <p:nvPr/>
        </p:nvSpPr>
        <p:spPr>
          <a:xfrm>
            <a:off x="2311400" y="2514600"/>
            <a:ext cx="7559025" cy="74693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bg1">
                  <a:alpha val="13000"/>
                </a:schemeClr>
              </a:gs>
              <a:gs pos="100000">
                <a:srgbClr val="BFC3D9">
                  <a:alpha val="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</a:pPr>
            <a:endParaRPr kern="1200">
              <a:solidFill>
                <a:srgbClr val="F1F1F9"/>
              </a:solidFill>
              <a:latin typeface="Montserrat"/>
              <a:ea typeface="+mn-ea"/>
              <a:cs typeface="+mn-cs"/>
            </a:endParaRPr>
          </a:p>
        </p:txBody>
      </p:sp>
      <p:cxnSp>
        <p:nvCxnSpPr>
          <p:cNvPr id="13" name="Straight Connector 128">
            <a:extLst>
              <a:ext uri="{FF2B5EF4-FFF2-40B4-BE49-F238E27FC236}">
                <a16:creationId xmlns:a16="http://schemas.microsoft.com/office/drawing/2014/main" id="{B6D43F5E-62F8-9804-1DBB-E1B1037111FE}"/>
              </a:ext>
            </a:extLst>
          </p:cNvPr>
          <p:cNvCxnSpPr>
            <a:cxnSpLocks/>
          </p:cNvCxnSpPr>
          <p:nvPr/>
        </p:nvCxnSpPr>
        <p:spPr>
          <a:xfrm flipH="1">
            <a:off x="0" y="101654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Google Shape;64;p7">
            <a:extLst>
              <a:ext uri="{FF2B5EF4-FFF2-40B4-BE49-F238E27FC236}">
                <a16:creationId xmlns:a16="http://schemas.microsoft.com/office/drawing/2014/main" id="{C7FC3F91-FF18-413B-1039-0FF150895F37}"/>
              </a:ext>
            </a:extLst>
          </p:cNvPr>
          <p:cNvSpPr/>
          <p:nvPr/>
        </p:nvSpPr>
        <p:spPr>
          <a:xfrm>
            <a:off x="1651000" y="4445000"/>
            <a:ext cx="8890000" cy="1397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pt-BR" sz="4000" b="1" kern="1200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  <a:sym typeface="Montserrat"/>
              </a:rPr>
              <a:t>“aqui está onde você perde </a:t>
            </a:r>
            <a:r>
              <a:rPr lang="pt-BR" sz="40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tempo e dinheiro</a:t>
            </a:r>
            <a:r>
              <a:rPr lang="pt-BR" sz="4000" b="1" kern="1200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  <a:sym typeface="Montserrat"/>
              </a:rPr>
              <a:t>”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D2ACD64-6893-1C47-2036-BA76DBD07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352" y="453206"/>
            <a:ext cx="1357383" cy="15082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1BCE0D6-82E7-E859-2D65-3EC01FDBD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70" y="453205"/>
            <a:ext cx="1214876" cy="267905"/>
          </a:xfrm>
          <a:prstGeom prst="rect">
            <a:avLst/>
          </a:prstGeom>
        </p:spPr>
      </p:pic>
      <p:sp>
        <p:nvSpPr>
          <p:cNvPr id="10" name="Google Shape;91;p8">
            <a:extLst>
              <a:ext uri="{FF2B5EF4-FFF2-40B4-BE49-F238E27FC236}">
                <a16:creationId xmlns:a16="http://schemas.microsoft.com/office/drawing/2014/main" id="{4938FDB9-8DE5-EF0B-F676-61DC3A2D1453}"/>
              </a:ext>
            </a:extLst>
          </p:cNvPr>
          <p:cNvSpPr/>
          <p:nvPr/>
        </p:nvSpPr>
        <p:spPr>
          <a:xfrm>
            <a:off x="2311400" y="2692400"/>
            <a:ext cx="7559026" cy="3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indent="0" algn="ctr">
              <a:buNone/>
            </a:pPr>
            <a:r>
              <a:rPr lang="pt-BR" sz="2000" b="0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  <a:sym typeface="Montserrat"/>
              </a:rPr>
              <a:t>“me diga o que quer automatizar”</a:t>
            </a:r>
          </a:p>
        </p:txBody>
      </p:sp>
      <p:sp>
        <p:nvSpPr>
          <p:cNvPr id="101" name="Label Secao"/>
          <p:cNvSpPr txBox="1"/>
          <p:nvPr/>
        </p:nvSpPr>
        <p:spPr>
          <a:xfrm>
            <a:off x="2311400" y="1625600"/>
            <a:ext cx="7556500" cy="3048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pt-BR" sz="1400" b="1" cap="all" spc="3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Antes do primeiro robô</a:t>
            </a:r>
          </a:p>
        </p:txBody>
      </p:sp>
      <p:sp>
        <p:nvSpPr>
          <p:cNvPr id="102" name="Label De"/>
          <p:cNvSpPr txBox="1"/>
          <p:nvPr/>
        </p:nvSpPr>
        <p:spPr>
          <a:xfrm>
            <a:off x="2311400" y="2159000"/>
            <a:ext cx="75565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pt-BR" sz="1200" b="1" cap="all" spc="300">
                <a:solidFill>
                  <a:schemeClr val="bg1">
                    <a:alpha val="65000"/>
                  </a:schemeClr>
                </a:solidFill>
                <a:latin typeface="Montserrat" pitchFamily="2" charset="0"/>
                <a:ea typeface="+mn-ea"/>
                <a:cs typeface="+mn-cs"/>
                <a:sym typeface="Montserrat"/>
              </a:rPr>
              <a:t>De</a:t>
            </a:r>
          </a:p>
        </p:txBody>
      </p:sp>
      <p:sp>
        <p:nvSpPr>
          <p:cNvPr id="103" name="Seta"/>
          <p:cNvSpPr txBox="1"/>
          <p:nvPr/>
        </p:nvSpPr>
        <p:spPr>
          <a:xfrm>
            <a:off x="5778500" y="3403600"/>
            <a:ext cx="635000" cy="50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pt-BR" sz="3200" b="1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↓</a:t>
            </a:r>
          </a:p>
        </p:txBody>
      </p:sp>
      <p:sp>
        <p:nvSpPr>
          <p:cNvPr id="104" name="Label Para"/>
          <p:cNvSpPr txBox="1"/>
          <p:nvPr/>
        </p:nvSpPr>
        <p:spPr>
          <a:xfrm>
            <a:off x="2311400" y="4013200"/>
            <a:ext cx="7556500" cy="254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/>
            <a:r>
              <a:rPr lang="pt-BR" sz="1200" b="1" cap="all" spc="3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Para</a:t>
            </a:r>
          </a:p>
        </p:txBody>
      </p:sp>
    </p:spTree>
    <p:extLst>
      <p:ext uri="{BB962C8B-B14F-4D97-AF65-F5344CB8AC3E}">
        <p14:creationId xmlns:p14="http://schemas.microsoft.com/office/powerpoint/2010/main" val="19426572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8"/>
        </a:soli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042F9DB7-9A52-E7CD-1A82-AD139C69A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6;p3">
            <a:extLst>
              <a:ext uri="{FF2B5EF4-FFF2-40B4-BE49-F238E27FC236}">
                <a16:creationId xmlns:a16="http://schemas.microsoft.com/office/drawing/2014/main" id="{B292ED7B-536F-1739-5AC9-F277F94537C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0F1A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" name="Straight Connector 128">
            <a:extLst>
              <a:ext uri="{FF2B5EF4-FFF2-40B4-BE49-F238E27FC236}">
                <a16:creationId xmlns:a16="http://schemas.microsoft.com/office/drawing/2014/main" id="{B6D43F5E-62F8-9804-1DBB-E1B1037111FE}"/>
              </a:ext>
            </a:extLst>
          </p:cNvPr>
          <p:cNvCxnSpPr>
            <a:cxnSpLocks/>
          </p:cNvCxnSpPr>
          <p:nvPr/>
        </p:nvCxnSpPr>
        <p:spPr>
          <a:xfrm flipH="1">
            <a:off x="0" y="101654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Google Shape;64;p7">
            <a:extLst>
              <a:ext uri="{FF2B5EF4-FFF2-40B4-BE49-F238E27FC236}">
                <a16:creationId xmlns:a16="http://schemas.microsoft.com/office/drawing/2014/main" id="{C7FC3F91-FF18-413B-1039-0FF150895F37}"/>
              </a:ext>
            </a:extLst>
          </p:cNvPr>
          <p:cNvSpPr/>
          <p:nvPr/>
        </p:nvSpPr>
        <p:spPr>
          <a:xfrm>
            <a:off x="1651000" y="1905000"/>
            <a:ext cx="8890000" cy="381000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25400" rIns="0" bIns="25400" numCol="1" anchor="ctr">
            <a:noAutofit/>
          </a:bodyPr>
          <a:lstStyle/>
          <a:p>
            <a:pPr algn="ctr">
              <a:lnSpc>
                <a:spcPct val="90000"/>
              </a:lnSpc>
              <a:buClrTx/>
            </a:pPr>
            <a:r>
              <a:rPr lang="pt-BR" sz="4000" b="1" kern="1200">
                <a:solidFill>
                  <a:schemeClr val="bg1"/>
                </a:solidFill>
                <a:latin typeface="Montserrat" pitchFamily="2" charset="0"/>
                <a:ea typeface="+mn-ea"/>
                <a:cs typeface="+mn-cs"/>
                <a:sym typeface="Montserrat"/>
              </a:rPr>
              <a:t>Automatizar a folha não é a mesma coisa que </a:t>
            </a:r>
            <a:r>
              <a:rPr lang="pt-BR" sz="4000" b="1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  <a:sym typeface="Montserrat"/>
              </a:rPr>
              <a:t>automatizar o fechamento de folha de pagamento!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D2ACD64-6893-1C47-2036-BA76DBD074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352" y="453206"/>
            <a:ext cx="1357383" cy="15082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1BCE0D6-82E7-E859-2D65-3EC01FDBD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70" y="453205"/>
            <a:ext cx="1214876" cy="26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5276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9C8152-F777-E19C-52C4-72D1379A0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grupar 2">
            <a:extLst>
              <a:ext uri="{FF2B5EF4-FFF2-40B4-BE49-F238E27FC236}">
                <a16:creationId xmlns:a16="http://schemas.microsoft.com/office/drawing/2014/main" id="{2FD527F2-40F3-EBA0-E5EB-643D7C3A91C3}"/>
              </a:ext>
            </a:extLst>
          </p:cNvPr>
          <p:cNvGrpSpPr/>
          <p:nvPr/>
        </p:nvGrpSpPr>
        <p:grpSpPr>
          <a:xfrm>
            <a:off x="4482449" y="1852583"/>
            <a:ext cx="6621396" cy="4247754"/>
            <a:chOff x="4482449" y="1852583"/>
            <a:chExt cx="6621396" cy="4247754"/>
          </a:xfrm>
        </p:grpSpPr>
        <p:sp>
          <p:nvSpPr>
            <p:cNvPr id="315" name="Google Shape;188;p23">
              <a:extLst>
                <a:ext uri="{FF2B5EF4-FFF2-40B4-BE49-F238E27FC236}">
                  <a16:creationId xmlns:a16="http://schemas.microsoft.com/office/drawing/2014/main" id="{6B866A85-C96A-A71C-ADCE-80808DBC6435}"/>
                </a:ext>
              </a:extLst>
            </p:cNvPr>
            <p:cNvSpPr/>
            <p:nvPr/>
          </p:nvSpPr>
          <p:spPr>
            <a:xfrm>
              <a:off x="4482449" y="5497837"/>
              <a:ext cx="6621396" cy="602500"/>
            </a:xfrm>
            <a:prstGeom prst="roundRect">
              <a:avLst>
                <a:gd name="adj" fmla="val 14201"/>
              </a:avLst>
            </a:prstGeom>
            <a:gradFill flip="none" rotWithShape="1">
              <a:gsLst>
                <a:gs pos="0">
                  <a:srgbClr val="F8F9FF">
                    <a:alpha val="48000"/>
                  </a:srgbClr>
                </a:gs>
                <a:gs pos="50000">
                  <a:schemeClr val="bg1">
                    <a:alpha val="54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63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63600" dist="723900" dir="8400000" sx="85000" sy="85000" algn="t" rotWithShape="0">
                <a:schemeClr val="bg1">
                  <a:lumMod val="10000"/>
                  <a:alpha val="40000"/>
                </a:scheme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5" name="Google Shape;188;p23">
              <a:extLst>
                <a:ext uri="{FF2B5EF4-FFF2-40B4-BE49-F238E27FC236}">
                  <a16:creationId xmlns:a16="http://schemas.microsoft.com/office/drawing/2014/main" id="{EB4D9495-720A-960A-B507-DAA6788E8C41}"/>
                </a:ext>
              </a:extLst>
            </p:cNvPr>
            <p:cNvSpPr/>
            <p:nvPr/>
          </p:nvSpPr>
          <p:spPr>
            <a:xfrm>
              <a:off x="4482449" y="1852583"/>
              <a:ext cx="6621396" cy="3599210"/>
            </a:xfrm>
            <a:prstGeom prst="roundRect">
              <a:avLst>
                <a:gd name="adj" fmla="val 2505"/>
              </a:avLst>
            </a:prstGeom>
            <a:gradFill flip="none" rotWithShape="1">
              <a:gsLst>
                <a:gs pos="0">
                  <a:srgbClr val="F8F9FF">
                    <a:alpha val="48000"/>
                  </a:srgbClr>
                </a:gs>
                <a:gs pos="50000">
                  <a:schemeClr val="bg1">
                    <a:alpha val="54000"/>
                  </a:schemeClr>
                </a:gs>
                <a:gs pos="100000">
                  <a:schemeClr val="bg1">
                    <a:shade val="100000"/>
                    <a:satMod val="115000"/>
                  </a:schemeClr>
                </a:gs>
              </a:gsLst>
              <a:lin ang="13500000" scaled="1"/>
              <a:tileRect/>
            </a:gradFill>
            <a:ln w="6350" cap="flat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863600" dist="723900" dir="8400000" sx="85000" sy="85000" algn="t" rotWithShape="0">
                <a:schemeClr val="bg1">
                  <a:lumMod val="10000"/>
                  <a:alpha val="40000"/>
                </a:scheme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181" name="Agrupar 180">
            <a:extLst>
              <a:ext uri="{FF2B5EF4-FFF2-40B4-BE49-F238E27FC236}">
                <a16:creationId xmlns:a16="http://schemas.microsoft.com/office/drawing/2014/main" id="{57EB4E53-C926-5973-682B-F7F7926A0E0C}"/>
              </a:ext>
            </a:extLst>
          </p:cNvPr>
          <p:cNvGrpSpPr/>
          <p:nvPr/>
        </p:nvGrpSpPr>
        <p:grpSpPr>
          <a:xfrm>
            <a:off x="5172533" y="1815089"/>
            <a:ext cx="5997786" cy="3698321"/>
            <a:chOff x="1198056" y="79563"/>
            <a:chExt cx="11014741" cy="6791848"/>
          </a:xfrm>
        </p:grpSpPr>
        <p:grpSp>
          <p:nvGrpSpPr>
            <p:cNvPr id="174" name="Agrupar 173">
              <a:extLst>
                <a:ext uri="{FF2B5EF4-FFF2-40B4-BE49-F238E27FC236}">
                  <a16:creationId xmlns:a16="http://schemas.microsoft.com/office/drawing/2014/main" id="{691A5052-8FAD-54C9-E808-9B92D3F4A0A7}"/>
                </a:ext>
              </a:extLst>
            </p:cNvPr>
            <p:cNvGrpSpPr/>
            <p:nvPr/>
          </p:nvGrpSpPr>
          <p:grpSpPr>
            <a:xfrm>
              <a:off x="2063288" y="79563"/>
              <a:ext cx="10149509" cy="6791848"/>
              <a:chOff x="1715122" y="-573159"/>
              <a:chExt cx="11272629" cy="7543418"/>
            </a:xfrm>
          </p:grpSpPr>
          <p:sp>
            <p:nvSpPr>
              <p:cNvPr id="175" name="Oval 34">
                <a:extLst>
                  <a:ext uri="{FF2B5EF4-FFF2-40B4-BE49-F238E27FC236}">
                    <a16:creationId xmlns:a16="http://schemas.microsoft.com/office/drawing/2014/main" id="{A44437C1-459C-3622-EB05-D3C7FBCD1331}"/>
                  </a:ext>
                </a:extLst>
              </p:cNvPr>
              <p:cNvSpPr/>
              <p:nvPr/>
            </p:nvSpPr>
            <p:spPr>
              <a:xfrm rot="20896925">
                <a:off x="4510503" y="684021"/>
                <a:ext cx="8477248" cy="6223000"/>
              </a:xfrm>
              <a:prstGeom prst="ellipse">
                <a:avLst/>
              </a:prstGeom>
              <a:solidFill>
                <a:schemeClr val="accent5">
                  <a:alpha val="40000"/>
                </a:schemeClr>
              </a:solidFill>
              <a:ln>
                <a:noFill/>
              </a:ln>
              <a:effectLst>
                <a:softEdge rad="1270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ID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" name="Oval 35">
                <a:extLst>
                  <a:ext uri="{FF2B5EF4-FFF2-40B4-BE49-F238E27FC236}">
                    <a16:creationId xmlns:a16="http://schemas.microsoft.com/office/drawing/2014/main" id="{84F06916-1E6F-5E78-41EB-E0720F82E48B}"/>
                  </a:ext>
                </a:extLst>
              </p:cNvPr>
              <p:cNvSpPr/>
              <p:nvPr/>
            </p:nvSpPr>
            <p:spPr>
              <a:xfrm rot="458372">
                <a:off x="1715122" y="-573159"/>
                <a:ext cx="9041752" cy="6637391"/>
              </a:xfrm>
              <a:prstGeom prst="ellipse">
                <a:avLst/>
              </a:prstGeom>
              <a:gradFill flip="none" rotWithShape="1">
                <a:gsLst>
                  <a:gs pos="30000">
                    <a:schemeClr val="accent4"/>
                  </a:gs>
                  <a:gs pos="73000">
                    <a:schemeClr val="accent6"/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  <a:effectLst>
                <a:softEdge rad="1270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ID" sz="3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Circle: Hollow 4">
                <a:extLst>
                  <a:ext uri="{FF2B5EF4-FFF2-40B4-BE49-F238E27FC236}">
                    <a16:creationId xmlns:a16="http://schemas.microsoft.com/office/drawing/2014/main" id="{E655471A-C03B-4887-259D-607508E31182}"/>
                  </a:ext>
                </a:extLst>
              </p:cNvPr>
              <p:cNvSpPr/>
              <p:nvPr/>
            </p:nvSpPr>
            <p:spPr>
              <a:xfrm>
                <a:off x="2554741" y="-112257"/>
                <a:ext cx="7082519" cy="7082516"/>
              </a:xfrm>
              <a:prstGeom prst="donut">
                <a:avLst>
                  <a:gd name="adj" fmla="val 14547"/>
                </a:avLst>
              </a:prstGeom>
              <a:gradFill flip="none" rotWithShape="1">
                <a:gsLst>
                  <a:gs pos="76000">
                    <a:schemeClr val="bg1"/>
                  </a:gs>
                  <a:gs pos="42000">
                    <a:srgbClr val="BFC3D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190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Circle: Hollow 5">
                <a:extLst>
                  <a:ext uri="{FF2B5EF4-FFF2-40B4-BE49-F238E27FC236}">
                    <a16:creationId xmlns:a16="http://schemas.microsoft.com/office/drawing/2014/main" id="{58246CEC-7026-BF47-C3AE-2C0996026C02}"/>
                  </a:ext>
                </a:extLst>
              </p:cNvPr>
              <p:cNvSpPr/>
              <p:nvPr/>
            </p:nvSpPr>
            <p:spPr>
              <a:xfrm>
                <a:off x="3357625" y="690625"/>
                <a:ext cx="5476753" cy="5476750"/>
              </a:xfrm>
              <a:prstGeom prst="donut">
                <a:avLst>
                  <a:gd name="adj" fmla="val 12607"/>
                </a:avLst>
              </a:prstGeom>
              <a:gradFill flip="none" rotWithShape="1">
                <a:gsLst>
                  <a:gs pos="76000">
                    <a:schemeClr val="bg1"/>
                  </a:gs>
                  <a:gs pos="42000">
                    <a:srgbClr val="BFC3D9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softEdge rad="1905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867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9" name="Oval 32">
              <a:extLst>
                <a:ext uri="{FF2B5EF4-FFF2-40B4-BE49-F238E27FC236}">
                  <a16:creationId xmlns:a16="http://schemas.microsoft.com/office/drawing/2014/main" id="{D630C42A-E695-A6B4-6B28-4902E8E4BE19}"/>
                </a:ext>
              </a:extLst>
            </p:cNvPr>
            <p:cNvSpPr/>
            <p:nvPr/>
          </p:nvSpPr>
          <p:spPr>
            <a:xfrm>
              <a:off x="4339690" y="2337772"/>
              <a:ext cx="2957709" cy="2957709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100000">
                  <a:srgbClr val="BFC3D9">
                    <a:alpha val="85000"/>
                  </a:srgbClr>
                </a:gs>
              </a:gsLst>
              <a:lin ang="3600000" scaled="0"/>
            </a:gradFill>
            <a:ln w="12700">
              <a:noFill/>
            </a:ln>
            <a:effectLst>
              <a:outerShdw blurRad="914400" dist="863600" dir="2700000" algn="tl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n-ID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87" name="TextBox 30">
              <a:extLst>
                <a:ext uri="{FF2B5EF4-FFF2-40B4-BE49-F238E27FC236}">
                  <a16:creationId xmlns:a16="http://schemas.microsoft.com/office/drawing/2014/main" id="{B7DD8DD8-353A-9BE3-5311-9E0EB0726DEC}"/>
                </a:ext>
              </a:extLst>
            </p:cNvPr>
            <p:cNvSpPr txBox="1"/>
            <p:nvPr/>
          </p:nvSpPr>
          <p:spPr>
            <a:xfrm>
              <a:off x="1198056" y="2322054"/>
              <a:ext cx="9304775" cy="24586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ctr" anchorCtr="0">
              <a:spAutoFit/>
            </a:bodyPr>
            <a:lstStyle>
              <a:defPPr>
                <a:defRPr lang="pt-BR"/>
              </a:defPPr>
              <a:lvl1pPr marR="0" lvl="0" indent="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E14C92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E15196"/>
                      </a:gs>
                      <a:gs pos="100000">
                        <a:srgbClr val="131876"/>
                      </a:gs>
                    </a:gsLst>
                    <a:lin ang="3600000" scaled="0"/>
                  </a:gradFill>
                  <a:effectLst/>
                  <a:uLnTx/>
                  <a:uFillTx/>
                  <a:latin typeface="Montserrat Bold" pitchFamily="2" charset="0"/>
                  <a:sym typeface="Arial"/>
                </a:rPr>
                <a:t>IA</a:t>
              </a:r>
              <a:endParaRPr kumimoji="0" lang="en-150" sz="5400" b="1" i="0" u="none" strike="noStrike" kern="1200" cap="none" spc="0" normalizeH="0" baseline="0" noProof="0">
                <a:ln>
                  <a:noFill/>
                </a:ln>
                <a:gradFill>
                  <a:gsLst>
                    <a:gs pos="0">
                      <a:srgbClr val="E15196"/>
                    </a:gs>
                    <a:gs pos="100000">
                      <a:srgbClr val="131876"/>
                    </a:gs>
                  </a:gsLst>
                  <a:lin ang="3600000" scaled="0"/>
                </a:gradFill>
                <a:effectLst/>
                <a:uLnTx/>
                <a:uFillTx/>
                <a:latin typeface="Montserrat Bold" pitchFamily="2" charset="0"/>
                <a:sym typeface="Arial"/>
              </a:endParaRPr>
            </a:p>
          </p:txBody>
        </p:sp>
        <p:sp>
          <p:nvSpPr>
            <p:cNvPr id="180" name="TextBox 30">
              <a:extLst>
                <a:ext uri="{FF2B5EF4-FFF2-40B4-BE49-F238E27FC236}">
                  <a16:creationId xmlns:a16="http://schemas.microsoft.com/office/drawing/2014/main" id="{884776A5-7823-00E0-0AB1-E338622ABB18}"/>
                </a:ext>
              </a:extLst>
            </p:cNvPr>
            <p:cNvSpPr txBox="1"/>
            <p:nvPr/>
          </p:nvSpPr>
          <p:spPr>
            <a:xfrm>
              <a:off x="4406084" y="4152068"/>
              <a:ext cx="2956489" cy="4238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ctr" anchorCtr="0">
              <a:spAutoFit/>
            </a:bodyPr>
            <a:lstStyle>
              <a:defPPr>
                <a:defRPr lang="pt-BR"/>
              </a:defPPr>
              <a:lvl1pPr marR="0" lvl="0" indent="0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Tx/>
                <a:buNone/>
                <a:tabLst/>
                <a:defRPr kumimoji="0" sz="2400" b="1" i="0" u="none" strike="noStrike" cap="none" spc="0" normalizeH="0" baseline="0">
                  <a:ln>
                    <a:noFill/>
                  </a:ln>
                  <a:solidFill>
                    <a:srgbClr val="E14C92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Tx/>
                <a:buNone/>
                <a:tabLst/>
                <a:defRPr/>
              </a:pPr>
              <a:r>
                <a:rPr kumimoji="0" lang="en-US" sz="600" b="0" i="0" u="none" strike="noStrike" kern="1200" cap="all" spc="600" normalizeH="0" baseline="0" noProof="0" err="1">
                  <a:ln>
                    <a:noFill/>
                  </a:ln>
                  <a:solidFill>
                    <a:srgbClr val="E0458E"/>
                  </a:solidFill>
                  <a:effectLst/>
                  <a:uLnTx/>
                  <a:uFillTx/>
                  <a:latin typeface="Montserrat"/>
                  <a:sym typeface="Arial"/>
                </a:rPr>
                <a:t>agentes</a:t>
              </a:r>
              <a:endParaRPr kumimoji="0" lang="en-150" sz="600" b="0" i="0" u="none" strike="noStrike" kern="1200" cap="all" spc="600" normalizeH="0" baseline="0" noProof="0">
                <a:ln>
                  <a:noFill/>
                </a:ln>
                <a:solidFill>
                  <a:srgbClr val="E0458E"/>
                </a:solidFill>
                <a:effectLst/>
                <a:uLnTx/>
                <a:uFillTx/>
                <a:latin typeface="Montserrat"/>
                <a:sym typeface="Arial"/>
              </a:endParaRPr>
            </a:p>
          </p:txBody>
        </p:sp>
      </p:grpSp>
      <p:grpSp>
        <p:nvGrpSpPr>
          <p:cNvPr id="291" name="Agrupar 290">
            <a:extLst>
              <a:ext uri="{FF2B5EF4-FFF2-40B4-BE49-F238E27FC236}">
                <a16:creationId xmlns:a16="http://schemas.microsoft.com/office/drawing/2014/main" id="{B5F10D3F-590B-A45A-B4C0-254F1AAAF79D}"/>
              </a:ext>
            </a:extLst>
          </p:cNvPr>
          <p:cNvGrpSpPr/>
          <p:nvPr/>
        </p:nvGrpSpPr>
        <p:grpSpPr>
          <a:xfrm>
            <a:off x="491599" y="1244261"/>
            <a:ext cx="2998088" cy="4468699"/>
            <a:chOff x="8840681" y="2368626"/>
            <a:chExt cx="2998088" cy="4468699"/>
          </a:xfrm>
        </p:grpSpPr>
        <p:sp>
          <p:nvSpPr>
            <p:cNvPr id="251" name="Google Shape;353;g1f215373797_1_285">
              <a:extLst>
                <a:ext uri="{FF2B5EF4-FFF2-40B4-BE49-F238E27FC236}">
                  <a16:creationId xmlns:a16="http://schemas.microsoft.com/office/drawing/2014/main" id="{1D5E1DEA-F514-B819-C01F-98820D04CB18}"/>
                </a:ext>
              </a:extLst>
            </p:cNvPr>
            <p:cNvSpPr txBox="1"/>
            <p:nvPr/>
          </p:nvSpPr>
          <p:spPr>
            <a:xfrm>
              <a:off x="8840681" y="2368626"/>
              <a:ext cx="2909454" cy="892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33" tIns="45700" rIns="91433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1" i="0" u="none" strike="noStrike" kern="1200" cap="none" spc="0" normalizeH="0" baseline="0" noProof="0">
                  <a:ln>
                    <a:noFill/>
                  </a:ln>
                  <a:solidFill>
                    <a:srgbClr val="E0458E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Autonomia com Agentes de IA</a:t>
              </a:r>
              <a:br>
                <a:rPr kumimoji="0" lang="pt-BR" sz="2000" b="1" i="0" u="none" strike="noStrike" kern="1200" cap="none" spc="0" normalizeH="0" baseline="0" noProof="0">
                  <a:ln>
                    <a:noFill/>
                  </a:ln>
                  <a:solidFill>
                    <a:srgbClr val="E0458E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</a:br>
              <a:r>
                <a:rPr kumimoji="0" lang="pt-BR" sz="1200" b="0" i="0" u="none" strike="noStrike" kern="1200" cap="none" spc="0" normalizeH="0" baseline="0" noProof="0">
                  <a:ln>
                    <a:noFill/>
                  </a:ln>
                  <a:solidFill>
                    <a:srgbClr val="E0458E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(Operação inteligente e adaptativa)</a:t>
              </a:r>
            </a:p>
          </p:txBody>
        </p:sp>
        <p:pic>
          <p:nvPicPr>
            <p:cNvPr id="258" name="Imagem 257" descr="Ícone&#10;&#10;O conteúdo gerado por IA pode estar incorreto.">
              <a:extLst>
                <a:ext uri="{FF2B5EF4-FFF2-40B4-BE49-F238E27FC236}">
                  <a16:creationId xmlns:a16="http://schemas.microsoft.com/office/drawing/2014/main" id="{1E04EA16-6B05-8A15-58A2-5B7BB11450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7354" y="3468200"/>
              <a:ext cx="251377" cy="251377"/>
            </a:xfrm>
            <a:prstGeom prst="rect">
              <a:avLst/>
            </a:prstGeom>
          </p:spPr>
        </p:pic>
        <p:sp>
          <p:nvSpPr>
            <p:cNvPr id="262" name="CaixaDeTexto 261">
              <a:extLst>
                <a:ext uri="{FF2B5EF4-FFF2-40B4-BE49-F238E27FC236}">
                  <a16:creationId xmlns:a16="http://schemas.microsoft.com/office/drawing/2014/main" id="{7C9F4B68-2FEF-EA55-5DF5-EC21585601D8}"/>
                </a:ext>
              </a:extLst>
            </p:cNvPr>
            <p:cNvSpPr txBox="1"/>
            <p:nvPr/>
          </p:nvSpPr>
          <p:spPr>
            <a:xfrm>
              <a:off x="9158731" y="3398674"/>
              <a:ext cx="2511866" cy="5279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Agente como interface cognitiva + orquestrador</a:t>
              </a:r>
            </a:p>
          </p:txBody>
        </p:sp>
        <p:sp>
          <p:nvSpPr>
            <p:cNvPr id="264" name="CaixaDeTexto 263">
              <a:extLst>
                <a:ext uri="{FF2B5EF4-FFF2-40B4-BE49-F238E27FC236}">
                  <a16:creationId xmlns:a16="http://schemas.microsoft.com/office/drawing/2014/main" id="{A01F516A-9CD1-5997-704E-5F99F7BFA394}"/>
                </a:ext>
              </a:extLst>
            </p:cNvPr>
            <p:cNvSpPr txBox="1"/>
            <p:nvPr/>
          </p:nvSpPr>
          <p:spPr>
            <a:xfrm>
              <a:off x="8872490" y="6265822"/>
              <a:ext cx="2966279" cy="57150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1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Capacidade de execução autônoma, com supervisão e governança.</a:t>
              </a:r>
              <a:endParaRPr kumimoji="0" lang="pt-BR" sz="1100" b="1" i="0" u="none" strike="noStrike" kern="1200" cap="none" spc="0" normalizeH="0" baseline="0" noProof="0">
                <a:ln>
                  <a:noFill/>
                </a:ln>
                <a:solidFill>
                  <a:srgbClr val="25377E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pic>
          <p:nvPicPr>
            <p:cNvPr id="168" name="Imagem 167" descr="Ícone&#10;&#10;O conteúdo gerado por IA pode estar incorreto.">
              <a:extLst>
                <a:ext uri="{FF2B5EF4-FFF2-40B4-BE49-F238E27FC236}">
                  <a16:creationId xmlns:a16="http://schemas.microsoft.com/office/drawing/2014/main" id="{11D2FC8D-0E0B-23CE-2B4C-180BB61AA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7354" y="4070084"/>
              <a:ext cx="251377" cy="251377"/>
            </a:xfrm>
            <a:prstGeom prst="rect">
              <a:avLst/>
            </a:prstGeom>
          </p:spPr>
        </p:pic>
        <p:sp>
          <p:nvSpPr>
            <p:cNvPr id="169" name="CaixaDeTexto 168">
              <a:extLst>
                <a:ext uri="{FF2B5EF4-FFF2-40B4-BE49-F238E27FC236}">
                  <a16:creationId xmlns:a16="http://schemas.microsoft.com/office/drawing/2014/main" id="{EE633E2F-C578-DD0B-F373-57ED37C107BB}"/>
                </a:ext>
              </a:extLst>
            </p:cNvPr>
            <p:cNvSpPr txBox="1"/>
            <p:nvPr/>
          </p:nvSpPr>
          <p:spPr>
            <a:xfrm>
              <a:off x="9158731" y="4000558"/>
              <a:ext cx="2511866" cy="14512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Ele interpreta contexto e decide: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0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Se segue um fluxo BPM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0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Se aciona um RPA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0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Se resolve diretamente via IA</a:t>
              </a:r>
            </a:p>
            <a:p>
              <a:pPr marL="171450" marR="0" lvl="0" indent="-17145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pt-BR" sz="10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Ou se combina múltiplos caminhos</a:t>
              </a:r>
            </a:p>
          </p:txBody>
        </p:sp>
        <p:pic>
          <p:nvPicPr>
            <p:cNvPr id="170" name="Imagem 169" descr="Ícone&#10;&#10;O conteúdo gerado por IA pode estar incorreto.">
              <a:extLst>
                <a:ext uri="{FF2B5EF4-FFF2-40B4-BE49-F238E27FC236}">
                  <a16:creationId xmlns:a16="http://schemas.microsoft.com/office/drawing/2014/main" id="{F88B66E6-0BD8-7EC0-8A67-51AAAFF1D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07354" y="5539075"/>
              <a:ext cx="251377" cy="251377"/>
            </a:xfrm>
            <a:prstGeom prst="rect">
              <a:avLst/>
            </a:prstGeom>
          </p:spPr>
        </p:pic>
        <p:sp>
          <p:nvSpPr>
            <p:cNvPr id="171" name="CaixaDeTexto 170">
              <a:extLst>
                <a:ext uri="{FF2B5EF4-FFF2-40B4-BE49-F238E27FC236}">
                  <a16:creationId xmlns:a16="http://schemas.microsoft.com/office/drawing/2014/main" id="{5F87CFC0-7EB3-C0DA-BB6F-4E12F6A9A273}"/>
                </a:ext>
              </a:extLst>
            </p:cNvPr>
            <p:cNvSpPr txBox="1"/>
            <p:nvPr/>
          </p:nvSpPr>
          <p:spPr>
            <a:xfrm>
              <a:off x="9158731" y="5469549"/>
              <a:ext cx="2511866" cy="5279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Tomada de decisão dentro de limites definidos</a:t>
              </a:r>
            </a:p>
          </p:txBody>
        </p:sp>
      </p:grpSp>
      <p:sp>
        <p:nvSpPr>
          <p:cNvPr id="186" name="Circle: Hollow 4">
            <a:extLst>
              <a:ext uri="{FF2B5EF4-FFF2-40B4-BE49-F238E27FC236}">
                <a16:creationId xmlns:a16="http://schemas.microsoft.com/office/drawing/2014/main" id="{6397F3EC-A92F-B224-5D10-DEB64EEAD0A9}"/>
              </a:ext>
            </a:extLst>
          </p:cNvPr>
          <p:cNvSpPr/>
          <p:nvPr/>
        </p:nvSpPr>
        <p:spPr>
          <a:xfrm>
            <a:off x="6147816" y="2233818"/>
            <a:ext cx="3166585" cy="3166583"/>
          </a:xfrm>
          <a:prstGeom prst="donut">
            <a:avLst>
              <a:gd name="adj" fmla="val 14547"/>
            </a:avLst>
          </a:prstGeom>
          <a:gradFill flip="none" rotWithShape="1">
            <a:gsLst>
              <a:gs pos="76000">
                <a:schemeClr val="bg1"/>
              </a:gs>
              <a:gs pos="42000">
                <a:srgbClr val="BFC3D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31876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FD6738A8-B51E-859C-52B0-D117A1F2F016}"/>
              </a:ext>
            </a:extLst>
          </p:cNvPr>
          <p:cNvGrpSpPr/>
          <p:nvPr/>
        </p:nvGrpSpPr>
        <p:grpSpPr>
          <a:xfrm>
            <a:off x="4894694" y="2635982"/>
            <a:ext cx="821798" cy="875618"/>
            <a:chOff x="6381796" y="350100"/>
            <a:chExt cx="874870" cy="932165"/>
          </a:xfrm>
        </p:grpSpPr>
        <p:sp>
          <p:nvSpPr>
            <p:cNvPr id="61" name="Elipse 60">
              <a:extLst>
                <a:ext uri="{FF2B5EF4-FFF2-40B4-BE49-F238E27FC236}">
                  <a16:creationId xmlns:a16="http://schemas.microsoft.com/office/drawing/2014/main" id="{24C959D8-6214-3D5E-BF3E-ADE3BF31635F}"/>
                </a:ext>
              </a:extLst>
            </p:cNvPr>
            <p:cNvSpPr/>
            <p:nvPr/>
          </p:nvSpPr>
          <p:spPr>
            <a:xfrm>
              <a:off x="6546385" y="350100"/>
              <a:ext cx="526852" cy="526852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62" name="Imagem 61">
              <a:extLst>
                <a:ext uri="{FF2B5EF4-FFF2-40B4-BE49-F238E27FC236}">
                  <a16:creationId xmlns:a16="http://schemas.microsoft.com/office/drawing/2014/main" id="{3B317FC7-72DD-AD36-53A3-58CD88432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558214" y="374150"/>
              <a:ext cx="478750" cy="478750"/>
            </a:xfrm>
            <a:prstGeom prst="ellipse">
              <a:avLst/>
            </a:prstGeom>
          </p:spPr>
        </p:pic>
        <p:sp>
          <p:nvSpPr>
            <p:cNvPr id="63" name="Retângulo: Cantos Arredondados 62">
              <a:extLst>
                <a:ext uri="{FF2B5EF4-FFF2-40B4-BE49-F238E27FC236}">
                  <a16:creationId xmlns:a16="http://schemas.microsoft.com/office/drawing/2014/main" id="{2FEA5C7B-DAEF-E5E4-5349-6A255FB0AACD}"/>
                </a:ext>
              </a:extLst>
            </p:cNvPr>
            <p:cNvSpPr/>
            <p:nvPr/>
          </p:nvSpPr>
          <p:spPr>
            <a:xfrm>
              <a:off x="6381796" y="968411"/>
              <a:ext cx="874870" cy="313854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BPM</a:t>
              </a:r>
            </a:p>
          </p:txBody>
        </p:sp>
      </p:grpSp>
      <p:grpSp>
        <p:nvGrpSpPr>
          <p:cNvPr id="189" name="Agrupar 188">
            <a:extLst>
              <a:ext uri="{FF2B5EF4-FFF2-40B4-BE49-F238E27FC236}">
                <a16:creationId xmlns:a16="http://schemas.microsoft.com/office/drawing/2014/main" id="{16868500-8F6C-81FD-019A-4AE9F3BD8DAA}"/>
              </a:ext>
            </a:extLst>
          </p:cNvPr>
          <p:cNvGrpSpPr/>
          <p:nvPr/>
        </p:nvGrpSpPr>
        <p:grpSpPr>
          <a:xfrm>
            <a:off x="9834961" y="2635982"/>
            <a:ext cx="667667" cy="875617"/>
            <a:chOff x="9045541" y="2800951"/>
            <a:chExt cx="667667" cy="875617"/>
          </a:xfrm>
        </p:grpSpPr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C78E1F49-E6CB-19FC-9062-C28CC2A7532C}"/>
                </a:ext>
              </a:extLst>
            </p:cNvPr>
            <p:cNvSpPr/>
            <p:nvPr/>
          </p:nvSpPr>
          <p:spPr>
            <a:xfrm>
              <a:off x="9133533" y="2800951"/>
              <a:ext cx="494891" cy="494891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40" name="Retângulo: Cantos Arredondados 39">
              <a:extLst>
                <a:ext uri="{FF2B5EF4-FFF2-40B4-BE49-F238E27FC236}">
                  <a16:creationId xmlns:a16="http://schemas.microsoft.com/office/drawing/2014/main" id="{CED43554-79C1-3CAE-1831-9C1F641E1AB7}"/>
                </a:ext>
              </a:extLst>
            </p:cNvPr>
            <p:cNvSpPr/>
            <p:nvPr/>
          </p:nvSpPr>
          <p:spPr>
            <a:xfrm>
              <a:off x="9045541" y="3381753"/>
              <a:ext cx="667667" cy="294815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RPA</a:t>
              </a:r>
            </a:p>
          </p:txBody>
        </p:sp>
      </p:grpSp>
      <p:grpSp>
        <p:nvGrpSpPr>
          <p:cNvPr id="188" name="Agrupar 187">
            <a:extLst>
              <a:ext uri="{FF2B5EF4-FFF2-40B4-BE49-F238E27FC236}">
                <a16:creationId xmlns:a16="http://schemas.microsoft.com/office/drawing/2014/main" id="{3A29908E-FB9E-DA07-6B4C-05BA61FA0579}"/>
              </a:ext>
            </a:extLst>
          </p:cNvPr>
          <p:cNvGrpSpPr/>
          <p:nvPr/>
        </p:nvGrpSpPr>
        <p:grpSpPr>
          <a:xfrm>
            <a:off x="4908945" y="4183293"/>
            <a:ext cx="793298" cy="875617"/>
            <a:chOff x="5685847" y="4196809"/>
            <a:chExt cx="793298" cy="875617"/>
          </a:xfrm>
        </p:grpSpPr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CD1BF5E4-EB8F-059B-1E6E-90CC4D4A2681}"/>
                </a:ext>
              </a:extLst>
            </p:cNvPr>
            <p:cNvSpPr/>
            <p:nvPr/>
          </p:nvSpPr>
          <p:spPr>
            <a:xfrm>
              <a:off x="5835050" y="4196809"/>
              <a:ext cx="494891" cy="494891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41" name="Retângulo: Cantos Arredondados 40">
              <a:extLst>
                <a:ext uri="{FF2B5EF4-FFF2-40B4-BE49-F238E27FC236}">
                  <a16:creationId xmlns:a16="http://schemas.microsoft.com/office/drawing/2014/main" id="{13F91806-D4F6-15A6-02BC-DE9468C29DE3}"/>
                </a:ext>
              </a:extLst>
            </p:cNvPr>
            <p:cNvSpPr/>
            <p:nvPr/>
          </p:nvSpPr>
          <p:spPr>
            <a:xfrm>
              <a:off x="5685847" y="4777611"/>
              <a:ext cx="793298" cy="294815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Inteligência Artificial</a:t>
              </a:r>
            </a:p>
          </p:txBody>
        </p:sp>
      </p:grpSp>
      <p:grpSp>
        <p:nvGrpSpPr>
          <p:cNvPr id="182" name="Agrupar 181">
            <a:extLst>
              <a:ext uri="{FF2B5EF4-FFF2-40B4-BE49-F238E27FC236}">
                <a16:creationId xmlns:a16="http://schemas.microsoft.com/office/drawing/2014/main" id="{3F4CC103-C931-AA01-642D-D7B370B1FFF2}"/>
              </a:ext>
            </a:extLst>
          </p:cNvPr>
          <p:cNvGrpSpPr/>
          <p:nvPr/>
        </p:nvGrpSpPr>
        <p:grpSpPr>
          <a:xfrm>
            <a:off x="9821597" y="4186629"/>
            <a:ext cx="821798" cy="875617"/>
            <a:chOff x="6381796" y="350100"/>
            <a:chExt cx="874870" cy="932166"/>
          </a:xfrm>
        </p:grpSpPr>
        <p:sp>
          <p:nvSpPr>
            <p:cNvPr id="183" name="Elipse 182">
              <a:extLst>
                <a:ext uri="{FF2B5EF4-FFF2-40B4-BE49-F238E27FC236}">
                  <a16:creationId xmlns:a16="http://schemas.microsoft.com/office/drawing/2014/main" id="{08AB33E3-7EFA-767B-411D-3DE14B378D96}"/>
                </a:ext>
              </a:extLst>
            </p:cNvPr>
            <p:cNvSpPr/>
            <p:nvPr/>
          </p:nvSpPr>
          <p:spPr>
            <a:xfrm>
              <a:off x="6546385" y="350100"/>
              <a:ext cx="526852" cy="526852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184" name="Imagem 183">
              <a:extLst>
                <a:ext uri="{FF2B5EF4-FFF2-40B4-BE49-F238E27FC236}">
                  <a16:creationId xmlns:a16="http://schemas.microsoft.com/office/drawing/2014/main" id="{6141A231-8916-BB4C-165D-02F0C52C6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16305" y="410500"/>
              <a:ext cx="387012" cy="387012"/>
            </a:xfrm>
            <a:prstGeom prst="ellipse">
              <a:avLst/>
            </a:prstGeom>
          </p:spPr>
        </p:pic>
        <p:sp>
          <p:nvSpPr>
            <p:cNvPr id="185" name="Retângulo: Cantos Arredondados 184">
              <a:extLst>
                <a:ext uri="{FF2B5EF4-FFF2-40B4-BE49-F238E27FC236}">
                  <a16:creationId xmlns:a16="http://schemas.microsoft.com/office/drawing/2014/main" id="{12864FBB-076A-3C1C-8A11-756E89E3F5F1}"/>
                </a:ext>
              </a:extLst>
            </p:cNvPr>
            <p:cNvSpPr/>
            <p:nvPr/>
          </p:nvSpPr>
          <p:spPr>
            <a:xfrm>
              <a:off x="6381796" y="968411"/>
              <a:ext cx="874870" cy="313855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7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Multicanais</a:t>
              </a:r>
            </a:p>
          </p:txBody>
        </p:sp>
      </p:grpSp>
      <p:sp>
        <p:nvSpPr>
          <p:cNvPr id="190" name="Google Shape;187;p23">
            <a:extLst>
              <a:ext uri="{FF2B5EF4-FFF2-40B4-BE49-F238E27FC236}">
                <a16:creationId xmlns:a16="http://schemas.microsoft.com/office/drawing/2014/main" id="{B05BA255-09A3-34DA-24DD-F1F77986D70E}"/>
              </a:ext>
            </a:extLst>
          </p:cNvPr>
          <p:cNvSpPr/>
          <p:nvPr/>
        </p:nvSpPr>
        <p:spPr>
          <a:xfrm>
            <a:off x="4482449" y="1852584"/>
            <a:ext cx="6621396" cy="368542"/>
          </a:xfrm>
          <a:prstGeom prst="round2SameRect">
            <a:avLst>
              <a:gd name="adj1" fmla="val 35422"/>
              <a:gd name="adj2" fmla="val 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09" name="Agrupar 308">
            <a:extLst>
              <a:ext uri="{FF2B5EF4-FFF2-40B4-BE49-F238E27FC236}">
                <a16:creationId xmlns:a16="http://schemas.microsoft.com/office/drawing/2014/main" id="{268205EC-9D8B-D3F1-46CF-0C9429F83212}"/>
              </a:ext>
            </a:extLst>
          </p:cNvPr>
          <p:cNvGrpSpPr/>
          <p:nvPr/>
        </p:nvGrpSpPr>
        <p:grpSpPr>
          <a:xfrm>
            <a:off x="6128703" y="5121648"/>
            <a:ext cx="3652396" cy="502798"/>
            <a:chOff x="399010" y="5101381"/>
            <a:chExt cx="3652396" cy="502798"/>
          </a:xfrm>
        </p:grpSpPr>
        <p:grpSp>
          <p:nvGrpSpPr>
            <p:cNvPr id="296" name="Agrupar 295">
              <a:extLst>
                <a:ext uri="{FF2B5EF4-FFF2-40B4-BE49-F238E27FC236}">
                  <a16:creationId xmlns:a16="http://schemas.microsoft.com/office/drawing/2014/main" id="{0BE10038-4364-C9E5-E8EC-47C614700FFE}"/>
                </a:ext>
              </a:extLst>
            </p:cNvPr>
            <p:cNvGrpSpPr/>
            <p:nvPr/>
          </p:nvGrpSpPr>
          <p:grpSpPr>
            <a:xfrm>
              <a:off x="399010" y="5101381"/>
              <a:ext cx="3289473" cy="502798"/>
              <a:chOff x="3893793" y="4896183"/>
              <a:chExt cx="3336218" cy="502798"/>
            </a:xfrm>
          </p:grpSpPr>
          <p:sp>
            <p:nvSpPr>
              <p:cNvPr id="297" name="Retângulo: Cantos Arredondados 296">
                <a:extLst>
                  <a:ext uri="{FF2B5EF4-FFF2-40B4-BE49-F238E27FC236}">
                    <a16:creationId xmlns:a16="http://schemas.microsoft.com/office/drawing/2014/main" id="{BD878AA8-56A5-C26D-ACE1-851F2CA32E85}"/>
                  </a:ext>
                </a:extLst>
              </p:cNvPr>
              <p:cNvSpPr/>
              <p:nvPr/>
            </p:nvSpPr>
            <p:spPr>
              <a:xfrm>
                <a:off x="3893793" y="4896183"/>
                <a:ext cx="3336218" cy="502798"/>
              </a:xfrm>
              <a:prstGeom prst="roundRect">
                <a:avLst>
                  <a:gd name="adj" fmla="val 20559"/>
                </a:avLst>
              </a:prstGeom>
              <a:solidFill>
                <a:srgbClr val="FFFFFF"/>
              </a:solidFill>
              <a:ln w="19050">
                <a:noFill/>
              </a:ln>
              <a:effectLst>
                <a:outerShdw blurRad="533400" dir="2700000" algn="tl" rotWithShape="0">
                  <a:srgbClr val="48599F">
                    <a:alpha val="40000"/>
                  </a:srgb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pic>
            <p:nvPicPr>
              <p:cNvPr id="305" name="Imagem 304" descr="Ícone&#10;&#10;O conteúdo gerado por IA pode estar incorreto.">
                <a:extLst>
                  <a:ext uri="{FF2B5EF4-FFF2-40B4-BE49-F238E27FC236}">
                    <a16:creationId xmlns:a16="http://schemas.microsoft.com/office/drawing/2014/main" id="{CD8ADBAA-5516-5A92-5C53-5ACE6538A1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03241" y="5019143"/>
                <a:ext cx="251377" cy="251377"/>
              </a:xfrm>
              <a:prstGeom prst="rect">
                <a:avLst/>
              </a:prstGeom>
            </p:spPr>
          </p:pic>
        </p:grpSp>
        <p:sp>
          <p:nvSpPr>
            <p:cNvPr id="295" name="Rectangle 3">
              <a:extLst>
                <a:ext uri="{FF2B5EF4-FFF2-40B4-BE49-F238E27FC236}">
                  <a16:creationId xmlns:a16="http://schemas.microsoft.com/office/drawing/2014/main" id="{D23F5E2D-71CB-9237-457E-6E7A72544A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1933" y="5183536"/>
              <a:ext cx="3289473" cy="297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000" b="0" i="0" u="none" strike="noStrike" kern="1200" cap="none" spc="0" normalizeH="0" baseline="0" noProof="0">
                  <a:ln>
                    <a:noFill/>
                  </a:ln>
                  <a:solidFill>
                    <a:srgbClr val="131876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rPr>
                <a:t>Decisão mais rápida e baseada em dados</a:t>
              </a:r>
              <a:endParaRPr kumimoji="0" lang="pt-BR" altLang="pt-BR" sz="1000" b="0" i="0" u="none" strike="noStrike" kern="1200" cap="none" spc="0" normalizeH="0" baseline="0" noProof="0">
                <a:ln>
                  <a:noFill/>
                </a:ln>
                <a:solidFill>
                  <a:srgbClr val="131876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</p:grpSp>
      <p:cxnSp>
        <p:nvCxnSpPr>
          <p:cNvPr id="196" name="Conector: Angulado 195">
            <a:extLst>
              <a:ext uri="{FF2B5EF4-FFF2-40B4-BE49-F238E27FC236}">
                <a16:creationId xmlns:a16="http://schemas.microsoft.com/office/drawing/2014/main" id="{C32BB7EE-DE0A-4D23-9B81-39B90E97D1E5}"/>
              </a:ext>
            </a:extLst>
          </p:cNvPr>
          <p:cNvCxnSpPr>
            <a:cxnSpLocks/>
          </p:cNvCxnSpPr>
          <p:nvPr/>
        </p:nvCxnSpPr>
        <p:spPr>
          <a:xfrm rot="10800000">
            <a:off x="5580230" y="2882330"/>
            <a:ext cx="1225649" cy="696347"/>
          </a:xfrm>
          <a:prstGeom prst="bentConnector3">
            <a:avLst/>
          </a:prstGeom>
          <a:ln>
            <a:solidFill>
              <a:srgbClr val="FFFF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Conector: Angulado 196">
            <a:extLst>
              <a:ext uri="{FF2B5EF4-FFF2-40B4-BE49-F238E27FC236}">
                <a16:creationId xmlns:a16="http://schemas.microsoft.com/office/drawing/2014/main" id="{2460CAEE-597B-C723-188F-8062F5D06BF5}"/>
              </a:ext>
            </a:extLst>
          </p:cNvPr>
          <p:cNvCxnSpPr>
            <a:cxnSpLocks/>
          </p:cNvCxnSpPr>
          <p:nvPr/>
        </p:nvCxnSpPr>
        <p:spPr>
          <a:xfrm rot="10800000" flipV="1">
            <a:off x="5620012" y="3850007"/>
            <a:ext cx="1159441" cy="693455"/>
          </a:xfrm>
          <a:prstGeom prst="bentConnector3">
            <a:avLst/>
          </a:prstGeom>
          <a:ln>
            <a:solidFill>
              <a:srgbClr val="FFFF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" name="Conector: Angulado 208">
            <a:extLst>
              <a:ext uri="{FF2B5EF4-FFF2-40B4-BE49-F238E27FC236}">
                <a16:creationId xmlns:a16="http://schemas.microsoft.com/office/drawing/2014/main" id="{B514B92E-F94C-D4C3-F5C8-1EDCA305D121}"/>
              </a:ext>
            </a:extLst>
          </p:cNvPr>
          <p:cNvCxnSpPr>
            <a:cxnSpLocks/>
          </p:cNvCxnSpPr>
          <p:nvPr/>
        </p:nvCxnSpPr>
        <p:spPr>
          <a:xfrm>
            <a:off x="8557843" y="3830038"/>
            <a:ext cx="1278328" cy="713426"/>
          </a:xfrm>
          <a:prstGeom prst="bentConnector3">
            <a:avLst/>
          </a:prstGeom>
          <a:ln>
            <a:solidFill>
              <a:srgbClr val="FFFF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Conector: Angulado 209">
            <a:extLst>
              <a:ext uri="{FF2B5EF4-FFF2-40B4-BE49-F238E27FC236}">
                <a16:creationId xmlns:a16="http://schemas.microsoft.com/office/drawing/2014/main" id="{002D622E-079A-B3AA-E067-99CBE5B21767}"/>
              </a:ext>
            </a:extLst>
          </p:cNvPr>
          <p:cNvCxnSpPr>
            <a:cxnSpLocks/>
          </p:cNvCxnSpPr>
          <p:nvPr/>
        </p:nvCxnSpPr>
        <p:spPr>
          <a:xfrm flipV="1">
            <a:off x="8557843" y="2882328"/>
            <a:ext cx="1238543" cy="691816"/>
          </a:xfrm>
          <a:prstGeom prst="bentConnector3">
            <a:avLst/>
          </a:prstGeom>
          <a:ln>
            <a:solidFill>
              <a:srgbClr val="FFFF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Agrupar 1">
            <a:extLst>
              <a:ext uri="{FF2B5EF4-FFF2-40B4-BE49-F238E27FC236}">
                <a16:creationId xmlns:a16="http://schemas.microsoft.com/office/drawing/2014/main" id="{9B84556E-18C7-BFC9-0F88-E5D018AB17DF}"/>
              </a:ext>
            </a:extLst>
          </p:cNvPr>
          <p:cNvGrpSpPr/>
          <p:nvPr/>
        </p:nvGrpSpPr>
        <p:grpSpPr>
          <a:xfrm>
            <a:off x="0" y="285750"/>
            <a:ext cx="12192000" cy="6572183"/>
            <a:chOff x="0" y="285750"/>
            <a:chExt cx="12192000" cy="6572183"/>
          </a:xfrm>
        </p:grpSpPr>
        <p:sp>
          <p:nvSpPr>
            <p:cNvPr id="257" name="Rectangle: Rounded Corners 21">
              <a:extLst>
                <a:ext uri="{FF2B5EF4-FFF2-40B4-BE49-F238E27FC236}">
                  <a16:creationId xmlns:a16="http://schemas.microsoft.com/office/drawing/2014/main" id="{4F7766B5-8BDD-6108-8406-6C1F3B6F6C54}"/>
                </a:ext>
              </a:extLst>
            </p:cNvPr>
            <p:cNvSpPr/>
            <p:nvPr/>
          </p:nvSpPr>
          <p:spPr>
            <a:xfrm>
              <a:off x="3719103" y="285750"/>
              <a:ext cx="8080806" cy="6210299"/>
            </a:xfrm>
            <a:prstGeom prst="roundRect">
              <a:avLst>
                <a:gd name="adj" fmla="val 4035"/>
              </a:avLst>
            </a:prstGeom>
            <a:noFill/>
            <a:ln w="12700">
              <a:solidFill>
                <a:srgbClr val="FFFFFF"/>
              </a:solidFill>
            </a:ln>
            <a:effectLst>
              <a:outerShdw blurRad="635000" dist="254000" dir="2700000" algn="tl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sp>
          <p:nvSpPr>
            <p:cNvPr id="5" name="Google Shape;712;g1f215373797_1_417">
              <a:extLst>
                <a:ext uri="{FF2B5EF4-FFF2-40B4-BE49-F238E27FC236}">
                  <a16:creationId xmlns:a16="http://schemas.microsoft.com/office/drawing/2014/main" id="{1AF45E56-27FA-481F-2C90-8131FA68FEAA}"/>
                </a:ext>
              </a:extLst>
            </p:cNvPr>
            <p:cNvSpPr/>
            <p:nvPr/>
          </p:nvSpPr>
          <p:spPr>
            <a:xfrm>
              <a:off x="0" y="6796974"/>
              <a:ext cx="12192000" cy="60959"/>
            </a:xfrm>
            <a:prstGeom prst="rect">
              <a:avLst/>
            </a:prstGeom>
            <a:solidFill>
              <a:srgbClr val="E35C9C"/>
            </a:solidFill>
            <a:ln>
              <a:noFill/>
            </a:ln>
          </p:spPr>
          <p:txBody>
            <a:bodyPr spcFirstLastPara="1" wrap="square" lIns="68567" tIns="68567" rIns="68567" bIns="68567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867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  <a:tabLst/>
                <a:defRPr/>
              </a:pPr>
              <a:endParaRPr kumimoji="0" sz="1467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211" name="Imagem 210">
              <a:extLst>
                <a:ext uri="{FF2B5EF4-FFF2-40B4-BE49-F238E27FC236}">
                  <a16:creationId xmlns:a16="http://schemas.microsoft.com/office/drawing/2014/main" id="{D5B1843D-C82F-FDD2-CFF8-BDA4D3A9E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16" t="37288" r="19827" b="55441"/>
            <a:stretch>
              <a:fillRect/>
            </a:stretch>
          </p:blipFill>
          <p:spPr>
            <a:xfrm>
              <a:off x="4410595" y="1414901"/>
              <a:ext cx="6403180" cy="403797"/>
            </a:xfrm>
            <a:prstGeom prst="rect">
              <a:avLst/>
            </a:prstGeom>
          </p:spPr>
        </p:pic>
      </p:grpSp>
      <p:grpSp>
        <p:nvGrpSpPr>
          <p:cNvPr id="212" name="Agrupar 211">
            <a:extLst>
              <a:ext uri="{FF2B5EF4-FFF2-40B4-BE49-F238E27FC236}">
                <a16:creationId xmlns:a16="http://schemas.microsoft.com/office/drawing/2014/main" id="{4CE0E475-DBA3-447C-7BBD-443754CBA945}"/>
              </a:ext>
            </a:extLst>
          </p:cNvPr>
          <p:cNvGrpSpPr/>
          <p:nvPr/>
        </p:nvGrpSpPr>
        <p:grpSpPr>
          <a:xfrm>
            <a:off x="5731520" y="516976"/>
            <a:ext cx="710785" cy="932165"/>
            <a:chOff x="3800651" y="350100"/>
            <a:chExt cx="710785" cy="932165"/>
          </a:xfrm>
        </p:grpSpPr>
        <p:sp>
          <p:nvSpPr>
            <p:cNvPr id="213" name="Elipse 212">
              <a:extLst>
                <a:ext uri="{FF2B5EF4-FFF2-40B4-BE49-F238E27FC236}">
                  <a16:creationId xmlns:a16="http://schemas.microsoft.com/office/drawing/2014/main" id="{4D7DEE5E-CF61-7656-1007-AC0119C71353}"/>
                </a:ext>
              </a:extLst>
            </p:cNvPr>
            <p:cNvSpPr/>
            <p:nvPr/>
          </p:nvSpPr>
          <p:spPr>
            <a:xfrm>
              <a:off x="3905414" y="350100"/>
              <a:ext cx="526852" cy="526852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214" name="Imagem 213">
              <a:extLst>
                <a:ext uri="{FF2B5EF4-FFF2-40B4-BE49-F238E27FC236}">
                  <a16:creationId xmlns:a16="http://schemas.microsoft.com/office/drawing/2014/main" id="{D24F4780-309F-FBB9-B9D2-BB1223221F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75334" y="436185"/>
              <a:ext cx="387012" cy="387012"/>
            </a:xfrm>
            <a:prstGeom prst="ellipse">
              <a:avLst/>
            </a:prstGeom>
          </p:spPr>
        </p:pic>
        <p:sp>
          <p:nvSpPr>
            <p:cNvPr id="247" name="Retângulo: Cantos Arredondados 246">
              <a:extLst>
                <a:ext uri="{FF2B5EF4-FFF2-40B4-BE49-F238E27FC236}">
                  <a16:creationId xmlns:a16="http://schemas.microsoft.com/office/drawing/2014/main" id="{DF17725B-F87D-278E-5619-BD5BCB78BC86}"/>
                </a:ext>
              </a:extLst>
            </p:cNvPr>
            <p:cNvSpPr/>
            <p:nvPr/>
          </p:nvSpPr>
          <p:spPr>
            <a:xfrm>
              <a:off x="3800651" y="968411"/>
              <a:ext cx="710785" cy="313854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Sistemas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legados</a:t>
              </a:r>
            </a:p>
          </p:txBody>
        </p:sp>
      </p:grpSp>
      <p:grpSp>
        <p:nvGrpSpPr>
          <p:cNvPr id="248" name="Agrupar 247">
            <a:extLst>
              <a:ext uri="{FF2B5EF4-FFF2-40B4-BE49-F238E27FC236}">
                <a16:creationId xmlns:a16="http://schemas.microsoft.com/office/drawing/2014/main" id="{83BB857B-D7D6-E347-E794-814D71DA7852}"/>
              </a:ext>
            </a:extLst>
          </p:cNvPr>
          <p:cNvGrpSpPr/>
          <p:nvPr/>
        </p:nvGrpSpPr>
        <p:grpSpPr>
          <a:xfrm>
            <a:off x="6625826" y="525631"/>
            <a:ext cx="710785" cy="932165"/>
            <a:chOff x="4748855" y="350100"/>
            <a:chExt cx="710785" cy="932165"/>
          </a:xfrm>
        </p:grpSpPr>
        <p:sp>
          <p:nvSpPr>
            <p:cNvPr id="249" name="Elipse 248">
              <a:extLst>
                <a:ext uri="{FF2B5EF4-FFF2-40B4-BE49-F238E27FC236}">
                  <a16:creationId xmlns:a16="http://schemas.microsoft.com/office/drawing/2014/main" id="{36C2BD87-2BBB-E4B2-064D-7E68A66AEA5F}"/>
                </a:ext>
              </a:extLst>
            </p:cNvPr>
            <p:cNvSpPr/>
            <p:nvPr/>
          </p:nvSpPr>
          <p:spPr>
            <a:xfrm>
              <a:off x="4848020" y="350100"/>
              <a:ext cx="526852" cy="526852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250" name="Imagem 249">
              <a:extLst>
                <a:ext uri="{FF2B5EF4-FFF2-40B4-BE49-F238E27FC236}">
                  <a16:creationId xmlns:a16="http://schemas.microsoft.com/office/drawing/2014/main" id="{D4AAB5F4-94C7-E304-6C4A-47C8DC2177C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06749" y="427390"/>
              <a:ext cx="387012" cy="387012"/>
            </a:xfrm>
            <a:prstGeom prst="ellipse">
              <a:avLst/>
            </a:prstGeom>
          </p:spPr>
        </p:pic>
        <p:sp>
          <p:nvSpPr>
            <p:cNvPr id="252" name="Retângulo: Cantos Arredondados 251">
              <a:extLst>
                <a:ext uri="{FF2B5EF4-FFF2-40B4-BE49-F238E27FC236}">
                  <a16:creationId xmlns:a16="http://schemas.microsoft.com/office/drawing/2014/main" id="{EF7EB01E-9D8D-2D64-818A-5673CC786CFC}"/>
                </a:ext>
              </a:extLst>
            </p:cNvPr>
            <p:cNvSpPr/>
            <p:nvPr/>
          </p:nvSpPr>
          <p:spPr>
            <a:xfrm>
              <a:off x="4748855" y="968411"/>
              <a:ext cx="710785" cy="313854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Banco de dados</a:t>
              </a:r>
            </a:p>
          </p:txBody>
        </p:sp>
      </p:grpSp>
      <p:grpSp>
        <p:nvGrpSpPr>
          <p:cNvPr id="255" name="Agrupar 254">
            <a:extLst>
              <a:ext uri="{FF2B5EF4-FFF2-40B4-BE49-F238E27FC236}">
                <a16:creationId xmlns:a16="http://schemas.microsoft.com/office/drawing/2014/main" id="{72728CF4-24C7-A8F5-4A20-E3FDFE01A98C}"/>
              </a:ext>
            </a:extLst>
          </p:cNvPr>
          <p:cNvGrpSpPr/>
          <p:nvPr/>
        </p:nvGrpSpPr>
        <p:grpSpPr>
          <a:xfrm>
            <a:off x="8314106" y="525631"/>
            <a:ext cx="710785" cy="932165"/>
            <a:chOff x="5564138" y="350100"/>
            <a:chExt cx="710785" cy="932165"/>
          </a:xfrm>
        </p:grpSpPr>
        <p:sp>
          <p:nvSpPr>
            <p:cNvPr id="261" name="Elipse 260">
              <a:extLst>
                <a:ext uri="{FF2B5EF4-FFF2-40B4-BE49-F238E27FC236}">
                  <a16:creationId xmlns:a16="http://schemas.microsoft.com/office/drawing/2014/main" id="{AB29FB2A-BDF8-3DEC-900A-B774D78F3337}"/>
                </a:ext>
              </a:extLst>
            </p:cNvPr>
            <p:cNvSpPr/>
            <p:nvPr/>
          </p:nvSpPr>
          <p:spPr>
            <a:xfrm>
              <a:off x="5663046" y="350100"/>
              <a:ext cx="526852" cy="526852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263" name="Imagem 262">
              <a:extLst>
                <a:ext uri="{FF2B5EF4-FFF2-40B4-BE49-F238E27FC236}">
                  <a16:creationId xmlns:a16="http://schemas.microsoft.com/office/drawing/2014/main" id="{782D1CA2-873B-561C-C689-2DF5E505C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9251" y="410500"/>
              <a:ext cx="387012" cy="387012"/>
            </a:xfrm>
            <a:prstGeom prst="ellipse">
              <a:avLst/>
            </a:prstGeom>
          </p:spPr>
        </p:pic>
        <p:sp>
          <p:nvSpPr>
            <p:cNvPr id="293" name="Retângulo: Cantos Arredondados 292">
              <a:extLst>
                <a:ext uri="{FF2B5EF4-FFF2-40B4-BE49-F238E27FC236}">
                  <a16:creationId xmlns:a16="http://schemas.microsoft.com/office/drawing/2014/main" id="{82A0081A-FF5E-4BC8-113A-7058DE96D1FB}"/>
                </a:ext>
              </a:extLst>
            </p:cNvPr>
            <p:cNvSpPr/>
            <p:nvPr/>
          </p:nvSpPr>
          <p:spPr>
            <a:xfrm>
              <a:off x="5564138" y="968411"/>
              <a:ext cx="710785" cy="313854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 err="1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Saas</a:t>
              </a: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 Apps</a:t>
              </a:r>
            </a:p>
          </p:txBody>
        </p:sp>
      </p:grpSp>
      <p:grpSp>
        <p:nvGrpSpPr>
          <p:cNvPr id="294" name="Agrupar 293">
            <a:extLst>
              <a:ext uri="{FF2B5EF4-FFF2-40B4-BE49-F238E27FC236}">
                <a16:creationId xmlns:a16="http://schemas.microsoft.com/office/drawing/2014/main" id="{568AA056-C270-30EB-097B-1ABA5752BA02}"/>
              </a:ext>
            </a:extLst>
          </p:cNvPr>
          <p:cNvGrpSpPr/>
          <p:nvPr/>
        </p:nvGrpSpPr>
        <p:grpSpPr>
          <a:xfrm>
            <a:off x="9213684" y="525631"/>
            <a:ext cx="710785" cy="932165"/>
            <a:chOff x="9213684" y="839936"/>
            <a:chExt cx="710785" cy="932165"/>
          </a:xfrm>
        </p:grpSpPr>
        <p:sp>
          <p:nvSpPr>
            <p:cNvPr id="298" name="Elipse 297">
              <a:extLst>
                <a:ext uri="{FF2B5EF4-FFF2-40B4-BE49-F238E27FC236}">
                  <a16:creationId xmlns:a16="http://schemas.microsoft.com/office/drawing/2014/main" id="{4D05C6CA-8D14-E016-B03A-EEE0CAB49BDE}"/>
                </a:ext>
              </a:extLst>
            </p:cNvPr>
            <p:cNvSpPr/>
            <p:nvPr/>
          </p:nvSpPr>
          <p:spPr>
            <a:xfrm>
              <a:off x="9316153" y="839936"/>
              <a:ext cx="526852" cy="526852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299" name="Imagem 298">
              <a:extLst>
                <a:ext uri="{FF2B5EF4-FFF2-40B4-BE49-F238E27FC236}">
                  <a16:creationId xmlns:a16="http://schemas.microsoft.com/office/drawing/2014/main" id="{42C9E851-4802-2DFE-6817-055007F64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6073" y="917756"/>
              <a:ext cx="387012" cy="387012"/>
            </a:xfrm>
            <a:prstGeom prst="ellipse">
              <a:avLst/>
            </a:prstGeom>
          </p:spPr>
        </p:pic>
        <p:sp>
          <p:nvSpPr>
            <p:cNvPr id="300" name="Retângulo: Cantos Arredondados 299">
              <a:extLst>
                <a:ext uri="{FF2B5EF4-FFF2-40B4-BE49-F238E27FC236}">
                  <a16:creationId xmlns:a16="http://schemas.microsoft.com/office/drawing/2014/main" id="{D7BECCF2-9826-B0A3-FF9D-D809E285D898}"/>
                </a:ext>
              </a:extLst>
            </p:cNvPr>
            <p:cNvSpPr/>
            <p:nvPr/>
          </p:nvSpPr>
          <p:spPr>
            <a:xfrm>
              <a:off x="9213684" y="1458247"/>
              <a:ext cx="710785" cy="313854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APIs</a:t>
              </a:r>
            </a:p>
          </p:txBody>
        </p:sp>
      </p:grpSp>
      <p:grpSp>
        <p:nvGrpSpPr>
          <p:cNvPr id="302" name="Agrupar 301">
            <a:extLst>
              <a:ext uri="{FF2B5EF4-FFF2-40B4-BE49-F238E27FC236}">
                <a16:creationId xmlns:a16="http://schemas.microsoft.com/office/drawing/2014/main" id="{B8E6656B-87CD-7E47-08D6-1968A2C51C5B}"/>
              </a:ext>
            </a:extLst>
          </p:cNvPr>
          <p:cNvGrpSpPr/>
          <p:nvPr/>
        </p:nvGrpSpPr>
        <p:grpSpPr>
          <a:xfrm>
            <a:off x="10088566" y="525631"/>
            <a:ext cx="811639" cy="932165"/>
            <a:chOff x="10088566" y="839936"/>
            <a:chExt cx="811639" cy="932165"/>
          </a:xfrm>
        </p:grpSpPr>
        <p:sp>
          <p:nvSpPr>
            <p:cNvPr id="304" name="Elipse 303">
              <a:extLst>
                <a:ext uri="{FF2B5EF4-FFF2-40B4-BE49-F238E27FC236}">
                  <a16:creationId xmlns:a16="http://schemas.microsoft.com/office/drawing/2014/main" id="{95AAE692-6729-516E-84C1-3DBB47F980C3}"/>
                </a:ext>
              </a:extLst>
            </p:cNvPr>
            <p:cNvSpPr/>
            <p:nvPr/>
          </p:nvSpPr>
          <p:spPr>
            <a:xfrm>
              <a:off x="10239202" y="839936"/>
              <a:ext cx="526852" cy="526852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306" name="Imagem 305">
              <a:extLst>
                <a:ext uri="{FF2B5EF4-FFF2-40B4-BE49-F238E27FC236}">
                  <a16:creationId xmlns:a16="http://schemas.microsoft.com/office/drawing/2014/main" id="{468C0ECE-B254-E135-71D6-0702E5051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09122" y="900336"/>
              <a:ext cx="387012" cy="387012"/>
            </a:xfrm>
            <a:prstGeom prst="ellipse">
              <a:avLst/>
            </a:prstGeom>
          </p:spPr>
        </p:pic>
        <p:sp>
          <p:nvSpPr>
            <p:cNvPr id="310" name="Retângulo: Cantos Arredondados 309">
              <a:extLst>
                <a:ext uri="{FF2B5EF4-FFF2-40B4-BE49-F238E27FC236}">
                  <a16:creationId xmlns:a16="http://schemas.microsoft.com/office/drawing/2014/main" id="{C298E6F6-7E16-45FB-20A9-C9F5B0E4FE3B}"/>
                </a:ext>
              </a:extLst>
            </p:cNvPr>
            <p:cNvSpPr/>
            <p:nvPr/>
          </p:nvSpPr>
          <p:spPr>
            <a:xfrm>
              <a:off x="10088566" y="1458247"/>
              <a:ext cx="811639" cy="313854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Arquivos e planilhas</a:t>
              </a:r>
            </a:p>
          </p:txBody>
        </p:sp>
      </p:grpSp>
      <p:grpSp>
        <p:nvGrpSpPr>
          <p:cNvPr id="311" name="Agrupar 310">
            <a:extLst>
              <a:ext uri="{FF2B5EF4-FFF2-40B4-BE49-F238E27FC236}">
                <a16:creationId xmlns:a16="http://schemas.microsoft.com/office/drawing/2014/main" id="{114C6505-8FC2-FF66-4FCA-7B21AB4A81D9}"/>
              </a:ext>
            </a:extLst>
          </p:cNvPr>
          <p:cNvGrpSpPr/>
          <p:nvPr/>
        </p:nvGrpSpPr>
        <p:grpSpPr>
          <a:xfrm>
            <a:off x="4815449" y="525631"/>
            <a:ext cx="710785" cy="932165"/>
            <a:chOff x="9226881" y="350100"/>
            <a:chExt cx="710785" cy="932165"/>
          </a:xfrm>
        </p:grpSpPr>
        <p:sp>
          <p:nvSpPr>
            <p:cNvPr id="312" name="Elipse 311">
              <a:extLst>
                <a:ext uri="{FF2B5EF4-FFF2-40B4-BE49-F238E27FC236}">
                  <a16:creationId xmlns:a16="http://schemas.microsoft.com/office/drawing/2014/main" id="{6B27723A-E8F4-FD54-1B6A-8D3C96994087}"/>
                </a:ext>
              </a:extLst>
            </p:cNvPr>
            <p:cNvSpPr/>
            <p:nvPr/>
          </p:nvSpPr>
          <p:spPr>
            <a:xfrm>
              <a:off x="9333414" y="350100"/>
              <a:ext cx="526852" cy="526852"/>
            </a:xfrm>
            <a:prstGeom prst="ellipse">
              <a:avLst/>
            </a:prstGeom>
            <a:solidFill>
              <a:srgbClr val="FFFFFF"/>
            </a:solidFill>
            <a:ln w="19050">
              <a:noFill/>
            </a:ln>
            <a:effectLst>
              <a:outerShdw blurRad="495300" dir="2700000" algn="tl" rotWithShape="0">
                <a:srgbClr val="48599F">
                  <a:alpha val="40000"/>
                </a:srgb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800" b="0" i="0" u="none" strike="noStrike" kern="1200" cap="none" spc="0" normalizeH="0" baseline="0" noProof="0">
                <a:ln>
                  <a:noFill/>
                </a:ln>
                <a:solidFill>
                  <a:srgbClr val="F1F1F9"/>
                </a:solidFill>
                <a:effectLst/>
                <a:uLnTx/>
                <a:uFillTx/>
                <a:latin typeface="Montserrat"/>
                <a:ea typeface="+mn-ea"/>
                <a:cs typeface="+mn-cs"/>
              </a:endParaRPr>
            </a:p>
          </p:txBody>
        </p:sp>
        <p:pic>
          <p:nvPicPr>
            <p:cNvPr id="313" name="Imagem 312">
              <a:extLst>
                <a:ext uri="{FF2B5EF4-FFF2-40B4-BE49-F238E27FC236}">
                  <a16:creationId xmlns:a16="http://schemas.microsoft.com/office/drawing/2014/main" id="{4299ACFD-CCC0-04AB-50EA-6E4D5E824D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3334" y="418537"/>
              <a:ext cx="387012" cy="387012"/>
            </a:xfrm>
            <a:prstGeom prst="ellipse">
              <a:avLst/>
            </a:prstGeom>
          </p:spPr>
        </p:pic>
        <p:sp>
          <p:nvSpPr>
            <p:cNvPr id="314" name="Retângulo: Cantos Arredondados 313">
              <a:extLst>
                <a:ext uri="{FF2B5EF4-FFF2-40B4-BE49-F238E27FC236}">
                  <a16:creationId xmlns:a16="http://schemas.microsoft.com/office/drawing/2014/main" id="{AA928928-3BBB-C1AF-2C60-0F8D01B7BD97}"/>
                </a:ext>
              </a:extLst>
            </p:cNvPr>
            <p:cNvSpPr/>
            <p:nvPr/>
          </p:nvSpPr>
          <p:spPr>
            <a:xfrm>
              <a:off x="9226881" y="968411"/>
              <a:ext cx="710785" cy="313854"/>
            </a:xfrm>
            <a:prstGeom prst="roundRect">
              <a:avLst/>
            </a:prstGeom>
            <a:solidFill>
              <a:srgbClr val="E0458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800" b="0" i="0" u="none" strike="noStrike" kern="1200" cap="none" spc="0" normalizeH="0" baseline="0" noProof="0">
                  <a:ln>
                    <a:noFill/>
                  </a:ln>
                  <a:solidFill>
                    <a:srgbClr val="F1F1F9"/>
                  </a:solidFill>
                  <a:effectLst/>
                  <a:uLnTx/>
                  <a:uFillTx/>
                  <a:latin typeface="Montserrat" pitchFamily="2" charset="0"/>
                  <a:ea typeface="+mn-ea"/>
                  <a:cs typeface="+mn-cs"/>
                </a:rPr>
                <a:t>Pessoas</a:t>
              </a:r>
            </a:p>
          </p:txBody>
        </p:sp>
      </p:grpSp>
      <p:sp>
        <p:nvSpPr>
          <p:cNvPr id="317" name="Retângulo: Cantos Arredondados 316">
            <a:extLst>
              <a:ext uri="{FF2B5EF4-FFF2-40B4-BE49-F238E27FC236}">
                <a16:creationId xmlns:a16="http://schemas.microsoft.com/office/drawing/2014/main" id="{63D7C69B-4B96-876A-5316-10C13C232771}"/>
              </a:ext>
            </a:extLst>
          </p:cNvPr>
          <p:cNvSpPr/>
          <p:nvPr/>
        </p:nvSpPr>
        <p:spPr>
          <a:xfrm>
            <a:off x="4908945" y="5694796"/>
            <a:ext cx="5734450" cy="22063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000" b="0" i="0" u="none" strike="noStrike" kern="1200" cap="all" spc="800" normalizeH="0" baseline="0" noProof="0" err="1">
                <a:ln>
                  <a:noFill/>
                </a:ln>
                <a:solidFill>
                  <a:srgbClr val="E0458E"/>
                </a:solidFill>
                <a:effectLst/>
                <a:uLnTx/>
                <a:uFillTx/>
                <a:latin typeface="Montserrat" pitchFamily="2" charset="0"/>
                <a:ea typeface="+mn-ea"/>
                <a:cs typeface="+mn-cs"/>
              </a:rPr>
              <a:t>Analytics</a:t>
            </a:r>
            <a:endParaRPr kumimoji="0" lang="pt-BR" sz="1000" b="0" i="0" u="none" strike="noStrike" kern="1200" cap="all" spc="800" normalizeH="0" baseline="0" noProof="0">
              <a:ln>
                <a:noFill/>
              </a:ln>
              <a:solidFill>
                <a:srgbClr val="E0458E"/>
              </a:solidFill>
              <a:effectLst/>
              <a:uLnTx/>
              <a:uFillTx/>
              <a:latin typeface="Montserrat" pitchFamily="2" charset="0"/>
              <a:ea typeface="+mn-ea"/>
              <a:cs typeface="+mn-cs"/>
            </a:endParaRPr>
          </a:p>
        </p:txBody>
      </p:sp>
      <p:sp>
        <p:nvSpPr>
          <p:cNvPr id="319" name="CaixaDeTexto 318">
            <a:extLst>
              <a:ext uri="{FF2B5EF4-FFF2-40B4-BE49-F238E27FC236}">
                <a16:creationId xmlns:a16="http://schemas.microsoft.com/office/drawing/2014/main" id="{328297A8-6E2F-327C-EE34-BF13A36589B9}"/>
              </a:ext>
            </a:extLst>
          </p:cNvPr>
          <p:cNvSpPr txBox="1"/>
          <p:nvPr/>
        </p:nvSpPr>
        <p:spPr>
          <a:xfrm>
            <a:off x="3049553" y="6201536"/>
            <a:ext cx="93523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131876"/>
                </a:solidFill>
                <a:effectLst/>
                <a:uLnTx/>
                <a:uFillTx/>
                <a:latin typeface="Montserrat"/>
                <a:ea typeface="+mn-ea"/>
                <a:cs typeface="+mn-cs"/>
              </a:rPr>
              <a:t>Novo modelo de operação (humano + digital)</a:t>
            </a:r>
          </a:p>
        </p:txBody>
      </p:sp>
      <p:sp>
        <p:nvSpPr>
          <p:cNvPr id="326" name="Elipse 325">
            <a:extLst>
              <a:ext uri="{FF2B5EF4-FFF2-40B4-BE49-F238E27FC236}">
                <a16:creationId xmlns:a16="http://schemas.microsoft.com/office/drawing/2014/main" id="{DAF13646-AB0B-110E-563F-3587F064C29F}"/>
              </a:ext>
            </a:extLst>
          </p:cNvPr>
          <p:cNvSpPr/>
          <p:nvPr/>
        </p:nvSpPr>
        <p:spPr>
          <a:xfrm>
            <a:off x="7451586" y="2334579"/>
            <a:ext cx="494891" cy="494891"/>
          </a:xfrm>
          <a:prstGeom prst="ellipse">
            <a:avLst/>
          </a:prstGeom>
          <a:solidFill>
            <a:srgbClr val="FFFFFF"/>
          </a:solidFill>
          <a:ln w="19050">
            <a:noFill/>
          </a:ln>
          <a:effectLst>
            <a:outerShdw blurRad="495300" dir="2700000" algn="tl" rotWithShape="0">
              <a:srgbClr val="48599F">
                <a:alpha val="4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pic>
        <p:nvPicPr>
          <p:cNvPr id="330" name="Imagem 329">
            <a:extLst>
              <a:ext uri="{FF2B5EF4-FFF2-40B4-BE49-F238E27FC236}">
                <a16:creationId xmlns:a16="http://schemas.microsoft.com/office/drawing/2014/main" id="{65DCC897-E4B4-9AFE-992C-1290E4121A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5" t="15231" r="20736" b="14395"/>
          <a:stretch>
            <a:fillRect/>
          </a:stretch>
        </p:blipFill>
        <p:spPr>
          <a:xfrm>
            <a:off x="7540190" y="2415053"/>
            <a:ext cx="299571" cy="336723"/>
          </a:xfrm>
          <a:prstGeom prst="rect">
            <a:avLst/>
          </a:prstGeom>
        </p:spPr>
      </p:pic>
      <p:cxnSp>
        <p:nvCxnSpPr>
          <p:cNvPr id="337" name="Conector de Seta Reta 336">
            <a:extLst>
              <a:ext uri="{FF2B5EF4-FFF2-40B4-BE49-F238E27FC236}">
                <a16:creationId xmlns:a16="http://schemas.microsoft.com/office/drawing/2014/main" id="{3DD01194-74BB-1D23-D79C-11A13FA30E3F}"/>
              </a:ext>
            </a:extLst>
          </p:cNvPr>
          <p:cNvCxnSpPr>
            <a:cxnSpLocks/>
          </p:cNvCxnSpPr>
          <p:nvPr/>
        </p:nvCxnSpPr>
        <p:spPr>
          <a:xfrm flipV="1">
            <a:off x="7681518" y="2836656"/>
            <a:ext cx="0" cy="195922"/>
          </a:xfrm>
          <a:prstGeom prst="straightConnector1">
            <a:avLst/>
          </a:prstGeom>
          <a:ln>
            <a:solidFill>
              <a:srgbClr val="FFFF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m 5">
            <a:extLst>
              <a:ext uri="{FF2B5EF4-FFF2-40B4-BE49-F238E27FC236}">
                <a16:creationId xmlns:a16="http://schemas.microsoft.com/office/drawing/2014/main" id="{8727A92C-07DB-8F8F-AE16-8309A0523C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5566" y="4206427"/>
            <a:ext cx="455294" cy="455294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C6A35D90-CB74-4415-8E25-F57C80DB999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38958" y="2651409"/>
            <a:ext cx="468613" cy="46861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665408A7-12D0-55FE-62DD-1937AFBB8AE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659149" y="1963032"/>
            <a:ext cx="1357383" cy="15082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260ED60-91B7-DD5A-C24F-ED8D40A10E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610190" y="1920526"/>
            <a:ext cx="950864" cy="209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013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28C555-6588-6C2E-D95E-2FFE42B8A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117363-BFB9-8819-FEA7-71234F4381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video_final">
            <a:hlinkClick r:id="" action="ppaction://media"/>
            <a:extLst>
              <a:ext uri="{FF2B5EF4-FFF2-40B4-BE49-F238E27FC236}">
                <a16:creationId xmlns:a16="http://schemas.microsoft.com/office/drawing/2014/main" id="{91519307-F0C3-C02F-B005-A395F1E979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674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10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">
            <a:extLst>
              <a:ext uri="{FF2B5EF4-FFF2-40B4-BE49-F238E27FC236}">
                <a16:creationId xmlns:a16="http://schemas.microsoft.com/office/drawing/2014/main" id="{EDC4B0A3-9860-B106-89A8-A99A977E32E7}"/>
              </a:ext>
            </a:extLst>
          </p:cNvPr>
          <p:cNvSpPr/>
          <p:nvPr/>
        </p:nvSpPr>
        <p:spPr>
          <a:xfrm>
            <a:off x="663820" y="1804570"/>
            <a:ext cx="10918580" cy="3803750"/>
          </a:xfrm>
          <a:prstGeom prst="roundRect">
            <a:avLst>
              <a:gd name="adj" fmla="val 6857"/>
            </a:avLst>
          </a:prstGeom>
          <a:gradFill>
            <a:gsLst>
              <a:gs pos="0">
                <a:schemeClr val="bg1"/>
              </a:gs>
              <a:gs pos="100000">
                <a:srgbClr val="BFC3D9">
                  <a:alpha val="85000"/>
                </a:srgbClr>
              </a:gs>
            </a:gsLst>
            <a:lin ang="3600000" scaled="0"/>
          </a:gradFill>
          <a:ln w="19050">
            <a:solidFill>
              <a:srgbClr val="FFFFFF"/>
            </a:solidFill>
          </a:ln>
          <a:effectLst>
            <a:outerShdw blurRad="635000" dist="254000" dir="2700000" algn="tl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srgbClr val="F1F1F9"/>
              </a:solidFill>
              <a:effectLst/>
              <a:uLnTx/>
              <a:uFillTx/>
              <a:latin typeface="Montserrat"/>
              <a:ea typeface="+mn-ea"/>
              <a:cs typeface="+mn-cs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1628323"/>
            <a:ext cx="10363200" cy="1402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050" spc="500">
                <a:solidFill>
                  <a:srgbClr val="0F1A45"/>
                </a:solidFill>
                <a:latin typeface="Montserrat" pitchFamily="2" charset="0"/>
                <a:ea typeface="Calibri" pitchFamily="34" charset="-122"/>
                <a:cs typeface="Calibri" pitchFamily="34" charset="-120"/>
              </a:rPr>
              <a:t>GOVERNANÇA PARA IA CORPORATIVA</a:t>
            </a:r>
          </a:p>
        </p:txBody>
      </p:sp>
      <p:sp>
        <p:nvSpPr>
          <p:cNvPr id="6" name="Shape 4"/>
          <p:cNvSpPr/>
          <p:nvPr/>
        </p:nvSpPr>
        <p:spPr>
          <a:xfrm>
            <a:off x="817905" y="2853711"/>
            <a:ext cx="2499360" cy="1158240"/>
          </a:xfrm>
          <a:prstGeom prst="roundRect">
            <a:avLst>
              <a:gd name="adj" fmla="val 10526"/>
            </a:avLst>
          </a:prstGeom>
          <a:solidFill>
            <a:srgbClr val="0F2040"/>
          </a:solidFill>
          <a:ln/>
          <a:effectLst>
            <a:outerShdw blurRad="1270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7" name="Text 5"/>
          <p:cNvSpPr/>
          <p:nvPr/>
        </p:nvSpPr>
        <p:spPr>
          <a:xfrm>
            <a:off x="817905" y="2853711"/>
            <a:ext cx="6096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00C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/>
          </a:p>
        </p:txBody>
      </p:sp>
      <p:sp>
        <p:nvSpPr>
          <p:cNvPr id="8" name="Text 6"/>
          <p:cNvSpPr/>
          <p:nvPr/>
        </p:nvSpPr>
        <p:spPr>
          <a:xfrm>
            <a:off x="1366545" y="2853711"/>
            <a:ext cx="18288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ontserrat" pitchFamily="2" charset="0"/>
                <a:ea typeface="Calibri" pitchFamily="34" charset="-122"/>
                <a:cs typeface="Calibri" pitchFamily="34" charset="-120"/>
              </a:rPr>
              <a:t>Versionamento completo</a:t>
            </a:r>
            <a:endParaRPr lang="en-US" sz="1200">
              <a:latin typeface="Montserrat" pitchFamily="2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500145" y="2853711"/>
            <a:ext cx="2499360" cy="1158240"/>
          </a:xfrm>
          <a:prstGeom prst="roundRect">
            <a:avLst>
              <a:gd name="adj" fmla="val 10526"/>
            </a:avLst>
          </a:prstGeom>
          <a:solidFill>
            <a:srgbClr val="0F2040"/>
          </a:solidFill>
          <a:ln/>
          <a:effectLst>
            <a:outerShdw blurRad="1270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10" name="Text 8"/>
          <p:cNvSpPr/>
          <p:nvPr/>
        </p:nvSpPr>
        <p:spPr>
          <a:xfrm>
            <a:off x="3500145" y="2853711"/>
            <a:ext cx="6096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00C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/>
          </a:p>
        </p:txBody>
      </p:sp>
      <p:sp>
        <p:nvSpPr>
          <p:cNvPr id="11" name="Text 9"/>
          <p:cNvSpPr/>
          <p:nvPr/>
        </p:nvSpPr>
        <p:spPr>
          <a:xfrm>
            <a:off x="4048785" y="2853711"/>
            <a:ext cx="18288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ontserrat" pitchFamily="2" charset="0"/>
                <a:ea typeface="Calibri" pitchFamily="34" charset="-122"/>
                <a:cs typeface="Calibri" pitchFamily="34" charset="-120"/>
              </a:rPr>
              <a:t>Ambientes segregados (dev / hmg / prod)</a:t>
            </a:r>
            <a:endParaRPr lang="en-US" sz="1200">
              <a:latin typeface="Montserrat" pitchFamily="2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185755" y="2853711"/>
            <a:ext cx="2499360" cy="1158240"/>
          </a:xfrm>
          <a:prstGeom prst="roundRect">
            <a:avLst>
              <a:gd name="adj" fmla="val 10526"/>
            </a:avLst>
          </a:prstGeom>
          <a:solidFill>
            <a:srgbClr val="0F2040"/>
          </a:solidFill>
          <a:ln/>
          <a:effectLst>
            <a:outerShdw blurRad="1270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13" name="Text 11"/>
          <p:cNvSpPr/>
          <p:nvPr/>
        </p:nvSpPr>
        <p:spPr>
          <a:xfrm>
            <a:off x="6185755" y="2853711"/>
            <a:ext cx="6096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00C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/>
          </a:p>
        </p:txBody>
      </p:sp>
      <p:sp>
        <p:nvSpPr>
          <p:cNvPr id="14" name="Text 12"/>
          <p:cNvSpPr/>
          <p:nvPr/>
        </p:nvSpPr>
        <p:spPr>
          <a:xfrm>
            <a:off x="6734395" y="2853711"/>
            <a:ext cx="1413925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ontserrat" pitchFamily="2" charset="0"/>
                <a:ea typeface="Calibri" pitchFamily="34" charset="-122"/>
                <a:cs typeface="Calibri" pitchFamily="34" charset="-120"/>
              </a:rPr>
              <a:t>Testes automatizados</a:t>
            </a:r>
            <a:endParaRPr lang="en-US" sz="1200">
              <a:latin typeface="Montserrat" pitchFamily="2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900160" y="2853711"/>
            <a:ext cx="2499360" cy="1158240"/>
          </a:xfrm>
          <a:prstGeom prst="roundRect">
            <a:avLst>
              <a:gd name="adj" fmla="val 10526"/>
            </a:avLst>
          </a:prstGeom>
          <a:solidFill>
            <a:srgbClr val="0F2040"/>
          </a:solidFill>
          <a:ln/>
          <a:effectLst>
            <a:outerShdw blurRad="1270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16" name="Text 14"/>
          <p:cNvSpPr/>
          <p:nvPr/>
        </p:nvSpPr>
        <p:spPr>
          <a:xfrm>
            <a:off x="8900160" y="2853711"/>
            <a:ext cx="6096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00C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/>
          </a:p>
        </p:txBody>
      </p:sp>
      <p:sp>
        <p:nvSpPr>
          <p:cNvPr id="17" name="Text 15"/>
          <p:cNvSpPr/>
          <p:nvPr/>
        </p:nvSpPr>
        <p:spPr>
          <a:xfrm>
            <a:off x="9448800" y="2853711"/>
            <a:ext cx="18288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ontserrat" pitchFamily="2" charset="0"/>
                <a:ea typeface="Calibri" pitchFamily="34" charset="-122"/>
                <a:cs typeface="Calibri" pitchFamily="34" charset="-120"/>
              </a:rPr>
              <a:t>Rastreabilidade de execução</a:t>
            </a:r>
            <a:endParaRPr lang="en-US" sz="1200">
              <a:latin typeface="Montserrat" pitchFamily="2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17905" y="4221847"/>
            <a:ext cx="2499360" cy="1158240"/>
          </a:xfrm>
          <a:prstGeom prst="roundRect">
            <a:avLst>
              <a:gd name="adj" fmla="val 10526"/>
            </a:avLst>
          </a:prstGeom>
          <a:solidFill>
            <a:srgbClr val="0F2040"/>
          </a:solidFill>
          <a:ln/>
          <a:effectLst>
            <a:outerShdw blurRad="1270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19" name="Text 17"/>
          <p:cNvSpPr/>
          <p:nvPr/>
        </p:nvSpPr>
        <p:spPr>
          <a:xfrm>
            <a:off x="817905" y="4221847"/>
            <a:ext cx="6096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00C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/>
          </a:p>
        </p:txBody>
      </p:sp>
      <p:sp>
        <p:nvSpPr>
          <p:cNvPr id="20" name="Text 18"/>
          <p:cNvSpPr/>
          <p:nvPr/>
        </p:nvSpPr>
        <p:spPr>
          <a:xfrm>
            <a:off x="1366545" y="4221847"/>
            <a:ext cx="18288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ontserrat" pitchFamily="2" charset="0"/>
                <a:ea typeface="Calibri" pitchFamily="34" charset="-122"/>
                <a:cs typeface="Calibri" pitchFamily="34" charset="-120"/>
              </a:rPr>
              <a:t>Monitoramento de custos e consumo</a:t>
            </a:r>
            <a:endParaRPr lang="en-US" sz="1200">
              <a:latin typeface="Montserrat" pitchFamily="2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500145" y="4221847"/>
            <a:ext cx="2499360" cy="1158240"/>
          </a:xfrm>
          <a:prstGeom prst="roundRect">
            <a:avLst>
              <a:gd name="adj" fmla="val 10526"/>
            </a:avLst>
          </a:prstGeom>
          <a:solidFill>
            <a:srgbClr val="0F2040"/>
          </a:solidFill>
          <a:ln/>
          <a:effectLst>
            <a:outerShdw blurRad="1270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22" name="Text 20"/>
          <p:cNvSpPr/>
          <p:nvPr/>
        </p:nvSpPr>
        <p:spPr>
          <a:xfrm>
            <a:off x="3500145" y="4221847"/>
            <a:ext cx="6096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00C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/>
          </a:p>
        </p:txBody>
      </p:sp>
      <p:sp>
        <p:nvSpPr>
          <p:cNvPr id="23" name="Text 21"/>
          <p:cNvSpPr/>
          <p:nvPr/>
        </p:nvSpPr>
        <p:spPr>
          <a:xfrm>
            <a:off x="4048785" y="4221847"/>
            <a:ext cx="1569695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ontserrat" pitchFamily="2" charset="0"/>
                <a:ea typeface="Calibri" pitchFamily="34" charset="-122"/>
                <a:cs typeface="Calibri" pitchFamily="34" charset="-120"/>
              </a:rPr>
              <a:t>Histórico de decisões</a:t>
            </a:r>
            <a:endParaRPr lang="en-US" sz="1200">
              <a:latin typeface="Montserrat" pitchFamily="2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185755" y="4221847"/>
            <a:ext cx="2499360" cy="1158240"/>
          </a:xfrm>
          <a:prstGeom prst="roundRect">
            <a:avLst>
              <a:gd name="adj" fmla="val 10526"/>
            </a:avLst>
          </a:prstGeom>
          <a:solidFill>
            <a:srgbClr val="0F2040"/>
          </a:solidFill>
          <a:ln/>
          <a:effectLst>
            <a:outerShdw blurRad="1270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25" name="Text 23"/>
          <p:cNvSpPr/>
          <p:nvPr/>
        </p:nvSpPr>
        <p:spPr>
          <a:xfrm>
            <a:off x="6185755" y="4221847"/>
            <a:ext cx="6096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00C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/>
          </a:p>
        </p:txBody>
      </p:sp>
      <p:sp>
        <p:nvSpPr>
          <p:cNvPr id="26" name="Text 24"/>
          <p:cNvSpPr/>
          <p:nvPr/>
        </p:nvSpPr>
        <p:spPr>
          <a:xfrm>
            <a:off x="6734395" y="4221847"/>
            <a:ext cx="1413925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ontserrat" pitchFamily="2" charset="0"/>
                <a:ea typeface="Calibri" pitchFamily="34" charset="-122"/>
                <a:cs typeface="Calibri" pitchFamily="34" charset="-120"/>
              </a:rPr>
              <a:t>Rollback de versões</a:t>
            </a:r>
            <a:endParaRPr lang="en-US" sz="1200">
              <a:latin typeface="Montserrat" pitchFamily="2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900160" y="4221847"/>
            <a:ext cx="2499360" cy="1158240"/>
          </a:xfrm>
          <a:prstGeom prst="roundRect">
            <a:avLst>
              <a:gd name="adj" fmla="val 10526"/>
            </a:avLst>
          </a:prstGeom>
          <a:solidFill>
            <a:srgbClr val="0F2040"/>
          </a:solidFill>
          <a:ln/>
          <a:effectLst>
            <a:outerShdw blurRad="127000" dist="38100" dir="27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pt-BR" sz="1867"/>
          </a:p>
        </p:txBody>
      </p:sp>
      <p:sp>
        <p:nvSpPr>
          <p:cNvPr id="28" name="Text 26"/>
          <p:cNvSpPr/>
          <p:nvPr/>
        </p:nvSpPr>
        <p:spPr>
          <a:xfrm>
            <a:off x="8900160" y="4221847"/>
            <a:ext cx="609600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>
                <a:solidFill>
                  <a:srgbClr val="00C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2000"/>
          </a:p>
        </p:txBody>
      </p:sp>
      <p:sp>
        <p:nvSpPr>
          <p:cNvPr id="29" name="Text 27"/>
          <p:cNvSpPr/>
          <p:nvPr/>
        </p:nvSpPr>
        <p:spPr>
          <a:xfrm>
            <a:off x="9448800" y="4221847"/>
            <a:ext cx="1376655" cy="1158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rgbClr val="FFFFFF"/>
                </a:solidFill>
                <a:latin typeface="Montserrat" pitchFamily="2" charset="0"/>
                <a:ea typeface="Calibri" pitchFamily="34" charset="-122"/>
                <a:cs typeface="Calibri" pitchFamily="34" charset="-120"/>
              </a:rPr>
              <a:t>Auditoria completa</a:t>
            </a:r>
            <a:endParaRPr lang="en-US" sz="1200">
              <a:latin typeface="Montserrat" pitchFamily="2" charset="0"/>
            </a:endParaRPr>
          </a:p>
        </p:txBody>
      </p:sp>
      <p:sp>
        <p:nvSpPr>
          <p:cNvPr id="33" name="Text 2">
            <a:extLst>
              <a:ext uri="{FF2B5EF4-FFF2-40B4-BE49-F238E27FC236}">
                <a16:creationId xmlns:a16="http://schemas.microsoft.com/office/drawing/2014/main" id="{58E433E7-181B-D523-40C9-11AFAA5B5F23}"/>
              </a:ext>
            </a:extLst>
          </p:cNvPr>
          <p:cNvSpPr/>
          <p:nvPr/>
        </p:nvSpPr>
        <p:spPr>
          <a:xfrm>
            <a:off x="-40640" y="2109816"/>
            <a:ext cx="2905759" cy="4390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r">
              <a:lnSpc>
                <a:spcPct val="90000"/>
              </a:lnSpc>
              <a:buClrTx/>
            </a:pPr>
            <a:r>
              <a:rPr lang="en-US" sz="2800" kern="1200">
                <a:gradFill flip="none">
                  <a:gsLst>
                    <a:gs pos="0">
                      <a:srgbClr val="E0458E">
                        <a:alpha val="86000"/>
                      </a:srgbClr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ea typeface="+mn-ea"/>
                <a:cs typeface="+mn-cs"/>
              </a:rPr>
              <a:t>AI Agents</a:t>
            </a:r>
          </a:p>
        </p:txBody>
      </p:sp>
      <p:sp>
        <p:nvSpPr>
          <p:cNvPr id="35" name="Google Shape;84;p8">
            <a:extLst>
              <a:ext uri="{FF2B5EF4-FFF2-40B4-BE49-F238E27FC236}">
                <a16:creationId xmlns:a16="http://schemas.microsoft.com/office/drawing/2014/main" id="{EE5D3C24-5B94-C7F9-3D8D-CDA66A3933BE}"/>
              </a:ext>
            </a:extLst>
          </p:cNvPr>
          <p:cNvSpPr/>
          <p:nvPr/>
        </p:nvSpPr>
        <p:spPr>
          <a:xfrm>
            <a:off x="9201865" y="2201593"/>
            <a:ext cx="2013435" cy="303214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2"/>
              </a:gs>
              <a:gs pos="100000">
                <a:schemeClr val="accent6"/>
              </a:gs>
            </a:gsLst>
            <a:lin ang="3600000" scaled="0"/>
          </a:gradFill>
          <a:ln w="127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85;p8">
            <a:extLst>
              <a:ext uri="{FF2B5EF4-FFF2-40B4-BE49-F238E27FC236}">
                <a16:creationId xmlns:a16="http://schemas.microsoft.com/office/drawing/2014/main" id="{484CAB47-5D81-F285-CEA1-E8BD5DA55B05}"/>
              </a:ext>
            </a:extLst>
          </p:cNvPr>
          <p:cNvSpPr/>
          <p:nvPr/>
        </p:nvSpPr>
        <p:spPr>
          <a:xfrm>
            <a:off x="9201863" y="2206232"/>
            <a:ext cx="2013437" cy="298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Montserrat"/>
              <a:buNone/>
            </a:pPr>
            <a:r>
              <a:rPr lang="en-US" sz="900" b="1" spc="500">
                <a:solidFill>
                  <a:srgbClr val="FFFFFF"/>
                </a:solidFill>
                <a:latin typeface="Montserrat"/>
                <a:ea typeface="Calibri"/>
                <a:cs typeface="Calibri"/>
                <a:sym typeface="Montserrat"/>
              </a:rPr>
              <a:t>AGENTOPS</a:t>
            </a:r>
            <a:endParaRPr sz="900" b="1" i="0" u="none" strike="noStrike" cap="none" spc="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" name="Imagem 40">
            <a:extLst>
              <a:ext uri="{FF2B5EF4-FFF2-40B4-BE49-F238E27FC236}">
                <a16:creationId xmlns:a16="http://schemas.microsoft.com/office/drawing/2014/main" id="{74B0C2E8-3BAF-32C3-C6D6-F41D866E4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5" y="515604"/>
            <a:ext cx="1397670" cy="306910"/>
          </a:xfrm>
          <a:prstGeom prst="rect">
            <a:avLst/>
          </a:prstGeom>
        </p:spPr>
      </p:pic>
      <p:pic>
        <p:nvPicPr>
          <p:cNvPr id="43" name="Imagem 42">
            <a:extLst>
              <a:ext uri="{FF2B5EF4-FFF2-40B4-BE49-F238E27FC236}">
                <a16:creationId xmlns:a16="http://schemas.microsoft.com/office/drawing/2014/main" id="{978336D4-1708-CDBE-73B5-84B2ABE5FE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1897" y="584737"/>
            <a:ext cx="1371838" cy="1508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EEF8"/>
        </a:solidFill>
        <a:effectLst/>
      </p:bgPr>
    </p:bg>
    <p:spTree>
      <p:nvGrpSpPr>
        <p:cNvPr id="1" name="Shape 62">
          <a:extLst>
            <a:ext uri="{FF2B5EF4-FFF2-40B4-BE49-F238E27FC236}">
              <a16:creationId xmlns:a16="http://schemas.microsoft.com/office/drawing/2014/main" id="{B501259F-1EC0-E5D8-8620-1018927E7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6;p3">
            <a:extLst>
              <a:ext uri="{FF2B5EF4-FFF2-40B4-BE49-F238E27FC236}">
                <a16:creationId xmlns:a16="http://schemas.microsoft.com/office/drawing/2014/main" id="{7D4A5D5D-6AEE-AD56-A34E-A246E77B53C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  <a:ln w="12700" cap="flat" cmpd="sng">
            <a:solidFill>
              <a:srgbClr val="0F1A4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3" name="Straight Connector 128">
            <a:extLst>
              <a:ext uri="{FF2B5EF4-FFF2-40B4-BE49-F238E27FC236}">
                <a16:creationId xmlns:a16="http://schemas.microsoft.com/office/drawing/2014/main" id="{CDF10D3F-86B3-FF2B-BA03-A8FC6CEF6DB2}"/>
              </a:ext>
            </a:extLst>
          </p:cNvPr>
          <p:cNvCxnSpPr>
            <a:cxnSpLocks/>
          </p:cNvCxnSpPr>
          <p:nvPr/>
        </p:nvCxnSpPr>
        <p:spPr>
          <a:xfrm flipH="1">
            <a:off x="0" y="1016548"/>
            <a:ext cx="12192000" cy="0"/>
          </a:xfrm>
          <a:prstGeom prst="line">
            <a:avLst/>
          </a:prstGeom>
          <a:ln>
            <a:solidFill>
              <a:schemeClr val="bg1"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Google Shape;64;p7">
            <a:extLst>
              <a:ext uri="{FF2B5EF4-FFF2-40B4-BE49-F238E27FC236}">
                <a16:creationId xmlns:a16="http://schemas.microsoft.com/office/drawing/2014/main" id="{D85D2EC4-039B-1C89-4914-D1432550CAC6}"/>
              </a:ext>
            </a:extLst>
          </p:cNvPr>
          <p:cNvSpPr/>
          <p:nvPr/>
        </p:nvSpPr>
        <p:spPr>
          <a:xfrm>
            <a:off x="1761170" y="2803631"/>
            <a:ext cx="8639060" cy="19766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25400" tIns="25400" rIns="25400" bIns="25400" numCol="1" anchor="t">
            <a:spAutoFit/>
          </a:bodyPr>
          <a:lstStyle/>
          <a:p>
            <a:pPr algn="ctr">
              <a:lnSpc>
                <a:spcPct val="92000"/>
              </a:lnSpc>
              <a:buClrTx/>
            </a:pPr>
            <a:r>
              <a:rPr lang="pt-BR" sz="3400" kern="1200" dirty="0">
                <a:solidFill>
                  <a:schemeClr val="bg1"/>
                </a:solidFill>
                <a:latin typeface="Montserrat" pitchFamily="2" charset="0"/>
                <a:sym typeface="Montserrat"/>
              </a:rPr>
              <a:t>Automação que funciona não é a que roda no fluxograma. É a que </a:t>
            </a:r>
            <a:r>
              <a:rPr lang="pt-BR" sz="3400" b="1" kern="1200" dirty="0">
                <a:gradFill flip="none">
                  <a:gsLst>
                    <a:gs pos="0">
                      <a:srgbClr val="4DB9C7"/>
                    </a:gs>
                    <a:gs pos="100000">
                      <a:srgbClr val="C74FD7"/>
                    </a:gs>
                  </a:gsLst>
                  <a:lin ang="0" scaled="1"/>
                  <a:tileRect/>
                </a:gradFill>
                <a:latin typeface="Montserrat" pitchFamily="2" charset="0"/>
                <a:sym typeface="Montserrat"/>
              </a:rPr>
              <a:t>aguenta a operação real</a:t>
            </a:r>
            <a:r>
              <a:rPr lang="pt-BR" sz="3400" kern="1200" dirty="0">
                <a:solidFill>
                  <a:schemeClr val="bg1"/>
                </a:solidFill>
                <a:latin typeface="Montserrat" pitchFamily="2" charset="0"/>
                <a:sym typeface="Montserrat"/>
              </a:rPr>
              <a:t> com governança, escala e gente livre para pensar.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531972B-30AF-98AA-C629-A8C045745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6352" y="453206"/>
            <a:ext cx="1357383" cy="150821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3CD55FE0-CD35-31B7-0D24-B00FD57AC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470" y="453205"/>
            <a:ext cx="1214876" cy="267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0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95000"/>
              </a:schemeClr>
            </a:gs>
            <a:gs pos="100000">
              <a:srgbClr val="BFC3D9">
                <a:alpha val="85000"/>
              </a:srgbClr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m 30">
            <a:extLst>
              <a:ext uri="{FF2B5EF4-FFF2-40B4-BE49-F238E27FC236}">
                <a16:creationId xmlns:a16="http://schemas.microsoft.com/office/drawing/2014/main" id="{81F23D55-DC63-6C3F-A585-8964492B4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44"/>
            <a:ext cx="12192000" cy="6856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93182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lecom">
      <a:dk1>
        <a:srgbClr val="131876"/>
      </a:dk1>
      <a:lt1>
        <a:srgbClr val="F1F1F9"/>
      </a:lt1>
      <a:dk2>
        <a:srgbClr val="131876"/>
      </a:dk2>
      <a:lt2>
        <a:srgbClr val="F7F5F9"/>
      </a:lt2>
      <a:accent1>
        <a:srgbClr val="131876"/>
      </a:accent1>
      <a:accent2>
        <a:srgbClr val="E0458E"/>
      </a:accent2>
      <a:accent3>
        <a:srgbClr val="3AB8AC"/>
      </a:accent3>
      <a:accent4>
        <a:srgbClr val="F7F5F9"/>
      </a:accent4>
      <a:accent5>
        <a:srgbClr val="3AB8AC"/>
      </a:accent5>
      <a:accent6>
        <a:srgbClr val="C74FD7"/>
      </a:accent6>
      <a:hlink>
        <a:srgbClr val="51CFCC"/>
      </a:hlink>
      <a:folHlink>
        <a:srgbClr val="E0458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90DF9A1-CE16-438D-AD9D-7353A03654CB}">
  <we:reference id="wa200010001" version="1.0.0.1" store="pt-BR" storeType="OMEX"/>
  <we:alternateReferences>
    <we:reference id="WA200010001" version="1.0.0.1" store="" storeType="OMEX"/>
  </we:alternateReferences>
  <we:properties>
    <we:property name="claude.fileId" value="&quot;9eba529d-5123-45e2-8192-bab635146c24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28a5242-50e9-42e1-a3cf-df2f476cc25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E09F1F5F16994C4F9AFC6657AE79B67A" ma:contentTypeVersion="13" ma:contentTypeDescription="Crie um novo documento." ma:contentTypeScope="" ma:versionID="16b894d191e6b9ce2b1086a8aae7aeef">
  <xsd:schema xmlns:xsd="http://www.w3.org/2001/XMLSchema" xmlns:xs="http://www.w3.org/2001/XMLSchema" xmlns:p="http://schemas.microsoft.com/office/2006/metadata/properties" xmlns:ns3="e28a5242-50e9-42e1-a3cf-df2f476cc253" targetNamespace="http://schemas.microsoft.com/office/2006/metadata/properties" ma:root="true" ma:fieldsID="d657e724062e12f29d14e647e310545e" ns3:_="">
    <xsd:import namespace="e28a5242-50e9-42e1-a3cf-df2f476cc253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8a5242-50e9-42e1-a3cf-df2f476cc253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SystemTags" ma:index="1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E87184-BD66-41BF-AE46-3CC75DC846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639EE2F-B41F-47CD-9C31-67D1712DB6FA}">
  <ds:schemaRefs>
    <ds:schemaRef ds:uri="e28a5242-50e9-42e1-a3cf-df2f476cc25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F3B968D-53C4-4D97-81D4-099E2C591705}">
  <ds:schemaRefs>
    <ds:schemaRef ds:uri="e28a5242-50e9-42e1-a3cf-df2f476cc2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3096</TotalTime>
  <Words>1853</Words>
  <Application>Microsoft Macintosh PowerPoint</Application>
  <PresentationFormat>Widescreen</PresentationFormat>
  <Paragraphs>400</Paragraphs>
  <Slides>27</Slides>
  <Notes>25</Notes>
  <HiddenSlides>0</HiddenSlides>
  <MMClips>2</MMClips>
  <ScaleCrop>false</ScaleCrop>
  <HeadingPairs>
    <vt:vector size="6" baseType="variant">
      <vt:variant>
        <vt:lpstr>Fontes usadas</vt:lpstr>
      </vt:variant>
      <vt:variant>
        <vt:i4>11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9" baseType="lpstr">
      <vt:lpstr>Inter</vt:lpstr>
      <vt:lpstr>Calibri</vt:lpstr>
      <vt:lpstr>Montserrat Light</vt:lpstr>
      <vt:lpstr>Arial</vt:lpstr>
      <vt:lpstr>Montserrat</vt:lpstr>
      <vt:lpstr>Montserrat BOLD</vt:lpstr>
      <vt:lpstr>Montserrat ExtraBold</vt:lpstr>
      <vt:lpstr>Montserrat Medium</vt:lpstr>
      <vt:lpstr>Montserrat BOLD</vt:lpstr>
      <vt:lpstr>Poppins</vt:lpstr>
      <vt:lpstr>Montserrat 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Adriano Bortoli Franco</cp:lastModifiedBy>
  <cp:revision>9</cp:revision>
  <dcterms:modified xsi:type="dcterms:W3CDTF">2026-09-24T15:50:59Z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0x010100E09F1F5F16994C4F9AFC6657AE79B67A</vt:lpwstr>
  </property>
</Properties>
</file>