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328" r:id="rId3"/>
    <p:sldId id="329" r:id="rId4"/>
    <p:sldId id="331" r:id="rId5"/>
    <p:sldId id="257" r:id="rId6"/>
    <p:sldId id="258" r:id="rId7"/>
    <p:sldId id="261" r:id="rId8"/>
    <p:sldId id="262" r:id="rId9"/>
    <p:sldId id="263" r:id="rId10"/>
    <p:sldId id="330" r:id="rId11"/>
    <p:sldId id="313" r:id="rId12"/>
    <p:sldId id="326" r:id="rId13"/>
    <p:sldId id="325" r:id="rId14"/>
    <p:sldId id="314" r:id="rId15"/>
    <p:sldId id="316" r:id="rId16"/>
    <p:sldId id="311" r:id="rId17"/>
    <p:sldId id="332" r:id="rId18"/>
    <p:sldId id="336" r:id="rId19"/>
    <p:sldId id="337" r:id="rId20"/>
    <p:sldId id="338" r:id="rId21"/>
    <p:sldId id="327" r:id="rId22"/>
    <p:sldId id="334" r:id="rId23"/>
    <p:sldId id="335" r:id="rId24"/>
    <p:sldId id="273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0240"/>
    <a:srgbClr val="8005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720"/>
  </p:normalViewPr>
  <p:slideViewPr>
    <p:cSldViewPr snapToGrid="0" snapToObjects="1" showGuides="1">
      <p:cViewPr varScale="1">
        <p:scale>
          <a:sx n="105" d="100"/>
          <a:sy n="105" d="100"/>
        </p:scale>
        <p:origin x="69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85A01-7F43-DF4B-A56A-D56FBC29A924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973500-FE24-774E-8932-3833A078E1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6155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973500-FE24-774E-8932-3833A078E14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3398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The CISIA mission is to produce and transfer knowledge based on artificial intelligence.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Make the AI arrive where it is really usefull.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96" name="Google Shape;9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1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6:notes"/>
          <p:cNvSpPr txBox="1">
            <a:spLocks noGrp="1"/>
          </p:cNvSpPr>
          <p:nvPr>
            <p:ph type="body" idx="1"/>
          </p:nvPr>
        </p:nvSpPr>
        <p:spPr>
          <a:xfrm>
            <a:off x="685800" y="4359606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6" name="Google Shape;20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1" name="Google Shape;25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6" name="Google Shape;28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37315FB-EF16-77A3-0C69-2E2999FA2EAA}"/>
              </a:ext>
            </a:extLst>
          </p:cNvPr>
          <p:cNvSpPr/>
          <p:nvPr userDrawn="1"/>
        </p:nvSpPr>
        <p:spPr>
          <a:xfrm>
            <a:off x="1518249" y="6297283"/>
            <a:ext cx="1699404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647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53237F-C3FC-4846-88E0-7F628DC7C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4374"/>
          </a:xfrm>
          <a:prstGeom prst="rect">
            <a:avLst/>
          </a:prstGeom>
        </p:spPr>
        <p:txBody>
          <a:bodyPr/>
          <a:lstStyle>
            <a:lvl1pPr>
              <a:defRPr lang="pt-BR" sz="3200" b="1" kern="1200" spc="-150" dirty="0">
                <a:solidFill>
                  <a:srgbClr val="FD0240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0B2D18-5336-3F45-A5DB-1609F1E58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049"/>
            <a:ext cx="10515600" cy="49549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B02B42-5A8D-FF47-BDF8-AE1E10AEB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832AC8A-57A6-E74B-AB82-5FDC29E88258}"/>
              </a:ext>
            </a:extLst>
          </p:cNvPr>
          <p:cNvSpPr/>
          <p:nvPr userDrawn="1"/>
        </p:nvSpPr>
        <p:spPr>
          <a:xfrm>
            <a:off x="1558455" y="6279512"/>
            <a:ext cx="163001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ADC0E49-CF72-14C5-17E8-B4EE7F7C2355}"/>
              </a:ext>
            </a:extLst>
          </p:cNvPr>
          <p:cNvSpPr txBox="1"/>
          <p:nvPr userDrawn="1"/>
        </p:nvSpPr>
        <p:spPr>
          <a:xfrm>
            <a:off x="11120540" y="6486174"/>
            <a:ext cx="592094" cy="261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100" dirty="0"/>
              <a:t>#</a:t>
            </a:r>
            <a:fld id="{FCC6B8CF-2CF8-4633-A6B0-35A1DB968E81}" type="slidenum">
              <a:rPr lang="pt-BR" sz="1100" smtClean="0"/>
              <a:pPr>
                <a:defRPr/>
              </a:pPr>
              <a:t>‹nº›</a:t>
            </a:fld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1013061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07557D-2F6C-584C-B08B-7202F22D0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0E6E12D-21CE-3E4E-93DC-0566C4A50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00FD01-9FAB-5242-8832-DFD74E4EF6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2F892D-862C-2D47-B31F-1150E6DD63F8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022E12-6641-AD45-9AD7-63AA2BC22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E509A8-81B3-BC42-A17A-03D5B4E67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7092C-D9B8-B146-9659-A50B4EB90C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4683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1B042-FA96-0046-AC8F-02FB6106E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2A7980-B797-0340-AFC1-3BA1AEFB33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3B2D33B-7689-BB49-AF3C-FBA30A7DD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0496422-2012-BF45-9BF9-9F03B98994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2F892D-862C-2D47-B31F-1150E6DD63F8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12A5800-465D-6343-9B9F-E5074AAA6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320169E-FDBE-2642-B1C6-F396D6733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7092C-D9B8-B146-9659-A50B4EB90C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704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0568DE-CA90-8943-8E3B-6BCA9A7D5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28A109C-4E7E-C249-8663-BA034C92C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A00E26-49F5-7C46-9807-E710126D9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E89714D-340E-1042-9716-75122060B6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8E22C24-80CC-B64D-958F-861C6E932C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7CC4025-A95C-EE46-93C7-113D1DB5DB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2F892D-862C-2D47-B31F-1150E6DD63F8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9DDF7E4-26B3-5640-B02E-5A059C246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282619A-E153-F64D-8A0A-90ADB5261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7092C-D9B8-B146-9659-A50B4EB90C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1644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6886D7-2029-3849-B2AF-D4254BD8F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56AD631-D12E-0A43-A4B2-34BD5F7932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2F892D-862C-2D47-B31F-1150E6DD63F8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B8894AF-CD21-A54A-B1AC-F22EA77D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8E2A004-569A-A846-96B5-268E84C76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7092C-D9B8-B146-9659-A50B4EB90C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9721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BF9C40E-F3D8-174D-8897-E1286A7FD8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2F892D-862C-2D47-B31F-1150E6DD63F8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BAF9C72-0176-2D49-A135-74D9BB1B3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B7EBAD3-7AFF-1446-9614-B1000EEB5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7092C-D9B8-B146-9659-A50B4EB90C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2474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8B91D1-933F-D442-96F2-7E417F637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645735-AA08-F84B-9AB6-9157ABFA9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17CD056-3CFC-B048-931E-78B888DCF4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AC4021-4831-AE4A-A75A-DEAEB5A403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2F892D-862C-2D47-B31F-1150E6DD63F8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7017886-1037-0F49-A3A4-76BA3091A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C1A5089-28A6-524F-B561-0E2F5CFFC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7092C-D9B8-B146-9659-A50B4EB90C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6065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331552-DD45-F849-A82E-F03ECC12F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B5D5D9D-9878-5649-A589-7F11E93050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3C43375-1CF7-704D-B9D3-077EE1257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8F0DC97-29D9-3741-A824-D0AF639F06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2F892D-862C-2D47-B31F-1150E6DD63F8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9CC0792-30AF-1549-B8B6-0732B7AE3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514C85-FE9E-B44D-8558-BF8DCF40B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7092C-D9B8-B146-9659-A50B4EB90C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5953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E5851E-50B9-204A-A492-C895127D6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6BC6D9D-4803-9640-B977-C6758177C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2B5CE2-B28F-414A-A36D-9FEFEDB605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2F892D-862C-2D47-B31F-1150E6DD63F8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ECE862-E922-594C-8E24-3C3D2282E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BB98F9-4304-7A4D-A8AC-5993D6E84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7092C-D9B8-B146-9659-A50B4EB90C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5282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D91FE92-8621-A249-A763-1AB686BE22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6F2C073-A6A6-5544-B957-9E96415799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17AEB8-8067-D943-B83B-1AC63A2EE7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2F892D-862C-2D47-B31F-1150E6DD63F8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EF7C2E-9C27-114D-BE41-5B2070619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3FF784-4316-8748-B63B-6CDF55797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C7092C-D9B8-B146-9659-A50B4EB90C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0221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adrão do plano de fundo&#10;&#10;Descrição gerada automaticamente com confiança baixa">
            <a:extLst>
              <a:ext uri="{FF2B5EF4-FFF2-40B4-BE49-F238E27FC236}">
                <a16:creationId xmlns:a16="http://schemas.microsoft.com/office/drawing/2014/main" id="{DA6EB240-15CE-7D46-A968-108AB86B7A5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 descr="Uma imagem contendo Logotipo&#10;&#10;Descrição gerada automaticamente">
            <a:extLst>
              <a:ext uri="{FF2B5EF4-FFF2-40B4-BE49-F238E27FC236}">
                <a16:creationId xmlns:a16="http://schemas.microsoft.com/office/drawing/2014/main" id="{E61E87A7-A503-43EA-BA4B-19D3E975F3E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4904" y="6192982"/>
            <a:ext cx="3076861" cy="55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210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Paraiso@ppgia.pucpr.br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10" Type="http://schemas.openxmlformats.org/officeDocument/2006/relationships/image" Target="../media/image17.png"/><Relationship Id="rId4" Type="http://schemas.openxmlformats.org/officeDocument/2006/relationships/image" Target="../media/image12.jp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8.png"/><Relationship Id="rId7" Type="http://schemas.openxmlformats.org/officeDocument/2006/relationships/image" Target="../media/image16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22.png"/><Relationship Id="rId5" Type="http://schemas.openxmlformats.org/officeDocument/2006/relationships/image" Target="../media/image15.png"/><Relationship Id="rId10" Type="http://schemas.openxmlformats.org/officeDocument/2006/relationships/image" Target="../media/image21.png"/><Relationship Id="rId4" Type="http://schemas.openxmlformats.org/officeDocument/2006/relationships/image" Target="../media/image19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8.jpeg"/><Relationship Id="rId5" Type="http://schemas.openxmlformats.org/officeDocument/2006/relationships/image" Target="../media/image10.png"/><Relationship Id="rId10" Type="http://schemas.openxmlformats.org/officeDocument/2006/relationships/image" Target="../media/image27.jpg"/><Relationship Id="rId4" Type="http://schemas.openxmlformats.org/officeDocument/2006/relationships/image" Target="../media/image15.png"/><Relationship Id="rId9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jp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2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Forma&#10;&#10;Descrição gerada automaticamente">
            <a:extLst>
              <a:ext uri="{FF2B5EF4-FFF2-40B4-BE49-F238E27FC236}">
                <a16:creationId xmlns:a16="http://schemas.microsoft.com/office/drawing/2014/main" id="{8A30E2B3-F0B9-3248-BAE6-F1209292D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F04B612-E1A1-EB45-9FBD-335732929D7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955189" y="2845277"/>
            <a:ext cx="8030875" cy="143718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l"/>
            <a:r>
              <a:rPr lang="pt-BR" sz="4000" b="1" spc="-300" noProof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Desenvolvendo Projetos de IA para a Indústria: Casos de Estudos e Lições Aprendidas</a:t>
            </a:r>
            <a:br>
              <a:rPr lang="pt-BR" sz="4000" b="1" spc="-300" noProof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br>
              <a:rPr lang="pt-BR" sz="4000" b="1" spc="-300" noProof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2800" b="1" spc="-30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Developing AI Projects for Industry: Case Studies and Lessons Learned</a:t>
            </a:r>
            <a:endParaRPr lang="en-US" sz="4000" b="1" spc="-300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42A33A-D40D-D94A-A311-D61290DA0B73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955189" y="5419279"/>
            <a:ext cx="6017486" cy="85409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 Emerson Cabrera Paraiso</a:t>
            </a:r>
          </a:p>
        </p:txBody>
      </p:sp>
      <p:pic>
        <p:nvPicPr>
          <p:cNvPr id="8" name="Imagem 7" descr="Texto, Aplicativo&#10;&#10;Descrição gerada automaticamente">
            <a:extLst>
              <a:ext uri="{FF2B5EF4-FFF2-40B4-BE49-F238E27FC236}">
                <a16:creationId xmlns:a16="http://schemas.microsoft.com/office/drawing/2014/main" id="{6B1950E5-AADD-F143-85B7-CCB042F31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013" y="3099030"/>
            <a:ext cx="3008993" cy="104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051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2E305F-85CA-4A63-39E6-EAC0C6388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Outline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B48510-1142-9F3B-F3E4-B3AADD476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noProof="0" dirty="0"/>
              <a:t>AI in practice: study cases.</a:t>
            </a:r>
          </a:p>
          <a:p>
            <a:r>
              <a:rPr lang="en-US" sz="5400" dirty="0"/>
              <a:t>Lessons learned.</a:t>
            </a:r>
            <a:endParaRPr lang="en-US" sz="5400" noProof="0" dirty="0"/>
          </a:p>
          <a:p>
            <a:endParaRPr lang="en-US" sz="5400" noProof="0" dirty="0"/>
          </a:p>
          <a:p>
            <a:endParaRPr lang="en-US" sz="5400" noProof="0" dirty="0"/>
          </a:p>
        </p:txBody>
      </p:sp>
    </p:spTree>
    <p:extLst>
      <p:ext uri="{BB962C8B-B14F-4D97-AF65-F5344CB8AC3E}">
        <p14:creationId xmlns:p14="http://schemas.microsoft.com/office/powerpoint/2010/main" val="1242054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64C0B-6FC0-1FFA-457B-238FE11F8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3344" y="2360801"/>
            <a:ext cx="4986528" cy="754374"/>
          </a:xfrm>
        </p:spPr>
        <p:txBody>
          <a:bodyPr/>
          <a:lstStyle/>
          <a:p>
            <a:r>
              <a:rPr lang="en-US" sz="5400" noProof="0"/>
              <a:t>Who are we?</a:t>
            </a:r>
          </a:p>
        </p:txBody>
      </p:sp>
    </p:spTree>
    <p:extLst>
      <p:ext uri="{BB962C8B-B14F-4D97-AF65-F5344CB8AC3E}">
        <p14:creationId xmlns:p14="http://schemas.microsoft.com/office/powerpoint/2010/main" val="3154312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24053B-BC9F-BF6D-E686-C0BC8C651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Emerson Cabrera Paraiso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36B6B2-81D5-20C6-2301-94FE94186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noProof="0" dirty="0"/>
              <a:t>Associate Professor in the Graduate Program in Informatics - PUCPR</a:t>
            </a:r>
          </a:p>
          <a:p>
            <a:r>
              <a:rPr lang="en-US" sz="3200" noProof="0" dirty="0"/>
              <a:t>PhD at Université de Technologie de </a:t>
            </a:r>
            <a:r>
              <a:rPr lang="en-US" sz="3200" noProof="0" dirty="0" err="1"/>
              <a:t>Compiègne</a:t>
            </a:r>
            <a:r>
              <a:rPr lang="en-US" sz="3200" noProof="0" dirty="0"/>
              <a:t> - France</a:t>
            </a:r>
          </a:p>
          <a:p>
            <a:r>
              <a:rPr lang="en-US" sz="3200" dirty="0"/>
              <a:t>Research interests:</a:t>
            </a:r>
          </a:p>
          <a:p>
            <a:pPr lvl="1"/>
            <a:r>
              <a:rPr lang="en-US" sz="2800" noProof="0" dirty="0"/>
              <a:t>Natural Language Processing and Machine Learning</a:t>
            </a:r>
          </a:p>
          <a:p>
            <a:pPr lvl="1"/>
            <a:r>
              <a:rPr lang="en-US" sz="2800" dirty="0"/>
              <a:t>Explainable AI</a:t>
            </a:r>
          </a:p>
          <a:p>
            <a:pPr lvl="1"/>
            <a:r>
              <a:rPr lang="en-US" sz="2800" dirty="0"/>
              <a:t>Game and Learning Analytics</a:t>
            </a:r>
          </a:p>
          <a:p>
            <a:pPr lvl="1"/>
            <a:endParaRPr lang="en-US" sz="2800" dirty="0"/>
          </a:p>
          <a:p>
            <a:pPr marL="0" indent="0" algn="ctr">
              <a:buNone/>
            </a:pPr>
            <a:r>
              <a:rPr lang="en-US" sz="3600" dirty="0">
                <a:hlinkClick r:id="rId2"/>
              </a:rPr>
              <a:t>paraiso@ppgia.pucpr.br</a:t>
            </a:r>
            <a:endParaRPr lang="en-US" sz="3600" dirty="0"/>
          </a:p>
          <a:p>
            <a:endParaRPr lang="en-US" sz="3200" dirty="0"/>
          </a:p>
          <a:p>
            <a:pPr lvl="1"/>
            <a:endParaRPr lang="en-US" sz="2800" noProof="0" dirty="0"/>
          </a:p>
          <a:p>
            <a:pPr lvl="1"/>
            <a:endParaRPr lang="en-US" sz="2800" noProof="0" dirty="0"/>
          </a:p>
          <a:p>
            <a:endParaRPr lang="en-US" sz="3200" noProof="0" dirty="0"/>
          </a:p>
        </p:txBody>
      </p:sp>
    </p:spTree>
    <p:extLst>
      <p:ext uri="{BB962C8B-B14F-4D97-AF65-F5344CB8AC3E}">
        <p14:creationId xmlns:p14="http://schemas.microsoft.com/office/powerpoint/2010/main" val="645563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" descr="Uma imagem contendo mesa, edifício, quarto, tapete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" y="428"/>
            <a:ext cx="12190476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 descr="Forma, Retângulo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/>
          <p:nvPr/>
        </p:nvSpPr>
        <p:spPr>
          <a:xfrm>
            <a:off x="1764254" y="0"/>
            <a:ext cx="10426984" cy="68575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1761600" y="1813798"/>
            <a:ext cx="5002961" cy="674274"/>
          </a:xfrm>
          <a:prstGeom prst="roundRect">
            <a:avLst>
              <a:gd name="adj" fmla="val 16667"/>
            </a:avLst>
          </a:prstGeom>
          <a:solidFill>
            <a:srgbClr val="FF00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1761600" y="981112"/>
            <a:ext cx="5010912" cy="674274"/>
          </a:xfrm>
          <a:prstGeom prst="roundRect">
            <a:avLst>
              <a:gd name="adj" fmla="val 16667"/>
            </a:avLst>
          </a:prstGeom>
          <a:solidFill>
            <a:srgbClr val="FF00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3974448" y="1684017"/>
            <a:ext cx="2986733" cy="924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 Black"/>
              <a:buNone/>
            </a:pPr>
            <a:r>
              <a:rPr lang="pt-BR" sz="72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CISIA</a:t>
            </a:r>
            <a:endParaRPr/>
          </a:p>
        </p:txBody>
      </p:sp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 t="25757" b="58084"/>
          <a:stretch/>
        </p:blipFill>
        <p:spPr>
          <a:xfrm>
            <a:off x="-14891" y="2987867"/>
            <a:ext cx="12206891" cy="110865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"/>
          <p:cNvSpPr txBox="1"/>
          <p:nvPr/>
        </p:nvSpPr>
        <p:spPr>
          <a:xfrm>
            <a:off x="6088554" y="4559663"/>
            <a:ext cx="5981434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PRODUCE AND TRANSFER KNOWLEDGE BASED ON ARTIFICIAL INTELLIGENCE </a:t>
            </a:r>
            <a:endParaRPr sz="2500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365170" y="3303666"/>
            <a:ext cx="11108594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CENTER FOR ARTIFICIAL INTELLIGENCE SOLUTIONS</a:t>
            </a:r>
            <a:endParaRPr sz="2500" b="0" i="0" u="none" strike="noStrike" cap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5582583" y="4583039"/>
            <a:ext cx="336884" cy="1584463"/>
          </a:xfrm>
          <a:prstGeom prst="rect">
            <a:avLst/>
          </a:prstGeom>
          <a:solidFill>
            <a:srgbClr val="FF00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1774675" y="120056"/>
            <a:ext cx="5010912" cy="674274"/>
          </a:xfrm>
          <a:prstGeom prst="roundRect">
            <a:avLst>
              <a:gd name="adj" fmla="val 16667"/>
            </a:avLst>
          </a:prstGeom>
          <a:solidFill>
            <a:srgbClr val="FF00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39187" y="129411"/>
            <a:ext cx="3050285" cy="674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36498" y="970733"/>
            <a:ext cx="4500000" cy="6781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" name="Google Shape;111;p2"/>
          <p:cNvGrpSpPr/>
          <p:nvPr/>
        </p:nvGrpSpPr>
        <p:grpSpPr>
          <a:xfrm>
            <a:off x="2018249" y="4820944"/>
            <a:ext cx="3262803" cy="1108652"/>
            <a:chOff x="1943560" y="4734167"/>
            <a:chExt cx="3262803" cy="1108652"/>
          </a:xfrm>
        </p:grpSpPr>
        <p:sp>
          <p:nvSpPr>
            <p:cNvPr id="112" name="Google Shape;112;p2"/>
            <p:cNvSpPr/>
            <p:nvPr/>
          </p:nvSpPr>
          <p:spPr>
            <a:xfrm>
              <a:off x="1943560" y="4734167"/>
              <a:ext cx="3262803" cy="110865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3" name="Google Shape;113;p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167655" y="4810311"/>
              <a:ext cx="2814611" cy="95636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3"/>
          <p:cNvGrpSpPr/>
          <p:nvPr/>
        </p:nvGrpSpPr>
        <p:grpSpPr>
          <a:xfrm>
            <a:off x="154183" y="2015598"/>
            <a:ext cx="11758069" cy="2009199"/>
            <a:chOff x="3390578" y="672104"/>
            <a:chExt cx="12150411" cy="1882168"/>
          </a:xfrm>
        </p:grpSpPr>
        <p:pic>
          <p:nvPicPr>
            <p:cNvPr id="120" name="Google Shape;120;p3" descr="Placa de letreiro afixada em fachada de loja com cobertura de entrada de estabelecimento&#10;&#10;Descrição gerada automaticamente"/>
            <p:cNvPicPr preferRelativeResize="0"/>
            <p:nvPr/>
          </p:nvPicPr>
          <p:blipFill rotWithShape="1">
            <a:blip r:embed="rId3">
              <a:alphaModFix/>
            </a:blip>
            <a:srcRect b="13468"/>
            <a:stretch/>
          </p:blipFill>
          <p:spPr>
            <a:xfrm>
              <a:off x="3390578" y="672104"/>
              <a:ext cx="2900228" cy="188216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  <p:grpSp>
          <p:nvGrpSpPr>
            <p:cNvPr id="121" name="Google Shape;121;p3"/>
            <p:cNvGrpSpPr/>
            <p:nvPr/>
          </p:nvGrpSpPr>
          <p:grpSpPr>
            <a:xfrm>
              <a:off x="6416172" y="679163"/>
              <a:ext cx="9124817" cy="1875109"/>
              <a:chOff x="2343146" y="2436398"/>
              <a:chExt cx="9124817" cy="1875109"/>
            </a:xfrm>
          </p:grpSpPr>
          <p:pic>
            <p:nvPicPr>
              <p:cNvPr id="122" name="Google Shape;122;p3" descr="Escritório com mesa e cadeiras&#10;&#10;Descrição gerada automaticamente"/>
              <p:cNvPicPr preferRelativeResize="0"/>
              <p:nvPr/>
            </p:nvPicPr>
            <p:blipFill rotWithShape="1">
              <a:blip r:embed="rId4">
                <a:alphaModFix/>
              </a:blip>
              <a:srcRect l="11109" t="18087" r="22549" b="26840"/>
              <a:stretch/>
            </p:blipFill>
            <p:spPr>
              <a:xfrm>
                <a:off x="2343146" y="2447919"/>
                <a:ext cx="2993171" cy="1863588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</p:pic>
          <p:pic>
            <p:nvPicPr>
              <p:cNvPr id="123" name="Google Shape;123;p3" descr="Escritório com mesa e cadeiras&#10;&#10;Descrição gerada automaticamente"/>
              <p:cNvPicPr preferRelativeResize="0"/>
              <p:nvPr/>
            </p:nvPicPr>
            <p:blipFill rotWithShape="1">
              <a:blip r:embed="rId5">
                <a:alphaModFix/>
              </a:blip>
              <a:srcRect l="11303" t="9875" r="11852" b="25910"/>
              <a:stretch/>
            </p:blipFill>
            <p:spPr>
              <a:xfrm>
                <a:off x="8487277" y="2436398"/>
                <a:ext cx="2980686" cy="186804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</p:pic>
        </p:grpSp>
      </p:grpSp>
      <p:sp>
        <p:nvSpPr>
          <p:cNvPr id="124" name="Google Shape;124;p3"/>
          <p:cNvSpPr/>
          <p:nvPr/>
        </p:nvSpPr>
        <p:spPr>
          <a:xfrm>
            <a:off x="6715129" y="1841143"/>
            <a:ext cx="2620228" cy="361718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5" name="Google Shape;125;p3"/>
          <p:cNvGrpSpPr/>
          <p:nvPr/>
        </p:nvGrpSpPr>
        <p:grpSpPr>
          <a:xfrm>
            <a:off x="41450" y="117442"/>
            <a:ext cx="4671227" cy="1908484"/>
            <a:chOff x="40433" y="547210"/>
            <a:chExt cx="2900228" cy="1908484"/>
          </a:xfrm>
        </p:grpSpPr>
        <p:sp>
          <p:nvSpPr>
            <p:cNvPr id="126" name="Google Shape;126;p3"/>
            <p:cNvSpPr/>
            <p:nvPr/>
          </p:nvSpPr>
          <p:spPr>
            <a:xfrm rot="10800000" flipH="1">
              <a:off x="40433" y="1783749"/>
              <a:ext cx="609600" cy="671945"/>
            </a:xfrm>
            <a:prstGeom prst="rtTriangle">
              <a:avLst/>
            </a:prstGeom>
            <a:solidFill>
              <a:srgbClr val="FF00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7" name="Google Shape;127;p3"/>
            <p:cNvGrpSpPr/>
            <p:nvPr/>
          </p:nvGrpSpPr>
          <p:grpSpPr>
            <a:xfrm>
              <a:off x="40433" y="547210"/>
              <a:ext cx="2900228" cy="1246496"/>
              <a:chOff x="40433" y="547210"/>
              <a:chExt cx="2900228" cy="1246496"/>
            </a:xfrm>
          </p:grpSpPr>
          <p:sp>
            <p:nvSpPr>
              <p:cNvPr id="128" name="Google Shape;128;p3"/>
              <p:cNvSpPr/>
              <p:nvPr/>
            </p:nvSpPr>
            <p:spPr>
              <a:xfrm>
                <a:off x="40433" y="547210"/>
                <a:ext cx="2900228" cy="1246496"/>
              </a:xfrm>
              <a:prstGeom prst="rect">
                <a:avLst/>
              </a:prstGeom>
              <a:solidFill>
                <a:srgbClr val="FF0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3"/>
              <p:cNvSpPr txBox="1"/>
              <p:nvPr/>
            </p:nvSpPr>
            <p:spPr>
              <a:xfrm>
                <a:off x="143119" y="906083"/>
                <a:ext cx="2797542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3200" b="1" i="0" u="none" strike="noStrike" cap="none" dirty="0">
                    <a:solidFill>
                      <a:schemeClr val="lt1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INFRASTRUCTURE</a:t>
                </a:r>
                <a:endParaRPr sz="32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30" name="Google Shape;130;p3"/>
          <p:cNvSpPr txBox="1"/>
          <p:nvPr/>
        </p:nvSpPr>
        <p:spPr>
          <a:xfrm>
            <a:off x="4878067" y="130081"/>
            <a:ext cx="4505837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CENTER FOR ARTIFICIAL INTELLIGENCE SOLUTIONS</a:t>
            </a:r>
            <a:endParaRPr sz="2500" b="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31" name="Google Shape;131;p3" descr="Cadeira em frente a espelho&#10;&#10;Descrição gerada automaticamente com confiança média"/>
          <p:cNvPicPr preferRelativeResize="0"/>
          <p:nvPr/>
        </p:nvPicPr>
        <p:blipFill rotWithShape="1">
          <a:blip r:embed="rId6">
            <a:alphaModFix/>
          </a:blip>
          <a:srcRect b="14577"/>
          <a:stretch/>
        </p:blipFill>
        <p:spPr>
          <a:xfrm>
            <a:off x="6062597" y="2035431"/>
            <a:ext cx="2874246" cy="19893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132" name="Google Shape;132;p3"/>
          <p:cNvGrpSpPr/>
          <p:nvPr/>
        </p:nvGrpSpPr>
        <p:grpSpPr>
          <a:xfrm>
            <a:off x="3502801" y="6173361"/>
            <a:ext cx="4977824" cy="589264"/>
            <a:chOff x="1862507" y="5996525"/>
            <a:chExt cx="4977824" cy="589264"/>
          </a:xfrm>
        </p:grpSpPr>
        <p:grpSp>
          <p:nvGrpSpPr>
            <p:cNvPr id="133" name="Google Shape;133;p3"/>
            <p:cNvGrpSpPr/>
            <p:nvPr/>
          </p:nvGrpSpPr>
          <p:grpSpPr>
            <a:xfrm>
              <a:off x="3873080" y="6024148"/>
              <a:ext cx="2967251" cy="534131"/>
              <a:chOff x="4022490" y="5214901"/>
              <a:chExt cx="5312867" cy="956363"/>
            </a:xfrm>
          </p:grpSpPr>
          <p:pic>
            <p:nvPicPr>
              <p:cNvPr id="134" name="Google Shape;134;p3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6039559" y="5458332"/>
                <a:ext cx="256092" cy="4695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5" name="Google Shape;135;p3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6520746" y="5214901"/>
                <a:ext cx="2814611" cy="95636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6" name="Google Shape;136;p3" descr="Logotipo&#10;&#10;Descrição gerada automaticamente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4022490" y="5389057"/>
                <a:ext cx="1791974" cy="6108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37" name="Google Shape;137;p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582264" y="6160048"/>
              <a:ext cx="143028" cy="2622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3" descr="Logotipo&#10;&#10;Descrição gerada automaticamente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62507" y="5996525"/>
              <a:ext cx="1571969" cy="5892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3ADF0CE6-3FAA-1EAE-5256-55B29025A619}"/>
              </a:ext>
            </a:extLst>
          </p:cNvPr>
          <p:cNvSpPr txBox="1"/>
          <p:nvPr/>
        </p:nvSpPr>
        <p:spPr>
          <a:xfrm>
            <a:off x="1534297" y="4292703"/>
            <a:ext cx="960019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- </a:t>
            </a:r>
            <a:r>
              <a:rPr lang="en-US" sz="2000" b="1" dirty="0"/>
              <a:t>15+ researchers in various AI fields</a:t>
            </a:r>
          </a:p>
          <a:p>
            <a:r>
              <a:rPr lang="en-US" sz="2000" dirty="0"/>
              <a:t>- In total, 40+ researchers with projects related to the application of AI in various scenarios</a:t>
            </a:r>
          </a:p>
          <a:p>
            <a:r>
              <a:rPr lang="en-US" sz="2000" dirty="0"/>
              <a:t>- High-Performance Computer (HPC), 8 x NVIDIA H100 with 80GB  each, 128 GB of RAM</a:t>
            </a:r>
          </a:p>
          <a:p>
            <a:r>
              <a:rPr lang="en-US" sz="2000" dirty="0"/>
              <a:t>- Data server Dell PowerEdge (data repository)</a:t>
            </a:r>
          </a:p>
          <a:p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6"/>
          <p:cNvGrpSpPr/>
          <p:nvPr/>
        </p:nvGrpSpPr>
        <p:grpSpPr>
          <a:xfrm>
            <a:off x="9039041" y="4526287"/>
            <a:ext cx="1927246" cy="317170"/>
            <a:chOff x="5173829" y="6190113"/>
            <a:chExt cx="1927246" cy="317170"/>
          </a:xfrm>
        </p:grpSpPr>
        <p:pic>
          <p:nvPicPr>
            <p:cNvPr id="209" name="Google Shape;209;p6" descr="Logotipo&#10;&#10;Descrição gerada automaticament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73829" y="6192913"/>
              <a:ext cx="922171" cy="3143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" name="Google Shape;210;p6" descr="Logotipo&#10;&#10;Descrição gerada automaticamente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262437" y="6190113"/>
              <a:ext cx="838638" cy="3143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1" name="Google Shape;211;p6"/>
          <p:cNvSpPr/>
          <p:nvPr/>
        </p:nvSpPr>
        <p:spPr>
          <a:xfrm>
            <a:off x="582191" y="1880340"/>
            <a:ext cx="2620228" cy="361718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6"/>
          <p:cNvSpPr/>
          <p:nvPr/>
        </p:nvSpPr>
        <p:spPr>
          <a:xfrm>
            <a:off x="3613783" y="1868187"/>
            <a:ext cx="2620228" cy="361718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6"/>
          <p:cNvSpPr/>
          <p:nvPr/>
        </p:nvSpPr>
        <p:spPr>
          <a:xfrm>
            <a:off x="6715129" y="2441649"/>
            <a:ext cx="2620228" cy="361718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4" name="Google Shape;214;p6"/>
          <p:cNvGrpSpPr/>
          <p:nvPr/>
        </p:nvGrpSpPr>
        <p:grpSpPr>
          <a:xfrm>
            <a:off x="-122830" y="2941920"/>
            <a:ext cx="12806534" cy="2175171"/>
            <a:chOff x="-1354224" y="2341414"/>
            <a:chExt cx="4334178" cy="2175171"/>
          </a:xfrm>
        </p:grpSpPr>
        <p:sp>
          <p:nvSpPr>
            <p:cNvPr id="215" name="Google Shape;215;p6"/>
            <p:cNvSpPr/>
            <p:nvPr/>
          </p:nvSpPr>
          <p:spPr>
            <a:xfrm>
              <a:off x="-1354224" y="2341414"/>
              <a:ext cx="4173220" cy="2175171"/>
            </a:xfrm>
            <a:prstGeom prst="rect">
              <a:avLst/>
            </a:prstGeom>
            <a:solidFill>
              <a:srgbClr val="FF00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 rot="5400000">
              <a:off x="2448523" y="3308307"/>
              <a:ext cx="877458" cy="185404"/>
            </a:xfrm>
            <a:prstGeom prst="triangle">
              <a:avLst>
                <a:gd name="adj" fmla="val 50000"/>
              </a:avLst>
            </a:prstGeom>
            <a:solidFill>
              <a:srgbClr val="FF00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7" name="Google Shape;217;p6"/>
          <p:cNvGrpSpPr/>
          <p:nvPr/>
        </p:nvGrpSpPr>
        <p:grpSpPr>
          <a:xfrm>
            <a:off x="3502801" y="6081921"/>
            <a:ext cx="4977824" cy="589264"/>
            <a:chOff x="1862507" y="5996525"/>
            <a:chExt cx="4977824" cy="589264"/>
          </a:xfrm>
        </p:grpSpPr>
        <p:grpSp>
          <p:nvGrpSpPr>
            <p:cNvPr id="218" name="Google Shape;218;p6"/>
            <p:cNvGrpSpPr/>
            <p:nvPr/>
          </p:nvGrpSpPr>
          <p:grpSpPr>
            <a:xfrm>
              <a:off x="3873080" y="6024148"/>
              <a:ext cx="2967251" cy="534131"/>
              <a:chOff x="4022490" y="5214901"/>
              <a:chExt cx="5312867" cy="956363"/>
            </a:xfrm>
          </p:grpSpPr>
          <p:pic>
            <p:nvPicPr>
              <p:cNvPr id="219" name="Google Shape;219;p6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6039559" y="5458332"/>
                <a:ext cx="256092" cy="4695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0" name="Google Shape;220;p6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6520746" y="5214901"/>
                <a:ext cx="2814611" cy="95636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1" name="Google Shape;221;p6" descr="Logotipo&#10;&#10;Descrição gerada automaticamente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4022490" y="5389057"/>
                <a:ext cx="1791974" cy="6108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22" name="Google Shape;222;p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582264" y="6160048"/>
              <a:ext cx="143028" cy="2622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" name="Google Shape;223;p6" descr="Logotipo&#10;&#10;Descrição gerada automaticamente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862507" y="5996525"/>
              <a:ext cx="1571969" cy="5892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4" name="Google Shape;224;p6"/>
          <p:cNvSpPr/>
          <p:nvPr/>
        </p:nvSpPr>
        <p:spPr>
          <a:xfrm>
            <a:off x="1096754" y="3157566"/>
            <a:ext cx="1897557" cy="178336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5" name="Google Shape;225;p6"/>
          <p:cNvGrpSpPr/>
          <p:nvPr/>
        </p:nvGrpSpPr>
        <p:grpSpPr>
          <a:xfrm>
            <a:off x="7375764" y="3144055"/>
            <a:ext cx="1897557" cy="1783367"/>
            <a:chOff x="5046282" y="1452115"/>
            <a:chExt cx="2214241" cy="2080994"/>
          </a:xfrm>
        </p:grpSpPr>
        <p:sp>
          <p:nvSpPr>
            <p:cNvPr id="226" name="Google Shape;226;p6"/>
            <p:cNvSpPr/>
            <p:nvPr/>
          </p:nvSpPr>
          <p:spPr>
            <a:xfrm>
              <a:off x="5046282" y="1452115"/>
              <a:ext cx="2214241" cy="208099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7" name="Google Shape;227;p6"/>
            <p:cNvPicPr preferRelativeResize="0"/>
            <p:nvPr/>
          </p:nvPicPr>
          <p:blipFill rotWithShape="1">
            <a:blip r:embed="rId9">
              <a:alphaModFix/>
            </a:blip>
            <a:srcRect b="20288"/>
            <a:stretch/>
          </p:blipFill>
          <p:spPr>
            <a:xfrm>
              <a:off x="5072836" y="1964739"/>
              <a:ext cx="2155605" cy="12477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8" name="Google Shape;228;p6"/>
          <p:cNvGrpSpPr/>
          <p:nvPr/>
        </p:nvGrpSpPr>
        <p:grpSpPr>
          <a:xfrm>
            <a:off x="5257130" y="3130194"/>
            <a:ext cx="1897557" cy="1783367"/>
            <a:chOff x="7475482" y="1423955"/>
            <a:chExt cx="2214241" cy="2080994"/>
          </a:xfrm>
        </p:grpSpPr>
        <p:sp>
          <p:nvSpPr>
            <p:cNvPr id="229" name="Google Shape;229;p6"/>
            <p:cNvSpPr/>
            <p:nvPr/>
          </p:nvSpPr>
          <p:spPr>
            <a:xfrm>
              <a:off x="7475482" y="1423955"/>
              <a:ext cx="2214241" cy="208099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30" name="Google Shape;230;p6"/>
            <p:cNvPicPr preferRelativeResize="0"/>
            <p:nvPr/>
          </p:nvPicPr>
          <p:blipFill rotWithShape="1">
            <a:blip r:embed="rId10">
              <a:alphaModFix/>
            </a:blip>
            <a:srcRect b="31212"/>
            <a:stretch/>
          </p:blipFill>
          <p:spPr>
            <a:xfrm>
              <a:off x="7538056" y="1915600"/>
              <a:ext cx="2105638" cy="104703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1" name="Google Shape;231;p6"/>
          <p:cNvGrpSpPr/>
          <p:nvPr/>
        </p:nvGrpSpPr>
        <p:grpSpPr>
          <a:xfrm>
            <a:off x="3138497" y="3134134"/>
            <a:ext cx="1897557" cy="1783367"/>
            <a:chOff x="2643436" y="3662748"/>
            <a:chExt cx="2214241" cy="2080994"/>
          </a:xfrm>
        </p:grpSpPr>
        <p:sp>
          <p:nvSpPr>
            <p:cNvPr id="232" name="Google Shape;232;p6"/>
            <p:cNvSpPr/>
            <p:nvPr/>
          </p:nvSpPr>
          <p:spPr>
            <a:xfrm>
              <a:off x="2643436" y="3662748"/>
              <a:ext cx="2214241" cy="208099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  <p:pic>
          <p:nvPicPr>
            <p:cNvPr id="233" name="Google Shape;233;p6"/>
            <p:cNvPicPr preferRelativeResize="0"/>
            <p:nvPr/>
          </p:nvPicPr>
          <p:blipFill rotWithShape="1">
            <a:blip r:embed="rId11">
              <a:alphaModFix/>
            </a:blip>
            <a:srcRect b="31971"/>
            <a:stretch/>
          </p:blipFill>
          <p:spPr>
            <a:xfrm>
              <a:off x="2704071" y="4171777"/>
              <a:ext cx="2123824" cy="111762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4" name="Google Shape;234;p6"/>
          <p:cNvGrpSpPr/>
          <p:nvPr/>
        </p:nvGrpSpPr>
        <p:grpSpPr>
          <a:xfrm>
            <a:off x="993394" y="3551523"/>
            <a:ext cx="2090573" cy="1074670"/>
            <a:chOff x="2041358" y="3551525"/>
            <a:chExt cx="2090573" cy="1074670"/>
          </a:xfrm>
        </p:grpSpPr>
        <p:pic>
          <p:nvPicPr>
            <p:cNvPr id="235" name="Google Shape;235;p6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644357" y="3551525"/>
              <a:ext cx="841610" cy="6807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" name="Google Shape;236;p6"/>
            <p:cNvSpPr txBox="1"/>
            <p:nvPr/>
          </p:nvSpPr>
          <p:spPr>
            <a:xfrm>
              <a:off x="2041358" y="4210697"/>
              <a:ext cx="2090573" cy="4154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50" b="1">
                  <a:solidFill>
                    <a:srgbClr val="767676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KNOWLEDGE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50" b="1">
                  <a:solidFill>
                    <a:srgbClr val="767676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TRANSFER</a:t>
              </a:r>
              <a:endParaRPr/>
            </a:p>
          </p:txBody>
        </p:sp>
      </p:grpSp>
      <p:sp>
        <p:nvSpPr>
          <p:cNvPr id="237" name="Google Shape;237;p6"/>
          <p:cNvSpPr txBox="1"/>
          <p:nvPr/>
        </p:nvSpPr>
        <p:spPr>
          <a:xfrm>
            <a:off x="2148028" y="194286"/>
            <a:ext cx="4505837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CENTER FOR ARTIFICIAL INTELLIGENCE SOLUTIONS</a:t>
            </a:r>
            <a:endParaRPr sz="2500" b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8" name="Google Shape;238;p6"/>
          <p:cNvSpPr/>
          <p:nvPr/>
        </p:nvSpPr>
        <p:spPr>
          <a:xfrm>
            <a:off x="1858695" y="270407"/>
            <a:ext cx="183696" cy="1414014"/>
          </a:xfrm>
          <a:prstGeom prst="rect">
            <a:avLst/>
          </a:prstGeom>
          <a:solidFill>
            <a:srgbClr val="FF00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9" name="Google Shape;239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1090" y="684948"/>
            <a:ext cx="1571968" cy="53413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6"/>
          <p:cNvSpPr txBox="1"/>
          <p:nvPr/>
        </p:nvSpPr>
        <p:spPr>
          <a:xfrm>
            <a:off x="3329721" y="4139373"/>
            <a:ext cx="1550711" cy="62324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767676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 b="1">
                <a:solidFill>
                  <a:srgbClr val="767676"/>
                </a:solidFill>
                <a:latin typeface="Arial Black"/>
                <a:ea typeface="Arial Black"/>
                <a:cs typeface="Arial Black"/>
                <a:sym typeface="Arial Black"/>
              </a:rPr>
              <a:t>RESEARCH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6"/>
          <p:cNvSpPr txBox="1"/>
          <p:nvPr/>
        </p:nvSpPr>
        <p:spPr>
          <a:xfrm>
            <a:off x="5466232" y="4134043"/>
            <a:ext cx="1550711" cy="40780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767676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 b="1">
                <a:solidFill>
                  <a:srgbClr val="767676"/>
                </a:solidFill>
                <a:latin typeface="Arial Black"/>
                <a:ea typeface="Arial Black"/>
                <a:cs typeface="Arial Black"/>
                <a:sym typeface="Arial Black"/>
              </a:rPr>
              <a:t>DEVELOPMENT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6"/>
          <p:cNvSpPr txBox="1"/>
          <p:nvPr/>
        </p:nvSpPr>
        <p:spPr>
          <a:xfrm>
            <a:off x="7538163" y="4171739"/>
            <a:ext cx="1550711" cy="5693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767676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 b="1">
                <a:solidFill>
                  <a:srgbClr val="767676"/>
                </a:solidFill>
                <a:latin typeface="Arial Black"/>
                <a:ea typeface="Arial Black"/>
                <a:cs typeface="Arial Black"/>
                <a:sym typeface="Arial Black"/>
              </a:rPr>
              <a:t>CONSULTING /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 b="1">
                <a:solidFill>
                  <a:srgbClr val="767676"/>
                </a:solidFill>
                <a:latin typeface="Arial Black"/>
                <a:ea typeface="Arial Black"/>
                <a:cs typeface="Arial Black"/>
                <a:sym typeface="Arial Black"/>
              </a:rPr>
              <a:t>MENTORING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6"/>
          <p:cNvSpPr txBox="1"/>
          <p:nvPr/>
        </p:nvSpPr>
        <p:spPr>
          <a:xfrm>
            <a:off x="379177" y="2252904"/>
            <a:ext cx="41102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CISIA – Working Strategies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4" name="Google Shape;244;p6"/>
          <p:cNvGrpSpPr/>
          <p:nvPr/>
        </p:nvGrpSpPr>
        <p:grpSpPr>
          <a:xfrm>
            <a:off x="9475662" y="3133521"/>
            <a:ext cx="1897557" cy="1783367"/>
            <a:chOff x="7475482" y="1423955"/>
            <a:chExt cx="2214241" cy="2080994"/>
          </a:xfrm>
        </p:grpSpPr>
        <p:sp>
          <p:nvSpPr>
            <p:cNvPr id="245" name="Google Shape;245;p6"/>
            <p:cNvSpPr/>
            <p:nvPr/>
          </p:nvSpPr>
          <p:spPr>
            <a:xfrm>
              <a:off x="7475482" y="1423955"/>
              <a:ext cx="2214241" cy="208099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46" name="Google Shape;246;p6"/>
            <p:cNvPicPr preferRelativeResize="0"/>
            <p:nvPr/>
          </p:nvPicPr>
          <p:blipFill rotWithShape="1">
            <a:blip r:embed="rId10">
              <a:alphaModFix/>
            </a:blip>
            <a:srcRect b="31212"/>
            <a:stretch/>
          </p:blipFill>
          <p:spPr>
            <a:xfrm>
              <a:off x="7538056" y="1915600"/>
              <a:ext cx="2105638" cy="104703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7" name="Google Shape;247;p6"/>
          <p:cNvSpPr txBox="1"/>
          <p:nvPr/>
        </p:nvSpPr>
        <p:spPr>
          <a:xfrm>
            <a:off x="9649084" y="4181150"/>
            <a:ext cx="1550711" cy="40780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767676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 b="1">
                <a:solidFill>
                  <a:srgbClr val="767676"/>
                </a:solidFill>
                <a:latin typeface="Arial Black"/>
                <a:ea typeface="Arial Black"/>
                <a:cs typeface="Arial Black"/>
                <a:sym typeface="Arial Black"/>
              </a:rPr>
              <a:t>INNOVATION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7"/>
          <p:cNvSpPr/>
          <p:nvPr/>
        </p:nvSpPr>
        <p:spPr>
          <a:xfrm>
            <a:off x="1915304" y="194286"/>
            <a:ext cx="133149" cy="1165295"/>
          </a:xfrm>
          <a:prstGeom prst="rect">
            <a:avLst/>
          </a:prstGeom>
          <a:solidFill>
            <a:srgbClr val="FF003F"/>
          </a:solidFill>
          <a:ln w="38100" cap="flat" cmpd="sng">
            <a:solidFill>
              <a:srgbClr val="FF003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4" name="Google Shape;254;p7"/>
          <p:cNvGrpSpPr/>
          <p:nvPr/>
        </p:nvGrpSpPr>
        <p:grpSpPr>
          <a:xfrm>
            <a:off x="3981774" y="6083788"/>
            <a:ext cx="4977824" cy="589264"/>
            <a:chOff x="1862507" y="5996525"/>
            <a:chExt cx="4977824" cy="589264"/>
          </a:xfrm>
        </p:grpSpPr>
        <p:grpSp>
          <p:nvGrpSpPr>
            <p:cNvPr id="255" name="Google Shape;255;p7"/>
            <p:cNvGrpSpPr/>
            <p:nvPr/>
          </p:nvGrpSpPr>
          <p:grpSpPr>
            <a:xfrm>
              <a:off x="3873080" y="6024148"/>
              <a:ext cx="2967251" cy="534131"/>
              <a:chOff x="4022490" y="5214901"/>
              <a:chExt cx="5312867" cy="956363"/>
            </a:xfrm>
          </p:grpSpPr>
          <p:pic>
            <p:nvPicPr>
              <p:cNvPr id="256" name="Google Shape;256;p7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6039559" y="5458332"/>
                <a:ext cx="256092" cy="4695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7" name="Google Shape;257;p7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6520746" y="5214901"/>
                <a:ext cx="2814611" cy="95636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8" name="Google Shape;258;p7" descr="Logotipo&#10;&#10;Descrição gerada automaticamente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022490" y="5389057"/>
                <a:ext cx="1791974" cy="6108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59" name="Google Shape;259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582264" y="6160048"/>
              <a:ext cx="143028" cy="2622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7" descr="Logotipo&#10;&#10;Descrição gerada automaticamente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862507" y="5996525"/>
              <a:ext cx="1571969" cy="5892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1" name="Google Shape;261;p7"/>
          <p:cNvSpPr txBox="1"/>
          <p:nvPr/>
        </p:nvSpPr>
        <p:spPr>
          <a:xfrm>
            <a:off x="5498534" y="2242394"/>
            <a:ext cx="395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7"/>
          <p:cNvSpPr txBox="1"/>
          <p:nvPr/>
        </p:nvSpPr>
        <p:spPr>
          <a:xfrm>
            <a:off x="2630434" y="2807807"/>
            <a:ext cx="7872900" cy="461635"/>
          </a:xfrm>
          <a:prstGeom prst="rect">
            <a:avLst/>
          </a:prstGeom>
          <a:solidFill>
            <a:srgbClr val="A4C2F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pt-B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Health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7"/>
          <p:cNvSpPr txBox="1"/>
          <p:nvPr/>
        </p:nvSpPr>
        <p:spPr>
          <a:xfrm>
            <a:off x="2630434" y="3265532"/>
            <a:ext cx="7872900" cy="461635"/>
          </a:xfrm>
          <a:prstGeom prst="rect">
            <a:avLst/>
          </a:prstGeom>
          <a:solidFill>
            <a:srgbClr val="A4C2F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pt-B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Transport/Logistic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"/>
          <p:cNvSpPr txBox="1"/>
          <p:nvPr/>
        </p:nvSpPr>
        <p:spPr>
          <a:xfrm>
            <a:off x="2635959" y="3723282"/>
            <a:ext cx="7880400" cy="461635"/>
          </a:xfrm>
          <a:prstGeom prst="rect">
            <a:avLst/>
          </a:prstGeom>
          <a:solidFill>
            <a:srgbClr val="A4C2F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pt-B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Industry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7"/>
          <p:cNvSpPr txBox="1"/>
          <p:nvPr/>
        </p:nvSpPr>
        <p:spPr>
          <a:xfrm>
            <a:off x="2635984" y="4160807"/>
            <a:ext cx="7880400" cy="461635"/>
          </a:xfrm>
          <a:prstGeom prst="rect">
            <a:avLst/>
          </a:prstGeom>
          <a:solidFill>
            <a:srgbClr val="A4C2F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pt-B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Commerce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7"/>
          <p:cNvSpPr txBox="1"/>
          <p:nvPr/>
        </p:nvSpPr>
        <p:spPr>
          <a:xfrm>
            <a:off x="2621834" y="4598332"/>
            <a:ext cx="7872900" cy="461635"/>
          </a:xfrm>
          <a:prstGeom prst="rect">
            <a:avLst/>
          </a:prstGeom>
          <a:solidFill>
            <a:srgbClr val="A4C2F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pt-B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Government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"/>
          <p:cNvSpPr txBox="1"/>
          <p:nvPr/>
        </p:nvSpPr>
        <p:spPr>
          <a:xfrm>
            <a:off x="2621859" y="5069657"/>
            <a:ext cx="7880400" cy="461635"/>
          </a:xfrm>
          <a:prstGeom prst="rect">
            <a:avLst/>
          </a:prstGeom>
          <a:solidFill>
            <a:srgbClr val="A4C2F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pt-B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Security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7"/>
          <p:cNvSpPr txBox="1"/>
          <p:nvPr/>
        </p:nvSpPr>
        <p:spPr>
          <a:xfrm>
            <a:off x="2622959" y="2359907"/>
            <a:ext cx="7880400" cy="461635"/>
          </a:xfrm>
          <a:prstGeom prst="rect">
            <a:avLst/>
          </a:prstGeom>
          <a:solidFill>
            <a:srgbClr val="A4C2F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pt-B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Education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7"/>
          <p:cNvSpPr/>
          <p:nvPr/>
        </p:nvSpPr>
        <p:spPr>
          <a:xfrm rot="-3580564">
            <a:off x="3755555" y="3687513"/>
            <a:ext cx="3372627" cy="400254"/>
          </a:xfrm>
          <a:prstGeom prst="rect">
            <a:avLst/>
          </a:prstGeom>
          <a:noFill/>
          <a:ln w="9525" cap="flat" cmpd="sng">
            <a:solidFill>
              <a:srgbClr val="0B539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alibri"/>
              <a:buNone/>
            </a:pPr>
            <a:r>
              <a:rPr lang="pt-BR" sz="18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rPr>
              <a:t>Machine Learning</a:t>
            </a:r>
            <a:endParaRPr sz="1800">
              <a:solidFill>
                <a:srgbClr val="0B53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7"/>
          <p:cNvSpPr/>
          <p:nvPr/>
        </p:nvSpPr>
        <p:spPr>
          <a:xfrm rot="-3580564">
            <a:off x="7786930" y="3759800"/>
            <a:ext cx="3372627" cy="400254"/>
          </a:xfrm>
          <a:prstGeom prst="rect">
            <a:avLst/>
          </a:prstGeom>
          <a:noFill/>
          <a:ln w="9525" cap="flat" cmpd="sng">
            <a:solidFill>
              <a:srgbClr val="0B539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alibri"/>
              <a:buNone/>
            </a:pPr>
            <a:r>
              <a:rPr lang="pt-BR" sz="18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rPr>
              <a:t>Big Data</a:t>
            </a:r>
            <a:endParaRPr sz="1800">
              <a:solidFill>
                <a:srgbClr val="0B53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7"/>
          <p:cNvSpPr/>
          <p:nvPr/>
        </p:nvSpPr>
        <p:spPr>
          <a:xfrm rot="-3580564">
            <a:off x="4257355" y="3712525"/>
            <a:ext cx="3372627" cy="400254"/>
          </a:xfrm>
          <a:prstGeom prst="rect">
            <a:avLst/>
          </a:prstGeom>
          <a:noFill/>
          <a:ln w="9525" cap="flat" cmpd="sng">
            <a:solidFill>
              <a:srgbClr val="0B539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alibri"/>
              <a:buNone/>
            </a:pPr>
            <a:r>
              <a:rPr lang="pt-BR" sz="18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rPr>
              <a:t>Cybersecurity</a:t>
            </a:r>
            <a:endParaRPr sz="1800">
              <a:solidFill>
                <a:srgbClr val="0B53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7"/>
          <p:cNvSpPr/>
          <p:nvPr/>
        </p:nvSpPr>
        <p:spPr>
          <a:xfrm rot="-3580564">
            <a:off x="4801430" y="3652400"/>
            <a:ext cx="3372627" cy="400254"/>
          </a:xfrm>
          <a:prstGeom prst="rect">
            <a:avLst/>
          </a:prstGeom>
          <a:noFill/>
          <a:ln w="9525" cap="flat" cmpd="sng">
            <a:solidFill>
              <a:srgbClr val="0B539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alibri"/>
              <a:buNone/>
            </a:pPr>
            <a:r>
              <a:rPr lang="pt-BR" sz="18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rPr>
              <a:t>Computer Vision</a:t>
            </a:r>
            <a:endParaRPr sz="1800">
              <a:solidFill>
                <a:srgbClr val="0B53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7"/>
          <p:cNvSpPr/>
          <p:nvPr/>
        </p:nvSpPr>
        <p:spPr>
          <a:xfrm rot="-3580564">
            <a:off x="5301005" y="3657950"/>
            <a:ext cx="3372627" cy="400254"/>
          </a:xfrm>
          <a:prstGeom prst="rect">
            <a:avLst/>
          </a:prstGeom>
          <a:noFill/>
          <a:ln w="9525" cap="flat" cmpd="sng">
            <a:solidFill>
              <a:srgbClr val="0B539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alibri"/>
              <a:buNone/>
            </a:pPr>
            <a:r>
              <a:rPr lang="pt-BR" sz="18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rPr>
              <a:t>Biometry</a:t>
            </a:r>
            <a:endParaRPr sz="1800">
              <a:solidFill>
                <a:srgbClr val="0B53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7"/>
          <p:cNvSpPr/>
          <p:nvPr/>
        </p:nvSpPr>
        <p:spPr>
          <a:xfrm rot="-3580564">
            <a:off x="5820305" y="3624150"/>
            <a:ext cx="3372627" cy="400254"/>
          </a:xfrm>
          <a:prstGeom prst="rect">
            <a:avLst/>
          </a:prstGeom>
          <a:noFill/>
          <a:ln w="9525" cap="flat" cmpd="sng">
            <a:solidFill>
              <a:srgbClr val="0B539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alibri"/>
              <a:buNone/>
            </a:pPr>
            <a:r>
              <a:rPr lang="pt-BR" sz="18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rPr>
              <a:t>Recommender Systems</a:t>
            </a:r>
            <a:endParaRPr sz="1800">
              <a:solidFill>
                <a:srgbClr val="0B53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7"/>
          <p:cNvSpPr/>
          <p:nvPr/>
        </p:nvSpPr>
        <p:spPr>
          <a:xfrm rot="-3580564">
            <a:off x="6305755" y="3652400"/>
            <a:ext cx="3372627" cy="400254"/>
          </a:xfrm>
          <a:prstGeom prst="rect">
            <a:avLst/>
          </a:prstGeom>
          <a:noFill/>
          <a:ln w="9525" cap="flat" cmpd="sng">
            <a:solidFill>
              <a:srgbClr val="0B539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alibri"/>
              <a:buNone/>
            </a:pPr>
            <a:r>
              <a:rPr lang="pt-BR" sz="18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rPr>
              <a:t>Temporal Series</a:t>
            </a:r>
            <a:endParaRPr sz="1800">
              <a:solidFill>
                <a:srgbClr val="0B53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7"/>
          <p:cNvSpPr/>
          <p:nvPr/>
        </p:nvSpPr>
        <p:spPr>
          <a:xfrm rot="-3580564">
            <a:off x="6802305" y="3680650"/>
            <a:ext cx="3372627" cy="400254"/>
          </a:xfrm>
          <a:prstGeom prst="rect">
            <a:avLst/>
          </a:prstGeom>
          <a:noFill/>
          <a:ln w="9525" cap="flat" cmpd="sng">
            <a:solidFill>
              <a:srgbClr val="0B539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alibri"/>
              <a:buNone/>
            </a:pPr>
            <a:r>
              <a:rPr lang="pt-BR" sz="18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rPr>
              <a:t>Natural Language Processing</a:t>
            </a:r>
            <a:endParaRPr sz="1800">
              <a:solidFill>
                <a:srgbClr val="0B53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7"/>
          <p:cNvSpPr/>
          <p:nvPr/>
        </p:nvSpPr>
        <p:spPr>
          <a:xfrm rot="-3580564">
            <a:off x="3266755" y="3652400"/>
            <a:ext cx="3372627" cy="400254"/>
          </a:xfrm>
          <a:prstGeom prst="rect">
            <a:avLst/>
          </a:prstGeom>
          <a:noFill/>
          <a:ln w="9525" cap="flat" cmpd="sng">
            <a:solidFill>
              <a:srgbClr val="0B539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alibri"/>
              <a:buNone/>
            </a:pPr>
            <a:r>
              <a:rPr lang="pt-BR" sz="18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rPr>
              <a:t>Data Science</a:t>
            </a:r>
            <a:endParaRPr sz="1800">
              <a:solidFill>
                <a:srgbClr val="0B53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7"/>
          <p:cNvSpPr/>
          <p:nvPr/>
        </p:nvSpPr>
        <p:spPr>
          <a:xfrm rot="-3580564">
            <a:off x="7286830" y="3740125"/>
            <a:ext cx="3372627" cy="400254"/>
          </a:xfrm>
          <a:prstGeom prst="rect">
            <a:avLst/>
          </a:prstGeom>
          <a:noFill/>
          <a:ln w="9525" cap="flat" cmpd="sng">
            <a:solidFill>
              <a:srgbClr val="0B539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alibri"/>
              <a:buNone/>
            </a:pPr>
            <a:r>
              <a:rPr lang="pt-BR" sz="18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rPr>
              <a:t>Deep Learning</a:t>
            </a:r>
            <a:endParaRPr sz="1800">
              <a:solidFill>
                <a:srgbClr val="0B53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7"/>
          <p:cNvSpPr/>
          <p:nvPr/>
        </p:nvSpPr>
        <p:spPr>
          <a:xfrm rot="-5398165">
            <a:off x="671359" y="3712540"/>
            <a:ext cx="3372600" cy="400200"/>
          </a:xfrm>
          <a:prstGeom prst="rect">
            <a:avLst/>
          </a:prstGeom>
          <a:solidFill>
            <a:srgbClr val="07376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Smart Cities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7"/>
          <p:cNvSpPr txBox="1"/>
          <p:nvPr/>
        </p:nvSpPr>
        <p:spPr>
          <a:xfrm>
            <a:off x="2148028" y="194286"/>
            <a:ext cx="4505837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CENTER FOR ARTIFICIAL INTELLIGENCE SOLUTIONS</a:t>
            </a:r>
            <a:endParaRPr sz="2500" b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81" name="Google Shape;28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1090" y="684948"/>
            <a:ext cx="1571968" cy="534131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7"/>
          <p:cNvSpPr txBox="1"/>
          <p:nvPr/>
        </p:nvSpPr>
        <p:spPr>
          <a:xfrm>
            <a:off x="2655518" y="1728592"/>
            <a:ext cx="773558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Areas and Applications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5389" y="1739680"/>
            <a:ext cx="10058400" cy="40013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9" name="Google Shape;289;p8"/>
          <p:cNvGrpSpPr/>
          <p:nvPr/>
        </p:nvGrpSpPr>
        <p:grpSpPr>
          <a:xfrm>
            <a:off x="3502801" y="6081921"/>
            <a:ext cx="4977824" cy="589264"/>
            <a:chOff x="1862507" y="5996525"/>
            <a:chExt cx="4977824" cy="589264"/>
          </a:xfrm>
        </p:grpSpPr>
        <p:grpSp>
          <p:nvGrpSpPr>
            <p:cNvPr id="290" name="Google Shape;290;p8"/>
            <p:cNvGrpSpPr/>
            <p:nvPr/>
          </p:nvGrpSpPr>
          <p:grpSpPr>
            <a:xfrm>
              <a:off x="3873080" y="6024148"/>
              <a:ext cx="2967251" cy="534131"/>
              <a:chOff x="4022490" y="5214901"/>
              <a:chExt cx="5312867" cy="956363"/>
            </a:xfrm>
          </p:grpSpPr>
          <p:pic>
            <p:nvPicPr>
              <p:cNvPr id="291" name="Google Shape;291;p8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6039559" y="5458332"/>
                <a:ext cx="256092" cy="4695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2" name="Google Shape;292;p8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6520746" y="5214901"/>
                <a:ext cx="2814611" cy="95636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3" name="Google Shape;293;p8" descr="Logotipo&#10;&#10;Descrição gerada automaticamente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4022490" y="5389057"/>
                <a:ext cx="1791974" cy="6108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94" name="Google Shape;294;p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82264" y="6160048"/>
              <a:ext cx="143028" cy="2622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5" name="Google Shape;295;p8" descr="Logotipo&#10;&#10;Descrição gerada automaticamente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862507" y="5996525"/>
              <a:ext cx="1571969" cy="5892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6" name="Google Shape;296;p8"/>
          <p:cNvSpPr/>
          <p:nvPr/>
        </p:nvSpPr>
        <p:spPr>
          <a:xfrm>
            <a:off x="3899210" y="0"/>
            <a:ext cx="4393580" cy="1636075"/>
          </a:xfrm>
          <a:prstGeom prst="rect">
            <a:avLst/>
          </a:prstGeom>
          <a:solidFill>
            <a:srgbClr val="FF003F"/>
          </a:solidFill>
          <a:ln w="38100" cap="flat" cmpd="sng">
            <a:solidFill>
              <a:srgbClr val="FF003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8"/>
          <p:cNvSpPr txBox="1"/>
          <p:nvPr/>
        </p:nvSpPr>
        <p:spPr>
          <a:xfrm>
            <a:off x="5239836" y="503238"/>
            <a:ext cx="171232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CASES</a:t>
            </a:r>
            <a:endParaRPr/>
          </a:p>
        </p:txBody>
      </p:sp>
      <p:pic>
        <p:nvPicPr>
          <p:cNvPr id="2052" name="Picture 4" descr="ANP – Agência Nacional do Petróleo, Gás Natural e Biocombustíveis -  Associação Brasileira de Agências Reguladoras">
            <a:extLst>
              <a:ext uri="{FF2B5EF4-FFF2-40B4-BE49-F238E27FC236}">
                <a16:creationId xmlns:a16="http://schemas.microsoft.com/office/drawing/2014/main" id="{7C843AC8-B34D-D228-0CC8-F18DE77C6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9" y="2213367"/>
            <a:ext cx="1444699" cy="144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409;p15" descr="A marca | VEJA">
            <a:extLst>
              <a:ext uri="{FF2B5EF4-FFF2-40B4-BE49-F238E27FC236}">
                <a16:creationId xmlns:a16="http://schemas.microsoft.com/office/drawing/2014/main" id="{28523200-7F22-05D0-F0D9-23928250C1E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9111" y="4795118"/>
            <a:ext cx="1150273" cy="77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425;p16" descr="Anvisa muda sua estrutura organizacional">
            <a:extLst>
              <a:ext uri="{FF2B5EF4-FFF2-40B4-BE49-F238E27FC236}">
                <a16:creationId xmlns:a16="http://schemas.microsoft.com/office/drawing/2014/main" id="{BAC1409C-94C2-211C-65CA-5EBD97C525AE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75" y="3228925"/>
            <a:ext cx="1316522" cy="99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Lucro da ExxonMobil sobe US$ 5 bi depois da guerra no Oriente Médio">
            <a:extLst>
              <a:ext uri="{FF2B5EF4-FFF2-40B4-BE49-F238E27FC236}">
                <a16:creationId xmlns:a16="http://schemas.microsoft.com/office/drawing/2014/main" id="{88ECB7D5-5077-25EE-B64B-C1956AF0AE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8716" y="4489633"/>
            <a:ext cx="1606898" cy="6858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B9D2E-4390-105F-85E9-B40E2F586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1A7994-9431-6B6F-49AF-F7C7EB44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508754"/>
            <a:ext cx="7882128" cy="754374"/>
          </a:xfrm>
        </p:spPr>
        <p:txBody>
          <a:bodyPr/>
          <a:lstStyle/>
          <a:p>
            <a:r>
              <a:rPr lang="en-US" sz="5400" noProof="0" dirty="0"/>
              <a:t>Real World Projects</a:t>
            </a:r>
          </a:p>
        </p:txBody>
      </p:sp>
    </p:spTree>
    <p:extLst>
      <p:ext uri="{BB962C8B-B14F-4D97-AF65-F5344CB8AC3E}">
        <p14:creationId xmlns:p14="http://schemas.microsoft.com/office/powerpoint/2010/main" val="1119903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3449B3-F80C-124A-BC6C-46FBD2EB8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Fábrica de Software Project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D52A94-CC67-664F-9987-B7394E9FE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Since 2012, more than 400 graduate and undergraduate students applied:</a:t>
            </a:r>
          </a:p>
          <a:p>
            <a:pPr lvl="1"/>
            <a:r>
              <a:rPr lang="en-US" sz="3200" dirty="0"/>
              <a:t>Computer Science, Computer Engineering and Information Systems.</a:t>
            </a:r>
          </a:p>
          <a:p>
            <a:endParaRPr lang="en-US" sz="3600" dirty="0"/>
          </a:p>
          <a:p>
            <a:r>
              <a:rPr lang="en-US" sz="3600" dirty="0"/>
              <a:t>Around 100 students/trainees:</a:t>
            </a:r>
          </a:p>
          <a:p>
            <a:pPr lvl="1"/>
            <a:r>
              <a:rPr lang="en-US" sz="3200" dirty="0"/>
              <a:t>Students are evaluated every six months by the technical manager at Siemens and PUCPR.</a:t>
            </a:r>
          </a:p>
          <a:p>
            <a:endParaRPr lang="pt-BR" sz="3600" dirty="0"/>
          </a:p>
        </p:txBody>
      </p:sp>
      <p:pic>
        <p:nvPicPr>
          <p:cNvPr id="5" name="Picture 2" descr="CLP SIEMENS">
            <a:extLst>
              <a:ext uri="{FF2B5EF4-FFF2-40B4-BE49-F238E27FC236}">
                <a16:creationId xmlns:a16="http://schemas.microsoft.com/office/drawing/2014/main" id="{05AD00FE-CBA3-F9A9-3CC1-503F31EC5A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4" b="5348"/>
          <a:stretch/>
        </p:blipFill>
        <p:spPr bwMode="auto">
          <a:xfrm>
            <a:off x="1720850" y="6197600"/>
            <a:ext cx="1982788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931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07DDF-E311-BFB5-B30E-6F4A6E27E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Developer</a:t>
            </a:r>
            <a:r>
              <a:rPr lang="pt-BR" dirty="0"/>
              <a:t> </a:t>
            </a:r>
            <a:r>
              <a:rPr lang="pt-BR" dirty="0" err="1"/>
              <a:t>Recommendation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BB1ABF2-F859-38E9-73DF-B4C7EA22417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20960" y="1777248"/>
            <a:ext cx="10675440" cy="3661200"/>
          </a:xfrm>
          <a:prstGeom prst="rect">
            <a:avLst/>
          </a:prstGeom>
          <a:ln>
            <a:noFill/>
          </a:ln>
        </p:spPr>
      </p:pic>
      <p:pic>
        <p:nvPicPr>
          <p:cNvPr id="5" name="Picture 2" descr="CLP SIEMENS">
            <a:extLst>
              <a:ext uri="{FF2B5EF4-FFF2-40B4-BE49-F238E27FC236}">
                <a16:creationId xmlns:a16="http://schemas.microsoft.com/office/drawing/2014/main" id="{DC2EBBA9-B6F4-D891-8D00-82DB297B5C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4" b="5348"/>
          <a:stretch/>
        </p:blipFill>
        <p:spPr bwMode="auto">
          <a:xfrm>
            <a:off x="1720850" y="6197600"/>
            <a:ext cx="1982788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586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E8D18-8A69-0901-94C3-5F2E423CF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FD91E9-404B-381E-8085-ECCC36495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Test Recommendation Model</a:t>
            </a:r>
            <a:br>
              <a:rPr lang="en-US" noProof="0" dirty="0"/>
            </a:br>
            <a:endParaRPr lang="en-US" noProof="0" dirty="0"/>
          </a:p>
        </p:txBody>
      </p:sp>
      <p:pic>
        <p:nvPicPr>
          <p:cNvPr id="1026" name="Picture 2" descr="CLP SIEMENS">
            <a:extLst>
              <a:ext uri="{FF2B5EF4-FFF2-40B4-BE49-F238E27FC236}">
                <a16:creationId xmlns:a16="http://schemas.microsoft.com/office/drawing/2014/main" id="{E09491A4-47C8-7DC7-B46F-64DB4D33A5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4" b="5348"/>
          <a:stretch/>
        </p:blipFill>
        <p:spPr bwMode="auto">
          <a:xfrm>
            <a:off x="1720850" y="6197600"/>
            <a:ext cx="1982788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12F6223-6269-CE80-1ADD-925757CD1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580" y="6350793"/>
            <a:ext cx="62871" cy="340953"/>
          </a:xfrm>
          <a:prstGeom prst="rect">
            <a:avLst/>
          </a:prstGeom>
        </p:spPr>
      </p:pic>
      <p:sp>
        <p:nvSpPr>
          <p:cNvPr id="15" name="Subtítulo 2">
            <a:extLst>
              <a:ext uri="{FF2B5EF4-FFF2-40B4-BE49-F238E27FC236}">
                <a16:creationId xmlns:a16="http://schemas.microsoft.com/office/drawing/2014/main" id="{042E29E0-5F38-AAF3-A22F-A701D463C2D4}"/>
              </a:ext>
            </a:extLst>
          </p:cNvPr>
          <p:cNvSpPr txBox="1">
            <a:spLocks/>
          </p:cNvSpPr>
          <p:nvPr/>
        </p:nvSpPr>
        <p:spPr>
          <a:xfrm>
            <a:off x="11796919" y="6271184"/>
            <a:ext cx="486521" cy="3129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972EC75-852D-D346-FF93-1B22C5376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462" y="2333625"/>
            <a:ext cx="10125075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63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E0715-DB99-0750-CED8-6795E6733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682C6C-B6C5-D8B9-3A32-CDBFD53F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Motivation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02A7604-CEF1-88B4-E59C-087D97B5C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049"/>
            <a:ext cx="10347960" cy="4749929"/>
          </a:xfrm>
        </p:spPr>
        <p:txBody>
          <a:bodyPr/>
          <a:lstStyle/>
          <a:p>
            <a:r>
              <a:rPr lang="en-US" sz="3200" noProof="0" dirty="0"/>
              <a:t>Tests that </a:t>
            </a:r>
            <a:r>
              <a:rPr lang="en-US" sz="3200" b="1" noProof="0" dirty="0"/>
              <a:t>find the most bugs </a:t>
            </a:r>
            <a:r>
              <a:rPr lang="en-US" sz="3200" noProof="0" dirty="0"/>
              <a:t>are generally the most recommended or </a:t>
            </a:r>
            <a:r>
              <a:rPr lang="en-US" sz="3200" b="1" noProof="0" dirty="0"/>
              <a:t>always selected</a:t>
            </a:r>
            <a:r>
              <a:rPr lang="en-US" sz="3200" noProof="0" dirty="0"/>
              <a:t>.</a:t>
            </a:r>
          </a:p>
          <a:p>
            <a:endParaRPr lang="en-US" sz="3200" noProof="0" dirty="0"/>
          </a:p>
          <a:p>
            <a:r>
              <a:rPr lang="en-US" sz="3200" b="1" noProof="0" dirty="0"/>
              <a:t>Tests are </a:t>
            </a:r>
            <a:r>
              <a:rPr lang="en-US" sz="3200" noProof="0" dirty="0"/>
              <a:t>usually </a:t>
            </a:r>
            <a:r>
              <a:rPr lang="en-US" sz="3200" b="1" noProof="0" dirty="0"/>
              <a:t>performed after </a:t>
            </a:r>
            <a:r>
              <a:rPr lang="en-US" sz="3200" noProof="0" dirty="0"/>
              <a:t>a specific </a:t>
            </a:r>
            <a:r>
              <a:rPr lang="en-US" sz="3200" b="1" noProof="0" dirty="0"/>
              <a:t>bug</a:t>
            </a:r>
            <a:r>
              <a:rPr lang="en-US" sz="3200" noProof="0" dirty="0"/>
              <a:t> has been </a:t>
            </a:r>
            <a:r>
              <a:rPr lang="en-US" sz="3200" b="1" noProof="0" dirty="0"/>
              <a:t>fixed</a:t>
            </a:r>
            <a:r>
              <a:rPr lang="en-US" sz="3200" noProof="0" dirty="0"/>
              <a:t>.</a:t>
            </a:r>
          </a:p>
          <a:p>
            <a:endParaRPr lang="en-US" sz="3200" noProof="0" dirty="0"/>
          </a:p>
          <a:p>
            <a:r>
              <a:rPr lang="en-US" sz="3200" noProof="0" dirty="0"/>
              <a:t>Need to select tests that </a:t>
            </a:r>
            <a:r>
              <a:rPr lang="en-US" sz="3200" b="1" noProof="0" dirty="0"/>
              <a:t>ensure that the bug fix has not damaged </a:t>
            </a:r>
            <a:r>
              <a:rPr lang="en-US" sz="3200" noProof="0" dirty="0"/>
              <a:t>another part of </a:t>
            </a:r>
            <a:r>
              <a:rPr lang="en-US" sz="3200" b="1" noProof="0" dirty="0"/>
              <a:t>the software</a:t>
            </a:r>
            <a:r>
              <a:rPr lang="en-US" sz="3200" noProof="0" dirty="0"/>
              <a:t>.</a:t>
            </a:r>
          </a:p>
        </p:txBody>
      </p:sp>
      <p:pic>
        <p:nvPicPr>
          <p:cNvPr id="1026" name="Picture 2" descr="CLP SIEMENS">
            <a:extLst>
              <a:ext uri="{FF2B5EF4-FFF2-40B4-BE49-F238E27FC236}">
                <a16:creationId xmlns:a16="http://schemas.microsoft.com/office/drawing/2014/main" id="{F8E3F926-E4FA-44F7-2825-827BE9991F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4" b="5348"/>
          <a:stretch/>
        </p:blipFill>
        <p:spPr bwMode="auto">
          <a:xfrm>
            <a:off x="1720850" y="6197600"/>
            <a:ext cx="1982788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67ED11E-2223-A61A-3742-895A2E37F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580" y="6350793"/>
            <a:ext cx="62871" cy="340953"/>
          </a:xfrm>
          <a:prstGeom prst="rect">
            <a:avLst/>
          </a:prstGeom>
        </p:spPr>
      </p:pic>
      <p:sp>
        <p:nvSpPr>
          <p:cNvPr id="15" name="Subtítulo 2">
            <a:extLst>
              <a:ext uri="{FF2B5EF4-FFF2-40B4-BE49-F238E27FC236}">
                <a16:creationId xmlns:a16="http://schemas.microsoft.com/office/drawing/2014/main" id="{83439B75-DCB0-F1BE-D647-5A12A4305709}"/>
              </a:ext>
            </a:extLst>
          </p:cNvPr>
          <p:cNvSpPr txBox="1">
            <a:spLocks/>
          </p:cNvSpPr>
          <p:nvPr/>
        </p:nvSpPr>
        <p:spPr>
          <a:xfrm>
            <a:off x="11796919" y="6271184"/>
            <a:ext cx="486521" cy="3129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000746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A6613-8AF0-51AE-38CA-21D4A7BFA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6" descr="41.200+ Software Bug fotos de stock, imagens e fotos royalty-free - iStock">
            <a:extLst>
              <a:ext uri="{FF2B5EF4-FFF2-40B4-BE49-F238E27FC236}">
                <a16:creationId xmlns:a16="http://schemas.microsoft.com/office/drawing/2014/main" id="{2FC73508-5F52-B08D-6205-D36773186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555" y="2612059"/>
            <a:ext cx="1370052" cy="137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CaixaDeTexto 33">
            <a:extLst>
              <a:ext uri="{FF2B5EF4-FFF2-40B4-BE49-F238E27FC236}">
                <a16:creationId xmlns:a16="http://schemas.microsoft.com/office/drawing/2014/main" id="{A48C620C-E552-7065-9229-A546B21BA99C}"/>
              </a:ext>
            </a:extLst>
          </p:cNvPr>
          <p:cNvSpPr txBox="1"/>
          <p:nvPr/>
        </p:nvSpPr>
        <p:spPr>
          <a:xfrm>
            <a:off x="4649555" y="3585956"/>
            <a:ext cx="5517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noProof="0" dirty="0"/>
              <a:t>B2</a:t>
            </a:r>
            <a:endParaRPr lang="en-U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3F5578A-6F5E-6ABD-1D4C-AFBDD44C3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Hybrid Recommendation System</a:t>
            </a:r>
          </a:p>
        </p:txBody>
      </p:sp>
      <p:pic>
        <p:nvPicPr>
          <p:cNvPr id="1026" name="Picture 2" descr="CLP SIEMENS">
            <a:extLst>
              <a:ext uri="{FF2B5EF4-FFF2-40B4-BE49-F238E27FC236}">
                <a16:creationId xmlns:a16="http://schemas.microsoft.com/office/drawing/2014/main" id="{C593F857-E627-1443-36C1-E668D3623E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4" b="5348"/>
          <a:stretch/>
        </p:blipFill>
        <p:spPr bwMode="auto">
          <a:xfrm>
            <a:off x="1720850" y="6197600"/>
            <a:ext cx="1982788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DDEC72F-C9E1-85E0-4E77-BCB0739BC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580" y="6350793"/>
            <a:ext cx="62871" cy="340953"/>
          </a:xfrm>
          <a:prstGeom prst="rect">
            <a:avLst/>
          </a:prstGeom>
        </p:spPr>
      </p:pic>
      <p:sp>
        <p:nvSpPr>
          <p:cNvPr id="15" name="Subtítulo 2">
            <a:extLst>
              <a:ext uri="{FF2B5EF4-FFF2-40B4-BE49-F238E27FC236}">
                <a16:creationId xmlns:a16="http://schemas.microsoft.com/office/drawing/2014/main" id="{6670ACD7-CE81-0C57-FF5F-4B0D3DD80AF9}"/>
              </a:ext>
            </a:extLst>
          </p:cNvPr>
          <p:cNvSpPr txBox="1">
            <a:spLocks/>
          </p:cNvSpPr>
          <p:nvPr/>
        </p:nvSpPr>
        <p:spPr>
          <a:xfrm>
            <a:off x="11796919" y="6271184"/>
            <a:ext cx="486521" cy="3129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  <p:pic>
        <p:nvPicPr>
          <p:cNvPr id="6" name="Picture 6" descr="41.200+ Software Bug fotos de stock, imagens e fotos royalty-free - iStock">
            <a:extLst>
              <a:ext uri="{FF2B5EF4-FFF2-40B4-BE49-F238E27FC236}">
                <a16:creationId xmlns:a16="http://schemas.microsoft.com/office/drawing/2014/main" id="{5CA1934A-71E5-75A8-E8CB-03D7B99EB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696" y="2635790"/>
            <a:ext cx="1370052" cy="137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3AF83503-8069-C152-B7DE-DCCC5392A5B8}"/>
              </a:ext>
            </a:extLst>
          </p:cNvPr>
          <p:cNvCxnSpPr>
            <a:cxnSpLocks/>
          </p:cNvCxnSpPr>
          <p:nvPr/>
        </p:nvCxnSpPr>
        <p:spPr>
          <a:xfrm flipH="1" flipV="1">
            <a:off x="4353127" y="2019368"/>
            <a:ext cx="724204" cy="732065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598EB630-6AAF-8FF2-485B-92956831ED99}"/>
              </a:ext>
            </a:extLst>
          </p:cNvPr>
          <p:cNvCxnSpPr>
            <a:cxnSpLocks/>
            <a:stCxn id="32" idx="3"/>
          </p:cNvCxnSpPr>
          <p:nvPr/>
        </p:nvCxnSpPr>
        <p:spPr>
          <a:xfrm flipV="1">
            <a:off x="4565745" y="3947113"/>
            <a:ext cx="711604" cy="1066847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02A4B8F-2286-77C7-14A2-5393BA3D7813}"/>
              </a:ext>
            </a:extLst>
          </p:cNvPr>
          <p:cNvSpPr txBox="1"/>
          <p:nvPr/>
        </p:nvSpPr>
        <p:spPr>
          <a:xfrm>
            <a:off x="1943584" y="1212181"/>
            <a:ext cx="1536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noProof="0" dirty="0"/>
              <a:t>Test linked to Bug B2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9F72ECD-7B83-E94E-16F9-071E61283564}"/>
              </a:ext>
            </a:extLst>
          </p:cNvPr>
          <p:cNvSpPr txBox="1"/>
          <p:nvPr/>
        </p:nvSpPr>
        <p:spPr>
          <a:xfrm>
            <a:off x="1879980" y="4568052"/>
            <a:ext cx="1647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noProof="0" dirty="0"/>
              <a:t>Recommended Test for Bug B2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299DAB5D-B570-346B-FC2E-258FE97B8092}"/>
              </a:ext>
            </a:extLst>
          </p:cNvPr>
          <p:cNvCxnSpPr>
            <a:cxnSpLocks/>
          </p:cNvCxnSpPr>
          <p:nvPr/>
        </p:nvCxnSpPr>
        <p:spPr>
          <a:xfrm flipH="1">
            <a:off x="3968872" y="2188368"/>
            <a:ext cx="23162" cy="2320691"/>
          </a:xfrm>
          <a:prstGeom prst="straightConnector1">
            <a:avLst/>
          </a:prstGeom>
          <a:ln w="571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E61AE5D-7B33-C029-1F84-4BFDF6B5AE3A}"/>
              </a:ext>
            </a:extLst>
          </p:cNvPr>
          <p:cNvSpPr txBox="1"/>
          <p:nvPr/>
        </p:nvSpPr>
        <p:spPr>
          <a:xfrm>
            <a:off x="2399691" y="3070557"/>
            <a:ext cx="1536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noProof="0" dirty="0"/>
              <a:t>Similar Tests</a:t>
            </a:r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334D7AF3-0670-8BC0-7AE0-50ED05EB667A}"/>
              </a:ext>
            </a:extLst>
          </p:cNvPr>
          <p:cNvCxnSpPr>
            <a:cxnSpLocks/>
          </p:cNvCxnSpPr>
          <p:nvPr/>
        </p:nvCxnSpPr>
        <p:spPr>
          <a:xfrm flipV="1">
            <a:off x="5820943" y="2113628"/>
            <a:ext cx="820739" cy="637805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5F7C5680-D8CD-8710-5268-086C6CAAA037}"/>
              </a:ext>
            </a:extLst>
          </p:cNvPr>
          <p:cNvCxnSpPr>
            <a:cxnSpLocks/>
          </p:cNvCxnSpPr>
          <p:nvPr/>
        </p:nvCxnSpPr>
        <p:spPr>
          <a:xfrm flipH="1" flipV="1">
            <a:off x="6800875" y="2099745"/>
            <a:ext cx="805295" cy="651688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79647C72-10DB-7D9B-AE78-0236D864D008}"/>
              </a:ext>
            </a:extLst>
          </p:cNvPr>
          <p:cNvCxnSpPr>
            <a:cxnSpLocks/>
          </p:cNvCxnSpPr>
          <p:nvPr/>
        </p:nvCxnSpPr>
        <p:spPr>
          <a:xfrm flipH="1">
            <a:off x="7220912" y="4007650"/>
            <a:ext cx="728851" cy="807087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4970BD87-0F97-214C-189F-2E449EF01B97}"/>
              </a:ext>
            </a:extLst>
          </p:cNvPr>
          <p:cNvCxnSpPr>
            <a:cxnSpLocks/>
          </p:cNvCxnSpPr>
          <p:nvPr/>
        </p:nvCxnSpPr>
        <p:spPr>
          <a:xfrm flipH="1" flipV="1">
            <a:off x="5424286" y="3947113"/>
            <a:ext cx="740381" cy="986417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E2D70260-66C6-0E04-A1B6-D27E9BF8D5AA}"/>
              </a:ext>
            </a:extLst>
          </p:cNvPr>
          <p:cNvCxnSpPr>
            <a:cxnSpLocks/>
          </p:cNvCxnSpPr>
          <p:nvPr/>
        </p:nvCxnSpPr>
        <p:spPr>
          <a:xfrm flipH="1" flipV="1">
            <a:off x="6056272" y="3459776"/>
            <a:ext cx="1260269" cy="38430"/>
          </a:xfrm>
          <a:prstGeom prst="straightConnector1">
            <a:avLst/>
          </a:prstGeom>
          <a:ln w="571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AA46718C-31C6-79A6-3416-7AE6CE2D81BE}"/>
              </a:ext>
            </a:extLst>
          </p:cNvPr>
          <p:cNvSpPr txBox="1"/>
          <p:nvPr/>
        </p:nvSpPr>
        <p:spPr>
          <a:xfrm>
            <a:off x="6051412" y="2834333"/>
            <a:ext cx="134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noProof="0" dirty="0"/>
              <a:t>Similar Bugs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91889187-29A3-C569-964B-274FC7765533}"/>
              </a:ext>
            </a:extLst>
          </p:cNvPr>
          <p:cNvSpPr txBox="1"/>
          <p:nvPr/>
        </p:nvSpPr>
        <p:spPr>
          <a:xfrm>
            <a:off x="7112330" y="4944545"/>
            <a:ext cx="2988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noProof="0" dirty="0"/>
              <a:t>Test linked to </a:t>
            </a:r>
            <a:r>
              <a:rPr lang="en-US" b="1" noProof="0" dirty="0">
                <a:solidFill>
                  <a:srgbClr val="5486B4"/>
                </a:solidFill>
              </a:rPr>
              <a:t>Bug B1</a:t>
            </a:r>
            <a:r>
              <a:rPr lang="en-US" b="1" noProof="0" dirty="0"/>
              <a:t>, recommended for Bug B2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3D33A190-B257-B781-9CE8-2E72EDD0E012}"/>
              </a:ext>
            </a:extLst>
          </p:cNvPr>
          <p:cNvSpPr txBox="1"/>
          <p:nvPr/>
        </p:nvSpPr>
        <p:spPr>
          <a:xfrm>
            <a:off x="7203522" y="1145487"/>
            <a:ext cx="246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noProof="0" dirty="0"/>
              <a:t>Test linked to both Bugs</a:t>
            </a:r>
          </a:p>
        </p:txBody>
      </p:sp>
      <p:pic>
        <p:nvPicPr>
          <p:cNvPr id="27" name="Imagem 26" descr="Interface gráfica do usuário, Aplicativo, Ícone&#10;&#10;Descrição gerada automaticamente">
            <a:extLst>
              <a:ext uri="{FF2B5EF4-FFF2-40B4-BE49-F238E27FC236}">
                <a16:creationId xmlns:a16="http://schemas.microsoft.com/office/drawing/2014/main" id="{A4F9AFDC-FA46-5A89-01F6-02C65C55D5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833" y="995168"/>
            <a:ext cx="1032565" cy="1032565"/>
          </a:xfrm>
          <a:prstGeom prst="rect">
            <a:avLst/>
          </a:prstGeom>
        </p:spPr>
      </p:pic>
      <p:pic>
        <p:nvPicPr>
          <p:cNvPr id="28" name="Imagem 27" descr="Interface gráfica do usuário, Aplicativo, Ícone&#10;&#10;Descrição gerada automaticamente">
            <a:extLst>
              <a:ext uri="{FF2B5EF4-FFF2-40B4-BE49-F238E27FC236}">
                <a16:creationId xmlns:a16="http://schemas.microsoft.com/office/drawing/2014/main" id="{F4B86681-5427-EB43-865E-EFD176291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347" y="986803"/>
            <a:ext cx="1032565" cy="1032565"/>
          </a:xfrm>
          <a:prstGeom prst="rect">
            <a:avLst/>
          </a:prstGeom>
        </p:spPr>
      </p:pic>
      <p:pic>
        <p:nvPicPr>
          <p:cNvPr id="29" name="Imagem 28" descr="Interface gráfica do usuário, Aplicativo, Ícone&#10;&#10;Descrição gerada automaticamente">
            <a:extLst>
              <a:ext uri="{FF2B5EF4-FFF2-40B4-BE49-F238E27FC236}">
                <a16:creationId xmlns:a16="http://schemas.microsoft.com/office/drawing/2014/main" id="{0CD99C21-ECB2-DF96-8812-A2666760EC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667" y="4513043"/>
            <a:ext cx="1032565" cy="1032565"/>
          </a:xfrm>
          <a:prstGeom prst="rect">
            <a:avLst/>
          </a:prstGeom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FF77D335-7C1C-4547-B09C-46B94FFAE8F5}"/>
              </a:ext>
            </a:extLst>
          </p:cNvPr>
          <p:cNvSpPr txBox="1"/>
          <p:nvPr/>
        </p:nvSpPr>
        <p:spPr>
          <a:xfrm>
            <a:off x="8271107" y="3128874"/>
            <a:ext cx="461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noProof="0" dirty="0">
                <a:solidFill>
                  <a:srgbClr val="5386B4"/>
                </a:solidFill>
              </a:rPr>
              <a:t>B1</a:t>
            </a:r>
          </a:p>
        </p:txBody>
      </p:sp>
      <p:pic>
        <p:nvPicPr>
          <p:cNvPr id="32" name="Imagem 31" descr="Interface gráfica do usuário, Aplicativo, Ícone&#10;&#10;Descrição gerada automaticamente">
            <a:extLst>
              <a:ext uri="{FF2B5EF4-FFF2-40B4-BE49-F238E27FC236}">
                <a16:creationId xmlns:a16="http://schemas.microsoft.com/office/drawing/2014/main" id="{0CF0508F-EBBB-6D62-1F14-8C06EEC9C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180" y="4497677"/>
            <a:ext cx="1032565" cy="103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705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F0C67D-1DB3-14DF-63C8-E06628A0C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R&amp;D Projects - Scientific Contribution</a:t>
            </a:r>
            <a:br>
              <a:rPr lang="en-US" dirty="0"/>
            </a:br>
            <a:endParaRPr lang="en-US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5722C5F-74E4-0836-A57E-221D5BFAD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65" y="1049490"/>
            <a:ext cx="7469863" cy="226290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FF8CB00-5272-12BA-BB72-F190C7459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520" y="3429000"/>
            <a:ext cx="8693280" cy="226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403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85A-40DA-25E7-F531-C8441A7D2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Information</a:t>
            </a:r>
            <a:r>
              <a:rPr lang="pt-BR" dirty="0"/>
              <a:t> </a:t>
            </a:r>
            <a:r>
              <a:rPr lang="pt-BR" dirty="0" err="1"/>
              <a:t>Retrieval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871E4A-015A-8E52-C08C-F86DC8A8C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049"/>
            <a:ext cx="7748016" cy="4954914"/>
          </a:xfrm>
        </p:spPr>
        <p:txBody>
          <a:bodyPr/>
          <a:lstStyle/>
          <a:p>
            <a:r>
              <a:rPr lang="en-US" sz="3200" noProof="0" dirty="0"/>
              <a:t>Information extraction from different types of documents.</a:t>
            </a:r>
          </a:p>
          <a:p>
            <a:r>
              <a:rPr lang="en-US" sz="3200" dirty="0"/>
              <a:t>Documents have different formats.</a:t>
            </a:r>
          </a:p>
          <a:p>
            <a:r>
              <a:rPr lang="en-US" sz="3200" dirty="0"/>
              <a:t>Some documents have thousands of pages.</a:t>
            </a:r>
          </a:p>
          <a:p>
            <a:r>
              <a:rPr lang="en-US" sz="3200" noProof="0" dirty="0"/>
              <a:t> Tools used:</a:t>
            </a:r>
          </a:p>
          <a:p>
            <a:pPr lvl="1"/>
            <a:r>
              <a:rPr lang="en-US" sz="2800" dirty="0"/>
              <a:t>OCR</a:t>
            </a:r>
          </a:p>
          <a:p>
            <a:pPr lvl="1"/>
            <a:r>
              <a:rPr lang="en-US" sz="2800" noProof="0" dirty="0"/>
              <a:t>Large Language Models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6E00D25-D233-E631-DB68-2B377EFC2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8535" y="1222049"/>
            <a:ext cx="2331922" cy="1066892"/>
          </a:xfrm>
          <a:prstGeom prst="rect">
            <a:avLst/>
          </a:prstGeom>
        </p:spPr>
      </p:pic>
      <p:pic>
        <p:nvPicPr>
          <p:cNvPr id="6" name="Imagem 5" descr="Marcas — Superintendência da Zona Franca de Manaus - Suframa">
            <a:extLst>
              <a:ext uri="{FF2B5EF4-FFF2-40B4-BE49-F238E27FC236}">
                <a16:creationId xmlns:a16="http://schemas.microsoft.com/office/drawing/2014/main" id="{A2D6A879-E5DC-F860-4040-334F82E2D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626" y="2724912"/>
            <a:ext cx="2006535" cy="212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8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372B73-C320-8DA1-76DF-ED1157FF1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Predictive</a:t>
            </a:r>
            <a:r>
              <a:rPr lang="pt-BR" dirty="0"/>
              <a:t> Learning </a:t>
            </a:r>
            <a:r>
              <a:rPr lang="pt-BR" dirty="0" err="1"/>
              <a:t>Analytics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BF7971-673B-6E29-2D14-85DFF13C1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049"/>
            <a:ext cx="9942576" cy="4954914"/>
          </a:xfrm>
        </p:spPr>
        <p:txBody>
          <a:bodyPr/>
          <a:lstStyle/>
          <a:p>
            <a:r>
              <a:rPr lang="en-US" sz="3200" noProof="0" dirty="0"/>
              <a:t>Recommender system to improve student learning.</a:t>
            </a:r>
          </a:p>
          <a:p>
            <a:r>
              <a:rPr lang="en-US" sz="3200" noProof="0" dirty="0"/>
              <a:t>Predicts students’ final grades after two weeks of classes.</a:t>
            </a:r>
          </a:p>
          <a:p>
            <a:r>
              <a:rPr lang="en-US" sz="3200" dirty="0"/>
              <a:t>Machine learning + Data mining.</a:t>
            </a:r>
            <a:endParaRPr lang="en-US" sz="3200" noProof="0" dirty="0"/>
          </a:p>
          <a:p>
            <a:endParaRPr lang="en-US" sz="3200" noProof="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F306CE2-49E8-5FC3-98CA-BE403D245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963" y="3699506"/>
            <a:ext cx="4724809" cy="124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969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4E575D6-2AFF-C90D-A331-6CBC79CD4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40" y="240099"/>
            <a:ext cx="10019516" cy="5654795"/>
          </a:xfrm>
          <a:prstGeom prst="rect">
            <a:avLst/>
          </a:prstGeom>
        </p:spPr>
      </p:pic>
      <p:sp>
        <p:nvSpPr>
          <p:cNvPr id="5" name="Chave Direita 4">
            <a:extLst>
              <a:ext uri="{FF2B5EF4-FFF2-40B4-BE49-F238E27FC236}">
                <a16:creationId xmlns:a16="http://schemas.microsoft.com/office/drawing/2014/main" id="{1378ED3A-A5E4-8811-8D95-A452DA59D573}"/>
              </a:ext>
            </a:extLst>
          </p:cNvPr>
          <p:cNvSpPr/>
          <p:nvPr/>
        </p:nvSpPr>
        <p:spPr>
          <a:xfrm rot="5400000">
            <a:off x="2953387" y="3905889"/>
            <a:ext cx="376677" cy="276225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1EB376D-A3CA-B90D-D093-26F7ECC6026A}"/>
              </a:ext>
            </a:extLst>
          </p:cNvPr>
          <p:cNvSpPr txBox="1"/>
          <p:nvPr/>
        </p:nvSpPr>
        <p:spPr>
          <a:xfrm>
            <a:off x="2479737" y="5419462"/>
            <a:ext cx="1323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Descriptive</a:t>
            </a:r>
          </a:p>
        </p:txBody>
      </p:sp>
      <p:sp>
        <p:nvSpPr>
          <p:cNvPr id="7" name="Chave Direita 6">
            <a:extLst>
              <a:ext uri="{FF2B5EF4-FFF2-40B4-BE49-F238E27FC236}">
                <a16:creationId xmlns:a16="http://schemas.microsoft.com/office/drawing/2014/main" id="{C839D33D-BC6F-ED12-E92D-A9486BAD98CF}"/>
              </a:ext>
            </a:extLst>
          </p:cNvPr>
          <p:cNvSpPr/>
          <p:nvPr/>
        </p:nvSpPr>
        <p:spPr>
          <a:xfrm rot="5400000">
            <a:off x="5718760" y="3985214"/>
            <a:ext cx="376678" cy="2603604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A5D3CD-F0DA-A849-5C66-FB6F98422995}"/>
              </a:ext>
            </a:extLst>
          </p:cNvPr>
          <p:cNvSpPr txBox="1"/>
          <p:nvPr/>
        </p:nvSpPr>
        <p:spPr>
          <a:xfrm>
            <a:off x="5372365" y="5419462"/>
            <a:ext cx="1120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Predictive</a:t>
            </a:r>
          </a:p>
        </p:txBody>
      </p:sp>
      <p:sp>
        <p:nvSpPr>
          <p:cNvPr id="9" name="Chave Direita 8">
            <a:extLst>
              <a:ext uri="{FF2B5EF4-FFF2-40B4-BE49-F238E27FC236}">
                <a16:creationId xmlns:a16="http://schemas.microsoft.com/office/drawing/2014/main" id="{9E41A9C8-59B8-D6E1-FE83-062D1C1B1DF2}"/>
              </a:ext>
            </a:extLst>
          </p:cNvPr>
          <p:cNvSpPr/>
          <p:nvPr/>
        </p:nvSpPr>
        <p:spPr>
          <a:xfrm rot="5400000">
            <a:off x="8522258" y="3893110"/>
            <a:ext cx="369332" cy="2795154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2F9135B-A940-16A4-35F7-3609BEDF2988}"/>
              </a:ext>
            </a:extLst>
          </p:cNvPr>
          <p:cNvSpPr txBox="1"/>
          <p:nvPr/>
        </p:nvSpPr>
        <p:spPr>
          <a:xfrm>
            <a:off x="8126268" y="5419462"/>
            <a:ext cx="1484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Prescriptive</a:t>
            </a:r>
          </a:p>
        </p:txBody>
      </p:sp>
    </p:spTree>
    <p:extLst>
      <p:ext uri="{BB962C8B-B14F-4D97-AF65-F5344CB8AC3E}">
        <p14:creationId xmlns:p14="http://schemas.microsoft.com/office/powerpoint/2010/main" val="182183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60E60-FDFB-AA2D-ECA8-EE60B59DA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8BC0D2-93FE-363B-D393-AC6AEA2CC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544" y="2408170"/>
            <a:ext cx="7546848" cy="754374"/>
          </a:xfrm>
        </p:spPr>
        <p:txBody>
          <a:bodyPr/>
          <a:lstStyle/>
          <a:p>
            <a:r>
              <a:rPr lang="en-US" sz="5400" noProof="0" dirty="0"/>
              <a:t>What did we learn?</a:t>
            </a:r>
            <a:endParaRPr lang="pt-BR" sz="5400" dirty="0"/>
          </a:p>
        </p:txBody>
      </p:sp>
    </p:spTree>
    <p:extLst>
      <p:ext uri="{BB962C8B-B14F-4D97-AF65-F5344CB8AC3E}">
        <p14:creationId xmlns:p14="http://schemas.microsoft.com/office/powerpoint/2010/main" val="4253100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6C6F4C-5FA2-ED31-87CE-43290CE4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Lessons</a:t>
            </a:r>
            <a:r>
              <a:rPr lang="pt-BR" dirty="0"/>
              <a:t> </a:t>
            </a:r>
            <a:r>
              <a:rPr lang="pt-BR" dirty="0" err="1"/>
              <a:t>Learned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B97083-3BE4-2A9F-1A59-B8061B9C2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400" dirty="0">
                <a:solidFill>
                  <a:srgbClr val="C00000"/>
                </a:solidFill>
              </a:rPr>
              <a:t>Many requests are not related to AI.</a:t>
            </a:r>
          </a:p>
          <a:p>
            <a:endParaRPr lang="en-US" sz="1400" dirty="0"/>
          </a:p>
          <a:p>
            <a:r>
              <a:rPr lang="en-US" sz="4000" dirty="0"/>
              <a:t>Main AI techniques used:</a:t>
            </a:r>
          </a:p>
          <a:p>
            <a:pPr lvl="1"/>
            <a:r>
              <a:rPr lang="en-US" sz="3600" dirty="0"/>
              <a:t>Machine learning: </a:t>
            </a:r>
          </a:p>
          <a:p>
            <a:pPr lvl="2"/>
            <a:r>
              <a:rPr lang="en-US" sz="3200" dirty="0"/>
              <a:t>Deep Learning, Classifiers, regressors for structured data.</a:t>
            </a:r>
          </a:p>
          <a:p>
            <a:pPr lvl="2"/>
            <a:r>
              <a:rPr lang="en-US" sz="3200" dirty="0"/>
              <a:t>LLMs for unstructured data (text).</a:t>
            </a:r>
          </a:p>
          <a:p>
            <a:pPr lvl="1"/>
            <a:r>
              <a:rPr lang="en-US" sz="3600" dirty="0"/>
              <a:t>Tailored solutions:</a:t>
            </a:r>
          </a:p>
          <a:p>
            <a:pPr lvl="2"/>
            <a:r>
              <a:rPr lang="en-US" sz="3200" dirty="0"/>
              <a:t>Every single application may lead to different approaches.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19150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0B1760-91D2-7F14-89E1-F6B07A5D7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Lessons</a:t>
            </a:r>
            <a:r>
              <a:rPr lang="pt-BR" dirty="0"/>
              <a:t> </a:t>
            </a:r>
            <a:r>
              <a:rPr lang="pt-BR" dirty="0" err="1"/>
              <a:t>Learned</a:t>
            </a:r>
            <a:r>
              <a:rPr lang="pt-BR" dirty="0"/>
              <a:t> (</a:t>
            </a:r>
            <a:r>
              <a:rPr lang="pt-BR" dirty="0" err="1"/>
              <a:t>contd</a:t>
            </a:r>
            <a:r>
              <a:rPr lang="pt-BR" dirty="0"/>
              <a:t>.)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9B86EB-2CC9-170E-5DCB-67A160008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2049"/>
            <a:ext cx="10856976" cy="4954914"/>
          </a:xfrm>
        </p:spPr>
        <p:txBody>
          <a:bodyPr/>
          <a:lstStyle/>
          <a:p>
            <a:r>
              <a:rPr lang="en-US" sz="4000" dirty="0"/>
              <a:t>Real data manipulation:</a:t>
            </a:r>
          </a:p>
          <a:p>
            <a:pPr lvl="1"/>
            <a:r>
              <a:rPr lang="en-US" sz="3600" dirty="0"/>
              <a:t>Low quality, bias, etc.</a:t>
            </a:r>
          </a:p>
          <a:p>
            <a:pPr lvl="1"/>
            <a:r>
              <a:rPr lang="en-US" sz="3600" dirty="0"/>
              <a:t>Is there enough data to train the models?</a:t>
            </a:r>
          </a:p>
          <a:p>
            <a:pPr lvl="1"/>
            <a:r>
              <a:rPr lang="en-US" sz="3600" dirty="0"/>
              <a:t>In-house X third-party systems.</a:t>
            </a:r>
          </a:p>
          <a:p>
            <a:pPr lvl="1"/>
            <a:r>
              <a:rPr lang="en-US" sz="3600" dirty="0"/>
              <a:t>Privacy, compliance, and security issues.  </a:t>
            </a:r>
          </a:p>
          <a:p>
            <a:endParaRPr lang="en-US" sz="4000" dirty="0"/>
          </a:p>
          <a:p>
            <a:r>
              <a:rPr lang="en-US" sz="4000" dirty="0"/>
              <a:t>AI is not deterministic. Results are not always “perfect.”</a:t>
            </a:r>
          </a:p>
        </p:txBody>
      </p:sp>
    </p:spTree>
    <p:extLst>
      <p:ext uri="{BB962C8B-B14F-4D97-AF65-F5344CB8AC3E}">
        <p14:creationId xmlns:p14="http://schemas.microsoft.com/office/powerpoint/2010/main" val="2918370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620AE7-94D4-831B-F040-E3477DBF8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Lessons</a:t>
            </a:r>
            <a:r>
              <a:rPr lang="pt-BR" dirty="0"/>
              <a:t> </a:t>
            </a:r>
            <a:r>
              <a:rPr lang="pt-BR" dirty="0" err="1"/>
              <a:t>Learned</a:t>
            </a:r>
            <a:r>
              <a:rPr lang="pt-BR" dirty="0"/>
              <a:t> (</a:t>
            </a:r>
            <a:r>
              <a:rPr lang="pt-BR" dirty="0" err="1"/>
              <a:t>contd</a:t>
            </a:r>
            <a:r>
              <a:rPr lang="pt-BR" dirty="0"/>
              <a:t>.)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2C8BF8-D473-A4DE-E87C-8857074C6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AI projects have several steps:</a:t>
            </a:r>
          </a:p>
          <a:p>
            <a:pPr lvl="1"/>
            <a:r>
              <a:rPr lang="en-US" sz="3600" dirty="0"/>
              <a:t>The first results may take some time to appear.</a:t>
            </a:r>
          </a:p>
          <a:p>
            <a:endParaRPr lang="en-US" sz="4000" dirty="0"/>
          </a:p>
          <a:p>
            <a:r>
              <a:rPr lang="en-US" sz="4000" dirty="0"/>
              <a:t>Industry-side team:</a:t>
            </a:r>
          </a:p>
          <a:p>
            <a:pPr lvl="1"/>
            <a:r>
              <a:rPr lang="en-US" sz="3600" dirty="0"/>
              <a:t> Need to build/reinforce a data science team!</a:t>
            </a:r>
          </a:p>
          <a:p>
            <a:endParaRPr lang="en-US" sz="4000" dirty="0"/>
          </a:p>
          <a:p>
            <a:r>
              <a:rPr lang="en-US" sz="4000" dirty="0"/>
              <a:t>Funding.</a:t>
            </a:r>
          </a:p>
          <a:p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63252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17" descr="Forma, Círcul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17"/>
          <p:cNvSpPr/>
          <p:nvPr/>
        </p:nvSpPr>
        <p:spPr>
          <a:xfrm>
            <a:off x="2961434" y="-1469570"/>
            <a:ext cx="12306300" cy="1174024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9" name="Google Shape;449;p17"/>
          <p:cNvPicPr preferRelativeResize="0"/>
          <p:nvPr/>
        </p:nvPicPr>
        <p:blipFill rotWithShape="1">
          <a:blip r:embed="rId4">
            <a:alphaModFix/>
          </a:blip>
          <a:srcRect t="25757" b="58084"/>
          <a:stretch/>
        </p:blipFill>
        <p:spPr>
          <a:xfrm>
            <a:off x="-14891" y="2987867"/>
            <a:ext cx="12206891" cy="1108652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17"/>
          <p:cNvSpPr txBox="1"/>
          <p:nvPr/>
        </p:nvSpPr>
        <p:spPr>
          <a:xfrm>
            <a:off x="365170" y="3303666"/>
            <a:ext cx="11108594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CENTER FOR ARTIFICIAL INTELLIGENCE SOLUTIONS</a:t>
            </a:r>
            <a:endParaRPr sz="2500" b="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451" name="Google Shape;451;p17"/>
          <p:cNvGrpSpPr/>
          <p:nvPr/>
        </p:nvGrpSpPr>
        <p:grpSpPr>
          <a:xfrm>
            <a:off x="3393220" y="5156549"/>
            <a:ext cx="3927343" cy="1208086"/>
            <a:chOff x="6444747" y="360968"/>
            <a:chExt cx="5029017" cy="1697151"/>
          </a:xfrm>
        </p:grpSpPr>
        <p:pic>
          <p:nvPicPr>
            <p:cNvPr id="452" name="Google Shape;452;p1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444747" y="393503"/>
              <a:ext cx="1664616" cy="166461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453" name="Google Shape;453;p17"/>
            <p:cNvSpPr txBox="1"/>
            <p:nvPr/>
          </p:nvSpPr>
          <p:spPr>
            <a:xfrm>
              <a:off x="8172420" y="360968"/>
              <a:ext cx="2068679" cy="3891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dirty="0" err="1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Visit</a:t>
              </a:r>
              <a:r>
                <a:rPr lang="pt-BR" sz="1200" b="1" dirty="0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 </a:t>
              </a:r>
              <a:r>
                <a:rPr lang="pt-BR" sz="1200" b="1" dirty="0" err="1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our</a:t>
              </a:r>
              <a:r>
                <a:rPr lang="pt-BR" sz="1200" b="1" dirty="0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 website</a:t>
              </a:r>
              <a:endParaRPr sz="2000" b="1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grpSp>
          <p:nvGrpSpPr>
            <p:cNvPr id="454" name="Google Shape;454;p17"/>
            <p:cNvGrpSpPr/>
            <p:nvPr/>
          </p:nvGrpSpPr>
          <p:grpSpPr>
            <a:xfrm>
              <a:off x="8240165" y="724416"/>
              <a:ext cx="3233599" cy="1302869"/>
              <a:chOff x="1884972" y="4734167"/>
              <a:chExt cx="3321391" cy="1108652"/>
            </a:xfrm>
          </p:grpSpPr>
          <p:sp>
            <p:nvSpPr>
              <p:cNvPr id="455" name="Google Shape;455;p17"/>
              <p:cNvSpPr/>
              <p:nvPr/>
            </p:nvSpPr>
            <p:spPr>
              <a:xfrm>
                <a:off x="1943560" y="4734167"/>
                <a:ext cx="3262803" cy="1108652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56" name="Google Shape;456;p17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884972" y="4810311"/>
                <a:ext cx="2814611" cy="95636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457" name="Google Shape;457;p17"/>
          <p:cNvGrpSpPr/>
          <p:nvPr/>
        </p:nvGrpSpPr>
        <p:grpSpPr>
          <a:xfrm>
            <a:off x="7694446" y="5106905"/>
            <a:ext cx="4550482" cy="1216237"/>
            <a:chOff x="7245997" y="4637908"/>
            <a:chExt cx="4634016" cy="1677082"/>
          </a:xfrm>
        </p:grpSpPr>
        <p:sp>
          <p:nvSpPr>
            <p:cNvPr id="458" name="Google Shape;458;p17"/>
            <p:cNvSpPr/>
            <p:nvPr/>
          </p:nvSpPr>
          <p:spPr>
            <a:xfrm>
              <a:off x="8225689" y="4977272"/>
              <a:ext cx="3534494" cy="133771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17"/>
            <p:cNvSpPr txBox="1"/>
            <p:nvPr/>
          </p:nvSpPr>
          <p:spPr>
            <a:xfrm>
              <a:off x="7245997" y="4658230"/>
              <a:ext cx="4634016" cy="1315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paraiso@ppgia.pucpr.br</a:t>
              </a:r>
              <a:endParaRPr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17"/>
            <p:cNvSpPr txBox="1"/>
            <p:nvPr/>
          </p:nvSpPr>
          <p:spPr>
            <a:xfrm>
              <a:off x="8232483" y="4637908"/>
              <a:ext cx="1978051" cy="381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Please, contact:</a:t>
              </a:r>
              <a:endParaRPr sz="2000" b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sp>
        <p:nvSpPr>
          <p:cNvPr id="463" name="Google Shape;463;p17"/>
          <p:cNvSpPr/>
          <p:nvPr/>
        </p:nvSpPr>
        <p:spPr>
          <a:xfrm>
            <a:off x="187995" y="31463"/>
            <a:ext cx="5010912" cy="674274"/>
          </a:xfrm>
          <a:prstGeom prst="roundRect">
            <a:avLst>
              <a:gd name="adj" fmla="val 16667"/>
            </a:avLst>
          </a:prstGeom>
          <a:solidFill>
            <a:srgbClr val="FF00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17"/>
          <p:cNvSpPr/>
          <p:nvPr/>
        </p:nvSpPr>
        <p:spPr>
          <a:xfrm>
            <a:off x="187995" y="1696835"/>
            <a:ext cx="5002961" cy="674274"/>
          </a:xfrm>
          <a:prstGeom prst="roundRect">
            <a:avLst>
              <a:gd name="adj" fmla="val 16667"/>
            </a:avLst>
          </a:prstGeom>
          <a:solidFill>
            <a:srgbClr val="FF00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5" name="Google Shape;465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78829" y="43850"/>
            <a:ext cx="3050285" cy="674274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17"/>
          <p:cNvSpPr/>
          <p:nvPr/>
        </p:nvSpPr>
        <p:spPr>
          <a:xfrm>
            <a:off x="187995" y="864149"/>
            <a:ext cx="5010912" cy="674274"/>
          </a:xfrm>
          <a:prstGeom prst="roundRect">
            <a:avLst>
              <a:gd name="adj" fmla="val 16667"/>
            </a:avLst>
          </a:prstGeom>
          <a:solidFill>
            <a:srgbClr val="FF00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7" name="Google Shape;467;p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2893" y="864780"/>
            <a:ext cx="4500000" cy="678144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17"/>
          <p:cNvSpPr txBox="1"/>
          <p:nvPr/>
        </p:nvSpPr>
        <p:spPr>
          <a:xfrm>
            <a:off x="2400843" y="1567054"/>
            <a:ext cx="2986733" cy="924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 Black"/>
              <a:buNone/>
            </a:pPr>
            <a:r>
              <a:rPr lang="pt-BR" sz="7200" b="1" dirty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CISIA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1680</TotalTime>
  <Words>619</Words>
  <Application>Microsoft Office PowerPoint</Application>
  <PresentationFormat>Widescreen</PresentationFormat>
  <Paragraphs>146</Paragraphs>
  <Slides>24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8" baseType="lpstr">
      <vt:lpstr>Arial</vt:lpstr>
      <vt:lpstr>Arial Black</vt:lpstr>
      <vt:lpstr>Calibri</vt:lpstr>
      <vt:lpstr>Tema do Office</vt:lpstr>
      <vt:lpstr>Desenvolvendo Projetos de IA para a Indústria: Casos de Estudos e Lições Aprendidas  Developing AI Projects for Industry: Case Studies and Lessons Learned</vt:lpstr>
      <vt:lpstr>Outline</vt:lpstr>
      <vt:lpstr>Who are we?</vt:lpstr>
      <vt:lpstr>Emerson Cabrera Paraiso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Real World Projects</vt:lpstr>
      <vt:lpstr>Fábrica de Software Project</vt:lpstr>
      <vt:lpstr>Developer Recommendation</vt:lpstr>
      <vt:lpstr>Test Recommendation Model </vt:lpstr>
      <vt:lpstr>Motivation</vt:lpstr>
      <vt:lpstr>Hybrid Recommendation System</vt:lpstr>
      <vt:lpstr>R&amp;D Projects - Scientific Contribution </vt:lpstr>
      <vt:lpstr>Information Retrieval</vt:lpstr>
      <vt:lpstr>Predictive Learning Analytics</vt:lpstr>
      <vt:lpstr>Apresentação do PowerPoint</vt:lpstr>
      <vt:lpstr>What did we learn?</vt:lpstr>
      <vt:lpstr>Lessons Learned</vt:lpstr>
      <vt:lpstr>Lessons Learned (contd.)</vt:lpstr>
      <vt:lpstr>Lessons Learned (contd.)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Diego Jose Teider</dc:creator>
  <cp:lastModifiedBy>Emerson Paraiso</cp:lastModifiedBy>
  <cp:revision>61</cp:revision>
  <cp:lastPrinted>2026-09-23T17:53:23Z</cp:lastPrinted>
  <dcterms:created xsi:type="dcterms:W3CDTF">2020-10-27T13:01:25Z</dcterms:created>
  <dcterms:modified xsi:type="dcterms:W3CDTF">2026-09-23T17:53:44Z</dcterms:modified>
</cp:coreProperties>
</file>