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46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7"/>
            <a:ext cx="10883340" cy="274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200" dirty="0">
                <a:solidFill>
                  <a:srgbClr val="FF5C9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CSAA e TI Corporativa · BOLSAS E FINANCIAMENTO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787" y="1214095"/>
            <a:ext cx="9810712" cy="601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536"/>
              </a:lnSpc>
              <a:buNone/>
            </a:pPr>
            <a:r>
              <a:rPr lang="en-US" sz="4200" b="1" dirty="0">
                <a:solidFill>
                  <a:srgbClr val="FBFBF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Bastidores do FIES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812787" y="1942529"/>
            <a:ext cx="9156609" cy="351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5"/>
              </a:lnSpc>
              <a:buNone/>
            </a:pPr>
            <a:r>
              <a:rPr lang="en-US" sz="19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automação e integração mudaram a jornada do aluno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12787" y="5916854"/>
            <a:ext cx="406337" cy="25375"/>
          </a:xfrm>
          <a:prstGeom prst="rect">
            <a:avLst/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371486" y="5814099"/>
            <a:ext cx="552361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Ligia Melo  ·  Coordenadora de Automações e Integrações  ·  Afya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igia Melo"/>
          <p:cNvPicPr>
            <a:picLocks noChangeAspect="1"/>
          </p:cNvPicPr>
          <p:nvPr/>
        </p:nvPicPr>
        <p:blipFill>
          <a:blip r:embed="rId3"/>
          <a:srcRect l="1" r="1"/>
          <a:stretch/>
        </p:blipFill>
        <p:spPr>
          <a:xfrm>
            <a:off x="0" y="0"/>
            <a:ext cx="5062462" cy="685788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86136" cy="6857886"/>
          </a:xfrm>
          <a:prstGeom prst="rect">
            <a:avLst/>
          </a:prstGeom>
          <a:gradFill rotWithShape="1">
            <a:gsLst>
              <a:gs pos="0">
                <a:srgbClr val="182143">
                  <a:alpha val="35000"/>
                </a:srgbClr>
              </a:gs>
              <a:gs pos="40000">
                <a:srgbClr val="182143">
                  <a:alpha val="0"/>
                </a:srgbClr>
              </a:gs>
            </a:gsLst>
            <a:lin ang="600000" scaled="0"/>
          </a:gra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1"/>
          <p:cNvSpPr/>
          <p:nvPr/>
        </p:nvSpPr>
        <p:spPr>
          <a:xfrm>
            <a:off x="253975" y="253974"/>
            <a:ext cx="279349" cy="279349"/>
          </a:xfrm>
          <a:prstGeom prst="roundRect">
            <a:avLst>
              <a:gd name="adj" fmla="val 22731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336042" y="317411"/>
            <a:ext cx="165900" cy="177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151506" y="1223392"/>
            <a:ext cx="7201130" cy="444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Ligia Melo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151506" y="1730794"/>
            <a:ext cx="7201130" cy="336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750" b="1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Coordenadora de Automações e Integrações · Afya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151506" y="2086279"/>
            <a:ext cx="507949" cy="31661"/>
          </a:xfrm>
          <a:prstGeom prst="roundRect">
            <a:avLst>
              <a:gd name="adj" fmla="val 50000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/>
          <p:nvPr/>
        </p:nvSpPr>
        <p:spPr>
          <a:xfrm>
            <a:off x="5151506" y="2263888"/>
            <a:ext cx="7201130" cy="4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Nascida em São Paulo capital, mas confesso que não sou muito fã da loucura da metrópole e sonho em um dia morar no interior.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151506" y="2819501"/>
            <a:ext cx="7040494" cy="1406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 anos trabalhando com automação</a:t>
            </a: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 Comecei em consultoria, implantando automações que fizessem sentido pro negócio do cliente, sempre buscando eficiência e autonomia pras áreas de negócio. De lá pra cá, migrei pro lado cliente, primeiro na GOL, hoje na Afya, carregando o mesmo desafio nos dois: estruturar times de automação e integrações dentro das companhias pra atender todas as demandas da área.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5151506" y="4295914"/>
            <a:ext cx="7201130" cy="4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b="1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ano e 1 mês de Afya</a:t>
            </a: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: comecei como especialista em automação e, em 4 meses, fui promovida a coordenadora.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151506" y="4851526"/>
            <a:ext cx="720113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Cursei </a:t>
            </a:r>
            <a:r>
              <a:rPr lang="en-US" sz="1250" b="1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Engenharia Civil</a:t>
            </a: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, atualmente estou cursando </a:t>
            </a:r>
            <a:r>
              <a:rPr lang="en-US" sz="1250" b="1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Gestão em Tecnologia</a:t>
            </a: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5151506" y="5176938"/>
            <a:ext cx="7201130" cy="4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Hoje coordeno um </a:t>
            </a:r>
            <a:r>
              <a:rPr lang="en-US" sz="1250" b="1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time de 21 pessoas</a:t>
            </a:r>
            <a:r>
              <a:rPr lang="en-US" sz="1250" dirty="0">
                <a:solidFill>
                  <a:srgbClr val="3333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entre PMOs, arquitetos, tech leads e desenvolvedores, no CEI e no time de Automações.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8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8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FF5C9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CONTEXTO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170775"/>
            <a:ext cx="9810712" cy="901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BFBF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 robôs em produção no setor de Bolsas e Financiamento (CSAA)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787" y="2173757"/>
            <a:ext cx="9156609" cy="5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Nesta apresentação, destacaremos 4 dos 12 robôs atualmente em produção, além do Portal FIES, solução integrada ao TOTVS RM e às automações RPA que apoiam a operação.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835451" y="3052953"/>
            <a:ext cx="2158898" cy="2158898"/>
          </a:xfrm>
          <a:prstGeom prst="roundRect">
            <a:avLst>
              <a:gd name="adj" fmla="val 7059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4656925" y="3626853"/>
            <a:ext cx="566750" cy="787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FBFBF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4014981" y="4388892"/>
            <a:ext cx="1799723" cy="274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FFD6E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robôs em destaque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97461" y="3052953"/>
            <a:ext cx="2158898" cy="2158898"/>
          </a:xfrm>
          <a:prstGeom prst="roundRect">
            <a:avLst>
              <a:gd name="adj" fmla="val 7059"/>
            </a:avLst>
          </a:prstGeom>
          <a:solidFill>
            <a:srgbClr val="0057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7133578" y="3626853"/>
            <a:ext cx="337350" cy="787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FBFBF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6807454" y="4388892"/>
            <a:ext cx="938797" cy="274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CFE0F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4292" y="5557495"/>
            <a:ext cx="10883340" cy="309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Base de referência: 9.247 alunos com FIES ativo, em 36 unidades Afya.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8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6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FF5C9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AUTOMAÇÕES-CHAVE DO FIES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094536"/>
            <a:ext cx="10137762" cy="726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automações integradas para manter o status do FIES atualizado para o aluno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12787" y="2075002"/>
            <a:ext cx="2527287" cy="3766985"/>
          </a:xfrm>
          <a:prstGeom prst="roundRect">
            <a:avLst>
              <a:gd name="adj" fmla="val 5025"/>
            </a:avLst>
          </a:prstGeom>
          <a:solidFill>
            <a:srgbClr val="FFFFFF">
              <a:alpha val="6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12787" y="2075002"/>
            <a:ext cx="2527287" cy="3766985"/>
          </a:xfrm>
          <a:custGeom>
            <a:avLst/>
            <a:gdLst/>
            <a:ahLst/>
            <a:cxnLst/>
            <a:rect l="l" t="t" r="r" b="b"/>
            <a:pathLst>
              <a:path w="2527287" h="3766985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400287" y="0"/>
                </a:lnTo>
                <a:arcTo wR="127000" hR="127000" stAng="16200000" swAng="5400000"/>
                <a:lnTo>
                  <a:pt x="2527287" y="127000"/>
                </a:lnTo>
                <a:arcTo wR="127000" hR="88900" stAng="0" swAng="-5400000"/>
                <a:lnTo>
                  <a:pt x="127000" y="38100"/>
                </a:lnTo>
                <a:arcTo wR="127000" hR="88900" stAng="16200000" swAng="-5400000"/>
                <a:close/>
              </a:path>
            </a:pathLst>
          </a:cu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1015898" y="2314688"/>
            <a:ext cx="304724" cy="304724"/>
          </a:xfrm>
          <a:prstGeom prst="roundRect">
            <a:avLst>
              <a:gd name="adj" fmla="val 25006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139571" y="2360409"/>
            <a:ext cx="108179" cy="238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15898" y="2720911"/>
            <a:ext cx="2184697" cy="238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Seleção FIES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15898" y="3035807"/>
            <a:ext cx="2184697" cy="992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5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Login no SISFIES e na Caixa, coleta situação de inscrição/matrícula e dados de transferência financeira, consolida por IES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492437" y="2075002"/>
            <a:ext cx="2527402" cy="3766985"/>
          </a:xfrm>
          <a:prstGeom prst="roundRect">
            <a:avLst>
              <a:gd name="adj" fmla="val 5025"/>
            </a:avLst>
          </a:prstGeom>
          <a:solidFill>
            <a:srgbClr val="FFFFFF">
              <a:alpha val="6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3492437" y="2075002"/>
            <a:ext cx="2527402" cy="3766985"/>
          </a:xfrm>
          <a:custGeom>
            <a:avLst/>
            <a:gdLst/>
            <a:ahLst/>
            <a:cxnLst/>
            <a:rect l="l" t="t" r="r" b="b"/>
            <a:pathLst>
              <a:path w="2527402" h="3766985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400402" y="0"/>
                </a:lnTo>
                <a:arcTo wR="127000" hR="127000" stAng="16200000" swAng="5400000"/>
                <a:lnTo>
                  <a:pt x="2527402" y="127000"/>
                </a:lnTo>
                <a:arcTo wR="127000" hR="88900" stAng="0" swAng="-5400000"/>
                <a:lnTo>
                  <a:pt x="127000" y="38100"/>
                </a:lnTo>
                <a:arcTo wR="127000" hR="88900" stAng="16200000" swAng="-5400000"/>
                <a:close/>
              </a:path>
            </a:pathLst>
          </a:cu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Shape 10"/>
          <p:cNvSpPr/>
          <p:nvPr/>
        </p:nvSpPr>
        <p:spPr>
          <a:xfrm>
            <a:off x="3695548" y="2314688"/>
            <a:ext cx="304724" cy="304724"/>
          </a:xfrm>
          <a:prstGeom prst="roundRect">
            <a:avLst>
              <a:gd name="adj" fmla="val 25006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3804362" y="2360409"/>
            <a:ext cx="137897" cy="238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695548" y="2720911"/>
            <a:ext cx="2184815" cy="238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Recebimento FIES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95548" y="3035807"/>
            <a:ext cx="2184815" cy="992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5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Extrai relatórios da Caixa por IES, cruza com CNAB 240 do SharePoint, sinaliza divergências e grava no TOTVS RM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172200" y="2075002"/>
            <a:ext cx="2527287" cy="3766985"/>
          </a:xfrm>
          <a:prstGeom prst="roundRect">
            <a:avLst>
              <a:gd name="adj" fmla="val 5025"/>
            </a:avLst>
          </a:prstGeom>
          <a:solidFill>
            <a:srgbClr val="FFFFFF">
              <a:alpha val="6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6172200" y="2075002"/>
            <a:ext cx="2527287" cy="3766985"/>
          </a:xfrm>
          <a:custGeom>
            <a:avLst/>
            <a:gdLst/>
            <a:ahLst/>
            <a:cxnLst/>
            <a:rect l="l" t="t" r="r" b="b"/>
            <a:pathLst>
              <a:path w="2527287" h="3766985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400287" y="0"/>
                </a:lnTo>
                <a:arcTo wR="127000" hR="127000" stAng="16200000" swAng="5400000"/>
                <a:lnTo>
                  <a:pt x="2527287" y="127000"/>
                </a:lnTo>
                <a:arcTo wR="127000" hR="88900" stAng="0" swAng="-5400000"/>
                <a:lnTo>
                  <a:pt x="127000" y="38100"/>
                </a:lnTo>
                <a:arcTo wR="127000" hR="88900" stAng="16200000" swAng="-5400000"/>
                <a:close/>
              </a:path>
            </a:pathLst>
          </a:cu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6375312" y="2314688"/>
            <a:ext cx="304724" cy="304724"/>
          </a:xfrm>
          <a:prstGeom prst="roundRect">
            <a:avLst>
              <a:gd name="adj" fmla="val 25006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6481496" y="2360409"/>
            <a:ext cx="143040" cy="238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75312" y="2720911"/>
            <a:ext cx="2184697" cy="238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Adesão FIES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75312" y="3035807"/>
            <a:ext cx="2184697" cy="7989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5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Login via GOV.BR no FIES Oferta, resolve CAPTCHA, registra oferta de vagas com evidência em screenshots e logs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851850" y="2075002"/>
            <a:ext cx="2527287" cy="3766985"/>
          </a:xfrm>
          <a:prstGeom prst="roundRect">
            <a:avLst>
              <a:gd name="adj" fmla="val 5025"/>
            </a:avLst>
          </a:prstGeom>
          <a:solidFill>
            <a:srgbClr val="FFFFFF">
              <a:alpha val="6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Shape 21"/>
          <p:cNvSpPr/>
          <p:nvPr/>
        </p:nvSpPr>
        <p:spPr>
          <a:xfrm>
            <a:off x="8851850" y="2075002"/>
            <a:ext cx="2527287" cy="3766985"/>
          </a:xfrm>
          <a:custGeom>
            <a:avLst/>
            <a:gdLst/>
            <a:ahLst/>
            <a:cxnLst/>
            <a:rect l="l" t="t" r="r" b="b"/>
            <a:pathLst>
              <a:path w="2527287" h="3766985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400287" y="0"/>
                </a:lnTo>
                <a:arcTo wR="127000" hR="127000" stAng="16200000" swAng="5400000"/>
                <a:lnTo>
                  <a:pt x="2527287" y="127000"/>
                </a:lnTo>
                <a:arcTo wR="127000" hR="88900" stAng="0" swAng="-5400000"/>
                <a:lnTo>
                  <a:pt x="127000" y="38100"/>
                </a:lnTo>
                <a:arcTo wR="127000" hR="88900" stAng="16200000" swAng="-5400000"/>
                <a:close/>
              </a:path>
            </a:pathLst>
          </a:cu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9054960" y="2314688"/>
            <a:ext cx="304724" cy="304724"/>
          </a:xfrm>
          <a:prstGeom prst="roundRect">
            <a:avLst>
              <a:gd name="adj" fmla="val 25006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3"/>
          <p:cNvSpPr/>
          <p:nvPr/>
        </p:nvSpPr>
        <p:spPr>
          <a:xfrm>
            <a:off x="9155659" y="2360409"/>
            <a:ext cx="154013" cy="238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054960" y="2720911"/>
            <a:ext cx="2184697" cy="238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DRM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054960" y="3035807"/>
            <a:ext cx="2184697" cy="19593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5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Login no Sisfies, identifica alunos com situação "Contratado", faz o download da DRM e envia as informações ao TOTVS RM via integração. Depois da captura, uma integração também envia a DRM para o TAE, onde segue todo o processo de assinatura do aluno.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62" y="812788"/>
            <a:ext cx="11301985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FLUXO DE DADOS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09562" y="1094538"/>
            <a:ext cx="11301985" cy="4165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ecossistema que alimenta o Portal FIES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562" y="1536421"/>
            <a:ext cx="7194537" cy="41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Hoje, no CEI, toda integração via API passa por uma camada de gateway robusta (Sensedia), com escala de dezenas de milhões de chamadas por mês.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12737" y="2728544"/>
            <a:ext cx="2660612" cy="566979"/>
          </a:xfrm>
          <a:prstGeom prst="roundRect">
            <a:avLst>
              <a:gd name="adj" fmla="val 15120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794614" y="2872358"/>
            <a:ext cx="279349" cy="279349"/>
          </a:xfrm>
          <a:prstGeom prst="roundRect">
            <a:avLst>
              <a:gd name="adj" fmla="val 22731"/>
            </a:avLst>
          </a:prstGeom>
          <a:solidFill>
            <a:srgbClr val="0057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910400" y="2923108"/>
            <a:ext cx="98577" cy="203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175461" y="2914309"/>
            <a:ext cx="926910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Seleção FIES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2737" y="3403371"/>
            <a:ext cx="2660612" cy="566979"/>
          </a:xfrm>
          <a:prstGeom prst="roundRect">
            <a:avLst>
              <a:gd name="adj" fmla="val 15120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794614" y="3547188"/>
            <a:ext cx="279349" cy="279349"/>
          </a:xfrm>
          <a:prstGeom prst="roundRect">
            <a:avLst>
              <a:gd name="adj" fmla="val 22731"/>
            </a:avLst>
          </a:prstGeom>
          <a:solidFill>
            <a:srgbClr val="0057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897941" y="3597935"/>
            <a:ext cx="123381" cy="203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75461" y="3589136"/>
            <a:ext cx="1316787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Recebimento FIES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12737" y="4078198"/>
            <a:ext cx="2660612" cy="566979"/>
          </a:xfrm>
          <a:prstGeom prst="roundRect">
            <a:avLst>
              <a:gd name="adj" fmla="val 15120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794614" y="4222015"/>
            <a:ext cx="279349" cy="279349"/>
          </a:xfrm>
          <a:prstGeom prst="roundRect">
            <a:avLst>
              <a:gd name="adj" fmla="val 22731"/>
            </a:avLst>
          </a:prstGeom>
          <a:solidFill>
            <a:srgbClr val="0057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895769" y="4272762"/>
            <a:ext cx="127724" cy="203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75461" y="4263963"/>
            <a:ext cx="904964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Adesão FIES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12737" y="4753028"/>
            <a:ext cx="2660612" cy="566979"/>
          </a:xfrm>
          <a:prstGeom prst="roundRect">
            <a:avLst>
              <a:gd name="adj" fmla="val 15120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794614" y="4896842"/>
            <a:ext cx="279349" cy="279349"/>
          </a:xfrm>
          <a:prstGeom prst="roundRect">
            <a:avLst>
              <a:gd name="adj" fmla="val 22731"/>
            </a:avLst>
          </a:prstGeom>
          <a:solidFill>
            <a:srgbClr val="0057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891197" y="4947589"/>
            <a:ext cx="136868" cy="203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75461" y="4938790"/>
            <a:ext cx="371640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DRM</a:t>
            </a:r>
            <a:endParaRPr lang="en-US" sz="1100" dirty="0"/>
          </a:p>
        </p:txBody>
      </p:sp>
      <p:pic>
        <p:nvPicPr>
          <p:cNvPr id="21" name="Image 0" descr="arrow-right"/>
          <p:cNvPicPr>
            <a:picLocks noChangeAspect="1"/>
          </p:cNvPicPr>
          <p:nvPr/>
        </p:nvPicPr>
        <p:blipFill>
          <a:blip r:embed="rId3"/>
          <a:srcRect l="-20" r="-20"/>
          <a:stretch/>
        </p:blipFill>
        <p:spPr>
          <a:xfrm>
            <a:off x="3593935" y="3778073"/>
            <a:ext cx="761924" cy="228486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3464204" y="4069993"/>
            <a:ext cx="1021499" cy="200597"/>
          </a:xfrm>
          <a:prstGeom prst="roundRect">
            <a:avLst>
              <a:gd name="adj" fmla="val 50000"/>
            </a:avLst>
          </a:prstGeom>
          <a:solidFill>
            <a:srgbClr val="EEEE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20"/>
          <p:cNvSpPr/>
          <p:nvPr/>
        </p:nvSpPr>
        <p:spPr>
          <a:xfrm>
            <a:off x="3578390" y="4108056"/>
            <a:ext cx="843928" cy="1498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b="1" dirty="0">
                <a:solidFill>
                  <a:srgbClr val="0057B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via API · Sensedia</a:t>
            </a:r>
            <a:endParaRPr lang="en-US" sz="700" dirty="0"/>
          </a:p>
        </p:txBody>
      </p:sp>
      <p:sp>
        <p:nvSpPr>
          <p:cNvPr id="24" name="Shape 21"/>
          <p:cNvSpPr/>
          <p:nvPr/>
        </p:nvSpPr>
        <p:spPr>
          <a:xfrm>
            <a:off x="4673385" y="3190227"/>
            <a:ext cx="2158898" cy="1668209"/>
          </a:xfrm>
          <a:prstGeom prst="roundRect">
            <a:avLst>
              <a:gd name="adj" fmla="val 7613"/>
            </a:avLst>
          </a:prstGeom>
          <a:solidFill>
            <a:srgbClr val="182143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5" name="Image 1" descr="rec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49608" y="3469577"/>
            <a:ext cx="406337" cy="406337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5274577" y="3952038"/>
            <a:ext cx="956513" cy="274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TOTVS RM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4850205" y="4277106"/>
            <a:ext cx="1805257" cy="327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190"/>
              </a:lnSpc>
              <a:buNone/>
            </a:pPr>
            <a:r>
              <a:rPr lang="en-US" sz="85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Consolidação e cruzamento dos dados</a:t>
            </a:r>
            <a:endParaRPr lang="en-US" sz="850" dirty="0"/>
          </a:p>
        </p:txBody>
      </p:sp>
      <p:pic>
        <p:nvPicPr>
          <p:cNvPr id="28" name="Image 2" descr="arrow-right"/>
          <p:cNvPicPr>
            <a:picLocks noChangeAspect="1"/>
          </p:cNvPicPr>
          <p:nvPr/>
        </p:nvPicPr>
        <p:blipFill>
          <a:blip r:embed="rId3"/>
          <a:srcRect l="-20" r="-20"/>
          <a:stretch/>
        </p:blipFill>
        <p:spPr>
          <a:xfrm>
            <a:off x="7149694" y="3778073"/>
            <a:ext cx="761924" cy="228486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7019964" y="4069993"/>
            <a:ext cx="1021499" cy="200597"/>
          </a:xfrm>
          <a:prstGeom prst="roundRect">
            <a:avLst>
              <a:gd name="adj" fmla="val 50000"/>
            </a:avLst>
          </a:prstGeom>
          <a:solidFill>
            <a:srgbClr val="EEEE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5"/>
          <p:cNvSpPr/>
          <p:nvPr/>
        </p:nvSpPr>
        <p:spPr>
          <a:xfrm>
            <a:off x="7134149" y="4108056"/>
            <a:ext cx="843928" cy="14987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980"/>
              </a:lnSpc>
              <a:buNone/>
            </a:pPr>
            <a:r>
              <a:rPr lang="en-US" sz="700" b="1" dirty="0">
                <a:solidFill>
                  <a:srgbClr val="0057B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via API · Sensedia</a:t>
            </a:r>
            <a:endParaRPr lang="en-US" sz="700" dirty="0"/>
          </a:p>
        </p:txBody>
      </p:sp>
      <p:sp>
        <p:nvSpPr>
          <p:cNvPr id="31" name="Shape 26"/>
          <p:cNvSpPr/>
          <p:nvPr/>
        </p:nvSpPr>
        <p:spPr>
          <a:xfrm>
            <a:off x="8229143" y="3176169"/>
            <a:ext cx="3353219" cy="1696212"/>
          </a:xfrm>
          <a:prstGeom prst="roundRect">
            <a:avLst>
              <a:gd name="adj" fmla="val 7487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3" descr="rec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2585" y="3455519"/>
            <a:ext cx="406337" cy="406337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9344114" y="3963352"/>
            <a:ext cx="1123277" cy="309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</a:t>
            </a:r>
            <a:endParaRPr lang="en-US" sz="1600" dirty="0"/>
          </a:p>
        </p:txBody>
      </p:sp>
      <p:sp>
        <p:nvSpPr>
          <p:cNvPr id="34" name="Shape 28"/>
          <p:cNvSpPr/>
          <p:nvPr/>
        </p:nvSpPr>
        <p:spPr>
          <a:xfrm>
            <a:off x="9309164" y="4349344"/>
            <a:ext cx="582130" cy="243688"/>
          </a:xfrm>
          <a:prstGeom prst="roundRect">
            <a:avLst>
              <a:gd name="adj" fmla="val 50000"/>
            </a:avLst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29"/>
          <p:cNvSpPr/>
          <p:nvPr/>
        </p:nvSpPr>
        <p:spPr>
          <a:xfrm>
            <a:off x="9423350" y="4400094"/>
            <a:ext cx="404559" cy="167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Equipe</a:t>
            </a:r>
            <a:endParaRPr lang="en-US" sz="800" dirty="0"/>
          </a:p>
        </p:txBody>
      </p:sp>
      <p:sp>
        <p:nvSpPr>
          <p:cNvPr id="36" name="Shape 30"/>
          <p:cNvSpPr/>
          <p:nvPr/>
        </p:nvSpPr>
        <p:spPr>
          <a:xfrm>
            <a:off x="9967418" y="4349344"/>
            <a:ext cx="534810" cy="243688"/>
          </a:xfrm>
          <a:prstGeom prst="roundRect">
            <a:avLst>
              <a:gd name="adj" fmla="val 50000"/>
            </a:avLst>
          </a:prstGeom>
          <a:solidFill>
            <a:srgbClr val="FFFFFF">
              <a:alpha val="1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31"/>
          <p:cNvSpPr/>
          <p:nvPr/>
        </p:nvSpPr>
        <p:spPr>
          <a:xfrm>
            <a:off x="10081603" y="4400094"/>
            <a:ext cx="357238" cy="1675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2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Aluno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8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8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FF5C9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DESTINO DOS DADOS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145288"/>
            <a:ext cx="10137762" cy="784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FIES: onde os dados das 4 automações se conectam para manter o aluno atualizado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787" y="2924823"/>
            <a:ext cx="9810712" cy="1000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60"/>
              </a:lnSpc>
              <a:buNone/>
            </a:pPr>
            <a:r>
              <a:rPr lang="en-US" sz="16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web integrado ao TOTVS RM que reúne, em um só lugar, tudo que os robôs de Seleção, Recebimento, Adesão e DRM capturam, com duas frentes: uma para a equipe interna acompanhar o processo, outra para o próprio aluno acompanhar o seu FIES.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787" y="4920159"/>
            <a:ext cx="5181562" cy="1124941"/>
          </a:xfrm>
          <a:prstGeom prst="roundRect">
            <a:avLst>
              <a:gd name="adj" fmla="val 9032"/>
            </a:avLst>
          </a:prstGeom>
          <a:solidFill>
            <a:srgbClr val="FFFFFF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812787" y="4920159"/>
            <a:ext cx="5181562" cy="1124941"/>
          </a:xfrm>
          <a:custGeom>
            <a:avLst/>
            <a:gdLst/>
            <a:ahLst/>
            <a:cxnLst/>
            <a:rect l="l" t="t" r="r" b="b"/>
            <a:pathLst>
              <a:path w="5181562" h="1124941">
                <a:moveTo>
                  <a:pt x="101600" y="1124941"/>
                </a:moveTo>
                <a:lnTo>
                  <a:pt x="101600" y="1124941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lnTo>
                  <a:pt x="101600" y="0"/>
                </a:lnTo>
                <a:arcTo wR="63500" hR="101600" stAng="16200000" swAng="-5400000"/>
                <a:lnTo>
                  <a:pt x="38100" y="1023341"/>
                </a:lnTo>
                <a:arcTo wR="63500" hR="101600" stAng="10800000" swAng="-5400000"/>
                <a:close/>
              </a:path>
            </a:pathLst>
          </a:custGeom>
          <a:solidFill>
            <a:srgbClr val="0057B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052474" y="5123272"/>
            <a:ext cx="4880927" cy="274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Visão equipe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52474" y="5422965"/>
            <a:ext cx="4880927" cy="444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DBE6F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Painel FIES e módulo Financeiro, com indicadores por unidade, curso e status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97461" y="4920159"/>
            <a:ext cx="5181676" cy="1124941"/>
          </a:xfrm>
          <a:prstGeom prst="roundRect">
            <a:avLst>
              <a:gd name="adj" fmla="val 9032"/>
            </a:avLst>
          </a:prstGeom>
          <a:solidFill>
            <a:srgbClr val="FFFFFF">
              <a:alpha val="8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6197461" y="4920159"/>
            <a:ext cx="5181676" cy="1124941"/>
          </a:xfrm>
          <a:custGeom>
            <a:avLst/>
            <a:gdLst/>
            <a:ahLst/>
            <a:cxnLst/>
            <a:rect l="l" t="t" r="r" b="b"/>
            <a:pathLst>
              <a:path w="5181676" h="1124941">
                <a:moveTo>
                  <a:pt x="101600" y="1124941"/>
                </a:moveTo>
                <a:lnTo>
                  <a:pt x="101600" y="1124941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lnTo>
                  <a:pt x="101600" y="0"/>
                </a:lnTo>
                <a:arcTo wR="63500" hR="101600" stAng="16200000" swAng="-5400000"/>
                <a:lnTo>
                  <a:pt x="38100" y="1023341"/>
                </a:lnTo>
                <a:arcTo wR="63500" hR="101600" stAng="10800000" swAng="-5400000"/>
                <a:close/>
              </a:path>
            </a:pathLst>
          </a:cu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6437148" y="5123272"/>
            <a:ext cx="4881045" cy="274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Visão aluno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37148" y="5422965"/>
            <a:ext cx="4881045" cy="4444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FFD6E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Seu FIES e Extrato Financeiro, liberados automaticamente após a adesão do FIES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8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 · VISÃO EQUIPE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094535"/>
            <a:ext cx="10883340" cy="388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Painel FIES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787" y="1660779"/>
            <a:ext cx="7680161" cy="3621939"/>
          </a:xfrm>
          <a:prstGeom prst="roundRect">
            <a:avLst>
              <a:gd name="adj" fmla="val 280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Painel FIES"/>
          <p:cNvPicPr>
            <a:picLocks noChangeAspect="1"/>
          </p:cNvPicPr>
          <p:nvPr/>
        </p:nvPicPr>
        <p:blipFill>
          <a:blip r:embed="rId3"/>
          <a:srcRect t="-14" b="-14"/>
          <a:stretch/>
        </p:blipFill>
        <p:spPr>
          <a:xfrm>
            <a:off x="819137" y="1667129"/>
            <a:ext cx="7667461" cy="3609239"/>
          </a:xfrm>
          <a:prstGeom prst="roundRect">
            <a:avLst>
              <a:gd name="adj" fmla="val 2639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815962" y="1663954"/>
            <a:ext cx="7673811" cy="3615589"/>
          </a:xfrm>
          <a:prstGeom prst="roundRect">
            <a:avLst>
              <a:gd name="adj" fmla="val 2722"/>
            </a:avLst>
          </a:prstGeom>
          <a:noFill/>
          <a:ln w="635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812787" y="5384214"/>
            <a:ext cx="10883340" cy="483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56"/>
              </a:lnSpc>
              <a:buNone/>
            </a:pPr>
            <a:r>
              <a:rPr lang="en-US" sz="1326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Acompanhamento de contratação e aditamento por unidade, curso, status, semestre e CPF, com indicadores em tempo real</a:t>
            </a:r>
            <a:endParaRPr lang="en-US" sz="13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8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 · VISÃO EQUIPE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094538"/>
            <a:ext cx="10883340" cy="388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Módulo Financeiro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787" y="1660779"/>
            <a:ext cx="10671391" cy="3837165"/>
          </a:xfrm>
          <a:prstGeom prst="roundRect">
            <a:avLst>
              <a:gd name="adj" fmla="val 264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Financeiro"/>
          <p:cNvPicPr>
            <a:picLocks noChangeAspect="1"/>
          </p:cNvPicPr>
          <p:nvPr/>
        </p:nvPicPr>
        <p:blipFill>
          <a:blip r:embed="rId3"/>
          <a:srcRect t="-16" b="-16"/>
          <a:stretch/>
        </p:blipFill>
        <p:spPr>
          <a:xfrm>
            <a:off x="819137" y="1667129"/>
            <a:ext cx="10876990" cy="4090623"/>
          </a:xfrm>
          <a:prstGeom prst="roundRect">
            <a:avLst>
              <a:gd name="adj" fmla="val 2491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815962" y="1663954"/>
            <a:ext cx="10665041" cy="3830815"/>
          </a:xfrm>
          <a:prstGeom prst="roundRect">
            <a:avLst>
              <a:gd name="adj" fmla="val 2569"/>
            </a:avLst>
          </a:prstGeom>
          <a:noFill/>
          <a:ln w="635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819137" y="5943423"/>
            <a:ext cx="10883340" cy="2679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3"/>
              </a:lnSpc>
              <a:buNone/>
            </a:pPr>
            <a:r>
              <a:rPr lang="en-US" sz="1374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Financiado, recebido, saldo e coparticipação por unidade e competência</a:t>
            </a:r>
            <a:endParaRPr lang="en-US" sz="13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8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 · VISÃO ALUNO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094538"/>
            <a:ext cx="10883340" cy="388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Seu FIES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787" y="1660779"/>
            <a:ext cx="8236916" cy="3621939"/>
          </a:xfrm>
          <a:prstGeom prst="roundRect">
            <a:avLst>
              <a:gd name="adj" fmla="val 280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Seu FIES"/>
          <p:cNvPicPr>
            <a:picLocks noChangeAspect="1"/>
          </p:cNvPicPr>
          <p:nvPr/>
        </p:nvPicPr>
        <p:blipFill>
          <a:blip r:embed="rId3"/>
          <a:srcRect t="-15" b="-15"/>
          <a:stretch/>
        </p:blipFill>
        <p:spPr>
          <a:xfrm>
            <a:off x="819137" y="1667129"/>
            <a:ext cx="9939654" cy="4362068"/>
          </a:xfrm>
          <a:prstGeom prst="roundRect">
            <a:avLst>
              <a:gd name="adj" fmla="val 2639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815962" y="1663954"/>
            <a:ext cx="8230566" cy="3615589"/>
          </a:xfrm>
          <a:prstGeom prst="roundRect">
            <a:avLst>
              <a:gd name="adj" fmla="val 2722"/>
            </a:avLst>
          </a:prstGeom>
          <a:noFill/>
          <a:ln w="635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812787" y="6198623"/>
            <a:ext cx="10883340" cy="4831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7"/>
              </a:lnSpc>
              <a:buNone/>
            </a:pPr>
            <a:r>
              <a:rPr lang="en-US" sz="1291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Acesso liberado assim que o aluno adere ao FIES: o aluno acompanha sozinho o status do aditamento, de "não iniciado" a "concluído"</a:t>
            </a:r>
            <a:endParaRPr lang="en-US" sz="12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812788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 · VISÃO ALUNO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094538"/>
            <a:ext cx="10883340" cy="388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Extrato Financeiro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787" y="1660779"/>
            <a:ext cx="9758592" cy="3837165"/>
          </a:xfrm>
          <a:prstGeom prst="roundRect">
            <a:avLst>
              <a:gd name="adj" fmla="val 264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Extrato financeiro"/>
          <p:cNvPicPr>
            <a:picLocks noChangeAspect="1"/>
          </p:cNvPicPr>
          <p:nvPr/>
        </p:nvPicPr>
        <p:blipFill>
          <a:blip r:embed="rId3"/>
          <a:srcRect t="-16" b="-16"/>
          <a:stretch/>
        </p:blipFill>
        <p:spPr>
          <a:xfrm>
            <a:off x="819137" y="1667129"/>
            <a:ext cx="9745892" cy="3824465"/>
          </a:xfrm>
          <a:prstGeom prst="roundRect">
            <a:avLst>
              <a:gd name="adj" fmla="val 2491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815962" y="1663954"/>
            <a:ext cx="9752242" cy="3830815"/>
          </a:xfrm>
          <a:prstGeom prst="roundRect">
            <a:avLst>
              <a:gd name="adj" fmla="val 2569"/>
            </a:avLst>
          </a:prstGeom>
          <a:noFill/>
          <a:ln w="635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4"/>
          <p:cNvSpPr/>
          <p:nvPr/>
        </p:nvSpPr>
        <p:spPr>
          <a:xfrm>
            <a:off x="812787" y="5599441"/>
            <a:ext cx="10883340" cy="2679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3"/>
              </a:lnSpc>
              <a:buNone/>
            </a:pPr>
            <a:r>
              <a:rPr lang="en-US" sz="1374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Simulação de mensalidade x FIES e coparticipação, mês a mês, sem precisar perguntar na secretaria</a:t>
            </a:r>
            <a:endParaRPr lang="en-US" sz="13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75" y="711175"/>
            <a:ext cx="11092662" cy="238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 · COMUNICADOS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11175" y="975209"/>
            <a:ext cx="10137762" cy="331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15"/>
              </a:lnSpc>
              <a:buNone/>
            </a:pPr>
            <a:r>
              <a:rPr lang="en-US" sz="21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área de negócio publica o comunicado, o aluno recebe na hora</a:t>
            </a:r>
            <a:endParaRPr lang="en-US" sz="2100" dirty="0"/>
          </a:p>
        </p:txBody>
      </p:sp>
      <p:pic>
        <p:nvPicPr>
          <p:cNvPr id="4" name="Image 0" descr="Tela de gestão de comunicado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7525" y="1504826"/>
            <a:ext cx="10096450" cy="3613125"/>
          </a:xfrm>
          <a:prstGeom prst="roundRect">
            <a:avLst>
              <a:gd name="adj" fmla="val 2636"/>
            </a:avLst>
          </a:prstGeom>
          <a:effectLst>
            <a:outerShdw blurRad="203200" dist="76200" dir="5400000" algn="bl" rotWithShape="0">
              <a:srgbClr val="182143">
                <a:alpha val="12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714350" y="1501651"/>
            <a:ext cx="10102800" cy="3619475"/>
          </a:xfrm>
          <a:prstGeom prst="roundRect">
            <a:avLst>
              <a:gd name="adj" fmla="val 2719"/>
            </a:avLst>
          </a:prstGeom>
          <a:noFill/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/>
          <p:nvPr/>
        </p:nvSpPr>
        <p:spPr>
          <a:xfrm>
            <a:off x="812787" y="5430850"/>
            <a:ext cx="10137762" cy="274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Datas de aditamento, prazos do MEC, curiosidades sobre o FIES: a equipe cria e publica sem depender de TI.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75" y="711175"/>
            <a:ext cx="11092662" cy="2383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 · VISÃO ALUNO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11175" y="974868"/>
            <a:ext cx="10137762" cy="345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2"/>
              </a:lnSpc>
              <a:buNone/>
            </a:pPr>
            <a:r>
              <a:rPr lang="en-US" sz="2193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aluno vê o comunicado direto no portal, sem depender de e-mail</a:t>
            </a:r>
            <a:endParaRPr lang="en-US" sz="2193" dirty="0"/>
          </a:p>
        </p:txBody>
      </p:sp>
      <p:pic>
        <p:nvPicPr>
          <p:cNvPr id="4" name="Image 0" descr="image.png"/>
          <p:cNvPicPr>
            <a:picLocks noChangeAspect="1"/>
          </p:cNvPicPr>
          <p:nvPr/>
        </p:nvPicPr>
        <p:blipFill>
          <a:blip r:embed="rId3"/>
          <a:srcRect t="3535" b="3535"/>
          <a:stretch/>
        </p:blipFill>
        <p:spPr>
          <a:xfrm>
            <a:off x="812787" y="1578483"/>
            <a:ext cx="9579255" cy="41474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75" y="711175"/>
            <a:ext cx="11092662" cy="2383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 · VISÃO ALUNO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11175" y="974861"/>
            <a:ext cx="10137762" cy="345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2"/>
              </a:lnSpc>
              <a:buNone/>
            </a:pPr>
            <a:r>
              <a:rPr lang="en-US" sz="2193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Central de Dúvidas responde antes que o aluno precise perguntar</a:t>
            </a:r>
            <a:endParaRPr lang="en-US" sz="2193" dirty="0"/>
          </a:p>
        </p:txBody>
      </p:sp>
      <p:pic>
        <p:nvPicPr>
          <p:cNvPr id="4" name="Image 0" descr="Central de Dúvidas do aluno"/>
          <p:cNvPicPr>
            <a:picLocks noChangeAspect="1"/>
          </p:cNvPicPr>
          <p:nvPr/>
        </p:nvPicPr>
        <p:blipFill>
          <a:blip r:embed="rId3"/>
          <a:srcRect l="3465" r="3465"/>
          <a:stretch/>
        </p:blipFill>
        <p:spPr>
          <a:xfrm>
            <a:off x="819366" y="1442870"/>
            <a:ext cx="10553192" cy="4360190"/>
          </a:xfrm>
          <a:prstGeom prst="roundRect">
            <a:avLst>
              <a:gd name="adj" fmla="val 2185"/>
            </a:avLst>
          </a:prstGeom>
          <a:effectLst>
            <a:outerShdw blurRad="203200" dist="76200" dir="5400000" algn="bl" rotWithShape="0">
              <a:srgbClr val="182143">
                <a:alpha val="12000"/>
              </a:srgbClr>
            </a:outerShdw>
          </a:effectLst>
        </p:spPr>
      </p:pic>
      <p:sp>
        <p:nvSpPr>
          <p:cNvPr id="5" name="Shape 2"/>
          <p:cNvSpPr/>
          <p:nvPr/>
        </p:nvSpPr>
        <p:spPr>
          <a:xfrm>
            <a:off x="816191" y="1439695"/>
            <a:ext cx="10559542" cy="4366540"/>
          </a:xfrm>
          <a:prstGeom prst="roundRect">
            <a:avLst>
              <a:gd name="adj" fmla="val 2254"/>
            </a:avLst>
          </a:prstGeom>
          <a:noFill/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75" y="609563"/>
            <a:ext cx="11092662" cy="237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75"/>
              </a:lnSpc>
              <a:buNone/>
            </a:pPr>
            <a:r>
              <a:rPr lang="en-US" sz="1196" b="1" kern="0" spc="150" dirty="0">
                <a:solidFill>
                  <a:srgbClr val="CE005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GANHO OPERACIONAL · EQUIPE</a:t>
            </a:r>
            <a:endParaRPr lang="en-US" sz="1196" dirty="0"/>
          </a:p>
        </p:txBody>
      </p:sp>
      <p:sp>
        <p:nvSpPr>
          <p:cNvPr id="3" name="Text 1"/>
          <p:cNvSpPr/>
          <p:nvPr/>
        </p:nvSpPr>
        <p:spPr>
          <a:xfrm>
            <a:off x="711175" y="885484"/>
            <a:ext cx="10137762" cy="3602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5"/>
              </a:lnSpc>
              <a:buNone/>
            </a:pPr>
            <a:r>
              <a:rPr lang="en-US" sz="23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Quase 900 horas de trabalho manual eliminadas por semestre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11175" y="1283816"/>
            <a:ext cx="10137762" cy="379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 número importa menos do que o prazo: esse trabalho todo precisava caber dentro da janela que o governo abre para cada etapa do FIES, normalmente um período máximo de 30 dias corridos.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14350" y="1793801"/>
            <a:ext cx="2609863" cy="3308236"/>
          </a:xfrm>
          <a:prstGeom prst="roundRect">
            <a:avLst>
              <a:gd name="adj" fmla="val 3771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870852" y="1950300"/>
            <a:ext cx="2365764" cy="425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0057B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Adesão FIES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870852" y="2413788"/>
            <a:ext cx="2365764" cy="342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36h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870852" y="2794750"/>
            <a:ext cx="2365764" cy="469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 semestre · 2 analistas · janela de 4 dias corridos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432061" y="1793801"/>
            <a:ext cx="2609977" cy="3308236"/>
          </a:xfrm>
          <a:prstGeom prst="roundRect">
            <a:avLst>
              <a:gd name="adj" fmla="val 3771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3588563" y="1950300"/>
            <a:ext cx="2365882" cy="425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0057B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Seleção FIES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3588563" y="2413788"/>
            <a:ext cx="2365882" cy="342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80h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3588563" y="2794750"/>
            <a:ext cx="2365882" cy="469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 semestre · 1 analista · 4h/dia ao longo de 20 dias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149887" y="1793801"/>
            <a:ext cx="2609863" cy="3308236"/>
          </a:xfrm>
          <a:prstGeom prst="roundRect">
            <a:avLst>
              <a:gd name="adj" fmla="val 3771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6306389" y="1950300"/>
            <a:ext cx="2365764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0057B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Recebimento FIES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6306389" y="2813838"/>
            <a:ext cx="2365764" cy="342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100h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6306389" y="3194800"/>
            <a:ext cx="2365764" cy="4697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 semestre · 1 analista · 5h/dia ao longo de 20 dias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867597" y="1793801"/>
            <a:ext cx="2609977" cy="3308236"/>
          </a:xfrm>
          <a:prstGeom prst="roundRect">
            <a:avLst>
              <a:gd name="adj" fmla="val 3771"/>
            </a:avLst>
          </a:prstGeom>
          <a:solidFill>
            <a:srgbClr val="FFFFFF"/>
          </a:solidFill>
          <a:ln w="6350">
            <a:solidFill>
              <a:srgbClr val="E3E6E4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9024100" y="1950300"/>
            <a:ext cx="2365882" cy="425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250" b="1" dirty="0">
                <a:solidFill>
                  <a:srgbClr val="0057B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DRM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9024100" y="2413788"/>
            <a:ext cx="2365882" cy="342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~667h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9024100" y="2794750"/>
            <a:ext cx="2365882" cy="691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66666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 semestre · ~4.000 DRMs · 10 min cada, ao longo de 20 dias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11175" y="5264088"/>
            <a:ext cx="10137762" cy="55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8A90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DRM: documento que comprova a regularidade do financiamento do aluno, baixado e lançado no RM após a confirmação do aditamento.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11175" y="5886109"/>
            <a:ext cx="10769575" cy="863537"/>
          </a:xfrm>
          <a:prstGeom prst="roundRect">
            <a:avLst>
              <a:gd name="adj" fmla="val 14707"/>
            </a:avLst>
          </a:prstGeom>
          <a:solidFill>
            <a:srgbClr val="182143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965149" y="6133685"/>
            <a:ext cx="1259865" cy="393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≈883h</a:t>
            </a:r>
            <a:endParaRPr lang="en-US" sz="2900" dirty="0"/>
          </a:p>
        </p:txBody>
      </p:sp>
      <p:sp>
        <p:nvSpPr>
          <p:cNvPr id="24" name="Shape 22"/>
          <p:cNvSpPr/>
          <p:nvPr/>
        </p:nvSpPr>
        <p:spPr>
          <a:xfrm>
            <a:off x="2351951" y="6152772"/>
            <a:ext cx="6350" cy="330098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3"/>
          <p:cNvSpPr/>
          <p:nvPr/>
        </p:nvSpPr>
        <p:spPr>
          <a:xfrm>
            <a:off x="2535974" y="5944518"/>
            <a:ext cx="7684996" cy="772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Soma de Adesão, Seleção, Recebimento e DRM. Não existia retrabalho no processo manual, o problema era a lentidão. A turma ficou livre para outras atividades, sem redução de headcount.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8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711175"/>
            <a:ext cx="10883340" cy="25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150" dirty="0">
                <a:solidFill>
                  <a:srgbClr val="FF5C9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GANHO OPERACIONAL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787" y="1005613"/>
            <a:ext cx="10137762" cy="81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05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Portal FIES: mais autonomia, menos atendimento presencial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12787" y="1857716"/>
            <a:ext cx="9483660" cy="238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digitalização do atendimento reduziu de 9 para 1, a cada 10 alunos, a procura presencial pela secretaria.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12787" y="2271824"/>
            <a:ext cx="4927588" cy="3464662"/>
          </a:xfrm>
          <a:prstGeom prst="roundRect">
            <a:avLst>
              <a:gd name="adj" fmla="val 3666"/>
            </a:avLst>
          </a:prstGeom>
          <a:solidFill>
            <a:srgbClr val="FFFFFF">
              <a:alpha val="6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66762" y="2525799"/>
            <a:ext cx="4552228" cy="203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100" dirty="0">
                <a:solidFill>
                  <a:srgbClr val="9AA0B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ERA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66762" y="2830525"/>
            <a:ext cx="4552228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 em cada 10 alunos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066762" y="3871913"/>
            <a:ext cx="4552228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procuravam a secretaria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066762" y="4194355"/>
            <a:ext cx="4419638" cy="6350"/>
          </a:xfrm>
          <a:prstGeom prst="rect">
            <a:avLst/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1066762" y="4327624"/>
            <a:ext cx="4552228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Informações insuficientes no site da Caixa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66762" y="4611892"/>
            <a:ext cx="4552228" cy="611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Dependência do atendimento da secretaria, que precisava buscar as informações em diversos módulos do RM, como educacional e financeiro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66762" y="5287063"/>
            <a:ext cx="4552228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Dificuldade para consultar status e extrato</a:t>
            </a:r>
            <a:endParaRPr lang="en-US" sz="1100" dirty="0"/>
          </a:p>
        </p:txBody>
      </p:sp>
      <p:pic>
        <p:nvPicPr>
          <p:cNvPr id="13" name="Image 0" descr="arrow-right"/>
          <p:cNvPicPr>
            <a:picLocks noChangeAspect="1"/>
          </p:cNvPicPr>
          <p:nvPr/>
        </p:nvPicPr>
        <p:blipFill>
          <a:blip r:embed="rId3"/>
          <a:srcRect l="-23" r="-23"/>
          <a:stretch/>
        </p:blipFill>
        <p:spPr>
          <a:xfrm>
            <a:off x="5918112" y="3889859"/>
            <a:ext cx="355587" cy="228486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6451435" y="2369555"/>
            <a:ext cx="4927702" cy="3269209"/>
          </a:xfrm>
          <a:prstGeom prst="roundRect">
            <a:avLst>
              <a:gd name="adj" fmla="val 3885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2"/>
          <p:cNvSpPr/>
          <p:nvPr/>
        </p:nvSpPr>
        <p:spPr>
          <a:xfrm>
            <a:off x="6705410" y="2623530"/>
            <a:ext cx="4552345" cy="2031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b="1" kern="0" spc="100" dirty="0">
                <a:solidFill>
                  <a:srgbClr val="FFD6E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COMO ESTÁ AGORA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705410" y="2928249"/>
            <a:ext cx="4552345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 em cada 10 alunos</a:t>
            </a:r>
            <a:endParaRPr lang="en-US" sz="3600" dirty="0"/>
          </a:p>
        </p:txBody>
      </p:sp>
      <p:sp>
        <p:nvSpPr>
          <p:cNvPr id="17" name="Text 14"/>
          <p:cNvSpPr/>
          <p:nvPr/>
        </p:nvSpPr>
        <p:spPr>
          <a:xfrm>
            <a:off x="6705410" y="3969637"/>
            <a:ext cx="4552345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FFD6E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ainda procura a secretaria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705410" y="4292079"/>
            <a:ext cx="4419753" cy="6350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6"/>
          <p:cNvSpPr/>
          <p:nvPr/>
        </p:nvSpPr>
        <p:spPr>
          <a:xfrm>
            <a:off x="6705410" y="4425355"/>
            <a:ext cx="4552345" cy="41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FFE8F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Acesso liberado após a adesão do FIES, para que o aluno acompanhe o status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705410" y="4905071"/>
            <a:ext cx="4552345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FFE8F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Consulta de status e extrato pelo Portal do Aluno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705410" y="5189333"/>
            <a:ext cx="4552345" cy="220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FFE8F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Mais autonomia e agilidade no acompanhamento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6422289" y="5937312"/>
            <a:ext cx="5105554" cy="336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Redução de 89% na procura pela secretaria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8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7" y="711169"/>
            <a:ext cx="9810712" cy="817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Um portfólio de automações que fortalece a operação de Bolsas e Financiamento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12787" y="1604994"/>
            <a:ext cx="9483660" cy="5205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Além das automações apresentadas, o setor conta com outros robôs que apoiam diferentes etapas da jornada do FIES e do ProUni, ampliando a eficiência, a integração e a segurança dos processos.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812787" y="2354120"/>
            <a:ext cx="2546261" cy="1883550"/>
          </a:xfrm>
          <a:prstGeom prst="roundRect">
            <a:avLst>
              <a:gd name="adj" fmla="val 5394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994511" y="3162567"/>
            <a:ext cx="2182813" cy="292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Aditamento Novo FIES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486036" y="2354120"/>
            <a:ext cx="2546376" cy="1883550"/>
          </a:xfrm>
          <a:prstGeom prst="roundRect">
            <a:avLst>
              <a:gd name="adj" fmla="val 5394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3578637" y="3029179"/>
            <a:ext cx="2361173" cy="55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Consolidação FIES Novo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159399" y="2354120"/>
            <a:ext cx="2546376" cy="1883550"/>
          </a:xfrm>
          <a:prstGeom prst="roundRect">
            <a:avLst>
              <a:gd name="adj" fmla="val 5394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6252000" y="3029179"/>
            <a:ext cx="2361173" cy="55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Consulta de contrato SIFES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832762" y="2354120"/>
            <a:ext cx="2546376" cy="1883550"/>
          </a:xfrm>
          <a:prstGeom prst="roundRect">
            <a:avLst>
              <a:gd name="adj" fmla="val 5394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8925363" y="3029179"/>
            <a:ext cx="2361173" cy="55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Alteração de flag de aditamento no RM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2787" y="4364651"/>
            <a:ext cx="2546261" cy="1883664"/>
          </a:xfrm>
          <a:prstGeom prst="roundRect">
            <a:avLst>
              <a:gd name="adj" fmla="val 5394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905390" y="5039823"/>
            <a:ext cx="2361055" cy="55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Relatório de Contratação FIES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3486036" y="4364651"/>
            <a:ext cx="2546376" cy="1883664"/>
          </a:xfrm>
          <a:prstGeom prst="roundRect">
            <a:avLst>
              <a:gd name="adj" fmla="val 5394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3742398" y="5173098"/>
            <a:ext cx="2033651" cy="292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Bolsista ProUni Novo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159399" y="4364651"/>
            <a:ext cx="2546376" cy="1883664"/>
          </a:xfrm>
          <a:prstGeom prst="roundRect">
            <a:avLst>
              <a:gd name="adj" fmla="val 5394"/>
            </a:avLst>
          </a:prstGeom>
          <a:solidFill>
            <a:srgbClr val="FFFFFF">
              <a:alpha val="7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6252000" y="5039823"/>
            <a:ext cx="2361173" cy="5587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Relatório de Bolsistas ProUni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832762" y="4364651"/>
            <a:ext cx="2546376" cy="1883664"/>
          </a:xfrm>
          <a:prstGeom prst="roundRect">
            <a:avLst>
              <a:gd name="adj" fmla="val 5394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9995510" y="5014336"/>
            <a:ext cx="220764" cy="342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9290622" y="5331861"/>
            <a:ext cx="1630540" cy="292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FFD6E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robôs adicionais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8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787" y="815876"/>
            <a:ext cx="279349" cy="279349"/>
          </a:xfrm>
          <a:prstGeom prst="roundRect">
            <a:avLst>
              <a:gd name="adj" fmla="val 22731"/>
            </a:avLst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890054" y="873026"/>
            <a:ext cx="175501" cy="190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193635" y="813358"/>
            <a:ext cx="565379" cy="309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Afya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87" y="3845744"/>
            <a:ext cx="5232348" cy="723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Obrigada.</a:t>
            </a:r>
            <a:endParaRPr lang="en-US" sz="5000" dirty="0"/>
          </a:p>
        </p:txBody>
      </p:sp>
      <p:sp>
        <p:nvSpPr>
          <p:cNvPr id="6" name="Shape 4"/>
          <p:cNvSpPr/>
          <p:nvPr/>
        </p:nvSpPr>
        <p:spPr>
          <a:xfrm>
            <a:off x="812787" y="4747332"/>
            <a:ext cx="457086" cy="31661"/>
          </a:xfrm>
          <a:prstGeom prst="rect">
            <a:avLst/>
          </a:prstGeom>
          <a:solidFill>
            <a:srgbClr val="CE005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812787" y="4982108"/>
            <a:ext cx="4454041" cy="736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Ligia Melo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812787" y="5731235"/>
            <a:ext cx="6233045" cy="336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750" dirty="0">
                <a:solidFill>
                  <a:srgbClr val="C7CCD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Coordenadora de Automações e Integrações · Afya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144229" y="3524213"/>
            <a:ext cx="2234908" cy="2518029"/>
          </a:xfrm>
          <a:prstGeom prst="roundRect">
            <a:avLst>
              <a:gd name="adj" fmla="val 681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0" descr="QR code do LinkedIn de Ligia Mel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72715" y="3752701"/>
            <a:ext cx="1777937" cy="1777937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386316" y="5644815"/>
            <a:ext cx="1803255" cy="194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30"/>
              </a:lnSpc>
              <a:buNone/>
            </a:pPr>
            <a:r>
              <a:rPr lang="en-US" sz="950" b="1" dirty="0">
                <a:solidFill>
                  <a:srgbClr val="18214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linkedin.com/in/ligiammelo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1180</Words>
  <Application>Microsoft Office PowerPoint</Application>
  <PresentationFormat>Widescreen</PresentationFormat>
  <Paragraphs>146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0" baseType="lpstr">
      <vt:lpstr>Arial</vt:lpstr>
      <vt:lpstr>Poppins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Ecossistema FIES — Automações CSAA</dc:title>
  <dc:subject>PptxGenJS Presentation</dc:subject>
  <dc:creator>PptxGenJS</dc:creator>
  <cp:lastModifiedBy>Ligia Marinho De Melo</cp:lastModifiedBy>
  <cp:revision>3</cp:revision>
  <dcterms:created xsi:type="dcterms:W3CDTF">2026-09-24T20:29:13Z</dcterms:created>
  <dcterms:modified xsi:type="dcterms:W3CDTF">2026-09-25T14:05:12Z</dcterms:modified>
</cp:coreProperties>
</file>