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horzBarState="maximized">
    <p:restoredLeft sz="14897"/>
    <p:restoredTop sz="96786"/>
  </p:normalViewPr>
  <p:slideViewPr>
    <p:cSldViewPr snapToGrid="0" snapToObjects="1">
      <p:cViewPr varScale="1">
        <p:scale>
          <a:sx n="97" d="100"/>
          <a:sy n="97" d="100"/>
        </p:scale>
        <p:origin x="280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5088" y="2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1658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7906" cy="10286897"/>
          </a:xfrm>
          <a:prstGeom prst="rect">
            <a:avLst/>
          </a:prstGeom>
          <a:gradFill rotWithShape="1">
            <a:gsLst>
              <a:gs pos="0">
                <a:srgbClr val="0A1435">
                  <a:alpha val="100000"/>
                </a:srgbClr>
              </a:gs>
              <a:gs pos="60000">
                <a:srgbClr val="0A3A56">
                  <a:alpha val="100000"/>
                </a:srgbClr>
              </a:gs>
              <a:gs pos="100000">
                <a:srgbClr val="075E8E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 rot="-720001">
            <a:off x="11429889" y="3788869"/>
            <a:ext cx="8572504" cy="859155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650" y="1142862"/>
            <a:ext cx="2414683" cy="533281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15013877" y="952439"/>
            <a:ext cx="2226379" cy="914126"/>
          </a:xfrm>
          <a:prstGeom prst="roundRect">
            <a:avLst>
              <a:gd name="adj" fmla="val 14588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80436" y="1104712"/>
            <a:ext cx="1693261" cy="60958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047650" y="3220555"/>
            <a:ext cx="14668458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7FD6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INTELLIGENT AUTOMATION SUMMIT · 2026</a:t>
            </a:r>
            <a:endParaRPr lang="en-US" sz="2100" dirty="0"/>
          </a:p>
        </p:txBody>
      </p:sp>
      <p:sp>
        <p:nvSpPr>
          <p:cNvPr id="8" name="Text 3"/>
          <p:cNvSpPr/>
          <p:nvPr/>
        </p:nvSpPr>
        <p:spPr>
          <a:xfrm>
            <a:off x="1047650" y="4112345"/>
            <a:ext cx="14668458" cy="11260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8378"/>
              </a:lnSpc>
              <a:buNone/>
            </a:pPr>
            <a:r>
              <a:rPr lang="en-US" sz="8400" b="1" kern="0" spc="-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CX na era dos agentes de IA</a:t>
            </a:r>
            <a:endParaRPr lang="en-US" sz="8400" dirty="0"/>
          </a:p>
        </p:txBody>
      </p:sp>
      <p:sp>
        <p:nvSpPr>
          <p:cNvPr id="9" name="Text 4"/>
          <p:cNvSpPr/>
          <p:nvPr/>
        </p:nvSpPr>
        <p:spPr>
          <a:xfrm>
            <a:off x="1047650" y="5695559"/>
            <a:ext cx="11772819" cy="17352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879"/>
              </a:lnSpc>
              <a:buNone/>
            </a:pPr>
            <a:r>
              <a:rPr lang="en-US" sz="3300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regras e RPA a agentes que entendem contexto, decidem e agem — e o que isso exige em governança, custo e controle.</a:t>
            </a:r>
            <a:endParaRPr lang="en-US" sz="3300" dirty="0"/>
          </a:p>
        </p:txBody>
      </p:sp>
      <p:sp>
        <p:nvSpPr>
          <p:cNvPr id="10" name="Text 5"/>
          <p:cNvSpPr/>
          <p:nvPr/>
        </p:nvSpPr>
        <p:spPr>
          <a:xfrm>
            <a:off x="1047650" y="8746560"/>
            <a:ext cx="4793302" cy="3406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Anderson Lonardoni</a:t>
            </a:r>
            <a:endParaRPr lang="en-US" sz="2100" dirty="0"/>
          </a:p>
        </p:txBody>
      </p:sp>
      <p:sp>
        <p:nvSpPr>
          <p:cNvPr id="11" name="Text 6"/>
          <p:cNvSpPr/>
          <p:nvPr/>
        </p:nvSpPr>
        <p:spPr>
          <a:xfrm>
            <a:off x="1047650" y="9106211"/>
            <a:ext cx="4793302" cy="3615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9ED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de Produtos e Inovação · uFly</a:t>
            </a:r>
            <a:endParaRPr lang="en-US" sz="2100" dirty="0"/>
          </a:p>
        </p:txBody>
      </p:sp>
      <p:sp>
        <p:nvSpPr>
          <p:cNvPr id="12" name="Text 7"/>
          <p:cNvSpPr/>
          <p:nvPr/>
        </p:nvSpPr>
        <p:spPr>
          <a:xfrm>
            <a:off x="14059726" y="8746560"/>
            <a:ext cx="3180530" cy="3406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de setembro de 2026</a:t>
            </a:r>
            <a:endParaRPr lang="en-US" sz="2100" dirty="0"/>
          </a:p>
        </p:txBody>
      </p:sp>
      <p:sp>
        <p:nvSpPr>
          <p:cNvPr id="13" name="Text 8"/>
          <p:cNvSpPr/>
          <p:nvPr/>
        </p:nvSpPr>
        <p:spPr>
          <a:xfrm>
            <a:off x="14059726" y="9106211"/>
            <a:ext cx="3180530" cy="3615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buNone/>
            </a:pPr>
            <a:r>
              <a:rPr lang="en-US" sz="2100" dirty="0">
                <a:solidFill>
                  <a:srgbClr val="9ED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FIEP · Curitiba/PR</a:t>
            </a: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650" y="3381469"/>
            <a:ext cx="2971766" cy="2971766"/>
          </a:xfrm>
          <a:prstGeom prst="roundRect">
            <a:avLst>
              <a:gd name="adj" fmla="val 7051"/>
            </a:avLst>
          </a:prstGeom>
          <a:ln/>
          <a:effectLst>
            <a:outerShdw blurRad="419100" dist="171450" dir="5400000" algn="bl" rotWithShape="0">
              <a:srgbClr val="0A1435">
                <a:alpha val="16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7650" y="3381469"/>
            <a:ext cx="2971766" cy="297176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650" y="6619794"/>
            <a:ext cx="1724401" cy="38084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952781" y="1563650"/>
            <a:ext cx="13516222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QUEM FALA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4952781" y="2226705"/>
            <a:ext cx="13516222" cy="6780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560"/>
              </a:lnSpc>
              <a:buNone/>
            </a:pPr>
            <a:r>
              <a:rPr lang="en-US" sz="4800" b="1" kern="0" spc="-96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Anderson Lonardoni</a:t>
            </a:r>
            <a:endParaRPr lang="en-US" sz="4800" dirty="0"/>
          </a:p>
        </p:txBody>
      </p:sp>
      <p:sp>
        <p:nvSpPr>
          <p:cNvPr id="7" name="Text 3"/>
          <p:cNvSpPr/>
          <p:nvPr/>
        </p:nvSpPr>
        <p:spPr>
          <a:xfrm>
            <a:off x="4952781" y="3133169"/>
            <a:ext cx="13516222" cy="5410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4782"/>
              </a:lnSpc>
              <a:buNone/>
            </a:pPr>
            <a:r>
              <a:rPr lang="en-US" sz="3300" b="1" dirty="0">
                <a:solidFill>
                  <a:srgbClr val="007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Sócio-fundador · Head de Produtos e Inovação, uFly</a:t>
            </a:r>
            <a:endParaRPr lang="en-US" sz="3300" dirty="0"/>
          </a:p>
        </p:txBody>
      </p:sp>
      <p:sp>
        <p:nvSpPr>
          <p:cNvPr id="8" name="Text 4"/>
          <p:cNvSpPr/>
          <p:nvPr/>
        </p:nvSpPr>
        <p:spPr>
          <a:xfrm>
            <a:off x="4952781" y="3902685"/>
            <a:ext cx="10595503" cy="12779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6616"/>
              </a:lnSpc>
              <a:buNone/>
            </a:pPr>
            <a:r>
              <a:rPr lang="en-US" sz="21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Anderson Lonardoni é sócio-fundador e Head de Produtos e Inovação da uFly Tecnologia, com atuação na criação e evolução de produtos digitais, Inteligência Artificial, automação e soluções omnichannel.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4952781" y="5409111"/>
            <a:ext cx="10595503" cy="12779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6616"/>
              </a:lnSpc>
              <a:buNone/>
            </a:pPr>
            <a:r>
              <a:rPr lang="en-US" sz="21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 graduado em Ciência da Computação pela Universidade Estadual de Maringá (UEM) e pós-graduado em Gestão de Tecnologia da Informação pelo Instituto Paranaense de Ensino.</a:t>
            </a:r>
            <a:endParaRPr lang="en-US" sz="2100" dirty="0"/>
          </a:p>
        </p:txBody>
      </p:sp>
      <p:sp>
        <p:nvSpPr>
          <p:cNvPr id="10" name="Text 6"/>
          <p:cNvSpPr/>
          <p:nvPr/>
        </p:nvSpPr>
        <p:spPr>
          <a:xfrm>
            <a:off x="4952781" y="6915536"/>
            <a:ext cx="10595503" cy="12779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6616"/>
              </a:lnSpc>
              <a:buNone/>
            </a:pPr>
            <a:r>
              <a:rPr lang="en-US" sz="21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Sua trajetória combina tecnologia, arquitetura de soluções, estratégia de produto e inovação, com foco em transformar desafios de negócio em soluções escaláveis e orientadas à experiência do cliente.</a:t>
            </a:r>
            <a:endParaRPr lang="en-US" sz="2100" dirty="0"/>
          </a:p>
        </p:txBody>
      </p:sp>
      <p:sp>
        <p:nvSpPr>
          <p:cNvPr id="11" name="Text 7"/>
          <p:cNvSpPr/>
          <p:nvPr/>
        </p:nvSpPr>
        <p:spPr>
          <a:xfrm>
            <a:off x="4952781" y="8421962"/>
            <a:ext cx="13516222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674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linkedin.com/in/andersonlonardoni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4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3015622"/>
            <a:ext cx="17811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1AADC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· A AUTOMAÇÃO MUDOU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3907413"/>
            <a:ext cx="15304765" cy="14398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0280"/>
              </a:lnSpc>
              <a:buNone/>
            </a:pPr>
            <a:r>
              <a:rPr lang="en-US" sz="4800" b="1" kern="0" spc="-96" dirty="0">
                <a:solidFill>
                  <a:srgbClr val="9ED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Durante anos, automatizamos aquilo que conseguíamos descrever em regras.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1047650" y="5690017"/>
            <a:ext cx="15304765" cy="17144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6786"/>
              </a:lnSpc>
              <a:buNone/>
            </a:pPr>
            <a:r>
              <a:rPr lang="en-US" sz="6000" b="1" kern="0" spc="-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Agora automatizamos aquilo que exigia interpretação.</a:t>
            </a:r>
            <a:endParaRPr lang="en-US" sz="6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952439"/>
            <a:ext cx="17811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· EVOLUÇÃO DA AUTOMAÇÃO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1539358"/>
            <a:ext cx="16678384" cy="13547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76"/>
              </a:lnSpc>
              <a:buNone/>
            </a:pPr>
            <a:r>
              <a:rPr lang="en-US" sz="4800" b="1" kern="0" spc="-96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RPA automatiza tarefas. Agentes de IA automatizam decisões e jornadas.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1047650" y="3541730"/>
            <a:ext cx="3876600" cy="4402055"/>
          </a:xfrm>
          <a:prstGeom prst="roundRect">
            <a:avLst>
              <a:gd name="adj" fmla="val 4914"/>
            </a:avLst>
          </a:prstGeom>
          <a:solidFill>
            <a:srgbClr val="FFFFFF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400943" y="3933009"/>
            <a:ext cx="3487016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95A3B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ETAPA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0943" y="4448683"/>
            <a:ext cx="3265115" cy="9602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6050"/>
              </a:lnSpc>
              <a:buNone/>
            </a:pPr>
            <a:r>
              <a:rPr lang="en-US" sz="33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Automação tradicional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1400943" y="5542145"/>
            <a:ext cx="3265115" cy="11982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7802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Scripts e integrações. Fluxos rígidos, sem exceções.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5152823" y="3541730"/>
            <a:ext cx="3876763" cy="4402055"/>
          </a:xfrm>
          <a:prstGeom prst="roundRect">
            <a:avLst>
              <a:gd name="adj" fmla="val 4914"/>
            </a:avLst>
          </a:prstGeom>
          <a:solidFill>
            <a:srgbClr val="FFFFFF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5506115" y="3933009"/>
            <a:ext cx="3487195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95A3B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ETAPA 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506115" y="4448683"/>
            <a:ext cx="3487195" cy="4991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6050"/>
              </a:lnSpc>
              <a:buNone/>
            </a:pPr>
            <a:r>
              <a:rPr lang="en-US" sz="33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RPA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5506115" y="5081088"/>
            <a:ext cx="3265283" cy="15849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7802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Eficiência enorme em processos determinísticos e sistemas legados.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9258158" y="3541730"/>
            <a:ext cx="3876763" cy="4402055"/>
          </a:xfrm>
          <a:prstGeom prst="roundRect">
            <a:avLst>
              <a:gd name="adj" fmla="val 4914"/>
            </a:avLst>
          </a:prstGeom>
          <a:solidFill>
            <a:srgbClr val="FFFFFF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9611451" y="3933009"/>
            <a:ext cx="3487195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95A3B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ETAPA 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611451" y="4448683"/>
            <a:ext cx="3487195" cy="4991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6050"/>
              </a:lnSpc>
              <a:buNone/>
            </a:pPr>
            <a:r>
              <a:rPr lang="en-US" sz="33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 Generativa</a:t>
            </a:r>
            <a:endParaRPr lang="en-US" sz="3300" dirty="0"/>
          </a:p>
        </p:txBody>
      </p:sp>
      <p:sp>
        <p:nvSpPr>
          <p:cNvPr id="15" name="Text 13"/>
          <p:cNvSpPr/>
          <p:nvPr/>
        </p:nvSpPr>
        <p:spPr>
          <a:xfrm>
            <a:off x="9611451" y="5081088"/>
            <a:ext cx="3265283" cy="19716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7802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Linguagem natural, documentos não estruturados, classificação, recomendação.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13363492" y="3541730"/>
            <a:ext cx="3876763" cy="4402055"/>
          </a:xfrm>
          <a:prstGeom prst="roundRect">
            <a:avLst>
              <a:gd name="adj" fmla="val 4914"/>
            </a:avLst>
          </a:prstGeom>
          <a:solidFill>
            <a:srgbClr val="0075BE"/>
          </a:solidFill>
          <a:ln/>
          <a:effectLst>
            <a:outerShdw blurRad="476250" dist="190500" dir="5400000" algn="bl" rotWithShape="0">
              <a:srgbClr val="0075BE">
                <a:alpha val="2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13706352" y="3922575"/>
            <a:ext cx="3510151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9ED3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ETAPA 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3706352" y="4438249"/>
            <a:ext cx="3510151" cy="4991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605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Agentes de IA</a:t>
            </a:r>
            <a:endParaRPr lang="en-US" sz="3300" dirty="0"/>
          </a:p>
        </p:txBody>
      </p:sp>
      <p:sp>
        <p:nvSpPr>
          <p:cNvPr id="19" name="Text 17"/>
          <p:cNvSpPr/>
          <p:nvPr/>
        </p:nvSpPr>
        <p:spPr>
          <a:xfrm>
            <a:off x="13706352" y="5070654"/>
            <a:ext cx="3286777" cy="15849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7802"/>
              </a:lnSpc>
              <a:buNone/>
            </a:pPr>
            <a:r>
              <a:rPr lang="en-US" sz="2100" dirty="0">
                <a:solidFill>
                  <a:srgbClr val="E9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Interpretam contexto, tomam decisões, tratam exceções e executam ações.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952439"/>
            <a:ext cx="17811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· ONDE AS EMPRESAS ESTÃO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1539358"/>
            <a:ext cx="17811866" cy="696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76"/>
              </a:lnSpc>
              <a:buNone/>
            </a:pPr>
            <a:r>
              <a:rPr lang="en-US" sz="4800" b="1" kern="0" spc="-96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Quase todas usam IA. Poucas veem resultado no balanço.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1047650" y="2883402"/>
            <a:ext cx="5143530" cy="31302"/>
          </a:xfrm>
          <a:prstGeom prst="rect">
            <a:avLst/>
          </a:prstGeom>
          <a:solidFill>
            <a:srgbClr val="DDE5E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047650" y="3219414"/>
            <a:ext cx="5657883" cy="14669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217"/>
              </a:lnSpc>
              <a:buNone/>
            </a:pPr>
            <a:r>
              <a:rPr lang="en-US" sz="11250" b="1" kern="0" spc="-45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~90%</a:t>
            </a:r>
            <a:endParaRPr lang="en-US" sz="11250" dirty="0"/>
          </a:p>
        </p:txBody>
      </p:sp>
      <p:sp>
        <p:nvSpPr>
          <p:cNvPr id="6" name="Text 4"/>
          <p:cNvSpPr/>
          <p:nvPr/>
        </p:nvSpPr>
        <p:spPr>
          <a:xfrm>
            <a:off x="1047650" y="4800508"/>
            <a:ext cx="5297836" cy="1349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6391"/>
              </a:lnSpc>
              <a:buNone/>
            </a:pPr>
            <a:r>
              <a:rPr lang="en-US" sz="255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organizações usam IA regularmente em ao menos uma função</a:t>
            </a:r>
            <a:endParaRPr lang="en-US" sz="2550" dirty="0"/>
          </a:p>
        </p:txBody>
      </p:sp>
      <p:sp>
        <p:nvSpPr>
          <p:cNvPr id="7" name="Shape 5"/>
          <p:cNvSpPr/>
          <p:nvPr/>
        </p:nvSpPr>
        <p:spPr>
          <a:xfrm>
            <a:off x="6572025" y="2883402"/>
            <a:ext cx="5143692" cy="31302"/>
          </a:xfrm>
          <a:prstGeom prst="rect">
            <a:avLst/>
          </a:prstGeom>
          <a:solidFill>
            <a:srgbClr val="1E9CD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6572025" y="3219414"/>
            <a:ext cx="5658062" cy="14669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217"/>
              </a:lnSpc>
              <a:buNone/>
            </a:pPr>
            <a:r>
              <a:rPr lang="en-US" sz="11250" b="1" kern="0" spc="-450" dirty="0">
                <a:solidFill>
                  <a:srgbClr val="007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1250" dirty="0"/>
          </a:p>
        </p:txBody>
      </p:sp>
      <p:sp>
        <p:nvSpPr>
          <p:cNvPr id="9" name="Text 7"/>
          <p:cNvSpPr/>
          <p:nvPr/>
        </p:nvSpPr>
        <p:spPr>
          <a:xfrm>
            <a:off x="6572025" y="4800508"/>
            <a:ext cx="5298003" cy="1349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6391"/>
              </a:lnSpc>
              <a:buNone/>
            </a:pPr>
            <a:r>
              <a:rPr lang="en-US" sz="255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grandes empresas escalam agentes de IA (27% em 2025); nas menores, 22%</a:t>
            </a:r>
            <a:endParaRPr lang="en-US" sz="2550" dirty="0"/>
          </a:p>
        </p:txBody>
      </p:sp>
      <p:sp>
        <p:nvSpPr>
          <p:cNvPr id="10" name="Shape 8"/>
          <p:cNvSpPr/>
          <p:nvPr/>
        </p:nvSpPr>
        <p:spPr>
          <a:xfrm>
            <a:off x="12096563" y="2883402"/>
            <a:ext cx="5143530" cy="31302"/>
          </a:xfrm>
          <a:prstGeom prst="rect">
            <a:avLst/>
          </a:prstGeom>
          <a:solidFill>
            <a:srgbClr val="1AADC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12096563" y="3219414"/>
            <a:ext cx="5657883" cy="14669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217"/>
              </a:lnSpc>
              <a:buNone/>
            </a:pPr>
            <a:r>
              <a:rPr lang="en-US" sz="11250" b="1" kern="0" spc="-450" dirty="0">
                <a:solidFill>
                  <a:srgbClr val="1AA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37%</a:t>
            </a:r>
            <a:endParaRPr lang="en-US" sz="11250" dirty="0"/>
          </a:p>
        </p:txBody>
      </p:sp>
      <p:sp>
        <p:nvSpPr>
          <p:cNvPr id="12" name="Text 10"/>
          <p:cNvSpPr/>
          <p:nvPr/>
        </p:nvSpPr>
        <p:spPr>
          <a:xfrm>
            <a:off x="12096563" y="4800508"/>
            <a:ext cx="5297836" cy="1349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6391"/>
              </a:lnSpc>
              <a:buNone/>
            </a:pPr>
            <a:r>
              <a:rPr lang="en-US" sz="255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veem impacto no EBIT — embora 80% relatem ganho de produtividade individual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1047650" y="9158382"/>
            <a:ext cx="17811866" cy="309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67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McKinsey, The State of AI in 2026: On the road to ROI (ago. 2026) — 1.719 respondentes em 97 países.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2849655"/>
            <a:ext cx="8382002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· A PRIMEIRA ONDA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3741445"/>
            <a:ext cx="7848602" cy="13547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76"/>
              </a:lnSpc>
              <a:buNone/>
            </a:pPr>
            <a:r>
              <a:rPr lang="en-US" sz="4800" b="1" kern="0" spc="-96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Colocamos um LLM na empresa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1047650" y="5553395"/>
            <a:ext cx="8382002" cy="5829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6036"/>
              </a:lnSpc>
              <a:buNone/>
            </a:pPr>
            <a:r>
              <a:rPr lang="en-US" sz="3300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LLM + Prompt = “Temos IA”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1047650" y="6593546"/>
            <a:ext cx="7848602" cy="9768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013"/>
              </a:lnSpc>
              <a:buNone/>
            </a:pPr>
            <a:r>
              <a:rPr lang="en-US" sz="255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Textos, resumos, classificação, extração, chatbot, copiloto. Uma fase importante de experimentação.</a:t>
            </a:r>
            <a:endParaRPr lang="en-US" sz="2550" dirty="0"/>
          </a:p>
        </p:txBody>
      </p:sp>
      <p:sp>
        <p:nvSpPr>
          <p:cNvPr id="6" name="Shape 4"/>
          <p:cNvSpPr/>
          <p:nvPr/>
        </p:nvSpPr>
        <p:spPr>
          <a:xfrm>
            <a:off x="9620091" y="2383543"/>
            <a:ext cx="7620165" cy="5615021"/>
          </a:xfrm>
          <a:prstGeom prst="roundRect">
            <a:avLst>
              <a:gd name="adj" fmla="val 4071"/>
            </a:avLst>
          </a:prstGeom>
          <a:solidFill>
            <a:srgbClr val="0A143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10191522" y="2916824"/>
            <a:ext cx="7125033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1AADC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 QUE APARECEU DEPOIS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191522" y="3527709"/>
            <a:ext cx="3139676" cy="8796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2080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Respostas inconsistentes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13620597" y="3527709"/>
            <a:ext cx="3139676" cy="8796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080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Alucinações</a:t>
            </a:r>
            <a:endParaRPr lang="en-US" sz="2550" dirty="0"/>
          </a:p>
        </p:txBody>
      </p:sp>
      <p:sp>
        <p:nvSpPr>
          <p:cNvPr id="10" name="Text 8"/>
          <p:cNvSpPr/>
          <p:nvPr/>
        </p:nvSpPr>
        <p:spPr>
          <a:xfrm>
            <a:off x="10191522" y="4559708"/>
            <a:ext cx="3139676" cy="8796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2080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Pouco contexto empresarial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13620597" y="4559708"/>
            <a:ext cx="3139676" cy="8796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080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Integração difícil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10191522" y="5591708"/>
            <a:ext cx="3139676" cy="8796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080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Ausência de controle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13620597" y="5591708"/>
            <a:ext cx="3139676" cy="8796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080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Riscos de segurança</a:t>
            </a:r>
            <a:endParaRPr lang="en-US" sz="2550" dirty="0"/>
          </a:p>
        </p:txBody>
      </p:sp>
      <p:sp>
        <p:nvSpPr>
          <p:cNvPr id="14" name="Text 12"/>
          <p:cNvSpPr/>
          <p:nvPr/>
        </p:nvSpPr>
        <p:spPr>
          <a:xfrm>
            <a:off x="10191522" y="6623707"/>
            <a:ext cx="3139676" cy="8796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080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 sem medição</a:t>
            </a:r>
            <a:endParaRPr lang="en-US" sz="2550" dirty="0"/>
          </a:p>
        </p:txBody>
      </p:sp>
      <p:sp>
        <p:nvSpPr>
          <p:cNvPr id="15" name="Text 13"/>
          <p:cNvSpPr/>
          <p:nvPr/>
        </p:nvSpPr>
        <p:spPr>
          <a:xfrm>
            <a:off x="13620597" y="6623707"/>
            <a:ext cx="3139676" cy="8796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2080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 sem medição</a:t>
            </a:r>
            <a:endParaRPr lang="en-US" sz="2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75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2891391"/>
            <a:ext cx="17811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CBE7F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· A PRIMEIRA ONDA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3783182"/>
            <a:ext cx="15304765" cy="18484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290"/>
              </a:lnSpc>
              <a:buNone/>
            </a:pPr>
            <a:r>
              <a:rPr lang="en-US" sz="6600" b="1" kern="0" spc="-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bom prompt resolve uma demonstração.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1047650" y="6088795"/>
            <a:ext cx="15304765" cy="14398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0280"/>
              </a:lnSpc>
              <a:buNone/>
            </a:pPr>
            <a:r>
              <a:rPr lang="en-US" sz="4800" b="1" kern="0" spc="-96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necessariamente resolve um processo empresarial.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2372946"/>
            <a:ext cx="6965825" cy="8310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· DA ENGENHARIA DE PROMPT À ENGENHARIA DE HARNESS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3661233"/>
            <a:ext cx="6965825" cy="20130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76"/>
              </a:lnSpc>
              <a:buNone/>
            </a:pPr>
            <a:r>
              <a:rPr lang="en-US" sz="4800" b="1" kern="0" spc="-96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modelo deixa de ser a solução e vira um componente da solução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1047650" y="6131510"/>
            <a:ext cx="6965825" cy="19155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5013"/>
              </a:lnSpc>
              <a:buNone/>
            </a:pPr>
            <a:r>
              <a:rPr lang="en-US" sz="255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valor empresarial não está só no modelo. Está na engenharia construída ao redor dele — é ela que leva o laboratório para a produção.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8667815" y="2033511"/>
            <a:ext cx="8572441" cy="6314922"/>
          </a:xfrm>
          <a:prstGeom prst="roundRect">
            <a:avLst>
              <a:gd name="adj" fmla="val 4223"/>
            </a:avLst>
          </a:prstGeom>
          <a:solidFill>
            <a:srgbClr val="F5F8FC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8711565" y="2462940"/>
            <a:ext cx="8484941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100" kern="0" spc="168" dirty="0">
                <a:solidFill>
                  <a:srgbClr val="6674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USUÁRIO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711565" y="3068934"/>
            <a:ext cx="8484941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95A3B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↓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9097244" y="3674928"/>
            <a:ext cx="7713583" cy="4244076"/>
          </a:xfrm>
          <a:prstGeom prst="roundRect">
            <a:avLst>
              <a:gd name="adj" fmla="val 4937"/>
            </a:avLst>
          </a:prstGeom>
          <a:solidFill>
            <a:srgbClr val="FFFFFF"/>
          </a:solidFill>
          <a:ln w="20868">
            <a:solidFill>
              <a:srgbClr val="0075B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9048717" y="3981430"/>
            <a:ext cx="7810636" cy="4137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007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APLICAÇÃO / HARNESS</a:t>
            </a:r>
            <a:endParaRPr lang="en-US" sz="2550" dirty="0"/>
          </a:p>
        </p:txBody>
      </p:sp>
      <p:sp>
        <p:nvSpPr>
          <p:cNvPr id="10" name="Shape 8"/>
          <p:cNvSpPr/>
          <p:nvPr/>
        </p:nvSpPr>
        <p:spPr>
          <a:xfrm>
            <a:off x="9403746" y="4566556"/>
            <a:ext cx="1689348" cy="499859"/>
          </a:xfrm>
          <a:prstGeom prst="roundRect">
            <a:avLst>
              <a:gd name="adj" fmla="val 19055"/>
            </a:avLst>
          </a:prstGeom>
          <a:solidFill>
            <a:srgbClr val="E9F4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9441846" y="4680856"/>
            <a:ext cx="1613148" cy="3093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11207381" y="4566556"/>
            <a:ext cx="1689512" cy="499859"/>
          </a:xfrm>
          <a:prstGeom prst="roundRect">
            <a:avLst>
              <a:gd name="adj" fmla="val 19055"/>
            </a:avLst>
          </a:prstGeom>
          <a:solidFill>
            <a:srgbClr val="E9F4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11245481" y="4680856"/>
            <a:ext cx="1613312" cy="3093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Memória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3011179" y="4566556"/>
            <a:ext cx="1689348" cy="499859"/>
          </a:xfrm>
          <a:prstGeom prst="roundRect">
            <a:avLst>
              <a:gd name="adj" fmla="val 19055"/>
            </a:avLst>
          </a:prstGeom>
          <a:solidFill>
            <a:srgbClr val="E9F4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13049279" y="4680856"/>
            <a:ext cx="1613148" cy="3093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14814813" y="4566556"/>
            <a:ext cx="1689512" cy="499859"/>
          </a:xfrm>
          <a:prstGeom prst="roundRect">
            <a:avLst>
              <a:gd name="adj" fmla="val 19055"/>
            </a:avLst>
          </a:prstGeom>
          <a:solidFill>
            <a:srgbClr val="E9F4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14852913" y="4680856"/>
            <a:ext cx="1613312" cy="3093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Ferramentas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9403746" y="5180701"/>
            <a:ext cx="1689348" cy="499859"/>
          </a:xfrm>
          <a:prstGeom prst="roundRect">
            <a:avLst>
              <a:gd name="adj" fmla="val 19055"/>
            </a:avLst>
          </a:prstGeom>
          <a:solidFill>
            <a:srgbClr val="E9F4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9441846" y="5295001"/>
            <a:ext cx="1613148" cy="3093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APIs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11207381" y="5180701"/>
            <a:ext cx="1689512" cy="499859"/>
          </a:xfrm>
          <a:prstGeom prst="roundRect">
            <a:avLst>
              <a:gd name="adj" fmla="val 19055"/>
            </a:avLst>
          </a:prstGeom>
          <a:solidFill>
            <a:srgbClr val="E9F4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/>
          <p:nvPr/>
        </p:nvSpPr>
        <p:spPr>
          <a:xfrm>
            <a:off x="11245481" y="5295001"/>
            <a:ext cx="1613312" cy="3093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Regras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13011179" y="5180701"/>
            <a:ext cx="1689348" cy="499859"/>
          </a:xfrm>
          <a:prstGeom prst="roundRect">
            <a:avLst>
              <a:gd name="adj" fmla="val 19055"/>
            </a:avLst>
          </a:prstGeom>
          <a:solidFill>
            <a:srgbClr val="E9F4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Text 21"/>
          <p:cNvSpPr/>
          <p:nvPr/>
        </p:nvSpPr>
        <p:spPr>
          <a:xfrm>
            <a:off x="13049279" y="5295001"/>
            <a:ext cx="1613148" cy="3093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Guardrails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14814813" y="5180701"/>
            <a:ext cx="1689512" cy="499859"/>
          </a:xfrm>
          <a:prstGeom prst="roundRect">
            <a:avLst>
              <a:gd name="adj" fmla="val 19055"/>
            </a:avLst>
          </a:prstGeom>
          <a:solidFill>
            <a:srgbClr val="E9F4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Text 23"/>
          <p:cNvSpPr/>
          <p:nvPr/>
        </p:nvSpPr>
        <p:spPr>
          <a:xfrm>
            <a:off x="14852913" y="5295001"/>
            <a:ext cx="1613312" cy="3093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Segurança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9403746" y="5890058"/>
            <a:ext cx="7100578" cy="1013087"/>
          </a:xfrm>
          <a:prstGeom prst="roundRect">
            <a:avLst>
              <a:gd name="adj" fmla="val 15043"/>
            </a:avLst>
          </a:prstGeom>
          <a:solidFill>
            <a:srgbClr val="0A143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Text 25"/>
          <p:cNvSpPr/>
          <p:nvPr/>
        </p:nvSpPr>
        <p:spPr>
          <a:xfrm>
            <a:off x="9563938" y="6156758"/>
            <a:ext cx="6780196" cy="5177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3300" b="1" kern="0" spc="-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</a:t>
            </a:r>
            <a:endParaRPr lang="en-US" sz="3300" dirty="0"/>
          </a:p>
        </p:txBody>
      </p:sp>
      <p:sp>
        <p:nvSpPr>
          <p:cNvPr id="28" name="Shape 26"/>
          <p:cNvSpPr/>
          <p:nvPr/>
        </p:nvSpPr>
        <p:spPr>
          <a:xfrm>
            <a:off x="9403746" y="7112643"/>
            <a:ext cx="1689348" cy="499859"/>
          </a:xfrm>
          <a:prstGeom prst="roundRect">
            <a:avLst>
              <a:gd name="adj" fmla="val 19055"/>
            </a:avLst>
          </a:prstGeom>
          <a:solidFill>
            <a:srgbClr val="E9F4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Text 27"/>
          <p:cNvSpPr/>
          <p:nvPr/>
        </p:nvSpPr>
        <p:spPr>
          <a:xfrm>
            <a:off x="9441846" y="7226943"/>
            <a:ext cx="1613148" cy="3093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Observabilidade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11207381" y="7112643"/>
            <a:ext cx="1689512" cy="499859"/>
          </a:xfrm>
          <a:prstGeom prst="roundRect">
            <a:avLst>
              <a:gd name="adj" fmla="val 19055"/>
            </a:avLst>
          </a:prstGeom>
          <a:solidFill>
            <a:srgbClr val="E9F4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Text 29"/>
          <p:cNvSpPr/>
          <p:nvPr/>
        </p:nvSpPr>
        <p:spPr>
          <a:xfrm>
            <a:off x="11245481" y="7226943"/>
            <a:ext cx="1613312" cy="3093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Avaliação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13011179" y="7112643"/>
            <a:ext cx="1689348" cy="499859"/>
          </a:xfrm>
          <a:prstGeom prst="roundRect">
            <a:avLst>
              <a:gd name="adj" fmla="val 19055"/>
            </a:avLst>
          </a:prstGeom>
          <a:solidFill>
            <a:srgbClr val="E9F4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Text 31"/>
          <p:cNvSpPr/>
          <p:nvPr/>
        </p:nvSpPr>
        <p:spPr>
          <a:xfrm>
            <a:off x="13049279" y="7226943"/>
            <a:ext cx="1613148" cy="3093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Tokens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14814813" y="7112643"/>
            <a:ext cx="1689512" cy="499859"/>
          </a:xfrm>
          <a:prstGeom prst="roundRect">
            <a:avLst>
              <a:gd name="adj" fmla="val 19055"/>
            </a:avLst>
          </a:prstGeom>
          <a:solidFill>
            <a:srgbClr val="E9F4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14852913" y="7226943"/>
            <a:ext cx="1613312" cy="3093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Fallback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952439"/>
            <a:ext cx="17811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· ENTÃO SURGEM OS AGENTES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1539358"/>
            <a:ext cx="16678384" cy="13547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76"/>
              </a:lnSpc>
              <a:buNone/>
            </a:pPr>
            <a:r>
              <a:rPr lang="en-US" sz="4800" b="1" kern="0" spc="-96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agente entende um objetivo, decide o que fazer e usa ferramentas para chegar lá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1047650" y="3446519"/>
            <a:ext cx="6619957" cy="4526123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477079" y="3875948"/>
            <a:ext cx="6337209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6674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CHATBOT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77079" y="4448846"/>
            <a:ext cx="6337209" cy="4913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702"/>
              </a:lnSpc>
              <a:buNone/>
            </a:pPr>
            <a:r>
              <a:rPr lang="en-US" sz="2550" i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“Qual é o status do meu pedido?”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1477079" y="5130650"/>
            <a:ext cx="5933932" cy="8115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7802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 uma API e responde. Uma pergunta, uma resposta.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7972316" y="3446519"/>
            <a:ext cx="9267940" cy="4526123"/>
          </a:xfrm>
          <a:prstGeom prst="roundRect">
            <a:avLst>
              <a:gd name="adj" fmla="val 5051"/>
            </a:avLst>
          </a:prstGeom>
          <a:solidFill>
            <a:srgbClr val="0A143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8391311" y="3865513"/>
            <a:ext cx="9272945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1AADC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AGENTE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91311" y="4438412"/>
            <a:ext cx="8682848" cy="944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702"/>
              </a:lnSpc>
              <a:buNone/>
            </a:pPr>
            <a:r>
              <a:rPr lang="en-US" sz="25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“Meu pedido está atrasado e amanhã vou viajar. Resolva isso para mim.”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8391311" y="5573448"/>
            <a:ext cx="4468883" cy="357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Identifica o cliente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2758640" y="5573448"/>
            <a:ext cx="4468883" cy="357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Oferece alternativas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391311" y="5988530"/>
            <a:ext cx="4468883" cy="357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Consulta o pedido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758640" y="5988530"/>
            <a:ext cx="4468883" cy="357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Pede aprovação se preciso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391311" y="6403612"/>
            <a:ext cx="4468883" cy="357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Verifica o atraso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758640" y="6403612"/>
            <a:ext cx="4468883" cy="357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Altera a entrega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391311" y="6818694"/>
            <a:ext cx="4468883" cy="357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Consulta opções logísticas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2758640" y="6818694"/>
            <a:ext cx="4468883" cy="357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Registra o atendimento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391311" y="7233776"/>
            <a:ext cx="4468883" cy="357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Verifica políticas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2758640" y="7233776"/>
            <a:ext cx="4468883" cy="357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Comunica o cliente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14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3995451"/>
            <a:ext cx="8836082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1AADC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· A GRANDE MUDANÇA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4658506"/>
            <a:ext cx="8273786" cy="176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09"/>
              </a:lnSpc>
              <a:buNone/>
            </a:pPr>
            <a:r>
              <a:rPr lang="en-US" sz="6300" b="1" kern="0" spc="-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 IA que responde para a IA que age.</a:t>
            </a:r>
            <a:endParaRPr lang="en-US" sz="6300" dirty="0"/>
          </a:p>
        </p:txBody>
      </p:sp>
      <p:sp>
        <p:nvSpPr>
          <p:cNvPr id="4" name="Shape 2"/>
          <p:cNvSpPr/>
          <p:nvPr/>
        </p:nvSpPr>
        <p:spPr>
          <a:xfrm>
            <a:off x="9937679" y="3304517"/>
            <a:ext cx="31302" cy="3773074"/>
          </a:xfrm>
          <a:prstGeom prst="rect">
            <a:avLst/>
          </a:prstGeom>
          <a:solidFill>
            <a:srgbClr val="1AADC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0502262" y="3304517"/>
            <a:ext cx="7411792" cy="1847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2593"/>
              </a:lnSpc>
              <a:buNone/>
            </a:pPr>
            <a:r>
              <a:rPr lang="en-US" sz="15000" b="1" kern="0" spc="-750" dirty="0">
                <a:solidFill>
                  <a:srgbClr val="1AA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15000" dirty="0"/>
          </a:p>
        </p:txBody>
      </p:sp>
      <p:sp>
        <p:nvSpPr>
          <p:cNvPr id="6" name="Text 4"/>
          <p:cNvSpPr/>
          <p:nvPr/>
        </p:nvSpPr>
        <p:spPr>
          <a:xfrm>
            <a:off x="10502262" y="5304606"/>
            <a:ext cx="6940133" cy="1349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6391"/>
              </a:lnSpc>
              <a:buNone/>
            </a:pPr>
            <a:r>
              <a:rPr lang="en-US" sz="2550" dirty="0">
                <a:solidFill>
                  <a:srgbClr val="E9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 atendimentos comuns serão resolvidos autonomamente por agentes de IA até 2029, com 30% de redução no custo operacional.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10502262" y="6806304"/>
            <a:ext cx="7411792" cy="309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9ED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Gartner, março de 2025.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952439"/>
            <a:ext cx="17811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· O QUE ISSO MUDA NO CX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1539358"/>
            <a:ext cx="16678384" cy="13547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76"/>
              </a:lnSpc>
              <a:buNone/>
            </a:pPr>
            <a:r>
              <a:rPr lang="en-US" sz="4800" b="1" kern="0" spc="-96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agente decide o que precisa ser feito. O RPA executa nos sistemas.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1047650" y="3503580"/>
            <a:ext cx="1123850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95A3B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HOJE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2323873" y="3351307"/>
            <a:ext cx="1424094" cy="648872"/>
          </a:xfrm>
          <a:prstGeom prst="roundRect">
            <a:avLst>
              <a:gd name="adj" fmla="val 17615"/>
            </a:avLst>
          </a:prstGeom>
          <a:solidFill>
            <a:srgbClr val="F5F8FC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2601007" y="3514142"/>
            <a:ext cx="946025" cy="3613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3976539" y="3514014"/>
            <a:ext cx="295316" cy="3615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95A3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4424228" y="3351307"/>
            <a:ext cx="1260572" cy="648872"/>
          </a:xfrm>
          <a:prstGeom prst="roundRect">
            <a:avLst>
              <a:gd name="adj" fmla="val 17615"/>
            </a:avLst>
          </a:prstGeom>
          <a:solidFill>
            <a:srgbClr val="F5F8FC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4701362" y="3514142"/>
            <a:ext cx="782503" cy="3613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Canal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913372" y="3514014"/>
            <a:ext cx="295316" cy="3615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95A3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6361061" y="3351307"/>
            <a:ext cx="983904" cy="648872"/>
          </a:xfrm>
          <a:prstGeom prst="roundRect">
            <a:avLst>
              <a:gd name="adj" fmla="val 17615"/>
            </a:avLst>
          </a:prstGeom>
          <a:solidFill>
            <a:srgbClr val="F5F8FC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6638195" y="3514142"/>
            <a:ext cx="505836" cy="3613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573537" y="3514014"/>
            <a:ext cx="295316" cy="3615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95A3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8021226" y="3351307"/>
            <a:ext cx="986839" cy="648872"/>
          </a:xfrm>
          <a:prstGeom prst="roundRect">
            <a:avLst>
              <a:gd name="adj" fmla="val 17615"/>
            </a:avLst>
          </a:prstGeom>
          <a:solidFill>
            <a:srgbClr val="F5F8FC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8298360" y="3514142"/>
            <a:ext cx="508771" cy="3613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Fila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9236637" y="3514014"/>
            <a:ext cx="295316" cy="3615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95A3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9684326" y="3351307"/>
            <a:ext cx="1593648" cy="648872"/>
          </a:xfrm>
          <a:prstGeom prst="roundRect">
            <a:avLst>
              <a:gd name="adj" fmla="val 17615"/>
            </a:avLst>
          </a:prstGeom>
          <a:solidFill>
            <a:srgbClr val="F5F8FC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9961460" y="3514142"/>
            <a:ext cx="1115580" cy="3613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1506546" y="3514014"/>
            <a:ext cx="295316" cy="3615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95A3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11954235" y="3351307"/>
            <a:ext cx="1697663" cy="648872"/>
          </a:xfrm>
          <a:prstGeom prst="roundRect">
            <a:avLst>
              <a:gd name="adj" fmla="val 17615"/>
            </a:avLst>
          </a:prstGeom>
          <a:solidFill>
            <a:srgbClr val="F5F8FC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/>
          <p:nvPr/>
        </p:nvSpPr>
        <p:spPr>
          <a:xfrm>
            <a:off x="12231370" y="3514142"/>
            <a:ext cx="1219595" cy="3613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Sistemas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1047650" y="4381024"/>
            <a:ext cx="1123850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AMANHÃ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2323873" y="4228751"/>
            <a:ext cx="1424094" cy="648872"/>
          </a:xfrm>
          <a:prstGeom prst="roundRect">
            <a:avLst>
              <a:gd name="adj" fmla="val 17615"/>
            </a:avLst>
          </a:prstGeom>
          <a:solidFill>
            <a:srgbClr val="F5F8FC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2"/>
          <p:cNvSpPr/>
          <p:nvPr/>
        </p:nvSpPr>
        <p:spPr>
          <a:xfrm>
            <a:off x="2601007" y="4391585"/>
            <a:ext cx="946025" cy="3613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3976539" y="4391458"/>
            <a:ext cx="295316" cy="3615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007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26" name="Shape 24"/>
          <p:cNvSpPr/>
          <p:nvPr/>
        </p:nvSpPr>
        <p:spPr>
          <a:xfrm>
            <a:off x="4424228" y="4249619"/>
            <a:ext cx="2151547" cy="607135"/>
          </a:xfrm>
          <a:prstGeom prst="roundRect">
            <a:avLst>
              <a:gd name="adj" fmla="val 18826"/>
            </a:avLst>
          </a:prstGeom>
          <a:solidFill>
            <a:srgbClr val="0075B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Text 25"/>
          <p:cNvSpPr/>
          <p:nvPr/>
        </p:nvSpPr>
        <p:spPr>
          <a:xfrm>
            <a:off x="4729028" y="4402019"/>
            <a:ext cx="1618147" cy="3404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 de IA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6804347" y="4391458"/>
            <a:ext cx="295316" cy="3615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007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29" name="Shape 27"/>
          <p:cNvSpPr/>
          <p:nvPr/>
        </p:nvSpPr>
        <p:spPr>
          <a:xfrm>
            <a:off x="7252036" y="4239185"/>
            <a:ext cx="4630465" cy="628003"/>
          </a:xfrm>
          <a:prstGeom prst="roundRect">
            <a:avLst>
              <a:gd name="adj" fmla="val 18201"/>
            </a:avLst>
          </a:prstGeom>
          <a:solidFill>
            <a:srgbClr val="E9F4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Text 28"/>
          <p:cNvSpPr/>
          <p:nvPr/>
        </p:nvSpPr>
        <p:spPr>
          <a:xfrm>
            <a:off x="7518736" y="4391585"/>
            <a:ext cx="4235979" cy="3613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Sistemas · APIs · RPA · Humanos</a:t>
            </a:r>
            <a:endParaRPr lang="en-US" sz="2100" dirty="0"/>
          </a:p>
        </p:txBody>
      </p:sp>
      <p:sp>
        <p:nvSpPr>
          <p:cNvPr id="31" name="Shape 29"/>
          <p:cNvSpPr/>
          <p:nvPr/>
        </p:nvSpPr>
        <p:spPr>
          <a:xfrm>
            <a:off x="1047650" y="5601489"/>
            <a:ext cx="2571846" cy="20868"/>
          </a:xfrm>
          <a:prstGeom prst="rect">
            <a:avLst/>
          </a:prstGeom>
          <a:solidFill>
            <a:srgbClr val="1E9CD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Text 30"/>
          <p:cNvSpPr/>
          <p:nvPr/>
        </p:nvSpPr>
        <p:spPr>
          <a:xfrm>
            <a:off x="1047650" y="5793706"/>
            <a:ext cx="2829031" cy="3406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Atendimento</a:t>
            </a:r>
            <a:endParaRPr lang="en-US" sz="2100" dirty="0"/>
          </a:p>
        </p:txBody>
      </p:sp>
      <p:sp>
        <p:nvSpPr>
          <p:cNvPr id="33" name="Text 31"/>
          <p:cNvSpPr/>
          <p:nvPr/>
        </p:nvSpPr>
        <p:spPr>
          <a:xfrm>
            <a:off x="1047650" y="6172431"/>
            <a:ext cx="2649002" cy="6550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8"/>
              </a:lnSpc>
              <a:buNone/>
            </a:pPr>
            <a:r>
              <a:rPr lang="en-US" sz="18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Entende, consulta e resolve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3771769" y="5601489"/>
            <a:ext cx="2571846" cy="20868"/>
          </a:xfrm>
          <a:prstGeom prst="rect">
            <a:avLst/>
          </a:prstGeom>
          <a:solidFill>
            <a:srgbClr val="1E9CD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3771769" y="5793706"/>
            <a:ext cx="2829031" cy="3406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Vendas</a:t>
            </a:r>
            <a:endParaRPr lang="en-US" sz="2100" dirty="0"/>
          </a:p>
        </p:txBody>
      </p:sp>
      <p:sp>
        <p:nvSpPr>
          <p:cNvPr id="36" name="Text 34"/>
          <p:cNvSpPr/>
          <p:nvPr/>
        </p:nvSpPr>
        <p:spPr>
          <a:xfrm>
            <a:off x="3771769" y="6172431"/>
            <a:ext cx="2649002" cy="6550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8"/>
              </a:lnSpc>
              <a:buNone/>
            </a:pPr>
            <a:r>
              <a:rPr lang="en-US" sz="18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Intenção, proposta, follow-up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6495889" y="5601489"/>
            <a:ext cx="2571846" cy="20868"/>
          </a:xfrm>
          <a:prstGeom prst="rect">
            <a:avLst/>
          </a:prstGeom>
          <a:solidFill>
            <a:srgbClr val="1E9CD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8" name="Text 36"/>
          <p:cNvSpPr/>
          <p:nvPr/>
        </p:nvSpPr>
        <p:spPr>
          <a:xfrm>
            <a:off x="6495889" y="5793706"/>
            <a:ext cx="2829031" cy="3406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Cobrança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6495889" y="6172431"/>
            <a:ext cx="2649002" cy="6550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8"/>
              </a:lnSpc>
              <a:buNone/>
            </a:pPr>
            <a:r>
              <a:rPr lang="en-US" sz="18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Negocia dentro da política</a:t>
            </a:r>
            <a:endParaRPr lang="en-US" sz="1800" dirty="0"/>
          </a:p>
        </p:txBody>
      </p:sp>
      <p:sp>
        <p:nvSpPr>
          <p:cNvPr id="40" name="Shape 38"/>
          <p:cNvSpPr/>
          <p:nvPr/>
        </p:nvSpPr>
        <p:spPr>
          <a:xfrm>
            <a:off x="9220008" y="5601489"/>
            <a:ext cx="2571846" cy="20868"/>
          </a:xfrm>
          <a:prstGeom prst="rect">
            <a:avLst/>
          </a:prstGeom>
          <a:solidFill>
            <a:srgbClr val="1E9CD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Text 39"/>
          <p:cNvSpPr/>
          <p:nvPr/>
        </p:nvSpPr>
        <p:spPr>
          <a:xfrm>
            <a:off x="9220008" y="5793706"/>
            <a:ext cx="2829031" cy="3406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Retenção</a:t>
            </a:r>
            <a:endParaRPr lang="en-US" sz="2100" dirty="0"/>
          </a:p>
        </p:txBody>
      </p:sp>
      <p:sp>
        <p:nvSpPr>
          <p:cNvPr id="42" name="Text 40"/>
          <p:cNvSpPr/>
          <p:nvPr/>
        </p:nvSpPr>
        <p:spPr>
          <a:xfrm>
            <a:off x="9220008" y="6172431"/>
            <a:ext cx="2649002" cy="6550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8"/>
              </a:lnSpc>
              <a:buNone/>
            </a:pPr>
            <a:r>
              <a:rPr lang="en-US" sz="18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Risco de churn e alternativas</a:t>
            </a:r>
            <a:endParaRPr lang="en-US" sz="1800" dirty="0"/>
          </a:p>
        </p:txBody>
      </p:sp>
      <p:sp>
        <p:nvSpPr>
          <p:cNvPr id="43" name="Shape 41"/>
          <p:cNvSpPr/>
          <p:nvPr/>
        </p:nvSpPr>
        <p:spPr>
          <a:xfrm>
            <a:off x="11944127" y="5601489"/>
            <a:ext cx="2571846" cy="20868"/>
          </a:xfrm>
          <a:prstGeom prst="rect">
            <a:avLst/>
          </a:prstGeom>
          <a:solidFill>
            <a:srgbClr val="1E9CD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4" name="Text 42"/>
          <p:cNvSpPr/>
          <p:nvPr/>
        </p:nvSpPr>
        <p:spPr>
          <a:xfrm>
            <a:off x="11944127" y="5793706"/>
            <a:ext cx="2829031" cy="3406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Suporte</a:t>
            </a:r>
            <a:endParaRPr lang="en-US" sz="2100" dirty="0"/>
          </a:p>
        </p:txBody>
      </p:sp>
      <p:sp>
        <p:nvSpPr>
          <p:cNvPr id="45" name="Text 43"/>
          <p:cNvSpPr/>
          <p:nvPr/>
        </p:nvSpPr>
        <p:spPr>
          <a:xfrm>
            <a:off x="11944127" y="6172431"/>
            <a:ext cx="2829031" cy="3465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758"/>
              </a:lnSpc>
              <a:buNone/>
            </a:pPr>
            <a:r>
              <a:rPr lang="en-US" sz="18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Diagnostica e executa</a:t>
            </a:r>
            <a:endParaRPr lang="en-US" sz="1800" dirty="0"/>
          </a:p>
        </p:txBody>
      </p:sp>
      <p:sp>
        <p:nvSpPr>
          <p:cNvPr id="46" name="Shape 44"/>
          <p:cNvSpPr/>
          <p:nvPr/>
        </p:nvSpPr>
        <p:spPr>
          <a:xfrm>
            <a:off x="14668247" y="5601489"/>
            <a:ext cx="2572009" cy="20868"/>
          </a:xfrm>
          <a:prstGeom prst="rect">
            <a:avLst/>
          </a:prstGeom>
          <a:solidFill>
            <a:srgbClr val="1E9CD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7" name="Text 45"/>
          <p:cNvSpPr/>
          <p:nvPr/>
        </p:nvSpPr>
        <p:spPr>
          <a:xfrm>
            <a:off x="14668247" y="5793706"/>
            <a:ext cx="2829210" cy="3406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Backoffice</a:t>
            </a:r>
            <a:endParaRPr lang="en-US" sz="2100" dirty="0"/>
          </a:p>
        </p:txBody>
      </p:sp>
      <p:sp>
        <p:nvSpPr>
          <p:cNvPr id="48" name="Text 46"/>
          <p:cNvSpPr/>
          <p:nvPr/>
        </p:nvSpPr>
        <p:spPr>
          <a:xfrm>
            <a:off x="14668247" y="6172431"/>
            <a:ext cx="2649170" cy="6550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8"/>
              </a:lnSpc>
              <a:buNone/>
            </a:pPr>
            <a:r>
              <a:rPr lang="en-US" sz="18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Aqui o RPA segue essencial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952439"/>
            <a:ext cx="17811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 · DO WORKFLOW RÍGIDO À ORQUESTRAÇÃO INTELIGENTE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1539358"/>
            <a:ext cx="16678384" cy="13547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76"/>
              </a:lnSpc>
              <a:buNone/>
            </a:pPr>
            <a:r>
              <a:rPr lang="en-US" sz="4800" b="1" kern="0" spc="-96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automação deixa de ser uma sequência de passos e passa a ter um objetivo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1047650" y="3446519"/>
            <a:ext cx="7943948" cy="4431727"/>
          </a:xfrm>
          <a:prstGeom prst="roundRect">
            <a:avLst>
              <a:gd name="adj" fmla="val 5158"/>
            </a:avLst>
          </a:prstGeom>
          <a:solidFill>
            <a:srgbClr val="FFFFFF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515229" y="3914097"/>
            <a:ext cx="7709670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6674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AUTOMAÇÃO TRADICIONAL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515229" y="4524982"/>
            <a:ext cx="7709670" cy="9354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800" kern="0" spc="-96" dirty="0">
                <a:solidFill>
                  <a:srgbClr val="0A143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→ B → C → D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515229" y="5688875"/>
            <a:ext cx="7709670" cy="4913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702"/>
              </a:lnSpc>
              <a:buNone/>
            </a:pPr>
            <a:r>
              <a:rPr lang="en-US" sz="255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 diferente acontece?</a:t>
            </a:r>
            <a:endParaRPr lang="en-US" sz="2550" dirty="0"/>
          </a:p>
        </p:txBody>
      </p:sp>
      <p:sp>
        <p:nvSpPr>
          <p:cNvPr id="8" name="Text 6"/>
          <p:cNvSpPr/>
          <p:nvPr/>
        </p:nvSpPr>
        <p:spPr>
          <a:xfrm>
            <a:off x="1515229" y="6408666"/>
            <a:ext cx="7709670" cy="6537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300" dirty="0">
                <a:solidFill>
                  <a:srgbClr val="E0574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Exceção → Humano</a:t>
            </a:r>
            <a:endParaRPr lang="en-US" sz="3300" dirty="0"/>
          </a:p>
        </p:txBody>
      </p:sp>
      <p:sp>
        <p:nvSpPr>
          <p:cNvPr id="9" name="Shape 7"/>
          <p:cNvSpPr/>
          <p:nvPr/>
        </p:nvSpPr>
        <p:spPr>
          <a:xfrm>
            <a:off x="9296308" y="3446519"/>
            <a:ext cx="7943948" cy="4431727"/>
          </a:xfrm>
          <a:prstGeom prst="roundRect">
            <a:avLst>
              <a:gd name="adj" fmla="val 5158"/>
            </a:avLst>
          </a:prstGeom>
          <a:solidFill>
            <a:srgbClr val="0A143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9753452" y="3903663"/>
            <a:ext cx="7732625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1AADC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AUTOMAÇÃO COM AGENTES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753452" y="4514548"/>
            <a:ext cx="7732625" cy="4913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702"/>
              </a:lnSpc>
              <a:buNone/>
            </a:pPr>
            <a:r>
              <a:rPr lang="en-US" sz="2550" i="1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“Resolver o problema do cliente.”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9753452" y="5234339"/>
            <a:ext cx="7240548" cy="12116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4962"/>
              </a:lnSpc>
              <a:buNone/>
            </a:pPr>
            <a:r>
              <a:rPr lang="en-US" sz="33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→ C → ferramenta → decisão → B → humano → D</a:t>
            </a:r>
            <a:endParaRPr lang="en-US" sz="3300" dirty="0"/>
          </a:p>
        </p:txBody>
      </p:sp>
      <p:sp>
        <p:nvSpPr>
          <p:cNvPr id="13" name="Text 11"/>
          <p:cNvSpPr/>
          <p:nvPr/>
        </p:nvSpPr>
        <p:spPr>
          <a:xfrm>
            <a:off x="9753452" y="6674410"/>
            <a:ext cx="7240548" cy="784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9ED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Combina workflows, regras, APIs, RPA, modelos, agentes e pessoas.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14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2995406"/>
            <a:ext cx="8032655" cy="20287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2237"/>
              </a:lnSpc>
              <a:buNone/>
            </a:pPr>
            <a:r>
              <a:rPr lang="en-US" sz="7425" b="1" kern="0" spc="-825" dirty="0">
                <a:solidFill>
                  <a:srgbClr val="E057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r>
              <a:rPr lang="en-US" sz="16500" b="1" kern="0" spc="-825" dirty="0">
                <a:solidFill>
                  <a:srgbClr val="E057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6500" dirty="0"/>
          </a:p>
        </p:txBody>
      </p:sp>
      <p:sp>
        <p:nvSpPr>
          <p:cNvPr id="3" name="Text 1"/>
          <p:cNvSpPr/>
          <p:nvPr/>
        </p:nvSpPr>
        <p:spPr>
          <a:xfrm>
            <a:off x="1047650" y="5176463"/>
            <a:ext cx="7521486" cy="17864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6391"/>
              </a:lnSpc>
              <a:buNone/>
            </a:pPr>
            <a:r>
              <a:rPr lang="en-US" sz="2550" dirty="0">
                <a:solidFill>
                  <a:srgbClr val="E9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Mais de 40% dos projetos de agentes de IA serão cancelados até o fim de 2027 — por custos crescentes, valor de negócio indefinido ou controles de risco inadequados.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047650" y="7115251"/>
            <a:ext cx="8032655" cy="309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9ED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Gartner, junho de 2025.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207291" y="2032696"/>
            <a:ext cx="8836261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1AADC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 · AUTONOMIA EXIGE GOVERNANÇA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9207291" y="2695751"/>
            <a:ext cx="8273953" cy="33297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76"/>
              </a:lnSpc>
              <a:buNone/>
            </a:pPr>
            <a:r>
              <a:rPr lang="en-US" sz="4800" b="1" kern="0" spc="-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chatbot que erra a resposta é um problema. Um agente que executa a ação errada é um problema muito maior.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9207291" y="6253948"/>
            <a:ext cx="4250451" cy="4114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9ED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Desconto indevido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3376046" y="6253948"/>
            <a:ext cx="4250630" cy="4114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9ED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Serviço cancelado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207291" y="6741580"/>
            <a:ext cx="3979968" cy="784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9ED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Contrato alterado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3376046" y="6741580"/>
            <a:ext cx="3980135" cy="784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9ED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Dado consultado sem permissão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9207291" y="7602557"/>
            <a:ext cx="3979968" cy="784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9ED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Informação incorreta enviada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3376046" y="7602557"/>
            <a:ext cx="3980135" cy="784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9ED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Transação financeira executada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952439"/>
            <a:ext cx="17811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 · NÍVEIS DE AUTONOMIA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1539358"/>
            <a:ext cx="16678384" cy="13547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76"/>
              </a:lnSpc>
              <a:buNone/>
            </a:pPr>
            <a:r>
              <a:rPr lang="en-US" sz="4800" b="1" kern="0" spc="-96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Governança de IA é, em grande parte, governança da autonomia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1047650" y="5140106"/>
            <a:ext cx="3905294" cy="3564066"/>
          </a:xfrm>
          <a:prstGeom prst="roundRect">
            <a:avLst>
              <a:gd name="adj" fmla="val 5345"/>
            </a:avLst>
          </a:prstGeom>
          <a:solidFill>
            <a:srgbClr val="F5F8FC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400943" y="5493398"/>
            <a:ext cx="3518579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674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NÍVEL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00943" y="5970922"/>
            <a:ext cx="3518579" cy="4991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6050"/>
              </a:lnSpc>
              <a:buNone/>
            </a:pPr>
            <a:r>
              <a:rPr lang="en-US" sz="33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Recomenda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1400943" y="6565178"/>
            <a:ext cx="3294670" cy="784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IA sugere. O humano decide.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5143367" y="4589543"/>
            <a:ext cx="3905294" cy="4114628"/>
          </a:xfrm>
          <a:prstGeom prst="roundRect">
            <a:avLst>
              <a:gd name="adj" fmla="val 4878"/>
            </a:avLst>
          </a:prstGeom>
          <a:solidFill>
            <a:srgbClr val="E9F4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5486225" y="4932402"/>
            <a:ext cx="3541534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075E8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NÍVEL 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225" y="5409926"/>
            <a:ext cx="3316164" cy="9602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6050"/>
              </a:lnSpc>
              <a:buNone/>
            </a:pPr>
            <a:r>
              <a:rPr lang="en-US" sz="33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Executa com aprovação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5486225" y="6465239"/>
            <a:ext cx="3316164" cy="784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IA prepara a ação. O humano aprova.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9239083" y="4018113"/>
            <a:ext cx="3905294" cy="4686059"/>
          </a:xfrm>
          <a:prstGeom prst="roundRect">
            <a:avLst>
              <a:gd name="adj" fmla="val 4878"/>
            </a:avLst>
          </a:prstGeom>
          <a:solidFill>
            <a:srgbClr val="1E9CD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9581941" y="4360971"/>
            <a:ext cx="3541534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E9F4F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NÍVEL 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581941" y="4838495"/>
            <a:ext cx="3316164" cy="9602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605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Executa dentro de limites</a:t>
            </a:r>
            <a:endParaRPr lang="en-US" sz="3300" dirty="0"/>
          </a:p>
        </p:txBody>
      </p:sp>
      <p:sp>
        <p:nvSpPr>
          <p:cNvPr id="15" name="Text 13"/>
          <p:cNvSpPr/>
          <p:nvPr/>
        </p:nvSpPr>
        <p:spPr>
          <a:xfrm>
            <a:off x="9581941" y="5893808"/>
            <a:ext cx="3316164" cy="11581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E9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Ações previamente autorizadas, sem aprovação a cada passo.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13334799" y="3446519"/>
            <a:ext cx="3905457" cy="5257653"/>
          </a:xfrm>
          <a:prstGeom prst="roundRect">
            <a:avLst>
              <a:gd name="adj" fmla="val 4878"/>
            </a:avLst>
          </a:prstGeom>
          <a:solidFill>
            <a:srgbClr val="0A143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13677658" y="3789377"/>
            <a:ext cx="3541714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AADC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NÍVEL 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3677658" y="4266901"/>
            <a:ext cx="3316332" cy="9602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605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Autonomia ampliada</a:t>
            </a:r>
            <a:endParaRPr lang="en-US" sz="3300" dirty="0"/>
          </a:p>
        </p:txBody>
      </p:sp>
      <p:sp>
        <p:nvSpPr>
          <p:cNvPr id="19" name="Text 17"/>
          <p:cNvSpPr/>
          <p:nvPr/>
        </p:nvSpPr>
        <p:spPr>
          <a:xfrm>
            <a:off x="13677658" y="5322214"/>
            <a:ext cx="3316332" cy="11581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 processos completos, com supervisão.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1607995"/>
            <a:ext cx="9201210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 · OBSERVAR O RACIOCÍNIO E AS AÇÕES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2499786"/>
            <a:ext cx="8615679" cy="30007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646"/>
              </a:lnSpc>
              <a:buNone/>
            </a:pPr>
            <a:r>
              <a:rPr lang="en-US" sz="5400" b="1" kern="0" spc="-108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amanhã alguém perguntar por que o agente tomou aquela decisão, conseguimos responder?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1047650" y="5957717"/>
            <a:ext cx="8615679" cy="28543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013"/>
              </a:lnSpc>
              <a:buNone/>
            </a:pPr>
            <a:r>
              <a:rPr lang="en-US" sz="255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PL 2338/2023 (Marco Legal da IA) — aprovado no Senado, em tramitação na Câmara — prevê direitos de transparência, explicação e contestação de decisões automatizadas, com multas de até R$ 50 milhões. Enquanto não vira lei, a LGPD já vale e a ANPD já fiscaliza o uso de IA em decisões sobre consumidores.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10269615" y="2718087"/>
            <a:ext cx="3389946" cy="4945934"/>
          </a:xfrm>
          <a:prstGeom prst="roundRect">
            <a:avLst>
              <a:gd name="adj" fmla="val 5620"/>
            </a:avLst>
          </a:prstGeom>
          <a:solidFill>
            <a:srgbClr val="FFFFFF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0584757" y="3033230"/>
            <a:ext cx="3035626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 dirty="0">
                <a:solidFill>
                  <a:srgbClr val="6674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SOFTWARE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584757" y="3529828"/>
            <a:ext cx="2842450" cy="17447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1023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 Memória Erros Latência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13849984" y="2718087"/>
            <a:ext cx="3390109" cy="4945934"/>
          </a:xfrm>
          <a:prstGeom prst="roundRect">
            <a:avLst>
              <a:gd name="adj" fmla="val 5619"/>
            </a:avLst>
          </a:prstGeom>
          <a:solidFill>
            <a:srgbClr val="0A143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14154692" y="3022796"/>
            <a:ext cx="3058761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 dirty="0">
                <a:solidFill>
                  <a:srgbClr val="1AADC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 IA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4154692" y="3519394"/>
            <a:ext cx="2864112" cy="38780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1023"/>
              </a:lnSpc>
              <a:buNone/>
            </a:pPr>
            <a:r>
              <a:rPr lang="en-US" sz="2100" dirty="0">
                <a:solidFill>
                  <a:srgbClr val="E9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Prompts e respostas Contexto usado Ferramentas chamadas Decisões tomadas Tokens e custo Modelo utilizado Taxa de sucesso Intervenção humana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14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952439"/>
            <a:ext cx="17811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1AADC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 · IA TEM CUSTO VARIÁVEL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1539358"/>
            <a:ext cx="17811866" cy="696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76"/>
              </a:lnSpc>
              <a:buNone/>
            </a:pPr>
            <a:r>
              <a:rPr lang="en-US" sz="4800" b="1" kern="0" spc="-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 IA, arquitetura também é uma decisão financeira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1047650" y="5019461"/>
            <a:ext cx="16192606" cy="10434"/>
          </a:xfrm>
          <a:prstGeom prst="rect">
            <a:avLst/>
          </a:prstGeom>
          <a:solidFill>
            <a:srgbClr val="FFFFFF">
              <a:alpha val="1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1047650" y="2692980"/>
            <a:ext cx="16192606" cy="10434"/>
          </a:xfrm>
          <a:prstGeom prst="rect">
            <a:avLst/>
          </a:prstGeom>
          <a:solidFill>
            <a:srgbClr val="FFFFFF">
              <a:alpha val="1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047650" y="3084259"/>
            <a:ext cx="17811866" cy="73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4581"/>
              </a:lnSpc>
              <a:buNone/>
            </a:pPr>
            <a:r>
              <a:rPr lang="en-US" sz="4200" kern="0" spc="-42" dirty="0">
                <a:solidFill>
                  <a:srgbClr val="7FD6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Custo ≈ volume × complexidade × contexto × modelo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47650" y="3891925"/>
            <a:ext cx="16678384" cy="784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9ED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Ilustração dos fatores, não fórmula de cálculo — tamanho das chamadas, preço por token e custos fixos variam. Mais chamadas por caso, mais custo; a ordem de grandeza está na arquitetura.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1047650" y="5525190"/>
            <a:ext cx="31302" cy="2619615"/>
          </a:xfrm>
          <a:prstGeom prst="rect">
            <a:avLst/>
          </a:prstGeom>
          <a:solidFill>
            <a:srgbClr val="1AADC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1459798" y="5525190"/>
            <a:ext cx="8033552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1AADC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HOJE · 2026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459798" y="5983802"/>
            <a:ext cx="8033552" cy="9525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768"/>
              </a:lnSpc>
              <a:buNone/>
            </a:pPr>
            <a:r>
              <a:rPr lang="en-US" sz="7200" b="1" kern="0" spc="-288" dirty="0">
                <a:solidFill>
                  <a:srgbClr val="1AA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em 5</a:t>
            </a:r>
            <a:endParaRPr lang="en-US" sz="7200" dirty="0"/>
          </a:p>
        </p:txBody>
      </p:sp>
      <p:sp>
        <p:nvSpPr>
          <p:cNvPr id="11" name="Text 9"/>
          <p:cNvSpPr/>
          <p:nvPr/>
        </p:nvSpPr>
        <p:spPr>
          <a:xfrm>
            <a:off x="1459798" y="7012541"/>
            <a:ext cx="7522325" cy="784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E9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 respondentes relata que custos operacionais já limitaram o uso de IA na sua organização.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459798" y="7873518"/>
            <a:ext cx="8033552" cy="309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9ED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McKinsey, State of AI 2026 (ago. 2026).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9524880" y="5525190"/>
            <a:ext cx="31302" cy="2992961"/>
          </a:xfrm>
          <a:prstGeom prst="rect">
            <a:avLst/>
          </a:prstGeom>
          <a:solidFill>
            <a:srgbClr val="E0972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9937027" y="5525190"/>
            <a:ext cx="8033552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E097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PROJEÇÃO · 2030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937027" y="5983802"/>
            <a:ext cx="8033552" cy="9525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768"/>
              </a:lnSpc>
              <a:buNone/>
            </a:pPr>
            <a:r>
              <a:rPr lang="en-US" sz="7200" b="1" kern="0" spc="-288" dirty="0">
                <a:solidFill>
                  <a:srgbClr val="E09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US$ 3</a:t>
            </a:r>
            <a:endParaRPr lang="en-US" sz="7200" dirty="0"/>
          </a:p>
        </p:txBody>
      </p:sp>
      <p:sp>
        <p:nvSpPr>
          <p:cNvPr id="16" name="Text 14"/>
          <p:cNvSpPr/>
          <p:nvPr/>
        </p:nvSpPr>
        <p:spPr>
          <a:xfrm>
            <a:off x="9937027" y="7012541"/>
            <a:ext cx="7522325" cy="11581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E9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resolução com IA generativa no atendimento — acima de muitos atendentes humanos offshore em operações B2C.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937027" y="8246863"/>
            <a:ext cx="8033552" cy="309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9ED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Gartner, Predicts 2026 (jan. 2026).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2351752"/>
            <a:ext cx="8434368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· FINOPS PARA IA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3243542"/>
            <a:ext cx="7897636" cy="20130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76"/>
              </a:lnSpc>
              <a:buNone/>
            </a:pPr>
            <a:r>
              <a:rPr lang="en-US" sz="4800" b="1" kern="0" spc="-96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agente mais inteligente nem sempre é o melhor agente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1047650" y="5713819"/>
            <a:ext cx="7897636" cy="10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9148"/>
              </a:lnSpc>
              <a:buNone/>
            </a:pPr>
            <a:r>
              <a:rPr lang="en-US" sz="3300" b="1" kern="0" spc="-33" dirty="0">
                <a:solidFill>
                  <a:srgbClr val="007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IA onde existe incerteza. Use software onde existe determinismo.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1047650" y="7256764"/>
            <a:ext cx="7897636" cy="8115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7802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Resultado: mais rápido, mais previsível, mais barato, mais seguro.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9572485" y="2325992"/>
            <a:ext cx="7667770" cy="5729960"/>
          </a:xfrm>
          <a:prstGeom prst="roundRect">
            <a:avLst>
              <a:gd name="adj" fmla="val 3990"/>
            </a:avLst>
          </a:prstGeom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9582920" y="2336427"/>
            <a:ext cx="7646902" cy="801470"/>
          </a:xfrm>
          <a:prstGeom prst="rect">
            <a:avLst/>
          </a:prstGeom>
          <a:solidFill>
            <a:srgbClr val="F5F8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9963765" y="2564999"/>
            <a:ext cx="3786866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 dirty="0">
                <a:solidFill>
                  <a:srgbClr val="6674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TAREFA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3406370" y="2564999"/>
            <a:ext cx="3786866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 dirty="0">
                <a:solidFill>
                  <a:srgbClr val="6674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FERRAMENTA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9582920" y="3137897"/>
            <a:ext cx="7646902" cy="10434"/>
          </a:xfrm>
          <a:prstGeom prst="rect">
            <a:avLst/>
          </a:prstGeom>
          <a:solidFill>
            <a:srgbClr val="DDE5E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9963765" y="3395978"/>
            <a:ext cx="3786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Classificar intenção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13406370" y="3395978"/>
            <a:ext cx="3786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7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pequeno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9582920" y="4040122"/>
            <a:ext cx="7646902" cy="10434"/>
          </a:xfrm>
          <a:prstGeom prst="rect">
            <a:avLst/>
          </a:prstGeom>
          <a:solidFill>
            <a:srgbClr val="DDE5E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9963765" y="4298203"/>
            <a:ext cx="3786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Extrair CPF</a:t>
            </a:r>
            <a:endParaRPr lang="en-US" sz="2550" dirty="0"/>
          </a:p>
        </p:txBody>
      </p:sp>
      <p:sp>
        <p:nvSpPr>
          <p:cNvPr id="15" name="Text 13"/>
          <p:cNvSpPr/>
          <p:nvPr/>
        </p:nvSpPr>
        <p:spPr>
          <a:xfrm>
            <a:off x="13406370" y="4298203"/>
            <a:ext cx="3786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7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Regex / código</a:t>
            </a:r>
            <a:endParaRPr lang="en-US" sz="2550" dirty="0"/>
          </a:p>
        </p:txBody>
      </p:sp>
      <p:sp>
        <p:nvSpPr>
          <p:cNvPr id="16" name="Shape 14"/>
          <p:cNvSpPr/>
          <p:nvPr/>
        </p:nvSpPr>
        <p:spPr>
          <a:xfrm>
            <a:off x="9582920" y="4942347"/>
            <a:ext cx="7646902" cy="10434"/>
          </a:xfrm>
          <a:prstGeom prst="rect">
            <a:avLst/>
          </a:prstGeom>
          <a:solidFill>
            <a:srgbClr val="DDE5E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9963765" y="5200428"/>
            <a:ext cx="3786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Consultar pedido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13406370" y="5200428"/>
            <a:ext cx="3786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7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</a:t>
            </a:r>
            <a:endParaRPr lang="en-US" sz="2550" dirty="0"/>
          </a:p>
        </p:txBody>
      </p:sp>
      <p:sp>
        <p:nvSpPr>
          <p:cNvPr id="19" name="Shape 17"/>
          <p:cNvSpPr/>
          <p:nvPr/>
        </p:nvSpPr>
        <p:spPr>
          <a:xfrm>
            <a:off x="9582920" y="5844572"/>
            <a:ext cx="7646902" cy="10434"/>
          </a:xfrm>
          <a:prstGeom prst="rect">
            <a:avLst/>
          </a:prstGeom>
          <a:solidFill>
            <a:srgbClr val="DDE5E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/>
          <p:nvPr/>
        </p:nvSpPr>
        <p:spPr>
          <a:xfrm>
            <a:off x="9963765" y="6102653"/>
            <a:ext cx="3786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Atualizar ERP legado</a:t>
            </a:r>
            <a:endParaRPr lang="en-US" sz="2550" dirty="0"/>
          </a:p>
        </p:txBody>
      </p:sp>
      <p:sp>
        <p:nvSpPr>
          <p:cNvPr id="21" name="Text 19"/>
          <p:cNvSpPr/>
          <p:nvPr/>
        </p:nvSpPr>
        <p:spPr>
          <a:xfrm>
            <a:off x="13406370" y="6102653"/>
            <a:ext cx="3786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7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RPA</a:t>
            </a:r>
            <a:endParaRPr lang="en-US" sz="2550" dirty="0"/>
          </a:p>
        </p:txBody>
      </p:sp>
      <p:sp>
        <p:nvSpPr>
          <p:cNvPr id="22" name="Shape 20"/>
          <p:cNvSpPr/>
          <p:nvPr/>
        </p:nvSpPr>
        <p:spPr>
          <a:xfrm>
            <a:off x="9582920" y="6746797"/>
            <a:ext cx="7646902" cy="10434"/>
          </a:xfrm>
          <a:prstGeom prst="rect">
            <a:avLst/>
          </a:prstGeom>
          <a:solidFill>
            <a:srgbClr val="DDE5E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Text 21"/>
          <p:cNvSpPr/>
          <p:nvPr/>
        </p:nvSpPr>
        <p:spPr>
          <a:xfrm>
            <a:off x="9963765" y="7004878"/>
            <a:ext cx="3545884" cy="8310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Negociar caso complexo</a:t>
            </a:r>
            <a:endParaRPr lang="en-US" sz="2550" dirty="0"/>
          </a:p>
        </p:txBody>
      </p:sp>
      <p:sp>
        <p:nvSpPr>
          <p:cNvPr id="24" name="Text 22"/>
          <p:cNvSpPr/>
          <p:nvPr/>
        </p:nvSpPr>
        <p:spPr>
          <a:xfrm>
            <a:off x="13406370" y="7004878"/>
            <a:ext cx="3545884" cy="8310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7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sofisticado</a:t>
            </a:r>
            <a:endParaRPr lang="en-US" sz="2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952439"/>
            <a:ext cx="17811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· COMO MEDIR O RESULTADO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1539358"/>
            <a:ext cx="17811866" cy="696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76"/>
              </a:lnSpc>
              <a:buNone/>
            </a:pPr>
            <a:r>
              <a:rPr lang="en-US" sz="4800" b="1" kern="0" spc="-96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 resolvido é o resultado. Caso encerrado, não.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1047650" y="3364839"/>
            <a:ext cx="7952263" cy="4519602"/>
          </a:xfrm>
          <a:prstGeom prst="roundRect">
            <a:avLst>
              <a:gd name="adj" fmla="val 5058"/>
            </a:avLst>
          </a:prstGeom>
          <a:solidFill>
            <a:srgbClr val="0A143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504795" y="3821984"/>
            <a:ext cx="7741771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1AADC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INDICADOR ÂNCORA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504795" y="4356732"/>
            <a:ext cx="7741771" cy="4991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6050"/>
              </a:lnSpc>
              <a:buNone/>
            </a:pPr>
            <a:r>
              <a:rPr lang="en-US" sz="3300" b="1" kern="0" spc="-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 por resolução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1504795" y="5008212"/>
            <a:ext cx="7249113" cy="8953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514"/>
              </a:lnSpc>
              <a:buNone/>
            </a:pPr>
            <a:r>
              <a:rPr lang="en-US" sz="2250" dirty="0">
                <a:solidFill>
                  <a:srgbClr val="7FD6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custo total da operação no período ÷ casos efetivamente resolvidos</a:t>
            </a:r>
            <a:endParaRPr lang="en-US" sz="2250" dirty="0"/>
          </a:p>
        </p:txBody>
      </p:sp>
      <p:sp>
        <p:nvSpPr>
          <p:cNvPr id="8" name="Shape 6"/>
          <p:cNvSpPr/>
          <p:nvPr/>
        </p:nvSpPr>
        <p:spPr>
          <a:xfrm>
            <a:off x="1504795" y="6055862"/>
            <a:ext cx="7037974" cy="10434"/>
          </a:xfrm>
          <a:prstGeom prst="rect">
            <a:avLst/>
          </a:prstGeom>
          <a:solidFill>
            <a:srgbClr val="FFFFFF">
              <a:alpha val="1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1504795" y="6256796"/>
            <a:ext cx="7249113" cy="120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7802"/>
              </a:lnSpc>
              <a:buNone/>
            </a:pPr>
            <a:r>
              <a:rPr lang="en-US" sz="2100" dirty="0">
                <a:solidFill>
                  <a:srgbClr val="E9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Defina a janela de recontato </a:t>
            </a: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antes </a:t>
            </a:r>
            <a:r>
              <a:rPr lang="en-US" sz="2100" dirty="0">
                <a:solidFill>
                  <a:srgbClr val="E9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medir: retorno pelo mesmo problema dentro da janela não conta como resolução.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9666555" y="2692980"/>
            <a:ext cx="7573701" cy="1337360"/>
          </a:xfrm>
          <a:prstGeom prst="roundRect">
            <a:avLst>
              <a:gd name="adj" fmla="val 12820"/>
            </a:avLst>
          </a:prstGeom>
          <a:solidFill>
            <a:srgbClr val="FFFFFF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10019848" y="2969973"/>
            <a:ext cx="7553827" cy="3719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kern="0" spc="-22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Satisfação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10019848" y="3380001"/>
            <a:ext cx="7553827" cy="4114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Barato e ruim não é economia.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9666555" y="4201688"/>
            <a:ext cx="7573701" cy="1337360"/>
          </a:xfrm>
          <a:prstGeom prst="roundRect">
            <a:avLst>
              <a:gd name="adj" fmla="val 12820"/>
            </a:avLst>
          </a:prstGeom>
          <a:solidFill>
            <a:srgbClr val="FFFFFF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10019848" y="4478681"/>
            <a:ext cx="7553827" cy="3719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kern="0" spc="-22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Retorno pelo mesmo problema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10019848" y="4888709"/>
            <a:ext cx="7553827" cy="4114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contraditório do "resolvido".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9666555" y="5710396"/>
            <a:ext cx="7573701" cy="1337360"/>
          </a:xfrm>
          <a:prstGeom prst="roundRect">
            <a:avLst>
              <a:gd name="adj" fmla="val 12820"/>
            </a:avLst>
          </a:prstGeom>
          <a:solidFill>
            <a:srgbClr val="FFFFFF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10019848" y="5987389"/>
            <a:ext cx="7553827" cy="3719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kern="0" spc="-22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Tempo até a solução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10019848" y="6397417"/>
            <a:ext cx="7553827" cy="4114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tempo de resposta.</a:t>
            </a:r>
            <a:endParaRPr lang="en-US" sz="2100" dirty="0"/>
          </a:p>
        </p:txBody>
      </p:sp>
      <p:sp>
        <p:nvSpPr>
          <p:cNvPr id="19" name="Shape 17"/>
          <p:cNvSpPr/>
          <p:nvPr/>
        </p:nvSpPr>
        <p:spPr>
          <a:xfrm>
            <a:off x="9666555" y="7219104"/>
            <a:ext cx="7573701" cy="1337360"/>
          </a:xfrm>
          <a:prstGeom prst="roundRect">
            <a:avLst>
              <a:gd name="adj" fmla="val 12820"/>
            </a:avLst>
          </a:prstGeom>
          <a:solidFill>
            <a:srgbClr val="FFFFFF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/>
          <p:nvPr/>
        </p:nvSpPr>
        <p:spPr>
          <a:xfrm>
            <a:off x="10019848" y="7496097"/>
            <a:ext cx="7553827" cy="3719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kern="0" spc="-22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Qualidade da transferência</a:t>
            </a:r>
            <a:endParaRPr lang="en-US" sz="2250" dirty="0"/>
          </a:p>
        </p:txBody>
      </p:sp>
      <p:sp>
        <p:nvSpPr>
          <p:cNvPr id="21" name="Text 19"/>
          <p:cNvSpPr/>
          <p:nvPr/>
        </p:nvSpPr>
        <p:spPr>
          <a:xfrm>
            <a:off x="10019848" y="7906124"/>
            <a:ext cx="7553827" cy="4114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humano recebeu contexto ou o cliente repetiu tudo?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952439"/>
            <a:ext cx="17811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 · O CONSUMIDOR BRASILEIRO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1539358"/>
            <a:ext cx="17811866" cy="696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76"/>
              </a:lnSpc>
              <a:buNone/>
            </a:pPr>
            <a:r>
              <a:rPr lang="en-US" sz="4800" b="1" kern="0" spc="-96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Chatbots têm uso amplo, mas recebem nota 5,6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1047650" y="2788191"/>
            <a:ext cx="5194396" cy="3369567"/>
          </a:xfrm>
          <a:prstGeom prst="roundRect">
            <a:avLst>
              <a:gd name="adj" fmla="val 6784"/>
            </a:avLst>
          </a:prstGeom>
          <a:solidFill>
            <a:srgbClr val="FFFFFF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515229" y="3255770"/>
            <a:ext cx="4685162" cy="1181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940"/>
              </a:lnSpc>
              <a:buNone/>
            </a:pPr>
            <a:r>
              <a:rPr lang="en-US" sz="9000" b="1" kern="0" spc="-36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79%</a:t>
            </a:r>
            <a:endParaRPr lang="en-US" sz="9000" dirty="0"/>
          </a:p>
        </p:txBody>
      </p:sp>
      <p:sp>
        <p:nvSpPr>
          <p:cNvPr id="6" name="Text 4"/>
          <p:cNvSpPr/>
          <p:nvPr/>
        </p:nvSpPr>
        <p:spPr>
          <a:xfrm>
            <a:off x="1515229" y="4570143"/>
            <a:ext cx="4387015" cy="11581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 brasileiros com smartphone foram atendidos por chatbots nos últimos 12 meses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6546755" y="2788191"/>
            <a:ext cx="5194396" cy="3369567"/>
          </a:xfrm>
          <a:prstGeom prst="roundRect">
            <a:avLst>
              <a:gd name="adj" fmla="val 6784"/>
            </a:avLst>
          </a:prstGeom>
          <a:solidFill>
            <a:srgbClr val="FFFFFF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7014334" y="3255770"/>
            <a:ext cx="4685162" cy="1181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940"/>
              </a:lnSpc>
              <a:buNone/>
            </a:pPr>
            <a:r>
              <a:rPr lang="en-US" sz="9000" b="1" kern="0" spc="-360" dirty="0">
                <a:solidFill>
                  <a:srgbClr val="E09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5,6</a:t>
            </a:r>
            <a:endParaRPr lang="en-US" sz="9000" dirty="0"/>
          </a:p>
        </p:txBody>
      </p:sp>
      <p:sp>
        <p:nvSpPr>
          <p:cNvPr id="9" name="Text 7"/>
          <p:cNvSpPr/>
          <p:nvPr/>
        </p:nvSpPr>
        <p:spPr>
          <a:xfrm>
            <a:off x="7014334" y="4570143"/>
            <a:ext cx="4387015" cy="784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 a nota média (de 10) que eles dão ao atendimento por chatbot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12045860" y="2788191"/>
            <a:ext cx="5194396" cy="3369567"/>
          </a:xfrm>
          <a:prstGeom prst="roundRect">
            <a:avLst>
              <a:gd name="adj" fmla="val 6784"/>
            </a:avLst>
          </a:prstGeom>
          <a:solidFill>
            <a:srgbClr val="0A143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12503004" y="3245336"/>
            <a:ext cx="4708117" cy="1181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940"/>
              </a:lnSpc>
              <a:buNone/>
            </a:pPr>
            <a:r>
              <a:rPr lang="en-US" sz="9000" b="1" kern="0" spc="-360" dirty="0">
                <a:solidFill>
                  <a:srgbClr val="1AA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63%</a:t>
            </a:r>
            <a:endParaRPr lang="en-US" sz="9000" dirty="0"/>
          </a:p>
        </p:txBody>
      </p:sp>
      <p:sp>
        <p:nvSpPr>
          <p:cNvPr id="12" name="Text 10"/>
          <p:cNvSpPr/>
          <p:nvPr/>
        </p:nvSpPr>
        <p:spPr>
          <a:xfrm>
            <a:off x="12503004" y="4559708"/>
            <a:ext cx="4408510" cy="11581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395"/>
              </a:lnSpc>
              <a:buNone/>
            </a:pPr>
            <a:r>
              <a:rPr lang="en-US" sz="2100" dirty="0">
                <a:solidFill>
                  <a:srgbClr val="E9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consideram essencial poder ser transferidos para um humano quando necessário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047650" y="9158382"/>
            <a:ext cx="17811866" cy="309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67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Fontes: Super Panorama Mobile Time/Opinion Box (jun. 2026); CX Trends 2026, Opinion Box e Octadesk.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952439"/>
            <a:ext cx="6496459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 · A ARQUITETURA DO CX MUDA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1844230"/>
            <a:ext cx="6083048" cy="20130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76"/>
              </a:lnSpc>
              <a:buNone/>
            </a:pPr>
            <a:r>
              <a:rPr lang="en-US" sz="4800" b="1" kern="0" spc="-96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humano continua presente — em outro papel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1047650" y="4314507"/>
            <a:ext cx="6083048" cy="1349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6391"/>
              </a:lnSpc>
              <a:buNone/>
            </a:pPr>
            <a:r>
              <a:rPr lang="en-US" sz="255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Exceções · Decisões críticas · Negociação complexa · Empatia · Supervisão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1047650" y="6121076"/>
            <a:ext cx="5905872" cy="10434"/>
          </a:xfrm>
          <a:prstGeom prst="rect">
            <a:avLst/>
          </a:prstGeom>
          <a:solidFill>
            <a:srgbClr val="DDE5E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047650" y="6360082"/>
            <a:ext cx="3101622" cy="6476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200"/>
              </a:lnSpc>
              <a:buNone/>
            </a:pPr>
            <a:r>
              <a:rPr lang="en-US" sz="4800" b="1" kern="0" spc="-192" dirty="0">
                <a:solidFill>
                  <a:srgbClr val="007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047650" y="7045799"/>
            <a:ext cx="2904246" cy="14245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4581"/>
              </a:lnSpc>
              <a:buNone/>
            </a:pPr>
            <a:r>
              <a:rPr lang="en-US" sz="21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empresas que cortaram atendimento por IA vão recontratar até 2027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4133866" y="6360082"/>
            <a:ext cx="3101622" cy="6476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200"/>
              </a:lnSpc>
              <a:buNone/>
            </a:pPr>
            <a:r>
              <a:rPr lang="en-US" sz="4800" b="1" kern="0" spc="-192" dirty="0">
                <a:solidFill>
                  <a:srgbClr val="1AA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4133866" y="7045799"/>
            <a:ext cx="2904246" cy="14245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4581"/>
              </a:lnSpc>
              <a:buNone/>
            </a:pPr>
            <a:r>
              <a:rPr lang="en-US" sz="210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reduziram equipe de fato — apesar de 91% sob pressão para implementar IA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047650" y="8927527"/>
            <a:ext cx="6083048" cy="5806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67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Gartner, fev. 2026 — 321 líderes de atendimento (out. 2025).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7715376" y="2399194"/>
            <a:ext cx="9524880" cy="784189"/>
          </a:xfrm>
          <a:prstGeom prst="roundRect">
            <a:avLst>
              <a:gd name="adj" fmla="val 19434"/>
            </a:avLst>
          </a:prstGeom>
          <a:solidFill>
            <a:srgbClr val="F5F8FC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8030519" y="2619126"/>
            <a:ext cx="1025052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 dirty="0">
                <a:solidFill>
                  <a:srgbClr val="6674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CANAIS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2440237" y="2629560"/>
            <a:ext cx="4933364" cy="3615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· Voz · Web · App · E-mail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7715376" y="3297669"/>
            <a:ext cx="9524880" cy="784189"/>
          </a:xfrm>
          <a:prstGeom prst="roundRect">
            <a:avLst>
              <a:gd name="adj" fmla="val 19434"/>
            </a:avLst>
          </a:prstGeom>
          <a:solidFill>
            <a:srgbClr val="F5F8FC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8030519" y="3517601"/>
            <a:ext cx="1739563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 dirty="0">
                <a:solidFill>
                  <a:srgbClr val="6674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PLATAFORMA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4150127" y="3528035"/>
            <a:ext cx="3052484" cy="3615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Omnichannel / CCaaS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7715376" y="4196145"/>
            <a:ext cx="9524880" cy="870923"/>
          </a:xfrm>
          <a:prstGeom prst="roundRect">
            <a:avLst>
              <a:gd name="adj" fmla="val 17499"/>
            </a:avLst>
          </a:prstGeom>
          <a:solidFill>
            <a:srgbClr val="0075B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8020085" y="4459443"/>
            <a:ext cx="1025052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 dirty="0">
                <a:solidFill>
                  <a:srgbClr val="CBE7F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AGENTE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381741" y="4443792"/>
            <a:ext cx="8553806" cy="413728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r"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 de IA</a:t>
            </a:r>
            <a:endParaRPr lang="en-US" sz="2550" dirty="0"/>
          </a:p>
        </p:txBody>
      </p:sp>
      <p:sp>
        <p:nvSpPr>
          <p:cNvPr id="20" name="Shape 18"/>
          <p:cNvSpPr/>
          <p:nvPr/>
        </p:nvSpPr>
        <p:spPr>
          <a:xfrm>
            <a:off x="7715376" y="5181354"/>
            <a:ext cx="9524880" cy="763321"/>
          </a:xfrm>
          <a:prstGeom prst="roundRect">
            <a:avLst>
              <a:gd name="adj" fmla="val 19965"/>
            </a:avLst>
          </a:prstGeom>
          <a:solidFill>
            <a:srgbClr val="0A143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/>
          <p:nvPr/>
        </p:nvSpPr>
        <p:spPr>
          <a:xfrm>
            <a:off x="8020085" y="5390851"/>
            <a:ext cx="1183194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 dirty="0">
                <a:solidFill>
                  <a:srgbClr val="1AADC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HARNESS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2434368" y="5401285"/>
            <a:ext cx="4951297" cy="3615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Orquestração · Memória · Guardrails</a:t>
            </a:r>
            <a:endParaRPr lang="en-US" sz="2100" dirty="0"/>
          </a:p>
        </p:txBody>
      </p:sp>
      <p:sp>
        <p:nvSpPr>
          <p:cNvPr id="23" name="Shape 21"/>
          <p:cNvSpPr/>
          <p:nvPr/>
        </p:nvSpPr>
        <p:spPr>
          <a:xfrm>
            <a:off x="7715376" y="6058960"/>
            <a:ext cx="9524880" cy="784189"/>
          </a:xfrm>
          <a:prstGeom prst="roundRect">
            <a:avLst>
              <a:gd name="adj" fmla="val 19434"/>
            </a:avLst>
          </a:prstGeom>
          <a:solidFill>
            <a:srgbClr val="F5F8FC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2"/>
          <p:cNvSpPr/>
          <p:nvPr/>
        </p:nvSpPr>
        <p:spPr>
          <a:xfrm>
            <a:off x="8030519" y="6278892"/>
            <a:ext cx="1913519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 dirty="0">
                <a:solidFill>
                  <a:srgbClr val="6674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FERRAMENTAS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1972822" y="6289326"/>
            <a:ext cx="5447521" cy="3615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CRM · ERP · APIs · RPA · Conhecimento</a:t>
            </a:r>
            <a:endParaRPr lang="en-US" sz="2100" dirty="0"/>
          </a:p>
        </p:txBody>
      </p:sp>
      <p:sp>
        <p:nvSpPr>
          <p:cNvPr id="26" name="Shape 24"/>
          <p:cNvSpPr/>
          <p:nvPr/>
        </p:nvSpPr>
        <p:spPr>
          <a:xfrm>
            <a:off x="7715376" y="6957435"/>
            <a:ext cx="9524880" cy="1065910"/>
          </a:xfrm>
          <a:prstGeom prst="roundRect">
            <a:avLst>
              <a:gd name="adj" fmla="val 14298"/>
            </a:avLst>
          </a:prstGeom>
          <a:solidFill>
            <a:srgbClr val="E9F4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Text 25"/>
          <p:cNvSpPr/>
          <p:nvPr/>
        </p:nvSpPr>
        <p:spPr>
          <a:xfrm>
            <a:off x="8020085" y="7318228"/>
            <a:ext cx="1739563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 dirty="0">
                <a:solidFill>
                  <a:srgbClr val="075E8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GOVERNANÇA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9791928" y="7166933"/>
            <a:ext cx="7357928" cy="6850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Segurança · Auditoria · Observabilidade · Custos · Aprovações</a:t>
            </a:r>
            <a:endParaRPr lang="en-US" sz="2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952439"/>
            <a:ext cx="17811866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 · UMA NOVA FASE DA AUTOMAÇÃO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047650" y="1539358"/>
            <a:ext cx="16678384" cy="13547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176"/>
              </a:lnSpc>
              <a:buNone/>
            </a:pPr>
            <a:r>
              <a:rPr lang="en-US" sz="4800" b="1" kern="0" spc="-96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desafio não será colocar IA nos processos. Será decidir quanta autonomia entregar a ela.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1047650" y="3446519"/>
            <a:ext cx="3116703" cy="2058944"/>
          </a:xfrm>
          <a:prstGeom prst="roundRect">
            <a:avLst>
              <a:gd name="adj" fmla="val 8327"/>
            </a:avLst>
          </a:prstGeom>
          <a:solidFill>
            <a:srgbClr val="FFFFFF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324644" y="3761662"/>
            <a:ext cx="2818988" cy="4137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RPA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1324644" y="4251576"/>
            <a:ext cx="2818988" cy="357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Automatizamos tarefas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316626" y="3446519"/>
            <a:ext cx="3116703" cy="2058944"/>
          </a:xfrm>
          <a:prstGeom prst="roundRect">
            <a:avLst>
              <a:gd name="adj" fmla="val 8327"/>
            </a:avLst>
          </a:prstGeom>
          <a:solidFill>
            <a:srgbClr val="FFFFFF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4593619" y="3761662"/>
            <a:ext cx="2818988" cy="4137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LLMs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4593619" y="4251576"/>
            <a:ext cx="2639598" cy="6778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Automatizamos interpretação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7585602" y="3446519"/>
            <a:ext cx="3116703" cy="2058944"/>
          </a:xfrm>
          <a:prstGeom prst="roundRect">
            <a:avLst>
              <a:gd name="adj" fmla="val 8327"/>
            </a:avLst>
          </a:prstGeom>
          <a:solidFill>
            <a:srgbClr val="FFFFFF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7862595" y="3761662"/>
            <a:ext cx="2818988" cy="4137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Harness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7862595" y="4251576"/>
            <a:ext cx="2639598" cy="6778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Transformamos modelos em sistemas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0854577" y="3446519"/>
            <a:ext cx="3116703" cy="2058944"/>
          </a:xfrm>
          <a:prstGeom prst="roundRect">
            <a:avLst>
              <a:gd name="adj" fmla="val 8327"/>
            </a:avLst>
          </a:prstGeom>
          <a:solidFill>
            <a:srgbClr val="0075B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11121136" y="3751227"/>
            <a:ext cx="2841943" cy="4137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Agentes</a:t>
            </a:r>
            <a:endParaRPr lang="en-US" sz="2550" dirty="0"/>
          </a:p>
        </p:txBody>
      </p:sp>
      <p:sp>
        <p:nvSpPr>
          <p:cNvPr id="15" name="Text 13"/>
          <p:cNvSpPr/>
          <p:nvPr/>
        </p:nvSpPr>
        <p:spPr>
          <a:xfrm>
            <a:off x="11121136" y="4241142"/>
            <a:ext cx="2661092" cy="6778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E9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Automatizamos decisões e jornadas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14123553" y="3446519"/>
            <a:ext cx="3116703" cy="2058944"/>
          </a:xfrm>
          <a:prstGeom prst="roundRect">
            <a:avLst>
              <a:gd name="adj" fmla="val 8327"/>
            </a:avLst>
          </a:prstGeom>
          <a:solidFill>
            <a:srgbClr val="0A143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14390112" y="3751227"/>
            <a:ext cx="2841943" cy="4137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Governança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14390112" y="4241142"/>
            <a:ext cx="2661092" cy="9977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Controlamos autonomia, risco e custo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47650" y="7795099"/>
            <a:ext cx="14716023" cy="16726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514"/>
              </a:lnSpc>
              <a:buNone/>
            </a:pPr>
            <a:r>
              <a:rPr lang="en-US" sz="3300" b="1" kern="0" spc="-33" dirty="0">
                <a:solidFill>
                  <a:srgbClr val="007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próxima geração de CX não será construída apenas com humanos, bots, RPA ou IA — será construída pela colaboração entre todos eles.</a:t>
            </a:r>
            <a:endParaRPr lang="en-US" sz="3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650" y="1305079"/>
            <a:ext cx="7638115" cy="434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252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 · ONDE A UFLY ENTRA</a:t>
            </a:r>
            <a:endParaRPr lang="en-US" sz="2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t="-1" b="-1"/>
          <a:stretch/>
        </p:blipFill>
        <p:spPr>
          <a:xfrm>
            <a:off x="1047650" y="2006285"/>
            <a:ext cx="2786072" cy="99058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47650" y="3149310"/>
            <a:ext cx="7638115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0075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AI WORKFORCE PLATFORM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1047650" y="3798344"/>
            <a:ext cx="7152053" cy="11274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939"/>
              </a:lnSpc>
              <a:buNone/>
            </a:pPr>
            <a:r>
              <a:rPr lang="en-US" sz="3900" b="1" kern="0" spc="-78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Construir, operar e observar agentes de IA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1047650" y="5192439"/>
            <a:ext cx="7152053" cy="19155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013"/>
              </a:lnSpc>
              <a:buNone/>
            </a:pPr>
            <a:r>
              <a:rPr lang="en-US" sz="2550" dirty="0">
                <a:solidFill>
                  <a:srgbClr val="2F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harness, a governança, a observabilidade e o controle de custo. Agentes digitais que operam como o seu time, junto com RPA e os sistemas que você já tem.</a:t>
            </a:r>
            <a:endParaRPr lang="en-US" sz="2550" dirty="0"/>
          </a:p>
        </p:txBody>
      </p:sp>
      <p:sp>
        <p:nvSpPr>
          <p:cNvPr id="7" name="Shape 4"/>
          <p:cNvSpPr/>
          <p:nvPr/>
        </p:nvSpPr>
        <p:spPr>
          <a:xfrm>
            <a:off x="1047650" y="7374637"/>
            <a:ext cx="2225727" cy="1702228"/>
          </a:xfrm>
          <a:prstGeom prst="roundRect">
            <a:avLst>
              <a:gd name="adj" fmla="val 8953"/>
            </a:avLst>
          </a:prstGeom>
          <a:solidFill>
            <a:srgbClr val="F5F8FC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1248507" y="7594568"/>
            <a:ext cx="1900214" cy="6074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1092"/>
              </a:lnSpc>
              <a:buNone/>
            </a:pPr>
            <a:r>
              <a:rPr lang="en-US" sz="195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 conversacional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248507" y="8240016"/>
            <a:ext cx="1900214" cy="6550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8"/>
              </a:lnSpc>
              <a:buNone/>
            </a:pPr>
            <a:r>
              <a:rPr lang="en-US" sz="18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Tempo real nos canais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3406575" y="7374637"/>
            <a:ext cx="2225727" cy="1702228"/>
          </a:xfrm>
          <a:prstGeom prst="roundRect">
            <a:avLst>
              <a:gd name="adj" fmla="val 8953"/>
            </a:avLst>
          </a:prstGeom>
          <a:solidFill>
            <a:srgbClr val="F5F8FC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3607432" y="7594568"/>
            <a:ext cx="1900214" cy="6074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1092"/>
              </a:lnSpc>
              <a:buNone/>
            </a:pPr>
            <a:r>
              <a:rPr lang="en-US" sz="195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autônomas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3607432" y="8240016"/>
            <a:ext cx="1900214" cy="6550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758"/>
              </a:lnSpc>
              <a:buNone/>
            </a:pPr>
            <a:r>
              <a:rPr lang="en-US" sz="18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Lote e agendadas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5765501" y="7374637"/>
            <a:ext cx="2225727" cy="1702228"/>
          </a:xfrm>
          <a:prstGeom prst="roundRect">
            <a:avLst>
              <a:gd name="adj" fmla="val 8953"/>
            </a:avLst>
          </a:prstGeom>
          <a:solidFill>
            <a:srgbClr val="F5F8FC"/>
          </a:solidFill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1"/>
          <p:cNvSpPr/>
          <p:nvPr/>
        </p:nvSpPr>
        <p:spPr>
          <a:xfrm>
            <a:off x="5966357" y="7594568"/>
            <a:ext cx="2006415" cy="3227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1092"/>
              </a:lnSpc>
              <a:buNone/>
            </a:pPr>
            <a:r>
              <a:rPr lang="en-US" sz="195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Copiloto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5966357" y="7955361"/>
            <a:ext cx="1900214" cy="6550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8"/>
              </a:lnSpc>
              <a:buNone/>
            </a:pPr>
            <a:r>
              <a:rPr lang="en-US" sz="18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Embarcado na sua app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8753244" y="1588920"/>
            <a:ext cx="8487012" cy="7204104"/>
          </a:xfrm>
          <a:prstGeom prst="roundRect">
            <a:avLst>
              <a:gd name="adj" fmla="val 3173"/>
            </a:avLst>
          </a:prstGeom>
          <a:ln w="10434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Shape 14"/>
          <p:cNvSpPr/>
          <p:nvPr/>
        </p:nvSpPr>
        <p:spPr>
          <a:xfrm>
            <a:off x="8763678" y="1599354"/>
            <a:ext cx="8466143" cy="725171"/>
          </a:xfrm>
          <a:prstGeom prst="rect">
            <a:avLst/>
          </a:prstGeom>
          <a:solidFill>
            <a:srgbClr val="F5F8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5"/>
          <p:cNvSpPr/>
          <p:nvPr/>
        </p:nvSpPr>
        <p:spPr>
          <a:xfrm>
            <a:off x="9106537" y="1789777"/>
            <a:ext cx="3890164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 dirty="0">
                <a:solidFill>
                  <a:srgbClr val="6674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 QUE VIMOS AQUI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12643050" y="1789777"/>
            <a:ext cx="4668125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 dirty="0">
                <a:solidFill>
                  <a:srgbClr val="6674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 IAZZIE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8763678" y="2324525"/>
            <a:ext cx="8466143" cy="10434"/>
          </a:xfrm>
          <a:prstGeom prst="rect">
            <a:avLst/>
          </a:prstGeom>
          <a:solidFill>
            <a:srgbClr val="DDE5E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Text 18"/>
          <p:cNvSpPr/>
          <p:nvPr/>
        </p:nvSpPr>
        <p:spPr>
          <a:xfrm>
            <a:off x="9106537" y="2544457"/>
            <a:ext cx="3553441" cy="7580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988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“Por que o agente decidiu isso?”</a:t>
            </a:r>
            <a:endParaRPr lang="en-US" sz="2100" dirty="0"/>
          </a:p>
        </p:txBody>
      </p:sp>
      <p:sp>
        <p:nvSpPr>
          <p:cNvPr id="22" name="Text 19"/>
          <p:cNvSpPr/>
          <p:nvPr/>
        </p:nvSpPr>
        <p:spPr>
          <a:xfrm>
            <a:off x="12746902" y="2544457"/>
            <a:ext cx="4264263" cy="7580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988"/>
              </a:lnSpc>
              <a:buNone/>
            </a:pPr>
            <a:r>
              <a:rPr lang="en-US" sz="21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 por requisição: raciocínio, ferramentas, tokens e custo</a:t>
            </a:r>
            <a:endParaRPr lang="en-US" sz="2100" dirty="0"/>
          </a:p>
        </p:txBody>
      </p:sp>
      <p:sp>
        <p:nvSpPr>
          <p:cNvPr id="23" name="Shape 20"/>
          <p:cNvSpPr/>
          <p:nvPr/>
        </p:nvSpPr>
        <p:spPr>
          <a:xfrm>
            <a:off x="8763678" y="3473908"/>
            <a:ext cx="8466143" cy="10434"/>
          </a:xfrm>
          <a:prstGeom prst="rect">
            <a:avLst/>
          </a:prstGeom>
          <a:solidFill>
            <a:srgbClr val="DDE5E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Text 21"/>
          <p:cNvSpPr/>
          <p:nvPr/>
        </p:nvSpPr>
        <p:spPr>
          <a:xfrm>
            <a:off x="9106537" y="3693840"/>
            <a:ext cx="3553441" cy="7580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8988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Medir o resultado</a:t>
            </a:r>
            <a:endParaRPr lang="en-US" sz="2100" dirty="0"/>
          </a:p>
        </p:txBody>
      </p:sp>
      <p:sp>
        <p:nvSpPr>
          <p:cNvPr id="25" name="Text 22"/>
          <p:cNvSpPr/>
          <p:nvPr/>
        </p:nvSpPr>
        <p:spPr>
          <a:xfrm>
            <a:off x="12746902" y="3693840"/>
            <a:ext cx="4264263" cy="7580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988"/>
              </a:lnSpc>
              <a:buNone/>
            </a:pPr>
            <a:r>
              <a:rPr lang="en-US" sz="21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Analytics de volume, resolução, CSAT, transbordo e custo</a:t>
            </a:r>
            <a:endParaRPr lang="en-US" sz="2100" dirty="0"/>
          </a:p>
        </p:txBody>
      </p:sp>
      <p:sp>
        <p:nvSpPr>
          <p:cNvPr id="26" name="Shape 23"/>
          <p:cNvSpPr/>
          <p:nvPr/>
        </p:nvSpPr>
        <p:spPr>
          <a:xfrm>
            <a:off x="8763678" y="4623291"/>
            <a:ext cx="8466143" cy="10434"/>
          </a:xfrm>
          <a:prstGeom prst="rect">
            <a:avLst/>
          </a:prstGeom>
          <a:solidFill>
            <a:srgbClr val="DDE5E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Text 24"/>
          <p:cNvSpPr/>
          <p:nvPr/>
        </p:nvSpPr>
        <p:spPr>
          <a:xfrm>
            <a:off x="9106537" y="4843223"/>
            <a:ext cx="3553441" cy="7580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8988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Autonomia sem controle</a:t>
            </a:r>
            <a:endParaRPr lang="en-US" sz="2100" dirty="0"/>
          </a:p>
        </p:txBody>
      </p:sp>
      <p:sp>
        <p:nvSpPr>
          <p:cNvPr id="28" name="Text 25"/>
          <p:cNvSpPr/>
          <p:nvPr/>
        </p:nvSpPr>
        <p:spPr>
          <a:xfrm>
            <a:off x="12746902" y="4843223"/>
            <a:ext cx="4264263" cy="7580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18988"/>
              </a:lnSpc>
              <a:buNone/>
            </a:pPr>
            <a:r>
              <a:rPr lang="en-US" sz="21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Evaluations antes de produção; versão promovida entre ambientes</a:t>
            </a:r>
            <a:endParaRPr lang="en-US" sz="2100" dirty="0"/>
          </a:p>
        </p:txBody>
      </p:sp>
      <p:sp>
        <p:nvSpPr>
          <p:cNvPr id="29" name="Shape 26"/>
          <p:cNvSpPr/>
          <p:nvPr/>
        </p:nvSpPr>
        <p:spPr>
          <a:xfrm>
            <a:off x="8763678" y="5772674"/>
            <a:ext cx="8466143" cy="10434"/>
          </a:xfrm>
          <a:prstGeom prst="rect">
            <a:avLst/>
          </a:prstGeom>
          <a:solidFill>
            <a:srgbClr val="DDE5E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Text 27"/>
          <p:cNvSpPr/>
          <p:nvPr/>
        </p:nvSpPr>
        <p:spPr>
          <a:xfrm>
            <a:off x="9106537" y="5992606"/>
            <a:ext cx="3553441" cy="7580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988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LGPD e o direito à explicação</a:t>
            </a:r>
            <a:endParaRPr lang="en-US" sz="2100" dirty="0"/>
          </a:p>
        </p:txBody>
      </p:sp>
      <p:sp>
        <p:nvSpPr>
          <p:cNvPr id="31" name="Text 28"/>
          <p:cNvSpPr/>
          <p:nvPr/>
        </p:nvSpPr>
        <p:spPr>
          <a:xfrm>
            <a:off x="12746902" y="5992606"/>
            <a:ext cx="4264263" cy="7580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18988"/>
              </a:lnSpc>
              <a:buNone/>
            </a:pPr>
            <a:r>
              <a:rPr lang="en-US" sz="21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Detecção e mascaramento de PII, consentimento, trilha de auditoria</a:t>
            </a:r>
            <a:endParaRPr lang="en-US" sz="2100" dirty="0"/>
          </a:p>
        </p:txBody>
      </p:sp>
      <p:sp>
        <p:nvSpPr>
          <p:cNvPr id="32" name="Shape 29"/>
          <p:cNvSpPr/>
          <p:nvPr/>
        </p:nvSpPr>
        <p:spPr>
          <a:xfrm>
            <a:off x="8763678" y="6922057"/>
            <a:ext cx="8466143" cy="10434"/>
          </a:xfrm>
          <a:prstGeom prst="rect">
            <a:avLst/>
          </a:prstGeom>
          <a:solidFill>
            <a:srgbClr val="DDE5E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Text 30"/>
          <p:cNvSpPr/>
          <p:nvPr/>
        </p:nvSpPr>
        <p:spPr>
          <a:xfrm>
            <a:off x="9106537" y="7141988"/>
            <a:ext cx="3553441" cy="7580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8988"/>
              </a:lnSpc>
              <a:buNone/>
            </a:pPr>
            <a:r>
              <a:rPr lang="en-US" sz="2100" dirty="0">
                <a:solidFill>
                  <a:srgbClr val="475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Sistemas que você já tem</a:t>
            </a:r>
            <a:endParaRPr lang="en-US" sz="2100" dirty="0"/>
          </a:p>
        </p:txBody>
      </p:sp>
      <p:sp>
        <p:nvSpPr>
          <p:cNvPr id="34" name="Text 31"/>
          <p:cNvSpPr/>
          <p:nvPr/>
        </p:nvSpPr>
        <p:spPr>
          <a:xfrm>
            <a:off x="12746902" y="7141988"/>
            <a:ext cx="4264263" cy="7580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988"/>
              </a:lnSpc>
              <a:buNone/>
            </a:pPr>
            <a:r>
              <a:rPr lang="en-US" sz="2100" b="1" dirty="0">
                <a:solidFill>
                  <a:srgbClr val="0A14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Agentes, skills e integrações conectados ao CRM, ERP e RPA</a:t>
            </a:r>
            <a:endParaRPr lang="en-US" sz="2100" dirty="0"/>
          </a:p>
        </p:txBody>
      </p:sp>
      <p:sp>
        <p:nvSpPr>
          <p:cNvPr id="35" name="Shape 32"/>
          <p:cNvSpPr/>
          <p:nvPr/>
        </p:nvSpPr>
        <p:spPr>
          <a:xfrm>
            <a:off x="8763678" y="8071440"/>
            <a:ext cx="8466143" cy="711150"/>
          </a:xfrm>
          <a:prstGeom prst="rect">
            <a:avLst/>
          </a:prstGeom>
          <a:solidFill>
            <a:srgbClr val="F5F8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6" name="Shape 33"/>
          <p:cNvSpPr/>
          <p:nvPr/>
        </p:nvSpPr>
        <p:spPr>
          <a:xfrm>
            <a:off x="8763678" y="8071440"/>
            <a:ext cx="8466143" cy="10434"/>
          </a:xfrm>
          <a:prstGeom prst="rect">
            <a:avLst/>
          </a:prstGeom>
          <a:solidFill>
            <a:srgbClr val="DDE5E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7" name="Text 34"/>
          <p:cNvSpPr/>
          <p:nvPr/>
        </p:nvSpPr>
        <p:spPr>
          <a:xfrm>
            <a:off x="9106578" y="8272374"/>
            <a:ext cx="8034327" cy="3578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971"/>
              </a:lnSpc>
              <a:buNone/>
            </a:pPr>
            <a:r>
              <a:rPr lang="en-US" sz="1800" dirty="0">
                <a:solidFill>
                  <a:srgbClr val="667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substitui o projeto — encurta o caminho entre o piloto e a operação.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7906" cy="10286897"/>
          </a:xfrm>
          <a:prstGeom prst="rect">
            <a:avLst/>
          </a:prstGeom>
          <a:gradFill rotWithShape="1">
            <a:gsLst>
              <a:gs pos="0">
                <a:srgbClr val="0A1435">
                  <a:alpha val="100000"/>
                </a:srgbClr>
              </a:gs>
              <a:gs pos="60000">
                <a:srgbClr val="0A3A56">
                  <a:alpha val="100000"/>
                </a:srgbClr>
              </a:gs>
              <a:gs pos="100000">
                <a:srgbClr val="075E8E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alphaModFix amt="7000"/>
          </a:blip>
          <a:stretch>
            <a:fillRect/>
          </a:stretch>
        </p:blipFill>
        <p:spPr>
          <a:xfrm rot="-720001">
            <a:off x="-2095496" y="4169877"/>
            <a:ext cx="8572504" cy="859155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650" y="3021818"/>
            <a:ext cx="2414683" cy="53328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47650" y="4050393"/>
            <a:ext cx="12363807" cy="9181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698"/>
              </a:lnSpc>
              <a:buNone/>
            </a:pPr>
            <a:r>
              <a:rPr lang="en-US" sz="6600" b="1" kern="0" spc="-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Obrigado.</a:t>
            </a:r>
            <a:endParaRPr lang="en-US" sz="6600" dirty="0"/>
          </a:p>
        </p:txBody>
      </p:sp>
      <p:sp>
        <p:nvSpPr>
          <p:cNvPr id="6" name="Text 2"/>
          <p:cNvSpPr/>
          <p:nvPr/>
        </p:nvSpPr>
        <p:spPr>
          <a:xfrm>
            <a:off x="1047650" y="5425740"/>
            <a:ext cx="12363807" cy="4588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208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Anderson Lonardoni</a:t>
            </a:r>
            <a:endParaRPr lang="en-US" sz="2550" dirty="0"/>
          </a:p>
        </p:txBody>
      </p:sp>
      <p:sp>
        <p:nvSpPr>
          <p:cNvPr id="7" name="Text 3"/>
          <p:cNvSpPr/>
          <p:nvPr/>
        </p:nvSpPr>
        <p:spPr>
          <a:xfrm>
            <a:off x="1047650" y="5979726"/>
            <a:ext cx="12363807" cy="4588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2080"/>
              </a:lnSpc>
              <a:buNone/>
            </a:pPr>
            <a:r>
              <a:rPr lang="en-US" sz="2550" dirty="0">
                <a:solidFill>
                  <a:srgbClr val="CBE7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de Produtos e Inovação · uFly</a:t>
            </a:r>
            <a:endParaRPr lang="en-US" sz="2550" dirty="0"/>
          </a:p>
        </p:txBody>
      </p:sp>
      <p:sp>
        <p:nvSpPr>
          <p:cNvPr id="8" name="Text 4"/>
          <p:cNvSpPr/>
          <p:nvPr/>
        </p:nvSpPr>
        <p:spPr>
          <a:xfrm>
            <a:off x="1047650" y="6533712"/>
            <a:ext cx="12363807" cy="3847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4581"/>
              </a:lnSpc>
              <a:buNone/>
            </a:pPr>
            <a:r>
              <a:rPr lang="en-US" sz="2100" dirty="0">
                <a:solidFill>
                  <a:srgbClr val="7FD6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anderson.lonardoni@ufly.com.br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1047650" y="7013519"/>
            <a:ext cx="12363807" cy="3847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4581"/>
              </a:lnSpc>
              <a:buNone/>
            </a:pPr>
            <a:r>
              <a:rPr lang="en-US" sz="2100" dirty="0">
                <a:solidFill>
                  <a:srgbClr val="7FD6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ufly.com.br</a:t>
            </a:r>
            <a:endParaRPr lang="en-US" sz="2100" dirty="0"/>
          </a:p>
        </p:txBody>
      </p:sp>
      <p:sp>
        <p:nvSpPr>
          <p:cNvPr id="10" name="Shape 6"/>
          <p:cNvSpPr/>
          <p:nvPr/>
        </p:nvSpPr>
        <p:spPr>
          <a:xfrm>
            <a:off x="13392187" y="3075781"/>
            <a:ext cx="3695633" cy="3695633"/>
          </a:xfrm>
          <a:prstGeom prst="roundRect">
            <a:avLst>
              <a:gd name="adj" fmla="val 6186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20759" y="3304354"/>
            <a:ext cx="3238488" cy="323848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2701848" y="6961837"/>
            <a:ext cx="5076474" cy="382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CBE7F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linkedin.com/in/andersonlonardoni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1870</Words>
  <Application>Microsoft Macintosh PowerPoint</Application>
  <PresentationFormat>Personalizar</PresentationFormat>
  <Paragraphs>307</Paragraphs>
  <Slides>23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6" baseType="lpstr">
      <vt:lpstr>Arial</vt:lpstr>
      <vt:lpstr>Courier New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Anderson Vinicius Lonardoni</cp:lastModifiedBy>
  <cp:revision>2</cp:revision>
  <dcterms:created xsi:type="dcterms:W3CDTF">2026-09-20T22:54:47Z</dcterms:created>
  <dcterms:modified xsi:type="dcterms:W3CDTF">2026-09-24T14:43:30Z</dcterms:modified>
</cp:coreProperties>
</file>