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1" r:id="rId6"/>
    <p:sldId id="262" r:id="rId7"/>
    <p:sldId id="266" r:id="rId8"/>
    <p:sldId id="267" r:id="rId9"/>
    <p:sldId id="270" r:id="rId10"/>
    <p:sldId id="273" r:id="rId11"/>
    <p:sldId id="278" r:id="rId12"/>
    <p:sldId id="283" r:id="rId13"/>
    <p:sldId id="284" r:id="rId14"/>
    <p:sldId id="294" r:id="rId15"/>
    <p:sldId id="295" r:id="rId16"/>
    <p:sldId id="297" r:id="rId17"/>
    <p:sldId id="301" r:id="rId18"/>
    <p:sldId id="288" r:id="rId19"/>
    <p:sldId id="289" r:id="rId20"/>
    <p:sldId id="308" r:id="rId21"/>
    <p:sldId id="313" r:id="rId22"/>
    <p:sldId id="291" r:id="rId23"/>
    <p:sldId id="293" r:id="rId24"/>
    <p:sldId id="319" r:id="rId25"/>
    <p:sldId id="274" r:id="rId26"/>
    <p:sldId id="276" r:id="rId27"/>
    <p:sldId id="260" r:id="rId28"/>
  </p:sldIdLst>
  <p:sldSz cx="12192000" cy="6858000"/>
  <p:notesSz cx="6858000" cy="12192000"/>
  <p:embeddedFontLst>
    <p:embeddedFont>
      <p:font typeface="DM Sans Black" panose="020B0604020202020204" charset="0"/>
      <p:regular r:id="rId30"/>
    </p:embeddedFont>
    <p:embeddedFont>
      <p:font typeface="DM Sans Bold" panose="020B0604020202020204" charset="0"/>
      <p:regular r:id="rId31"/>
    </p:embeddedFont>
    <p:embeddedFont>
      <p:font typeface="Montserrat" pitchFamily="2" charset="0"/>
      <p:regular r:id="rId32"/>
      <p:bold r:id="rId33"/>
      <p:italic r:id="rId34"/>
      <p:boldItalic r:id="rId35"/>
    </p:embeddedFont>
    <p:embeddedFont>
      <p:font typeface="Montserrat Bold" pitchFamily="2" charset="0"/>
      <p:regular r:id="rId36"/>
      <p:bold r:id="rId3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. Introdução &amp; Contexto" id="{F7563F3F-159F-4A45-AC6A-93CECEFBCE08}">
          <p14:sldIdLst>
            <p14:sldId id="256"/>
            <p14:sldId id="257"/>
            <p14:sldId id="258"/>
            <p14:sldId id="259"/>
            <p14:sldId id="261"/>
            <p14:sldId id="262"/>
            <p14:sldId id="266"/>
            <p14:sldId id="267"/>
          </p14:sldIdLst>
        </p14:section>
        <p14:section name="2. O Produto / Plataforma" id="{CEF69BB9-7B04-4CBE-B9C0-8B9C2BF4DDCD}">
          <p14:sldIdLst>
            <p14:sldId id="270"/>
            <p14:sldId id="273"/>
            <p14:sldId id="278"/>
            <p14:sldId id="283"/>
            <p14:sldId id="284"/>
            <p14:sldId id="294"/>
            <p14:sldId id="295"/>
            <p14:sldId id="297"/>
            <p14:sldId id="301"/>
            <p14:sldId id="288"/>
            <p14:sldId id="289"/>
            <p14:sldId id="308"/>
            <p14:sldId id="313"/>
            <p14:sldId id="291"/>
            <p14:sldId id="293"/>
            <p14:sldId id="319"/>
          </p14:sldIdLst>
        </p14:section>
        <p14:section name="3. Fechamento &amp; Q&amp;A" id="{7F70C435-C2F0-4A3B-879E-D9E6125BC3B0}">
          <p14:sldIdLst>
            <p14:sldId id="274"/>
            <p14:sldId id="276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11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8416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100+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16" y="971550"/>
            <a:ext cx="4958631" cy="69254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82916" y="1999655"/>
            <a:ext cx="10625864" cy="3494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2200" b="1" dirty="0">
                <a:solidFill>
                  <a:srgbClr val="D7A979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2026 - AI STRATEGY SUMMIT CURITIBA - Instituto Information Management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782916" y="2438499"/>
            <a:ext cx="10625864" cy="699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pt-BR" sz="2800" b="1" dirty="0">
                <a:solidFill>
                  <a:srgbClr val="FFFFFF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ZeroTo100: da experimentação à adoção de IA em escala</a:t>
            </a:r>
            <a:endParaRPr lang="en-US" sz="2800" dirty="0"/>
          </a:p>
        </p:txBody>
      </p:sp>
      <p:sp>
        <p:nvSpPr>
          <p:cNvPr id="6" name="Text 2"/>
          <p:cNvSpPr/>
          <p:nvPr/>
        </p:nvSpPr>
        <p:spPr>
          <a:xfrm>
            <a:off x="782916" y="3473152"/>
            <a:ext cx="10625864" cy="7159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750" i="1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Como </a:t>
            </a:r>
            <a:r>
              <a:rPr lang="en-US" sz="1750" i="1" dirty="0" err="1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transformar</a:t>
            </a:r>
            <a:r>
              <a:rPr lang="en-US" sz="1750" i="1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 IA </a:t>
            </a:r>
            <a:r>
              <a:rPr lang="en-US" sz="1750" i="1" dirty="0" err="1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</a:t>
            </a:r>
            <a:r>
              <a:rPr lang="en-US" sz="1750" i="1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750" i="1" dirty="0" err="1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capacidade</a:t>
            </a:r>
            <a:r>
              <a:rPr lang="en-US" sz="1750" i="1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750" i="1" dirty="0" err="1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organizacional</a:t>
            </a:r>
            <a:r>
              <a:rPr lang="en-US" sz="1750" i="1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750" i="1" dirty="0" err="1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conectando</a:t>
            </a:r>
            <a:r>
              <a:rPr lang="en-US" sz="1750" i="1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750" i="1" dirty="0" err="1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pessoas</a:t>
            </a:r>
            <a:r>
              <a:rPr lang="en-US" sz="1750" i="1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1750" i="1" dirty="0" err="1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processos</a:t>
            </a:r>
            <a:r>
              <a:rPr lang="en-US" sz="1750" i="1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1750" i="1" dirty="0" err="1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governça</a:t>
            </a:r>
            <a:r>
              <a:rPr lang="en-US" sz="1750" i="1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 </a:t>
            </a:r>
            <a:r>
              <a:rPr lang="en-US" sz="1750" i="1" dirty="0" err="1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resultados</a:t>
            </a:r>
            <a:r>
              <a:rPr lang="en-US" sz="1750" i="1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782916" y="4496594"/>
            <a:ext cx="10625864" cy="25400"/>
          </a:xfrm>
          <a:prstGeom prst="roundRect">
            <a:avLst>
              <a:gd name="adj" fmla="val 49999"/>
            </a:avLst>
          </a:prstGeom>
          <a:solidFill>
            <a:srgbClr val="FFFFFF">
              <a:alpha val="50000"/>
            </a:srgbClr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4"/>
          <p:cNvSpPr/>
          <p:nvPr/>
        </p:nvSpPr>
        <p:spPr>
          <a:xfrm>
            <a:off x="782916" y="4829473"/>
            <a:ext cx="11235449" cy="357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Alexandre Cordova</a:t>
            </a:r>
            <a:r>
              <a:rPr lang="en-US" sz="175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· 25 de setembro de 2026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782916" y="5439073"/>
            <a:ext cx="11235449" cy="447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200" b="1" dirty="0">
                <a:solidFill>
                  <a:srgbClr val="D7A97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Latourrette.ai · ZeroTo100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16" y="916384"/>
            <a:ext cx="1352318" cy="193179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782916" y="1322090"/>
            <a:ext cx="1497074" cy="220762"/>
          </a:xfrm>
          <a:prstGeom prst="roundRect">
            <a:avLst>
              <a:gd name="adj" fmla="val 22131"/>
            </a:avLst>
          </a:prstGeom>
          <a:noFill/>
          <a:ln w="6350">
            <a:solidFill>
              <a:srgbClr val="D7A97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1"/>
          <p:cNvSpPr/>
          <p:nvPr/>
        </p:nvSpPr>
        <p:spPr>
          <a:xfrm>
            <a:off x="870127" y="1365647"/>
            <a:ext cx="1932237" cy="133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96000"/>
              </a:lnSpc>
            </a:pPr>
            <a:r>
              <a:rPr lang="en-US" sz="900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DESCRITIVO</a:t>
            </a:r>
            <a:endParaRPr lang="en-US" sz="900" dirty="0"/>
          </a:p>
        </p:txBody>
      </p:sp>
      <p:sp>
        <p:nvSpPr>
          <p:cNvPr id="6" name="Text 2"/>
          <p:cNvSpPr/>
          <p:nvPr/>
        </p:nvSpPr>
        <p:spPr>
          <a:xfrm>
            <a:off x="782916" y="1580654"/>
            <a:ext cx="6053978" cy="1363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>
              <a:lnSpc>
                <a:spcPct val="104000"/>
              </a:lnSpc>
            </a:pPr>
            <a:r>
              <a:rPr lang="pt-BR" sz="2850" b="1" dirty="0">
                <a:solidFill>
                  <a:srgbClr val="094DA7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	Como transformar a IA em capacidade organizacional, conectando pessoas, processos, governça e resultados.</a:t>
            </a:r>
            <a:endParaRPr lang="en-US" sz="2850" dirty="0"/>
          </a:p>
        </p:txBody>
      </p:sp>
      <p:sp>
        <p:nvSpPr>
          <p:cNvPr id="7" name="Text 3"/>
          <p:cNvSpPr/>
          <p:nvPr/>
        </p:nvSpPr>
        <p:spPr>
          <a:xfrm>
            <a:off x="782916" y="3085604"/>
            <a:ext cx="6053978" cy="28560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pt-BR" sz="11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	Latourrette.ai Zero-100 apresenta uma abordagem prática para transformar iniciativas isoladas de Inteligência Artificial em uma capacidade organizacional estruturada e escalável.</a:t>
            </a:r>
          </a:p>
          <a:p>
            <a:pPr>
              <a:lnSpc>
                <a:spcPct val="110000"/>
              </a:lnSpc>
            </a:pPr>
            <a:endParaRPr lang="pt-BR" sz="1100" dirty="0">
              <a:solidFill>
                <a:srgbClr val="000000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>
              <a:lnSpc>
                <a:spcPct val="110000"/>
              </a:lnSpc>
            </a:pPr>
            <a:r>
              <a:rPr lang="pt-BR" sz="11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	Em 30 minutos, Alexandre Cordova mostrará como empresas podem evoluir da experimentação para a adoção efetiva de IA, combinando diagnóstico de maturidade, capacitação das equipes, identificação de casos de uso, aplicação em processos reais, governança e mensuração de resultados.</a:t>
            </a:r>
          </a:p>
          <a:p>
            <a:pPr>
              <a:lnSpc>
                <a:spcPct val="110000"/>
              </a:lnSpc>
            </a:pPr>
            <a:endParaRPr lang="pt-BR" sz="1100" dirty="0">
              <a:solidFill>
                <a:srgbClr val="000000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>
              <a:lnSpc>
                <a:spcPct val="110000"/>
              </a:lnSpc>
            </a:pPr>
            <a:r>
              <a:rPr lang="pt-BR" sz="11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	A apresentação abordará também a evolução de prompts e assistentes para workflows, agentes e automações, mostrando como começar de forma controlada, comprovar valor e escalar com segurança. Essa estrutura deriva diretamente dos pilares de diagnóstico, alinhamento, capacitação, implementação, medição e governança previstos no programa.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1246" y="203200"/>
            <a:ext cx="11469202" cy="6451600"/>
          </a:xfrm>
          <a:prstGeom prst="roundRect">
            <a:avLst>
              <a:gd name="adj" fmla="val 2035"/>
            </a:avLst>
          </a:prstGeom>
          <a:solidFill>
            <a:srgbClr val="FFFFFF"/>
          </a:solidFill>
          <a:ln w="6350">
            <a:solidFill>
              <a:srgbClr val="000000"/>
            </a:solidFill>
            <a:prstDash val="solid"/>
          </a:ln>
          <a:effectLst>
            <a:outerShdw blurRad="67310" dist="444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6" y="203200"/>
            <a:ext cx="11469202" cy="64516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604" y="2538909"/>
            <a:ext cx="1895328" cy="2707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99604" y="3288407"/>
            <a:ext cx="10192487" cy="67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O Desafio</a:t>
            </a:r>
            <a:endParaRPr lang="en-US" sz="4200" dirty="0"/>
          </a:p>
        </p:txBody>
      </p:sp>
      <p:sp>
        <p:nvSpPr>
          <p:cNvPr id="6" name="Text 2"/>
          <p:cNvSpPr/>
          <p:nvPr/>
        </p:nvSpPr>
        <p:spPr>
          <a:xfrm>
            <a:off x="999604" y="4232473"/>
            <a:ext cx="10802072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b="1" dirty="0">
                <a:solidFill>
                  <a:srgbClr val="D7A97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Toda a gente quer IA. Quase ninguém sabe por onde começar.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1246" y="203200"/>
            <a:ext cx="11469202" cy="6451600"/>
          </a:xfrm>
          <a:prstGeom prst="roundRect">
            <a:avLst>
              <a:gd name="adj" fmla="val 1730"/>
            </a:avLst>
          </a:prstGeom>
          <a:solidFill>
            <a:srgbClr val="FFFFFF"/>
          </a:solidFill>
          <a:ln w="6350">
            <a:solidFill>
              <a:srgbClr val="000000"/>
            </a:solidFill>
            <a:prstDash val="solid"/>
          </a:ln>
          <a:effectLst>
            <a:outerShdw blurRad="5715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6" y="203200"/>
            <a:ext cx="11469202" cy="6451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9604" y="1050230"/>
            <a:ext cx="892550" cy="235446"/>
          </a:xfrm>
          <a:prstGeom prst="roundRect">
            <a:avLst>
              <a:gd name="adj" fmla="val 22124"/>
            </a:avLst>
          </a:prstGeom>
          <a:noFill/>
          <a:ln w="6350">
            <a:solidFill>
              <a:srgbClr val="D7A97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2"/>
          <p:cNvSpPr/>
          <p:nvPr/>
        </p:nvSpPr>
        <p:spPr>
          <a:xfrm>
            <a:off x="1092570" y="1096665"/>
            <a:ext cx="1316203" cy="142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D7A97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DESAFIO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577" y="1050230"/>
            <a:ext cx="1295764" cy="18504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9604" y="1631553"/>
            <a:ext cx="10192487" cy="11400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50" dirty="0">
                <a:solidFill>
                  <a:srgbClr val="094DA7"/>
                </a:solidFill>
                <a:latin typeface="DM Sans Black" pitchFamily="34" charset="0"/>
                <a:ea typeface="DM Sans Black" pitchFamily="34" charset="-122"/>
                <a:cs typeface="DM Sans Black" pitchFamily="34" charset="-120"/>
              </a:rPr>
              <a:t>As Organizações Investem em IA - Poucas Chegam à Produção</a:t>
            </a:r>
            <a:endParaRPr lang="en-US" sz="35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0554" y="2950170"/>
            <a:ext cx="3306680" cy="229344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192679" y="2969220"/>
            <a:ext cx="3094555" cy="2849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0B6FD6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Pilotos que não escalam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1192679" y="3333155"/>
            <a:ext cx="3094555" cy="1606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Gartner prevê que 60% dos projectos de AI sem dados estruturados serão abandonados até 2026. Falta de governance, processos não redesenhados e ausência de arquitectura de conhecimento bloqueiam a passagem a produção.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2884" y="2950170"/>
            <a:ext cx="3306779" cy="229344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645008" y="2969220"/>
            <a:ext cx="3094655" cy="569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0B6FD6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Equipas sem capacidade interna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4645008" y="3618111"/>
            <a:ext cx="3094655" cy="1606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Sem literacia AI ou capacidade para identificar e validar use cases, as organizações ficam dependentes de fornecedores externos para cada decisão. O resultado: adopção superficial, shadow AI e investimento desperdiçado.</a:t>
            </a:r>
            <a:endParaRPr lang="en-US" sz="12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5312" y="2950170"/>
            <a:ext cx="3306680" cy="229344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097436" y="2969220"/>
            <a:ext cx="3094555" cy="569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0B6FD6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Lock-in tecnológico e risco de fornecedor</a:t>
            </a:r>
            <a:endParaRPr lang="en-US" sz="1750" dirty="0"/>
          </a:p>
        </p:txBody>
      </p:sp>
      <p:sp>
        <p:nvSpPr>
          <p:cNvPr id="16" name="Text 9"/>
          <p:cNvSpPr/>
          <p:nvPr/>
        </p:nvSpPr>
        <p:spPr>
          <a:xfrm>
            <a:off x="8097436" y="3618111"/>
            <a:ext cx="3094555" cy="11474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Soluções proprietárias criam dependência de um único LLM ou plataforma. Quando o modelo muda — e muda — recomeçar do zero não é uma opção.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1232068" y="5521027"/>
            <a:ext cx="10569608" cy="2867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500" b="1" dirty="0">
                <a:solidFill>
                  <a:srgbClr val="0B6FD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O problema não é a tecnologia. É a ausência de fundamentos, capacitação e governance.</a:t>
            </a:r>
            <a:endParaRPr lang="en-US" sz="1500" dirty="0"/>
          </a:p>
        </p:txBody>
      </p:sp>
      <p:sp>
        <p:nvSpPr>
          <p:cNvPr id="18" name="Shape 11"/>
          <p:cNvSpPr/>
          <p:nvPr/>
        </p:nvSpPr>
        <p:spPr>
          <a:xfrm>
            <a:off x="999604" y="5372795"/>
            <a:ext cx="19050" cy="583208"/>
          </a:xfrm>
          <a:prstGeom prst="roundRect">
            <a:avLst>
              <a:gd name="adj" fmla="val 49999"/>
            </a:avLst>
          </a:prstGeom>
          <a:solidFill>
            <a:srgbClr val="0B6FD6"/>
          </a:solidFill>
          <a:ln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1246" y="203200"/>
            <a:ext cx="11469202" cy="6451600"/>
          </a:xfrm>
          <a:prstGeom prst="roundRect">
            <a:avLst>
              <a:gd name="adj" fmla="val 2035"/>
            </a:avLst>
          </a:prstGeom>
          <a:solidFill>
            <a:srgbClr val="FFFFFF"/>
          </a:solidFill>
          <a:ln w="6350">
            <a:solidFill>
              <a:srgbClr val="000000"/>
            </a:solidFill>
            <a:prstDash val="solid"/>
          </a:ln>
          <a:effectLst>
            <a:outerShdw blurRad="67310" dist="444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6" y="203200"/>
            <a:ext cx="11469202" cy="64516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604" y="2538909"/>
            <a:ext cx="1895328" cy="2707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99604" y="3288407"/>
            <a:ext cx="10192487" cy="67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A nossa visão</a:t>
            </a:r>
            <a:endParaRPr lang="en-US" sz="4200" dirty="0"/>
          </a:p>
        </p:txBody>
      </p:sp>
      <p:sp>
        <p:nvSpPr>
          <p:cNvPr id="6" name="Text 2"/>
          <p:cNvSpPr/>
          <p:nvPr/>
        </p:nvSpPr>
        <p:spPr>
          <a:xfrm>
            <a:off x="999604" y="4232473"/>
            <a:ext cx="10802072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b="1" dirty="0">
                <a:solidFill>
                  <a:srgbClr val="D7A97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 IA não começa com modelos. Começa com a arquitectura de conhecimento.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1246" y="203200"/>
            <a:ext cx="11469202" cy="6451600"/>
          </a:xfrm>
          <a:prstGeom prst="roundRect">
            <a:avLst>
              <a:gd name="adj" fmla="val 2035"/>
            </a:avLst>
          </a:prstGeom>
          <a:solidFill>
            <a:srgbClr val="FFFFFF"/>
          </a:solidFill>
          <a:ln w="6350">
            <a:solidFill>
              <a:srgbClr val="000000"/>
            </a:solidFill>
            <a:prstDash val="solid"/>
          </a:ln>
          <a:effectLst>
            <a:outerShdw blurRad="67310" dist="444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6" y="203200"/>
            <a:ext cx="11469202" cy="6451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1246" y="203200"/>
            <a:ext cx="11469202" cy="6451600"/>
          </a:xfrm>
          <a:prstGeom prst="roundRect">
            <a:avLst>
              <a:gd name="adj" fmla="val 2035"/>
            </a:avLst>
          </a:prstGeom>
          <a:solidFill>
            <a:srgbClr val="FFFFFF"/>
          </a:solidFill>
          <a:ln w="6350">
            <a:solidFill>
              <a:srgbClr val="000000"/>
            </a:solidFill>
            <a:prstDash val="solid"/>
          </a:ln>
          <a:effectLst>
            <a:outerShdw blurRad="67310" dist="444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6" y="203200"/>
            <a:ext cx="11469202" cy="64516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604" y="2538909"/>
            <a:ext cx="1895328" cy="2707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99604" y="3288407"/>
            <a:ext cx="10192487" cy="67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Quem somos</a:t>
            </a:r>
            <a:endParaRPr lang="en-US" sz="4200" dirty="0"/>
          </a:p>
        </p:txBody>
      </p:sp>
      <p:sp>
        <p:nvSpPr>
          <p:cNvPr id="6" name="Text 2"/>
          <p:cNvSpPr/>
          <p:nvPr/>
        </p:nvSpPr>
        <p:spPr>
          <a:xfrm>
            <a:off x="999604" y="4232473"/>
            <a:ext cx="10802072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b="1" dirty="0">
                <a:solidFill>
                  <a:srgbClr val="D7A97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Especialistas em transformação organizacional com inteligência artificial.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1246" y="203200"/>
            <a:ext cx="11469202" cy="6451600"/>
          </a:xfrm>
          <a:prstGeom prst="roundRect">
            <a:avLst>
              <a:gd name="adj" fmla="val 2035"/>
            </a:avLst>
          </a:prstGeom>
          <a:solidFill>
            <a:srgbClr val="FFFFFF"/>
          </a:solidFill>
          <a:ln w="6350">
            <a:solidFill>
              <a:srgbClr val="000000"/>
            </a:solidFill>
            <a:prstDash val="solid"/>
          </a:ln>
          <a:effectLst>
            <a:outerShdw blurRad="67310" dist="444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6" y="203200"/>
            <a:ext cx="11469202" cy="6451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9604" y="774601"/>
            <a:ext cx="10192487" cy="67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200" dirty="0">
                <a:solidFill>
                  <a:srgbClr val="094DA7"/>
                </a:solidFill>
                <a:latin typeface="DM Sans Black" pitchFamily="34" charset="0"/>
                <a:ea typeface="DM Sans Black" pitchFamily="34" charset="-122"/>
                <a:cs typeface="DM Sans Black" pitchFamily="34" charset="-120"/>
              </a:rPr>
              <a:t>Quem Somos</a:t>
            </a:r>
            <a:endParaRPr lang="en-US" sz="4200" dirty="0"/>
          </a:p>
        </p:txBody>
      </p:sp>
      <p:sp>
        <p:nvSpPr>
          <p:cNvPr id="5" name="Text 2"/>
          <p:cNvSpPr/>
          <p:nvPr/>
        </p:nvSpPr>
        <p:spPr>
          <a:xfrm>
            <a:off x="999604" y="1718667"/>
            <a:ext cx="10192487" cy="72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750" b="1" dirty="0">
                <a:solidFill>
                  <a:srgbClr val="094DA7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Especialistas em Transformação Organizacional com</a:t>
            </a:r>
            <a:r>
              <a:rPr lang="en-US" sz="1750" b="1" dirty="0">
                <a:solidFill>
                  <a:srgbClr val="D7A97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Inteligência Artificial.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604" y="2653308"/>
            <a:ext cx="547079" cy="54709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9604" y="3428305"/>
            <a:ext cx="3245563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0B6FD6"/>
                </a:solidFill>
                <a:latin typeface="DM Sans Black" pitchFamily="34" charset="0"/>
                <a:ea typeface="DM Sans Black" pitchFamily="34" charset="-122"/>
                <a:cs typeface="DM Sans Black" pitchFamily="34" charset="-120"/>
              </a:rPr>
              <a:t>AI Readiness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999604" y="3872805"/>
            <a:ext cx="3245563" cy="1167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Avaliamos a maturidade real da organização — pessoas, informação e processos. Identificamos onde a AI pode funcionar, por onde começar e o que tem de estar certo antes de qualquer implementação.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73066" y="2653308"/>
            <a:ext cx="547079" cy="54709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473066" y="3428305"/>
            <a:ext cx="3245563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0B6FD6"/>
                </a:solidFill>
                <a:latin typeface="DM Sans Black" pitchFamily="34" charset="0"/>
                <a:ea typeface="DM Sans Black" pitchFamily="34" charset="-122"/>
                <a:cs typeface="DM Sans Black" pitchFamily="34" charset="-120"/>
              </a:rPr>
              <a:t>Agentic AI Automation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4473066" y="3872805"/>
            <a:ext cx="3245563" cy="1400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Desenhamos o TO-BE antes de implementar — nunca automatizamos o AS-IS. Agentes inteligentes integrados em processos redesenhados, com knowledge archive, governance e supervisão humana no loop.</a:t>
            </a:r>
            <a:endParaRPr lang="en-US" sz="11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46529" y="2653308"/>
            <a:ext cx="547079" cy="54709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946529" y="3428305"/>
            <a:ext cx="3245563" cy="335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0B6FD6"/>
                </a:solidFill>
                <a:latin typeface="DM Sans Black" pitchFamily="34" charset="0"/>
                <a:ea typeface="DM Sans Black" pitchFamily="34" charset="-122"/>
                <a:cs typeface="DM Sans Black" pitchFamily="34" charset="-120"/>
              </a:rPr>
              <a:t>AI Governance Contínua</a:t>
            </a:r>
            <a:endParaRPr lang="en-US" sz="2100" dirty="0"/>
          </a:p>
        </p:txBody>
      </p:sp>
      <p:sp>
        <p:nvSpPr>
          <p:cNvPr id="14" name="Text 8"/>
          <p:cNvSpPr/>
          <p:nvPr/>
        </p:nvSpPr>
        <p:spPr>
          <a:xfrm>
            <a:off x="7946529" y="3872805"/>
            <a:ext cx="3245563" cy="22104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1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entrega não termina no go-live — começa aí. Health-checks regulares, formação contínua das equipas, auditabilidade das decisões dos agentes e alinhamento com o EU AI Act. Um ciclo que não pára: diagnosticar, operar e optimizar — porque a AI que não se governa deteriora-se em silêncio..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1246" y="203200"/>
            <a:ext cx="11469202" cy="6451600"/>
          </a:xfrm>
          <a:prstGeom prst="roundRect">
            <a:avLst>
              <a:gd name="adj" fmla="val 2035"/>
            </a:avLst>
          </a:prstGeom>
          <a:solidFill>
            <a:srgbClr val="FFFFFF"/>
          </a:solidFill>
          <a:ln w="6350">
            <a:solidFill>
              <a:srgbClr val="000000"/>
            </a:solidFill>
            <a:prstDash val="solid"/>
          </a:ln>
          <a:effectLst>
            <a:outerShdw blurRad="67310" dist="444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6" y="203200"/>
            <a:ext cx="11469202" cy="64516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604" y="2538909"/>
            <a:ext cx="1895328" cy="2707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99604" y="3288407"/>
            <a:ext cx="10192487" cy="67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Como Fazemos</a:t>
            </a:r>
            <a:endParaRPr lang="en-US" sz="4200" dirty="0"/>
          </a:p>
        </p:txBody>
      </p:sp>
      <p:sp>
        <p:nvSpPr>
          <p:cNvPr id="6" name="Text 2"/>
          <p:cNvSpPr/>
          <p:nvPr/>
        </p:nvSpPr>
        <p:spPr>
          <a:xfrm>
            <a:off x="999604" y="4232473"/>
            <a:ext cx="10802072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b="1" dirty="0">
                <a:solidFill>
                  <a:srgbClr val="D7A97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Avaliar. Desenhar. Capacitar. Entregar. — Um ciclo que não pára.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1246" y="203200"/>
            <a:ext cx="11469202" cy="6451600"/>
          </a:xfrm>
          <a:prstGeom prst="roundRect">
            <a:avLst>
              <a:gd name="adj" fmla="val 1527"/>
            </a:avLst>
          </a:prstGeom>
          <a:solidFill>
            <a:srgbClr val="FFFFFF"/>
          </a:solidFill>
          <a:ln w="6350">
            <a:solidFill>
              <a:srgbClr val="000000"/>
            </a:solidFill>
            <a:prstDash val="solid"/>
          </a:ln>
          <a:effectLst>
            <a:outerShdw blurRad="50800" dist="3302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6" y="203200"/>
            <a:ext cx="11469202" cy="6451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99604" y="926505"/>
            <a:ext cx="8380997" cy="191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050" dirty="0">
                <a:solidFill>
                  <a:srgbClr val="094DA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Arquitetura de Conhecimento para IA</a:t>
            </a:r>
            <a:endParaRPr lang="en-US" sz="10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3007" y="949623"/>
            <a:ext cx="1565335" cy="22354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604" y="1519337"/>
            <a:ext cx="5591630" cy="69056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99604" y="2532955"/>
            <a:ext cx="5876679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300" dirty="0">
                <a:solidFill>
                  <a:srgbClr val="0B6FD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que é a ZEROTO100?</a:t>
            </a:r>
            <a:endParaRPr lang="en-US" sz="13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Uma plataforma de adoção estruturada de Inteligência Artificial que transforma ambição em resultados reais: diagnóstico, formação, agentes e cultura numa solução integrada.</a:t>
            </a:r>
            <a:endParaRPr lang="en-US" sz="1300" dirty="0"/>
          </a:p>
        </p:txBody>
      </p:sp>
      <p:sp>
        <p:nvSpPr>
          <p:cNvPr id="8" name="Text 3"/>
          <p:cNvSpPr/>
          <p:nvPr/>
        </p:nvSpPr>
        <p:spPr>
          <a:xfrm>
            <a:off x="999604" y="3582491"/>
            <a:ext cx="5876679" cy="2405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3360" indent="-213360" algn="l">
              <a:lnSpc>
                <a:spcPct val="117000"/>
              </a:lnSpc>
              <a:buSzPct val="100000"/>
              <a:buFont typeface="+mj-lt"/>
              <a:buAutoNum type="arabicPeriod"/>
            </a:pPr>
            <a:r>
              <a:rPr lang="en-US" sz="1050" b="1" dirty="0">
                <a:solidFill>
                  <a:srgbClr val="0B6FD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Diagnóstico de IA</a:t>
            </a:r>
            <a:endParaRPr lang="en-US" sz="1050" dirty="0"/>
          </a:p>
          <a:p>
            <a:pPr marL="213360" indent="-213360" algn="l">
              <a:lnSpc>
                <a:spcPct val="117000"/>
              </a:lnSpc>
              <a:buSzPct val="100000"/>
              <a:buChar char="​"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Avalia e mapeia competências na organização, identificando oportunidades de automação para maximizar o impacto da IA.</a:t>
            </a:r>
            <a:endParaRPr lang="en-US" sz="1050" dirty="0"/>
          </a:p>
          <a:p>
            <a:pPr marL="213360" indent="-213360" algn="l">
              <a:lnSpc>
                <a:spcPct val="117000"/>
              </a:lnSpc>
              <a:buSzPct val="100000"/>
              <a:buFont typeface="+mj-lt"/>
              <a:buAutoNum type="arabicPeriod" startAt="2"/>
            </a:pPr>
            <a:r>
              <a:rPr lang="en-US" sz="1050" b="1" dirty="0">
                <a:solidFill>
                  <a:srgbClr val="0B6FD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Formação Prática</a:t>
            </a:r>
            <a:endParaRPr lang="en-US" sz="1050" dirty="0"/>
          </a:p>
          <a:p>
            <a:pPr marL="213360" indent="-213360" algn="l">
              <a:lnSpc>
                <a:spcPct val="117000"/>
              </a:lnSpc>
              <a:buSzPct val="100000"/>
              <a:buChar char="​"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Formação personalizada com exercícios e casos reais, garantindo a aplicação imediata no trabalho e a capacitação da sua equipa.</a:t>
            </a:r>
            <a:endParaRPr lang="en-US" sz="1050" dirty="0"/>
          </a:p>
          <a:p>
            <a:pPr marL="213360" indent="-213360" algn="l">
              <a:lnSpc>
                <a:spcPct val="117000"/>
              </a:lnSpc>
              <a:buSzPct val="100000"/>
              <a:buFont typeface="+mj-lt"/>
              <a:buAutoNum type="arabicPeriod" startAt="3"/>
            </a:pPr>
            <a:r>
              <a:rPr lang="en-US" sz="1050" b="1" dirty="0">
                <a:solidFill>
                  <a:srgbClr val="0B6FD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Workflows &amp; Agentes de IA</a:t>
            </a:r>
            <a:endParaRPr lang="en-US" sz="1050" dirty="0"/>
          </a:p>
          <a:p>
            <a:pPr marL="213360" indent="-213360" algn="l">
              <a:lnSpc>
                <a:spcPct val="117000"/>
              </a:lnSpc>
              <a:buSzPct val="100000"/>
              <a:buChar char="​"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Identificação e priorização estratégica de casos de uso para uma integração eficiente de agentes de IA nos seus processos de negócio.</a:t>
            </a:r>
            <a:endParaRPr lang="en-US" sz="1050" dirty="0"/>
          </a:p>
          <a:p>
            <a:pPr marL="213360" indent="-213360" algn="l">
              <a:lnSpc>
                <a:spcPct val="117000"/>
              </a:lnSpc>
              <a:buSzPct val="100000"/>
              <a:buFont typeface="+mj-lt"/>
              <a:buAutoNum type="arabicPeriod" startAt="4"/>
            </a:pPr>
            <a:r>
              <a:rPr lang="en-US" sz="1050" b="1" dirty="0">
                <a:solidFill>
                  <a:srgbClr val="0B6FD6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Cultura &amp; Campeões de IA</a:t>
            </a:r>
            <a:endParaRPr lang="en-US" sz="1050" dirty="0"/>
          </a:p>
          <a:p>
            <a:pPr marL="213360" indent="-213360" algn="l">
              <a:lnSpc>
                <a:spcPct val="117000"/>
              </a:lnSpc>
              <a:buSzPct val="100000"/>
              <a:buChar char="​"/>
            </a:pPr>
            <a:r>
              <a:rPr lang="en-US" sz="10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Criação de uma comunidade interna vibrante para partilha de conhecimento e envolvimento organizacional contínuo com a IA.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A35736B-0197-61D9-2E67-C5DED064F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447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6418F66-4611-060C-695A-30B62ADB9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5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88702E0-17C8-0F2F-3CDD-12AF95878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99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66D386-4A19-4270-431D-A7391F6B1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7815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56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395E72A-E752-E92E-3383-10989AABF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16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B589D-4E24-9671-71D2-8C2B2A4A4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3BDCFA7-6A75-15EA-9043-54D9B2232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3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7B9C1-494D-6A96-197C-1DC2AAAF5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410F851-7D1C-9E83-D992-215CCD58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57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BFF576A-E13E-8D4D-C4D1-3D6052DD2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36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A250C8-060B-8387-03FF-167C2425B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336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E09A93F-C603-6B7A-FD3C-31E7277292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59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544B3D4-863E-088F-C710-AA9E353E6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149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6AA882A-22F8-4C34-E840-204CD37E8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0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F4AE76F-9A2E-EFFB-5C8E-D73006E3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17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1945A75-5EDE-C1C4-A3C6-8A6E14027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75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1246" y="203200"/>
            <a:ext cx="11469202" cy="6451600"/>
          </a:xfrm>
          <a:prstGeom prst="roundRect">
            <a:avLst>
              <a:gd name="adj" fmla="val 2035"/>
            </a:avLst>
          </a:prstGeom>
          <a:solidFill>
            <a:srgbClr val="FFFFFF"/>
          </a:solidFill>
          <a:ln w="6350">
            <a:solidFill>
              <a:srgbClr val="000000"/>
            </a:solidFill>
            <a:prstDash val="solid"/>
          </a:ln>
          <a:effectLst>
            <a:outerShdw blurRad="67310" dist="444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6" y="203200"/>
            <a:ext cx="11469202" cy="64516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604" y="2538909"/>
            <a:ext cx="1895328" cy="2707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99604" y="3288407"/>
            <a:ext cx="10192487" cy="67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Resultados &amp; Prova</a:t>
            </a:r>
            <a:endParaRPr lang="en-US" sz="4200" dirty="0"/>
          </a:p>
        </p:txBody>
      </p:sp>
      <p:sp>
        <p:nvSpPr>
          <p:cNvPr id="6" name="Text 2"/>
          <p:cNvSpPr/>
          <p:nvPr/>
        </p:nvSpPr>
        <p:spPr>
          <a:xfrm>
            <a:off x="999604" y="4232473"/>
            <a:ext cx="10802072" cy="291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b="1" dirty="0">
                <a:solidFill>
                  <a:srgbClr val="D7A97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Números reais. Clientes reais. Resultados auditáveis.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1246" y="203200"/>
            <a:ext cx="11469202" cy="6451600"/>
          </a:xfrm>
          <a:prstGeom prst="roundRect">
            <a:avLst>
              <a:gd name="adj" fmla="val 2035"/>
            </a:avLst>
          </a:prstGeom>
          <a:solidFill>
            <a:srgbClr val="FFFFFF"/>
          </a:solidFill>
          <a:ln w="6350">
            <a:solidFill>
              <a:srgbClr val="000000"/>
            </a:solidFill>
            <a:prstDash val="solid"/>
          </a:ln>
          <a:effectLst>
            <a:outerShdw blurRad="67310" dist="4445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6" y="203200"/>
            <a:ext cx="11469202" cy="6451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10000"/>
            </a:srgbClr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16" y="874713"/>
            <a:ext cx="2833121" cy="3956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82916" y="1574502"/>
            <a:ext cx="7307080" cy="279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750" b="1" dirty="0">
                <a:solidFill>
                  <a:srgbClr val="D7A979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2026 - AI STRATEGY SUMMIT CURITIBA - Instituto Information Management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782916" y="1911350"/>
            <a:ext cx="7307080" cy="559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pt-BR" sz="2000" b="1" dirty="0">
                <a:solidFill>
                  <a:schemeClr val="bg1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ZeroTo100: da experimentação à adoção de IA em escala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782916" y="2613620"/>
            <a:ext cx="7307080" cy="5153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 </a:t>
            </a:r>
            <a:r>
              <a:rPr lang="en-US" sz="1400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objetivo</a:t>
            </a: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não</a:t>
            </a: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é apenas capacitar colaboradores em IA.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É criar a evidência necessária para decidir: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782916" y="3257748"/>
            <a:ext cx="7307080" cy="1488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onde medir e onde já existe maturidade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onde capacitar e com que prioridade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onde reforçar o uso responsável e a governança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onde existem oportunidades de automação e agentes</a:t>
            </a:r>
            <a:endParaRPr lang="en-US" sz="1400" dirty="0"/>
          </a:p>
          <a:p>
            <a:pPr marL="284480" indent="-284480" algn="l">
              <a:lnSpc>
                <a:spcPct val="120000"/>
              </a:lnSpc>
              <a:buSzPct val="100000"/>
              <a:buChar char="•"/>
            </a:pP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 </a:t>
            </a:r>
            <a:r>
              <a:rPr lang="en-US" sz="1400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onde</a:t>
            </a: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você</a:t>
            </a:r>
            <a:r>
              <a:rPr lang="en-US" sz="14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deve investir na próxima onda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782916" y="4875312"/>
            <a:ext cx="7307080" cy="644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750" b="1" i="1" dirty="0">
                <a:solidFill>
                  <a:srgbClr val="D7A97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Especialistas em transformação organizacional com IA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en-US" sz="1750" b="1" i="1" dirty="0">
                <a:solidFill>
                  <a:srgbClr val="D7A97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do assessment à adoção, governança e escala.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782916" y="5648424"/>
            <a:ext cx="7916664" cy="206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latourrette.ai · zeroto100.ai</a:t>
            </a:r>
            <a:endParaRPr lang="en-US" sz="11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1120" y="2222500"/>
            <a:ext cx="2305687" cy="29696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786</Words>
  <Application>Microsoft Office PowerPoint</Application>
  <PresentationFormat>Widescreen</PresentationFormat>
  <Paragraphs>77</Paragraphs>
  <Slides>27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3" baseType="lpstr">
      <vt:lpstr>Montserrat Bold</vt:lpstr>
      <vt:lpstr>Arial</vt:lpstr>
      <vt:lpstr>DM Sans Black</vt:lpstr>
      <vt:lpstr>DM Sans Bold</vt:lpstr>
      <vt:lpstr>Montserrat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Alexandre Cordova</cp:lastModifiedBy>
  <cp:revision>6</cp:revision>
  <dcterms:created xsi:type="dcterms:W3CDTF">2026-09-24T11:47:48Z</dcterms:created>
  <dcterms:modified xsi:type="dcterms:W3CDTF">2026-09-24T19:19:29Z</dcterms:modified>
</cp:coreProperties>
</file>