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87" r:id="rId3"/>
    <p:sldId id="286" r:id="rId4"/>
    <p:sldId id="296" r:id="rId5"/>
    <p:sldId id="291" r:id="rId6"/>
    <p:sldId id="259" r:id="rId7"/>
    <p:sldId id="260" r:id="rId8"/>
    <p:sldId id="258" r:id="rId9"/>
    <p:sldId id="292" r:id="rId10"/>
    <p:sldId id="261" r:id="rId11"/>
    <p:sldId id="295" r:id="rId12"/>
    <p:sldId id="262" r:id="rId13"/>
    <p:sldId id="263" r:id="rId14"/>
    <p:sldId id="264" r:id="rId15"/>
    <p:sldId id="265" r:id="rId16"/>
    <p:sldId id="267" r:id="rId17"/>
    <p:sldId id="268" r:id="rId18"/>
    <p:sldId id="269" r:id="rId19"/>
    <p:sldId id="271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4" r:id="rId28"/>
    <p:sldId id="285" r:id="rId29"/>
    <p:sldId id="294" r:id="rId30"/>
    <p:sldId id="289" r:id="rId3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D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137" autoAdjust="0"/>
  </p:normalViewPr>
  <p:slideViewPr>
    <p:cSldViewPr snapToGrid="0" snapToObjects="1">
      <p:cViewPr varScale="1">
        <p:scale>
          <a:sx n="90" d="100"/>
          <a:sy n="90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DC094-31AD-CC18-C9E1-08261B14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792E1-73A3-972D-DC69-2D34B07F9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5F5D-DFCB-DA62-43B7-3A0C3E710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EBAB4-FC1C-65C7-73AA-1AD389DB0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6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673A1-2052-5779-1D09-86B56BC4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6299BA-E109-2E3F-D589-845E937E1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7135C-2D60-44C5-35AB-145F0D1E2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835F2-CB15-DFEB-A79D-60427A058F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40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IA não é um pilar à parte aqui. Ela atravessa os seis - é o que faz a automação aguentar o mundo real, onde documento vem torto e regra tem exceção.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1018-21FD-2401-4C88-A882183E5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FACCBC-19A4-3608-BA03-E7C7ED568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BDE58-C3BA-D2D0-5D4C-3285F7543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70D46-DE8B-1C95-EDD8-61279F850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785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https://www.microsoft.com/en-us/worklab/three-things-frontier-firms-understand-about-ai-and-you-should-too</a:t>
            </a:r>
            <a:br>
              <a:rPr lang="en-US" dirty="0"/>
            </a:br>
            <a:br>
              <a:rPr lang="en-US" dirty="0"/>
            </a:br>
            <a:r>
              <a:rPr lang="pt-BR" dirty="0"/>
              <a:t>"Estruturadas em torno de inteligência sob demanda e impulsionadas por equipes 'híbridas' de humanos + agentes, essas empresas escalam rapidamente, operam com agilidade e geram valor mais rápido".</a:t>
            </a:r>
          </a:p>
          <a:p>
            <a:endParaRPr lang="pt-B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B36AE-FE50-6340-E29A-26014EC5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30B02-C012-BC57-51DE-E1403DC4D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8CF24-0270-1723-0770-AD7EC57A6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295CB-6BB3-F25B-BBC1-3C47F8978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3761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89050-2C04-04A2-A3C3-31DC1F327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E4FFB-F051-086E-B2D0-E043F8842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29CBB-D08F-9CEC-C553-BF44DC80C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8A828-541C-4CFE-2C3F-A01D2D97F3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46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66E0-8D39-A2C4-F518-8BCC13D0E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328B0-E7E3-D5B2-F83F-CAB5BDD8C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334FFE-CA4B-D320-5D6C-660B069BE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B9318-7A79-8E47-9D13-FB82D45DB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4721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60F8D-5D0B-D830-5AE7-DF527351E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C3EB5-90CF-4296-7A59-425FB0A06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ACF21-5E88-E2C0-F36D-3A8AB22BA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78FF9-3FCD-F7D3-532F-B41787F38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87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29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42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2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m 77">
            <a:extLst>
              <a:ext uri="{FF2B5EF4-FFF2-40B4-BE49-F238E27FC236}">
                <a16:creationId xmlns:a16="http://schemas.microsoft.com/office/drawing/2014/main" id="{3F9D8072-C86F-3669-2311-8B7E7A46D8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35719" y="0"/>
            <a:ext cx="9215437" cy="5143500"/>
          </a:xfrm>
          <a:prstGeom prst="rect">
            <a:avLst/>
          </a:prstGeom>
        </p:spPr>
      </p:pic>
      <p:grpSp>
        <p:nvGrpSpPr>
          <p:cNvPr id="82" name="Agrupar 81">
            <a:extLst>
              <a:ext uri="{FF2B5EF4-FFF2-40B4-BE49-F238E27FC236}">
                <a16:creationId xmlns:a16="http://schemas.microsoft.com/office/drawing/2014/main" id="{EEEBA644-90C1-548D-C38A-421A4F514C6F}"/>
              </a:ext>
            </a:extLst>
          </p:cNvPr>
          <p:cNvGrpSpPr/>
          <p:nvPr/>
        </p:nvGrpSpPr>
        <p:grpSpPr>
          <a:xfrm>
            <a:off x="257602" y="2766387"/>
            <a:ext cx="228600" cy="228600"/>
            <a:chOff x="5074920" y="45720"/>
            <a:chExt cx="228600" cy="228600"/>
          </a:xfrm>
        </p:grpSpPr>
        <p:sp>
          <p:nvSpPr>
            <p:cNvPr id="53" name="Shape 51"/>
            <p:cNvSpPr/>
            <p:nvPr/>
          </p:nvSpPr>
          <p:spPr>
            <a:xfrm>
              <a:off x="5074920" y="45720"/>
              <a:ext cx="228600" cy="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Shape 52"/>
            <p:cNvSpPr/>
            <p:nvPr/>
          </p:nvSpPr>
          <p:spPr>
            <a:xfrm>
              <a:off x="5074920" y="45720"/>
              <a:ext cx="0" cy="22860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59457392-1FF5-8C3D-BD57-E32DFD9ABF75}"/>
              </a:ext>
            </a:extLst>
          </p:cNvPr>
          <p:cNvGrpSpPr/>
          <p:nvPr/>
        </p:nvGrpSpPr>
        <p:grpSpPr>
          <a:xfrm>
            <a:off x="2764804" y="2764948"/>
            <a:ext cx="228600" cy="228600"/>
            <a:chOff x="8869680" y="45720"/>
            <a:chExt cx="228600" cy="228600"/>
          </a:xfrm>
        </p:grpSpPr>
        <p:sp>
          <p:nvSpPr>
            <p:cNvPr id="55" name="Shape 53"/>
            <p:cNvSpPr/>
            <p:nvPr/>
          </p:nvSpPr>
          <p:spPr>
            <a:xfrm>
              <a:off x="8869680" y="45720"/>
              <a:ext cx="228600" cy="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Shape 54"/>
            <p:cNvSpPr/>
            <p:nvPr/>
          </p:nvSpPr>
          <p:spPr>
            <a:xfrm>
              <a:off x="9098280" y="45720"/>
              <a:ext cx="0" cy="22860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5CFDD7CC-4355-7977-A97B-61C1748EBC42}"/>
              </a:ext>
            </a:extLst>
          </p:cNvPr>
          <p:cNvGrpSpPr/>
          <p:nvPr/>
        </p:nvGrpSpPr>
        <p:grpSpPr>
          <a:xfrm>
            <a:off x="258164" y="3723639"/>
            <a:ext cx="228600" cy="228600"/>
            <a:chOff x="5074920" y="4869180"/>
            <a:chExt cx="228600" cy="228600"/>
          </a:xfrm>
        </p:grpSpPr>
        <p:sp>
          <p:nvSpPr>
            <p:cNvPr id="57" name="Shape 55"/>
            <p:cNvSpPr/>
            <p:nvPr/>
          </p:nvSpPr>
          <p:spPr>
            <a:xfrm>
              <a:off x="5074920" y="5097780"/>
              <a:ext cx="228600" cy="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8" name="Shape 56"/>
            <p:cNvSpPr/>
            <p:nvPr/>
          </p:nvSpPr>
          <p:spPr>
            <a:xfrm>
              <a:off x="5074920" y="4869180"/>
              <a:ext cx="0" cy="22860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B89F9766-17CF-3E3F-6098-A9F46DE39A07}"/>
              </a:ext>
            </a:extLst>
          </p:cNvPr>
          <p:cNvGrpSpPr/>
          <p:nvPr/>
        </p:nvGrpSpPr>
        <p:grpSpPr>
          <a:xfrm>
            <a:off x="2765919" y="3711325"/>
            <a:ext cx="228600" cy="228600"/>
            <a:chOff x="8869680" y="4869180"/>
            <a:chExt cx="228600" cy="228600"/>
          </a:xfrm>
        </p:grpSpPr>
        <p:sp>
          <p:nvSpPr>
            <p:cNvPr id="59" name="Shape 57"/>
            <p:cNvSpPr/>
            <p:nvPr/>
          </p:nvSpPr>
          <p:spPr>
            <a:xfrm>
              <a:off x="8869680" y="5097780"/>
              <a:ext cx="228600" cy="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Shape 58"/>
            <p:cNvSpPr/>
            <p:nvPr/>
          </p:nvSpPr>
          <p:spPr>
            <a:xfrm>
              <a:off x="9098280" y="4869180"/>
              <a:ext cx="0" cy="22860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6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289" y="259842"/>
            <a:ext cx="2926080" cy="1097280"/>
          </a:xfrm>
          <a:prstGeom prst="rect">
            <a:avLst/>
          </a:prstGeom>
        </p:spPr>
      </p:pic>
      <p:sp>
        <p:nvSpPr>
          <p:cNvPr id="71" name="Text 68"/>
          <p:cNvSpPr/>
          <p:nvPr/>
        </p:nvSpPr>
        <p:spPr>
          <a:xfrm>
            <a:off x="389766" y="3058931"/>
            <a:ext cx="27505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 </a:t>
            </a:r>
            <a:r>
              <a:rPr lang="en-US" sz="3800" b="1" dirty="0" err="1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Presente</a:t>
            </a: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é Híbrido</a:t>
            </a:r>
            <a:endParaRPr lang="en-US" sz="3800" dirty="0"/>
          </a:p>
        </p:txBody>
      </p:sp>
      <p:sp>
        <p:nvSpPr>
          <p:cNvPr id="73" name="Text 70"/>
          <p:cNvSpPr/>
          <p:nvPr/>
        </p:nvSpPr>
        <p:spPr>
          <a:xfrm>
            <a:off x="220133" y="4156211"/>
            <a:ext cx="295800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Como o </a:t>
            </a:r>
            <a:r>
              <a:rPr lang="en-US" sz="11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Microsoft Copilot </a:t>
            </a: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 as </a:t>
            </a:r>
            <a:r>
              <a:rPr lang="en-US" sz="11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Empresas Frontier</a:t>
            </a: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estão criando o novo modelo operacional inteligente.</a:t>
            </a:r>
            <a:endParaRPr lang="en-US" sz="1100" dirty="0"/>
          </a:p>
        </p:txBody>
      </p: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C4819850-3CA3-E469-290A-6AFB231D8A42}"/>
              </a:ext>
            </a:extLst>
          </p:cNvPr>
          <p:cNvGrpSpPr/>
          <p:nvPr/>
        </p:nvGrpSpPr>
        <p:grpSpPr>
          <a:xfrm>
            <a:off x="8669951" y="62565"/>
            <a:ext cx="516636" cy="516636"/>
            <a:chOff x="8641080" y="4572000"/>
            <a:chExt cx="516636" cy="516636"/>
          </a:xfrm>
        </p:grpSpPr>
        <p:sp>
          <p:nvSpPr>
            <p:cNvPr id="85" name="Shape 25">
              <a:extLst>
                <a:ext uri="{FF2B5EF4-FFF2-40B4-BE49-F238E27FC236}">
                  <a16:creationId xmlns:a16="http://schemas.microsoft.com/office/drawing/2014/main" id="{D3EBE8BF-FF14-1B85-F473-F2EB1392069B}"/>
                </a:ext>
              </a:extLst>
            </p:cNvPr>
            <p:cNvSpPr/>
            <p:nvPr/>
          </p:nvSpPr>
          <p:spPr>
            <a:xfrm>
              <a:off x="8641080" y="4572000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86" name="Shape 26">
              <a:extLst>
                <a:ext uri="{FF2B5EF4-FFF2-40B4-BE49-F238E27FC236}">
                  <a16:creationId xmlns:a16="http://schemas.microsoft.com/office/drawing/2014/main" id="{98FFFFE9-CBCF-B11F-C8A0-7B8532F06913}"/>
                </a:ext>
              </a:extLst>
            </p:cNvPr>
            <p:cNvSpPr/>
            <p:nvPr/>
          </p:nvSpPr>
          <p:spPr>
            <a:xfrm>
              <a:off x="8759952" y="4572000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87" name="Shape 27">
              <a:extLst>
                <a:ext uri="{FF2B5EF4-FFF2-40B4-BE49-F238E27FC236}">
                  <a16:creationId xmlns:a16="http://schemas.microsoft.com/office/drawing/2014/main" id="{5D3C432D-E07F-68D1-4B89-6609D68479FD}"/>
                </a:ext>
              </a:extLst>
            </p:cNvPr>
            <p:cNvSpPr/>
            <p:nvPr/>
          </p:nvSpPr>
          <p:spPr>
            <a:xfrm>
              <a:off x="8878824" y="4572000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88" name="Shape 28">
              <a:extLst>
                <a:ext uri="{FF2B5EF4-FFF2-40B4-BE49-F238E27FC236}">
                  <a16:creationId xmlns:a16="http://schemas.microsoft.com/office/drawing/2014/main" id="{832D30F0-920C-08AB-8FAC-FE5C4AAC52D7}"/>
                </a:ext>
              </a:extLst>
            </p:cNvPr>
            <p:cNvSpPr/>
            <p:nvPr/>
          </p:nvSpPr>
          <p:spPr>
            <a:xfrm>
              <a:off x="8997696" y="4572000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Shape 29">
              <a:extLst>
                <a:ext uri="{FF2B5EF4-FFF2-40B4-BE49-F238E27FC236}">
                  <a16:creationId xmlns:a16="http://schemas.microsoft.com/office/drawing/2014/main" id="{8D0B721A-0227-D0FF-84DD-FE847524A861}"/>
                </a:ext>
              </a:extLst>
            </p:cNvPr>
            <p:cNvSpPr/>
            <p:nvPr/>
          </p:nvSpPr>
          <p:spPr>
            <a:xfrm>
              <a:off x="9116568" y="4572000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0" name="Shape 30">
              <a:extLst>
                <a:ext uri="{FF2B5EF4-FFF2-40B4-BE49-F238E27FC236}">
                  <a16:creationId xmlns:a16="http://schemas.microsoft.com/office/drawing/2014/main" id="{EC8F6022-5F73-FFDF-9CFC-94C0AECA242D}"/>
                </a:ext>
              </a:extLst>
            </p:cNvPr>
            <p:cNvSpPr/>
            <p:nvPr/>
          </p:nvSpPr>
          <p:spPr>
            <a:xfrm>
              <a:off x="8641080" y="4690872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1" name="Shape 31">
              <a:extLst>
                <a:ext uri="{FF2B5EF4-FFF2-40B4-BE49-F238E27FC236}">
                  <a16:creationId xmlns:a16="http://schemas.microsoft.com/office/drawing/2014/main" id="{1B0B73C2-C5DE-B8B8-D825-E672961BDC7B}"/>
                </a:ext>
              </a:extLst>
            </p:cNvPr>
            <p:cNvSpPr/>
            <p:nvPr/>
          </p:nvSpPr>
          <p:spPr>
            <a:xfrm>
              <a:off x="8759952" y="4690872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Shape 32">
              <a:extLst>
                <a:ext uri="{FF2B5EF4-FFF2-40B4-BE49-F238E27FC236}">
                  <a16:creationId xmlns:a16="http://schemas.microsoft.com/office/drawing/2014/main" id="{0FA5100E-1A88-FFB6-0B0D-3FE26C50039B}"/>
                </a:ext>
              </a:extLst>
            </p:cNvPr>
            <p:cNvSpPr/>
            <p:nvPr/>
          </p:nvSpPr>
          <p:spPr>
            <a:xfrm>
              <a:off x="8878824" y="4690872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Shape 33">
              <a:extLst>
                <a:ext uri="{FF2B5EF4-FFF2-40B4-BE49-F238E27FC236}">
                  <a16:creationId xmlns:a16="http://schemas.microsoft.com/office/drawing/2014/main" id="{1103D35C-0407-EB35-96BE-9989872D5069}"/>
                </a:ext>
              </a:extLst>
            </p:cNvPr>
            <p:cNvSpPr/>
            <p:nvPr/>
          </p:nvSpPr>
          <p:spPr>
            <a:xfrm>
              <a:off x="8997696" y="4690872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4" name="Shape 34">
              <a:extLst>
                <a:ext uri="{FF2B5EF4-FFF2-40B4-BE49-F238E27FC236}">
                  <a16:creationId xmlns:a16="http://schemas.microsoft.com/office/drawing/2014/main" id="{34039BBD-C633-9625-442F-CD641896F81A}"/>
                </a:ext>
              </a:extLst>
            </p:cNvPr>
            <p:cNvSpPr/>
            <p:nvPr/>
          </p:nvSpPr>
          <p:spPr>
            <a:xfrm>
              <a:off x="9116568" y="4690872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Shape 35">
              <a:extLst>
                <a:ext uri="{FF2B5EF4-FFF2-40B4-BE49-F238E27FC236}">
                  <a16:creationId xmlns:a16="http://schemas.microsoft.com/office/drawing/2014/main" id="{275EF037-B2AD-35AF-5237-4ADEBD0B1099}"/>
                </a:ext>
              </a:extLst>
            </p:cNvPr>
            <p:cNvSpPr/>
            <p:nvPr/>
          </p:nvSpPr>
          <p:spPr>
            <a:xfrm>
              <a:off x="8641080" y="4809744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6" name="Shape 36">
              <a:extLst>
                <a:ext uri="{FF2B5EF4-FFF2-40B4-BE49-F238E27FC236}">
                  <a16:creationId xmlns:a16="http://schemas.microsoft.com/office/drawing/2014/main" id="{7C9D3D1E-3711-7745-A591-1CFF897259CC}"/>
                </a:ext>
              </a:extLst>
            </p:cNvPr>
            <p:cNvSpPr/>
            <p:nvPr/>
          </p:nvSpPr>
          <p:spPr>
            <a:xfrm>
              <a:off x="8759952" y="4809744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7" name="Shape 37">
              <a:extLst>
                <a:ext uri="{FF2B5EF4-FFF2-40B4-BE49-F238E27FC236}">
                  <a16:creationId xmlns:a16="http://schemas.microsoft.com/office/drawing/2014/main" id="{8E3DC752-A1E6-7815-5869-9ACF333BB559}"/>
                </a:ext>
              </a:extLst>
            </p:cNvPr>
            <p:cNvSpPr/>
            <p:nvPr/>
          </p:nvSpPr>
          <p:spPr>
            <a:xfrm>
              <a:off x="8878824" y="4809744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8" name="Shape 38">
              <a:extLst>
                <a:ext uri="{FF2B5EF4-FFF2-40B4-BE49-F238E27FC236}">
                  <a16:creationId xmlns:a16="http://schemas.microsoft.com/office/drawing/2014/main" id="{298C6F4F-D7B1-5736-3641-11417908EA8F}"/>
                </a:ext>
              </a:extLst>
            </p:cNvPr>
            <p:cNvSpPr/>
            <p:nvPr/>
          </p:nvSpPr>
          <p:spPr>
            <a:xfrm>
              <a:off x="8997696" y="4809744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9" name="Shape 39">
              <a:extLst>
                <a:ext uri="{FF2B5EF4-FFF2-40B4-BE49-F238E27FC236}">
                  <a16:creationId xmlns:a16="http://schemas.microsoft.com/office/drawing/2014/main" id="{40DD1C64-02C8-2464-F447-F35AE6796239}"/>
                </a:ext>
              </a:extLst>
            </p:cNvPr>
            <p:cNvSpPr/>
            <p:nvPr/>
          </p:nvSpPr>
          <p:spPr>
            <a:xfrm>
              <a:off x="9116568" y="4809744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0" name="Shape 40">
              <a:extLst>
                <a:ext uri="{FF2B5EF4-FFF2-40B4-BE49-F238E27FC236}">
                  <a16:creationId xmlns:a16="http://schemas.microsoft.com/office/drawing/2014/main" id="{5F0D3EBB-F7EA-26BE-DBC0-539F965938F8}"/>
                </a:ext>
              </a:extLst>
            </p:cNvPr>
            <p:cNvSpPr/>
            <p:nvPr/>
          </p:nvSpPr>
          <p:spPr>
            <a:xfrm>
              <a:off x="8641080" y="4928616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Shape 41">
              <a:extLst>
                <a:ext uri="{FF2B5EF4-FFF2-40B4-BE49-F238E27FC236}">
                  <a16:creationId xmlns:a16="http://schemas.microsoft.com/office/drawing/2014/main" id="{F38F8B4A-EAA4-1D8D-2547-F7F143ACFE65}"/>
                </a:ext>
              </a:extLst>
            </p:cNvPr>
            <p:cNvSpPr/>
            <p:nvPr/>
          </p:nvSpPr>
          <p:spPr>
            <a:xfrm>
              <a:off x="8759952" y="4928616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2" name="Shape 42">
              <a:extLst>
                <a:ext uri="{FF2B5EF4-FFF2-40B4-BE49-F238E27FC236}">
                  <a16:creationId xmlns:a16="http://schemas.microsoft.com/office/drawing/2014/main" id="{7861DA50-3BE9-34FB-AEB9-5FAD4CDDD3DF}"/>
                </a:ext>
              </a:extLst>
            </p:cNvPr>
            <p:cNvSpPr/>
            <p:nvPr/>
          </p:nvSpPr>
          <p:spPr>
            <a:xfrm>
              <a:off x="8878824" y="4928616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3" name="Shape 43">
              <a:extLst>
                <a:ext uri="{FF2B5EF4-FFF2-40B4-BE49-F238E27FC236}">
                  <a16:creationId xmlns:a16="http://schemas.microsoft.com/office/drawing/2014/main" id="{EFB766E1-CB0D-5D79-3222-589BCF002AE2}"/>
                </a:ext>
              </a:extLst>
            </p:cNvPr>
            <p:cNvSpPr/>
            <p:nvPr/>
          </p:nvSpPr>
          <p:spPr>
            <a:xfrm>
              <a:off x="8997696" y="4928616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4" name="Shape 44">
              <a:extLst>
                <a:ext uri="{FF2B5EF4-FFF2-40B4-BE49-F238E27FC236}">
                  <a16:creationId xmlns:a16="http://schemas.microsoft.com/office/drawing/2014/main" id="{C27E1A16-A735-BC58-970B-8F89C5348866}"/>
                </a:ext>
              </a:extLst>
            </p:cNvPr>
            <p:cNvSpPr/>
            <p:nvPr/>
          </p:nvSpPr>
          <p:spPr>
            <a:xfrm>
              <a:off x="9116568" y="4928616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Shape 45">
              <a:extLst>
                <a:ext uri="{FF2B5EF4-FFF2-40B4-BE49-F238E27FC236}">
                  <a16:creationId xmlns:a16="http://schemas.microsoft.com/office/drawing/2014/main" id="{BAA21E72-149D-4A26-9906-527769BB581B}"/>
                </a:ext>
              </a:extLst>
            </p:cNvPr>
            <p:cNvSpPr/>
            <p:nvPr/>
          </p:nvSpPr>
          <p:spPr>
            <a:xfrm>
              <a:off x="8641080" y="5047488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6" name="Shape 46">
              <a:extLst>
                <a:ext uri="{FF2B5EF4-FFF2-40B4-BE49-F238E27FC236}">
                  <a16:creationId xmlns:a16="http://schemas.microsoft.com/office/drawing/2014/main" id="{799704EA-0B08-43B5-35CA-49D6899C3A3F}"/>
                </a:ext>
              </a:extLst>
            </p:cNvPr>
            <p:cNvSpPr/>
            <p:nvPr/>
          </p:nvSpPr>
          <p:spPr>
            <a:xfrm>
              <a:off x="8759952" y="5047488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Shape 47">
              <a:extLst>
                <a:ext uri="{FF2B5EF4-FFF2-40B4-BE49-F238E27FC236}">
                  <a16:creationId xmlns:a16="http://schemas.microsoft.com/office/drawing/2014/main" id="{251295F8-D166-99FF-848D-2403D7837A01}"/>
                </a:ext>
              </a:extLst>
            </p:cNvPr>
            <p:cNvSpPr/>
            <p:nvPr/>
          </p:nvSpPr>
          <p:spPr>
            <a:xfrm>
              <a:off x="8878824" y="5047488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Shape 48">
              <a:extLst>
                <a:ext uri="{FF2B5EF4-FFF2-40B4-BE49-F238E27FC236}">
                  <a16:creationId xmlns:a16="http://schemas.microsoft.com/office/drawing/2014/main" id="{FEC716D4-5002-C40D-E1CC-A21276375C29}"/>
                </a:ext>
              </a:extLst>
            </p:cNvPr>
            <p:cNvSpPr/>
            <p:nvPr/>
          </p:nvSpPr>
          <p:spPr>
            <a:xfrm>
              <a:off x="8997696" y="5047488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9" name="Shape 49">
              <a:extLst>
                <a:ext uri="{FF2B5EF4-FFF2-40B4-BE49-F238E27FC236}">
                  <a16:creationId xmlns:a16="http://schemas.microsoft.com/office/drawing/2014/main" id="{1EB9C20E-BB77-461E-2A3B-95B10A89B2FD}"/>
                </a:ext>
              </a:extLst>
            </p:cNvPr>
            <p:cNvSpPr/>
            <p:nvPr/>
          </p:nvSpPr>
          <p:spPr>
            <a:xfrm>
              <a:off x="9116568" y="5047488"/>
              <a:ext cx="41148" cy="411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31AC0-A39A-EAD7-96CE-EC191068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CDEE8CC-3D04-A02F-8F84-C72C70BCBBAD}"/>
              </a:ext>
            </a:extLst>
          </p:cNvPr>
          <p:cNvGrpSpPr/>
          <p:nvPr/>
        </p:nvGrpSpPr>
        <p:grpSpPr>
          <a:xfrm>
            <a:off x="0" y="45720"/>
            <a:ext cx="397764" cy="397764"/>
            <a:chOff x="0" y="45720"/>
            <a:chExt cx="397764" cy="397764"/>
          </a:xfrm>
        </p:grpSpPr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D0C216F4-B717-8E48-1C05-3760A48D514E}"/>
                </a:ext>
              </a:extLst>
            </p:cNvPr>
            <p:cNvSpPr/>
            <p:nvPr/>
          </p:nvSpPr>
          <p:spPr>
            <a:xfrm>
              <a:off x="0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0DFA609A-AB41-140D-199F-7A3E3C4DA17B}"/>
                </a:ext>
              </a:extLst>
            </p:cNvPr>
            <p:cNvSpPr/>
            <p:nvPr/>
          </p:nvSpPr>
          <p:spPr>
            <a:xfrm>
              <a:off x="118872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058C6368-2255-882B-CB32-8F70F2CF9B7B}"/>
                </a:ext>
              </a:extLst>
            </p:cNvPr>
            <p:cNvSpPr/>
            <p:nvPr/>
          </p:nvSpPr>
          <p:spPr>
            <a:xfrm>
              <a:off x="237744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C73A631F-61A5-8453-CD17-A853E12E8CCB}"/>
                </a:ext>
              </a:extLst>
            </p:cNvPr>
            <p:cNvSpPr/>
            <p:nvPr/>
          </p:nvSpPr>
          <p:spPr>
            <a:xfrm>
              <a:off x="356616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60B49C24-E4C4-F525-1271-7D5EBC5528D0}"/>
                </a:ext>
              </a:extLst>
            </p:cNvPr>
            <p:cNvSpPr/>
            <p:nvPr/>
          </p:nvSpPr>
          <p:spPr>
            <a:xfrm>
              <a:off x="0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EB8E4C7D-B170-DB8A-CD26-E832D85B10A6}"/>
                </a:ext>
              </a:extLst>
            </p:cNvPr>
            <p:cNvSpPr/>
            <p:nvPr/>
          </p:nvSpPr>
          <p:spPr>
            <a:xfrm>
              <a:off x="118872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CA4E58D9-F8FC-6E71-2AA7-409E27D7FCD0}"/>
                </a:ext>
              </a:extLst>
            </p:cNvPr>
            <p:cNvSpPr/>
            <p:nvPr/>
          </p:nvSpPr>
          <p:spPr>
            <a:xfrm>
              <a:off x="237744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B98EEF8D-85AB-9612-AD88-77114E58152B}"/>
                </a:ext>
              </a:extLst>
            </p:cNvPr>
            <p:cNvSpPr/>
            <p:nvPr/>
          </p:nvSpPr>
          <p:spPr>
            <a:xfrm>
              <a:off x="356616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8C20E147-C12E-BBAF-A662-78501FDE5065}"/>
                </a:ext>
              </a:extLst>
            </p:cNvPr>
            <p:cNvSpPr/>
            <p:nvPr/>
          </p:nvSpPr>
          <p:spPr>
            <a:xfrm>
              <a:off x="0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21D38B87-6CEB-8973-4252-185E7F23060E}"/>
                </a:ext>
              </a:extLst>
            </p:cNvPr>
            <p:cNvSpPr/>
            <p:nvPr/>
          </p:nvSpPr>
          <p:spPr>
            <a:xfrm>
              <a:off x="118872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F9AC262F-AE6A-A973-1BFD-12048FA3112C}"/>
                </a:ext>
              </a:extLst>
            </p:cNvPr>
            <p:cNvSpPr/>
            <p:nvPr/>
          </p:nvSpPr>
          <p:spPr>
            <a:xfrm>
              <a:off x="237744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Shape 11">
              <a:extLst>
                <a:ext uri="{FF2B5EF4-FFF2-40B4-BE49-F238E27FC236}">
                  <a16:creationId xmlns:a16="http://schemas.microsoft.com/office/drawing/2014/main" id="{615F36AB-1061-4FB7-6833-544CBD51FD34}"/>
                </a:ext>
              </a:extLst>
            </p:cNvPr>
            <p:cNvSpPr/>
            <p:nvPr/>
          </p:nvSpPr>
          <p:spPr>
            <a:xfrm>
              <a:off x="356616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B3E4AA54-35B8-AB04-C5BA-8F31CB3771F0}"/>
                </a:ext>
              </a:extLst>
            </p:cNvPr>
            <p:cNvSpPr/>
            <p:nvPr/>
          </p:nvSpPr>
          <p:spPr>
            <a:xfrm>
              <a:off x="0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Shape 13">
              <a:extLst>
                <a:ext uri="{FF2B5EF4-FFF2-40B4-BE49-F238E27FC236}">
                  <a16:creationId xmlns:a16="http://schemas.microsoft.com/office/drawing/2014/main" id="{5DE39DAF-CA5D-FB0C-AD58-6FAA482CB348}"/>
                </a:ext>
              </a:extLst>
            </p:cNvPr>
            <p:cNvSpPr/>
            <p:nvPr/>
          </p:nvSpPr>
          <p:spPr>
            <a:xfrm>
              <a:off x="118872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Shape 14">
              <a:extLst>
                <a:ext uri="{FF2B5EF4-FFF2-40B4-BE49-F238E27FC236}">
                  <a16:creationId xmlns:a16="http://schemas.microsoft.com/office/drawing/2014/main" id="{CE3303A5-9748-0BAA-DA49-8E257C3A345E}"/>
                </a:ext>
              </a:extLst>
            </p:cNvPr>
            <p:cNvSpPr/>
            <p:nvPr/>
          </p:nvSpPr>
          <p:spPr>
            <a:xfrm>
              <a:off x="237744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CE62F4DC-C93A-4E88-F652-DAD98ECA8B72}"/>
                </a:ext>
              </a:extLst>
            </p:cNvPr>
            <p:cNvSpPr/>
            <p:nvPr/>
          </p:nvSpPr>
          <p:spPr>
            <a:xfrm>
              <a:off x="356616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7" name="Text 35">
            <a:extLst>
              <a:ext uri="{FF2B5EF4-FFF2-40B4-BE49-F238E27FC236}">
                <a16:creationId xmlns:a16="http://schemas.microsoft.com/office/drawing/2014/main" id="{8C40794F-1356-6821-575D-2A5DA62C732B}"/>
              </a:ext>
            </a:extLst>
          </p:cNvPr>
          <p:cNvSpPr/>
          <p:nvPr/>
        </p:nvSpPr>
        <p:spPr>
          <a:xfrm>
            <a:off x="397764" y="1124712"/>
            <a:ext cx="31013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</a:rPr>
              <a:t>CEO / FUNDADOR</a:t>
            </a:r>
            <a:endParaRPr lang="en-US" sz="100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97E1CA58-46EF-F94A-0488-0D0B86FDAA4F}"/>
              </a:ext>
            </a:extLst>
          </p:cNvPr>
          <p:cNvSpPr/>
          <p:nvPr/>
        </p:nvSpPr>
        <p:spPr>
          <a:xfrm>
            <a:off x="381762" y="1503935"/>
            <a:ext cx="5197002" cy="2400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Fundador e CEO da </a:t>
            </a:r>
            <a:r>
              <a:rPr lang="pt-BR" sz="1050" b="1" dirty="0" err="1">
                <a:solidFill>
                  <a:srgbClr val="1A1F36"/>
                </a:solidFill>
                <a:latin typeface="Raleway" pitchFamily="34" charset="0"/>
              </a:rPr>
              <a:t>Sicolos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, possui mais de 20 anos de experiência em tecnologia, com atuação destacada desde 2005 na automação e otimização de processos de negócios. Em 2010, identificou a crescente demanda por soluções inteligentes e fundou a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Sicolos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com o propósito de acelerar a Transformação Digital nas empresas. </a:t>
            </a:r>
          </a:p>
          <a:p>
            <a:pPr algn="just"/>
            <a:endParaRPr lang="pt-BR" sz="1050" dirty="0">
              <a:solidFill>
                <a:srgbClr val="1A1F36"/>
              </a:solidFill>
              <a:latin typeface="Raleway" pitchFamily="34" charset="0"/>
            </a:endParaRPr>
          </a:p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Atualmente, a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Sicolos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é referência no mercado, representando os principais players globais em tecnologias como Inteligência Artificial (IA), RPA,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Intelligent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Document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Processing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(IDP), Agentes de IA, BPM,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Process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 Mining e </a:t>
            </a:r>
            <a:r>
              <a:rPr lang="pt-BR" sz="1050" dirty="0" err="1">
                <a:solidFill>
                  <a:srgbClr val="1A1F36"/>
                </a:solidFill>
                <a:latin typeface="Raleway" pitchFamily="34" charset="0"/>
              </a:rPr>
              <a:t>Chatbots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, entregando soluções que combinam automação inteligente com estratégia de negócios.</a:t>
            </a:r>
          </a:p>
          <a:p>
            <a:pPr algn="just"/>
            <a:endParaRPr lang="pt-BR" sz="1050" dirty="0">
              <a:solidFill>
                <a:srgbClr val="1A1F36"/>
              </a:solidFill>
              <a:latin typeface="Raleway" pitchFamily="34" charset="0"/>
            </a:endParaRPr>
          </a:p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Também é um dos executivos que lidera a </a:t>
            </a:r>
            <a:r>
              <a:rPr lang="pt-BR" sz="1050" b="1" dirty="0">
                <a:solidFill>
                  <a:srgbClr val="1A1F36"/>
                </a:solidFill>
                <a:latin typeface="Raleway" pitchFamily="34" charset="0"/>
              </a:rPr>
              <a:t>AI Rocks (airocks.co)</a:t>
            </a: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, que chegou com a missão de  capacitar pessoas a enxergar e dominar todo o potencial que a inteligência artificial pode oferecer, transformando ideias em soluções práticas e criativas.</a:t>
            </a:r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783D7DF9-D063-5F5B-4020-2007A27C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91" y="3432126"/>
            <a:ext cx="1345614" cy="1345614"/>
          </a:xfrm>
          <a:prstGeom prst="rect">
            <a:avLst/>
          </a:prstGeom>
        </p:spPr>
      </p:pic>
      <p:pic>
        <p:nvPicPr>
          <p:cNvPr id="69" name="Image 0" descr="preencoded.png">
            <a:extLst>
              <a:ext uri="{FF2B5EF4-FFF2-40B4-BE49-F238E27FC236}">
                <a16:creationId xmlns:a16="http://schemas.microsoft.com/office/drawing/2014/main" id="{2590073F-9AFE-C2C7-C35D-7E084FC5F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976" y="4169791"/>
            <a:ext cx="1395253" cy="523220"/>
          </a:xfrm>
          <a:prstGeom prst="rect">
            <a:avLst/>
          </a:prstGeom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456477F7-5E08-9DF6-7C61-4EC2858F3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506" y="3925876"/>
            <a:ext cx="1830353" cy="1098212"/>
          </a:xfrm>
          <a:prstGeom prst="rect">
            <a:avLst/>
          </a:prstGeom>
        </p:spPr>
      </p:pic>
      <p:sp>
        <p:nvSpPr>
          <p:cNvPr id="72" name="TextBox 22">
            <a:extLst>
              <a:ext uri="{FF2B5EF4-FFF2-40B4-BE49-F238E27FC236}">
                <a16:creationId xmlns:a16="http://schemas.microsoft.com/office/drawing/2014/main" id="{269C1C6A-51BC-84D8-6EBE-0BF1069D9343}"/>
              </a:ext>
            </a:extLst>
          </p:cNvPr>
          <p:cNvSpPr txBox="1"/>
          <p:nvPr/>
        </p:nvSpPr>
        <p:spPr>
          <a:xfrm>
            <a:off x="266970" y="712099"/>
            <a:ext cx="46485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Márcio Cossari</a:t>
            </a: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FF25E1C8-4EAF-9DA3-9485-D8DC00707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118" y="585585"/>
            <a:ext cx="1967420" cy="2623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5" name="Agrupar 34">
            <a:extLst>
              <a:ext uri="{FF2B5EF4-FFF2-40B4-BE49-F238E27FC236}">
                <a16:creationId xmlns:a16="http://schemas.microsoft.com/office/drawing/2014/main" id="{2422BF67-AD6D-F734-1EE3-0EB25798A8DB}"/>
              </a:ext>
            </a:extLst>
          </p:cNvPr>
          <p:cNvGrpSpPr/>
          <p:nvPr/>
        </p:nvGrpSpPr>
        <p:grpSpPr>
          <a:xfrm>
            <a:off x="8724045" y="4745736"/>
            <a:ext cx="397764" cy="397764"/>
            <a:chOff x="0" y="45720"/>
            <a:chExt cx="397764" cy="397764"/>
          </a:xfrm>
        </p:grpSpPr>
        <p:sp>
          <p:nvSpPr>
            <p:cNvPr id="36" name="Shape 0">
              <a:extLst>
                <a:ext uri="{FF2B5EF4-FFF2-40B4-BE49-F238E27FC236}">
                  <a16:creationId xmlns:a16="http://schemas.microsoft.com/office/drawing/2014/main" id="{A2DA29D6-6F9E-37CE-7864-19621AC2A5B2}"/>
                </a:ext>
              </a:extLst>
            </p:cNvPr>
            <p:cNvSpPr/>
            <p:nvPr/>
          </p:nvSpPr>
          <p:spPr>
            <a:xfrm>
              <a:off x="0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Shape 1">
              <a:extLst>
                <a:ext uri="{FF2B5EF4-FFF2-40B4-BE49-F238E27FC236}">
                  <a16:creationId xmlns:a16="http://schemas.microsoft.com/office/drawing/2014/main" id="{C1807A50-1A8C-1D3F-5EF6-7DEE27C7C103}"/>
                </a:ext>
              </a:extLst>
            </p:cNvPr>
            <p:cNvSpPr/>
            <p:nvPr/>
          </p:nvSpPr>
          <p:spPr>
            <a:xfrm>
              <a:off x="118872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Shape 2">
              <a:extLst>
                <a:ext uri="{FF2B5EF4-FFF2-40B4-BE49-F238E27FC236}">
                  <a16:creationId xmlns:a16="http://schemas.microsoft.com/office/drawing/2014/main" id="{C99E40FE-FB97-D572-A9DE-F97BF89A6908}"/>
                </a:ext>
              </a:extLst>
            </p:cNvPr>
            <p:cNvSpPr/>
            <p:nvPr/>
          </p:nvSpPr>
          <p:spPr>
            <a:xfrm>
              <a:off x="237744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Shape 3">
              <a:extLst>
                <a:ext uri="{FF2B5EF4-FFF2-40B4-BE49-F238E27FC236}">
                  <a16:creationId xmlns:a16="http://schemas.microsoft.com/office/drawing/2014/main" id="{3CB0F311-5149-CE33-93A2-ACE38BAFDB2F}"/>
                </a:ext>
              </a:extLst>
            </p:cNvPr>
            <p:cNvSpPr/>
            <p:nvPr/>
          </p:nvSpPr>
          <p:spPr>
            <a:xfrm>
              <a:off x="356616" y="457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Shape 4">
              <a:extLst>
                <a:ext uri="{FF2B5EF4-FFF2-40B4-BE49-F238E27FC236}">
                  <a16:creationId xmlns:a16="http://schemas.microsoft.com/office/drawing/2014/main" id="{3633BF5F-E48B-90A0-FC04-3BFE69D04BD7}"/>
                </a:ext>
              </a:extLst>
            </p:cNvPr>
            <p:cNvSpPr/>
            <p:nvPr/>
          </p:nvSpPr>
          <p:spPr>
            <a:xfrm>
              <a:off x="0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Shape 5">
              <a:extLst>
                <a:ext uri="{FF2B5EF4-FFF2-40B4-BE49-F238E27FC236}">
                  <a16:creationId xmlns:a16="http://schemas.microsoft.com/office/drawing/2014/main" id="{1E10553B-A76D-0417-44BC-262D5E413A62}"/>
                </a:ext>
              </a:extLst>
            </p:cNvPr>
            <p:cNvSpPr/>
            <p:nvPr/>
          </p:nvSpPr>
          <p:spPr>
            <a:xfrm>
              <a:off x="118872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Shape 6">
              <a:extLst>
                <a:ext uri="{FF2B5EF4-FFF2-40B4-BE49-F238E27FC236}">
                  <a16:creationId xmlns:a16="http://schemas.microsoft.com/office/drawing/2014/main" id="{D5F7AA0F-85EA-1633-5F82-07792F06DD61}"/>
                </a:ext>
              </a:extLst>
            </p:cNvPr>
            <p:cNvSpPr/>
            <p:nvPr/>
          </p:nvSpPr>
          <p:spPr>
            <a:xfrm>
              <a:off x="237744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Shape 7">
              <a:extLst>
                <a:ext uri="{FF2B5EF4-FFF2-40B4-BE49-F238E27FC236}">
                  <a16:creationId xmlns:a16="http://schemas.microsoft.com/office/drawing/2014/main" id="{35A2FE15-8A84-FCC8-1CE3-B5132D337BA7}"/>
                </a:ext>
              </a:extLst>
            </p:cNvPr>
            <p:cNvSpPr/>
            <p:nvPr/>
          </p:nvSpPr>
          <p:spPr>
            <a:xfrm>
              <a:off x="356616" y="1645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Shape 8">
              <a:extLst>
                <a:ext uri="{FF2B5EF4-FFF2-40B4-BE49-F238E27FC236}">
                  <a16:creationId xmlns:a16="http://schemas.microsoft.com/office/drawing/2014/main" id="{3AF9A3FB-153A-410D-2E21-9AC6D9A52CAC}"/>
                </a:ext>
              </a:extLst>
            </p:cNvPr>
            <p:cNvSpPr/>
            <p:nvPr/>
          </p:nvSpPr>
          <p:spPr>
            <a:xfrm>
              <a:off x="0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Shape 9">
              <a:extLst>
                <a:ext uri="{FF2B5EF4-FFF2-40B4-BE49-F238E27FC236}">
                  <a16:creationId xmlns:a16="http://schemas.microsoft.com/office/drawing/2014/main" id="{AB668224-8BA3-E6CB-885A-38C94B454052}"/>
                </a:ext>
              </a:extLst>
            </p:cNvPr>
            <p:cNvSpPr/>
            <p:nvPr/>
          </p:nvSpPr>
          <p:spPr>
            <a:xfrm>
              <a:off x="118872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Shape 10">
              <a:extLst>
                <a:ext uri="{FF2B5EF4-FFF2-40B4-BE49-F238E27FC236}">
                  <a16:creationId xmlns:a16="http://schemas.microsoft.com/office/drawing/2014/main" id="{9B3282F0-FA5A-940F-A31A-56988A8D9400}"/>
                </a:ext>
              </a:extLst>
            </p:cNvPr>
            <p:cNvSpPr/>
            <p:nvPr/>
          </p:nvSpPr>
          <p:spPr>
            <a:xfrm>
              <a:off x="237744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Shape 11">
              <a:extLst>
                <a:ext uri="{FF2B5EF4-FFF2-40B4-BE49-F238E27FC236}">
                  <a16:creationId xmlns:a16="http://schemas.microsoft.com/office/drawing/2014/main" id="{B1AFD68C-C300-20FA-1E73-4DF751FC260D}"/>
                </a:ext>
              </a:extLst>
            </p:cNvPr>
            <p:cNvSpPr/>
            <p:nvPr/>
          </p:nvSpPr>
          <p:spPr>
            <a:xfrm>
              <a:off x="356616" y="2834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Shape 12">
              <a:extLst>
                <a:ext uri="{FF2B5EF4-FFF2-40B4-BE49-F238E27FC236}">
                  <a16:creationId xmlns:a16="http://schemas.microsoft.com/office/drawing/2014/main" id="{AD73C59D-129A-05B2-1995-FD5FB7825CE4}"/>
                </a:ext>
              </a:extLst>
            </p:cNvPr>
            <p:cNvSpPr/>
            <p:nvPr/>
          </p:nvSpPr>
          <p:spPr>
            <a:xfrm>
              <a:off x="0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Shape 13">
              <a:extLst>
                <a:ext uri="{FF2B5EF4-FFF2-40B4-BE49-F238E27FC236}">
                  <a16:creationId xmlns:a16="http://schemas.microsoft.com/office/drawing/2014/main" id="{A2BFA632-F0D0-F131-E07B-F9CC5B3414DF}"/>
                </a:ext>
              </a:extLst>
            </p:cNvPr>
            <p:cNvSpPr/>
            <p:nvPr/>
          </p:nvSpPr>
          <p:spPr>
            <a:xfrm>
              <a:off x="118872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Shape 14">
              <a:extLst>
                <a:ext uri="{FF2B5EF4-FFF2-40B4-BE49-F238E27FC236}">
                  <a16:creationId xmlns:a16="http://schemas.microsoft.com/office/drawing/2014/main" id="{A56BE9AA-48A2-1A12-4A4E-A7A2B25DDD04}"/>
                </a:ext>
              </a:extLst>
            </p:cNvPr>
            <p:cNvSpPr/>
            <p:nvPr/>
          </p:nvSpPr>
          <p:spPr>
            <a:xfrm>
              <a:off x="237744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Shape 15">
              <a:extLst>
                <a:ext uri="{FF2B5EF4-FFF2-40B4-BE49-F238E27FC236}">
                  <a16:creationId xmlns:a16="http://schemas.microsoft.com/office/drawing/2014/main" id="{7BB24F51-29B6-A444-7515-8645F11A1799}"/>
                </a:ext>
              </a:extLst>
            </p:cNvPr>
            <p:cNvSpPr/>
            <p:nvPr/>
          </p:nvSpPr>
          <p:spPr>
            <a:xfrm>
              <a:off x="356616" y="4023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20940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4814B-2621-1CA0-3DE3-DEDEF1EC2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72BE83-03C9-AC6E-126F-16BF6367F977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C603586-F0F0-C06D-CD9C-949297C02C70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B24ECB1-349F-9E69-40AF-1E836797BC04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8424AD2-840C-9734-B693-BE7C83B803B2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EC58A9E-C223-0DB6-6AA3-4132F48350DC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06C4A45-D486-2595-0AE9-C978DEA0949C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6C33AC1-23B0-5890-FAC1-DCDB70052E6B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9690D78-AC94-5F5C-2B93-27DD618F9983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F3386F1-D1E8-C4C6-2446-5E1C588A5B2E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FAE3ED38-744C-0DDF-E170-6593393F0865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8390B9C-47B0-7A27-85BC-356EF02D66DD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AAD3780-20FE-3DCF-7924-3DFDBE41BD1A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6B47772-32EF-3F16-48D6-FE70488B6A49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EAA0121-CD18-683A-ED05-7D8596C89660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877B1E6C-9B49-E5EE-5095-0C3274B8B84F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88CA746-2B4C-B440-F9AB-871F9BD4C25C}"/>
              </a:ext>
            </a:extLst>
          </p:cNvPr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CEA6D3C7-000B-3951-C3D8-2C1DE7B42626}"/>
              </a:ext>
            </a:extLst>
          </p:cNvPr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82DFFCF9-5B21-FEA3-4216-39FF295B0DD0}"/>
              </a:ext>
            </a:extLst>
          </p:cNvPr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6A8B38C-2859-0947-E1B0-F4054E7F56FD}"/>
              </a:ext>
            </a:extLst>
          </p:cNvPr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082C51C-AC54-106E-1A4C-911AD0D589F0}"/>
              </a:ext>
            </a:extLst>
          </p:cNvPr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12DADD92-9D0D-7925-8151-741A9DED1014}"/>
              </a:ext>
            </a:extLst>
          </p:cNvPr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5611FCCF-B267-89BB-D5A7-5E4ACF83B08C}"/>
              </a:ext>
            </a:extLst>
          </p:cNvPr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66E88F81-F212-8555-E655-811AEF93D043}"/>
              </a:ext>
            </a:extLst>
          </p:cNvPr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A738C30-6374-8148-E07C-CFD1BF0F87EE}"/>
              </a:ext>
            </a:extLst>
          </p:cNvPr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BC228746-CE05-E633-05A9-F3A58EBB3531}"/>
              </a:ext>
            </a:extLst>
          </p:cNvPr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27C5EBCF-32EB-78B5-C1A9-98B353565B9D}"/>
              </a:ext>
            </a:extLst>
          </p:cNvPr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BBA2529C-B3A5-83F4-19EA-C900CA828631}"/>
              </a:ext>
            </a:extLst>
          </p:cNvPr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691F52A5-F005-D030-9BB2-361D98972838}"/>
              </a:ext>
            </a:extLst>
          </p:cNvPr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5D8A8BB1-45D0-E9D2-9CFF-9BF9642F6268}"/>
              </a:ext>
            </a:extLst>
          </p:cNvPr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98F7B0C2-4CA6-7E20-B0C6-F65721CF03BB}"/>
              </a:ext>
            </a:extLst>
          </p:cNvPr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1F5650B6-BF1C-7AA9-9CF5-EEC50D4E7F6D}"/>
              </a:ext>
            </a:extLst>
          </p:cNvPr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B8D5265A-C20F-22D1-5609-9B69FE04E4D6}"/>
              </a:ext>
            </a:extLst>
          </p:cNvPr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6EC1BB6D-861B-7909-A2C3-8A50ECFB1051}"/>
              </a:ext>
            </a:extLst>
          </p:cNvPr>
          <p:cNvSpPr/>
          <p:nvPr/>
        </p:nvSpPr>
        <p:spPr>
          <a:xfrm>
            <a:off x="411480" y="1011573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INTELLIGENT  AUTOMATION WITH  PURPOSE</a:t>
            </a:r>
            <a:endParaRPr lang="en-US" sz="100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0DE1677E-5A69-2055-01CD-C03FD7F06A72}"/>
              </a:ext>
            </a:extLst>
          </p:cNvPr>
          <p:cNvSpPr/>
          <p:nvPr/>
        </p:nvSpPr>
        <p:spPr>
          <a:xfrm>
            <a:off x="377190" y="509742"/>
            <a:ext cx="3964577" cy="4721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Sicolos</a:t>
            </a:r>
            <a:endParaRPr lang="en-US" sz="26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3196F802-7F2F-C4BC-B866-5A489E5999AA}"/>
              </a:ext>
            </a:extLst>
          </p:cNvPr>
          <p:cNvSpPr/>
          <p:nvPr/>
        </p:nvSpPr>
        <p:spPr>
          <a:xfrm>
            <a:off x="411480" y="1628648"/>
            <a:ext cx="40661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Quem </a:t>
            </a:r>
            <a:r>
              <a:rPr lang="en-US" sz="1200" b="1" i="1" dirty="0" err="1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somos</a:t>
            </a:r>
            <a:endParaRPr lang="en-US" sz="1200" dirty="0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86647E33-3A0F-EFC0-F911-89BDAA88BBF9}"/>
              </a:ext>
            </a:extLst>
          </p:cNvPr>
          <p:cNvSpPr/>
          <p:nvPr/>
        </p:nvSpPr>
        <p:spPr>
          <a:xfrm>
            <a:off x="411480" y="1943680"/>
            <a:ext cx="4572000" cy="1126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Especialistas em automação inteligente e transformação digital. Substituímos atividades manuais e fragmentadas por operações estruturadas, orientadas a dados e prontas para evoluir continuamente.</a:t>
            </a:r>
            <a:br>
              <a:rPr lang="pt-BR" sz="105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</a:br>
            <a:r>
              <a:rPr lang="pt-BR" sz="105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Mais que tecnologia: parceria estratégica que combina visão de processo, conhecimento técnico e acompanhamento contínuo — automação sustentável, segura e alinhada à estratégia.</a:t>
            </a:r>
          </a:p>
          <a:p>
            <a:pPr marL="0" indent="0">
              <a:buNone/>
            </a:pPr>
            <a:endParaRPr lang="pt-BR" sz="1050" dirty="0">
              <a:solidFill>
                <a:srgbClr val="1A1F36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CD8E2EB-A9E4-5A4B-8F8D-3695CC7B2CDC}"/>
              </a:ext>
            </a:extLst>
          </p:cNvPr>
          <p:cNvSpPr/>
          <p:nvPr/>
        </p:nvSpPr>
        <p:spPr>
          <a:xfrm>
            <a:off x="396434" y="3236468"/>
            <a:ext cx="4572000" cy="68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Cada automação tem propósito de negócio claro. Soluções personalizadas que criam operações que pensam, aprendem e se adaptam.</a:t>
            </a:r>
          </a:p>
        </p:txBody>
      </p:sp>
      <p:sp>
        <p:nvSpPr>
          <p:cNvPr id="67" name="Text 37">
            <a:extLst>
              <a:ext uri="{FF2B5EF4-FFF2-40B4-BE49-F238E27FC236}">
                <a16:creationId xmlns:a16="http://schemas.microsoft.com/office/drawing/2014/main" id="{E5AB6107-5597-F767-41A7-050D2640889C}"/>
              </a:ext>
            </a:extLst>
          </p:cNvPr>
          <p:cNvSpPr/>
          <p:nvPr/>
        </p:nvSpPr>
        <p:spPr>
          <a:xfrm>
            <a:off x="397764" y="30535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 err="1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Nosso</a:t>
            </a:r>
            <a:r>
              <a:rPr lang="en-US" sz="1200" b="1" i="1" dirty="0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1200" b="1" i="1" dirty="0" err="1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diferencial</a:t>
            </a:r>
            <a:endParaRPr lang="en-US" sz="1200" dirty="0"/>
          </a:p>
        </p:txBody>
      </p: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374D2C23-FB9A-0B55-052C-547B9BB90049}"/>
              </a:ext>
            </a:extLst>
          </p:cNvPr>
          <p:cNvGrpSpPr/>
          <p:nvPr/>
        </p:nvGrpSpPr>
        <p:grpSpPr>
          <a:xfrm>
            <a:off x="5254703" y="1590548"/>
            <a:ext cx="3520440" cy="2560320"/>
            <a:chOff x="5212080" y="2194560"/>
            <a:chExt cx="3520440" cy="2560320"/>
          </a:xfrm>
        </p:grpSpPr>
        <p:sp>
          <p:nvSpPr>
            <p:cNvPr id="42" name="Shape 40">
              <a:extLst>
                <a:ext uri="{FF2B5EF4-FFF2-40B4-BE49-F238E27FC236}">
                  <a16:creationId xmlns:a16="http://schemas.microsoft.com/office/drawing/2014/main" id="{2108455F-D863-B03F-3984-3FA8E93868A4}"/>
                </a:ext>
              </a:extLst>
            </p:cNvPr>
            <p:cNvSpPr/>
            <p:nvPr/>
          </p:nvSpPr>
          <p:spPr>
            <a:xfrm>
              <a:off x="5212080" y="2194560"/>
              <a:ext cx="3520440" cy="2560320"/>
            </a:xfrm>
            <a:prstGeom prst="rect">
              <a:avLst/>
            </a:prstGeom>
            <a:solidFill>
              <a:srgbClr val="242844"/>
            </a:solidFill>
            <a:ln/>
          </p:spPr>
          <p:txBody>
            <a:bodyPr/>
            <a:lstStyle/>
            <a:p>
              <a:endParaRPr lang="pt-BR"/>
            </a:p>
          </p:txBody>
        </p: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DEE00D25-4015-828C-BD6B-8F6447364B49}"/>
                </a:ext>
              </a:extLst>
            </p:cNvPr>
            <p:cNvGrpSpPr/>
            <p:nvPr/>
          </p:nvGrpSpPr>
          <p:grpSpPr>
            <a:xfrm>
              <a:off x="7961799" y="2331720"/>
              <a:ext cx="635508" cy="278892"/>
              <a:chOff x="5349240" y="2331720"/>
              <a:chExt cx="635508" cy="278892"/>
            </a:xfrm>
          </p:grpSpPr>
          <p:sp>
            <p:nvSpPr>
              <p:cNvPr id="43" name="Shape 41">
                <a:extLst>
                  <a:ext uri="{FF2B5EF4-FFF2-40B4-BE49-F238E27FC236}">
                    <a16:creationId xmlns:a16="http://schemas.microsoft.com/office/drawing/2014/main" id="{CE2AD853-3EE7-4311-DE25-9AF05B87CBE7}"/>
                  </a:ext>
                </a:extLst>
              </p:cNvPr>
              <p:cNvSpPr/>
              <p:nvPr/>
            </p:nvSpPr>
            <p:spPr>
              <a:xfrm>
                <a:off x="5349240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" name="Shape 42">
                <a:extLst>
                  <a:ext uri="{FF2B5EF4-FFF2-40B4-BE49-F238E27FC236}">
                    <a16:creationId xmlns:a16="http://schemas.microsoft.com/office/drawing/2014/main" id="{C87BDC05-14E4-987A-BEBE-C5C15FDB2C5B}"/>
                  </a:ext>
                </a:extLst>
              </p:cNvPr>
              <p:cNvSpPr/>
              <p:nvPr/>
            </p:nvSpPr>
            <p:spPr>
              <a:xfrm>
                <a:off x="5468112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" name="Shape 43">
                <a:extLst>
                  <a:ext uri="{FF2B5EF4-FFF2-40B4-BE49-F238E27FC236}">
                    <a16:creationId xmlns:a16="http://schemas.microsoft.com/office/drawing/2014/main" id="{743F7F2F-1F64-BF69-71BD-44F121AF4B04}"/>
                  </a:ext>
                </a:extLst>
              </p:cNvPr>
              <p:cNvSpPr/>
              <p:nvPr/>
            </p:nvSpPr>
            <p:spPr>
              <a:xfrm>
                <a:off x="5586984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" name="Shape 44">
                <a:extLst>
                  <a:ext uri="{FF2B5EF4-FFF2-40B4-BE49-F238E27FC236}">
                    <a16:creationId xmlns:a16="http://schemas.microsoft.com/office/drawing/2014/main" id="{C6AB1393-C284-A380-AB4F-E142446FE3D4}"/>
                  </a:ext>
                </a:extLst>
              </p:cNvPr>
              <p:cNvSpPr/>
              <p:nvPr/>
            </p:nvSpPr>
            <p:spPr>
              <a:xfrm>
                <a:off x="5705856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Shape 45">
                <a:extLst>
                  <a:ext uri="{FF2B5EF4-FFF2-40B4-BE49-F238E27FC236}">
                    <a16:creationId xmlns:a16="http://schemas.microsoft.com/office/drawing/2014/main" id="{1FEF4A85-48D1-DF8B-460B-71BAD832026A}"/>
                  </a:ext>
                </a:extLst>
              </p:cNvPr>
              <p:cNvSpPr/>
              <p:nvPr/>
            </p:nvSpPr>
            <p:spPr>
              <a:xfrm>
                <a:off x="5824728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" name="Shape 46">
                <a:extLst>
                  <a:ext uri="{FF2B5EF4-FFF2-40B4-BE49-F238E27FC236}">
                    <a16:creationId xmlns:a16="http://schemas.microsoft.com/office/drawing/2014/main" id="{057DF1E6-2BFC-92CC-E250-8FC046D2F2E2}"/>
                  </a:ext>
                </a:extLst>
              </p:cNvPr>
              <p:cNvSpPr/>
              <p:nvPr/>
            </p:nvSpPr>
            <p:spPr>
              <a:xfrm>
                <a:off x="5943600" y="2331720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Shape 47">
                <a:extLst>
                  <a:ext uri="{FF2B5EF4-FFF2-40B4-BE49-F238E27FC236}">
                    <a16:creationId xmlns:a16="http://schemas.microsoft.com/office/drawing/2014/main" id="{B06EBEE8-FEEA-B73E-3377-4096BE3FAE52}"/>
                  </a:ext>
                </a:extLst>
              </p:cNvPr>
              <p:cNvSpPr/>
              <p:nvPr/>
            </p:nvSpPr>
            <p:spPr>
              <a:xfrm>
                <a:off x="5349240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" name="Shape 48">
                <a:extLst>
                  <a:ext uri="{FF2B5EF4-FFF2-40B4-BE49-F238E27FC236}">
                    <a16:creationId xmlns:a16="http://schemas.microsoft.com/office/drawing/2014/main" id="{03157DFE-5922-2EB6-97F7-4AC425A9E11D}"/>
                  </a:ext>
                </a:extLst>
              </p:cNvPr>
              <p:cNvSpPr/>
              <p:nvPr/>
            </p:nvSpPr>
            <p:spPr>
              <a:xfrm>
                <a:off x="5468112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Shape 49">
                <a:extLst>
                  <a:ext uri="{FF2B5EF4-FFF2-40B4-BE49-F238E27FC236}">
                    <a16:creationId xmlns:a16="http://schemas.microsoft.com/office/drawing/2014/main" id="{2943152F-28B0-AB31-802E-F0CDD8656DE8}"/>
                  </a:ext>
                </a:extLst>
              </p:cNvPr>
              <p:cNvSpPr/>
              <p:nvPr/>
            </p:nvSpPr>
            <p:spPr>
              <a:xfrm>
                <a:off x="5586984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" name="Shape 50">
                <a:extLst>
                  <a:ext uri="{FF2B5EF4-FFF2-40B4-BE49-F238E27FC236}">
                    <a16:creationId xmlns:a16="http://schemas.microsoft.com/office/drawing/2014/main" id="{EF77FDFD-61A0-F52E-669F-4AE56ED12A69}"/>
                  </a:ext>
                </a:extLst>
              </p:cNvPr>
              <p:cNvSpPr/>
              <p:nvPr/>
            </p:nvSpPr>
            <p:spPr>
              <a:xfrm>
                <a:off x="5705856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Shape 51">
                <a:extLst>
                  <a:ext uri="{FF2B5EF4-FFF2-40B4-BE49-F238E27FC236}">
                    <a16:creationId xmlns:a16="http://schemas.microsoft.com/office/drawing/2014/main" id="{CCDA567E-6FFB-E45B-13BB-7FE657327E78}"/>
                  </a:ext>
                </a:extLst>
              </p:cNvPr>
              <p:cNvSpPr/>
              <p:nvPr/>
            </p:nvSpPr>
            <p:spPr>
              <a:xfrm>
                <a:off x="5824728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" name="Shape 52">
                <a:extLst>
                  <a:ext uri="{FF2B5EF4-FFF2-40B4-BE49-F238E27FC236}">
                    <a16:creationId xmlns:a16="http://schemas.microsoft.com/office/drawing/2014/main" id="{FBDED210-5C85-31E9-E9F8-2E1D28980867}"/>
                  </a:ext>
                </a:extLst>
              </p:cNvPr>
              <p:cNvSpPr/>
              <p:nvPr/>
            </p:nvSpPr>
            <p:spPr>
              <a:xfrm>
                <a:off x="5943600" y="2450592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Shape 53">
                <a:extLst>
                  <a:ext uri="{FF2B5EF4-FFF2-40B4-BE49-F238E27FC236}">
                    <a16:creationId xmlns:a16="http://schemas.microsoft.com/office/drawing/2014/main" id="{45957719-E39C-5C1E-8AF5-6AAE5CBA31DE}"/>
                  </a:ext>
                </a:extLst>
              </p:cNvPr>
              <p:cNvSpPr/>
              <p:nvPr/>
            </p:nvSpPr>
            <p:spPr>
              <a:xfrm>
                <a:off x="5349240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" name="Shape 54">
                <a:extLst>
                  <a:ext uri="{FF2B5EF4-FFF2-40B4-BE49-F238E27FC236}">
                    <a16:creationId xmlns:a16="http://schemas.microsoft.com/office/drawing/2014/main" id="{DB7028E6-3D04-F49B-FECD-3D4026D64328}"/>
                  </a:ext>
                </a:extLst>
              </p:cNvPr>
              <p:cNvSpPr/>
              <p:nvPr/>
            </p:nvSpPr>
            <p:spPr>
              <a:xfrm>
                <a:off x="5468112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Shape 55">
                <a:extLst>
                  <a:ext uri="{FF2B5EF4-FFF2-40B4-BE49-F238E27FC236}">
                    <a16:creationId xmlns:a16="http://schemas.microsoft.com/office/drawing/2014/main" id="{98AE08DA-21AE-E97F-B20A-CE04C77A0123}"/>
                  </a:ext>
                </a:extLst>
              </p:cNvPr>
              <p:cNvSpPr/>
              <p:nvPr/>
            </p:nvSpPr>
            <p:spPr>
              <a:xfrm>
                <a:off x="5586984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" name="Shape 56">
                <a:extLst>
                  <a:ext uri="{FF2B5EF4-FFF2-40B4-BE49-F238E27FC236}">
                    <a16:creationId xmlns:a16="http://schemas.microsoft.com/office/drawing/2014/main" id="{0EFCF24C-BB64-6B50-DC66-A90C1EDF02C9}"/>
                  </a:ext>
                </a:extLst>
              </p:cNvPr>
              <p:cNvSpPr/>
              <p:nvPr/>
            </p:nvSpPr>
            <p:spPr>
              <a:xfrm>
                <a:off x="5705856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Shape 57">
                <a:extLst>
                  <a:ext uri="{FF2B5EF4-FFF2-40B4-BE49-F238E27FC236}">
                    <a16:creationId xmlns:a16="http://schemas.microsoft.com/office/drawing/2014/main" id="{AD05B771-4484-39AE-05E7-331E3D698CFA}"/>
                  </a:ext>
                </a:extLst>
              </p:cNvPr>
              <p:cNvSpPr/>
              <p:nvPr/>
            </p:nvSpPr>
            <p:spPr>
              <a:xfrm>
                <a:off x="5824728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" name="Shape 58">
                <a:extLst>
                  <a:ext uri="{FF2B5EF4-FFF2-40B4-BE49-F238E27FC236}">
                    <a16:creationId xmlns:a16="http://schemas.microsoft.com/office/drawing/2014/main" id="{7BB8E550-E1F8-B67B-FE42-013CAF719959}"/>
                  </a:ext>
                </a:extLst>
              </p:cNvPr>
              <p:cNvSpPr/>
              <p:nvPr/>
            </p:nvSpPr>
            <p:spPr>
              <a:xfrm>
                <a:off x="5943600" y="2569464"/>
                <a:ext cx="41148" cy="41148"/>
              </a:xfrm>
              <a:prstGeom prst="ellipse">
                <a:avLst/>
              </a:prstGeom>
              <a:solidFill>
                <a:srgbClr val="FFFFFF">
                  <a:alpha val="30000"/>
                </a:srgbClr>
              </a:solidFill>
              <a:ln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3" name="Text 60">
              <a:extLst>
                <a:ext uri="{FF2B5EF4-FFF2-40B4-BE49-F238E27FC236}">
                  <a16:creationId xmlns:a16="http://schemas.microsoft.com/office/drawing/2014/main" id="{533DC015-682A-7111-91F3-E567501A35BF}"/>
                </a:ext>
              </a:extLst>
            </p:cNvPr>
            <p:cNvSpPr/>
            <p:nvPr/>
          </p:nvSpPr>
          <p:spPr>
            <a:xfrm>
              <a:off x="5390387" y="2767584"/>
              <a:ext cx="3165771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000" b="1" dirty="0" err="1">
                  <a:solidFill>
                    <a:srgbClr val="4ADE80"/>
                  </a:solidFill>
                  <a:latin typeface="Nunito" pitchFamily="2" charset="0"/>
                  <a:ea typeface="Calibri" pitchFamily="34" charset="-122"/>
                  <a:cs typeface="Calibri" pitchFamily="34" charset="-120"/>
                </a:rPr>
                <a:t>Orientação</a:t>
              </a:r>
              <a:r>
                <a:rPr lang="en-US" sz="1000" b="1" dirty="0">
                  <a:solidFill>
                    <a:srgbClr val="4ADE80"/>
                  </a:solidFill>
                  <a:latin typeface="Nunito" pitchFamily="2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000" b="1" dirty="0" err="1">
                  <a:solidFill>
                    <a:srgbClr val="4ADE80"/>
                  </a:solidFill>
                  <a:latin typeface="Nunito" pitchFamily="2" charset="0"/>
                  <a:ea typeface="Calibri" pitchFamily="34" charset="-122"/>
                  <a:cs typeface="Calibri" pitchFamily="34" charset="-120"/>
                </a:rPr>
                <a:t>Estratégica</a:t>
              </a:r>
              <a:endParaRPr lang="en-US" sz="1000" dirty="0">
                <a:latin typeface="Nunito" pitchFamily="2" charset="0"/>
              </a:endParaRPr>
            </a:p>
            <a:p>
              <a:pPr marL="0" indent="0">
                <a:buNone/>
              </a:pPr>
              <a:r>
                <a:rPr lang="pt-BR" sz="1000" dirty="0">
                  <a:solidFill>
                    <a:srgbClr val="FFFFFF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Automação alinhada a objetivos corporativos, com impacto direto nos resultados.</a:t>
              </a:r>
            </a:p>
          </p:txBody>
        </p:sp>
        <p:sp>
          <p:nvSpPr>
            <p:cNvPr id="68" name="Text 35">
              <a:extLst>
                <a:ext uri="{FF2B5EF4-FFF2-40B4-BE49-F238E27FC236}">
                  <a16:creationId xmlns:a16="http://schemas.microsoft.com/office/drawing/2014/main" id="{8498DC32-EA86-5B36-178D-07682140AE96}"/>
                </a:ext>
              </a:extLst>
            </p:cNvPr>
            <p:cNvSpPr/>
            <p:nvPr/>
          </p:nvSpPr>
          <p:spPr>
            <a:xfrm>
              <a:off x="5390388" y="2315778"/>
              <a:ext cx="2452539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000" b="1" kern="0" spc="400" dirty="0">
                  <a:solidFill>
                    <a:srgbClr val="00BAC5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POR QUE</a:t>
              </a:r>
            </a:p>
            <a:p>
              <a:r>
                <a:rPr lang="en-US" sz="1000" b="1" kern="0" spc="400" dirty="0">
                  <a:solidFill>
                    <a:srgbClr val="00BAC5"/>
                  </a:solidFill>
                  <a:latin typeface="Raleway" pitchFamily="34" charset="0"/>
                </a:rPr>
                <a:t>”PURPOSE”?</a:t>
              </a:r>
            </a:p>
          </p:txBody>
        </p:sp>
        <p:sp>
          <p:nvSpPr>
            <p:cNvPr id="70" name="Text 60">
              <a:extLst>
                <a:ext uri="{FF2B5EF4-FFF2-40B4-BE49-F238E27FC236}">
                  <a16:creationId xmlns:a16="http://schemas.microsoft.com/office/drawing/2014/main" id="{FBEA4953-9A39-C667-8C6F-4E39EFB1A76B}"/>
                </a:ext>
              </a:extLst>
            </p:cNvPr>
            <p:cNvSpPr/>
            <p:nvPr/>
          </p:nvSpPr>
          <p:spPr>
            <a:xfrm>
              <a:off x="5389414" y="3436620"/>
              <a:ext cx="3165771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000" b="1">
                  <a:solidFill>
                    <a:srgbClr val="4ADE80"/>
                  </a:solidFill>
                  <a:latin typeface="Nunito" pitchFamily="2" charset="0"/>
                  <a:ea typeface="Calibri" pitchFamily="34" charset="-122"/>
                  <a:cs typeface="Calibri" pitchFamily="34" charset="-120"/>
                </a:rPr>
                <a:t>Impacto Real</a:t>
              </a:r>
              <a:endParaRPr lang="en-US" sz="1000">
                <a:latin typeface="Nunito" pitchFamily="2" charset="0"/>
              </a:endParaRPr>
            </a:p>
            <a:p>
              <a:pPr marL="0" indent="0">
                <a:buNone/>
              </a:pPr>
              <a:r>
                <a:rPr lang="pt-BR" sz="1000">
                  <a:solidFill>
                    <a:srgbClr val="FFFFFF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Métricas </a:t>
              </a:r>
              <a:r>
                <a:rPr lang="pt-BR" sz="1000" dirty="0">
                  <a:solidFill>
                    <a:srgbClr val="FFFFFF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claras e valor mensurável — sem automação por automação.</a:t>
              </a:r>
            </a:p>
          </p:txBody>
        </p:sp>
        <p:sp>
          <p:nvSpPr>
            <p:cNvPr id="71" name="Text 60">
              <a:extLst>
                <a:ext uri="{FF2B5EF4-FFF2-40B4-BE49-F238E27FC236}">
                  <a16:creationId xmlns:a16="http://schemas.microsoft.com/office/drawing/2014/main" id="{BA193B36-A3EC-B326-DFCA-7797080058FB}"/>
                </a:ext>
              </a:extLst>
            </p:cNvPr>
            <p:cNvSpPr/>
            <p:nvPr/>
          </p:nvSpPr>
          <p:spPr>
            <a:xfrm>
              <a:off x="5390388" y="4066165"/>
              <a:ext cx="3165771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000" b="1">
                  <a:solidFill>
                    <a:srgbClr val="4ADE80"/>
                  </a:solidFill>
                  <a:latin typeface="Nunito" pitchFamily="2" charset="0"/>
                  <a:ea typeface="Calibri" pitchFamily="34" charset="-122"/>
                  <a:cs typeface="Calibri" pitchFamily="34" charset="-120"/>
                </a:rPr>
                <a:t>Adesão Cultural</a:t>
              </a:r>
              <a:endParaRPr lang="en-US" sz="1000">
                <a:latin typeface="Nunito" pitchFamily="2" charset="0"/>
              </a:endParaRPr>
            </a:p>
            <a:p>
              <a:pPr marL="0" indent="0">
                <a:buNone/>
              </a:pPr>
              <a:r>
                <a:rPr lang="pt-BR" sz="1000">
                  <a:solidFill>
                    <a:srgbClr val="FFFFFF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Engajamento </a:t>
              </a:r>
              <a:r>
                <a:rPr lang="pt-BR" sz="1000" dirty="0">
                  <a:solidFill>
                    <a:srgbClr val="FFFFFF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das lideranças para uma transformação sustentável.</a:t>
              </a:r>
            </a:p>
          </p:txBody>
        </p:sp>
      </p:grpSp>
      <p:pic>
        <p:nvPicPr>
          <p:cNvPr id="72" name="Image 0" descr="preencoded.png">
            <a:extLst>
              <a:ext uri="{FF2B5EF4-FFF2-40B4-BE49-F238E27FC236}">
                <a16:creationId xmlns:a16="http://schemas.microsoft.com/office/drawing/2014/main" id="{CE0D1DAD-D024-EA9A-2277-63AE3CE5C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173" y="185166"/>
            <a:ext cx="1977970" cy="741739"/>
          </a:xfrm>
          <a:prstGeom prst="rect">
            <a:avLst/>
          </a:prstGeom>
        </p:spPr>
      </p:pic>
      <p:sp>
        <p:nvSpPr>
          <p:cNvPr id="87" name="Shape 42">
            <a:extLst>
              <a:ext uri="{FF2B5EF4-FFF2-40B4-BE49-F238E27FC236}">
                <a16:creationId xmlns:a16="http://schemas.microsoft.com/office/drawing/2014/main" id="{0A123FEA-066E-64ED-38FC-5ED1C514EF4D}"/>
              </a:ext>
            </a:extLst>
          </p:cNvPr>
          <p:cNvSpPr/>
          <p:nvPr/>
        </p:nvSpPr>
        <p:spPr>
          <a:xfrm>
            <a:off x="355013" y="3987100"/>
            <a:ext cx="4684934" cy="960255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8" name="Shape 43">
            <a:extLst>
              <a:ext uri="{FF2B5EF4-FFF2-40B4-BE49-F238E27FC236}">
                <a16:creationId xmlns:a16="http://schemas.microsoft.com/office/drawing/2014/main" id="{EE669CDC-CDCE-8631-1BBC-62FC3507BF8D}"/>
              </a:ext>
            </a:extLst>
          </p:cNvPr>
          <p:cNvSpPr/>
          <p:nvPr/>
        </p:nvSpPr>
        <p:spPr>
          <a:xfrm>
            <a:off x="350369" y="3987100"/>
            <a:ext cx="122222" cy="960254"/>
          </a:xfrm>
          <a:prstGeom prst="rect">
            <a:avLst/>
          </a:prstGeom>
          <a:solidFill>
            <a:srgbClr val="00BAC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9" name="Text 44">
            <a:extLst>
              <a:ext uri="{FF2B5EF4-FFF2-40B4-BE49-F238E27FC236}">
                <a16:creationId xmlns:a16="http://schemas.microsoft.com/office/drawing/2014/main" id="{BB5A6364-E244-755B-2878-DA2F70A4C518}"/>
              </a:ext>
            </a:extLst>
          </p:cNvPr>
          <p:cNvSpPr/>
          <p:nvPr/>
        </p:nvSpPr>
        <p:spPr>
          <a:xfrm>
            <a:off x="551481" y="4021751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RECONHECIMENTO</a:t>
            </a:r>
            <a:endParaRPr lang="en-US" sz="1000" dirty="0"/>
          </a:p>
        </p:txBody>
      </p:sp>
      <p:sp>
        <p:nvSpPr>
          <p:cNvPr id="91" name="Text 46">
            <a:extLst>
              <a:ext uri="{FF2B5EF4-FFF2-40B4-BE49-F238E27FC236}">
                <a16:creationId xmlns:a16="http://schemas.microsoft.com/office/drawing/2014/main" id="{1BB8FDDD-F614-7689-29D5-67BA30B65AF3}"/>
              </a:ext>
            </a:extLst>
          </p:cNvPr>
          <p:cNvSpPr/>
          <p:nvPr/>
        </p:nvSpPr>
        <p:spPr>
          <a:xfrm>
            <a:off x="532100" y="4605119"/>
            <a:ext cx="1555780" cy="17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2022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LATAM Tech Company</a:t>
            </a:r>
          </a:p>
        </p:txBody>
      </p:sp>
      <p:pic>
        <p:nvPicPr>
          <p:cNvPr id="92" name="Image 3" descr="preencoded.png">
            <a:extLst>
              <a:ext uri="{FF2B5EF4-FFF2-40B4-BE49-F238E27FC236}">
                <a16:creationId xmlns:a16="http://schemas.microsoft.com/office/drawing/2014/main" id="{A7378C16-1263-C740-5E6D-0F4C3929128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F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203961" y="4342540"/>
            <a:ext cx="195280" cy="195280"/>
          </a:xfrm>
          <a:prstGeom prst="rect">
            <a:avLst/>
          </a:prstGeom>
          <a:noFill/>
        </p:spPr>
      </p:pic>
      <p:pic>
        <p:nvPicPr>
          <p:cNvPr id="80" name="Image 4" descr="preencoded.png">
            <a:extLst>
              <a:ext uri="{FF2B5EF4-FFF2-40B4-BE49-F238E27FC236}">
                <a16:creationId xmlns:a16="http://schemas.microsoft.com/office/drawing/2014/main" id="{0E89BBC7-A2D2-BBAF-55C5-B93B818F9FA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4ADE8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550990" y="4333439"/>
            <a:ext cx="213481" cy="213481"/>
          </a:xfrm>
          <a:prstGeom prst="rect">
            <a:avLst/>
          </a:prstGeom>
        </p:spPr>
      </p:pic>
      <p:sp>
        <p:nvSpPr>
          <p:cNvPr id="93" name="Text 46">
            <a:extLst>
              <a:ext uri="{FF2B5EF4-FFF2-40B4-BE49-F238E27FC236}">
                <a16:creationId xmlns:a16="http://schemas.microsoft.com/office/drawing/2014/main" id="{4B93BFEB-4329-727D-C922-F56567C8DF36}"/>
              </a:ext>
            </a:extLst>
          </p:cNvPr>
          <p:cNvSpPr/>
          <p:nvPr/>
        </p:nvSpPr>
        <p:spPr>
          <a:xfrm>
            <a:off x="1879840" y="4605119"/>
            <a:ext cx="1555780" cy="17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2024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LATAM Solutions Provider</a:t>
            </a:r>
          </a:p>
        </p:txBody>
      </p:sp>
      <p:pic>
        <p:nvPicPr>
          <p:cNvPr id="94" name="Image 5" descr="preencoded.png">
            <a:extLst>
              <a:ext uri="{FF2B5EF4-FFF2-40B4-BE49-F238E27FC236}">
                <a16:creationId xmlns:a16="http://schemas.microsoft.com/office/drawing/2014/main" id="{04BDF71D-8CF8-63D6-7041-AFE26AD57E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844" y="4335603"/>
            <a:ext cx="209152" cy="209152"/>
          </a:xfrm>
          <a:prstGeom prst="rect">
            <a:avLst/>
          </a:prstGeom>
        </p:spPr>
      </p:pic>
      <p:sp>
        <p:nvSpPr>
          <p:cNvPr id="95" name="Text 46">
            <a:extLst>
              <a:ext uri="{FF2B5EF4-FFF2-40B4-BE49-F238E27FC236}">
                <a16:creationId xmlns:a16="http://schemas.microsoft.com/office/drawing/2014/main" id="{B97ACD9E-831F-9447-DF76-93B1AFFD40AD}"/>
              </a:ext>
            </a:extLst>
          </p:cNvPr>
          <p:cNvSpPr/>
          <p:nvPr/>
        </p:nvSpPr>
        <p:spPr>
          <a:xfrm>
            <a:off x="3341204" y="4612054"/>
            <a:ext cx="1555780" cy="17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2025</a:t>
            </a:r>
          </a:p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Exame Negócios </a:t>
            </a:r>
            <a:r>
              <a:rPr lang="en-US" sz="800" dirty="0" err="1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</a:t>
            </a:r>
            <a:r>
              <a:rPr lang="en-US" sz="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Expansão</a:t>
            </a:r>
            <a:endParaRPr lang="en-US" sz="800" dirty="0">
              <a:solidFill>
                <a:srgbClr val="FFFFFF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41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6250" y="342900"/>
            <a:ext cx="9010650" cy="123825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72368"/>
              </a:lnSpc>
            </a:pPr>
            <a:r>
              <a:rPr lang="en-US" sz="825" b="1" kern="0" spc="66" dirty="0">
                <a:solidFill>
                  <a:srgbClr val="0B7F7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 QUE COLOCAMOS PARA FUNCIONAR</a:t>
            </a:r>
            <a:endParaRPr lang="en-US" sz="8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476250" y="1164648"/>
            <a:ext cx="9010650" cy="360402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2202"/>
              </a:lnSpc>
            </a:pPr>
            <a:r>
              <a:rPr lang="en-US" sz="2400" b="1" kern="0" spc="-24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Tudo para uma </a:t>
            </a:r>
            <a:r>
              <a:rPr lang="en-US" sz="2400" b="1" kern="0" spc="-24" dirty="0">
                <a:solidFill>
                  <a:srgbClr val="9CD2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Operação Digital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6250" y="1715550"/>
            <a:ext cx="1546860" cy="1600200"/>
          </a:xfrm>
          <a:prstGeom prst="roundRect">
            <a:avLst>
              <a:gd name="adj" fmla="val 6158"/>
            </a:avLst>
          </a:prstGeom>
          <a:solidFill>
            <a:srgbClr val="FFFFFF"/>
          </a:solidFill>
          <a:ln w="7620">
            <a:solidFill>
              <a:srgbClr val="CCD6DA"/>
            </a:solidFill>
            <a:prstDash val="solid"/>
          </a:ln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32460" y="1871760"/>
            <a:ext cx="304800" cy="304800"/>
          </a:xfrm>
          <a:prstGeom prst="ellipse">
            <a:avLst/>
          </a:prstGeom>
          <a:solidFill>
            <a:srgbClr val="118522">
              <a:alpha val="12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423" y="1952722"/>
            <a:ext cx="142875" cy="1428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32460" y="2262285"/>
            <a:ext cx="1357884" cy="19050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8235"/>
              </a:lnSpc>
            </a:pPr>
            <a:r>
              <a:rPr lang="en-US" sz="1125" b="1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Digitalizar</a:t>
            </a:r>
            <a:endParaRPr lang="en-US" sz="11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32460" y="2519460"/>
            <a:ext cx="1272540" cy="6591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20000"/>
              </a:lnSpc>
            </a:pPr>
            <a:r>
              <a:rPr lang="en-US" sz="900" dirty="0">
                <a:solidFill>
                  <a:srgbClr val="24284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Fluxos 100% digitais, sem papel, com prazo e responsabilidade claros.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137410" y="1715550"/>
            <a:ext cx="1546860" cy="1600200"/>
          </a:xfrm>
          <a:prstGeom prst="roundRect">
            <a:avLst>
              <a:gd name="adj" fmla="val 6158"/>
            </a:avLst>
          </a:prstGeom>
          <a:solidFill>
            <a:srgbClr val="FFFFFF"/>
          </a:solidFill>
          <a:ln w="7620">
            <a:solidFill>
              <a:srgbClr val="CCD6DA"/>
            </a:solidFill>
            <a:prstDash val="solid"/>
          </a:ln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293620" y="1871760"/>
            <a:ext cx="304800" cy="304800"/>
          </a:xfrm>
          <a:prstGeom prst="ellipse">
            <a:avLst/>
          </a:prstGeom>
          <a:solidFill>
            <a:srgbClr val="118522">
              <a:alpha val="12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4583" y="1952722"/>
            <a:ext cx="142875" cy="14287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293620" y="2262285"/>
            <a:ext cx="1357884" cy="19050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8235"/>
              </a:lnSpc>
            </a:pPr>
            <a:r>
              <a:rPr lang="en-US" sz="1125" b="1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Automatizar</a:t>
            </a:r>
            <a:endParaRPr lang="en-US" sz="11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2293620" y="2519460"/>
            <a:ext cx="1272540" cy="6591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20000"/>
              </a:lnSpc>
            </a:pPr>
            <a:r>
              <a:rPr lang="en-US" sz="900" dirty="0">
                <a:solidFill>
                  <a:srgbClr val="24284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Tarefas manuais executadas por robôs - menos erro, mais capacidade.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3798570" y="1715550"/>
            <a:ext cx="1546860" cy="1600200"/>
          </a:xfrm>
          <a:prstGeom prst="roundRect">
            <a:avLst>
              <a:gd name="adj" fmla="val 6158"/>
            </a:avLst>
          </a:prstGeom>
          <a:solidFill>
            <a:srgbClr val="FFFFFF"/>
          </a:solidFill>
          <a:ln w="7620">
            <a:solidFill>
              <a:srgbClr val="CCD6DA"/>
            </a:solidFill>
            <a:prstDash val="solid"/>
          </a:ln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3954780" y="1871760"/>
            <a:ext cx="304800" cy="304800"/>
          </a:xfrm>
          <a:prstGeom prst="ellipse">
            <a:avLst/>
          </a:prstGeom>
          <a:solidFill>
            <a:srgbClr val="118522">
              <a:alpha val="12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5743" y="1952722"/>
            <a:ext cx="142875" cy="14287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954780" y="2262285"/>
            <a:ext cx="1357884" cy="19050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8235"/>
              </a:lnSpc>
            </a:pPr>
            <a:r>
              <a:rPr lang="en-US" sz="1125" b="1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Ler</a:t>
            </a:r>
            <a:endParaRPr lang="en-US" sz="11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3954780" y="2519460"/>
            <a:ext cx="1272540" cy="6591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20000"/>
              </a:lnSpc>
            </a:pPr>
            <a:r>
              <a:rPr lang="en-US" sz="900" dirty="0">
                <a:solidFill>
                  <a:srgbClr val="24284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Interpretar documentos não estruturados: PDF, imagem, manuscrito.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5459730" y="1715550"/>
            <a:ext cx="1546860" cy="1600200"/>
          </a:xfrm>
          <a:prstGeom prst="roundRect">
            <a:avLst>
              <a:gd name="adj" fmla="val 6158"/>
            </a:avLst>
          </a:prstGeom>
          <a:solidFill>
            <a:srgbClr val="FFFFFF"/>
          </a:solidFill>
          <a:ln w="7620">
            <a:solidFill>
              <a:srgbClr val="CCD6DA"/>
            </a:solidFill>
            <a:prstDash val="solid"/>
          </a:ln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5615941" y="1871760"/>
            <a:ext cx="304800" cy="304800"/>
          </a:xfrm>
          <a:prstGeom prst="ellipse">
            <a:avLst/>
          </a:prstGeom>
          <a:solidFill>
            <a:srgbClr val="118522">
              <a:alpha val="12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6903" y="1952722"/>
            <a:ext cx="142875" cy="14287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615941" y="2262285"/>
            <a:ext cx="1357884" cy="19050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8235"/>
              </a:lnSpc>
            </a:pPr>
            <a:r>
              <a:rPr lang="en-US" sz="1125" b="1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Comunicar</a:t>
            </a:r>
            <a:endParaRPr lang="en-US" sz="11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5615941" y="2519460"/>
            <a:ext cx="1272540" cy="6591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20000"/>
              </a:lnSpc>
            </a:pPr>
            <a:r>
              <a:rPr lang="en-US" sz="900" dirty="0">
                <a:solidFill>
                  <a:srgbClr val="24284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Falar com clientes e times em WhatsApp, Teams, e-mail ou app próprio.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7120891" y="1715550"/>
            <a:ext cx="1546860" cy="1600200"/>
          </a:xfrm>
          <a:prstGeom prst="roundRect">
            <a:avLst>
              <a:gd name="adj" fmla="val 6158"/>
            </a:avLst>
          </a:prstGeom>
          <a:solidFill>
            <a:srgbClr val="FFFFFF"/>
          </a:solidFill>
          <a:ln w="7620">
            <a:solidFill>
              <a:srgbClr val="CCD6DA"/>
            </a:solidFill>
            <a:prstDash val="solid"/>
          </a:ln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7277100" y="1871760"/>
            <a:ext cx="304800" cy="304800"/>
          </a:xfrm>
          <a:prstGeom prst="ellipse">
            <a:avLst/>
          </a:prstGeom>
          <a:solidFill>
            <a:srgbClr val="118522">
              <a:alpha val="12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58063" y="1952722"/>
            <a:ext cx="142875" cy="142875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277100" y="2262285"/>
            <a:ext cx="1357884" cy="19050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8235"/>
              </a:lnSpc>
            </a:pPr>
            <a:r>
              <a:rPr lang="en-US" sz="1125" b="1" dirty="0">
                <a:solidFill>
                  <a:srgbClr val="2428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CrIAr</a:t>
            </a:r>
            <a:endParaRPr lang="en-US" sz="112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7277100" y="2519460"/>
            <a:ext cx="1272540" cy="6591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20000"/>
              </a:lnSpc>
            </a:pPr>
            <a:r>
              <a:rPr lang="en-US" sz="900" dirty="0">
                <a:solidFill>
                  <a:srgbClr val="242844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 IA, criar fluxos que decidem e ampliam produtividade e competitividade.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476250" y="3430050"/>
            <a:ext cx="8191500" cy="640080"/>
          </a:xfrm>
          <a:prstGeom prst="roundRect">
            <a:avLst>
              <a:gd name="adj" fmla="val 11905"/>
            </a:avLst>
          </a:prstGeom>
          <a:solidFill>
            <a:srgbClr val="124F4A"/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666750" y="3597690"/>
            <a:ext cx="304800" cy="304800"/>
          </a:xfrm>
          <a:prstGeom prst="ellipse">
            <a:avLst/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pPr defTabSz="457200"/>
            <a:endParaRPr lang="pt-BR" sz="9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713" y="3678652"/>
            <a:ext cx="142875" cy="142875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104900" y="3652935"/>
            <a:ext cx="682413" cy="21336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/>
          </a:bodyPr>
          <a:lstStyle/>
          <a:p>
            <a:pPr defTabSz="457200">
              <a:lnSpc>
                <a:spcPct val="87931"/>
              </a:lnSpc>
            </a:pPr>
            <a:r>
              <a:rPr lang="en-US" sz="1275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Integrar</a:t>
            </a:r>
            <a:endParaRPr lang="en-US" sz="12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1858625" y="3563400"/>
            <a:ext cx="6817184" cy="39243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t">
            <a:normAutofit lnSpcReduction="10000"/>
          </a:bodyPr>
          <a:lstStyle/>
          <a:p>
            <a:pPr defTabSz="457200">
              <a:lnSpc>
                <a:spcPct val="119512"/>
              </a:lnSpc>
            </a:pPr>
            <a:r>
              <a:rPr lang="en-US" sz="10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conectar ERP, portais, bancos de dados e sistemas legados. É o que faz os cinco acima funcionarem como uma operação, e não como cinco projetos.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BD73DA3D-A8B2-64F0-7561-35A67544A8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35925" y="88133"/>
            <a:ext cx="802897" cy="3190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14B68-6767-B30C-637E-7675CE299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7">
            <a:extLst>
              <a:ext uri="{FF2B5EF4-FFF2-40B4-BE49-F238E27FC236}">
                <a16:creationId xmlns:a16="http://schemas.microsoft.com/office/drawing/2014/main" id="{01FE5CBF-E711-3373-811A-12A8F48DE704}"/>
              </a:ext>
            </a:extLst>
          </p:cNvPr>
          <p:cNvSpPr/>
          <p:nvPr/>
        </p:nvSpPr>
        <p:spPr>
          <a:xfrm>
            <a:off x="5410201" y="3161285"/>
            <a:ext cx="2318850" cy="736928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8AE7AF7-2A5F-E18D-FE2B-F2BBAFE42B34}"/>
              </a:ext>
            </a:extLst>
          </p:cNvPr>
          <p:cNvSpPr txBox="1"/>
          <p:nvPr/>
        </p:nvSpPr>
        <p:spPr>
          <a:xfrm>
            <a:off x="689157" y="1097445"/>
            <a:ext cx="698062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E se 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próxima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contratação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da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sua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empresa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não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for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uma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pessoa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?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3F84BF20-F0EF-10B8-FB57-34F448A58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  <p:grpSp>
        <p:nvGrpSpPr>
          <p:cNvPr id="52" name="Agrupar 51">
            <a:extLst>
              <a:ext uri="{FF2B5EF4-FFF2-40B4-BE49-F238E27FC236}">
                <a16:creationId xmlns:a16="http://schemas.microsoft.com/office/drawing/2014/main" id="{8FF3CD5A-0C10-03D1-A8B2-024BB3293258}"/>
              </a:ext>
            </a:extLst>
          </p:cNvPr>
          <p:cNvGrpSpPr/>
          <p:nvPr/>
        </p:nvGrpSpPr>
        <p:grpSpPr>
          <a:xfrm>
            <a:off x="8746236" y="4736592"/>
            <a:ext cx="397764" cy="397764"/>
            <a:chOff x="152400" y="198120"/>
            <a:chExt cx="397764" cy="397764"/>
          </a:xfrm>
        </p:grpSpPr>
        <p:sp>
          <p:nvSpPr>
            <p:cNvPr id="35" name="Shape 0">
              <a:extLst>
                <a:ext uri="{FF2B5EF4-FFF2-40B4-BE49-F238E27FC236}">
                  <a16:creationId xmlns:a16="http://schemas.microsoft.com/office/drawing/2014/main" id="{752B684D-8AC2-F9BF-61BC-27FC62D2AA4F}"/>
                </a:ext>
              </a:extLst>
            </p:cNvPr>
            <p:cNvSpPr/>
            <p:nvPr/>
          </p:nvSpPr>
          <p:spPr>
            <a:xfrm>
              <a:off x="152400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002AC2DB-9F49-22F2-E723-86AD17F30682}"/>
                </a:ext>
              </a:extLst>
            </p:cNvPr>
            <p:cNvSpPr/>
            <p:nvPr/>
          </p:nvSpPr>
          <p:spPr>
            <a:xfrm>
              <a:off x="271272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Shape 2">
              <a:extLst>
                <a:ext uri="{FF2B5EF4-FFF2-40B4-BE49-F238E27FC236}">
                  <a16:creationId xmlns:a16="http://schemas.microsoft.com/office/drawing/2014/main" id="{9A14F608-57B5-0CA6-7027-160954804437}"/>
                </a:ext>
              </a:extLst>
            </p:cNvPr>
            <p:cNvSpPr/>
            <p:nvPr/>
          </p:nvSpPr>
          <p:spPr>
            <a:xfrm>
              <a:off x="390144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F659F77F-1911-2C07-1819-8A65C1188903}"/>
                </a:ext>
              </a:extLst>
            </p:cNvPr>
            <p:cNvSpPr/>
            <p:nvPr/>
          </p:nvSpPr>
          <p:spPr>
            <a:xfrm>
              <a:off x="509016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hape 4">
              <a:extLst>
                <a:ext uri="{FF2B5EF4-FFF2-40B4-BE49-F238E27FC236}">
                  <a16:creationId xmlns:a16="http://schemas.microsoft.com/office/drawing/2014/main" id="{49191146-D4CE-364B-9B9F-58675DCD9776}"/>
                </a:ext>
              </a:extLst>
            </p:cNvPr>
            <p:cNvSpPr/>
            <p:nvPr/>
          </p:nvSpPr>
          <p:spPr>
            <a:xfrm>
              <a:off x="152400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Shape 5">
              <a:extLst>
                <a:ext uri="{FF2B5EF4-FFF2-40B4-BE49-F238E27FC236}">
                  <a16:creationId xmlns:a16="http://schemas.microsoft.com/office/drawing/2014/main" id="{681BFD79-44F7-C1EA-D355-180D88B95A17}"/>
                </a:ext>
              </a:extLst>
            </p:cNvPr>
            <p:cNvSpPr/>
            <p:nvPr/>
          </p:nvSpPr>
          <p:spPr>
            <a:xfrm>
              <a:off x="271272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Shape 6">
              <a:extLst>
                <a:ext uri="{FF2B5EF4-FFF2-40B4-BE49-F238E27FC236}">
                  <a16:creationId xmlns:a16="http://schemas.microsoft.com/office/drawing/2014/main" id="{CFD95670-3FF3-0E15-0784-94156E724E2D}"/>
                </a:ext>
              </a:extLst>
            </p:cNvPr>
            <p:cNvSpPr/>
            <p:nvPr/>
          </p:nvSpPr>
          <p:spPr>
            <a:xfrm>
              <a:off x="390144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Shape 7">
              <a:extLst>
                <a:ext uri="{FF2B5EF4-FFF2-40B4-BE49-F238E27FC236}">
                  <a16:creationId xmlns:a16="http://schemas.microsoft.com/office/drawing/2014/main" id="{79256CD0-BE0E-1017-4EA3-960FC8713AFC}"/>
                </a:ext>
              </a:extLst>
            </p:cNvPr>
            <p:cNvSpPr/>
            <p:nvPr/>
          </p:nvSpPr>
          <p:spPr>
            <a:xfrm>
              <a:off x="509016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Shape 8">
              <a:extLst>
                <a:ext uri="{FF2B5EF4-FFF2-40B4-BE49-F238E27FC236}">
                  <a16:creationId xmlns:a16="http://schemas.microsoft.com/office/drawing/2014/main" id="{41D2E2E9-3DDD-0308-BA18-4CD191CB0C38}"/>
                </a:ext>
              </a:extLst>
            </p:cNvPr>
            <p:cNvSpPr/>
            <p:nvPr/>
          </p:nvSpPr>
          <p:spPr>
            <a:xfrm>
              <a:off x="152400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Shape 9">
              <a:extLst>
                <a:ext uri="{FF2B5EF4-FFF2-40B4-BE49-F238E27FC236}">
                  <a16:creationId xmlns:a16="http://schemas.microsoft.com/office/drawing/2014/main" id="{C30C3C88-47C6-0649-E52D-D79E01D98E35}"/>
                </a:ext>
              </a:extLst>
            </p:cNvPr>
            <p:cNvSpPr/>
            <p:nvPr/>
          </p:nvSpPr>
          <p:spPr>
            <a:xfrm>
              <a:off x="271272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Shape 10">
              <a:extLst>
                <a:ext uri="{FF2B5EF4-FFF2-40B4-BE49-F238E27FC236}">
                  <a16:creationId xmlns:a16="http://schemas.microsoft.com/office/drawing/2014/main" id="{B17F7B47-39D7-675C-C110-3BE33F2C1AA4}"/>
                </a:ext>
              </a:extLst>
            </p:cNvPr>
            <p:cNvSpPr/>
            <p:nvPr/>
          </p:nvSpPr>
          <p:spPr>
            <a:xfrm>
              <a:off x="390144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Shape 11">
              <a:extLst>
                <a:ext uri="{FF2B5EF4-FFF2-40B4-BE49-F238E27FC236}">
                  <a16:creationId xmlns:a16="http://schemas.microsoft.com/office/drawing/2014/main" id="{84185547-6E31-8B7C-3940-30206340BD34}"/>
                </a:ext>
              </a:extLst>
            </p:cNvPr>
            <p:cNvSpPr/>
            <p:nvPr/>
          </p:nvSpPr>
          <p:spPr>
            <a:xfrm>
              <a:off x="509016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Shape 12">
              <a:extLst>
                <a:ext uri="{FF2B5EF4-FFF2-40B4-BE49-F238E27FC236}">
                  <a16:creationId xmlns:a16="http://schemas.microsoft.com/office/drawing/2014/main" id="{506170C6-8E3F-FD20-887A-E31D0E27897A}"/>
                </a:ext>
              </a:extLst>
            </p:cNvPr>
            <p:cNvSpPr/>
            <p:nvPr/>
          </p:nvSpPr>
          <p:spPr>
            <a:xfrm>
              <a:off x="152400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Shape 13">
              <a:extLst>
                <a:ext uri="{FF2B5EF4-FFF2-40B4-BE49-F238E27FC236}">
                  <a16:creationId xmlns:a16="http://schemas.microsoft.com/office/drawing/2014/main" id="{3A7AF7A8-7A84-D307-43D4-367FC35D3A86}"/>
                </a:ext>
              </a:extLst>
            </p:cNvPr>
            <p:cNvSpPr/>
            <p:nvPr/>
          </p:nvSpPr>
          <p:spPr>
            <a:xfrm>
              <a:off x="271272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Shape 14">
              <a:extLst>
                <a:ext uri="{FF2B5EF4-FFF2-40B4-BE49-F238E27FC236}">
                  <a16:creationId xmlns:a16="http://schemas.microsoft.com/office/drawing/2014/main" id="{23919051-4A50-BFAD-F830-60AD6177007D}"/>
                </a:ext>
              </a:extLst>
            </p:cNvPr>
            <p:cNvSpPr/>
            <p:nvPr/>
          </p:nvSpPr>
          <p:spPr>
            <a:xfrm>
              <a:off x="390144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Shape 15">
              <a:extLst>
                <a:ext uri="{FF2B5EF4-FFF2-40B4-BE49-F238E27FC236}">
                  <a16:creationId xmlns:a16="http://schemas.microsoft.com/office/drawing/2014/main" id="{83C0A7DD-5D5D-D0AB-300F-CAB2F2CFCB5F}"/>
                </a:ext>
              </a:extLst>
            </p:cNvPr>
            <p:cNvSpPr/>
            <p:nvPr/>
          </p:nvSpPr>
          <p:spPr>
            <a:xfrm>
              <a:off x="509016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Shape 0">
            <a:extLst>
              <a:ext uri="{FF2B5EF4-FFF2-40B4-BE49-F238E27FC236}">
                <a16:creationId xmlns:a16="http://schemas.microsoft.com/office/drawing/2014/main" id="{2F03BE9F-DB4A-EF34-D3A1-1F5734B19A05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E14640E0-D227-2E38-04A0-9E144764877B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271E6ECE-B883-8353-F83C-4184DB1DD28A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47036F8E-32FF-1F0A-16BD-2CF72FC95EF9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7CDBFDF1-C41D-BFDE-4237-41550C2BC23C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43BCA4D9-86B5-EA20-4BD6-C23E6550E04E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9B37E0B3-FF00-122F-0591-9AB8A9FE16E6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925ED663-8E17-7787-2CF6-7E84EB3A6EFA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A4DCD59F-76DD-4E4D-8614-4E3621EFF960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14D31BCC-D19C-DFE5-0EBE-96310CD0410D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2F4059DD-AADB-80AC-3C46-62037D20C636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19C9B610-E638-CA46-C0D5-14425C4EA30C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255AF409-251D-39A0-2713-DC075C0F9247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FA3C231E-96C1-9852-7842-83F32CBE5F66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4579561B-E141-52FC-C2D1-867A3BD95FCA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15">
            <a:extLst>
              <a:ext uri="{FF2B5EF4-FFF2-40B4-BE49-F238E27FC236}">
                <a16:creationId xmlns:a16="http://schemas.microsoft.com/office/drawing/2014/main" id="{619F7A2C-D1C3-1003-C091-DD1852BD5E77}"/>
              </a:ext>
            </a:extLst>
          </p:cNvPr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55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SURGIMENTO DA EMPRESA FRONTIER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lacuna que poucos enxergam</a:t>
            </a:r>
          </a:p>
        </p:txBody>
      </p:sp>
      <p:sp>
        <p:nvSpPr>
          <p:cNvPr id="39" name="Shape 37"/>
          <p:cNvSpPr/>
          <p:nvPr/>
        </p:nvSpPr>
        <p:spPr>
          <a:xfrm>
            <a:off x="411480" y="2194560"/>
            <a:ext cx="4023360" cy="1828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411480" y="2194560"/>
            <a:ext cx="109728" cy="18288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9"/>
          <p:cNvSpPr/>
          <p:nvPr/>
        </p:nvSpPr>
        <p:spPr>
          <a:xfrm>
            <a:off x="64008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LIDERANÇA EXIGE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40080" y="2542032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53%</a:t>
            </a:r>
            <a:endParaRPr lang="en-US" sz="5600" dirty="0"/>
          </a:p>
        </p:txBody>
      </p:sp>
      <p:sp>
        <p:nvSpPr>
          <p:cNvPr id="43" name="Text 41"/>
          <p:cNvSpPr/>
          <p:nvPr/>
        </p:nvSpPr>
        <p:spPr>
          <a:xfrm>
            <a:off x="640080" y="35661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dos líderes pedem mais produtividade da equipe.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709160" y="2194560"/>
            <a:ext cx="4023360" cy="182880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4709160" y="2194560"/>
            <a:ext cx="109728" cy="1828800"/>
          </a:xfrm>
          <a:prstGeom prst="rect">
            <a:avLst/>
          </a:prstGeom>
          <a:solidFill>
            <a:srgbClr val="00BAC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Text 44"/>
          <p:cNvSpPr/>
          <p:nvPr/>
        </p:nvSpPr>
        <p:spPr>
          <a:xfrm>
            <a:off x="493776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TRABALHADORES RELATAM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4937760" y="2542032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80%</a:t>
            </a:r>
            <a:endParaRPr lang="en-US" sz="5600" dirty="0"/>
          </a:p>
        </p:txBody>
      </p:sp>
      <p:sp>
        <p:nvSpPr>
          <p:cNvPr id="48" name="Text 46"/>
          <p:cNvSpPr/>
          <p:nvPr/>
        </p:nvSpPr>
        <p:spPr>
          <a:xfrm>
            <a:off x="4937760" y="35661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dizem que falta tempo e energia para entregar.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11480" y="4160520"/>
            <a:ext cx="8321040" cy="59436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457200" y="420624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457200" y="420624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Shape 50"/>
          <p:cNvSpPr/>
          <p:nvPr/>
        </p:nvSpPr>
        <p:spPr>
          <a:xfrm>
            <a:off x="8458200" y="420624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3" name="Shape 51"/>
          <p:cNvSpPr/>
          <p:nvPr/>
        </p:nvSpPr>
        <p:spPr>
          <a:xfrm>
            <a:off x="8686800" y="420624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Shape 52"/>
          <p:cNvSpPr/>
          <p:nvPr/>
        </p:nvSpPr>
        <p:spPr>
          <a:xfrm>
            <a:off x="457200" y="47091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Shape 53"/>
          <p:cNvSpPr/>
          <p:nvPr/>
        </p:nvSpPr>
        <p:spPr>
          <a:xfrm>
            <a:off x="457200" y="44805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6" name="Shape 54"/>
          <p:cNvSpPr/>
          <p:nvPr/>
        </p:nvSpPr>
        <p:spPr>
          <a:xfrm>
            <a:off x="8458200" y="47091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7" name="Shape 55"/>
          <p:cNvSpPr/>
          <p:nvPr/>
        </p:nvSpPr>
        <p:spPr>
          <a:xfrm>
            <a:off x="8686800" y="44805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8" name="Shape 56"/>
          <p:cNvSpPr/>
          <p:nvPr/>
        </p:nvSpPr>
        <p:spPr>
          <a:xfrm>
            <a:off x="411480" y="4160520"/>
            <a:ext cx="8321040" cy="594360"/>
          </a:xfrm>
          <a:prstGeom prst="rect">
            <a:avLst/>
          </a:prstGeom>
          <a:solidFill>
            <a:srgbClr val="242844">
              <a:alpha val="65000"/>
            </a:srgbClr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9" name="Text 57"/>
          <p:cNvSpPr/>
          <p:nvPr/>
        </p:nvSpPr>
        <p:spPr>
          <a:xfrm>
            <a:off x="548640" y="420624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→ Frontier Firms resolvem este abismo com </a:t>
            </a:r>
            <a:r>
              <a:rPr lang="en-US" sz="1200" b="1" dirty="0" err="1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trabalhador</a:t>
            </a:r>
            <a:r>
              <a:rPr lang="en-US" sz="1200" b="1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digital </a:t>
            </a:r>
            <a:r>
              <a:rPr lang="en-US" sz="1200" b="1" dirty="0" err="1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inteligente</a:t>
            </a:r>
            <a:r>
              <a:rPr lang="en-US" sz="1200" b="1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.</a:t>
            </a:r>
            <a:endParaRPr lang="en-US" sz="1200" dirty="0"/>
          </a:p>
        </p:txBody>
      </p:sp>
      <p:pic>
        <p:nvPicPr>
          <p:cNvPr id="60" name="Imagem 59">
            <a:extLst>
              <a:ext uri="{FF2B5EF4-FFF2-40B4-BE49-F238E27FC236}">
                <a16:creationId xmlns:a16="http://schemas.microsoft.com/office/drawing/2014/main" id="{D25BAA13-A239-8354-8F9B-68EB4270B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SURGIMENTO DA EMPRESA FRONTIER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inteligência deixou de ser escassa/cara.</a:t>
            </a:r>
          </a:p>
        </p:txBody>
      </p:sp>
      <p:sp>
        <p:nvSpPr>
          <p:cNvPr id="39" name="Text 37"/>
          <p:cNvSpPr/>
          <p:nvPr/>
        </p:nvSpPr>
        <p:spPr>
          <a:xfrm>
            <a:off x="411480" y="2194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Acessível · Escalável · </a:t>
            </a:r>
            <a:r>
              <a:rPr lang="en-US" sz="1300" b="1" i="1" dirty="0" err="1">
                <a:solidFill>
                  <a:srgbClr val="62AD2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Abundante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411480" y="26060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Imagine “comprar” capacidade intelectual conforme a necessidade.</a:t>
            </a:r>
            <a:endParaRPr lang="en-US" sz="1400" b="1" dirty="0"/>
          </a:p>
        </p:txBody>
      </p:sp>
      <p:sp>
        <p:nvSpPr>
          <p:cNvPr id="41" name="Text 39"/>
          <p:cNvSpPr/>
          <p:nvPr/>
        </p:nvSpPr>
        <p:spPr>
          <a:xfrm>
            <a:off x="411480" y="320040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Nas Frontier Firms a inteligência é uma utilidade — como energia elétrica. A empresa escala sem aumentar o headcount na mesma proporção, abrindo um novo eixo de competitividade.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5212080" y="2194560"/>
            <a:ext cx="3520440" cy="256032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5349240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5468112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5586984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5705856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5824728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5943600" y="2331720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5349240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5468112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5586984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Shape 50"/>
          <p:cNvSpPr/>
          <p:nvPr/>
        </p:nvSpPr>
        <p:spPr>
          <a:xfrm>
            <a:off x="5705856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51"/>
          <p:cNvSpPr/>
          <p:nvPr/>
        </p:nvSpPr>
        <p:spPr>
          <a:xfrm>
            <a:off x="5824728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Shape 52"/>
          <p:cNvSpPr/>
          <p:nvPr/>
        </p:nvSpPr>
        <p:spPr>
          <a:xfrm>
            <a:off x="5943600" y="2450592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Shape 53"/>
          <p:cNvSpPr/>
          <p:nvPr/>
        </p:nvSpPr>
        <p:spPr>
          <a:xfrm>
            <a:off x="5349240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Shape 54"/>
          <p:cNvSpPr/>
          <p:nvPr/>
        </p:nvSpPr>
        <p:spPr>
          <a:xfrm>
            <a:off x="5468112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7" name="Shape 55"/>
          <p:cNvSpPr/>
          <p:nvPr/>
        </p:nvSpPr>
        <p:spPr>
          <a:xfrm>
            <a:off x="5586984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Shape 56"/>
          <p:cNvSpPr/>
          <p:nvPr/>
        </p:nvSpPr>
        <p:spPr>
          <a:xfrm>
            <a:off x="5705856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9" name="Shape 57"/>
          <p:cNvSpPr/>
          <p:nvPr/>
        </p:nvSpPr>
        <p:spPr>
          <a:xfrm>
            <a:off x="5824728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0" name="Shape 58"/>
          <p:cNvSpPr/>
          <p:nvPr/>
        </p:nvSpPr>
        <p:spPr>
          <a:xfrm>
            <a:off x="5943600" y="2569464"/>
            <a:ext cx="41148" cy="41148"/>
          </a:xfrm>
          <a:prstGeom prst="ellipse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80" y="2788920"/>
            <a:ext cx="457200" cy="457200"/>
          </a:xfrm>
          <a:prstGeom prst="rect">
            <a:avLst/>
          </a:prstGeom>
        </p:spPr>
      </p:pic>
      <p:sp>
        <p:nvSpPr>
          <p:cNvPr id="62" name="Text 59"/>
          <p:cNvSpPr/>
          <p:nvPr/>
        </p:nvSpPr>
        <p:spPr>
          <a:xfrm>
            <a:off x="5349240" y="3291840"/>
            <a:ext cx="3246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82%</a:t>
            </a:r>
            <a:endParaRPr lang="en-US" sz="6000" dirty="0"/>
          </a:p>
        </p:txBody>
      </p:sp>
      <p:sp>
        <p:nvSpPr>
          <p:cNvPr id="63" name="Text 60"/>
          <p:cNvSpPr/>
          <p:nvPr/>
        </p:nvSpPr>
        <p:spPr>
          <a:xfrm>
            <a:off x="5349240" y="416052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dos líderes planejam usar agentes para expandir a força de trabalho nos próximos 18 meses.</a:t>
            </a:r>
            <a:endParaRPr lang="en-US" sz="1100" dirty="0"/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318AB09D-9F11-FE00-A876-1E168827C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SURGIMENTO DA EMPRESA FRONTIER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 que é uma Frontier Firm?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05740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Empresas que integram expertise humana, dados, tecnologia e governança para impulsionar inovação e liderança de longo prazo.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11480" y="2743200"/>
            <a:ext cx="2633472" cy="2011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11480" y="2743200"/>
            <a:ext cx="2633472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640080" y="2926080"/>
            <a:ext cx="594360" cy="5943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3044952"/>
            <a:ext cx="347472" cy="347472"/>
          </a:xfrm>
          <a:prstGeom prst="rect">
            <a:avLst/>
          </a:prstGeom>
        </p:spPr>
      </p:pic>
      <p:sp>
        <p:nvSpPr>
          <p:cNvPr id="44" name="Text 41"/>
          <p:cNvSpPr/>
          <p:nvPr/>
        </p:nvSpPr>
        <p:spPr>
          <a:xfrm>
            <a:off x="640080" y="3611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Estratégia AI-first</a:t>
            </a:r>
            <a:endParaRPr lang="en-US" sz="1500" dirty="0"/>
          </a:p>
        </p:txBody>
      </p:sp>
      <p:sp>
        <p:nvSpPr>
          <p:cNvPr id="45" name="Text 42"/>
          <p:cNvSpPr/>
          <p:nvPr/>
        </p:nvSpPr>
        <p:spPr>
          <a:xfrm>
            <a:off x="640080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organização se reconstrói em torno da IA — não apenas a “usa”.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3227832" y="2743200"/>
            <a:ext cx="2633472" cy="2011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4"/>
          <p:cNvSpPr/>
          <p:nvPr/>
        </p:nvSpPr>
        <p:spPr>
          <a:xfrm>
            <a:off x="3227832" y="2743200"/>
            <a:ext cx="2633472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5"/>
          <p:cNvSpPr/>
          <p:nvPr/>
        </p:nvSpPr>
        <p:spPr>
          <a:xfrm>
            <a:off x="3456432" y="2926080"/>
            <a:ext cx="594360" cy="5943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3044952"/>
            <a:ext cx="347472" cy="347472"/>
          </a:xfrm>
          <a:prstGeom prst="rect">
            <a:avLst/>
          </a:prstGeom>
        </p:spPr>
      </p:pic>
      <p:sp>
        <p:nvSpPr>
          <p:cNvPr id="50" name="Text 46"/>
          <p:cNvSpPr/>
          <p:nvPr/>
        </p:nvSpPr>
        <p:spPr>
          <a:xfrm>
            <a:off x="3456432" y="3611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Processos reimaginados</a:t>
            </a:r>
            <a:endParaRPr lang="en-US" sz="1500" dirty="0"/>
          </a:p>
        </p:txBody>
      </p:sp>
      <p:sp>
        <p:nvSpPr>
          <p:cNvPr id="51" name="Text 47"/>
          <p:cNvSpPr/>
          <p:nvPr/>
        </p:nvSpPr>
        <p:spPr>
          <a:xfrm>
            <a:off x="3456432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Sistemas multiagentes executam fluxos de trabalho complexos de ponta a ponta.</a:t>
            </a:r>
            <a:endParaRPr lang="en-US" sz="1100" dirty="0"/>
          </a:p>
        </p:txBody>
      </p:sp>
      <p:sp>
        <p:nvSpPr>
          <p:cNvPr id="52" name="Shape 48"/>
          <p:cNvSpPr/>
          <p:nvPr/>
        </p:nvSpPr>
        <p:spPr>
          <a:xfrm>
            <a:off x="6044184" y="2743200"/>
            <a:ext cx="2633472" cy="2011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49"/>
          <p:cNvSpPr/>
          <p:nvPr/>
        </p:nvSpPr>
        <p:spPr>
          <a:xfrm>
            <a:off x="6044184" y="2743200"/>
            <a:ext cx="2633472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Shape 50"/>
          <p:cNvSpPr/>
          <p:nvPr/>
        </p:nvSpPr>
        <p:spPr>
          <a:xfrm>
            <a:off x="6272784" y="2926080"/>
            <a:ext cx="594360" cy="5943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656" y="3044952"/>
            <a:ext cx="347472" cy="347472"/>
          </a:xfrm>
          <a:prstGeom prst="rect">
            <a:avLst/>
          </a:prstGeom>
        </p:spPr>
      </p:pic>
      <p:sp>
        <p:nvSpPr>
          <p:cNvPr id="56" name="Text 51"/>
          <p:cNvSpPr/>
          <p:nvPr/>
        </p:nvSpPr>
        <p:spPr>
          <a:xfrm>
            <a:off x="6272784" y="3611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Valor contínuo</a:t>
            </a:r>
            <a:endParaRPr lang="en-US" sz="1500" dirty="0"/>
          </a:p>
        </p:txBody>
      </p:sp>
      <p:sp>
        <p:nvSpPr>
          <p:cNvPr id="57" name="Text 52"/>
          <p:cNvSpPr/>
          <p:nvPr/>
        </p:nvSpPr>
        <p:spPr>
          <a:xfrm>
            <a:off x="6272784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Agentes são a chave para o ROI sustentável em IA.</a:t>
            </a:r>
            <a:endParaRPr lang="en-US" sz="1100" dirty="0"/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1A34D60A-C515-39A1-0783-4782443AE1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66388-9671-D2AD-8D08-5A855DE03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309CB52-2629-E1E6-DA05-A5FBDBB78F1B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451D703-E8E2-0E45-E38B-346ABD552B96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0025229-42B4-384A-1446-77AC7DBD1C29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A5A3167-CB8A-3181-1545-667BB67064BA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F59E2D0-C970-1C63-7DA6-D91B7FDE4291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61BE1E0-7ECD-7B48-45B6-2E3D960364CA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A2361BA-D13C-23D9-8954-21910D7FAFF2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E68209F-3649-1810-6384-2F7135233D96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8CBA0F3-DDEA-DB1C-1A5A-48D6ACCB4AF7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83700B25-5D64-EA7A-4BC6-48C0AAB0C285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75063BE0-A868-28A2-7D99-FBB3467A901D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53C4751-78A5-F2D6-739A-B26AC087ACDD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5C02B95-D899-AAFA-A5C7-0DBC3DBD8EF6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7E5E40A-F4F8-AE84-A05A-121BC67DD508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D7B47835-D131-7B85-C354-B90A6AFD39DA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2FAF3C89-6AA8-1139-5F01-33EEA9162634}"/>
              </a:ext>
            </a:extLst>
          </p:cNvPr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9BDFB94-7778-BF41-2550-1697E07FF3AC}"/>
              </a:ext>
            </a:extLst>
          </p:cNvPr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655F340A-3EB2-030C-F5C8-D964CD14ED58}"/>
              </a:ext>
            </a:extLst>
          </p:cNvPr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CAC5BB1-5421-09B6-12FB-A048D4AD8A38}"/>
              </a:ext>
            </a:extLst>
          </p:cNvPr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D7928580-3E57-80EC-21DF-180F28006B65}"/>
              </a:ext>
            </a:extLst>
          </p:cNvPr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62D61343-23B6-E512-123D-84B692B7F581}"/>
              </a:ext>
            </a:extLst>
          </p:cNvPr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903A6A2-D3FC-6D38-4BCE-AB72940F71A0}"/>
              </a:ext>
            </a:extLst>
          </p:cNvPr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2FEFF58B-0BC9-DC9B-7FA7-FB504F185323}"/>
              </a:ext>
            </a:extLst>
          </p:cNvPr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06CE976C-54D9-3A05-CEF2-F748B22DCEFE}"/>
              </a:ext>
            </a:extLst>
          </p:cNvPr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8A543867-AD95-F001-2FEF-DE73BD52C552}"/>
              </a:ext>
            </a:extLst>
          </p:cNvPr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3094F1AC-85AE-8C11-1DA9-008D995F3371}"/>
              </a:ext>
            </a:extLst>
          </p:cNvPr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B9745850-9CE7-C29A-54FC-5480CD15F494}"/>
              </a:ext>
            </a:extLst>
          </p:cNvPr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C07C2158-A3C5-F86A-B144-B0BAB26C7ADA}"/>
              </a:ext>
            </a:extLst>
          </p:cNvPr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40A9E158-01F5-72D7-4452-D172F8C15FE5}"/>
              </a:ext>
            </a:extLst>
          </p:cNvPr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D75894CA-5198-D492-1D65-B334A4100554}"/>
              </a:ext>
            </a:extLst>
          </p:cNvPr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F3E6A7A9-CFD7-9685-964F-94B1A78B8962}"/>
              </a:ext>
            </a:extLst>
          </p:cNvPr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9F9C19C9-C8ED-EADE-2B16-8AF8DF2B902B}"/>
              </a:ext>
            </a:extLst>
          </p:cNvPr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0B84743F-0FA3-CF12-BA9B-A8024B0A7BFF}"/>
              </a:ext>
            </a:extLst>
          </p:cNvPr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479BBCFD-702E-63E6-C104-5E919BE4B4AD}"/>
              </a:ext>
            </a:extLst>
          </p:cNvPr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24F4A"/>
                </a:solidFill>
                <a:effectLst/>
                <a:uLnTx/>
                <a:uFillTx/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03CFB63-034C-9425-5B23-FD336FDE3708}"/>
              </a:ext>
            </a:extLst>
          </p:cNvPr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SURGIMENTO DA EMPRESA FRONTIER</a:t>
            </a:r>
            <a:endParaRPr lang="en-US" sz="100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C3200C20-DBAA-EE0C-7EC7-0984B3F01A2D}"/>
              </a:ext>
            </a:extLst>
          </p:cNvPr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</a:rPr>
              <a:t>Nasce um novo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</a:rPr>
              <a:t>tipo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</a:rPr>
              <a:t> de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</a:rPr>
              <a:t>empresa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BD589B1E-F08C-BE5B-AACD-E6CB012629AB}"/>
              </a:ext>
            </a:extLst>
          </p:cNvPr>
          <p:cNvSpPr/>
          <p:nvPr/>
        </p:nvSpPr>
        <p:spPr>
          <a:xfrm>
            <a:off x="411480" y="2194560"/>
            <a:ext cx="8185032" cy="260604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6F041AFC-AD97-7691-CA1F-5859AE5CAE7A}"/>
              </a:ext>
            </a:extLst>
          </p:cNvPr>
          <p:cNvSpPr/>
          <p:nvPr/>
        </p:nvSpPr>
        <p:spPr>
          <a:xfrm>
            <a:off x="411480" y="2194560"/>
            <a:ext cx="109728" cy="2606040"/>
          </a:xfrm>
          <a:prstGeom prst="rect">
            <a:avLst/>
          </a:prstGeom>
          <a:solidFill>
            <a:srgbClr val="11852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C4861051-D890-84A6-B3C8-94CE03601595}"/>
              </a:ext>
            </a:extLst>
          </p:cNvPr>
          <p:cNvSpPr/>
          <p:nvPr/>
        </p:nvSpPr>
        <p:spPr>
          <a:xfrm>
            <a:off x="949114" y="238887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30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34" charset="0"/>
                <a:ea typeface="Raleway" pitchFamily="34" charset="-122"/>
                <a:cs typeface="Raleway" pitchFamily="34" charset="-120"/>
              </a:rPr>
              <a:t>D E F I N I Ç Ã 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id="{E7FA989E-1662-BE92-A6A7-E39188A98BC5}"/>
              </a:ext>
            </a:extLst>
          </p:cNvPr>
          <p:cNvSpPr/>
          <p:nvPr/>
        </p:nvSpPr>
        <p:spPr>
          <a:xfrm>
            <a:off x="936414" y="4144518"/>
            <a:ext cx="6243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34" charset="0"/>
                <a:ea typeface="Raleway" pitchFamily="34" charset="-122"/>
                <a:cs typeface="Raleway" pitchFamily="34" charset="-120"/>
              </a:rPr>
              <a:t>Em 2 a 5 anos, espera-se que toda organização esteja em jornada para se tornar uma.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1EF47E98-AD3B-19F5-75C4-79D02C1F8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  <p:sp>
        <p:nvSpPr>
          <p:cNvPr id="52" name="Text 42">
            <a:extLst>
              <a:ext uri="{FF2B5EF4-FFF2-40B4-BE49-F238E27FC236}">
                <a16:creationId xmlns:a16="http://schemas.microsoft.com/office/drawing/2014/main" id="{AFE87832-D07F-1122-E4C6-E7BD35EDD82D}"/>
              </a:ext>
            </a:extLst>
          </p:cNvPr>
          <p:cNvSpPr/>
          <p:nvPr/>
        </p:nvSpPr>
        <p:spPr>
          <a:xfrm>
            <a:off x="949114" y="2809494"/>
            <a:ext cx="7073900" cy="1259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Frontier </a:t>
            </a:r>
            <a:r>
              <a:rPr lang="pt-BR" sz="1500" dirty="0" err="1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Firms</a:t>
            </a:r>
            <a:r>
              <a:rPr lang="pt-BR" sz="1500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são organizações construídas em torno de inteligência sob demanda, operadas por equipes híbridas de humanos e agentes - que escalam rápido, operam com agilidade e geram valor mais rápido do que empresas tradicionais.</a:t>
            </a:r>
          </a:p>
        </p:txBody>
      </p:sp>
    </p:spTree>
    <p:extLst>
      <p:ext uri="{BB962C8B-B14F-4D97-AF65-F5344CB8AC3E}">
        <p14:creationId xmlns:p14="http://schemas.microsoft.com/office/powerpoint/2010/main" val="3648602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Equipes híbridas: humanos + agentes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0574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gráfico organizacional tradicional dá lugar ao “</a:t>
            </a:r>
            <a:r>
              <a:rPr lang="en-US" sz="1300" b="1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Work Chart</a:t>
            </a: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” orientado a resultados.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6035040" y="2606040"/>
            <a:ext cx="2743200" cy="219456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6080760" y="26517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6080760" y="26517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8503920" y="26517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8732520" y="26517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6080760" y="47548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6080760" y="4526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8503920" y="47548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8732520" y="4526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7040880" y="3383280"/>
            <a:ext cx="731520" cy="457200"/>
          </a:xfrm>
          <a:prstGeom prst="roundRect">
            <a:avLst>
              <a:gd name="adj" fmla="val 10000"/>
            </a:avLst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7269480" y="3520440"/>
            <a:ext cx="274320" cy="274320"/>
          </a:xfrm>
          <a:prstGeom prst="ellipse">
            <a:avLst/>
          </a:prstGeom>
          <a:solidFill>
            <a:srgbClr val="124F4A"/>
          </a:solidFill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7086600" y="3310128"/>
            <a:ext cx="164592" cy="73152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Text 50"/>
          <p:cNvSpPr/>
          <p:nvPr/>
        </p:nvSpPr>
        <p:spPr>
          <a:xfrm>
            <a:off x="6126480" y="39319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INSIRA: slide-06.jpg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126480" y="4206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5D0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Time híbrido com IA · prompt 06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411480" y="2606040"/>
            <a:ext cx="5440680" cy="658368"/>
          </a:xfrm>
          <a:prstGeom prst="rect">
            <a:avLst/>
          </a:prstGeom>
          <a:solidFill>
            <a:srgbClr val="E8ED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Shape 53"/>
          <p:cNvSpPr/>
          <p:nvPr/>
        </p:nvSpPr>
        <p:spPr>
          <a:xfrm>
            <a:off x="548640" y="2706624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807208"/>
            <a:ext cx="256032" cy="256032"/>
          </a:xfrm>
          <a:prstGeom prst="rect">
            <a:avLst/>
          </a:prstGeom>
        </p:spPr>
      </p:pic>
      <p:sp>
        <p:nvSpPr>
          <p:cNvPr id="57" name="Text 54"/>
          <p:cNvSpPr/>
          <p:nvPr/>
        </p:nvSpPr>
        <p:spPr>
          <a:xfrm>
            <a:off x="1143000" y="267004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Humanos</a:t>
            </a:r>
            <a:endParaRPr lang="en-US" sz="1400" dirty="0"/>
          </a:p>
        </p:txBody>
      </p:sp>
      <p:sp>
        <p:nvSpPr>
          <p:cNvPr id="58" name="Text 55"/>
          <p:cNvSpPr/>
          <p:nvPr/>
        </p:nvSpPr>
        <p:spPr>
          <a:xfrm>
            <a:off x="1143000" y="2926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Julgamento, ética, criatividade e relacionamento. Lideram a direção.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411480" y="3355848"/>
            <a:ext cx="5440680" cy="65836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0" name="Shape 57"/>
          <p:cNvSpPr/>
          <p:nvPr/>
        </p:nvSpPr>
        <p:spPr>
          <a:xfrm>
            <a:off x="548640" y="3456432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557016"/>
            <a:ext cx="256032" cy="256032"/>
          </a:xfrm>
          <a:prstGeom prst="rect">
            <a:avLst/>
          </a:prstGeom>
        </p:spPr>
      </p:pic>
      <p:sp>
        <p:nvSpPr>
          <p:cNvPr id="62" name="Text 58"/>
          <p:cNvSpPr/>
          <p:nvPr/>
        </p:nvSpPr>
        <p:spPr>
          <a:xfrm>
            <a:off x="1143000" y="341985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Agentes de IA</a:t>
            </a:r>
            <a:endParaRPr lang="en-US" sz="1400" dirty="0"/>
          </a:p>
        </p:txBody>
      </p:sp>
      <p:sp>
        <p:nvSpPr>
          <p:cNvPr id="63" name="Text 59"/>
          <p:cNvSpPr/>
          <p:nvPr/>
        </p:nvSpPr>
        <p:spPr>
          <a:xfrm>
            <a:off x="1143000" y="36758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Execução escalável, análise contínua, ações sob políticas.</a:t>
            </a:r>
            <a:endParaRPr lang="en-US" sz="1100" dirty="0"/>
          </a:p>
        </p:txBody>
      </p:sp>
      <p:sp>
        <p:nvSpPr>
          <p:cNvPr id="64" name="Shape 60"/>
          <p:cNvSpPr/>
          <p:nvPr/>
        </p:nvSpPr>
        <p:spPr>
          <a:xfrm>
            <a:off x="411480" y="4105656"/>
            <a:ext cx="5440680" cy="658368"/>
          </a:xfrm>
          <a:prstGeom prst="rect">
            <a:avLst/>
          </a:prstGeom>
          <a:solidFill>
            <a:srgbClr val="E8ED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5" name="Shape 61"/>
          <p:cNvSpPr/>
          <p:nvPr/>
        </p:nvSpPr>
        <p:spPr>
          <a:xfrm>
            <a:off x="548640" y="4206240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4306824"/>
            <a:ext cx="256032" cy="256032"/>
          </a:xfrm>
          <a:prstGeom prst="rect">
            <a:avLst/>
          </a:prstGeom>
        </p:spPr>
      </p:pic>
      <p:sp>
        <p:nvSpPr>
          <p:cNvPr id="67" name="Text 62"/>
          <p:cNvSpPr/>
          <p:nvPr/>
        </p:nvSpPr>
        <p:spPr>
          <a:xfrm>
            <a:off x="1143000" y="416966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Resultado</a:t>
            </a:r>
            <a:endParaRPr lang="en-US" sz="1400" dirty="0"/>
          </a:p>
        </p:txBody>
      </p:sp>
      <p:sp>
        <p:nvSpPr>
          <p:cNvPr id="68" name="Text 63"/>
          <p:cNvSpPr/>
          <p:nvPr/>
        </p:nvSpPr>
        <p:spPr>
          <a:xfrm>
            <a:off x="1143000" y="44256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Equipes dinâmicas formadas em torno de objetivos.</a:t>
            </a:r>
            <a:endParaRPr lang="en-US" sz="1100" dirty="0"/>
          </a:p>
        </p:txBody>
      </p:sp>
      <p:pic>
        <p:nvPicPr>
          <p:cNvPr id="73" name="Imagem 72">
            <a:extLst>
              <a:ext uri="{FF2B5EF4-FFF2-40B4-BE49-F238E27FC236}">
                <a16:creationId xmlns:a16="http://schemas.microsoft.com/office/drawing/2014/main" id="{03DC467A-06A7-F83C-0722-7B53E0BB38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159" r="6666"/>
          <a:stretch>
            <a:fillRect/>
          </a:stretch>
        </p:blipFill>
        <p:spPr>
          <a:xfrm>
            <a:off x="6122490" y="2859021"/>
            <a:ext cx="2561772" cy="17190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141643-F52F-376F-1723-223080AA0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89B700-1605-5D21-A8ED-E67D049B0980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4657D7D-B3EB-7498-1739-342D0BD8FC3D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D875DD0-8BFA-4D6E-4D4F-AA9F8655D1C1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8652F43-A0E4-0594-FBA6-C80403290B71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B9EEC8D-E295-43EF-B85F-E102464998D0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6D0803C-7591-2408-149B-E8C329044A1C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A9903C1-4AE9-F5D3-C059-2E8EC16FD95F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433BF01-DCC8-585A-8C67-C43DB59A032A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42F271EF-9E6C-6074-AB6F-8BF16FCA46F2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C3CDE91C-6137-5603-0D9E-6320BEB1AEE9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922B0E1-F1AA-7872-69ED-7278BB130158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355B03D-3805-83D5-40BE-DDC5C5F3EB16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327A7CD-6679-E019-B2AE-3BE02B4FA811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98D872E9-78AB-7E1D-2B6D-B2545AB527D0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3D78C02D-B226-F79E-12D6-BBC5D919FDA3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09A66FE-1F8F-0AD9-3689-D099E83C6BA5}"/>
              </a:ext>
            </a:extLst>
          </p:cNvPr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5BE43688-DF4A-EAF5-37F1-9F50CBB46293}"/>
              </a:ext>
            </a:extLst>
          </p:cNvPr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B79EC59-3B36-B29D-C9AE-B1519549F1B5}"/>
              </a:ext>
            </a:extLst>
          </p:cNvPr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CD2029C-02C9-4429-37DB-5A1103B5CA10}"/>
              </a:ext>
            </a:extLst>
          </p:cNvPr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C4EC790-6969-B64E-0B38-9EF92886A77D}"/>
              </a:ext>
            </a:extLst>
          </p:cNvPr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9F38593D-EEED-4200-FC49-420C2006EB52}"/>
              </a:ext>
            </a:extLst>
          </p:cNvPr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F8C58D84-AB23-E936-FDE8-CE013ED50026}"/>
              </a:ext>
            </a:extLst>
          </p:cNvPr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4EE41C2E-8FA3-3ED1-BEF2-86548B444D82}"/>
              </a:ext>
            </a:extLst>
          </p:cNvPr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49755DEB-70D1-7A97-C45F-057FE514A8E4}"/>
              </a:ext>
            </a:extLst>
          </p:cNvPr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0D8FAC72-496C-D86B-49C7-575F11322B25}"/>
              </a:ext>
            </a:extLst>
          </p:cNvPr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DAB28EC8-556E-4870-EAE2-58BF9FA3FAC4}"/>
              </a:ext>
            </a:extLst>
          </p:cNvPr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DD5A6871-4EDB-A329-B887-1BBA65DB33A7}"/>
              </a:ext>
            </a:extLst>
          </p:cNvPr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649B28CE-791E-24A2-41AB-8198E8FEB284}"/>
              </a:ext>
            </a:extLst>
          </p:cNvPr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3E4ABE87-58F8-286E-35D9-45D43257DE9C}"/>
              </a:ext>
            </a:extLst>
          </p:cNvPr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F2957F65-3680-221F-EE2E-AC061BABCBDD}"/>
              </a:ext>
            </a:extLst>
          </p:cNvPr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713FD40B-BE2E-D3AC-CFFD-0DEB022F89C4}"/>
              </a:ext>
            </a:extLst>
          </p:cNvPr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F024A350-CC48-2651-8850-40D3938AF92F}"/>
              </a:ext>
            </a:extLst>
          </p:cNvPr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372C4819-5425-1994-DC6B-5110895CE861}"/>
              </a:ext>
            </a:extLst>
          </p:cNvPr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B08C2BDD-A6E5-3C72-8005-4FEDC4799A35}"/>
              </a:ext>
            </a:extLst>
          </p:cNvPr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90E2CAE-156A-3689-AAE6-4866BD06082B}"/>
              </a:ext>
            </a:extLst>
          </p:cNvPr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A3ADD8D2-0D3C-DC1A-E526-3E9E195B778D}"/>
              </a:ext>
            </a:extLst>
          </p:cNvPr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Do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organograma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ao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Work Chart</a:t>
            </a:r>
            <a:endParaRPr lang="en-US" sz="26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21FE732A-946A-7503-43A1-161244EDA884}"/>
              </a:ext>
            </a:extLst>
          </p:cNvPr>
          <p:cNvSpPr/>
          <p:nvPr/>
        </p:nvSpPr>
        <p:spPr>
          <a:xfrm>
            <a:off x="411480" y="20574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Hierarquias rígidas estão dando lugar a estruturas fluidas, montadas em torno de objetivos. É o modelo de produção de Hollywood aplicado ao trabalho do conhecimento: equipes sob medida, formadas para um propósito, dissolvidas ao final.</a:t>
            </a:r>
          </a:p>
        </p:txBody>
      </p:sp>
      <p:sp>
        <p:nvSpPr>
          <p:cNvPr id="64" name="Shape 60">
            <a:extLst>
              <a:ext uri="{FF2B5EF4-FFF2-40B4-BE49-F238E27FC236}">
                <a16:creationId xmlns:a16="http://schemas.microsoft.com/office/drawing/2014/main" id="{AC1A9B05-B811-2450-314E-7D15C0B4B48B}"/>
              </a:ext>
            </a:extLst>
          </p:cNvPr>
          <p:cNvSpPr/>
          <p:nvPr/>
        </p:nvSpPr>
        <p:spPr>
          <a:xfrm>
            <a:off x="411480" y="4105656"/>
            <a:ext cx="5440680" cy="658368"/>
          </a:xfrm>
          <a:prstGeom prst="rect">
            <a:avLst/>
          </a:prstGeom>
          <a:solidFill>
            <a:srgbClr val="E8EDE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2" name="Imagem 71">
            <a:extLst>
              <a:ext uri="{FF2B5EF4-FFF2-40B4-BE49-F238E27FC236}">
                <a16:creationId xmlns:a16="http://schemas.microsoft.com/office/drawing/2014/main" id="{37CD6AD7-F2A4-46A8-8509-537A8F5D2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06" y="2720341"/>
            <a:ext cx="7640601" cy="2097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243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 surgimento do “Chefe de Agentes”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194560"/>
            <a:ext cx="3291840" cy="256032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45720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5720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342900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365760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457200" y="47091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457200" y="44805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3429000" y="470916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3657600" y="448056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1691640" y="3154680"/>
            <a:ext cx="731520" cy="457200"/>
          </a:xfrm>
          <a:prstGeom prst="roundRect">
            <a:avLst>
              <a:gd name="adj" fmla="val 10000"/>
            </a:avLst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1920240" y="3291840"/>
            <a:ext cx="274320" cy="274320"/>
          </a:xfrm>
          <a:prstGeom prst="ellipse">
            <a:avLst/>
          </a:prstGeom>
          <a:solidFill>
            <a:srgbClr val="124F4A"/>
          </a:solidFill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1737360" y="3081528"/>
            <a:ext cx="164592" cy="73152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Text 49"/>
          <p:cNvSpPr/>
          <p:nvPr/>
        </p:nvSpPr>
        <p:spPr>
          <a:xfrm>
            <a:off x="685800" y="3703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INSIRA: slide-07.jpg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5029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5D0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Estrategista orquestrando agentes · prompt 07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411480" y="4297680"/>
            <a:ext cx="3291840" cy="457200"/>
          </a:xfrm>
          <a:prstGeom prst="rect">
            <a:avLst/>
          </a:prstGeom>
          <a:solidFill>
            <a:srgbClr val="242844">
              <a:alpha val="8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Text 52"/>
          <p:cNvSpPr/>
          <p:nvPr/>
        </p:nvSpPr>
        <p:spPr>
          <a:xfrm>
            <a:off x="502920" y="43434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kern="0" spc="2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AGENT BOSS · o novo papel de cada funcionário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3931920" y="22860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 executor para estrategista</a:t>
            </a:r>
            <a:endParaRPr lang="en-US" sz="2000" dirty="0"/>
          </a:p>
        </p:txBody>
      </p:sp>
      <p:sp>
        <p:nvSpPr>
          <p:cNvPr id="56" name="Text 54"/>
          <p:cNvSpPr/>
          <p:nvPr/>
        </p:nvSpPr>
        <p:spPr>
          <a:xfrm>
            <a:off x="3931920" y="2788920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Todo funcionário evolui para gerente de um ou mais sistemas de IA, com autonomia para criar, supervisionar e otimizar agentes.</a:t>
            </a:r>
            <a:endParaRPr lang="en-US" sz="1300" dirty="0"/>
          </a:p>
        </p:txBody>
      </p:sp>
      <p:sp>
        <p:nvSpPr>
          <p:cNvPr id="57" name="Shape 55"/>
          <p:cNvSpPr/>
          <p:nvPr/>
        </p:nvSpPr>
        <p:spPr>
          <a:xfrm>
            <a:off x="3931920" y="3749040"/>
            <a:ext cx="484632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Text 56"/>
          <p:cNvSpPr/>
          <p:nvPr/>
        </p:nvSpPr>
        <p:spPr>
          <a:xfrm>
            <a:off x="4069080" y="377647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ANTES   </a:t>
            </a: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“eu escrevo e-mails, levanto dados, monto relatórios”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3931920" y="4297680"/>
            <a:ext cx="4846320" cy="457200"/>
          </a:xfrm>
          <a:prstGeom prst="rect">
            <a:avLst/>
          </a:prstGeom>
          <a:solidFill>
            <a:srgbClr val="11852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0" name="Text 58"/>
          <p:cNvSpPr/>
          <p:nvPr/>
        </p:nvSpPr>
        <p:spPr>
          <a:xfrm>
            <a:off x="4069080" y="432511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AGORA   </a:t>
            </a:r>
            <a:r>
              <a:rPr lang="en-US" sz="11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“eu crio e gerencio agentes que fazem isso por mim”</a:t>
            </a:r>
            <a:endParaRPr lang="en-US" sz="1100" dirty="0"/>
          </a:p>
        </p:txBody>
      </p:sp>
      <p:pic>
        <p:nvPicPr>
          <p:cNvPr id="65" name="Imagem 64">
            <a:extLst>
              <a:ext uri="{FF2B5EF4-FFF2-40B4-BE49-F238E27FC236}">
                <a16:creationId xmlns:a16="http://schemas.microsoft.com/office/drawing/2014/main" id="{F8C3C4AE-6F66-918A-3E69-66FACBD4F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19" y="2441449"/>
            <a:ext cx="3080003" cy="1719072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38E2C290-B93E-E74F-6404-82E1C8EA9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Jornada Frontier - Fase 1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6035040" y="2194560"/>
            <a:ext cx="2743200" cy="260604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608076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608076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850392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873252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6080760" y="47548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6080760" y="4526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8503920" y="47548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8732520" y="4526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7040880" y="3177540"/>
            <a:ext cx="731520" cy="457200"/>
          </a:xfrm>
          <a:prstGeom prst="roundRect">
            <a:avLst>
              <a:gd name="adj" fmla="val 10000"/>
            </a:avLst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7269480" y="3314700"/>
            <a:ext cx="274320" cy="274320"/>
          </a:xfrm>
          <a:prstGeom prst="ellipse">
            <a:avLst/>
          </a:prstGeom>
          <a:solidFill>
            <a:srgbClr val="124F4A"/>
          </a:solidFill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7086600" y="3104388"/>
            <a:ext cx="164592" cy="73152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Text 49"/>
          <p:cNvSpPr/>
          <p:nvPr/>
        </p:nvSpPr>
        <p:spPr>
          <a:xfrm>
            <a:off x="6126480" y="37261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INSIRA: slide-08.jpg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6126480" y="40005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5D0CC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Profissional com Copilot · prompt 08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411480" y="2194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FASE 1 DE 3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411480" y="24688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Humano com Assistente</a:t>
            </a:r>
            <a:endParaRPr lang="en-US" sz="2200" dirty="0"/>
          </a:p>
        </p:txBody>
      </p:sp>
      <p:sp>
        <p:nvSpPr>
          <p:cNvPr id="55" name="Shape 53"/>
          <p:cNvSpPr/>
          <p:nvPr/>
        </p:nvSpPr>
        <p:spPr>
          <a:xfrm>
            <a:off x="411480" y="3108960"/>
            <a:ext cx="5486400" cy="164592"/>
          </a:xfrm>
          <a:prstGeom prst="rect">
            <a:avLst/>
          </a:prstGeom>
          <a:solidFill>
            <a:srgbClr val="C5D0D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Shape 54"/>
          <p:cNvSpPr/>
          <p:nvPr/>
        </p:nvSpPr>
        <p:spPr>
          <a:xfrm>
            <a:off x="411480" y="3108960"/>
            <a:ext cx="1828800" cy="164592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7" name="Shape 55"/>
          <p:cNvSpPr/>
          <p:nvPr/>
        </p:nvSpPr>
        <p:spPr>
          <a:xfrm>
            <a:off x="411480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Shape 56"/>
          <p:cNvSpPr/>
          <p:nvPr/>
        </p:nvSpPr>
        <p:spPr>
          <a:xfrm>
            <a:off x="3072384" y="3337560"/>
            <a:ext cx="164592" cy="164592"/>
          </a:xfrm>
          <a:prstGeom prst="ellipse">
            <a:avLst/>
          </a:prstGeom>
          <a:solidFill>
            <a:srgbClr val="E8EDED"/>
          </a:solidFill>
          <a:ln w="12700">
            <a:solidFill>
              <a:srgbClr val="C5D0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Shape 57"/>
          <p:cNvSpPr/>
          <p:nvPr/>
        </p:nvSpPr>
        <p:spPr>
          <a:xfrm>
            <a:off x="5733288" y="3337560"/>
            <a:ext cx="164592" cy="164592"/>
          </a:xfrm>
          <a:prstGeom prst="ellipse">
            <a:avLst/>
          </a:prstGeom>
          <a:solidFill>
            <a:srgbClr val="E8EDED"/>
          </a:solidFill>
          <a:ln w="12700">
            <a:solidFill>
              <a:srgbClr val="C5D0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0" name="Shape 58"/>
          <p:cNvSpPr/>
          <p:nvPr/>
        </p:nvSpPr>
        <p:spPr>
          <a:xfrm>
            <a:off x="411480" y="3703320"/>
            <a:ext cx="260604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1" name="Shape 59"/>
          <p:cNvSpPr/>
          <p:nvPr/>
        </p:nvSpPr>
        <p:spPr>
          <a:xfrm>
            <a:off x="411480" y="3703320"/>
            <a:ext cx="109728" cy="105156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2" name="Text 60"/>
          <p:cNvSpPr/>
          <p:nvPr/>
        </p:nvSpPr>
        <p:spPr>
          <a:xfrm>
            <a:off x="594360" y="37764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STATUS</a:t>
            </a:r>
            <a:endParaRPr lang="en-US" sz="1000" dirty="0"/>
          </a:p>
        </p:txBody>
      </p:sp>
      <p:sp>
        <p:nvSpPr>
          <p:cNvPr id="63" name="Text 61"/>
          <p:cNvSpPr/>
          <p:nvPr/>
        </p:nvSpPr>
        <p:spPr>
          <a:xfrm>
            <a:off x="594360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Microsoft 365 Copilot atua como copiloto real em redação, síntese e análise.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3291840" y="3703320"/>
            <a:ext cx="2606040" cy="105156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5" name="Shape 63"/>
          <p:cNvSpPr/>
          <p:nvPr/>
        </p:nvSpPr>
        <p:spPr>
          <a:xfrm>
            <a:off x="3291840" y="3703320"/>
            <a:ext cx="109728" cy="1051560"/>
          </a:xfrm>
          <a:prstGeom prst="rect">
            <a:avLst/>
          </a:prstGeom>
          <a:solidFill>
            <a:srgbClr val="00BAC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6" name="Text 64"/>
          <p:cNvSpPr/>
          <p:nvPr/>
        </p:nvSpPr>
        <p:spPr>
          <a:xfrm>
            <a:off x="3474720" y="37764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OBJETIVO</a:t>
            </a:r>
            <a:endParaRPr lang="en-US" sz="1000" dirty="0"/>
          </a:p>
        </p:txBody>
      </p:sp>
      <p:sp>
        <p:nvSpPr>
          <p:cNvPr id="67" name="Text 65"/>
          <p:cNvSpPr/>
          <p:nvPr/>
        </p:nvSpPr>
        <p:spPr>
          <a:xfrm>
            <a:off x="3474720" y="40233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Remover a “drudge work” — fazer mais e melhor com o mesmo time.</a:t>
            </a:r>
            <a:endParaRPr lang="en-US" sz="1000" dirty="0"/>
          </a:p>
        </p:txBody>
      </p:sp>
      <p:pic>
        <p:nvPicPr>
          <p:cNvPr id="69" name="Imagem 68">
            <a:extLst>
              <a:ext uri="{FF2B5EF4-FFF2-40B4-BE49-F238E27FC236}">
                <a16:creationId xmlns:a16="http://schemas.microsoft.com/office/drawing/2014/main" id="{8AB687A0-B672-2021-5452-39467126C2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99" r="9713"/>
          <a:stretch>
            <a:fillRect/>
          </a:stretch>
        </p:blipFill>
        <p:spPr>
          <a:xfrm>
            <a:off x="6117017" y="2530203"/>
            <a:ext cx="2593649" cy="1920239"/>
          </a:xfrm>
          <a:prstGeom prst="rect">
            <a:avLst/>
          </a:prstGeom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0577B942-FB66-6B96-0FC5-6729F5A21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Jornada Frontier - Fase 2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194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FASE 2 DE 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11480" y="24688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Equipes de Humanos + Agentes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411480" y="3108960"/>
            <a:ext cx="8321040" cy="164592"/>
          </a:xfrm>
          <a:prstGeom prst="rect">
            <a:avLst/>
          </a:prstGeom>
          <a:solidFill>
            <a:srgbClr val="C5D0D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411480" y="3108960"/>
            <a:ext cx="5541264" cy="164592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411480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4489704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8567928" y="3337560"/>
            <a:ext cx="164592" cy="164592"/>
          </a:xfrm>
          <a:prstGeom prst="ellipse">
            <a:avLst/>
          </a:prstGeom>
          <a:solidFill>
            <a:srgbClr val="E8EDED"/>
          </a:solidFill>
          <a:ln w="12700">
            <a:solidFill>
              <a:srgbClr val="C5D0D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411480" y="3703320"/>
            <a:ext cx="402336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411480" y="3703320"/>
            <a:ext cx="109728" cy="105156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Text 46"/>
          <p:cNvSpPr/>
          <p:nvPr/>
        </p:nvSpPr>
        <p:spPr>
          <a:xfrm>
            <a:off x="594360" y="377647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STATUS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594360" y="402336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Agentes como “colegas digitais” integrados às equipes, com autonomia para tarefas específicas sob direção humana.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4709160" y="3703320"/>
            <a:ext cx="4023360" cy="105156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4709160" y="3703320"/>
            <a:ext cx="109728" cy="1051560"/>
          </a:xfrm>
          <a:prstGeom prst="rect">
            <a:avLst/>
          </a:prstGeom>
          <a:solidFill>
            <a:srgbClr val="00BAC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Text 50"/>
          <p:cNvSpPr/>
          <p:nvPr/>
        </p:nvSpPr>
        <p:spPr>
          <a:xfrm>
            <a:off x="4892040" y="377647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EXEMPLO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4892040" y="402336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Agente pesquisador criando planos de entrada no mercado. Equipa funcionários com novas habilidades — escala o impacto da equipe.</a:t>
            </a:r>
            <a:endParaRPr lang="en-US" sz="1100" dirty="0"/>
          </a:p>
        </p:txBody>
      </p:sp>
      <p:pic>
        <p:nvPicPr>
          <p:cNvPr id="54" name="Imagem 53">
            <a:extLst>
              <a:ext uri="{FF2B5EF4-FFF2-40B4-BE49-F238E27FC236}">
                <a16:creationId xmlns:a16="http://schemas.microsoft.com/office/drawing/2014/main" id="{D305946F-30E9-CFCB-B0AF-7C5C128AF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BLUEPRINT ORGANIZACIONAL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Jornada Frontier - Fase 3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194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FASE 3 DE 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11480" y="246888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Liderado por Humanos · Operado por Agentes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411480" y="3108960"/>
            <a:ext cx="8321040" cy="164592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411480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4489704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8567928" y="3337560"/>
            <a:ext cx="164592" cy="164592"/>
          </a:xfrm>
          <a:prstGeom prst="ellipse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411480" y="3703320"/>
            <a:ext cx="402336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411480" y="3703320"/>
            <a:ext cx="109728" cy="105156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594360" y="377647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STATUS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94360" y="402336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Agentes executam processos de negócio de ponta a ponta — logística, fechamento financeiro, atendimento.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709160" y="3703320"/>
            <a:ext cx="4023360" cy="105156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4709160" y="3703320"/>
            <a:ext cx="109728" cy="1051560"/>
          </a:xfrm>
          <a:prstGeom prst="rect">
            <a:avLst/>
          </a:prstGeom>
          <a:solidFill>
            <a:srgbClr val="00BAC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Text 49"/>
          <p:cNvSpPr/>
          <p:nvPr/>
        </p:nvSpPr>
        <p:spPr>
          <a:xfrm>
            <a:off x="4892040" y="377647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BAC5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PAPEL DO HUMANO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4892040" y="4023360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Define direção estratégica, resolve exceções de alta nuance e gerencia relacionamentos críticos.</a:t>
            </a:r>
            <a:endParaRPr lang="en-US" sz="1100" dirty="0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B1DA345B-F5A9-4893-8BFE-12A6013A1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VALOR DE NEGÓCIO E DIFERENCIAÇÃO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Traço 1 - IA no fluxo da ambição humana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502920" y="2286000"/>
            <a:ext cx="1280160" cy="12801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5029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01</a:t>
            </a:r>
            <a:endParaRPr lang="en-US" sz="3800" dirty="0"/>
          </a:p>
        </p:txBody>
      </p:sp>
      <p:sp>
        <p:nvSpPr>
          <p:cNvPr id="41" name="Text 39"/>
          <p:cNvSpPr/>
          <p:nvPr/>
        </p:nvSpPr>
        <p:spPr>
          <a:xfrm>
            <a:off x="2057400" y="228600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Integrar a IA perfeitamente nos fluxos de trabalho diários.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2057400" y="28803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primeira característica de sucesso é a integração. A IA não deve ser um destino </a:t>
            </a:r>
            <a:r>
              <a:rPr lang="en-US" sz="1200" dirty="0" err="1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separado</a:t>
            </a: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- deve estar embutida onde a ambição humana acontece, removendo fricções operacionais.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502920" y="4069080"/>
            <a:ext cx="8229600" cy="685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502920" y="4069080"/>
            <a:ext cx="109728" cy="6858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Text 43"/>
          <p:cNvSpPr/>
          <p:nvPr/>
        </p:nvSpPr>
        <p:spPr>
          <a:xfrm>
            <a:off x="914400" y="4280067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IMPACTO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2057400" y="416052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Amplifica a criatividade e acelera a tomada de </a:t>
            </a:r>
            <a:r>
              <a:rPr lang="en-US" sz="1200" dirty="0" err="1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decisão</a:t>
            </a: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- sem exigir que o time mude de ferramenta.</a:t>
            </a:r>
            <a:endParaRPr lang="en-US" sz="1200" dirty="0"/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A85ECFCE-35D8-89C4-21B9-7C97E1CAF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VALOR DE NEGÓCIO E DIFERENCIAÇÃO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Traço 2 -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Inovação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onipresente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502920" y="2286000"/>
            <a:ext cx="1280160" cy="12801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5029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02</a:t>
            </a:r>
            <a:endParaRPr lang="en-US" sz="3800" dirty="0"/>
          </a:p>
        </p:txBody>
      </p:sp>
      <p:sp>
        <p:nvSpPr>
          <p:cNvPr id="41" name="Text 39"/>
          <p:cNvSpPr/>
          <p:nvPr/>
        </p:nvSpPr>
        <p:spPr>
          <a:xfrm>
            <a:off x="2057400" y="228600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Democratização da criação de IA.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2057400" y="28803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Capacitar desde funcionários da linha de frente até executivos para construir soluções. Qualquer pessoa pode identificar um problema e criar (ou solicitar) um agente para resolvê-lo.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502920" y="4069080"/>
            <a:ext cx="2560320" cy="6858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Text 42"/>
          <p:cNvSpPr/>
          <p:nvPr/>
        </p:nvSpPr>
        <p:spPr>
          <a:xfrm>
            <a:off x="502920" y="40690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AGILIDADE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3246120" y="4069080"/>
            <a:ext cx="2560320" cy="685800"/>
          </a:xfrm>
          <a:prstGeom prst="rect">
            <a:avLst/>
          </a:prstGeom>
          <a:solidFill>
            <a:srgbClr val="0B7E7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Text 44"/>
          <p:cNvSpPr/>
          <p:nvPr/>
        </p:nvSpPr>
        <p:spPr>
          <a:xfrm>
            <a:off x="3246120" y="40690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RESILIÊNCIA</a:t>
            </a:r>
            <a:endParaRPr lang="en-US" sz="1300" dirty="0"/>
          </a:p>
        </p:txBody>
      </p:sp>
      <p:sp>
        <p:nvSpPr>
          <p:cNvPr id="47" name="Shape 45"/>
          <p:cNvSpPr/>
          <p:nvPr/>
        </p:nvSpPr>
        <p:spPr>
          <a:xfrm>
            <a:off x="5989320" y="4069080"/>
            <a:ext cx="2560320" cy="685800"/>
          </a:xfrm>
          <a:prstGeom prst="rect">
            <a:avLst/>
          </a:prstGeom>
          <a:solidFill>
            <a:srgbClr val="11852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Text 46"/>
          <p:cNvSpPr/>
          <p:nvPr/>
        </p:nvSpPr>
        <p:spPr>
          <a:xfrm>
            <a:off x="5989320" y="40690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VELOCIDADE</a:t>
            </a:r>
            <a:endParaRPr lang="en-US" sz="1300" dirty="0"/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3A4AB663-574F-8F7B-33EF-9BFFB7C56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VALOR DE NEGÓCIO E DIFERENCIAÇÃO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Traço 3 - Observabilidade e confiança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502920" y="2286000"/>
            <a:ext cx="1280160" cy="128016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5029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03</a:t>
            </a:r>
            <a:endParaRPr lang="en-US" sz="3800" dirty="0"/>
          </a:p>
        </p:txBody>
      </p:sp>
      <p:sp>
        <p:nvSpPr>
          <p:cNvPr id="41" name="Text 39"/>
          <p:cNvSpPr/>
          <p:nvPr/>
        </p:nvSpPr>
        <p:spPr>
          <a:xfrm>
            <a:off x="2057400" y="228600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Governança, segurança e conformidade em cada camada.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2057400" y="28803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Frontier Firms priorizam visibilidade total sobre o que os agentes estão fazendo, garantindo que a inovação ocorra de forma responsável.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502920" y="4023360"/>
            <a:ext cx="8229600" cy="77724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502920" y="4023360"/>
            <a:ext cx="109728" cy="77724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Text 43"/>
          <p:cNvSpPr/>
          <p:nvPr/>
        </p:nvSpPr>
        <p:spPr>
          <a:xfrm>
            <a:off x="685800" y="39319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“</a:t>
            </a:r>
            <a:endParaRPr lang="en-US" sz="5000" dirty="0"/>
          </a:p>
        </p:txBody>
      </p:sp>
      <p:sp>
        <p:nvSpPr>
          <p:cNvPr id="46" name="Text 44"/>
          <p:cNvSpPr/>
          <p:nvPr/>
        </p:nvSpPr>
        <p:spPr>
          <a:xfrm>
            <a:off x="1188720" y="411480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Só é possível escalar o que se pode monitorar e confiar.</a:t>
            </a:r>
            <a:endParaRPr lang="en-US" sz="1600" dirty="0"/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26D33170-150A-5C5E-838E-E3E86242D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TECNOLOGIA E CASOS DE USO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Ecossistema Microsoft Copilot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0574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Da produtividade individual à plataforma corporativa de IA.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11480" y="2606040"/>
            <a:ext cx="2633472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11480" y="2606040"/>
            <a:ext cx="2633472" cy="45720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2715768"/>
            <a:ext cx="237744" cy="237744"/>
          </a:xfrm>
          <a:prstGeom prst="rect">
            <a:avLst/>
          </a:prstGeom>
        </p:spPr>
      </p:pic>
      <p:sp>
        <p:nvSpPr>
          <p:cNvPr id="43" name="Text 40"/>
          <p:cNvSpPr/>
          <p:nvPr/>
        </p:nvSpPr>
        <p:spPr>
          <a:xfrm>
            <a:off x="868680" y="2679192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Produtividade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576072" y="32461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Microsoft 365 Copilot</a:t>
            </a:r>
            <a:endParaRPr lang="en-US" sz="1400" dirty="0"/>
          </a:p>
        </p:txBody>
      </p:sp>
      <p:sp>
        <p:nvSpPr>
          <p:cNvPr id="45" name="Text 42"/>
          <p:cNvSpPr/>
          <p:nvPr/>
        </p:nvSpPr>
        <p:spPr>
          <a:xfrm>
            <a:off x="576072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Assistente para tarefas diárias em Word, Excel, Teams, Outlook.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3227832" y="2606040"/>
            <a:ext cx="2633472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4"/>
          <p:cNvSpPr/>
          <p:nvPr/>
        </p:nvSpPr>
        <p:spPr>
          <a:xfrm>
            <a:off x="3227832" y="2606040"/>
            <a:ext cx="2633472" cy="45720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424" y="2715768"/>
            <a:ext cx="237744" cy="237744"/>
          </a:xfrm>
          <a:prstGeom prst="rect">
            <a:avLst/>
          </a:prstGeom>
        </p:spPr>
      </p:pic>
      <p:sp>
        <p:nvSpPr>
          <p:cNvPr id="49" name="Text 45"/>
          <p:cNvSpPr/>
          <p:nvPr/>
        </p:nvSpPr>
        <p:spPr>
          <a:xfrm>
            <a:off x="3685032" y="2679192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Customização</a:t>
            </a:r>
            <a:endParaRPr lang="en-US" sz="1100" dirty="0"/>
          </a:p>
        </p:txBody>
      </p:sp>
      <p:sp>
        <p:nvSpPr>
          <p:cNvPr id="50" name="Text 46"/>
          <p:cNvSpPr/>
          <p:nvPr/>
        </p:nvSpPr>
        <p:spPr>
          <a:xfrm>
            <a:off x="3392424" y="32461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Copilot Studio</a:t>
            </a:r>
            <a:endParaRPr lang="en-US" sz="1400" dirty="0"/>
          </a:p>
        </p:txBody>
      </p:sp>
      <p:sp>
        <p:nvSpPr>
          <p:cNvPr id="51" name="Text 47"/>
          <p:cNvSpPr/>
          <p:nvPr/>
        </p:nvSpPr>
        <p:spPr>
          <a:xfrm>
            <a:off x="3392424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Construção de agentes específicos para áreas e processos da empresa.</a:t>
            </a:r>
            <a:endParaRPr lang="en-US" sz="1100" dirty="0"/>
          </a:p>
        </p:txBody>
      </p:sp>
      <p:sp>
        <p:nvSpPr>
          <p:cNvPr id="52" name="Shape 48"/>
          <p:cNvSpPr/>
          <p:nvPr/>
        </p:nvSpPr>
        <p:spPr>
          <a:xfrm>
            <a:off x="6044184" y="2606040"/>
            <a:ext cx="2633472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49"/>
          <p:cNvSpPr/>
          <p:nvPr/>
        </p:nvSpPr>
        <p:spPr>
          <a:xfrm>
            <a:off x="6044184" y="2606040"/>
            <a:ext cx="2633472" cy="45720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776" y="2715768"/>
            <a:ext cx="237744" cy="237744"/>
          </a:xfrm>
          <a:prstGeom prst="rect">
            <a:avLst/>
          </a:prstGeom>
        </p:spPr>
      </p:pic>
      <p:sp>
        <p:nvSpPr>
          <p:cNvPr id="55" name="Text 50"/>
          <p:cNvSpPr/>
          <p:nvPr/>
        </p:nvSpPr>
        <p:spPr>
          <a:xfrm>
            <a:off x="6501384" y="2679192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Plataforma</a:t>
            </a:r>
            <a:endParaRPr lang="en-US" sz="1100" dirty="0"/>
          </a:p>
        </p:txBody>
      </p:sp>
      <p:sp>
        <p:nvSpPr>
          <p:cNvPr id="56" name="Text 51"/>
          <p:cNvSpPr/>
          <p:nvPr/>
        </p:nvSpPr>
        <p:spPr>
          <a:xfrm>
            <a:off x="6208776" y="32461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Azure AI Foundry + Fabric</a:t>
            </a:r>
            <a:endParaRPr lang="en-US" sz="1400" dirty="0"/>
          </a:p>
        </p:txBody>
      </p:sp>
      <p:sp>
        <p:nvSpPr>
          <p:cNvPr id="57" name="Text 52"/>
          <p:cNvSpPr/>
          <p:nvPr/>
        </p:nvSpPr>
        <p:spPr>
          <a:xfrm>
            <a:off x="6208776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Dados, modelos e IA em escala empresarial — base para agentes complexos.</a:t>
            </a:r>
            <a:endParaRPr lang="en-US" sz="1100" dirty="0"/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AA33E3F5-29A9-F9B3-2498-5B143D9F00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TECNOLOGIA E CASOS DE USO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Caso Wells Fargo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194560"/>
            <a:ext cx="8321040" cy="77724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5720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845820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8686800" y="2240280"/>
            <a:ext cx="0" cy="228600"/>
          </a:xfrm>
          <a:prstGeom prst="line">
            <a:avLst/>
          </a:prstGeom>
          <a:noFill/>
          <a:ln w="2540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457200" y="26974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8458200" y="29260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8686800" y="26974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411480" y="2194560"/>
            <a:ext cx="8321040" cy="777240"/>
          </a:xfrm>
          <a:prstGeom prst="rect">
            <a:avLst/>
          </a:prstGeom>
          <a:solidFill>
            <a:srgbClr val="242844">
              <a:alpha val="7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411480" y="2194560"/>
            <a:ext cx="109728" cy="77724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Text 48"/>
          <p:cNvSpPr/>
          <p:nvPr/>
        </p:nvSpPr>
        <p:spPr>
          <a:xfrm>
            <a:off x="59436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DESAFIO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594360" y="256032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Localizar informações para apoiar clientes em 4.000 agências, atendendo 35.000 bancários.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411480" y="3154680"/>
            <a:ext cx="4023360" cy="1645920"/>
          </a:xfrm>
          <a:prstGeom prst="rect">
            <a:avLst/>
          </a:prstGeom>
          <a:solidFill>
            <a:srgbClr val="C5D0D0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Text 51"/>
          <p:cNvSpPr/>
          <p:nvPr/>
        </p:nvSpPr>
        <p:spPr>
          <a:xfrm>
            <a:off x="594360" y="3246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ANTES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94360" y="35204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124F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10 min</a:t>
            </a:r>
            <a:endParaRPr lang="en-US" sz="5000" dirty="0"/>
          </a:p>
        </p:txBody>
      </p:sp>
      <p:sp>
        <p:nvSpPr>
          <p:cNvPr id="55" name="Text 53"/>
          <p:cNvSpPr/>
          <p:nvPr/>
        </p:nvSpPr>
        <p:spPr>
          <a:xfrm>
            <a:off x="59436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para localizar a informação certa.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4709160" y="3154680"/>
            <a:ext cx="4023360" cy="164592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7" name="Shape 55"/>
          <p:cNvSpPr/>
          <p:nvPr/>
        </p:nvSpPr>
        <p:spPr>
          <a:xfrm>
            <a:off x="4709160" y="3154680"/>
            <a:ext cx="109728" cy="164592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Text 56"/>
          <p:cNvSpPr/>
          <p:nvPr/>
        </p:nvSpPr>
        <p:spPr>
          <a:xfrm>
            <a:off x="4892040" y="3246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DEPOIS · com agente Copilot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4892040" y="35204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30 seg</a:t>
            </a:r>
            <a:endParaRPr lang="en-US" sz="5000" dirty="0"/>
          </a:p>
        </p:txBody>
      </p:sp>
      <p:sp>
        <p:nvSpPr>
          <p:cNvPr id="60" name="Text 58"/>
          <p:cNvSpPr/>
          <p:nvPr/>
        </p:nvSpPr>
        <p:spPr>
          <a:xfrm>
            <a:off x="48920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resposta direta para o bancário e o cliente.</a:t>
            </a:r>
            <a:endParaRPr lang="en-US" sz="1100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0D2EAD02-410E-2376-FAE9-3ED660815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TECNOLOGIA E CASOS DE USO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IA na experiência do funcionário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194560"/>
            <a:ext cx="4023360" cy="2606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411480" y="2194560"/>
            <a:ext cx="109728" cy="260604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685800" y="2331720"/>
            <a:ext cx="502920" cy="50292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2441448"/>
            <a:ext cx="283464" cy="283464"/>
          </a:xfrm>
          <a:prstGeom prst="rect">
            <a:avLst/>
          </a:prstGeom>
        </p:spPr>
      </p:pic>
      <p:sp>
        <p:nvSpPr>
          <p:cNvPr id="43" name="Text 40"/>
          <p:cNvSpPr/>
          <p:nvPr/>
        </p:nvSpPr>
        <p:spPr>
          <a:xfrm>
            <a:off x="1325880" y="239572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SUPORTE DE TI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594360" y="2926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US$ 1,1M</a:t>
            </a:r>
            <a:endParaRPr lang="en-US" sz="4400" dirty="0"/>
          </a:p>
        </p:txBody>
      </p:sp>
      <p:sp>
        <p:nvSpPr>
          <p:cNvPr id="45" name="Text 42"/>
          <p:cNvSpPr/>
          <p:nvPr/>
        </p:nvSpPr>
        <p:spPr>
          <a:xfrm>
            <a:off x="594360" y="38404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economia anual em helpdesk via chatbots Copilot.</a:t>
            </a:r>
            <a:endParaRPr lang="en-US" sz="1200" dirty="0"/>
          </a:p>
        </p:txBody>
      </p:sp>
      <p:sp>
        <p:nvSpPr>
          <p:cNvPr id="46" name="Text 43"/>
          <p:cNvSpPr/>
          <p:nvPr/>
        </p:nvSpPr>
        <p:spPr>
          <a:xfrm>
            <a:off x="594360" y="43708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Funcionários se autoatendem em segundos.</a:t>
            </a:r>
            <a:endParaRPr lang="en-US" sz="1000" dirty="0"/>
          </a:p>
        </p:txBody>
      </p:sp>
      <p:sp>
        <p:nvSpPr>
          <p:cNvPr id="47" name="Shape 44"/>
          <p:cNvSpPr/>
          <p:nvPr/>
        </p:nvSpPr>
        <p:spPr>
          <a:xfrm>
            <a:off x="4709160" y="2194560"/>
            <a:ext cx="4023360" cy="260604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5"/>
          <p:cNvSpPr/>
          <p:nvPr/>
        </p:nvSpPr>
        <p:spPr>
          <a:xfrm>
            <a:off x="4709160" y="2194560"/>
            <a:ext cx="109728" cy="260604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2377440"/>
            <a:ext cx="411480" cy="411480"/>
          </a:xfrm>
          <a:prstGeom prst="rect">
            <a:avLst/>
          </a:prstGeom>
        </p:spPr>
      </p:pic>
      <p:sp>
        <p:nvSpPr>
          <p:cNvPr id="50" name="Text 46"/>
          <p:cNvSpPr/>
          <p:nvPr/>
        </p:nvSpPr>
        <p:spPr>
          <a:xfrm>
            <a:off x="5486400" y="24231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DOCUMENTAÇÃO (POPs)</a:t>
            </a:r>
            <a:endParaRPr lang="en-US" sz="1000" dirty="0"/>
          </a:p>
        </p:txBody>
      </p:sp>
      <p:sp>
        <p:nvSpPr>
          <p:cNvPr id="51" name="Text 47"/>
          <p:cNvSpPr/>
          <p:nvPr/>
        </p:nvSpPr>
        <p:spPr>
          <a:xfrm>
            <a:off x="4892040" y="2926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C8CDD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1h</a:t>
            </a:r>
            <a:r>
              <a:rPr lang="en-US" sz="32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 →  </a:t>
            </a:r>
            <a:r>
              <a:rPr lang="en-US" sz="44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10 min</a:t>
            </a:r>
            <a:endParaRPr lang="en-US" sz="3200" dirty="0"/>
          </a:p>
        </p:txBody>
      </p:sp>
      <p:sp>
        <p:nvSpPr>
          <p:cNvPr id="52" name="Text 48"/>
          <p:cNvSpPr/>
          <p:nvPr/>
        </p:nvSpPr>
        <p:spPr>
          <a:xfrm>
            <a:off x="4892040" y="38404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Tempo de criação de SOPs com Copilot.</a:t>
            </a:r>
            <a:endParaRPr lang="en-US" sz="1200" dirty="0"/>
          </a:p>
        </p:txBody>
      </p:sp>
      <p:sp>
        <p:nvSpPr>
          <p:cNvPr id="53" name="Text 49"/>
          <p:cNvSpPr/>
          <p:nvPr/>
        </p:nvSpPr>
        <p:spPr>
          <a:xfrm>
            <a:off x="4892040" y="43708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Tarefas administrativas “devoradas” por agentes.</a:t>
            </a:r>
            <a:endParaRPr lang="en-US" sz="1000" dirty="0"/>
          </a:p>
        </p:txBody>
      </p:sp>
      <p:pic>
        <p:nvPicPr>
          <p:cNvPr id="54" name="Imagem 53">
            <a:extLst>
              <a:ext uri="{FF2B5EF4-FFF2-40B4-BE49-F238E27FC236}">
                <a16:creationId xmlns:a16="http://schemas.microsoft.com/office/drawing/2014/main" id="{A06A24AE-0437-681E-C580-0DE75A2D7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PLAYBOOK DE TI E LIDERANÇA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 novo papel do TI Frontier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286000"/>
            <a:ext cx="3840480" cy="12801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594360" y="2377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94360" y="2697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4F4A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Provedor de serviços</a:t>
            </a:r>
            <a:endParaRPr lang="en-US" sz="2000" dirty="0"/>
          </a:p>
        </p:txBody>
      </p:sp>
      <p:sp>
        <p:nvSpPr>
          <p:cNvPr id="42" name="Text 40"/>
          <p:cNvSpPr/>
          <p:nvPr/>
        </p:nvSpPr>
        <p:spPr>
          <a:xfrm>
            <a:off x="4251960" y="26060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→</a:t>
            </a:r>
            <a:endParaRPr lang="en-US" sz="4400" dirty="0"/>
          </a:p>
        </p:txBody>
      </p:sp>
      <p:sp>
        <p:nvSpPr>
          <p:cNvPr id="43" name="Shape 41"/>
          <p:cNvSpPr/>
          <p:nvPr/>
        </p:nvSpPr>
        <p:spPr>
          <a:xfrm>
            <a:off x="4983480" y="2286000"/>
            <a:ext cx="3840480" cy="128016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4983480" y="2286000"/>
            <a:ext cx="109728" cy="128016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Text 43"/>
          <p:cNvSpPr/>
          <p:nvPr/>
        </p:nvSpPr>
        <p:spPr>
          <a:xfrm>
            <a:off x="5166360" y="23774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PARA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5166360" y="2697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Orquestrador de </a:t>
            </a:r>
            <a:r>
              <a:rPr lang="en-US" sz="1800" b="1" dirty="0" err="1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capacidades</a:t>
            </a: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 IA</a:t>
            </a:r>
            <a:endParaRPr lang="en-US" sz="1800" dirty="0"/>
          </a:p>
        </p:txBody>
      </p:sp>
      <p:sp>
        <p:nvSpPr>
          <p:cNvPr id="47" name="Shape 45"/>
          <p:cNvSpPr/>
          <p:nvPr/>
        </p:nvSpPr>
        <p:spPr>
          <a:xfrm>
            <a:off x="411480" y="3794760"/>
            <a:ext cx="8321040" cy="9601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411480" y="3794760"/>
            <a:ext cx="109728" cy="960120"/>
          </a:xfrm>
          <a:prstGeom prst="rect">
            <a:avLst/>
          </a:prstGeom>
          <a:solidFill>
            <a:srgbClr val="11852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11852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4087368"/>
            <a:ext cx="283464" cy="283464"/>
          </a:xfrm>
          <a:prstGeom prst="rect">
            <a:avLst/>
          </a:prstGeom>
        </p:spPr>
      </p:pic>
      <p:sp>
        <p:nvSpPr>
          <p:cNvPr id="51" name="Text 48"/>
          <p:cNvSpPr/>
          <p:nvPr/>
        </p:nvSpPr>
        <p:spPr>
          <a:xfrm>
            <a:off x="1280160" y="3886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RISCO DO TI PASSIVO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1280160" y="41605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Gera “Shadow AI” fora do controle, expõe dados sensíveis e cria riscos regulatórios e de segurança.</a:t>
            </a:r>
            <a:endParaRPr lang="en-US" sz="1200" dirty="0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8B580ACD-CCFC-9538-39C6-CB1D2B786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PLAYBOOK DE TI E LIDERANÇA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Oito serviços essenciais do TI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14884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411480" y="214884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612648" y="229514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386584"/>
            <a:ext cx="237744" cy="237744"/>
          </a:xfrm>
          <a:prstGeom prst="rect">
            <a:avLst/>
          </a:prstGeom>
        </p:spPr>
      </p:pic>
      <p:sp>
        <p:nvSpPr>
          <p:cNvPr id="43" name="Text 40"/>
          <p:cNvSpPr/>
          <p:nvPr/>
        </p:nvSpPr>
        <p:spPr>
          <a:xfrm>
            <a:off x="576072" y="278892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Estratégia consultiva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514600" y="214884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2"/>
          <p:cNvSpPr/>
          <p:nvPr/>
        </p:nvSpPr>
        <p:spPr>
          <a:xfrm>
            <a:off x="2514600" y="214884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43"/>
          <p:cNvSpPr/>
          <p:nvPr/>
        </p:nvSpPr>
        <p:spPr>
          <a:xfrm>
            <a:off x="2715768" y="229514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208" y="2386584"/>
            <a:ext cx="237744" cy="237744"/>
          </a:xfrm>
          <a:prstGeom prst="rect">
            <a:avLst/>
          </a:prstGeom>
        </p:spPr>
      </p:pic>
      <p:sp>
        <p:nvSpPr>
          <p:cNvPr id="48" name="Text 44"/>
          <p:cNvSpPr/>
          <p:nvPr/>
        </p:nvSpPr>
        <p:spPr>
          <a:xfrm>
            <a:off x="2679192" y="278892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Higiene e curadoria de dados</a:t>
            </a:r>
            <a:endParaRPr lang="en-US" sz="1100" dirty="0"/>
          </a:p>
        </p:txBody>
      </p:sp>
      <p:sp>
        <p:nvSpPr>
          <p:cNvPr id="49" name="Shape 45"/>
          <p:cNvSpPr/>
          <p:nvPr/>
        </p:nvSpPr>
        <p:spPr>
          <a:xfrm>
            <a:off x="4617720" y="214884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46"/>
          <p:cNvSpPr/>
          <p:nvPr/>
        </p:nvSpPr>
        <p:spPr>
          <a:xfrm>
            <a:off x="4617720" y="214884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47"/>
          <p:cNvSpPr/>
          <p:nvPr/>
        </p:nvSpPr>
        <p:spPr>
          <a:xfrm>
            <a:off x="4818888" y="229514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328" y="2386584"/>
            <a:ext cx="237744" cy="237744"/>
          </a:xfrm>
          <a:prstGeom prst="rect">
            <a:avLst/>
          </a:prstGeom>
        </p:spPr>
      </p:pic>
      <p:sp>
        <p:nvSpPr>
          <p:cNvPr id="53" name="Text 48"/>
          <p:cNvSpPr/>
          <p:nvPr/>
        </p:nvSpPr>
        <p:spPr>
          <a:xfrm>
            <a:off x="4782312" y="278892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Ciclo de vida de modelos</a:t>
            </a:r>
            <a:endParaRPr lang="en-US" sz="1100" dirty="0"/>
          </a:p>
        </p:txBody>
      </p:sp>
      <p:sp>
        <p:nvSpPr>
          <p:cNvPr id="54" name="Shape 49"/>
          <p:cNvSpPr/>
          <p:nvPr/>
        </p:nvSpPr>
        <p:spPr>
          <a:xfrm>
            <a:off x="6720840" y="214884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Shape 50"/>
          <p:cNvSpPr/>
          <p:nvPr/>
        </p:nvSpPr>
        <p:spPr>
          <a:xfrm>
            <a:off x="6720840" y="214884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Shape 51"/>
          <p:cNvSpPr/>
          <p:nvPr/>
        </p:nvSpPr>
        <p:spPr>
          <a:xfrm>
            <a:off x="6922008" y="229514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3448" y="2386584"/>
            <a:ext cx="237744" cy="237744"/>
          </a:xfrm>
          <a:prstGeom prst="rect">
            <a:avLst/>
          </a:prstGeom>
        </p:spPr>
      </p:pic>
      <p:sp>
        <p:nvSpPr>
          <p:cNvPr id="58" name="Text 52"/>
          <p:cNvSpPr/>
          <p:nvPr/>
        </p:nvSpPr>
        <p:spPr>
          <a:xfrm>
            <a:off x="6885432" y="278892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Segurança e governança</a:t>
            </a:r>
            <a:endParaRPr lang="en-US" sz="1100" dirty="0"/>
          </a:p>
        </p:txBody>
      </p:sp>
      <p:sp>
        <p:nvSpPr>
          <p:cNvPr id="59" name="Shape 53"/>
          <p:cNvSpPr/>
          <p:nvPr/>
        </p:nvSpPr>
        <p:spPr>
          <a:xfrm>
            <a:off x="411480" y="342900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0" name="Shape 54"/>
          <p:cNvSpPr/>
          <p:nvPr/>
        </p:nvSpPr>
        <p:spPr>
          <a:xfrm>
            <a:off x="411480" y="342900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1" name="Shape 55"/>
          <p:cNvSpPr/>
          <p:nvPr/>
        </p:nvSpPr>
        <p:spPr>
          <a:xfrm>
            <a:off x="612648" y="357530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" y="3666744"/>
            <a:ext cx="237744" cy="237744"/>
          </a:xfrm>
          <a:prstGeom prst="rect">
            <a:avLst/>
          </a:prstGeom>
        </p:spPr>
      </p:pic>
      <p:sp>
        <p:nvSpPr>
          <p:cNvPr id="63" name="Text 56"/>
          <p:cNvSpPr/>
          <p:nvPr/>
        </p:nvSpPr>
        <p:spPr>
          <a:xfrm>
            <a:off x="576072" y="406908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Plataformas de agentes</a:t>
            </a:r>
            <a:endParaRPr lang="en-US" sz="1100" dirty="0"/>
          </a:p>
        </p:txBody>
      </p:sp>
      <p:sp>
        <p:nvSpPr>
          <p:cNvPr id="64" name="Shape 57"/>
          <p:cNvSpPr/>
          <p:nvPr/>
        </p:nvSpPr>
        <p:spPr>
          <a:xfrm>
            <a:off x="2514600" y="342900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5" name="Shape 58"/>
          <p:cNvSpPr/>
          <p:nvPr/>
        </p:nvSpPr>
        <p:spPr>
          <a:xfrm>
            <a:off x="2514600" y="342900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6" name="Shape 59"/>
          <p:cNvSpPr/>
          <p:nvPr/>
        </p:nvSpPr>
        <p:spPr>
          <a:xfrm>
            <a:off x="2715768" y="357530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7208" y="3666744"/>
            <a:ext cx="237744" cy="237744"/>
          </a:xfrm>
          <a:prstGeom prst="rect">
            <a:avLst/>
          </a:prstGeom>
        </p:spPr>
      </p:pic>
      <p:sp>
        <p:nvSpPr>
          <p:cNvPr id="68" name="Text 60"/>
          <p:cNvSpPr/>
          <p:nvPr/>
        </p:nvSpPr>
        <p:spPr>
          <a:xfrm>
            <a:off x="2679192" y="406908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Observabilidade e métricas</a:t>
            </a:r>
            <a:endParaRPr lang="en-US" sz="1100" dirty="0"/>
          </a:p>
        </p:txBody>
      </p:sp>
      <p:sp>
        <p:nvSpPr>
          <p:cNvPr id="69" name="Shape 61"/>
          <p:cNvSpPr/>
          <p:nvPr/>
        </p:nvSpPr>
        <p:spPr>
          <a:xfrm>
            <a:off x="4617720" y="342900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0" name="Shape 62"/>
          <p:cNvSpPr/>
          <p:nvPr/>
        </p:nvSpPr>
        <p:spPr>
          <a:xfrm>
            <a:off x="4617720" y="342900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1" name="Shape 63"/>
          <p:cNvSpPr/>
          <p:nvPr/>
        </p:nvSpPr>
        <p:spPr>
          <a:xfrm>
            <a:off x="4818888" y="357530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0328" y="3666744"/>
            <a:ext cx="237744" cy="237744"/>
          </a:xfrm>
          <a:prstGeom prst="rect">
            <a:avLst/>
          </a:prstGeom>
        </p:spPr>
      </p:pic>
      <p:sp>
        <p:nvSpPr>
          <p:cNvPr id="73" name="Text 64"/>
          <p:cNvSpPr/>
          <p:nvPr/>
        </p:nvSpPr>
        <p:spPr>
          <a:xfrm>
            <a:off x="4782312" y="406908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Capacitação e adoção</a:t>
            </a:r>
            <a:endParaRPr lang="en-US" sz="1100" dirty="0"/>
          </a:p>
        </p:txBody>
      </p:sp>
      <p:sp>
        <p:nvSpPr>
          <p:cNvPr id="74" name="Shape 65"/>
          <p:cNvSpPr/>
          <p:nvPr/>
        </p:nvSpPr>
        <p:spPr>
          <a:xfrm>
            <a:off x="6720840" y="3429000"/>
            <a:ext cx="1975104" cy="1143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5" name="Shape 66"/>
          <p:cNvSpPr/>
          <p:nvPr/>
        </p:nvSpPr>
        <p:spPr>
          <a:xfrm>
            <a:off x="6720840" y="3429000"/>
            <a:ext cx="73152" cy="114300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6" name="Shape 67"/>
          <p:cNvSpPr/>
          <p:nvPr/>
        </p:nvSpPr>
        <p:spPr>
          <a:xfrm>
            <a:off x="6922008" y="3575304"/>
            <a:ext cx="420624" cy="420624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3448" y="3666744"/>
            <a:ext cx="237744" cy="237744"/>
          </a:xfrm>
          <a:prstGeom prst="rect">
            <a:avLst/>
          </a:prstGeom>
        </p:spPr>
      </p:pic>
      <p:sp>
        <p:nvSpPr>
          <p:cNvPr id="78" name="Text 68"/>
          <p:cNvSpPr/>
          <p:nvPr/>
        </p:nvSpPr>
        <p:spPr>
          <a:xfrm>
            <a:off x="6885432" y="406908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Conformidade e ética</a:t>
            </a:r>
            <a:endParaRPr lang="en-US" sz="1100" dirty="0"/>
          </a:p>
        </p:txBody>
      </p:sp>
      <p:sp>
        <p:nvSpPr>
          <p:cNvPr id="79" name="Text 69"/>
          <p:cNvSpPr/>
          <p:nvPr/>
        </p:nvSpPr>
        <p:spPr>
          <a:xfrm>
            <a:off x="411480" y="4736592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TI agora arquiteta a execução da estratégia de negócio via tecnologia.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PLAYBOOK DE TI E LIDERANÇA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Gestão de mudança e adoção</a:t>
            </a:r>
            <a:endParaRPr lang="en-US" sz="2600" dirty="0"/>
          </a:p>
        </p:txBody>
      </p:sp>
      <p:sp>
        <p:nvSpPr>
          <p:cNvPr id="39" name="Shape 37"/>
          <p:cNvSpPr/>
          <p:nvPr/>
        </p:nvSpPr>
        <p:spPr>
          <a:xfrm>
            <a:off x="411480" y="2194560"/>
            <a:ext cx="5486400" cy="100584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411480" y="2194560"/>
            <a:ext cx="109728" cy="100584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9"/>
          <p:cNvSpPr/>
          <p:nvPr/>
        </p:nvSpPr>
        <p:spPr>
          <a:xfrm>
            <a:off x="640080" y="22860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Ferramentas não geram valor sozinhas.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640080" y="27432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Pessoas precisam mudar hábitos e passar a delegar para os agentes.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035040" y="2194560"/>
            <a:ext cx="2743200" cy="100584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608076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608076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8503920" y="22402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8732520" y="22402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6080760" y="31546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6080760" y="29260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8503920" y="31546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8732520" y="29260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Shape 50"/>
          <p:cNvSpPr/>
          <p:nvPr/>
        </p:nvSpPr>
        <p:spPr>
          <a:xfrm>
            <a:off x="7040880" y="2377440"/>
            <a:ext cx="731520" cy="457200"/>
          </a:xfrm>
          <a:prstGeom prst="roundRect">
            <a:avLst>
              <a:gd name="adj" fmla="val 10000"/>
            </a:avLst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51"/>
          <p:cNvSpPr/>
          <p:nvPr/>
        </p:nvSpPr>
        <p:spPr>
          <a:xfrm>
            <a:off x="7269480" y="2514600"/>
            <a:ext cx="274320" cy="274320"/>
          </a:xfrm>
          <a:prstGeom prst="ellipse">
            <a:avLst/>
          </a:prstGeom>
          <a:solidFill>
            <a:srgbClr val="124F4A"/>
          </a:solidFill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Shape 52"/>
          <p:cNvSpPr/>
          <p:nvPr/>
        </p:nvSpPr>
        <p:spPr>
          <a:xfrm>
            <a:off x="7086600" y="2304288"/>
            <a:ext cx="164592" cy="73152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Shape 53"/>
          <p:cNvSpPr/>
          <p:nvPr/>
        </p:nvSpPr>
        <p:spPr>
          <a:xfrm>
            <a:off x="411480" y="3383280"/>
            <a:ext cx="2633472" cy="1417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Shape 54"/>
          <p:cNvSpPr/>
          <p:nvPr/>
        </p:nvSpPr>
        <p:spPr>
          <a:xfrm>
            <a:off x="594360" y="3520440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3621024"/>
            <a:ext cx="256032" cy="256032"/>
          </a:xfrm>
          <a:prstGeom prst="rect">
            <a:avLst/>
          </a:prstGeom>
        </p:spPr>
      </p:pic>
      <p:sp>
        <p:nvSpPr>
          <p:cNvPr id="58" name="Text 55"/>
          <p:cNvSpPr/>
          <p:nvPr/>
        </p:nvSpPr>
        <p:spPr>
          <a:xfrm>
            <a:off x="1143000" y="350215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Repensar o trabalho</a:t>
            </a:r>
            <a:endParaRPr lang="en-US" sz="1200" dirty="0"/>
          </a:p>
        </p:txBody>
      </p:sp>
      <p:sp>
        <p:nvSpPr>
          <p:cNvPr id="59" name="Text 56"/>
          <p:cNvSpPr/>
          <p:nvPr/>
        </p:nvSpPr>
        <p:spPr>
          <a:xfrm>
            <a:off x="594360" y="406908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Mapear tarefas que migram para agentes e o tempo liberado para alto valor.</a:t>
            </a:r>
            <a:endParaRPr lang="en-US" sz="1000" dirty="0"/>
          </a:p>
        </p:txBody>
      </p:sp>
      <p:sp>
        <p:nvSpPr>
          <p:cNvPr id="60" name="Shape 57"/>
          <p:cNvSpPr/>
          <p:nvPr/>
        </p:nvSpPr>
        <p:spPr>
          <a:xfrm>
            <a:off x="3227832" y="3383280"/>
            <a:ext cx="2633472" cy="1417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1" name="Shape 58"/>
          <p:cNvSpPr/>
          <p:nvPr/>
        </p:nvSpPr>
        <p:spPr>
          <a:xfrm>
            <a:off x="3410712" y="3520440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296" y="3621024"/>
            <a:ext cx="256032" cy="256032"/>
          </a:xfrm>
          <a:prstGeom prst="rect">
            <a:avLst/>
          </a:prstGeom>
        </p:spPr>
      </p:pic>
      <p:sp>
        <p:nvSpPr>
          <p:cNvPr id="63" name="Text 59"/>
          <p:cNvSpPr/>
          <p:nvPr/>
        </p:nvSpPr>
        <p:spPr>
          <a:xfrm>
            <a:off x="3959352" y="350215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Confiar e delegar</a:t>
            </a:r>
            <a:endParaRPr lang="en-US" sz="1200" dirty="0"/>
          </a:p>
        </p:txBody>
      </p:sp>
      <p:sp>
        <p:nvSpPr>
          <p:cNvPr id="64" name="Text 60"/>
          <p:cNvSpPr/>
          <p:nvPr/>
        </p:nvSpPr>
        <p:spPr>
          <a:xfrm>
            <a:off x="3410712" y="406908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Criar rituais para revisar saídas dos agentes e ajustar políticas.</a:t>
            </a:r>
            <a:endParaRPr lang="en-US" sz="1000" dirty="0"/>
          </a:p>
        </p:txBody>
      </p:sp>
      <p:sp>
        <p:nvSpPr>
          <p:cNvPr id="65" name="Shape 61"/>
          <p:cNvSpPr/>
          <p:nvPr/>
        </p:nvSpPr>
        <p:spPr>
          <a:xfrm>
            <a:off x="6044184" y="3383280"/>
            <a:ext cx="2633472" cy="1417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6" name="Shape 62"/>
          <p:cNvSpPr/>
          <p:nvPr/>
        </p:nvSpPr>
        <p:spPr>
          <a:xfrm>
            <a:off x="6227064" y="3520440"/>
            <a:ext cx="457200" cy="45720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648" y="3621024"/>
            <a:ext cx="256032" cy="256032"/>
          </a:xfrm>
          <a:prstGeom prst="rect">
            <a:avLst/>
          </a:prstGeom>
        </p:spPr>
      </p:pic>
      <p:sp>
        <p:nvSpPr>
          <p:cNvPr id="68" name="Text 63"/>
          <p:cNvSpPr/>
          <p:nvPr/>
        </p:nvSpPr>
        <p:spPr>
          <a:xfrm>
            <a:off x="6775704" y="350215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852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Cultura de IA</a:t>
            </a:r>
            <a:endParaRPr lang="en-US" sz="1200" dirty="0"/>
          </a:p>
        </p:txBody>
      </p:sp>
      <p:sp>
        <p:nvSpPr>
          <p:cNvPr id="69" name="Text 64"/>
          <p:cNvSpPr/>
          <p:nvPr/>
        </p:nvSpPr>
        <p:spPr>
          <a:xfrm>
            <a:off x="6227064" y="4069080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Reconhecer e celebrar quem cria, ajusta e melhora os agentes.</a:t>
            </a:r>
            <a:endParaRPr lang="en-US" sz="1000" dirty="0"/>
          </a:p>
        </p:txBody>
      </p:sp>
      <p:pic>
        <p:nvPicPr>
          <p:cNvPr id="71" name="Imagem 70">
            <a:extLst>
              <a:ext uri="{FF2B5EF4-FFF2-40B4-BE49-F238E27FC236}">
                <a16:creationId xmlns:a16="http://schemas.microsoft.com/office/drawing/2014/main" id="{50013673-9A07-9BAF-5DAF-02A1F492D9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637" b="27588"/>
          <a:stretch>
            <a:fillRect/>
          </a:stretch>
        </p:blipFill>
        <p:spPr>
          <a:xfrm>
            <a:off x="6146104" y="2304289"/>
            <a:ext cx="2539359" cy="804672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AAB5685D-098D-675D-FAE6-AD02F4988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PLAYBOOK DE TI E LIDERANÇA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Medindo o sucesso com IA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0574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Você não pode gerenciar o que não mede. Frontier Firms acompanham e ajustam em tempo real.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11480" y="2606040"/>
            <a:ext cx="1975104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11480" y="2606040"/>
            <a:ext cx="1975104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612648" y="2788920"/>
            <a:ext cx="502920" cy="50292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" y="2898648"/>
            <a:ext cx="283464" cy="283464"/>
          </a:xfrm>
          <a:prstGeom prst="rect">
            <a:avLst/>
          </a:prstGeom>
        </p:spPr>
      </p:pic>
      <p:sp>
        <p:nvSpPr>
          <p:cNvPr id="44" name="Text 41"/>
          <p:cNvSpPr/>
          <p:nvPr/>
        </p:nvSpPr>
        <p:spPr>
          <a:xfrm>
            <a:off x="576072" y="338328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Adoção</a:t>
            </a:r>
            <a:endParaRPr lang="en-US" sz="1300" dirty="0"/>
          </a:p>
        </p:txBody>
      </p:sp>
      <p:sp>
        <p:nvSpPr>
          <p:cNvPr id="45" name="Text 42"/>
          <p:cNvSpPr/>
          <p:nvPr/>
        </p:nvSpPr>
        <p:spPr>
          <a:xfrm>
            <a:off x="576072" y="3749040"/>
            <a:ext cx="1764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Usuários ativos, frequência, profundidade.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2514600" y="2606040"/>
            <a:ext cx="1975104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4"/>
          <p:cNvSpPr/>
          <p:nvPr/>
        </p:nvSpPr>
        <p:spPr>
          <a:xfrm>
            <a:off x="2514600" y="2606040"/>
            <a:ext cx="1975104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5"/>
          <p:cNvSpPr/>
          <p:nvPr/>
        </p:nvSpPr>
        <p:spPr>
          <a:xfrm>
            <a:off x="2715768" y="2788920"/>
            <a:ext cx="502920" cy="50292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496" y="2898648"/>
            <a:ext cx="283464" cy="283464"/>
          </a:xfrm>
          <a:prstGeom prst="rect">
            <a:avLst/>
          </a:prstGeom>
        </p:spPr>
      </p:pic>
      <p:sp>
        <p:nvSpPr>
          <p:cNvPr id="50" name="Text 46"/>
          <p:cNvSpPr/>
          <p:nvPr/>
        </p:nvSpPr>
        <p:spPr>
          <a:xfrm>
            <a:off x="2679192" y="338328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Impacto</a:t>
            </a:r>
            <a:endParaRPr lang="en-US" sz="1300" dirty="0"/>
          </a:p>
        </p:txBody>
      </p:sp>
      <p:sp>
        <p:nvSpPr>
          <p:cNvPr id="51" name="Text 47"/>
          <p:cNvSpPr/>
          <p:nvPr/>
        </p:nvSpPr>
        <p:spPr>
          <a:xfrm>
            <a:off x="2679192" y="3749040"/>
            <a:ext cx="1764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Tempo economizado, receita gerada, qualidade.</a:t>
            </a:r>
            <a:endParaRPr lang="en-US" sz="1000" dirty="0"/>
          </a:p>
        </p:txBody>
      </p:sp>
      <p:sp>
        <p:nvSpPr>
          <p:cNvPr id="52" name="Shape 48"/>
          <p:cNvSpPr/>
          <p:nvPr/>
        </p:nvSpPr>
        <p:spPr>
          <a:xfrm>
            <a:off x="4617720" y="2606040"/>
            <a:ext cx="1975104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49"/>
          <p:cNvSpPr/>
          <p:nvPr/>
        </p:nvSpPr>
        <p:spPr>
          <a:xfrm>
            <a:off x="4617720" y="2606040"/>
            <a:ext cx="1975104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Shape 50"/>
          <p:cNvSpPr/>
          <p:nvPr/>
        </p:nvSpPr>
        <p:spPr>
          <a:xfrm>
            <a:off x="4818888" y="2788920"/>
            <a:ext cx="502920" cy="50292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616" y="2898648"/>
            <a:ext cx="283464" cy="283464"/>
          </a:xfrm>
          <a:prstGeom prst="rect">
            <a:avLst/>
          </a:prstGeom>
        </p:spPr>
      </p:pic>
      <p:sp>
        <p:nvSpPr>
          <p:cNvPr id="56" name="Text 51"/>
          <p:cNvSpPr/>
          <p:nvPr/>
        </p:nvSpPr>
        <p:spPr>
          <a:xfrm>
            <a:off x="4782312" y="338328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Maturidade</a:t>
            </a:r>
            <a:endParaRPr lang="en-US" sz="1300" dirty="0"/>
          </a:p>
        </p:txBody>
      </p:sp>
      <p:sp>
        <p:nvSpPr>
          <p:cNvPr id="57" name="Text 52"/>
          <p:cNvSpPr/>
          <p:nvPr/>
        </p:nvSpPr>
        <p:spPr>
          <a:xfrm>
            <a:off x="4782312" y="3749040"/>
            <a:ext cx="1764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Estágio dos casos de uso por área.</a:t>
            </a:r>
            <a:endParaRPr lang="en-US" sz="1000" dirty="0"/>
          </a:p>
        </p:txBody>
      </p:sp>
      <p:sp>
        <p:nvSpPr>
          <p:cNvPr id="58" name="Shape 53"/>
          <p:cNvSpPr/>
          <p:nvPr/>
        </p:nvSpPr>
        <p:spPr>
          <a:xfrm>
            <a:off x="6720840" y="2606040"/>
            <a:ext cx="1975104" cy="1691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9" name="Shape 54"/>
          <p:cNvSpPr/>
          <p:nvPr/>
        </p:nvSpPr>
        <p:spPr>
          <a:xfrm>
            <a:off x="6720840" y="2606040"/>
            <a:ext cx="1975104" cy="64008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0" name="Shape 55"/>
          <p:cNvSpPr/>
          <p:nvPr/>
        </p:nvSpPr>
        <p:spPr>
          <a:xfrm>
            <a:off x="6922008" y="2788920"/>
            <a:ext cx="502920" cy="502920"/>
          </a:xfrm>
          <a:prstGeom prst="ellipse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736" y="2898648"/>
            <a:ext cx="283464" cy="283464"/>
          </a:xfrm>
          <a:prstGeom prst="rect">
            <a:avLst/>
          </a:prstGeom>
        </p:spPr>
      </p:pic>
      <p:sp>
        <p:nvSpPr>
          <p:cNvPr id="62" name="Text 56"/>
          <p:cNvSpPr/>
          <p:nvPr/>
        </p:nvSpPr>
        <p:spPr>
          <a:xfrm>
            <a:off x="6885432" y="338328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Responsabilidade</a:t>
            </a:r>
            <a:endParaRPr lang="en-US" sz="1300" dirty="0"/>
          </a:p>
        </p:txBody>
      </p:sp>
      <p:sp>
        <p:nvSpPr>
          <p:cNvPr id="63" name="Text 57"/>
          <p:cNvSpPr/>
          <p:nvPr/>
        </p:nvSpPr>
        <p:spPr>
          <a:xfrm>
            <a:off x="6885432" y="3749040"/>
            <a:ext cx="1764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Governança, auditoria, conformidade.</a:t>
            </a:r>
            <a:endParaRPr lang="en-US" sz="1000" dirty="0"/>
          </a:p>
        </p:txBody>
      </p:sp>
      <p:sp>
        <p:nvSpPr>
          <p:cNvPr id="64" name="Shape 58"/>
          <p:cNvSpPr/>
          <p:nvPr/>
        </p:nvSpPr>
        <p:spPr>
          <a:xfrm>
            <a:off x="411480" y="4434840"/>
            <a:ext cx="8321040" cy="502920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5" name="Shape 59"/>
          <p:cNvSpPr/>
          <p:nvPr/>
        </p:nvSpPr>
        <p:spPr>
          <a:xfrm>
            <a:off x="411480" y="4434840"/>
            <a:ext cx="109728" cy="50292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6" name="Text 60"/>
          <p:cNvSpPr/>
          <p:nvPr/>
        </p:nvSpPr>
        <p:spPr>
          <a:xfrm>
            <a:off x="594360" y="4489704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MÉTRICA-CHAVE   </a:t>
            </a:r>
            <a:r>
              <a:rPr lang="en-US" sz="12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Human-agent ratio </a:t>
            </a:r>
            <a:r>
              <a:rPr lang="en-US" sz="12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— otimiza eficiência da combinação humano + IA.</a:t>
            </a:r>
            <a:endParaRPr lang="en-US" sz="1200" dirty="0"/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8AB3F18C-6781-7639-F943-0DD19E2EA2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NOVO PLAYBOOK DE TI E LIDERANÇA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As identidades de trabalho com Copilot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411480" y="20574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Cada pessoa usa a IA de forma diferente — identificar perfis maximiza adoção.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11480" y="2606040"/>
            <a:ext cx="1975104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11480" y="2606040"/>
            <a:ext cx="1975104" cy="548640"/>
          </a:xfrm>
          <a:prstGeom prst="rect">
            <a:avLst/>
          </a:prstGeom>
          <a:solidFill>
            <a:srgbClr val="62AD2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" y="2697480"/>
            <a:ext cx="365760" cy="365760"/>
          </a:xfrm>
          <a:prstGeom prst="rect">
            <a:avLst/>
          </a:prstGeom>
        </p:spPr>
      </p:pic>
      <p:sp>
        <p:nvSpPr>
          <p:cNvPr id="43" name="Text 40"/>
          <p:cNvSpPr/>
          <p:nvPr/>
        </p:nvSpPr>
        <p:spPr>
          <a:xfrm>
            <a:off x="548640" y="324612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Power User</a:t>
            </a:r>
            <a:endParaRPr lang="en-US" sz="1300" dirty="0"/>
          </a:p>
        </p:txBody>
      </p:sp>
      <p:sp>
        <p:nvSpPr>
          <p:cNvPr id="44" name="Text 41"/>
          <p:cNvSpPr/>
          <p:nvPr/>
        </p:nvSpPr>
        <p:spPr>
          <a:xfrm>
            <a:off x="576072" y="3657600"/>
            <a:ext cx="1764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Domina recursos avançados, cria prompts complexos, vira referência interna.</a:t>
            </a:r>
            <a:endParaRPr lang="en-US" sz="1000" dirty="0"/>
          </a:p>
        </p:txBody>
      </p:sp>
      <p:sp>
        <p:nvSpPr>
          <p:cNvPr id="45" name="Shape 42"/>
          <p:cNvSpPr/>
          <p:nvPr/>
        </p:nvSpPr>
        <p:spPr>
          <a:xfrm>
            <a:off x="2514600" y="2606040"/>
            <a:ext cx="1975104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43"/>
          <p:cNvSpPr/>
          <p:nvPr/>
        </p:nvSpPr>
        <p:spPr>
          <a:xfrm>
            <a:off x="2514600" y="2606040"/>
            <a:ext cx="1975104" cy="548640"/>
          </a:xfrm>
          <a:prstGeom prst="rect">
            <a:avLst/>
          </a:prstGeom>
          <a:solidFill>
            <a:srgbClr val="0B7E7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984" y="2697480"/>
            <a:ext cx="365760" cy="365760"/>
          </a:xfrm>
          <a:prstGeom prst="rect">
            <a:avLst/>
          </a:prstGeom>
        </p:spPr>
      </p:pic>
      <p:sp>
        <p:nvSpPr>
          <p:cNvPr id="48" name="Text 44"/>
          <p:cNvSpPr/>
          <p:nvPr/>
        </p:nvSpPr>
        <p:spPr>
          <a:xfrm>
            <a:off x="2651760" y="324612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Explorer</a:t>
            </a:r>
            <a:endParaRPr lang="en-US" sz="1300" dirty="0"/>
          </a:p>
        </p:txBody>
      </p:sp>
      <p:sp>
        <p:nvSpPr>
          <p:cNvPr id="49" name="Text 45"/>
          <p:cNvSpPr/>
          <p:nvPr/>
        </p:nvSpPr>
        <p:spPr>
          <a:xfrm>
            <a:off x="2679192" y="3657600"/>
            <a:ext cx="1764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Curioso, testa novas funções e reporta o que funciona.</a:t>
            </a:r>
            <a:endParaRPr lang="en-US" sz="1000" dirty="0"/>
          </a:p>
        </p:txBody>
      </p:sp>
      <p:sp>
        <p:nvSpPr>
          <p:cNvPr id="50" name="Shape 46"/>
          <p:cNvSpPr/>
          <p:nvPr/>
        </p:nvSpPr>
        <p:spPr>
          <a:xfrm>
            <a:off x="4617720" y="2606040"/>
            <a:ext cx="1975104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47"/>
          <p:cNvSpPr/>
          <p:nvPr/>
        </p:nvSpPr>
        <p:spPr>
          <a:xfrm>
            <a:off x="4617720" y="2606040"/>
            <a:ext cx="1975104" cy="548640"/>
          </a:xfrm>
          <a:prstGeom prst="rect">
            <a:avLst/>
          </a:prstGeom>
          <a:solidFill>
            <a:srgbClr val="11852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104" y="2697480"/>
            <a:ext cx="365760" cy="365760"/>
          </a:xfrm>
          <a:prstGeom prst="rect">
            <a:avLst/>
          </a:prstGeom>
        </p:spPr>
      </p:pic>
      <p:sp>
        <p:nvSpPr>
          <p:cNvPr id="53" name="Text 48"/>
          <p:cNvSpPr/>
          <p:nvPr/>
        </p:nvSpPr>
        <p:spPr>
          <a:xfrm>
            <a:off x="4754880" y="324612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Pragmatic</a:t>
            </a:r>
            <a:endParaRPr lang="en-US" sz="1300" dirty="0"/>
          </a:p>
        </p:txBody>
      </p:sp>
      <p:sp>
        <p:nvSpPr>
          <p:cNvPr id="54" name="Text 49"/>
          <p:cNvSpPr/>
          <p:nvPr/>
        </p:nvSpPr>
        <p:spPr>
          <a:xfrm>
            <a:off x="4782312" y="3657600"/>
            <a:ext cx="1764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Foca em ganhos rápidos no dia a dia — produtividade visível.</a:t>
            </a:r>
            <a:endParaRPr lang="en-US" sz="1000" dirty="0"/>
          </a:p>
        </p:txBody>
      </p:sp>
      <p:sp>
        <p:nvSpPr>
          <p:cNvPr id="55" name="Shape 50"/>
          <p:cNvSpPr/>
          <p:nvPr/>
        </p:nvSpPr>
        <p:spPr>
          <a:xfrm>
            <a:off x="6720840" y="2606040"/>
            <a:ext cx="1975104" cy="22402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Shape 51"/>
          <p:cNvSpPr/>
          <p:nvPr/>
        </p:nvSpPr>
        <p:spPr>
          <a:xfrm>
            <a:off x="6720840" y="2606040"/>
            <a:ext cx="1975104" cy="54864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7224" y="2697480"/>
            <a:ext cx="365760" cy="365760"/>
          </a:xfrm>
          <a:prstGeom prst="rect">
            <a:avLst/>
          </a:prstGeom>
        </p:spPr>
      </p:pic>
      <p:sp>
        <p:nvSpPr>
          <p:cNvPr id="58" name="Text 52"/>
          <p:cNvSpPr/>
          <p:nvPr/>
        </p:nvSpPr>
        <p:spPr>
          <a:xfrm>
            <a:off x="6858000" y="3246120"/>
            <a:ext cx="1764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Learner</a:t>
            </a:r>
            <a:endParaRPr lang="en-US" sz="1300" dirty="0"/>
          </a:p>
        </p:txBody>
      </p:sp>
      <p:sp>
        <p:nvSpPr>
          <p:cNvPr id="59" name="Text 53"/>
          <p:cNvSpPr/>
          <p:nvPr/>
        </p:nvSpPr>
        <p:spPr>
          <a:xfrm>
            <a:off x="6885432" y="3657600"/>
            <a:ext cx="17647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 onboarding, precisa de exemplos e gabaritos para começar.</a:t>
            </a:r>
            <a:endParaRPr lang="en-US" sz="1000" dirty="0"/>
          </a:p>
        </p:txBody>
      </p:sp>
      <p:pic>
        <p:nvPicPr>
          <p:cNvPr id="60" name="Imagem 59">
            <a:extLst>
              <a:ext uri="{FF2B5EF4-FFF2-40B4-BE49-F238E27FC236}">
                <a16:creationId xmlns:a16="http://schemas.microsoft.com/office/drawing/2014/main" id="{6096A9B4-5F22-3062-2C1F-AB8296CF30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411480" y="292608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E8EDED"/>
          </a:solidFill>
          <a:ln w="15240">
            <a:solidFill>
              <a:srgbClr val="124F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411480" y="29260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24F4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Sicolos · Frontier Firm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11480" y="8686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0" dirty="0">
                <a:solidFill>
                  <a:srgbClr val="0B7E7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FUTURO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411480" y="1207008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Três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coisas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en-US" sz="2600" b="1" dirty="0" err="1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vão</a:t>
            </a:r>
            <a:r>
              <a:rPr lang="en-US" sz="26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mudar para sempre</a:t>
            </a:r>
            <a:endParaRPr lang="en-US" sz="2600" dirty="0"/>
          </a:p>
        </p:txBody>
      </p:sp>
      <p:sp>
        <p:nvSpPr>
          <p:cNvPr id="40" name="Shape 38"/>
          <p:cNvSpPr/>
          <p:nvPr/>
        </p:nvSpPr>
        <p:spPr>
          <a:xfrm>
            <a:off x="411480" y="2606040"/>
            <a:ext cx="2633472" cy="2194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411480" y="2606040"/>
            <a:ext cx="2633472" cy="54864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Text 40"/>
          <p:cNvSpPr/>
          <p:nvPr/>
        </p:nvSpPr>
        <p:spPr>
          <a:xfrm>
            <a:off x="594360" y="267004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01</a:t>
            </a:r>
            <a:endParaRPr lang="en-US" sz="2200" dirty="0"/>
          </a:p>
        </p:txBody>
      </p:sp>
      <p:sp>
        <p:nvSpPr>
          <p:cNvPr id="43" name="Text 41"/>
          <p:cNvSpPr/>
          <p:nvPr/>
        </p:nvSpPr>
        <p:spPr>
          <a:xfrm>
            <a:off x="594360" y="3291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 headcount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594360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Para </a:t>
            </a:r>
            <a:r>
              <a:rPr lang="en-US" sz="1100" dirty="0" err="1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inteligência</a:t>
            </a: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sob </a:t>
            </a:r>
            <a:r>
              <a:rPr lang="en-US" sz="1100" dirty="0" err="1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demanda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3081528" y="352044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→</a:t>
            </a:r>
            <a:endParaRPr lang="en-US" sz="2200" dirty="0"/>
          </a:p>
        </p:txBody>
      </p:sp>
      <p:sp>
        <p:nvSpPr>
          <p:cNvPr id="46" name="Shape 44"/>
          <p:cNvSpPr/>
          <p:nvPr/>
        </p:nvSpPr>
        <p:spPr>
          <a:xfrm>
            <a:off x="3227832" y="2606040"/>
            <a:ext cx="2633472" cy="2194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3227832" y="2606040"/>
            <a:ext cx="2633472" cy="54864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Text 46"/>
          <p:cNvSpPr/>
          <p:nvPr/>
        </p:nvSpPr>
        <p:spPr>
          <a:xfrm>
            <a:off x="3410712" y="267004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02</a:t>
            </a:r>
            <a:endParaRPr lang="en-US" sz="2200" dirty="0"/>
          </a:p>
        </p:txBody>
      </p:sp>
      <p:sp>
        <p:nvSpPr>
          <p:cNvPr id="49" name="Text 47"/>
          <p:cNvSpPr/>
          <p:nvPr/>
        </p:nvSpPr>
        <p:spPr>
          <a:xfrm>
            <a:off x="3410712" y="3291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Do </a:t>
            </a:r>
            <a:r>
              <a:rPr lang="en-US" sz="1400" b="1" dirty="0" err="1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organograma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3410712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Para o Work Chart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897880" y="352044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2AD2C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→</a:t>
            </a:r>
            <a:endParaRPr lang="en-US" sz="2200" dirty="0"/>
          </a:p>
        </p:txBody>
      </p:sp>
      <p:sp>
        <p:nvSpPr>
          <p:cNvPr id="52" name="Shape 50"/>
          <p:cNvSpPr/>
          <p:nvPr/>
        </p:nvSpPr>
        <p:spPr>
          <a:xfrm>
            <a:off x="6044184" y="2606040"/>
            <a:ext cx="2633472" cy="2194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3" name="Shape 51"/>
          <p:cNvSpPr/>
          <p:nvPr/>
        </p:nvSpPr>
        <p:spPr>
          <a:xfrm>
            <a:off x="6044184" y="2606040"/>
            <a:ext cx="2633472" cy="54864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Text 52"/>
          <p:cNvSpPr/>
          <p:nvPr/>
        </p:nvSpPr>
        <p:spPr>
          <a:xfrm>
            <a:off x="6227064" y="267004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03</a:t>
            </a:r>
            <a:endParaRPr lang="en-US" sz="2200" dirty="0"/>
          </a:p>
        </p:txBody>
      </p:sp>
      <p:sp>
        <p:nvSpPr>
          <p:cNvPr id="55" name="Text 53"/>
          <p:cNvSpPr/>
          <p:nvPr/>
        </p:nvSpPr>
        <p:spPr>
          <a:xfrm>
            <a:off x="6227064" y="329184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Do </a:t>
            </a:r>
            <a:r>
              <a:rPr lang="en-US" sz="1400" b="1" dirty="0" err="1">
                <a:solidFill>
                  <a:srgbClr val="11852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colaborador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6227064" y="374904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F36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Para o agent boss</a:t>
            </a:r>
            <a:endParaRPr lang="en-US" sz="1100" dirty="0"/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C2391488-5401-6AE9-15DF-317677068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242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475488" y="4572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475488" y="16459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475488" y="28346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475488" y="40233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0" y="52120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118872" y="52120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237744" y="52120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356616" y="52120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475488" y="52120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5"/>
          <p:cNvSpPr/>
          <p:nvPr/>
        </p:nvSpPr>
        <p:spPr>
          <a:xfrm>
            <a:off x="8641080" y="457200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Shape 26"/>
          <p:cNvSpPr/>
          <p:nvPr/>
        </p:nvSpPr>
        <p:spPr>
          <a:xfrm>
            <a:off x="8759952" y="457200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8878824" y="457200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8997696" y="457200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9116568" y="4572000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30"/>
          <p:cNvSpPr/>
          <p:nvPr/>
        </p:nvSpPr>
        <p:spPr>
          <a:xfrm>
            <a:off x="8641080" y="469087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31"/>
          <p:cNvSpPr/>
          <p:nvPr/>
        </p:nvSpPr>
        <p:spPr>
          <a:xfrm>
            <a:off x="8759952" y="469087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8878824" y="469087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Shape 33"/>
          <p:cNvSpPr/>
          <p:nvPr/>
        </p:nvSpPr>
        <p:spPr>
          <a:xfrm>
            <a:off x="8997696" y="469087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Shape 34"/>
          <p:cNvSpPr/>
          <p:nvPr/>
        </p:nvSpPr>
        <p:spPr>
          <a:xfrm>
            <a:off x="9116568" y="4690872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Shape 35"/>
          <p:cNvSpPr/>
          <p:nvPr/>
        </p:nvSpPr>
        <p:spPr>
          <a:xfrm>
            <a:off x="8641080" y="480974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Shape 36"/>
          <p:cNvSpPr/>
          <p:nvPr/>
        </p:nvSpPr>
        <p:spPr>
          <a:xfrm>
            <a:off x="8759952" y="480974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Shape 37"/>
          <p:cNvSpPr/>
          <p:nvPr/>
        </p:nvSpPr>
        <p:spPr>
          <a:xfrm>
            <a:off x="8878824" y="480974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38"/>
          <p:cNvSpPr/>
          <p:nvPr/>
        </p:nvSpPr>
        <p:spPr>
          <a:xfrm>
            <a:off x="8997696" y="480974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39"/>
          <p:cNvSpPr/>
          <p:nvPr/>
        </p:nvSpPr>
        <p:spPr>
          <a:xfrm>
            <a:off x="9116568" y="4809744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8641080" y="492861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41"/>
          <p:cNvSpPr/>
          <p:nvPr/>
        </p:nvSpPr>
        <p:spPr>
          <a:xfrm>
            <a:off x="8759952" y="492861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42"/>
          <p:cNvSpPr/>
          <p:nvPr/>
        </p:nvSpPr>
        <p:spPr>
          <a:xfrm>
            <a:off x="8878824" y="492861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43"/>
          <p:cNvSpPr/>
          <p:nvPr/>
        </p:nvSpPr>
        <p:spPr>
          <a:xfrm>
            <a:off x="8997696" y="492861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9116568" y="4928616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45"/>
          <p:cNvSpPr/>
          <p:nvPr/>
        </p:nvSpPr>
        <p:spPr>
          <a:xfrm>
            <a:off x="8641080" y="504748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46"/>
          <p:cNvSpPr/>
          <p:nvPr/>
        </p:nvSpPr>
        <p:spPr>
          <a:xfrm>
            <a:off x="8759952" y="504748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47"/>
          <p:cNvSpPr/>
          <p:nvPr/>
        </p:nvSpPr>
        <p:spPr>
          <a:xfrm>
            <a:off x="8878824" y="504748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8997696" y="504748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49"/>
          <p:cNvSpPr/>
          <p:nvPr/>
        </p:nvSpPr>
        <p:spPr>
          <a:xfrm>
            <a:off x="9116568" y="5047488"/>
            <a:ext cx="41148" cy="41148"/>
          </a:xfrm>
          <a:prstGeom prst="ellipse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Shape 50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124F4A"/>
          </a:solidFill>
          <a:ln w="19050">
            <a:noFill/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53" name="Shape 51"/>
          <p:cNvSpPr/>
          <p:nvPr/>
        </p:nvSpPr>
        <p:spPr>
          <a:xfrm>
            <a:off x="5074920" y="4572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Shape 52"/>
          <p:cNvSpPr/>
          <p:nvPr/>
        </p:nvSpPr>
        <p:spPr>
          <a:xfrm>
            <a:off x="5074920" y="4572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Shape 53"/>
          <p:cNvSpPr/>
          <p:nvPr/>
        </p:nvSpPr>
        <p:spPr>
          <a:xfrm>
            <a:off x="8869680" y="4572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6" name="Shape 54"/>
          <p:cNvSpPr/>
          <p:nvPr/>
        </p:nvSpPr>
        <p:spPr>
          <a:xfrm>
            <a:off x="9098280" y="4572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7" name="Shape 55"/>
          <p:cNvSpPr/>
          <p:nvPr/>
        </p:nvSpPr>
        <p:spPr>
          <a:xfrm>
            <a:off x="5074920" y="50977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8" name="Shape 56"/>
          <p:cNvSpPr/>
          <p:nvPr/>
        </p:nvSpPr>
        <p:spPr>
          <a:xfrm>
            <a:off x="5074920" y="48691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Shape 57"/>
          <p:cNvSpPr/>
          <p:nvPr/>
        </p:nvSpPr>
        <p:spPr>
          <a:xfrm>
            <a:off x="8869680" y="5097780"/>
            <a:ext cx="228600" cy="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0" name="Shape 58"/>
          <p:cNvSpPr/>
          <p:nvPr/>
        </p:nvSpPr>
        <p:spPr>
          <a:xfrm>
            <a:off x="9098280" y="4869180"/>
            <a:ext cx="0" cy="228600"/>
          </a:xfrm>
          <a:prstGeom prst="line">
            <a:avLst/>
          </a:prstGeom>
          <a:noFill/>
          <a:ln w="25400">
            <a:solidFill>
              <a:srgbClr val="9CD14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0" name="Text 68"/>
          <p:cNvSpPr/>
          <p:nvPr/>
        </p:nvSpPr>
        <p:spPr>
          <a:xfrm>
            <a:off x="637082" y="1512695"/>
            <a:ext cx="3710890" cy="749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CD14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Intelligent Automation with </a:t>
            </a:r>
            <a:r>
              <a:rPr lang="en-US" sz="2400" b="1" dirty="0">
                <a:solidFill>
                  <a:srgbClr val="00B0F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Purpose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72" name="Text 70"/>
          <p:cNvSpPr/>
          <p:nvPr/>
        </p:nvSpPr>
        <p:spPr>
          <a:xfrm>
            <a:off x="397764" y="2774406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 IA não é mais experimental — é o novo imperativo competitivo.</a:t>
            </a:r>
            <a:endParaRPr lang="en-US" sz="1400" dirty="0"/>
          </a:p>
        </p:txBody>
      </p:sp>
      <p:sp>
        <p:nvSpPr>
          <p:cNvPr id="73" name="Shape 71"/>
          <p:cNvSpPr/>
          <p:nvPr/>
        </p:nvSpPr>
        <p:spPr>
          <a:xfrm>
            <a:off x="397764" y="3954780"/>
            <a:ext cx="4389120" cy="914400"/>
          </a:xfrm>
          <a:prstGeom prst="rect">
            <a:avLst/>
          </a:prstGeom>
          <a:solidFill>
            <a:srgbClr val="124F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4" name="Shape 72"/>
          <p:cNvSpPr/>
          <p:nvPr/>
        </p:nvSpPr>
        <p:spPr>
          <a:xfrm>
            <a:off x="397764" y="3954780"/>
            <a:ext cx="109728" cy="914400"/>
          </a:xfrm>
          <a:prstGeom prst="rect">
            <a:avLst/>
          </a:prstGeom>
          <a:solidFill>
            <a:srgbClr val="9CD14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5" name="Text 73"/>
          <p:cNvSpPr/>
          <p:nvPr/>
        </p:nvSpPr>
        <p:spPr>
          <a:xfrm>
            <a:off x="580644" y="40187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ENTRE EM CONTATO CONOSCO</a:t>
            </a:r>
            <a:r>
              <a:rPr lang="pt-BR" sz="900" b="1" kern="0" spc="400" dirty="0">
                <a:solidFill>
                  <a:srgbClr val="9CD14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🚀🤖</a:t>
            </a:r>
            <a:endParaRPr lang="en-US" sz="900" dirty="0"/>
          </a:p>
        </p:txBody>
      </p:sp>
      <p:sp>
        <p:nvSpPr>
          <p:cNvPr id="76" name="Text 74"/>
          <p:cNvSpPr/>
          <p:nvPr/>
        </p:nvSpPr>
        <p:spPr>
          <a:xfrm>
            <a:off x="580644" y="427482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Torne-se uma Frontier Firm — una a ambição humana ao poder dos agentes.</a:t>
            </a:r>
            <a:endParaRPr lang="en-US" sz="1300" dirty="0"/>
          </a:p>
        </p:txBody>
      </p:sp>
      <p:pic>
        <p:nvPicPr>
          <p:cNvPr id="7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32" y="274320"/>
            <a:ext cx="2652166" cy="947202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9F47AA17-B6B9-3087-9122-A122213F37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33" t="3830" r="27544" b="-3830"/>
          <a:stretch>
            <a:fillRect/>
          </a:stretch>
        </p:blipFill>
        <p:spPr>
          <a:xfrm>
            <a:off x="5123215" y="137884"/>
            <a:ext cx="3929967" cy="5051336"/>
          </a:xfrm>
          <a:prstGeom prst="rect">
            <a:avLst/>
          </a:prstGeom>
        </p:spPr>
      </p:pic>
      <p:grpSp>
        <p:nvGrpSpPr>
          <p:cNvPr id="82" name="Agrupar 81">
            <a:extLst>
              <a:ext uri="{FF2B5EF4-FFF2-40B4-BE49-F238E27FC236}">
                <a16:creationId xmlns:a16="http://schemas.microsoft.com/office/drawing/2014/main" id="{E6199915-C236-0BAD-D953-B03AAFF83647}"/>
              </a:ext>
            </a:extLst>
          </p:cNvPr>
          <p:cNvGrpSpPr/>
          <p:nvPr/>
        </p:nvGrpSpPr>
        <p:grpSpPr>
          <a:xfrm>
            <a:off x="1975503" y="2474314"/>
            <a:ext cx="1090023" cy="0"/>
            <a:chOff x="1975503" y="2571750"/>
            <a:chExt cx="1090023" cy="0"/>
          </a:xfrm>
        </p:grpSpPr>
        <p:sp>
          <p:nvSpPr>
            <p:cNvPr id="71" name="Shape 69"/>
            <p:cNvSpPr/>
            <p:nvPr/>
          </p:nvSpPr>
          <p:spPr>
            <a:xfrm>
              <a:off x="1975503" y="2571750"/>
              <a:ext cx="548640" cy="0"/>
            </a:xfrm>
            <a:prstGeom prst="line">
              <a:avLst/>
            </a:prstGeom>
            <a:noFill/>
            <a:ln w="25400">
              <a:solidFill>
                <a:srgbClr val="9CD140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Shape 69">
              <a:extLst>
                <a:ext uri="{FF2B5EF4-FFF2-40B4-BE49-F238E27FC236}">
                  <a16:creationId xmlns:a16="http://schemas.microsoft.com/office/drawing/2014/main" id="{AD1269C0-41B0-88A4-44BB-B98ADBA56343}"/>
                </a:ext>
              </a:extLst>
            </p:cNvPr>
            <p:cNvSpPr/>
            <p:nvPr/>
          </p:nvSpPr>
          <p:spPr>
            <a:xfrm>
              <a:off x="2516886" y="2571750"/>
              <a:ext cx="548640" cy="0"/>
            </a:xfrm>
            <a:prstGeom prst="line">
              <a:avLst/>
            </a:prstGeom>
            <a:noFill/>
            <a:ln w="25400">
              <a:solidFill>
                <a:srgbClr val="00B0F0"/>
              </a:solidFill>
              <a:prstDash val="solid"/>
            </a:ln>
          </p:spPr>
          <p:txBody>
            <a:bodyPr/>
            <a:lstStyle/>
            <a:p>
              <a:endParaRPr lang="pt-BR" dirty="0">
                <a:highlight>
                  <a:srgbClr val="00FFFF"/>
                </a:highlight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0928-D2AF-672C-9CA0-E7245A1A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7">
            <a:extLst>
              <a:ext uri="{FF2B5EF4-FFF2-40B4-BE49-F238E27FC236}">
                <a16:creationId xmlns:a16="http://schemas.microsoft.com/office/drawing/2014/main" id="{53837E44-5C6A-F159-82B7-387B791BFDBB}"/>
              </a:ext>
            </a:extLst>
          </p:cNvPr>
          <p:cNvSpPr/>
          <p:nvPr/>
        </p:nvSpPr>
        <p:spPr>
          <a:xfrm>
            <a:off x="1079808" y="2279226"/>
            <a:ext cx="7413443" cy="2396914"/>
          </a:xfrm>
          <a:prstGeom prst="rect">
            <a:avLst/>
          </a:prstGeom>
          <a:solidFill>
            <a:srgbClr val="2428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62F69DEB-E135-D92F-5596-95A79283C7D4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44CD9AB-3109-83C1-76E8-CCF6188D4059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B0A7DB1-285B-EB6E-6F6A-BC52F83D3407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D0FCDA0-564C-5574-6F25-EF7F255BF47C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74B90E7-B919-C03B-A4CA-F65C70B7A634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CD5BAAD-FB5E-AA19-C1F7-59283386482B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CA973D8-541E-26DE-42EF-6F29CD0A067D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F47E685-F257-1855-D50A-EE323CFA9367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979297A-68BB-5BA0-7BEE-2A4919D97439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D15F481F-ECFC-EC39-CDF2-98B93A60AABA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1178CDA-F95B-B2C2-0451-EE4AB3884D71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9D27C03-AC38-43F2-D954-FDF2BE9E106D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E9469FA8-C5BF-EE63-D1B8-4DED016F52DF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F64CB9B-8375-BDFA-3385-B69038E12929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A4766D06-F55C-814E-BD4B-6A234A0BAC78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4A64EC7-8F22-707B-01AF-5277DC70720D}"/>
              </a:ext>
            </a:extLst>
          </p:cNvPr>
          <p:cNvSpPr/>
          <p:nvPr/>
        </p:nvSpPr>
        <p:spPr>
          <a:xfrm>
            <a:off x="5030216" y="31201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24F6FE9D-2B7A-6651-E9C2-4FF0830A301A}"/>
              </a:ext>
            </a:extLst>
          </p:cNvPr>
          <p:cNvSpPr txBox="1"/>
          <p:nvPr/>
        </p:nvSpPr>
        <p:spPr>
          <a:xfrm>
            <a:off x="1188690" y="443484"/>
            <a:ext cx="741344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A pergunta não é se a IA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vai redesenhar o trabalho.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4400" b="1" dirty="0">
              <a:gradFill>
                <a:gsLst>
                  <a:gs pos="0">
                    <a:srgbClr val="62AD2C"/>
                  </a:gs>
                  <a:gs pos="52000">
                    <a:srgbClr val="9CD140"/>
                  </a:gs>
                  <a:gs pos="100000">
                    <a:srgbClr val="118522"/>
                  </a:gs>
                </a:gsLst>
                <a:lin ang="2700000" scaled="0"/>
              </a:gradFill>
              <a:latin typeface="Nunito" pitchFamily="2" charset="77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É com que velocidade você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está disposto a se mover com ela.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E869F99F-5BE8-7276-565F-C45F97E8E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" y="4736592"/>
            <a:ext cx="358921" cy="325188"/>
          </a:xfrm>
          <a:prstGeom prst="rect">
            <a:avLst/>
          </a:prstGeom>
        </p:spPr>
      </p:pic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1B0F755-522D-61EB-5421-018363452C89}"/>
              </a:ext>
            </a:extLst>
          </p:cNvPr>
          <p:cNvGrpSpPr/>
          <p:nvPr/>
        </p:nvGrpSpPr>
        <p:grpSpPr>
          <a:xfrm>
            <a:off x="8746236" y="4736592"/>
            <a:ext cx="397764" cy="397764"/>
            <a:chOff x="152400" y="198120"/>
            <a:chExt cx="397764" cy="397764"/>
          </a:xfrm>
        </p:grpSpPr>
        <p:sp>
          <p:nvSpPr>
            <p:cNvPr id="35" name="Shape 0">
              <a:extLst>
                <a:ext uri="{FF2B5EF4-FFF2-40B4-BE49-F238E27FC236}">
                  <a16:creationId xmlns:a16="http://schemas.microsoft.com/office/drawing/2014/main" id="{B3EFFD80-8C69-87F6-FA77-FC1779AEEE90}"/>
                </a:ext>
              </a:extLst>
            </p:cNvPr>
            <p:cNvSpPr/>
            <p:nvPr/>
          </p:nvSpPr>
          <p:spPr>
            <a:xfrm>
              <a:off x="152400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67E4D2C3-7C16-476B-6790-2516E0770E4C}"/>
                </a:ext>
              </a:extLst>
            </p:cNvPr>
            <p:cNvSpPr/>
            <p:nvPr/>
          </p:nvSpPr>
          <p:spPr>
            <a:xfrm>
              <a:off x="271272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Shape 2">
              <a:extLst>
                <a:ext uri="{FF2B5EF4-FFF2-40B4-BE49-F238E27FC236}">
                  <a16:creationId xmlns:a16="http://schemas.microsoft.com/office/drawing/2014/main" id="{8D26F6DE-90B6-8053-92BB-52F5F97CC204}"/>
                </a:ext>
              </a:extLst>
            </p:cNvPr>
            <p:cNvSpPr/>
            <p:nvPr/>
          </p:nvSpPr>
          <p:spPr>
            <a:xfrm>
              <a:off x="390144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Shape 3">
              <a:extLst>
                <a:ext uri="{FF2B5EF4-FFF2-40B4-BE49-F238E27FC236}">
                  <a16:creationId xmlns:a16="http://schemas.microsoft.com/office/drawing/2014/main" id="{64CAD272-6E2F-7DD4-1E5F-C53C050D0BAD}"/>
                </a:ext>
              </a:extLst>
            </p:cNvPr>
            <p:cNvSpPr/>
            <p:nvPr/>
          </p:nvSpPr>
          <p:spPr>
            <a:xfrm>
              <a:off x="509016" y="198120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Shape 4">
              <a:extLst>
                <a:ext uri="{FF2B5EF4-FFF2-40B4-BE49-F238E27FC236}">
                  <a16:creationId xmlns:a16="http://schemas.microsoft.com/office/drawing/2014/main" id="{3B1B5DAD-9448-D399-9014-709DD2346A08}"/>
                </a:ext>
              </a:extLst>
            </p:cNvPr>
            <p:cNvSpPr/>
            <p:nvPr/>
          </p:nvSpPr>
          <p:spPr>
            <a:xfrm>
              <a:off x="152400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Shape 5">
              <a:extLst>
                <a:ext uri="{FF2B5EF4-FFF2-40B4-BE49-F238E27FC236}">
                  <a16:creationId xmlns:a16="http://schemas.microsoft.com/office/drawing/2014/main" id="{CA63E100-0C74-1B7B-65B6-0656E0FB70A7}"/>
                </a:ext>
              </a:extLst>
            </p:cNvPr>
            <p:cNvSpPr/>
            <p:nvPr/>
          </p:nvSpPr>
          <p:spPr>
            <a:xfrm>
              <a:off x="271272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Shape 6">
              <a:extLst>
                <a:ext uri="{FF2B5EF4-FFF2-40B4-BE49-F238E27FC236}">
                  <a16:creationId xmlns:a16="http://schemas.microsoft.com/office/drawing/2014/main" id="{C8081342-7E54-CFBE-1954-2789BBE8C213}"/>
                </a:ext>
              </a:extLst>
            </p:cNvPr>
            <p:cNvSpPr/>
            <p:nvPr/>
          </p:nvSpPr>
          <p:spPr>
            <a:xfrm>
              <a:off x="390144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Shape 7">
              <a:extLst>
                <a:ext uri="{FF2B5EF4-FFF2-40B4-BE49-F238E27FC236}">
                  <a16:creationId xmlns:a16="http://schemas.microsoft.com/office/drawing/2014/main" id="{AE939D32-EBB6-9437-A05F-BE54025BC88B}"/>
                </a:ext>
              </a:extLst>
            </p:cNvPr>
            <p:cNvSpPr/>
            <p:nvPr/>
          </p:nvSpPr>
          <p:spPr>
            <a:xfrm>
              <a:off x="509016" y="316992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Shape 8">
              <a:extLst>
                <a:ext uri="{FF2B5EF4-FFF2-40B4-BE49-F238E27FC236}">
                  <a16:creationId xmlns:a16="http://schemas.microsoft.com/office/drawing/2014/main" id="{8BD3431E-1038-75FA-A660-BE0C3F2EE0CC}"/>
                </a:ext>
              </a:extLst>
            </p:cNvPr>
            <p:cNvSpPr/>
            <p:nvPr/>
          </p:nvSpPr>
          <p:spPr>
            <a:xfrm>
              <a:off x="152400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Shape 9">
              <a:extLst>
                <a:ext uri="{FF2B5EF4-FFF2-40B4-BE49-F238E27FC236}">
                  <a16:creationId xmlns:a16="http://schemas.microsoft.com/office/drawing/2014/main" id="{C8CA8EBD-2481-B68A-D61F-02E274708AC8}"/>
                </a:ext>
              </a:extLst>
            </p:cNvPr>
            <p:cNvSpPr/>
            <p:nvPr/>
          </p:nvSpPr>
          <p:spPr>
            <a:xfrm>
              <a:off x="271272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Shape 10">
              <a:extLst>
                <a:ext uri="{FF2B5EF4-FFF2-40B4-BE49-F238E27FC236}">
                  <a16:creationId xmlns:a16="http://schemas.microsoft.com/office/drawing/2014/main" id="{9ACA8392-020A-DB64-72D3-7A3814781C17}"/>
                </a:ext>
              </a:extLst>
            </p:cNvPr>
            <p:cNvSpPr/>
            <p:nvPr/>
          </p:nvSpPr>
          <p:spPr>
            <a:xfrm>
              <a:off x="390144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Shape 11">
              <a:extLst>
                <a:ext uri="{FF2B5EF4-FFF2-40B4-BE49-F238E27FC236}">
                  <a16:creationId xmlns:a16="http://schemas.microsoft.com/office/drawing/2014/main" id="{031F13F5-81A7-7A35-4389-DA81BA0B5085}"/>
                </a:ext>
              </a:extLst>
            </p:cNvPr>
            <p:cNvSpPr/>
            <p:nvPr/>
          </p:nvSpPr>
          <p:spPr>
            <a:xfrm>
              <a:off x="509016" y="435864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Shape 12">
              <a:extLst>
                <a:ext uri="{FF2B5EF4-FFF2-40B4-BE49-F238E27FC236}">
                  <a16:creationId xmlns:a16="http://schemas.microsoft.com/office/drawing/2014/main" id="{70C74408-5EB5-73CD-7941-C02CD6BE4515}"/>
                </a:ext>
              </a:extLst>
            </p:cNvPr>
            <p:cNvSpPr/>
            <p:nvPr/>
          </p:nvSpPr>
          <p:spPr>
            <a:xfrm>
              <a:off x="152400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Shape 13">
              <a:extLst>
                <a:ext uri="{FF2B5EF4-FFF2-40B4-BE49-F238E27FC236}">
                  <a16:creationId xmlns:a16="http://schemas.microsoft.com/office/drawing/2014/main" id="{BBDFCE00-3FFB-2AE2-1A10-668776887EF6}"/>
                </a:ext>
              </a:extLst>
            </p:cNvPr>
            <p:cNvSpPr/>
            <p:nvPr/>
          </p:nvSpPr>
          <p:spPr>
            <a:xfrm>
              <a:off x="271272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Shape 14">
              <a:extLst>
                <a:ext uri="{FF2B5EF4-FFF2-40B4-BE49-F238E27FC236}">
                  <a16:creationId xmlns:a16="http://schemas.microsoft.com/office/drawing/2014/main" id="{4B35F62E-2233-F1BA-31DA-7F323C0AD1F9}"/>
                </a:ext>
              </a:extLst>
            </p:cNvPr>
            <p:cNvSpPr/>
            <p:nvPr/>
          </p:nvSpPr>
          <p:spPr>
            <a:xfrm>
              <a:off x="390144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Shape 15">
              <a:extLst>
                <a:ext uri="{FF2B5EF4-FFF2-40B4-BE49-F238E27FC236}">
                  <a16:creationId xmlns:a16="http://schemas.microsoft.com/office/drawing/2014/main" id="{FA95D7C6-A3ED-0554-3D56-B9537A30FFD7}"/>
                </a:ext>
              </a:extLst>
            </p:cNvPr>
            <p:cNvSpPr/>
            <p:nvPr/>
          </p:nvSpPr>
          <p:spPr>
            <a:xfrm>
              <a:off x="509016" y="554736"/>
              <a:ext cx="41148" cy="41148"/>
            </a:xfrm>
            <a:prstGeom prst="ellipse">
              <a:avLst/>
            </a:prstGeom>
            <a:solidFill>
              <a:srgbClr val="124F4A">
                <a:alpha val="50000"/>
              </a:srgbClr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7372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F6619-81DB-BEDB-70B9-1680E076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AEC864-8BAE-1706-297F-DF4F3DF3805B}"/>
              </a:ext>
            </a:extLst>
          </p:cNvPr>
          <p:cNvSpPr/>
          <p:nvPr/>
        </p:nvSpPr>
        <p:spPr>
          <a:xfrm>
            <a:off x="0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C86A458-E5D6-66EF-F766-9CAB21C44447}"/>
              </a:ext>
            </a:extLst>
          </p:cNvPr>
          <p:cNvSpPr/>
          <p:nvPr/>
        </p:nvSpPr>
        <p:spPr>
          <a:xfrm>
            <a:off x="118872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557154E-E02A-8635-2F53-D2746BCB92DD}"/>
              </a:ext>
            </a:extLst>
          </p:cNvPr>
          <p:cNvSpPr/>
          <p:nvPr/>
        </p:nvSpPr>
        <p:spPr>
          <a:xfrm>
            <a:off x="237744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2CA740C-E2CD-BD9F-B00B-C9CF0A05F55A}"/>
              </a:ext>
            </a:extLst>
          </p:cNvPr>
          <p:cNvSpPr/>
          <p:nvPr/>
        </p:nvSpPr>
        <p:spPr>
          <a:xfrm>
            <a:off x="356616" y="45720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AA31000-F07C-BEDC-6B2A-A2C24FC4FB65}"/>
              </a:ext>
            </a:extLst>
          </p:cNvPr>
          <p:cNvSpPr/>
          <p:nvPr/>
        </p:nvSpPr>
        <p:spPr>
          <a:xfrm>
            <a:off x="0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097D553-05EF-21F3-89AC-4109BDB1D74A}"/>
              </a:ext>
            </a:extLst>
          </p:cNvPr>
          <p:cNvSpPr/>
          <p:nvPr/>
        </p:nvSpPr>
        <p:spPr>
          <a:xfrm>
            <a:off x="118872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025F3F0-5689-5304-A708-832FD39763ED}"/>
              </a:ext>
            </a:extLst>
          </p:cNvPr>
          <p:cNvSpPr/>
          <p:nvPr/>
        </p:nvSpPr>
        <p:spPr>
          <a:xfrm>
            <a:off x="237744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47C1613-A296-48BA-9FD8-0C9936CF48B2}"/>
              </a:ext>
            </a:extLst>
          </p:cNvPr>
          <p:cNvSpPr/>
          <p:nvPr/>
        </p:nvSpPr>
        <p:spPr>
          <a:xfrm>
            <a:off x="356616" y="164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85B4AC8-D8DE-024A-9BCB-D7EFF39D5FB1}"/>
              </a:ext>
            </a:extLst>
          </p:cNvPr>
          <p:cNvSpPr/>
          <p:nvPr/>
        </p:nvSpPr>
        <p:spPr>
          <a:xfrm>
            <a:off x="0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B9CD257-A00D-08BF-B865-A1A26530B6FD}"/>
              </a:ext>
            </a:extLst>
          </p:cNvPr>
          <p:cNvSpPr/>
          <p:nvPr/>
        </p:nvSpPr>
        <p:spPr>
          <a:xfrm>
            <a:off x="118872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62663FE-18B4-4699-34FC-D81289090B15}"/>
              </a:ext>
            </a:extLst>
          </p:cNvPr>
          <p:cNvSpPr/>
          <p:nvPr/>
        </p:nvSpPr>
        <p:spPr>
          <a:xfrm>
            <a:off x="237744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67F2F5B-D5C3-5F8A-D298-7D9C198CC65D}"/>
              </a:ext>
            </a:extLst>
          </p:cNvPr>
          <p:cNvSpPr/>
          <p:nvPr/>
        </p:nvSpPr>
        <p:spPr>
          <a:xfrm>
            <a:off x="356616" y="283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47EF9E63-638E-EAF7-781C-B249BCBDFCEF}"/>
              </a:ext>
            </a:extLst>
          </p:cNvPr>
          <p:cNvSpPr/>
          <p:nvPr/>
        </p:nvSpPr>
        <p:spPr>
          <a:xfrm>
            <a:off x="0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35CFD707-1ECD-91B9-0AE5-BA8F730E7EA5}"/>
              </a:ext>
            </a:extLst>
          </p:cNvPr>
          <p:cNvSpPr/>
          <p:nvPr/>
        </p:nvSpPr>
        <p:spPr>
          <a:xfrm>
            <a:off x="118872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4F13356C-951B-615E-7B11-4621E7A5EA6C}"/>
              </a:ext>
            </a:extLst>
          </p:cNvPr>
          <p:cNvSpPr/>
          <p:nvPr/>
        </p:nvSpPr>
        <p:spPr>
          <a:xfrm>
            <a:off x="237744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4B938A9-9726-6B8D-CDA8-928258430D3B}"/>
              </a:ext>
            </a:extLst>
          </p:cNvPr>
          <p:cNvSpPr/>
          <p:nvPr/>
        </p:nvSpPr>
        <p:spPr>
          <a:xfrm>
            <a:off x="356616" y="402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089392E6-DFBE-BD56-C60E-035238F02156}"/>
              </a:ext>
            </a:extLst>
          </p:cNvPr>
          <p:cNvSpPr/>
          <p:nvPr/>
        </p:nvSpPr>
        <p:spPr>
          <a:xfrm>
            <a:off x="1458258" y="2987167"/>
            <a:ext cx="13952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www.sicolos.com.br</a:t>
            </a:r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0438F4F8-B7D6-581F-F797-B754DC907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193" y="3263906"/>
            <a:ext cx="1345614" cy="1345614"/>
          </a:xfrm>
          <a:prstGeom prst="rect">
            <a:avLst/>
          </a:prstGeom>
        </p:spPr>
      </p:pic>
      <p:pic>
        <p:nvPicPr>
          <p:cNvPr id="69" name="Image 0" descr="preencoded.png">
            <a:extLst>
              <a:ext uri="{FF2B5EF4-FFF2-40B4-BE49-F238E27FC236}">
                <a16:creationId xmlns:a16="http://schemas.microsoft.com/office/drawing/2014/main" id="{94CAF56D-40D9-1385-3BDA-E14794A61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64" y="1725044"/>
            <a:ext cx="3015292" cy="1130735"/>
          </a:xfrm>
          <a:prstGeom prst="rect">
            <a:avLst/>
          </a:prstGeom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BD12F34D-C4C3-3061-898A-06E9B0255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2734" y="1385097"/>
            <a:ext cx="3270934" cy="1962560"/>
          </a:xfrm>
          <a:prstGeom prst="rect">
            <a:avLst/>
          </a:prstGeom>
        </p:spPr>
      </p:pic>
      <p:sp>
        <p:nvSpPr>
          <p:cNvPr id="72" name="TextBox 22">
            <a:extLst>
              <a:ext uri="{FF2B5EF4-FFF2-40B4-BE49-F238E27FC236}">
                <a16:creationId xmlns:a16="http://schemas.microsoft.com/office/drawing/2014/main" id="{7734A0C8-3039-B7CF-6F9E-72B4F2EC5C93}"/>
              </a:ext>
            </a:extLst>
          </p:cNvPr>
          <p:cNvSpPr txBox="1"/>
          <p:nvPr/>
        </p:nvSpPr>
        <p:spPr>
          <a:xfrm>
            <a:off x="3963700" y="4609520"/>
            <a:ext cx="1345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Nunito" pitchFamily="2" charset="77"/>
              </a:rPr>
              <a:t>Márcio Cossari</a:t>
            </a:r>
          </a:p>
        </p:txBody>
      </p:sp>
      <p:sp>
        <p:nvSpPr>
          <p:cNvPr id="18" name="Text 39">
            <a:extLst>
              <a:ext uri="{FF2B5EF4-FFF2-40B4-BE49-F238E27FC236}">
                <a16:creationId xmlns:a16="http://schemas.microsoft.com/office/drawing/2014/main" id="{EF1AAA46-7297-0D26-3361-A00461A05778}"/>
              </a:ext>
            </a:extLst>
          </p:cNvPr>
          <p:cNvSpPr/>
          <p:nvPr/>
        </p:nvSpPr>
        <p:spPr>
          <a:xfrm>
            <a:off x="6758504" y="2852135"/>
            <a:ext cx="139525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https://airocks.co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9679ACC-43B4-B365-7988-6FEA7BAD104B}"/>
              </a:ext>
            </a:extLst>
          </p:cNvPr>
          <p:cNvSpPr txBox="1"/>
          <p:nvPr/>
        </p:nvSpPr>
        <p:spPr>
          <a:xfrm>
            <a:off x="0" y="571657"/>
            <a:ext cx="91302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Obrigado</a:t>
            </a:r>
            <a:r>
              <a:rPr lang="en-US" sz="5400" b="1" dirty="0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!</a:t>
            </a:r>
          </a:p>
        </p:txBody>
      </p:sp>
      <p:sp>
        <p:nvSpPr>
          <p:cNvPr id="35" name="Text 39">
            <a:extLst>
              <a:ext uri="{FF2B5EF4-FFF2-40B4-BE49-F238E27FC236}">
                <a16:creationId xmlns:a16="http://schemas.microsoft.com/office/drawing/2014/main" id="{F5358A92-9112-BB8C-1AA2-4C7D80ED388C}"/>
              </a:ext>
            </a:extLst>
          </p:cNvPr>
          <p:cNvSpPr/>
          <p:nvPr/>
        </p:nvSpPr>
        <p:spPr>
          <a:xfrm>
            <a:off x="93960" y="4835733"/>
            <a:ext cx="607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pt-BR" sz="1050" dirty="0">
                <a:solidFill>
                  <a:srgbClr val="1A1F36"/>
                </a:solidFill>
                <a:latin typeface="Raleway" pitchFamily="34" charset="0"/>
              </a:rPr>
              <a:t>MAIO26</a:t>
            </a:r>
          </a:p>
        </p:txBody>
      </p:sp>
      <p:sp>
        <p:nvSpPr>
          <p:cNvPr id="36" name="Shape 16">
            <a:extLst>
              <a:ext uri="{FF2B5EF4-FFF2-40B4-BE49-F238E27FC236}">
                <a16:creationId xmlns:a16="http://schemas.microsoft.com/office/drawing/2014/main" id="{D962BB6C-9583-7361-0C92-CBFFC9D62A8E}"/>
              </a:ext>
            </a:extLst>
          </p:cNvPr>
          <p:cNvSpPr/>
          <p:nvPr/>
        </p:nvSpPr>
        <p:spPr>
          <a:xfrm>
            <a:off x="8732520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F4ED6406-A358-41DF-0A4B-5ED4A9E20BD9}"/>
              </a:ext>
            </a:extLst>
          </p:cNvPr>
          <p:cNvSpPr/>
          <p:nvPr/>
        </p:nvSpPr>
        <p:spPr>
          <a:xfrm>
            <a:off x="8851392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Shape 18">
            <a:extLst>
              <a:ext uri="{FF2B5EF4-FFF2-40B4-BE49-F238E27FC236}">
                <a16:creationId xmlns:a16="http://schemas.microsoft.com/office/drawing/2014/main" id="{B9398E2D-527F-04C5-6E6C-7C401097044F}"/>
              </a:ext>
            </a:extLst>
          </p:cNvPr>
          <p:cNvSpPr/>
          <p:nvPr/>
        </p:nvSpPr>
        <p:spPr>
          <a:xfrm>
            <a:off x="8970264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40DEF11D-DC8D-1676-DB0E-AEFC980C130E}"/>
              </a:ext>
            </a:extLst>
          </p:cNvPr>
          <p:cNvSpPr/>
          <p:nvPr/>
        </p:nvSpPr>
        <p:spPr>
          <a:xfrm>
            <a:off x="9089136" y="4736592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0" name="Shape 20">
            <a:extLst>
              <a:ext uri="{FF2B5EF4-FFF2-40B4-BE49-F238E27FC236}">
                <a16:creationId xmlns:a16="http://schemas.microsoft.com/office/drawing/2014/main" id="{4FE9619E-14C9-A683-B6CD-5D166A40DF83}"/>
              </a:ext>
            </a:extLst>
          </p:cNvPr>
          <p:cNvSpPr/>
          <p:nvPr/>
        </p:nvSpPr>
        <p:spPr>
          <a:xfrm>
            <a:off x="8732520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2" name="Shape 21">
            <a:extLst>
              <a:ext uri="{FF2B5EF4-FFF2-40B4-BE49-F238E27FC236}">
                <a16:creationId xmlns:a16="http://schemas.microsoft.com/office/drawing/2014/main" id="{3EBF1DB1-81C1-0620-01C1-33F6BAE47F73}"/>
              </a:ext>
            </a:extLst>
          </p:cNvPr>
          <p:cNvSpPr/>
          <p:nvPr/>
        </p:nvSpPr>
        <p:spPr>
          <a:xfrm>
            <a:off x="8851392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3" name="Shape 22">
            <a:extLst>
              <a:ext uri="{FF2B5EF4-FFF2-40B4-BE49-F238E27FC236}">
                <a16:creationId xmlns:a16="http://schemas.microsoft.com/office/drawing/2014/main" id="{A170C32E-BAA8-70FE-9B28-83FE3130685A}"/>
              </a:ext>
            </a:extLst>
          </p:cNvPr>
          <p:cNvSpPr/>
          <p:nvPr/>
        </p:nvSpPr>
        <p:spPr>
          <a:xfrm>
            <a:off x="8970264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Shape 23">
            <a:extLst>
              <a:ext uri="{FF2B5EF4-FFF2-40B4-BE49-F238E27FC236}">
                <a16:creationId xmlns:a16="http://schemas.microsoft.com/office/drawing/2014/main" id="{EF24B58C-FF31-A218-DC8A-5686BA5B3CB5}"/>
              </a:ext>
            </a:extLst>
          </p:cNvPr>
          <p:cNvSpPr/>
          <p:nvPr/>
        </p:nvSpPr>
        <p:spPr>
          <a:xfrm>
            <a:off x="9089136" y="4855464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Shape 24">
            <a:extLst>
              <a:ext uri="{FF2B5EF4-FFF2-40B4-BE49-F238E27FC236}">
                <a16:creationId xmlns:a16="http://schemas.microsoft.com/office/drawing/2014/main" id="{03CEF2E1-06E6-9B81-8A50-DA63340DCEA2}"/>
              </a:ext>
            </a:extLst>
          </p:cNvPr>
          <p:cNvSpPr/>
          <p:nvPr/>
        </p:nvSpPr>
        <p:spPr>
          <a:xfrm>
            <a:off x="8732520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Shape 25">
            <a:extLst>
              <a:ext uri="{FF2B5EF4-FFF2-40B4-BE49-F238E27FC236}">
                <a16:creationId xmlns:a16="http://schemas.microsoft.com/office/drawing/2014/main" id="{3980E84F-1FDC-7511-82C0-B761B78D92DB}"/>
              </a:ext>
            </a:extLst>
          </p:cNvPr>
          <p:cNvSpPr/>
          <p:nvPr/>
        </p:nvSpPr>
        <p:spPr>
          <a:xfrm>
            <a:off x="8851392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Shape 26">
            <a:extLst>
              <a:ext uri="{FF2B5EF4-FFF2-40B4-BE49-F238E27FC236}">
                <a16:creationId xmlns:a16="http://schemas.microsoft.com/office/drawing/2014/main" id="{504F4367-9826-60E5-F1C8-4A6B4F43C134}"/>
              </a:ext>
            </a:extLst>
          </p:cNvPr>
          <p:cNvSpPr/>
          <p:nvPr/>
        </p:nvSpPr>
        <p:spPr>
          <a:xfrm>
            <a:off x="8970264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8" name="Shape 27">
            <a:extLst>
              <a:ext uri="{FF2B5EF4-FFF2-40B4-BE49-F238E27FC236}">
                <a16:creationId xmlns:a16="http://schemas.microsoft.com/office/drawing/2014/main" id="{F5E5BA5F-98A2-3EF7-CC80-C7D0A0FC9398}"/>
              </a:ext>
            </a:extLst>
          </p:cNvPr>
          <p:cNvSpPr/>
          <p:nvPr/>
        </p:nvSpPr>
        <p:spPr>
          <a:xfrm>
            <a:off x="9089136" y="4974336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Shape 28">
            <a:extLst>
              <a:ext uri="{FF2B5EF4-FFF2-40B4-BE49-F238E27FC236}">
                <a16:creationId xmlns:a16="http://schemas.microsoft.com/office/drawing/2014/main" id="{04AFB549-596A-379D-A015-66D162F329C2}"/>
              </a:ext>
            </a:extLst>
          </p:cNvPr>
          <p:cNvSpPr/>
          <p:nvPr/>
        </p:nvSpPr>
        <p:spPr>
          <a:xfrm>
            <a:off x="8732520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0" name="Shape 29">
            <a:extLst>
              <a:ext uri="{FF2B5EF4-FFF2-40B4-BE49-F238E27FC236}">
                <a16:creationId xmlns:a16="http://schemas.microsoft.com/office/drawing/2014/main" id="{8E95C26D-F2B8-71DA-CB49-816A6206F2F2}"/>
              </a:ext>
            </a:extLst>
          </p:cNvPr>
          <p:cNvSpPr/>
          <p:nvPr/>
        </p:nvSpPr>
        <p:spPr>
          <a:xfrm>
            <a:off x="8851392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1" name="Shape 30">
            <a:extLst>
              <a:ext uri="{FF2B5EF4-FFF2-40B4-BE49-F238E27FC236}">
                <a16:creationId xmlns:a16="http://schemas.microsoft.com/office/drawing/2014/main" id="{1F511D61-16F2-B0A3-92B7-576AE779ABDF}"/>
              </a:ext>
            </a:extLst>
          </p:cNvPr>
          <p:cNvSpPr/>
          <p:nvPr/>
        </p:nvSpPr>
        <p:spPr>
          <a:xfrm>
            <a:off x="8970264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Shape 31">
            <a:extLst>
              <a:ext uri="{FF2B5EF4-FFF2-40B4-BE49-F238E27FC236}">
                <a16:creationId xmlns:a16="http://schemas.microsoft.com/office/drawing/2014/main" id="{ACE42F67-F9D5-58B9-217E-65B7965E7C00}"/>
              </a:ext>
            </a:extLst>
          </p:cNvPr>
          <p:cNvSpPr/>
          <p:nvPr/>
        </p:nvSpPr>
        <p:spPr>
          <a:xfrm>
            <a:off x="9089136" y="5093208"/>
            <a:ext cx="41148" cy="41148"/>
          </a:xfrm>
          <a:prstGeom prst="ellipse">
            <a:avLst/>
          </a:prstGeom>
          <a:solidFill>
            <a:srgbClr val="124F4A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897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2086</Words>
  <Application>Microsoft Office PowerPoint</Application>
  <PresentationFormat>Apresentação na tela (16:9)</PresentationFormat>
  <Paragraphs>314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Aptos</vt:lpstr>
      <vt:lpstr>Arial</vt:lpstr>
      <vt:lpstr>Calibri</vt:lpstr>
      <vt:lpstr>Nunito</vt:lpstr>
      <vt:lpstr>Raleway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Sicolos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Presente é Híbrido — Frontier Firm &amp; Microsoft Copilot</dc:title>
  <dc:subject>PptxGenJS Presentation</dc:subject>
  <dc:creator>Sicolos Automação Inteligente</dc:creator>
  <cp:lastModifiedBy>Marcio Cossari</cp:lastModifiedBy>
  <cp:revision>64</cp:revision>
  <dcterms:created xsi:type="dcterms:W3CDTF">2026-04-27T14:45:58Z</dcterms:created>
  <dcterms:modified xsi:type="dcterms:W3CDTF">2026-09-24T11:41:27Z</dcterms:modified>
</cp:coreProperties>
</file>