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598" r:id="rId3"/>
    <p:sldId id="263" r:id="rId4"/>
    <p:sldId id="257" r:id="rId5"/>
    <p:sldId id="258" r:id="rId6"/>
    <p:sldId id="3595" r:id="rId7"/>
    <p:sldId id="264" r:id="rId8"/>
    <p:sldId id="3600" r:id="rId9"/>
    <p:sldId id="3596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2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A448CC-8ED4-0551-39FF-4FF2A35203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912AF1F-D45A-7114-9018-39A20CBAF0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87C2C36-F29A-1E63-439D-2BF5AA143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FF8BB-A04E-498C-BEBA-B323B54CB590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A0F3EC0-0C8A-F330-3230-7927674BF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6DCF51-69DF-CB14-7264-04F6E62FA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E73D-1B99-4844-AC6F-8D6B2747D6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1946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708F58-C5C9-54FF-98DD-D3E3DC17D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4B2C416-7A53-BBDA-434A-85DCA9CE57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FD59FD6-818E-ED6F-9F1B-A500504D5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FF8BB-A04E-498C-BEBA-B323B54CB590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89CF9EA-3232-6AA3-A91C-BFA7DA0A5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11C5E88-94E8-207C-B81D-5C9212969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E73D-1B99-4844-AC6F-8D6B2747D6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6909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0701EC3-2E66-99BF-E461-4A931A56E9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905BE19-D7CE-7E59-1DD2-23912A74FB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0A694F-BA4C-CDFF-ED12-AEA7ADA97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FF8BB-A04E-498C-BEBA-B323B54CB590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45851CA-CB7D-3114-6842-AE4F7F904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80C205D-0796-C5DC-93A4-308322D9E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E73D-1B99-4844-AC6F-8D6B2747D6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1129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0E5D50-D41E-2DCA-9876-467F3E798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1BE1D24-EE5B-8D42-4DF6-823C207E7D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2729D64-3D8C-17CE-5DAD-44F896652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FF8BB-A04E-498C-BEBA-B323B54CB590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23F1C5-CF85-499F-B66C-984ADB448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C2F76CF-D551-069A-4655-4A223B4B7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E73D-1B99-4844-AC6F-8D6B2747D6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2188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1324E1-006C-43B6-6E85-84E63D0F9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988E951-E61C-9D48-5B57-F0B574B65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17CFE14-1F02-39D6-FA26-0705863B8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FF8BB-A04E-498C-BEBA-B323B54CB590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C28C00-75C2-C065-CF6F-C3C7F2360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CD33F5-E7F8-0C7F-8EF4-5F78DA30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E73D-1B99-4844-AC6F-8D6B2747D6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8119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C4F3A9-F6DB-7546-54AE-936A53342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C48B7B8-C0F7-69E9-EDD4-598ED4F7C1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2F2EB1E-901B-CBBE-F880-DF7B87AB97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95261D8-26A9-C5BB-A6DC-B38822391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FF8BB-A04E-498C-BEBA-B323B54CB590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8CB2F3A-3C2C-D993-EB0C-CBDF63D15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F28F172-7D6D-4352-6A80-56127FF7B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E73D-1B99-4844-AC6F-8D6B2747D6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3900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313308-70C0-4177-C861-D04DC3ED7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81CBDFA-58DB-ED80-C2B9-EC1032C296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BD02BD1-23F9-B623-686B-414A7B1DFA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74A40DB-35FF-6D98-19C9-396DBE1EF6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A4F8121-2376-E94F-38E8-BE04CEBFA3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D942E1D-6A3C-140C-8D27-D7CF32801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FF8BB-A04E-498C-BEBA-B323B54CB590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FDF1CD1-9096-CB82-2E5A-EBBF18A7F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127418C-B158-3AE9-AA76-3A8208789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E73D-1B99-4844-AC6F-8D6B2747D6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1045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8593C7-8683-9C5E-0B05-9C831B2B6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BAB0493-F71F-3555-03C0-09E58744A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FF8BB-A04E-498C-BEBA-B323B54CB590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18DC45F-A1CE-20FA-B83F-4ADFCDA14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95D10E8-F5AB-FDE6-9D2F-99AC28979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E73D-1B99-4844-AC6F-8D6B2747D6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4389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D7B5C57-7C98-1A51-AAF2-1F58C5AD4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FF8BB-A04E-498C-BEBA-B323B54CB590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C5ACD96-CD36-E7C1-0AB0-D758D3389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89A55E4-279D-7050-BD54-8FDAFA057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E73D-1B99-4844-AC6F-8D6B2747D6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2406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929598-1258-3A6D-D40B-533008851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3724DD7-90FE-D3AA-8250-8A8578E22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91620D1-16B9-7BA9-1F75-CBEF5FDFA8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4473F90-8ABD-3A34-A62D-5FA46096A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FF8BB-A04E-498C-BEBA-B323B54CB590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13C6A3A-4510-D054-AC0C-405F524DF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C41AC34-D099-610A-784E-51CC91D34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E73D-1B99-4844-AC6F-8D6B2747D6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8063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59605D-AB86-F437-2FB1-A7AB62AC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49156E3-A677-43E5-235F-6C6E9D7ABF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D014071-BE7E-9E26-A5CD-C2AB7485E2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66BEFC5-0CD1-CC92-E9B6-534BC3F8E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FF8BB-A04E-498C-BEBA-B323B54CB590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0BE1BC1-7EEC-4680-608C-11D9A19F8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FBB6593-6F28-DBB5-F183-5C56CCB98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E73D-1B99-4844-AC6F-8D6B2747D6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979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96842BD-637B-B87D-AA15-3D30FD834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8085DF1-3714-B0FB-5A3C-EC17AA1E41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C40C84B-82F0-86B3-110B-1A9F21F5D5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0FF8BB-A04E-498C-BEBA-B323B54CB590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738486-E639-321B-309B-49FCA4C596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BA74B41-64A2-7052-B884-6833E44AF4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C6E73D-1B99-4844-AC6F-8D6B2747D6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1778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3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79" y="643467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87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BFA8A4E-6EBD-65E6-5D5B-ADD9A2577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578" y="2276775"/>
            <a:ext cx="9664846" cy="212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013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905" y="1154906"/>
            <a:ext cx="5110162" cy="2952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60402" y="2440727"/>
            <a:ext cx="7460932" cy="657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175"/>
              </a:lnSpc>
            </a:pPr>
            <a:r>
              <a:rPr sz="4500" b="1" i="0" u="none" dirty="0" err="1">
                <a:solidFill>
                  <a:srgbClr val="F8FAFC"/>
                </a:solidFill>
                <a:latin typeface="Poppins"/>
              </a:rPr>
              <a:t>Além</a:t>
            </a:r>
            <a:r>
              <a:rPr sz="4500" b="1" i="0" u="none" dirty="0">
                <a:solidFill>
                  <a:srgbClr val="F8FAFC"/>
                </a:solidFill>
                <a:latin typeface="Poppins"/>
              </a:rPr>
              <a:t> do Hype e do FOMO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42743" y="4492524"/>
            <a:ext cx="8096250" cy="6422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2400" b="1" i="0" u="none" dirty="0">
                <a:solidFill>
                  <a:srgbClr val="CBD5E1"/>
                </a:solidFill>
                <a:latin typeface="Inter"/>
              </a:rPr>
              <a:t>Como </a:t>
            </a:r>
            <a:r>
              <a:rPr sz="2400" b="1" i="0" u="none" dirty="0" err="1">
                <a:solidFill>
                  <a:srgbClr val="CBD5E1"/>
                </a:solidFill>
                <a:latin typeface="Inter"/>
              </a:rPr>
              <a:t>transformar</a:t>
            </a:r>
            <a:r>
              <a:rPr sz="2400" b="1" i="0" u="none" dirty="0">
                <a:solidFill>
                  <a:srgbClr val="CBD5E1"/>
                </a:solidFill>
                <a:latin typeface="Inter"/>
              </a:rPr>
              <a:t> </a:t>
            </a:r>
            <a:r>
              <a:rPr sz="2400" b="1" i="0" u="none" dirty="0" err="1">
                <a:solidFill>
                  <a:srgbClr val="CBD5E1"/>
                </a:solidFill>
                <a:latin typeface="Inter"/>
              </a:rPr>
              <a:t>Inteligência</a:t>
            </a:r>
            <a:r>
              <a:rPr sz="2400" b="1" i="0" u="none" dirty="0">
                <a:solidFill>
                  <a:srgbClr val="CBD5E1"/>
                </a:solidFill>
                <a:latin typeface="Inter"/>
              </a:rPr>
              <a:t> Artificial </a:t>
            </a:r>
            <a:r>
              <a:rPr sz="2400" b="1" i="0" u="none" dirty="0" err="1">
                <a:solidFill>
                  <a:srgbClr val="CBD5E1"/>
                </a:solidFill>
                <a:latin typeface="Inter"/>
              </a:rPr>
              <a:t>em</a:t>
            </a:r>
            <a:r>
              <a:rPr sz="2400" b="1" i="0" u="none" dirty="0">
                <a:solidFill>
                  <a:srgbClr val="CBD5E1"/>
                </a:solidFill>
                <a:latin typeface="Inter"/>
              </a:rPr>
              <a:t> valor </a:t>
            </a:r>
            <a:r>
              <a:rPr sz="2400" b="1" i="0" u="none" dirty="0" err="1">
                <a:solidFill>
                  <a:srgbClr val="CBD5E1"/>
                </a:solidFill>
                <a:latin typeface="Inter"/>
              </a:rPr>
              <a:t>estratégico</a:t>
            </a:r>
            <a:r>
              <a:rPr sz="2400" b="1" i="0" u="none" dirty="0">
                <a:solidFill>
                  <a:srgbClr val="CBD5E1"/>
                </a:solidFill>
                <a:latin typeface="Inter"/>
              </a:rPr>
              <a:t> e </a:t>
            </a:r>
            <a:r>
              <a:rPr sz="2400" b="1" i="0" u="none" dirty="0" err="1">
                <a:solidFill>
                  <a:srgbClr val="CBD5E1"/>
                </a:solidFill>
                <a:latin typeface="Inter"/>
              </a:rPr>
              <a:t>resultados</a:t>
            </a:r>
            <a:r>
              <a:rPr sz="2400" b="1" i="0" u="none" dirty="0">
                <a:solidFill>
                  <a:srgbClr val="CBD5E1"/>
                </a:solidFill>
                <a:latin typeface="Inter"/>
              </a:rPr>
              <a:t> </a:t>
            </a:r>
            <a:r>
              <a:rPr sz="2400" b="1" i="0" u="none" dirty="0" err="1">
                <a:solidFill>
                  <a:srgbClr val="CBD5E1"/>
                </a:solidFill>
                <a:latin typeface="Inter"/>
              </a:rPr>
              <a:t>mensuráveis</a:t>
            </a:r>
            <a:r>
              <a:rPr sz="2400" b="1" i="0" u="none" dirty="0">
                <a:solidFill>
                  <a:srgbClr val="CBD5E1"/>
                </a:solidFill>
                <a:latin typeface="Inter"/>
              </a:rPr>
              <a:t> para o </a:t>
            </a:r>
            <a:r>
              <a:rPr sz="2400" b="1" i="0" u="none" dirty="0" err="1">
                <a:solidFill>
                  <a:srgbClr val="CBD5E1"/>
                </a:solidFill>
                <a:latin typeface="Inter"/>
              </a:rPr>
              <a:t>seu</a:t>
            </a:r>
            <a:r>
              <a:rPr sz="2400" b="1" i="0" u="none" dirty="0">
                <a:solidFill>
                  <a:srgbClr val="CBD5E1"/>
                </a:solidFill>
                <a:latin typeface="Inter"/>
              </a:rPr>
              <a:t> </a:t>
            </a:r>
            <a:r>
              <a:rPr sz="2400" b="1" i="0" u="none" dirty="0" err="1">
                <a:solidFill>
                  <a:srgbClr val="CBD5E1"/>
                </a:solidFill>
                <a:latin typeface="Inter"/>
              </a:rPr>
              <a:t>negócio</a:t>
            </a:r>
            <a:r>
              <a:rPr sz="2400" b="1" i="0" u="none" dirty="0">
                <a:solidFill>
                  <a:srgbClr val="CBD5E1"/>
                </a:solidFill>
                <a:latin typeface="Inter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705100"/>
            <a:ext cx="5324475" cy="23050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705100"/>
            <a:ext cx="5324475" cy="23050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3925" y="3048000"/>
            <a:ext cx="4870608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38BDF8"/>
                </a:solidFill>
                <a:latin typeface="Poppins SemiBold"/>
              </a:rPr>
              <a:t>O Que as Empresas Buscam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23925" y="3495675"/>
            <a:ext cx="4638675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94A3B8"/>
                </a:solidFill>
                <a:latin typeface="Inter"/>
              </a:rPr>
              <a:t>62,8% buscam GenAI e 82,1% focarão em Agentes de IA nos próximos 12 meses. O interesse está concentrado em automação de ponta a ponta e redução de atritos operacionais.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3048000"/>
            <a:ext cx="4870608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38BDF8"/>
                </a:solidFill>
                <a:latin typeface="Poppins SemiBold"/>
              </a:rPr>
              <a:t>Intenção de Investimento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29400" y="3495675"/>
            <a:ext cx="4638675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94A3B8"/>
                </a:solidFill>
                <a:latin typeface="Inter"/>
              </a:rPr>
              <a:t>Mais de 83% das empresas já possuem orçamento aprovado ou estão estudando a viabilidade de investimentos práticos em automação inteligente e IA.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3900" y="485775"/>
            <a:ext cx="11431428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0" i="0" u="none">
                <a:solidFill>
                  <a:srgbClr val="38BDF8"/>
                </a:solidFill>
                <a:latin typeface="Poppins SemiBold"/>
              </a:rPr>
              <a:t>Prioridades dos Decisores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81025" y="485775"/>
            <a:ext cx="38100" cy="523875"/>
          </a:xfrm>
          <a:prstGeom prst="rect">
            <a:avLst/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55407" y="2328862"/>
            <a:ext cx="9481185" cy="623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050" b="1" i="0" u="none" dirty="0">
                <a:solidFill>
                  <a:srgbClr val="F8FAFC"/>
                </a:solidFill>
                <a:latin typeface="Poppins"/>
              </a:rPr>
              <a:t>O </a:t>
            </a:r>
            <a:r>
              <a:rPr sz="4050" b="1" i="0" u="none" dirty="0" err="1">
                <a:solidFill>
                  <a:srgbClr val="F8FAFC"/>
                </a:solidFill>
                <a:latin typeface="Poppins"/>
              </a:rPr>
              <a:t>Cenário</a:t>
            </a:r>
            <a:r>
              <a:rPr sz="4050" b="1" i="0" u="none" dirty="0">
                <a:solidFill>
                  <a:srgbClr val="F8FAFC"/>
                </a:solidFill>
                <a:latin typeface="Poppins"/>
              </a:rPr>
              <a:t> </a:t>
            </a:r>
            <a:r>
              <a:rPr sz="4050" b="1" i="0" u="none" dirty="0" err="1">
                <a:solidFill>
                  <a:srgbClr val="F8FAFC"/>
                </a:solidFill>
                <a:latin typeface="Poppins"/>
              </a:rPr>
              <a:t>Atual</a:t>
            </a:r>
            <a:r>
              <a:rPr sz="4050" b="1" i="0" u="none" dirty="0">
                <a:solidFill>
                  <a:srgbClr val="F8FAFC"/>
                </a:solidFill>
                <a:latin typeface="Poppins"/>
              </a:rPr>
              <a:t>: Corrida Sem Rum</a:t>
            </a:r>
            <a:r>
              <a:rPr lang="pt-BR" sz="4050" b="1" i="0" u="none" dirty="0">
                <a:solidFill>
                  <a:srgbClr val="F8FAFC"/>
                </a:solidFill>
                <a:latin typeface="Poppins"/>
              </a:rPr>
              <a:t>o</a:t>
            </a:r>
            <a:endParaRPr sz="4050" b="1" i="0" u="none" dirty="0">
              <a:solidFill>
                <a:srgbClr val="F8FAFC"/>
              </a:solidFill>
              <a:latin typeface="Poppin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24125" y="3290887"/>
            <a:ext cx="7143750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94A3B8"/>
                </a:solidFill>
                <a:latin typeface="Inter"/>
              </a:rPr>
              <a:t>Por que a urgência pautada pela ansiedade de mercado gera desperdício de capital e projetos frustrados?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47875"/>
            <a:ext cx="5324475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1025" y="2300287"/>
            <a:ext cx="5590698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F1F5F9"/>
                </a:solidFill>
                <a:latin typeface="Poppins SemiBold"/>
              </a:rPr>
              <a:t>Medo de Ficar para Trás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7725" y="2747962"/>
            <a:ext cx="5057775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94A3B8"/>
                </a:solidFill>
                <a:latin typeface="Inter"/>
              </a:rPr>
              <a:t>Pressão corporativa para "fazer algo com IA" imediatamente, sem estratégia clara.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7725" y="3414712"/>
            <a:ext cx="5057775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94A3B8"/>
                </a:solidFill>
                <a:latin typeface="Inter"/>
              </a:rPr>
              <a:t>Decisões tomadas com base em ansiedade de mercado e não em dores de negócio.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7725" y="4081462"/>
            <a:ext cx="5057775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94A3B8"/>
                </a:solidFill>
                <a:latin typeface="Inter"/>
              </a:rPr>
              <a:t>Aceleração desordenada que ignora maturidade de dados e arquitetura técnica.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7725" y="4748212"/>
            <a:ext cx="5057775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94A3B8"/>
                </a:solidFill>
                <a:latin typeface="Inter"/>
              </a:rPr>
              <a:t>Resultado: Investimentos altos sem retorno sobre o investimento (ROI).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1025" y="2747962"/>
            <a:ext cx="17145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06B6D4"/>
                </a:solidFill>
                <a:latin typeface="Inter"/>
              </a:rPr>
              <a:t>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1025" y="3414712"/>
            <a:ext cx="17145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06B6D4"/>
                </a:solidFill>
                <a:latin typeface="Inter"/>
              </a:rPr>
              <a:t>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1025" y="4081462"/>
            <a:ext cx="17145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06B6D4"/>
                </a:solidFill>
                <a:latin typeface="Inter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1025" y="4748212"/>
            <a:ext cx="17145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06B6D4"/>
                </a:solidFill>
                <a:latin typeface="Inter"/>
              </a:rPr>
              <a:t>✓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3900" y="485775"/>
            <a:ext cx="11431428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0" i="0" u="none">
                <a:solidFill>
                  <a:srgbClr val="38BDF8"/>
                </a:solidFill>
                <a:latin typeface="Poppins SemiBold"/>
              </a:rPr>
              <a:t>A Armadilha do FOMO na IA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81025" y="485775"/>
            <a:ext cx="38100" cy="523875"/>
          </a:xfrm>
          <a:prstGeom prst="rect">
            <a:avLst/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E1859933-120E-F351-5D50-70D363368A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190626"/>
            <a:ext cx="5324475" cy="491251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76CAFE3-430D-FECA-4FF2-355D149CE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902" y="0"/>
            <a:ext cx="60941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189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38859" y="299801"/>
            <a:ext cx="8589364" cy="69011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570"/>
              </a:lnSpc>
            </a:pPr>
            <a:r>
              <a:rPr lang="pt-BR" sz="2000" b="1" i="0" u="none" dirty="0">
                <a:solidFill>
                  <a:srgbClr val="F1F5F9"/>
                </a:solidFill>
                <a:latin typeface="Poppins Medium"/>
              </a:rPr>
              <a:t>1. Seus processos estão suficientemente bem definidos para serem delegados a agentes? </a:t>
            </a:r>
          </a:p>
          <a:p>
            <a:pPr algn="ctr">
              <a:lnSpc>
                <a:spcPts val="3570"/>
              </a:lnSpc>
            </a:pPr>
            <a:endParaRPr lang="pt-BR" sz="2000" b="1" i="0" u="none" dirty="0">
              <a:solidFill>
                <a:srgbClr val="F1F5F9"/>
              </a:solidFill>
              <a:latin typeface="Poppins Medium"/>
            </a:endParaRPr>
          </a:p>
          <a:p>
            <a:pPr algn="ctr">
              <a:lnSpc>
                <a:spcPts val="3570"/>
              </a:lnSpc>
            </a:pPr>
            <a:r>
              <a:rPr lang="pt-BR" sz="2000" b="1" i="0" u="none" dirty="0">
                <a:solidFill>
                  <a:srgbClr val="F1F5F9"/>
                </a:solidFill>
                <a:latin typeface="Poppins Medium"/>
              </a:rPr>
              <a:t>2. Existe governança para definir o que um agente pode, e não pode, fazer? </a:t>
            </a:r>
          </a:p>
          <a:p>
            <a:pPr algn="ctr">
              <a:lnSpc>
                <a:spcPts val="3570"/>
              </a:lnSpc>
            </a:pPr>
            <a:endParaRPr lang="pt-BR" sz="2000" b="1" i="0" u="none" dirty="0">
              <a:solidFill>
                <a:srgbClr val="F1F5F9"/>
              </a:solidFill>
              <a:latin typeface="Poppins Medium"/>
            </a:endParaRPr>
          </a:p>
          <a:p>
            <a:pPr algn="ctr">
              <a:lnSpc>
                <a:spcPts val="3570"/>
              </a:lnSpc>
            </a:pPr>
            <a:r>
              <a:rPr lang="pt-BR" sz="2000" b="1" i="0" u="none" dirty="0">
                <a:solidFill>
                  <a:srgbClr val="F1F5F9"/>
                </a:solidFill>
                <a:latin typeface="Poppins Medium"/>
              </a:rPr>
              <a:t>3. A empresa consegue medir se os agentes estão realmente funcionando bem? </a:t>
            </a:r>
          </a:p>
          <a:p>
            <a:pPr algn="ctr">
              <a:lnSpc>
                <a:spcPts val="3570"/>
              </a:lnSpc>
            </a:pPr>
            <a:endParaRPr lang="pt-BR" sz="2000" b="1" i="0" u="none" dirty="0">
              <a:solidFill>
                <a:srgbClr val="F1F5F9"/>
              </a:solidFill>
              <a:latin typeface="Poppins Medium"/>
            </a:endParaRPr>
          </a:p>
          <a:p>
            <a:pPr algn="ctr">
              <a:lnSpc>
                <a:spcPts val="3570"/>
              </a:lnSpc>
            </a:pPr>
            <a:r>
              <a:rPr lang="pt-BR" sz="2000" b="1" i="0" u="none" dirty="0">
                <a:solidFill>
                  <a:srgbClr val="F1F5F9"/>
                </a:solidFill>
                <a:latin typeface="Poppins Medium"/>
              </a:rPr>
              <a:t>4. A arquitetura tecnológica suporta agentes trabalhando continuamente? </a:t>
            </a:r>
          </a:p>
          <a:p>
            <a:pPr algn="ctr">
              <a:lnSpc>
                <a:spcPts val="3570"/>
              </a:lnSpc>
            </a:pPr>
            <a:endParaRPr lang="pt-BR" sz="2000" b="1" i="0" u="none" dirty="0">
              <a:solidFill>
                <a:srgbClr val="F1F5F9"/>
              </a:solidFill>
              <a:latin typeface="Poppins Medium"/>
            </a:endParaRPr>
          </a:p>
          <a:p>
            <a:pPr algn="ctr">
              <a:lnSpc>
                <a:spcPts val="3570"/>
              </a:lnSpc>
            </a:pPr>
            <a:r>
              <a:rPr lang="pt-BR" sz="2000" b="1" i="0" u="none" dirty="0">
                <a:solidFill>
                  <a:srgbClr val="F1F5F9"/>
                </a:solidFill>
                <a:latin typeface="Poppins Medium"/>
              </a:rPr>
              <a:t>5. A organização possui pessoas preparadas para governar sistemas probabilísticos? </a:t>
            </a:r>
          </a:p>
          <a:p>
            <a:pPr algn="ctr">
              <a:lnSpc>
                <a:spcPts val="3570"/>
              </a:lnSpc>
            </a:pPr>
            <a:endParaRPr lang="pt-BR" sz="2000" b="1" i="0" u="none" dirty="0">
              <a:solidFill>
                <a:srgbClr val="F1F5F9"/>
              </a:solidFill>
              <a:latin typeface="Poppins Medium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52363" y="3301454"/>
            <a:ext cx="485775" cy="1714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0"/>
              </a:lnSpc>
            </a:pPr>
            <a:r>
              <a:rPr sz="9000" b="0" i="0" u="none">
                <a:solidFill>
                  <a:srgbClr val="06B6D4"/>
                </a:solidFill>
                <a:latin typeface="Poppins Medium"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53858" y="4375693"/>
            <a:ext cx="485775" cy="1714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0"/>
              </a:lnSpc>
            </a:pPr>
            <a:r>
              <a:rPr sz="9000" b="0" i="0" u="none">
                <a:solidFill>
                  <a:srgbClr val="06B6D4"/>
                </a:solidFill>
                <a:latin typeface="Poppins Medium"/>
              </a:rPr>
              <a:t>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4671A-BBAB-F183-2AC4-B5F7F9F4A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C24ABFF4-6B2A-DAFA-B7AA-76CC9DF58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B5F851-DFF9-B709-9763-7B4C4995482C}"/>
              </a:ext>
            </a:extLst>
          </p:cNvPr>
          <p:cNvSpPr txBox="1"/>
          <p:nvPr/>
        </p:nvSpPr>
        <p:spPr>
          <a:xfrm>
            <a:off x="1719113" y="2920454"/>
            <a:ext cx="8753772" cy="13599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570"/>
              </a:lnSpc>
            </a:pPr>
            <a:r>
              <a:rPr sz="2550" b="0" i="0" u="none">
                <a:solidFill>
                  <a:srgbClr val="F1F5F9"/>
                </a:solidFill>
                <a:latin typeface="Poppins Medium"/>
              </a:rPr>
              <a:t>A IA por si só não será um diferencial competitivo. O diferencial será a capacidade de transformar IA em resultado de negócio.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3F47B8-AE68-1291-17AA-6CBCFBDB58DF}"/>
              </a:ext>
            </a:extLst>
          </p:cNvPr>
          <p:cNvSpPr txBox="1"/>
          <p:nvPr/>
        </p:nvSpPr>
        <p:spPr>
          <a:xfrm>
            <a:off x="4395787" y="4566195"/>
            <a:ext cx="340042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0" i="0" u="none">
                <a:solidFill>
                  <a:srgbClr val="38BDF8"/>
                </a:solidFill>
                <a:latin typeface="Inter SemiBold"/>
              </a:rPr>
              <a:t>— AI STRATEGY SUMMIT RJ 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70E91E-5C8F-48AB-3E54-D553E226CD4A}"/>
              </a:ext>
            </a:extLst>
          </p:cNvPr>
          <p:cNvSpPr txBox="1"/>
          <p:nvPr/>
        </p:nvSpPr>
        <p:spPr>
          <a:xfrm>
            <a:off x="1052363" y="3301454"/>
            <a:ext cx="485775" cy="1714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0"/>
              </a:lnSpc>
            </a:pPr>
            <a:r>
              <a:rPr sz="9000" b="0" i="0" u="none">
                <a:solidFill>
                  <a:srgbClr val="06B6D4"/>
                </a:solidFill>
                <a:latin typeface="Poppins Medium"/>
              </a:rPr>
              <a:t>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4D95FF-7F21-39AA-344E-0F12242E5850}"/>
              </a:ext>
            </a:extLst>
          </p:cNvPr>
          <p:cNvSpPr txBox="1"/>
          <p:nvPr/>
        </p:nvSpPr>
        <p:spPr>
          <a:xfrm>
            <a:off x="10653858" y="4375693"/>
            <a:ext cx="485775" cy="1714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0"/>
              </a:lnSpc>
            </a:pPr>
            <a:r>
              <a:rPr sz="9000" b="0" i="0" u="none">
                <a:solidFill>
                  <a:srgbClr val="06B6D4"/>
                </a:solidFill>
                <a:latin typeface="Poppins Medium"/>
              </a:rPr>
              <a:t>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F91668-C4C3-F467-F48C-3A0C412F3AA0}"/>
              </a:ext>
            </a:extLst>
          </p:cNvPr>
          <p:cNvSpPr txBox="1"/>
          <p:nvPr/>
        </p:nvSpPr>
        <p:spPr>
          <a:xfrm>
            <a:off x="723900" y="485775"/>
            <a:ext cx="11431428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0" i="0" u="none">
                <a:solidFill>
                  <a:srgbClr val="38BDF8"/>
                </a:solidFill>
                <a:latin typeface="Poppins SemiBold"/>
              </a:rPr>
              <a:t>O Pilar Central do Summit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5C1D9F-8CB4-E50F-CCEC-B967353A93CC}"/>
              </a:ext>
            </a:extLst>
          </p:cNvPr>
          <p:cNvSpPr/>
          <p:nvPr/>
        </p:nvSpPr>
        <p:spPr>
          <a:xfrm>
            <a:off x="581025" y="485775"/>
            <a:ext cx="38100" cy="523875"/>
          </a:xfrm>
          <a:prstGeom prst="rect">
            <a:avLst/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412325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E643EF5D-0934-5088-3465-6E5A9059DC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8815" y="2148968"/>
            <a:ext cx="2560320" cy="256032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0DA1EB8-87CF-4588-A1FD-4756F9A28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10079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4FA1EBEE-C015-66EF-F19B-5F1DAD1053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055" y="2148968"/>
            <a:ext cx="2560320" cy="2553919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7A4E378-EA57-47B9-B1EB-58B998F6C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2595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m 3">
            <a:extLst>
              <a:ext uri="{FF2B5EF4-FFF2-40B4-BE49-F238E27FC236}">
                <a16:creationId xmlns:a16="http://schemas.microsoft.com/office/drawing/2014/main" id="{D3BDEBF3-D02F-5287-7455-928AD06157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8234" y="2148968"/>
            <a:ext cx="2560320" cy="2553918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2B31ED6-76F0-425A-9A41-C947AEF9C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566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7">
            <a:extLst>
              <a:ext uri="{FF2B5EF4-FFF2-40B4-BE49-F238E27FC236}">
                <a16:creationId xmlns:a16="http://schemas.microsoft.com/office/drawing/2014/main" id="{D9280D6F-CEB1-7955-0200-52CD46172E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4791" y="2148968"/>
            <a:ext cx="2560320" cy="255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7259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289</Words>
  <Application>Microsoft Office PowerPoint</Application>
  <PresentationFormat>Widescreen</PresentationFormat>
  <Paragraphs>35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8" baseType="lpstr">
      <vt:lpstr>Aptos</vt:lpstr>
      <vt:lpstr>Aptos Display</vt:lpstr>
      <vt:lpstr>Arial</vt:lpstr>
      <vt:lpstr>Inter</vt:lpstr>
      <vt:lpstr>Inter SemiBold</vt:lpstr>
      <vt:lpstr>Poppins</vt:lpstr>
      <vt:lpstr>Poppins Medium</vt:lpstr>
      <vt:lpstr>Poppins SemiBold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Cezar Taurion</dc:creator>
  <cp:lastModifiedBy>Cezar Taurion</cp:lastModifiedBy>
  <cp:revision>17</cp:revision>
  <dcterms:created xsi:type="dcterms:W3CDTF">2026-08-03T12:16:25Z</dcterms:created>
  <dcterms:modified xsi:type="dcterms:W3CDTF">2026-08-05T18:09:40Z</dcterms:modified>
</cp:coreProperties>
</file>