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9" r:id="rId7"/>
    <p:sldId id="262" r:id="rId8"/>
    <p:sldId id="263" r:id="rId9"/>
    <p:sldId id="267" r:id="rId10"/>
    <p:sldId id="268" r:id="rId11"/>
    <p:sldId id="270" r:id="rId12"/>
    <p:sldId id="271" r:id="rId13"/>
    <p:sldId id="273" r:id="rId14"/>
    <p:sldId id="274" r:id="rId15"/>
    <p:sldId id="275" r:id="rId16"/>
    <p:sldId id="279" r:id="rId17"/>
    <p:sldId id="276" r:id="rId18"/>
    <p:sldId id="278" r:id="rId19"/>
  </p:sldIdLst>
  <p:sldSz cx="12192000" cy="6858000"/>
  <p:notesSz cx="6858000" cy="12192000"/>
  <p:embeddedFontLst>
    <p:embeddedFont>
      <p:font typeface="IntelOne Display Bold" panose="020B0604020202020204" charset="0"/>
      <p:bold r:id="rId21"/>
    </p:embeddedFont>
    <p:embeddedFont>
      <p:font typeface="IntelOne Display Light" panose="020B0604020202020204" charset="0"/>
      <p:regular r:id="rId22"/>
    </p:embeddedFont>
    <p:embeddedFont>
      <p:font typeface="IntelOne Display Medium" panose="020B0604020202020204" charset="0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7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58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CAPA (3 min p/ abertura, slides 1-3). Provocação principal + título da palestra + pergunta que será retomada no encerramento. Não mencionar o E-CLIC.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Espelho do slide de dispersão: as mesmas fontes convergem para o E-CLIC como camada de organização e governança (centralização, classificação, controle, rastreabilidade e regras de acesso). IMPORTANTE: não afirmar que o E-CLIC substitui ERP/SharePoint — a mensagem é centralização e integração da gestão da informação. Retomar verbalmente o slide 3 ("lembram deste caos?").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CAPACIDADES ATUAIS — mostrar apenas o que está disponível/demonstrável hoje. [VALIDAR TÉCNICA]: confirmar quais recursos estão no produto padrão, quais são módulos e quais dependem de configuração. Redações prudentes (sem promessas absolutas de velocidade, precisão ou completude).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IA ESPECIALIZADA — o diferencial não é criar um modelo fundacional próprio: é conhecer o processo, estruturar o contexto, definir regras, integrar documentos, construir agentes e automações específicas e validar a aplicação com o cliente.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Exemplos ILUSTRATIVOS — não são funcionalidades prontas do produto padrão. O rodapé destacado deixa isso explícito. [VALIDAR COMERCIAL]: o que é produto padrão, módulo adicional, serviço personalizado ou apenas possibilidade.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Diferenciais agrupados em 3 blocos que conversam com o slide final dos três níveis: gestão documental consolidada; IA segura e governada; desenvolvimento especializado por processo.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CASOS SELECIONADOS (2 para apresentar; os outros 2 estão no slide de apoio após o encerramento). [VALIDAR INTERNAMENTE todos os números: -10% custo, -30% prazo, 250 mil+ documentos, 550+ empresas].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APOIO — usar apenas se surgirem perguntas sobre outros setores. [VALIDAR números internamente].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FALA: "Até aqui discutimos por que a IA depende de informação organizada, governada e protegida. Agora eu gostaria de mostrar como essas capacidades podem ser aplicadas na prática." CHECKLIST DO VÍDEO: mostrar somente funcionalidades disponíveis; 3-4 min no máximo; resolução e áudio testados; cópia local + funcionamento offline; codec compatível; testar no notebook do evento; plano B com capturas de tela.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ENCERRAMENTO. FALA FINAL (não escrita no slide): "Quando a IA deixar de ser novidade..." [pausa] "...continuará existindo uma pergunta essencial." [pausa] "A informação da sua empresa é confiável?" [pausa] "Muito obrigado." QR → WhatsApp (21) 4105-5441. Convite ao Estande 1S.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FALA (45s-1min): "O mercado inteiro discute qual ferramenta utilizar. Mas a pergunta mais importante não é qual IA escolher. A pergunta é: a informação da sua empresa está pronta?" Não citar o E-CLIC.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INTERAÇÃO COM A PLATEIA: "Quem aqui já sabia que uma informação existia, mas não sabia exatamente onde ela estava? Levante a mão." [aguardar] "Talvez no e-mail, em uma pasta de rede, em uma planilha, no WhatsApp ou perguntando para alguém. Esse é o primeiro problema: a informação existe, mas está dispersa." (Não misturar aqui o tema de versões — ele vem no próximo slide.)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CONSEQUÊNCIAS (fusão dos antigos slides 4 e 5): tempo perdido, retrabalho, decisões atrasadas e risco. A arte de versões cobre o problema de versionamento como elemento secundário.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Virada conceitual da palestra. O destaque de alerta fica apenas no último estágio (Decisões erradas). Mensagem central repetida no rodapé.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Aprofundamento do 4º pilar. Mensagem: a IA precisa acessar informações corporativas para gerar valor — sem que a empresa perca a governança sobre seus documentos. [VALIDAR TÉCNICA/JURÍDICO antes de usar em fala]: sobre treinamento de modelos, usar apenas a formulação prudente "a arquitetura é concebida para preservar o isolamento, a governança e o uso controlado das informações de cada cliente". NÃO usar: "segurança total", "risco zero", "dados nunca saem da empresa".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CENTRAL — os quatro pilares (unificados desde já; o slide de segurança aprofunda o 4º). Explicar oralmente: 1) Informação: dados e documentos corretos, atuais e acessíveis. 2) Contexto: significado, relacionamento e finalidade das informações. 3) Governança: regras, responsabilidades, rastreabilidade e controle. 4) Segurança: proteção, confidencialidade e uso autorizado. Posicionamento: independente do modelo, a camada perene é a preparação da informação.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Credencial conectada à tese: 16+ anos resolvendo o problema que hoje limita o valor da IA. Os quatro atributos são apoio — não competir com a frase principal.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CAPÍTULO E-CLIC como base informacional. "Antes da IA utilizar a informação" (não apenas "responder perguntas" — a IA também valida, gera documentos, automatiza). O produto aparece só no fim do slide, discreto.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10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hoto_hero_do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1" y="-530353"/>
            <a:ext cx="8104093" cy="767356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 0"/>
          <p:cNvSpPr/>
          <p:nvPr/>
        </p:nvSpPr>
        <p:spPr>
          <a:xfrm>
            <a:off x="548640" y="640080"/>
            <a:ext cx="57607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Sua empresa
está pronta
</a:t>
            </a:r>
            <a:r>
              <a:rPr lang="en-US" sz="38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para a IA?</a:t>
            </a:r>
            <a:endParaRPr lang="en-US" sz="3800" dirty="0">
              <a:latin typeface="IntelOne Display Bold" panose="020B0803020203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48640" y="288036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1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...ou apenas disponibilizou
</a:t>
            </a:r>
            <a:r>
              <a:rPr lang="en-US" sz="2100" b="1" dirty="0">
                <a:solidFill>
                  <a:srgbClr val="8FC2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o ChatGPT para seus colaboradores?</a:t>
            </a:r>
            <a:endParaRPr lang="en-US" sz="2100" dirty="0">
              <a:latin typeface="IntelOne Display Medium" panose="020B0703020203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8640" y="40690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IntelOne Display Light" panose="020B0403020203020204" pitchFamily="34" charset="0"/>
                <a:ea typeface="Arial" pitchFamily="34" charset="-122"/>
                <a:cs typeface="Arial" panose="020B0604020202020204" pitchFamily="34" charset="0"/>
              </a:rPr>
              <a:t>IA na Gestão Documental</a:t>
            </a:r>
            <a:endParaRPr lang="en-US" sz="1900" dirty="0">
              <a:latin typeface="IntelOne Display Light" panose="020B0403020203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8640" y="443484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DA3FF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Sua informação está pronta para a Inteligência Artificial?</a:t>
            </a:r>
            <a:endParaRPr lang="en-US" sz="1350" dirty="0">
              <a:latin typeface="IntelOne Display Light" panose="020B0403020203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640" y="4892040"/>
            <a:ext cx="4892040" cy="786384"/>
          </a:xfrm>
          <a:prstGeom prst="roundRect">
            <a:avLst>
              <a:gd name="adj" fmla="val 10465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777240" y="4892040"/>
            <a:ext cx="45262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IA STRATEGY SUMMIT  ·  RIO DE JANEIRO</a:t>
            </a:r>
            <a:endParaRPr lang="en-US" sz="115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160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05 de agosto  ·  16h  ·  Auditório Principal — Hotel Prodigy Santos Dumont</a:t>
            </a:r>
            <a:endParaRPr lang="en-US" sz="1150" dirty="0">
              <a:latin typeface="IntelOne Display Medium" panose="020B0703020203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514600" y="6080759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Otto Machado  ·  Diretor Geral</a:t>
            </a:r>
            <a:endParaRPr lang="en-US" sz="1100" dirty="0">
              <a:latin typeface="IntelOne Display Bold" panose="020B0803020203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5F78CE-E4AF-A7B3-1349-A30F6D717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88" y="5848125"/>
            <a:ext cx="1479179" cy="7395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Da dispersão </a:t>
            </a:r>
            <a:r>
              <a:rPr lang="en-US" sz="32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à informação governada.</a:t>
            </a:r>
            <a:endParaRPr lang="en-US" sz="3200" dirty="0">
              <a:latin typeface="IntelOne Display Bold" panose="020B0803020203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FONTES DISPERSAS</a:t>
            </a:r>
            <a:endParaRPr lang="en-US" sz="1200" dirty="0">
              <a:latin typeface="IntelOne Display Bold" panose="020B0803020203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22960" y="1920240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822960" y="19202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E-mails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651760" y="1920240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2651760" y="19202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Pastas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22960" y="2578608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822960" y="2578608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Planilhas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651760" y="2578608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651760" y="2578608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PDFs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22960" y="3236976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22960" y="3236976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2651760" y="3236976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651760" y="3236976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22960" y="3895344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22960" y="3895344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SharePoint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2651760" y="3895344"/>
            <a:ext cx="1691640" cy="502920"/>
          </a:xfrm>
          <a:prstGeom prst="roundRect">
            <a:avLst>
              <a:gd name="adj" fmla="val 16364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651760" y="3895344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681728" y="2971800"/>
            <a:ext cx="548640" cy="420624"/>
          </a:xfrm>
          <a:prstGeom prst="rightArrow">
            <a:avLst/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5440680" y="1554480"/>
            <a:ext cx="2514600" cy="3246120"/>
          </a:xfrm>
          <a:prstGeom prst="roundRect">
            <a:avLst>
              <a:gd name="adj" fmla="val 5091"/>
            </a:avLst>
          </a:prstGeom>
          <a:solidFill>
            <a:srgbClr val="111F3A"/>
          </a:solidFill>
          <a:ln w="25400">
            <a:solidFill>
              <a:srgbClr val="4DA3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2" name="Image 0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03937" y="1783080"/>
            <a:ext cx="1230106" cy="116128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5440680" y="2999232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850" b="1" kern="0" spc="100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CAMADA DE ORGANIZAÇÃO</a:t>
            </a:r>
            <a:endParaRPr lang="en-US" sz="8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100"/>
              </a:lnSpc>
              <a:buNone/>
            </a:pPr>
            <a:r>
              <a:rPr lang="en-US" sz="850" b="1" kern="0" spc="100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 GOVERNANÇA</a:t>
            </a:r>
            <a:endParaRPr lang="en-US" sz="850" dirty="0">
              <a:latin typeface="IntelOne Display Bold" panose="020B0803020203020204" pitchFamily="34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5669280" y="34747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· Centralização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5669280" y="376732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· Classificação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5669280" y="405993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· Controle e rastreabilidade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5669280" y="435254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· Regras de acesso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8183880" y="2971800"/>
            <a:ext cx="548640" cy="420624"/>
          </a:xfrm>
          <a:prstGeom prst="rightArrow">
            <a:avLst/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9" name="Shape 26"/>
          <p:cNvSpPr/>
          <p:nvPr/>
        </p:nvSpPr>
        <p:spPr>
          <a:xfrm>
            <a:off x="9006840" y="1554480"/>
            <a:ext cx="2606040" cy="3246120"/>
          </a:xfrm>
          <a:prstGeom prst="roundRect">
            <a:avLst>
              <a:gd name="adj" fmla="val 4211"/>
            </a:avLst>
          </a:prstGeom>
          <a:solidFill>
            <a:srgbClr val="0E1A31"/>
          </a:solidFill>
          <a:ln w="1905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 dirty="0">
              <a:latin typeface="IntelOne Display Bold" panose="020B0803020203020204" pitchFamily="34" charset="0"/>
            </a:endParaRPr>
          </a:p>
        </p:txBody>
      </p:sp>
      <p:sp>
        <p:nvSpPr>
          <p:cNvPr id="30" name="Text 27"/>
          <p:cNvSpPr/>
          <p:nvPr/>
        </p:nvSpPr>
        <p:spPr>
          <a:xfrm>
            <a:off x="9189720" y="17830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Informação organizada</a:t>
            </a:r>
            <a:endParaRPr lang="en-US" sz="1450" dirty="0">
              <a:latin typeface="IntelOne Display Bold" panose="020B0803020203020204" pitchFamily="34" charset="0"/>
            </a:endParaRPr>
          </a:p>
        </p:txBody>
      </p:sp>
      <p:pic>
        <p:nvPicPr>
          <p:cNvPr id="31" name="Image 1" descr="icons/check_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7152" y="2322576"/>
            <a:ext cx="237744" cy="237744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9555480" y="2286000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Confiável</a:t>
            </a:r>
            <a:endParaRPr lang="en-US" sz="1300" dirty="0">
              <a:latin typeface="IntelOne Display Light" panose="020B0403020203020204" pitchFamily="34" charset="0"/>
            </a:endParaRPr>
          </a:p>
        </p:txBody>
      </p:sp>
      <p:pic>
        <p:nvPicPr>
          <p:cNvPr id="33" name="Image 2" descr="icons/check_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7152" y="2889504"/>
            <a:ext cx="237744" cy="237744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9555480" y="2852928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Governada</a:t>
            </a:r>
            <a:endParaRPr lang="en-US" sz="1300" dirty="0">
              <a:latin typeface="IntelOne Display Light" panose="020B0403020203020204" pitchFamily="34" charset="0"/>
            </a:endParaRPr>
          </a:p>
        </p:txBody>
      </p:sp>
      <p:pic>
        <p:nvPicPr>
          <p:cNvPr id="35" name="Image 3" descr="icons/check_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7152" y="3456432"/>
            <a:ext cx="237744" cy="237744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9555480" y="3419856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Protegida</a:t>
            </a:r>
            <a:endParaRPr lang="en-US" sz="1300" dirty="0">
              <a:latin typeface="IntelOne Display Light" panose="020B0403020203020204" pitchFamily="34" charset="0"/>
            </a:endParaRPr>
          </a:p>
        </p:txBody>
      </p:sp>
      <p:pic>
        <p:nvPicPr>
          <p:cNvPr id="37" name="Image 4" descr="icons/check_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7152" y="4023360"/>
            <a:ext cx="237744" cy="237744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9555480" y="3986784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Pronta para a IA</a:t>
            </a:r>
            <a:endParaRPr lang="en-US" sz="1300" dirty="0">
              <a:latin typeface="IntelOne Display Light" panose="020B0403020203020204" pitchFamily="34" charset="0"/>
            </a:endParaRPr>
          </a:p>
        </p:txBody>
      </p:sp>
      <p:sp>
        <p:nvSpPr>
          <p:cNvPr id="39" name="Shape 32"/>
          <p:cNvSpPr/>
          <p:nvPr/>
        </p:nvSpPr>
        <p:spPr>
          <a:xfrm>
            <a:off x="1965960" y="5536984"/>
            <a:ext cx="8257032" cy="804672"/>
          </a:xfrm>
          <a:prstGeom prst="roundRect">
            <a:avLst>
              <a:gd name="adj" fmla="val 11765"/>
            </a:avLst>
          </a:prstGeom>
          <a:solidFill>
            <a:srgbClr val="0E1A31">
              <a:alpha val="85000"/>
            </a:srgbClr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3"/>
          <p:cNvSpPr/>
          <p:nvPr/>
        </p:nvSpPr>
        <p:spPr>
          <a:xfrm>
            <a:off x="2441448" y="5719864"/>
            <a:ext cx="76169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 IA depende de uma base informacional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organizada, governada e </a:t>
            </a:r>
            <a:r>
              <a:rPr lang="en-US" sz="1400" b="1" dirty="0" err="1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protegida</a:t>
            </a:r>
            <a:endParaRPr lang="en-US" sz="1400" b="1" dirty="0">
              <a:solidFill>
                <a:srgbClr val="4DA3FF"/>
              </a:solidFill>
              <a:latin typeface="IntelOne Display Medium" panose="020B0703020203020204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cs typeface="Arial" pitchFamily="34" charset="-120"/>
              </a:rPr>
              <a:t>e o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cs typeface="Arial" pitchFamily="34" charset="-120"/>
              </a:rPr>
              <a:t>E-CLIC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foi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desenvolvido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b="1" dirty="0" err="1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exatamente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para </a:t>
            </a:r>
            <a:r>
              <a:rPr lang="en-US" sz="1400" b="1" dirty="0" err="1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isso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400" dirty="0">
              <a:latin typeface="IntelOne Display Medium" panose="020B0703020203020204" pitchFamily="34" charset="0"/>
            </a:endParaRPr>
          </a:p>
          <a:p>
            <a:pPr marL="0" indent="0" algn="l">
              <a:buNone/>
            </a:pPr>
            <a:endParaRPr lang="en-US" sz="1400" dirty="0">
              <a:latin typeface="IntelOne Display Medium" panose="020B0703020203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F02EFAF-8E44-AAC0-A4CE-096D1DAEF6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682215"/>
            <a:ext cx="1036015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Quando a informação está preparada,
</a:t>
            </a:r>
            <a:r>
              <a:rPr lang="en-US" sz="30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IA começa a gerar valor.</a:t>
            </a:r>
            <a:endParaRPr lang="en-US" sz="3000" dirty="0">
              <a:latin typeface="IntelOne Display Bold" panose="020B0803020203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322186" y="2272555"/>
            <a:ext cx="960120" cy="960120"/>
          </a:xfrm>
          <a:prstGeom prst="ellipse">
            <a:avLst/>
          </a:prstGeom>
          <a:solidFill>
            <a:srgbClr val="111F3A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4" name="Image 0" descr="icons/filesear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0222" y="2560591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46114" y="3471135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Comparação</a:t>
            </a:r>
            <a:endParaRPr lang="en-US" sz="15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automática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746114" y="40690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Apoio à identificação de</a:t>
            </a:r>
            <a:endParaRPr lang="en-US" sz="1100" dirty="0">
              <a:latin typeface="IntelOne Display Light" panose="020B04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diferenças entre documentos</a:t>
            </a:r>
            <a:endParaRPr lang="en-US" sz="1100" dirty="0">
              <a:latin typeface="IntelOne Display Light" panose="020B04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e revisões</a:t>
            </a:r>
            <a:endParaRPr lang="en-US" sz="1100" dirty="0">
              <a:latin typeface="IntelOne Display Light" panose="020B0403020203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535034" y="2272555"/>
            <a:ext cx="960120" cy="960120"/>
          </a:xfrm>
          <a:prstGeom prst="ellipse">
            <a:avLst/>
          </a:prstGeom>
          <a:solidFill>
            <a:srgbClr val="111F3A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8" name="Image 1" descr="icons/listcheck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3070" y="2560591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58962" y="3471135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Extração</a:t>
            </a:r>
            <a:endParaRPr lang="en-US" sz="15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contextual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958962" y="40690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Extração assistida de</a:t>
            </a:r>
            <a:endParaRPr lang="en-US" sz="1100" dirty="0">
              <a:latin typeface="IntelOne Display Light" panose="020B04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informações e metadados</a:t>
            </a:r>
            <a:endParaRPr lang="en-US" sz="1100" dirty="0">
              <a:latin typeface="IntelOne Display Light" panose="020B04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relevantes</a:t>
            </a:r>
            <a:endParaRPr lang="en-US" sz="1100" dirty="0">
              <a:latin typeface="IntelOne Display Light" panose="020B0403020203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747882" y="2272555"/>
            <a:ext cx="960120" cy="960120"/>
          </a:xfrm>
          <a:prstGeom prst="ellipse">
            <a:avLst/>
          </a:prstGeom>
          <a:solidFill>
            <a:srgbClr val="111F3A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 2" descr="icons/shie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5918" y="2560591"/>
            <a:ext cx="384048" cy="38404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171810" y="3471135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Verificações</a:t>
            </a:r>
            <a:endParaRPr lang="en-US" sz="15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automatizadas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6171810" y="40690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Com base em critérios</a:t>
            </a:r>
            <a:endParaRPr lang="en-US" sz="1100" dirty="0">
              <a:latin typeface="IntelOne Display Light" panose="020B04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previamente definidos</a:t>
            </a:r>
            <a:endParaRPr lang="en-US" sz="1100" dirty="0">
              <a:latin typeface="IntelOne Display Light" panose="020B0403020203020204" pitchFamily="34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8960730" y="2272555"/>
            <a:ext cx="960120" cy="960120"/>
          </a:xfrm>
          <a:prstGeom prst="ellipse">
            <a:avLst/>
          </a:prstGeom>
          <a:solidFill>
            <a:srgbClr val="111F3A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6" name="Image 3" descr="icons/aler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8766" y="2560591"/>
            <a:ext cx="384048" cy="38404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384658" y="3471135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Identificação</a:t>
            </a:r>
            <a:endParaRPr lang="en-US" sz="15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crítica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8384658" y="40690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Possíveis inconsistências</a:t>
            </a:r>
            <a:endParaRPr lang="en-US" sz="1100" dirty="0">
              <a:latin typeface="IntelOne Display Light" panose="020B04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e pontos que exigem</a:t>
            </a:r>
            <a:endParaRPr lang="en-US" sz="1100" dirty="0">
              <a:latin typeface="IntelOne Display Light" panose="020B04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atenção</a:t>
            </a:r>
            <a:endParaRPr lang="en-US" sz="1100" dirty="0">
              <a:latin typeface="IntelOne Display Light" panose="020B0403020203020204" pitchFamily="34" charset="0"/>
            </a:endParaRPr>
          </a:p>
        </p:txBody>
      </p:sp>
      <p:sp>
        <p:nvSpPr>
          <p:cNvPr id="23" name="Shape 16"/>
          <p:cNvSpPr/>
          <p:nvPr/>
        </p:nvSpPr>
        <p:spPr>
          <a:xfrm>
            <a:off x="2971800" y="5486400"/>
            <a:ext cx="6245352" cy="566928"/>
          </a:xfrm>
          <a:prstGeom prst="roundRect">
            <a:avLst>
              <a:gd name="adj" fmla="val 12903"/>
            </a:avLst>
          </a:prstGeom>
          <a:solidFill>
            <a:srgbClr val="0E1A31">
              <a:alpha val="85000"/>
            </a:srgbClr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pic>
        <p:nvPicPr>
          <p:cNvPr id="24" name="Image 5" descr="icons/chevron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2968" y="5669280"/>
            <a:ext cx="201168" cy="20116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3447288" y="5486400"/>
            <a:ext cx="56052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 IA entrega valor porque </a:t>
            </a:r>
            <a:r>
              <a:rPr lang="en-US" sz="135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 informação foi preparada.</a:t>
            </a:r>
            <a:endParaRPr lang="en-US" sz="1350" dirty="0">
              <a:latin typeface="IntelOne Display Medium" panose="020B0703020203020204" pitchFamily="34" charset="0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371600" y="6263640"/>
            <a:ext cx="9445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As capacidades disponíveis podem variar conforme o módulo, a configuração e o contexto de implantação.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165970" y="238731"/>
            <a:ext cx="2011680" cy="384048"/>
          </a:xfrm>
          <a:prstGeom prst="roundRect">
            <a:avLst>
              <a:gd name="adj" fmla="val 50000"/>
            </a:avLst>
          </a:prstGeom>
          <a:solidFill>
            <a:srgbClr val="111F3A"/>
          </a:solidFill>
          <a:ln w="12700">
            <a:solidFill>
              <a:srgbClr val="2E8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000" b="1" dirty="0">
                <a:solidFill>
                  <a:srgbClr val="4DA3FF"/>
                </a:solidFill>
                <a:latin typeface="IntelOne Display Medium" panose="020B0703020203020204" pitchFamily="34" charset="0"/>
              </a:rPr>
              <a:t>CAPACIDADES ATUAIS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27E7808-5996-0E30-65B3-E9A5280C35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0879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IA deve se adaptar ao seu negócio.</a:t>
            </a:r>
            <a:endParaRPr lang="en-US" sz="31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3800"/>
              </a:lnSpc>
              <a:buNone/>
            </a:pPr>
            <a:r>
              <a:rPr lang="en-US" sz="31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Não o contrário.</a:t>
            </a:r>
            <a:endParaRPr lang="en-US" sz="3100" dirty="0">
              <a:latin typeface="IntelOne Display Bold" panose="020B0803020203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14400" y="205740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Cada empresa possui: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2606040"/>
            <a:ext cx="2057400" cy="1554480"/>
          </a:xfrm>
          <a:prstGeom prst="roundRect">
            <a:avLst>
              <a:gd name="adj" fmla="val 7059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5" name="Image 0" descr="icons/filetex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316" y="2816352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1792" y="3310128"/>
            <a:ext cx="19110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Documentos</a:t>
            </a:r>
            <a:endParaRPr lang="en-US" sz="13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próprios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807208" y="2606040"/>
            <a:ext cx="2057400" cy="1554480"/>
          </a:xfrm>
          <a:prstGeom prst="roundRect">
            <a:avLst>
              <a:gd name="adj" fmla="val 7059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8" name="Image 1" descr="icons/shar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884" y="2816352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880360" y="3310128"/>
            <a:ext cx="19110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Processos</a:t>
            </a:r>
            <a:endParaRPr lang="en-US" sz="13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próprios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5065776" y="2606040"/>
            <a:ext cx="2057400" cy="1554480"/>
          </a:xfrm>
          <a:prstGeom prst="roundRect">
            <a:avLst>
              <a:gd name="adj" fmla="val 7059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 2" descr="icons/listcheck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2452" y="2816352"/>
            <a:ext cx="384048" cy="38404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138928" y="3310128"/>
            <a:ext cx="19110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Regras</a:t>
            </a:r>
            <a:endParaRPr lang="en-US" sz="13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próprias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7324344" y="2606040"/>
            <a:ext cx="2057400" cy="1554480"/>
          </a:xfrm>
          <a:prstGeom prst="roundRect">
            <a:avLst>
              <a:gd name="adj" fmla="val 7059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4" name="Image 3" descr="icons/chec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1020" y="2816352"/>
            <a:ext cx="384048" cy="38404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397496" y="3310128"/>
            <a:ext cx="19110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Critérios</a:t>
            </a:r>
            <a:endParaRPr lang="en-US" sz="13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próprios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9582912" y="2606040"/>
            <a:ext cx="2057400" cy="1554480"/>
          </a:xfrm>
          <a:prstGeom prst="roundRect">
            <a:avLst>
              <a:gd name="adj" fmla="val 7059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7" name="Image 4" descr="icons/user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19588" y="2816352"/>
            <a:ext cx="384048" cy="38404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656064" y="3310128"/>
            <a:ext cx="19110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Formas próprias</a:t>
            </a:r>
            <a:endParaRPr lang="en-US" sz="13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 trabalhar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914400" y="4709160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Por isso, a Inteligência Artificial também precisa ser </a:t>
            </a:r>
            <a:r>
              <a:rPr lang="en-US" sz="20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especializada.</a:t>
            </a:r>
            <a:endParaRPr lang="en-US" sz="1900" dirty="0">
              <a:latin typeface="IntelOne Display Bold" panose="020B0803020203020204" pitchFamily="34" charset="0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1188720" y="5623560"/>
            <a:ext cx="9811512" cy="658368"/>
          </a:xfrm>
          <a:prstGeom prst="roundRect">
            <a:avLst>
              <a:gd name="adj" fmla="val 11111"/>
            </a:avLst>
          </a:prstGeom>
          <a:solidFill>
            <a:srgbClr val="0E1A31">
              <a:alpha val="85000"/>
            </a:srgbClr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pic>
        <p:nvPicPr>
          <p:cNvPr id="21" name="Image 5" descr="icons/chevron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9888" y="5852160"/>
            <a:ext cx="201168" cy="201168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1664208" y="5623560"/>
            <a:ext cx="91714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Além das capacidades padronizadas da </a:t>
            </a:r>
            <a:r>
              <a:rPr lang="en-US" sz="1250" dirty="0" err="1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plataforma</a:t>
            </a:r>
            <a:r>
              <a:rPr lang="en-US" sz="125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,</a:t>
            </a:r>
          </a:p>
          <a:p>
            <a:pPr marL="0" indent="0" algn="l">
              <a:buNone/>
            </a:pPr>
            <a:r>
              <a:rPr lang="en-US" sz="1250" b="1" dirty="0" err="1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desenvolvemos</a:t>
            </a:r>
            <a:r>
              <a:rPr lang="en-US" sz="125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soluções de IA orientadas aos processos específicos de cada organização.</a:t>
            </a:r>
            <a:endParaRPr lang="en-US" sz="1250" dirty="0">
              <a:latin typeface="IntelOne Display Medium" panose="020B0703020203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AFEAC12-8A12-F467-A1C5-57F4CBF816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93060"/>
            <a:ext cx="109087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O que </a:t>
            </a:r>
            <a:r>
              <a:rPr lang="en-US" sz="30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podemos desenvolver</a:t>
            </a:r>
            <a:r>
              <a:rPr lang="en-US" sz="3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 com IA especializada.</a:t>
            </a:r>
            <a:endParaRPr lang="en-US" sz="3000" dirty="0">
              <a:latin typeface="IntelOne Display Bold" panose="020B0803020203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14400" y="114300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Exemplos ilustrativos de aplicações, desenhadas conforme os processos e critérios de cada cliente.</a:t>
            </a:r>
            <a:endParaRPr lang="en-US" sz="1300" dirty="0">
              <a:latin typeface="IntelOne Display Medium" panose="020B0703020203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80644" y="178308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5" name="Image 0" descr="icons/setting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784" y="2011680"/>
            <a:ext cx="365760" cy="365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80644" y="245059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Engenharia</a:t>
            </a:r>
            <a:endParaRPr lang="en-US" sz="1400" dirty="0">
              <a:latin typeface="IntelOne Display Bold" panose="020B0803020203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83564" y="2889504"/>
            <a:ext cx="160020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717804" y="3060913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Gerar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automaticamente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memoriais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,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relatórios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 e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documentos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técnicos</a:t>
            </a:r>
            <a:endParaRPr sz="1050" dirty="0">
              <a:solidFill>
                <a:srgbClr val="CADCFC"/>
              </a:solidFill>
              <a:latin typeface="IntelOne Display Medium" panose="020B0703020203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17804" y="36843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Comparar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revisões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 e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verificar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aderência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 a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normas</a:t>
            </a:r>
            <a:r>
              <a:rPr sz="1050" dirty="0">
                <a:solidFill>
                  <a:srgbClr val="CADCFC"/>
                </a:solidFill>
                <a:latin typeface="IntelOne Display Medium" panose="020B0703020203020204" pitchFamily="34" charset="0"/>
              </a:rPr>
              <a:t> e </a:t>
            </a:r>
            <a:r>
              <a:rPr sz="1050" dirty="0" err="1">
                <a:solidFill>
                  <a:srgbClr val="CADCFC"/>
                </a:solidFill>
                <a:latin typeface="IntelOne Display Medium" panose="020B0703020203020204" pitchFamily="34" charset="0"/>
              </a:rPr>
              <a:t>critérios</a:t>
            </a:r>
            <a:endParaRPr sz="1050" dirty="0">
              <a:solidFill>
                <a:srgbClr val="CADCFC"/>
              </a:solidFill>
              <a:latin typeface="IntelOne Display Medium" panose="020B0703020203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387852" y="178308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 1" descr="icons/bo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7992" y="2011680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87852" y="245059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Jurídico</a:t>
            </a:r>
            <a:endParaRPr lang="en-US" sz="1400" dirty="0">
              <a:latin typeface="IntelOne Display Bold" panose="020B0803020203020204" pitchFamily="3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3890772" y="2889504"/>
            <a:ext cx="160020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3525012" y="3060913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Gerar automaticamente contratos,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notificações e pareceres</a:t>
            </a:r>
          </a:p>
        </p:txBody>
      </p:sp>
      <p:sp>
        <p:nvSpPr>
          <p:cNvPr id="15" name="Text 11"/>
          <p:cNvSpPr/>
          <p:nvPr/>
        </p:nvSpPr>
        <p:spPr>
          <a:xfrm>
            <a:off x="3525012" y="36843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Validar cláusulas obrigatórias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e requisitos jurídicos</a:t>
            </a:r>
          </a:p>
        </p:txBody>
      </p:sp>
      <p:sp>
        <p:nvSpPr>
          <p:cNvPr id="16" name="Shape 12"/>
          <p:cNvSpPr/>
          <p:nvPr/>
        </p:nvSpPr>
        <p:spPr>
          <a:xfrm>
            <a:off x="6195060" y="178308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7" name="Image 2" descr="icons/listcheck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011680"/>
            <a:ext cx="365760" cy="3657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195060" y="245059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Qualidade</a:t>
            </a:r>
            <a:endParaRPr lang="en-US" sz="1400" dirty="0">
              <a:latin typeface="IntelOne Display Bold" panose="020B0803020203020204" pitchFamily="34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6697980" y="2889504"/>
            <a:ext cx="160020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5"/>
          <p:cNvSpPr/>
          <p:nvPr/>
        </p:nvSpPr>
        <p:spPr>
          <a:xfrm>
            <a:off x="6332220" y="3060913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Gerar automaticamente relatórios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de inspeção e planos de ação</a:t>
            </a:r>
          </a:p>
        </p:txBody>
      </p:sp>
      <p:sp>
        <p:nvSpPr>
          <p:cNvPr id="21" name="Text 16"/>
          <p:cNvSpPr/>
          <p:nvPr/>
        </p:nvSpPr>
        <p:spPr>
          <a:xfrm>
            <a:off x="6332220" y="36843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Validar conformidade com normas,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procedimentos e checklists</a:t>
            </a:r>
          </a:p>
        </p:txBody>
      </p:sp>
      <p:sp>
        <p:nvSpPr>
          <p:cNvPr id="22" name="Shape 17"/>
          <p:cNvSpPr/>
          <p:nvPr/>
        </p:nvSpPr>
        <p:spPr>
          <a:xfrm>
            <a:off x="9002268" y="178308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3" name="Image 3" descr="icons/user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2408" y="2011680"/>
            <a:ext cx="365760" cy="36576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002268" y="245059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Recursos Humanos</a:t>
            </a:r>
            <a:endParaRPr lang="en-US" sz="1400" dirty="0">
              <a:latin typeface="IntelOne Display Bold" panose="020B0803020203020204" pitchFamily="34" charset="0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9505188" y="2889504"/>
            <a:ext cx="160020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0"/>
          <p:cNvSpPr/>
          <p:nvPr/>
        </p:nvSpPr>
        <p:spPr>
          <a:xfrm>
            <a:off x="9139428" y="3060913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Gerar documentos de admissão,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avaliações e comunicações</a:t>
            </a:r>
          </a:p>
        </p:txBody>
      </p:sp>
      <p:sp>
        <p:nvSpPr>
          <p:cNvPr id="27" name="Text 21"/>
          <p:cNvSpPr/>
          <p:nvPr/>
        </p:nvSpPr>
        <p:spPr>
          <a:xfrm>
            <a:off x="9139428" y="36843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Conferir documentação obrigatória e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requisitos de processos de RH</a:t>
            </a:r>
          </a:p>
        </p:txBody>
      </p:sp>
      <p:sp>
        <p:nvSpPr>
          <p:cNvPr id="28" name="Shape 22"/>
          <p:cNvSpPr/>
          <p:nvPr/>
        </p:nvSpPr>
        <p:spPr>
          <a:xfrm>
            <a:off x="1508760" y="5440680"/>
            <a:ext cx="9171432" cy="731520"/>
          </a:xfrm>
          <a:prstGeom prst="roundRect">
            <a:avLst>
              <a:gd name="adj" fmla="val 12500"/>
            </a:avLst>
          </a:prstGeom>
          <a:solidFill>
            <a:srgbClr val="111F3A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3"/>
          <p:cNvSpPr/>
          <p:nvPr/>
        </p:nvSpPr>
        <p:spPr>
          <a:xfrm>
            <a:off x="1737360" y="5440680"/>
            <a:ext cx="87142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Exemplos de </a:t>
            </a:r>
            <a:r>
              <a:rPr lang="en-US" sz="1250" b="1" dirty="0" err="1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possibilidades</a:t>
            </a:r>
            <a:r>
              <a:rPr lang="en-US" sz="1250" b="1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.</a:t>
            </a:r>
          </a:p>
          <a:p>
            <a:pPr marL="0" indent="0" algn="ctr">
              <a:lnSpc>
                <a:spcPts val="17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Cada solução depende de levantamento, desenvolvimento, parametrização e validação com o cliente.</a:t>
            </a:r>
            <a:endParaRPr lang="en-US" sz="1250" dirty="0">
              <a:latin typeface="IntelOne Display Medium" panose="020B070302020302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408676" y="182880"/>
            <a:ext cx="1371600" cy="329184"/>
          </a:xfrm>
          <a:prstGeom prst="roundRect">
            <a:avLst>
              <a:gd name="adj" fmla="val 50000"/>
            </a:avLst>
          </a:prstGeom>
          <a:solidFill>
            <a:srgbClr val="111F3A"/>
          </a:solidFill>
          <a:ln w="12700">
            <a:solidFill>
              <a:srgbClr val="2E8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000" b="1" dirty="0">
                <a:solidFill>
                  <a:srgbClr val="4DA3FF"/>
                </a:solidFill>
                <a:latin typeface="IntelOne Display Bold" panose="020B0803020203020204" pitchFamily="34" charset="0"/>
              </a:rPr>
              <a:t>EXEMPLOS</a:t>
            </a:r>
          </a:p>
        </p:txBody>
      </p:sp>
      <p:sp>
        <p:nvSpPr>
          <p:cNvPr id="31" name="Text 6"/>
          <p:cNvSpPr/>
          <p:nvPr/>
        </p:nvSpPr>
        <p:spPr>
          <a:xfrm>
            <a:off x="717804" y="435254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Identificar inconsistências e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apoiar análises técnicas</a:t>
            </a:r>
          </a:p>
        </p:txBody>
      </p:sp>
      <p:sp>
        <p:nvSpPr>
          <p:cNvPr id="32" name="Text 11"/>
          <p:cNvSpPr/>
          <p:nvPr/>
        </p:nvSpPr>
        <p:spPr>
          <a:xfrm>
            <a:off x="3525012" y="435254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Identificar riscos e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inconsistências contratuais</a:t>
            </a:r>
          </a:p>
        </p:txBody>
      </p:sp>
      <p:sp>
        <p:nvSpPr>
          <p:cNvPr id="33" name="Text 16"/>
          <p:cNvSpPr/>
          <p:nvPr/>
        </p:nvSpPr>
        <p:spPr>
          <a:xfrm>
            <a:off x="6332220" y="435254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Identificar desvios e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apoiar auditorias</a:t>
            </a:r>
          </a:p>
        </p:txBody>
      </p:sp>
      <p:sp>
        <p:nvSpPr>
          <p:cNvPr id="34" name="Text 21"/>
          <p:cNvSpPr/>
          <p:nvPr/>
        </p:nvSpPr>
        <p:spPr>
          <a:xfrm>
            <a:off x="9139428" y="435254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Apoiar análises de currículos,</a:t>
            </a:r>
            <a:endParaRPr lang="en-US" sz="1050" dirty="0">
              <a:latin typeface="IntelOne Display Medium" panose="020B0703020203020204" pitchFamily="34" charset="0"/>
            </a:endParaRPr>
          </a:p>
          <a:p>
            <a:pPr algn="ctr"/>
            <a:r>
              <a:rPr sz="1050">
                <a:solidFill>
                  <a:srgbClr val="CADCFC"/>
                </a:solidFill>
                <a:latin typeface="IntelOne Display Medium" panose="020B0703020203020204" pitchFamily="34" charset="0"/>
              </a:rPr>
              <a:t>treinamentos e movimentações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FA64858-17B4-1D18-6611-2507B0CD0D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Por que o E-CLIC </a:t>
            </a:r>
            <a:r>
              <a:rPr lang="en-US" sz="32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é diferente?</a:t>
            </a:r>
            <a:endParaRPr lang="en-US" sz="3200" dirty="0">
              <a:latin typeface="IntelOne Display Bold" panose="020B0803020203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93776" y="160020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0E1A31"/>
          </a:solidFill>
          <a:ln w="1905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722376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>
              <a:latin typeface="IntelOne Display Bold" panose="020B0803020203020204" pitchFamily="34" charset="0"/>
            </a:endParaRPr>
          </a:p>
        </p:txBody>
      </p:sp>
      <p:pic>
        <p:nvPicPr>
          <p:cNvPr id="5" name="Image 0" descr="icons/fold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540" y="1874520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85216" y="2468880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Gestão documental</a:t>
            </a:r>
            <a:endParaRPr lang="en-US" sz="15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consolidada</a:t>
            </a:r>
            <a:endParaRPr lang="en-US" sz="1550" dirty="0">
              <a:latin typeface="IntelOne Display Bold" panose="020B0803020203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225296" y="3383280"/>
            <a:ext cx="205740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676656" y="3602020"/>
            <a:ext cx="3154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Plataforma consolidada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76656" y="4260388"/>
            <a:ext cx="3154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Arquitetura 100% Web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6656" y="4918756"/>
            <a:ext cx="3154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Evolução contínua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334256" y="160020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0E1A31"/>
          </a:solidFill>
          <a:ln w="1905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4562856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>
              <a:latin typeface="IntelOne Display Bold" panose="020B0803020203020204" pitchFamily="34" charset="0"/>
            </a:endParaRPr>
          </a:p>
        </p:txBody>
      </p:sp>
      <p:pic>
        <p:nvPicPr>
          <p:cNvPr id="13" name="Image 1" descr="icons/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020" y="1874520"/>
            <a:ext cx="438912" cy="4389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425696" y="2468880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IA segura</a:t>
            </a:r>
            <a:endParaRPr lang="en-US" sz="15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 governada</a:t>
            </a:r>
            <a:endParaRPr lang="en-US" sz="1550" dirty="0">
              <a:latin typeface="IntelOne Display Bold" panose="020B0803020203020204" pitchFamily="34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5065776" y="3383280"/>
            <a:ext cx="205740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2"/>
          <p:cNvSpPr/>
          <p:nvPr/>
        </p:nvSpPr>
        <p:spPr>
          <a:xfrm>
            <a:off x="4517136" y="3602020"/>
            <a:ext cx="3154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Governança e segurança</a:t>
            </a:r>
            <a:endParaRPr lang="en-US" sz="1400" dirty="0">
              <a:latin typeface="IntelOne Display Medium" panose="020B07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no uso da informação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4517136" y="4260388"/>
            <a:ext cx="3154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Ambiente corporativo</a:t>
            </a:r>
            <a:endParaRPr lang="en-US" sz="1400" dirty="0">
              <a:latin typeface="IntelOne Display Medium" panose="020B07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controlado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8174736" y="160020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0E1A31"/>
          </a:solidFill>
          <a:ln w="1905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5"/>
          <p:cNvSpPr/>
          <p:nvPr/>
        </p:nvSpPr>
        <p:spPr>
          <a:xfrm>
            <a:off x="8403336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>
              <a:latin typeface="IntelOne Display Bold" panose="020B0803020203020204" pitchFamily="34" charset="0"/>
            </a:endParaRPr>
          </a:p>
        </p:txBody>
      </p:sp>
      <p:pic>
        <p:nvPicPr>
          <p:cNvPr id="20" name="Image 2" descr="icons/brai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500" y="1874520"/>
            <a:ext cx="438912" cy="43891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266176" y="2468880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Desenvolvimento</a:t>
            </a:r>
            <a:endParaRPr lang="en-US" sz="15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especializado por processo</a:t>
            </a:r>
            <a:endParaRPr lang="en-US" sz="1550" dirty="0">
              <a:latin typeface="IntelOne Display Bold" panose="020B0803020203020204" pitchFamily="34" charset="0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8906256" y="3383280"/>
            <a:ext cx="205740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18"/>
          <p:cNvSpPr/>
          <p:nvPr/>
        </p:nvSpPr>
        <p:spPr>
          <a:xfrm>
            <a:off x="8357616" y="3602020"/>
            <a:ext cx="3154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Soluções aderentes aos</a:t>
            </a:r>
            <a:endParaRPr lang="en-US" sz="1400" dirty="0">
              <a:latin typeface="IntelOne Display Medium" panose="020B07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processos de cada cliente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8357616" y="4260388"/>
            <a:ext cx="3154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Especialização em gestão</a:t>
            </a:r>
            <a:endParaRPr lang="en-US" sz="1400" dirty="0">
              <a:latin typeface="IntelOne Display Medium" panose="020B0703020203020204" pitchFamily="34" charset="0"/>
            </a:endParaRPr>
          </a:p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documental crítica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pic>
        <p:nvPicPr>
          <p:cNvPr id="25" name="Image 3" descr="assets/logo_profits_offici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9800" y="6172200"/>
            <a:ext cx="1737360" cy="6269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EF33E26-02EE-EEAC-CC1A-566ED8DFA7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365760"/>
            <a:ext cx="103601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kern="0" spc="2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CASOS </a:t>
            </a:r>
            <a:r>
              <a:rPr lang="en-US" sz="3400" b="1" kern="0" spc="200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REAIS</a:t>
            </a:r>
            <a:endParaRPr lang="en-US" sz="3400" dirty="0">
              <a:latin typeface="IntelOne Display Bold" panose="020B0803020203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Como a informação preparada gera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eficiência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controle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e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confiança.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94960" cy="4709160"/>
          </a:xfrm>
          <a:prstGeom prst="roundRect">
            <a:avLst>
              <a:gd name="adj" fmla="val 2330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22960" y="1837944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" name="Image 0" descr="icons/build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1947672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1837944"/>
            <a:ext cx="4114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GESTÃO DE DOCUMENTOS TÉCNICOS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554480" y="2066544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Grande Empresa de Engenharia</a:t>
            </a:r>
            <a:endParaRPr lang="en-US" sz="1700" dirty="0">
              <a:latin typeface="IntelOne Display Bold" panose="020B0803020203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68680" y="2651760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DESAFIO</a:t>
            </a:r>
            <a:endParaRPr lang="en-US" sz="950" dirty="0">
              <a:latin typeface="IntelOne Display Bold" panose="020B0803020203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68680" y="288950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Controlar mais de 250 mil documentos técnicos entre diferentes áreas e projetos.</a:t>
            </a:r>
            <a:endParaRPr lang="en-US" sz="1150" dirty="0">
              <a:latin typeface="IntelOne Display Medium" panose="020B0703020203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68680" y="3474720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TRANSFORMAÇÃO</a:t>
            </a:r>
            <a:endParaRPr lang="en-US" sz="950" dirty="0">
              <a:latin typeface="IntelOne Display Bold" panose="020B0803020203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68680" y="371246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Centralização, controle de revisões e fluxos estruturados de aprovação.</a:t>
            </a:r>
            <a:endParaRPr lang="en-US" sz="1150" dirty="0">
              <a:latin typeface="IntelOne Display Medium" panose="020B0703020203020204" pitchFamily="34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868680" y="4343400"/>
            <a:ext cx="475488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868680" y="4453128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3DBE7B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-10%</a:t>
            </a:r>
            <a:endParaRPr lang="en-US" sz="4400" dirty="0">
              <a:latin typeface="IntelOne Display Bold" panose="020B0803020203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108960" y="4453128"/>
            <a:ext cx="2514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no custo</a:t>
            </a:r>
            <a:endParaRPr lang="en-US" sz="13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dos projetos</a:t>
            </a:r>
            <a:endParaRPr lang="en-US" sz="1300" dirty="0">
              <a:latin typeface="IntelOne Display Bold" panose="020B0803020203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822960" y="5532120"/>
            <a:ext cx="4846320" cy="566928"/>
          </a:xfrm>
          <a:prstGeom prst="roundRect">
            <a:avLst>
              <a:gd name="adj" fmla="val 14516"/>
            </a:avLst>
          </a:prstGeom>
          <a:solidFill>
            <a:srgbClr val="111F3A"/>
          </a:solidFill>
          <a:ln w="15875">
            <a:solidFill>
              <a:srgbClr val="1FA7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1005840" y="5532120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5B5C9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IMPACTO   </a:t>
            </a:r>
            <a:r>
              <a:rPr lang="en-US" sz="1150" b="1" dirty="0">
                <a:solidFill>
                  <a:srgbClr val="FFFFFF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Menor risco operacional e maior previsibilidade.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6236208" y="1600200"/>
            <a:ext cx="5394960" cy="4709160"/>
          </a:xfrm>
          <a:prstGeom prst="roundRect">
            <a:avLst>
              <a:gd name="adj" fmla="val 2330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Shape 16"/>
          <p:cNvSpPr/>
          <p:nvPr/>
        </p:nvSpPr>
        <p:spPr>
          <a:xfrm>
            <a:off x="6510528" y="1837944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0" name="Image 1" descr="icons/filesearch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256" y="1947672"/>
            <a:ext cx="347472" cy="347472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7242048" y="1837944"/>
            <a:ext cx="4114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ANÁLISE DE DOCUMENTOS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7242048" y="2066544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Grande Empresa de Auditoria</a:t>
            </a:r>
            <a:endParaRPr lang="en-US" sz="1700" dirty="0">
              <a:latin typeface="IntelOne Display Bold" panose="020B0803020203020204" pitchFamily="34" charset="0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6556248" y="2651760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DESAFIO</a:t>
            </a:r>
            <a:endParaRPr lang="en-US" sz="950" dirty="0">
              <a:latin typeface="IntelOne Display Bold" panose="020B0803020203020204" pitchFamily="34" charset="0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6556248" y="288950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Receber e analisar documentos de centenas de empresas auditadas, sem padrão.</a:t>
            </a:r>
            <a:endParaRPr lang="en-US" sz="1150" dirty="0">
              <a:latin typeface="IntelOne Display Medium" panose="020B0703020203020204" pitchFamily="34" charset="0"/>
            </a:endParaRPr>
          </a:p>
        </p:txBody>
      </p:sp>
      <p:sp>
        <p:nvSpPr>
          <p:cNvPr id="25" name="Text 21"/>
          <p:cNvSpPr/>
          <p:nvPr/>
        </p:nvSpPr>
        <p:spPr>
          <a:xfrm>
            <a:off x="6556248" y="3474720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TRANSFORMAÇÃO</a:t>
            </a:r>
            <a:endParaRPr lang="en-US" sz="950" dirty="0">
              <a:latin typeface="IntelOne Display Bold" panose="020B0803020203020204" pitchFamily="34" charset="0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6556248" y="371246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Fluxo padronizado de recebimento, validação e análise, com rastreabilidade.</a:t>
            </a:r>
            <a:endParaRPr lang="en-US" sz="1150" dirty="0">
              <a:latin typeface="IntelOne Display Medium" panose="020B0703020203020204" pitchFamily="34" charset="0"/>
            </a:endParaRPr>
          </a:p>
        </p:txBody>
      </p:sp>
      <p:sp>
        <p:nvSpPr>
          <p:cNvPr id="27" name="Shape 23"/>
          <p:cNvSpPr/>
          <p:nvPr/>
        </p:nvSpPr>
        <p:spPr>
          <a:xfrm>
            <a:off x="6556248" y="4343400"/>
            <a:ext cx="4754880" cy="0"/>
          </a:xfrm>
          <a:prstGeom prst="line">
            <a:avLst/>
          </a:prstGeom>
          <a:noFill/>
          <a:ln w="952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4"/>
          <p:cNvSpPr/>
          <p:nvPr/>
        </p:nvSpPr>
        <p:spPr>
          <a:xfrm>
            <a:off x="6556248" y="4453128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3DBE7B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-30%</a:t>
            </a:r>
            <a:endParaRPr lang="en-US" sz="4400" dirty="0">
              <a:latin typeface="IntelOne Display Bold" panose="020B0803020203020204" pitchFamily="34" charset="0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8796528" y="4453128"/>
            <a:ext cx="2514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no prazo de</a:t>
            </a:r>
            <a:endParaRPr lang="en-US" sz="13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recebimento e análise</a:t>
            </a:r>
            <a:endParaRPr lang="en-US" sz="1300" dirty="0">
              <a:latin typeface="IntelOne Display Bold" panose="020B0803020203020204" pitchFamily="34" charset="0"/>
            </a:endParaRPr>
          </a:p>
        </p:txBody>
      </p:sp>
      <p:sp>
        <p:nvSpPr>
          <p:cNvPr id="30" name="Shape 26"/>
          <p:cNvSpPr/>
          <p:nvPr/>
        </p:nvSpPr>
        <p:spPr>
          <a:xfrm>
            <a:off x="6510528" y="5532120"/>
            <a:ext cx="4846320" cy="566928"/>
          </a:xfrm>
          <a:prstGeom prst="roundRect">
            <a:avLst>
              <a:gd name="adj" fmla="val 14516"/>
            </a:avLst>
          </a:prstGeom>
          <a:solidFill>
            <a:srgbClr val="111F3A"/>
          </a:solidFill>
          <a:ln w="15875">
            <a:solidFill>
              <a:srgbClr val="1FA7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7"/>
          <p:cNvSpPr/>
          <p:nvPr/>
        </p:nvSpPr>
        <p:spPr>
          <a:xfrm>
            <a:off x="6693408" y="5532120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5B5C9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IMPACTO   </a:t>
            </a:r>
            <a:r>
              <a:rPr lang="en-US" sz="1150" b="1" dirty="0">
                <a:solidFill>
                  <a:srgbClr val="FFFFFF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Mais velocidade e confiabilidade no ciclo de auditoria.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3CC607B-02F5-2A87-D1DD-DBBCCCD3A7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548640" y="182880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822960" y="2066544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7" name="Image 0" descr="icons/sca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2176272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54480" y="2066544"/>
            <a:ext cx="4114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PROCESSOS JURÍDICOS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554480" y="2295144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Sociedade de Advogados</a:t>
            </a:r>
            <a:endParaRPr lang="en-US" sz="1700" dirty="0">
              <a:latin typeface="IntelOne Display Bold" panose="020B0803020203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68680" y="2880360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DESAFIO</a:t>
            </a:r>
            <a:endParaRPr lang="en-US" sz="950" dirty="0">
              <a:latin typeface="IntelOne Display Bold" panose="020B0803020203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68680" y="311810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Processos e documentos jurídicos dispersos, sem rastreabilidade confiável.</a:t>
            </a:r>
            <a:endParaRPr lang="en-US" sz="1150" dirty="0">
              <a:latin typeface="IntelOne Display Medium" panose="020B0703020203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68680" y="379476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3DBE7B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-50%</a:t>
            </a:r>
            <a:endParaRPr lang="en-US" sz="4000" dirty="0">
              <a:latin typeface="IntelOne Display Bold" panose="020B0803020203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108960" y="3794760"/>
            <a:ext cx="2514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no tempo</a:t>
            </a:r>
            <a:endParaRPr lang="en-US" sz="13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 busca</a:t>
            </a:r>
            <a:endParaRPr lang="en-US" sz="1300" dirty="0">
              <a:latin typeface="IntelOne Display Bold" panose="020B0803020203020204" pitchFamily="34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822960" y="4937760"/>
            <a:ext cx="4846320" cy="566928"/>
          </a:xfrm>
          <a:prstGeom prst="roundRect">
            <a:avLst>
              <a:gd name="adj" fmla="val 14516"/>
            </a:avLst>
          </a:prstGeom>
          <a:solidFill>
            <a:srgbClr val="111F3A"/>
          </a:solidFill>
          <a:ln w="15875">
            <a:solidFill>
              <a:srgbClr val="1FA7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1005840" y="4937760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5B5C9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IMPACTO   </a:t>
            </a:r>
            <a:r>
              <a:rPr lang="en-US" sz="1150" b="1" dirty="0">
                <a:solidFill>
                  <a:srgbClr val="FFFFFF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Mais confiança e agilidade na decisão jurídica.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6236208" y="182880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Shape 14"/>
          <p:cNvSpPr/>
          <p:nvPr/>
        </p:nvSpPr>
        <p:spPr>
          <a:xfrm>
            <a:off x="6510528" y="2066544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8" name="Image 1" descr="icons/zap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256" y="2176272"/>
            <a:ext cx="347472" cy="34747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242048" y="2066544"/>
            <a:ext cx="4114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TERRENOS E PATRIMÔNIOS</a:t>
            </a:r>
            <a:endParaRPr lang="en-US" sz="950" dirty="0">
              <a:latin typeface="IntelOne Display Medium" panose="020B0703020203020204" pitchFamily="34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7242048" y="2295144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Distribuição de Energia</a:t>
            </a:r>
            <a:endParaRPr lang="en-US" sz="1700" dirty="0">
              <a:latin typeface="IntelOne Display Bold" panose="020B0803020203020204" pitchFamily="34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6556248" y="2880360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DESAFIO</a:t>
            </a:r>
            <a:endParaRPr lang="en-US" sz="950" dirty="0">
              <a:latin typeface="IntelOne Display Bold" panose="020B0803020203020204" pitchFamily="34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6556248" y="311810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Documentação patrimonial dispersa e frequentemente desatualizada.</a:t>
            </a:r>
            <a:endParaRPr lang="en-US" sz="1150" dirty="0">
              <a:latin typeface="IntelOne Display Medium" panose="020B0703020203020204" pitchFamily="34" charset="0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6556248" y="379476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3DBE7B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-16h</a:t>
            </a:r>
            <a:endParaRPr lang="en-US" sz="4000" dirty="0">
              <a:latin typeface="IntelOne Display Bold" panose="020B0803020203020204" pitchFamily="34" charset="0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8796528" y="3794760"/>
            <a:ext cx="2514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mensais por gestor</a:t>
            </a:r>
            <a:endParaRPr lang="en-US" sz="13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em tarefas documentais</a:t>
            </a:r>
            <a:endParaRPr lang="en-US" sz="1300" dirty="0">
              <a:latin typeface="IntelOne Display Bold" panose="020B0803020203020204" pitchFamily="34" charset="0"/>
            </a:endParaRPr>
          </a:p>
        </p:txBody>
      </p:sp>
      <p:sp>
        <p:nvSpPr>
          <p:cNvPr id="25" name="Shape 21"/>
          <p:cNvSpPr/>
          <p:nvPr/>
        </p:nvSpPr>
        <p:spPr>
          <a:xfrm>
            <a:off x="6510528" y="4937760"/>
            <a:ext cx="4846320" cy="566928"/>
          </a:xfrm>
          <a:prstGeom prst="roundRect">
            <a:avLst>
              <a:gd name="adj" fmla="val 14516"/>
            </a:avLst>
          </a:prstGeom>
          <a:solidFill>
            <a:srgbClr val="111F3A"/>
          </a:solidFill>
          <a:ln w="15875">
            <a:solidFill>
              <a:srgbClr val="1FA7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2"/>
          <p:cNvSpPr/>
          <p:nvPr/>
        </p:nvSpPr>
        <p:spPr>
          <a:xfrm>
            <a:off x="6693408" y="4937760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5B5C9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IMPACTO   </a:t>
            </a:r>
            <a:r>
              <a:rPr lang="en-US" sz="1150" b="1" dirty="0">
                <a:solidFill>
                  <a:srgbClr val="FFFFFF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Decisões patrimoniais mais rápidas e seguras.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33D792A-A3ED-19F4-EEF1-E2603A0BE8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  <p:sp>
        <p:nvSpPr>
          <p:cNvPr id="29" name="Text 0">
            <a:extLst>
              <a:ext uri="{FF2B5EF4-FFF2-40B4-BE49-F238E27FC236}">
                <a16:creationId xmlns:a16="http://schemas.microsoft.com/office/drawing/2014/main" id="{4438B14D-6B65-B8D9-2A57-B360A79FA2E1}"/>
              </a:ext>
            </a:extLst>
          </p:cNvPr>
          <p:cNvSpPr/>
          <p:nvPr/>
        </p:nvSpPr>
        <p:spPr>
          <a:xfrm>
            <a:off x="914400" y="365760"/>
            <a:ext cx="103601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kern="0" spc="2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CASOS </a:t>
            </a:r>
            <a:r>
              <a:rPr lang="en-US" sz="3400" b="1" kern="0" spc="200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REAIS</a:t>
            </a:r>
            <a:endParaRPr lang="en-US" sz="3400" dirty="0">
              <a:latin typeface="IntelOne Display Bold" panose="020B0803020203020204" pitchFamily="34" charset="0"/>
            </a:endParaRPr>
          </a:p>
        </p:txBody>
      </p:sp>
      <p:sp>
        <p:nvSpPr>
          <p:cNvPr id="31" name="Text 1">
            <a:extLst>
              <a:ext uri="{FF2B5EF4-FFF2-40B4-BE49-F238E27FC236}">
                <a16:creationId xmlns:a16="http://schemas.microsoft.com/office/drawing/2014/main" id="{A899DFF6-C7B2-6A06-83B6-6C35E113653A}"/>
              </a:ext>
            </a:extLst>
          </p:cNvPr>
          <p:cNvSpPr/>
          <p:nvPr/>
        </p:nvSpPr>
        <p:spPr>
          <a:xfrm>
            <a:off x="914400" y="100584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Como a informação preparada gera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eficiência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controle</a:t>
            </a: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e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confiança.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BAEE03C-2808-64A3-5BBA-631D734DE7BA}"/>
              </a:ext>
            </a:extLst>
          </p:cNvPr>
          <p:cNvSpPr/>
          <p:nvPr/>
        </p:nvSpPr>
        <p:spPr>
          <a:xfrm>
            <a:off x="3792071" y="2375647"/>
            <a:ext cx="4589929" cy="2653553"/>
          </a:xfrm>
          <a:prstGeom prst="roundRect">
            <a:avLst/>
          </a:prstGeom>
          <a:solidFill>
            <a:srgbClr val="2F7D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/>
          <p:cNvSpPr/>
          <p:nvPr/>
        </p:nvSpPr>
        <p:spPr>
          <a:xfrm>
            <a:off x="640080" y="86868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Agora, vamos ver como isso funciona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8FC2FF"/>
                </a:solidFill>
                <a:effectLst/>
                <a:uLnTx/>
                <a:uFillTx/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na prática.</a:t>
            </a: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lOne Display Bold" panose="020B0803020203020204" pitchFamily="34" charset="0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71600" y="1828800"/>
            <a:ext cx="9445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9DB2D0"/>
                </a:solidFill>
                <a:effectLst/>
                <a:uLnTx/>
                <a:uFillTx/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Da informação organizada à aplicação de Inteligência Artificial.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lOne Display Medium" panose="020B0703020203020204" pitchFamily="34" charset="0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1828800" y="5074920"/>
            <a:ext cx="8531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Demonstração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DA3FF"/>
                </a:solidFill>
                <a:effectLst/>
                <a:uLnTx/>
                <a:uFillTx/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E-CLIC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lOne Display Bold" panose="020B0803020203020204" pitchFamily="34" charset="0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1828800" y="5669280"/>
            <a:ext cx="85313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DB2D0"/>
                </a:solidFill>
                <a:effectLst/>
                <a:uLnTx/>
                <a:uFillTx/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Espaço reservado para vídeo — inserir o arquivo de demonstração neste slide.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lOne Display Medium" panose="020B0703020203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BDAFE8-32CE-E23B-692F-51A313A974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  <p:pic>
        <p:nvPicPr>
          <p:cNvPr id="10" name="IA_na_Gestao_Documental_Rio_2026">
            <a:hlinkClick r:id="" action="ppaction://media"/>
            <a:extLst>
              <a:ext uri="{FF2B5EF4-FFF2-40B4-BE49-F238E27FC236}">
                <a16:creationId xmlns:a16="http://schemas.microsoft.com/office/drawing/2014/main" id="{CBF02687-5CAB-C134-2CE1-BA51D2A26C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1217" y="2503002"/>
            <a:ext cx="4186518" cy="2354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85800"/>
            <a:ext cx="63093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Sem informação confiável,
</a:t>
            </a:r>
            <a:r>
              <a:rPr lang="en-US" sz="33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não existe Inteligência</a:t>
            </a:r>
            <a:endParaRPr lang="en-US" sz="33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Artificial confiável.</a:t>
            </a:r>
            <a:endParaRPr lang="en-US" sz="3300" dirty="0">
              <a:latin typeface="IntelOne Display Bold" panose="020B0803020203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3337560"/>
            <a:ext cx="5852160" cy="1417320"/>
          </a:xfrm>
          <a:prstGeom prst="roundRect">
            <a:avLst>
              <a:gd name="adj" fmla="val 6452"/>
            </a:avLst>
          </a:prstGeom>
          <a:solidFill>
            <a:srgbClr val="111F3A"/>
          </a:solidFill>
          <a:ln w="1905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868680" y="3337560"/>
            <a:ext cx="54406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IA não substitui a gestão.</a:t>
            </a:r>
            <a:endParaRPr lang="en-US" sz="17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en-US" sz="145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Ela potencializa organizações que tratam</a:t>
            </a:r>
            <a:endParaRPr lang="en-US" sz="17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en-US" sz="145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informação como ativo estratégico.</a:t>
            </a:r>
            <a:endParaRPr lang="en-US" sz="1700" dirty="0">
              <a:latin typeface="IntelOne Display Bold" panose="020B0803020203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4972157"/>
            <a:ext cx="5852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comercial@profitsconsulting.com.br</a:t>
            </a:r>
            <a:r>
              <a:rPr lang="en-US" sz="12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   ·   </a:t>
            </a:r>
            <a:r>
              <a:rPr lang="en-US" sz="120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www.e-clic.net</a:t>
            </a:r>
            <a:endParaRPr lang="en-US" sz="1200" dirty="0">
              <a:latin typeface="IntelOne Display Medium" panose="020B0703020203020204" pitchFamily="34" charset="0"/>
            </a:endParaRPr>
          </a:p>
          <a:p>
            <a:pPr marL="0" indent="0">
              <a:lnSpc>
                <a:spcPts val="1900"/>
              </a:lnSpc>
              <a:buNone/>
            </a:pPr>
            <a:r>
              <a:rPr lang="en-US" sz="12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(21) 4105-5441   ·   (11) 5242-6364</a:t>
            </a:r>
            <a:endParaRPr lang="en-US" sz="1200" dirty="0">
              <a:latin typeface="IntelOne Display Medium" panose="020B0703020203020204" pitchFamily="34" charset="0"/>
            </a:endParaRPr>
          </a:p>
        </p:txBody>
      </p:sp>
      <p:pic>
        <p:nvPicPr>
          <p:cNvPr id="6" name="Image 0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1627" y="5912107"/>
            <a:ext cx="1645920" cy="548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635240" y="868680"/>
            <a:ext cx="3840480" cy="3931920"/>
          </a:xfrm>
          <a:prstGeom prst="roundRect">
            <a:avLst>
              <a:gd name="adj" fmla="val 3333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8613648" y="1234440"/>
            <a:ext cx="1883664" cy="1883664"/>
          </a:xfrm>
          <a:prstGeom prst="roundRect">
            <a:avLst>
              <a:gd name="adj" fmla="val 4854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9" name="Image 1" descr="assets/qr_whatsap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5088" y="1325880"/>
            <a:ext cx="1700784" cy="1700784"/>
          </a:xfrm>
          <a:prstGeom prst="rect">
            <a:avLst/>
          </a:prstGeom>
        </p:spPr>
      </p:pic>
      <p:pic>
        <p:nvPicPr>
          <p:cNvPr id="10" name="Image 2" descr="icons/whatsapp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6528" y="3310128"/>
            <a:ext cx="274320" cy="2743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162288" y="3218688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Fale com a Profits</a:t>
            </a:r>
            <a:endParaRPr lang="en-US" sz="115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no WhatsApp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8001000" y="3977640"/>
            <a:ext cx="3108960" cy="566928"/>
          </a:xfrm>
          <a:prstGeom prst="roundRect">
            <a:avLst>
              <a:gd name="adj" fmla="val 14516"/>
            </a:avLst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Text 8"/>
          <p:cNvSpPr/>
          <p:nvPr/>
        </p:nvSpPr>
        <p:spPr>
          <a:xfrm>
            <a:off x="8001000" y="397764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Visite nosso estande — </a:t>
            </a:r>
            <a:r>
              <a:rPr lang="en-US" sz="12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Estande 1S</a:t>
            </a:r>
            <a:endParaRPr lang="en-US" sz="1100" dirty="0">
              <a:latin typeface="IntelOne Display Bold" panose="020B0803020203020204" pitchFamily="34" charset="0"/>
            </a:endParaRPr>
          </a:p>
        </p:txBody>
      </p:sp>
      <p:pic>
        <p:nvPicPr>
          <p:cNvPr id="14" name="Image 3" descr="assets/badge_eclic_offici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3960" y="5120640"/>
            <a:ext cx="1463040" cy="14630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13CE7B4-8266-11E9-72A9-48B3A7BC92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3228" y="5372611"/>
            <a:ext cx="984504" cy="984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502920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Toda empresa </a:t>
            </a:r>
            <a:r>
              <a:rPr lang="en-US" sz="40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quer IA.</a:t>
            </a:r>
            <a:endParaRPr lang="en-US" sz="4000" dirty="0">
              <a:latin typeface="IntelOne Display Bold" panose="020B0803020203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14400" y="1298448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Todos estão falando de IA.</a:t>
            </a:r>
            <a:endParaRPr lang="en-US" sz="1600" dirty="0">
              <a:latin typeface="IntelOne Display Medium" panose="020B0703020203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703320" y="1965960"/>
            <a:ext cx="2148840" cy="731520"/>
          </a:xfrm>
          <a:prstGeom prst="roundRect">
            <a:avLst>
              <a:gd name="adj" fmla="val 11250"/>
            </a:avLst>
          </a:prstGeom>
          <a:solidFill>
            <a:srgbClr val="111F3A"/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3703320" y="1965960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ChatGPT</a:t>
            </a:r>
            <a:endParaRPr lang="en-US" sz="2000" dirty="0">
              <a:latin typeface="IntelOne Display Bold" panose="020B0803020203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172200" y="2148840"/>
            <a:ext cx="1828800" cy="658368"/>
          </a:xfrm>
          <a:prstGeom prst="roundRect">
            <a:avLst>
              <a:gd name="adj" fmla="val 12500"/>
            </a:avLst>
          </a:prstGeom>
          <a:solidFill>
            <a:srgbClr val="111F3A"/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172200" y="2148840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874520" y="2697480"/>
            <a:ext cx="1737360" cy="603504"/>
          </a:xfrm>
          <a:prstGeom prst="roundRect">
            <a:avLst>
              <a:gd name="adj" fmla="val 13636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874520" y="2697480"/>
            <a:ext cx="1737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Gemini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8321040" y="1874520"/>
            <a:ext cx="1737360" cy="603504"/>
          </a:xfrm>
          <a:prstGeom prst="roundRect">
            <a:avLst>
              <a:gd name="adj" fmla="val 13636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321040" y="1874520"/>
            <a:ext cx="1737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4206240" y="2971800"/>
            <a:ext cx="1508760" cy="512064"/>
          </a:xfrm>
          <a:prstGeom prst="roundRect">
            <a:avLst>
              <a:gd name="adj" fmla="val 16071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4206240" y="2971800"/>
            <a:ext cx="1508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Agentes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35040" y="3108960"/>
            <a:ext cx="1691640" cy="512064"/>
          </a:xfrm>
          <a:prstGeom prst="roundRect">
            <a:avLst>
              <a:gd name="adj" fmla="val 16071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6035040" y="3108960"/>
            <a:ext cx="1691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Automação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229600" y="2788920"/>
            <a:ext cx="1920240" cy="512064"/>
          </a:xfrm>
          <a:prstGeom prst="roundRect">
            <a:avLst>
              <a:gd name="adj" fmla="val 16071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229600" y="2788920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DB2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Generativa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14400" y="4023360"/>
            <a:ext cx="10360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Mas poucas empresas prepararam </a:t>
            </a:r>
            <a:r>
              <a:rPr lang="en-US" sz="19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aquilo que realmente importa.</a:t>
            </a:r>
            <a:endParaRPr lang="en-US" sz="1900" dirty="0">
              <a:latin typeface="IntelOne Display Bold" panose="020B0803020203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865876" y="4572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914400" y="5120640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informação.</a:t>
            </a:r>
            <a:endParaRPr lang="en-US" sz="4000" dirty="0">
              <a:latin typeface="IntelOne Display Bold" panose="020B0803020203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43F5AA8-0AED-0E5E-830D-577E2F2A1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31520"/>
            <a:ext cx="4206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7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Informação existe.
</a:t>
            </a:r>
            <a:r>
              <a:rPr lang="en-US" sz="32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Mas ninguém
</a:t>
            </a:r>
            <a:r>
              <a:rPr lang="en-US" sz="32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encontra.</a:t>
            </a:r>
            <a:endParaRPr lang="en-US" sz="2400" dirty="0">
              <a:latin typeface="IntelOne Display Bold" panose="020B0803020203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4846320"/>
            <a:ext cx="4297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O problema não é a falta de informação.
</a:t>
            </a:r>
            <a:r>
              <a:rPr lang="en-US" sz="17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É a </a:t>
            </a:r>
            <a:r>
              <a:rPr lang="en-US" sz="17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dispersão das fontes.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658100" y="923544"/>
            <a:ext cx="891540" cy="2505456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 flipH="1">
            <a:off x="8549640" y="923544"/>
            <a:ext cx="1348740" cy="2505456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6217006" y="2020824"/>
            <a:ext cx="2332634" cy="1408176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 flipH="1">
            <a:off x="8549640" y="2020824"/>
            <a:ext cx="2766060" cy="1408176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 flipV="1">
            <a:off x="5783580" y="3429000"/>
            <a:ext cx="2766060" cy="54864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 flipH="1" flipV="1">
            <a:off x="8549640" y="3429000"/>
            <a:ext cx="2480767" cy="54864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 flipV="1">
            <a:off x="6195060" y="3429000"/>
            <a:ext cx="2354580" cy="1517904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 flipH="1" flipV="1">
            <a:off x="8549640" y="3429000"/>
            <a:ext cx="2659075" cy="1517904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 flipH="1" flipV="1">
            <a:off x="8549640" y="3429000"/>
            <a:ext cx="364846" cy="2615184"/>
          </a:xfrm>
          <a:prstGeom prst="line">
            <a:avLst/>
          </a:prstGeom>
          <a:noFill/>
          <a:ln w="9525">
            <a:solidFill>
              <a:srgbClr val="2A4066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7040880" y="685800"/>
            <a:ext cx="1234440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4" name="Image 0" descr="icons/mai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896" y="813816"/>
            <a:ext cx="219456" cy="21945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7443216" y="685800"/>
            <a:ext cx="777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E-mails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9281160" y="685800"/>
            <a:ext cx="1234440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7" name="Image 1" descr="icons/gri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9176" y="813816"/>
            <a:ext cx="219456" cy="21945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9683496" y="685800"/>
            <a:ext cx="777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Planilhas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5440680" y="1783080"/>
            <a:ext cx="1552651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0" name="Image 2" descr="icons/fold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8696" y="1911096"/>
            <a:ext cx="219456" cy="219456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843016" y="1783080"/>
            <a:ext cx="1095451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Pastas de rede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10698480" y="1783080"/>
            <a:ext cx="1234440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3" name="Image 3" descr="icons/filetex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6496" y="1911096"/>
            <a:ext cx="219456" cy="21945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1100816" y="1783080"/>
            <a:ext cx="777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PDFs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5166360" y="3246120"/>
            <a:ext cx="1234440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6" name="Image 4" descr="icons/monito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4376" y="3374136"/>
            <a:ext cx="219456" cy="21945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568696" y="3246120"/>
            <a:ext cx="777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ERP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28" name="Shape 21"/>
          <p:cNvSpPr/>
          <p:nvPr/>
        </p:nvSpPr>
        <p:spPr>
          <a:xfrm>
            <a:off x="10104120" y="3246120"/>
            <a:ext cx="1852574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9" name="Image 5" descr="icons/clou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2136" y="3374136"/>
            <a:ext cx="219456" cy="219456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10506456" y="3246120"/>
            <a:ext cx="139537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SharePoint / Nuvem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31" name="Shape 23"/>
          <p:cNvSpPr/>
          <p:nvPr/>
        </p:nvSpPr>
        <p:spPr>
          <a:xfrm>
            <a:off x="5577840" y="4709160"/>
            <a:ext cx="1234440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32" name="Image 6" descr="icons/whatsapp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5856" y="4837176"/>
            <a:ext cx="219456" cy="219456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5980176" y="4709160"/>
            <a:ext cx="777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34" name="Shape 25"/>
          <p:cNvSpPr/>
          <p:nvPr/>
        </p:nvSpPr>
        <p:spPr>
          <a:xfrm>
            <a:off x="10469880" y="4709160"/>
            <a:ext cx="1477670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35" name="Image 7" descr="icons/mess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97896" y="4837176"/>
            <a:ext cx="219456" cy="219456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10872216" y="4709160"/>
            <a:ext cx="102047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Teams / Chats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37" name="Shape 27"/>
          <p:cNvSpPr/>
          <p:nvPr/>
        </p:nvSpPr>
        <p:spPr>
          <a:xfrm>
            <a:off x="8138160" y="5806440"/>
            <a:ext cx="1552651" cy="475488"/>
          </a:xfrm>
          <a:prstGeom prst="roundRect">
            <a:avLst>
              <a:gd name="adj" fmla="val 17308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38" name="Image 8" descr="icons/cop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66176" y="5934456"/>
            <a:ext cx="219456" cy="219456"/>
          </a:xfrm>
          <a:prstGeom prst="rect">
            <a:avLst/>
          </a:prstGeom>
        </p:spPr>
      </p:pic>
      <p:sp>
        <p:nvSpPr>
          <p:cNvPr id="39" name="Text 28"/>
          <p:cNvSpPr/>
          <p:nvPr/>
        </p:nvSpPr>
        <p:spPr>
          <a:xfrm>
            <a:off x="8540496" y="5806440"/>
            <a:ext cx="1095451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Docs impressos</a:t>
            </a:r>
            <a:endParaRPr lang="en-US" sz="1000" dirty="0">
              <a:latin typeface="IntelOne Display Bold" panose="020B0803020203020204" pitchFamily="34" charset="0"/>
            </a:endParaRPr>
          </a:p>
        </p:txBody>
      </p:sp>
      <p:sp>
        <p:nvSpPr>
          <p:cNvPr id="40" name="Shape 29"/>
          <p:cNvSpPr/>
          <p:nvPr/>
        </p:nvSpPr>
        <p:spPr>
          <a:xfrm>
            <a:off x="7223760" y="2743200"/>
            <a:ext cx="2651760" cy="1371600"/>
          </a:xfrm>
          <a:prstGeom prst="roundRect">
            <a:avLst>
              <a:gd name="adj" fmla="val 6667"/>
            </a:avLst>
          </a:prstGeom>
          <a:solidFill>
            <a:srgbClr val="111F3A"/>
          </a:solidFill>
          <a:ln w="1905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0"/>
          <p:cNvSpPr/>
          <p:nvPr/>
        </p:nvSpPr>
        <p:spPr>
          <a:xfrm>
            <a:off x="7223760" y="274320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INFORMAÇÃO ESPALHADA.</a:t>
            </a:r>
            <a:endParaRPr lang="en-US" sz="12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900"/>
              </a:lnSpc>
              <a:buNone/>
            </a:pPr>
            <a:r>
              <a:rPr lang="en-US" sz="1250" b="1" kern="0" spc="100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DECISÃO ATRASADA.</a:t>
            </a:r>
            <a:endParaRPr lang="en-US" sz="1250" dirty="0">
              <a:latin typeface="IntelOne Display Bold" panose="020B080302020302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8A0D706-35A9-0D60-EEE5-7BEBB5CA77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  <p:bldP spid="25" grpId="0" animBg="1"/>
      <p:bldP spid="26" grpId="0"/>
      <p:bldP spid="27" grpId="0" animBg="1"/>
      <p:bldP spid="28" grpId="0" animBg="1"/>
      <p:bldP spid="29" grpId="0"/>
      <p:bldP spid="30" grpId="0" animBg="1"/>
      <p:bldP spid="31" grpId="0" animBg="1"/>
      <p:bldP spid="32" grpId="0"/>
      <p:bldP spid="33" grpId="0" animBg="1"/>
      <p:bldP spid="34" grpId="0" animBg="1"/>
      <p:bldP spid="35" grpId="0"/>
      <p:bldP spid="36" grpId="0" animBg="1"/>
      <p:bldP spid="37" grpId="0" animBg="1"/>
      <p:bldP spid="38" grpId="0"/>
      <p:bldP spid="39" grpId="0" animBg="1"/>
      <p:bldP spid="40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6400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Quando a informação falha,
</a:t>
            </a:r>
            <a:r>
              <a:rPr lang="en-US" sz="29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operação desacelera.</a:t>
            </a:r>
            <a:endParaRPr lang="en-US" sz="2900" dirty="0">
              <a:latin typeface="IntelOne Display Bold" panose="020B0803020203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48640" y="2148840"/>
            <a:ext cx="2971800" cy="1536192"/>
          </a:xfrm>
          <a:prstGeom prst="roundRect">
            <a:avLst>
              <a:gd name="adj" fmla="val 5952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4" name="Image 0" descr="icons/search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2331720"/>
            <a:ext cx="310896" cy="3108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70432" y="2295144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Tempo perdido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49808" y="2752344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Procurando e confirmando onde</a:t>
            </a:r>
            <a:endParaRPr lang="en-US" sz="1000" dirty="0">
              <a:latin typeface="IntelOne Display Medium" panose="020B0703020203020204" pitchFamily="34" charset="0"/>
            </a:endParaRPr>
          </a:p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está o documento correto.</a:t>
            </a:r>
            <a:endParaRPr lang="en-US" sz="1000" dirty="0">
              <a:latin typeface="IntelOne Display Medium" panose="020B0703020203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703320" y="2148840"/>
            <a:ext cx="2971800" cy="1536192"/>
          </a:xfrm>
          <a:prstGeom prst="roundRect">
            <a:avLst>
              <a:gd name="adj" fmla="val 5952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8" name="Image 1" descr="icons/refresh_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488" y="2331720"/>
            <a:ext cx="310896" cy="3108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25112" y="2295144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Retrabalho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904488" y="2752344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Equipes repetem atividades ou</a:t>
            </a:r>
            <a:endParaRPr lang="en-US" sz="1000" dirty="0">
              <a:latin typeface="IntelOne Display Medium" panose="020B0703020203020204" pitchFamily="34" charset="0"/>
            </a:endParaRPr>
          </a:p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trabalham com referências diferentes.</a:t>
            </a:r>
            <a:endParaRPr lang="en-US" sz="1000" dirty="0">
              <a:latin typeface="IntelOne Display Medium" panose="020B0703020203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548640" y="3840480"/>
            <a:ext cx="2971800" cy="1536192"/>
          </a:xfrm>
          <a:prstGeom prst="roundRect">
            <a:avLst>
              <a:gd name="adj" fmla="val 5952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 2" descr="icons/clock_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023360"/>
            <a:ext cx="310896" cy="3108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70432" y="3986784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Decisões atrasadas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49808" y="4443984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 análise começa tarde: a informação</a:t>
            </a:r>
            <a:endParaRPr lang="en-US" sz="1000" dirty="0">
              <a:latin typeface="IntelOne Display Medium" panose="020B0703020203020204" pitchFamily="34" charset="0"/>
            </a:endParaRPr>
          </a:p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ainda precisa ser localizada e validada.</a:t>
            </a:r>
            <a:endParaRPr lang="en-US" sz="1000" dirty="0">
              <a:latin typeface="IntelOne Display Medium" panose="020B0703020203020204" pitchFamily="34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3703320" y="3840480"/>
            <a:ext cx="2971800" cy="1536192"/>
          </a:xfrm>
          <a:prstGeom prst="roundRect">
            <a:avLst>
              <a:gd name="adj" fmla="val 5952"/>
            </a:avLst>
          </a:prstGeom>
          <a:solidFill>
            <a:srgbClr val="0E1A31"/>
          </a:solidFill>
          <a:ln w="15875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6" name="Image 3" descr="icons/alert_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4488" y="4023360"/>
            <a:ext cx="310896" cy="31089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325112" y="3986784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Risco aumentado</a:t>
            </a:r>
            <a:endParaRPr lang="en-US" sz="1350" dirty="0">
              <a:latin typeface="IntelOne Display Bold" panose="020B0803020203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3904488" y="4443984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Informações incompletas, desatualizadas</a:t>
            </a:r>
            <a:endParaRPr lang="en-US" sz="1000" dirty="0">
              <a:latin typeface="IntelOne Display Medium" panose="020B0703020203020204" pitchFamily="34" charset="0"/>
            </a:endParaRPr>
          </a:p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ou conflitantes geram erros.</a:t>
            </a:r>
            <a:endParaRPr lang="en-US" sz="1000" dirty="0">
              <a:latin typeface="IntelOne Display Medium" panose="020B0703020203020204" pitchFamily="34" charset="0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7315200" y="1965960"/>
            <a:ext cx="1325880" cy="384048"/>
          </a:xfrm>
          <a:prstGeom prst="roundRect">
            <a:avLst>
              <a:gd name="adj" fmla="val 21429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7315200" y="1965960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VERSÃO_12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9029700" y="1513332"/>
            <a:ext cx="1325880" cy="384048"/>
          </a:xfrm>
          <a:prstGeom prst="roundRect">
            <a:avLst>
              <a:gd name="adj" fmla="val 21429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9029700" y="1513332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FINAL_v2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10629900" y="2020824"/>
            <a:ext cx="1325880" cy="384048"/>
          </a:xfrm>
          <a:prstGeom prst="roundRect">
            <a:avLst>
              <a:gd name="adj" fmla="val 21429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10629900" y="2020824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REV_03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7772400" y="2880360"/>
            <a:ext cx="1325880" cy="384048"/>
          </a:xfrm>
          <a:prstGeom prst="roundRect">
            <a:avLst>
              <a:gd name="adj" fmla="val 21429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7772400" y="2880360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nova_final2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27" name="Shape 21"/>
          <p:cNvSpPr/>
          <p:nvPr/>
        </p:nvSpPr>
        <p:spPr>
          <a:xfrm>
            <a:off x="9692640" y="2743200"/>
            <a:ext cx="1325880" cy="384048"/>
          </a:xfrm>
          <a:prstGeom prst="roundRect">
            <a:avLst>
              <a:gd name="adj" fmla="val 21429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9692640" y="2743200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versão_ok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29" name="Shape 23"/>
          <p:cNvSpPr/>
          <p:nvPr/>
        </p:nvSpPr>
        <p:spPr>
          <a:xfrm>
            <a:off x="8503920" y="3657600"/>
            <a:ext cx="1325880" cy="384048"/>
          </a:xfrm>
          <a:prstGeom prst="roundRect">
            <a:avLst>
              <a:gd name="adj" fmla="val 21429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8503920" y="3657600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FINAL_final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31" name="Shape 25"/>
          <p:cNvSpPr/>
          <p:nvPr/>
        </p:nvSpPr>
        <p:spPr>
          <a:xfrm>
            <a:off x="10515600" y="3520440"/>
            <a:ext cx="1325880" cy="384048"/>
          </a:xfrm>
          <a:prstGeom prst="roundRect">
            <a:avLst>
              <a:gd name="adj" fmla="val 21429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sp>
        <p:nvSpPr>
          <p:cNvPr id="32" name="Text 26"/>
          <p:cNvSpPr/>
          <p:nvPr/>
        </p:nvSpPr>
        <p:spPr>
          <a:xfrm>
            <a:off x="10515600" y="3520440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REV_02</a:t>
            </a:r>
            <a:endParaRPr lang="en-US" sz="950" dirty="0">
              <a:latin typeface="IntelOne Display Light" panose="020B0403020203020204" pitchFamily="34" charset="0"/>
            </a:endParaRPr>
          </a:p>
        </p:txBody>
      </p:sp>
      <p:sp>
        <p:nvSpPr>
          <p:cNvPr id="33" name="Shape 27"/>
          <p:cNvSpPr/>
          <p:nvPr/>
        </p:nvSpPr>
        <p:spPr>
          <a:xfrm>
            <a:off x="7635240" y="4434840"/>
            <a:ext cx="3794760" cy="1051560"/>
          </a:xfrm>
          <a:prstGeom prst="roundRect">
            <a:avLst>
              <a:gd name="adj" fmla="val 8696"/>
            </a:avLst>
          </a:prstGeom>
          <a:solidFill>
            <a:srgbClr val="111F3A"/>
          </a:solidFill>
          <a:ln w="15875">
            <a:solidFill>
              <a:srgbClr val="F0604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34" name="Image 4" descr="icons/alert_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3840" y="4773168"/>
            <a:ext cx="365760" cy="365760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8366760" y="4434840"/>
            <a:ext cx="2926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Versões diferentes encontradas</a:t>
            </a:r>
            <a:endParaRPr lang="en-US" sz="1200" dirty="0">
              <a:latin typeface="IntelOne Display Bold" panose="020B0803020203020204" pitchFamily="34" charset="0"/>
            </a:endParaRPr>
          </a:p>
          <a:p>
            <a:pPr marL="0" indent="0">
              <a:lnSpc>
                <a:spcPts val="1600"/>
              </a:lnSpc>
              <a:buNone/>
            </a:pPr>
            <a:r>
              <a:rPr lang="en-US" sz="105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Qual é a versão correta?</a:t>
            </a:r>
            <a:endParaRPr lang="en-US" sz="1200" dirty="0">
              <a:latin typeface="IntelOne Display Bold" panose="020B0803020203020204" pitchFamily="34" charset="0"/>
            </a:endParaRPr>
          </a:p>
        </p:txBody>
      </p:sp>
      <p:sp>
        <p:nvSpPr>
          <p:cNvPr id="36" name="Shape 29"/>
          <p:cNvSpPr/>
          <p:nvPr/>
        </p:nvSpPr>
        <p:spPr>
          <a:xfrm>
            <a:off x="1737360" y="5897880"/>
            <a:ext cx="8714232" cy="566928"/>
          </a:xfrm>
          <a:prstGeom prst="roundRect">
            <a:avLst>
              <a:gd name="adj" fmla="val 12903"/>
            </a:avLst>
          </a:prstGeom>
          <a:solidFill>
            <a:srgbClr val="0E1A31">
              <a:alpha val="85000"/>
            </a:srgbClr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37" name="Image 5" descr="icons/chevron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8528" y="6080760"/>
            <a:ext cx="201168" cy="201168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2212848" y="5897880"/>
            <a:ext cx="80741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O problema raramente é falta de informação.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É falta de controle sobre ela.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BAFCE36-3F38-D40F-22D9-69562F0680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594360"/>
            <a:ext cx="1036015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O problema não é a IA.</a:t>
            </a:r>
            <a:endParaRPr lang="en-US" sz="36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É a informação.</a:t>
            </a:r>
            <a:endParaRPr lang="en-US" sz="3600" dirty="0">
              <a:latin typeface="IntelOne Display Bold" panose="020B0803020203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72084" y="2606040"/>
            <a:ext cx="2286000" cy="1417320"/>
          </a:xfrm>
          <a:prstGeom prst="roundRect">
            <a:avLst>
              <a:gd name="adj" fmla="val 7742"/>
            </a:avLst>
          </a:prstGeom>
          <a:solidFill>
            <a:srgbClr val="0E1A31"/>
          </a:solidFill>
          <a:ln w="1905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4" name="Image 0" descr="icons/cop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060" y="277063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2084" y="3172968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Informação</a:t>
            </a:r>
            <a:endParaRPr lang="en-US" sz="16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desorganizada</a:t>
            </a:r>
            <a:endParaRPr lang="en-US" sz="1600" dirty="0">
              <a:latin typeface="IntelOne Display Bold" panose="020B0803020203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3076956" y="3150108"/>
            <a:ext cx="329184" cy="329184"/>
          </a:xfrm>
          <a:prstGeom prst="rightArrow">
            <a:avLst/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3525012" y="2606040"/>
            <a:ext cx="2286000" cy="1417320"/>
          </a:xfrm>
          <a:prstGeom prst="roundRect">
            <a:avLst>
              <a:gd name="adj" fmla="val 7742"/>
            </a:avLst>
          </a:prstGeom>
          <a:solidFill>
            <a:srgbClr val="2E86FF"/>
          </a:solidFill>
          <a:ln w="19050">
            <a:solidFill>
              <a:srgbClr val="4DA3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8" name="Image 1" descr="icons/brain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5988" y="2770632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525012" y="3172968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IA</a:t>
            </a:r>
            <a:endParaRPr lang="en-US" sz="1600" dirty="0">
              <a:latin typeface="IntelOne Display Bold" panose="020B0803020203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5929884" y="3150108"/>
            <a:ext cx="329184" cy="329184"/>
          </a:xfrm>
          <a:prstGeom prst="rightArrow">
            <a:avLst/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7"/>
          <p:cNvSpPr/>
          <p:nvPr/>
        </p:nvSpPr>
        <p:spPr>
          <a:xfrm>
            <a:off x="6377940" y="2606040"/>
            <a:ext cx="2286000" cy="1417320"/>
          </a:xfrm>
          <a:prstGeom prst="roundRect">
            <a:avLst>
              <a:gd name="adj" fmla="val 7742"/>
            </a:avLst>
          </a:prstGeom>
          <a:solidFill>
            <a:srgbClr val="0E1A31"/>
          </a:solidFill>
          <a:ln w="1905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 2" descr="icons/z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8916" y="2770632"/>
            <a:ext cx="384048" cy="38404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377940" y="3172968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Respostas</a:t>
            </a:r>
            <a:endParaRPr lang="en-US" sz="16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rápidas</a:t>
            </a:r>
            <a:endParaRPr lang="en-US" sz="1600" dirty="0">
              <a:latin typeface="IntelOne Display Bold" panose="020B0803020203020204" pitchFamily="34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8782812" y="3150108"/>
            <a:ext cx="329184" cy="329184"/>
          </a:xfrm>
          <a:prstGeom prst="rightArrow">
            <a:avLst/>
          </a:prstGeom>
          <a:solidFill>
            <a:srgbClr val="2E86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Shape 10"/>
          <p:cNvSpPr/>
          <p:nvPr/>
        </p:nvSpPr>
        <p:spPr>
          <a:xfrm>
            <a:off x="9230868" y="2606040"/>
            <a:ext cx="2286000" cy="1417320"/>
          </a:xfrm>
          <a:prstGeom prst="roundRect">
            <a:avLst>
              <a:gd name="adj" fmla="val 7742"/>
            </a:avLst>
          </a:prstGeom>
          <a:solidFill>
            <a:srgbClr val="0E1A31"/>
          </a:solidFill>
          <a:ln w="25400">
            <a:solidFill>
              <a:srgbClr val="F0604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6" name="Image 3" descr="icons/alert_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1844" y="2770632"/>
            <a:ext cx="384048" cy="38404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230868" y="3172968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Decisões</a:t>
            </a:r>
            <a:endParaRPr lang="en-US" sz="16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erradas</a:t>
            </a:r>
            <a:endParaRPr lang="en-US" sz="1600" dirty="0">
              <a:latin typeface="IntelOne Display Bold" panose="020B0803020203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371600" y="4434840"/>
            <a:ext cx="94457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qualidade da resposta da IA depende da qualidade da informação utilizada.</a:t>
            </a:r>
            <a:endParaRPr lang="en-US" sz="165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2200"/>
              </a:lnSpc>
              <a:buNone/>
            </a:pPr>
            <a:r>
              <a:rPr lang="en-US" sz="1450" dirty="0">
                <a:solidFill>
                  <a:srgbClr val="9DB2D0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IA não corrige informação ruim — apenas permite processá-la mais rapidamente.</a:t>
            </a:r>
            <a:endParaRPr lang="en-US" sz="1650" dirty="0">
              <a:latin typeface="IntelOne Display Bold" panose="020B0803020203020204" pitchFamily="34" charset="0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2743200" y="5669280"/>
            <a:ext cx="6702552" cy="621792"/>
          </a:xfrm>
          <a:prstGeom prst="roundRect">
            <a:avLst>
              <a:gd name="adj" fmla="val 11765"/>
            </a:avLst>
          </a:prstGeom>
          <a:solidFill>
            <a:srgbClr val="0E1A31">
              <a:alpha val="85000"/>
            </a:srgbClr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0" name="Image 4" descr="icons/chevron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4368" y="5879592"/>
            <a:ext cx="201168" cy="20116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3218688" y="5669280"/>
            <a:ext cx="606247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Sem governança da informação, </a:t>
            </a: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não existe IA confiável.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030691A-24E6-728A-4FB7-CACF5C8C03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17" grpId="0" animBg="1"/>
      <p:bldP spid="19" grpId="0" animBg="1"/>
      <p:bldP spid="20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O conhecimento da empresa precisa</a:t>
            </a:r>
            <a:endParaRPr lang="en-US" sz="2800" dirty="0">
              <a:latin typeface="IntelOne Display Bold" panose="020B0803020203020204" pitchFamily="34" charset="0"/>
            </a:endParaRP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permanecer sob seu controle.</a:t>
            </a:r>
            <a:endParaRPr lang="en-US" sz="2800" dirty="0">
              <a:latin typeface="IntelOne Display Bold" panose="020B0803020203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822960" y="1828800"/>
            <a:ext cx="5029200" cy="2880360"/>
          </a:xfrm>
          <a:prstGeom prst="roundRect">
            <a:avLst>
              <a:gd name="adj" fmla="val 3810"/>
            </a:avLst>
          </a:prstGeom>
          <a:solidFill>
            <a:srgbClr val="0E1A31"/>
          </a:solidFill>
          <a:ln w="19050">
            <a:solidFill>
              <a:srgbClr val="F0A54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822960" y="1993392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0A54D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CENÁRIO NÃO GOVERNADO</a:t>
            </a:r>
            <a:endParaRPr lang="en-US" sz="1100" dirty="0">
              <a:latin typeface="IntelOne Display Bold" panose="020B0803020203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234440" y="2395728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111F3A"/>
          </a:solidFill>
          <a:ln w="9525">
            <a:solidFill>
              <a:srgbClr val="55647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234440" y="239572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Colaborador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200400" y="2798064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A5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234440" y="2962656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111F3A"/>
          </a:solidFill>
          <a:ln w="9525">
            <a:solidFill>
              <a:srgbClr val="55647E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34440" y="2962656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 pública ou não aprovada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200400" y="336499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A5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234440" y="3529584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111F3A"/>
          </a:solidFill>
          <a:ln w="9525">
            <a:solidFill>
              <a:srgbClr val="55647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1234440" y="352958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Documento confidencial exposto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200400" y="39319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A5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234440" y="4096512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111F3A"/>
          </a:solidFill>
          <a:ln w="9525">
            <a:solidFill>
              <a:srgbClr val="55647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234440" y="4096512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Sem controle corporativo claro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55080" y="1828800"/>
            <a:ext cx="5029200" cy="2880360"/>
          </a:xfrm>
          <a:prstGeom prst="roundRect">
            <a:avLst>
              <a:gd name="adj" fmla="val 3810"/>
            </a:avLst>
          </a:prstGeom>
          <a:solidFill>
            <a:srgbClr val="111F3A"/>
          </a:solidFill>
          <a:ln w="254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6355080" y="1993392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CENÁRIO GOVERNADO</a:t>
            </a:r>
            <a:endParaRPr lang="en-US" sz="1100" dirty="0">
              <a:latin typeface="IntelOne Display Bold" panose="020B0803020203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766560" y="2395728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0E1A31"/>
          </a:solidFill>
          <a:ln w="952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766560" y="239572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Colaborador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8732520" y="2798064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766560" y="2962656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0E1A31"/>
          </a:solidFill>
          <a:ln w="952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6766560" y="2962656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Ambiente </a:t>
            </a:r>
            <a:r>
              <a:rPr lang="en-US" sz="1150" dirty="0" err="1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corporativo</a:t>
            </a:r>
            <a:r>
              <a:rPr lang="en-US" sz="1150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50" dirty="0" err="1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autorizado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732520" y="336499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766560" y="3529584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0E1A31"/>
          </a:solidFill>
          <a:ln w="952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6766560" y="352958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Uso controlado da IA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732520" y="39319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766560" y="4096512"/>
            <a:ext cx="4206240" cy="457200"/>
          </a:xfrm>
          <a:prstGeom prst="roundRect">
            <a:avLst>
              <a:gd name="adj" fmla="val 16000"/>
            </a:avLst>
          </a:prstGeom>
          <a:solidFill>
            <a:srgbClr val="0E1A31"/>
          </a:solidFill>
          <a:ln w="952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6766560" y="4096512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Informação protegida e rastreável</a:t>
            </a:r>
            <a:endParaRPr lang="en-US" sz="1150" dirty="0">
              <a:latin typeface="IntelOne Display Bold" panose="020B0803020203020204" pitchFamily="34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812341" y="4983480"/>
            <a:ext cx="1670609" cy="420624"/>
          </a:xfrm>
          <a:prstGeom prst="roundRect">
            <a:avLst>
              <a:gd name="adj" fmla="val 19565"/>
            </a:avLst>
          </a:prstGeom>
          <a:solidFill>
            <a:srgbClr val="111F3A"/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812341" y="4983480"/>
            <a:ext cx="1670609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Confidencialidade</a:t>
            </a:r>
            <a:endParaRPr lang="en-US" sz="1050" dirty="0">
              <a:latin typeface="IntelOne Display Medium" panose="020B0703020203020204" pitchFamily="34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665830" y="4983480"/>
            <a:ext cx="1744675" cy="420624"/>
          </a:xfrm>
          <a:prstGeom prst="roundRect">
            <a:avLst>
              <a:gd name="adj" fmla="val 19565"/>
            </a:avLst>
          </a:prstGeom>
          <a:solidFill>
            <a:srgbClr val="111F3A"/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665830" y="4983480"/>
            <a:ext cx="1744675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Controle de acesso</a:t>
            </a:r>
            <a:endParaRPr lang="en-US" sz="1050" dirty="0">
              <a:latin typeface="IntelOne Display Medium" panose="020B0703020203020204" pitchFamily="34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5593385" y="4983480"/>
            <a:ext cx="1522476" cy="420624"/>
          </a:xfrm>
          <a:prstGeom prst="roundRect">
            <a:avLst>
              <a:gd name="adj" fmla="val 19565"/>
            </a:avLst>
          </a:prstGeom>
          <a:solidFill>
            <a:srgbClr val="111F3A"/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5593385" y="4983480"/>
            <a:ext cx="152247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Rastreabilidade</a:t>
            </a:r>
            <a:endParaRPr lang="en-US" sz="1050" dirty="0">
              <a:latin typeface="IntelOne Display Medium" panose="020B0703020203020204" pitchFamily="34" charset="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7298741" y="4983480"/>
            <a:ext cx="3077870" cy="420624"/>
          </a:xfrm>
          <a:prstGeom prst="roundRect">
            <a:avLst>
              <a:gd name="adj" fmla="val 19565"/>
            </a:avLst>
          </a:prstGeom>
          <a:solidFill>
            <a:srgbClr val="111F3A"/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7298741" y="4983480"/>
            <a:ext cx="307787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Proteção do patrimônio informacional</a:t>
            </a:r>
            <a:endParaRPr lang="en-US" sz="1050" dirty="0">
              <a:latin typeface="IntelOne Display Medium" panose="020B0703020203020204" pitchFamily="34" charset="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2194560" y="5760720"/>
            <a:ext cx="7799832" cy="621792"/>
          </a:xfrm>
          <a:prstGeom prst="roundRect">
            <a:avLst>
              <a:gd name="adj" fmla="val 11765"/>
            </a:avLst>
          </a:prstGeom>
          <a:solidFill>
            <a:srgbClr val="0E1A31">
              <a:alpha val="85000"/>
            </a:srgbClr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pic>
        <p:nvPicPr>
          <p:cNvPr id="38" name="Image 0" descr="icons/chevron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728" y="5971032"/>
            <a:ext cx="201168" cy="201168"/>
          </a:xfrm>
          <a:prstGeom prst="rect">
            <a:avLst/>
          </a:prstGeom>
        </p:spPr>
      </p:pic>
      <p:sp>
        <p:nvSpPr>
          <p:cNvPr id="39" name="Text 36"/>
          <p:cNvSpPr/>
          <p:nvPr/>
        </p:nvSpPr>
        <p:spPr>
          <a:xfrm>
            <a:off x="2670048" y="5760720"/>
            <a:ext cx="7159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O objetivo não é impedir o uso da IA. </a:t>
            </a:r>
            <a:r>
              <a:rPr lang="en-US" sz="135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É permitir seu uso com governança e segurança.</a:t>
            </a:r>
            <a:endParaRPr lang="en-US" sz="1350" dirty="0">
              <a:latin typeface="IntelOne Display Medium" panose="020B070302020302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4F581704-64BE-EC98-3F9B-8C7C44E9D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IA Corporativa depende de </a:t>
            </a:r>
            <a:r>
              <a:rPr lang="en-US" sz="31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quatro pilares.</a:t>
            </a:r>
            <a:endParaRPr lang="en-US" sz="3100" dirty="0">
              <a:latin typeface="IntelOne Display Bold" panose="020B0803020203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76656" y="1417320"/>
            <a:ext cx="2468880" cy="1691640"/>
          </a:xfrm>
          <a:prstGeom prst="roundRect">
            <a:avLst>
              <a:gd name="adj" fmla="val 6486"/>
            </a:avLst>
          </a:prstGeom>
          <a:solidFill>
            <a:srgbClr val="0E1A31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859536" y="155448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100" dirty="0"/>
          </a:p>
        </p:txBody>
      </p:sp>
      <p:pic>
        <p:nvPicPr>
          <p:cNvPr id="5" name="Image 0" descr="icons/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352" y="1664208"/>
            <a:ext cx="475488" cy="4754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68096" y="2286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Informação</a:t>
            </a:r>
            <a:endParaRPr lang="en-US" sz="2000" dirty="0">
              <a:latin typeface="IntelOne Display Bold" panose="020B0803020203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465576" y="1417320"/>
            <a:ext cx="2468880" cy="1691640"/>
          </a:xfrm>
          <a:prstGeom prst="roundRect">
            <a:avLst>
              <a:gd name="adj" fmla="val 6486"/>
            </a:avLst>
          </a:prstGeom>
          <a:solidFill>
            <a:srgbClr val="0E1A31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3648456" y="155448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100" dirty="0"/>
          </a:p>
        </p:txBody>
      </p:sp>
      <p:pic>
        <p:nvPicPr>
          <p:cNvPr id="9" name="Image 1" descr="icons/bo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272" y="1664208"/>
            <a:ext cx="475488" cy="47548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557016" y="2286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Contexto</a:t>
            </a:r>
            <a:endParaRPr lang="en-US" sz="2000" dirty="0">
              <a:latin typeface="IntelOne Display Bold" panose="020B0803020203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254496" y="1417320"/>
            <a:ext cx="2468880" cy="1691640"/>
          </a:xfrm>
          <a:prstGeom prst="roundRect">
            <a:avLst>
              <a:gd name="adj" fmla="val 6486"/>
            </a:avLst>
          </a:prstGeom>
          <a:solidFill>
            <a:srgbClr val="0E1A31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55448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100" dirty="0"/>
          </a:p>
        </p:txBody>
      </p:sp>
      <p:pic>
        <p:nvPicPr>
          <p:cNvPr id="13" name="Image 2" descr="icons/setting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1192" y="1664208"/>
            <a:ext cx="475488" cy="47548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45936" y="2286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Governança</a:t>
            </a:r>
            <a:endParaRPr lang="en-US" sz="2000" dirty="0">
              <a:latin typeface="IntelOne Display Bold" panose="020B0803020203020204" pitchFamily="34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9043416" y="1417320"/>
            <a:ext cx="2468880" cy="1691640"/>
          </a:xfrm>
          <a:prstGeom prst="roundRect">
            <a:avLst>
              <a:gd name="adj" fmla="val 6486"/>
            </a:avLst>
          </a:prstGeom>
          <a:solidFill>
            <a:srgbClr val="0E1A31"/>
          </a:solidFill>
          <a:ln w="15875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1"/>
          <p:cNvSpPr/>
          <p:nvPr/>
        </p:nvSpPr>
        <p:spPr>
          <a:xfrm>
            <a:off x="9226296" y="155448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100" dirty="0"/>
          </a:p>
        </p:txBody>
      </p:sp>
      <p:pic>
        <p:nvPicPr>
          <p:cNvPr id="17" name="Image 3" descr="icons/shie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0112" y="1664208"/>
            <a:ext cx="475488" cy="47548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34856" y="2286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Segurança</a:t>
            </a:r>
            <a:endParaRPr lang="en-US" sz="2000" dirty="0">
              <a:latin typeface="IntelOne Display Bold" panose="020B0803020203020204" pitchFamily="3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65876" y="3246120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200" dirty="0"/>
          </a:p>
        </p:txBody>
      </p:sp>
      <p:sp>
        <p:nvSpPr>
          <p:cNvPr id="20" name="Shape 14"/>
          <p:cNvSpPr/>
          <p:nvPr/>
        </p:nvSpPr>
        <p:spPr>
          <a:xfrm>
            <a:off x="2208276" y="3749040"/>
            <a:ext cx="2194560" cy="548640"/>
          </a:xfrm>
          <a:prstGeom prst="roundRect">
            <a:avLst>
              <a:gd name="adj" fmla="val 16667"/>
            </a:avLst>
          </a:prstGeom>
          <a:solidFill>
            <a:srgbClr val="2E86FF"/>
          </a:solidFill>
          <a:ln w="12700">
            <a:solidFill>
              <a:srgbClr val="8FC2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5"/>
          <p:cNvSpPr/>
          <p:nvPr/>
        </p:nvSpPr>
        <p:spPr>
          <a:xfrm>
            <a:off x="2208276" y="374904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IA Corporativa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4402836" y="3749040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800" dirty="0"/>
          </a:p>
        </p:txBody>
      </p:sp>
      <p:sp>
        <p:nvSpPr>
          <p:cNvPr id="23" name="Shape 17"/>
          <p:cNvSpPr/>
          <p:nvPr/>
        </p:nvSpPr>
        <p:spPr>
          <a:xfrm>
            <a:off x="4768596" y="3749040"/>
            <a:ext cx="1920240" cy="548640"/>
          </a:xfrm>
          <a:prstGeom prst="roundRect">
            <a:avLst>
              <a:gd name="adj" fmla="val 16667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18"/>
          <p:cNvSpPr/>
          <p:nvPr/>
        </p:nvSpPr>
        <p:spPr>
          <a:xfrm>
            <a:off x="4768596" y="37490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Conhecimento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6688836" y="3749040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800" dirty="0"/>
          </a:p>
        </p:txBody>
      </p:sp>
      <p:sp>
        <p:nvSpPr>
          <p:cNvPr id="26" name="Shape 20"/>
          <p:cNvSpPr/>
          <p:nvPr/>
        </p:nvSpPr>
        <p:spPr>
          <a:xfrm>
            <a:off x="7054596" y="3749040"/>
            <a:ext cx="1371600" cy="548640"/>
          </a:xfrm>
          <a:prstGeom prst="roundRect">
            <a:avLst>
              <a:gd name="adj" fmla="val 16667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1"/>
          <p:cNvSpPr/>
          <p:nvPr/>
        </p:nvSpPr>
        <p:spPr>
          <a:xfrm>
            <a:off x="7054596" y="37490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Decisão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sp>
        <p:nvSpPr>
          <p:cNvPr id="28" name="Shape 22"/>
          <p:cNvSpPr/>
          <p:nvPr/>
        </p:nvSpPr>
        <p:spPr>
          <a:xfrm>
            <a:off x="1508760" y="5074920"/>
            <a:ext cx="9171432" cy="868680"/>
          </a:xfrm>
          <a:prstGeom prst="roundRect">
            <a:avLst>
              <a:gd name="adj" fmla="val 8421"/>
            </a:avLst>
          </a:prstGeom>
          <a:solidFill>
            <a:srgbClr val="0E1A31">
              <a:alpha val="85000"/>
            </a:srgbClr>
          </a:solidFill>
          <a:ln w="12700">
            <a:solidFill>
              <a:srgbClr val="2E86FF"/>
            </a:solidFill>
            <a:prstDash val="solid"/>
          </a:ln>
        </p:spPr>
        <p:txBody>
          <a:bodyPr/>
          <a:lstStyle/>
          <a:p>
            <a:endParaRPr lang="pt-BR">
              <a:latin typeface="IntelOne Display Medium" panose="020B0703020203020204" pitchFamily="34" charset="0"/>
            </a:endParaRPr>
          </a:p>
        </p:txBody>
      </p:sp>
      <p:pic>
        <p:nvPicPr>
          <p:cNvPr id="29" name="Image 4" descr="icons/chevron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9928" y="5408676"/>
            <a:ext cx="201168" cy="20116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984248" y="5074920"/>
            <a:ext cx="85313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 pergunta não é apenas qual IA utilizar — é como preparar a informação</a:t>
            </a:r>
            <a:endParaRPr lang="en-US" sz="1400" dirty="0">
              <a:latin typeface="IntelOne Display Medium" panose="020B0703020203020204" pitchFamily="34" charset="0"/>
            </a:endParaRPr>
          </a:p>
          <a:p>
            <a:pPr marL="0" indent="0" algn="ctr">
              <a:buNone/>
            </a:pPr>
            <a:r>
              <a:rPr lang="en-US" sz="1400" b="1" dirty="0">
                <a:solidFill>
                  <a:srgbClr val="4DA3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para que a IA gere valor com segurança.</a:t>
            </a:r>
            <a:endParaRPr lang="en-US" sz="1400" dirty="0">
              <a:latin typeface="IntelOne Display Medium" panose="020B0703020203020204" pitchFamily="34" charset="0"/>
            </a:endParaRPr>
          </a:p>
        </p:txBody>
      </p:sp>
      <p:sp>
        <p:nvSpPr>
          <p:cNvPr id="31" name="Text 19"/>
          <p:cNvSpPr/>
          <p:nvPr/>
        </p:nvSpPr>
        <p:spPr>
          <a:xfrm>
            <a:off x="8426196" y="3749040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A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800" dirty="0"/>
          </a:p>
        </p:txBody>
      </p:sp>
      <p:sp>
        <p:nvSpPr>
          <p:cNvPr id="32" name="Shape 20"/>
          <p:cNvSpPr/>
          <p:nvPr/>
        </p:nvSpPr>
        <p:spPr>
          <a:xfrm>
            <a:off x="8791956" y="3749040"/>
            <a:ext cx="1188720" cy="548640"/>
          </a:xfrm>
          <a:prstGeom prst="roundRect">
            <a:avLst>
              <a:gd name="adj" fmla="val 16667"/>
            </a:avLst>
          </a:prstGeom>
          <a:solidFill>
            <a:srgbClr val="111F3A"/>
          </a:solidFill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21"/>
          <p:cNvSpPr/>
          <p:nvPr/>
        </p:nvSpPr>
        <p:spPr>
          <a:xfrm>
            <a:off x="8791956" y="3749040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ADCFC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Valor</a:t>
            </a:r>
            <a:endParaRPr lang="en-US" sz="1500" dirty="0">
              <a:latin typeface="IntelOne Display Bold" panose="020B0803020203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BF7E37F-DC10-07F1-6233-0F51B26F4B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6917" y="173736"/>
            <a:ext cx="770965" cy="38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hoto_handshake_top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457200"/>
            <a:ext cx="5120640" cy="1435608"/>
          </a:xfrm>
          <a:prstGeom prst="rect">
            <a:avLst/>
          </a:prstGeom>
        </p:spPr>
      </p:pic>
      <p:pic>
        <p:nvPicPr>
          <p:cNvPr id="3" name="Image 1" descr="assets/photo_skyline_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960" y="5257800"/>
            <a:ext cx="5120640" cy="10972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48640" y="459149"/>
            <a:ext cx="53949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Há </a:t>
            </a:r>
            <a:r>
              <a:rPr lang="en-US" sz="2000" dirty="0" err="1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mais</a:t>
            </a:r>
            <a:r>
              <a:rPr lang="en-US" sz="20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 de</a:t>
            </a:r>
          </a:p>
          <a:p>
            <a:pPr marL="0" indent="0">
              <a:lnSpc>
                <a:spcPts val="38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200" b="1" dirty="0">
                <a:solidFill>
                  <a:srgbClr val="4DA3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16 anos
</a:t>
            </a:r>
            <a:r>
              <a:rPr lang="en-US" sz="1800" dirty="0">
                <a:solidFill>
                  <a:srgbClr val="FFFF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resolvemos o problema que hoje
limita o valor da IA:
</a:t>
            </a:r>
            <a:r>
              <a:rPr lang="en-US" sz="18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a informação desorganizada.</a:t>
            </a:r>
            <a:endParaRPr lang="en-US" sz="2000" dirty="0">
              <a:latin typeface="IntelOne Display Bold" panose="020B0803020203020204" pitchFamily="34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548640" y="3988733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00" dirty="0">
                <a:solidFill>
                  <a:srgbClr val="9DB2D0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A tecnologia mudou. </a:t>
            </a:r>
            <a:r>
              <a:rPr lang="en-US" sz="1300" b="1" dirty="0">
                <a:solidFill>
                  <a:srgbClr val="FFFFFF"/>
                </a:solidFill>
                <a:latin typeface="IntelOne Display Medium" panose="020B0703020203020204" pitchFamily="34" charset="0"/>
                <a:ea typeface="Arial" pitchFamily="34" charset="-122"/>
                <a:cs typeface="Arial" pitchFamily="34" charset="-120"/>
              </a:rPr>
              <a:t>O desafio das empresas continua o mesmo.</a:t>
            </a:r>
            <a:endParaRPr lang="en-US" sz="1450" dirty="0">
              <a:latin typeface="IntelOne Display Medium" panose="020B0703020203020204" pitchFamily="34" charset="0"/>
            </a:endParaRPr>
          </a:p>
        </p:txBody>
      </p:sp>
      <p:pic>
        <p:nvPicPr>
          <p:cNvPr id="6" name="Image 2" descr="assets/logo_profits_offici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5766078"/>
            <a:ext cx="2377440" cy="857897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926580" y="3497580"/>
            <a:ext cx="4389120" cy="0"/>
          </a:xfrm>
          <a:prstGeom prst="line">
            <a:avLst/>
          </a:prstGeom>
          <a:noFill/>
          <a:ln w="12700">
            <a:solidFill>
              <a:srgbClr val="2A4066"/>
            </a:solidFill>
            <a:prstDash val="solid"/>
          </a:ln>
        </p:spPr>
        <p:txBody>
          <a:bodyPr/>
          <a:lstStyle/>
          <a:p>
            <a:endParaRPr lang="pt-BR" sz="2400">
              <a:latin typeface="IntelOne Display Bold" panose="020B0803020203020204" pitchFamily="34" charset="0"/>
            </a:endParaRPr>
          </a:p>
        </p:txBody>
      </p:sp>
      <p:pic>
        <p:nvPicPr>
          <p:cNvPr id="8" name="Image 3" descr="icons/filetex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0276" y="2926080"/>
            <a:ext cx="292608" cy="292608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6867144" y="3438144"/>
            <a:ext cx="118872" cy="118872"/>
          </a:xfrm>
          <a:prstGeom prst="ellipse">
            <a:avLst/>
          </a:prstGeom>
          <a:solidFill>
            <a:srgbClr val="4DA3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0" name="Text 4"/>
          <p:cNvSpPr/>
          <p:nvPr/>
        </p:nvSpPr>
        <p:spPr>
          <a:xfrm>
            <a:off x="6172200" y="3703320"/>
            <a:ext cx="1508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EXPERIÊNCIA
</a:t>
            </a:r>
            <a:r>
              <a:rPr lang="en-US" sz="10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que gera </a:t>
            </a:r>
            <a:r>
              <a:rPr lang="en-US" sz="1000" dirty="0" err="1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confiança</a:t>
            </a:r>
            <a:r>
              <a:rPr lang="en-US" sz="10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.</a:t>
            </a:r>
          </a:p>
          <a:p>
            <a:pPr marL="0" indent="0" algn="ctr">
              <a:lnSpc>
                <a:spcPts val="1250"/>
              </a:lnSpc>
              <a:buNone/>
            </a:pPr>
            <a:endParaRPr lang="en-US" sz="1100" dirty="0">
              <a:latin typeface="IntelOne Display Light" panose="020B0403020203020204" pitchFamily="34" charset="0"/>
            </a:endParaRPr>
          </a:p>
        </p:txBody>
      </p:sp>
      <p:pic>
        <p:nvPicPr>
          <p:cNvPr id="11" name="Image 4" descr="icons/shie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3316" y="2926080"/>
            <a:ext cx="292608" cy="292608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8330184" y="3438144"/>
            <a:ext cx="118872" cy="118872"/>
          </a:xfrm>
          <a:prstGeom prst="ellipse">
            <a:avLst/>
          </a:prstGeom>
          <a:solidFill>
            <a:srgbClr val="4DA3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3" name="Text 6"/>
          <p:cNvSpPr/>
          <p:nvPr/>
        </p:nvSpPr>
        <p:spPr>
          <a:xfrm>
            <a:off x="7635240" y="3703320"/>
            <a:ext cx="1508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SOLUÇÕES
</a:t>
            </a:r>
            <a:r>
              <a:rPr lang="en-US" sz="10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que entregam resultados reais.</a:t>
            </a:r>
            <a:endParaRPr lang="en-US" sz="1100" dirty="0">
              <a:latin typeface="IntelOne Display Light" panose="020B0403020203020204" pitchFamily="34" charset="0"/>
            </a:endParaRPr>
          </a:p>
        </p:txBody>
      </p:sp>
      <p:pic>
        <p:nvPicPr>
          <p:cNvPr id="14" name="Image 5" descr="icons/user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6356" y="2926080"/>
            <a:ext cx="292608" cy="292608"/>
          </a:xfrm>
          <a:prstGeom prst="rect">
            <a:avLst/>
          </a:prstGeom>
        </p:spPr>
      </p:pic>
      <p:sp>
        <p:nvSpPr>
          <p:cNvPr id="15" name="Shape 7"/>
          <p:cNvSpPr/>
          <p:nvPr/>
        </p:nvSpPr>
        <p:spPr>
          <a:xfrm>
            <a:off x="9793224" y="3438144"/>
            <a:ext cx="118872" cy="118872"/>
          </a:xfrm>
          <a:prstGeom prst="ellipse">
            <a:avLst/>
          </a:prstGeom>
          <a:solidFill>
            <a:srgbClr val="4DA3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6" name="Text 8"/>
          <p:cNvSpPr/>
          <p:nvPr/>
        </p:nvSpPr>
        <p:spPr>
          <a:xfrm>
            <a:off x="9098280" y="3703320"/>
            <a:ext cx="1508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PARCERIAS
</a:t>
            </a:r>
            <a:r>
              <a:rPr lang="en-US" sz="10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de longo prazo com grandes empresas.</a:t>
            </a:r>
            <a:endParaRPr lang="en-US" sz="1100" dirty="0">
              <a:latin typeface="IntelOne Display Light" panose="020B0403020203020204" pitchFamily="34" charset="0"/>
            </a:endParaRPr>
          </a:p>
        </p:txBody>
      </p:sp>
      <p:pic>
        <p:nvPicPr>
          <p:cNvPr id="17" name="Image 6" descr="icons/chart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9396" y="2926080"/>
            <a:ext cx="292608" cy="292608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11256264" y="3438144"/>
            <a:ext cx="118872" cy="118872"/>
          </a:xfrm>
          <a:prstGeom prst="ellipse">
            <a:avLst/>
          </a:prstGeom>
          <a:solidFill>
            <a:srgbClr val="4DA3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9" name="Text 10"/>
          <p:cNvSpPr/>
          <p:nvPr/>
        </p:nvSpPr>
        <p:spPr>
          <a:xfrm>
            <a:off x="10561320" y="3703320"/>
            <a:ext cx="1508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8FC2FF"/>
                </a:solidFill>
                <a:latin typeface="IntelOne Display Bold" panose="020B0803020203020204" pitchFamily="34" charset="0"/>
                <a:ea typeface="Arial" pitchFamily="34" charset="-122"/>
                <a:cs typeface="Arial" pitchFamily="34" charset="-120"/>
              </a:rPr>
              <a:t>EVOLUÇÃO
</a:t>
            </a:r>
            <a:r>
              <a:rPr lang="en-US" sz="1000" dirty="0">
                <a:solidFill>
                  <a:srgbClr val="9DB2D0"/>
                </a:solidFill>
                <a:latin typeface="IntelOne Display Light" panose="020B0403020203020204" pitchFamily="34" charset="0"/>
                <a:ea typeface="Arial" pitchFamily="34" charset="-122"/>
                <a:cs typeface="Arial" pitchFamily="34" charset="-120"/>
              </a:rPr>
              <a:t>contínua para acompanhar os desafios do mundo real.</a:t>
            </a:r>
            <a:endParaRPr lang="en-US" sz="1100" dirty="0">
              <a:latin typeface="IntelOne Display Light" panose="020B0403020203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8640" y="4738541"/>
            <a:ext cx="5440680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t-BR" sz="1400" b="1" noProof="0" dirty="0">
                <a:solidFill>
                  <a:srgbClr val="8FC2FF"/>
                </a:solidFill>
                <a:latin typeface="IntelOne Display Light" panose="020B0403020203020204" pitchFamily="34" charset="0"/>
              </a:rPr>
              <a:t>Somos especialistas em preparar empresas para utilizar Inteligência Artificial com segurança, governança e aderência aos seus processos de negócio.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84856" y="341248"/>
            <a:ext cx="870832" cy="822960"/>
          </a:xfrm>
          <a:prstGeom prst="rect">
            <a:avLst/>
          </a:prstGeom>
        </p:spPr>
      </p:pic>
      <p:sp>
        <p:nvSpPr>
          <p:cNvPr id="32" name="Text 1">
            <a:extLst>
              <a:ext uri="{FF2B5EF4-FFF2-40B4-BE49-F238E27FC236}">
                <a16:creationId xmlns:a16="http://schemas.microsoft.com/office/drawing/2014/main" id="{2E561FD4-3216-771B-D915-BCA333A6D166}"/>
              </a:ext>
            </a:extLst>
          </p:cNvPr>
          <p:cNvSpPr/>
          <p:nvPr/>
        </p:nvSpPr>
        <p:spPr>
          <a:xfrm>
            <a:off x="54864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IntelOne Display Bold" panose="020B0803020203020204" pitchFamily="34" charset="0"/>
                <a:ea typeface="Calibri" pitchFamily="34" charset="-122"/>
                <a:cs typeface="Arial" panose="020B0604020202020204" pitchFamily="34" charset="0"/>
              </a:rPr>
              <a:t>A informação precisa de uma plataforma.</a:t>
            </a:r>
            <a:endParaRPr lang="en-US" sz="3200" dirty="0">
              <a:latin typeface="IntelOne Display Bold" panose="020B0803020203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09DD53BE-3E18-46F9-0FC5-4033C9BCFAF0}"/>
              </a:ext>
            </a:extLst>
          </p:cNvPr>
          <p:cNvSpPr/>
          <p:nvPr/>
        </p:nvSpPr>
        <p:spPr>
          <a:xfrm>
            <a:off x="566928" y="1152144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0E8F1"/>
                </a:solidFill>
                <a:latin typeface="IntelOne Display Medium" panose="020B0703020203020204" pitchFamily="34" charset="0"/>
                <a:ea typeface="Calibri" pitchFamily="34" charset="-122"/>
                <a:cs typeface="Arial" panose="020B0604020202020204" pitchFamily="34" charset="0"/>
              </a:rPr>
              <a:t>Uma plataforma capaz de organizar, governar, proteger e disponibilizar informações para a IA.</a:t>
            </a:r>
            <a:endParaRPr lang="en-US" sz="1400" dirty="0">
              <a:latin typeface="IntelOne Display Medium" panose="020B0703020203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">
            <a:extLst>
              <a:ext uri="{FF2B5EF4-FFF2-40B4-BE49-F238E27FC236}">
                <a16:creationId xmlns:a16="http://schemas.microsoft.com/office/drawing/2014/main" id="{27032D8C-CD02-00CA-E180-956336DD0901}"/>
              </a:ext>
            </a:extLst>
          </p:cNvPr>
          <p:cNvSpPr/>
          <p:nvPr/>
        </p:nvSpPr>
        <p:spPr>
          <a:xfrm>
            <a:off x="6263640" y="1920240"/>
            <a:ext cx="5349240" cy="4224528"/>
          </a:xfrm>
          <a:prstGeom prst="roundRect">
            <a:avLst>
              <a:gd name="adj" fmla="val 2597"/>
            </a:avLst>
          </a:prstGeom>
          <a:solidFill>
            <a:srgbClr val="FFFFFF">
              <a:alpha val="6000"/>
            </a:srgbClr>
          </a:solidFill>
          <a:ln w="12700">
            <a:solidFill>
              <a:srgbClr val="2E4A73"/>
            </a:solidFill>
            <a:prstDash val="solid"/>
          </a:ln>
          <a:effectLst>
            <a:outerShdw blurRad="1270" dist="381" dir="5400000" algn="bl" rotWithShape="0">
              <a:srgbClr val="0B2545">
                <a:alpha val="14000"/>
              </a:srgbClr>
            </a:outerShdw>
          </a:effectLst>
        </p:spPr>
        <p:txBody>
          <a:bodyPr/>
          <a:lstStyle/>
          <a:p>
            <a:endParaRPr lang="pt-BR">
              <a:latin typeface="IntelOne Display Bold" panose="020B0803020203020204" pitchFamily="34" charset="0"/>
            </a:endParaRPr>
          </a:p>
        </p:txBody>
      </p:sp>
      <p:sp>
        <p:nvSpPr>
          <p:cNvPr id="35" name="Text 4">
            <a:extLst>
              <a:ext uri="{FF2B5EF4-FFF2-40B4-BE49-F238E27FC236}">
                <a16:creationId xmlns:a16="http://schemas.microsoft.com/office/drawing/2014/main" id="{C11E3A64-B376-D564-DF23-9F68F9EA9E74}"/>
              </a:ext>
            </a:extLst>
          </p:cNvPr>
          <p:cNvSpPr/>
          <p:nvPr/>
        </p:nvSpPr>
        <p:spPr>
          <a:xfrm>
            <a:off x="6565392" y="215798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0FA6C9"/>
                </a:solidFill>
                <a:latin typeface="IntelOne Display Bold" panose="020B0803020203020204" pitchFamily="34" charset="0"/>
                <a:ea typeface="Calibri" pitchFamily="34" charset="-122"/>
                <a:cs typeface="Arial" panose="020B0604020202020204" pitchFamily="34" charset="0"/>
              </a:rPr>
              <a:t>VALOR PARA O NEGÓCIO</a:t>
            </a:r>
            <a:endParaRPr lang="en-US" sz="1400" dirty="0">
              <a:latin typeface="IntelOne Display Bold" panose="020B0803020203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5">
            <a:extLst>
              <a:ext uri="{FF2B5EF4-FFF2-40B4-BE49-F238E27FC236}">
                <a16:creationId xmlns:a16="http://schemas.microsoft.com/office/drawing/2014/main" id="{698E0D75-A4B3-B91F-F154-BE4543AD9C1D}"/>
              </a:ext>
            </a:extLst>
          </p:cNvPr>
          <p:cNvSpPr/>
          <p:nvPr/>
        </p:nvSpPr>
        <p:spPr>
          <a:xfrm>
            <a:off x="6565392" y="2542032"/>
            <a:ext cx="402336" cy="402336"/>
          </a:xfrm>
          <a:prstGeom prst="ellipse">
            <a:avLst/>
          </a:prstGeom>
          <a:solidFill>
            <a:srgbClr val="13345F"/>
          </a:solidFill>
          <a:ln w="12700">
            <a:solidFill>
              <a:srgbClr val="0FA6C9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pic>
        <p:nvPicPr>
          <p:cNvPr id="37" name="Image 2" descr="assets/ic_layers_t.png">
            <a:extLst>
              <a:ext uri="{FF2B5EF4-FFF2-40B4-BE49-F238E27FC236}">
                <a16:creationId xmlns:a16="http://schemas.microsoft.com/office/drawing/2014/main" id="{D3DF9187-F464-2D2F-5E6B-D3ECAB5FA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1953" y="2638593"/>
            <a:ext cx="209215" cy="209215"/>
          </a:xfrm>
          <a:prstGeom prst="rect">
            <a:avLst/>
          </a:prstGeom>
        </p:spPr>
      </p:pic>
      <p:sp>
        <p:nvSpPr>
          <p:cNvPr id="38" name="Text 6">
            <a:extLst>
              <a:ext uri="{FF2B5EF4-FFF2-40B4-BE49-F238E27FC236}">
                <a16:creationId xmlns:a16="http://schemas.microsoft.com/office/drawing/2014/main" id="{C3E5AF97-ADC9-098D-4CB3-7798EE9FCB91}"/>
              </a:ext>
            </a:extLst>
          </p:cNvPr>
          <p:cNvSpPr/>
          <p:nvPr/>
        </p:nvSpPr>
        <p:spPr>
          <a:xfrm>
            <a:off x="7114032" y="244767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Centralização e </a:t>
            </a:r>
            <a:r>
              <a:rPr lang="en-US" sz="1400" b="1" dirty="0" err="1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controle</a:t>
            </a:r>
            <a:endParaRPr lang="en-US" sz="1400" dirty="0">
              <a:latin typeface="IntelOne Display Light" panose="020B0403020203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7">
            <a:extLst>
              <a:ext uri="{FF2B5EF4-FFF2-40B4-BE49-F238E27FC236}">
                <a16:creationId xmlns:a16="http://schemas.microsoft.com/office/drawing/2014/main" id="{ECF05C83-A56B-8881-1F27-C24768B2DB14}"/>
              </a:ext>
            </a:extLst>
          </p:cNvPr>
          <p:cNvSpPr/>
          <p:nvPr/>
        </p:nvSpPr>
        <p:spPr>
          <a:xfrm>
            <a:off x="6565392" y="3118104"/>
            <a:ext cx="402336" cy="402336"/>
          </a:xfrm>
          <a:prstGeom prst="ellipse">
            <a:avLst/>
          </a:prstGeom>
          <a:solidFill>
            <a:srgbClr val="13345F"/>
          </a:solidFill>
          <a:ln w="12700">
            <a:solidFill>
              <a:srgbClr val="0FA6C9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pic>
        <p:nvPicPr>
          <p:cNvPr id="40" name="Image 3" descr="assets/ic_shield_t.png">
            <a:extLst>
              <a:ext uri="{FF2B5EF4-FFF2-40B4-BE49-F238E27FC236}">
                <a16:creationId xmlns:a16="http://schemas.microsoft.com/office/drawing/2014/main" id="{C5365FDC-219A-4C19-0D6F-78807A938B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1953" y="3214665"/>
            <a:ext cx="209215" cy="209215"/>
          </a:xfrm>
          <a:prstGeom prst="rect">
            <a:avLst/>
          </a:prstGeom>
        </p:spPr>
      </p:pic>
      <p:sp>
        <p:nvSpPr>
          <p:cNvPr id="41" name="Text 8">
            <a:extLst>
              <a:ext uri="{FF2B5EF4-FFF2-40B4-BE49-F238E27FC236}">
                <a16:creationId xmlns:a16="http://schemas.microsoft.com/office/drawing/2014/main" id="{B1AF798A-9F4D-A50F-CDBF-8EDFE59E5492}"/>
              </a:ext>
            </a:extLst>
          </p:cNvPr>
          <p:cNvSpPr/>
          <p:nvPr/>
        </p:nvSpPr>
        <p:spPr>
          <a:xfrm>
            <a:off x="7114032" y="3023744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Segurança e </a:t>
            </a:r>
            <a:r>
              <a:rPr lang="en-US" sz="1400" b="1" dirty="0" err="1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governança</a:t>
            </a:r>
            <a:endParaRPr lang="en-US" sz="1400" dirty="0">
              <a:latin typeface="IntelOne Display Light" panose="020B0403020203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9">
            <a:extLst>
              <a:ext uri="{FF2B5EF4-FFF2-40B4-BE49-F238E27FC236}">
                <a16:creationId xmlns:a16="http://schemas.microsoft.com/office/drawing/2014/main" id="{6FBAE70B-B9D5-07D1-16F7-54B363FA4A99}"/>
              </a:ext>
            </a:extLst>
          </p:cNvPr>
          <p:cNvSpPr/>
          <p:nvPr/>
        </p:nvSpPr>
        <p:spPr>
          <a:xfrm>
            <a:off x="6565392" y="3694176"/>
            <a:ext cx="402336" cy="402336"/>
          </a:xfrm>
          <a:prstGeom prst="ellipse">
            <a:avLst/>
          </a:prstGeom>
          <a:solidFill>
            <a:srgbClr val="13345F"/>
          </a:solidFill>
          <a:ln w="12700">
            <a:solidFill>
              <a:srgbClr val="0FA6C9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pic>
        <p:nvPicPr>
          <p:cNvPr id="43" name="Image 4" descr="assets/ic_history_t.png">
            <a:extLst>
              <a:ext uri="{FF2B5EF4-FFF2-40B4-BE49-F238E27FC236}">
                <a16:creationId xmlns:a16="http://schemas.microsoft.com/office/drawing/2014/main" id="{EC3A8F23-1D21-051B-6C55-C75D5C3D2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1953" y="3790737"/>
            <a:ext cx="209215" cy="209215"/>
          </a:xfrm>
          <a:prstGeom prst="rect">
            <a:avLst/>
          </a:prstGeom>
        </p:spPr>
      </p:pic>
      <p:sp>
        <p:nvSpPr>
          <p:cNvPr id="44" name="Text 10">
            <a:extLst>
              <a:ext uri="{FF2B5EF4-FFF2-40B4-BE49-F238E27FC236}">
                <a16:creationId xmlns:a16="http://schemas.microsoft.com/office/drawing/2014/main" id="{1C7C4EA0-B0F8-6236-EBA6-0C83CC920BED}"/>
              </a:ext>
            </a:extLst>
          </p:cNvPr>
          <p:cNvSpPr/>
          <p:nvPr/>
        </p:nvSpPr>
        <p:spPr>
          <a:xfrm>
            <a:off x="7114032" y="3599816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00" b="1" dirty="0" err="1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Rastreabilidade</a:t>
            </a:r>
            <a:r>
              <a:rPr lang="en-US" sz="1400" b="1" dirty="0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 total</a:t>
            </a:r>
            <a:endParaRPr lang="en-US" sz="1400" dirty="0">
              <a:latin typeface="IntelOne Display Light" panose="020B0403020203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11">
            <a:extLst>
              <a:ext uri="{FF2B5EF4-FFF2-40B4-BE49-F238E27FC236}">
                <a16:creationId xmlns:a16="http://schemas.microsoft.com/office/drawing/2014/main" id="{52641101-A6F6-DCF0-2A9D-A8F8B517B596}"/>
              </a:ext>
            </a:extLst>
          </p:cNvPr>
          <p:cNvSpPr/>
          <p:nvPr/>
        </p:nvSpPr>
        <p:spPr>
          <a:xfrm>
            <a:off x="6565392" y="4270248"/>
            <a:ext cx="402336" cy="402336"/>
          </a:xfrm>
          <a:prstGeom prst="ellipse">
            <a:avLst/>
          </a:prstGeom>
          <a:solidFill>
            <a:srgbClr val="13345F"/>
          </a:solidFill>
          <a:ln w="12700">
            <a:solidFill>
              <a:srgbClr val="0FA6C9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pic>
        <p:nvPicPr>
          <p:cNvPr id="46" name="Image 5" descr="assets/ic_trend_t.png">
            <a:extLst>
              <a:ext uri="{FF2B5EF4-FFF2-40B4-BE49-F238E27FC236}">
                <a16:creationId xmlns:a16="http://schemas.microsoft.com/office/drawing/2014/main" id="{CBD3F070-FE1E-A027-FB00-C61928DD76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1953" y="4366809"/>
            <a:ext cx="209215" cy="209215"/>
          </a:xfrm>
          <a:prstGeom prst="rect">
            <a:avLst/>
          </a:prstGeom>
        </p:spPr>
      </p:pic>
      <p:sp>
        <p:nvSpPr>
          <p:cNvPr id="47" name="Text 12">
            <a:extLst>
              <a:ext uri="{FF2B5EF4-FFF2-40B4-BE49-F238E27FC236}">
                <a16:creationId xmlns:a16="http://schemas.microsoft.com/office/drawing/2014/main" id="{9FC6D0EE-73A9-6902-687D-0B6CF4E0A020}"/>
              </a:ext>
            </a:extLst>
          </p:cNvPr>
          <p:cNvSpPr/>
          <p:nvPr/>
        </p:nvSpPr>
        <p:spPr>
          <a:xfrm>
            <a:off x="7114032" y="4175888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Decisão baseada </a:t>
            </a:r>
            <a:r>
              <a:rPr lang="en-US" sz="1400" b="1" dirty="0" err="1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em</a:t>
            </a:r>
            <a:r>
              <a:rPr lang="en-US" sz="1400" b="1" dirty="0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 dados</a:t>
            </a:r>
            <a:endParaRPr lang="en-US" sz="1400" dirty="0">
              <a:latin typeface="IntelOne Display Light" panose="020B0403020203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Shape 13">
            <a:extLst>
              <a:ext uri="{FF2B5EF4-FFF2-40B4-BE49-F238E27FC236}">
                <a16:creationId xmlns:a16="http://schemas.microsoft.com/office/drawing/2014/main" id="{AD294F17-8F52-3F4F-9383-1D426C60AACB}"/>
              </a:ext>
            </a:extLst>
          </p:cNvPr>
          <p:cNvSpPr/>
          <p:nvPr/>
        </p:nvSpPr>
        <p:spPr>
          <a:xfrm>
            <a:off x="6565392" y="4846320"/>
            <a:ext cx="402336" cy="402336"/>
          </a:xfrm>
          <a:prstGeom prst="ellipse">
            <a:avLst/>
          </a:prstGeom>
          <a:solidFill>
            <a:srgbClr val="13345F"/>
          </a:solidFill>
          <a:ln w="12700">
            <a:solidFill>
              <a:srgbClr val="0FA6C9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pic>
        <p:nvPicPr>
          <p:cNvPr id="49" name="Image 6" descr="assets/ic_sparkle_t.png">
            <a:extLst>
              <a:ext uri="{FF2B5EF4-FFF2-40B4-BE49-F238E27FC236}">
                <a16:creationId xmlns:a16="http://schemas.microsoft.com/office/drawing/2014/main" id="{CF317AAF-3E1D-F001-4B40-8A495D9DD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1953" y="4942881"/>
            <a:ext cx="209215" cy="209215"/>
          </a:xfrm>
          <a:prstGeom prst="rect">
            <a:avLst/>
          </a:prstGeom>
        </p:spPr>
      </p:pic>
      <p:sp>
        <p:nvSpPr>
          <p:cNvPr id="50" name="Text 14">
            <a:extLst>
              <a:ext uri="{FF2B5EF4-FFF2-40B4-BE49-F238E27FC236}">
                <a16:creationId xmlns:a16="http://schemas.microsoft.com/office/drawing/2014/main" id="{2A971214-EB68-D206-60C1-8F80640030ED}"/>
              </a:ext>
            </a:extLst>
          </p:cNvPr>
          <p:cNvSpPr/>
          <p:nvPr/>
        </p:nvSpPr>
        <p:spPr>
          <a:xfrm>
            <a:off x="7114032" y="47519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Produtividade com IA</a:t>
            </a:r>
            <a:endParaRPr lang="en-US" sz="1400" dirty="0">
              <a:latin typeface="IntelOne Display Light" panose="020B04030202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Shape 15">
            <a:extLst>
              <a:ext uri="{FF2B5EF4-FFF2-40B4-BE49-F238E27FC236}">
                <a16:creationId xmlns:a16="http://schemas.microsoft.com/office/drawing/2014/main" id="{3286A9BE-7B97-9293-D6AF-70EF205BFBBA}"/>
              </a:ext>
            </a:extLst>
          </p:cNvPr>
          <p:cNvSpPr/>
          <p:nvPr/>
        </p:nvSpPr>
        <p:spPr>
          <a:xfrm>
            <a:off x="6565392" y="5422392"/>
            <a:ext cx="402336" cy="402336"/>
          </a:xfrm>
          <a:prstGeom prst="ellipse">
            <a:avLst/>
          </a:prstGeom>
          <a:solidFill>
            <a:srgbClr val="13345F"/>
          </a:solidFill>
          <a:ln w="12700">
            <a:solidFill>
              <a:srgbClr val="0FA6C9"/>
            </a:solidFill>
            <a:prstDash val="solid"/>
          </a:ln>
        </p:spPr>
        <p:txBody>
          <a:bodyPr/>
          <a:lstStyle/>
          <a:p>
            <a:endParaRPr lang="pt-BR">
              <a:latin typeface="IntelOne Display Light" panose="020B0403020203020204" pitchFamily="34" charset="0"/>
            </a:endParaRPr>
          </a:p>
        </p:txBody>
      </p:sp>
      <p:pic>
        <p:nvPicPr>
          <p:cNvPr id="52" name="Image 7" descr="assets/ic_infinity_t.png">
            <a:extLst>
              <a:ext uri="{FF2B5EF4-FFF2-40B4-BE49-F238E27FC236}">
                <a16:creationId xmlns:a16="http://schemas.microsoft.com/office/drawing/2014/main" id="{B7F8BFC2-9CBA-5E26-40FF-70C58D949E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1953" y="5518953"/>
            <a:ext cx="209215" cy="209215"/>
          </a:xfrm>
          <a:prstGeom prst="rect">
            <a:avLst/>
          </a:prstGeom>
        </p:spPr>
      </p:pic>
      <p:sp>
        <p:nvSpPr>
          <p:cNvPr id="53" name="Text 16">
            <a:extLst>
              <a:ext uri="{FF2B5EF4-FFF2-40B4-BE49-F238E27FC236}">
                <a16:creationId xmlns:a16="http://schemas.microsoft.com/office/drawing/2014/main" id="{3FE9747F-8CDB-920D-95C1-079B8567F258}"/>
              </a:ext>
            </a:extLst>
          </p:cNvPr>
          <p:cNvSpPr/>
          <p:nvPr/>
        </p:nvSpPr>
        <p:spPr>
          <a:xfrm>
            <a:off x="7114032" y="532803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00" b="1" dirty="0" err="1">
                <a:solidFill>
                  <a:srgbClr val="FFFFFF"/>
                </a:solidFill>
                <a:latin typeface="IntelOne Display Light" panose="020B0403020203020204" pitchFamily="34" charset="0"/>
                <a:ea typeface="Calibri" pitchFamily="34" charset="-122"/>
                <a:cs typeface="Arial" panose="020B0604020202020204" pitchFamily="34" charset="0"/>
              </a:rPr>
              <a:t>Escalabilidade</a:t>
            </a:r>
            <a:endParaRPr lang="en-US" sz="1400" dirty="0">
              <a:latin typeface="IntelOne Display Light" panose="020B0403020203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id="{64CEB217-18A2-1C7F-3D40-EDC16B13C94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51722" y="2044314"/>
            <a:ext cx="4498390" cy="4104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2119</Words>
  <Application>Microsoft Office PowerPoint</Application>
  <PresentationFormat>Widescreen</PresentationFormat>
  <Paragraphs>332</Paragraphs>
  <Slides>18</Slides>
  <Notes>18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IntelOne Display Bold</vt:lpstr>
      <vt:lpstr>Calibri</vt:lpstr>
      <vt:lpstr>Aptos</vt:lpstr>
      <vt:lpstr>IntelOne Display Medium</vt:lpstr>
      <vt:lpstr>Arial</vt:lpstr>
      <vt:lpstr>IntelOne Display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Otto Machado</cp:lastModifiedBy>
  <cp:revision>41</cp:revision>
  <dcterms:created xsi:type="dcterms:W3CDTF">2026-08-04T17:53:33Z</dcterms:created>
  <dcterms:modified xsi:type="dcterms:W3CDTF">2026-08-04T20:35:39Z</dcterms:modified>
</cp:coreProperties>
</file>