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9" r:id="rId4"/>
  </p:sldMasterIdLst>
  <p:notesMasterIdLst>
    <p:notesMasterId r:id="rId33"/>
  </p:notesMasterIdLst>
  <p:sldIdLst>
    <p:sldId id="256" r:id="rId5"/>
    <p:sldId id="311" r:id="rId6"/>
    <p:sldId id="2147047980" r:id="rId7"/>
    <p:sldId id="2147047971" r:id="rId8"/>
    <p:sldId id="258" r:id="rId9"/>
    <p:sldId id="2147047997" r:id="rId10"/>
    <p:sldId id="259" r:id="rId11"/>
    <p:sldId id="257" r:id="rId12"/>
    <p:sldId id="2147047973" r:id="rId13"/>
    <p:sldId id="264" r:id="rId14"/>
    <p:sldId id="444" r:id="rId15"/>
    <p:sldId id="2147047992" r:id="rId16"/>
    <p:sldId id="2147047993" r:id="rId17"/>
    <p:sldId id="2147047994" r:id="rId18"/>
    <p:sldId id="2147047972" r:id="rId19"/>
    <p:sldId id="266" r:id="rId20"/>
    <p:sldId id="2147047990" r:id="rId21"/>
    <p:sldId id="2147047991" r:id="rId22"/>
    <p:sldId id="2147047996" r:id="rId23"/>
    <p:sldId id="2147047787" r:id="rId24"/>
    <p:sldId id="2147047986" r:id="rId25"/>
    <p:sldId id="2147047965" r:id="rId26"/>
    <p:sldId id="2147047982" r:id="rId27"/>
    <p:sldId id="2147047974" r:id="rId28"/>
    <p:sldId id="2147047979" r:id="rId29"/>
    <p:sldId id="261" r:id="rId30"/>
    <p:sldId id="2147047995" r:id="rId31"/>
    <p:sldId id="2147047750" r:id="rId32"/>
  </p:sldIdLst>
  <p:sldSz cx="12192000" cy="6858000"/>
  <p:notesSz cx="6858000" cy="12192000"/>
  <p:embeddedFontLst>
    <p:embeddedFont>
      <p:font typeface="Inter" panose="020B0604020202020204" charset="0"/>
      <p:regular r:id="rId34"/>
      <p:bold r:id="rId35"/>
      <p:italic r:id="rId36"/>
      <p:boldItalic r:id="rId37"/>
    </p:embeddedFont>
    <p:embeddedFont>
      <p:font typeface="Montserrat" panose="00000500000000000000" pitchFamily="2" charset="0"/>
      <p:regular r:id="rId38"/>
      <p:bold r:id="rId39"/>
      <p:italic r:id="rId40"/>
      <p:boldItalic r:id="rId41"/>
    </p:embeddedFont>
    <p:embeddedFont>
      <p:font typeface="Montserrat Bold" panose="00000800000000000000" pitchFamily="2" charset="0"/>
      <p:bold r:id="rId42"/>
    </p:embeddedFont>
    <p:embeddedFont>
      <p:font typeface="Montserrat Bold" panose="00000800000000000000" pitchFamily="2" charset="0"/>
      <p:bold r:id="rId42"/>
    </p:embeddedFont>
    <p:embeddedFont>
      <p:font typeface="Montserrat ExtraBold" panose="00000900000000000000" pitchFamily="2" charset="0"/>
      <p:bold r:id="rId43"/>
      <p:boldItalic r:id="rId44"/>
    </p:embeddedFont>
    <p:embeddedFont>
      <p:font typeface="Montserrat Light" panose="00000400000000000000" pitchFamily="2" charset="0"/>
      <p:regular r:id="rId45"/>
      <p:italic r:id="rId46"/>
    </p:embeddedFont>
    <p:embeddedFont>
      <p:font typeface="Montserrat Medium" panose="00000600000000000000" pitchFamily="2" charset="0"/>
      <p:regular r:id="rId47"/>
      <p: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4FD7"/>
    <a:srgbClr val="E0458E"/>
    <a:srgbClr val="002060"/>
    <a:srgbClr val="041C75"/>
    <a:srgbClr val="0A0D42"/>
    <a:srgbClr val="002160"/>
    <a:srgbClr val="131876"/>
    <a:srgbClr val="EB75AD"/>
    <a:srgbClr val="0F1A45"/>
    <a:srgbClr val="4DB9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594787-2FF4-4A14-8CBA-49CAA8CB6BC6}" v="292" dt="2026-08-03T12:43:43.463"/>
    <p1510:client id="{982D2035-9183-D5A2-3BA2-AFE707FA3C95}" v="13" dt="2026-08-04T00:05:36.396"/>
    <p1510:client id="{A6164535-69AF-E0C9-14D0-431A98662C91}" v="2" dt="2026-08-03T23:59:09.783"/>
    <p1510:client id="{D46C411F-CCE6-460E-BBEB-96DD9A93FE53}" v="220" dt="2026-08-04T00:42:16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1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>
          <a:extLst>
            <a:ext uri="{FF2B5EF4-FFF2-40B4-BE49-F238E27FC236}">
              <a16:creationId xmlns:a16="http://schemas.microsoft.com/office/drawing/2014/main" id="{12F0D856-C907-579B-E7D8-A3DE79EFD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2e3689bdf2a_0_242:notes">
            <a:extLst>
              <a:ext uri="{FF2B5EF4-FFF2-40B4-BE49-F238E27FC236}">
                <a16:creationId xmlns:a16="http://schemas.microsoft.com/office/drawing/2014/main" id="{87D1A75B-026A-2C79-365C-6A2EB44BBA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3" name="Google Shape;543;g2e3689bdf2a_0_242:notes">
            <a:extLst>
              <a:ext uri="{FF2B5EF4-FFF2-40B4-BE49-F238E27FC236}">
                <a16:creationId xmlns:a16="http://schemas.microsoft.com/office/drawing/2014/main" id="{ED6893E1-B35C-DB68-5CD0-17E42620FF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8035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>
          <a:extLst>
            <a:ext uri="{FF2B5EF4-FFF2-40B4-BE49-F238E27FC236}">
              <a16:creationId xmlns:a16="http://schemas.microsoft.com/office/drawing/2014/main" id="{38FC9DE1-98F1-65DD-5FC7-A671E8FD6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2e3689bdf2a_0_242:notes">
            <a:extLst>
              <a:ext uri="{FF2B5EF4-FFF2-40B4-BE49-F238E27FC236}">
                <a16:creationId xmlns:a16="http://schemas.microsoft.com/office/drawing/2014/main" id="{9AF1AD7E-084B-686D-36FE-B63431F082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3" name="Google Shape;543;g2e3689bdf2a_0_242:notes">
            <a:extLst>
              <a:ext uri="{FF2B5EF4-FFF2-40B4-BE49-F238E27FC236}">
                <a16:creationId xmlns:a16="http://schemas.microsoft.com/office/drawing/2014/main" id="{AB3D7BFF-64E6-6D92-4D9C-AABD18EFEA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5679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>
          <a:extLst>
            <a:ext uri="{FF2B5EF4-FFF2-40B4-BE49-F238E27FC236}">
              <a16:creationId xmlns:a16="http://schemas.microsoft.com/office/drawing/2014/main" id="{FA00677E-141E-5BEB-8662-1C356AD2D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2e3689bdf2a_0_242:notes">
            <a:extLst>
              <a:ext uri="{FF2B5EF4-FFF2-40B4-BE49-F238E27FC236}">
                <a16:creationId xmlns:a16="http://schemas.microsoft.com/office/drawing/2014/main" id="{C4B13759-A8C4-6870-9656-B0B72FE28A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3" name="Google Shape;543;g2e3689bdf2a_0_242:notes">
            <a:extLst>
              <a:ext uri="{FF2B5EF4-FFF2-40B4-BE49-F238E27FC236}">
                <a16:creationId xmlns:a16="http://schemas.microsoft.com/office/drawing/2014/main" id="{648A0C70-0E52-2431-3A49-07D89607CF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254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56B40B6F-5491-6D40-6782-073E3474C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9ff990f9e3_0_12:notes">
            <a:extLst>
              <a:ext uri="{FF2B5EF4-FFF2-40B4-BE49-F238E27FC236}">
                <a16:creationId xmlns:a16="http://schemas.microsoft.com/office/drawing/2014/main" id="{391A26E9-FD10-A30B-4CCF-4D51079384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9ff990f9e3_0_12:notes">
            <a:extLst>
              <a:ext uri="{FF2B5EF4-FFF2-40B4-BE49-F238E27FC236}">
                <a16:creationId xmlns:a16="http://schemas.microsoft.com/office/drawing/2014/main" id="{C6F6000B-EE65-737A-F80A-48B16EFDDD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600"/>
              <a:buFont typeface="Montserrat"/>
              <a:buNone/>
            </a:pPr>
            <a:r>
              <a:rPr lang="pt-BR" sz="1200" b="1" i="1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Ao trazermos o </a:t>
            </a:r>
            <a:r>
              <a:rPr lang="pt-BR" sz="1200" b="1" i="1" u="none" strike="noStrike" cap="none" err="1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Roberty</a:t>
            </a:r>
            <a:r>
              <a:rPr lang="pt-BR" sz="1200" b="1" i="1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 para dentro do ecossistema </a:t>
            </a:r>
            <a:r>
              <a:rPr lang="pt-BR" sz="1200" b="1" i="1" u="none" strike="noStrike" cap="none" err="1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Lecom</a:t>
            </a:r>
            <a:r>
              <a:rPr lang="pt-BR" sz="1200" b="1" i="1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600"/>
              <a:buFont typeface="Montserrat"/>
              <a:buNone/>
            </a:pPr>
            <a:r>
              <a:rPr lang="pt-BR" sz="1200" b="1" i="1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nunca pensamos apenas em RPA. Pensamos em execução.</a:t>
            </a:r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7933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CF56FE5E-3931-3807-8475-CF857E3BF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5ee089dd1_0_16:notes">
            <a:extLst>
              <a:ext uri="{FF2B5EF4-FFF2-40B4-BE49-F238E27FC236}">
                <a16:creationId xmlns:a16="http://schemas.microsoft.com/office/drawing/2014/main" id="{D3BA4184-5701-A465-285C-EF87CFC3C8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g3f5ee089dd1_0_16:notes">
            <a:extLst>
              <a:ext uri="{FF2B5EF4-FFF2-40B4-BE49-F238E27FC236}">
                <a16:creationId xmlns:a16="http://schemas.microsoft.com/office/drawing/2014/main" id="{32688F1D-BDB9-71A0-742A-A1D7EC8663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f5ee089dd1_0_16:notes">
            <a:extLst>
              <a:ext uri="{FF2B5EF4-FFF2-40B4-BE49-F238E27FC236}">
                <a16:creationId xmlns:a16="http://schemas.microsoft.com/office/drawing/2014/main" id="{96B62B4E-4EC2-E987-7F4C-31E56512958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5730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>
          <a:extLst>
            <a:ext uri="{FF2B5EF4-FFF2-40B4-BE49-F238E27FC236}">
              <a16:creationId xmlns:a16="http://schemas.microsoft.com/office/drawing/2014/main" id="{BC9E64B0-D46A-DA29-8C27-53DD95919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f5ee089dd1_0_2:notes">
            <a:extLst>
              <a:ext uri="{FF2B5EF4-FFF2-40B4-BE49-F238E27FC236}">
                <a16:creationId xmlns:a16="http://schemas.microsoft.com/office/drawing/2014/main" id="{444525A1-E652-14D3-ACF7-685E65FE6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g3f5ee089dd1_0_2:notes">
            <a:extLst>
              <a:ext uri="{FF2B5EF4-FFF2-40B4-BE49-F238E27FC236}">
                <a16:creationId xmlns:a16="http://schemas.microsoft.com/office/drawing/2014/main" id="{BBE102B3-8198-C121-C956-49B8DB8527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g3f5ee089dd1_0_2:notes">
            <a:extLst>
              <a:ext uri="{FF2B5EF4-FFF2-40B4-BE49-F238E27FC236}">
                <a16:creationId xmlns:a16="http://schemas.microsoft.com/office/drawing/2014/main" id="{73304C20-0C7A-A7D0-AA87-2A3D8D06DBA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72966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>
          <a:extLst>
            <a:ext uri="{FF2B5EF4-FFF2-40B4-BE49-F238E27FC236}">
              <a16:creationId xmlns:a16="http://schemas.microsoft.com/office/drawing/2014/main" id="{4CC41D6B-6D6D-D835-A37C-6999BDF3A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f5ee089dd1_0_2:notes">
            <a:extLst>
              <a:ext uri="{FF2B5EF4-FFF2-40B4-BE49-F238E27FC236}">
                <a16:creationId xmlns:a16="http://schemas.microsoft.com/office/drawing/2014/main" id="{A7141F69-1DC4-2C91-F6CD-3D28B4C919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g3f5ee089dd1_0_2:notes">
            <a:extLst>
              <a:ext uri="{FF2B5EF4-FFF2-40B4-BE49-F238E27FC236}">
                <a16:creationId xmlns:a16="http://schemas.microsoft.com/office/drawing/2014/main" id="{66FA9A37-22EC-1C72-A188-5C7832B394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g3f5ee089dd1_0_2:notes">
            <a:extLst>
              <a:ext uri="{FF2B5EF4-FFF2-40B4-BE49-F238E27FC236}">
                <a16:creationId xmlns:a16="http://schemas.microsoft.com/office/drawing/2014/main" id="{6A9C50B8-CC39-1B8C-BC06-3344B19B416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29057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0C95AEB4-3F97-876A-EE1D-DE616FF72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5ee089dd1_0_16:notes">
            <a:extLst>
              <a:ext uri="{FF2B5EF4-FFF2-40B4-BE49-F238E27FC236}">
                <a16:creationId xmlns:a16="http://schemas.microsoft.com/office/drawing/2014/main" id="{E98B24DE-AB68-F86D-F9D6-9048A870D8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g3f5ee089dd1_0_16:notes">
            <a:extLst>
              <a:ext uri="{FF2B5EF4-FFF2-40B4-BE49-F238E27FC236}">
                <a16:creationId xmlns:a16="http://schemas.microsoft.com/office/drawing/2014/main" id="{8F3723F5-AD2D-BFF9-FD80-3BC7A64268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f5ee089dd1_0_16:notes">
            <a:extLst>
              <a:ext uri="{FF2B5EF4-FFF2-40B4-BE49-F238E27FC236}">
                <a16:creationId xmlns:a16="http://schemas.microsoft.com/office/drawing/2014/main" id="{F7F73984-B24B-2629-D5B5-8A5899DD1F3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97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1AA67-9579-7405-DD1F-89941E64F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AA8B8D0-198A-E47F-F57F-05BFAE8DD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309AA55-B6B3-46D8-DE7E-C48EBEA68B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 isso já vem sendo realidade em muitas aplicações, tem um conceito que eu gosto sempre de explicitar quando a gente fala de IA, que é um conceito que surgiu nos últimos anos que é o de Agentes Inteligentes, </a:t>
            </a:r>
          </a:p>
          <a:p>
            <a:r>
              <a:rPr lang="pt-BR"/>
              <a:t>vocês com certeza já devem ter ouvido alguém falando sobre e normalmente a gente escuta com muito pouco contexto né? Mas talvez essa seja a tendência mais promissora na área de IA para os próximos anos, </a:t>
            </a:r>
          </a:p>
          <a:p>
            <a:endParaRPr lang="pt-BR"/>
          </a:p>
          <a:p>
            <a:r>
              <a:rPr lang="pt-BR"/>
              <a:t>a ideia aqui não é ter um super computador rodando IA dentro da empresa, com um chat infinito e o conhecimento de toda a internet, isso é pouco aplicável na nossa rotina para a grande maioria das empresas né? </a:t>
            </a:r>
          </a:p>
          <a:p>
            <a:endParaRPr lang="pt-BR"/>
          </a:p>
          <a:p>
            <a:r>
              <a:rPr lang="pt-BR"/>
              <a:t>A ideia é ter robôs inteligentes capazes de processar informações, estruturar esses dados e trazer direcionamento para o humano. Então ao invés de você chegar no trabalho as 08, gastar 2 horas baixando e preenchendo planilhas com dados do teu ERP, gastar mais 1h analisando e montando um </a:t>
            </a:r>
            <a:r>
              <a:rPr lang="pt-BR" err="1"/>
              <a:t>ppt</a:t>
            </a:r>
            <a:r>
              <a:rPr lang="pt-BR"/>
              <a:t> - você vai ter esse Agente de IA que executa tudo isso as 5h da manhã, todos os dias e quando você chega as 08h ele está com o insight pronto para te apoiar na decisão. </a:t>
            </a:r>
          </a:p>
          <a:p>
            <a:endParaRPr lang="pt-BR"/>
          </a:p>
          <a:p>
            <a:r>
              <a:rPr lang="pt-BR"/>
              <a:t>Isso não é sonho, já é realidade em muitas empresas no mundo </a:t>
            </a:r>
            <a:r>
              <a:rPr lang="pt-BR" err="1"/>
              <a:t>todo,i</a:t>
            </a:r>
            <a:r>
              <a:rPr lang="pt-BR"/>
              <a:t> </a:t>
            </a:r>
            <a:r>
              <a:rPr lang="pt-BR" err="1"/>
              <a:t>nclusive</a:t>
            </a:r>
            <a:r>
              <a:rPr lang="pt-BR"/>
              <a:t> aqui no brasil... Esse é um dos meios de automação que a gente traz como </a:t>
            </a:r>
            <a:r>
              <a:rPr lang="pt-BR" err="1"/>
              <a:t>LEcom</a:t>
            </a:r>
            <a:r>
              <a:rPr lang="pt-BR"/>
              <a:t>. Vejam que é uma aplicação simples de IA mas que libera as vezes meio dia de trabalho operacional de um colaborador.</a:t>
            </a:r>
          </a:p>
          <a:p>
            <a:endParaRPr lang="pt-BR"/>
          </a:p>
          <a:p>
            <a:r>
              <a:rPr lang="pt-BR"/>
              <a:t>Pra nós aqui, falar de IA, tem que ser assim, com proposito, com ganhos quantificáveis e de um modo que a adaptação do colaborador não cause uma quebra no nosso processo. A gente vai falar mais sobre isso ainda hoje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664134-9D5F-2E4A-F52C-7B7868A20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97A599-C658-4FE4-A563-FD79BFBD77EA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9026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>
          <a:extLst>
            <a:ext uri="{FF2B5EF4-FFF2-40B4-BE49-F238E27FC236}">
              <a16:creationId xmlns:a16="http://schemas.microsoft.com/office/drawing/2014/main" id="{4CA9562A-3888-ED18-DBCF-5EEC555AE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>
            <a:extLst>
              <a:ext uri="{FF2B5EF4-FFF2-40B4-BE49-F238E27FC236}">
                <a16:creationId xmlns:a16="http://schemas.microsoft.com/office/drawing/2014/main" id="{23230D33-AF49-9622-8505-F44301D431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1:notes">
            <a:extLst>
              <a:ext uri="{FF2B5EF4-FFF2-40B4-BE49-F238E27FC236}">
                <a16:creationId xmlns:a16="http://schemas.microsoft.com/office/drawing/2014/main" id="{77C7F6B3-3587-8E1E-2027-6FE4143794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:notes">
            <a:extLst>
              <a:ext uri="{FF2B5EF4-FFF2-40B4-BE49-F238E27FC236}">
                <a16:creationId xmlns:a16="http://schemas.microsoft.com/office/drawing/2014/main" id="{8476C80D-0D4B-5720-9A97-BD96EDEB528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11083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D2AB9A7A-7B3D-86C1-FA8B-96367578D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9ff990f9e3_0_12:notes">
            <a:extLst>
              <a:ext uri="{FF2B5EF4-FFF2-40B4-BE49-F238E27FC236}">
                <a16:creationId xmlns:a16="http://schemas.microsoft.com/office/drawing/2014/main" id="{5C2C1881-FBB1-4F55-B24C-66D536095C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9ff990f9e3_0_12:notes">
            <a:extLst>
              <a:ext uri="{FF2B5EF4-FFF2-40B4-BE49-F238E27FC236}">
                <a16:creationId xmlns:a16="http://schemas.microsoft.com/office/drawing/2014/main" id="{104BDEFB-DA0A-EABA-FAB1-8909790BE1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600"/>
              <a:buFont typeface="Montserrat"/>
              <a:buNone/>
            </a:pPr>
            <a:r>
              <a:rPr lang="pt-BR" sz="1200" b="1" i="1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Ao trazermos o </a:t>
            </a:r>
            <a:r>
              <a:rPr lang="pt-BR" sz="1200" b="1" i="1" u="none" strike="noStrike" cap="none" err="1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Roberty</a:t>
            </a:r>
            <a:r>
              <a:rPr lang="pt-BR" sz="1200" b="1" i="1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 para dentro do ecossistema </a:t>
            </a:r>
            <a:r>
              <a:rPr lang="pt-BR" sz="1200" b="1" i="1" u="none" strike="noStrike" cap="none" err="1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Lecom</a:t>
            </a:r>
            <a:r>
              <a:rPr lang="pt-BR" sz="1200" b="1" i="1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600"/>
              <a:buFont typeface="Montserrat"/>
              <a:buNone/>
            </a:pPr>
            <a:r>
              <a:rPr lang="pt-BR" sz="1200" b="1" i="1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nunca pensamos apenas em RPA. Pensamos em execução.</a:t>
            </a:r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64925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9522C-48F3-A74B-6EC5-42B1394BF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1598807-E0E9-2155-B130-0EC4388F88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7C274ED-DABC-457E-0197-2F97122F7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D2D6691-410E-9D5C-693F-2F52E6A24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302E09-531B-4A82-B73F-F40C420E247F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6188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E71F8-27A8-01E7-63B2-F22B1A578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1E5C15-E210-1EFA-8F13-1B2A1C06F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FFC09C-DF26-9039-C2BC-5D8180643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CA5DB-1D6F-0A04-B01A-5A509D003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621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077733C8-4D82-72D4-DD9A-FB66C4B5E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5ee089dd1_0_16:notes">
            <a:extLst>
              <a:ext uri="{FF2B5EF4-FFF2-40B4-BE49-F238E27FC236}">
                <a16:creationId xmlns:a16="http://schemas.microsoft.com/office/drawing/2014/main" id="{1FA79DC8-C9E8-4580-826C-EF6F84334A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g3f5ee089dd1_0_16:notes">
            <a:extLst>
              <a:ext uri="{FF2B5EF4-FFF2-40B4-BE49-F238E27FC236}">
                <a16:creationId xmlns:a16="http://schemas.microsoft.com/office/drawing/2014/main" id="{14157AD8-C08C-058E-8202-53D4DB3A68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f5ee089dd1_0_16:notes">
            <a:extLst>
              <a:ext uri="{FF2B5EF4-FFF2-40B4-BE49-F238E27FC236}">
                <a16:creationId xmlns:a16="http://schemas.microsoft.com/office/drawing/2014/main" id="{65498AA2-66A5-7FB2-7E05-D9455E37AFA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3867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1200"/>
              </a:spcBef>
              <a:spcAft>
                <a:spcPts val="1200"/>
              </a:spcAft>
              <a:buNone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E7B0-800F-4D0B-8900-4E3039D4B273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6730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4584C2F2-F066-D386-49F5-E3559E6BA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5ee089dd1_0_16:notes">
            <a:extLst>
              <a:ext uri="{FF2B5EF4-FFF2-40B4-BE49-F238E27FC236}">
                <a16:creationId xmlns:a16="http://schemas.microsoft.com/office/drawing/2014/main" id="{9BE5A23F-E35F-0469-BE77-F3CAB0EF70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g3f5ee089dd1_0_16:notes">
            <a:extLst>
              <a:ext uri="{FF2B5EF4-FFF2-40B4-BE49-F238E27FC236}">
                <a16:creationId xmlns:a16="http://schemas.microsoft.com/office/drawing/2014/main" id="{9231FE4D-491C-569D-FB41-48398A8F98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f5ee089dd1_0_16:notes">
            <a:extLst>
              <a:ext uri="{FF2B5EF4-FFF2-40B4-BE49-F238E27FC236}">
                <a16:creationId xmlns:a16="http://schemas.microsoft.com/office/drawing/2014/main" id="{E477A8DF-23BD-0542-C4B0-1FC781347AB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2356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f5ee089dd1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g3f5ee089dd1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g3f5ee089dd1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>
          <a:extLst>
            <a:ext uri="{FF2B5EF4-FFF2-40B4-BE49-F238E27FC236}">
              <a16:creationId xmlns:a16="http://schemas.microsoft.com/office/drawing/2014/main" id="{25AA9DCC-AE3E-E945-7EC7-E52943763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f5ee089dd1_0_2:notes">
            <a:extLst>
              <a:ext uri="{FF2B5EF4-FFF2-40B4-BE49-F238E27FC236}">
                <a16:creationId xmlns:a16="http://schemas.microsoft.com/office/drawing/2014/main" id="{E62A127D-4B13-FA88-735B-A51CE6ED28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g3f5ee089dd1_0_2:notes">
            <a:extLst>
              <a:ext uri="{FF2B5EF4-FFF2-40B4-BE49-F238E27FC236}">
                <a16:creationId xmlns:a16="http://schemas.microsoft.com/office/drawing/2014/main" id="{EC6CA81B-EAD3-301E-53EB-EDA30C5892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g3f5ee089dd1_0_2:notes">
            <a:extLst>
              <a:ext uri="{FF2B5EF4-FFF2-40B4-BE49-F238E27FC236}">
                <a16:creationId xmlns:a16="http://schemas.microsoft.com/office/drawing/2014/main" id="{E379B395-9BE8-E62E-91BD-840EFDFD31C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8633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C1FCB6F4-2F61-A5DD-CA1D-F7FCB54FD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5ee089dd1_0_16:notes">
            <a:extLst>
              <a:ext uri="{FF2B5EF4-FFF2-40B4-BE49-F238E27FC236}">
                <a16:creationId xmlns:a16="http://schemas.microsoft.com/office/drawing/2014/main" id="{F150277E-0DE4-2740-44EC-C2781C5824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g3f5ee089dd1_0_16:notes">
            <a:extLst>
              <a:ext uri="{FF2B5EF4-FFF2-40B4-BE49-F238E27FC236}">
                <a16:creationId xmlns:a16="http://schemas.microsoft.com/office/drawing/2014/main" id="{392CFCB8-58BF-0730-6D40-C57F5391E3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f5ee089dd1_0_16:notes">
            <a:extLst>
              <a:ext uri="{FF2B5EF4-FFF2-40B4-BE49-F238E27FC236}">
                <a16:creationId xmlns:a16="http://schemas.microsoft.com/office/drawing/2014/main" id="{D981E320-9D17-65A6-266D-5CAFCD90C0F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0093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pt-BR" smtClean="0"/>
              <a:pPr algn="r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81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5C8B0D-64CB-F063-2AC7-256183E7B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1E75B-D76A-1253-A627-7D8C4D6EF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8C8549-7095-6293-D93D-A4B787F77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8BEC-5BD5-46BC-B0FD-E7FBFC08C36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3C67C8-43DB-0524-A606-D4938247E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4E46C9-9AD0-F95A-A451-2AF17167E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14CC6-F4B9-4FA8-8A01-441C7F2643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339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pt-BR" smtClean="0"/>
              <a:pPr algn="r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9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311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sv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11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5.sv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gif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5.png"/><Relationship Id="rId10" Type="http://schemas.openxmlformats.org/officeDocument/2006/relationships/image" Target="../media/image42.png"/><Relationship Id="rId4" Type="http://schemas.openxmlformats.org/officeDocument/2006/relationships/image" Target="../media/image18.png"/><Relationship Id="rId9" Type="http://schemas.openxmlformats.org/officeDocument/2006/relationships/image" Target="../media/image41.png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6B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oboemloop">
            <a:hlinkClick r:id="" action="ppaction://media"/>
            <a:extLst>
              <a:ext uri="{FF2B5EF4-FFF2-40B4-BE49-F238E27FC236}">
                <a16:creationId xmlns:a16="http://schemas.microsoft.com/office/drawing/2014/main" id="{70371769-4ED9-6EE1-FBC1-BBB3FFB9C8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600" y="0"/>
            <a:ext cx="12192000" cy="6858000"/>
          </a:xfrm>
          <a:prstGeom prst="rect">
            <a:avLst/>
          </a:prstGeom>
        </p:spPr>
      </p:pic>
      <p:sp>
        <p:nvSpPr>
          <p:cNvPr id="21" name="Google Shape;21;p3"/>
          <p:cNvSpPr/>
          <p:nvPr/>
        </p:nvSpPr>
        <p:spPr>
          <a:xfrm>
            <a:off x="8552271" y="3592219"/>
            <a:ext cx="3021095" cy="149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FF3D8B"/>
              </a:buClr>
              <a:buSzPts val="900"/>
              <a:buFont typeface="Montserrat"/>
              <a:buNone/>
            </a:pPr>
            <a:r>
              <a:rPr lang="en-US" sz="24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Intelligent Automation Platform</a:t>
            </a:r>
            <a:endParaRPr sz="2400" b="0" i="0" u="none" strike="noStrike" cap="none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8DB1AB74-24DC-D84E-85C1-9397EB6E9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627" y="3294076"/>
            <a:ext cx="3021069" cy="746178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6CF17AE2-D6BC-5BB3-48B8-E1581BFB6F23}"/>
              </a:ext>
            </a:extLst>
          </p:cNvPr>
          <p:cNvSpPr/>
          <p:nvPr/>
        </p:nvSpPr>
        <p:spPr>
          <a:xfrm>
            <a:off x="4702629" y="5344886"/>
            <a:ext cx="2939143" cy="468085"/>
          </a:xfrm>
          <a:prstGeom prst="ellipse">
            <a:avLst/>
          </a:prstGeom>
          <a:gradFill flip="none" rotWithShape="1">
            <a:gsLst>
              <a:gs pos="0">
                <a:srgbClr val="0A0D42"/>
              </a:gs>
              <a:gs pos="100000">
                <a:srgbClr val="00216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9;p11">
            <a:extLst>
              <a:ext uri="{FF2B5EF4-FFF2-40B4-BE49-F238E27FC236}">
                <a16:creationId xmlns:a16="http://schemas.microsoft.com/office/drawing/2014/main" id="{301CC097-29BB-D070-05C7-4880F23D2E52}"/>
              </a:ext>
            </a:extLst>
          </p:cNvPr>
          <p:cNvSpPr/>
          <p:nvPr/>
        </p:nvSpPr>
        <p:spPr>
          <a:xfrm>
            <a:off x="3953436" y="2614108"/>
            <a:ext cx="7664824" cy="62179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5" name="Google Shape;159;p11">
            <a:extLst>
              <a:ext uri="{FF2B5EF4-FFF2-40B4-BE49-F238E27FC236}">
                <a16:creationId xmlns:a16="http://schemas.microsoft.com/office/drawing/2014/main" id="{3087F8D9-981C-66CA-C344-2841C7AF2A01}"/>
              </a:ext>
            </a:extLst>
          </p:cNvPr>
          <p:cNvSpPr/>
          <p:nvPr/>
        </p:nvSpPr>
        <p:spPr>
          <a:xfrm>
            <a:off x="3953436" y="3367143"/>
            <a:ext cx="7664824" cy="62179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6" name="Google Shape;159;p11">
            <a:extLst>
              <a:ext uri="{FF2B5EF4-FFF2-40B4-BE49-F238E27FC236}">
                <a16:creationId xmlns:a16="http://schemas.microsoft.com/office/drawing/2014/main" id="{F06ACCA0-366B-AB8D-D213-0EFF04468EC7}"/>
              </a:ext>
            </a:extLst>
          </p:cNvPr>
          <p:cNvSpPr/>
          <p:nvPr/>
        </p:nvSpPr>
        <p:spPr>
          <a:xfrm>
            <a:off x="3953436" y="4120178"/>
            <a:ext cx="7664824" cy="62179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7" name="Google Shape;159;p11">
            <a:extLst>
              <a:ext uri="{FF2B5EF4-FFF2-40B4-BE49-F238E27FC236}">
                <a16:creationId xmlns:a16="http://schemas.microsoft.com/office/drawing/2014/main" id="{42BB00D8-0739-847C-49F0-34135F7E3F78}"/>
              </a:ext>
            </a:extLst>
          </p:cNvPr>
          <p:cNvSpPr/>
          <p:nvPr/>
        </p:nvSpPr>
        <p:spPr>
          <a:xfrm>
            <a:off x="3953436" y="4883971"/>
            <a:ext cx="7664824" cy="62179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157" name="Google Shape;157;p11"/>
          <p:cNvSpPr/>
          <p:nvPr/>
        </p:nvSpPr>
        <p:spPr>
          <a:xfrm>
            <a:off x="718265" y="2606985"/>
            <a:ext cx="2749562" cy="20456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>
              <a:lnSpc>
                <a:spcPct val="90000"/>
              </a:lnSpc>
              <a:buClrTx/>
            </a:pPr>
            <a:r>
              <a:rPr lang="en-US" sz="36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O ROI </a:t>
            </a:r>
            <a:r>
              <a:rPr lang="en-US" sz="36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não</a:t>
            </a:r>
            <a:r>
              <a:rPr lang="en-US" sz="36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</a:t>
            </a:r>
            <a:r>
              <a:rPr lang="en-US" sz="36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nasce</a:t>
            </a:r>
            <a:r>
              <a:rPr lang="en-US" sz="36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com o </a:t>
            </a:r>
            <a:r>
              <a:rPr lang="en-US" sz="36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agente</a:t>
            </a:r>
            <a:r>
              <a:rPr lang="en-US" sz="36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de IA</a:t>
            </a:r>
            <a:endParaRPr sz="36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sp>
        <p:nvSpPr>
          <p:cNvPr id="158" name="Google Shape;158;p11"/>
          <p:cNvSpPr/>
          <p:nvPr/>
        </p:nvSpPr>
        <p:spPr>
          <a:xfrm>
            <a:off x="5137355" y="1257569"/>
            <a:ext cx="54864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A8EA8"/>
              </a:buClr>
              <a:buSzPts val="1700"/>
              <a:buFont typeface="Montserrat"/>
              <a:buNone/>
            </a:pPr>
            <a:r>
              <a:rPr lang="en-US" sz="1200" b="0" i="0" u="none" strike="noStrike" cap="all" spc="6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O ROI </a:t>
            </a:r>
            <a:r>
              <a:rPr lang="en-US" sz="1200" b="0" i="0" u="none" strike="noStrike" cap="all" spc="600" err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nasce</a:t>
            </a:r>
            <a:r>
              <a:rPr lang="en-US" sz="1200" b="0" i="0" u="none" strike="noStrike" cap="all" spc="6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b="0" i="0" u="none" strike="noStrike" cap="all" spc="600" err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quando</a:t>
            </a:r>
            <a:r>
              <a:rPr lang="en-US" sz="1200" b="0" i="0" u="none" strike="noStrike" cap="all" spc="6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b="0" i="0" u="none" strike="noStrike" cap="all" spc="600" err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existe</a:t>
            </a:r>
            <a:r>
              <a:rPr lang="en-US" sz="1200" b="0" i="0" u="none" strike="noStrike" cap="all" spc="6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1200" b="0" i="0" u="none" strike="noStrike" cap="all" spc="6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1"/>
          <p:cNvSpPr/>
          <p:nvPr/>
        </p:nvSpPr>
        <p:spPr>
          <a:xfrm>
            <a:off x="3953436" y="1861073"/>
            <a:ext cx="7664824" cy="62179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161" name="Google Shape;161;p11"/>
          <p:cNvSpPr/>
          <p:nvPr/>
        </p:nvSpPr>
        <p:spPr>
          <a:xfrm>
            <a:off x="4273476" y="2000297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500"/>
              <a:buFont typeface="Montserrat"/>
              <a:buNone/>
            </a:pPr>
            <a:r>
              <a:rPr lang="en-US" sz="1500" b="1" i="0" u="none" strike="noStrike" cap="none" err="1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Contexto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1"/>
          <p:cNvSpPr/>
          <p:nvPr/>
        </p:nvSpPr>
        <p:spPr>
          <a:xfrm>
            <a:off x="6086139" y="1989089"/>
            <a:ext cx="8595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8EA8"/>
              </a:buClr>
              <a:buSzPts val="1300"/>
              <a:buFont typeface="Montserrat"/>
              <a:buNone/>
            </a:pPr>
            <a:r>
              <a:rPr lang="en-US" b="0" i="0" u="none" strike="noStrike" cap="none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O </a:t>
            </a:r>
            <a:r>
              <a:rPr lang="en-US" b="0" i="0" u="none" strike="noStrike" cap="none" err="1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agente</a:t>
            </a:r>
            <a:r>
              <a:rPr lang="en-US" b="0" i="0" u="none" strike="noStrike" cap="none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0" i="0" u="none" strike="noStrike" cap="none" err="1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entende</a:t>
            </a:r>
            <a:r>
              <a:rPr lang="en-US" b="0" i="0" u="none" strike="noStrike" cap="none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b="0" i="0" u="none" strike="noStrike" cap="none" err="1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operação</a:t>
            </a:r>
            <a:r>
              <a:rPr lang="en-US" b="0" i="0" u="none" strike="noStrike" cap="none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 da qual </a:t>
            </a:r>
            <a:r>
              <a:rPr lang="en-US" b="0" i="0" u="none" strike="noStrike" cap="none" err="1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faz</a:t>
            </a:r>
            <a:r>
              <a:rPr lang="en-US" b="0" i="0" u="none" strike="noStrike" cap="none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0" i="0" u="none" strike="noStrike" cap="none" err="1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parte</a:t>
            </a:r>
            <a:endParaRPr b="0" i="0" u="none" strike="noStrike" cap="none">
              <a:solidFill>
                <a:srgbClr val="0F1A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1"/>
          <p:cNvSpPr/>
          <p:nvPr/>
        </p:nvSpPr>
        <p:spPr>
          <a:xfrm>
            <a:off x="4273476" y="2750105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500"/>
              <a:buFont typeface="Montserrat"/>
              <a:buNone/>
            </a:pPr>
            <a:r>
              <a:rPr lang="en-US" sz="1500" b="1" i="0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Regras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1"/>
          <p:cNvSpPr/>
          <p:nvPr/>
        </p:nvSpPr>
        <p:spPr>
          <a:xfrm>
            <a:off x="6086139" y="2738897"/>
            <a:ext cx="8595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8EA8"/>
              </a:buClr>
              <a:buSzPts val="1300"/>
              <a:buFont typeface="Montserrat"/>
              <a:buNone/>
            </a:pPr>
            <a:r>
              <a:rPr lang="en-US" b="0" i="0" u="none" strike="noStrike" cap="none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Políticas corporativas definidas e aplicadas</a:t>
            </a:r>
            <a:endParaRPr b="0" i="0" u="none" strike="noStrike" cap="none">
              <a:solidFill>
                <a:srgbClr val="0F1A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1"/>
          <p:cNvSpPr/>
          <p:nvPr/>
        </p:nvSpPr>
        <p:spPr>
          <a:xfrm>
            <a:off x="4273476" y="3499913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500"/>
              <a:buFont typeface="Montserrat"/>
              <a:buNone/>
            </a:pPr>
            <a:r>
              <a:rPr lang="en-US" sz="1500" b="1" i="0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Governança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1"/>
          <p:cNvSpPr/>
          <p:nvPr/>
        </p:nvSpPr>
        <p:spPr>
          <a:xfrm>
            <a:off x="6086139" y="3488705"/>
            <a:ext cx="8595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8EA8"/>
              </a:buClr>
              <a:buSzPts val="1300"/>
              <a:buFont typeface="Montserrat"/>
              <a:buNone/>
            </a:pPr>
            <a:r>
              <a:rPr lang="en-US" b="0" i="0" u="none" strike="noStrike" cap="none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Cada decisão documentada, auditável, explicável</a:t>
            </a:r>
            <a:endParaRPr b="0" i="0" u="none" strike="noStrike" cap="none">
              <a:solidFill>
                <a:srgbClr val="0F1A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1"/>
          <p:cNvSpPr/>
          <p:nvPr/>
        </p:nvSpPr>
        <p:spPr>
          <a:xfrm>
            <a:off x="4273476" y="424972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500"/>
              <a:buFont typeface="Montserrat"/>
              <a:buNone/>
            </a:pPr>
            <a:r>
              <a:rPr lang="en-US" sz="1500" b="1" i="0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Integração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1"/>
          <p:cNvSpPr/>
          <p:nvPr/>
        </p:nvSpPr>
        <p:spPr>
          <a:xfrm>
            <a:off x="6086139" y="4238513"/>
            <a:ext cx="8595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8EA8"/>
              </a:buClr>
              <a:buSzPts val="1300"/>
              <a:buFont typeface="Montserrat"/>
              <a:buNone/>
            </a:pPr>
            <a:r>
              <a:rPr lang="en-US" b="0" i="0" u="none" strike="noStrike" cap="none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Sistemas, dados e pessoas conectados</a:t>
            </a:r>
            <a:endParaRPr b="0" i="0" u="none" strike="noStrike" cap="none">
              <a:solidFill>
                <a:srgbClr val="0F1A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1"/>
          <p:cNvSpPr/>
          <p:nvPr/>
        </p:nvSpPr>
        <p:spPr>
          <a:xfrm>
            <a:off x="4273476" y="4999529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500"/>
              <a:buFont typeface="Montserrat"/>
              <a:buNone/>
            </a:pPr>
            <a:r>
              <a:rPr lang="en-US" sz="1500" b="1" i="0" u="none" strike="noStrike" cap="none" err="1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Execução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1"/>
          <p:cNvSpPr/>
          <p:nvPr/>
        </p:nvSpPr>
        <p:spPr>
          <a:xfrm>
            <a:off x="6086139" y="4988321"/>
            <a:ext cx="8595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8EA8"/>
              </a:buClr>
              <a:buSzPts val="1300"/>
              <a:buFont typeface="Montserrat"/>
              <a:buNone/>
            </a:pPr>
            <a:r>
              <a:rPr lang="en-US" b="0" i="0" u="none" strike="noStrike" cap="none">
                <a:solidFill>
                  <a:srgbClr val="0F1A45"/>
                </a:solidFill>
                <a:latin typeface="Montserrat"/>
                <a:ea typeface="Montserrat"/>
                <a:cs typeface="Montserrat"/>
                <a:sym typeface="Montserrat"/>
              </a:rPr>
              <a:t>Trabalho real acontecendo, não experimento</a:t>
            </a:r>
            <a:endParaRPr b="0" i="0" u="none" strike="noStrike" cap="none">
              <a:solidFill>
                <a:srgbClr val="0F1A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DF043C2-A3C3-0DE0-8079-AB797829A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5" y="515604"/>
            <a:ext cx="1397670" cy="30691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46DBF94-260D-4D07-FCC6-C3F5962D6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97" y="584737"/>
            <a:ext cx="1371838" cy="150822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D89D442B-03D5-B19E-F50F-8E99BC751A77}"/>
              </a:ext>
            </a:extLst>
          </p:cNvPr>
          <p:cNvGrpSpPr/>
          <p:nvPr/>
        </p:nvGrpSpPr>
        <p:grpSpPr>
          <a:xfrm>
            <a:off x="-5589097" y="4352120"/>
            <a:ext cx="5757468" cy="1420069"/>
            <a:chOff x="-369134" y="4352120"/>
            <a:chExt cx="5757468" cy="1420069"/>
          </a:xfrm>
        </p:grpSpPr>
        <p:sp>
          <p:nvSpPr>
            <p:cNvPr id="19" name="Shape 3">
              <a:extLst>
                <a:ext uri="{FF2B5EF4-FFF2-40B4-BE49-F238E27FC236}">
                  <a16:creationId xmlns:a16="http://schemas.microsoft.com/office/drawing/2014/main" id="{897C6F06-3551-F034-7EB5-87CBA47E9FAC}"/>
                </a:ext>
              </a:extLst>
            </p:cNvPr>
            <p:cNvSpPr/>
            <p:nvPr/>
          </p:nvSpPr>
          <p:spPr>
            <a:xfrm>
              <a:off x="-369134" y="4352120"/>
              <a:ext cx="5397808" cy="1420069"/>
            </a:xfrm>
            <a:prstGeom prst="roundRect">
              <a:avLst>
                <a:gd name="adj" fmla="val 15687"/>
              </a:avLst>
            </a:prstGeom>
            <a:gradFill>
              <a:gsLst>
                <a:gs pos="0">
                  <a:schemeClr val="bg1"/>
                </a:gs>
                <a:gs pos="100000">
                  <a:srgbClr val="BFC3D9">
                    <a:alpha val="85000"/>
                  </a:srgbClr>
                </a:gs>
              </a:gsLst>
              <a:lin ang="3600000" scaled="0"/>
            </a:gradFill>
            <a:ln w="19050">
              <a:solidFill>
                <a:srgbClr val="FFFFFF"/>
              </a:solidFill>
            </a:ln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31B6DA3D-9689-BAFE-7D97-0267F9F4288F}"/>
                </a:ext>
              </a:extLst>
            </p:cNvPr>
            <p:cNvGrpSpPr/>
            <p:nvPr/>
          </p:nvGrpSpPr>
          <p:grpSpPr>
            <a:xfrm>
              <a:off x="-56733" y="4476187"/>
              <a:ext cx="5445067" cy="1282024"/>
              <a:chOff x="1356338" y="241025"/>
              <a:chExt cx="5445067" cy="1282024"/>
            </a:xfrm>
          </p:grpSpPr>
          <p:sp>
            <p:nvSpPr>
              <p:cNvPr id="21" name="Google Shape;153;p21">
                <a:extLst>
                  <a:ext uri="{FF2B5EF4-FFF2-40B4-BE49-F238E27FC236}">
                    <a16:creationId xmlns:a16="http://schemas.microsoft.com/office/drawing/2014/main" id="{AD10FBB7-1EFE-8C6A-A458-D11D536C17E4}"/>
                  </a:ext>
                </a:extLst>
              </p:cNvPr>
              <p:cNvSpPr txBox="1"/>
              <p:nvPr/>
            </p:nvSpPr>
            <p:spPr>
              <a:xfrm>
                <a:off x="1606361" y="241025"/>
                <a:ext cx="2780800" cy="4308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r>
                  <a:rPr lang="pt-BR" sz="1200">
                    <a:solidFill>
                      <a:srgbClr val="25377E"/>
                    </a:solidFill>
                    <a:latin typeface="Montserrat Medium"/>
                    <a:ea typeface="Montserrat Medium"/>
                    <a:cs typeface="Montserrat Medium"/>
                    <a:sym typeface="Montserrat Medium"/>
                  </a:rPr>
                  <a:t>Número de clientes</a:t>
                </a:r>
                <a:endParaRPr sz="1200">
                  <a:solidFill>
                    <a:srgbClr val="25377E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  <p:grpSp>
            <p:nvGrpSpPr>
              <p:cNvPr id="22" name="Google Shape;154;p21">
                <a:extLst>
                  <a:ext uri="{FF2B5EF4-FFF2-40B4-BE49-F238E27FC236}">
                    <a16:creationId xmlns:a16="http://schemas.microsoft.com/office/drawing/2014/main" id="{19B05559-12CD-CE2C-D0B7-282C458BBE0F}"/>
                  </a:ext>
                </a:extLst>
              </p:cNvPr>
              <p:cNvGrpSpPr/>
              <p:nvPr/>
            </p:nvGrpSpPr>
            <p:grpSpPr>
              <a:xfrm>
                <a:off x="1356338" y="498707"/>
                <a:ext cx="3749600" cy="1024342"/>
                <a:chOff x="1735954" y="1120370"/>
                <a:chExt cx="2812200" cy="768254"/>
              </a:xfrm>
            </p:grpSpPr>
            <p:sp>
              <p:nvSpPr>
                <p:cNvPr id="26" name="Google Shape;155;p21">
                  <a:extLst>
                    <a:ext uri="{FF2B5EF4-FFF2-40B4-BE49-F238E27FC236}">
                      <a16:creationId xmlns:a16="http://schemas.microsoft.com/office/drawing/2014/main" id="{042638BF-051E-E152-18D0-6DBAB91731FA}"/>
                    </a:ext>
                  </a:extLst>
                </p:cNvPr>
                <p:cNvSpPr txBox="1"/>
                <p:nvPr/>
              </p:nvSpPr>
              <p:spPr>
                <a:xfrm>
                  <a:off x="2296393" y="1120370"/>
                  <a:ext cx="1918500" cy="4385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33" tIns="45700" rIns="91433" bIns="45700" anchor="t" anchorCtr="0">
                  <a:sp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r>
                    <a:rPr lang="pt-BR" sz="3200" b="1">
                      <a:solidFill>
                        <a:srgbClr val="E0458E"/>
                      </a:solidFill>
                      <a:latin typeface="Montserrat"/>
                      <a:ea typeface="Montserrat"/>
                      <a:cs typeface="Montserrat"/>
                      <a:sym typeface="Montserrat"/>
                    </a:rPr>
                    <a:t>+14.000</a:t>
                  </a:r>
                  <a:endParaRPr sz="3200">
                    <a:solidFill>
                      <a:srgbClr val="E0458E"/>
                    </a:solidFill>
                    <a:latin typeface="Montserrat"/>
                    <a:ea typeface="Montserrat"/>
                    <a:cs typeface="Montserrat"/>
                    <a:sym typeface="Montserrat"/>
                  </a:endParaRPr>
                </a:p>
              </p:txBody>
            </p:sp>
            <p:sp>
              <p:nvSpPr>
                <p:cNvPr id="27" name="Google Shape;156;p21">
                  <a:extLst>
                    <a:ext uri="{FF2B5EF4-FFF2-40B4-BE49-F238E27FC236}">
                      <a16:creationId xmlns:a16="http://schemas.microsoft.com/office/drawing/2014/main" id="{43068841-5EB4-87C5-5AEC-3EDF7A11133A}"/>
                    </a:ext>
                  </a:extLst>
                </p:cNvPr>
                <p:cNvSpPr txBox="1"/>
                <p:nvPr/>
              </p:nvSpPr>
              <p:spPr>
                <a:xfrm>
                  <a:off x="1735954" y="1426991"/>
                  <a:ext cx="2812200" cy="46163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sp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algn="ctr"/>
                  <a:r>
                    <a:rPr lang="pt-BR" sz="1200">
                      <a:solidFill>
                        <a:srgbClr val="E0458E"/>
                      </a:solidFill>
                      <a:latin typeface="Montserrat"/>
                      <a:ea typeface="Montserrat"/>
                      <a:cs typeface="Montserrat"/>
                      <a:sym typeface="Montserrat"/>
                    </a:rPr>
                    <a:t>nacionais e internacionais</a:t>
                  </a:r>
                  <a:endParaRPr sz="1200">
                    <a:solidFill>
                      <a:srgbClr val="E0458E"/>
                    </a:solidFill>
                    <a:latin typeface="Montserrat"/>
                    <a:ea typeface="Montserrat"/>
                    <a:cs typeface="Montserrat"/>
                    <a:sym typeface="Montserrat"/>
                  </a:endParaRPr>
                </a:p>
                <a:p>
                  <a:pPr algn="ctr"/>
                  <a:endParaRPr sz="1200">
                    <a:solidFill>
                      <a:srgbClr val="E0458E"/>
                    </a:solidFill>
                    <a:latin typeface="Montserrat"/>
                    <a:ea typeface="Montserrat"/>
                    <a:cs typeface="Montserrat"/>
                    <a:sym typeface="Montserrat"/>
                  </a:endParaRPr>
                </a:p>
              </p:txBody>
            </p:sp>
          </p:grpSp>
          <p:sp>
            <p:nvSpPr>
              <p:cNvPr id="23" name="Google Shape;161;p21">
                <a:extLst>
                  <a:ext uri="{FF2B5EF4-FFF2-40B4-BE49-F238E27FC236}">
                    <a16:creationId xmlns:a16="http://schemas.microsoft.com/office/drawing/2014/main" id="{37076BC1-6377-E921-CB3D-0B0158EB00CD}"/>
                  </a:ext>
                </a:extLst>
              </p:cNvPr>
              <p:cNvSpPr/>
              <p:nvPr/>
            </p:nvSpPr>
            <p:spPr>
              <a:xfrm>
                <a:off x="4468945" y="253576"/>
                <a:ext cx="1835231" cy="1175639"/>
              </a:xfrm>
              <a:prstGeom prst="roundRect">
                <a:avLst>
                  <a:gd name="adj" fmla="val 20047"/>
                </a:avLst>
              </a:prstGeom>
              <a:solidFill>
                <a:srgbClr val="E0458E"/>
              </a:solidFill>
              <a:ln>
                <a:noFill/>
              </a:ln>
              <a:effectLst>
                <a:outerShdw blurRad="190500" dist="38100" dir="2700000" algn="tl" rotWithShape="0">
                  <a:srgbClr val="000000">
                    <a:alpha val="9800"/>
                  </a:srgbClr>
                </a:outerShdw>
              </a:effectLst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endParaRPr sz="2489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  <p:sp>
            <p:nvSpPr>
              <p:cNvPr id="24" name="Google Shape;162;p21">
                <a:extLst>
                  <a:ext uri="{FF2B5EF4-FFF2-40B4-BE49-F238E27FC236}">
                    <a16:creationId xmlns:a16="http://schemas.microsoft.com/office/drawing/2014/main" id="{CDC23074-0E8A-4BB4-3E87-EA366D6BF344}"/>
                  </a:ext>
                </a:extLst>
              </p:cNvPr>
              <p:cNvSpPr txBox="1"/>
              <p:nvPr/>
            </p:nvSpPr>
            <p:spPr>
              <a:xfrm>
                <a:off x="4020605" y="334285"/>
                <a:ext cx="2780800" cy="4308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r>
                  <a:rPr lang="pt-BR" sz="1200">
                    <a:solidFill>
                      <a:schemeClr val="lt1"/>
                    </a:solidFill>
                    <a:latin typeface="Montserrat Medium"/>
                    <a:ea typeface="Montserrat Medium"/>
                    <a:cs typeface="Montserrat Medium"/>
                    <a:sym typeface="Montserrat Medium"/>
                  </a:rPr>
                  <a:t>Países presentes</a:t>
                </a:r>
                <a:endParaRPr sz="12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  <p:sp>
            <p:nvSpPr>
              <p:cNvPr id="25" name="Google Shape;163;p21">
                <a:extLst>
                  <a:ext uri="{FF2B5EF4-FFF2-40B4-BE49-F238E27FC236}">
                    <a16:creationId xmlns:a16="http://schemas.microsoft.com/office/drawing/2014/main" id="{45F01773-D14F-854E-EEF8-7420A8978717}"/>
                  </a:ext>
                </a:extLst>
              </p:cNvPr>
              <p:cNvSpPr txBox="1"/>
              <p:nvPr/>
            </p:nvSpPr>
            <p:spPr>
              <a:xfrm>
                <a:off x="4468945" y="581281"/>
                <a:ext cx="1972800" cy="7078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r>
                  <a:rPr lang="pt-BR" sz="4000" b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20</a:t>
                </a:r>
                <a:endParaRPr sz="4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>
          <a:extLst>
            <a:ext uri="{FF2B5EF4-FFF2-40B4-BE49-F238E27FC236}">
              <a16:creationId xmlns:a16="http://schemas.microsoft.com/office/drawing/2014/main" id="{45A24FCD-5414-4AC1-D86D-D49856F7D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3E791AA-62EF-FA58-6679-01A2F478F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t="1943" r="3756" b="19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7A88AA69-B68E-4FED-F39B-1F43FFC3F6B4}"/>
              </a:ext>
            </a:extLst>
          </p:cNvPr>
          <p:cNvGrpSpPr/>
          <p:nvPr/>
        </p:nvGrpSpPr>
        <p:grpSpPr>
          <a:xfrm>
            <a:off x="806250" y="1144279"/>
            <a:ext cx="6638730" cy="2724699"/>
            <a:chOff x="806250" y="1144279"/>
            <a:chExt cx="6638730" cy="2724699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13D4EA7F-76CD-A12B-277A-5147F4D67F8D}"/>
                </a:ext>
              </a:extLst>
            </p:cNvPr>
            <p:cNvSpPr txBox="1"/>
            <p:nvPr/>
          </p:nvSpPr>
          <p:spPr>
            <a:xfrm>
              <a:off x="806250" y="1929986"/>
              <a:ext cx="6638730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600"/>
                </a:spcBef>
                <a:spcAft>
                  <a:spcPts val="1600"/>
                </a:spcAft>
              </a:pPr>
              <a:r>
                <a:rPr lang="pt-BR" sz="3000">
                  <a:solidFill>
                    <a:schemeClr val="accent2"/>
                  </a:solidFill>
                  <a:latin typeface="Montserrat Light" pitchFamily="2" charset="0"/>
                  <a:ea typeface="Montserrat"/>
                  <a:cs typeface="Montserrat"/>
                  <a:sym typeface="Montserrat"/>
                </a:rPr>
                <a:t>Fazemos o Brasil</a:t>
              </a:r>
              <a:br>
                <a:rPr lang="pt-BR" sz="3000">
                  <a:solidFill>
                    <a:schemeClr val="accent2"/>
                  </a:solidFill>
                  <a:latin typeface="Montserrat Light" pitchFamily="2" charset="0"/>
                  <a:ea typeface="Montserrat"/>
                  <a:cs typeface="Montserrat"/>
                  <a:sym typeface="Montserrat"/>
                </a:rPr>
              </a:br>
              <a:r>
                <a:rPr lang="pt-BR" sz="3000">
                  <a:solidFill>
                    <a:schemeClr val="accent2"/>
                  </a:solidFill>
                  <a:latin typeface="Montserrat Light" pitchFamily="2" charset="0"/>
                  <a:ea typeface="Montserrat"/>
                  <a:cs typeface="Montserrat"/>
                  <a:sym typeface="Montserrat"/>
                </a:rPr>
                <a:t>trabalhar de forma</a:t>
              </a:r>
              <a:br>
                <a:rPr lang="pt-BR" sz="3000">
                  <a:solidFill>
                    <a:schemeClr val="accent2"/>
                  </a:solidFill>
                  <a:latin typeface="Montserrat Light" pitchFamily="2" charset="0"/>
                  <a:ea typeface="Montserrat"/>
                  <a:cs typeface="Montserrat"/>
                  <a:sym typeface="Montserrat"/>
                </a:rPr>
              </a:br>
              <a:r>
                <a:rPr lang="pt-BR" sz="3000">
                  <a:solidFill>
                    <a:schemeClr val="accent2"/>
                  </a:solidFill>
                  <a:latin typeface="Montserrat Light" pitchFamily="2" charset="0"/>
                  <a:ea typeface="Montserrat"/>
                  <a:cs typeface="Montserrat"/>
                  <a:sym typeface="Montserrat"/>
                </a:rPr>
                <a:t>mais eficiente </a:t>
              </a:r>
              <a:br>
                <a:rPr lang="pt-BR" sz="3000">
                  <a:solidFill>
                    <a:schemeClr val="accent2"/>
                  </a:solidFill>
                  <a:latin typeface="Montserrat Light" pitchFamily="2" charset="0"/>
                  <a:ea typeface="Montserrat"/>
                  <a:cs typeface="Montserrat"/>
                  <a:sym typeface="Montserrat"/>
                </a:rPr>
              </a:br>
              <a:r>
                <a:rPr lang="pt-BR" sz="3000">
                  <a:solidFill>
                    <a:schemeClr val="accent2"/>
                  </a:solidFill>
                  <a:latin typeface="Montserrat Light" pitchFamily="2" charset="0"/>
                  <a:ea typeface="Montserrat"/>
                  <a:cs typeface="Montserrat"/>
                  <a:sym typeface="Montserrat"/>
                </a:rPr>
                <a:t>e inteligente.</a:t>
              </a:r>
            </a:p>
          </p:txBody>
        </p:sp>
        <p:pic>
          <p:nvPicPr>
            <p:cNvPr id="8" name="Google Shape;191;p19">
              <a:extLst>
                <a:ext uri="{FF2B5EF4-FFF2-40B4-BE49-F238E27FC236}">
                  <a16:creationId xmlns:a16="http://schemas.microsoft.com/office/drawing/2014/main" id="{25982BB2-3241-213B-E2F9-C441C46944B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51800"/>
            <a:stretch/>
          </p:blipFill>
          <p:spPr>
            <a:xfrm>
              <a:off x="931429" y="1144279"/>
              <a:ext cx="1304522" cy="29339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D6731E20-2558-6B46-76B5-E256065B30E2}"/>
              </a:ext>
            </a:extLst>
          </p:cNvPr>
          <p:cNvGrpSpPr/>
          <p:nvPr/>
        </p:nvGrpSpPr>
        <p:grpSpPr>
          <a:xfrm>
            <a:off x="-369134" y="4352120"/>
            <a:ext cx="5757468" cy="1420069"/>
            <a:chOff x="-369134" y="4352120"/>
            <a:chExt cx="5757468" cy="1420069"/>
          </a:xfrm>
        </p:grpSpPr>
        <p:sp>
          <p:nvSpPr>
            <p:cNvPr id="19" name="Shape 3">
              <a:extLst>
                <a:ext uri="{FF2B5EF4-FFF2-40B4-BE49-F238E27FC236}">
                  <a16:creationId xmlns:a16="http://schemas.microsoft.com/office/drawing/2014/main" id="{BEA355EB-4DA3-625B-AC78-7738E52152A2}"/>
                </a:ext>
              </a:extLst>
            </p:cNvPr>
            <p:cNvSpPr/>
            <p:nvPr/>
          </p:nvSpPr>
          <p:spPr>
            <a:xfrm>
              <a:off x="-369134" y="4352120"/>
              <a:ext cx="5397808" cy="1420069"/>
            </a:xfrm>
            <a:prstGeom prst="roundRect">
              <a:avLst>
                <a:gd name="adj" fmla="val 15687"/>
              </a:avLst>
            </a:prstGeom>
            <a:gradFill>
              <a:gsLst>
                <a:gs pos="0">
                  <a:schemeClr val="bg1"/>
                </a:gs>
                <a:gs pos="100000">
                  <a:srgbClr val="BFC3D9">
                    <a:alpha val="85000"/>
                  </a:srgbClr>
                </a:gs>
              </a:gsLst>
              <a:lin ang="3600000" scaled="0"/>
            </a:gradFill>
            <a:ln w="19050">
              <a:solidFill>
                <a:srgbClr val="FFFFFF"/>
              </a:solidFill>
            </a:ln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FE7721-7B4D-B953-AAE1-782BCA1FDCB5}"/>
                </a:ext>
              </a:extLst>
            </p:cNvPr>
            <p:cNvGrpSpPr/>
            <p:nvPr/>
          </p:nvGrpSpPr>
          <p:grpSpPr>
            <a:xfrm>
              <a:off x="-56733" y="4476187"/>
              <a:ext cx="5445067" cy="1282024"/>
              <a:chOff x="1356338" y="241025"/>
              <a:chExt cx="5445067" cy="1282024"/>
            </a:xfrm>
          </p:grpSpPr>
          <p:sp>
            <p:nvSpPr>
              <p:cNvPr id="11" name="Google Shape;153;p21">
                <a:extLst>
                  <a:ext uri="{FF2B5EF4-FFF2-40B4-BE49-F238E27FC236}">
                    <a16:creationId xmlns:a16="http://schemas.microsoft.com/office/drawing/2014/main" id="{CA768B35-E601-0EBB-8B2F-0E6A8238164E}"/>
                  </a:ext>
                </a:extLst>
              </p:cNvPr>
              <p:cNvSpPr txBox="1"/>
              <p:nvPr/>
            </p:nvSpPr>
            <p:spPr>
              <a:xfrm>
                <a:off x="1606361" y="241025"/>
                <a:ext cx="2780800" cy="4308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r>
                  <a:rPr lang="pt-BR" sz="1200">
                    <a:solidFill>
                      <a:srgbClr val="25377E"/>
                    </a:solidFill>
                    <a:latin typeface="Montserrat Medium"/>
                    <a:ea typeface="Montserrat Medium"/>
                    <a:cs typeface="Montserrat Medium"/>
                    <a:sym typeface="Montserrat Medium"/>
                  </a:rPr>
                  <a:t>Número de clientes</a:t>
                </a:r>
                <a:endParaRPr sz="1200">
                  <a:solidFill>
                    <a:srgbClr val="25377E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  <p:grpSp>
            <p:nvGrpSpPr>
              <p:cNvPr id="12" name="Google Shape;154;p21">
                <a:extLst>
                  <a:ext uri="{FF2B5EF4-FFF2-40B4-BE49-F238E27FC236}">
                    <a16:creationId xmlns:a16="http://schemas.microsoft.com/office/drawing/2014/main" id="{14B0F644-93BE-F51B-EC0A-534506863193}"/>
                  </a:ext>
                </a:extLst>
              </p:cNvPr>
              <p:cNvGrpSpPr/>
              <p:nvPr/>
            </p:nvGrpSpPr>
            <p:grpSpPr>
              <a:xfrm>
                <a:off x="1356338" y="498707"/>
                <a:ext cx="3749600" cy="1024342"/>
                <a:chOff x="1735954" y="1120370"/>
                <a:chExt cx="2812200" cy="768254"/>
              </a:xfrm>
            </p:grpSpPr>
            <p:sp>
              <p:nvSpPr>
                <p:cNvPr id="16" name="Google Shape;155;p21">
                  <a:extLst>
                    <a:ext uri="{FF2B5EF4-FFF2-40B4-BE49-F238E27FC236}">
                      <a16:creationId xmlns:a16="http://schemas.microsoft.com/office/drawing/2014/main" id="{6F922AB0-1D8E-C363-90DD-052D0747A090}"/>
                    </a:ext>
                  </a:extLst>
                </p:cNvPr>
                <p:cNvSpPr txBox="1"/>
                <p:nvPr/>
              </p:nvSpPr>
              <p:spPr>
                <a:xfrm>
                  <a:off x="2296393" y="1120370"/>
                  <a:ext cx="1918500" cy="4385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33" tIns="45700" rIns="91433" bIns="45700" anchor="t" anchorCtr="0">
                  <a:sp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r>
                    <a:rPr lang="pt-BR" sz="3200" b="1">
                      <a:solidFill>
                        <a:srgbClr val="E0458E"/>
                      </a:solidFill>
                      <a:latin typeface="Montserrat"/>
                      <a:ea typeface="Montserrat"/>
                      <a:cs typeface="Montserrat"/>
                      <a:sym typeface="Montserrat"/>
                    </a:rPr>
                    <a:t>+14.000</a:t>
                  </a:r>
                  <a:endParaRPr sz="3200">
                    <a:solidFill>
                      <a:srgbClr val="E0458E"/>
                    </a:solidFill>
                    <a:latin typeface="Montserrat"/>
                    <a:ea typeface="Montserrat"/>
                    <a:cs typeface="Montserrat"/>
                    <a:sym typeface="Montserrat"/>
                  </a:endParaRPr>
                </a:p>
              </p:txBody>
            </p:sp>
            <p:sp>
              <p:nvSpPr>
                <p:cNvPr id="17" name="Google Shape;156;p21">
                  <a:extLst>
                    <a:ext uri="{FF2B5EF4-FFF2-40B4-BE49-F238E27FC236}">
                      <a16:creationId xmlns:a16="http://schemas.microsoft.com/office/drawing/2014/main" id="{6943664A-F381-CD9D-1B3A-584337EDA24B}"/>
                    </a:ext>
                  </a:extLst>
                </p:cNvPr>
                <p:cNvSpPr txBox="1"/>
                <p:nvPr/>
              </p:nvSpPr>
              <p:spPr>
                <a:xfrm>
                  <a:off x="1735954" y="1426991"/>
                  <a:ext cx="2812200" cy="46163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sp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867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algn="ctr"/>
                  <a:r>
                    <a:rPr lang="pt-BR" sz="1200">
                      <a:solidFill>
                        <a:srgbClr val="E0458E"/>
                      </a:solidFill>
                      <a:latin typeface="Montserrat"/>
                      <a:ea typeface="Montserrat"/>
                      <a:cs typeface="Montserrat"/>
                      <a:sym typeface="Montserrat"/>
                    </a:rPr>
                    <a:t>nacionais e internacionais</a:t>
                  </a:r>
                  <a:endParaRPr sz="1200">
                    <a:solidFill>
                      <a:srgbClr val="E0458E"/>
                    </a:solidFill>
                    <a:latin typeface="Montserrat"/>
                    <a:ea typeface="Montserrat"/>
                    <a:cs typeface="Montserrat"/>
                    <a:sym typeface="Montserrat"/>
                  </a:endParaRPr>
                </a:p>
                <a:p>
                  <a:pPr algn="ctr"/>
                  <a:endParaRPr sz="1200">
                    <a:solidFill>
                      <a:srgbClr val="E0458E"/>
                    </a:solidFill>
                    <a:latin typeface="Montserrat"/>
                    <a:ea typeface="Montserrat"/>
                    <a:cs typeface="Montserrat"/>
                    <a:sym typeface="Montserrat"/>
                  </a:endParaRPr>
                </a:p>
              </p:txBody>
            </p:sp>
          </p:grpSp>
          <p:sp>
            <p:nvSpPr>
              <p:cNvPr id="13" name="Google Shape;161;p21">
                <a:extLst>
                  <a:ext uri="{FF2B5EF4-FFF2-40B4-BE49-F238E27FC236}">
                    <a16:creationId xmlns:a16="http://schemas.microsoft.com/office/drawing/2014/main" id="{215CB227-5960-8A35-6FB5-7CC561CDCEC4}"/>
                  </a:ext>
                </a:extLst>
              </p:cNvPr>
              <p:cNvSpPr/>
              <p:nvPr/>
            </p:nvSpPr>
            <p:spPr>
              <a:xfrm>
                <a:off x="4468945" y="253576"/>
                <a:ext cx="1835231" cy="1175639"/>
              </a:xfrm>
              <a:prstGeom prst="roundRect">
                <a:avLst>
                  <a:gd name="adj" fmla="val 20047"/>
                </a:avLst>
              </a:prstGeom>
              <a:solidFill>
                <a:srgbClr val="E0458E"/>
              </a:solidFill>
              <a:ln>
                <a:noFill/>
              </a:ln>
              <a:effectLst>
                <a:outerShdw blurRad="190500" dist="38100" dir="2700000" algn="tl" rotWithShape="0">
                  <a:srgbClr val="000000">
                    <a:alpha val="9800"/>
                  </a:srgbClr>
                </a:outerShdw>
              </a:effectLst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endParaRPr sz="2489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  <p:sp>
            <p:nvSpPr>
              <p:cNvPr id="14" name="Google Shape;162;p21">
                <a:extLst>
                  <a:ext uri="{FF2B5EF4-FFF2-40B4-BE49-F238E27FC236}">
                    <a16:creationId xmlns:a16="http://schemas.microsoft.com/office/drawing/2014/main" id="{1E8ED55E-B2AB-813D-38B4-1613EE43AF13}"/>
                  </a:ext>
                </a:extLst>
              </p:cNvPr>
              <p:cNvSpPr txBox="1"/>
              <p:nvPr/>
            </p:nvSpPr>
            <p:spPr>
              <a:xfrm>
                <a:off x="4020605" y="334285"/>
                <a:ext cx="2780800" cy="4308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r>
                  <a:rPr lang="pt-BR" sz="1200">
                    <a:solidFill>
                      <a:schemeClr val="lt1"/>
                    </a:solidFill>
                    <a:latin typeface="Montserrat Medium"/>
                    <a:ea typeface="Montserrat Medium"/>
                    <a:cs typeface="Montserrat Medium"/>
                    <a:sym typeface="Montserrat Medium"/>
                  </a:rPr>
                  <a:t>Países presentes</a:t>
                </a:r>
                <a:endParaRPr sz="12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  <p:sp>
            <p:nvSpPr>
              <p:cNvPr id="15" name="Google Shape;163;p21">
                <a:extLst>
                  <a:ext uri="{FF2B5EF4-FFF2-40B4-BE49-F238E27FC236}">
                    <a16:creationId xmlns:a16="http://schemas.microsoft.com/office/drawing/2014/main" id="{B1E8B97C-0549-5D08-80A0-5791CD1F8F9E}"/>
                  </a:ext>
                </a:extLst>
              </p:cNvPr>
              <p:cNvSpPr txBox="1"/>
              <p:nvPr/>
            </p:nvSpPr>
            <p:spPr>
              <a:xfrm>
                <a:off x="4468945" y="581281"/>
                <a:ext cx="1972800" cy="7078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r>
                  <a:rPr lang="pt-BR" sz="4000" b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20</a:t>
                </a:r>
                <a:endParaRPr sz="4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06682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544">
          <a:extLst>
            <a:ext uri="{FF2B5EF4-FFF2-40B4-BE49-F238E27FC236}">
              <a16:creationId xmlns:a16="http://schemas.microsoft.com/office/drawing/2014/main" id="{6B59019C-074B-99E8-AB6D-4C7630211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">
            <a:extLst>
              <a:ext uri="{FF2B5EF4-FFF2-40B4-BE49-F238E27FC236}">
                <a16:creationId xmlns:a16="http://schemas.microsoft.com/office/drawing/2014/main" id="{C3676CA7-A405-D411-85C8-A578F103D203}"/>
              </a:ext>
            </a:extLst>
          </p:cNvPr>
          <p:cNvSpPr/>
          <p:nvPr/>
        </p:nvSpPr>
        <p:spPr>
          <a:xfrm>
            <a:off x="441568" y="2268243"/>
            <a:ext cx="23403170" cy="4179449"/>
          </a:xfrm>
          <a:prstGeom prst="roundRect">
            <a:avLst>
              <a:gd name="adj" fmla="val 7790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9" name="Google Shape;71;p8">
            <a:extLst>
              <a:ext uri="{FF2B5EF4-FFF2-40B4-BE49-F238E27FC236}">
                <a16:creationId xmlns:a16="http://schemas.microsoft.com/office/drawing/2014/main" id="{E2FA5603-E82C-42BC-ED2A-AEDBEC475681}"/>
              </a:ext>
            </a:extLst>
          </p:cNvPr>
          <p:cNvSpPr/>
          <p:nvPr/>
        </p:nvSpPr>
        <p:spPr>
          <a:xfrm>
            <a:off x="2096477" y="1125225"/>
            <a:ext cx="7999045" cy="937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pt-BR" sz="3200" b="1" kern="1200">
                <a:gradFill flip="none">
                  <a:gsLst>
                    <a:gs pos="0">
                      <a:srgbClr val="E0458E">
                        <a:alpha val="85882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30 anos acompanhando</a:t>
            </a:r>
          </a:p>
          <a:p>
            <a:pPr algn="ctr">
              <a:lnSpc>
                <a:spcPct val="90000"/>
              </a:lnSpc>
              <a:buClrTx/>
            </a:pPr>
            <a:r>
              <a:rPr lang="pt-BR" sz="3200" b="1" kern="1200">
                <a:gradFill flip="none">
                  <a:gsLst>
                    <a:gs pos="0">
                      <a:srgbClr val="E0458E">
                        <a:alpha val="85882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a evolução das operações</a:t>
            </a:r>
            <a:endParaRPr sz="3200" b="1" kern="1200">
              <a:gradFill flip="none">
                <a:gsLst>
                  <a:gs pos="0">
                    <a:srgbClr val="E0458E">
                      <a:alpha val="85882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E0D5EC63-5267-1216-2D35-48588CF606DA}"/>
              </a:ext>
            </a:extLst>
          </p:cNvPr>
          <p:cNvCxnSpPr>
            <a:cxnSpLocks/>
          </p:cNvCxnSpPr>
          <p:nvPr/>
        </p:nvCxnSpPr>
        <p:spPr>
          <a:xfrm>
            <a:off x="906585" y="3126154"/>
            <a:ext cx="220589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ipse 11">
            <a:extLst>
              <a:ext uri="{FF2B5EF4-FFF2-40B4-BE49-F238E27FC236}">
                <a16:creationId xmlns:a16="http://schemas.microsoft.com/office/drawing/2014/main" id="{275FA3EA-A97E-6DAD-A8CA-F9F2B7C38EEC}"/>
              </a:ext>
            </a:extLst>
          </p:cNvPr>
          <p:cNvSpPr/>
          <p:nvPr/>
        </p:nvSpPr>
        <p:spPr>
          <a:xfrm>
            <a:off x="734647" y="3020646"/>
            <a:ext cx="222738" cy="22273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694F19A-0D2B-CCFB-2E96-DEE64AF2464B}"/>
              </a:ext>
            </a:extLst>
          </p:cNvPr>
          <p:cNvSpPr/>
          <p:nvPr/>
        </p:nvSpPr>
        <p:spPr>
          <a:xfrm>
            <a:off x="4353169" y="3067539"/>
            <a:ext cx="117230" cy="11723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F8CE4E79-286E-2B7A-BB37-2180EA872BD1}"/>
              </a:ext>
            </a:extLst>
          </p:cNvPr>
          <p:cNvSpPr/>
          <p:nvPr/>
        </p:nvSpPr>
        <p:spPr>
          <a:xfrm>
            <a:off x="8104554" y="3067539"/>
            <a:ext cx="117230" cy="11723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11A0C829-CE0E-E3A4-0520-075A84BA887D}"/>
              </a:ext>
            </a:extLst>
          </p:cNvPr>
          <p:cNvSpPr/>
          <p:nvPr/>
        </p:nvSpPr>
        <p:spPr>
          <a:xfrm>
            <a:off x="12688277" y="3067539"/>
            <a:ext cx="117230" cy="11723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AB85C39F-2D3E-8BB4-889C-C25650061871}"/>
              </a:ext>
            </a:extLst>
          </p:cNvPr>
          <p:cNvSpPr/>
          <p:nvPr/>
        </p:nvSpPr>
        <p:spPr>
          <a:xfrm>
            <a:off x="16298984" y="3067539"/>
            <a:ext cx="117230" cy="11723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1EF37951-B01B-F884-6EE0-97F8B4474D08}"/>
              </a:ext>
            </a:extLst>
          </p:cNvPr>
          <p:cNvSpPr/>
          <p:nvPr/>
        </p:nvSpPr>
        <p:spPr>
          <a:xfrm>
            <a:off x="19772924" y="3020646"/>
            <a:ext cx="222738" cy="22273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oogle Shape;191;p19">
            <a:extLst>
              <a:ext uri="{FF2B5EF4-FFF2-40B4-BE49-F238E27FC236}">
                <a16:creationId xmlns:a16="http://schemas.microsoft.com/office/drawing/2014/main" id="{BC93350B-CFF3-C90E-940E-6DB84558CEA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1800"/>
          <a:stretch/>
        </p:blipFill>
        <p:spPr>
          <a:xfrm>
            <a:off x="5443738" y="626510"/>
            <a:ext cx="1304522" cy="2933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EED5D03-7793-06A7-4A0D-89A1E603CFD5}"/>
              </a:ext>
            </a:extLst>
          </p:cNvPr>
          <p:cNvGrpSpPr/>
          <p:nvPr/>
        </p:nvGrpSpPr>
        <p:grpSpPr>
          <a:xfrm>
            <a:off x="817844" y="3389580"/>
            <a:ext cx="2828033" cy="2226588"/>
            <a:chOff x="817844" y="3389580"/>
            <a:chExt cx="2828033" cy="2226588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67991009-DC9B-D3A8-5612-B7B4FCD75F91}"/>
                </a:ext>
              </a:extLst>
            </p:cNvPr>
            <p:cNvSpPr txBox="1"/>
            <p:nvPr/>
          </p:nvSpPr>
          <p:spPr>
            <a:xfrm>
              <a:off x="906585" y="3430954"/>
              <a:ext cx="2739292" cy="21852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pt-BR">
                  <a:solidFill>
                    <a:schemeClr val="accent2"/>
                  </a:solidFill>
                  <a:latin typeface="Montserrat "/>
                </a:rPr>
                <a:t>Onda 1 – Digitalizar</a:t>
              </a:r>
            </a:p>
            <a:p>
              <a:pPr>
                <a:buNone/>
              </a:pPr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>
                  <a:solidFill>
                    <a:schemeClr val="tx1"/>
                  </a:solidFill>
                  <a:latin typeface="Montserrat "/>
                </a:rPr>
                <a:t>Digitalização</a:t>
              </a:r>
            </a:p>
            <a:p>
              <a:pPr>
                <a:buNone/>
              </a:pPr>
              <a:endParaRPr lang="pt-BR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As empresas precisavam substituir papel por sistemas.</a:t>
              </a:r>
            </a:p>
            <a:p>
              <a:pPr>
                <a:buNone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ERP, Workflow, ECM, formulários eletrônicos.</a:t>
              </a:r>
            </a:p>
            <a:p>
              <a:pPr>
                <a:buNone/>
              </a:pPr>
              <a:endParaRPr lang="pt-BR">
                <a:solidFill>
                  <a:schemeClr val="tx1"/>
                </a:solidFill>
                <a:latin typeface="Montserrat "/>
              </a:endParaRPr>
            </a:p>
          </p:txBody>
        </p:sp>
        <p:sp>
          <p:nvSpPr>
            <p:cNvPr id="34" name="Retângulo: Cantos Arredondados 33">
              <a:extLst>
                <a:ext uri="{FF2B5EF4-FFF2-40B4-BE49-F238E27FC236}">
                  <a16:creationId xmlns:a16="http://schemas.microsoft.com/office/drawing/2014/main" id="{3D3D13DC-36A6-923F-010C-BCD7F769E315}"/>
                </a:ext>
              </a:extLst>
            </p:cNvPr>
            <p:cNvSpPr/>
            <p:nvPr/>
          </p:nvSpPr>
          <p:spPr>
            <a:xfrm>
              <a:off x="817844" y="3389580"/>
              <a:ext cx="2055444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51FE1958-B342-38AB-3A21-609D714FD478}"/>
              </a:ext>
            </a:extLst>
          </p:cNvPr>
          <p:cNvGrpSpPr/>
          <p:nvPr/>
        </p:nvGrpSpPr>
        <p:grpSpPr>
          <a:xfrm>
            <a:off x="4329727" y="3389580"/>
            <a:ext cx="3137873" cy="2595919"/>
            <a:chOff x="4329727" y="3389580"/>
            <a:chExt cx="3137873" cy="2595919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5AF18193-512A-BE0F-1E48-1CC7DC487D8E}"/>
                </a:ext>
              </a:extLst>
            </p:cNvPr>
            <p:cNvSpPr txBox="1"/>
            <p:nvPr/>
          </p:nvSpPr>
          <p:spPr>
            <a:xfrm>
              <a:off x="4411784" y="3430954"/>
              <a:ext cx="3055816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>
                  <a:solidFill>
                    <a:schemeClr val="accent2"/>
                  </a:solidFill>
                  <a:latin typeface="Montserrat "/>
                </a:rPr>
                <a:t>Onda 2 – Controlar</a:t>
              </a:r>
            </a:p>
            <a:p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>
                  <a:solidFill>
                    <a:schemeClr val="tx1"/>
                  </a:solidFill>
                  <a:latin typeface="Montserrat "/>
                </a:rPr>
                <a:t>Gestão de Processos</a:t>
              </a:r>
            </a:p>
            <a:p>
              <a:pPr>
                <a:buNone/>
              </a:pPr>
              <a:endParaRPr lang="pt-BR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As empresas perceberam que apenas digitalizar não resolvia. Era preciso desenhar processos, criar governança, padronizar operações. Surge BPM..</a:t>
              </a:r>
            </a:p>
            <a:p>
              <a:pPr>
                <a:buNone/>
              </a:pP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endParaRPr lang="pt-BR">
                <a:solidFill>
                  <a:schemeClr val="tx1"/>
                </a:solidFill>
                <a:latin typeface="Montserrat "/>
              </a:endParaRPr>
            </a:p>
          </p:txBody>
        </p:sp>
        <p:sp>
          <p:nvSpPr>
            <p:cNvPr id="35" name="Retângulo: Cantos Arredondados 34">
              <a:extLst>
                <a:ext uri="{FF2B5EF4-FFF2-40B4-BE49-F238E27FC236}">
                  <a16:creationId xmlns:a16="http://schemas.microsoft.com/office/drawing/2014/main" id="{A5CFEFB1-F1ED-7769-8CF5-E281FDF22743}"/>
                </a:ext>
              </a:extLst>
            </p:cNvPr>
            <p:cNvSpPr/>
            <p:nvPr/>
          </p:nvSpPr>
          <p:spPr>
            <a:xfrm>
              <a:off x="4329727" y="3389580"/>
              <a:ext cx="2055444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CC16C2C2-A4B8-104A-328B-0B96B05DFD1A}"/>
              </a:ext>
            </a:extLst>
          </p:cNvPr>
          <p:cNvGrpSpPr/>
          <p:nvPr/>
        </p:nvGrpSpPr>
        <p:grpSpPr>
          <a:xfrm>
            <a:off x="8020541" y="3389580"/>
            <a:ext cx="3264875" cy="2195810"/>
            <a:chOff x="8020541" y="3389580"/>
            <a:chExt cx="3264875" cy="2195810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57396569-232B-41D7-63A2-B03552DB4406}"/>
                </a:ext>
              </a:extLst>
            </p:cNvPr>
            <p:cNvSpPr txBox="1"/>
            <p:nvPr/>
          </p:nvSpPr>
          <p:spPr>
            <a:xfrm>
              <a:off x="8112370" y="3430954"/>
              <a:ext cx="3173046" cy="21544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pt-BR">
                  <a:solidFill>
                    <a:schemeClr val="accent2"/>
                  </a:solidFill>
                  <a:latin typeface="Montserrat "/>
                </a:rPr>
                <a:t>Onda 3 – Conectar</a:t>
              </a:r>
            </a:p>
            <a:p>
              <a:pPr>
                <a:buNone/>
              </a:pPr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>
                  <a:solidFill>
                    <a:schemeClr val="tx1"/>
                  </a:solidFill>
                  <a:latin typeface="Montserrat "/>
                </a:rPr>
                <a:t>Integração</a:t>
              </a:r>
              <a:br>
                <a:rPr lang="pt-BR" sz="1800" b="1">
                  <a:solidFill>
                    <a:schemeClr val="tx1"/>
                  </a:solidFill>
                  <a:latin typeface="Montserrat "/>
                </a:rPr>
              </a:br>
              <a:endParaRPr lang="pt-BR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Os processos começaram a atravessar dezenas de sistemas. O desafio deixou de ser o processo isolado. Passou a ser conectar aplicações, pessoas e dados. APIs, ESB, integrações.</a:t>
              </a:r>
            </a:p>
          </p:txBody>
        </p:sp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61638C8A-419E-83C6-D0D6-09FEF8F60F50}"/>
                </a:ext>
              </a:extLst>
            </p:cNvPr>
            <p:cNvSpPr/>
            <p:nvPr/>
          </p:nvSpPr>
          <p:spPr>
            <a:xfrm>
              <a:off x="8020541" y="3389580"/>
              <a:ext cx="2055444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580AA59-E6F3-55DC-D726-CC8C909189CF}"/>
              </a:ext>
            </a:extLst>
          </p:cNvPr>
          <p:cNvGrpSpPr/>
          <p:nvPr/>
        </p:nvGrpSpPr>
        <p:grpSpPr>
          <a:xfrm>
            <a:off x="12608329" y="3389580"/>
            <a:ext cx="3428998" cy="2719030"/>
            <a:chOff x="500188" y="3389580"/>
            <a:chExt cx="3428998" cy="2719030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EEAA06B9-50E6-CC27-24D0-ECF1F4CFF699}"/>
                </a:ext>
              </a:extLst>
            </p:cNvPr>
            <p:cNvSpPr txBox="1"/>
            <p:nvPr/>
          </p:nvSpPr>
          <p:spPr>
            <a:xfrm>
              <a:off x="592018" y="3430954"/>
              <a:ext cx="3337168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pt-BR">
                  <a:solidFill>
                    <a:schemeClr val="accent2"/>
                  </a:solidFill>
                  <a:latin typeface="Montserrat "/>
                </a:rPr>
                <a:t>Onda 4 – Automatizar</a:t>
              </a:r>
            </a:p>
            <a:p>
              <a:pPr>
                <a:buNone/>
              </a:pPr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 err="1">
                  <a:solidFill>
                    <a:schemeClr val="tx1"/>
                  </a:solidFill>
                  <a:latin typeface="Montserrat "/>
                </a:rPr>
                <a:t>Hiperautomação</a:t>
              </a:r>
              <a:endParaRPr lang="pt-BR" sz="1800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IA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RPA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OCR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 err="1">
                  <a:solidFill>
                    <a:schemeClr val="tx1"/>
                  </a:solidFill>
                  <a:latin typeface="Montserrat "/>
                </a:rPr>
                <a:t>Bots</a:t>
              </a: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 err="1">
                  <a:solidFill>
                    <a:schemeClr val="tx1"/>
                  </a:solidFill>
                  <a:latin typeface="Montserrat "/>
                </a:rPr>
                <a:t>Analytics</a:t>
              </a:r>
              <a:br>
                <a:rPr lang="pt-BR" sz="1200">
                  <a:solidFill>
                    <a:schemeClr val="tx1"/>
                  </a:solidFill>
                  <a:latin typeface="Montserrat "/>
                </a:rPr>
              </a:b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 b="1">
                  <a:solidFill>
                    <a:schemeClr val="tx1"/>
                  </a:solidFill>
                  <a:latin typeface="Montserrat "/>
                </a:rPr>
                <a:t>A automação passa a ser um conjunto de tecnologias trabalhando juntas.</a:t>
              </a:r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1B1629A0-3640-734F-8630-B23C182D1058}"/>
                </a:ext>
              </a:extLst>
            </p:cNvPr>
            <p:cNvSpPr/>
            <p:nvPr/>
          </p:nvSpPr>
          <p:spPr>
            <a:xfrm>
              <a:off x="500188" y="3389580"/>
              <a:ext cx="2340640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7F37EE53-9D31-4E2B-A73B-015E017C4D62}"/>
              </a:ext>
            </a:extLst>
          </p:cNvPr>
          <p:cNvGrpSpPr/>
          <p:nvPr/>
        </p:nvGrpSpPr>
        <p:grpSpPr>
          <a:xfrm>
            <a:off x="16193262" y="3389580"/>
            <a:ext cx="2845177" cy="2195810"/>
            <a:chOff x="4085121" y="3389580"/>
            <a:chExt cx="2845177" cy="2195810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145AD8EC-7021-8A54-0BBB-941C4B3D1D09}"/>
                </a:ext>
              </a:extLst>
            </p:cNvPr>
            <p:cNvSpPr txBox="1"/>
            <p:nvPr/>
          </p:nvSpPr>
          <p:spPr>
            <a:xfrm>
              <a:off x="4194912" y="3430954"/>
              <a:ext cx="2735386" cy="21544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>
                  <a:solidFill>
                    <a:schemeClr val="accent2"/>
                  </a:solidFill>
                  <a:latin typeface="Montserrat "/>
                </a:rPr>
                <a:t>Onda 5 – Delegar</a:t>
              </a:r>
            </a:p>
            <a:p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>
                  <a:solidFill>
                    <a:schemeClr val="tx1"/>
                  </a:solidFill>
                  <a:latin typeface="Montserrat "/>
                </a:rPr>
                <a:t>IA </a:t>
              </a:r>
              <a:r>
                <a:rPr lang="pt-BR" sz="1800" b="1" err="1">
                  <a:solidFill>
                    <a:schemeClr val="tx1"/>
                  </a:solidFill>
                  <a:latin typeface="Montserrat "/>
                </a:rPr>
                <a:t>Agêntica</a:t>
              </a:r>
              <a:br>
                <a:rPr lang="pt-BR" sz="1800" b="1">
                  <a:solidFill>
                    <a:schemeClr val="tx1"/>
                  </a:solidFill>
                  <a:latin typeface="Montserrat "/>
                </a:rPr>
              </a:br>
              <a:endParaRPr lang="pt-BR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Agora a IA começa a executar trabalho. Agentes entendem contexto, tomam decisões, interagem com pessoas e sistemas.</a:t>
              </a:r>
              <a:endParaRPr lang="pt-BR">
                <a:solidFill>
                  <a:schemeClr val="tx1"/>
                </a:solidFill>
                <a:latin typeface="Montserrat "/>
              </a:endParaRPr>
            </a:p>
          </p:txBody>
        </p:sp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C0385E7F-B7B6-9FCD-66A4-AA375A619ECA}"/>
                </a:ext>
              </a:extLst>
            </p:cNvPr>
            <p:cNvSpPr/>
            <p:nvPr/>
          </p:nvSpPr>
          <p:spPr>
            <a:xfrm>
              <a:off x="4085121" y="3389580"/>
              <a:ext cx="1989414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A071804-BA98-DFEC-60AC-46E0965C2685}"/>
              </a:ext>
            </a:extLst>
          </p:cNvPr>
          <p:cNvGrpSpPr/>
          <p:nvPr/>
        </p:nvGrpSpPr>
        <p:grpSpPr>
          <a:xfrm>
            <a:off x="19788712" y="3389580"/>
            <a:ext cx="4624755" cy="2749808"/>
            <a:chOff x="7680571" y="3389580"/>
            <a:chExt cx="4624755" cy="2749808"/>
          </a:xfrm>
        </p:grpSpPr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A187FEAC-651C-4A31-CCF9-7AEBADF395D0}"/>
                </a:ext>
              </a:extLst>
            </p:cNvPr>
            <p:cNvSpPr txBox="1"/>
            <p:nvPr/>
          </p:nvSpPr>
          <p:spPr>
            <a:xfrm>
              <a:off x="7797806" y="3430954"/>
              <a:ext cx="4507520" cy="2708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pt-BR">
                  <a:solidFill>
                    <a:schemeClr val="accent2"/>
                  </a:solidFill>
                  <a:latin typeface="Montserrat "/>
                </a:rPr>
                <a:t>Onda 6 – Orquestrar</a:t>
              </a:r>
            </a:p>
            <a:p>
              <a:pPr>
                <a:buNone/>
              </a:pPr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>
                  <a:solidFill>
                    <a:schemeClr val="tx1"/>
                  </a:solidFill>
                  <a:latin typeface="Montserrat "/>
                </a:rPr>
                <a:t>Inteligência Operacional</a:t>
              </a:r>
              <a:br>
                <a:rPr lang="pt-BR" sz="1800" b="1">
                  <a:solidFill>
                    <a:schemeClr val="tx1"/>
                  </a:solidFill>
                  <a:latin typeface="Montserrat "/>
                </a:rPr>
              </a:br>
              <a:endParaRPr lang="pt-BR">
                <a:solidFill>
                  <a:schemeClr val="tx1"/>
                </a:solidFill>
                <a:latin typeface="Montserrat 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Processos.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Pessoas.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Robôs.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Agentes.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Sistemas.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Dados.</a:t>
              </a:r>
              <a:br>
                <a:rPr lang="pt-BR" sz="1200">
                  <a:solidFill>
                    <a:schemeClr val="tx1"/>
                  </a:solidFill>
                  <a:latin typeface="Montserrat "/>
                </a:rPr>
              </a:b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 b="1">
                  <a:solidFill>
                    <a:schemeClr val="tx1"/>
                  </a:solidFill>
                  <a:latin typeface="Montserrat "/>
                </a:rPr>
                <a:t>Tudo funcionando como uma única operação.</a:t>
              </a:r>
            </a:p>
          </p:txBody>
        </p:sp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9A4ECB51-EF29-8F03-F88D-FD3642028194}"/>
                </a:ext>
              </a:extLst>
            </p:cNvPr>
            <p:cNvSpPr/>
            <p:nvPr/>
          </p:nvSpPr>
          <p:spPr>
            <a:xfrm>
              <a:off x="7680571" y="3389580"/>
              <a:ext cx="2242823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569936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544">
          <a:extLst>
            <a:ext uri="{FF2B5EF4-FFF2-40B4-BE49-F238E27FC236}">
              <a16:creationId xmlns:a16="http://schemas.microsoft.com/office/drawing/2014/main" id="{DEF37FB9-3672-27AE-7052-2FF108D9D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">
            <a:extLst>
              <a:ext uri="{FF2B5EF4-FFF2-40B4-BE49-F238E27FC236}">
                <a16:creationId xmlns:a16="http://schemas.microsoft.com/office/drawing/2014/main" id="{CD7B7C5E-B322-0FFF-3801-BC0B04C283A2}"/>
              </a:ext>
            </a:extLst>
          </p:cNvPr>
          <p:cNvSpPr/>
          <p:nvPr/>
        </p:nvSpPr>
        <p:spPr>
          <a:xfrm>
            <a:off x="-11650785" y="2268243"/>
            <a:ext cx="23403170" cy="4179449"/>
          </a:xfrm>
          <a:prstGeom prst="roundRect">
            <a:avLst>
              <a:gd name="adj" fmla="val 7790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9" name="Google Shape;71;p8">
            <a:extLst>
              <a:ext uri="{FF2B5EF4-FFF2-40B4-BE49-F238E27FC236}">
                <a16:creationId xmlns:a16="http://schemas.microsoft.com/office/drawing/2014/main" id="{08396F41-99FD-F587-49B4-FA5CDA786DA2}"/>
              </a:ext>
            </a:extLst>
          </p:cNvPr>
          <p:cNvSpPr/>
          <p:nvPr/>
        </p:nvSpPr>
        <p:spPr>
          <a:xfrm>
            <a:off x="2096477" y="1125225"/>
            <a:ext cx="7999045" cy="937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pt-BR" sz="32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30 anos acompanhando</a:t>
            </a:r>
          </a:p>
          <a:p>
            <a:pPr algn="ctr">
              <a:lnSpc>
                <a:spcPct val="90000"/>
              </a:lnSpc>
              <a:buClrTx/>
            </a:pPr>
            <a:r>
              <a:rPr lang="pt-BR" sz="32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a evolução das operações</a:t>
            </a:r>
            <a:endParaRPr sz="32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ABEFA6-9B08-BB3F-45FD-7E0F4CBF6F0C}"/>
              </a:ext>
            </a:extLst>
          </p:cNvPr>
          <p:cNvSpPr txBox="1"/>
          <p:nvPr/>
        </p:nvSpPr>
        <p:spPr>
          <a:xfrm>
            <a:off x="-11185768" y="3430954"/>
            <a:ext cx="2739292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>
                <a:solidFill>
                  <a:schemeClr val="accent2"/>
                </a:solidFill>
                <a:latin typeface="Montserrat "/>
              </a:rPr>
              <a:t>Onda 1 – Digitalizar</a:t>
            </a:r>
          </a:p>
          <a:p>
            <a:pPr>
              <a:buNone/>
            </a:pPr>
            <a:endParaRPr lang="pt-BR">
              <a:solidFill>
                <a:schemeClr val="accent2"/>
              </a:solidFill>
              <a:latin typeface="Montserrat "/>
            </a:endParaRPr>
          </a:p>
          <a:p>
            <a:pPr>
              <a:buNone/>
            </a:pPr>
            <a:endParaRPr lang="pt-BR" b="1">
              <a:solidFill>
                <a:schemeClr val="tx1"/>
              </a:solidFill>
              <a:latin typeface="Montserrat "/>
            </a:endParaRPr>
          </a:p>
          <a:p>
            <a:pPr>
              <a:buNone/>
            </a:pPr>
            <a:r>
              <a:rPr lang="pt-BR" sz="1800" b="1">
                <a:solidFill>
                  <a:schemeClr val="tx1"/>
                </a:solidFill>
                <a:latin typeface="Montserrat "/>
              </a:rPr>
              <a:t>Digitalização</a:t>
            </a:r>
          </a:p>
          <a:p>
            <a:pPr>
              <a:buNone/>
            </a:pPr>
            <a:endParaRPr lang="pt-BR">
              <a:solidFill>
                <a:schemeClr val="tx1"/>
              </a:solidFill>
              <a:latin typeface="Montserrat "/>
            </a:endParaRPr>
          </a:p>
          <a:p>
            <a:pPr>
              <a:buNone/>
            </a:pPr>
            <a:r>
              <a:rPr lang="pt-BR" sz="1200">
                <a:solidFill>
                  <a:schemeClr val="tx1"/>
                </a:solidFill>
                <a:latin typeface="Montserrat "/>
              </a:rPr>
              <a:t>As empresas precisavam substituir papel por sistemas.</a:t>
            </a:r>
          </a:p>
          <a:p>
            <a:pPr>
              <a:buNone/>
            </a:pPr>
            <a:r>
              <a:rPr lang="pt-BR" sz="1200">
                <a:solidFill>
                  <a:schemeClr val="tx1"/>
                </a:solidFill>
                <a:latin typeface="Montserrat "/>
              </a:rPr>
              <a:t>ERP, Workflow, ECM, formulários eletrônicos.</a:t>
            </a:r>
          </a:p>
          <a:p>
            <a:pPr>
              <a:buNone/>
            </a:pPr>
            <a:endParaRPr lang="pt-BR">
              <a:solidFill>
                <a:schemeClr val="tx1"/>
              </a:solidFill>
              <a:latin typeface="Montserrat 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F2E4A22-B05F-A974-7340-6EF11D9B5B43}"/>
              </a:ext>
            </a:extLst>
          </p:cNvPr>
          <p:cNvCxnSpPr>
            <a:cxnSpLocks/>
          </p:cNvCxnSpPr>
          <p:nvPr/>
        </p:nvCxnSpPr>
        <p:spPr>
          <a:xfrm>
            <a:off x="-11185768" y="3126154"/>
            <a:ext cx="220589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ipse 11">
            <a:extLst>
              <a:ext uri="{FF2B5EF4-FFF2-40B4-BE49-F238E27FC236}">
                <a16:creationId xmlns:a16="http://schemas.microsoft.com/office/drawing/2014/main" id="{AEC0CBC0-1451-B8CA-A244-A9088E7ED280}"/>
              </a:ext>
            </a:extLst>
          </p:cNvPr>
          <p:cNvSpPr/>
          <p:nvPr/>
        </p:nvSpPr>
        <p:spPr>
          <a:xfrm>
            <a:off x="-11357706" y="3020646"/>
            <a:ext cx="222738" cy="22273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47DEAC9-BF5A-A492-027B-8850B1CA1AD9}"/>
              </a:ext>
            </a:extLst>
          </p:cNvPr>
          <p:cNvSpPr/>
          <p:nvPr/>
        </p:nvSpPr>
        <p:spPr>
          <a:xfrm>
            <a:off x="-7739184" y="3067539"/>
            <a:ext cx="117230" cy="11723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FD2A1BD8-D651-1270-E4D5-587CC2D36222}"/>
              </a:ext>
            </a:extLst>
          </p:cNvPr>
          <p:cNvSpPr/>
          <p:nvPr/>
        </p:nvSpPr>
        <p:spPr>
          <a:xfrm>
            <a:off x="-3987799" y="3067539"/>
            <a:ext cx="117230" cy="11723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179B0D97-6ECB-FB0E-1AFE-2F8B2F8EB6CA}"/>
              </a:ext>
            </a:extLst>
          </p:cNvPr>
          <p:cNvSpPr/>
          <p:nvPr/>
        </p:nvSpPr>
        <p:spPr>
          <a:xfrm>
            <a:off x="595924" y="3067539"/>
            <a:ext cx="117230" cy="11723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601B638D-431C-ADC8-0458-BA213ABBDDFD}"/>
              </a:ext>
            </a:extLst>
          </p:cNvPr>
          <p:cNvSpPr/>
          <p:nvPr/>
        </p:nvSpPr>
        <p:spPr>
          <a:xfrm>
            <a:off x="4206631" y="3067539"/>
            <a:ext cx="117230" cy="11723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8B58FA0B-D332-C7E1-BD09-C869E9494EC0}"/>
              </a:ext>
            </a:extLst>
          </p:cNvPr>
          <p:cNvSpPr/>
          <p:nvPr/>
        </p:nvSpPr>
        <p:spPr>
          <a:xfrm>
            <a:off x="7680571" y="3020646"/>
            <a:ext cx="222738" cy="22273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oogle Shape;191;p19">
            <a:extLst>
              <a:ext uri="{FF2B5EF4-FFF2-40B4-BE49-F238E27FC236}">
                <a16:creationId xmlns:a16="http://schemas.microsoft.com/office/drawing/2014/main" id="{DB52741E-EAF5-386F-01F8-EE6FFAC98F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1800"/>
          <a:stretch/>
        </p:blipFill>
        <p:spPr>
          <a:xfrm>
            <a:off x="5443738" y="626510"/>
            <a:ext cx="1304522" cy="29339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690B102E-9CF4-DBE2-EABB-3F2BB73C431A}"/>
              </a:ext>
            </a:extLst>
          </p:cNvPr>
          <p:cNvSpPr/>
          <p:nvPr/>
        </p:nvSpPr>
        <p:spPr>
          <a:xfrm>
            <a:off x="-11274509" y="3389580"/>
            <a:ext cx="2055444" cy="398584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156E4095-6E93-9EE8-2B3C-661751095C1C}"/>
              </a:ext>
            </a:extLst>
          </p:cNvPr>
          <p:cNvGrpSpPr/>
          <p:nvPr/>
        </p:nvGrpSpPr>
        <p:grpSpPr>
          <a:xfrm>
            <a:off x="-7762626" y="3389580"/>
            <a:ext cx="3137873" cy="2595919"/>
            <a:chOff x="-7762626" y="3389580"/>
            <a:chExt cx="3137873" cy="2595919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859CA310-826C-F17A-9939-D9C483645AB0}"/>
                </a:ext>
              </a:extLst>
            </p:cNvPr>
            <p:cNvSpPr txBox="1"/>
            <p:nvPr/>
          </p:nvSpPr>
          <p:spPr>
            <a:xfrm>
              <a:off x="-7680569" y="3430954"/>
              <a:ext cx="3055816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>
                  <a:solidFill>
                    <a:schemeClr val="accent2"/>
                  </a:solidFill>
                  <a:latin typeface="Montserrat "/>
                </a:rPr>
                <a:t>Onda 2 – Controlar</a:t>
              </a:r>
            </a:p>
            <a:p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>
                  <a:solidFill>
                    <a:schemeClr val="tx1"/>
                  </a:solidFill>
                  <a:latin typeface="Montserrat "/>
                </a:rPr>
                <a:t>Gestão de Processos</a:t>
              </a:r>
            </a:p>
            <a:p>
              <a:pPr>
                <a:buNone/>
              </a:pPr>
              <a:endParaRPr lang="pt-BR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As empresas perceberam que apenas digitalizar não resolvia. Era preciso desenhar processos, criar governança, padronizar operações. Surge BPM..</a:t>
              </a:r>
            </a:p>
            <a:p>
              <a:pPr>
                <a:buNone/>
              </a:pP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endParaRPr lang="pt-BR">
                <a:solidFill>
                  <a:schemeClr val="tx1"/>
                </a:solidFill>
                <a:latin typeface="Montserrat "/>
              </a:endParaRPr>
            </a:p>
          </p:txBody>
        </p:sp>
        <p:sp>
          <p:nvSpPr>
            <p:cNvPr id="35" name="Retângulo: Cantos Arredondados 34">
              <a:extLst>
                <a:ext uri="{FF2B5EF4-FFF2-40B4-BE49-F238E27FC236}">
                  <a16:creationId xmlns:a16="http://schemas.microsoft.com/office/drawing/2014/main" id="{67B7CCC5-BF45-FBB9-1506-93DA357ED9B0}"/>
                </a:ext>
              </a:extLst>
            </p:cNvPr>
            <p:cNvSpPr/>
            <p:nvPr/>
          </p:nvSpPr>
          <p:spPr>
            <a:xfrm>
              <a:off x="-7762626" y="3389580"/>
              <a:ext cx="2055444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A3646E7-0656-5288-8EEC-A124D9AD68D3}"/>
              </a:ext>
            </a:extLst>
          </p:cNvPr>
          <p:cNvGrpSpPr/>
          <p:nvPr/>
        </p:nvGrpSpPr>
        <p:grpSpPr>
          <a:xfrm>
            <a:off x="-4071812" y="3389580"/>
            <a:ext cx="3264875" cy="2195810"/>
            <a:chOff x="-4071812" y="3389580"/>
            <a:chExt cx="3264875" cy="2195810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A8D0E404-F2A6-4896-179B-1B280E70A779}"/>
                </a:ext>
              </a:extLst>
            </p:cNvPr>
            <p:cNvSpPr txBox="1"/>
            <p:nvPr/>
          </p:nvSpPr>
          <p:spPr>
            <a:xfrm>
              <a:off x="-3979983" y="3430954"/>
              <a:ext cx="3173046" cy="21544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pt-BR">
                  <a:solidFill>
                    <a:schemeClr val="accent2"/>
                  </a:solidFill>
                  <a:latin typeface="Montserrat "/>
                </a:rPr>
                <a:t>Onda 3 – Conectar</a:t>
              </a:r>
            </a:p>
            <a:p>
              <a:pPr>
                <a:buNone/>
              </a:pPr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>
                  <a:solidFill>
                    <a:schemeClr val="tx1"/>
                  </a:solidFill>
                  <a:latin typeface="Montserrat "/>
                </a:rPr>
                <a:t>Integração</a:t>
              </a:r>
              <a:br>
                <a:rPr lang="pt-BR" sz="1800" b="1">
                  <a:solidFill>
                    <a:schemeClr val="tx1"/>
                  </a:solidFill>
                  <a:latin typeface="Montserrat "/>
                </a:rPr>
              </a:br>
              <a:endParaRPr lang="pt-BR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Os processos começaram a atravessar dezenas de sistemas. O desafio deixou de ser o processo isolado. Passou a ser conectar aplicações, pessoas e dados. APIs, ESB, integrações.</a:t>
              </a:r>
            </a:p>
          </p:txBody>
        </p:sp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AA087A87-8474-09D6-5DCB-45CF9AC71097}"/>
                </a:ext>
              </a:extLst>
            </p:cNvPr>
            <p:cNvSpPr/>
            <p:nvPr/>
          </p:nvSpPr>
          <p:spPr>
            <a:xfrm>
              <a:off x="-4071812" y="3389580"/>
              <a:ext cx="2055444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8427636-9377-C611-78A5-656137BCD44B}"/>
              </a:ext>
            </a:extLst>
          </p:cNvPr>
          <p:cNvGrpSpPr/>
          <p:nvPr/>
        </p:nvGrpSpPr>
        <p:grpSpPr>
          <a:xfrm>
            <a:off x="500188" y="3389580"/>
            <a:ext cx="3428998" cy="2719030"/>
            <a:chOff x="500188" y="3389580"/>
            <a:chExt cx="3428998" cy="2719030"/>
          </a:xfrm>
        </p:grpSpPr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96C53949-8263-CF7C-0643-53A07DD0A21F}"/>
                </a:ext>
              </a:extLst>
            </p:cNvPr>
            <p:cNvSpPr txBox="1"/>
            <p:nvPr/>
          </p:nvSpPr>
          <p:spPr>
            <a:xfrm>
              <a:off x="592018" y="3430954"/>
              <a:ext cx="3337168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pt-BR">
                  <a:solidFill>
                    <a:schemeClr val="accent2"/>
                  </a:solidFill>
                  <a:latin typeface="Montserrat "/>
                </a:rPr>
                <a:t>Onda 4 – Automatizar</a:t>
              </a:r>
            </a:p>
            <a:p>
              <a:pPr>
                <a:buNone/>
              </a:pPr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 err="1">
                  <a:solidFill>
                    <a:schemeClr val="tx1"/>
                  </a:solidFill>
                  <a:latin typeface="Montserrat "/>
                </a:rPr>
                <a:t>Hiperautomação</a:t>
              </a:r>
              <a:endParaRPr lang="pt-BR" sz="1800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IA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RPA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OCR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 err="1">
                  <a:solidFill>
                    <a:schemeClr val="tx1"/>
                  </a:solidFill>
                  <a:latin typeface="Montserrat "/>
                </a:rPr>
                <a:t>Bots</a:t>
              </a: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 err="1">
                  <a:solidFill>
                    <a:schemeClr val="tx1"/>
                  </a:solidFill>
                  <a:latin typeface="Montserrat "/>
                </a:rPr>
                <a:t>Analytics</a:t>
              </a:r>
              <a:br>
                <a:rPr lang="pt-BR" sz="1200">
                  <a:solidFill>
                    <a:schemeClr val="tx1"/>
                  </a:solidFill>
                  <a:latin typeface="Montserrat "/>
                </a:rPr>
              </a:b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 b="1">
                  <a:solidFill>
                    <a:schemeClr val="tx1"/>
                  </a:solidFill>
                  <a:latin typeface="Montserrat "/>
                </a:rPr>
                <a:t>A automação passa a ser um conjunto de tecnologias trabalhando juntas.</a:t>
              </a:r>
            </a:p>
          </p:txBody>
        </p:sp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628420BC-967F-0C65-35C9-18F6298A100C}"/>
                </a:ext>
              </a:extLst>
            </p:cNvPr>
            <p:cNvSpPr/>
            <p:nvPr/>
          </p:nvSpPr>
          <p:spPr>
            <a:xfrm>
              <a:off x="500188" y="3389580"/>
              <a:ext cx="2340640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DB01E9A-2E41-7126-BCD7-B80C707C49D2}"/>
              </a:ext>
            </a:extLst>
          </p:cNvPr>
          <p:cNvGrpSpPr/>
          <p:nvPr/>
        </p:nvGrpSpPr>
        <p:grpSpPr>
          <a:xfrm>
            <a:off x="4085121" y="3389580"/>
            <a:ext cx="2845177" cy="2195810"/>
            <a:chOff x="4085121" y="3389580"/>
            <a:chExt cx="2845177" cy="2195810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2ABF4AE4-41E2-2B63-653F-42E91850D836}"/>
                </a:ext>
              </a:extLst>
            </p:cNvPr>
            <p:cNvSpPr txBox="1"/>
            <p:nvPr/>
          </p:nvSpPr>
          <p:spPr>
            <a:xfrm>
              <a:off x="4194912" y="3430954"/>
              <a:ext cx="2735386" cy="21544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>
                  <a:solidFill>
                    <a:schemeClr val="accent2"/>
                  </a:solidFill>
                  <a:latin typeface="Montserrat "/>
                </a:rPr>
                <a:t>Onda 5 – Delegar</a:t>
              </a:r>
            </a:p>
            <a:p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>
                  <a:solidFill>
                    <a:schemeClr val="tx1"/>
                  </a:solidFill>
                  <a:latin typeface="Montserrat "/>
                </a:rPr>
                <a:t>IA </a:t>
              </a:r>
              <a:r>
                <a:rPr lang="pt-BR" sz="1800" b="1" err="1">
                  <a:solidFill>
                    <a:schemeClr val="tx1"/>
                  </a:solidFill>
                  <a:latin typeface="Montserrat "/>
                </a:rPr>
                <a:t>Agêntica</a:t>
              </a:r>
              <a:br>
                <a:rPr lang="pt-BR" sz="1800" b="1">
                  <a:solidFill>
                    <a:schemeClr val="tx1"/>
                  </a:solidFill>
                  <a:latin typeface="Montserrat "/>
                </a:rPr>
              </a:br>
              <a:endParaRPr lang="pt-BR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Agora a IA começa a executar trabalho. Agentes entendem contexto, tomam decisões, interagem com pessoas e sistemas.</a:t>
              </a:r>
              <a:endParaRPr lang="pt-BR">
                <a:solidFill>
                  <a:schemeClr val="tx1"/>
                </a:solidFill>
                <a:latin typeface="Montserrat "/>
              </a:endParaRPr>
            </a:p>
          </p:txBody>
        </p:sp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2B22D6-4A8D-B855-F612-2920E73B39C8}"/>
                </a:ext>
              </a:extLst>
            </p:cNvPr>
            <p:cNvSpPr/>
            <p:nvPr/>
          </p:nvSpPr>
          <p:spPr>
            <a:xfrm>
              <a:off x="4085121" y="3389580"/>
              <a:ext cx="1989414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F9548629-2629-4CB3-564A-8B0264273C98}"/>
              </a:ext>
            </a:extLst>
          </p:cNvPr>
          <p:cNvGrpSpPr/>
          <p:nvPr/>
        </p:nvGrpSpPr>
        <p:grpSpPr>
          <a:xfrm>
            <a:off x="7680571" y="3389580"/>
            <a:ext cx="4624755" cy="2749808"/>
            <a:chOff x="7680571" y="3389580"/>
            <a:chExt cx="4624755" cy="2749808"/>
          </a:xfrm>
        </p:grpSpPr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1B129EAC-5ACB-2C61-DDA0-A358BD46669B}"/>
                </a:ext>
              </a:extLst>
            </p:cNvPr>
            <p:cNvSpPr txBox="1"/>
            <p:nvPr/>
          </p:nvSpPr>
          <p:spPr>
            <a:xfrm>
              <a:off x="7797806" y="3430954"/>
              <a:ext cx="4507520" cy="2708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pt-BR">
                  <a:solidFill>
                    <a:schemeClr val="accent2"/>
                  </a:solidFill>
                  <a:latin typeface="Montserrat "/>
                </a:rPr>
                <a:t>Onda 6 – Orquestrar</a:t>
              </a:r>
            </a:p>
            <a:p>
              <a:pPr>
                <a:buNone/>
              </a:pPr>
              <a:endParaRPr lang="pt-BR">
                <a:solidFill>
                  <a:schemeClr val="accent2"/>
                </a:solidFill>
                <a:latin typeface="Montserrat "/>
              </a:endParaRPr>
            </a:p>
            <a:p>
              <a:pPr>
                <a:buNone/>
              </a:pPr>
              <a:endParaRPr lang="pt-BR" b="1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800" b="1">
                  <a:solidFill>
                    <a:schemeClr val="tx1"/>
                  </a:solidFill>
                  <a:latin typeface="Montserrat "/>
                </a:rPr>
                <a:t>Inteligência Operacional</a:t>
              </a:r>
              <a:br>
                <a:rPr lang="pt-BR" sz="1800" b="1">
                  <a:solidFill>
                    <a:schemeClr val="tx1"/>
                  </a:solidFill>
                  <a:latin typeface="Montserrat "/>
                </a:rPr>
              </a:br>
              <a:endParaRPr lang="pt-BR">
                <a:solidFill>
                  <a:schemeClr val="tx1"/>
                </a:solidFill>
                <a:latin typeface="Montserrat 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Processos.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Pessoas.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Robôs.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Agentes.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Sistemas.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1200">
                  <a:solidFill>
                    <a:schemeClr val="tx1"/>
                  </a:solidFill>
                  <a:latin typeface="Montserrat "/>
                </a:rPr>
                <a:t>Dados.</a:t>
              </a:r>
              <a:br>
                <a:rPr lang="pt-BR" sz="1200">
                  <a:solidFill>
                    <a:schemeClr val="tx1"/>
                  </a:solidFill>
                  <a:latin typeface="Montserrat "/>
                </a:rPr>
              </a:br>
              <a:endParaRPr lang="pt-BR" sz="1200">
                <a:solidFill>
                  <a:schemeClr val="tx1"/>
                </a:solidFill>
                <a:latin typeface="Montserrat "/>
              </a:endParaRPr>
            </a:p>
            <a:p>
              <a:pPr>
                <a:buNone/>
              </a:pPr>
              <a:r>
                <a:rPr lang="pt-BR" sz="1200" b="1">
                  <a:solidFill>
                    <a:schemeClr val="tx1"/>
                  </a:solidFill>
                  <a:latin typeface="Montserrat "/>
                </a:rPr>
                <a:t>Tudo funcionando como uma única operação.</a:t>
              </a:r>
            </a:p>
          </p:txBody>
        </p:sp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BCFB44E5-676C-C7F8-CB3E-6AD5FC4DB871}"/>
                </a:ext>
              </a:extLst>
            </p:cNvPr>
            <p:cNvSpPr/>
            <p:nvPr/>
          </p:nvSpPr>
          <p:spPr>
            <a:xfrm>
              <a:off x="7680571" y="3389580"/>
              <a:ext cx="2242823" cy="398584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79A1A5A1-207D-6B55-0E57-12040544BE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98" y="2572352"/>
            <a:ext cx="1129389" cy="24799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78DEDA8-5D04-ACBF-5705-7D350DDD917C}"/>
              </a:ext>
            </a:extLst>
          </p:cNvPr>
          <p:cNvSpPr txBox="1"/>
          <p:nvPr/>
        </p:nvSpPr>
        <p:spPr>
          <a:xfrm>
            <a:off x="3587857" y="2465181"/>
            <a:ext cx="65076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>
                <a:solidFill>
                  <a:schemeClr val="tx1"/>
                </a:solidFill>
                <a:latin typeface="Montserrat "/>
              </a:rPr>
              <a:t>A aquisição da </a:t>
            </a:r>
            <a:r>
              <a:rPr lang="pt-BR" sz="1200" err="1">
                <a:solidFill>
                  <a:schemeClr val="tx1"/>
                </a:solidFill>
                <a:latin typeface="Montserrat "/>
              </a:rPr>
              <a:t>Roberty</a:t>
            </a:r>
            <a:r>
              <a:rPr lang="pt-BR" sz="1200">
                <a:solidFill>
                  <a:schemeClr val="tx1"/>
                </a:solidFill>
                <a:latin typeface="Montserrat "/>
              </a:rPr>
              <a:t> acelerou a evolução da </a:t>
            </a:r>
            <a:r>
              <a:rPr lang="pt-BR" sz="1200" err="1">
                <a:solidFill>
                  <a:schemeClr val="tx1"/>
                </a:solidFill>
                <a:latin typeface="Montserrat "/>
              </a:rPr>
              <a:t>Lecom</a:t>
            </a:r>
            <a:r>
              <a:rPr lang="pt-BR" sz="1200">
                <a:solidFill>
                  <a:schemeClr val="tx1"/>
                </a:solidFill>
                <a:latin typeface="Montserrat "/>
              </a:rPr>
              <a:t>, adicionando capacidades que complementam nossa visão de Inteligência Operacional.</a:t>
            </a:r>
          </a:p>
        </p:txBody>
      </p:sp>
    </p:spTree>
    <p:extLst>
      <p:ext uri="{BB962C8B-B14F-4D97-AF65-F5344CB8AC3E}">
        <p14:creationId xmlns:p14="http://schemas.microsoft.com/office/powerpoint/2010/main" val="2054081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62">
          <a:extLst>
            <a:ext uri="{FF2B5EF4-FFF2-40B4-BE49-F238E27FC236}">
              <a16:creationId xmlns:a16="http://schemas.microsoft.com/office/drawing/2014/main" id="{C29F6872-BCB9-4F68-A4B3-539BB91FA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Agrupar 32">
            <a:extLst>
              <a:ext uri="{FF2B5EF4-FFF2-40B4-BE49-F238E27FC236}">
                <a16:creationId xmlns:a16="http://schemas.microsoft.com/office/drawing/2014/main" id="{58F09D6B-A0B6-F100-857A-DE8FBD8907C0}"/>
              </a:ext>
            </a:extLst>
          </p:cNvPr>
          <p:cNvGrpSpPr/>
          <p:nvPr/>
        </p:nvGrpSpPr>
        <p:grpSpPr>
          <a:xfrm>
            <a:off x="636054" y="292051"/>
            <a:ext cx="11534826" cy="5549179"/>
            <a:chOff x="-29069" y="177027"/>
            <a:chExt cx="13007854" cy="6257825"/>
          </a:xfrm>
        </p:grpSpPr>
        <p:sp>
          <p:nvSpPr>
            <p:cNvPr id="14" name="Google Shape;65;p15">
              <a:extLst>
                <a:ext uri="{FF2B5EF4-FFF2-40B4-BE49-F238E27FC236}">
                  <a16:creationId xmlns:a16="http://schemas.microsoft.com/office/drawing/2014/main" id="{DEC62ADB-500F-5FCA-E660-6890055C2C1D}"/>
                </a:ext>
              </a:extLst>
            </p:cNvPr>
            <p:cNvSpPr/>
            <p:nvPr/>
          </p:nvSpPr>
          <p:spPr>
            <a:xfrm>
              <a:off x="3423075" y="932111"/>
              <a:ext cx="5271773" cy="52717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rgbClr val="BFC3D9">
                    <a:alpha val="85000"/>
                  </a:srgbClr>
                </a:gs>
              </a:gsLst>
              <a:lin ang="3600000" scaled="0"/>
            </a:gradFill>
            <a:ln w="12700">
              <a:solidFill>
                <a:srgbClr val="E0E0F2"/>
              </a:solidFill>
            </a:ln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lt1"/>
                </a:solidFill>
              </a:endParaRPr>
            </a:p>
          </p:txBody>
        </p: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7EE4B490-B246-67BE-C701-564DA0FC04CF}"/>
                </a:ext>
              </a:extLst>
            </p:cNvPr>
            <p:cNvCxnSpPr>
              <a:cxnSpLocks/>
            </p:cNvCxnSpPr>
            <p:nvPr/>
          </p:nvCxnSpPr>
          <p:spPr>
            <a:xfrm>
              <a:off x="2988465" y="3567998"/>
              <a:ext cx="6210281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DE810D43-811E-6D89-E90C-1F0AF9B502FD}"/>
                </a:ext>
              </a:extLst>
            </p:cNvPr>
            <p:cNvCxnSpPr>
              <a:cxnSpLocks/>
              <a:stCxn id="14" idx="0"/>
              <a:endCxn id="25" idx="0"/>
            </p:cNvCxnSpPr>
            <p:nvPr/>
          </p:nvCxnSpPr>
          <p:spPr>
            <a:xfrm flipH="1">
              <a:off x="6058960" y="932111"/>
              <a:ext cx="1" cy="5502741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6F573E8C-4A3F-8555-9569-A3E67CB134B2}"/>
                </a:ext>
              </a:extLst>
            </p:cNvPr>
            <p:cNvGrpSpPr/>
            <p:nvPr/>
          </p:nvGrpSpPr>
          <p:grpSpPr>
            <a:xfrm>
              <a:off x="4132208" y="1662626"/>
              <a:ext cx="3853505" cy="3853505"/>
              <a:chOff x="7129805" y="2092416"/>
              <a:chExt cx="2581831" cy="2581831"/>
            </a:xfrm>
          </p:grpSpPr>
          <p:sp>
            <p:nvSpPr>
              <p:cNvPr id="67" name="Google Shape;67;p15">
                <a:extLst>
                  <a:ext uri="{FF2B5EF4-FFF2-40B4-BE49-F238E27FC236}">
                    <a16:creationId xmlns:a16="http://schemas.microsoft.com/office/drawing/2014/main" id="{1CA52FD5-05FD-923B-7CCF-237200F4434D}"/>
                  </a:ext>
                </a:extLst>
              </p:cNvPr>
              <p:cNvSpPr/>
              <p:nvPr/>
            </p:nvSpPr>
            <p:spPr>
              <a:xfrm>
                <a:off x="7129805" y="2092416"/>
                <a:ext cx="2581831" cy="2581831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BFC3D9">
                      <a:alpha val="85000"/>
                    </a:srgbClr>
                  </a:gs>
                </a:gsLst>
                <a:lin ang="3600000" scaled="0"/>
              </a:gradFill>
              <a:ln w="12700">
                <a:solidFill>
                  <a:srgbClr val="E0E0F2"/>
                </a:solidFill>
              </a:ln>
              <a:effectLst>
                <a:outerShdw blurRad="635000" dist="254000" dir="2700000" algn="tl" rotWithShape="0">
                  <a:schemeClr val="tx1">
                    <a:alpha val="1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400">
                  <a:solidFill>
                    <a:schemeClr val="lt1"/>
                  </a:solidFill>
                </a:endParaRPr>
              </a:p>
            </p:txBody>
          </p:sp>
          <p:sp>
            <p:nvSpPr>
              <p:cNvPr id="68" name="Google Shape;68;p15">
                <a:extLst>
                  <a:ext uri="{FF2B5EF4-FFF2-40B4-BE49-F238E27FC236}">
                    <a16:creationId xmlns:a16="http://schemas.microsoft.com/office/drawing/2014/main" id="{CE14D6EC-622D-D29D-782F-351C714BB784}"/>
                  </a:ext>
                </a:extLst>
              </p:cNvPr>
              <p:cNvSpPr/>
              <p:nvPr/>
            </p:nvSpPr>
            <p:spPr>
              <a:xfrm>
                <a:off x="7289721" y="2252332"/>
                <a:ext cx="2262000" cy="226200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BFC3D9">
                      <a:alpha val="85000"/>
                    </a:srgbClr>
                  </a:gs>
                </a:gsLst>
                <a:lin ang="3600000" scaled="0"/>
              </a:gradFill>
              <a:ln w="12700">
                <a:solidFill>
                  <a:srgbClr val="E0E0F2"/>
                </a:solidFill>
              </a:ln>
              <a:effectLst>
                <a:outerShdw blurRad="635000" dist="254000" dir="2700000" algn="tl" rotWithShape="0">
                  <a:schemeClr val="tx1">
                    <a:alpha val="1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4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80F1D0D3-2CE4-FBBC-F979-B0B635AFE7F5}"/>
                </a:ext>
              </a:extLst>
            </p:cNvPr>
            <p:cNvGrpSpPr/>
            <p:nvPr/>
          </p:nvGrpSpPr>
          <p:grpSpPr>
            <a:xfrm>
              <a:off x="3534271" y="177027"/>
              <a:ext cx="4734008" cy="5718901"/>
              <a:chOff x="-3085323" y="-1142613"/>
              <a:chExt cx="6314270" cy="7627932"/>
            </a:xfrm>
          </p:grpSpPr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19F74C43-75D5-F790-6B15-6594979636AD}"/>
                  </a:ext>
                </a:extLst>
              </p:cNvPr>
              <p:cNvSpPr txBox="1"/>
              <p:nvPr/>
            </p:nvSpPr>
            <p:spPr>
              <a:xfrm>
                <a:off x="-2567819" y="384774"/>
                <a:ext cx="5796766" cy="58726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prstTxWarp prst="textArchUp">
                  <a:avLst>
                    <a:gd name="adj" fmla="val 11860348"/>
                  </a:avLst>
                </a:prstTxWarp>
                <a:spAutoFit/>
              </a:bodyPr>
              <a:lstStyle/>
              <a:p>
                <a:pPr algn="ctr"/>
                <a:r>
                  <a:rPr lang="pt-BR" cap="all" spc="400">
                    <a:solidFill>
                      <a:schemeClr val="accent2"/>
                    </a:solidFill>
                    <a:latin typeface="Montserrat" pitchFamily="2" charset="0"/>
                  </a:rPr>
                  <a:t>Governança                                EFICIÊNCIA</a:t>
                </a:r>
              </a:p>
            </p:txBody>
          </p:sp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7AD2678A-42F4-1244-87A8-5187A8A04233}"/>
                  </a:ext>
                </a:extLst>
              </p:cNvPr>
              <p:cNvSpPr txBox="1"/>
              <p:nvPr/>
            </p:nvSpPr>
            <p:spPr>
              <a:xfrm rot="223642">
                <a:off x="-2609005" y="908488"/>
                <a:ext cx="5784823" cy="5576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pt-BR" sz="1050" cap="all" spc="400">
                    <a:solidFill>
                      <a:schemeClr val="accent2"/>
                    </a:solidFill>
                    <a:latin typeface="Montserrat" pitchFamily="2" charset="0"/>
                  </a:rPr>
                  <a:t>ESCALABILIDADE                      EXPERIÊNCIA</a:t>
                </a:r>
              </a:p>
            </p:txBody>
          </p:sp>
          <p:sp>
            <p:nvSpPr>
              <p:cNvPr id="22" name="Rectangle 2">
                <a:extLst>
                  <a:ext uri="{FF2B5EF4-FFF2-40B4-BE49-F238E27FC236}">
                    <a16:creationId xmlns:a16="http://schemas.microsoft.com/office/drawing/2014/main" id="{7717DB46-60CC-F4E3-FD20-EA564455D9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085323" y="-1142613"/>
                <a:ext cx="312834" cy="389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•"/>
                  <a:tabLst/>
                </a:pPr>
                <a:endParaRPr kumimoji="0" lang="pt-BR" altLang="pt-BR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36" name="Gráfico 35">
              <a:extLst>
                <a:ext uri="{FF2B5EF4-FFF2-40B4-BE49-F238E27FC236}">
                  <a16:creationId xmlns:a16="http://schemas.microsoft.com/office/drawing/2014/main" id="{B1FAEDF2-96BC-7E4B-D246-C35388920CB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50845" y="1120516"/>
              <a:ext cx="1768518" cy="4894961"/>
            </a:xfrm>
            <a:prstGeom prst="rect">
              <a:avLst/>
            </a:prstGeom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</p:pic>
        <p:pic>
          <p:nvPicPr>
            <p:cNvPr id="3" name="Gráfico 2">
              <a:extLst>
                <a:ext uri="{FF2B5EF4-FFF2-40B4-BE49-F238E27FC236}">
                  <a16:creationId xmlns:a16="http://schemas.microsoft.com/office/drawing/2014/main" id="{A2F1E6BD-A277-03ED-4DA4-F377DAC477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807990" y="1120516"/>
              <a:ext cx="1768518" cy="4894961"/>
            </a:xfrm>
            <a:prstGeom prst="rect">
              <a:avLst/>
            </a:prstGeom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80692B51-4E5C-6F0A-4170-74C874035B13}"/>
                </a:ext>
              </a:extLst>
            </p:cNvPr>
            <p:cNvSpPr txBox="1"/>
            <p:nvPr/>
          </p:nvSpPr>
          <p:spPr>
            <a:xfrm>
              <a:off x="4713691" y="3938925"/>
              <a:ext cx="2765799" cy="5206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200">
                  <a:solidFill>
                    <a:schemeClr val="accent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Centro de Orquestração e Gestão Operacional</a:t>
              </a:r>
              <a:endParaRPr lang="pt-BR" sz="1200"/>
            </a:p>
          </p:txBody>
        </p:sp>
        <p:pic>
          <p:nvPicPr>
            <p:cNvPr id="7" name="Google Shape;191;p19">
              <a:extLst>
                <a:ext uri="{FF2B5EF4-FFF2-40B4-BE49-F238E27FC236}">
                  <a16:creationId xmlns:a16="http://schemas.microsoft.com/office/drawing/2014/main" id="{624EAAF8-15D9-AC4C-546E-67A0D962698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51800"/>
            <a:stretch/>
          </p:blipFill>
          <p:spPr>
            <a:xfrm>
              <a:off x="5031999" y="3265637"/>
              <a:ext cx="2126540" cy="4782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EA281CAD-7D3F-5744-1970-B9A21BCAF12A}"/>
                </a:ext>
              </a:extLst>
            </p:cNvPr>
            <p:cNvSpPr txBox="1"/>
            <p:nvPr/>
          </p:nvSpPr>
          <p:spPr>
            <a:xfrm>
              <a:off x="119920" y="1901307"/>
              <a:ext cx="248231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accent2"/>
                  </a:solidFill>
                  <a:latin typeface="Montserrat Medium" pitchFamily="2" charset="0"/>
                  <a:sym typeface="Montserrat"/>
                </a:rPr>
                <a:t>Processos</a:t>
              </a:r>
              <a:endParaRPr lang="pt-BR" sz="1200">
                <a:latin typeface="Montserrat Medium" pitchFamily="2" charset="0"/>
              </a:endParaRP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159015F2-D1EF-92C7-25EB-073A5EB69556}"/>
                </a:ext>
              </a:extLst>
            </p:cNvPr>
            <p:cNvSpPr txBox="1"/>
            <p:nvPr/>
          </p:nvSpPr>
          <p:spPr>
            <a:xfrm>
              <a:off x="-29069" y="4780470"/>
              <a:ext cx="153512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accent2"/>
                  </a:solidFill>
                  <a:latin typeface="Montserrat Medium" pitchFamily="2" charset="0"/>
                  <a:sym typeface="Montserrat"/>
                </a:rPr>
                <a:t>ECM</a:t>
              </a:r>
              <a:endParaRPr lang="pt-BR" sz="1200">
                <a:latin typeface="Montserrat Medium" pitchFamily="2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94716896-601D-919E-75AB-48BB37C868F7}"/>
                </a:ext>
              </a:extLst>
            </p:cNvPr>
            <p:cNvSpPr txBox="1"/>
            <p:nvPr/>
          </p:nvSpPr>
          <p:spPr>
            <a:xfrm>
              <a:off x="15618" y="3429000"/>
              <a:ext cx="153512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accent2"/>
                  </a:solidFill>
                  <a:latin typeface="Montserrat Medium" pitchFamily="2" charset="0"/>
                  <a:sym typeface="Montserrat"/>
                </a:rPr>
                <a:t>Multicanais</a:t>
              </a:r>
              <a:endParaRPr lang="pt-BR" sz="1200">
                <a:latin typeface="Montserrat Medium" pitchFamily="2" charset="0"/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63514A8B-281B-C154-B659-1A477317D28C}"/>
                </a:ext>
              </a:extLst>
            </p:cNvPr>
            <p:cNvSpPr txBox="1"/>
            <p:nvPr/>
          </p:nvSpPr>
          <p:spPr>
            <a:xfrm>
              <a:off x="10496467" y="1940614"/>
              <a:ext cx="2482318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tx1"/>
                  </a:solidFill>
                  <a:latin typeface="Montserrat Medium" pitchFamily="2" charset="0"/>
                  <a:sym typeface="Montserrat"/>
                </a:rPr>
                <a:t>AI </a:t>
              </a:r>
              <a:r>
                <a:rPr lang="pt-BR" sz="1200" err="1">
                  <a:solidFill>
                    <a:schemeClr val="tx1"/>
                  </a:solidFill>
                  <a:latin typeface="Montserrat Medium" pitchFamily="2" charset="0"/>
                  <a:sym typeface="Montserrat"/>
                </a:rPr>
                <a:t>Agents</a:t>
              </a:r>
              <a:endParaRPr lang="pt-BR" sz="1200">
                <a:solidFill>
                  <a:schemeClr val="tx1"/>
                </a:solidFill>
                <a:latin typeface="Montserrat Medium" pitchFamily="2" charset="0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0E8B2726-F5F7-F827-F89A-203BA3BFA483}"/>
                </a:ext>
              </a:extLst>
            </p:cNvPr>
            <p:cNvSpPr txBox="1"/>
            <p:nvPr/>
          </p:nvSpPr>
          <p:spPr>
            <a:xfrm>
              <a:off x="10382917" y="4866962"/>
              <a:ext cx="153512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tx1"/>
                  </a:solidFill>
                  <a:latin typeface="Montserrat Medium" pitchFamily="2" charset="0"/>
                  <a:sym typeface="Montserrat"/>
                </a:rPr>
                <a:t>IDP</a:t>
              </a:r>
              <a:endParaRPr lang="pt-BR" sz="1200">
                <a:solidFill>
                  <a:schemeClr val="tx1"/>
                </a:solidFill>
                <a:latin typeface="Montserrat Medium" pitchFamily="2" charset="0"/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87DBC302-96CB-2FC6-7D2A-FCA56FD3D15B}"/>
                </a:ext>
              </a:extLst>
            </p:cNvPr>
            <p:cNvSpPr txBox="1"/>
            <p:nvPr/>
          </p:nvSpPr>
          <p:spPr>
            <a:xfrm>
              <a:off x="10510443" y="3429000"/>
              <a:ext cx="153512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tx1"/>
                  </a:solidFill>
                  <a:latin typeface="Montserrat Medium" pitchFamily="2" charset="0"/>
                  <a:sym typeface="Montserrat"/>
                </a:rPr>
                <a:t>RPA</a:t>
              </a:r>
              <a:endParaRPr lang="pt-BR" sz="1200">
                <a:solidFill>
                  <a:schemeClr val="tx1"/>
                </a:solidFill>
                <a:latin typeface="Montserrat Medium" pitchFamily="2" charset="0"/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FDBCFF2-2653-28C8-2461-CBBCA74ABEFA}"/>
              </a:ext>
            </a:extLst>
          </p:cNvPr>
          <p:cNvGrpSpPr/>
          <p:nvPr/>
        </p:nvGrpSpPr>
        <p:grpSpPr>
          <a:xfrm>
            <a:off x="8958305" y="1128698"/>
            <a:ext cx="2776495" cy="4331126"/>
            <a:chOff x="8958305" y="1128698"/>
            <a:chExt cx="2776495" cy="4331126"/>
          </a:xfrm>
        </p:grpSpPr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3FE5681B-8934-D29F-CD96-67BF54CA82F6}"/>
                </a:ext>
              </a:extLst>
            </p:cNvPr>
            <p:cNvGrpSpPr/>
            <p:nvPr/>
          </p:nvGrpSpPr>
          <p:grpSpPr>
            <a:xfrm>
              <a:off x="8958305" y="1128698"/>
              <a:ext cx="2776495" cy="4331126"/>
              <a:chOff x="8958305" y="1128698"/>
              <a:chExt cx="2776495" cy="4331126"/>
            </a:xfrm>
          </p:grpSpPr>
          <p:sp>
            <p:nvSpPr>
              <p:cNvPr id="87" name="Google Shape;188;p23">
                <a:extLst>
                  <a:ext uri="{FF2B5EF4-FFF2-40B4-BE49-F238E27FC236}">
                    <a16:creationId xmlns:a16="http://schemas.microsoft.com/office/drawing/2014/main" id="{9F25F7C6-7762-5BFB-03DE-55AF93B925D5}"/>
                  </a:ext>
                </a:extLst>
              </p:cNvPr>
              <p:cNvSpPr/>
              <p:nvPr/>
            </p:nvSpPr>
            <p:spPr>
              <a:xfrm>
                <a:off x="8958305" y="1128698"/>
                <a:ext cx="2776495" cy="4331126"/>
              </a:xfrm>
              <a:prstGeom prst="roundRect">
                <a:avLst>
                  <a:gd name="adj" fmla="val 7585"/>
                </a:avLst>
              </a:prstGeom>
              <a:gradFill flip="none" rotWithShape="1"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shade val="100000"/>
                      <a:satMod val="115000"/>
                      <a:alpha val="56000"/>
                    </a:schemeClr>
                  </a:gs>
                </a:gsLst>
                <a:lin ang="10800000" scaled="0"/>
                <a:tileRect/>
              </a:gradFill>
              <a:ln w="6350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cxnSp>
            <p:nvCxnSpPr>
              <p:cNvPr id="101" name="Conector reto 100">
                <a:extLst>
                  <a:ext uri="{FF2B5EF4-FFF2-40B4-BE49-F238E27FC236}">
                    <a16:creationId xmlns:a16="http://schemas.microsoft.com/office/drawing/2014/main" id="{B0E627E0-C738-CA55-41EA-5D19AA2017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48800" y="1727398"/>
                <a:ext cx="2277536" cy="0"/>
              </a:xfrm>
              <a:prstGeom prst="line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3600000" scaled="0"/>
                </a:gra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705D098C-F90A-14FE-8063-680CD38BA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81696" y="1340941"/>
              <a:ext cx="1012792" cy="222396"/>
            </a:xfrm>
            <a:prstGeom prst="rect">
              <a:avLst/>
            </a:prstGeom>
          </p:spPr>
        </p:pic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99CD1725-5679-4CA7-9435-6CCE2BBB72AA}"/>
              </a:ext>
            </a:extLst>
          </p:cNvPr>
          <p:cNvGrpSpPr/>
          <p:nvPr/>
        </p:nvGrpSpPr>
        <p:grpSpPr>
          <a:xfrm>
            <a:off x="3895142" y="5841230"/>
            <a:ext cx="6327281" cy="602500"/>
            <a:chOff x="3895142" y="5841230"/>
            <a:chExt cx="6327281" cy="602500"/>
          </a:xfrm>
        </p:grpSpPr>
        <p:sp>
          <p:nvSpPr>
            <p:cNvPr id="25" name="Google Shape;188;p23">
              <a:extLst>
                <a:ext uri="{FF2B5EF4-FFF2-40B4-BE49-F238E27FC236}">
                  <a16:creationId xmlns:a16="http://schemas.microsoft.com/office/drawing/2014/main" id="{4C417572-8941-2174-3A4A-176CD66D26C3}"/>
                </a:ext>
              </a:extLst>
            </p:cNvPr>
            <p:cNvSpPr/>
            <p:nvPr/>
          </p:nvSpPr>
          <p:spPr>
            <a:xfrm>
              <a:off x="3895142" y="5841230"/>
              <a:ext cx="4279048" cy="602500"/>
            </a:xfrm>
            <a:prstGeom prst="roundRect">
              <a:avLst>
                <a:gd name="adj" fmla="val 30010"/>
              </a:avLst>
            </a:prstGeom>
            <a:gradFill flip="none" rotWithShape="1">
              <a:gsLst>
                <a:gs pos="0">
                  <a:srgbClr val="F8F9FF">
                    <a:alpha val="48000"/>
                  </a:srgbClr>
                </a:gs>
                <a:gs pos="50000">
                  <a:schemeClr val="bg1">
                    <a:alpha val="54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 w="63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863600" dist="723900" dir="8400000" sx="85000" sy="85000" algn="t" rotWithShape="0">
                <a:schemeClr val="bg1">
                  <a:lumMod val="10000"/>
                  <a:alpha val="40000"/>
                </a:scheme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4826A2E0-EBDB-3015-BBCD-9B20F3C80170}"/>
                </a:ext>
              </a:extLst>
            </p:cNvPr>
            <p:cNvSpPr/>
            <p:nvPr/>
          </p:nvSpPr>
          <p:spPr>
            <a:xfrm>
              <a:off x="4639471" y="6051589"/>
              <a:ext cx="5582952" cy="22063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200" err="1">
                  <a:solidFill>
                    <a:schemeClr val="accent2"/>
                  </a:solidFill>
                  <a:latin typeface="Montserrat"/>
                  <a:cs typeface="Arial"/>
                </a:rPr>
                <a:t>Analytics</a:t>
              </a:r>
              <a:endParaRPr lang="pt-BR" sz="1200">
                <a:solidFill>
                  <a:schemeClr val="accent2"/>
                </a:solidFill>
                <a:latin typeface="Montserrat"/>
                <a:cs typeface="Arial"/>
              </a:endParaRPr>
            </a:p>
          </p:txBody>
        </p:sp>
        <p:pic>
          <p:nvPicPr>
            <p:cNvPr id="58" name="Imagem 57">
              <a:extLst>
                <a:ext uri="{FF2B5EF4-FFF2-40B4-BE49-F238E27FC236}">
                  <a16:creationId xmlns:a16="http://schemas.microsoft.com/office/drawing/2014/main" id="{DF656BFA-9B6E-130A-25A4-2A807358D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84494" y="5934958"/>
              <a:ext cx="454977" cy="454977"/>
            </a:xfrm>
            <a:prstGeom prst="rect">
              <a:avLst/>
            </a:prstGeom>
          </p:spPr>
        </p:pic>
      </p:grpSp>
      <p:pic>
        <p:nvPicPr>
          <p:cNvPr id="60" name="Imagem 59">
            <a:extLst>
              <a:ext uri="{FF2B5EF4-FFF2-40B4-BE49-F238E27FC236}">
                <a16:creationId xmlns:a16="http://schemas.microsoft.com/office/drawing/2014/main" id="{28851053-4A3B-3B3F-1EAF-02F3FA8420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2653" y="4264778"/>
            <a:ext cx="649225" cy="649225"/>
          </a:xfrm>
          <a:prstGeom prst="rect">
            <a:avLst/>
          </a:prstGeom>
        </p:spPr>
      </p:pic>
      <p:pic>
        <p:nvPicPr>
          <p:cNvPr id="62" name="Imagem 61">
            <a:extLst>
              <a:ext uri="{FF2B5EF4-FFF2-40B4-BE49-F238E27FC236}">
                <a16:creationId xmlns:a16="http://schemas.microsoft.com/office/drawing/2014/main" id="{7259C428-1624-F952-0586-7DF5F478A8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1419" y="3029636"/>
            <a:ext cx="649225" cy="649225"/>
          </a:xfrm>
          <a:prstGeom prst="rect">
            <a:avLst/>
          </a:prstGeom>
        </p:spPr>
      </p:pic>
      <p:pic>
        <p:nvPicPr>
          <p:cNvPr id="70" name="Imagem 69">
            <a:extLst>
              <a:ext uri="{FF2B5EF4-FFF2-40B4-BE49-F238E27FC236}">
                <a16:creationId xmlns:a16="http://schemas.microsoft.com/office/drawing/2014/main" id="{936A1352-9580-A13D-2B58-5E1793DA66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9507" y="1603998"/>
            <a:ext cx="649225" cy="649225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1B34BDFF-7126-946D-BC4C-7CCE5C61F6B5}"/>
              </a:ext>
            </a:extLst>
          </p:cNvPr>
          <p:cNvGrpSpPr/>
          <p:nvPr/>
        </p:nvGrpSpPr>
        <p:grpSpPr>
          <a:xfrm>
            <a:off x="8958305" y="5633975"/>
            <a:ext cx="2776495" cy="823975"/>
            <a:chOff x="8958305" y="5633975"/>
            <a:chExt cx="2776495" cy="823975"/>
          </a:xfrm>
        </p:grpSpPr>
        <p:sp>
          <p:nvSpPr>
            <p:cNvPr id="119" name="Google Shape;188;p23">
              <a:extLst>
                <a:ext uri="{FF2B5EF4-FFF2-40B4-BE49-F238E27FC236}">
                  <a16:creationId xmlns:a16="http://schemas.microsoft.com/office/drawing/2014/main" id="{4F21E772-D9DA-BA6A-489A-6D702150D6D7}"/>
                </a:ext>
              </a:extLst>
            </p:cNvPr>
            <p:cNvSpPr/>
            <p:nvPr/>
          </p:nvSpPr>
          <p:spPr>
            <a:xfrm>
              <a:off x="8958305" y="5633975"/>
              <a:ext cx="2776495" cy="823975"/>
            </a:xfrm>
            <a:prstGeom prst="roundRect">
              <a:avLst>
                <a:gd name="adj" fmla="val 14521"/>
              </a:avLst>
            </a:prstGeom>
            <a:gradFill flip="none" rotWithShape="1">
              <a:gsLst>
                <a:gs pos="90000">
                  <a:schemeClr val="bg1">
                    <a:alpha val="0"/>
                  </a:schemeClr>
                </a:gs>
                <a:gs pos="0">
                  <a:schemeClr val="bg1">
                    <a:shade val="100000"/>
                    <a:satMod val="115000"/>
                    <a:alpha val="56000"/>
                  </a:schemeClr>
                </a:gs>
              </a:gsLst>
              <a:lin ang="10800000" scaled="0"/>
              <a:tileRect/>
            </a:gradFill>
            <a:ln w="635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CaixaDeTexto 88">
              <a:extLst>
                <a:ext uri="{FF2B5EF4-FFF2-40B4-BE49-F238E27FC236}">
                  <a16:creationId xmlns:a16="http://schemas.microsoft.com/office/drawing/2014/main" id="{298A161B-C5DF-08F5-99D2-F98B69CF8A2F}"/>
                </a:ext>
              </a:extLst>
            </p:cNvPr>
            <p:cNvSpPr txBox="1"/>
            <p:nvPr/>
          </p:nvSpPr>
          <p:spPr>
            <a:xfrm>
              <a:off x="9120254" y="5820756"/>
              <a:ext cx="245259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200" b="1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Camada de automação inteligente</a:t>
              </a:r>
              <a:endParaRPr lang="pt-BR" sz="1200" b="1">
                <a:solidFill>
                  <a:schemeClr val="tx1"/>
                </a:solidFill>
              </a:endParaRPr>
            </a:p>
          </p:txBody>
        </p:sp>
      </p:grpSp>
      <p:sp>
        <p:nvSpPr>
          <p:cNvPr id="100" name="Google Shape;71;p8">
            <a:extLst>
              <a:ext uri="{FF2B5EF4-FFF2-40B4-BE49-F238E27FC236}">
                <a16:creationId xmlns:a16="http://schemas.microsoft.com/office/drawing/2014/main" id="{7CFA2C42-464A-B7E1-6CFA-57F30BE4723D}"/>
              </a:ext>
            </a:extLst>
          </p:cNvPr>
          <p:cNvSpPr/>
          <p:nvPr/>
        </p:nvSpPr>
        <p:spPr>
          <a:xfrm>
            <a:off x="0" y="393231"/>
            <a:ext cx="12192000" cy="3836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en-US" sz="24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Ecossistema</a:t>
            </a:r>
            <a:r>
              <a:rPr lang="en-US" sz="24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de </a:t>
            </a:r>
            <a:r>
              <a:rPr lang="en-US" sz="24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Inteligencia</a:t>
            </a:r>
            <a:r>
              <a:rPr lang="en-US" sz="24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</a:t>
            </a:r>
            <a:r>
              <a:rPr lang="en-US" sz="24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Operacional</a:t>
            </a:r>
            <a:endParaRPr sz="24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0EE7824A-6CF3-E2FC-5751-BFBE1C3B4E35}"/>
              </a:ext>
            </a:extLst>
          </p:cNvPr>
          <p:cNvSpPr txBox="1"/>
          <p:nvPr/>
        </p:nvSpPr>
        <p:spPr>
          <a:xfrm>
            <a:off x="768894" y="2098070"/>
            <a:ext cx="147485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Modelagem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Execução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Regras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Integrações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Rastreabilidade</a:t>
            </a:r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EE494C0F-CE4C-7AF6-508C-D6928AC86292}"/>
              </a:ext>
            </a:extLst>
          </p:cNvPr>
          <p:cNvSpPr txBox="1"/>
          <p:nvPr/>
        </p:nvSpPr>
        <p:spPr>
          <a:xfrm>
            <a:off x="768894" y="3479195"/>
            <a:ext cx="147485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Portal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 err="1">
                <a:solidFill>
                  <a:schemeClr val="tx1"/>
                </a:solidFill>
                <a:latin typeface="Montserrat" pitchFamily="2" charset="0"/>
              </a:rPr>
              <a:t>WhastApp</a:t>
            </a:r>
            <a:endParaRPr lang="pt-BR" sz="1050">
              <a:solidFill>
                <a:schemeClr val="tx1"/>
              </a:solidFill>
              <a:latin typeface="Montserrat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Redes sociais</a:t>
            </a:r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846DB132-F39F-F0AC-328D-380B8CF59CF3}"/>
              </a:ext>
            </a:extLst>
          </p:cNvPr>
          <p:cNvSpPr txBox="1"/>
          <p:nvPr/>
        </p:nvSpPr>
        <p:spPr>
          <a:xfrm>
            <a:off x="768894" y="4727889"/>
            <a:ext cx="147485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Gestão documental</a:t>
            </a:r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770FC09B-5E47-F430-37A5-BE0814598C64}"/>
              </a:ext>
            </a:extLst>
          </p:cNvPr>
          <p:cNvSpPr txBox="1"/>
          <p:nvPr/>
        </p:nvSpPr>
        <p:spPr>
          <a:xfrm>
            <a:off x="9998619" y="2098070"/>
            <a:ext cx="147485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Agentes autônomos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Studio (</a:t>
            </a:r>
            <a:r>
              <a:rPr lang="pt-BR" sz="1050" err="1">
                <a:solidFill>
                  <a:schemeClr val="tx1"/>
                </a:solidFill>
                <a:latin typeface="Montserrat" pitchFamily="2" charset="0"/>
              </a:rPr>
              <a:t>builder</a:t>
            </a: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)</a:t>
            </a:r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id="{794AADF1-B028-E09C-5D66-EE6666BF70A0}"/>
              </a:ext>
            </a:extLst>
          </p:cNvPr>
          <p:cNvSpPr txBox="1"/>
          <p:nvPr/>
        </p:nvSpPr>
        <p:spPr>
          <a:xfrm>
            <a:off x="9998619" y="3479195"/>
            <a:ext cx="1568248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Automação robótica de tarefas repetitivas</a:t>
            </a:r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5A685474-A393-2D07-4B87-7F33E7A88693}"/>
              </a:ext>
            </a:extLst>
          </p:cNvPr>
          <p:cNvSpPr txBox="1"/>
          <p:nvPr/>
        </p:nvSpPr>
        <p:spPr>
          <a:xfrm>
            <a:off x="9998619" y="4727889"/>
            <a:ext cx="147485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Leitura inteligente de documentos</a:t>
            </a:r>
          </a:p>
        </p:txBody>
      </p:sp>
      <p:sp>
        <p:nvSpPr>
          <p:cNvPr id="117" name="CaixaDeTexto 116">
            <a:extLst>
              <a:ext uri="{FF2B5EF4-FFF2-40B4-BE49-F238E27FC236}">
                <a16:creationId xmlns:a16="http://schemas.microsoft.com/office/drawing/2014/main" id="{E2724FD6-352A-196E-F0CD-4EE20DACC348}"/>
              </a:ext>
            </a:extLst>
          </p:cNvPr>
          <p:cNvSpPr txBox="1"/>
          <p:nvPr/>
        </p:nvSpPr>
        <p:spPr>
          <a:xfrm>
            <a:off x="5541788" y="6054200"/>
            <a:ext cx="263522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Dados, Dashboards e KPIs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757DC3B-F9EE-5A71-58FB-B94B0CFF12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04269" y="4267617"/>
            <a:ext cx="649225" cy="64922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8586420-E2FC-967F-1952-6F3740BC56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58305" y="3029636"/>
            <a:ext cx="649225" cy="64922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BFB4C0A0-E090-3893-E150-5C2D7684FE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18898" y="1855927"/>
            <a:ext cx="333392" cy="32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66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0EEF8"/>
        </a:solidFill>
        <a:effectLst/>
      </p:bgPr>
    </p:bg>
    <p:spTree>
      <p:nvGrpSpPr>
        <p:cNvPr id="1" name="Shape 62">
          <a:extLst>
            <a:ext uri="{FF2B5EF4-FFF2-40B4-BE49-F238E27FC236}">
              <a16:creationId xmlns:a16="http://schemas.microsoft.com/office/drawing/2014/main" id="{D040B667-CEB3-4CA3-1040-10A28AEC7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;p3">
            <a:extLst>
              <a:ext uri="{FF2B5EF4-FFF2-40B4-BE49-F238E27FC236}">
                <a16:creationId xmlns:a16="http://schemas.microsoft.com/office/drawing/2014/main" id="{C48191DD-27CC-D3F5-D139-F20878B494B4}"/>
              </a:ext>
            </a:extLst>
          </p:cNvPr>
          <p:cNvSpPr/>
          <p:nvPr/>
        </p:nvSpPr>
        <p:spPr>
          <a:xfrm>
            <a:off x="0" y="0"/>
            <a:ext cx="12161400" cy="68580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0F1A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6;p10">
            <a:extLst>
              <a:ext uri="{FF2B5EF4-FFF2-40B4-BE49-F238E27FC236}">
                <a16:creationId xmlns:a16="http://schemas.microsoft.com/office/drawing/2014/main" id="{260745FE-CDB4-00F2-7D32-A191A8F0F2FF}"/>
              </a:ext>
            </a:extLst>
          </p:cNvPr>
          <p:cNvSpPr/>
          <p:nvPr/>
        </p:nvSpPr>
        <p:spPr>
          <a:xfrm>
            <a:off x="2316486" y="4688702"/>
            <a:ext cx="7559025" cy="115274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alpha val="13000"/>
                </a:schemeClr>
              </a:gs>
              <a:gs pos="100000">
                <a:srgbClr val="BFC3D9">
                  <a:alpha val="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cxnSp>
        <p:nvCxnSpPr>
          <p:cNvPr id="13" name="Straight Connector 128">
            <a:extLst>
              <a:ext uri="{FF2B5EF4-FFF2-40B4-BE49-F238E27FC236}">
                <a16:creationId xmlns:a16="http://schemas.microsoft.com/office/drawing/2014/main" id="{AB21EE43-C363-29D0-9140-E8111939A0B3}"/>
              </a:ext>
            </a:extLst>
          </p:cNvPr>
          <p:cNvCxnSpPr>
            <a:cxnSpLocks/>
          </p:cNvCxnSpPr>
          <p:nvPr/>
        </p:nvCxnSpPr>
        <p:spPr>
          <a:xfrm flipH="1">
            <a:off x="0" y="1016548"/>
            <a:ext cx="12192000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Google Shape;64;p7">
            <a:extLst>
              <a:ext uri="{FF2B5EF4-FFF2-40B4-BE49-F238E27FC236}">
                <a16:creationId xmlns:a16="http://schemas.microsoft.com/office/drawing/2014/main" id="{17010363-2F44-9AB3-148B-C23A0A2687E7}"/>
              </a:ext>
            </a:extLst>
          </p:cNvPr>
          <p:cNvSpPr/>
          <p:nvPr/>
        </p:nvSpPr>
        <p:spPr>
          <a:xfrm>
            <a:off x="2316487" y="2718704"/>
            <a:ext cx="7559025" cy="17132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pt-BR" sz="4000" b="1" kern="1200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  <a:sym typeface="Montserrat"/>
              </a:rPr>
              <a:t>surge a tecnologia </a:t>
            </a:r>
            <a:r>
              <a:rPr lang="pt-BR" sz="40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→ euforia → projetos-piloto → </a:t>
            </a:r>
            <a:r>
              <a:rPr lang="pt-BR" sz="4000" b="1" kern="1200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  <a:sym typeface="Montserrat"/>
              </a:rPr>
              <a:t>silêncio</a:t>
            </a:r>
          </a:p>
          <a:p>
            <a:pPr algn="ctr">
              <a:lnSpc>
                <a:spcPct val="90000"/>
              </a:lnSpc>
              <a:buClrTx/>
            </a:pPr>
            <a:endParaRPr lang="pt-BR" sz="40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Montserra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D73A381-EFCF-4534-380C-CD2DA1CE3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352" y="453206"/>
            <a:ext cx="1357383" cy="15082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CE45D4A-4E66-5E46-111A-1988FF6DE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70" y="453205"/>
            <a:ext cx="1214876" cy="267905"/>
          </a:xfrm>
          <a:prstGeom prst="rect">
            <a:avLst/>
          </a:prstGeom>
        </p:spPr>
      </p:pic>
      <p:sp>
        <p:nvSpPr>
          <p:cNvPr id="5" name="Google Shape;88;p8">
            <a:extLst>
              <a:ext uri="{FF2B5EF4-FFF2-40B4-BE49-F238E27FC236}">
                <a16:creationId xmlns:a16="http://schemas.microsoft.com/office/drawing/2014/main" id="{7856E6D4-4A9A-87DC-5B5A-DB4BDAEBCD52}"/>
              </a:ext>
            </a:extLst>
          </p:cNvPr>
          <p:cNvSpPr/>
          <p:nvPr/>
        </p:nvSpPr>
        <p:spPr>
          <a:xfrm>
            <a:off x="2357134" y="2303438"/>
            <a:ext cx="7414187" cy="262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A8EA8"/>
              </a:buClr>
              <a:buSzPts val="1400"/>
              <a:buFont typeface="Montserrat"/>
              <a:buNone/>
            </a:pPr>
            <a:r>
              <a:rPr lang="en-US" sz="14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Em </a:t>
            </a:r>
            <a:r>
              <a:rPr lang="en-US" sz="1400" b="0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todas</a:t>
            </a:r>
            <a:r>
              <a:rPr lang="en-US" sz="14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0" b="0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elas</a:t>
            </a:r>
            <a:r>
              <a:rPr lang="en-US" sz="14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0" b="0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vimos</a:t>
            </a:r>
            <a:r>
              <a:rPr lang="en-US" sz="14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o </a:t>
            </a:r>
            <a:r>
              <a:rPr lang="en-US" sz="1400" b="0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mesmo</a:t>
            </a:r>
            <a:r>
              <a:rPr lang="en-US" sz="14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0" b="0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movimento</a:t>
            </a:r>
            <a:r>
              <a:rPr lang="en-US" sz="14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1400" b="0" i="0" u="none" strike="noStrike" cap="none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0;p8">
            <a:extLst>
              <a:ext uri="{FF2B5EF4-FFF2-40B4-BE49-F238E27FC236}">
                <a16:creationId xmlns:a16="http://schemas.microsoft.com/office/drawing/2014/main" id="{5520BF74-2AD6-FD98-80CB-26FD9C17EFA8}"/>
              </a:ext>
            </a:extLst>
          </p:cNvPr>
          <p:cNvSpPr/>
          <p:nvPr/>
        </p:nvSpPr>
        <p:spPr>
          <a:xfrm>
            <a:off x="3306726" y="4917676"/>
            <a:ext cx="5529994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600"/>
              <a:buFont typeface="Montserrat"/>
              <a:buNone/>
            </a:pPr>
            <a:r>
              <a:rPr lang="en-US" sz="16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Nunca </a:t>
            </a:r>
            <a:r>
              <a:rPr lang="en-US" sz="1600" b="0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foi</a:t>
            </a:r>
            <a:r>
              <a:rPr lang="en-US" sz="16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0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por</a:t>
            </a:r>
            <a:r>
              <a:rPr lang="en-US" sz="16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0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falta</a:t>
            </a:r>
            <a:r>
              <a:rPr lang="en-US" sz="16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600" b="0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tecnologia</a:t>
            </a:r>
            <a:r>
              <a:rPr lang="en-US" sz="1600" b="0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600" b="0" i="0" u="none" strike="noStrike" cap="none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91;p8">
            <a:extLst>
              <a:ext uri="{FF2B5EF4-FFF2-40B4-BE49-F238E27FC236}">
                <a16:creationId xmlns:a16="http://schemas.microsoft.com/office/drawing/2014/main" id="{7513859C-1DF5-2E8A-D065-E64A809C0E5B}"/>
              </a:ext>
            </a:extLst>
          </p:cNvPr>
          <p:cNvSpPr/>
          <p:nvPr/>
        </p:nvSpPr>
        <p:spPr>
          <a:xfrm>
            <a:off x="2316485" y="5237343"/>
            <a:ext cx="7559026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3D8B"/>
              </a:buClr>
              <a:buSzPts val="1600"/>
              <a:buFont typeface="Montserrat"/>
              <a:buNone/>
            </a:pP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Foi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porque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tecnologia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sozinha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não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muda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operação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600" b="0" i="0" u="none" strike="noStrike" cap="none">
              <a:gradFill>
                <a:gsLst>
                  <a:gs pos="0">
                    <a:schemeClr val="accent2"/>
                  </a:gs>
                  <a:gs pos="100000">
                    <a:schemeClr val="accent6"/>
                  </a:gs>
                </a:gsLst>
                <a:lin ang="3600000" scaled="0"/>
              </a:gra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5824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6ADF8852-2B27-F40F-D8AC-4DC65511E3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190" r="7515" b="659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0" name="Google Shape;220;p13"/>
          <p:cNvSpPr/>
          <p:nvPr/>
        </p:nvSpPr>
        <p:spPr>
          <a:xfrm>
            <a:off x="1182468" y="1748896"/>
            <a:ext cx="5077386" cy="226728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>
              <a:lnSpc>
                <a:spcPct val="90000"/>
              </a:lnSpc>
              <a:buClrTx/>
            </a:pPr>
            <a:r>
              <a:rPr lang="en-US" sz="4000" b="1" kern="1200" err="1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Tecnologia</a:t>
            </a:r>
            <a:r>
              <a:rPr lang="en-US" sz="4000" b="1" kern="1200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 </a:t>
            </a:r>
            <a:r>
              <a:rPr lang="en-US" sz="4000" b="1" kern="1200" err="1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comparável</a:t>
            </a:r>
            <a:r>
              <a:rPr lang="en-US" sz="4000" b="1" kern="1200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 </a:t>
            </a:r>
            <a:r>
              <a:rPr lang="en-US" sz="4000" b="1" kern="1200" err="1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aos</a:t>
            </a:r>
            <a:r>
              <a:rPr lang="en-US" sz="4000" b="1" kern="1200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 </a:t>
            </a:r>
            <a:r>
              <a:rPr lang="en-US" sz="4000" b="1" kern="1200" err="1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grandes</a:t>
            </a:r>
            <a:r>
              <a:rPr lang="en-US" sz="4000" b="1" kern="1200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 players </a:t>
            </a:r>
            <a:r>
              <a:rPr lang="en-US" sz="4000" b="1" kern="1200" err="1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globais</a:t>
            </a:r>
            <a:r>
              <a:rPr lang="en-US" sz="4000" b="1" kern="1200">
                <a:gradFill flip="none">
                  <a:gsLst>
                    <a:gs pos="0">
                      <a:srgbClr val="E0458E">
                        <a:lumMod val="96000"/>
                        <a:lumOff val="4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effectLst>
                  <a:outerShdw blurRad="11430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Montserrat" pitchFamily="2" charset="0"/>
                <a:ea typeface="+mn-ea"/>
                <a:cs typeface="+mn-cs"/>
                <a:sym typeface="Montserrat"/>
              </a:rPr>
              <a:t>.</a:t>
            </a:r>
            <a:endParaRPr sz="4000" b="1" kern="1200">
              <a:gradFill flip="none">
                <a:gsLst>
                  <a:gs pos="0">
                    <a:srgbClr val="E0458E">
                      <a:lumMod val="96000"/>
                      <a:lumOff val="4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effectLst>
                <a:outerShdw blurRad="1143000" sx="102000" sy="102000" algn="ctr" rotWithShape="0">
                  <a:schemeClr val="bg1">
                    <a:alpha val="40000"/>
                  </a:schemeClr>
                </a:outerShdw>
              </a:effectLst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558AD42-9803-6077-6E69-F74C3366BC10}"/>
              </a:ext>
            </a:extLst>
          </p:cNvPr>
          <p:cNvGrpSpPr/>
          <p:nvPr/>
        </p:nvGrpSpPr>
        <p:grpSpPr>
          <a:xfrm>
            <a:off x="1182468" y="1091435"/>
            <a:ext cx="2976051" cy="306910"/>
            <a:chOff x="1182468" y="1091435"/>
            <a:chExt cx="2976051" cy="30691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B3D641D2-739C-A670-3FC9-F62200AA4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82468" y="1091435"/>
              <a:ext cx="1397670" cy="306910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04BC13EB-AEE6-1104-4FB5-075130129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6681" y="1172412"/>
              <a:ext cx="1371838" cy="150822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A536D2FD-09CD-8AC2-CF76-12D592A153E9}"/>
              </a:ext>
            </a:extLst>
          </p:cNvPr>
          <p:cNvGrpSpPr/>
          <p:nvPr/>
        </p:nvGrpSpPr>
        <p:grpSpPr>
          <a:xfrm>
            <a:off x="9126555" y="396886"/>
            <a:ext cx="2478237" cy="577050"/>
            <a:chOff x="8619124" y="2214695"/>
            <a:chExt cx="1517700" cy="353392"/>
          </a:xfrm>
        </p:grpSpPr>
        <p:sp>
          <p:nvSpPr>
            <p:cNvPr id="6" name="Google Shape;82;p19">
              <a:extLst>
                <a:ext uri="{FF2B5EF4-FFF2-40B4-BE49-F238E27FC236}">
                  <a16:creationId xmlns:a16="http://schemas.microsoft.com/office/drawing/2014/main" id="{B3B93806-B0E1-BD70-2765-06EB78A7DF52}"/>
                </a:ext>
              </a:extLst>
            </p:cNvPr>
            <p:cNvSpPr txBox="1"/>
            <p:nvPr/>
          </p:nvSpPr>
          <p:spPr>
            <a:xfrm>
              <a:off x="8619124" y="2214695"/>
              <a:ext cx="1517700" cy="3533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>
                <a:lnSpc>
                  <a:spcPct val="150000"/>
                </a:lnSpc>
                <a:buClr>
                  <a:schemeClr val="dk1"/>
                </a:buClr>
                <a:buSzPts val="1100"/>
              </a:pPr>
              <a:r>
                <a:rPr lang="pt-BR" sz="1100">
                  <a:solidFill>
                    <a:srgbClr val="00206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PLATAFORMA </a:t>
              </a:r>
              <a:r>
                <a:rPr lang="pt-BR" sz="1100" b="1">
                  <a:solidFill>
                    <a:srgbClr val="00206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100% NACIONAL</a:t>
              </a:r>
              <a:endParaRPr sz="1100" b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>
                <a:lnSpc>
                  <a:spcPct val="150000"/>
                </a:lnSpc>
                <a:buClr>
                  <a:schemeClr val="dk1"/>
                </a:buClr>
                <a:buSzPts val="600"/>
              </a:pPr>
              <a:endParaRPr sz="1100">
                <a:solidFill>
                  <a:srgbClr val="25377E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" name="Google Shape;83;p19">
              <a:extLst>
                <a:ext uri="{FF2B5EF4-FFF2-40B4-BE49-F238E27FC236}">
                  <a16:creationId xmlns:a16="http://schemas.microsoft.com/office/drawing/2014/main" id="{0BAC8B8F-BD7B-3EBD-E341-DE66B293D72C}"/>
                </a:ext>
              </a:extLst>
            </p:cNvPr>
            <p:cNvSpPr/>
            <p:nvPr/>
          </p:nvSpPr>
          <p:spPr>
            <a:xfrm>
              <a:off x="8619131" y="2394796"/>
              <a:ext cx="720300" cy="42300"/>
            </a:xfrm>
            <a:prstGeom prst="rect">
              <a:avLst/>
            </a:prstGeom>
            <a:solidFill>
              <a:srgbClr val="42C1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SzPts val="1400"/>
              </a:pPr>
              <a:endParaRPr sz="11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4;p19">
              <a:extLst>
                <a:ext uri="{FF2B5EF4-FFF2-40B4-BE49-F238E27FC236}">
                  <a16:creationId xmlns:a16="http://schemas.microsoft.com/office/drawing/2014/main" id="{B5C2CC4A-C569-964C-B3BA-E203871F8647}"/>
                </a:ext>
              </a:extLst>
            </p:cNvPr>
            <p:cNvSpPr/>
            <p:nvPr/>
          </p:nvSpPr>
          <p:spPr>
            <a:xfrm>
              <a:off x="9339334" y="2394796"/>
              <a:ext cx="720300" cy="42300"/>
            </a:xfrm>
            <a:prstGeom prst="rect">
              <a:avLst/>
            </a:prstGeom>
            <a:solidFill>
              <a:srgbClr val="FEE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SzPts val="1400"/>
              </a:pPr>
              <a:endParaRPr sz="11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F545026D-61E5-A310-8AEB-6A0DE1E001A1}"/>
              </a:ext>
            </a:extLst>
          </p:cNvPr>
          <p:cNvGrpSpPr/>
          <p:nvPr/>
        </p:nvGrpSpPr>
        <p:grpSpPr>
          <a:xfrm>
            <a:off x="835916" y="4291624"/>
            <a:ext cx="5171593" cy="1930126"/>
            <a:chOff x="835916" y="4291624"/>
            <a:chExt cx="5171593" cy="1930126"/>
          </a:xfrm>
        </p:grpSpPr>
        <p:sp>
          <p:nvSpPr>
            <p:cNvPr id="30" name="Shape 3">
              <a:extLst>
                <a:ext uri="{FF2B5EF4-FFF2-40B4-BE49-F238E27FC236}">
                  <a16:creationId xmlns:a16="http://schemas.microsoft.com/office/drawing/2014/main" id="{F1BFB4CC-50DA-4B12-8AD9-D1B6FF365D52}"/>
                </a:ext>
              </a:extLst>
            </p:cNvPr>
            <p:cNvSpPr/>
            <p:nvPr/>
          </p:nvSpPr>
          <p:spPr>
            <a:xfrm>
              <a:off x="924408" y="4291624"/>
              <a:ext cx="4994612" cy="1930126"/>
            </a:xfrm>
            <a:prstGeom prst="roundRect">
              <a:avLst>
                <a:gd name="adj" fmla="val 11625"/>
              </a:avLst>
            </a:prstGeom>
            <a:gradFill>
              <a:gsLst>
                <a:gs pos="0">
                  <a:schemeClr val="bg1"/>
                </a:gs>
                <a:gs pos="100000">
                  <a:srgbClr val="BFC3D9">
                    <a:alpha val="85000"/>
                  </a:srgbClr>
                </a:gs>
              </a:gsLst>
              <a:lin ang="3600000" scaled="0"/>
            </a:gradFill>
            <a:ln w="19050">
              <a:solidFill>
                <a:srgbClr val="FFFFFF"/>
              </a:solidFill>
            </a:ln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616E6AB4-69BB-D3B8-50D6-FFE2A05AE288}"/>
                </a:ext>
              </a:extLst>
            </p:cNvPr>
            <p:cNvGrpSpPr/>
            <p:nvPr/>
          </p:nvGrpSpPr>
          <p:grpSpPr>
            <a:xfrm>
              <a:off x="1117785" y="4846260"/>
              <a:ext cx="4292364" cy="1191980"/>
              <a:chOff x="974744" y="2384872"/>
              <a:chExt cx="9766619" cy="2712168"/>
            </a:xfrm>
          </p:grpSpPr>
          <p:pic>
            <p:nvPicPr>
              <p:cNvPr id="15" name="Google Shape;183;p65">
                <a:extLst>
                  <a:ext uri="{FF2B5EF4-FFF2-40B4-BE49-F238E27FC236}">
                    <a16:creationId xmlns:a16="http://schemas.microsoft.com/office/drawing/2014/main" id="{A7F62998-21CD-82AF-D699-D6F528F919AD}"/>
                  </a:ext>
                </a:extLst>
              </p:cNvPr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7416759" y="2384872"/>
                <a:ext cx="1157049" cy="116219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Google Shape;184;p65">
                <a:extLst>
                  <a:ext uri="{FF2B5EF4-FFF2-40B4-BE49-F238E27FC236}">
                    <a16:creationId xmlns:a16="http://schemas.microsoft.com/office/drawing/2014/main" id="{82526C19-E076-7CED-0246-6F2EAF404F93}"/>
                  </a:ext>
                </a:extLst>
              </p:cNvPr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9279775" y="4304574"/>
                <a:ext cx="1461588" cy="25774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Google Shape;206;p65">
                <a:extLst>
                  <a:ext uri="{FF2B5EF4-FFF2-40B4-BE49-F238E27FC236}">
                    <a16:creationId xmlns:a16="http://schemas.microsoft.com/office/drawing/2014/main" id="{454787B5-7206-DB55-F6C9-046F7F2813ED}"/>
                  </a:ext>
                </a:extLst>
              </p:cNvPr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1245214" y="3709105"/>
                <a:ext cx="1689776" cy="8893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207;p65">
                <a:extLst>
                  <a:ext uri="{FF2B5EF4-FFF2-40B4-BE49-F238E27FC236}">
                    <a16:creationId xmlns:a16="http://schemas.microsoft.com/office/drawing/2014/main" id="{2E8F0AD7-E543-FA65-3320-76C4280DDEE0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 l="13427" t="30538" r="15113" b="28485"/>
              <a:stretch/>
            </p:blipFill>
            <p:spPr>
              <a:xfrm>
                <a:off x="3512200" y="2755388"/>
                <a:ext cx="1421878" cy="38897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" name="Picture 6" descr="Catálogo de Produtos Santa Helena - Dismax">
                <a:extLst>
                  <a:ext uri="{FF2B5EF4-FFF2-40B4-BE49-F238E27FC236}">
                    <a16:creationId xmlns:a16="http://schemas.microsoft.com/office/drawing/2014/main" id="{4BEB1374-2015-6071-9DD2-EE5734CE56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1639"/>
              <a:stretch>
                <a:fillRect/>
              </a:stretch>
            </p:blipFill>
            <p:spPr bwMode="auto">
              <a:xfrm>
                <a:off x="3512200" y="4010745"/>
                <a:ext cx="1421876" cy="5876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6" descr="ícone de Onu logo">
                <a:extLst>
                  <a:ext uri="{FF2B5EF4-FFF2-40B4-BE49-F238E27FC236}">
                    <a16:creationId xmlns:a16="http://schemas.microsoft.com/office/drawing/2014/main" id="{868DCC15-883A-F022-E421-6911954762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4744" y="2408318"/>
                <a:ext cx="2277498" cy="11387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Download Mitsubishi Motors Logo in SVG Vector or PNG File Format - Logo.wine">
                <a:extLst>
                  <a:ext uri="{FF2B5EF4-FFF2-40B4-BE49-F238E27FC236}">
                    <a16:creationId xmlns:a16="http://schemas.microsoft.com/office/drawing/2014/main" id="{73A830EA-B905-5618-B98C-1A02507A8A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0627" y="3512111"/>
                <a:ext cx="2377394" cy="15849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8">
                <a:extLst>
                  <a:ext uri="{FF2B5EF4-FFF2-40B4-BE49-F238E27FC236}">
                    <a16:creationId xmlns:a16="http://schemas.microsoft.com/office/drawing/2014/main" id="{17415043-87FA-C1CE-6512-F46AC65F66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17820" y="3864090"/>
                <a:ext cx="1342039" cy="7791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Imagem 22">
                <a:extLst>
                  <a:ext uri="{FF2B5EF4-FFF2-40B4-BE49-F238E27FC236}">
                    <a16:creationId xmlns:a16="http://schemas.microsoft.com/office/drawing/2014/main" id="{8915F540-BBCE-F181-8D66-4CE15044A8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123983" y="2730528"/>
                <a:ext cx="1617380" cy="465762"/>
              </a:xfrm>
              <a:prstGeom prst="rect">
                <a:avLst/>
              </a:prstGeom>
            </p:spPr>
          </p:pic>
          <p:pic>
            <p:nvPicPr>
              <p:cNvPr id="24" name="Imagem 23">
                <a:extLst>
                  <a:ext uri="{FF2B5EF4-FFF2-40B4-BE49-F238E27FC236}">
                    <a16:creationId xmlns:a16="http://schemas.microsoft.com/office/drawing/2014/main" id="{2CF11A9E-B5DB-5986-007A-263D3DA9EF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453995" y="2653821"/>
                <a:ext cx="1354847" cy="490537"/>
              </a:xfrm>
              <a:prstGeom prst="rect">
                <a:avLst/>
              </a:prstGeom>
            </p:spPr>
          </p:pic>
        </p:grpSp>
        <p:sp>
          <p:nvSpPr>
            <p:cNvPr id="28" name="Google Shape;219;p13">
              <a:extLst>
                <a:ext uri="{FF2B5EF4-FFF2-40B4-BE49-F238E27FC236}">
                  <a16:creationId xmlns:a16="http://schemas.microsoft.com/office/drawing/2014/main" id="{2862771E-EEE3-1E56-CAE4-8786F91719FD}"/>
                </a:ext>
              </a:extLst>
            </p:cNvPr>
            <p:cNvSpPr/>
            <p:nvPr/>
          </p:nvSpPr>
          <p:spPr>
            <a:xfrm>
              <a:off x="835916" y="4594097"/>
              <a:ext cx="5171593" cy="2036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t">
              <a:spAutoFit/>
            </a:bodyPr>
            <a:lstStyle/>
            <a:p>
              <a:pPr algn="ctr">
                <a:lnSpc>
                  <a:spcPct val="90000"/>
                </a:lnSpc>
                <a:buClrTx/>
              </a:pPr>
              <a:r>
                <a:rPr lang="en-US" sz="1050" kern="1200" spc="4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  <a:sym typeface="Montserrat"/>
                </a:rPr>
                <a:t>UTILIZADA POR DE MARCAS LIDERES</a:t>
              </a:r>
              <a:endParaRPr lang="en-US" sz="1050" kern="1200" spc="4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  <a:sym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33">
          <a:extLst>
            <a:ext uri="{FF2B5EF4-FFF2-40B4-BE49-F238E27FC236}">
              <a16:creationId xmlns:a16="http://schemas.microsoft.com/office/drawing/2014/main" id="{7FEC2405-D2A1-F9D8-FD50-B0663A3AF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3">
            <a:extLst>
              <a:ext uri="{FF2B5EF4-FFF2-40B4-BE49-F238E27FC236}">
                <a16:creationId xmlns:a16="http://schemas.microsoft.com/office/drawing/2014/main" id="{9210F38A-1A41-4046-71AA-9FA5198767E9}"/>
              </a:ext>
            </a:extLst>
          </p:cNvPr>
          <p:cNvSpPr/>
          <p:nvPr/>
        </p:nvSpPr>
        <p:spPr>
          <a:xfrm>
            <a:off x="1230923" y="1241600"/>
            <a:ext cx="9730154" cy="4021015"/>
          </a:xfrm>
          <a:prstGeom prst="roundRect">
            <a:avLst>
              <a:gd name="adj" fmla="val 6766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72EEC0B8-873D-21BC-F9ED-08D0B8A8CF3F}"/>
              </a:ext>
            </a:extLst>
          </p:cNvPr>
          <p:cNvSpPr/>
          <p:nvPr/>
        </p:nvSpPr>
        <p:spPr>
          <a:xfrm>
            <a:off x="1230923" y="1241600"/>
            <a:ext cx="4776661" cy="4021015"/>
          </a:xfrm>
          <a:prstGeom prst="roundRect">
            <a:avLst>
              <a:gd name="adj" fmla="val 6766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82D49D57-B662-F5F9-A7F1-233ECAFDF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5" y="515604"/>
            <a:ext cx="1397670" cy="30691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D89EED6E-8479-0738-6DB9-1075A78C5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97" y="584737"/>
            <a:ext cx="1371838" cy="150822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37E23AF2-19D0-A919-4269-0456BED50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4540" y="5616400"/>
            <a:ext cx="1919579" cy="552787"/>
          </a:xfrm>
          <a:prstGeom prst="rect">
            <a:avLst/>
          </a:prstGeom>
        </p:spPr>
      </p:pic>
      <p:sp>
        <p:nvSpPr>
          <p:cNvPr id="6" name="Text 10">
            <a:extLst>
              <a:ext uri="{FF2B5EF4-FFF2-40B4-BE49-F238E27FC236}">
                <a16:creationId xmlns:a16="http://schemas.microsoft.com/office/drawing/2014/main" id="{33C24159-1501-8170-1D9C-EE207FE70B6B}"/>
              </a:ext>
            </a:extLst>
          </p:cNvPr>
          <p:cNvSpPr/>
          <p:nvPr/>
        </p:nvSpPr>
        <p:spPr>
          <a:xfrm>
            <a:off x="2073319" y="2889365"/>
            <a:ext cx="3718560" cy="6606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ClrTx/>
            </a:pPr>
            <a:r>
              <a:rPr lang="en-US" sz="4400" b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</a:rPr>
              <a:t>+3 Mi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D716807-8D8C-B8E7-B972-8606C429E56E}"/>
              </a:ext>
            </a:extLst>
          </p:cNvPr>
          <p:cNvSpPr txBox="1"/>
          <p:nvPr/>
        </p:nvSpPr>
        <p:spPr>
          <a:xfrm>
            <a:off x="3792631" y="3075443"/>
            <a:ext cx="6096000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>
                <a:solidFill>
                  <a:schemeClr val="tx1"/>
                </a:solidFill>
                <a:latin typeface="Montserrat Medium"/>
              </a:rPr>
              <a:t>de execuções </a:t>
            </a: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5A26BAEC-B61B-E7A6-CFE5-F36F9B1E1492}"/>
              </a:ext>
            </a:extLst>
          </p:cNvPr>
          <p:cNvSpPr/>
          <p:nvPr/>
        </p:nvSpPr>
        <p:spPr>
          <a:xfrm>
            <a:off x="2353209" y="1824159"/>
            <a:ext cx="3718560" cy="6606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ClrTx/>
            </a:pPr>
            <a:r>
              <a:rPr lang="en-US" sz="4400" b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</a:rPr>
              <a:t>+150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9C75250-7E08-33BF-4CAB-1386D693ADD8}"/>
              </a:ext>
            </a:extLst>
          </p:cNvPr>
          <p:cNvSpPr txBox="1"/>
          <p:nvPr/>
        </p:nvSpPr>
        <p:spPr>
          <a:xfrm>
            <a:off x="3845848" y="201072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>
                <a:solidFill>
                  <a:schemeClr val="tx1"/>
                </a:solidFill>
                <a:latin typeface="Montserrat Medium" pitchFamily="2" charset="0"/>
              </a:rPr>
              <a:t>robôs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9B1ACFEE-B5BF-95D0-E111-6EE2A95E9D47}"/>
              </a:ext>
            </a:extLst>
          </p:cNvPr>
          <p:cNvCxnSpPr>
            <a:cxnSpLocks/>
          </p:cNvCxnSpPr>
          <p:nvPr/>
        </p:nvCxnSpPr>
        <p:spPr>
          <a:xfrm>
            <a:off x="1714720" y="2616689"/>
            <a:ext cx="3650272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Text 10">
            <a:extLst>
              <a:ext uri="{FF2B5EF4-FFF2-40B4-BE49-F238E27FC236}">
                <a16:creationId xmlns:a16="http://schemas.microsoft.com/office/drawing/2014/main" id="{DF273659-A913-91AA-6AA7-E820AD2C1231}"/>
              </a:ext>
            </a:extLst>
          </p:cNvPr>
          <p:cNvSpPr/>
          <p:nvPr/>
        </p:nvSpPr>
        <p:spPr>
          <a:xfrm>
            <a:off x="6394932" y="2338281"/>
            <a:ext cx="4178796" cy="164404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ClrTx/>
            </a:pPr>
            <a:r>
              <a:rPr lang="en-US" sz="11500" b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</a:rPr>
              <a:t>250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100BA79-463A-A585-7D4F-F9F592764DE5}"/>
              </a:ext>
            </a:extLst>
          </p:cNvPr>
          <p:cNvSpPr txBox="1"/>
          <p:nvPr/>
        </p:nvSpPr>
        <p:spPr>
          <a:xfrm>
            <a:off x="6394933" y="1961047"/>
            <a:ext cx="41787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>
                <a:solidFill>
                  <a:schemeClr val="tx1"/>
                </a:solidFill>
                <a:latin typeface="Montserrat Medium" pitchFamily="2" charset="0"/>
              </a:rPr>
              <a:t>Economia </a:t>
            </a:r>
            <a:r>
              <a:rPr lang="pt-BR" sz="2000" err="1">
                <a:solidFill>
                  <a:schemeClr val="tx1"/>
                </a:solidFill>
                <a:latin typeface="Montserrat Medium" pitchFamily="2" charset="0"/>
              </a:rPr>
              <a:t>Headcount</a:t>
            </a:r>
            <a:endParaRPr lang="pt-BR" sz="200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977F87CB-BD0B-6471-0BD0-76EE3412F3F3}"/>
              </a:ext>
            </a:extLst>
          </p:cNvPr>
          <p:cNvSpPr/>
          <p:nvPr/>
        </p:nvSpPr>
        <p:spPr>
          <a:xfrm>
            <a:off x="2073319" y="3580354"/>
            <a:ext cx="3291673" cy="1584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b="1">
                <a:latin typeface="Montserrat BOLD"/>
                <a:ea typeface="Calibri"/>
                <a:cs typeface="Calibri"/>
              </a:rPr>
              <a:t>Alcance:</a:t>
            </a:r>
          </a:p>
          <a:p>
            <a:pPr marL="0" indent="0">
              <a:buNone/>
            </a:pPr>
            <a:r>
              <a:rPr lang="pt-BR" sz="1600">
                <a:latin typeface="Montserrat "/>
                <a:ea typeface="Calibri"/>
                <a:cs typeface="Calibri"/>
              </a:rPr>
              <a:t>Todos os processos administrativos e operacionais</a:t>
            </a:r>
            <a:endParaRPr lang="en-US" sz="1600">
              <a:latin typeface="Montserrat "/>
              <a:ea typeface="Calibri"/>
              <a:cs typeface="Calibri"/>
            </a:endParaRP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0963E150-544A-2490-B30F-0F62B0A5EB97}"/>
              </a:ext>
            </a:extLst>
          </p:cNvPr>
          <p:cNvCxnSpPr>
            <a:cxnSpLocks/>
          </p:cNvCxnSpPr>
          <p:nvPr/>
        </p:nvCxnSpPr>
        <p:spPr>
          <a:xfrm>
            <a:off x="1714720" y="3681404"/>
            <a:ext cx="3650272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07CB67A-4622-A5DC-B762-C0E51D243045}"/>
              </a:ext>
            </a:extLst>
          </p:cNvPr>
          <p:cNvSpPr txBox="1"/>
          <p:nvPr/>
        </p:nvSpPr>
        <p:spPr>
          <a:xfrm>
            <a:off x="6394933" y="4639354"/>
            <a:ext cx="41787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>
                <a:solidFill>
                  <a:schemeClr val="tx1"/>
                </a:solidFill>
                <a:latin typeface="Montserrat Medium" pitchFamily="2" charset="0"/>
              </a:rPr>
              <a:t>2025</a:t>
            </a:r>
          </a:p>
        </p:txBody>
      </p:sp>
      <p:sp>
        <p:nvSpPr>
          <p:cNvPr id="26" name="Google Shape;71;p8">
            <a:extLst>
              <a:ext uri="{FF2B5EF4-FFF2-40B4-BE49-F238E27FC236}">
                <a16:creationId xmlns:a16="http://schemas.microsoft.com/office/drawing/2014/main" id="{F9294624-54A7-DB73-97AB-5291A8BA7AA2}"/>
              </a:ext>
            </a:extLst>
          </p:cNvPr>
          <p:cNvSpPr/>
          <p:nvPr/>
        </p:nvSpPr>
        <p:spPr>
          <a:xfrm>
            <a:off x="1230923" y="5644701"/>
            <a:ext cx="6131169" cy="5498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en-US" sz="36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Casos de </a:t>
            </a:r>
            <a:r>
              <a:rPr lang="en-US" sz="36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sucesso</a:t>
            </a:r>
            <a:endParaRPr sz="36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72A2F03-567D-2B31-E636-233FC0DD03B2}"/>
              </a:ext>
            </a:extLst>
          </p:cNvPr>
          <p:cNvSpPr txBox="1"/>
          <p:nvPr/>
        </p:nvSpPr>
        <p:spPr>
          <a:xfrm>
            <a:off x="6394932" y="3689776"/>
            <a:ext cx="41787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en-US" sz="4000" b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</a:rPr>
              <a:t>mil horas</a:t>
            </a:r>
          </a:p>
        </p:txBody>
      </p:sp>
    </p:spTree>
    <p:extLst>
      <p:ext uri="{BB962C8B-B14F-4D97-AF65-F5344CB8AC3E}">
        <p14:creationId xmlns:p14="http://schemas.microsoft.com/office/powerpoint/2010/main" val="324516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33">
          <a:extLst>
            <a:ext uri="{FF2B5EF4-FFF2-40B4-BE49-F238E27FC236}">
              <a16:creationId xmlns:a16="http://schemas.microsoft.com/office/drawing/2014/main" id="{DA2FD66D-9754-5528-88A0-9CF462A0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3">
            <a:extLst>
              <a:ext uri="{FF2B5EF4-FFF2-40B4-BE49-F238E27FC236}">
                <a16:creationId xmlns:a16="http://schemas.microsoft.com/office/drawing/2014/main" id="{A34222EA-6FC7-A7A9-9460-AF88B984C9B3}"/>
              </a:ext>
            </a:extLst>
          </p:cNvPr>
          <p:cNvSpPr/>
          <p:nvPr/>
        </p:nvSpPr>
        <p:spPr>
          <a:xfrm>
            <a:off x="1230923" y="1241600"/>
            <a:ext cx="9730154" cy="4021015"/>
          </a:xfrm>
          <a:prstGeom prst="roundRect">
            <a:avLst>
              <a:gd name="adj" fmla="val 6766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124E39C7-044E-2ADB-FBCF-FA42B677D853}"/>
              </a:ext>
            </a:extLst>
          </p:cNvPr>
          <p:cNvSpPr/>
          <p:nvPr/>
        </p:nvSpPr>
        <p:spPr>
          <a:xfrm>
            <a:off x="1230923" y="1241600"/>
            <a:ext cx="4776661" cy="4021015"/>
          </a:xfrm>
          <a:prstGeom prst="roundRect">
            <a:avLst>
              <a:gd name="adj" fmla="val 6766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Text 10">
            <a:extLst>
              <a:ext uri="{FF2B5EF4-FFF2-40B4-BE49-F238E27FC236}">
                <a16:creationId xmlns:a16="http://schemas.microsoft.com/office/drawing/2014/main" id="{D616824F-127B-BC55-317C-63BE7C6C27A6}"/>
              </a:ext>
            </a:extLst>
          </p:cNvPr>
          <p:cNvSpPr/>
          <p:nvPr/>
        </p:nvSpPr>
        <p:spPr>
          <a:xfrm>
            <a:off x="1714720" y="3135839"/>
            <a:ext cx="3718560" cy="5498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ClrTx/>
            </a:pPr>
            <a:r>
              <a:rPr lang="en-US" sz="3600" b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</a:rPr>
              <a:t>+140 Mi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205ABE9-2B0E-3ABD-4801-253C06DB3709}"/>
              </a:ext>
            </a:extLst>
          </p:cNvPr>
          <p:cNvSpPr txBox="1"/>
          <p:nvPr/>
        </p:nvSpPr>
        <p:spPr>
          <a:xfrm>
            <a:off x="3613647" y="3253256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>
                <a:solidFill>
                  <a:schemeClr val="tx1"/>
                </a:solidFill>
                <a:latin typeface="Montserrat Medium" pitchFamily="2" charset="0"/>
              </a:rPr>
              <a:t>Horas economizadas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271E7D9-3B75-2866-4C71-69C112D41A78}"/>
              </a:ext>
            </a:extLst>
          </p:cNvPr>
          <p:cNvCxnSpPr>
            <a:cxnSpLocks/>
          </p:cNvCxnSpPr>
          <p:nvPr/>
        </p:nvCxnSpPr>
        <p:spPr>
          <a:xfrm>
            <a:off x="1714720" y="2793868"/>
            <a:ext cx="3650272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Text 10">
            <a:extLst>
              <a:ext uri="{FF2B5EF4-FFF2-40B4-BE49-F238E27FC236}">
                <a16:creationId xmlns:a16="http://schemas.microsoft.com/office/drawing/2014/main" id="{41EB5AEE-C878-BFE2-9E7C-EE69DF338A8A}"/>
              </a:ext>
            </a:extLst>
          </p:cNvPr>
          <p:cNvSpPr/>
          <p:nvPr/>
        </p:nvSpPr>
        <p:spPr>
          <a:xfrm>
            <a:off x="6394932" y="2625591"/>
            <a:ext cx="4178796" cy="164404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ClrTx/>
            </a:pPr>
            <a:r>
              <a:rPr lang="en-US" sz="11500" b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</a:rPr>
              <a:t>38 bi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0BD9F89-02BE-872F-277F-B1989A11D4C8}"/>
              </a:ext>
            </a:extLst>
          </p:cNvPr>
          <p:cNvSpPr txBox="1"/>
          <p:nvPr/>
        </p:nvSpPr>
        <p:spPr>
          <a:xfrm>
            <a:off x="6394933" y="2248357"/>
            <a:ext cx="41787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>
                <a:solidFill>
                  <a:schemeClr val="tx1"/>
                </a:solidFill>
                <a:latin typeface="Montserrat Medium" pitchFamily="2" charset="0"/>
              </a:rPr>
              <a:t>Impacto Econômico Nacional</a:t>
            </a: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1ADEEACB-C77B-CD37-CAFF-FE7DCBBC6243}"/>
              </a:ext>
            </a:extLst>
          </p:cNvPr>
          <p:cNvCxnSpPr>
            <a:cxnSpLocks/>
          </p:cNvCxnSpPr>
          <p:nvPr/>
        </p:nvCxnSpPr>
        <p:spPr>
          <a:xfrm>
            <a:off x="1714720" y="3858583"/>
            <a:ext cx="3650272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6" name="Google Shape;71;p8">
            <a:extLst>
              <a:ext uri="{FF2B5EF4-FFF2-40B4-BE49-F238E27FC236}">
                <a16:creationId xmlns:a16="http://schemas.microsoft.com/office/drawing/2014/main" id="{1C25308B-FE37-3B50-FD05-BE3F093D3918}"/>
              </a:ext>
            </a:extLst>
          </p:cNvPr>
          <p:cNvSpPr/>
          <p:nvPr/>
        </p:nvSpPr>
        <p:spPr>
          <a:xfrm>
            <a:off x="1230923" y="5644701"/>
            <a:ext cx="6131169" cy="5498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en-US" sz="36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Casos de </a:t>
            </a:r>
            <a:r>
              <a:rPr lang="en-US" sz="36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sucesso</a:t>
            </a:r>
            <a:endParaRPr sz="36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1516F8EC-A09B-588E-7601-1BEDFA691F41}"/>
              </a:ext>
            </a:extLst>
          </p:cNvPr>
          <p:cNvGrpSpPr/>
          <p:nvPr/>
        </p:nvGrpSpPr>
        <p:grpSpPr>
          <a:xfrm>
            <a:off x="1260724" y="1792294"/>
            <a:ext cx="4776661" cy="833297"/>
            <a:chOff x="793400" y="1828535"/>
            <a:chExt cx="6292009" cy="1097653"/>
          </a:xfrm>
        </p:grpSpPr>
        <p:sp>
          <p:nvSpPr>
            <p:cNvPr id="4" name="Google Shape;148;g2d8ac4dd664_4_10">
              <a:extLst>
                <a:ext uri="{FF2B5EF4-FFF2-40B4-BE49-F238E27FC236}">
                  <a16:creationId xmlns:a16="http://schemas.microsoft.com/office/drawing/2014/main" id="{474C6A94-FA51-0B6A-E468-78802EC8B547}"/>
                </a:ext>
              </a:extLst>
            </p:cNvPr>
            <p:cNvSpPr/>
            <p:nvPr/>
          </p:nvSpPr>
          <p:spPr>
            <a:xfrm>
              <a:off x="793400" y="2347794"/>
              <a:ext cx="6292009" cy="5783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t">
              <a:spAutoFit/>
            </a:bodyPr>
            <a:lstStyle/>
            <a:p>
              <a:pPr algn="ctr" defTabSz="1219170">
                <a:lnSpc>
                  <a:spcPct val="90000"/>
                </a:lnSpc>
                <a:buClrTx/>
              </a:pPr>
              <a:r>
                <a:rPr lang="en-ID" sz="2800" b="1" kern="1200">
                  <a:gradFill flip="none">
                    <a:gsLst>
                      <a:gs pos="0">
                        <a:srgbClr val="E0458E">
                          <a:alpha val="86000"/>
                        </a:srgbClr>
                      </a:gs>
                      <a:gs pos="100000">
                        <a:srgbClr val="C74FD7"/>
                      </a:gs>
                    </a:gsLst>
                    <a:lin ang="0" scaled="1"/>
                    <a:tileRect/>
                  </a:gradFill>
                  <a:latin typeface="Montserrat" pitchFamily="2" charset="0"/>
                  <a:ea typeface="+mn-ea"/>
                  <a:cs typeface="+mn-cs"/>
                  <a:sym typeface="Montserrat"/>
                </a:rPr>
                <a:t>De 2 mi para 150 mi</a:t>
              </a:r>
              <a:endParaRPr sz="28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2B54A99E-246D-69FE-4487-655F7FA0BD09}"/>
                </a:ext>
              </a:extLst>
            </p:cNvPr>
            <p:cNvSpPr txBox="1"/>
            <p:nvPr/>
          </p:nvSpPr>
          <p:spPr>
            <a:xfrm>
              <a:off x="1635418" y="1828535"/>
              <a:ext cx="5033053" cy="4054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>
                  <a:solidFill>
                    <a:schemeClr val="tx1"/>
                  </a:solidFill>
                  <a:latin typeface="Montserrat Medium" pitchFamily="2" charset="0"/>
                </a:defRPr>
              </a:lvl1pPr>
            </a:lstStyle>
            <a:p>
              <a:r>
                <a:rPr lang="en-ID" err="1">
                  <a:sym typeface="Montserrat"/>
                </a:rPr>
                <a:t>Brasileiros</a:t>
              </a:r>
              <a:r>
                <a:rPr lang="en-ID">
                  <a:sym typeface="Montserrat"/>
                </a:rPr>
                <a:t> </a:t>
              </a:r>
              <a:r>
                <a:rPr lang="en-ID" err="1">
                  <a:sym typeface="Montserrat"/>
                </a:rPr>
                <a:t>que</a:t>
              </a:r>
              <a:r>
                <a:rPr lang="en-ID">
                  <a:sym typeface="Montserrat"/>
                </a:rPr>
                <a:t> </a:t>
              </a:r>
              <a:r>
                <a:rPr lang="en-ID" err="1">
                  <a:sym typeface="Montserrat"/>
                </a:rPr>
                <a:t>usam</a:t>
              </a:r>
              <a:r>
                <a:rPr lang="en-ID">
                  <a:sym typeface="Montserrat"/>
                </a:rPr>
                <a:t> </a:t>
              </a:r>
              <a:r>
                <a:rPr lang="en-ID" err="1">
                  <a:sym typeface="Montserrat"/>
                </a:rPr>
                <a:t>serviços</a:t>
              </a:r>
              <a:r>
                <a:rPr lang="en-ID">
                  <a:sym typeface="Montserrat"/>
                </a:rPr>
                <a:t> </a:t>
              </a:r>
              <a:r>
                <a:rPr lang="en-ID" err="1">
                  <a:sym typeface="Montserrat"/>
                </a:rPr>
                <a:t>digitais</a:t>
              </a:r>
              <a:endParaRPr lang="pt-BR"/>
            </a:p>
          </p:txBody>
        </p:sp>
      </p:grpSp>
      <p:pic>
        <p:nvPicPr>
          <p:cNvPr id="16" name="object 8">
            <a:extLst>
              <a:ext uri="{FF2B5EF4-FFF2-40B4-BE49-F238E27FC236}">
                <a16:creationId xmlns:a16="http://schemas.microsoft.com/office/drawing/2014/main" id="{84A4AD36-800F-6BA6-DD87-864BE3C8BFE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97644" y="5681701"/>
            <a:ext cx="1428313" cy="512894"/>
          </a:xfrm>
          <a:prstGeom prst="rect">
            <a:avLst/>
          </a:prstGeom>
          <a:effectLst>
            <a:outerShdw blurRad="698500" dist="38100" dir="2700000" algn="tl" rotWithShape="0">
              <a:srgbClr val="FFFFFF">
                <a:alpha val="87000"/>
              </a:srgbClr>
            </a:outerShdw>
          </a:effectLst>
        </p:spPr>
      </p:pic>
      <p:sp>
        <p:nvSpPr>
          <p:cNvPr id="20" name="Google Shape;145;g2d8ac4dd664_4_10">
            <a:extLst>
              <a:ext uri="{FF2B5EF4-FFF2-40B4-BE49-F238E27FC236}">
                <a16:creationId xmlns:a16="http://schemas.microsoft.com/office/drawing/2014/main" id="{89DFBF43-9EDB-8BD8-ED9B-D80257CD0CE9}"/>
              </a:ext>
            </a:extLst>
          </p:cNvPr>
          <p:cNvSpPr txBox="1"/>
          <p:nvPr/>
        </p:nvSpPr>
        <p:spPr>
          <a:xfrm>
            <a:off x="1754677" y="4271348"/>
            <a:ext cx="1140000" cy="5498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defTabSz="1219170" eaLnBrk="1" latinLnBrk="0" hangingPunct="1">
              <a:lnSpc>
                <a:spcPct val="90000"/>
              </a:lnSpc>
              <a:buClrTx/>
              <a:defRPr sz="36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defRPr>
            </a:lvl1pPr>
            <a:lvl2pPr marL="609585" defTabSz="121917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defTabSz="121917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defTabSz="121917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defTabSz="121917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defTabSz="121917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defTabSz="121917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defTabSz="121917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defTabSz="121917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>
                <a:sym typeface="Montserrat ExtraBold"/>
              </a:rPr>
              <a:t>+70</a:t>
            </a:r>
            <a:endParaRPr>
              <a:sym typeface="Montserrat ExtraBold"/>
            </a:endParaRPr>
          </a:p>
        </p:txBody>
      </p:sp>
      <p:sp>
        <p:nvSpPr>
          <p:cNvPr id="27" name="Google Shape;146;g2d8ac4dd664_4_10">
            <a:extLst>
              <a:ext uri="{FF2B5EF4-FFF2-40B4-BE49-F238E27FC236}">
                <a16:creationId xmlns:a16="http://schemas.microsoft.com/office/drawing/2014/main" id="{D12FFF19-29DD-D4B8-24E2-B4EABC69D793}"/>
              </a:ext>
            </a:extLst>
          </p:cNvPr>
          <p:cNvSpPr txBox="1"/>
          <p:nvPr/>
        </p:nvSpPr>
        <p:spPr>
          <a:xfrm>
            <a:off x="2799558" y="4400181"/>
            <a:ext cx="3401700" cy="30773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solidFill>
                  <a:schemeClr val="tx1"/>
                </a:solidFill>
                <a:latin typeface="Montserrat Medium" pitchFamily="2" charset="0"/>
              </a:defRPr>
            </a:lvl1pPr>
          </a:lstStyle>
          <a:p>
            <a:r>
              <a:rPr lang="en-ID" err="1">
                <a:sym typeface="Montserrat"/>
              </a:rPr>
              <a:t>órgãos</a:t>
            </a:r>
            <a:r>
              <a:rPr lang="en-ID">
                <a:sym typeface="Montserrat"/>
              </a:rPr>
              <a:t> </a:t>
            </a:r>
            <a:r>
              <a:rPr lang="en-ID" err="1">
                <a:sym typeface="Montserrat"/>
              </a:rPr>
              <a:t>públicos</a:t>
            </a:r>
            <a:r>
              <a:rPr lang="en-ID">
                <a:sym typeface="Montserrat"/>
              </a:rPr>
              <a:t> </a:t>
            </a:r>
            <a:r>
              <a:rPr lang="en-ID" err="1">
                <a:sym typeface="Montserrat"/>
              </a:rPr>
              <a:t>atendidos</a:t>
            </a:r>
            <a:endParaRPr>
              <a:sym typeface="Montserrat"/>
            </a:endParaRPr>
          </a:p>
        </p:txBody>
      </p:sp>
      <p:pic>
        <p:nvPicPr>
          <p:cNvPr id="30" name="Google Shape;191;p19">
            <a:extLst>
              <a:ext uri="{FF2B5EF4-FFF2-40B4-BE49-F238E27FC236}">
                <a16:creationId xmlns:a16="http://schemas.microsoft.com/office/drawing/2014/main" id="{FF600D8C-AB5A-E35B-76F3-BFF6EE82D2B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1800"/>
          <a:stretch/>
        </p:blipFill>
        <p:spPr>
          <a:xfrm>
            <a:off x="718265" y="529124"/>
            <a:ext cx="1304522" cy="293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174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0EEF8"/>
        </a:solidFill>
        <a:effectLst/>
      </p:bgPr>
    </p:bg>
    <p:spTree>
      <p:nvGrpSpPr>
        <p:cNvPr id="1" name="Shape 62">
          <a:extLst>
            <a:ext uri="{FF2B5EF4-FFF2-40B4-BE49-F238E27FC236}">
              <a16:creationId xmlns:a16="http://schemas.microsoft.com/office/drawing/2014/main" id="{042F9DB7-9A52-E7CD-1A82-AD139C69A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6;p3">
            <a:extLst>
              <a:ext uri="{FF2B5EF4-FFF2-40B4-BE49-F238E27FC236}">
                <a16:creationId xmlns:a16="http://schemas.microsoft.com/office/drawing/2014/main" id="{B292ED7B-536F-1739-5AC9-F277F94537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0F1A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6;p10">
            <a:extLst>
              <a:ext uri="{FF2B5EF4-FFF2-40B4-BE49-F238E27FC236}">
                <a16:creationId xmlns:a16="http://schemas.microsoft.com/office/drawing/2014/main" id="{2EDDAD93-F608-1A63-9094-4CB602212138}"/>
              </a:ext>
            </a:extLst>
          </p:cNvPr>
          <p:cNvSpPr/>
          <p:nvPr/>
        </p:nvSpPr>
        <p:spPr>
          <a:xfrm>
            <a:off x="2316486" y="5094514"/>
            <a:ext cx="7559025" cy="74693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alpha val="13000"/>
                </a:schemeClr>
              </a:gs>
              <a:gs pos="100000">
                <a:srgbClr val="BFC3D9">
                  <a:alpha val="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cxnSp>
        <p:nvCxnSpPr>
          <p:cNvPr id="13" name="Straight Connector 128">
            <a:extLst>
              <a:ext uri="{FF2B5EF4-FFF2-40B4-BE49-F238E27FC236}">
                <a16:creationId xmlns:a16="http://schemas.microsoft.com/office/drawing/2014/main" id="{B6D43F5E-62F8-9804-1DBB-E1B1037111FE}"/>
              </a:ext>
            </a:extLst>
          </p:cNvPr>
          <p:cNvCxnSpPr>
            <a:cxnSpLocks/>
          </p:cNvCxnSpPr>
          <p:nvPr/>
        </p:nvCxnSpPr>
        <p:spPr>
          <a:xfrm flipH="1">
            <a:off x="0" y="1016548"/>
            <a:ext cx="12192000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Google Shape;64;p7">
            <a:extLst>
              <a:ext uri="{FF2B5EF4-FFF2-40B4-BE49-F238E27FC236}">
                <a16:creationId xmlns:a16="http://schemas.microsoft.com/office/drawing/2014/main" id="{C7FC3F91-FF18-413B-1039-0FF150895F37}"/>
              </a:ext>
            </a:extLst>
          </p:cNvPr>
          <p:cNvSpPr/>
          <p:nvPr/>
        </p:nvSpPr>
        <p:spPr>
          <a:xfrm>
            <a:off x="2316487" y="1827012"/>
            <a:ext cx="7559025" cy="337528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pt-BR" sz="4000" b="1" kern="1200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  <a:sym typeface="Montserrat"/>
              </a:rPr>
              <a:t>Toda empresa está aprendendo a criar agentes. </a:t>
            </a:r>
            <a:r>
              <a:rPr lang="pt-BR" sz="40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Poucas estão aprendendo a construir operações inteligentes.</a:t>
            </a:r>
            <a:endParaRPr lang="pt-BR" sz="4000" b="1" kern="1200">
              <a:solidFill>
                <a:schemeClr val="bg1"/>
              </a:solidFill>
              <a:latin typeface="Montserrat" pitchFamily="2" charset="0"/>
              <a:ea typeface="+mn-ea"/>
              <a:cs typeface="+mn-cs"/>
              <a:sym typeface="Montserrat"/>
            </a:endParaRPr>
          </a:p>
          <a:p>
            <a:pPr algn="ctr">
              <a:lnSpc>
                <a:spcPct val="90000"/>
              </a:lnSpc>
              <a:buClrTx/>
            </a:pPr>
            <a:endParaRPr lang="pt-BR" sz="40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Montserra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D2ACD64-6893-1C47-2036-BA76DBD07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352" y="453206"/>
            <a:ext cx="1357383" cy="15082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1BCE0D6-82E7-E859-2D65-3EC01FDBD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70" y="453205"/>
            <a:ext cx="1214876" cy="267905"/>
          </a:xfrm>
          <a:prstGeom prst="rect">
            <a:avLst/>
          </a:prstGeom>
        </p:spPr>
      </p:pic>
      <p:sp>
        <p:nvSpPr>
          <p:cNvPr id="10" name="Google Shape;91;p8">
            <a:extLst>
              <a:ext uri="{FF2B5EF4-FFF2-40B4-BE49-F238E27FC236}">
                <a16:creationId xmlns:a16="http://schemas.microsoft.com/office/drawing/2014/main" id="{4938FDB9-8DE5-EF0B-F676-61DC3A2D1453}"/>
              </a:ext>
            </a:extLst>
          </p:cNvPr>
          <p:cNvSpPr/>
          <p:nvPr/>
        </p:nvSpPr>
        <p:spPr>
          <a:xfrm>
            <a:off x="2316485" y="5310076"/>
            <a:ext cx="7559026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3D8B"/>
              </a:buClr>
              <a:buSzPts val="1600"/>
              <a:buFont typeface="Montserrat"/>
              <a:buNone/>
            </a:pPr>
            <a:r>
              <a:rPr lang="en-US" sz="1600" b="1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ecnologia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sozinha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não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muda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1" i="0" u="none" strike="noStrike" cap="none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operação</a:t>
            </a:r>
            <a:r>
              <a:rPr lang="en-US" sz="1600" b="1" i="0" u="none" strike="noStrike" cap="none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600" b="0" i="0" u="none" strike="noStrike" cap="none">
              <a:gradFill>
                <a:gsLst>
                  <a:gs pos="0">
                    <a:schemeClr val="accent2"/>
                  </a:gs>
                  <a:gs pos="100000">
                    <a:schemeClr val="accent6"/>
                  </a:gs>
                </a:gsLst>
                <a:lin ang="3600000" scaled="0"/>
              </a:gra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916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0E0F2"/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6784FFC5-D4C8-A8EC-B527-B682BBEA47FB}"/>
              </a:ext>
            </a:extLst>
          </p:cNvPr>
          <p:cNvSpPr/>
          <p:nvPr/>
        </p:nvSpPr>
        <p:spPr>
          <a:xfrm>
            <a:off x="2451492" y="1224378"/>
            <a:ext cx="3155357" cy="4763602"/>
          </a:xfrm>
          <a:prstGeom prst="roundRect">
            <a:avLst>
              <a:gd name="adj" fmla="val 8794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9525" cap="flat" cmpd="sng">
            <a:solidFill>
              <a:srgbClr val="F8F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pt-BR" sz="2400">
              <a:solidFill>
                <a:srgbClr val="E0458E"/>
              </a:solidFill>
            </a:endParaRPr>
          </a:p>
        </p:txBody>
      </p:sp>
      <p:sp>
        <p:nvSpPr>
          <p:cNvPr id="7" name="Google Shape;72;g36e90867d2e_0_810">
            <a:extLst>
              <a:ext uri="{FF2B5EF4-FFF2-40B4-BE49-F238E27FC236}">
                <a16:creationId xmlns:a16="http://schemas.microsoft.com/office/drawing/2014/main" id="{845DD668-4D39-F370-E96B-3B6F5E337536}"/>
              </a:ext>
            </a:extLst>
          </p:cNvPr>
          <p:cNvSpPr txBox="1"/>
          <p:nvPr/>
        </p:nvSpPr>
        <p:spPr>
          <a:xfrm>
            <a:off x="2516766" y="4068658"/>
            <a:ext cx="2986373" cy="1391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75" tIns="338575" rIns="338575" bIns="338575" anchor="t" anchorCtr="0">
            <a:spAutoFit/>
          </a:bodyPr>
          <a:lstStyle/>
          <a:p>
            <a:pPr marL="0" lvl="0" indent="-381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263682"/>
                </a:solidFill>
                <a:latin typeface="Montserrat"/>
                <a:ea typeface="Montserrat"/>
                <a:cs typeface="Montserrat"/>
                <a:sym typeface="Montserrat"/>
              </a:rPr>
              <a:t>Douglas Zilio</a:t>
            </a:r>
            <a:endParaRPr sz="1600" b="1">
              <a:solidFill>
                <a:srgbClr val="26368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-381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263682"/>
                </a:solidFill>
                <a:latin typeface="Montserrat"/>
                <a:ea typeface="Montserrat"/>
                <a:cs typeface="Montserrat"/>
                <a:sym typeface="Montserrat"/>
              </a:rPr>
              <a:t>Gerente de Arquitetura de Soluções na </a:t>
            </a:r>
            <a:r>
              <a:rPr lang="pt-BR" sz="1200" err="1">
                <a:solidFill>
                  <a:srgbClr val="263682"/>
                </a:solidFill>
                <a:latin typeface="Montserrat"/>
                <a:ea typeface="Montserrat"/>
                <a:cs typeface="Montserrat"/>
                <a:sym typeface="Montserrat"/>
              </a:rPr>
              <a:t>Lecom</a:t>
            </a:r>
            <a:endParaRPr sz="1200"/>
          </a:p>
        </p:txBody>
      </p:sp>
      <p:pic>
        <p:nvPicPr>
          <p:cNvPr id="8" name="Imagem 7" descr="Código QR&#10;&#10;O conteúdo gerado por IA pode estar incorreto.">
            <a:extLst>
              <a:ext uri="{FF2B5EF4-FFF2-40B4-BE49-F238E27FC236}">
                <a16:creationId xmlns:a16="http://schemas.microsoft.com/office/drawing/2014/main" id="{CE4B5511-41DD-C251-8C0D-8B9ED1199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664" y="2339354"/>
            <a:ext cx="1791012" cy="1791012"/>
          </a:xfrm>
          <a:prstGeom prst="roundRect">
            <a:avLst>
              <a:gd name="adj" fmla="val 5919"/>
            </a:avLst>
          </a:prstGeom>
        </p:spPr>
      </p:pic>
      <p:pic>
        <p:nvPicPr>
          <p:cNvPr id="4" name="Google Shape;71;g36e90867d2e_0_810" title="1736627298666.jpeg">
            <a:extLst>
              <a:ext uri="{FF2B5EF4-FFF2-40B4-BE49-F238E27FC236}">
                <a16:creationId xmlns:a16="http://schemas.microsoft.com/office/drawing/2014/main" id="{F70ABA84-CA4D-B6AB-7A01-3BA60C3BF8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55" r="455"/>
          <a:stretch/>
        </p:blipFill>
        <p:spPr>
          <a:xfrm>
            <a:off x="3388605" y="821738"/>
            <a:ext cx="1317803" cy="1329880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</p:pic>
      <p:pic>
        <p:nvPicPr>
          <p:cNvPr id="17" name="Google Shape;96;g36e7023d271_0_19">
            <a:extLst>
              <a:ext uri="{FF2B5EF4-FFF2-40B4-BE49-F238E27FC236}">
                <a16:creationId xmlns:a16="http://schemas.microsoft.com/office/drawing/2014/main" id="{FD545A0D-DCB8-BCFA-9B1E-ECB534C11FF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1800"/>
          <a:stretch/>
        </p:blipFill>
        <p:spPr>
          <a:xfrm>
            <a:off x="3513420" y="5381286"/>
            <a:ext cx="1068171" cy="2402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6403056-1DF8-BE17-53E5-CDE39245E30D}"/>
              </a:ext>
            </a:extLst>
          </p:cNvPr>
          <p:cNvSpPr/>
          <p:nvPr/>
        </p:nvSpPr>
        <p:spPr>
          <a:xfrm>
            <a:off x="6185311" y="1224377"/>
            <a:ext cx="3155357" cy="4763601"/>
          </a:xfrm>
          <a:prstGeom prst="roundRect">
            <a:avLst>
              <a:gd name="adj" fmla="val 8794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9525" cap="flat" cmpd="sng">
            <a:solidFill>
              <a:srgbClr val="F8F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pt-BR" sz="2400">
              <a:solidFill>
                <a:srgbClr val="E0458E"/>
              </a:solidFill>
            </a:endParaRPr>
          </a:p>
        </p:txBody>
      </p:sp>
      <p:sp>
        <p:nvSpPr>
          <p:cNvPr id="19" name="Google Shape;61;p9">
            <a:extLst>
              <a:ext uri="{FF2B5EF4-FFF2-40B4-BE49-F238E27FC236}">
                <a16:creationId xmlns:a16="http://schemas.microsoft.com/office/drawing/2014/main" id="{C5A0ABE6-46C3-65A6-E653-3E2F7836D5E2}"/>
              </a:ext>
            </a:extLst>
          </p:cNvPr>
          <p:cNvSpPr txBox="1"/>
          <p:nvPr/>
        </p:nvSpPr>
        <p:spPr>
          <a:xfrm>
            <a:off x="6451386" y="4068658"/>
            <a:ext cx="2724300" cy="1214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75" tIns="338575" rIns="338575" bIns="3385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600" b="1" i="0" u="none" strike="noStrike" cap="none">
                <a:solidFill>
                  <a:srgbClr val="263682"/>
                </a:solidFill>
                <a:latin typeface="Montserrat"/>
                <a:ea typeface="Montserrat"/>
                <a:cs typeface="Montserrat"/>
                <a:sym typeface="Montserrat"/>
              </a:rPr>
              <a:t>Brendon</a:t>
            </a:r>
            <a:endParaRPr sz="1600" b="1" i="0" u="none" strike="noStrike" cap="none">
              <a:solidFill>
                <a:srgbClr val="26368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ID" sz="1200" b="0" i="0" u="none" strike="noStrike" cap="none">
                <a:solidFill>
                  <a:srgbClr val="263682"/>
                </a:solidFill>
                <a:latin typeface="Montserrat"/>
                <a:ea typeface="Montserrat"/>
                <a:cs typeface="Montserrat"/>
                <a:sym typeface="Montserrat"/>
              </a:rPr>
              <a:t>CTO </a:t>
            </a:r>
            <a:r>
              <a:rPr lang="en-ID" sz="1200" b="0" i="0" u="none" strike="noStrike" cap="none" err="1">
                <a:solidFill>
                  <a:srgbClr val="263682"/>
                </a:solidFill>
                <a:latin typeface="Montserrat"/>
                <a:ea typeface="Montserrat"/>
                <a:cs typeface="Montserrat"/>
                <a:sym typeface="Montserrat"/>
              </a:rPr>
              <a:t>na</a:t>
            </a:r>
            <a:r>
              <a:rPr lang="en-ID" sz="1200" b="0" i="0" u="none" strike="noStrike" cap="none">
                <a:solidFill>
                  <a:srgbClr val="263682"/>
                </a:solidFill>
                <a:latin typeface="Montserrat"/>
                <a:ea typeface="Montserrat"/>
                <a:cs typeface="Montserrat"/>
                <a:sym typeface="Montserrat"/>
              </a:rPr>
              <a:t> Roberty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Imagem 19" descr="Código QR&#10;&#10;O conteúdo gerado por IA pode estar incorreto.">
            <a:extLst>
              <a:ext uri="{FF2B5EF4-FFF2-40B4-BE49-F238E27FC236}">
                <a16:creationId xmlns:a16="http://schemas.microsoft.com/office/drawing/2014/main" id="{F4B8C957-5687-7D2F-464E-0122D61E46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2600" y="2337433"/>
            <a:ext cx="1792934" cy="1792934"/>
          </a:xfrm>
          <a:prstGeom prst="roundRect">
            <a:avLst>
              <a:gd name="adj" fmla="val 4357"/>
            </a:avLst>
          </a:prstGeom>
        </p:spPr>
      </p:pic>
      <p:pic>
        <p:nvPicPr>
          <p:cNvPr id="21" name="Google Shape;60;p9">
            <a:extLst>
              <a:ext uri="{FF2B5EF4-FFF2-40B4-BE49-F238E27FC236}">
                <a16:creationId xmlns:a16="http://schemas.microsoft.com/office/drawing/2014/main" id="{46722EE3-14EA-6CE6-010D-EC8E73AFE84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rcRect l="455" r="455"/>
          <a:stretch/>
        </p:blipFill>
        <p:spPr>
          <a:xfrm>
            <a:off x="7120180" y="829587"/>
            <a:ext cx="1317775" cy="1329880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C5B674F-F2E5-02A5-5DBC-387EF67AEA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3697" y="5360048"/>
            <a:ext cx="1190740" cy="26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367"/>
      </p:ext>
    </p:extLst>
  </p:cSld>
  <p:clrMapOvr>
    <a:masterClrMapping/>
  </p:clrMapOvr>
  <p:transition spd="med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9177E-74C7-7299-6559-603456E47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25957FF-E94A-64EC-D70F-40F4E3CA611E}"/>
              </a:ext>
            </a:extLst>
          </p:cNvPr>
          <p:cNvSpPr/>
          <p:nvPr/>
        </p:nvSpPr>
        <p:spPr>
          <a:xfrm>
            <a:off x="0" y="0"/>
            <a:ext cx="12192000" cy="688768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918C8F0-349E-7B05-A8B4-504B71835DF1}"/>
              </a:ext>
            </a:extLst>
          </p:cNvPr>
          <p:cNvSpPr txBox="1"/>
          <p:nvPr/>
        </p:nvSpPr>
        <p:spPr>
          <a:xfrm>
            <a:off x="1811321" y="1721187"/>
            <a:ext cx="8569358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800">
                <a:solidFill>
                  <a:schemeClr val="bg1"/>
                </a:solidFill>
                <a:latin typeface="Montserrat" pitchFamily="2" charset="0"/>
              </a:rPr>
              <a:t>IA sozinha</a:t>
            </a:r>
            <a:br>
              <a:rPr lang="pt-BR" sz="4800">
                <a:solidFill>
                  <a:schemeClr val="bg1"/>
                </a:solidFill>
                <a:latin typeface="Montserrat" pitchFamily="2" charset="0"/>
              </a:rPr>
            </a:br>
            <a:r>
              <a:rPr lang="pt-BR" sz="4800">
                <a:solidFill>
                  <a:schemeClr val="bg1"/>
                </a:solidFill>
                <a:latin typeface="Montserrat" pitchFamily="2" charset="0"/>
              </a:rPr>
              <a:t>gera potencial.</a:t>
            </a:r>
            <a:br>
              <a:rPr lang="pt-BR" sz="4800">
                <a:solidFill>
                  <a:schemeClr val="bg1"/>
                </a:solidFill>
                <a:latin typeface="Montserrat" pitchFamily="2" charset="0"/>
              </a:rPr>
            </a:br>
            <a:r>
              <a:rPr lang="pt-BR" sz="4800" b="1">
                <a:solidFill>
                  <a:schemeClr val="accent2"/>
                </a:solidFill>
                <a:latin typeface="Montserrat" pitchFamily="2" charset="0"/>
              </a:rPr>
              <a:t>Orquestração</a:t>
            </a:r>
            <a:br>
              <a:rPr lang="pt-BR" sz="4800" b="1">
                <a:solidFill>
                  <a:schemeClr val="accent2"/>
                </a:solidFill>
                <a:latin typeface="Montserrat" pitchFamily="2" charset="0"/>
              </a:rPr>
            </a:br>
            <a:r>
              <a:rPr lang="pt-BR" sz="4800" b="1">
                <a:solidFill>
                  <a:schemeClr val="accent2"/>
                </a:solidFill>
                <a:latin typeface="Montserrat" pitchFamily="2" charset="0"/>
              </a:rPr>
              <a:t>gera resultado.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521CF6EC-53A2-136D-4A7B-FAF1085C168D}"/>
              </a:ext>
            </a:extLst>
          </p:cNvPr>
          <p:cNvGrpSpPr/>
          <p:nvPr/>
        </p:nvGrpSpPr>
        <p:grpSpPr>
          <a:xfrm>
            <a:off x="5168484" y="5410716"/>
            <a:ext cx="1855032" cy="417215"/>
            <a:chOff x="1461478" y="1527646"/>
            <a:chExt cx="903366" cy="203176"/>
          </a:xfrm>
        </p:grpSpPr>
        <p:pic>
          <p:nvPicPr>
            <p:cNvPr id="2" name="Google Shape;191;p23">
              <a:extLst>
                <a:ext uri="{FF2B5EF4-FFF2-40B4-BE49-F238E27FC236}">
                  <a16:creationId xmlns:a16="http://schemas.microsoft.com/office/drawing/2014/main" id="{D1EA1CA9-295B-7CFF-B84D-5C50A8673B9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91057"/>
            <a:stretch/>
          </p:blipFill>
          <p:spPr>
            <a:xfrm>
              <a:off x="1461478" y="1527646"/>
              <a:ext cx="167606" cy="2031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Google Shape;239;p23">
              <a:extLst>
                <a:ext uri="{FF2B5EF4-FFF2-40B4-BE49-F238E27FC236}">
                  <a16:creationId xmlns:a16="http://schemas.microsoft.com/office/drawing/2014/main" id="{5B856719-449C-7F25-F0AE-EFBFE0A1480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9893" r="51802"/>
            <a:stretch/>
          </p:blipFill>
          <p:spPr>
            <a:xfrm>
              <a:off x="1646943" y="1527646"/>
              <a:ext cx="717901" cy="20317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7661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62">
          <a:extLst>
            <a:ext uri="{FF2B5EF4-FFF2-40B4-BE49-F238E27FC236}">
              <a16:creationId xmlns:a16="http://schemas.microsoft.com/office/drawing/2014/main" id="{B33921A8-9F74-431F-21E3-E62A3F890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88;p23">
            <a:extLst>
              <a:ext uri="{FF2B5EF4-FFF2-40B4-BE49-F238E27FC236}">
                <a16:creationId xmlns:a16="http://schemas.microsoft.com/office/drawing/2014/main" id="{BDDCE783-A0F8-76FE-6AAB-116B5C32587E}"/>
              </a:ext>
            </a:extLst>
          </p:cNvPr>
          <p:cNvSpPr/>
          <p:nvPr/>
        </p:nvSpPr>
        <p:spPr>
          <a:xfrm>
            <a:off x="8958305" y="5633975"/>
            <a:ext cx="2776495" cy="823975"/>
          </a:xfrm>
          <a:prstGeom prst="roundRect">
            <a:avLst>
              <a:gd name="adj" fmla="val 14521"/>
            </a:avLst>
          </a:prstGeom>
          <a:gradFill flip="none" rotWithShape="1">
            <a:gsLst>
              <a:gs pos="90000">
                <a:schemeClr val="bg1">
                  <a:alpha val="0"/>
                </a:schemeClr>
              </a:gs>
              <a:gs pos="0">
                <a:schemeClr val="bg1">
                  <a:shade val="100000"/>
                  <a:satMod val="115000"/>
                  <a:alpha val="56000"/>
                </a:schemeClr>
              </a:gs>
            </a:gsLst>
            <a:lin ang="10800000" scaled="0"/>
            <a:tileRect/>
          </a:gradFill>
          <a:ln w="635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188;p23">
            <a:extLst>
              <a:ext uri="{FF2B5EF4-FFF2-40B4-BE49-F238E27FC236}">
                <a16:creationId xmlns:a16="http://schemas.microsoft.com/office/drawing/2014/main" id="{42E52179-02D2-163D-2C72-2DEE1F05C797}"/>
              </a:ext>
            </a:extLst>
          </p:cNvPr>
          <p:cNvSpPr/>
          <p:nvPr/>
        </p:nvSpPr>
        <p:spPr>
          <a:xfrm>
            <a:off x="8958305" y="1128698"/>
            <a:ext cx="2776495" cy="4331126"/>
          </a:xfrm>
          <a:prstGeom prst="roundRect">
            <a:avLst>
              <a:gd name="adj" fmla="val 7585"/>
            </a:avLst>
          </a:prstGeom>
          <a:gradFill flip="none" rotWithShape="1">
            <a:gsLst>
              <a:gs pos="90000">
                <a:schemeClr val="bg1">
                  <a:alpha val="0"/>
                </a:schemeClr>
              </a:gs>
              <a:gs pos="0">
                <a:schemeClr val="bg1">
                  <a:shade val="100000"/>
                  <a:satMod val="115000"/>
                  <a:alpha val="56000"/>
                </a:schemeClr>
              </a:gs>
            </a:gsLst>
            <a:lin ang="10800000" scaled="0"/>
            <a:tileRect/>
          </a:gradFill>
          <a:ln w="635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7987EAE7-56F8-1C5E-913A-696ED4EB4E24}"/>
              </a:ext>
            </a:extLst>
          </p:cNvPr>
          <p:cNvGrpSpPr/>
          <p:nvPr/>
        </p:nvGrpSpPr>
        <p:grpSpPr>
          <a:xfrm>
            <a:off x="636054" y="292051"/>
            <a:ext cx="11534826" cy="5549179"/>
            <a:chOff x="-29069" y="177027"/>
            <a:chExt cx="13007854" cy="6257825"/>
          </a:xfrm>
        </p:grpSpPr>
        <p:sp>
          <p:nvSpPr>
            <p:cNvPr id="14" name="Google Shape;65;p15">
              <a:extLst>
                <a:ext uri="{FF2B5EF4-FFF2-40B4-BE49-F238E27FC236}">
                  <a16:creationId xmlns:a16="http://schemas.microsoft.com/office/drawing/2014/main" id="{17EE6668-DE01-6278-373B-7A94D1F8627D}"/>
                </a:ext>
              </a:extLst>
            </p:cNvPr>
            <p:cNvSpPr/>
            <p:nvPr/>
          </p:nvSpPr>
          <p:spPr>
            <a:xfrm>
              <a:off x="3423075" y="932111"/>
              <a:ext cx="5271773" cy="52717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rgbClr val="BFC3D9">
                    <a:alpha val="85000"/>
                  </a:srgbClr>
                </a:gs>
              </a:gsLst>
              <a:lin ang="3600000" scaled="0"/>
            </a:gradFill>
            <a:ln w="12700">
              <a:solidFill>
                <a:srgbClr val="E0E0F2"/>
              </a:solidFill>
            </a:ln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lt1"/>
                </a:solidFill>
              </a:endParaRPr>
            </a:p>
          </p:txBody>
        </p: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380E84FF-0338-239B-8518-92BC082869F5}"/>
                </a:ext>
              </a:extLst>
            </p:cNvPr>
            <p:cNvCxnSpPr>
              <a:cxnSpLocks/>
            </p:cNvCxnSpPr>
            <p:nvPr/>
          </p:nvCxnSpPr>
          <p:spPr>
            <a:xfrm>
              <a:off x="2988465" y="3567998"/>
              <a:ext cx="6210281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D270CBDF-70CB-3F54-5CD6-C94C3D27C65F}"/>
                </a:ext>
              </a:extLst>
            </p:cNvPr>
            <p:cNvCxnSpPr>
              <a:cxnSpLocks/>
              <a:stCxn id="14" idx="0"/>
              <a:endCxn id="25" idx="0"/>
            </p:cNvCxnSpPr>
            <p:nvPr/>
          </p:nvCxnSpPr>
          <p:spPr>
            <a:xfrm flipH="1">
              <a:off x="6058960" y="932111"/>
              <a:ext cx="1" cy="5502741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4FF7A80D-CB11-C03E-AACE-3593ABBDFB64}"/>
                </a:ext>
              </a:extLst>
            </p:cNvPr>
            <p:cNvGrpSpPr/>
            <p:nvPr/>
          </p:nvGrpSpPr>
          <p:grpSpPr>
            <a:xfrm>
              <a:off x="4132208" y="1662626"/>
              <a:ext cx="3853505" cy="3853505"/>
              <a:chOff x="7129805" y="2092416"/>
              <a:chExt cx="2581831" cy="2581831"/>
            </a:xfrm>
          </p:grpSpPr>
          <p:sp>
            <p:nvSpPr>
              <p:cNvPr id="67" name="Google Shape;67;p15">
                <a:extLst>
                  <a:ext uri="{FF2B5EF4-FFF2-40B4-BE49-F238E27FC236}">
                    <a16:creationId xmlns:a16="http://schemas.microsoft.com/office/drawing/2014/main" id="{7166F1BB-AC79-C7F5-C598-6108C55D5F9B}"/>
                  </a:ext>
                </a:extLst>
              </p:cNvPr>
              <p:cNvSpPr/>
              <p:nvPr/>
            </p:nvSpPr>
            <p:spPr>
              <a:xfrm>
                <a:off x="7129805" y="2092416"/>
                <a:ext cx="2581831" cy="2581831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BFC3D9">
                      <a:alpha val="85000"/>
                    </a:srgbClr>
                  </a:gs>
                </a:gsLst>
                <a:lin ang="3600000" scaled="0"/>
              </a:gradFill>
              <a:ln w="12700">
                <a:solidFill>
                  <a:srgbClr val="E0E0F2"/>
                </a:solidFill>
              </a:ln>
              <a:effectLst>
                <a:outerShdw blurRad="635000" dist="254000" dir="2700000" algn="tl" rotWithShape="0">
                  <a:schemeClr val="tx1">
                    <a:alpha val="1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400">
                  <a:solidFill>
                    <a:schemeClr val="lt1"/>
                  </a:solidFill>
                </a:endParaRPr>
              </a:p>
            </p:txBody>
          </p:sp>
          <p:sp>
            <p:nvSpPr>
              <p:cNvPr id="68" name="Google Shape;68;p15">
                <a:extLst>
                  <a:ext uri="{FF2B5EF4-FFF2-40B4-BE49-F238E27FC236}">
                    <a16:creationId xmlns:a16="http://schemas.microsoft.com/office/drawing/2014/main" id="{A51DC48E-BC21-0302-8322-6B23FE8A0578}"/>
                  </a:ext>
                </a:extLst>
              </p:cNvPr>
              <p:cNvSpPr/>
              <p:nvPr/>
            </p:nvSpPr>
            <p:spPr>
              <a:xfrm>
                <a:off x="7289721" y="2252332"/>
                <a:ext cx="2262000" cy="226200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BFC3D9">
                      <a:alpha val="85000"/>
                    </a:srgbClr>
                  </a:gs>
                </a:gsLst>
                <a:lin ang="3600000" scaled="0"/>
              </a:gradFill>
              <a:ln w="12700">
                <a:solidFill>
                  <a:srgbClr val="E0E0F2"/>
                </a:solidFill>
              </a:ln>
              <a:effectLst>
                <a:outerShdw blurRad="635000" dist="254000" dir="2700000" algn="tl" rotWithShape="0">
                  <a:schemeClr val="tx1">
                    <a:alpha val="1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4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64FACFC3-5420-EE13-B6C6-0A2C5DE436F8}"/>
                </a:ext>
              </a:extLst>
            </p:cNvPr>
            <p:cNvGrpSpPr/>
            <p:nvPr/>
          </p:nvGrpSpPr>
          <p:grpSpPr>
            <a:xfrm>
              <a:off x="3534271" y="177027"/>
              <a:ext cx="4734008" cy="5718901"/>
              <a:chOff x="-3085323" y="-1142613"/>
              <a:chExt cx="6314270" cy="7627932"/>
            </a:xfrm>
          </p:grpSpPr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E3CF8D61-F29C-CEC9-B1BB-DD613AE9677F}"/>
                  </a:ext>
                </a:extLst>
              </p:cNvPr>
              <p:cNvSpPr txBox="1"/>
              <p:nvPr/>
            </p:nvSpPr>
            <p:spPr>
              <a:xfrm>
                <a:off x="-2567819" y="384774"/>
                <a:ext cx="5796766" cy="58726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prstTxWarp prst="textArchUp">
                  <a:avLst>
                    <a:gd name="adj" fmla="val 11860348"/>
                  </a:avLst>
                </a:prstTxWarp>
                <a:spAutoFit/>
              </a:bodyPr>
              <a:lstStyle/>
              <a:p>
                <a:pPr algn="ctr"/>
                <a:r>
                  <a:rPr lang="pt-BR" cap="all" spc="400">
                    <a:solidFill>
                      <a:schemeClr val="accent2"/>
                    </a:solidFill>
                  </a:rPr>
                  <a:t>Governança                                EFICIÊNCIA</a:t>
                </a:r>
              </a:p>
            </p:txBody>
          </p:sp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0ED1A1F5-9880-98B2-4B81-E7756704E705}"/>
                  </a:ext>
                </a:extLst>
              </p:cNvPr>
              <p:cNvSpPr txBox="1"/>
              <p:nvPr/>
            </p:nvSpPr>
            <p:spPr>
              <a:xfrm rot="223642">
                <a:off x="-2609005" y="908488"/>
                <a:ext cx="5784824" cy="5576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pt-BR" sz="1050" cap="all" spc="400">
                    <a:solidFill>
                      <a:schemeClr val="accent2"/>
                    </a:solidFill>
                  </a:rPr>
                  <a:t>ESCALABILIDADE                      EXPERIÊNCIA</a:t>
                </a:r>
              </a:p>
            </p:txBody>
          </p:sp>
          <p:sp>
            <p:nvSpPr>
              <p:cNvPr id="22" name="Rectangle 2">
                <a:extLst>
                  <a:ext uri="{FF2B5EF4-FFF2-40B4-BE49-F238E27FC236}">
                    <a16:creationId xmlns:a16="http://schemas.microsoft.com/office/drawing/2014/main" id="{5822968A-CE4D-A426-FA9A-F1AC453B59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085323" y="-1142613"/>
                <a:ext cx="312834" cy="389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•"/>
                  <a:tabLst/>
                </a:pPr>
                <a:endParaRPr kumimoji="0" lang="pt-BR" altLang="pt-BR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36" name="Gráfico 35">
              <a:extLst>
                <a:ext uri="{FF2B5EF4-FFF2-40B4-BE49-F238E27FC236}">
                  <a16:creationId xmlns:a16="http://schemas.microsoft.com/office/drawing/2014/main" id="{65B77C70-FF3E-71DE-B4BF-30993ED4A2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50845" y="1120516"/>
              <a:ext cx="1768518" cy="4894961"/>
            </a:xfrm>
            <a:prstGeom prst="rect">
              <a:avLst/>
            </a:prstGeom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</p:pic>
        <p:pic>
          <p:nvPicPr>
            <p:cNvPr id="3" name="Gráfico 2">
              <a:extLst>
                <a:ext uri="{FF2B5EF4-FFF2-40B4-BE49-F238E27FC236}">
                  <a16:creationId xmlns:a16="http://schemas.microsoft.com/office/drawing/2014/main" id="{A2EAEF51-7F2A-A4D6-1E87-7968C82C664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807990" y="1120516"/>
              <a:ext cx="1768518" cy="4894961"/>
            </a:xfrm>
            <a:prstGeom prst="rect">
              <a:avLst/>
            </a:prstGeom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75EBFFF1-DCB8-7F68-E23E-0E234CE58F11}"/>
                </a:ext>
              </a:extLst>
            </p:cNvPr>
            <p:cNvSpPr txBox="1"/>
            <p:nvPr/>
          </p:nvSpPr>
          <p:spPr>
            <a:xfrm>
              <a:off x="4713691" y="3938925"/>
              <a:ext cx="2765799" cy="5206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200">
                  <a:solidFill>
                    <a:schemeClr val="accent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Centro de Orquestração e Gestão Operacional</a:t>
              </a:r>
              <a:endParaRPr lang="pt-BR" sz="1200"/>
            </a:p>
          </p:txBody>
        </p:sp>
        <p:pic>
          <p:nvPicPr>
            <p:cNvPr id="7" name="Google Shape;191;p19">
              <a:extLst>
                <a:ext uri="{FF2B5EF4-FFF2-40B4-BE49-F238E27FC236}">
                  <a16:creationId xmlns:a16="http://schemas.microsoft.com/office/drawing/2014/main" id="{EB2E8890-1BEF-7550-B08D-12E7D2D363A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51800"/>
            <a:stretch/>
          </p:blipFill>
          <p:spPr>
            <a:xfrm>
              <a:off x="5031999" y="3265637"/>
              <a:ext cx="2126540" cy="4782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4500322D-7A1B-79F5-17F1-67F5030B4011}"/>
                </a:ext>
              </a:extLst>
            </p:cNvPr>
            <p:cNvSpPr txBox="1"/>
            <p:nvPr/>
          </p:nvSpPr>
          <p:spPr>
            <a:xfrm>
              <a:off x="119920" y="1901307"/>
              <a:ext cx="248231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accent2"/>
                  </a:solidFill>
                  <a:latin typeface="Montserrat Medium" pitchFamily="2" charset="0"/>
                  <a:sym typeface="Montserrat"/>
                </a:rPr>
                <a:t>Processos</a:t>
              </a:r>
              <a:endParaRPr lang="pt-BR" sz="1200">
                <a:latin typeface="Montserrat Medium" pitchFamily="2" charset="0"/>
              </a:endParaRP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DA0DEC88-4FB3-C5F5-62FC-23A14ED134E1}"/>
                </a:ext>
              </a:extLst>
            </p:cNvPr>
            <p:cNvSpPr txBox="1"/>
            <p:nvPr/>
          </p:nvSpPr>
          <p:spPr>
            <a:xfrm>
              <a:off x="-29069" y="4780470"/>
              <a:ext cx="153512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accent2"/>
                  </a:solidFill>
                  <a:latin typeface="Montserrat Medium" pitchFamily="2" charset="0"/>
                  <a:sym typeface="Montserrat"/>
                </a:rPr>
                <a:t>ECM</a:t>
              </a:r>
              <a:endParaRPr lang="pt-BR" sz="1200">
                <a:latin typeface="Montserrat Medium" pitchFamily="2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09DB31BC-6668-10F3-CEB3-58003EC6707F}"/>
                </a:ext>
              </a:extLst>
            </p:cNvPr>
            <p:cNvSpPr txBox="1"/>
            <p:nvPr/>
          </p:nvSpPr>
          <p:spPr>
            <a:xfrm>
              <a:off x="15618" y="3429000"/>
              <a:ext cx="153512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accent2"/>
                  </a:solidFill>
                  <a:latin typeface="Montserrat Medium" pitchFamily="2" charset="0"/>
                  <a:sym typeface="Montserrat"/>
                </a:rPr>
                <a:t>Multicanais</a:t>
              </a:r>
              <a:endParaRPr lang="pt-BR" sz="1200">
                <a:latin typeface="Montserrat Medium" pitchFamily="2" charset="0"/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7F9E593E-0757-25C6-57EA-51EB6EA3B124}"/>
                </a:ext>
              </a:extLst>
            </p:cNvPr>
            <p:cNvSpPr txBox="1"/>
            <p:nvPr/>
          </p:nvSpPr>
          <p:spPr>
            <a:xfrm>
              <a:off x="10496467" y="1940614"/>
              <a:ext cx="2482318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tx1"/>
                  </a:solidFill>
                  <a:latin typeface="Montserrat Medium" pitchFamily="2" charset="0"/>
                  <a:sym typeface="Montserrat"/>
                </a:rPr>
                <a:t>AI </a:t>
              </a:r>
              <a:r>
                <a:rPr lang="pt-BR" sz="1200" err="1">
                  <a:solidFill>
                    <a:schemeClr val="tx1"/>
                  </a:solidFill>
                  <a:latin typeface="Montserrat Medium" pitchFamily="2" charset="0"/>
                  <a:sym typeface="Montserrat"/>
                </a:rPr>
                <a:t>Agents</a:t>
              </a:r>
              <a:endParaRPr lang="pt-BR" sz="1200">
                <a:solidFill>
                  <a:schemeClr val="tx1"/>
                </a:solidFill>
                <a:latin typeface="Montserrat Medium" pitchFamily="2" charset="0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C023BA9F-52C9-93D3-55E4-A57CD7B26F3A}"/>
                </a:ext>
              </a:extLst>
            </p:cNvPr>
            <p:cNvSpPr txBox="1"/>
            <p:nvPr/>
          </p:nvSpPr>
          <p:spPr>
            <a:xfrm>
              <a:off x="10382917" y="4866962"/>
              <a:ext cx="153512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tx1"/>
                  </a:solidFill>
                  <a:latin typeface="Montserrat Medium" pitchFamily="2" charset="0"/>
                  <a:sym typeface="Montserrat"/>
                </a:rPr>
                <a:t>IDP</a:t>
              </a:r>
              <a:endParaRPr lang="pt-BR" sz="1200">
                <a:solidFill>
                  <a:schemeClr val="tx1"/>
                </a:solidFill>
                <a:latin typeface="Montserrat Medium" pitchFamily="2" charset="0"/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5B7E2444-CB1E-3E18-9951-441B2745A484}"/>
                </a:ext>
              </a:extLst>
            </p:cNvPr>
            <p:cNvSpPr txBox="1"/>
            <p:nvPr/>
          </p:nvSpPr>
          <p:spPr>
            <a:xfrm>
              <a:off x="10510443" y="3429000"/>
              <a:ext cx="1535129" cy="312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tx1"/>
                  </a:solidFill>
                  <a:latin typeface="Montserrat Medium" pitchFamily="2" charset="0"/>
                  <a:sym typeface="Montserrat"/>
                </a:rPr>
                <a:t>RPA</a:t>
              </a:r>
              <a:endParaRPr lang="pt-BR" sz="1200">
                <a:solidFill>
                  <a:schemeClr val="tx1"/>
                </a:solidFill>
                <a:latin typeface="Montserrat Medium" pitchFamily="2" charset="0"/>
              </a:endParaRPr>
            </a:p>
          </p:txBody>
        </p:sp>
      </p:grpSp>
      <p:pic>
        <p:nvPicPr>
          <p:cNvPr id="23" name="Imagem 22">
            <a:extLst>
              <a:ext uri="{FF2B5EF4-FFF2-40B4-BE49-F238E27FC236}">
                <a16:creationId xmlns:a16="http://schemas.microsoft.com/office/drawing/2014/main" id="{FFB95E2C-D4C7-E41E-84DD-4987985CE1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1696" y="1340941"/>
            <a:ext cx="1012792" cy="222396"/>
          </a:xfrm>
          <a:prstGeom prst="rect">
            <a:avLst/>
          </a:prstGeom>
        </p:spPr>
      </p:pic>
      <p:sp>
        <p:nvSpPr>
          <p:cNvPr id="25" name="Google Shape;188;p23">
            <a:extLst>
              <a:ext uri="{FF2B5EF4-FFF2-40B4-BE49-F238E27FC236}">
                <a16:creationId xmlns:a16="http://schemas.microsoft.com/office/drawing/2014/main" id="{EEFDEDB3-9C3E-697A-6901-F8CFDF98F0A0}"/>
              </a:ext>
            </a:extLst>
          </p:cNvPr>
          <p:cNvSpPr/>
          <p:nvPr/>
        </p:nvSpPr>
        <p:spPr>
          <a:xfrm>
            <a:off x="3895142" y="5841230"/>
            <a:ext cx="4279048" cy="602500"/>
          </a:xfrm>
          <a:prstGeom prst="roundRect">
            <a:avLst>
              <a:gd name="adj" fmla="val 30010"/>
            </a:avLst>
          </a:prstGeom>
          <a:gradFill flip="none" rotWithShape="1">
            <a:gsLst>
              <a:gs pos="0">
                <a:srgbClr val="F8F9FF">
                  <a:alpha val="48000"/>
                </a:srgbClr>
              </a:gs>
              <a:gs pos="50000">
                <a:schemeClr val="bg1">
                  <a:alpha val="54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63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>
            <a:outerShdw blurRad="863600" dist="723900" dir="8400000" sx="85000" sy="85000" algn="t" rotWithShape="0">
              <a:schemeClr val="bg1">
                <a:lumMod val="10000"/>
                <a:alpha val="4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D70024DC-4060-FD1D-C657-AC2A6899F0B2}"/>
              </a:ext>
            </a:extLst>
          </p:cNvPr>
          <p:cNvSpPr/>
          <p:nvPr/>
        </p:nvSpPr>
        <p:spPr>
          <a:xfrm>
            <a:off x="4639471" y="6051589"/>
            <a:ext cx="5582952" cy="2206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err="1">
                <a:solidFill>
                  <a:schemeClr val="accent2"/>
                </a:solidFill>
                <a:latin typeface="Montserrat"/>
                <a:cs typeface="Arial"/>
              </a:rPr>
              <a:t>Analytics</a:t>
            </a:r>
            <a:endParaRPr lang="pt-BR" sz="1200">
              <a:solidFill>
                <a:schemeClr val="accent2"/>
              </a:solidFill>
              <a:latin typeface="Montserrat"/>
              <a:cs typeface="Arial"/>
            </a:endParaRP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5872ABD3-CB52-2645-84AF-05FD44E723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4494" y="5934958"/>
            <a:ext cx="454977" cy="454977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BBA5D514-9E9C-6F7D-E77F-F8574E839C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2653" y="4264778"/>
            <a:ext cx="649225" cy="649225"/>
          </a:xfrm>
          <a:prstGeom prst="rect">
            <a:avLst/>
          </a:prstGeom>
        </p:spPr>
      </p:pic>
      <p:pic>
        <p:nvPicPr>
          <p:cNvPr id="62" name="Imagem 61">
            <a:extLst>
              <a:ext uri="{FF2B5EF4-FFF2-40B4-BE49-F238E27FC236}">
                <a16:creationId xmlns:a16="http://schemas.microsoft.com/office/drawing/2014/main" id="{9880988C-511B-D93A-29D4-D0A633943A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1419" y="3029636"/>
            <a:ext cx="649225" cy="649225"/>
          </a:xfrm>
          <a:prstGeom prst="rect">
            <a:avLst/>
          </a:prstGeom>
        </p:spPr>
      </p:pic>
      <p:pic>
        <p:nvPicPr>
          <p:cNvPr id="70" name="Imagem 69">
            <a:extLst>
              <a:ext uri="{FF2B5EF4-FFF2-40B4-BE49-F238E27FC236}">
                <a16:creationId xmlns:a16="http://schemas.microsoft.com/office/drawing/2014/main" id="{8BF2B179-9F4D-9DED-E71B-B793D0F965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9507" y="1603998"/>
            <a:ext cx="649225" cy="649225"/>
          </a:xfrm>
          <a:prstGeom prst="rect">
            <a:avLst/>
          </a:prstGeom>
        </p:spPr>
      </p:pic>
      <p:sp>
        <p:nvSpPr>
          <p:cNvPr id="89" name="CaixaDeTexto 88">
            <a:extLst>
              <a:ext uri="{FF2B5EF4-FFF2-40B4-BE49-F238E27FC236}">
                <a16:creationId xmlns:a16="http://schemas.microsoft.com/office/drawing/2014/main" id="{56CB7F23-369E-F69F-B440-F4FCFD7E064D}"/>
              </a:ext>
            </a:extLst>
          </p:cNvPr>
          <p:cNvSpPr txBox="1"/>
          <p:nvPr/>
        </p:nvSpPr>
        <p:spPr>
          <a:xfrm>
            <a:off x="9120254" y="5779027"/>
            <a:ext cx="24525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Camada de automação inteligente</a:t>
            </a:r>
            <a:endParaRPr lang="pt-BR" sz="1200" b="1">
              <a:solidFill>
                <a:schemeClr val="tx1"/>
              </a:solidFill>
            </a:endParaRPr>
          </a:p>
        </p:txBody>
      </p:sp>
      <p:sp>
        <p:nvSpPr>
          <p:cNvPr id="100" name="Google Shape;71;p8">
            <a:extLst>
              <a:ext uri="{FF2B5EF4-FFF2-40B4-BE49-F238E27FC236}">
                <a16:creationId xmlns:a16="http://schemas.microsoft.com/office/drawing/2014/main" id="{9EB6D34F-BA1F-D8F3-E0E4-30552578DAE8}"/>
              </a:ext>
            </a:extLst>
          </p:cNvPr>
          <p:cNvSpPr/>
          <p:nvPr/>
        </p:nvSpPr>
        <p:spPr>
          <a:xfrm>
            <a:off x="0" y="393231"/>
            <a:ext cx="12192000" cy="3836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en-US" sz="24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Ecossitema</a:t>
            </a:r>
            <a:r>
              <a:rPr lang="en-US" sz="24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de </a:t>
            </a:r>
            <a:r>
              <a:rPr lang="en-US" sz="24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Inteligencia</a:t>
            </a:r>
            <a:r>
              <a:rPr lang="en-US" sz="24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</a:t>
            </a:r>
            <a:r>
              <a:rPr lang="en-US" sz="24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Operacional</a:t>
            </a:r>
            <a:endParaRPr sz="24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cxnSp>
        <p:nvCxnSpPr>
          <p:cNvPr id="101" name="Conector reto 100">
            <a:extLst>
              <a:ext uri="{FF2B5EF4-FFF2-40B4-BE49-F238E27FC236}">
                <a16:creationId xmlns:a16="http://schemas.microsoft.com/office/drawing/2014/main" id="{16751D33-6483-2892-6E08-74E9F2C8D540}"/>
              </a:ext>
            </a:extLst>
          </p:cNvPr>
          <p:cNvCxnSpPr>
            <a:cxnSpLocks/>
          </p:cNvCxnSpPr>
          <p:nvPr/>
        </p:nvCxnSpPr>
        <p:spPr>
          <a:xfrm>
            <a:off x="9448800" y="1727398"/>
            <a:ext cx="2277536" cy="0"/>
          </a:xfrm>
          <a:prstGeom prst="line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3600000" scaled="0"/>
            </a:gra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59F272DE-0679-BBB6-47B9-F98C15AD5374}"/>
              </a:ext>
            </a:extLst>
          </p:cNvPr>
          <p:cNvSpPr txBox="1"/>
          <p:nvPr/>
        </p:nvSpPr>
        <p:spPr>
          <a:xfrm>
            <a:off x="768894" y="2098070"/>
            <a:ext cx="147485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Modelagem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Execução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Regras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Integrações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Rastreabilidade</a:t>
            </a:r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555B553F-2219-F10F-0C01-8357C808FCAF}"/>
              </a:ext>
            </a:extLst>
          </p:cNvPr>
          <p:cNvSpPr txBox="1"/>
          <p:nvPr/>
        </p:nvSpPr>
        <p:spPr>
          <a:xfrm>
            <a:off x="768894" y="3479195"/>
            <a:ext cx="147485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Portal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 err="1">
                <a:solidFill>
                  <a:schemeClr val="tx1"/>
                </a:solidFill>
                <a:latin typeface="Montserrat" pitchFamily="2" charset="0"/>
              </a:rPr>
              <a:t>WhastApp</a:t>
            </a:r>
            <a:endParaRPr lang="pt-BR" sz="1050">
              <a:solidFill>
                <a:schemeClr val="tx1"/>
              </a:solidFill>
              <a:latin typeface="Montserrat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Redes sociais</a:t>
            </a:r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DEE0D0AC-AC30-3D3C-C385-BC1F152B25CF}"/>
              </a:ext>
            </a:extLst>
          </p:cNvPr>
          <p:cNvSpPr txBox="1"/>
          <p:nvPr/>
        </p:nvSpPr>
        <p:spPr>
          <a:xfrm>
            <a:off x="768894" y="4727889"/>
            <a:ext cx="147485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Gestão documental</a:t>
            </a:r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F22A0C77-95AB-BAB0-CC69-FB3FEBBC7DF4}"/>
              </a:ext>
            </a:extLst>
          </p:cNvPr>
          <p:cNvSpPr txBox="1"/>
          <p:nvPr/>
        </p:nvSpPr>
        <p:spPr>
          <a:xfrm>
            <a:off x="9998619" y="2098070"/>
            <a:ext cx="147485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Agentes autônomos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Studio (</a:t>
            </a:r>
            <a:r>
              <a:rPr lang="pt-BR" sz="1050" err="1">
                <a:solidFill>
                  <a:schemeClr val="tx1"/>
                </a:solidFill>
                <a:latin typeface="Montserrat" pitchFamily="2" charset="0"/>
              </a:rPr>
              <a:t>builder</a:t>
            </a: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)</a:t>
            </a:r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id="{DF46DD52-0112-A88D-AFF8-C3B080100747}"/>
              </a:ext>
            </a:extLst>
          </p:cNvPr>
          <p:cNvSpPr txBox="1"/>
          <p:nvPr/>
        </p:nvSpPr>
        <p:spPr>
          <a:xfrm>
            <a:off x="9998619" y="3479195"/>
            <a:ext cx="1568248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Automação robótica de tarefas repetitivas</a:t>
            </a:r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14299349-627E-E322-991D-983557FBECC0}"/>
              </a:ext>
            </a:extLst>
          </p:cNvPr>
          <p:cNvSpPr txBox="1"/>
          <p:nvPr/>
        </p:nvSpPr>
        <p:spPr>
          <a:xfrm>
            <a:off x="9998619" y="4727889"/>
            <a:ext cx="147485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Leitura inteligente de documentos</a:t>
            </a:r>
          </a:p>
        </p:txBody>
      </p:sp>
      <p:sp>
        <p:nvSpPr>
          <p:cNvPr id="117" name="CaixaDeTexto 116">
            <a:extLst>
              <a:ext uri="{FF2B5EF4-FFF2-40B4-BE49-F238E27FC236}">
                <a16:creationId xmlns:a16="http://schemas.microsoft.com/office/drawing/2014/main" id="{73CF40E9-FBFE-CC96-1439-C546BEF37A94}"/>
              </a:ext>
            </a:extLst>
          </p:cNvPr>
          <p:cNvSpPr txBox="1"/>
          <p:nvPr/>
        </p:nvSpPr>
        <p:spPr>
          <a:xfrm>
            <a:off x="5541788" y="6054200"/>
            <a:ext cx="263522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>
                <a:solidFill>
                  <a:schemeClr val="tx1"/>
                </a:solidFill>
                <a:latin typeface="Montserrat" pitchFamily="2" charset="0"/>
              </a:rPr>
              <a:t>Dados, Dashboards e KPIs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B1FB33A-5053-AACD-7B8D-6D3028F18C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04269" y="4267617"/>
            <a:ext cx="649225" cy="64922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1F4EFF6-C58B-D6D4-170B-F70517BA98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58305" y="3029636"/>
            <a:ext cx="649225" cy="64922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1EB3263-EE81-6469-474D-1BC3D66EBC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18898" y="1855927"/>
            <a:ext cx="333392" cy="32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12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C8152-F777-E19C-52C4-72D1379A0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2FD527F2-40F3-EBA0-E5EB-643D7C3A91C3}"/>
              </a:ext>
            </a:extLst>
          </p:cNvPr>
          <p:cNvGrpSpPr/>
          <p:nvPr/>
        </p:nvGrpSpPr>
        <p:grpSpPr>
          <a:xfrm>
            <a:off x="4482449" y="1852583"/>
            <a:ext cx="6621396" cy="4247754"/>
            <a:chOff x="4482449" y="1852583"/>
            <a:chExt cx="6621396" cy="4247754"/>
          </a:xfrm>
        </p:grpSpPr>
        <p:sp>
          <p:nvSpPr>
            <p:cNvPr id="315" name="Google Shape;188;p23">
              <a:extLst>
                <a:ext uri="{FF2B5EF4-FFF2-40B4-BE49-F238E27FC236}">
                  <a16:creationId xmlns:a16="http://schemas.microsoft.com/office/drawing/2014/main" id="{6B866A85-C96A-A71C-ADCE-80808DBC6435}"/>
                </a:ext>
              </a:extLst>
            </p:cNvPr>
            <p:cNvSpPr/>
            <p:nvPr/>
          </p:nvSpPr>
          <p:spPr>
            <a:xfrm>
              <a:off x="4482449" y="5497837"/>
              <a:ext cx="6621396" cy="602500"/>
            </a:xfrm>
            <a:prstGeom prst="roundRect">
              <a:avLst>
                <a:gd name="adj" fmla="val 14201"/>
              </a:avLst>
            </a:prstGeom>
            <a:gradFill flip="none" rotWithShape="1">
              <a:gsLst>
                <a:gs pos="0">
                  <a:srgbClr val="F8F9FF">
                    <a:alpha val="48000"/>
                  </a:srgbClr>
                </a:gs>
                <a:gs pos="50000">
                  <a:schemeClr val="bg1">
                    <a:alpha val="54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 w="63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863600" dist="723900" dir="8400000" sx="85000" sy="85000" algn="t" rotWithShape="0">
                <a:schemeClr val="bg1">
                  <a:lumMod val="10000"/>
                  <a:alpha val="40000"/>
                </a:scheme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88;p23">
              <a:extLst>
                <a:ext uri="{FF2B5EF4-FFF2-40B4-BE49-F238E27FC236}">
                  <a16:creationId xmlns:a16="http://schemas.microsoft.com/office/drawing/2014/main" id="{EB4D9495-720A-960A-B507-DAA6788E8C41}"/>
                </a:ext>
              </a:extLst>
            </p:cNvPr>
            <p:cNvSpPr/>
            <p:nvPr/>
          </p:nvSpPr>
          <p:spPr>
            <a:xfrm>
              <a:off x="4482449" y="1852583"/>
              <a:ext cx="6621396" cy="3599210"/>
            </a:xfrm>
            <a:prstGeom prst="roundRect">
              <a:avLst>
                <a:gd name="adj" fmla="val 2505"/>
              </a:avLst>
            </a:prstGeom>
            <a:gradFill flip="none" rotWithShape="1">
              <a:gsLst>
                <a:gs pos="0">
                  <a:srgbClr val="F8F9FF">
                    <a:alpha val="48000"/>
                  </a:srgbClr>
                </a:gs>
                <a:gs pos="50000">
                  <a:schemeClr val="bg1">
                    <a:alpha val="54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 w="63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863600" dist="723900" dir="8400000" sx="85000" sy="85000" algn="t" rotWithShape="0">
                <a:schemeClr val="bg1">
                  <a:lumMod val="10000"/>
                  <a:alpha val="40000"/>
                </a:scheme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1" name="Agrupar 180">
            <a:extLst>
              <a:ext uri="{FF2B5EF4-FFF2-40B4-BE49-F238E27FC236}">
                <a16:creationId xmlns:a16="http://schemas.microsoft.com/office/drawing/2014/main" id="{57EB4E53-C926-5973-682B-F7F7926A0E0C}"/>
              </a:ext>
            </a:extLst>
          </p:cNvPr>
          <p:cNvGrpSpPr/>
          <p:nvPr/>
        </p:nvGrpSpPr>
        <p:grpSpPr>
          <a:xfrm>
            <a:off x="5172533" y="1815089"/>
            <a:ext cx="5997786" cy="3698321"/>
            <a:chOff x="1198056" y="79563"/>
            <a:chExt cx="11014741" cy="6791848"/>
          </a:xfrm>
        </p:grpSpPr>
        <p:grpSp>
          <p:nvGrpSpPr>
            <p:cNvPr id="174" name="Agrupar 173">
              <a:extLst>
                <a:ext uri="{FF2B5EF4-FFF2-40B4-BE49-F238E27FC236}">
                  <a16:creationId xmlns:a16="http://schemas.microsoft.com/office/drawing/2014/main" id="{691A5052-8FAD-54C9-E808-9B92D3F4A0A7}"/>
                </a:ext>
              </a:extLst>
            </p:cNvPr>
            <p:cNvGrpSpPr/>
            <p:nvPr/>
          </p:nvGrpSpPr>
          <p:grpSpPr>
            <a:xfrm>
              <a:off x="2063288" y="79563"/>
              <a:ext cx="10149509" cy="6791848"/>
              <a:chOff x="1715122" y="-573159"/>
              <a:chExt cx="11272629" cy="7543418"/>
            </a:xfrm>
          </p:grpSpPr>
          <p:sp>
            <p:nvSpPr>
              <p:cNvPr id="175" name="Oval 34">
                <a:extLst>
                  <a:ext uri="{FF2B5EF4-FFF2-40B4-BE49-F238E27FC236}">
                    <a16:creationId xmlns:a16="http://schemas.microsoft.com/office/drawing/2014/main" id="{A44437C1-459C-3622-EB05-D3C7FBCD1331}"/>
                  </a:ext>
                </a:extLst>
              </p:cNvPr>
              <p:cNvSpPr/>
              <p:nvPr/>
            </p:nvSpPr>
            <p:spPr>
              <a:xfrm rot="20896925">
                <a:off x="4510503" y="684021"/>
                <a:ext cx="8477248" cy="6223000"/>
              </a:xfrm>
              <a:prstGeom prst="ellipse">
                <a:avLst/>
              </a:prstGeom>
              <a:solidFill>
                <a:schemeClr val="accent5">
                  <a:alpha val="40000"/>
                </a:schemeClr>
              </a:solidFill>
              <a:ln>
                <a:noFill/>
              </a:ln>
              <a:effectLst>
                <a:softEdge rad="1270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ID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Oval 35">
                <a:extLst>
                  <a:ext uri="{FF2B5EF4-FFF2-40B4-BE49-F238E27FC236}">
                    <a16:creationId xmlns:a16="http://schemas.microsoft.com/office/drawing/2014/main" id="{84F06916-1E6F-5E78-41EB-E0720F82E48B}"/>
                  </a:ext>
                </a:extLst>
              </p:cNvPr>
              <p:cNvSpPr/>
              <p:nvPr/>
            </p:nvSpPr>
            <p:spPr>
              <a:xfrm rot="458372">
                <a:off x="1715122" y="-573159"/>
                <a:ext cx="9041752" cy="6637391"/>
              </a:xfrm>
              <a:prstGeom prst="ellipse">
                <a:avLst/>
              </a:prstGeom>
              <a:gradFill flip="none" rotWithShape="1">
                <a:gsLst>
                  <a:gs pos="30000">
                    <a:schemeClr val="accent4"/>
                  </a:gs>
                  <a:gs pos="73000">
                    <a:schemeClr val="accent6"/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  <a:effectLst>
                <a:softEdge rad="1270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ID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Circle: Hollow 4">
                <a:extLst>
                  <a:ext uri="{FF2B5EF4-FFF2-40B4-BE49-F238E27FC236}">
                    <a16:creationId xmlns:a16="http://schemas.microsoft.com/office/drawing/2014/main" id="{E655471A-C03B-4887-259D-607508E31182}"/>
                  </a:ext>
                </a:extLst>
              </p:cNvPr>
              <p:cNvSpPr/>
              <p:nvPr/>
            </p:nvSpPr>
            <p:spPr>
              <a:xfrm>
                <a:off x="2554741" y="-112257"/>
                <a:ext cx="7082519" cy="7082516"/>
              </a:xfrm>
              <a:prstGeom prst="donut">
                <a:avLst>
                  <a:gd name="adj" fmla="val 14547"/>
                </a:avLst>
              </a:prstGeom>
              <a:gradFill flip="none" rotWithShape="1">
                <a:gsLst>
                  <a:gs pos="76000">
                    <a:schemeClr val="bg1"/>
                  </a:gs>
                  <a:gs pos="42000">
                    <a:srgbClr val="BFC3D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190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Circle: Hollow 5">
                <a:extLst>
                  <a:ext uri="{FF2B5EF4-FFF2-40B4-BE49-F238E27FC236}">
                    <a16:creationId xmlns:a16="http://schemas.microsoft.com/office/drawing/2014/main" id="{58246CEC-7026-BF47-C3AE-2C0996026C02}"/>
                  </a:ext>
                </a:extLst>
              </p:cNvPr>
              <p:cNvSpPr/>
              <p:nvPr/>
            </p:nvSpPr>
            <p:spPr>
              <a:xfrm>
                <a:off x="3357625" y="690625"/>
                <a:ext cx="5476753" cy="5476750"/>
              </a:xfrm>
              <a:prstGeom prst="donut">
                <a:avLst>
                  <a:gd name="adj" fmla="val 12607"/>
                </a:avLst>
              </a:prstGeom>
              <a:gradFill flip="none" rotWithShape="1">
                <a:gsLst>
                  <a:gs pos="76000">
                    <a:schemeClr val="bg1"/>
                  </a:gs>
                  <a:gs pos="42000">
                    <a:srgbClr val="BFC3D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190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" name="Oval 32">
              <a:extLst>
                <a:ext uri="{FF2B5EF4-FFF2-40B4-BE49-F238E27FC236}">
                  <a16:creationId xmlns:a16="http://schemas.microsoft.com/office/drawing/2014/main" id="{D630C42A-E695-A6B4-6B28-4902E8E4BE19}"/>
                </a:ext>
              </a:extLst>
            </p:cNvPr>
            <p:cNvSpPr/>
            <p:nvPr/>
          </p:nvSpPr>
          <p:spPr>
            <a:xfrm>
              <a:off x="4339690" y="2337772"/>
              <a:ext cx="2957709" cy="295770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rgbClr val="BFC3D9">
                    <a:alpha val="85000"/>
                  </a:srgbClr>
                </a:gs>
              </a:gsLst>
              <a:lin ang="3600000" scaled="0"/>
            </a:gradFill>
            <a:ln w="12700">
              <a:noFill/>
            </a:ln>
            <a:effectLst>
              <a:outerShdw blurRad="914400" dist="8636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ID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TextBox 30">
              <a:extLst>
                <a:ext uri="{FF2B5EF4-FFF2-40B4-BE49-F238E27FC236}">
                  <a16:creationId xmlns:a16="http://schemas.microsoft.com/office/drawing/2014/main" id="{B7DD8DD8-353A-9BE3-5311-9E0EB0726DEC}"/>
                </a:ext>
              </a:extLst>
            </p:cNvPr>
            <p:cNvSpPr txBox="1"/>
            <p:nvPr/>
          </p:nvSpPr>
          <p:spPr>
            <a:xfrm>
              <a:off x="1198056" y="2322054"/>
              <a:ext cx="9304775" cy="2458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E14C92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E15196"/>
                      </a:gs>
                      <a:gs pos="100000">
                        <a:srgbClr val="131876"/>
                      </a:gs>
                    </a:gsLst>
                    <a:lin ang="3600000" scaled="0"/>
                  </a:gradFill>
                  <a:effectLst/>
                  <a:uLnTx/>
                  <a:uFillTx/>
                  <a:latin typeface="Montserrat Bold" pitchFamily="2" charset="0"/>
                  <a:sym typeface="Arial"/>
                </a:rPr>
                <a:t>IA</a:t>
              </a:r>
              <a:endParaRPr kumimoji="0" lang="en-150" sz="5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E15196"/>
                    </a:gs>
                    <a:gs pos="100000">
                      <a:srgbClr val="131876"/>
                    </a:gs>
                  </a:gsLst>
                  <a:lin ang="3600000" scaled="0"/>
                </a:gradFill>
                <a:effectLst/>
                <a:uLnTx/>
                <a:uFillTx/>
                <a:latin typeface="Montserrat Bold" pitchFamily="2" charset="0"/>
                <a:sym typeface="Arial"/>
              </a:endParaRPr>
            </a:p>
          </p:txBody>
        </p:sp>
        <p:sp>
          <p:nvSpPr>
            <p:cNvPr id="180" name="TextBox 30">
              <a:extLst>
                <a:ext uri="{FF2B5EF4-FFF2-40B4-BE49-F238E27FC236}">
                  <a16:creationId xmlns:a16="http://schemas.microsoft.com/office/drawing/2014/main" id="{884776A5-7823-00E0-0AB1-E338622ABB18}"/>
                </a:ext>
              </a:extLst>
            </p:cNvPr>
            <p:cNvSpPr txBox="1"/>
            <p:nvPr/>
          </p:nvSpPr>
          <p:spPr>
            <a:xfrm>
              <a:off x="4406084" y="4152068"/>
              <a:ext cx="2956489" cy="423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E14C92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Tx/>
                <a:buNone/>
                <a:tabLst/>
                <a:defRPr/>
              </a:pPr>
              <a:r>
                <a:rPr kumimoji="0" lang="en-US" sz="600" b="0" i="0" u="none" strike="noStrike" kern="1200" cap="all" spc="600" normalizeH="0" baseline="0" noProof="0" err="1">
                  <a:ln>
                    <a:noFill/>
                  </a:ln>
                  <a:solidFill>
                    <a:srgbClr val="E0458E"/>
                  </a:solidFill>
                  <a:effectLst/>
                  <a:uLnTx/>
                  <a:uFillTx/>
                  <a:latin typeface="Montserrat"/>
                  <a:sym typeface="Arial"/>
                </a:rPr>
                <a:t>agentes</a:t>
              </a:r>
              <a:endParaRPr kumimoji="0" lang="en-150" sz="600" b="0" i="0" u="none" strike="noStrike" kern="1200" cap="all" spc="600" normalizeH="0" baseline="0" noProof="0">
                <a:ln>
                  <a:noFill/>
                </a:ln>
                <a:solidFill>
                  <a:srgbClr val="E0458E"/>
                </a:solidFill>
                <a:effectLst/>
                <a:uLnTx/>
                <a:uFillTx/>
                <a:latin typeface="Montserrat"/>
                <a:sym typeface="Arial"/>
              </a:endParaRPr>
            </a:p>
          </p:txBody>
        </p:sp>
      </p:grpSp>
      <p:grpSp>
        <p:nvGrpSpPr>
          <p:cNvPr id="291" name="Agrupar 290">
            <a:extLst>
              <a:ext uri="{FF2B5EF4-FFF2-40B4-BE49-F238E27FC236}">
                <a16:creationId xmlns:a16="http://schemas.microsoft.com/office/drawing/2014/main" id="{B5F10D3F-590B-A45A-B4C0-254F1AAAF79D}"/>
              </a:ext>
            </a:extLst>
          </p:cNvPr>
          <p:cNvGrpSpPr/>
          <p:nvPr/>
        </p:nvGrpSpPr>
        <p:grpSpPr>
          <a:xfrm>
            <a:off x="491599" y="1244261"/>
            <a:ext cx="2998088" cy="4468699"/>
            <a:chOff x="8840681" y="2368626"/>
            <a:chExt cx="2998088" cy="4468699"/>
          </a:xfrm>
        </p:grpSpPr>
        <p:sp>
          <p:nvSpPr>
            <p:cNvPr id="251" name="Google Shape;353;g1f215373797_1_285">
              <a:extLst>
                <a:ext uri="{FF2B5EF4-FFF2-40B4-BE49-F238E27FC236}">
                  <a16:creationId xmlns:a16="http://schemas.microsoft.com/office/drawing/2014/main" id="{1D5E1DEA-F514-B819-C01F-98820D04CB18}"/>
                </a:ext>
              </a:extLst>
            </p:cNvPr>
            <p:cNvSpPr txBox="1"/>
            <p:nvPr/>
          </p:nvSpPr>
          <p:spPr>
            <a:xfrm>
              <a:off x="8840681" y="2368626"/>
              <a:ext cx="2909454" cy="892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>
                  <a:ln>
                    <a:noFill/>
                  </a:ln>
                  <a:solidFill>
                    <a:srgbClr val="E0458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Autonomia com Agentes de IA</a:t>
              </a:r>
              <a:br>
                <a:rPr kumimoji="0" lang="pt-BR" sz="2000" b="1" i="0" u="none" strike="noStrike" kern="1200" cap="none" spc="0" normalizeH="0" baseline="0" noProof="0">
                  <a:ln>
                    <a:noFill/>
                  </a:ln>
                  <a:solidFill>
                    <a:srgbClr val="E0458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</a:b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srgbClr val="E0458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(Operação inteligente e adaptativa)</a:t>
              </a:r>
            </a:p>
          </p:txBody>
        </p:sp>
        <p:pic>
          <p:nvPicPr>
            <p:cNvPr id="258" name="Imagem 257" descr="Ícone&#10;&#10;O conteúdo gerado por IA pode estar incorreto.">
              <a:extLst>
                <a:ext uri="{FF2B5EF4-FFF2-40B4-BE49-F238E27FC236}">
                  <a16:creationId xmlns:a16="http://schemas.microsoft.com/office/drawing/2014/main" id="{1E04EA16-6B05-8A15-58A2-5B7BB1145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7354" y="3468200"/>
              <a:ext cx="251377" cy="251377"/>
            </a:xfrm>
            <a:prstGeom prst="rect">
              <a:avLst/>
            </a:prstGeom>
          </p:spPr>
        </p:pic>
        <p:sp>
          <p:nvSpPr>
            <p:cNvPr id="262" name="CaixaDeTexto 261">
              <a:extLst>
                <a:ext uri="{FF2B5EF4-FFF2-40B4-BE49-F238E27FC236}">
                  <a16:creationId xmlns:a16="http://schemas.microsoft.com/office/drawing/2014/main" id="{7C9F4B68-2FEF-EA55-5DF5-EC21585601D8}"/>
                </a:ext>
              </a:extLst>
            </p:cNvPr>
            <p:cNvSpPr txBox="1"/>
            <p:nvPr/>
          </p:nvSpPr>
          <p:spPr>
            <a:xfrm>
              <a:off x="9158731" y="3398674"/>
              <a:ext cx="2511866" cy="527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Agente como interface cognitiva + orquestrador</a:t>
              </a:r>
            </a:p>
          </p:txBody>
        </p:sp>
        <p:sp>
          <p:nvSpPr>
            <p:cNvPr id="264" name="CaixaDeTexto 263">
              <a:extLst>
                <a:ext uri="{FF2B5EF4-FFF2-40B4-BE49-F238E27FC236}">
                  <a16:creationId xmlns:a16="http://schemas.microsoft.com/office/drawing/2014/main" id="{A01F516A-9CD1-5997-704E-5F99F7BFA394}"/>
                </a:ext>
              </a:extLst>
            </p:cNvPr>
            <p:cNvSpPr txBox="1"/>
            <p:nvPr/>
          </p:nvSpPr>
          <p:spPr>
            <a:xfrm>
              <a:off x="8872490" y="6265822"/>
              <a:ext cx="2966279" cy="5715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Capacidade de execução autônoma, com supervisão e governança.</a:t>
              </a:r>
              <a:endParaRPr kumimoji="0" lang="pt-BR" sz="1100" b="1" i="0" u="none" strike="noStrike" kern="1200" cap="none" spc="0" normalizeH="0" baseline="0" noProof="0">
                <a:ln>
                  <a:noFill/>
                </a:ln>
                <a:solidFill>
                  <a:srgbClr val="25377E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68" name="Imagem 167" descr="Ícone&#10;&#10;O conteúdo gerado por IA pode estar incorreto.">
              <a:extLst>
                <a:ext uri="{FF2B5EF4-FFF2-40B4-BE49-F238E27FC236}">
                  <a16:creationId xmlns:a16="http://schemas.microsoft.com/office/drawing/2014/main" id="{11D2FC8D-0E0B-23CE-2B4C-180BB61AA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7354" y="4070084"/>
              <a:ext cx="251377" cy="251377"/>
            </a:xfrm>
            <a:prstGeom prst="rect">
              <a:avLst/>
            </a:prstGeom>
          </p:spPr>
        </p:pic>
        <p:sp>
          <p:nvSpPr>
            <p:cNvPr id="169" name="CaixaDeTexto 168">
              <a:extLst>
                <a:ext uri="{FF2B5EF4-FFF2-40B4-BE49-F238E27FC236}">
                  <a16:creationId xmlns:a16="http://schemas.microsoft.com/office/drawing/2014/main" id="{EE633E2F-C578-DD0B-F373-57ED37C107BB}"/>
                </a:ext>
              </a:extLst>
            </p:cNvPr>
            <p:cNvSpPr txBox="1"/>
            <p:nvPr/>
          </p:nvSpPr>
          <p:spPr>
            <a:xfrm>
              <a:off x="9158731" y="4000558"/>
              <a:ext cx="2511866" cy="1451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Ele interpreta contexto e decide: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0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Se segue um fluxo BPM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0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Se aciona um RPA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0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Se resolve diretamente via IA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0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Ou se combina múltiplos caminhos</a:t>
              </a:r>
            </a:p>
          </p:txBody>
        </p:sp>
        <p:pic>
          <p:nvPicPr>
            <p:cNvPr id="170" name="Imagem 169" descr="Ícone&#10;&#10;O conteúdo gerado por IA pode estar incorreto.">
              <a:extLst>
                <a:ext uri="{FF2B5EF4-FFF2-40B4-BE49-F238E27FC236}">
                  <a16:creationId xmlns:a16="http://schemas.microsoft.com/office/drawing/2014/main" id="{F88B66E6-0BD8-7EC0-8A67-51AAAFF1D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7354" y="5539075"/>
              <a:ext cx="251377" cy="251377"/>
            </a:xfrm>
            <a:prstGeom prst="rect">
              <a:avLst/>
            </a:prstGeom>
          </p:spPr>
        </p:pic>
        <p:sp>
          <p:nvSpPr>
            <p:cNvPr id="171" name="CaixaDeTexto 170">
              <a:extLst>
                <a:ext uri="{FF2B5EF4-FFF2-40B4-BE49-F238E27FC236}">
                  <a16:creationId xmlns:a16="http://schemas.microsoft.com/office/drawing/2014/main" id="{5F87CFC0-7EB3-C0DA-BB6F-4E12F6A9A273}"/>
                </a:ext>
              </a:extLst>
            </p:cNvPr>
            <p:cNvSpPr txBox="1"/>
            <p:nvPr/>
          </p:nvSpPr>
          <p:spPr>
            <a:xfrm>
              <a:off x="9158731" y="5469549"/>
              <a:ext cx="2511866" cy="527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Tomada de decisão dentro de limites definidos</a:t>
              </a:r>
            </a:p>
          </p:txBody>
        </p:sp>
      </p:grpSp>
      <p:sp>
        <p:nvSpPr>
          <p:cNvPr id="186" name="Circle: Hollow 4">
            <a:extLst>
              <a:ext uri="{FF2B5EF4-FFF2-40B4-BE49-F238E27FC236}">
                <a16:creationId xmlns:a16="http://schemas.microsoft.com/office/drawing/2014/main" id="{6397F3EC-A92F-B224-5D10-DEB64EEAD0A9}"/>
              </a:ext>
            </a:extLst>
          </p:cNvPr>
          <p:cNvSpPr/>
          <p:nvPr/>
        </p:nvSpPr>
        <p:spPr>
          <a:xfrm>
            <a:off x="6147816" y="2233818"/>
            <a:ext cx="3166585" cy="3166583"/>
          </a:xfrm>
          <a:prstGeom prst="donut">
            <a:avLst>
              <a:gd name="adj" fmla="val 14547"/>
            </a:avLst>
          </a:prstGeom>
          <a:gradFill flip="none" rotWithShape="1">
            <a:gsLst>
              <a:gs pos="76000">
                <a:schemeClr val="bg1"/>
              </a:gs>
              <a:gs pos="42000">
                <a:srgbClr val="BFC3D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3187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FD6738A8-B51E-859C-52B0-D117A1F2F016}"/>
              </a:ext>
            </a:extLst>
          </p:cNvPr>
          <p:cNvGrpSpPr/>
          <p:nvPr/>
        </p:nvGrpSpPr>
        <p:grpSpPr>
          <a:xfrm>
            <a:off x="4894694" y="2635982"/>
            <a:ext cx="821798" cy="875618"/>
            <a:chOff x="6381796" y="350100"/>
            <a:chExt cx="874870" cy="932165"/>
          </a:xfrm>
        </p:grpSpPr>
        <p:sp>
          <p:nvSpPr>
            <p:cNvPr id="61" name="Elipse 60">
              <a:extLst>
                <a:ext uri="{FF2B5EF4-FFF2-40B4-BE49-F238E27FC236}">
                  <a16:creationId xmlns:a16="http://schemas.microsoft.com/office/drawing/2014/main" id="{24C959D8-6214-3D5E-BF3E-ADE3BF31635F}"/>
                </a:ext>
              </a:extLst>
            </p:cNvPr>
            <p:cNvSpPr/>
            <p:nvPr/>
          </p:nvSpPr>
          <p:spPr>
            <a:xfrm>
              <a:off x="6546385" y="350100"/>
              <a:ext cx="526852" cy="526852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pic>
          <p:nvPicPr>
            <p:cNvPr id="62" name="Imagem 61">
              <a:extLst>
                <a:ext uri="{FF2B5EF4-FFF2-40B4-BE49-F238E27FC236}">
                  <a16:creationId xmlns:a16="http://schemas.microsoft.com/office/drawing/2014/main" id="{3B317FC7-72DD-AD36-53A3-58CD88432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58214" y="374150"/>
              <a:ext cx="478750" cy="478750"/>
            </a:xfrm>
            <a:prstGeom prst="ellipse">
              <a:avLst/>
            </a:prstGeom>
          </p:spPr>
        </p:pic>
        <p:sp>
          <p:nvSpPr>
            <p:cNvPr id="63" name="Retângulo: Cantos Arredondados 62">
              <a:extLst>
                <a:ext uri="{FF2B5EF4-FFF2-40B4-BE49-F238E27FC236}">
                  <a16:creationId xmlns:a16="http://schemas.microsoft.com/office/drawing/2014/main" id="{2FEA5C7B-DAEF-E5E4-5349-6A255FB0AACD}"/>
                </a:ext>
              </a:extLst>
            </p:cNvPr>
            <p:cNvSpPr/>
            <p:nvPr/>
          </p:nvSpPr>
          <p:spPr>
            <a:xfrm>
              <a:off x="6381796" y="968411"/>
              <a:ext cx="874870" cy="313854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BPM</a:t>
              </a:r>
            </a:p>
          </p:txBody>
        </p:sp>
      </p:grpSp>
      <p:grpSp>
        <p:nvGrpSpPr>
          <p:cNvPr id="189" name="Agrupar 188">
            <a:extLst>
              <a:ext uri="{FF2B5EF4-FFF2-40B4-BE49-F238E27FC236}">
                <a16:creationId xmlns:a16="http://schemas.microsoft.com/office/drawing/2014/main" id="{16868500-8F6C-81FD-019A-4AE9F3BD8DAA}"/>
              </a:ext>
            </a:extLst>
          </p:cNvPr>
          <p:cNvGrpSpPr/>
          <p:nvPr/>
        </p:nvGrpSpPr>
        <p:grpSpPr>
          <a:xfrm>
            <a:off x="9834961" y="2635982"/>
            <a:ext cx="667667" cy="875617"/>
            <a:chOff x="9045541" y="2800951"/>
            <a:chExt cx="667667" cy="875617"/>
          </a:xfrm>
        </p:grpSpPr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C78E1F49-E6CB-19FC-9062-C28CC2A7532C}"/>
                </a:ext>
              </a:extLst>
            </p:cNvPr>
            <p:cNvSpPr/>
            <p:nvPr/>
          </p:nvSpPr>
          <p:spPr>
            <a:xfrm>
              <a:off x="9133533" y="2800951"/>
              <a:ext cx="494891" cy="494891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CED43554-79C1-3CAE-1831-9C1F641E1AB7}"/>
                </a:ext>
              </a:extLst>
            </p:cNvPr>
            <p:cNvSpPr/>
            <p:nvPr/>
          </p:nvSpPr>
          <p:spPr>
            <a:xfrm>
              <a:off x="9045541" y="3381753"/>
              <a:ext cx="667667" cy="294815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RPA</a:t>
              </a:r>
            </a:p>
          </p:txBody>
        </p: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3A29908E-FB9E-DA07-6B4C-05BA61FA0579}"/>
              </a:ext>
            </a:extLst>
          </p:cNvPr>
          <p:cNvGrpSpPr/>
          <p:nvPr/>
        </p:nvGrpSpPr>
        <p:grpSpPr>
          <a:xfrm>
            <a:off x="4908945" y="4183293"/>
            <a:ext cx="793298" cy="875617"/>
            <a:chOff x="5685847" y="4196809"/>
            <a:chExt cx="793298" cy="875617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CD1BF5E4-EB8F-059B-1E6E-90CC4D4A2681}"/>
                </a:ext>
              </a:extLst>
            </p:cNvPr>
            <p:cNvSpPr/>
            <p:nvPr/>
          </p:nvSpPr>
          <p:spPr>
            <a:xfrm>
              <a:off x="5835050" y="4196809"/>
              <a:ext cx="494891" cy="494891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1" name="Retângulo: Cantos Arredondados 40">
              <a:extLst>
                <a:ext uri="{FF2B5EF4-FFF2-40B4-BE49-F238E27FC236}">
                  <a16:creationId xmlns:a16="http://schemas.microsoft.com/office/drawing/2014/main" id="{13F91806-D4F6-15A6-02BC-DE9468C29DE3}"/>
                </a:ext>
              </a:extLst>
            </p:cNvPr>
            <p:cNvSpPr/>
            <p:nvPr/>
          </p:nvSpPr>
          <p:spPr>
            <a:xfrm>
              <a:off x="5685847" y="4777611"/>
              <a:ext cx="793298" cy="294815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Inteligência Artificial</a:t>
              </a:r>
            </a:p>
          </p:txBody>
        </p:sp>
      </p:grpSp>
      <p:grpSp>
        <p:nvGrpSpPr>
          <p:cNvPr id="182" name="Agrupar 181">
            <a:extLst>
              <a:ext uri="{FF2B5EF4-FFF2-40B4-BE49-F238E27FC236}">
                <a16:creationId xmlns:a16="http://schemas.microsoft.com/office/drawing/2014/main" id="{3F4CC103-C931-AA01-642D-D7B370B1FFF2}"/>
              </a:ext>
            </a:extLst>
          </p:cNvPr>
          <p:cNvGrpSpPr/>
          <p:nvPr/>
        </p:nvGrpSpPr>
        <p:grpSpPr>
          <a:xfrm>
            <a:off x="9821597" y="4186629"/>
            <a:ext cx="821798" cy="875617"/>
            <a:chOff x="6381796" y="350100"/>
            <a:chExt cx="874870" cy="932166"/>
          </a:xfrm>
        </p:grpSpPr>
        <p:sp>
          <p:nvSpPr>
            <p:cNvPr id="183" name="Elipse 182">
              <a:extLst>
                <a:ext uri="{FF2B5EF4-FFF2-40B4-BE49-F238E27FC236}">
                  <a16:creationId xmlns:a16="http://schemas.microsoft.com/office/drawing/2014/main" id="{08AB33E3-7EFA-767B-411D-3DE14B378D96}"/>
                </a:ext>
              </a:extLst>
            </p:cNvPr>
            <p:cNvSpPr/>
            <p:nvPr/>
          </p:nvSpPr>
          <p:spPr>
            <a:xfrm>
              <a:off x="6546385" y="350100"/>
              <a:ext cx="526852" cy="526852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pic>
          <p:nvPicPr>
            <p:cNvPr id="184" name="Imagem 183">
              <a:extLst>
                <a:ext uri="{FF2B5EF4-FFF2-40B4-BE49-F238E27FC236}">
                  <a16:creationId xmlns:a16="http://schemas.microsoft.com/office/drawing/2014/main" id="{6141A231-8916-BB4C-165D-02F0C52C6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16305" y="410500"/>
              <a:ext cx="387012" cy="387012"/>
            </a:xfrm>
            <a:prstGeom prst="ellipse">
              <a:avLst/>
            </a:prstGeom>
          </p:spPr>
        </p:pic>
        <p:sp>
          <p:nvSpPr>
            <p:cNvPr id="185" name="Retângulo: Cantos Arredondados 184">
              <a:extLst>
                <a:ext uri="{FF2B5EF4-FFF2-40B4-BE49-F238E27FC236}">
                  <a16:creationId xmlns:a16="http://schemas.microsoft.com/office/drawing/2014/main" id="{12864FBB-076A-3C1C-8A11-756E89E3F5F1}"/>
                </a:ext>
              </a:extLst>
            </p:cNvPr>
            <p:cNvSpPr/>
            <p:nvPr/>
          </p:nvSpPr>
          <p:spPr>
            <a:xfrm>
              <a:off x="6381796" y="968411"/>
              <a:ext cx="874870" cy="313855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Multicanais</a:t>
              </a:r>
            </a:p>
          </p:txBody>
        </p:sp>
      </p:grpSp>
      <p:sp>
        <p:nvSpPr>
          <p:cNvPr id="190" name="Google Shape;187;p23">
            <a:extLst>
              <a:ext uri="{FF2B5EF4-FFF2-40B4-BE49-F238E27FC236}">
                <a16:creationId xmlns:a16="http://schemas.microsoft.com/office/drawing/2014/main" id="{B05BA255-09A3-34DA-24DD-F1F77986D70E}"/>
              </a:ext>
            </a:extLst>
          </p:cNvPr>
          <p:cNvSpPr/>
          <p:nvPr/>
        </p:nvSpPr>
        <p:spPr>
          <a:xfrm>
            <a:off x="4482449" y="1852584"/>
            <a:ext cx="6621396" cy="368542"/>
          </a:xfrm>
          <a:prstGeom prst="round2SameRect">
            <a:avLst>
              <a:gd name="adj1" fmla="val 35422"/>
              <a:gd name="adj2" fmla="val 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09" name="Agrupar 308">
            <a:extLst>
              <a:ext uri="{FF2B5EF4-FFF2-40B4-BE49-F238E27FC236}">
                <a16:creationId xmlns:a16="http://schemas.microsoft.com/office/drawing/2014/main" id="{268205EC-9D8B-D3F1-46CF-0C9429F83212}"/>
              </a:ext>
            </a:extLst>
          </p:cNvPr>
          <p:cNvGrpSpPr/>
          <p:nvPr/>
        </p:nvGrpSpPr>
        <p:grpSpPr>
          <a:xfrm>
            <a:off x="6128703" y="5121648"/>
            <a:ext cx="3652396" cy="502798"/>
            <a:chOff x="399010" y="5101381"/>
            <a:chExt cx="3652396" cy="502798"/>
          </a:xfrm>
        </p:grpSpPr>
        <p:grpSp>
          <p:nvGrpSpPr>
            <p:cNvPr id="296" name="Agrupar 295">
              <a:extLst>
                <a:ext uri="{FF2B5EF4-FFF2-40B4-BE49-F238E27FC236}">
                  <a16:creationId xmlns:a16="http://schemas.microsoft.com/office/drawing/2014/main" id="{0BE10038-4364-C9E5-E8EC-47C614700FFE}"/>
                </a:ext>
              </a:extLst>
            </p:cNvPr>
            <p:cNvGrpSpPr/>
            <p:nvPr/>
          </p:nvGrpSpPr>
          <p:grpSpPr>
            <a:xfrm>
              <a:off x="399010" y="5101381"/>
              <a:ext cx="3289473" cy="502798"/>
              <a:chOff x="3893793" y="4896183"/>
              <a:chExt cx="3336218" cy="502798"/>
            </a:xfrm>
          </p:grpSpPr>
          <p:sp>
            <p:nvSpPr>
              <p:cNvPr id="297" name="Retângulo: Cantos Arredondados 296">
                <a:extLst>
                  <a:ext uri="{FF2B5EF4-FFF2-40B4-BE49-F238E27FC236}">
                    <a16:creationId xmlns:a16="http://schemas.microsoft.com/office/drawing/2014/main" id="{BD878AA8-56A5-C26D-ACE1-851F2CA32E85}"/>
                  </a:ext>
                </a:extLst>
              </p:cNvPr>
              <p:cNvSpPr/>
              <p:nvPr/>
            </p:nvSpPr>
            <p:spPr>
              <a:xfrm>
                <a:off x="3893793" y="4896183"/>
                <a:ext cx="3336218" cy="502798"/>
              </a:xfrm>
              <a:prstGeom prst="roundRect">
                <a:avLst>
                  <a:gd name="adj" fmla="val 20559"/>
                </a:avLst>
              </a:prstGeom>
              <a:solidFill>
                <a:srgbClr val="FFFFFF"/>
              </a:solidFill>
              <a:ln w="19050">
                <a:noFill/>
              </a:ln>
              <a:effectLst>
                <a:outerShdw blurRad="533400" dir="2700000" algn="tl" rotWithShape="0">
                  <a:srgbClr val="48599F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endParaRPr>
              </a:p>
            </p:txBody>
          </p:sp>
          <p:pic>
            <p:nvPicPr>
              <p:cNvPr id="305" name="Imagem 304" descr="Ícone&#10;&#10;O conteúdo gerado por IA pode estar incorreto.">
                <a:extLst>
                  <a:ext uri="{FF2B5EF4-FFF2-40B4-BE49-F238E27FC236}">
                    <a16:creationId xmlns:a16="http://schemas.microsoft.com/office/drawing/2014/main" id="{CD8ADBAA-5516-5A92-5C53-5ACE6538A1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03241" y="5019143"/>
                <a:ext cx="251377" cy="251377"/>
              </a:xfrm>
              <a:prstGeom prst="rect">
                <a:avLst/>
              </a:prstGeom>
            </p:spPr>
          </p:pic>
        </p:grpSp>
        <p:sp>
          <p:nvSpPr>
            <p:cNvPr id="295" name="Rectangle 3">
              <a:extLst>
                <a:ext uri="{FF2B5EF4-FFF2-40B4-BE49-F238E27FC236}">
                  <a16:creationId xmlns:a16="http://schemas.microsoft.com/office/drawing/2014/main" id="{D23F5E2D-71CB-9237-457E-6E7A72544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933" y="5183536"/>
              <a:ext cx="3289473" cy="297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>
                  <a:ln>
                    <a:noFill/>
                  </a:ln>
                  <a:solidFill>
                    <a:srgbClr val="131876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Decisão mais rápida e baseada em dados</a:t>
              </a:r>
              <a:endParaRPr kumimoji="0" lang="pt-BR" altLang="pt-BR" sz="1000" b="0" i="0" u="none" strike="noStrike" kern="1200" cap="none" spc="0" normalizeH="0" baseline="0" noProof="0">
                <a:ln>
                  <a:noFill/>
                </a:ln>
                <a:solidFill>
                  <a:srgbClr val="131876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96" name="Conector: Angulado 195">
            <a:extLst>
              <a:ext uri="{FF2B5EF4-FFF2-40B4-BE49-F238E27FC236}">
                <a16:creationId xmlns:a16="http://schemas.microsoft.com/office/drawing/2014/main" id="{C32BB7EE-DE0A-4D23-9B81-39B90E97D1E5}"/>
              </a:ext>
            </a:extLst>
          </p:cNvPr>
          <p:cNvCxnSpPr>
            <a:cxnSpLocks/>
          </p:cNvCxnSpPr>
          <p:nvPr/>
        </p:nvCxnSpPr>
        <p:spPr>
          <a:xfrm rot="10800000">
            <a:off x="5580230" y="2882330"/>
            <a:ext cx="1225649" cy="696347"/>
          </a:xfrm>
          <a:prstGeom prst="bentConnector3">
            <a:avLst/>
          </a:prstGeom>
          <a:ln>
            <a:solidFill>
              <a:srgbClr val="FFFF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onector: Angulado 196">
            <a:extLst>
              <a:ext uri="{FF2B5EF4-FFF2-40B4-BE49-F238E27FC236}">
                <a16:creationId xmlns:a16="http://schemas.microsoft.com/office/drawing/2014/main" id="{2460CAEE-597B-C723-188F-8062F5D06BF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620012" y="3850007"/>
            <a:ext cx="1159441" cy="693455"/>
          </a:xfrm>
          <a:prstGeom prst="bentConnector3">
            <a:avLst/>
          </a:prstGeom>
          <a:ln>
            <a:solidFill>
              <a:srgbClr val="FFFF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ector: Angulado 208">
            <a:extLst>
              <a:ext uri="{FF2B5EF4-FFF2-40B4-BE49-F238E27FC236}">
                <a16:creationId xmlns:a16="http://schemas.microsoft.com/office/drawing/2014/main" id="{B514B92E-F94C-D4C3-F5C8-1EDCA305D121}"/>
              </a:ext>
            </a:extLst>
          </p:cNvPr>
          <p:cNvCxnSpPr>
            <a:cxnSpLocks/>
          </p:cNvCxnSpPr>
          <p:nvPr/>
        </p:nvCxnSpPr>
        <p:spPr>
          <a:xfrm>
            <a:off x="8557843" y="3830038"/>
            <a:ext cx="1278328" cy="713426"/>
          </a:xfrm>
          <a:prstGeom prst="bentConnector3">
            <a:avLst/>
          </a:prstGeom>
          <a:ln>
            <a:solidFill>
              <a:srgbClr val="FFFF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ector: Angulado 209">
            <a:extLst>
              <a:ext uri="{FF2B5EF4-FFF2-40B4-BE49-F238E27FC236}">
                <a16:creationId xmlns:a16="http://schemas.microsoft.com/office/drawing/2014/main" id="{002D622E-079A-B3AA-E067-99CBE5B21767}"/>
              </a:ext>
            </a:extLst>
          </p:cNvPr>
          <p:cNvCxnSpPr>
            <a:cxnSpLocks/>
          </p:cNvCxnSpPr>
          <p:nvPr/>
        </p:nvCxnSpPr>
        <p:spPr>
          <a:xfrm flipV="1">
            <a:off x="8557843" y="2882328"/>
            <a:ext cx="1238543" cy="691816"/>
          </a:xfrm>
          <a:prstGeom prst="bentConnector3">
            <a:avLst/>
          </a:prstGeom>
          <a:ln>
            <a:solidFill>
              <a:srgbClr val="FFFF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B84556E-18C7-BFC9-0F88-E5D018AB17DF}"/>
              </a:ext>
            </a:extLst>
          </p:cNvPr>
          <p:cNvGrpSpPr/>
          <p:nvPr/>
        </p:nvGrpSpPr>
        <p:grpSpPr>
          <a:xfrm>
            <a:off x="0" y="285750"/>
            <a:ext cx="12192000" cy="6572183"/>
            <a:chOff x="0" y="285750"/>
            <a:chExt cx="12192000" cy="6572183"/>
          </a:xfrm>
        </p:grpSpPr>
        <p:sp>
          <p:nvSpPr>
            <p:cNvPr id="257" name="Rectangle: Rounded Corners 21">
              <a:extLst>
                <a:ext uri="{FF2B5EF4-FFF2-40B4-BE49-F238E27FC236}">
                  <a16:creationId xmlns:a16="http://schemas.microsoft.com/office/drawing/2014/main" id="{4F7766B5-8BDD-6108-8406-6C1F3B6F6C54}"/>
                </a:ext>
              </a:extLst>
            </p:cNvPr>
            <p:cNvSpPr/>
            <p:nvPr/>
          </p:nvSpPr>
          <p:spPr>
            <a:xfrm>
              <a:off x="3719103" y="285750"/>
              <a:ext cx="8080806" cy="6210299"/>
            </a:xfrm>
            <a:prstGeom prst="roundRect">
              <a:avLst>
                <a:gd name="adj" fmla="val 4035"/>
              </a:avLst>
            </a:prstGeom>
            <a:noFill/>
            <a:ln w="12700">
              <a:solidFill>
                <a:srgbClr val="FFFFFF"/>
              </a:solidFill>
            </a:ln>
            <a:effectLst>
              <a:outerShdw blurRad="635000" dist="2540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5" name="Google Shape;712;g1f215373797_1_417">
              <a:extLst>
                <a:ext uri="{FF2B5EF4-FFF2-40B4-BE49-F238E27FC236}">
                  <a16:creationId xmlns:a16="http://schemas.microsoft.com/office/drawing/2014/main" id="{1AF45E56-27FA-481F-2C90-8131FA68FEAA}"/>
                </a:ext>
              </a:extLst>
            </p:cNvPr>
            <p:cNvSpPr/>
            <p:nvPr/>
          </p:nvSpPr>
          <p:spPr>
            <a:xfrm>
              <a:off x="0" y="6796974"/>
              <a:ext cx="12192000" cy="60959"/>
            </a:xfrm>
            <a:prstGeom prst="rect">
              <a:avLst/>
            </a:prstGeom>
            <a:solidFill>
              <a:srgbClr val="E35C9C"/>
            </a:solidFill>
            <a:ln>
              <a:noFill/>
            </a:ln>
          </p:spPr>
          <p:txBody>
            <a:bodyPr spcFirstLastPara="1" wrap="square" lIns="68567" tIns="68567" rIns="68567" bIns="685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endParaRPr kumimoji="0" sz="14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1" name="Imagem 210">
              <a:extLst>
                <a:ext uri="{FF2B5EF4-FFF2-40B4-BE49-F238E27FC236}">
                  <a16:creationId xmlns:a16="http://schemas.microsoft.com/office/drawing/2014/main" id="{D5B1843D-C82F-FDD2-CFF8-BDA4D3A9E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16" t="37288" r="19827" b="55441"/>
            <a:stretch>
              <a:fillRect/>
            </a:stretch>
          </p:blipFill>
          <p:spPr>
            <a:xfrm>
              <a:off x="4410595" y="1414901"/>
              <a:ext cx="6403180" cy="403797"/>
            </a:xfrm>
            <a:prstGeom prst="rect">
              <a:avLst/>
            </a:prstGeom>
          </p:spPr>
        </p:pic>
      </p:grpSp>
      <p:grpSp>
        <p:nvGrpSpPr>
          <p:cNvPr id="212" name="Agrupar 211">
            <a:extLst>
              <a:ext uri="{FF2B5EF4-FFF2-40B4-BE49-F238E27FC236}">
                <a16:creationId xmlns:a16="http://schemas.microsoft.com/office/drawing/2014/main" id="{4CE0E475-DBA3-447C-7BBD-443754CBA945}"/>
              </a:ext>
            </a:extLst>
          </p:cNvPr>
          <p:cNvGrpSpPr/>
          <p:nvPr/>
        </p:nvGrpSpPr>
        <p:grpSpPr>
          <a:xfrm>
            <a:off x="5731520" y="516976"/>
            <a:ext cx="710785" cy="932165"/>
            <a:chOff x="3800651" y="350100"/>
            <a:chExt cx="710785" cy="932165"/>
          </a:xfrm>
        </p:grpSpPr>
        <p:sp>
          <p:nvSpPr>
            <p:cNvPr id="213" name="Elipse 212">
              <a:extLst>
                <a:ext uri="{FF2B5EF4-FFF2-40B4-BE49-F238E27FC236}">
                  <a16:creationId xmlns:a16="http://schemas.microsoft.com/office/drawing/2014/main" id="{4D7DEE5E-CF61-7656-1007-AC0119C71353}"/>
                </a:ext>
              </a:extLst>
            </p:cNvPr>
            <p:cNvSpPr/>
            <p:nvPr/>
          </p:nvSpPr>
          <p:spPr>
            <a:xfrm>
              <a:off x="3905414" y="350100"/>
              <a:ext cx="526852" cy="526852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pic>
          <p:nvPicPr>
            <p:cNvPr id="214" name="Imagem 213">
              <a:extLst>
                <a:ext uri="{FF2B5EF4-FFF2-40B4-BE49-F238E27FC236}">
                  <a16:creationId xmlns:a16="http://schemas.microsoft.com/office/drawing/2014/main" id="{D24F4780-309F-FBB9-B9D2-BB1223221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334" y="436185"/>
              <a:ext cx="387012" cy="387012"/>
            </a:xfrm>
            <a:prstGeom prst="ellipse">
              <a:avLst/>
            </a:prstGeom>
          </p:spPr>
        </p:pic>
        <p:sp>
          <p:nvSpPr>
            <p:cNvPr id="247" name="Retângulo: Cantos Arredondados 246">
              <a:extLst>
                <a:ext uri="{FF2B5EF4-FFF2-40B4-BE49-F238E27FC236}">
                  <a16:creationId xmlns:a16="http://schemas.microsoft.com/office/drawing/2014/main" id="{DF17725B-F87D-278E-5619-BD5BCB78BC86}"/>
                </a:ext>
              </a:extLst>
            </p:cNvPr>
            <p:cNvSpPr/>
            <p:nvPr/>
          </p:nvSpPr>
          <p:spPr>
            <a:xfrm>
              <a:off x="3800651" y="968411"/>
              <a:ext cx="710785" cy="313854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Sistemas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legados</a:t>
              </a:r>
            </a:p>
          </p:txBody>
        </p:sp>
      </p:grp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83BB857B-D7D6-E347-E794-814D71DA7852}"/>
              </a:ext>
            </a:extLst>
          </p:cNvPr>
          <p:cNvGrpSpPr/>
          <p:nvPr/>
        </p:nvGrpSpPr>
        <p:grpSpPr>
          <a:xfrm>
            <a:off x="6625826" y="525631"/>
            <a:ext cx="710785" cy="932165"/>
            <a:chOff x="4748855" y="350100"/>
            <a:chExt cx="710785" cy="932165"/>
          </a:xfrm>
        </p:grpSpPr>
        <p:sp>
          <p:nvSpPr>
            <p:cNvPr id="249" name="Elipse 248">
              <a:extLst>
                <a:ext uri="{FF2B5EF4-FFF2-40B4-BE49-F238E27FC236}">
                  <a16:creationId xmlns:a16="http://schemas.microsoft.com/office/drawing/2014/main" id="{36C2BD87-2BBB-E4B2-064D-7E68A66AEA5F}"/>
                </a:ext>
              </a:extLst>
            </p:cNvPr>
            <p:cNvSpPr/>
            <p:nvPr/>
          </p:nvSpPr>
          <p:spPr>
            <a:xfrm>
              <a:off x="4848020" y="350100"/>
              <a:ext cx="526852" cy="526852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pic>
          <p:nvPicPr>
            <p:cNvPr id="250" name="Imagem 249">
              <a:extLst>
                <a:ext uri="{FF2B5EF4-FFF2-40B4-BE49-F238E27FC236}">
                  <a16:creationId xmlns:a16="http://schemas.microsoft.com/office/drawing/2014/main" id="{D4AAB5F4-94C7-E304-6C4A-47C8DC217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6749" y="427390"/>
              <a:ext cx="387012" cy="387012"/>
            </a:xfrm>
            <a:prstGeom prst="ellipse">
              <a:avLst/>
            </a:prstGeom>
          </p:spPr>
        </p:pic>
        <p:sp>
          <p:nvSpPr>
            <p:cNvPr id="252" name="Retângulo: Cantos Arredondados 251">
              <a:extLst>
                <a:ext uri="{FF2B5EF4-FFF2-40B4-BE49-F238E27FC236}">
                  <a16:creationId xmlns:a16="http://schemas.microsoft.com/office/drawing/2014/main" id="{EF7EB01E-9D8D-2D64-818A-5673CC786CFC}"/>
                </a:ext>
              </a:extLst>
            </p:cNvPr>
            <p:cNvSpPr/>
            <p:nvPr/>
          </p:nvSpPr>
          <p:spPr>
            <a:xfrm>
              <a:off x="4748855" y="968411"/>
              <a:ext cx="710785" cy="313854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Banco de dados</a:t>
              </a:r>
            </a:p>
          </p:txBody>
        </p:sp>
      </p:grpSp>
      <p:grpSp>
        <p:nvGrpSpPr>
          <p:cNvPr id="255" name="Agrupar 254">
            <a:extLst>
              <a:ext uri="{FF2B5EF4-FFF2-40B4-BE49-F238E27FC236}">
                <a16:creationId xmlns:a16="http://schemas.microsoft.com/office/drawing/2014/main" id="{72728CF4-24C7-A8F5-4A20-E3FDFE01A98C}"/>
              </a:ext>
            </a:extLst>
          </p:cNvPr>
          <p:cNvGrpSpPr/>
          <p:nvPr/>
        </p:nvGrpSpPr>
        <p:grpSpPr>
          <a:xfrm>
            <a:off x="8314106" y="525631"/>
            <a:ext cx="710785" cy="932165"/>
            <a:chOff x="5564138" y="350100"/>
            <a:chExt cx="710785" cy="932165"/>
          </a:xfrm>
        </p:grpSpPr>
        <p:sp>
          <p:nvSpPr>
            <p:cNvPr id="261" name="Elipse 260">
              <a:extLst>
                <a:ext uri="{FF2B5EF4-FFF2-40B4-BE49-F238E27FC236}">
                  <a16:creationId xmlns:a16="http://schemas.microsoft.com/office/drawing/2014/main" id="{AB29FB2A-BDF8-3DEC-900A-B774D78F3337}"/>
                </a:ext>
              </a:extLst>
            </p:cNvPr>
            <p:cNvSpPr/>
            <p:nvPr/>
          </p:nvSpPr>
          <p:spPr>
            <a:xfrm>
              <a:off x="5663046" y="350100"/>
              <a:ext cx="526852" cy="526852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pic>
          <p:nvPicPr>
            <p:cNvPr id="263" name="Imagem 262">
              <a:extLst>
                <a:ext uri="{FF2B5EF4-FFF2-40B4-BE49-F238E27FC236}">
                  <a16:creationId xmlns:a16="http://schemas.microsoft.com/office/drawing/2014/main" id="{782D1CA2-873B-561C-C689-2DF5E505C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9251" y="410500"/>
              <a:ext cx="387012" cy="387012"/>
            </a:xfrm>
            <a:prstGeom prst="ellipse">
              <a:avLst/>
            </a:prstGeom>
          </p:spPr>
        </p:pic>
        <p:sp>
          <p:nvSpPr>
            <p:cNvPr id="293" name="Retângulo: Cantos Arredondados 292">
              <a:extLst>
                <a:ext uri="{FF2B5EF4-FFF2-40B4-BE49-F238E27FC236}">
                  <a16:creationId xmlns:a16="http://schemas.microsoft.com/office/drawing/2014/main" id="{82A0081A-FF5E-4BC8-113A-7058DE96D1FB}"/>
                </a:ext>
              </a:extLst>
            </p:cNvPr>
            <p:cNvSpPr/>
            <p:nvPr/>
          </p:nvSpPr>
          <p:spPr>
            <a:xfrm>
              <a:off x="5564138" y="968411"/>
              <a:ext cx="710785" cy="313854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err="1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Saas</a:t>
              </a:r>
              <a:r>
                <a:rPr kumimoji="0" lang="pt-BR" sz="8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 Apps</a:t>
              </a:r>
            </a:p>
          </p:txBody>
        </p:sp>
      </p:grpSp>
      <p:grpSp>
        <p:nvGrpSpPr>
          <p:cNvPr id="294" name="Agrupar 293">
            <a:extLst>
              <a:ext uri="{FF2B5EF4-FFF2-40B4-BE49-F238E27FC236}">
                <a16:creationId xmlns:a16="http://schemas.microsoft.com/office/drawing/2014/main" id="{568AA056-C270-30EB-097B-1ABA5752BA02}"/>
              </a:ext>
            </a:extLst>
          </p:cNvPr>
          <p:cNvGrpSpPr/>
          <p:nvPr/>
        </p:nvGrpSpPr>
        <p:grpSpPr>
          <a:xfrm>
            <a:off x="9213684" y="525631"/>
            <a:ext cx="710785" cy="932165"/>
            <a:chOff x="9213684" y="839936"/>
            <a:chExt cx="710785" cy="932165"/>
          </a:xfrm>
        </p:grpSpPr>
        <p:sp>
          <p:nvSpPr>
            <p:cNvPr id="298" name="Elipse 297">
              <a:extLst>
                <a:ext uri="{FF2B5EF4-FFF2-40B4-BE49-F238E27FC236}">
                  <a16:creationId xmlns:a16="http://schemas.microsoft.com/office/drawing/2014/main" id="{4D05C6CA-8D14-E016-B03A-EEE0CAB49BDE}"/>
                </a:ext>
              </a:extLst>
            </p:cNvPr>
            <p:cNvSpPr/>
            <p:nvPr/>
          </p:nvSpPr>
          <p:spPr>
            <a:xfrm>
              <a:off x="9316153" y="839936"/>
              <a:ext cx="526852" cy="526852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pic>
          <p:nvPicPr>
            <p:cNvPr id="299" name="Imagem 298">
              <a:extLst>
                <a:ext uri="{FF2B5EF4-FFF2-40B4-BE49-F238E27FC236}">
                  <a16:creationId xmlns:a16="http://schemas.microsoft.com/office/drawing/2014/main" id="{42C9E851-4802-2DFE-6817-055007F64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6073" y="917756"/>
              <a:ext cx="387012" cy="387012"/>
            </a:xfrm>
            <a:prstGeom prst="ellipse">
              <a:avLst/>
            </a:prstGeom>
          </p:spPr>
        </p:pic>
        <p:sp>
          <p:nvSpPr>
            <p:cNvPr id="300" name="Retângulo: Cantos Arredondados 299">
              <a:extLst>
                <a:ext uri="{FF2B5EF4-FFF2-40B4-BE49-F238E27FC236}">
                  <a16:creationId xmlns:a16="http://schemas.microsoft.com/office/drawing/2014/main" id="{D7BECCF2-9826-B0A3-FF9D-D809E285D898}"/>
                </a:ext>
              </a:extLst>
            </p:cNvPr>
            <p:cNvSpPr/>
            <p:nvPr/>
          </p:nvSpPr>
          <p:spPr>
            <a:xfrm>
              <a:off x="9213684" y="1458247"/>
              <a:ext cx="710785" cy="313854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APIs</a:t>
              </a:r>
            </a:p>
          </p:txBody>
        </p:sp>
      </p:grpSp>
      <p:grpSp>
        <p:nvGrpSpPr>
          <p:cNvPr id="302" name="Agrupar 301">
            <a:extLst>
              <a:ext uri="{FF2B5EF4-FFF2-40B4-BE49-F238E27FC236}">
                <a16:creationId xmlns:a16="http://schemas.microsoft.com/office/drawing/2014/main" id="{B8E6656B-87CD-7E47-08D6-1968A2C51C5B}"/>
              </a:ext>
            </a:extLst>
          </p:cNvPr>
          <p:cNvGrpSpPr/>
          <p:nvPr/>
        </p:nvGrpSpPr>
        <p:grpSpPr>
          <a:xfrm>
            <a:off x="10088566" y="525631"/>
            <a:ext cx="811639" cy="932165"/>
            <a:chOff x="10088566" y="839936"/>
            <a:chExt cx="811639" cy="932165"/>
          </a:xfrm>
        </p:grpSpPr>
        <p:sp>
          <p:nvSpPr>
            <p:cNvPr id="304" name="Elipse 303">
              <a:extLst>
                <a:ext uri="{FF2B5EF4-FFF2-40B4-BE49-F238E27FC236}">
                  <a16:creationId xmlns:a16="http://schemas.microsoft.com/office/drawing/2014/main" id="{95AAE692-6729-516E-84C1-3DBB47F980C3}"/>
                </a:ext>
              </a:extLst>
            </p:cNvPr>
            <p:cNvSpPr/>
            <p:nvPr/>
          </p:nvSpPr>
          <p:spPr>
            <a:xfrm>
              <a:off x="10239202" y="839936"/>
              <a:ext cx="526852" cy="526852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pic>
          <p:nvPicPr>
            <p:cNvPr id="306" name="Imagem 305">
              <a:extLst>
                <a:ext uri="{FF2B5EF4-FFF2-40B4-BE49-F238E27FC236}">
                  <a16:creationId xmlns:a16="http://schemas.microsoft.com/office/drawing/2014/main" id="{468C0ECE-B254-E135-71D6-0702E5051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9122" y="900336"/>
              <a:ext cx="387012" cy="387012"/>
            </a:xfrm>
            <a:prstGeom prst="ellipse">
              <a:avLst/>
            </a:prstGeom>
          </p:spPr>
        </p:pic>
        <p:sp>
          <p:nvSpPr>
            <p:cNvPr id="310" name="Retângulo: Cantos Arredondados 309">
              <a:extLst>
                <a:ext uri="{FF2B5EF4-FFF2-40B4-BE49-F238E27FC236}">
                  <a16:creationId xmlns:a16="http://schemas.microsoft.com/office/drawing/2014/main" id="{C298E6F6-7E16-45FB-20A9-C9F5B0E4FE3B}"/>
                </a:ext>
              </a:extLst>
            </p:cNvPr>
            <p:cNvSpPr/>
            <p:nvPr/>
          </p:nvSpPr>
          <p:spPr>
            <a:xfrm>
              <a:off x="10088566" y="1458247"/>
              <a:ext cx="811639" cy="313854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Arquivos e planilhas</a:t>
              </a:r>
            </a:p>
          </p:txBody>
        </p:sp>
      </p:grpSp>
      <p:grpSp>
        <p:nvGrpSpPr>
          <p:cNvPr id="311" name="Agrupar 310">
            <a:extLst>
              <a:ext uri="{FF2B5EF4-FFF2-40B4-BE49-F238E27FC236}">
                <a16:creationId xmlns:a16="http://schemas.microsoft.com/office/drawing/2014/main" id="{114C6505-8FC2-FF66-4FCA-7B21AB4A81D9}"/>
              </a:ext>
            </a:extLst>
          </p:cNvPr>
          <p:cNvGrpSpPr/>
          <p:nvPr/>
        </p:nvGrpSpPr>
        <p:grpSpPr>
          <a:xfrm>
            <a:off x="4815449" y="525631"/>
            <a:ext cx="710785" cy="932165"/>
            <a:chOff x="9226881" y="350100"/>
            <a:chExt cx="710785" cy="932165"/>
          </a:xfrm>
        </p:grpSpPr>
        <p:sp>
          <p:nvSpPr>
            <p:cNvPr id="312" name="Elipse 311">
              <a:extLst>
                <a:ext uri="{FF2B5EF4-FFF2-40B4-BE49-F238E27FC236}">
                  <a16:creationId xmlns:a16="http://schemas.microsoft.com/office/drawing/2014/main" id="{6B27723A-E8F4-FD54-1B6A-8D3C96994087}"/>
                </a:ext>
              </a:extLst>
            </p:cNvPr>
            <p:cNvSpPr/>
            <p:nvPr/>
          </p:nvSpPr>
          <p:spPr>
            <a:xfrm>
              <a:off x="9333414" y="350100"/>
              <a:ext cx="526852" cy="526852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  <a:effectLst>
              <a:outerShdw blurRad="495300" dir="2700000" algn="tl" rotWithShape="0">
                <a:srgbClr val="48599F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F1F1F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pic>
          <p:nvPicPr>
            <p:cNvPr id="313" name="Imagem 312">
              <a:extLst>
                <a:ext uri="{FF2B5EF4-FFF2-40B4-BE49-F238E27FC236}">
                  <a16:creationId xmlns:a16="http://schemas.microsoft.com/office/drawing/2014/main" id="{4299ACFD-CCC0-04AB-50EA-6E4D5E824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3334" y="418537"/>
              <a:ext cx="387012" cy="387012"/>
            </a:xfrm>
            <a:prstGeom prst="ellipse">
              <a:avLst/>
            </a:prstGeom>
          </p:spPr>
        </p:pic>
        <p:sp>
          <p:nvSpPr>
            <p:cNvPr id="314" name="Retângulo: Cantos Arredondados 313">
              <a:extLst>
                <a:ext uri="{FF2B5EF4-FFF2-40B4-BE49-F238E27FC236}">
                  <a16:creationId xmlns:a16="http://schemas.microsoft.com/office/drawing/2014/main" id="{AA928928-3BBB-C1AF-2C60-0F8D01B7BD97}"/>
                </a:ext>
              </a:extLst>
            </p:cNvPr>
            <p:cNvSpPr/>
            <p:nvPr/>
          </p:nvSpPr>
          <p:spPr>
            <a:xfrm>
              <a:off x="9226881" y="968411"/>
              <a:ext cx="710785" cy="313854"/>
            </a:xfrm>
            <a:prstGeom prst="roundRect">
              <a:avLst/>
            </a:prstGeom>
            <a:solidFill>
              <a:srgbClr val="E045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>
                  <a:ln>
                    <a:noFill/>
                  </a:ln>
                  <a:solidFill>
                    <a:srgbClr val="F1F1F9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Pessoas</a:t>
              </a:r>
            </a:p>
          </p:txBody>
        </p:sp>
      </p:grpSp>
      <p:sp>
        <p:nvSpPr>
          <p:cNvPr id="317" name="Retângulo: Cantos Arredondados 316">
            <a:extLst>
              <a:ext uri="{FF2B5EF4-FFF2-40B4-BE49-F238E27FC236}">
                <a16:creationId xmlns:a16="http://schemas.microsoft.com/office/drawing/2014/main" id="{63D7C69B-4B96-876A-5316-10C13C232771}"/>
              </a:ext>
            </a:extLst>
          </p:cNvPr>
          <p:cNvSpPr/>
          <p:nvPr/>
        </p:nvSpPr>
        <p:spPr>
          <a:xfrm>
            <a:off x="4908945" y="5694796"/>
            <a:ext cx="5734450" cy="2206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all" spc="800" normalizeH="0" baseline="0" noProof="0" err="1">
                <a:ln>
                  <a:noFill/>
                </a:ln>
                <a:solidFill>
                  <a:srgbClr val="E0458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Analytics</a:t>
            </a:r>
            <a:endParaRPr kumimoji="0" lang="pt-BR" sz="1000" b="0" i="0" u="none" strike="noStrike" kern="1200" cap="all" spc="800" normalizeH="0" baseline="0" noProof="0">
              <a:ln>
                <a:noFill/>
              </a:ln>
              <a:solidFill>
                <a:srgbClr val="E0458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319" name="CaixaDeTexto 318">
            <a:extLst>
              <a:ext uri="{FF2B5EF4-FFF2-40B4-BE49-F238E27FC236}">
                <a16:creationId xmlns:a16="http://schemas.microsoft.com/office/drawing/2014/main" id="{328297A8-6E2F-327C-EE34-BF13A36589B9}"/>
              </a:ext>
            </a:extLst>
          </p:cNvPr>
          <p:cNvSpPr txBox="1"/>
          <p:nvPr/>
        </p:nvSpPr>
        <p:spPr>
          <a:xfrm>
            <a:off x="3049553" y="6201536"/>
            <a:ext cx="93523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131876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Novo modelo de operação (humano + digital)</a:t>
            </a:r>
          </a:p>
        </p:txBody>
      </p:sp>
      <p:pic>
        <p:nvPicPr>
          <p:cNvPr id="321" name="Google Shape;191;p23">
            <a:extLst>
              <a:ext uri="{FF2B5EF4-FFF2-40B4-BE49-F238E27FC236}">
                <a16:creationId xmlns:a16="http://schemas.microsoft.com/office/drawing/2014/main" id="{6530B7EB-2E8E-33B2-C5FD-34B60D57D04C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 r="91057"/>
          <a:stretch/>
        </p:blipFill>
        <p:spPr>
          <a:xfrm>
            <a:off x="4764056" y="1960929"/>
            <a:ext cx="128106" cy="155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239;p23">
            <a:extLst>
              <a:ext uri="{FF2B5EF4-FFF2-40B4-BE49-F238E27FC236}">
                <a16:creationId xmlns:a16="http://schemas.microsoft.com/office/drawing/2014/main" id="{177DA09D-66B1-BAA5-AB04-4DB010A351BB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9893" r="51802"/>
          <a:stretch/>
        </p:blipFill>
        <p:spPr>
          <a:xfrm>
            <a:off x="4905812" y="1960929"/>
            <a:ext cx="548708" cy="15529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Elipse 325">
            <a:extLst>
              <a:ext uri="{FF2B5EF4-FFF2-40B4-BE49-F238E27FC236}">
                <a16:creationId xmlns:a16="http://schemas.microsoft.com/office/drawing/2014/main" id="{DAF13646-AB0B-110E-563F-3587F064C29F}"/>
              </a:ext>
            </a:extLst>
          </p:cNvPr>
          <p:cNvSpPr/>
          <p:nvPr/>
        </p:nvSpPr>
        <p:spPr>
          <a:xfrm>
            <a:off x="7451586" y="2334579"/>
            <a:ext cx="494891" cy="494891"/>
          </a:xfrm>
          <a:prstGeom prst="ellipse">
            <a:avLst/>
          </a:prstGeom>
          <a:solidFill>
            <a:srgbClr val="FFFFFF"/>
          </a:solidFill>
          <a:ln w="19050">
            <a:noFill/>
          </a:ln>
          <a:effectLst>
            <a:outerShdw blurRad="495300" dir="2700000" algn="tl" rotWithShape="0">
              <a:srgbClr val="48599F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330" name="Imagem 329">
            <a:extLst>
              <a:ext uri="{FF2B5EF4-FFF2-40B4-BE49-F238E27FC236}">
                <a16:creationId xmlns:a16="http://schemas.microsoft.com/office/drawing/2014/main" id="{65DCC897-E4B4-9AFE-992C-1290E4121AC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5" t="15231" r="20736" b="14395"/>
          <a:stretch>
            <a:fillRect/>
          </a:stretch>
        </p:blipFill>
        <p:spPr>
          <a:xfrm>
            <a:off x="7540190" y="2415053"/>
            <a:ext cx="299571" cy="336723"/>
          </a:xfrm>
          <a:prstGeom prst="rect">
            <a:avLst/>
          </a:prstGeom>
        </p:spPr>
      </p:pic>
      <p:cxnSp>
        <p:nvCxnSpPr>
          <p:cNvPr id="337" name="Conector de Seta Reta 336">
            <a:extLst>
              <a:ext uri="{FF2B5EF4-FFF2-40B4-BE49-F238E27FC236}">
                <a16:creationId xmlns:a16="http://schemas.microsoft.com/office/drawing/2014/main" id="{3DD01194-74BB-1D23-D79C-11A13FA30E3F}"/>
              </a:ext>
            </a:extLst>
          </p:cNvPr>
          <p:cNvCxnSpPr>
            <a:cxnSpLocks/>
          </p:cNvCxnSpPr>
          <p:nvPr/>
        </p:nvCxnSpPr>
        <p:spPr>
          <a:xfrm flipV="1">
            <a:off x="7681518" y="2836656"/>
            <a:ext cx="0" cy="195922"/>
          </a:xfrm>
          <a:prstGeom prst="straightConnector1">
            <a:avLst/>
          </a:prstGeom>
          <a:ln>
            <a:solidFill>
              <a:srgbClr val="FFFF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8727A92C-07DB-8F8F-AE16-8309A0523C9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85566" y="4206427"/>
            <a:ext cx="455294" cy="45529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6A35D90-CB74-4415-8E25-F57C80DB999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38958" y="2651409"/>
            <a:ext cx="468613" cy="46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013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28C555-6588-6C2E-D95E-2FFE42B8A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117363-BFB9-8819-FEA7-71234F438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video_final">
            <a:hlinkClick r:id="" action="ppaction://media"/>
            <a:extLst>
              <a:ext uri="{FF2B5EF4-FFF2-40B4-BE49-F238E27FC236}">
                <a16:creationId xmlns:a16="http://schemas.microsoft.com/office/drawing/2014/main" id="{91519307-F0C3-C02F-B005-A395F1E979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7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3">
            <a:extLst>
              <a:ext uri="{FF2B5EF4-FFF2-40B4-BE49-F238E27FC236}">
                <a16:creationId xmlns:a16="http://schemas.microsoft.com/office/drawing/2014/main" id="{653391A8-4646-FEB3-25BB-359CB9D39A5D}"/>
              </a:ext>
            </a:extLst>
          </p:cNvPr>
          <p:cNvSpPr/>
          <p:nvPr/>
        </p:nvSpPr>
        <p:spPr>
          <a:xfrm>
            <a:off x="663820" y="1290320"/>
            <a:ext cx="10918580" cy="4704080"/>
          </a:xfrm>
          <a:prstGeom prst="roundRect">
            <a:avLst>
              <a:gd name="adj" fmla="val 6857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1205945" y="2385676"/>
            <a:ext cx="9144000" cy="6606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>
              <a:lnSpc>
                <a:spcPct val="90000"/>
              </a:lnSpc>
              <a:buClrTx/>
            </a:pPr>
            <a:r>
              <a:rPr lang="en-US" sz="44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rPr>
              <a:t>AI Agents</a:t>
            </a:r>
          </a:p>
        </p:txBody>
      </p:sp>
      <p:sp>
        <p:nvSpPr>
          <p:cNvPr id="5" name="Text 3"/>
          <p:cNvSpPr/>
          <p:nvPr/>
        </p:nvSpPr>
        <p:spPr>
          <a:xfrm>
            <a:off x="4632960" y="1909108"/>
            <a:ext cx="624840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5000"/>
              </a:lnSpc>
            </a:pP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Uma </a:t>
            </a:r>
            <a:r>
              <a:rPr lang="en-US" sz="1600" b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nova </a:t>
            </a:r>
            <a:r>
              <a:rPr lang="en-US" sz="1600" b="1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capacidade</a:t>
            </a:r>
            <a:r>
              <a:rPr lang="en-US" sz="1600" b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da </a:t>
            </a:r>
            <a:r>
              <a:rPr lang="en-US" sz="1600" b="1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plataforma</a:t>
            </a:r>
            <a:r>
              <a:rPr lang="en-US" sz="1600" b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Roberty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permite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criar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publicar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operar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agentes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de IA com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governança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rastreabilidade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integração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nativa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600" err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automação</a:t>
            </a:r>
            <a:r>
              <a:rPr lang="en-US" sz="16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>
              <a:solidFill>
                <a:srgbClr val="0F1A45"/>
              </a:solidFill>
              <a:latin typeface="Montserrat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6055" y="3698240"/>
            <a:ext cx="3413760" cy="2043132"/>
          </a:xfrm>
          <a:prstGeom prst="roundRect">
            <a:avLst>
              <a:gd name="adj" fmla="val 12121"/>
            </a:avLst>
          </a:prstGeom>
          <a:noFill/>
          <a:ln w="6350">
            <a:solidFill>
              <a:schemeClr val="accent2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lang="pt-BR"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6055" y="4095452"/>
            <a:ext cx="3413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Criar</a:t>
            </a:r>
            <a:endParaRPr lang="en-US" sz="2000">
              <a:solidFill>
                <a:srgbClr val="002060"/>
              </a:solidFill>
              <a:latin typeface="Montserra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24227" y="4491692"/>
            <a:ext cx="2750265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Crie</a:t>
            </a:r>
            <a:r>
              <a:rPr lang="en-US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agentes</a:t>
            </a:r>
            <a:r>
              <a:rPr lang="en-US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ambiente</a:t>
            </a:r>
            <a:r>
              <a:rPr lang="en-US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visual e </a:t>
            </a:r>
            <a:r>
              <a:rPr lang="en-US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centralizado</a:t>
            </a:r>
            <a:endParaRPr lang="en-US">
              <a:solidFill>
                <a:srgbClr val="002060"/>
              </a:solidFill>
              <a:latin typeface="Montserrat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422695" y="3698240"/>
            <a:ext cx="3413760" cy="2043132"/>
          </a:xfrm>
          <a:prstGeom prst="roundRect">
            <a:avLst>
              <a:gd name="adj" fmla="val 11127"/>
            </a:avLst>
          </a:prstGeom>
          <a:noFill/>
          <a:ln w="6350">
            <a:solidFill>
              <a:schemeClr val="accent2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lang="pt-BR"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422695" y="4095452"/>
            <a:ext cx="3413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Publicar</a:t>
            </a:r>
            <a:endParaRPr lang="en-US" sz="2000">
              <a:solidFill>
                <a:srgbClr val="002060"/>
              </a:solidFill>
              <a:latin typeface="Montserrat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720867" y="4491692"/>
            <a:ext cx="2750265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Publique com </a:t>
            </a:r>
            <a:r>
              <a:rPr lang="en-US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versionamento</a:t>
            </a:r>
            <a:r>
              <a:rPr lang="en-US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e ambientes </a:t>
            </a:r>
            <a:r>
              <a:rPr lang="en-US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segregados</a:t>
            </a:r>
            <a:endParaRPr lang="en-US">
              <a:solidFill>
                <a:srgbClr val="002060"/>
              </a:solidFill>
              <a:latin typeface="Montserrat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988855" y="3698240"/>
            <a:ext cx="3413760" cy="2043132"/>
          </a:xfrm>
          <a:prstGeom prst="roundRect">
            <a:avLst>
              <a:gd name="adj" fmla="val 10132"/>
            </a:avLst>
          </a:prstGeom>
          <a:noFill/>
          <a:ln w="6350">
            <a:solidFill>
              <a:schemeClr val="accent2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lang="pt-BR"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988855" y="4095452"/>
            <a:ext cx="3413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Operar</a:t>
            </a:r>
            <a:endParaRPr lang="en-US" sz="2000">
              <a:solidFill>
                <a:srgbClr val="002060"/>
              </a:solidFill>
              <a:latin typeface="Montserrat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287027" y="4491692"/>
            <a:ext cx="2750265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Opere com </a:t>
            </a:r>
            <a:r>
              <a:rPr lang="en-US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governança</a:t>
            </a:r>
            <a:r>
              <a:rPr lang="en-US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rastreabilidade</a:t>
            </a:r>
            <a:r>
              <a:rPr lang="en-US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e auditoria</a:t>
            </a:r>
            <a:endParaRPr lang="en-US">
              <a:solidFill>
                <a:srgbClr val="002060"/>
              </a:solidFill>
              <a:latin typeface="Montserrat" pitchFamily="2" charset="0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F57DC529-353F-2A71-C2A3-1BD99E168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5" y="515604"/>
            <a:ext cx="1397670" cy="30691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0E7D0440-E310-53AE-23CD-43A42CF71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97" y="584737"/>
            <a:ext cx="1371838" cy="150822"/>
          </a:xfrm>
          <a:prstGeom prst="rect">
            <a:avLst/>
          </a:prstGeom>
        </p:spPr>
      </p:pic>
      <p:sp>
        <p:nvSpPr>
          <p:cNvPr id="29" name="Google Shape;84;p8">
            <a:extLst>
              <a:ext uri="{FF2B5EF4-FFF2-40B4-BE49-F238E27FC236}">
                <a16:creationId xmlns:a16="http://schemas.microsoft.com/office/drawing/2014/main" id="{BFD0092A-7818-C58E-3D29-202E9EAD43DE}"/>
              </a:ext>
            </a:extLst>
          </p:cNvPr>
          <p:cNvSpPr/>
          <p:nvPr/>
        </p:nvSpPr>
        <p:spPr>
          <a:xfrm>
            <a:off x="1124229" y="1851344"/>
            <a:ext cx="2013435" cy="30321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/>
              </a:gs>
              <a:gs pos="100000">
                <a:schemeClr val="accent6"/>
              </a:gs>
            </a:gsLst>
            <a:lin ang="3600000" scaled="0"/>
          </a:gra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85;p8">
            <a:extLst>
              <a:ext uri="{FF2B5EF4-FFF2-40B4-BE49-F238E27FC236}">
                <a16:creationId xmlns:a16="http://schemas.microsoft.com/office/drawing/2014/main" id="{E81E6660-3C83-9CAD-67E3-680A16EEC35A}"/>
              </a:ext>
            </a:extLst>
          </p:cNvPr>
          <p:cNvSpPr/>
          <p:nvPr/>
        </p:nvSpPr>
        <p:spPr>
          <a:xfrm>
            <a:off x="1124227" y="1845823"/>
            <a:ext cx="2013437" cy="29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rPr lang="en-US" sz="900" spc="500">
                <a:solidFill>
                  <a:srgbClr val="FFFFFF"/>
                </a:solidFill>
                <a:latin typeface="Montserrat"/>
                <a:ea typeface="Calibri"/>
                <a:cs typeface="Calibri"/>
                <a:sym typeface="Montserrat"/>
              </a:rPr>
              <a:t>LANÇAMENTO</a:t>
            </a:r>
            <a:endParaRPr sz="900" i="0" u="none" strike="noStrike" cap="none" spc="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363D68-9AB1-78B3-4FBC-106DAAB5E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3">
            <a:extLst>
              <a:ext uri="{FF2B5EF4-FFF2-40B4-BE49-F238E27FC236}">
                <a16:creationId xmlns:a16="http://schemas.microsoft.com/office/drawing/2014/main" id="{FF6958D1-99A7-554A-F1A0-99BCB56A3611}"/>
              </a:ext>
            </a:extLst>
          </p:cNvPr>
          <p:cNvSpPr/>
          <p:nvPr/>
        </p:nvSpPr>
        <p:spPr>
          <a:xfrm>
            <a:off x="5537200" y="1137282"/>
            <a:ext cx="6045200" cy="5050158"/>
          </a:xfrm>
          <a:prstGeom prst="roundRect">
            <a:avLst>
              <a:gd name="adj" fmla="val 7073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B99CC63-932F-DC1D-2BCC-1123EC9556E6}"/>
              </a:ext>
            </a:extLst>
          </p:cNvPr>
          <p:cNvSpPr/>
          <p:nvPr/>
        </p:nvSpPr>
        <p:spPr>
          <a:xfrm>
            <a:off x="731520" y="2272330"/>
            <a:ext cx="9144000" cy="1270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>
              <a:lnSpc>
                <a:spcPct val="90000"/>
              </a:lnSpc>
              <a:buClrTx/>
            </a:pPr>
            <a:r>
              <a:rPr lang="en-US" sz="44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rPr>
              <a:t>AI Agents</a:t>
            </a:r>
            <a:br>
              <a:rPr lang="en-US" sz="44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rPr>
            </a:br>
            <a:r>
              <a:rPr lang="en-US" sz="44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rPr>
              <a:t>+ RPA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E5FB4CD0-2A44-C9AF-A4E5-38B34E737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5" y="515604"/>
            <a:ext cx="1397670" cy="30691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80C6DEC9-5EB4-9961-CB50-D5C11D701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97" y="584737"/>
            <a:ext cx="1371838" cy="150822"/>
          </a:xfrm>
          <a:prstGeom prst="rect">
            <a:avLst/>
          </a:prstGeom>
        </p:spPr>
      </p:pic>
      <p:sp>
        <p:nvSpPr>
          <p:cNvPr id="29" name="Google Shape;84;p8">
            <a:extLst>
              <a:ext uri="{FF2B5EF4-FFF2-40B4-BE49-F238E27FC236}">
                <a16:creationId xmlns:a16="http://schemas.microsoft.com/office/drawing/2014/main" id="{4CCC6C08-F691-3BCD-910B-A952334A1547}"/>
              </a:ext>
            </a:extLst>
          </p:cNvPr>
          <p:cNvSpPr/>
          <p:nvPr/>
        </p:nvSpPr>
        <p:spPr>
          <a:xfrm>
            <a:off x="718265" y="1737998"/>
            <a:ext cx="2013435" cy="30321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/>
              </a:gs>
              <a:gs pos="100000">
                <a:schemeClr val="accent6"/>
              </a:gs>
            </a:gsLst>
            <a:lin ang="3600000" scaled="0"/>
          </a:gra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85;p8">
            <a:extLst>
              <a:ext uri="{FF2B5EF4-FFF2-40B4-BE49-F238E27FC236}">
                <a16:creationId xmlns:a16="http://schemas.microsoft.com/office/drawing/2014/main" id="{52651D4B-4C94-D7DA-0A99-98F95506BCF1}"/>
              </a:ext>
            </a:extLst>
          </p:cNvPr>
          <p:cNvSpPr/>
          <p:nvPr/>
        </p:nvSpPr>
        <p:spPr>
          <a:xfrm>
            <a:off x="718263" y="1732477"/>
            <a:ext cx="2013437" cy="29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rPr lang="en-US" sz="900" spc="500">
                <a:solidFill>
                  <a:srgbClr val="FFFFFF"/>
                </a:solidFill>
                <a:latin typeface="Montserrat"/>
                <a:ea typeface="Calibri"/>
                <a:cs typeface="Calibri"/>
                <a:sym typeface="Montserrat"/>
              </a:rPr>
              <a:t>LANÇAMENTO</a:t>
            </a:r>
            <a:endParaRPr sz="900" i="0" u="none" strike="noStrike" cap="none" spc="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7F388025-F977-A050-0A7D-DF68B1BD1083}"/>
              </a:ext>
            </a:extLst>
          </p:cNvPr>
          <p:cNvSpPr/>
          <p:nvPr/>
        </p:nvSpPr>
        <p:spPr>
          <a:xfrm>
            <a:off x="5983110" y="1636398"/>
            <a:ext cx="5120640" cy="1036320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accent2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lang="pt-BR"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5B95F144-7FE2-8E1A-3111-1190F2ED7EF6}"/>
              </a:ext>
            </a:extLst>
          </p:cNvPr>
          <p:cNvSpPr/>
          <p:nvPr/>
        </p:nvSpPr>
        <p:spPr>
          <a:xfrm>
            <a:off x="5983110" y="1636398"/>
            <a:ext cx="512064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O </a:t>
            </a:r>
            <a:r>
              <a:rPr lang="en-US" sz="2133" b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 pitchFamily="2" charset="0"/>
                <a:ea typeface="Calibri" pitchFamily="34" charset="-122"/>
                <a:cs typeface="Calibri" pitchFamily="34" charset="-120"/>
              </a:rPr>
              <a:t>agente</a:t>
            </a:r>
            <a:r>
              <a:rPr lang="en-US" sz="2133" b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133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decide.</a:t>
            </a:r>
            <a:endParaRPr lang="en-US" sz="2133">
              <a:solidFill>
                <a:srgbClr val="0F1A45"/>
              </a:solidFill>
              <a:latin typeface="Montserrat" pitchFamily="2" charset="0"/>
            </a:endParaRPr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0093B00B-004A-7329-8017-E350BBEB2F52}"/>
              </a:ext>
            </a:extLst>
          </p:cNvPr>
          <p:cNvSpPr/>
          <p:nvPr/>
        </p:nvSpPr>
        <p:spPr>
          <a:xfrm>
            <a:off x="7811910" y="2672718"/>
            <a:ext cx="14630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>
                <a:solidFill>
                  <a:srgbClr val="0F1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400">
              <a:solidFill>
                <a:srgbClr val="0F1A45"/>
              </a:solidFill>
            </a:endParaRPr>
          </a:p>
        </p:txBody>
      </p:sp>
      <p:sp>
        <p:nvSpPr>
          <p:cNvPr id="20" name="Shape 8">
            <a:extLst>
              <a:ext uri="{FF2B5EF4-FFF2-40B4-BE49-F238E27FC236}">
                <a16:creationId xmlns:a16="http://schemas.microsoft.com/office/drawing/2014/main" id="{4477598A-4244-8B53-21B1-096FB49CC74C}"/>
              </a:ext>
            </a:extLst>
          </p:cNvPr>
          <p:cNvSpPr/>
          <p:nvPr/>
        </p:nvSpPr>
        <p:spPr>
          <a:xfrm>
            <a:off x="5983110" y="3160398"/>
            <a:ext cx="5120640" cy="1036320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accent2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lang="pt-BR"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9A761296-EEE4-21FF-7630-A337E76E07CA}"/>
              </a:ext>
            </a:extLst>
          </p:cNvPr>
          <p:cNvSpPr/>
          <p:nvPr/>
        </p:nvSpPr>
        <p:spPr>
          <a:xfrm>
            <a:off x="5983110" y="3160398"/>
            <a:ext cx="512064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en-US" sz="2133" b="1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133" b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 pitchFamily="2" charset="0"/>
                <a:ea typeface="Calibri" pitchFamily="34" charset="-122"/>
                <a:cs typeface="Calibri" pitchFamily="34" charset="-120"/>
              </a:rPr>
              <a:t>robô </a:t>
            </a:r>
            <a:r>
              <a:rPr lang="en-US" sz="2133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executa.</a:t>
            </a:r>
            <a:endParaRPr lang="en-US" sz="2133">
              <a:solidFill>
                <a:srgbClr val="0F1A45"/>
              </a:solidFill>
              <a:latin typeface="Montserrat" pitchFamily="2" charset="0"/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CF5D3494-7D54-9C36-3DCA-1A2523EAB385}"/>
              </a:ext>
            </a:extLst>
          </p:cNvPr>
          <p:cNvSpPr/>
          <p:nvPr/>
        </p:nvSpPr>
        <p:spPr>
          <a:xfrm>
            <a:off x="7811910" y="4196718"/>
            <a:ext cx="14630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>
                <a:solidFill>
                  <a:srgbClr val="0F1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400">
              <a:solidFill>
                <a:srgbClr val="0F1A45"/>
              </a:solidFill>
            </a:endParaRPr>
          </a:p>
        </p:txBody>
      </p:sp>
      <p:sp>
        <p:nvSpPr>
          <p:cNvPr id="30" name="Shape 11">
            <a:extLst>
              <a:ext uri="{FF2B5EF4-FFF2-40B4-BE49-F238E27FC236}">
                <a16:creationId xmlns:a16="http://schemas.microsoft.com/office/drawing/2014/main" id="{FFF90B19-E7F8-1ECC-BF11-BA16C2D36B84}"/>
              </a:ext>
            </a:extLst>
          </p:cNvPr>
          <p:cNvSpPr/>
          <p:nvPr/>
        </p:nvSpPr>
        <p:spPr>
          <a:xfrm>
            <a:off x="5983110" y="4684398"/>
            <a:ext cx="5120640" cy="1036320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accent2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lang="pt-BR"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33" name="Text 12">
            <a:extLst>
              <a:ext uri="{FF2B5EF4-FFF2-40B4-BE49-F238E27FC236}">
                <a16:creationId xmlns:a16="http://schemas.microsoft.com/office/drawing/2014/main" id="{876ABB54-0468-0F26-632C-F826749126E0}"/>
              </a:ext>
            </a:extLst>
          </p:cNvPr>
          <p:cNvSpPr/>
          <p:nvPr/>
        </p:nvSpPr>
        <p:spPr>
          <a:xfrm>
            <a:off x="5983110" y="4684398"/>
            <a:ext cx="512064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Tudo na </a:t>
            </a:r>
            <a:r>
              <a:rPr lang="en-US" sz="2133" b="1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 pitchFamily="2" charset="0"/>
                <a:ea typeface="Calibri" pitchFamily="34" charset="-122"/>
                <a:cs typeface="Calibri" pitchFamily="34" charset="-120"/>
              </a:rPr>
              <a:t>mesma</a:t>
            </a:r>
            <a:r>
              <a:rPr lang="en-US" sz="2133" b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133" b="1" err="1">
                <a:gradFill>
                  <a:gsLst>
                    <a:gs pos="0">
                      <a:schemeClr val="accent2"/>
                    </a:gs>
                    <a:gs pos="100000">
                      <a:schemeClr val="accent6"/>
                    </a:gs>
                  </a:gsLst>
                  <a:lin ang="3600000" scaled="0"/>
                </a:gradFill>
                <a:latin typeface="Montserrat" pitchFamily="2" charset="0"/>
                <a:ea typeface="Calibri" pitchFamily="34" charset="-122"/>
                <a:cs typeface="Calibri" pitchFamily="34" charset="-120"/>
              </a:rPr>
              <a:t>plataforma</a:t>
            </a:r>
            <a:endParaRPr lang="en-US" sz="2133">
              <a:gradFill>
                <a:gsLst>
                  <a:gs pos="0">
                    <a:schemeClr val="accent2"/>
                  </a:gs>
                  <a:gs pos="100000">
                    <a:schemeClr val="accent6"/>
                  </a:gs>
                </a:gsLst>
                <a:lin ang="3600000" scaled="0"/>
              </a:gradFill>
              <a:latin typeface="Montserrat" pitchFamily="2" charset="0"/>
            </a:endParaRPr>
          </a:p>
        </p:txBody>
      </p:sp>
      <p:sp>
        <p:nvSpPr>
          <p:cNvPr id="37" name="Text 4">
            <a:extLst>
              <a:ext uri="{FF2B5EF4-FFF2-40B4-BE49-F238E27FC236}">
                <a16:creationId xmlns:a16="http://schemas.microsoft.com/office/drawing/2014/main" id="{962727F7-E81C-304B-E6A5-50179D77CF29}"/>
              </a:ext>
            </a:extLst>
          </p:cNvPr>
          <p:cNvSpPr/>
          <p:nvPr/>
        </p:nvSpPr>
        <p:spPr>
          <a:xfrm>
            <a:off x="731520" y="3657600"/>
            <a:ext cx="4277360" cy="1950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5000"/>
              </a:lnSpc>
            </a:pP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Enquanto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outros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agentes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apenas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sugerem</a:t>
            </a:r>
            <a:r>
              <a:rPr lang="en-US" sz="1600" b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ações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os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agentes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da Roberty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podem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tomar</a:t>
            </a:r>
            <a:r>
              <a:rPr lang="en-US" sz="1600" b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decisões</a:t>
            </a:r>
            <a:r>
              <a:rPr lang="en-US" sz="1600" b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e </a:t>
            </a:r>
            <a:r>
              <a:rPr lang="en-US" sz="1600" b="1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acionar</a:t>
            </a:r>
            <a:r>
              <a:rPr lang="en-US" sz="1600" b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robôs</a:t>
            </a:r>
            <a:r>
              <a:rPr lang="en-US" sz="1600" b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RPA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executar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tarefas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sistemas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corporativos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, ERPs, CRMs,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portais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web e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aplicações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legadas</a:t>
            </a:r>
            <a:r>
              <a:rPr lang="en-US" sz="1600">
                <a:solidFill>
                  <a:srgbClr val="002060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>
              <a:solidFill>
                <a:srgbClr val="002060"/>
              </a:solidFill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68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">
            <a:extLst>
              <a:ext uri="{FF2B5EF4-FFF2-40B4-BE49-F238E27FC236}">
                <a16:creationId xmlns:a16="http://schemas.microsoft.com/office/drawing/2014/main" id="{EDC4B0A3-9860-B106-89A8-A99A977E32E7}"/>
              </a:ext>
            </a:extLst>
          </p:cNvPr>
          <p:cNvSpPr/>
          <p:nvPr/>
        </p:nvSpPr>
        <p:spPr>
          <a:xfrm>
            <a:off x="663820" y="1804570"/>
            <a:ext cx="10918580" cy="3803750"/>
          </a:xfrm>
          <a:prstGeom prst="roundRect">
            <a:avLst>
              <a:gd name="adj" fmla="val 6857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628323"/>
            <a:ext cx="10363200" cy="1402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spc="5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GOVERNANÇA PARA IA CORPORATIVA</a:t>
            </a:r>
          </a:p>
        </p:txBody>
      </p:sp>
      <p:sp>
        <p:nvSpPr>
          <p:cNvPr id="6" name="Shape 4"/>
          <p:cNvSpPr/>
          <p:nvPr/>
        </p:nvSpPr>
        <p:spPr>
          <a:xfrm>
            <a:off x="817905" y="2853711"/>
            <a:ext cx="2499360" cy="1158240"/>
          </a:xfrm>
          <a:prstGeom prst="roundRect">
            <a:avLst>
              <a:gd name="adj" fmla="val 10526"/>
            </a:avLst>
          </a:prstGeom>
          <a:solidFill>
            <a:srgbClr val="0F2040"/>
          </a:solidFill>
          <a:ln/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 sz="1867"/>
          </a:p>
        </p:txBody>
      </p:sp>
      <p:sp>
        <p:nvSpPr>
          <p:cNvPr id="7" name="Text 5"/>
          <p:cNvSpPr/>
          <p:nvPr/>
        </p:nvSpPr>
        <p:spPr>
          <a:xfrm>
            <a:off x="817905" y="2853711"/>
            <a:ext cx="6096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>
                <a:solidFill>
                  <a:srgbClr val="00C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/>
          </a:p>
        </p:txBody>
      </p:sp>
      <p:sp>
        <p:nvSpPr>
          <p:cNvPr id="8" name="Text 6"/>
          <p:cNvSpPr/>
          <p:nvPr/>
        </p:nvSpPr>
        <p:spPr>
          <a:xfrm>
            <a:off x="1366545" y="2853711"/>
            <a:ext cx="18288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Versionamento completo</a:t>
            </a:r>
            <a:endParaRPr lang="en-US" sz="1200">
              <a:latin typeface="Montserrat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500145" y="2853711"/>
            <a:ext cx="2499360" cy="1158240"/>
          </a:xfrm>
          <a:prstGeom prst="roundRect">
            <a:avLst>
              <a:gd name="adj" fmla="val 10526"/>
            </a:avLst>
          </a:prstGeom>
          <a:solidFill>
            <a:srgbClr val="0F2040"/>
          </a:solidFill>
          <a:ln/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 sz="1867"/>
          </a:p>
        </p:txBody>
      </p:sp>
      <p:sp>
        <p:nvSpPr>
          <p:cNvPr id="10" name="Text 8"/>
          <p:cNvSpPr/>
          <p:nvPr/>
        </p:nvSpPr>
        <p:spPr>
          <a:xfrm>
            <a:off x="3500145" y="2853711"/>
            <a:ext cx="6096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>
                <a:solidFill>
                  <a:srgbClr val="00C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/>
          </a:p>
        </p:txBody>
      </p:sp>
      <p:sp>
        <p:nvSpPr>
          <p:cNvPr id="11" name="Text 9"/>
          <p:cNvSpPr/>
          <p:nvPr/>
        </p:nvSpPr>
        <p:spPr>
          <a:xfrm>
            <a:off x="4048785" y="2853711"/>
            <a:ext cx="18288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Ambientes segregados (dev / hmg / prod)</a:t>
            </a:r>
            <a:endParaRPr lang="en-US" sz="1200">
              <a:latin typeface="Montserrat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185755" y="2853711"/>
            <a:ext cx="2499360" cy="1158240"/>
          </a:xfrm>
          <a:prstGeom prst="roundRect">
            <a:avLst>
              <a:gd name="adj" fmla="val 10526"/>
            </a:avLst>
          </a:prstGeom>
          <a:solidFill>
            <a:srgbClr val="0F2040"/>
          </a:solidFill>
          <a:ln/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 sz="1867"/>
          </a:p>
        </p:txBody>
      </p:sp>
      <p:sp>
        <p:nvSpPr>
          <p:cNvPr id="13" name="Text 11"/>
          <p:cNvSpPr/>
          <p:nvPr/>
        </p:nvSpPr>
        <p:spPr>
          <a:xfrm>
            <a:off x="6185755" y="2853711"/>
            <a:ext cx="6096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>
                <a:solidFill>
                  <a:srgbClr val="00C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/>
          </a:p>
        </p:txBody>
      </p:sp>
      <p:sp>
        <p:nvSpPr>
          <p:cNvPr id="14" name="Text 12"/>
          <p:cNvSpPr/>
          <p:nvPr/>
        </p:nvSpPr>
        <p:spPr>
          <a:xfrm>
            <a:off x="6734395" y="2853711"/>
            <a:ext cx="1413925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Testes automatizados</a:t>
            </a:r>
            <a:endParaRPr lang="en-US" sz="1200">
              <a:latin typeface="Montserrat" pitchFamily="2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900160" y="2853711"/>
            <a:ext cx="2499360" cy="1158240"/>
          </a:xfrm>
          <a:prstGeom prst="roundRect">
            <a:avLst>
              <a:gd name="adj" fmla="val 10526"/>
            </a:avLst>
          </a:prstGeom>
          <a:solidFill>
            <a:srgbClr val="0F2040"/>
          </a:solidFill>
          <a:ln/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 sz="1867"/>
          </a:p>
        </p:txBody>
      </p:sp>
      <p:sp>
        <p:nvSpPr>
          <p:cNvPr id="16" name="Text 14"/>
          <p:cNvSpPr/>
          <p:nvPr/>
        </p:nvSpPr>
        <p:spPr>
          <a:xfrm>
            <a:off x="8900160" y="2853711"/>
            <a:ext cx="6096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>
                <a:solidFill>
                  <a:srgbClr val="00C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/>
          </a:p>
        </p:txBody>
      </p:sp>
      <p:sp>
        <p:nvSpPr>
          <p:cNvPr id="17" name="Text 15"/>
          <p:cNvSpPr/>
          <p:nvPr/>
        </p:nvSpPr>
        <p:spPr>
          <a:xfrm>
            <a:off x="9448800" y="2853711"/>
            <a:ext cx="18288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Rastreabilidade de execução</a:t>
            </a:r>
            <a:endParaRPr lang="en-US" sz="1200">
              <a:latin typeface="Montserrat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817905" y="4221847"/>
            <a:ext cx="2499360" cy="1158240"/>
          </a:xfrm>
          <a:prstGeom prst="roundRect">
            <a:avLst>
              <a:gd name="adj" fmla="val 10526"/>
            </a:avLst>
          </a:prstGeom>
          <a:solidFill>
            <a:srgbClr val="0F2040"/>
          </a:solidFill>
          <a:ln/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 sz="1867"/>
          </a:p>
        </p:txBody>
      </p:sp>
      <p:sp>
        <p:nvSpPr>
          <p:cNvPr id="19" name="Text 17"/>
          <p:cNvSpPr/>
          <p:nvPr/>
        </p:nvSpPr>
        <p:spPr>
          <a:xfrm>
            <a:off x="817905" y="4221847"/>
            <a:ext cx="6096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>
                <a:solidFill>
                  <a:srgbClr val="00C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/>
          </a:p>
        </p:txBody>
      </p:sp>
      <p:sp>
        <p:nvSpPr>
          <p:cNvPr id="20" name="Text 18"/>
          <p:cNvSpPr/>
          <p:nvPr/>
        </p:nvSpPr>
        <p:spPr>
          <a:xfrm>
            <a:off x="1366545" y="4221847"/>
            <a:ext cx="18288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Monitoramento de custos e consumo</a:t>
            </a:r>
            <a:endParaRPr lang="en-US" sz="1200">
              <a:latin typeface="Montserrat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500145" y="4221847"/>
            <a:ext cx="2499360" cy="1158240"/>
          </a:xfrm>
          <a:prstGeom prst="roundRect">
            <a:avLst>
              <a:gd name="adj" fmla="val 10526"/>
            </a:avLst>
          </a:prstGeom>
          <a:solidFill>
            <a:srgbClr val="0F2040"/>
          </a:solidFill>
          <a:ln/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 sz="1867"/>
          </a:p>
        </p:txBody>
      </p:sp>
      <p:sp>
        <p:nvSpPr>
          <p:cNvPr id="22" name="Text 20"/>
          <p:cNvSpPr/>
          <p:nvPr/>
        </p:nvSpPr>
        <p:spPr>
          <a:xfrm>
            <a:off x="3500145" y="4221847"/>
            <a:ext cx="6096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>
                <a:solidFill>
                  <a:srgbClr val="00C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/>
          </a:p>
        </p:txBody>
      </p:sp>
      <p:sp>
        <p:nvSpPr>
          <p:cNvPr id="23" name="Text 21"/>
          <p:cNvSpPr/>
          <p:nvPr/>
        </p:nvSpPr>
        <p:spPr>
          <a:xfrm>
            <a:off x="4048785" y="4221847"/>
            <a:ext cx="1569695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Histórico de decisões</a:t>
            </a:r>
            <a:endParaRPr lang="en-US" sz="1200">
              <a:latin typeface="Montserrat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185755" y="4221847"/>
            <a:ext cx="2499360" cy="1158240"/>
          </a:xfrm>
          <a:prstGeom prst="roundRect">
            <a:avLst>
              <a:gd name="adj" fmla="val 10526"/>
            </a:avLst>
          </a:prstGeom>
          <a:solidFill>
            <a:srgbClr val="0F2040"/>
          </a:solidFill>
          <a:ln/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 sz="1867"/>
          </a:p>
        </p:txBody>
      </p:sp>
      <p:sp>
        <p:nvSpPr>
          <p:cNvPr id="25" name="Text 23"/>
          <p:cNvSpPr/>
          <p:nvPr/>
        </p:nvSpPr>
        <p:spPr>
          <a:xfrm>
            <a:off x="6185755" y="4221847"/>
            <a:ext cx="6096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>
                <a:solidFill>
                  <a:srgbClr val="00C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/>
          </a:p>
        </p:txBody>
      </p:sp>
      <p:sp>
        <p:nvSpPr>
          <p:cNvPr id="26" name="Text 24"/>
          <p:cNvSpPr/>
          <p:nvPr/>
        </p:nvSpPr>
        <p:spPr>
          <a:xfrm>
            <a:off x="6734395" y="4221847"/>
            <a:ext cx="1413925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Rollback de versões</a:t>
            </a:r>
            <a:endParaRPr lang="en-US" sz="1200">
              <a:latin typeface="Montserrat" pitchFamily="2" charset="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8900160" y="4221847"/>
            <a:ext cx="2499360" cy="1158240"/>
          </a:xfrm>
          <a:prstGeom prst="roundRect">
            <a:avLst>
              <a:gd name="adj" fmla="val 10526"/>
            </a:avLst>
          </a:prstGeom>
          <a:solidFill>
            <a:srgbClr val="0F2040"/>
          </a:solidFill>
          <a:ln/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 sz="1867"/>
          </a:p>
        </p:txBody>
      </p:sp>
      <p:sp>
        <p:nvSpPr>
          <p:cNvPr id="28" name="Text 26"/>
          <p:cNvSpPr/>
          <p:nvPr/>
        </p:nvSpPr>
        <p:spPr>
          <a:xfrm>
            <a:off x="8900160" y="4221847"/>
            <a:ext cx="60960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>
                <a:solidFill>
                  <a:srgbClr val="00C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/>
          </a:p>
        </p:txBody>
      </p:sp>
      <p:sp>
        <p:nvSpPr>
          <p:cNvPr id="29" name="Text 27"/>
          <p:cNvSpPr/>
          <p:nvPr/>
        </p:nvSpPr>
        <p:spPr>
          <a:xfrm>
            <a:off x="9448800" y="4221847"/>
            <a:ext cx="1376655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Auditoria completa</a:t>
            </a:r>
            <a:endParaRPr lang="en-US" sz="1200">
              <a:latin typeface="Montserrat" pitchFamily="2" charset="0"/>
            </a:endParaRPr>
          </a:p>
        </p:txBody>
      </p:sp>
      <p:sp>
        <p:nvSpPr>
          <p:cNvPr id="33" name="Text 2">
            <a:extLst>
              <a:ext uri="{FF2B5EF4-FFF2-40B4-BE49-F238E27FC236}">
                <a16:creationId xmlns:a16="http://schemas.microsoft.com/office/drawing/2014/main" id="{58E433E7-181B-D523-40C9-11AFAA5B5F23}"/>
              </a:ext>
            </a:extLst>
          </p:cNvPr>
          <p:cNvSpPr/>
          <p:nvPr/>
        </p:nvSpPr>
        <p:spPr>
          <a:xfrm>
            <a:off x="-40640" y="2109816"/>
            <a:ext cx="2905759" cy="4390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r">
              <a:lnSpc>
                <a:spcPct val="90000"/>
              </a:lnSpc>
              <a:buClrTx/>
            </a:pPr>
            <a:r>
              <a:rPr lang="en-US" sz="28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rPr>
              <a:t>AI Agents</a:t>
            </a:r>
          </a:p>
        </p:txBody>
      </p:sp>
      <p:sp>
        <p:nvSpPr>
          <p:cNvPr id="35" name="Google Shape;84;p8">
            <a:extLst>
              <a:ext uri="{FF2B5EF4-FFF2-40B4-BE49-F238E27FC236}">
                <a16:creationId xmlns:a16="http://schemas.microsoft.com/office/drawing/2014/main" id="{EE5D3C24-5B94-C7F9-3D8D-CDA66A3933BE}"/>
              </a:ext>
            </a:extLst>
          </p:cNvPr>
          <p:cNvSpPr/>
          <p:nvPr/>
        </p:nvSpPr>
        <p:spPr>
          <a:xfrm>
            <a:off x="9201865" y="2201593"/>
            <a:ext cx="2013435" cy="30321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/>
              </a:gs>
              <a:gs pos="100000">
                <a:schemeClr val="accent6"/>
              </a:gs>
            </a:gsLst>
            <a:lin ang="3600000" scaled="0"/>
          </a:gra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85;p8">
            <a:extLst>
              <a:ext uri="{FF2B5EF4-FFF2-40B4-BE49-F238E27FC236}">
                <a16:creationId xmlns:a16="http://schemas.microsoft.com/office/drawing/2014/main" id="{484CAB47-5D81-F285-CEA1-E8BD5DA55B05}"/>
              </a:ext>
            </a:extLst>
          </p:cNvPr>
          <p:cNvSpPr/>
          <p:nvPr/>
        </p:nvSpPr>
        <p:spPr>
          <a:xfrm>
            <a:off x="9201863" y="2206232"/>
            <a:ext cx="2013437" cy="29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rPr lang="en-US" sz="900" b="1" spc="500">
                <a:solidFill>
                  <a:srgbClr val="FFFFFF"/>
                </a:solidFill>
                <a:latin typeface="Montserrat"/>
                <a:ea typeface="Calibri"/>
                <a:cs typeface="Calibri"/>
                <a:sym typeface="Montserrat"/>
              </a:rPr>
              <a:t>AGENTOPS</a:t>
            </a:r>
            <a:endParaRPr sz="900" b="1" i="0" u="none" strike="noStrike" cap="none" spc="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" name="Imagem 40">
            <a:extLst>
              <a:ext uri="{FF2B5EF4-FFF2-40B4-BE49-F238E27FC236}">
                <a16:creationId xmlns:a16="http://schemas.microsoft.com/office/drawing/2014/main" id="{74B0C2E8-3BAF-32C3-C6D6-F41D866E4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5" y="515604"/>
            <a:ext cx="1397670" cy="30691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978336D4-1708-CDBE-73B5-84B2ABE5F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97" y="584737"/>
            <a:ext cx="1371838" cy="1508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EF8"/>
        </a:solidFill>
        <a:effectLst/>
      </p:bgPr>
    </p:bg>
    <p:spTree>
      <p:nvGrpSpPr>
        <p:cNvPr id="1" name="Shape 62">
          <a:extLst>
            <a:ext uri="{FF2B5EF4-FFF2-40B4-BE49-F238E27FC236}">
              <a16:creationId xmlns:a16="http://schemas.microsoft.com/office/drawing/2014/main" id="{B501259F-1EC0-E5D8-8620-1018927E7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;p3">
            <a:extLst>
              <a:ext uri="{FF2B5EF4-FFF2-40B4-BE49-F238E27FC236}">
                <a16:creationId xmlns:a16="http://schemas.microsoft.com/office/drawing/2014/main" id="{7D4A5D5D-6AEE-AD56-A34E-A246E77B53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0F1A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" name="Straight Connector 128">
            <a:extLst>
              <a:ext uri="{FF2B5EF4-FFF2-40B4-BE49-F238E27FC236}">
                <a16:creationId xmlns:a16="http://schemas.microsoft.com/office/drawing/2014/main" id="{CDF10D3F-86B3-FF2B-BA03-A8FC6CEF6DB2}"/>
              </a:ext>
            </a:extLst>
          </p:cNvPr>
          <p:cNvCxnSpPr>
            <a:cxnSpLocks/>
          </p:cNvCxnSpPr>
          <p:nvPr/>
        </p:nvCxnSpPr>
        <p:spPr>
          <a:xfrm flipH="1">
            <a:off x="0" y="1016548"/>
            <a:ext cx="12192000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Google Shape;64;p7">
            <a:extLst>
              <a:ext uri="{FF2B5EF4-FFF2-40B4-BE49-F238E27FC236}">
                <a16:creationId xmlns:a16="http://schemas.microsoft.com/office/drawing/2014/main" id="{D85D2EC4-039B-1C89-4914-D1432550CAC6}"/>
              </a:ext>
            </a:extLst>
          </p:cNvPr>
          <p:cNvSpPr/>
          <p:nvPr/>
        </p:nvSpPr>
        <p:spPr>
          <a:xfrm>
            <a:off x="1761170" y="2803631"/>
            <a:ext cx="8639060" cy="226728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pt-BR" sz="4000" kern="1200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  <a:sym typeface="Montserrat"/>
              </a:rPr>
              <a:t>O verdadeiro </a:t>
            </a:r>
            <a:r>
              <a:rPr lang="pt-BR" sz="4000" b="1" kern="1200">
                <a:gradFill flip="none">
                  <a:gsLst>
                    <a:gs pos="0">
                      <a:srgbClr val="4DB9C7"/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sym typeface="Montserrat"/>
              </a:rPr>
              <a:t>ROI da IA não nasce de um agente isolado. </a:t>
            </a:r>
            <a:r>
              <a:rPr lang="pt-BR" sz="4000" kern="1200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  <a:sym typeface="Montserrat"/>
              </a:rPr>
              <a:t>Nasce da operação funcionando como um sistema único. </a:t>
            </a:r>
            <a:endParaRPr lang="pt-BR" sz="40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Montserra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31972B-30AF-98AA-C629-A8C045745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352" y="453206"/>
            <a:ext cx="1357383" cy="15082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CD55FE0-CD35-31B7-0D24-B00FD57AC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70" y="453205"/>
            <a:ext cx="1214876" cy="26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1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>
            <a:extLst>
              <a:ext uri="{FF2B5EF4-FFF2-40B4-BE49-F238E27FC236}">
                <a16:creationId xmlns:a16="http://schemas.microsoft.com/office/drawing/2014/main" id="{81F23D55-DC63-6C3F-A585-8964492B4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4"/>
            <a:ext cx="12192000" cy="685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3182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6B"/>
        </a:solidFill>
        <a:effectLst/>
      </p:bgPr>
    </p:bg>
    <p:spTree>
      <p:nvGrpSpPr>
        <p:cNvPr id="1" name="Shape 15">
          <a:extLst>
            <a:ext uri="{FF2B5EF4-FFF2-40B4-BE49-F238E27FC236}">
              <a16:creationId xmlns:a16="http://schemas.microsoft.com/office/drawing/2014/main" id="{1988BAE6-4579-1323-B72F-9FC21FD9A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>
            <a:extLst>
              <a:ext uri="{FF2B5EF4-FFF2-40B4-BE49-F238E27FC236}">
                <a16:creationId xmlns:a16="http://schemas.microsoft.com/office/drawing/2014/main" id="{010538AE-3EA8-39F2-0AEC-68D211C2299D}"/>
              </a:ext>
            </a:extLst>
          </p:cNvPr>
          <p:cNvSpPr/>
          <p:nvPr/>
        </p:nvSpPr>
        <p:spPr>
          <a:xfrm>
            <a:off x="0" y="0"/>
            <a:ext cx="12161400" cy="68580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0F1A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>
            <a:extLst>
              <a:ext uri="{FF2B5EF4-FFF2-40B4-BE49-F238E27FC236}">
                <a16:creationId xmlns:a16="http://schemas.microsoft.com/office/drawing/2014/main" id="{B1FA045A-E539-A06C-E444-310EA78F3A5C}"/>
              </a:ext>
            </a:extLst>
          </p:cNvPr>
          <p:cNvSpPr/>
          <p:nvPr/>
        </p:nvSpPr>
        <p:spPr>
          <a:xfrm>
            <a:off x="1378689" y="2813589"/>
            <a:ext cx="109728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Font typeface="Montserrat"/>
              <a:buNone/>
            </a:pPr>
            <a:r>
              <a:rPr lang="en-US" sz="8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US" sz="800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era dos </a:t>
            </a:r>
            <a:r>
              <a:rPr lang="en-US" sz="80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Agentes</a:t>
            </a:r>
            <a:endParaRPr sz="80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sp>
        <p:nvSpPr>
          <p:cNvPr id="18" name="Google Shape;18;p3">
            <a:extLst>
              <a:ext uri="{FF2B5EF4-FFF2-40B4-BE49-F238E27FC236}">
                <a16:creationId xmlns:a16="http://schemas.microsoft.com/office/drawing/2014/main" id="{4A014F72-93C4-5E0A-F8C1-69A5269DB066}"/>
              </a:ext>
            </a:extLst>
          </p:cNvPr>
          <p:cNvSpPr/>
          <p:nvPr/>
        </p:nvSpPr>
        <p:spPr>
          <a:xfrm>
            <a:off x="1378689" y="3951411"/>
            <a:ext cx="7584558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0EEF8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Por </a:t>
            </a:r>
            <a:r>
              <a:rPr lang="en-US" sz="2200" b="0" i="0" u="none" strike="noStrike" cap="none" err="1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que</a:t>
            </a:r>
            <a:r>
              <a:rPr lang="en-US" sz="2200" b="0" i="0" u="none" strike="noStrike" cap="none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1" i="0" u="none" strike="noStrike" cap="none" err="1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Governança</a:t>
            </a:r>
            <a:r>
              <a:rPr lang="en-US" sz="2200" b="0" i="0" u="none" strike="noStrike" cap="none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200" b="1" i="0" u="none" strike="noStrike" cap="none" err="1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Processos</a:t>
            </a:r>
            <a:r>
              <a:rPr lang="en-US" sz="2200" b="0" i="0" u="none" strike="noStrike" cap="none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err="1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serão</a:t>
            </a:r>
            <a:r>
              <a:rPr lang="en-US" sz="2200" b="0" i="0" u="none" strike="noStrike" cap="none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err="1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os</a:t>
            </a:r>
            <a:r>
              <a:rPr lang="en-US" sz="2200" b="0" i="0" u="none" strike="noStrike" cap="none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err="1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verdadeiros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err="1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responsáveis</a:t>
            </a:r>
            <a:r>
              <a:rPr lang="en-US" sz="2200" b="0" i="0" u="none" strike="noStrike" cap="none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err="1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pelo</a:t>
            </a:r>
            <a:r>
              <a:rPr lang="en-US" sz="2200" b="0" i="0" u="none" strike="noStrike" cap="none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1" i="0" u="none" strike="noStrike" cap="none">
                <a:solidFill>
                  <a:srgbClr val="F0EEF8"/>
                </a:solidFill>
                <a:latin typeface="Montserrat"/>
                <a:ea typeface="Montserrat"/>
                <a:cs typeface="Montserrat"/>
                <a:sym typeface="Montserrat"/>
              </a:rPr>
              <a:t>ROI da IA</a:t>
            </a:r>
            <a:endParaRPr sz="2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" name="Straight Connector 128">
            <a:extLst>
              <a:ext uri="{FF2B5EF4-FFF2-40B4-BE49-F238E27FC236}">
                <a16:creationId xmlns:a16="http://schemas.microsoft.com/office/drawing/2014/main" id="{267D987F-8660-6FA4-3606-844FCA974495}"/>
              </a:ext>
            </a:extLst>
          </p:cNvPr>
          <p:cNvCxnSpPr>
            <a:cxnSpLocks/>
          </p:cNvCxnSpPr>
          <p:nvPr/>
        </p:nvCxnSpPr>
        <p:spPr>
          <a:xfrm flipH="1">
            <a:off x="0" y="1016548"/>
            <a:ext cx="12192000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>
            <a:extLst>
              <a:ext uri="{FF2B5EF4-FFF2-40B4-BE49-F238E27FC236}">
                <a16:creationId xmlns:a16="http://schemas.microsoft.com/office/drawing/2014/main" id="{FA393A5F-DB3F-D1FE-5CA0-AA11EF910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352" y="453206"/>
            <a:ext cx="1357383" cy="15082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455C8E3-F092-DF9A-8B32-CFEFCBA8D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70" y="453205"/>
            <a:ext cx="1214876" cy="26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0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EF8"/>
        </a:solidFill>
        <a:effectLst/>
      </p:bgPr>
    </p:bg>
    <p:spTree>
      <p:nvGrpSpPr>
        <p:cNvPr id="1" name="Shape 62">
          <a:extLst>
            <a:ext uri="{FF2B5EF4-FFF2-40B4-BE49-F238E27FC236}">
              <a16:creationId xmlns:a16="http://schemas.microsoft.com/office/drawing/2014/main" id="{027C0735-7073-BAB0-0ADE-D5B20837D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6;p3">
            <a:extLst>
              <a:ext uri="{FF2B5EF4-FFF2-40B4-BE49-F238E27FC236}">
                <a16:creationId xmlns:a16="http://schemas.microsoft.com/office/drawing/2014/main" id="{B4862441-4377-A253-4F4C-AAD5528CB92A}"/>
              </a:ext>
            </a:extLst>
          </p:cNvPr>
          <p:cNvSpPr/>
          <p:nvPr/>
        </p:nvSpPr>
        <p:spPr>
          <a:xfrm>
            <a:off x="0" y="0"/>
            <a:ext cx="12161400" cy="68580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0F1A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" name="Straight Connector 128">
            <a:extLst>
              <a:ext uri="{FF2B5EF4-FFF2-40B4-BE49-F238E27FC236}">
                <a16:creationId xmlns:a16="http://schemas.microsoft.com/office/drawing/2014/main" id="{D537D7AD-ADE8-38BF-C1F1-35A3FB3517D9}"/>
              </a:ext>
            </a:extLst>
          </p:cNvPr>
          <p:cNvCxnSpPr>
            <a:cxnSpLocks/>
          </p:cNvCxnSpPr>
          <p:nvPr/>
        </p:nvCxnSpPr>
        <p:spPr>
          <a:xfrm flipH="1">
            <a:off x="0" y="1016548"/>
            <a:ext cx="12192000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D98FD394-FD11-94E2-1B2D-15FC27FE2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352" y="453206"/>
            <a:ext cx="1357383" cy="15082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9F8242E-B2BF-F334-0393-C31C6C7DC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70" y="453205"/>
            <a:ext cx="1214876" cy="267905"/>
          </a:xfrm>
          <a:prstGeom prst="rect">
            <a:avLst/>
          </a:prstGeom>
        </p:spPr>
      </p:pic>
      <p:sp>
        <p:nvSpPr>
          <p:cNvPr id="22" name="Google Shape;27;p4">
            <a:extLst>
              <a:ext uri="{FF2B5EF4-FFF2-40B4-BE49-F238E27FC236}">
                <a16:creationId xmlns:a16="http://schemas.microsoft.com/office/drawing/2014/main" id="{29413804-4C16-9CFD-0EDE-336E53BA936D}"/>
              </a:ext>
            </a:extLst>
          </p:cNvPr>
          <p:cNvSpPr/>
          <p:nvPr/>
        </p:nvSpPr>
        <p:spPr>
          <a:xfrm>
            <a:off x="2700557" y="2631654"/>
            <a:ext cx="6790885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4000"/>
              <a:buFont typeface="Montserrat"/>
              <a:buNone/>
            </a:pPr>
            <a:r>
              <a:rPr lang="en-US" sz="4000" b="1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Quantos</a:t>
            </a:r>
            <a:r>
              <a:rPr lang="en-US" sz="40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00" b="1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projetos</a:t>
            </a:r>
            <a:r>
              <a:rPr lang="en-US" sz="40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de IA </a:t>
            </a:r>
            <a:r>
              <a:rPr lang="en-US" sz="4000" b="1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sua</a:t>
            </a:r>
            <a:r>
              <a:rPr lang="en-US" sz="40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00" b="1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empresa</a:t>
            </a:r>
            <a:r>
              <a:rPr lang="en-US" sz="40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00" b="1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iniciou</a:t>
            </a:r>
            <a:r>
              <a:rPr lang="en-US" sz="400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1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nos</a:t>
            </a:r>
            <a:r>
              <a:rPr lang="en-US" sz="40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00" b="1" i="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últimos</a:t>
            </a:r>
            <a:r>
              <a:rPr lang="en-US" sz="40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18 meses?</a:t>
            </a:r>
            <a:endParaRPr sz="4000" b="0" i="0" u="none" strike="noStrike" cap="none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8;p4">
            <a:extLst>
              <a:ext uri="{FF2B5EF4-FFF2-40B4-BE49-F238E27FC236}">
                <a16:creationId xmlns:a16="http://schemas.microsoft.com/office/drawing/2014/main" id="{37194716-C30A-98BB-DB77-D889B42ED857}"/>
              </a:ext>
            </a:extLst>
          </p:cNvPr>
          <p:cNvSpPr/>
          <p:nvPr/>
        </p:nvSpPr>
        <p:spPr>
          <a:xfrm>
            <a:off x="2700557" y="4602694"/>
            <a:ext cx="6790885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3D8B"/>
              </a:buClr>
              <a:buSzPts val="2400"/>
              <a:buFont typeface="Montserrat"/>
              <a:buNone/>
            </a:pPr>
            <a:r>
              <a:rPr lang="en-US" sz="240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 </a:t>
            </a:r>
            <a:r>
              <a:rPr lang="en-US" sz="240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quantos</a:t>
            </a:r>
            <a:r>
              <a:rPr lang="en-US" sz="240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estão</a:t>
            </a:r>
            <a:r>
              <a:rPr lang="en-US" sz="240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em</a:t>
            </a:r>
            <a:r>
              <a:rPr lang="en-US" sz="240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produção</a:t>
            </a:r>
            <a:r>
              <a:rPr lang="en-US" sz="240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gerando</a:t>
            </a:r>
            <a:r>
              <a:rPr lang="en-US" sz="240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resultado</a:t>
            </a:r>
            <a:r>
              <a:rPr lang="en-US" sz="240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u="none" strike="noStrike" cap="none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mensurável</a:t>
            </a:r>
            <a:r>
              <a:rPr lang="en-US" sz="240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kern="1200" err="1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  <a:sym typeface="Montserrat"/>
              </a:rPr>
              <a:t>hoje</a:t>
            </a:r>
            <a:r>
              <a:rPr lang="en-US" sz="240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2400" u="none" strike="noStrike" cap="none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048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21">
            <a:extLst>
              <a:ext uri="{FF2B5EF4-FFF2-40B4-BE49-F238E27FC236}">
                <a16:creationId xmlns:a16="http://schemas.microsoft.com/office/drawing/2014/main" id="{B13EED40-3209-B977-479D-99C5D2F7CB16}"/>
              </a:ext>
            </a:extLst>
          </p:cNvPr>
          <p:cNvSpPr/>
          <p:nvPr/>
        </p:nvSpPr>
        <p:spPr>
          <a:xfrm>
            <a:off x="609600" y="62287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>
                <a:ln>
                  <a:noFill/>
                </a:ln>
                <a:solidFill>
                  <a:srgbClr val="131876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Fonte:</a:t>
            </a: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131876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cxnSp>
        <p:nvCxnSpPr>
          <p:cNvPr id="8" name="Straight Connector 128">
            <a:extLst>
              <a:ext uri="{FF2B5EF4-FFF2-40B4-BE49-F238E27FC236}">
                <a16:creationId xmlns:a16="http://schemas.microsoft.com/office/drawing/2014/main" id="{8FE11EFE-01B7-B322-145F-28AE04541F3C}"/>
              </a:ext>
            </a:extLst>
          </p:cNvPr>
          <p:cNvCxnSpPr>
            <a:cxnSpLocks/>
          </p:cNvCxnSpPr>
          <p:nvPr/>
        </p:nvCxnSpPr>
        <p:spPr>
          <a:xfrm flipH="1" flipV="1">
            <a:off x="0" y="6005007"/>
            <a:ext cx="12192000" cy="30479"/>
          </a:xfrm>
          <a:prstGeom prst="line">
            <a:avLst/>
          </a:prstGeom>
          <a:ln>
            <a:solidFill>
              <a:schemeClr val="accent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>
            <a:extLst>
              <a:ext uri="{FF2B5EF4-FFF2-40B4-BE49-F238E27FC236}">
                <a16:creationId xmlns:a16="http://schemas.microsoft.com/office/drawing/2014/main" id="{86CC5798-E7BA-F018-7656-65E7FC119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5" y="515604"/>
            <a:ext cx="1397670" cy="30691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9D38D8FB-9AF2-19E2-B9DE-FF0721CF6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97" y="584737"/>
            <a:ext cx="1371838" cy="150822"/>
          </a:xfrm>
          <a:prstGeom prst="rect">
            <a:avLst/>
          </a:prstGeom>
        </p:spPr>
      </p:pic>
      <p:pic>
        <p:nvPicPr>
          <p:cNvPr id="9" name="Imagem 8" descr="Ficheiro:Gartner logo.svg – Wikipédia, a enciclopédia livre">
            <a:extLst>
              <a:ext uri="{FF2B5EF4-FFF2-40B4-BE49-F238E27FC236}">
                <a16:creationId xmlns:a16="http://schemas.microsoft.com/office/drawing/2014/main" id="{E62D135A-B21C-F060-7382-3E960BBA2A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0783" y="6228700"/>
            <a:ext cx="1201617" cy="260106"/>
          </a:xfrm>
          <a:prstGeom prst="rect">
            <a:avLst/>
          </a:prstGeom>
        </p:spPr>
      </p:pic>
      <p:sp>
        <p:nvSpPr>
          <p:cNvPr id="11" name="Google Shape;271;g36e89534797_0_60">
            <a:extLst>
              <a:ext uri="{FF2B5EF4-FFF2-40B4-BE49-F238E27FC236}">
                <a16:creationId xmlns:a16="http://schemas.microsoft.com/office/drawing/2014/main" id="{4F2583D1-33A1-F7A8-76BF-69AF4F88B1D4}"/>
              </a:ext>
            </a:extLst>
          </p:cNvPr>
          <p:cNvSpPr txBox="1"/>
          <p:nvPr/>
        </p:nvSpPr>
        <p:spPr>
          <a:xfrm>
            <a:off x="1024304" y="1181559"/>
            <a:ext cx="10143391" cy="8268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90000"/>
              </a:lnSpc>
              <a:buClrTx/>
              <a:defRPr sz="28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defRPr>
            </a:lvl1pPr>
          </a:lstStyle>
          <a:p>
            <a:r>
              <a:rPr lang="pt-BR"/>
              <a:t>Entre adotar a IA e ser conduzido por ela,</a:t>
            </a:r>
          </a:p>
          <a:p>
            <a:r>
              <a:rPr lang="pt-BR"/>
              <a:t>só existe uma escolha</a:t>
            </a:r>
          </a:p>
        </p:txBody>
      </p:sp>
      <p:sp>
        <p:nvSpPr>
          <p:cNvPr id="13" name="Google Shape;276;g36e89534797_0_60">
            <a:extLst>
              <a:ext uri="{FF2B5EF4-FFF2-40B4-BE49-F238E27FC236}">
                <a16:creationId xmlns:a16="http://schemas.microsoft.com/office/drawing/2014/main" id="{AE86ADCA-6669-B5EE-66E1-79F0439E3813}"/>
              </a:ext>
            </a:extLst>
          </p:cNvPr>
          <p:cNvSpPr/>
          <p:nvPr/>
        </p:nvSpPr>
        <p:spPr>
          <a:xfrm>
            <a:off x="864323" y="2280543"/>
            <a:ext cx="4940374" cy="3388625"/>
          </a:xfrm>
          <a:prstGeom prst="roundRect">
            <a:avLst>
              <a:gd name="adj" fmla="val 6472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9525" cap="flat" cmpd="sng">
            <a:solidFill>
              <a:srgbClr val="F8F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pt-BR" sz="2400">
              <a:solidFill>
                <a:srgbClr val="E0458E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E1E3768-54B4-4165-66CD-088833AD06CF}"/>
              </a:ext>
            </a:extLst>
          </p:cNvPr>
          <p:cNvSpPr txBox="1"/>
          <p:nvPr/>
        </p:nvSpPr>
        <p:spPr>
          <a:xfrm>
            <a:off x="1397814" y="2447024"/>
            <a:ext cx="346075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pt-BR" sz="1200">
                <a:solidFill>
                  <a:schemeClr val="bg2">
                    <a:lumMod val="10000"/>
                  </a:schemeClr>
                </a:solidFill>
                <a:latin typeface="Montserrat"/>
                <a:ea typeface="+mn-lt"/>
                <a:cs typeface="+mn-lt"/>
              </a:rPr>
            </a:br>
            <a:br>
              <a:rPr lang="pt-BR" sz="1200">
                <a:latin typeface="Montserrat"/>
                <a:ea typeface="+mn-lt"/>
                <a:cs typeface="+mn-lt"/>
              </a:rPr>
            </a:br>
            <a:endParaRPr lang="pt-BR" sz="1200">
              <a:solidFill>
                <a:schemeClr val="bg2">
                  <a:lumMod val="10000"/>
                </a:schemeClr>
              </a:solidFill>
              <a:latin typeface="Montserrat"/>
            </a:endParaRPr>
          </a:p>
          <a:p>
            <a:pPr algn="l"/>
            <a:endParaRPr lang="pt-BR" sz="1200">
              <a:latin typeface="Montserrat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9D2FD63-8B15-9E87-F9AA-18FA4CE4F3B0}"/>
              </a:ext>
            </a:extLst>
          </p:cNvPr>
          <p:cNvSpPr txBox="1"/>
          <p:nvPr/>
        </p:nvSpPr>
        <p:spPr>
          <a:xfrm>
            <a:off x="1125815" y="3372910"/>
            <a:ext cx="4337670" cy="15279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>
                <a:solidFill>
                  <a:srgbClr val="002060"/>
                </a:solidFill>
                <a:latin typeface="Montserrat"/>
                <a:ea typeface="+mn-lt"/>
                <a:cs typeface="+mn-lt"/>
              </a:rPr>
              <a:t>Até 2028, pelo menos </a:t>
            </a:r>
            <a:r>
              <a:rPr lang="pt-BR" sz="1600" b="1">
                <a:solidFill>
                  <a:srgbClr val="002060"/>
                </a:solidFill>
                <a:latin typeface="Montserrat"/>
                <a:ea typeface="+mn-lt"/>
                <a:cs typeface="+mn-lt"/>
              </a:rPr>
              <a:t>15% das decisões cotidianas</a:t>
            </a:r>
            <a:r>
              <a:rPr lang="pt-BR" sz="1600">
                <a:solidFill>
                  <a:srgbClr val="002060"/>
                </a:solidFill>
                <a:latin typeface="Montserrat"/>
                <a:ea typeface="+mn-lt"/>
                <a:cs typeface="+mn-lt"/>
              </a:rPr>
              <a:t> no trabalho serão tomadas de forma autônoma por agentes de IA, </a:t>
            </a:r>
            <a:r>
              <a:rPr lang="pt-BR" sz="1600" b="1">
                <a:solidFill>
                  <a:srgbClr val="002060"/>
                </a:solidFill>
                <a:latin typeface="Montserrat"/>
                <a:ea typeface="+mn-lt"/>
                <a:cs typeface="+mn-lt"/>
              </a:rPr>
              <a:t>contra 0% em 2024.</a:t>
            </a:r>
            <a:endParaRPr lang="pt-BR" sz="1600" b="1">
              <a:solidFill>
                <a:srgbClr val="002060"/>
              </a:solidFill>
              <a:latin typeface="Montserrat"/>
            </a:endParaRPr>
          </a:p>
        </p:txBody>
      </p:sp>
      <p:sp>
        <p:nvSpPr>
          <p:cNvPr id="19" name="Google Shape;276;g36e89534797_0_60">
            <a:extLst>
              <a:ext uri="{FF2B5EF4-FFF2-40B4-BE49-F238E27FC236}">
                <a16:creationId xmlns:a16="http://schemas.microsoft.com/office/drawing/2014/main" id="{CB6EBD57-1793-DE03-C3DC-48C4866C0253}"/>
              </a:ext>
            </a:extLst>
          </p:cNvPr>
          <p:cNvSpPr/>
          <p:nvPr/>
        </p:nvSpPr>
        <p:spPr>
          <a:xfrm>
            <a:off x="6230999" y="2280542"/>
            <a:ext cx="5224065" cy="3388626"/>
          </a:xfrm>
          <a:prstGeom prst="roundRect">
            <a:avLst>
              <a:gd name="adj" fmla="val 6472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9525" cap="flat" cmpd="sng">
            <a:solidFill>
              <a:srgbClr val="F8F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pt-BR" sz="2400">
              <a:solidFill>
                <a:srgbClr val="E0458E"/>
              </a:solidFill>
            </a:endParaRPr>
          </a:p>
        </p:txBody>
      </p:sp>
      <p:sp>
        <p:nvSpPr>
          <p:cNvPr id="22" name="CaixaDeTexto 15">
            <a:extLst>
              <a:ext uri="{FF2B5EF4-FFF2-40B4-BE49-F238E27FC236}">
                <a16:creationId xmlns:a16="http://schemas.microsoft.com/office/drawing/2014/main" id="{3D2777E5-C377-ACC3-3252-0A6F6ED4B005}"/>
              </a:ext>
            </a:extLst>
          </p:cNvPr>
          <p:cNvSpPr txBox="1"/>
          <p:nvPr/>
        </p:nvSpPr>
        <p:spPr>
          <a:xfrm>
            <a:off x="6620163" y="3372910"/>
            <a:ext cx="4289719" cy="152798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t-BR" sz="1600">
                <a:solidFill>
                  <a:srgbClr val="002060"/>
                </a:solidFill>
                <a:latin typeface="Montserrat"/>
                <a:ea typeface="+mn-lt"/>
                <a:cs typeface="+mn-lt"/>
              </a:rPr>
              <a:t>Até 2030, </a:t>
            </a:r>
            <a:r>
              <a:rPr lang="pt-BR" sz="1600" b="1">
                <a:solidFill>
                  <a:srgbClr val="002060"/>
                </a:solidFill>
                <a:latin typeface="Montserrat"/>
                <a:ea typeface="+mn-lt"/>
                <a:cs typeface="+mn-lt"/>
              </a:rPr>
              <a:t>80% das pessoas</a:t>
            </a:r>
            <a:r>
              <a:rPr lang="pt-BR" sz="1600">
                <a:solidFill>
                  <a:srgbClr val="002060"/>
                </a:solidFill>
                <a:latin typeface="Montserrat"/>
                <a:ea typeface="+mn-lt"/>
                <a:cs typeface="+mn-lt"/>
              </a:rPr>
              <a:t> vão interagir com robôs inteligentes todos os dias</a:t>
            </a:r>
            <a:r>
              <a:rPr lang="pt-BR" sz="1600" b="1">
                <a:solidFill>
                  <a:srgbClr val="002060"/>
                </a:solidFill>
                <a:latin typeface="Montserrat"/>
                <a:ea typeface="+mn-lt"/>
                <a:cs typeface="+mn-lt"/>
              </a:rPr>
              <a:t>, hoje, esse número é menor que 10%.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1012867-8611-4440-96C2-F3E5669359D6}"/>
              </a:ext>
            </a:extLst>
          </p:cNvPr>
          <p:cNvSpPr txBox="1"/>
          <p:nvPr/>
        </p:nvSpPr>
        <p:spPr>
          <a:xfrm>
            <a:off x="1595211" y="2835284"/>
            <a:ext cx="3292737" cy="3282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90000"/>
              </a:lnSpc>
              <a:buClrTx/>
              <a:defRPr sz="28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defRPr>
            </a:lvl1pPr>
          </a:lstStyle>
          <a:p>
            <a:r>
              <a:rPr lang="pt-BR" sz="2000" b="1"/>
              <a:t>Agentes de IA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0FD5337-B775-7F4C-5110-09363971400F}"/>
              </a:ext>
            </a:extLst>
          </p:cNvPr>
          <p:cNvSpPr txBox="1"/>
          <p:nvPr/>
        </p:nvSpPr>
        <p:spPr>
          <a:xfrm>
            <a:off x="6671089" y="2851401"/>
            <a:ext cx="4427643" cy="3282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90000"/>
              </a:lnSpc>
              <a:buClrTx/>
              <a:defRPr sz="28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defRPr>
            </a:lvl1pPr>
          </a:lstStyle>
          <a:p>
            <a:r>
              <a:rPr lang="pt-BR" sz="2000" b="1"/>
              <a:t>Robôs </a:t>
            </a:r>
            <a:r>
              <a:rPr lang="pt-BR" sz="2000" b="1" err="1"/>
              <a:t>polifuncionais</a:t>
            </a:r>
            <a:endParaRPr lang="pt-BR" sz="20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33">
          <a:extLst>
            <a:ext uri="{FF2B5EF4-FFF2-40B4-BE49-F238E27FC236}">
              <a16:creationId xmlns:a16="http://schemas.microsoft.com/office/drawing/2014/main" id="{F3E210A0-2E12-A024-2452-324725AB9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>
            <a:extLst>
              <a:ext uri="{FF2B5EF4-FFF2-40B4-BE49-F238E27FC236}">
                <a16:creationId xmlns:a16="http://schemas.microsoft.com/office/drawing/2014/main" id="{8F9A3F98-EFB5-5A72-5594-348B881DE0DB}"/>
              </a:ext>
            </a:extLst>
          </p:cNvPr>
          <p:cNvSpPr/>
          <p:nvPr/>
        </p:nvSpPr>
        <p:spPr>
          <a:xfrm>
            <a:off x="663819" y="1697625"/>
            <a:ext cx="10809915" cy="3626205"/>
          </a:xfrm>
          <a:prstGeom prst="roundRect">
            <a:avLst>
              <a:gd name="adj" fmla="val 10022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1F1F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Text 20">
            <a:extLst>
              <a:ext uri="{FF2B5EF4-FFF2-40B4-BE49-F238E27FC236}">
                <a16:creationId xmlns:a16="http://schemas.microsoft.com/office/drawing/2014/main" id="{25A3FA4F-89DF-A2E8-9404-D22162149005}"/>
              </a:ext>
            </a:extLst>
          </p:cNvPr>
          <p:cNvSpPr/>
          <p:nvPr/>
        </p:nvSpPr>
        <p:spPr>
          <a:xfrm>
            <a:off x="1285540" y="2190639"/>
            <a:ext cx="9620920" cy="1962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en-US" sz="138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rPr>
              <a:t>70 - 90%</a:t>
            </a:r>
          </a:p>
        </p:txBody>
      </p:sp>
      <p:sp>
        <p:nvSpPr>
          <p:cNvPr id="36" name="Google Shape;36;p5">
            <a:extLst>
              <a:ext uri="{FF2B5EF4-FFF2-40B4-BE49-F238E27FC236}">
                <a16:creationId xmlns:a16="http://schemas.microsoft.com/office/drawing/2014/main" id="{4B17787D-B59F-33CB-BC9C-5A624180F692}"/>
              </a:ext>
            </a:extLst>
          </p:cNvPr>
          <p:cNvSpPr/>
          <p:nvPr/>
        </p:nvSpPr>
        <p:spPr>
          <a:xfrm>
            <a:off x="2115935" y="4103005"/>
            <a:ext cx="7985962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400"/>
              <a:buFont typeface="Montserrat"/>
              <a:buNone/>
            </a:pPr>
            <a:r>
              <a:rPr lang="pt-BR" sz="2000" b="0" i="0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das atividades internas de uma empresa têm potencial de automação com RPA e agentes de IA</a:t>
            </a:r>
            <a:endParaRPr lang="pt-BR"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 21">
            <a:extLst>
              <a:ext uri="{FF2B5EF4-FFF2-40B4-BE49-F238E27FC236}">
                <a16:creationId xmlns:a16="http://schemas.microsoft.com/office/drawing/2014/main" id="{B5D396B6-6427-82F4-C962-C55EA88C5696}"/>
              </a:ext>
            </a:extLst>
          </p:cNvPr>
          <p:cNvSpPr/>
          <p:nvPr/>
        </p:nvSpPr>
        <p:spPr>
          <a:xfrm>
            <a:off x="609600" y="62287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>
                <a:ln>
                  <a:noFill/>
                </a:ln>
                <a:solidFill>
                  <a:srgbClr val="131876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Fonte: </a:t>
            </a:r>
            <a:r>
              <a:rPr kumimoji="0" lang="en-US" sz="1067" b="0" i="0" u="none" strike="noStrike" kern="1200" cap="none" spc="0" normalizeH="0" baseline="0" noProof="0">
                <a:ln>
                  <a:noFill/>
                </a:ln>
                <a:solidFill>
                  <a:srgbClr val="131876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Gartner | McKinsey | Deloitte | PwC</a:t>
            </a:r>
          </a:p>
        </p:txBody>
      </p:sp>
      <p:cxnSp>
        <p:nvCxnSpPr>
          <p:cNvPr id="8" name="Straight Connector 128">
            <a:extLst>
              <a:ext uri="{FF2B5EF4-FFF2-40B4-BE49-F238E27FC236}">
                <a16:creationId xmlns:a16="http://schemas.microsoft.com/office/drawing/2014/main" id="{71836335-C502-031F-D0FB-7E3E97FDF2C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6005007"/>
            <a:ext cx="12192000" cy="30479"/>
          </a:xfrm>
          <a:prstGeom prst="line">
            <a:avLst/>
          </a:prstGeom>
          <a:ln>
            <a:solidFill>
              <a:schemeClr val="accent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>
            <a:extLst>
              <a:ext uri="{FF2B5EF4-FFF2-40B4-BE49-F238E27FC236}">
                <a16:creationId xmlns:a16="http://schemas.microsoft.com/office/drawing/2014/main" id="{04C39FD5-E913-DF21-DBB8-CD911F645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5" y="515604"/>
            <a:ext cx="1397670" cy="30691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E5E7052C-9A7A-4C13-59FE-8B8128716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97" y="584737"/>
            <a:ext cx="1371838" cy="15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7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>
            <a:off x="457200" y="2638275"/>
            <a:ext cx="10972800" cy="17132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en-US" sz="60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Todo </a:t>
            </a:r>
            <a:r>
              <a:rPr lang="en-US" sz="6000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mundo</a:t>
            </a:r>
            <a:r>
              <a:rPr lang="en-US" sz="60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</a:t>
            </a:r>
            <a:r>
              <a:rPr lang="en-US" sz="6000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está</a:t>
            </a:r>
            <a:br>
              <a:rPr lang="en-US" sz="60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</a:br>
            <a:r>
              <a:rPr lang="en-US" sz="6000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falando</a:t>
            </a:r>
            <a:r>
              <a:rPr lang="en-US" sz="60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</a:t>
            </a:r>
            <a:r>
              <a:rPr lang="en-US" sz="6000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sobre</a:t>
            </a:r>
            <a:r>
              <a:rPr lang="en-US" sz="60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 </a:t>
            </a:r>
            <a:r>
              <a:rPr lang="en-US" sz="6000" b="1" kern="1200" err="1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agentes</a:t>
            </a:r>
            <a:r>
              <a:rPr lang="en-US" sz="60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.</a:t>
            </a:r>
            <a:endParaRPr sz="6000" b="1" kern="1200">
              <a:gradFill flip="none">
                <a:gsLst>
                  <a:gs pos="0">
                    <a:srgbClr val="E0458E">
                      <a:alpha val="86000"/>
                    </a:srgbClr>
                  </a:gs>
                  <a:gs pos="100000">
                    <a:srgbClr val="C74FD7"/>
                  </a:gs>
                </a:gsLst>
                <a:lin ang="0" scaled="1"/>
                <a:tileRect/>
              </a:gradFill>
              <a:latin typeface="Montserrat" pitchFamily="2" charset="0"/>
              <a:ea typeface="+mn-ea"/>
              <a:cs typeface="+mn-cs"/>
              <a:sym typeface="Calibri"/>
            </a:endParaRPr>
          </a:p>
        </p:txBody>
      </p:sp>
      <p:sp>
        <p:nvSpPr>
          <p:cNvPr id="47" name="Google Shape;47;p6"/>
          <p:cNvSpPr/>
          <p:nvPr/>
        </p:nvSpPr>
        <p:spPr>
          <a:xfrm>
            <a:off x="1110035" y="1541825"/>
            <a:ext cx="2011800" cy="5943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 cap="flat" cmpd="sng">
            <a:solidFill>
              <a:srgbClr val="E8E6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/>
          <p:nvPr/>
        </p:nvSpPr>
        <p:spPr>
          <a:xfrm>
            <a:off x="1110035" y="1651553"/>
            <a:ext cx="20118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400"/>
              <a:buFont typeface="Montserrat"/>
              <a:buNone/>
            </a:pPr>
            <a:r>
              <a:rPr lang="en-US" sz="1400" b="1" i="0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Microsoft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4992624" y="1144104"/>
            <a:ext cx="2011800" cy="5943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 cap="flat" cmpd="sng">
            <a:solidFill>
              <a:srgbClr val="E8E6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6"/>
          <p:cNvSpPr/>
          <p:nvPr/>
        </p:nvSpPr>
        <p:spPr>
          <a:xfrm>
            <a:off x="4992624" y="1253832"/>
            <a:ext cx="20118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400"/>
              <a:buFont typeface="Montserrat"/>
              <a:buNone/>
            </a:pPr>
            <a:r>
              <a:rPr lang="en-US" sz="1400" b="1" i="0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Google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6"/>
          <p:cNvSpPr/>
          <p:nvPr/>
        </p:nvSpPr>
        <p:spPr>
          <a:xfrm>
            <a:off x="8965184" y="1571958"/>
            <a:ext cx="2011800" cy="5943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 cap="flat" cmpd="sng">
            <a:solidFill>
              <a:srgbClr val="E8E6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6"/>
          <p:cNvSpPr/>
          <p:nvPr/>
        </p:nvSpPr>
        <p:spPr>
          <a:xfrm>
            <a:off x="8965184" y="1681686"/>
            <a:ext cx="20118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400"/>
              <a:buFont typeface="Montserrat"/>
              <a:buNone/>
            </a:pPr>
            <a:r>
              <a:rPr lang="en-US" sz="1400" b="1" i="0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OpenAI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6"/>
          <p:cNvSpPr/>
          <p:nvPr/>
        </p:nvSpPr>
        <p:spPr>
          <a:xfrm>
            <a:off x="2115935" y="5471007"/>
            <a:ext cx="2011800" cy="5943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 cap="flat" cmpd="sng">
            <a:solidFill>
              <a:srgbClr val="E8E6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6"/>
          <p:cNvSpPr/>
          <p:nvPr/>
        </p:nvSpPr>
        <p:spPr>
          <a:xfrm>
            <a:off x="2115935" y="5580735"/>
            <a:ext cx="20118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400"/>
              <a:buFont typeface="Montserrat"/>
              <a:buNone/>
            </a:pPr>
            <a:r>
              <a:rPr lang="en-US" sz="1400" b="1" i="0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Salesforce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6"/>
          <p:cNvSpPr/>
          <p:nvPr/>
        </p:nvSpPr>
        <p:spPr>
          <a:xfrm>
            <a:off x="7211568" y="5471007"/>
            <a:ext cx="2011800" cy="5943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 cap="flat" cmpd="sng">
            <a:solidFill>
              <a:srgbClr val="E8E6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"/>
          <p:cNvSpPr/>
          <p:nvPr/>
        </p:nvSpPr>
        <p:spPr>
          <a:xfrm>
            <a:off x="7211568" y="5580735"/>
            <a:ext cx="20118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6B"/>
              </a:buClr>
              <a:buSzPts val="1400"/>
              <a:buFont typeface="Montserrat"/>
              <a:buNone/>
            </a:pPr>
            <a:r>
              <a:rPr lang="en-US" sz="1400" b="1" i="0" u="none" strike="noStrike" cap="none">
                <a:solidFill>
                  <a:srgbClr val="1B2A6B"/>
                </a:solidFill>
                <a:latin typeface="Montserrat"/>
                <a:ea typeface="Montserrat"/>
                <a:cs typeface="Montserrat"/>
                <a:sym typeface="Montserrat"/>
              </a:rPr>
              <a:t>SAP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6"/>
          <p:cNvSpPr/>
          <p:nvPr/>
        </p:nvSpPr>
        <p:spPr>
          <a:xfrm>
            <a:off x="457200" y="4441218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A8EA8"/>
              </a:buClr>
              <a:buSzPts val="1600"/>
              <a:buFont typeface="Montserrat"/>
              <a:buNone/>
            </a:pPr>
            <a:r>
              <a:rPr lang="en-US" sz="2000" b="0" u="none" strike="noStrike" cap="none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agentes</a:t>
            </a:r>
            <a:r>
              <a:rPr lang="en-US" sz="2000" b="0" u="none" strike="noStrike" cap="none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u="none" strike="noStrike" cap="none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autônomos</a:t>
            </a:r>
            <a:r>
              <a:rPr lang="en-US" sz="2000" b="1" u="none" strike="noStrike" cap="none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000" b="1" u="none" strike="noStrike" cap="none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produtividade</a:t>
            </a:r>
            <a:r>
              <a:rPr lang="en-US" sz="2000" b="1" u="none" strike="noStrike" cap="none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000" b="1" u="none" strike="noStrike" cap="none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transformação</a:t>
            </a:r>
            <a:r>
              <a:rPr lang="en-US" sz="2000" b="0" u="none" strike="noStrike" cap="none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000" b="0" u="none" strike="noStrike" cap="none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83D5D0B-FB1E-C2C2-BE71-7701B47E1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5" y="515604"/>
            <a:ext cx="1397670" cy="3069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5CC4685-032E-6E1D-37D8-0E482C45F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97" y="584737"/>
            <a:ext cx="1371838" cy="1508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BFC3D9">
                <a:alpha val="85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126;p10">
            <a:extLst>
              <a:ext uri="{FF2B5EF4-FFF2-40B4-BE49-F238E27FC236}">
                <a16:creationId xmlns:a16="http://schemas.microsoft.com/office/drawing/2014/main" id="{2834DEC8-0AFD-901E-8551-C53B657E39B5}"/>
              </a:ext>
            </a:extLst>
          </p:cNvPr>
          <p:cNvSpPr/>
          <p:nvPr/>
        </p:nvSpPr>
        <p:spPr>
          <a:xfrm>
            <a:off x="599440" y="1129350"/>
            <a:ext cx="11247120" cy="5434736"/>
          </a:xfrm>
          <a:prstGeom prst="roundRect">
            <a:avLst>
              <a:gd name="adj" fmla="val 6312"/>
            </a:avLst>
          </a:prstGeom>
          <a:gradFill>
            <a:gsLst>
              <a:gs pos="0">
                <a:schemeClr val="bg1"/>
              </a:gs>
              <a:gs pos="100000">
                <a:srgbClr val="BFC3D9">
                  <a:alpha val="85000"/>
                </a:srgbClr>
              </a:gs>
            </a:gsLst>
            <a:lin ang="3600000" scaled="0"/>
          </a:gradFill>
          <a:ln w="19050">
            <a:solidFill>
              <a:srgbClr val="FFFFFF"/>
            </a:solidFill>
          </a:ln>
          <a:effectLst>
            <a:outerShdw blurRad="635000" dist="254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endParaRPr kern="1200">
              <a:solidFill>
                <a:srgbClr val="F1F1F9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916940" y="1372558"/>
            <a:ext cx="10728960" cy="4390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en-US" sz="2800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</a:rPr>
              <a:t>Toda empresa já entendeu o potencial da IA.</a:t>
            </a:r>
          </a:p>
        </p:txBody>
      </p:sp>
      <p:sp>
        <p:nvSpPr>
          <p:cNvPr id="5" name="Text 3"/>
          <p:cNvSpPr/>
          <p:nvPr/>
        </p:nvSpPr>
        <p:spPr>
          <a:xfrm>
            <a:off x="916940" y="1649567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00">
                <a:solidFill>
                  <a:srgbClr val="0F1A45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O problema é que a maioria das iniciativas para na prova de conceito.</a:t>
            </a:r>
            <a:endParaRPr lang="en-US" sz="1800">
              <a:solidFill>
                <a:srgbClr val="0F1A45"/>
              </a:solidFill>
              <a:latin typeface="Montserrat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03685" y="3892312"/>
            <a:ext cx="2560320" cy="1361440"/>
          </a:xfrm>
          <a:prstGeom prst="roundRect">
            <a:avLst>
              <a:gd name="adj" fmla="val 11340"/>
            </a:avLst>
          </a:prstGeom>
          <a:solidFill>
            <a:srgbClr val="002060"/>
          </a:solidFill>
          <a:ln/>
          <a:effectLst/>
        </p:spPr>
        <p:txBody>
          <a:bodyPr/>
          <a:lstStyle/>
          <a:p>
            <a:endParaRPr lang="pt-BR" sz="1867"/>
          </a:p>
        </p:txBody>
      </p:sp>
      <p:sp>
        <p:nvSpPr>
          <p:cNvPr id="8" name="Text 6"/>
          <p:cNvSpPr/>
          <p:nvPr/>
        </p:nvSpPr>
        <p:spPr>
          <a:xfrm>
            <a:off x="1025605" y="4049792"/>
            <a:ext cx="231648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Como controlar versões?</a:t>
            </a:r>
            <a:endParaRPr lang="en-US" sz="1467">
              <a:latin typeface="Montserrat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616405" y="3892312"/>
            <a:ext cx="2560320" cy="1361440"/>
          </a:xfrm>
          <a:prstGeom prst="roundRect">
            <a:avLst>
              <a:gd name="adj" fmla="val 11340"/>
            </a:avLst>
          </a:prstGeom>
          <a:solidFill>
            <a:srgbClr val="002060"/>
          </a:solidFill>
          <a:ln/>
          <a:effectLst/>
        </p:spPr>
        <p:txBody>
          <a:bodyPr/>
          <a:lstStyle/>
          <a:p>
            <a:endParaRPr lang="pt-BR" sz="1867"/>
          </a:p>
        </p:txBody>
      </p:sp>
      <p:sp>
        <p:nvSpPr>
          <p:cNvPr id="11" name="Text 9"/>
          <p:cNvSpPr/>
          <p:nvPr/>
        </p:nvSpPr>
        <p:spPr>
          <a:xfrm>
            <a:off x="3738325" y="4049792"/>
            <a:ext cx="231648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Como garantir segurança?</a:t>
            </a:r>
            <a:endParaRPr lang="en-US" sz="1467">
              <a:latin typeface="Montserrat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313885" y="3892312"/>
            <a:ext cx="2560320" cy="1361440"/>
          </a:xfrm>
          <a:prstGeom prst="roundRect">
            <a:avLst>
              <a:gd name="adj" fmla="val 10141"/>
            </a:avLst>
          </a:prstGeom>
          <a:solidFill>
            <a:srgbClr val="002060"/>
          </a:solidFill>
          <a:ln/>
          <a:effectLst/>
        </p:spPr>
        <p:txBody>
          <a:bodyPr/>
          <a:lstStyle/>
          <a:p>
            <a:endParaRPr lang="pt-BR" sz="1867"/>
          </a:p>
        </p:txBody>
      </p:sp>
      <p:sp>
        <p:nvSpPr>
          <p:cNvPr id="14" name="Text 12"/>
          <p:cNvSpPr/>
          <p:nvPr/>
        </p:nvSpPr>
        <p:spPr>
          <a:xfrm>
            <a:off x="6628845" y="4049792"/>
            <a:ext cx="19304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Como auditar decisões?</a:t>
            </a:r>
            <a:endParaRPr lang="en-US" sz="1467">
              <a:latin typeface="Montserrat" pitchFamily="2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018985" y="3892312"/>
            <a:ext cx="2560320" cy="1361440"/>
          </a:xfrm>
          <a:prstGeom prst="roundRect">
            <a:avLst>
              <a:gd name="adj" fmla="val 11340"/>
            </a:avLst>
          </a:prstGeom>
          <a:solidFill>
            <a:srgbClr val="002060"/>
          </a:solidFill>
          <a:ln/>
          <a:effectLst/>
        </p:spPr>
        <p:txBody>
          <a:bodyPr/>
          <a:lstStyle/>
          <a:p>
            <a:endParaRPr lang="pt-BR" sz="1867"/>
          </a:p>
        </p:txBody>
      </p:sp>
      <p:sp>
        <p:nvSpPr>
          <p:cNvPr id="17" name="Text 15"/>
          <p:cNvSpPr/>
          <p:nvPr/>
        </p:nvSpPr>
        <p:spPr>
          <a:xfrm>
            <a:off x="9140905" y="4049792"/>
            <a:ext cx="231648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Como integrar aos sistemas?</a:t>
            </a:r>
            <a:endParaRPr lang="en-US" sz="1467">
              <a:latin typeface="Montserrat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845265" y="5464572"/>
            <a:ext cx="10728960" cy="877824"/>
          </a:xfrm>
          <a:prstGeom prst="roundRect">
            <a:avLst>
              <a:gd name="adj" fmla="val 50000"/>
            </a:avLst>
          </a:prstGeom>
          <a:solidFill>
            <a:schemeClr val="accent2">
              <a:alpha val="80000"/>
            </a:schemeClr>
          </a:solidFill>
          <a:ln/>
          <a:effectLst/>
        </p:spPr>
        <p:txBody>
          <a:bodyPr/>
          <a:lstStyle/>
          <a:p>
            <a:endParaRPr lang="pt-BR" sz="1867"/>
          </a:p>
        </p:txBody>
      </p:sp>
      <p:sp>
        <p:nvSpPr>
          <p:cNvPr id="19" name="Text 17"/>
          <p:cNvSpPr/>
          <p:nvPr/>
        </p:nvSpPr>
        <p:spPr>
          <a:xfrm>
            <a:off x="718265" y="5464572"/>
            <a:ext cx="1072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67" b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Como </a:t>
            </a:r>
            <a:r>
              <a:rPr lang="en-US" sz="1867" b="1" err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escalar</a:t>
            </a:r>
            <a:r>
              <a:rPr lang="en-US" sz="1867" b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7" b="1" err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dezenas</a:t>
            </a:r>
            <a:r>
              <a:rPr lang="en-US" sz="1867" b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67" b="1" err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agentes</a:t>
            </a:r>
            <a:r>
              <a:rPr lang="en-US" sz="1867" b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7" b="1" err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sz="1867" b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7" b="1" err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perder</a:t>
            </a:r>
            <a:r>
              <a:rPr lang="en-US" sz="1867" b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7" b="1" err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governança</a:t>
            </a:r>
            <a:r>
              <a:rPr lang="en-US" sz="1867" b="1">
                <a:solidFill>
                  <a:srgbClr val="FFFFFF"/>
                </a:solidFill>
                <a:latin typeface="Montserrat" pitchFamily="2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1867">
              <a:latin typeface="Montserrat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Shape 4">
            <a:extLst>
              <a:ext uri="{FF2B5EF4-FFF2-40B4-BE49-F238E27FC236}">
                <a16:creationId xmlns:a16="http://schemas.microsoft.com/office/drawing/2014/main" id="{5519EDFE-21D1-F4F8-AF68-3757DDE8003D}"/>
              </a:ext>
            </a:extLst>
          </p:cNvPr>
          <p:cNvSpPr/>
          <p:nvPr/>
        </p:nvSpPr>
        <p:spPr>
          <a:xfrm>
            <a:off x="903685" y="2378472"/>
            <a:ext cx="2560320" cy="1361440"/>
          </a:xfrm>
          <a:prstGeom prst="roundRect">
            <a:avLst>
              <a:gd name="adj" fmla="val 13739"/>
            </a:avLst>
          </a:prstGeom>
          <a:solidFill>
            <a:srgbClr val="002060"/>
          </a:solidFill>
          <a:ln/>
          <a:effectLst/>
        </p:spPr>
        <p:txBody>
          <a:bodyPr/>
          <a:lstStyle/>
          <a:p>
            <a:endParaRPr lang="pt-BR" sz="1867"/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D9760279-F59B-6D79-9CE5-081F23119F0E}"/>
              </a:ext>
            </a:extLst>
          </p:cNvPr>
          <p:cNvSpPr/>
          <p:nvPr/>
        </p:nvSpPr>
        <p:spPr>
          <a:xfrm>
            <a:off x="1117045" y="2556272"/>
            <a:ext cx="21336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pt-BR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Onde esses agentes vão trabalhar?</a:t>
            </a:r>
          </a:p>
        </p:txBody>
      </p:sp>
      <p:sp>
        <p:nvSpPr>
          <p:cNvPr id="34" name="Shape 7">
            <a:extLst>
              <a:ext uri="{FF2B5EF4-FFF2-40B4-BE49-F238E27FC236}">
                <a16:creationId xmlns:a16="http://schemas.microsoft.com/office/drawing/2014/main" id="{33E80EBF-D66B-7611-C7F8-476ADF762A3A}"/>
              </a:ext>
            </a:extLst>
          </p:cNvPr>
          <p:cNvSpPr/>
          <p:nvPr/>
        </p:nvSpPr>
        <p:spPr>
          <a:xfrm>
            <a:off x="3616405" y="2378472"/>
            <a:ext cx="2560320" cy="1361440"/>
          </a:xfrm>
          <a:prstGeom prst="roundRect">
            <a:avLst>
              <a:gd name="adj" fmla="val 11340"/>
            </a:avLst>
          </a:prstGeom>
          <a:solidFill>
            <a:srgbClr val="002060"/>
          </a:solidFill>
          <a:ln/>
          <a:effectLst/>
        </p:spPr>
        <p:txBody>
          <a:bodyPr/>
          <a:lstStyle/>
          <a:p>
            <a:endParaRPr lang="pt-BR" sz="1867"/>
          </a:p>
        </p:txBody>
      </p:sp>
      <p:sp>
        <p:nvSpPr>
          <p:cNvPr id="35" name="Text 9">
            <a:extLst>
              <a:ext uri="{FF2B5EF4-FFF2-40B4-BE49-F238E27FC236}">
                <a16:creationId xmlns:a16="http://schemas.microsoft.com/office/drawing/2014/main" id="{EAA80913-838E-FB97-A233-6D60BBD2FE40}"/>
              </a:ext>
            </a:extLst>
          </p:cNvPr>
          <p:cNvSpPr/>
          <p:nvPr/>
        </p:nvSpPr>
        <p:spPr>
          <a:xfrm>
            <a:off x="4068525" y="2708672"/>
            <a:ext cx="169672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67" err="1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Sobre</a:t>
            </a: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quais dados?</a:t>
            </a:r>
            <a:b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</a:br>
            <a:endParaRPr lang="en-US" sz="1467">
              <a:latin typeface="Montserrat" pitchFamily="2" charset="0"/>
            </a:endParaRPr>
          </a:p>
        </p:txBody>
      </p:sp>
      <p:sp>
        <p:nvSpPr>
          <p:cNvPr id="36" name="Shape 10">
            <a:extLst>
              <a:ext uri="{FF2B5EF4-FFF2-40B4-BE49-F238E27FC236}">
                <a16:creationId xmlns:a16="http://schemas.microsoft.com/office/drawing/2014/main" id="{5D04F1A9-1C04-5471-488B-045253A53F73}"/>
              </a:ext>
            </a:extLst>
          </p:cNvPr>
          <p:cNvSpPr/>
          <p:nvPr/>
        </p:nvSpPr>
        <p:spPr>
          <a:xfrm>
            <a:off x="6313885" y="2378472"/>
            <a:ext cx="2560320" cy="1361440"/>
          </a:xfrm>
          <a:prstGeom prst="roundRect">
            <a:avLst>
              <a:gd name="adj" fmla="val 11340"/>
            </a:avLst>
          </a:prstGeom>
          <a:solidFill>
            <a:srgbClr val="002060"/>
          </a:solidFill>
          <a:ln/>
          <a:effectLst/>
        </p:spPr>
        <p:txBody>
          <a:bodyPr/>
          <a:lstStyle/>
          <a:p>
            <a:endParaRPr lang="pt-BR" sz="1867"/>
          </a:p>
        </p:txBody>
      </p:sp>
      <p:sp>
        <p:nvSpPr>
          <p:cNvPr id="37" name="Text 12">
            <a:extLst>
              <a:ext uri="{FF2B5EF4-FFF2-40B4-BE49-F238E27FC236}">
                <a16:creationId xmlns:a16="http://schemas.microsoft.com/office/drawing/2014/main" id="{D47CA589-D67F-17C0-5E13-419971CC4CA9}"/>
              </a:ext>
            </a:extLst>
          </p:cNvPr>
          <p:cNvSpPr/>
          <p:nvPr/>
        </p:nvSpPr>
        <p:spPr>
          <a:xfrm>
            <a:off x="6628845" y="2556272"/>
            <a:ext cx="19304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67" err="1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Seguindo</a:t>
            </a: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quais </a:t>
            </a:r>
            <a:r>
              <a:rPr lang="en-US" sz="1467" err="1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regras</a:t>
            </a: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?</a:t>
            </a:r>
          </a:p>
        </p:txBody>
      </p:sp>
      <p:sp>
        <p:nvSpPr>
          <p:cNvPr id="38" name="Shape 13">
            <a:extLst>
              <a:ext uri="{FF2B5EF4-FFF2-40B4-BE49-F238E27FC236}">
                <a16:creationId xmlns:a16="http://schemas.microsoft.com/office/drawing/2014/main" id="{11FDA1A6-31D6-F4C5-3C8C-19BF09EEC89A}"/>
              </a:ext>
            </a:extLst>
          </p:cNvPr>
          <p:cNvSpPr/>
          <p:nvPr/>
        </p:nvSpPr>
        <p:spPr>
          <a:xfrm>
            <a:off x="9018985" y="2378472"/>
            <a:ext cx="2560320" cy="1361440"/>
          </a:xfrm>
          <a:prstGeom prst="roundRect">
            <a:avLst>
              <a:gd name="adj" fmla="val 10141"/>
            </a:avLst>
          </a:prstGeom>
          <a:solidFill>
            <a:srgbClr val="002060"/>
          </a:solidFill>
          <a:ln/>
          <a:effectLst/>
        </p:spPr>
        <p:txBody>
          <a:bodyPr/>
          <a:lstStyle/>
          <a:p>
            <a:endParaRPr lang="pt-BR" sz="1867"/>
          </a:p>
        </p:txBody>
      </p:sp>
      <p:sp>
        <p:nvSpPr>
          <p:cNvPr id="39" name="Text 15">
            <a:extLst>
              <a:ext uri="{FF2B5EF4-FFF2-40B4-BE49-F238E27FC236}">
                <a16:creationId xmlns:a16="http://schemas.microsoft.com/office/drawing/2014/main" id="{E6ADFE76-AA09-6C80-CD3A-3D286C9BACC8}"/>
              </a:ext>
            </a:extLst>
          </p:cNvPr>
          <p:cNvSpPr/>
          <p:nvPr/>
        </p:nvSpPr>
        <p:spPr>
          <a:xfrm>
            <a:off x="9354265" y="2556272"/>
            <a:ext cx="19812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Quem </a:t>
            </a:r>
            <a:r>
              <a:rPr lang="en-US" sz="1467" err="1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responde</a:t>
            </a: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quando</a:t>
            </a: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erram</a:t>
            </a:r>
            <a:r>
              <a:rPr lang="en-US" sz="1467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?</a:t>
            </a:r>
          </a:p>
        </p:txBody>
      </p:sp>
      <p:pic>
        <p:nvPicPr>
          <p:cNvPr id="41" name="Imagem 40">
            <a:extLst>
              <a:ext uri="{FF2B5EF4-FFF2-40B4-BE49-F238E27FC236}">
                <a16:creationId xmlns:a16="http://schemas.microsoft.com/office/drawing/2014/main" id="{F87BD6FE-956B-08E5-E4E3-DF3520613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65" y="515604"/>
            <a:ext cx="1397670" cy="30691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BC220644-2F65-7A41-5D29-FCDC228C9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97" y="584737"/>
            <a:ext cx="1371838" cy="1508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0EEF8"/>
        </a:solidFill>
        <a:effectLst/>
      </p:bgPr>
    </p:bg>
    <p:spTree>
      <p:nvGrpSpPr>
        <p:cNvPr id="1" name="Shape 62">
          <a:extLst>
            <a:ext uri="{FF2B5EF4-FFF2-40B4-BE49-F238E27FC236}">
              <a16:creationId xmlns:a16="http://schemas.microsoft.com/office/drawing/2014/main" id="{4F27AEF3-244E-3773-BC33-F18A2ACB6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6;p3">
            <a:extLst>
              <a:ext uri="{FF2B5EF4-FFF2-40B4-BE49-F238E27FC236}">
                <a16:creationId xmlns:a16="http://schemas.microsoft.com/office/drawing/2014/main" id="{6739224E-E5F5-FB3F-A473-09A855B8DB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0F1A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" name="Straight Connector 128">
            <a:extLst>
              <a:ext uri="{FF2B5EF4-FFF2-40B4-BE49-F238E27FC236}">
                <a16:creationId xmlns:a16="http://schemas.microsoft.com/office/drawing/2014/main" id="{1F9D13B7-8506-3777-FB9B-6C87F45C616D}"/>
              </a:ext>
            </a:extLst>
          </p:cNvPr>
          <p:cNvCxnSpPr>
            <a:cxnSpLocks/>
          </p:cNvCxnSpPr>
          <p:nvPr/>
        </p:nvCxnSpPr>
        <p:spPr>
          <a:xfrm flipH="1">
            <a:off x="0" y="1016548"/>
            <a:ext cx="12192000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Google Shape;64;p7">
            <a:extLst>
              <a:ext uri="{FF2B5EF4-FFF2-40B4-BE49-F238E27FC236}">
                <a16:creationId xmlns:a16="http://schemas.microsoft.com/office/drawing/2014/main" id="{4E5FFACF-4458-BB84-5100-58139B624618}"/>
              </a:ext>
            </a:extLst>
          </p:cNvPr>
          <p:cNvSpPr/>
          <p:nvPr/>
        </p:nvSpPr>
        <p:spPr>
          <a:xfrm>
            <a:off x="2316487" y="2518876"/>
            <a:ext cx="7559025" cy="226728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t">
            <a:spAutoFit/>
          </a:bodyPr>
          <a:lstStyle/>
          <a:p>
            <a:pPr algn="ctr">
              <a:lnSpc>
                <a:spcPct val="90000"/>
              </a:lnSpc>
              <a:buClrTx/>
            </a:pPr>
            <a:r>
              <a:rPr lang="pt-BR" sz="4000" kern="1200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  <a:sym typeface="Montserrat"/>
              </a:rPr>
              <a:t>Um agente inteligente </a:t>
            </a:r>
            <a:r>
              <a:rPr lang="pt-BR" sz="4000" b="1" kern="1200">
                <a:gradFill flip="none">
                  <a:gsLst>
                    <a:gs pos="0">
                      <a:srgbClr val="4DB9C7"/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sem processo é apenas um funcionário extremamente </a:t>
            </a:r>
            <a:r>
              <a:rPr lang="pt-BR" sz="4000" kern="1200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  <a:sym typeface="Montserrat"/>
              </a:rPr>
              <a:t>rápido... </a:t>
            </a:r>
            <a:r>
              <a:rPr lang="pt-BR" sz="4000" b="1" kern="1200">
                <a:gradFill flip="none">
                  <a:gsLst>
                    <a:gs pos="0">
                      <a:srgbClr val="E0458E">
                        <a:alpha val="86000"/>
                      </a:srgbClr>
                    </a:gs>
                    <a:gs pos="100000">
                      <a:srgbClr val="C74FD7"/>
                    </a:gs>
                  </a:gsLst>
                  <a:lin ang="0" scaled="1"/>
                  <a:tileRect/>
                </a:gradFill>
                <a:latin typeface="Montserrat" pitchFamily="2" charset="0"/>
                <a:ea typeface="+mn-ea"/>
                <a:cs typeface="+mn-cs"/>
                <a:sym typeface="Montserrat"/>
              </a:rPr>
              <a:t>perdido.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D53AB16-29CE-7C7F-1532-96A3D50DA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352" y="453206"/>
            <a:ext cx="1357383" cy="15082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0F371F7-26E9-D89D-2C58-8A871541A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70" y="453205"/>
            <a:ext cx="1214876" cy="26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5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lecom">
      <a:dk1>
        <a:srgbClr val="131876"/>
      </a:dk1>
      <a:lt1>
        <a:srgbClr val="F1F1F9"/>
      </a:lt1>
      <a:dk2>
        <a:srgbClr val="131876"/>
      </a:dk2>
      <a:lt2>
        <a:srgbClr val="F7F5F9"/>
      </a:lt2>
      <a:accent1>
        <a:srgbClr val="131876"/>
      </a:accent1>
      <a:accent2>
        <a:srgbClr val="E0458E"/>
      </a:accent2>
      <a:accent3>
        <a:srgbClr val="3AB8AC"/>
      </a:accent3>
      <a:accent4>
        <a:srgbClr val="F7F5F9"/>
      </a:accent4>
      <a:accent5>
        <a:srgbClr val="3AB8AC"/>
      </a:accent5>
      <a:accent6>
        <a:srgbClr val="C74FD7"/>
      </a:accent6>
      <a:hlink>
        <a:srgbClr val="51CFCC"/>
      </a:hlink>
      <a:folHlink>
        <a:srgbClr val="E04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1" width="438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90DF9A1-CE16-438D-AD9D-7353A03654CB}">
  <we:reference id="wa200010001" version="1.0.0.1" store="pt-BR" storeType="OMEX"/>
  <we:alternateReferences>
    <we:reference id="WA200010001" version="1.0.0.1" store="" storeType="OMEX"/>
  </we:alternateReferences>
  <we:properties>
    <we:property name="claude.fileId" value="&quot;9eba529d-5123-45e2-8192-bab635146c24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9F1F5F16994C4F9AFC6657AE79B67A" ma:contentTypeVersion="13" ma:contentTypeDescription="Crie um novo documento." ma:contentTypeScope="" ma:versionID="16b894d191e6b9ce2b1086a8aae7aeef">
  <xsd:schema xmlns:xsd="http://www.w3.org/2001/XMLSchema" xmlns:xs="http://www.w3.org/2001/XMLSchema" xmlns:p="http://schemas.microsoft.com/office/2006/metadata/properties" xmlns:ns3="e28a5242-50e9-42e1-a3cf-df2f476cc253" targetNamespace="http://schemas.microsoft.com/office/2006/metadata/properties" ma:root="true" ma:fieldsID="d657e724062e12f29d14e647e310545e" ns3:_="">
    <xsd:import namespace="e28a5242-50e9-42e1-a3cf-df2f476cc253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8a5242-50e9-42e1-a3cf-df2f476cc25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28a5242-50e9-42e1-a3cf-df2f476cc253" xsi:nil="true"/>
  </documentManagement>
</p:properties>
</file>

<file path=customXml/itemProps1.xml><?xml version="1.0" encoding="utf-8"?>
<ds:datastoreItem xmlns:ds="http://schemas.openxmlformats.org/officeDocument/2006/customXml" ds:itemID="{6F3B968D-53C4-4D97-81D4-099E2C591705}">
  <ds:schemaRefs>
    <ds:schemaRef ds:uri="e28a5242-50e9-42e1-a3cf-df2f476cc2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FE87184-BD66-41BF-AE46-3CC75DC846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39EE2F-B41F-47CD-9C31-67D1712DB6FA}">
  <ds:schemaRefs>
    <ds:schemaRef ds:uri="e28a5242-50e9-42e1-a3cf-df2f476cc25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28</Slides>
  <Notes>26</Notes>
  <HiddenSlides>4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29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terms:modified xsi:type="dcterms:W3CDTF">2026-08-04T11:54:06Z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0x010100E09F1F5F16994C4F9AFC6657AE79B67A</vt:lpwstr>
  </property>
</Properties>
</file>