
<file path=[Content_Types].xml><?xml version="1.0" encoding="utf-8"?>
<Types xmlns="http://schemas.openxmlformats.org/package/2006/content-types">
  <Default ContentType="application/vnd.openxmlformats-officedocument.oleObject" Extension="bin"/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8288000" cy="10287000"/>
  <p:notesSz cx="6858000" cy="9144000"/>
  <p:embeddedFontLst>
    <p:embeddedFont>
      <p:font typeface="Libre Baskerville Bold" charset="1" panose="02000000000000000000"/>
      <p:regular r:id="rId20"/>
    </p:embeddedFont>
    <p:embeddedFont>
      <p:font typeface="Libre Baskerville" charset="1" panose="02000000000000000000"/>
      <p:regular r:id="rId21"/>
    </p:embeddedFont>
    <p:embeddedFont>
      <p:font typeface="Roboto" charset="1" panose="02000000000000000000"/>
      <p:regular r:id="rId22"/>
    </p:embeddedFont>
    <p:embeddedFont>
      <p:font typeface="Teko Light" charset="1" panose="02000000000000000000"/>
      <p:regular r:id="rId23"/>
    </p:embeddedFont>
    <p:embeddedFont>
      <p:font typeface="Canva Sans" charset="1" panose="020B0503030501040103"/>
      <p:regular r:id="rId24"/>
    </p:embeddedFont>
    <p:embeddedFont>
      <p:font typeface="Libre Baskerville Italics" charset="1" panose="02000000000000000000"/>
      <p:regular r:id="rId25"/>
    </p:embeddedFont>
    <p:embeddedFont>
      <p:font typeface="Teko Light Bold" charset="1" panose="02000000000000000000"/>
      <p:regular r:id="rId26"/>
    </p:embeddedFont>
    <p:embeddedFont>
      <p:font typeface="Canva Sans Bold" charset="1" panose="020B0803030501040103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../embeddings/oleObject1.bin" Type="http://schemas.openxmlformats.org/officeDocument/2006/relationships/oleObject"/><Relationship Id="rId4" Target="../media/image17.png" Type="http://schemas.openxmlformats.org/officeDocument/2006/relationships/image"/><Relationship Id="rId5" Target="../embeddings/oleObject2.bin" Type="http://schemas.openxmlformats.org/officeDocument/2006/relationships/oleObject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embeddings/oleObject3.bin" Type="http://schemas.openxmlformats.org/officeDocument/2006/relationships/oleObject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1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1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13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683" t="-6091" r="-6749" b="-6091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189693" y="5691834"/>
            <a:ext cx="13078543" cy="1638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650"/>
              </a:lnSpc>
            </a:pPr>
            <a:r>
              <a:rPr lang="en-US" b="true" sz="11500" spc="1299">
                <a:solidFill>
                  <a:srgbClr val="000000">
                    <a:alpha val="80000"/>
                  </a:srgbClr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SCIENTIA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2293452" y="3690852"/>
            <a:ext cx="13078543" cy="5290747"/>
            <a:chOff x="0" y="0"/>
            <a:chExt cx="17438057" cy="7054329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2567945"/>
              <a:ext cx="17438057" cy="2222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650"/>
                </a:lnSpc>
              </a:pPr>
              <a:r>
                <a:rPr lang="en-US" b="true" sz="11500" spc="1299">
                  <a:solidFill>
                    <a:srgbClr val="004AAD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SCIENT</a:t>
              </a:r>
              <a:r>
                <a:rPr lang="en-US" b="true" sz="11500" spc="1299">
                  <a:solidFill>
                    <a:srgbClr val="43C3DD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IA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1175133" y="6378054"/>
              <a:ext cx="15087792" cy="676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350"/>
                </a:lnSpc>
              </a:pPr>
              <a:r>
                <a:rPr lang="en-US" sz="3000" spc="75">
                  <a:solidFill>
                    <a:srgbClr val="F2FAF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MATE</a:t>
              </a:r>
              <a:r>
                <a:rPr lang="en-US" b="true" sz="3000" spc="75">
                  <a:solidFill>
                    <a:srgbClr val="F2FAFF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MÁGICA</a:t>
              </a:r>
              <a:r>
                <a:rPr lang="en-US" sz="3000" spc="75">
                  <a:solidFill>
                    <a:srgbClr val="F2FAF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 PARA NEGÓCIOS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1175133" y="-95250"/>
              <a:ext cx="15087792" cy="8877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655"/>
                </a:lnSpc>
              </a:pPr>
            </a:p>
          </p:txBody>
        </p:sp>
        <p:sp>
          <p:nvSpPr>
            <p:cNvPr name="AutoShape 8" id="8"/>
            <p:cNvSpPr/>
            <p:nvPr/>
          </p:nvSpPr>
          <p:spPr>
            <a:xfrm rot="0">
              <a:off x="1509557" y="1417650"/>
              <a:ext cx="14457395" cy="110090"/>
            </a:xfrm>
            <a:prstGeom prst="rect">
              <a:avLst/>
            </a:prstGeom>
            <a:solidFill>
              <a:srgbClr val="F2FAFF"/>
            </a:solidFill>
          </p:spPr>
        </p:sp>
        <p:sp>
          <p:nvSpPr>
            <p:cNvPr name="AutoShape 9" id="9"/>
            <p:cNvSpPr/>
            <p:nvPr/>
          </p:nvSpPr>
          <p:spPr>
            <a:xfrm rot="0">
              <a:off x="1509557" y="5611432"/>
              <a:ext cx="14457395" cy="110090"/>
            </a:xfrm>
            <a:prstGeom prst="rect">
              <a:avLst/>
            </a:prstGeom>
            <a:solidFill>
              <a:srgbClr val="F2FAFF"/>
            </a:solid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6756361" y="272742"/>
            <a:ext cx="3945206" cy="3989432"/>
          </a:xfrm>
          <a:custGeom>
            <a:avLst/>
            <a:gdLst/>
            <a:ahLst/>
            <a:cxnLst/>
            <a:rect r="r" b="b" t="t" l="l"/>
            <a:pathLst>
              <a:path h="3989432" w="3945206">
                <a:moveTo>
                  <a:pt x="0" y="0"/>
                </a:moveTo>
                <a:lnTo>
                  <a:pt x="3945206" y="0"/>
                </a:lnTo>
                <a:lnTo>
                  <a:pt x="3945206" y="3989433"/>
                </a:lnTo>
                <a:lnTo>
                  <a:pt x="0" y="39894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9158" t="-27403" r="-20184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41729" y="2696610"/>
            <a:ext cx="8843496" cy="5880925"/>
          </a:xfrm>
          <a:custGeom>
            <a:avLst/>
            <a:gdLst/>
            <a:ahLst/>
            <a:cxnLst/>
            <a:rect r="r" b="b" t="t" l="l"/>
            <a:pathLst>
              <a:path h="5880925" w="8843496">
                <a:moveTo>
                  <a:pt x="0" y="0"/>
                </a:moveTo>
                <a:lnTo>
                  <a:pt x="8843496" y="0"/>
                </a:lnTo>
                <a:lnTo>
                  <a:pt x="8843496" y="5880925"/>
                </a:lnTo>
                <a:lnTo>
                  <a:pt x="0" y="58809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375710" y="9624131"/>
            <a:ext cx="16507453" cy="276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75"/>
              </a:lnSpc>
            </a:pPr>
            <a:r>
              <a:rPr lang="en-US" sz="1500" spc="157">
                <a:solidFill>
                  <a:srgbClr val="244357"/>
                </a:solidFill>
                <a:latin typeface="Roboto"/>
                <a:ea typeface="Roboto"/>
                <a:cs typeface="Roboto"/>
                <a:sym typeface="Roboto"/>
              </a:rPr>
              <a:t>Scientia</a:t>
            </a:r>
            <a:r>
              <a:rPr lang="en-US" sz="1500" spc="157">
                <a:solidFill>
                  <a:srgbClr val="244357"/>
                </a:solidFill>
                <a:latin typeface="Roboto"/>
                <a:ea typeface="Roboto"/>
                <a:cs typeface="Roboto"/>
                <a:sym typeface="Roboto"/>
              </a:rPr>
              <a:t>| MateMágica para negócios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988469" y="365655"/>
            <a:ext cx="10058017" cy="950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17"/>
              </a:lnSpc>
            </a:pPr>
            <a:r>
              <a:rPr lang="en-US" sz="5584">
                <a:solidFill>
                  <a:srgbClr val="000000"/>
                </a:solidFill>
                <a:latin typeface="Teko Light"/>
                <a:ea typeface="Teko Light"/>
                <a:cs typeface="Teko Light"/>
                <a:sym typeface="Teko Light"/>
              </a:rPr>
              <a:t>Simulações financeiras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485225" y="2762544"/>
            <a:ext cx="8802775" cy="6064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Idade média dos graduados - 57 meses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Receita média mensal - 1500 USD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Juros anuais - 4.3%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Probabilidade de retenção - 40%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Considerando apenas crianças que saíram por razões previníveis</a:t>
            </a:r>
          </a:p>
          <a:p>
            <a:pPr algn="l" marL="1209039" indent="-403013" lvl="2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Trocou de serviço</a:t>
            </a:r>
          </a:p>
          <a:p>
            <a:pPr algn="l" marL="1209039" indent="-403013" lvl="2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Questão financeira</a:t>
            </a:r>
          </a:p>
          <a:p>
            <a:pPr algn="l" marL="1209039" indent="-403013" lvl="2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Questão de comportamento</a:t>
            </a:r>
          </a:p>
          <a:p>
            <a:pPr algn="l" marL="1209039" indent="-403013" lvl="2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Questão com staff</a:t>
            </a:r>
          </a:p>
          <a:p>
            <a:pPr algn="l" marL="1209039" indent="-403013" lvl="2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Data desejada não disponível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Object 2" id="2"/>
          <p:cNvGraphicFramePr/>
          <p:nvPr/>
        </p:nvGraphicFramePr>
        <p:xfrm>
          <a:off x="1028700" y="1661122"/>
          <a:ext cx="7543800" cy="5300662"/>
        </p:xfrm>
        <a:graphic>
          <a:graphicData uri="http://schemas.openxmlformats.org/presentationml/2006/ole">
            <p:oleObj imgW="9042400" imgH="6807200" r:id="rId3" progId="Excel.Sheet.12" name="Worksheet">
              <p:embed/>
              <p:pic>
                <p:nvPicPr>
                  <p:cNvPr name="" id="0"/>
                  <p:cNvPicPr/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1270000" y="1270000"/>
                    <a:ext cx="1270000" cy="1270000"/>
                  </a:xfrm>
                  <a:prstGeom prst="rect"/>
                </p:spPr>
              </p:pic>
            </p:oleObj>
          </a:graphicData>
        </a:graphic>
      </p:graphicFrame>
      <p:graphicFrame>
        <p:nvGraphicFramePr>
          <p:cNvPr name="Object 3" id="3"/>
          <p:cNvGraphicFramePr/>
          <p:nvPr/>
        </p:nvGraphicFramePr>
        <p:xfrm>
          <a:off x="1028700" y="5769245"/>
          <a:ext cx="7543800" cy="5372100"/>
        </p:xfrm>
        <a:graphic>
          <a:graphicData uri="http://schemas.openxmlformats.org/presentationml/2006/ole">
            <p:oleObj imgW="9042400" imgH="6870700" r:id="rId5" progId="Excel.Sheet.12" name="Worksheet">
              <p:embed/>
              <p:pic>
                <p:nvPicPr>
                  <p:cNvPr name="" id="0"/>
                  <p:cNvPicPr/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1270000" y="1270000"/>
                    <a:ext cx="1270000" cy="1270000"/>
                  </a:xfrm>
                  <a:prstGeom prst="rect"/>
                </p:spPr>
              </p:pic>
            </p:oleObj>
          </a:graphicData>
        </a:graphic>
      </p:graphicFrame>
      <p:sp>
        <p:nvSpPr>
          <p:cNvPr name="TextBox 4" id="4"/>
          <p:cNvSpPr txBox="true"/>
          <p:nvPr/>
        </p:nvSpPr>
        <p:spPr>
          <a:xfrm rot="0">
            <a:off x="1375710" y="9624131"/>
            <a:ext cx="16507453" cy="276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75"/>
              </a:lnSpc>
            </a:pPr>
            <a:r>
              <a:rPr lang="en-US" sz="1500" spc="157">
                <a:solidFill>
                  <a:srgbClr val="244357"/>
                </a:solidFill>
                <a:latin typeface="Roboto"/>
                <a:ea typeface="Roboto"/>
                <a:cs typeface="Roboto"/>
                <a:sym typeface="Roboto"/>
              </a:rPr>
              <a:t>Scientia</a:t>
            </a:r>
            <a:r>
              <a:rPr lang="en-US" sz="1500" spc="157">
                <a:solidFill>
                  <a:srgbClr val="244357"/>
                </a:solidFill>
                <a:latin typeface="Roboto"/>
                <a:ea typeface="Roboto"/>
                <a:cs typeface="Roboto"/>
                <a:sym typeface="Roboto"/>
              </a:rPr>
              <a:t>| MateMágica para negócios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988469" y="365655"/>
            <a:ext cx="10058017" cy="950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17"/>
              </a:lnSpc>
            </a:pPr>
            <a:r>
              <a:rPr lang="en-US" sz="5584">
                <a:solidFill>
                  <a:srgbClr val="000000"/>
                </a:solidFill>
                <a:latin typeface="Teko Light"/>
                <a:ea typeface="Teko Light"/>
                <a:cs typeface="Teko Light"/>
                <a:sym typeface="Teko Light"/>
              </a:rPr>
              <a:t>Simulações financeiras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Object 2" id="2"/>
          <p:cNvGraphicFramePr/>
          <p:nvPr/>
        </p:nvGraphicFramePr>
        <p:xfrm>
          <a:off x="1028700" y="2929938"/>
          <a:ext cx="16230600" cy="3216876"/>
        </p:xfrm>
        <a:graphic>
          <a:graphicData uri="http://schemas.openxmlformats.org/presentationml/2006/ole">
            <p:oleObj imgW="19469100" imgH="6464300" r:id="rId3" progId="Excel.Sheet.12" name="Worksheet">
              <p:embed/>
              <p:pic>
                <p:nvPicPr>
                  <p:cNvPr name="" id="0"/>
                  <p:cNvPicPr/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1270000" y="1270000"/>
                    <a:ext cx="1270000" cy="1270000"/>
                  </a:xfrm>
                  <a:prstGeom prst="rect"/>
                </p:spPr>
              </p:pic>
            </p:oleObj>
          </a:graphicData>
        </a:graphic>
      </p:graphicFrame>
      <p:sp>
        <p:nvSpPr>
          <p:cNvPr name="TextBox 3" id="3"/>
          <p:cNvSpPr txBox="true"/>
          <p:nvPr/>
        </p:nvSpPr>
        <p:spPr>
          <a:xfrm rot="0">
            <a:off x="1375710" y="9624131"/>
            <a:ext cx="16507453" cy="276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75"/>
              </a:lnSpc>
            </a:pPr>
            <a:r>
              <a:rPr lang="en-US" sz="1500" spc="157">
                <a:solidFill>
                  <a:srgbClr val="244357"/>
                </a:solidFill>
                <a:latin typeface="Roboto"/>
                <a:ea typeface="Roboto"/>
                <a:cs typeface="Roboto"/>
                <a:sym typeface="Roboto"/>
              </a:rPr>
              <a:t>Scientia</a:t>
            </a:r>
            <a:r>
              <a:rPr lang="en-US" sz="1500" spc="157">
                <a:solidFill>
                  <a:srgbClr val="244357"/>
                </a:solidFill>
                <a:latin typeface="Roboto"/>
                <a:ea typeface="Roboto"/>
                <a:cs typeface="Roboto"/>
                <a:sym typeface="Roboto"/>
              </a:rPr>
              <a:t>| MateMágica para negócios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988469" y="365655"/>
            <a:ext cx="10058017" cy="950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17"/>
              </a:lnSpc>
            </a:pPr>
            <a:r>
              <a:rPr lang="en-US" sz="5584">
                <a:solidFill>
                  <a:srgbClr val="000000"/>
                </a:solidFill>
                <a:latin typeface="Teko Light"/>
                <a:ea typeface="Teko Light"/>
                <a:cs typeface="Teko Light"/>
                <a:sym typeface="Teko Light"/>
              </a:rPr>
              <a:t>Exemplos de sugestões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375710" y="9624131"/>
            <a:ext cx="16507453" cy="276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75"/>
              </a:lnSpc>
            </a:pPr>
            <a:r>
              <a:rPr lang="en-US" sz="1500" spc="157">
                <a:solidFill>
                  <a:srgbClr val="244357"/>
                </a:solidFill>
                <a:latin typeface="Roboto"/>
                <a:ea typeface="Roboto"/>
                <a:cs typeface="Roboto"/>
                <a:sym typeface="Roboto"/>
              </a:rPr>
              <a:t>Scientia</a:t>
            </a:r>
            <a:r>
              <a:rPr lang="en-US" sz="1500" spc="157">
                <a:solidFill>
                  <a:srgbClr val="244357"/>
                </a:solidFill>
                <a:latin typeface="Roboto"/>
                <a:ea typeface="Roboto"/>
                <a:cs typeface="Roboto"/>
                <a:sym typeface="Roboto"/>
              </a:rPr>
              <a:t>| MateMágica para negócios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973341" y="914400"/>
            <a:ext cx="10058017" cy="1085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60"/>
              </a:lnSpc>
            </a:pPr>
            <a:r>
              <a:rPr lang="en-US" sz="6400">
                <a:solidFill>
                  <a:srgbClr val="000000"/>
                </a:solidFill>
                <a:latin typeface="Teko Light Bold"/>
                <a:ea typeface="Teko Light Bold"/>
                <a:cs typeface="Teko Light Bold"/>
                <a:sym typeface="Teko Light Bold"/>
              </a:rPr>
              <a:t>Outras oportunidades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673396" y="3691972"/>
            <a:ext cx="15844093" cy="3347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Restam quantidades enormes de dados ainda não estudados pelo modelo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Usar períodos mais longos (em vez de 30 dias, usar 90 dias)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Estudar resultados ex-post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Estudar quais centros usaram os dados e como desempenharam nas reuniões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Estudar resumos de reuniões e reuniões de saída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Estudar otimização de decisões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83742" y="1185816"/>
            <a:ext cx="14748387" cy="9101184"/>
          </a:xfrm>
          <a:custGeom>
            <a:avLst/>
            <a:gdLst/>
            <a:ahLst/>
            <a:cxnLst/>
            <a:rect r="r" b="b" t="t" l="l"/>
            <a:pathLst>
              <a:path h="9101184" w="14748387">
                <a:moveTo>
                  <a:pt x="0" y="0"/>
                </a:moveTo>
                <a:lnTo>
                  <a:pt x="14748388" y="0"/>
                </a:lnTo>
                <a:lnTo>
                  <a:pt x="14748388" y="9101184"/>
                </a:lnTo>
                <a:lnTo>
                  <a:pt x="0" y="91011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3029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283801" y="2773133"/>
            <a:ext cx="3720397" cy="19510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39"/>
              </a:lnSpc>
            </a:pPr>
            <a:r>
              <a:rPr lang="en-US" sz="5600">
                <a:solidFill>
                  <a:srgbClr val="000000"/>
                </a:solidFill>
                <a:latin typeface="Teko Light"/>
                <a:ea typeface="Teko Light"/>
                <a:cs typeface="Teko Light"/>
                <a:sym typeface="Teko Light"/>
              </a:rPr>
              <a:t>Whatsapp</a:t>
            </a:r>
          </a:p>
          <a:p>
            <a:pPr algn="ctr">
              <a:lnSpc>
                <a:spcPts val="7839"/>
              </a:lnSpc>
            </a:pPr>
            <a:r>
              <a:rPr lang="en-US" sz="5600">
                <a:solidFill>
                  <a:srgbClr val="000000"/>
                </a:solidFill>
                <a:latin typeface="Teko Light"/>
                <a:ea typeface="Teko Light"/>
                <a:cs typeface="Teko Light"/>
                <a:sym typeface="Teko Light"/>
              </a:rPr>
              <a:t>(21) 97608-9940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457360" y="430580"/>
            <a:ext cx="7373280" cy="2010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20"/>
              </a:lnSpc>
              <a:spcBef>
                <a:spcPct val="0"/>
              </a:spcBef>
            </a:pPr>
            <a:r>
              <a:rPr lang="en-US" sz="5600" spc="588">
                <a:solidFill>
                  <a:srgbClr val="000000"/>
                </a:solidFill>
                <a:latin typeface="Teko Light"/>
                <a:ea typeface="Teko Light"/>
                <a:cs typeface="Teko Light"/>
                <a:sym typeface="Teko Light"/>
              </a:rPr>
              <a:t>Contate-nos</a:t>
            </a:r>
          </a:p>
          <a:p>
            <a:pPr algn="ctr">
              <a:lnSpc>
                <a:spcPts val="8120"/>
              </a:lnSpc>
              <a:spcBef>
                <a:spcPct val="0"/>
              </a:spcBef>
            </a:pPr>
            <a:r>
              <a:rPr lang="en-US" sz="5600" spc="588">
                <a:solidFill>
                  <a:srgbClr val="000000"/>
                </a:solidFill>
                <a:latin typeface="Teko Light"/>
                <a:ea typeface="Teko Light"/>
                <a:cs typeface="Teko Light"/>
                <a:sym typeface="Teko Light"/>
              </a:rPr>
              <a:t>magmenecopuc</a:t>
            </a:r>
            <a:r>
              <a:rPr lang="en-US" sz="5600" spc="588">
                <a:solidFill>
                  <a:srgbClr val="000000"/>
                </a:solidFill>
                <a:latin typeface="Teko Light Bold"/>
                <a:ea typeface="Teko Light Bold"/>
                <a:cs typeface="Teko Light Bold"/>
                <a:sym typeface="Teko Light Bold"/>
              </a:rPr>
              <a:t>@gmail.com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41729" y="2696610"/>
            <a:ext cx="8843496" cy="5880925"/>
          </a:xfrm>
          <a:custGeom>
            <a:avLst/>
            <a:gdLst/>
            <a:ahLst/>
            <a:cxnLst/>
            <a:rect r="r" b="b" t="t" l="l"/>
            <a:pathLst>
              <a:path h="5880925" w="8843496">
                <a:moveTo>
                  <a:pt x="0" y="0"/>
                </a:moveTo>
                <a:lnTo>
                  <a:pt x="8843496" y="0"/>
                </a:lnTo>
                <a:lnTo>
                  <a:pt x="8843496" y="5880925"/>
                </a:lnTo>
                <a:lnTo>
                  <a:pt x="0" y="58809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375710" y="9624131"/>
            <a:ext cx="16507453" cy="276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75"/>
              </a:lnSpc>
            </a:pPr>
            <a:r>
              <a:rPr lang="en-US" sz="1500" spc="157">
                <a:solidFill>
                  <a:srgbClr val="244357"/>
                </a:solidFill>
                <a:latin typeface="Roboto"/>
                <a:ea typeface="Roboto"/>
                <a:cs typeface="Roboto"/>
                <a:sym typeface="Roboto"/>
              </a:rPr>
              <a:t>Scientia</a:t>
            </a:r>
            <a:r>
              <a:rPr lang="en-US" sz="1500" spc="157">
                <a:solidFill>
                  <a:srgbClr val="244357"/>
                </a:solidFill>
                <a:latin typeface="Roboto"/>
                <a:ea typeface="Roboto"/>
                <a:cs typeface="Roboto"/>
                <a:sym typeface="Roboto"/>
              </a:rPr>
              <a:t>| MateMágica para negócios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988469" y="365655"/>
            <a:ext cx="10058017" cy="19384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17"/>
              </a:lnSpc>
            </a:pPr>
            <a:r>
              <a:rPr lang="en-US" sz="5584">
                <a:solidFill>
                  <a:srgbClr val="000000"/>
                </a:solidFill>
                <a:latin typeface="Teko Light"/>
                <a:ea typeface="Teko Light"/>
                <a:cs typeface="Teko Light"/>
                <a:sym typeface="Teko Light"/>
              </a:rPr>
              <a:t>IA na prática: reduzindo churn com Machine Learning em uma operação internacional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485225" y="2762544"/>
            <a:ext cx="8802775" cy="5981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Rede de creches nos EUA</a:t>
            </a:r>
          </a:p>
          <a:p>
            <a:pPr algn="l" marL="1468119" indent="-489373" lvl="2">
              <a:lnSpc>
                <a:spcPts val="4759"/>
              </a:lnSpc>
              <a:buFont typeface="Arial"/>
              <a:buChar char="⚬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Centenas de creches</a:t>
            </a:r>
          </a:p>
          <a:p>
            <a:pPr algn="l" marL="1468119" indent="-489373" lvl="2">
              <a:lnSpc>
                <a:spcPts val="4759"/>
              </a:lnSpc>
              <a:buFont typeface="Arial"/>
              <a:buChar char="⚬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Dezenas de milhares de crianças</a:t>
            </a:r>
          </a:p>
          <a:p>
            <a:pPr algn="l">
              <a:lnSpc>
                <a:spcPts val="4759"/>
              </a:lnSpc>
            </a:pP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Apenas metade das crianças ficam até a idade máxima</a:t>
            </a:r>
          </a:p>
          <a:p>
            <a:pPr algn="l">
              <a:lnSpc>
                <a:spcPts val="4759"/>
              </a:lnSpc>
            </a:pP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Quantidade enorme de dados</a:t>
            </a:r>
          </a:p>
          <a:p>
            <a:pPr algn="l">
              <a:lnSpc>
                <a:spcPts val="4759"/>
              </a:lnSpc>
            </a:pP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Negócio sasonal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3C3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77011" y="3085433"/>
            <a:ext cx="3314361" cy="2058067"/>
            <a:chOff x="0" y="0"/>
            <a:chExt cx="3082175" cy="191389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082175" cy="1913890"/>
            </a:xfrm>
            <a:custGeom>
              <a:avLst/>
              <a:gdLst/>
              <a:ahLst/>
              <a:cxnLst/>
              <a:rect r="r" b="b" t="t" l="l"/>
              <a:pathLst>
                <a:path h="1913890" w="3082175">
                  <a:moveTo>
                    <a:pt x="0" y="0"/>
                  </a:moveTo>
                  <a:lnTo>
                    <a:pt x="3082175" y="0"/>
                  </a:lnTo>
                  <a:lnTo>
                    <a:pt x="3082175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477011" y="5669922"/>
            <a:ext cx="3314361" cy="2058067"/>
            <a:chOff x="0" y="0"/>
            <a:chExt cx="3082175" cy="191389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082175" cy="1913890"/>
            </a:xfrm>
            <a:custGeom>
              <a:avLst/>
              <a:gdLst/>
              <a:ahLst/>
              <a:cxnLst/>
              <a:rect r="r" b="b" t="t" l="l"/>
              <a:pathLst>
                <a:path h="1913890" w="3082175">
                  <a:moveTo>
                    <a:pt x="0" y="0"/>
                  </a:moveTo>
                  <a:lnTo>
                    <a:pt x="3082175" y="0"/>
                  </a:lnTo>
                  <a:lnTo>
                    <a:pt x="3082175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6" id="6"/>
          <p:cNvSpPr/>
          <p:nvPr/>
        </p:nvSpPr>
        <p:spPr>
          <a:xfrm flipH="false" flipV="false" rot="-2415078">
            <a:off x="3708289" y="5082522"/>
            <a:ext cx="2775217" cy="1488525"/>
          </a:xfrm>
          <a:custGeom>
            <a:avLst/>
            <a:gdLst/>
            <a:ahLst/>
            <a:cxnLst/>
            <a:rect r="r" b="b" t="t" l="l"/>
            <a:pathLst>
              <a:path h="1488525" w="2775217">
                <a:moveTo>
                  <a:pt x="0" y="0"/>
                </a:moveTo>
                <a:lnTo>
                  <a:pt x="2775217" y="0"/>
                </a:lnTo>
                <a:lnTo>
                  <a:pt x="2775217" y="1488525"/>
                </a:lnTo>
                <a:lnTo>
                  <a:pt x="0" y="14885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477011" y="798326"/>
            <a:ext cx="3314361" cy="2058067"/>
            <a:chOff x="0" y="0"/>
            <a:chExt cx="3082175" cy="191389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082175" cy="1913890"/>
            </a:xfrm>
            <a:custGeom>
              <a:avLst/>
              <a:gdLst/>
              <a:ahLst/>
              <a:cxnLst/>
              <a:rect r="r" b="b" t="t" l="l"/>
              <a:pathLst>
                <a:path h="1913890" w="3082175">
                  <a:moveTo>
                    <a:pt x="0" y="0"/>
                  </a:moveTo>
                  <a:lnTo>
                    <a:pt x="3082175" y="0"/>
                  </a:lnTo>
                  <a:lnTo>
                    <a:pt x="3082175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9" id="9"/>
          <p:cNvSpPr txBox="true"/>
          <p:nvPr/>
        </p:nvSpPr>
        <p:spPr>
          <a:xfrm rot="0">
            <a:off x="477011" y="1186148"/>
            <a:ext cx="3314361" cy="1251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eko Light"/>
                <a:ea typeface="Teko Light"/>
                <a:cs typeface="Teko Light"/>
                <a:sym typeface="Teko Light"/>
              </a:rPr>
              <a:t>Cadastro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eko Light"/>
                <a:ea typeface="Teko Light"/>
                <a:cs typeface="Teko Light"/>
                <a:sym typeface="Teko Light"/>
              </a:rPr>
              <a:t>Sasonalidade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75830" y="3136249"/>
            <a:ext cx="3314361" cy="1889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eko Light"/>
                <a:ea typeface="Teko Light"/>
                <a:cs typeface="Teko Light"/>
                <a:sym typeface="Teko Light"/>
              </a:rPr>
              <a:t>Incidentes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eko Light"/>
                <a:ea typeface="Teko Light"/>
                <a:cs typeface="Teko Light"/>
                <a:sym typeface="Teko Light"/>
              </a:rPr>
              <a:t>Faltas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eko Light"/>
                <a:ea typeface="Teko Light"/>
                <a:cs typeface="Teko Light"/>
                <a:sym typeface="Teko Light"/>
              </a:rPr>
              <a:t>Uso dos aplicativos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-1202554">
            <a:off x="3865208" y="2895437"/>
            <a:ext cx="2775217" cy="1488525"/>
          </a:xfrm>
          <a:custGeom>
            <a:avLst/>
            <a:gdLst/>
            <a:ahLst/>
            <a:cxnLst/>
            <a:rect r="r" b="b" t="t" l="l"/>
            <a:pathLst>
              <a:path h="1488525" w="2775217">
                <a:moveTo>
                  <a:pt x="0" y="0"/>
                </a:moveTo>
                <a:lnTo>
                  <a:pt x="2775217" y="0"/>
                </a:lnTo>
                <a:lnTo>
                  <a:pt x="2775217" y="1488525"/>
                </a:lnTo>
                <a:lnTo>
                  <a:pt x="0" y="14885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1816182">
            <a:off x="3818759" y="1086286"/>
            <a:ext cx="2859000" cy="1651283"/>
          </a:xfrm>
          <a:custGeom>
            <a:avLst/>
            <a:gdLst/>
            <a:ahLst/>
            <a:cxnLst/>
            <a:rect r="r" b="b" t="t" l="l"/>
            <a:pathLst>
              <a:path h="1651283" w="2859000">
                <a:moveTo>
                  <a:pt x="88717" y="0"/>
                </a:moveTo>
                <a:lnTo>
                  <a:pt x="2859000" y="165404"/>
                </a:lnTo>
                <a:lnTo>
                  <a:pt x="2770283" y="1651283"/>
                </a:lnTo>
                <a:lnTo>
                  <a:pt x="0" y="1485879"/>
                </a:lnTo>
                <a:lnTo>
                  <a:pt x="8871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841" t="0" r="-3841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7105196" y="2304092"/>
            <a:ext cx="3314361" cy="2058067"/>
            <a:chOff x="0" y="0"/>
            <a:chExt cx="3082175" cy="191389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082175" cy="1913890"/>
            </a:xfrm>
            <a:custGeom>
              <a:avLst/>
              <a:gdLst/>
              <a:ahLst/>
              <a:cxnLst/>
              <a:rect r="r" b="b" t="t" l="l"/>
              <a:pathLst>
                <a:path h="1913890" w="3082175">
                  <a:moveTo>
                    <a:pt x="0" y="0"/>
                  </a:moveTo>
                  <a:lnTo>
                    <a:pt x="3082175" y="0"/>
                  </a:lnTo>
                  <a:lnTo>
                    <a:pt x="3082175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13944939" y="6766894"/>
            <a:ext cx="3314361" cy="2058067"/>
            <a:chOff x="0" y="0"/>
            <a:chExt cx="3082175" cy="191389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082175" cy="1913890"/>
            </a:xfrm>
            <a:custGeom>
              <a:avLst/>
              <a:gdLst/>
              <a:ahLst/>
              <a:cxnLst/>
              <a:rect r="r" b="b" t="t" l="l"/>
              <a:pathLst>
                <a:path h="1913890" w="3082175">
                  <a:moveTo>
                    <a:pt x="0" y="0"/>
                  </a:moveTo>
                  <a:lnTo>
                    <a:pt x="3082175" y="0"/>
                  </a:lnTo>
                  <a:lnTo>
                    <a:pt x="3082175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17" id="17"/>
          <p:cNvSpPr/>
          <p:nvPr/>
        </p:nvSpPr>
        <p:spPr>
          <a:xfrm flipH="false" flipV="false" rot="5525630">
            <a:off x="14675440" y="4860161"/>
            <a:ext cx="2063978" cy="1107043"/>
          </a:xfrm>
          <a:custGeom>
            <a:avLst/>
            <a:gdLst/>
            <a:ahLst/>
            <a:cxnLst/>
            <a:rect r="r" b="b" t="t" l="l"/>
            <a:pathLst>
              <a:path h="1107043" w="2063978">
                <a:moveTo>
                  <a:pt x="0" y="0"/>
                </a:moveTo>
                <a:lnTo>
                  <a:pt x="2063978" y="0"/>
                </a:lnTo>
                <a:lnTo>
                  <a:pt x="2063978" y="1107043"/>
                </a:lnTo>
                <a:lnTo>
                  <a:pt x="0" y="11070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3870696" y="2304092"/>
            <a:ext cx="3314361" cy="2058067"/>
            <a:chOff x="0" y="0"/>
            <a:chExt cx="3082175" cy="191389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3082175" cy="1913890"/>
            </a:xfrm>
            <a:custGeom>
              <a:avLst/>
              <a:gdLst/>
              <a:ahLst/>
              <a:cxnLst/>
              <a:rect r="r" b="b" t="t" l="l"/>
              <a:pathLst>
                <a:path h="1913890" w="3082175">
                  <a:moveTo>
                    <a:pt x="0" y="0"/>
                  </a:moveTo>
                  <a:lnTo>
                    <a:pt x="3082175" y="0"/>
                  </a:lnTo>
                  <a:lnTo>
                    <a:pt x="3082175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20" id="20"/>
          <p:cNvSpPr/>
          <p:nvPr/>
        </p:nvSpPr>
        <p:spPr>
          <a:xfrm flipH="false" flipV="false" rot="259686">
            <a:off x="10757519" y="2588863"/>
            <a:ext cx="2775217" cy="1488525"/>
          </a:xfrm>
          <a:custGeom>
            <a:avLst/>
            <a:gdLst/>
            <a:ahLst/>
            <a:cxnLst/>
            <a:rect r="r" b="b" t="t" l="l"/>
            <a:pathLst>
              <a:path h="1488525" w="2775217">
                <a:moveTo>
                  <a:pt x="0" y="0"/>
                </a:moveTo>
                <a:lnTo>
                  <a:pt x="2775216" y="0"/>
                </a:lnTo>
                <a:lnTo>
                  <a:pt x="2775216" y="1488525"/>
                </a:lnTo>
                <a:lnTo>
                  <a:pt x="0" y="14885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1" id="21"/>
          <p:cNvGrpSpPr/>
          <p:nvPr/>
        </p:nvGrpSpPr>
        <p:grpSpPr>
          <a:xfrm rot="0">
            <a:off x="7105196" y="6698003"/>
            <a:ext cx="3314361" cy="2058067"/>
            <a:chOff x="0" y="0"/>
            <a:chExt cx="3082175" cy="191389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3082175" cy="1913890"/>
            </a:xfrm>
            <a:custGeom>
              <a:avLst/>
              <a:gdLst/>
              <a:ahLst/>
              <a:cxnLst/>
              <a:rect r="r" b="b" t="t" l="l"/>
              <a:pathLst>
                <a:path h="1913890" w="3082175">
                  <a:moveTo>
                    <a:pt x="0" y="0"/>
                  </a:moveTo>
                  <a:lnTo>
                    <a:pt x="3082175" y="0"/>
                  </a:lnTo>
                  <a:lnTo>
                    <a:pt x="3082175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23" id="23"/>
          <p:cNvSpPr/>
          <p:nvPr/>
        </p:nvSpPr>
        <p:spPr>
          <a:xfrm flipH="false" flipV="false" rot="-10537942">
            <a:off x="10757519" y="6982774"/>
            <a:ext cx="2775217" cy="1488525"/>
          </a:xfrm>
          <a:custGeom>
            <a:avLst/>
            <a:gdLst/>
            <a:ahLst/>
            <a:cxnLst/>
            <a:rect r="r" b="b" t="t" l="l"/>
            <a:pathLst>
              <a:path h="1488525" w="2775217">
                <a:moveTo>
                  <a:pt x="0" y="0"/>
                </a:moveTo>
                <a:lnTo>
                  <a:pt x="2775216" y="0"/>
                </a:lnTo>
                <a:lnTo>
                  <a:pt x="2775216" y="1488525"/>
                </a:lnTo>
                <a:lnTo>
                  <a:pt x="0" y="14885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4" id="24"/>
          <p:cNvGrpSpPr/>
          <p:nvPr/>
        </p:nvGrpSpPr>
        <p:grpSpPr>
          <a:xfrm rot="0">
            <a:off x="1138044" y="8133506"/>
            <a:ext cx="1899189" cy="882611"/>
            <a:chOff x="0" y="0"/>
            <a:chExt cx="1766142" cy="82078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766142" cy="820780"/>
            </a:xfrm>
            <a:custGeom>
              <a:avLst/>
              <a:gdLst/>
              <a:ahLst/>
              <a:cxnLst/>
              <a:rect r="r" b="b" t="t" l="l"/>
              <a:pathLst>
                <a:path h="820780" w="1766142">
                  <a:moveTo>
                    <a:pt x="0" y="0"/>
                  </a:moveTo>
                  <a:lnTo>
                    <a:pt x="1766142" y="0"/>
                  </a:lnTo>
                  <a:lnTo>
                    <a:pt x="1766142" y="820780"/>
                  </a:lnTo>
                  <a:lnTo>
                    <a:pt x="0" y="820780"/>
                  </a:lnTo>
                  <a:close/>
                </a:path>
              </a:pathLst>
            </a:custGeom>
            <a:solidFill>
              <a:srgbClr val="6CA0BE"/>
            </a:solidFill>
          </p:spPr>
        </p:sp>
      </p:grpSp>
      <p:sp>
        <p:nvSpPr>
          <p:cNvPr name="TextBox 26" id="26"/>
          <p:cNvSpPr txBox="true"/>
          <p:nvPr/>
        </p:nvSpPr>
        <p:spPr>
          <a:xfrm rot="0">
            <a:off x="1375710" y="9624131"/>
            <a:ext cx="16507453" cy="276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75"/>
              </a:lnSpc>
            </a:pPr>
            <a:r>
              <a:rPr lang="en-US" sz="1500" spc="157">
                <a:solidFill>
                  <a:srgbClr val="244357"/>
                </a:solidFill>
                <a:latin typeface="Roboto"/>
                <a:ea typeface="Roboto"/>
                <a:cs typeface="Roboto"/>
                <a:sym typeface="Roboto"/>
              </a:rPr>
              <a:t>Scientia</a:t>
            </a:r>
            <a:r>
              <a:rPr lang="en-US" sz="1500" spc="157">
                <a:solidFill>
                  <a:srgbClr val="244357"/>
                </a:solidFill>
                <a:latin typeface="Roboto"/>
                <a:ea typeface="Roboto"/>
                <a:cs typeface="Roboto"/>
                <a:sym typeface="Roboto"/>
              </a:rPr>
              <a:t>| MateMágica para negócios 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7265180" y="227330"/>
            <a:ext cx="6145329" cy="8013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214"/>
              </a:lnSpc>
              <a:spcBef>
                <a:spcPct val="0"/>
              </a:spcBef>
            </a:pPr>
            <a:r>
              <a:rPr lang="en-US" b="true" sz="5500" spc="577">
                <a:solidFill>
                  <a:srgbClr val="244357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O PROJETO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477011" y="6039825"/>
            <a:ext cx="3314361" cy="1251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eko Light"/>
                <a:ea typeface="Teko Light"/>
                <a:cs typeface="Teko Light"/>
                <a:sym typeface="Teko Light"/>
              </a:rPr>
              <a:t>Atividades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eko Light"/>
                <a:ea typeface="Teko Light"/>
                <a:cs typeface="Teko Light"/>
                <a:sym typeface="Teko Light"/>
              </a:rPr>
              <a:t>Pedidos de suprimentos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7105196" y="2890975"/>
            <a:ext cx="3314361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eko Light"/>
                <a:ea typeface="Teko Light"/>
                <a:cs typeface="Teko Light"/>
                <a:sym typeface="Teko Light"/>
              </a:rPr>
              <a:t>Algoritmo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3944939" y="7386994"/>
            <a:ext cx="3314361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eko Light"/>
                <a:ea typeface="Teko Light"/>
                <a:cs typeface="Teko Light"/>
                <a:sym typeface="Teko Light"/>
              </a:rPr>
              <a:t>Simulações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3870696" y="2672090"/>
            <a:ext cx="3314361" cy="1251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eko Light"/>
                <a:ea typeface="Teko Light"/>
                <a:cs typeface="Teko Light"/>
                <a:sym typeface="Teko Light"/>
              </a:rPr>
              <a:t>Probabilidade de abandonar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7105196" y="7318103"/>
            <a:ext cx="3314361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eko Light"/>
                <a:ea typeface="Teko Light"/>
                <a:cs typeface="Teko Light"/>
                <a:sym typeface="Teko Light"/>
              </a:rPr>
              <a:t>Sugestões de ações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475830" y="8233210"/>
            <a:ext cx="3314361" cy="622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i="true">
                <a:solidFill>
                  <a:srgbClr val="000000"/>
                </a:solidFill>
                <a:latin typeface="Libre Baskerville Italics"/>
                <a:ea typeface="Libre Baskerville Italics"/>
                <a:cs typeface="Libre Baskerville Italics"/>
                <a:sym typeface="Libre Baskerville Italics"/>
              </a:rPr>
              <a:t>30 dias</a:t>
            </a:r>
          </a:p>
        </p:txBody>
      </p:sp>
      <p:grpSp>
        <p:nvGrpSpPr>
          <p:cNvPr name="Group 34" id="34"/>
          <p:cNvGrpSpPr/>
          <p:nvPr/>
        </p:nvGrpSpPr>
        <p:grpSpPr>
          <a:xfrm rot="0">
            <a:off x="14607152" y="1028700"/>
            <a:ext cx="1899189" cy="882611"/>
            <a:chOff x="0" y="0"/>
            <a:chExt cx="1766142" cy="82078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766142" cy="820780"/>
            </a:xfrm>
            <a:custGeom>
              <a:avLst/>
              <a:gdLst/>
              <a:ahLst/>
              <a:cxnLst/>
              <a:rect r="r" b="b" t="t" l="l"/>
              <a:pathLst>
                <a:path h="820780" w="1766142">
                  <a:moveTo>
                    <a:pt x="0" y="0"/>
                  </a:moveTo>
                  <a:lnTo>
                    <a:pt x="1766142" y="0"/>
                  </a:lnTo>
                  <a:lnTo>
                    <a:pt x="1766142" y="820780"/>
                  </a:lnTo>
                  <a:lnTo>
                    <a:pt x="0" y="820780"/>
                  </a:lnTo>
                  <a:close/>
                </a:path>
              </a:pathLst>
            </a:custGeom>
            <a:solidFill>
              <a:srgbClr val="6CA0BE"/>
            </a:solidFill>
          </p:spPr>
        </p:sp>
      </p:grpSp>
      <p:sp>
        <p:nvSpPr>
          <p:cNvPr name="TextBox 36" id="36"/>
          <p:cNvSpPr txBox="true"/>
          <p:nvPr/>
        </p:nvSpPr>
        <p:spPr>
          <a:xfrm rot="0">
            <a:off x="13944939" y="1128405"/>
            <a:ext cx="3314361" cy="622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i="true">
                <a:solidFill>
                  <a:srgbClr val="000000"/>
                </a:solidFill>
                <a:latin typeface="Libre Baskerville Italics"/>
                <a:ea typeface="Libre Baskerville Italics"/>
                <a:cs typeface="Libre Baskerville Italics"/>
                <a:sym typeface="Libre Baskerville Italics"/>
              </a:rPr>
              <a:t>30 dias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2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47794" y="9303378"/>
            <a:ext cx="18952535" cy="1359061"/>
            <a:chOff x="0" y="0"/>
            <a:chExt cx="25270047" cy="1812081"/>
          </a:xfrm>
        </p:grpSpPr>
        <p:sp>
          <p:nvSpPr>
            <p:cNvPr name="AutoShape 3" id="3"/>
            <p:cNvSpPr/>
            <p:nvPr/>
          </p:nvSpPr>
          <p:spPr>
            <a:xfrm rot="0">
              <a:off x="0" y="0"/>
              <a:ext cx="25270047" cy="1812081"/>
            </a:xfrm>
            <a:prstGeom prst="rect">
              <a:avLst/>
            </a:prstGeom>
            <a:solidFill>
              <a:srgbClr val="43C3DD"/>
            </a:solidFill>
          </p:spPr>
        </p:sp>
        <p:sp>
          <p:nvSpPr>
            <p:cNvPr name="TextBox 4" id="4"/>
            <p:cNvSpPr txBox="true"/>
            <p:nvPr/>
          </p:nvSpPr>
          <p:spPr>
            <a:xfrm rot="0">
              <a:off x="2164671" y="443545"/>
              <a:ext cx="22009938" cy="3524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75"/>
                </a:lnSpc>
              </a:pPr>
              <a:r>
                <a:rPr lang="en-US" sz="1500" spc="157">
                  <a:solidFill>
                    <a:srgbClr val="F2FAFF"/>
                  </a:solidFill>
                  <a:latin typeface="Roboto"/>
                  <a:ea typeface="Roboto"/>
                  <a:cs typeface="Roboto"/>
                  <a:sym typeface="Roboto"/>
                </a:rPr>
                <a:t>Sc</a:t>
              </a:r>
              <a:r>
                <a:rPr lang="en-US" sz="1500" spc="157">
                  <a:solidFill>
                    <a:srgbClr val="F2FAFF"/>
                  </a:solidFill>
                  <a:latin typeface="Roboto"/>
                  <a:ea typeface="Roboto"/>
                  <a:cs typeface="Roboto"/>
                  <a:sym typeface="Roboto"/>
                </a:rPr>
                <a:t>ientia| MateMágica para negócios</a:t>
              </a: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3226176" y="2163831"/>
            <a:ext cx="14293756" cy="2644345"/>
          </a:xfrm>
          <a:custGeom>
            <a:avLst/>
            <a:gdLst/>
            <a:ahLst/>
            <a:cxnLst/>
            <a:rect r="r" b="b" t="t" l="l"/>
            <a:pathLst>
              <a:path h="2644345" w="14293756">
                <a:moveTo>
                  <a:pt x="0" y="0"/>
                </a:moveTo>
                <a:lnTo>
                  <a:pt x="14293755" y="0"/>
                </a:lnTo>
                <a:lnTo>
                  <a:pt x="14293755" y="2644344"/>
                </a:lnTo>
                <a:lnTo>
                  <a:pt x="0" y="26443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508255" y="3442683"/>
            <a:ext cx="1835186" cy="513852"/>
          </a:xfrm>
          <a:custGeom>
            <a:avLst/>
            <a:gdLst/>
            <a:ahLst/>
            <a:cxnLst/>
            <a:rect r="r" b="b" t="t" l="l"/>
            <a:pathLst>
              <a:path h="513852" w="1835186">
                <a:moveTo>
                  <a:pt x="0" y="0"/>
                </a:moveTo>
                <a:lnTo>
                  <a:pt x="1835186" y="0"/>
                </a:lnTo>
                <a:lnTo>
                  <a:pt x="1835186" y="513852"/>
                </a:lnTo>
                <a:lnTo>
                  <a:pt x="0" y="5138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880005" y="3403091"/>
            <a:ext cx="1835186" cy="513852"/>
          </a:xfrm>
          <a:custGeom>
            <a:avLst/>
            <a:gdLst/>
            <a:ahLst/>
            <a:cxnLst/>
            <a:rect r="r" b="b" t="t" l="l"/>
            <a:pathLst>
              <a:path h="513852" w="1835186">
                <a:moveTo>
                  <a:pt x="0" y="0"/>
                </a:moveTo>
                <a:lnTo>
                  <a:pt x="1835186" y="0"/>
                </a:lnTo>
                <a:lnTo>
                  <a:pt x="1835186" y="513853"/>
                </a:lnTo>
                <a:lnTo>
                  <a:pt x="0" y="5138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575459" y="3437519"/>
            <a:ext cx="1835186" cy="513852"/>
          </a:xfrm>
          <a:custGeom>
            <a:avLst/>
            <a:gdLst/>
            <a:ahLst/>
            <a:cxnLst/>
            <a:rect r="r" b="b" t="t" l="l"/>
            <a:pathLst>
              <a:path h="513852" w="1835186">
                <a:moveTo>
                  <a:pt x="0" y="0"/>
                </a:moveTo>
                <a:lnTo>
                  <a:pt x="1835186" y="0"/>
                </a:lnTo>
                <a:lnTo>
                  <a:pt x="1835186" y="513852"/>
                </a:lnTo>
                <a:lnTo>
                  <a:pt x="0" y="5138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-786674" y="308734"/>
            <a:ext cx="13242577" cy="3647801"/>
            <a:chOff x="0" y="0"/>
            <a:chExt cx="17656770" cy="4863735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9535474" y="-114300"/>
              <a:ext cx="8121296" cy="10572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814"/>
                </a:lnSpc>
              </a:pPr>
              <a:r>
                <a:rPr lang="en-US" b="true" sz="4699" spc="117">
                  <a:solidFill>
                    <a:srgbClr val="244357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AS PIPELINES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4134419"/>
              <a:ext cx="5415163" cy="72931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740"/>
                </a:lnSpc>
              </a:pPr>
              <a:r>
                <a:rPr lang="en-US" sz="3269" spc="81">
                  <a:solidFill>
                    <a:srgbClr val="244357"/>
                  </a:solidFill>
                  <a:latin typeface="Teko Light"/>
                  <a:ea typeface="Teko Light"/>
                  <a:cs typeface="Teko Light"/>
                  <a:sym typeface="Teko Light"/>
                </a:rPr>
                <a:t>Bases de dados</a:t>
              </a: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2175436" y="3361319"/>
            <a:ext cx="6698104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40"/>
              </a:lnSpc>
            </a:pPr>
            <a:r>
              <a:rPr lang="en-US" sz="3200" spc="80">
                <a:solidFill>
                  <a:srgbClr val="244357"/>
                </a:solidFill>
                <a:latin typeface="Teko Light"/>
                <a:ea typeface="Teko Light"/>
                <a:cs typeface="Teko Light"/>
                <a:sym typeface="Teko Light"/>
              </a:rPr>
              <a:t>Limpeza de dados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024001" y="2388197"/>
            <a:ext cx="6698104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0"/>
              </a:lnSpc>
            </a:pPr>
            <a:r>
              <a:rPr lang="en-US" sz="4200" spc="105">
                <a:solidFill>
                  <a:srgbClr val="244357"/>
                </a:solidFill>
                <a:latin typeface="Teko Light Bold"/>
                <a:ea typeface="Teko Light Bold"/>
                <a:cs typeface="Teko Light Bold"/>
                <a:sym typeface="Teko Light Bold"/>
              </a:rPr>
              <a:t>Dataiku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843583" y="1293312"/>
            <a:ext cx="6698104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0"/>
              </a:lnSpc>
            </a:pPr>
            <a:r>
              <a:rPr lang="en-US" sz="4200" spc="105">
                <a:solidFill>
                  <a:srgbClr val="244357"/>
                </a:solidFill>
                <a:latin typeface="Teko Light"/>
                <a:ea typeface="Teko Light"/>
                <a:cs typeface="Teko Light"/>
                <a:sym typeface="Teko Light"/>
              </a:rPr>
              <a:t>Treinamento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712541" y="3366483"/>
            <a:ext cx="6698104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40"/>
              </a:lnSpc>
            </a:pPr>
            <a:r>
              <a:rPr lang="en-US" sz="3200" spc="80">
                <a:solidFill>
                  <a:srgbClr val="244357"/>
                </a:solidFill>
                <a:latin typeface="Teko Light"/>
                <a:ea typeface="Teko Light"/>
                <a:cs typeface="Teko Light"/>
                <a:sym typeface="Teko Light"/>
              </a:rPr>
              <a:t>Treinamento das IAS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1589896" y="3088020"/>
            <a:ext cx="6698104" cy="1136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40"/>
              </a:lnSpc>
            </a:pPr>
            <a:r>
              <a:rPr lang="en-US" sz="3200" spc="80">
                <a:solidFill>
                  <a:srgbClr val="244357"/>
                </a:solidFill>
                <a:latin typeface="Teko Light"/>
                <a:ea typeface="Teko Light"/>
                <a:cs typeface="Teko Light"/>
                <a:sym typeface="Teko Light"/>
              </a:rPr>
              <a:t>Previsões nos </a:t>
            </a:r>
          </a:p>
          <a:p>
            <a:pPr algn="ctr">
              <a:lnSpc>
                <a:spcPts val="4640"/>
              </a:lnSpc>
            </a:pPr>
            <a:r>
              <a:rPr lang="en-US" sz="3200" spc="80">
                <a:solidFill>
                  <a:srgbClr val="244357"/>
                </a:solidFill>
                <a:latin typeface="Teko Light"/>
                <a:ea typeface="Teko Light"/>
                <a:cs typeface="Teko Light"/>
                <a:sym typeface="Teko Light"/>
              </a:rPr>
              <a:t>dados históricos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3045757" y="6365517"/>
            <a:ext cx="14293756" cy="2644345"/>
          </a:xfrm>
          <a:custGeom>
            <a:avLst/>
            <a:gdLst/>
            <a:ahLst/>
            <a:cxnLst/>
            <a:rect r="r" b="b" t="t" l="l"/>
            <a:pathLst>
              <a:path h="2644345" w="14293756">
                <a:moveTo>
                  <a:pt x="0" y="0"/>
                </a:moveTo>
                <a:lnTo>
                  <a:pt x="14293756" y="0"/>
                </a:lnTo>
                <a:lnTo>
                  <a:pt x="14293756" y="2644345"/>
                </a:lnTo>
                <a:lnTo>
                  <a:pt x="0" y="26443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2327836" y="7644369"/>
            <a:ext cx="1835186" cy="513852"/>
          </a:xfrm>
          <a:custGeom>
            <a:avLst/>
            <a:gdLst/>
            <a:ahLst/>
            <a:cxnLst/>
            <a:rect r="r" b="b" t="t" l="l"/>
            <a:pathLst>
              <a:path h="513852" w="1835186">
                <a:moveTo>
                  <a:pt x="0" y="0"/>
                </a:moveTo>
                <a:lnTo>
                  <a:pt x="1835187" y="0"/>
                </a:lnTo>
                <a:lnTo>
                  <a:pt x="1835187" y="513852"/>
                </a:lnTo>
                <a:lnTo>
                  <a:pt x="0" y="5138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6699586" y="7604778"/>
            <a:ext cx="1835186" cy="513852"/>
          </a:xfrm>
          <a:custGeom>
            <a:avLst/>
            <a:gdLst/>
            <a:ahLst/>
            <a:cxnLst/>
            <a:rect r="r" b="b" t="t" l="l"/>
            <a:pathLst>
              <a:path h="513852" w="1835186">
                <a:moveTo>
                  <a:pt x="0" y="0"/>
                </a:moveTo>
                <a:lnTo>
                  <a:pt x="1835186" y="0"/>
                </a:lnTo>
                <a:lnTo>
                  <a:pt x="1835186" y="513852"/>
                </a:lnTo>
                <a:lnTo>
                  <a:pt x="0" y="5138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1395040" y="7639205"/>
            <a:ext cx="1835186" cy="513852"/>
          </a:xfrm>
          <a:custGeom>
            <a:avLst/>
            <a:gdLst/>
            <a:ahLst/>
            <a:cxnLst/>
            <a:rect r="r" b="b" t="t" l="l"/>
            <a:pathLst>
              <a:path h="513852" w="1835186">
                <a:moveTo>
                  <a:pt x="0" y="0"/>
                </a:moveTo>
                <a:lnTo>
                  <a:pt x="1835187" y="0"/>
                </a:lnTo>
                <a:lnTo>
                  <a:pt x="1835187" y="513852"/>
                </a:lnTo>
                <a:lnTo>
                  <a:pt x="0" y="5138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-967092" y="7592184"/>
            <a:ext cx="4061373" cy="5660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40"/>
              </a:lnSpc>
            </a:pPr>
            <a:r>
              <a:rPr lang="en-US" sz="3269" spc="81">
                <a:solidFill>
                  <a:srgbClr val="244357"/>
                </a:solidFill>
                <a:latin typeface="Teko Light"/>
                <a:ea typeface="Teko Light"/>
                <a:cs typeface="Teko Light"/>
                <a:sym typeface="Teko Light"/>
              </a:rPr>
              <a:t>Bases de dados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995018" y="7563005"/>
            <a:ext cx="6698104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40"/>
              </a:lnSpc>
            </a:pPr>
            <a:r>
              <a:rPr lang="en-US" sz="3200" spc="80">
                <a:solidFill>
                  <a:srgbClr val="244357"/>
                </a:solidFill>
                <a:latin typeface="Teko Light"/>
                <a:ea typeface="Teko Light"/>
                <a:cs typeface="Teko Light"/>
                <a:sym typeface="Teko Light"/>
              </a:rPr>
              <a:t>Limpeza de dados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6843583" y="6589883"/>
            <a:ext cx="6698104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0"/>
              </a:lnSpc>
            </a:pPr>
            <a:r>
              <a:rPr lang="en-US" sz="4200" spc="105">
                <a:solidFill>
                  <a:srgbClr val="244357"/>
                </a:solidFill>
                <a:latin typeface="Teko Light Bold"/>
                <a:ea typeface="Teko Light Bold"/>
                <a:cs typeface="Teko Light Bold"/>
                <a:sym typeface="Teko Light Bold"/>
              </a:rPr>
              <a:t>Dataiku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6843583" y="5500386"/>
            <a:ext cx="6698104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0"/>
              </a:lnSpc>
            </a:pPr>
            <a:r>
              <a:rPr lang="en-US" sz="4200" spc="105">
                <a:solidFill>
                  <a:srgbClr val="244357"/>
                </a:solidFill>
                <a:latin typeface="Teko Light"/>
                <a:ea typeface="Teko Light"/>
                <a:cs typeface="Teko Light"/>
                <a:sym typeface="Teko Light"/>
              </a:rPr>
              <a:t>Previsões diárias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6532123" y="7277656"/>
            <a:ext cx="6698104" cy="1136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40"/>
              </a:lnSpc>
            </a:pPr>
            <a:r>
              <a:rPr lang="en-US" sz="3200" spc="80">
                <a:solidFill>
                  <a:srgbClr val="244357"/>
                </a:solidFill>
                <a:latin typeface="Teko Light"/>
                <a:ea typeface="Teko Light"/>
                <a:cs typeface="Teko Light"/>
                <a:sym typeface="Teko Light"/>
              </a:rPr>
              <a:t>Previsões de </a:t>
            </a:r>
          </a:p>
          <a:p>
            <a:pPr algn="ctr">
              <a:lnSpc>
                <a:spcPts val="4640"/>
              </a:lnSpc>
            </a:pPr>
            <a:r>
              <a:rPr lang="en-US" sz="3200" spc="80">
                <a:solidFill>
                  <a:srgbClr val="244357"/>
                </a:solidFill>
                <a:latin typeface="Teko Light"/>
                <a:ea typeface="Teko Light"/>
                <a:cs typeface="Teko Light"/>
                <a:sym typeface="Teko Light"/>
              </a:rPr>
              <a:t>alunos atuais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1409477" y="7580218"/>
            <a:ext cx="6698104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40"/>
              </a:lnSpc>
            </a:pPr>
            <a:r>
              <a:rPr lang="en-US" sz="3200" spc="80">
                <a:solidFill>
                  <a:srgbClr val="244357"/>
                </a:solidFill>
                <a:latin typeface="Teko Light"/>
                <a:ea typeface="Teko Light"/>
                <a:cs typeface="Teko Light"/>
                <a:sym typeface="Teko Light"/>
              </a:rPr>
              <a:t>Bases de dados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2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48670" y="-164078"/>
            <a:ext cx="18585340" cy="750521"/>
          </a:xfrm>
          <a:custGeom>
            <a:avLst/>
            <a:gdLst/>
            <a:ahLst/>
            <a:cxnLst/>
            <a:rect r="r" b="b" t="t" l="l"/>
            <a:pathLst>
              <a:path h="750521" w="18585340">
                <a:moveTo>
                  <a:pt x="0" y="0"/>
                </a:moveTo>
                <a:lnTo>
                  <a:pt x="18585340" y="0"/>
                </a:lnTo>
                <a:lnTo>
                  <a:pt x="18585340" y="750521"/>
                </a:lnTo>
                <a:lnTo>
                  <a:pt x="0" y="7505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17224" r="0" b="-83572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83193" y="3075403"/>
            <a:ext cx="16921613" cy="6182897"/>
          </a:xfrm>
          <a:custGeom>
            <a:avLst/>
            <a:gdLst/>
            <a:ahLst/>
            <a:cxnLst/>
            <a:rect r="r" b="b" t="t" l="l"/>
            <a:pathLst>
              <a:path h="6182897" w="16921613">
                <a:moveTo>
                  <a:pt x="0" y="0"/>
                </a:moveTo>
                <a:lnTo>
                  <a:pt x="16921614" y="0"/>
                </a:lnTo>
                <a:lnTo>
                  <a:pt x="16921614" y="6182897"/>
                </a:lnTo>
                <a:lnTo>
                  <a:pt x="0" y="61828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375710" y="9624131"/>
            <a:ext cx="16507453" cy="276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75"/>
              </a:lnSpc>
            </a:pPr>
            <a:r>
              <a:rPr lang="en-US" sz="1500" spc="157">
                <a:solidFill>
                  <a:srgbClr val="244357"/>
                </a:solidFill>
                <a:latin typeface="Roboto"/>
                <a:ea typeface="Roboto"/>
                <a:cs typeface="Roboto"/>
                <a:sym typeface="Roboto"/>
              </a:rPr>
              <a:t>Sc</a:t>
            </a:r>
            <a:r>
              <a:rPr lang="en-US" sz="1500" spc="157">
                <a:solidFill>
                  <a:srgbClr val="244357"/>
                </a:solidFill>
                <a:latin typeface="Roboto"/>
                <a:ea typeface="Roboto"/>
                <a:cs typeface="Roboto"/>
                <a:sym typeface="Roboto"/>
              </a:rPr>
              <a:t>ientia| MateMágica para negócios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367990" y="797277"/>
            <a:ext cx="10522893" cy="1094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 b="true">
                <a:solidFill>
                  <a:srgbClr val="244357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Churn</a:t>
            </a:r>
            <a:r>
              <a:rPr lang="en-US" sz="6399">
                <a:solidFill>
                  <a:srgbClr val="244357"/>
                </a:solidFill>
                <a:latin typeface="Canva Sans"/>
                <a:ea typeface="Canva Sans"/>
                <a:cs typeface="Canva Sans"/>
                <a:sym typeface="Canva Sans"/>
              </a:rPr>
              <a:t>, precision</a:t>
            </a:r>
            <a:r>
              <a:rPr lang="en-US" sz="6399">
                <a:solidFill>
                  <a:srgbClr val="244357"/>
                </a:solidFill>
                <a:latin typeface="Canva Sans"/>
                <a:ea typeface="Canva Sans"/>
                <a:cs typeface="Canva Sans"/>
                <a:sym typeface="Canva Sans"/>
              </a:rPr>
              <a:t> and recall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2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48670" y="-164078"/>
            <a:ext cx="18585340" cy="750521"/>
          </a:xfrm>
          <a:custGeom>
            <a:avLst/>
            <a:gdLst/>
            <a:ahLst/>
            <a:cxnLst/>
            <a:rect r="r" b="b" t="t" l="l"/>
            <a:pathLst>
              <a:path h="750521" w="18585340">
                <a:moveTo>
                  <a:pt x="0" y="0"/>
                </a:moveTo>
                <a:lnTo>
                  <a:pt x="18585340" y="0"/>
                </a:lnTo>
                <a:lnTo>
                  <a:pt x="18585340" y="750521"/>
                </a:lnTo>
                <a:lnTo>
                  <a:pt x="0" y="7505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17224" r="0" b="-83572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888898" y="2319340"/>
            <a:ext cx="15135062" cy="7352416"/>
          </a:xfrm>
          <a:custGeom>
            <a:avLst/>
            <a:gdLst/>
            <a:ahLst/>
            <a:cxnLst/>
            <a:rect r="r" b="b" t="t" l="l"/>
            <a:pathLst>
              <a:path h="7352416" w="15135062">
                <a:moveTo>
                  <a:pt x="0" y="0"/>
                </a:moveTo>
                <a:lnTo>
                  <a:pt x="15135063" y="0"/>
                </a:lnTo>
                <a:lnTo>
                  <a:pt x="15135063" y="7352416"/>
                </a:lnTo>
                <a:lnTo>
                  <a:pt x="0" y="73524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646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375710" y="9624131"/>
            <a:ext cx="16507453" cy="276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75"/>
              </a:lnSpc>
            </a:pPr>
            <a:r>
              <a:rPr lang="en-US" sz="1500" spc="157">
                <a:solidFill>
                  <a:srgbClr val="244357"/>
                </a:solidFill>
                <a:latin typeface="Roboto"/>
                <a:ea typeface="Roboto"/>
                <a:cs typeface="Roboto"/>
                <a:sym typeface="Roboto"/>
              </a:rPr>
              <a:t>Sc</a:t>
            </a:r>
            <a:r>
              <a:rPr lang="en-US" sz="1500" spc="157">
                <a:solidFill>
                  <a:srgbClr val="244357"/>
                </a:solidFill>
                <a:latin typeface="Roboto"/>
                <a:ea typeface="Roboto"/>
                <a:cs typeface="Roboto"/>
                <a:sym typeface="Roboto"/>
              </a:rPr>
              <a:t>ientia| MateMágica para negócios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353851" y="797277"/>
            <a:ext cx="10551170" cy="1094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>
                <a:solidFill>
                  <a:srgbClr val="244357"/>
                </a:solidFill>
                <a:latin typeface="Canva Sans"/>
                <a:ea typeface="Canva Sans"/>
                <a:cs typeface="Canva Sans"/>
                <a:sym typeface="Canva Sans"/>
              </a:rPr>
              <a:t>Churn, </a:t>
            </a:r>
            <a:r>
              <a:rPr lang="en-US" sz="6399" b="true">
                <a:solidFill>
                  <a:srgbClr val="244357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precision</a:t>
            </a:r>
            <a:r>
              <a:rPr lang="en-US" b="true" sz="6399">
                <a:solidFill>
                  <a:srgbClr val="244357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6399">
                <a:solidFill>
                  <a:srgbClr val="244357"/>
                </a:solidFill>
                <a:latin typeface="Canva Sans"/>
                <a:ea typeface="Canva Sans"/>
                <a:cs typeface="Canva Sans"/>
                <a:sym typeface="Canva Sans"/>
              </a:rPr>
              <a:t>and recall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2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48670" y="-164078"/>
            <a:ext cx="18585340" cy="750521"/>
          </a:xfrm>
          <a:custGeom>
            <a:avLst/>
            <a:gdLst/>
            <a:ahLst/>
            <a:cxnLst/>
            <a:rect r="r" b="b" t="t" l="l"/>
            <a:pathLst>
              <a:path h="750521" w="18585340">
                <a:moveTo>
                  <a:pt x="0" y="0"/>
                </a:moveTo>
                <a:lnTo>
                  <a:pt x="18585340" y="0"/>
                </a:lnTo>
                <a:lnTo>
                  <a:pt x="18585340" y="750521"/>
                </a:lnTo>
                <a:lnTo>
                  <a:pt x="0" y="7505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17224" r="0" b="-83572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60152" y="2046739"/>
            <a:ext cx="15600657" cy="7625017"/>
          </a:xfrm>
          <a:custGeom>
            <a:avLst/>
            <a:gdLst/>
            <a:ahLst/>
            <a:cxnLst/>
            <a:rect r="r" b="b" t="t" l="l"/>
            <a:pathLst>
              <a:path h="7625017" w="15600657">
                <a:moveTo>
                  <a:pt x="0" y="0"/>
                </a:moveTo>
                <a:lnTo>
                  <a:pt x="15600658" y="0"/>
                </a:lnTo>
                <a:lnTo>
                  <a:pt x="15600658" y="7625017"/>
                </a:lnTo>
                <a:lnTo>
                  <a:pt x="0" y="76250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2478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375710" y="9624131"/>
            <a:ext cx="16507453" cy="276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75"/>
              </a:lnSpc>
            </a:pPr>
            <a:r>
              <a:rPr lang="en-US" sz="1500" spc="157">
                <a:solidFill>
                  <a:srgbClr val="244357"/>
                </a:solidFill>
                <a:latin typeface="Roboto"/>
                <a:ea typeface="Roboto"/>
                <a:cs typeface="Roboto"/>
                <a:sym typeface="Roboto"/>
              </a:rPr>
              <a:t>Sc</a:t>
            </a:r>
            <a:r>
              <a:rPr lang="en-US" sz="1500" spc="157">
                <a:solidFill>
                  <a:srgbClr val="244357"/>
                </a:solidFill>
                <a:latin typeface="Roboto"/>
                <a:ea typeface="Roboto"/>
                <a:cs typeface="Roboto"/>
                <a:sym typeface="Roboto"/>
              </a:rPr>
              <a:t>ientia| MateMágica para negócios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358912" y="797277"/>
            <a:ext cx="10541050" cy="1094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>
                <a:solidFill>
                  <a:srgbClr val="244357"/>
                </a:solidFill>
                <a:latin typeface="Canva Sans"/>
                <a:ea typeface="Canva Sans"/>
                <a:cs typeface="Canva Sans"/>
                <a:sym typeface="Canva Sans"/>
              </a:rPr>
              <a:t>Churn, precision</a:t>
            </a:r>
            <a:r>
              <a:rPr lang="en-US" sz="6399">
                <a:solidFill>
                  <a:srgbClr val="244357"/>
                </a:solidFill>
                <a:latin typeface="Canva Sans"/>
                <a:ea typeface="Canva Sans"/>
                <a:cs typeface="Canva Sans"/>
                <a:sym typeface="Canva Sans"/>
              </a:rPr>
              <a:t> and </a:t>
            </a:r>
            <a:r>
              <a:rPr lang="en-US" b="true" sz="6399">
                <a:solidFill>
                  <a:srgbClr val="244357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recall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2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97707" y="3938116"/>
            <a:ext cx="8946293" cy="4439287"/>
          </a:xfrm>
          <a:custGeom>
            <a:avLst/>
            <a:gdLst/>
            <a:ahLst/>
            <a:cxnLst/>
            <a:rect r="r" b="b" t="t" l="l"/>
            <a:pathLst>
              <a:path h="4439287" w="8946293">
                <a:moveTo>
                  <a:pt x="0" y="0"/>
                </a:moveTo>
                <a:lnTo>
                  <a:pt x="8946293" y="0"/>
                </a:lnTo>
                <a:lnTo>
                  <a:pt x="8946293" y="4439288"/>
                </a:lnTo>
                <a:lnTo>
                  <a:pt x="0" y="44392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244320" y="3941847"/>
            <a:ext cx="8946293" cy="4435557"/>
          </a:xfrm>
          <a:custGeom>
            <a:avLst/>
            <a:gdLst/>
            <a:ahLst/>
            <a:cxnLst/>
            <a:rect r="r" b="b" t="t" l="l"/>
            <a:pathLst>
              <a:path h="4435557" w="8946293">
                <a:moveTo>
                  <a:pt x="0" y="0"/>
                </a:moveTo>
                <a:lnTo>
                  <a:pt x="8946293" y="0"/>
                </a:lnTo>
                <a:lnTo>
                  <a:pt x="8946293" y="4435557"/>
                </a:lnTo>
                <a:lnTo>
                  <a:pt x="0" y="44355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375710" y="9624131"/>
            <a:ext cx="16507453" cy="276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75"/>
              </a:lnSpc>
            </a:pPr>
            <a:r>
              <a:rPr lang="en-US" sz="1500" spc="157">
                <a:solidFill>
                  <a:srgbClr val="244357"/>
                </a:solidFill>
                <a:latin typeface="Roboto"/>
                <a:ea typeface="Roboto"/>
                <a:cs typeface="Roboto"/>
                <a:sym typeface="Roboto"/>
              </a:rPr>
              <a:t>Sc</a:t>
            </a:r>
            <a:r>
              <a:rPr lang="en-US" sz="1500" spc="157">
                <a:solidFill>
                  <a:srgbClr val="244357"/>
                </a:solidFill>
                <a:latin typeface="Roboto"/>
                <a:ea typeface="Roboto"/>
                <a:cs typeface="Roboto"/>
                <a:sym typeface="Roboto"/>
              </a:rPr>
              <a:t>ientia| MateMágica para negócios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187860" y="346583"/>
            <a:ext cx="14883154" cy="6821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473"/>
              </a:lnSpc>
              <a:spcBef>
                <a:spcPct val="0"/>
              </a:spcBef>
            </a:pPr>
            <a:r>
              <a:rPr lang="en-US" sz="4600" spc="114">
                <a:solidFill>
                  <a:srgbClr val="244357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AS ESTATÍSTICAS (LIMITE DE 60%)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355504" y="4058760"/>
            <a:ext cx="67270" cy="276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75"/>
              </a:lnSpc>
              <a:spcBef>
                <a:spcPct val="0"/>
              </a:spcBef>
            </a:pPr>
            <a:r>
              <a:rPr lang="en-US" sz="1500" spc="157">
                <a:solidFill>
                  <a:srgbClr val="244357"/>
                </a:solidFill>
                <a:latin typeface="Roboto"/>
                <a:ea typeface="Roboto"/>
                <a:cs typeface="Roboto"/>
                <a:sym typeface="Roboto"/>
              </a:rPr>
              <a:t> 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633825" y="2675975"/>
            <a:ext cx="6698104" cy="847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59"/>
              </a:lnSpc>
            </a:pPr>
            <a:r>
              <a:rPr lang="en-US" sz="4800" spc="120">
                <a:solidFill>
                  <a:srgbClr val="244357"/>
                </a:solidFill>
                <a:latin typeface="Teko Light"/>
                <a:ea typeface="Teko Light"/>
                <a:cs typeface="Teko Light"/>
                <a:sym typeface="Teko Light"/>
              </a:rPr>
              <a:t>Precision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923606" y="2675975"/>
            <a:ext cx="6698104" cy="847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59"/>
              </a:lnSpc>
            </a:pPr>
            <a:r>
              <a:rPr lang="en-US" sz="4800" spc="120">
                <a:solidFill>
                  <a:srgbClr val="244357"/>
                </a:solidFill>
                <a:latin typeface="Teko Light"/>
                <a:ea typeface="Teko Light"/>
                <a:cs typeface="Teko Light"/>
                <a:sym typeface="Teko Light"/>
              </a:rPr>
              <a:t>Recall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bg>
      <p:bgPr>
        <a:solidFill>
          <a:srgbClr val="F2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18941" y="1057275"/>
            <a:ext cx="5503027" cy="12001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745"/>
              </a:lnSpc>
              <a:spcBef>
                <a:spcPct val="0"/>
              </a:spcBef>
            </a:pPr>
            <a:r>
              <a:rPr lang="en-US" b="true" sz="4200" spc="441">
                <a:solidFill>
                  <a:srgbClr val="244357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DADOS DOS MODELOS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375710" y="9624131"/>
            <a:ext cx="16507453" cy="276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75"/>
              </a:lnSpc>
            </a:pPr>
            <a:r>
              <a:rPr lang="en-US" sz="1500" spc="157">
                <a:solidFill>
                  <a:srgbClr val="244357"/>
                </a:solidFill>
                <a:latin typeface="Roboto"/>
                <a:ea typeface="Roboto"/>
                <a:cs typeface="Roboto"/>
                <a:sym typeface="Roboto"/>
              </a:rPr>
              <a:t>Sc</a:t>
            </a:r>
            <a:r>
              <a:rPr lang="en-US" sz="1500" spc="157">
                <a:solidFill>
                  <a:srgbClr val="244357"/>
                </a:solidFill>
                <a:latin typeface="Roboto"/>
                <a:ea typeface="Roboto"/>
                <a:cs typeface="Roboto"/>
                <a:sym typeface="Roboto"/>
              </a:rPr>
              <a:t>ientia| MateMágica para negócios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116471" y="4206328"/>
            <a:ext cx="3505498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244357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Modelo anterior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005856" y="5192567"/>
            <a:ext cx="5728841" cy="1170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244357"/>
                </a:solidFill>
                <a:latin typeface="Teko Light"/>
                <a:ea typeface="Teko Light"/>
                <a:cs typeface="Teko Light"/>
                <a:sym typeface="Teko Light"/>
              </a:rPr>
              <a:t>Número médio de crianças marcadas: 4,57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244357"/>
                </a:solidFill>
                <a:latin typeface="Teko Light"/>
                <a:ea typeface="Teko Light"/>
                <a:cs typeface="Teko Light"/>
                <a:sym typeface="Teko Light"/>
              </a:rPr>
              <a:t>Número médio de crianças que saíram: 3,34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002220" y="4206328"/>
            <a:ext cx="2831009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244357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Modelo novo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553303" y="5192567"/>
            <a:ext cx="5728841" cy="1170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244357"/>
                </a:solidFill>
                <a:latin typeface="Teko Light"/>
                <a:ea typeface="Teko Light"/>
                <a:cs typeface="Teko Light"/>
                <a:sym typeface="Teko Light"/>
              </a:rPr>
              <a:t>Número médio de crianças marcadas: 3,15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244357"/>
                </a:solidFill>
                <a:latin typeface="Teko Light"/>
                <a:ea typeface="Teko Light"/>
                <a:cs typeface="Teko Light"/>
                <a:sym typeface="Teko Light"/>
              </a:rPr>
              <a:t>Número médio de crianças que saíram: 3,34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DAHQlVCTyLY</dc:identifier>
  <dcterms:modified xsi:type="dcterms:W3CDTF">2011-08-01T06:04:30Z</dcterms:modified>
  <cp:revision>1</cp:revision>
  <dc:title>IA na prática: reduzindo churn com Machine Learning em uma operação internacional</dc:title>
</cp:coreProperties>
</file>