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55" r:id="rId1"/>
  </p:sldMasterIdLst>
  <p:notesMasterIdLst>
    <p:notesMasterId r:id="rId39"/>
  </p:notesMasterIdLst>
  <p:sldIdLst>
    <p:sldId id="1333" r:id="rId2"/>
    <p:sldId id="1357" r:id="rId3"/>
    <p:sldId id="1437" r:id="rId4"/>
    <p:sldId id="1435" r:id="rId5"/>
    <p:sldId id="1436" r:id="rId6"/>
    <p:sldId id="1335" r:id="rId7"/>
    <p:sldId id="1340" r:id="rId8"/>
    <p:sldId id="1353" r:id="rId9"/>
    <p:sldId id="1367" r:id="rId10"/>
    <p:sldId id="1375" r:id="rId11"/>
    <p:sldId id="1342" r:id="rId12"/>
    <p:sldId id="1377" r:id="rId13"/>
    <p:sldId id="1439" r:id="rId14"/>
    <p:sldId id="1467" r:id="rId15"/>
    <p:sldId id="1468" r:id="rId16"/>
    <p:sldId id="1355" r:id="rId17"/>
    <p:sldId id="1450" r:id="rId18"/>
    <p:sldId id="1469" r:id="rId19"/>
    <p:sldId id="1420" r:id="rId20"/>
    <p:sldId id="259" r:id="rId21"/>
    <p:sldId id="1445" r:id="rId22"/>
    <p:sldId id="1446" r:id="rId23"/>
    <p:sldId id="260" r:id="rId24"/>
    <p:sldId id="1461" r:id="rId25"/>
    <p:sldId id="1451" r:id="rId26"/>
    <p:sldId id="1347" r:id="rId27"/>
    <p:sldId id="1448" r:id="rId28"/>
    <p:sldId id="1369" r:id="rId29"/>
    <p:sldId id="1356" r:id="rId30"/>
    <p:sldId id="1348" r:id="rId31"/>
    <p:sldId id="1351" r:id="rId32"/>
    <p:sldId id="1370" r:id="rId33"/>
    <p:sldId id="1373" r:id="rId34"/>
    <p:sldId id="1371" r:id="rId35"/>
    <p:sldId id="1460" r:id="rId36"/>
    <p:sldId id="1352" r:id="rId37"/>
    <p:sldId id="1471" r:id="rId38"/>
  </p:sldIdLst>
  <p:sldSz cx="9144000" cy="5143500" type="screen16x9"/>
  <p:notesSz cx="10017125" cy="6886575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Poppins" panose="00000500000000000000" pitchFamily="2" charset="0"/>
      <p:regular r:id="rId44"/>
      <p:bold r:id="rId45"/>
      <p:italic r:id="rId46"/>
      <p:boldItalic r:id="rId47"/>
    </p:embeddedFont>
    <p:embeddedFont>
      <p:font typeface="Poppins Medium" panose="00000600000000000000" pitchFamily="2" charset="0"/>
      <p:regular r:id="rId48"/>
      <p:italic r:id="rId49"/>
    </p:embeddedFont>
    <p:embeddedFont>
      <p:font typeface="Poppins SemiBold" panose="00000700000000000000" pitchFamily="2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30">
          <p15:clr>
            <a:srgbClr val="9AA0A6"/>
          </p15:clr>
        </p15:guide>
        <p15:guide id="4" orient="horz" pos="471">
          <p15:clr>
            <a:srgbClr val="9AA0A6"/>
          </p15:clr>
        </p15:guide>
        <p15:guide id="5" orient="horz" pos="674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yantan Dutta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DBFF"/>
    <a:srgbClr val="F0AAAA"/>
    <a:srgbClr val="FF4747"/>
    <a:srgbClr val="6600FF"/>
    <a:srgbClr val="66CCFF"/>
    <a:srgbClr val="33CCFF"/>
    <a:srgbClr val="00CCFF"/>
    <a:srgbClr val="66FF99"/>
    <a:srgbClr val="008000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60B66F8-924E-4235-AC80-6283762487B7}">
  <a:tblStyle styleId="{E60B66F8-924E-4235-AC80-6283762487B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754" autoAdjust="0"/>
    <p:restoredTop sz="92787" autoAdjust="0"/>
  </p:normalViewPr>
  <p:slideViewPr>
    <p:cSldViewPr snapToGrid="0">
      <p:cViewPr varScale="1">
        <p:scale>
          <a:sx n="122" d="100"/>
          <a:sy n="122" d="100"/>
        </p:scale>
        <p:origin x="749" y="53"/>
      </p:cViewPr>
      <p:guideLst>
        <p:guide orient="horz" pos="1620"/>
        <p:guide pos="2880"/>
        <p:guide pos="230"/>
        <p:guide orient="horz" pos="471"/>
        <p:guide orient="horz" pos="674"/>
      </p:guideLst>
    </p:cSldViewPr>
  </p:slideViewPr>
  <p:outlineViewPr>
    <p:cViewPr>
      <p:scale>
        <a:sx n="33" d="100"/>
        <a:sy n="33" d="100"/>
      </p:scale>
      <p:origin x="0" y="-23565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71" tIns="96571" rIns="96571" bIns="96571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p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362853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7234" indent="-228531">
              <a:buAutoNum type="arabicParenBoth"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87151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24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493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785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d5f91e80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g3d5f91e80d1_0_0:notes"/>
          <p:cNvSpPr txBox="1">
            <a:spLocks noGrp="1"/>
          </p:cNvSpPr>
          <p:nvPr>
            <p:ph type="body" idx="1"/>
          </p:nvPr>
        </p:nvSpPr>
        <p:spPr>
          <a:xfrm>
            <a:off x="685582" y="4399535"/>
            <a:ext cx="5484662" cy="359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8" tIns="45686" rIns="91398" bIns="45686" anchor="t" anchorCtr="0">
            <a:noAutofit/>
          </a:bodyPr>
          <a:lstStyle/>
          <a:p>
            <a:pPr marL="0" indent="0">
              <a:buNone/>
            </a:pPr>
            <a:endParaRPr lang="en-US" sz="10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84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4920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3cc96bbfc89_9_19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4" name="Google Shape;2294;g3cc96bbfc89_9_1948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 sz="15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7495863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75900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881286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g378a96e2850_0_1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1" name="Google Shape;2301;g378a96e2850_0_1669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26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552561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g3e5f1c7d79e_0_37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4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5" name="Google Shape;1915;g3e5f1c7d79e_0_3706:notes"/>
          <p:cNvSpPr txBox="1">
            <a:spLocks noGrp="1"/>
          </p:cNvSpPr>
          <p:nvPr>
            <p:ph type="body" idx="1"/>
          </p:nvPr>
        </p:nvSpPr>
        <p:spPr>
          <a:xfrm>
            <a:off x="685582" y="4342399"/>
            <a:ext cx="5484662" cy="4113851"/>
          </a:xfrm>
          <a:prstGeom prst="rect">
            <a:avLst/>
          </a:prstGeom>
        </p:spPr>
        <p:txBody>
          <a:bodyPr spcFirstLastPara="1" wrap="square" lIns="91398" tIns="91398" rIns="91398" bIns="9139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 sz="12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5195917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g3e70cf3aa16_0_1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4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2" name="Google Shape;1942;g3e70cf3aa16_0_1134:notes"/>
          <p:cNvSpPr txBox="1">
            <a:spLocks noGrp="1"/>
          </p:cNvSpPr>
          <p:nvPr>
            <p:ph type="body" idx="1"/>
          </p:nvPr>
        </p:nvSpPr>
        <p:spPr>
          <a:xfrm>
            <a:off x="685582" y="4342399"/>
            <a:ext cx="5484662" cy="4113851"/>
          </a:xfrm>
          <a:prstGeom prst="rect">
            <a:avLst/>
          </a:prstGeom>
        </p:spPr>
        <p:txBody>
          <a:bodyPr spcFirstLastPara="1" wrap="square" lIns="91398" tIns="91398" rIns="91398" bIns="91398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endParaRPr sz="12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3803790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" name="Google Shape;2066;g3e70cf3aa16_0_1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4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7" name="Google Shape;2067;g3e70cf3aa16_0_1265:notes"/>
          <p:cNvSpPr txBox="1">
            <a:spLocks noGrp="1"/>
          </p:cNvSpPr>
          <p:nvPr>
            <p:ph type="body" idx="1"/>
          </p:nvPr>
        </p:nvSpPr>
        <p:spPr>
          <a:xfrm>
            <a:off x="685582" y="4342399"/>
            <a:ext cx="5484662" cy="4113851"/>
          </a:xfrm>
          <a:prstGeom prst="rect">
            <a:avLst/>
          </a:prstGeom>
        </p:spPr>
        <p:txBody>
          <a:bodyPr spcFirstLastPara="1" wrap="square" lIns="91398" tIns="91398" rIns="91398" bIns="91398" anchor="t" anchorCtr="0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sz="12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651803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cb0756577c_0_2704:notes"/>
          <p:cNvSpPr txBox="1">
            <a:spLocks noGrp="1"/>
          </p:cNvSpPr>
          <p:nvPr>
            <p:ph type="body" idx="1"/>
          </p:nvPr>
        </p:nvSpPr>
        <p:spPr>
          <a:xfrm>
            <a:off x="685582" y="4342399"/>
            <a:ext cx="5484662" cy="4113851"/>
          </a:xfrm>
          <a:prstGeom prst="rect">
            <a:avLst/>
          </a:prstGeom>
        </p:spPr>
        <p:txBody>
          <a:bodyPr spcFirstLastPara="1" wrap="square" lIns="91398" tIns="91398" rIns="91398" bIns="9139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296" name="Google Shape;296;g3cb0756577c_0_2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4413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987494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493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2176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g378a96e2850_0_1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1" name="Google Shape;2301;g378a96e2850_0_1669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51046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8" name="Google Shape;1978;g3d0f5610a89_6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11688" y="860425"/>
            <a:ext cx="4133850" cy="2325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9" name="Google Shape;1979;g3d0f5610a89_6_286:notes"/>
          <p:cNvSpPr txBox="1">
            <a:spLocks noGrp="1"/>
          </p:cNvSpPr>
          <p:nvPr>
            <p:ph type="body" idx="1"/>
          </p:nvPr>
        </p:nvSpPr>
        <p:spPr>
          <a:xfrm>
            <a:off x="1335617" y="3314166"/>
            <a:ext cx="10684933" cy="271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71" tIns="48273" rIns="96571" bIns="4827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980" name="Google Shape;1980;g3d0f5610a89_6_286:notes"/>
          <p:cNvSpPr txBox="1">
            <a:spLocks noGrp="1"/>
          </p:cNvSpPr>
          <p:nvPr>
            <p:ph type="sldNum" idx="12"/>
          </p:nvPr>
        </p:nvSpPr>
        <p:spPr>
          <a:xfrm>
            <a:off x="7565405" y="6541053"/>
            <a:ext cx="5787673" cy="34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71" tIns="48273" rIns="96571" bIns="48273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07975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7" name="Google Shape;2487;g3c9287bf266_7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11688" y="860425"/>
            <a:ext cx="4133850" cy="2325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8" name="Google Shape;2488;g3c9287bf266_7_26:notes"/>
          <p:cNvSpPr txBox="1">
            <a:spLocks noGrp="1"/>
          </p:cNvSpPr>
          <p:nvPr>
            <p:ph type="body" idx="1"/>
          </p:nvPr>
        </p:nvSpPr>
        <p:spPr>
          <a:xfrm>
            <a:off x="1335617" y="3314166"/>
            <a:ext cx="10684933" cy="271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71" tIns="48273" rIns="96571" bIns="4827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2489" name="Google Shape;2489;g3c9287bf266_7_26:notes"/>
          <p:cNvSpPr txBox="1">
            <a:spLocks noGrp="1"/>
          </p:cNvSpPr>
          <p:nvPr>
            <p:ph type="sldNum" idx="12"/>
          </p:nvPr>
        </p:nvSpPr>
        <p:spPr>
          <a:xfrm>
            <a:off x="7565405" y="6541053"/>
            <a:ext cx="5787673" cy="34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71" tIns="48273" rIns="96571" bIns="48273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3591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g378a96e2850_0_1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1" name="Google Shape;2301;g378a96e2850_0_1669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34054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3057106a53f_0_2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7" name="Google Shape;857;g3057106a53f_0_2541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21361930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g2be9a538759_0_77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1" name="Google Shape;1891;g2be9a538759_0_7756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8658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g378a96e2850_0_1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1" name="Google Shape;2301;g378a96e2850_0_1669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38187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" name="Google Shape;4495;g3a3c0f4d7f7_26_20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6" name="Google Shape;4496;g3a3c0f4d7f7_26_2020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52213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3913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5080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p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59027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p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1631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16663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32783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4" name="Google Shape;7614;g3984bc05901_4_1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15" name="Google Shape;7615;g3984bc05901_4_1142:notes"/>
          <p:cNvSpPr txBox="1">
            <a:spLocks noGrp="1"/>
          </p:cNvSpPr>
          <p:nvPr>
            <p:ph type="body" idx="1"/>
          </p:nvPr>
        </p:nvSpPr>
        <p:spPr>
          <a:xfrm>
            <a:off x="1335617" y="3271124"/>
            <a:ext cx="7345893" cy="309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71" tIns="48273" rIns="96571" bIns="48273" anchor="t" anchorCtr="0">
            <a:noAutofit/>
          </a:bodyPr>
          <a:lstStyle/>
          <a:p>
            <a:pPr marL="0" indent="0">
              <a:buNone/>
            </a:pPr>
            <a:endParaRPr sz="1000" dirty="0">
              <a:solidFill>
                <a:schemeClr val="dk1"/>
              </a:solidFill>
              <a:highlight>
                <a:srgbClr val="E7EDF8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42304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02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79069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5" name="Google Shape;7545;g3984bc05901_4_10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546" name="Google Shape;7546;g3984bc05901_4_1074:notes"/>
          <p:cNvSpPr txBox="1">
            <a:spLocks noGrp="1"/>
          </p:cNvSpPr>
          <p:nvPr>
            <p:ph type="body" idx="1"/>
          </p:nvPr>
        </p:nvSpPr>
        <p:spPr>
          <a:xfrm>
            <a:off x="1335617" y="3271124"/>
            <a:ext cx="7345893" cy="309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71" tIns="48273" rIns="96571" bIns="48273" anchor="t" anchorCtr="0">
            <a:noAutofit/>
          </a:bodyPr>
          <a:lstStyle/>
          <a:p>
            <a:pPr marL="0" indent="0">
              <a:buNone/>
            </a:pPr>
            <a:endParaRPr dirty="0">
              <a:solidFill>
                <a:schemeClr val="dk1"/>
              </a:solidFill>
              <a:highlight>
                <a:srgbClr val="E7EDF8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8425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g378a96e2850_0_1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1450" y="515938"/>
            <a:ext cx="4594225" cy="258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1" name="Google Shape;2301;g378a96e2850_0_1669:notes"/>
          <p:cNvSpPr txBox="1">
            <a:spLocks noGrp="1"/>
          </p:cNvSpPr>
          <p:nvPr>
            <p:ph type="body" idx="1"/>
          </p:nvPr>
        </p:nvSpPr>
        <p:spPr>
          <a:xfrm>
            <a:off x="1001714" y="3271124"/>
            <a:ext cx="8013699" cy="3098958"/>
          </a:xfrm>
          <a:prstGeom prst="rect">
            <a:avLst/>
          </a:prstGeom>
        </p:spPr>
        <p:txBody>
          <a:bodyPr spcFirstLastPara="1" wrap="square" lIns="96571" tIns="96571" rIns="96571" bIns="9657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168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bg>
      <p:bgPr>
        <a:solidFill>
          <a:schemeClr val="tx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CUSTOM_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67EA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title"/>
          </p:nvPr>
        </p:nvSpPr>
        <p:spPr>
          <a:xfrm>
            <a:off x="316250" y="3082775"/>
            <a:ext cx="5603400" cy="1730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ubTitle" idx="1"/>
          </p:nvPr>
        </p:nvSpPr>
        <p:spPr>
          <a:xfrm>
            <a:off x="316250" y="616975"/>
            <a:ext cx="8377500" cy="908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None/>
              <a:defRPr sz="7000">
                <a:solidFill>
                  <a:srgbClr val="FFFFFF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9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p142"/>
          <p:cNvSpPr txBox="1">
            <a:spLocks noGrp="1"/>
          </p:cNvSpPr>
          <p:nvPr>
            <p:ph type="ctrTitle"/>
          </p:nvPr>
        </p:nvSpPr>
        <p:spPr>
          <a:xfrm>
            <a:off x="342900" y="1257300"/>
            <a:ext cx="5853000" cy="21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13" name="Google Shape;1813;p142"/>
          <p:cNvSpPr txBox="1">
            <a:spLocks noGrp="1"/>
          </p:cNvSpPr>
          <p:nvPr>
            <p:ph type="subTitle" idx="1"/>
          </p:nvPr>
        </p:nvSpPr>
        <p:spPr>
          <a:xfrm>
            <a:off x="342900" y="3562350"/>
            <a:ext cx="5258100" cy="7926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814" name="Google Shape;1814;p142"/>
          <p:cNvSpPr txBox="1">
            <a:spLocks noGrp="1"/>
          </p:cNvSpPr>
          <p:nvPr>
            <p:ph type="sldNum" idx="12"/>
          </p:nvPr>
        </p:nvSpPr>
        <p:spPr>
          <a:xfrm>
            <a:off x="8699500" y="4868150"/>
            <a:ext cx="3216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15" name="Google Shape;1815;p142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197" y="4860654"/>
            <a:ext cx="292100" cy="174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6138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6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8" name="Google Shape;898;p67"/>
          <p:cNvSpPr/>
          <p:nvPr/>
        </p:nvSpPr>
        <p:spPr>
          <a:xfrm>
            <a:off x="0" y="-9350"/>
            <a:ext cx="9153300" cy="112200"/>
          </a:xfrm>
          <a:prstGeom prst="rect">
            <a:avLst/>
          </a:prstGeom>
          <a:gradFill>
            <a:gsLst>
              <a:gs pos="0">
                <a:srgbClr val="DDFFFC"/>
              </a:gs>
              <a:gs pos="100000">
                <a:srgbClr val="36DBCB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634074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P - Title and Body Dot Background" type="twoColTx">
  <p:cSld name="PP - Title and Body Dot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p295"/>
          <p:cNvSpPr txBox="1">
            <a:spLocks noGrp="1"/>
          </p:cNvSpPr>
          <p:nvPr>
            <p:ph type="title"/>
          </p:nvPr>
        </p:nvSpPr>
        <p:spPr>
          <a:xfrm>
            <a:off x="342900" y="342900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9" name="Google Shape;1459;p295"/>
          <p:cNvSpPr txBox="1">
            <a:spLocks noGrp="1"/>
          </p:cNvSpPr>
          <p:nvPr>
            <p:ph type="sldNum" idx="12"/>
          </p:nvPr>
        </p:nvSpPr>
        <p:spPr>
          <a:xfrm>
            <a:off x="8699500" y="4868150"/>
            <a:ext cx="321600" cy="153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60" name="Google Shape;1460;p2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450" y="4940579"/>
            <a:ext cx="8202169" cy="90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8897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281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Big number 1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49" name="Google Shape;849;p46" title="GR-WOW logo 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61825" y="153351"/>
            <a:ext cx="1215425" cy="66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46" title="Frame 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4543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(TL)">
  <p:cSld name="Blank (TL)">
    <p:bg>
      <p:bgPr>
        <a:solidFill>
          <a:srgbClr val="E1FFFC"/>
        </a:solidFill>
        <a:effectLst/>
      </p:bgPr>
    </p:bg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7" name="Google Shape;1837;p3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23602" y="4786788"/>
            <a:ext cx="741523" cy="176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238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 2"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123"/>
          <p:cNvSpPr txBox="1">
            <a:spLocks noGrp="1"/>
          </p:cNvSpPr>
          <p:nvPr>
            <p:ph type="title"/>
          </p:nvPr>
        </p:nvSpPr>
        <p:spPr>
          <a:xfrm>
            <a:off x="140207" y="12858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F1E53"/>
              </a:buClr>
              <a:buSzPts val="2100"/>
              <a:buNone/>
              <a:defRPr sz="2100" b="1">
                <a:solidFill>
                  <a:srgbClr val="2F1E5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E6EE532-4FEE-BBB4-5B06-24F3DFBCE009}"/>
              </a:ext>
            </a:extLst>
          </p:cNvPr>
          <p:cNvSpPr/>
          <p:nvPr userDrawn="1"/>
        </p:nvSpPr>
        <p:spPr>
          <a:xfrm>
            <a:off x="0" y="745983"/>
            <a:ext cx="289513" cy="3994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4" name="Rectangle 3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B05C9AA8-44BB-43E8-38C2-AAABFADBFBD8}"/>
              </a:ext>
            </a:extLst>
          </p:cNvPr>
          <p:cNvSpPr/>
          <p:nvPr userDrawn="1"/>
        </p:nvSpPr>
        <p:spPr>
          <a:xfrm>
            <a:off x="0" y="60243"/>
            <a:ext cx="289513" cy="685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3" name="Rectangle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1D6A3DA-EE78-EFF5-602E-1C827EC879AC}"/>
              </a:ext>
            </a:extLst>
          </p:cNvPr>
          <p:cNvSpPr/>
          <p:nvPr userDrawn="1"/>
        </p:nvSpPr>
        <p:spPr>
          <a:xfrm>
            <a:off x="8854488" y="679907"/>
            <a:ext cx="289513" cy="377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5" name="Rectangle 4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9EE782B3-5218-D572-66FD-0C92D59E66DE}"/>
              </a:ext>
            </a:extLst>
          </p:cNvPr>
          <p:cNvSpPr/>
          <p:nvPr userDrawn="1"/>
        </p:nvSpPr>
        <p:spPr>
          <a:xfrm>
            <a:off x="8854488" y="-5834"/>
            <a:ext cx="289513" cy="685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</p:spTree>
    <p:extLst>
      <p:ext uri="{BB962C8B-B14F-4D97-AF65-F5344CB8AC3E}">
        <p14:creationId xmlns:p14="http://schemas.microsoft.com/office/powerpoint/2010/main" val="3904229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P - Transition Slide 2">
  <p:cSld name="PP - Transition Slide 2">
    <p:bg>
      <p:bgPr>
        <a:gradFill>
          <a:gsLst>
            <a:gs pos="0">
              <a:srgbClr val="E9EEFF"/>
            </a:gs>
            <a:gs pos="100000">
              <a:srgbClr val="AFC1FF"/>
            </a:gs>
          </a:gsLst>
          <a:lin ang="18900044" scaled="0"/>
        </a:gra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796250" y="759225"/>
            <a:ext cx="3405900" cy="43842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2000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" name="Google Shape;43;p8"/>
          <p:cNvSpPr/>
          <p:nvPr/>
        </p:nvSpPr>
        <p:spPr>
          <a:xfrm flipH="1">
            <a:off x="-3394575" y="1744200"/>
            <a:ext cx="6786600" cy="6788100"/>
          </a:xfrm>
          <a:prstGeom prst="pie">
            <a:avLst>
              <a:gd name="adj1" fmla="val 10795191"/>
              <a:gd name="adj2" fmla="val 16200000"/>
            </a:avLst>
          </a:prstGeom>
          <a:solidFill>
            <a:srgbClr val="5159F6">
              <a:alpha val="1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" name="Google Shape;44;p8"/>
          <p:cNvSpPr/>
          <p:nvPr/>
        </p:nvSpPr>
        <p:spPr>
          <a:xfrm rot="10800000" flipH="1">
            <a:off x="7772150" y="-1347750"/>
            <a:ext cx="2705400" cy="2706000"/>
          </a:xfrm>
          <a:prstGeom prst="pie">
            <a:avLst>
              <a:gd name="adj1" fmla="val 10795191"/>
              <a:gd name="adj2" fmla="val 16200000"/>
            </a:avLst>
          </a:prstGeom>
          <a:solidFill>
            <a:srgbClr val="F5F6F8">
              <a:alpha val="2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5" name="Google Shape;45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6395" y="45027"/>
            <a:ext cx="8868700" cy="4771007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699500" y="4868150"/>
            <a:ext cx="321600" cy="153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58960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340628" y="4578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1654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311700" y="2025850"/>
            <a:ext cx="8520600" cy="841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C1B1B"/>
              </a:buClr>
              <a:buSzPts val="3600"/>
              <a:buFont typeface="Poppins"/>
              <a:buNone/>
              <a:defRPr sz="3600">
                <a:solidFill>
                  <a:srgbClr val="1C1B1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340628" y="4578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023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340628" y="4578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0" y="0"/>
            <a:ext cx="2877300" cy="5143500"/>
          </a:xfrm>
          <a:prstGeom prst="rect">
            <a:avLst/>
          </a:prstGeom>
          <a:solidFill>
            <a:srgbClr val="67EA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 txBox="1"/>
          <p:nvPr/>
        </p:nvSpPr>
        <p:spPr>
          <a:xfrm>
            <a:off x="464100" y="749825"/>
            <a:ext cx="1369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Agenda</a:t>
            </a:r>
            <a:endParaRPr sz="2400"/>
          </a:p>
        </p:txBody>
      </p: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3366875" y="769300"/>
            <a:ext cx="5358300" cy="3809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0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340628" y="4578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" name="Google Shape;40;p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y + UI">
  <p:cSld name="TITLE_ONLY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340628" y="4578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4" name="Google Shape;4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71250" y="930012"/>
            <a:ext cx="4506826" cy="319837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403175" y="683025"/>
            <a:ext cx="4054500" cy="7035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>
            <a:spLocks noGrp="1"/>
          </p:cNvSpPr>
          <p:nvPr>
            <p:ph type="title"/>
          </p:nvPr>
        </p:nvSpPr>
        <p:spPr>
          <a:xfrm>
            <a:off x="400050" y="745550"/>
            <a:ext cx="6367800" cy="3520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C1B1B"/>
              </a:buClr>
              <a:buSzPts val="4800"/>
              <a:buNone/>
              <a:defRPr sz="4800">
                <a:solidFill>
                  <a:srgbClr val="1C1B1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340628" y="4578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4572000" y="98800"/>
            <a:ext cx="4572000" cy="5044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340628" y="4578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340628" y="4578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" name="Google Shape;57;p11"/>
          <p:cNvSpPr/>
          <p:nvPr/>
        </p:nvSpPr>
        <p:spPr>
          <a:xfrm>
            <a:off x="-8375" y="-7925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-7225" y="-7925"/>
            <a:ext cx="5569800" cy="5143500"/>
          </a:xfrm>
          <a:prstGeom prst="rect">
            <a:avLst/>
          </a:prstGeom>
          <a:solidFill>
            <a:srgbClr val="1C1B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" name="Google Shape;59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43975" y="-50925"/>
            <a:ext cx="2118600" cy="20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223" y="579688"/>
            <a:ext cx="1479225" cy="411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675" y="1350125"/>
            <a:ext cx="4330424" cy="25717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6068100" y="1440150"/>
            <a:ext cx="2687100" cy="2853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/>
          <p:nvPr/>
        </p:nvSpPr>
        <p:spPr>
          <a:xfrm>
            <a:off x="-100" y="0"/>
            <a:ext cx="9144000" cy="19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1217200" y="4686575"/>
            <a:ext cx="1596300" cy="19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Char char="●"/>
              <a:defRPr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40628" y="4578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381575" y="4710130"/>
            <a:ext cx="804775" cy="13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/>
          <p:nvPr/>
        </p:nvSpPr>
        <p:spPr>
          <a:xfrm>
            <a:off x="0" y="0"/>
            <a:ext cx="9144000" cy="90300"/>
          </a:xfrm>
          <a:prstGeom prst="rect">
            <a:avLst/>
          </a:prstGeom>
          <a:solidFill>
            <a:srgbClr val="67EA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1"/>
          <p:cNvSpPr txBox="1"/>
          <p:nvPr/>
        </p:nvSpPr>
        <p:spPr>
          <a:xfrm>
            <a:off x="1230578" y="4710125"/>
            <a:ext cx="1140600" cy="2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| workato.com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  <p:sldLayoutId id="2147483660" r:id="rId10"/>
    <p:sldLayoutId id="2147483760" r:id="rId11"/>
    <p:sldLayoutId id="2147483765" r:id="rId12"/>
    <p:sldLayoutId id="2147483770" r:id="rId13"/>
    <p:sldLayoutId id="2147483779" r:id="rId14"/>
    <p:sldLayoutId id="2147483781" r:id="rId15"/>
    <p:sldLayoutId id="2147483785" r:id="rId16"/>
    <p:sldLayoutId id="2147483788" r:id="rId17"/>
    <p:sldLayoutId id="2147483790" r:id="rId18"/>
    <p:sldLayoutId id="2147483792" r:id="rId19"/>
    <p:sldLayoutId id="2147483793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56.jp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jpg"/><Relationship Id="rId10" Type="http://schemas.openxmlformats.org/officeDocument/2006/relationships/image" Target="../media/image62.png"/><Relationship Id="rId4" Type="http://schemas.openxmlformats.org/officeDocument/2006/relationships/image" Target="../media/image51.jpg"/><Relationship Id="rId9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11" Type="http://schemas.openxmlformats.org/officeDocument/2006/relationships/image" Target="../media/image70.png"/><Relationship Id="rId5" Type="http://schemas.openxmlformats.org/officeDocument/2006/relationships/image" Target="../media/image65.png"/><Relationship Id="rId10" Type="http://schemas.openxmlformats.org/officeDocument/2006/relationships/image" Target="../media/image69.png"/><Relationship Id="rId4" Type="http://schemas.openxmlformats.org/officeDocument/2006/relationships/image" Target="../media/image64.png"/><Relationship Id="rId9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62.png"/><Relationship Id="rId3" Type="http://schemas.openxmlformats.org/officeDocument/2006/relationships/image" Target="../media/image56.jpg"/><Relationship Id="rId7" Type="http://schemas.openxmlformats.org/officeDocument/2006/relationships/image" Target="../media/image73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11" Type="http://schemas.openxmlformats.org/officeDocument/2006/relationships/image" Target="../media/image60.jpg"/><Relationship Id="rId5" Type="http://schemas.openxmlformats.org/officeDocument/2006/relationships/image" Target="../media/image72.png"/><Relationship Id="rId10" Type="http://schemas.openxmlformats.org/officeDocument/2006/relationships/image" Target="../media/image59.jpg"/><Relationship Id="rId4" Type="http://schemas.openxmlformats.org/officeDocument/2006/relationships/image" Target="../media/image51.jpg"/><Relationship Id="rId9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89.jpg"/><Relationship Id="rId18" Type="http://schemas.openxmlformats.org/officeDocument/2006/relationships/image" Target="../media/image58.png"/><Relationship Id="rId3" Type="http://schemas.openxmlformats.org/officeDocument/2006/relationships/image" Target="../media/image56.jpg"/><Relationship Id="rId21" Type="http://schemas.openxmlformats.org/officeDocument/2006/relationships/image" Target="../media/image61.png"/><Relationship Id="rId7" Type="http://schemas.openxmlformats.org/officeDocument/2006/relationships/image" Target="../media/image73.png"/><Relationship Id="rId12" Type="http://schemas.openxmlformats.org/officeDocument/2006/relationships/image" Target="../media/image88.png"/><Relationship Id="rId17" Type="http://schemas.openxmlformats.org/officeDocument/2006/relationships/image" Target="../media/image93.jp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92.jpg"/><Relationship Id="rId20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11" Type="http://schemas.openxmlformats.org/officeDocument/2006/relationships/image" Target="../media/image87.png"/><Relationship Id="rId5" Type="http://schemas.openxmlformats.org/officeDocument/2006/relationships/image" Target="../media/image72.png"/><Relationship Id="rId15" Type="http://schemas.openxmlformats.org/officeDocument/2006/relationships/image" Target="../media/image91.jpg"/><Relationship Id="rId10" Type="http://schemas.openxmlformats.org/officeDocument/2006/relationships/image" Target="../media/image86.png"/><Relationship Id="rId19" Type="http://schemas.openxmlformats.org/officeDocument/2006/relationships/image" Target="../media/image59.jpg"/><Relationship Id="rId4" Type="http://schemas.openxmlformats.org/officeDocument/2006/relationships/image" Target="../media/image51.jp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17" Type="http://schemas.openxmlformats.org/officeDocument/2006/relationships/image" Target="../media/image115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131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6.png"/><Relationship Id="rId5" Type="http://schemas.openxmlformats.org/officeDocument/2006/relationships/image" Target="../media/image135.emf"/><Relationship Id="rId4" Type="http://schemas.openxmlformats.org/officeDocument/2006/relationships/package" Target="../embeddings/Microsoft_Excel_Worksheet.xlsx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6.png"/><Relationship Id="rId18" Type="http://schemas.openxmlformats.org/officeDocument/2006/relationships/image" Target="../media/image151.png"/><Relationship Id="rId26" Type="http://schemas.openxmlformats.org/officeDocument/2006/relationships/image" Target="../media/image159.png"/><Relationship Id="rId21" Type="http://schemas.openxmlformats.org/officeDocument/2006/relationships/image" Target="../media/image154.png"/><Relationship Id="rId34" Type="http://schemas.openxmlformats.org/officeDocument/2006/relationships/image" Target="../media/image167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17" Type="http://schemas.openxmlformats.org/officeDocument/2006/relationships/image" Target="../media/image150.png"/><Relationship Id="rId25" Type="http://schemas.openxmlformats.org/officeDocument/2006/relationships/image" Target="../media/image158.png"/><Relationship Id="rId33" Type="http://schemas.openxmlformats.org/officeDocument/2006/relationships/image" Target="../media/image166.png"/><Relationship Id="rId38" Type="http://schemas.openxmlformats.org/officeDocument/2006/relationships/image" Target="../media/image171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149.png"/><Relationship Id="rId20" Type="http://schemas.openxmlformats.org/officeDocument/2006/relationships/image" Target="../media/image153.png"/><Relationship Id="rId29" Type="http://schemas.openxmlformats.org/officeDocument/2006/relationships/image" Target="../media/image16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24" Type="http://schemas.openxmlformats.org/officeDocument/2006/relationships/image" Target="../media/image157.png"/><Relationship Id="rId32" Type="http://schemas.openxmlformats.org/officeDocument/2006/relationships/image" Target="../media/image165.png"/><Relationship Id="rId37" Type="http://schemas.openxmlformats.org/officeDocument/2006/relationships/image" Target="../media/image170.png"/><Relationship Id="rId5" Type="http://schemas.openxmlformats.org/officeDocument/2006/relationships/image" Target="../media/image138.png"/><Relationship Id="rId15" Type="http://schemas.openxmlformats.org/officeDocument/2006/relationships/image" Target="../media/image148.png"/><Relationship Id="rId23" Type="http://schemas.openxmlformats.org/officeDocument/2006/relationships/image" Target="../media/image156.png"/><Relationship Id="rId28" Type="http://schemas.openxmlformats.org/officeDocument/2006/relationships/image" Target="../media/image161.png"/><Relationship Id="rId36" Type="http://schemas.openxmlformats.org/officeDocument/2006/relationships/image" Target="../media/image169.png"/><Relationship Id="rId10" Type="http://schemas.openxmlformats.org/officeDocument/2006/relationships/image" Target="../media/image143.png"/><Relationship Id="rId19" Type="http://schemas.openxmlformats.org/officeDocument/2006/relationships/image" Target="../media/image152.png"/><Relationship Id="rId31" Type="http://schemas.openxmlformats.org/officeDocument/2006/relationships/image" Target="../media/image164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47.png"/><Relationship Id="rId22" Type="http://schemas.openxmlformats.org/officeDocument/2006/relationships/image" Target="../media/image155.png"/><Relationship Id="rId27" Type="http://schemas.openxmlformats.org/officeDocument/2006/relationships/image" Target="../media/image160.png"/><Relationship Id="rId30" Type="http://schemas.openxmlformats.org/officeDocument/2006/relationships/image" Target="../media/image163.png"/><Relationship Id="rId35" Type="http://schemas.openxmlformats.org/officeDocument/2006/relationships/image" Target="../media/image168.png"/><Relationship Id="rId8" Type="http://schemas.openxmlformats.org/officeDocument/2006/relationships/image" Target="../media/image141.png"/><Relationship Id="rId3" Type="http://schemas.openxmlformats.org/officeDocument/2006/relationships/image" Target="../media/image10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4.png"/><Relationship Id="rId4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4.png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43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7.png"/><Relationship Id="rId20" Type="http://schemas.openxmlformats.org/officeDocument/2006/relationships/image" Target="../media/image55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2.png"/><Relationship Id="rId11" Type="http://schemas.openxmlformats.org/officeDocument/2006/relationships/image" Target="../media/image32.png"/><Relationship Id="rId5" Type="http://schemas.openxmlformats.org/officeDocument/2006/relationships/image" Target="../media/image41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54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30C8624-AF9F-459C-9767-E8C27E0CA57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11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82DBAC-B61C-454C-AE80-97A326196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717" y="2918903"/>
            <a:ext cx="5190566" cy="89133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0A23866-5955-45F5-946C-B3436C3E7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0028" y="1244727"/>
            <a:ext cx="5983941" cy="97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68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4E6FC90-C47A-4159-83F1-9C9151578C1A}"/>
              </a:ext>
            </a:extLst>
          </p:cNvPr>
          <p:cNvSpPr/>
          <p:nvPr/>
        </p:nvSpPr>
        <p:spPr>
          <a:xfrm>
            <a:off x="168613" y="4606199"/>
            <a:ext cx="2047935" cy="340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C826A3-4400-4185-A45E-E9F974EDE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24" y="1222674"/>
            <a:ext cx="776916" cy="7769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C20815-016C-4EE8-9417-406D02F740FB}"/>
              </a:ext>
            </a:extLst>
          </p:cNvPr>
          <p:cNvSpPr txBox="1"/>
          <p:nvPr/>
        </p:nvSpPr>
        <p:spPr>
          <a:xfrm>
            <a:off x="18430" y="240530"/>
            <a:ext cx="952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err="1">
                <a:latin typeface="Poppins" panose="00000500000000000000" pitchFamily="2" charset="0"/>
                <a:cs typeface="Poppins" panose="00000500000000000000" pitchFamily="2" charset="0"/>
              </a:rPr>
              <a:t>Assistentes</a:t>
            </a:r>
            <a:endParaRPr lang="en-US" sz="10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9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900" dirty="0">
                <a:latin typeface="Poppins" panose="00000500000000000000" pitchFamily="2" charset="0"/>
                <a:cs typeface="Poppins" panose="00000500000000000000" pitchFamily="2" charset="0"/>
              </a:rPr>
              <a:t>Co-Pilots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CBC6C66-BD36-4009-B3B0-E73D6D8C2CE0}"/>
              </a:ext>
            </a:extLst>
          </p:cNvPr>
          <p:cNvGrpSpPr/>
          <p:nvPr/>
        </p:nvGrpSpPr>
        <p:grpSpPr>
          <a:xfrm>
            <a:off x="2216548" y="240530"/>
            <a:ext cx="1039317" cy="4706486"/>
            <a:chOff x="2216548" y="240530"/>
            <a:chExt cx="1039317" cy="470648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7EF7E4-9BA4-426E-8BD4-C65139585FF0}"/>
                </a:ext>
              </a:extLst>
            </p:cNvPr>
            <p:cNvSpPr txBox="1"/>
            <p:nvPr/>
          </p:nvSpPr>
          <p:spPr>
            <a:xfrm>
              <a:off x="2346196" y="240530"/>
              <a:ext cx="853119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err="1">
                  <a:latin typeface="Poppins" panose="00000500000000000000" pitchFamily="2" charset="0"/>
                  <a:cs typeface="Poppins" panose="00000500000000000000" pitchFamily="2" charset="0"/>
                </a:rPr>
                <a:t>Agentes</a:t>
              </a:r>
              <a:endParaRPr lang="en-US" sz="10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r>
                <a:rPr lang="en-US" sz="900" dirty="0">
                  <a:latin typeface="Poppins" panose="00000500000000000000" pitchFamily="2" charset="0"/>
                  <a:cs typeface="Poppins" panose="00000500000000000000" pitchFamily="2" charset="0"/>
                </a:rPr>
                <a:t>(Individual)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D8ECA2-E5C9-4BF5-8547-9B8673078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11671" y="1139035"/>
              <a:ext cx="944194" cy="944194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A232968-7437-49E8-9FFA-5514BA5BA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57506" y="2308900"/>
              <a:ext cx="830498" cy="830498"/>
            </a:xfrm>
            <a:prstGeom prst="rect">
              <a:avLst/>
            </a:prstGeom>
          </p:spPr>
        </p:pic>
        <p:sp>
          <p:nvSpPr>
            <p:cNvPr id="29" name="Arrow: Down 28">
              <a:extLst>
                <a:ext uri="{FF2B5EF4-FFF2-40B4-BE49-F238E27FC236}">
                  <a16:creationId xmlns:a16="http://schemas.microsoft.com/office/drawing/2014/main" id="{03243BC2-8F98-4D1E-BFD7-43408C11D129}"/>
                </a:ext>
              </a:extLst>
            </p:cNvPr>
            <p:cNvSpPr/>
            <p:nvPr/>
          </p:nvSpPr>
          <p:spPr>
            <a:xfrm>
              <a:off x="2802581" y="1976043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Down 29">
              <a:extLst>
                <a:ext uri="{FF2B5EF4-FFF2-40B4-BE49-F238E27FC236}">
                  <a16:creationId xmlns:a16="http://schemas.microsoft.com/office/drawing/2014/main" id="{236738EC-2C81-4501-8A6A-CEBF6FDD810F}"/>
                </a:ext>
              </a:extLst>
            </p:cNvPr>
            <p:cNvSpPr/>
            <p:nvPr/>
          </p:nvSpPr>
          <p:spPr>
            <a:xfrm rot="10800000">
              <a:off x="2552904" y="1976042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ABB9099-6D57-421A-BE01-0F812E2585B7}"/>
                </a:ext>
              </a:extLst>
            </p:cNvPr>
            <p:cNvGrpSpPr/>
            <p:nvPr/>
          </p:nvGrpSpPr>
          <p:grpSpPr>
            <a:xfrm>
              <a:off x="2795381" y="2038279"/>
              <a:ext cx="206280" cy="188069"/>
              <a:chOff x="4004551" y="3437924"/>
              <a:chExt cx="258731" cy="235890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7FCE5F1-62C7-4F2C-B8F8-8AE9841EC590}"/>
                  </a:ext>
                </a:extLst>
              </p:cNvPr>
              <p:cNvCxnSpPr/>
              <p:nvPr/>
            </p:nvCxnSpPr>
            <p:spPr>
              <a:xfrm flipH="1">
                <a:off x="4004551" y="3437924"/>
                <a:ext cx="252919" cy="23589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78227171-C09F-429C-835B-03FDD2E7B0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16176" y="3437924"/>
                <a:ext cx="247106" cy="23589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7748EC7-B6CE-4BC0-97C9-DA8E390DE623}"/>
                </a:ext>
              </a:extLst>
            </p:cNvPr>
            <p:cNvCxnSpPr>
              <a:cxnSpLocks/>
            </p:cNvCxnSpPr>
            <p:nvPr/>
          </p:nvCxnSpPr>
          <p:spPr>
            <a:xfrm>
              <a:off x="2216548" y="240530"/>
              <a:ext cx="0" cy="4706486"/>
            </a:xfrm>
            <a:prstGeom prst="line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BAC8DA83-0F59-4051-BF0E-CCF73E190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37375" y="4209825"/>
              <a:ext cx="524586" cy="68809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FB9B1AD-9FC0-42C5-9C11-EE03D1D726CF}"/>
              </a:ext>
            </a:extLst>
          </p:cNvPr>
          <p:cNvGrpSpPr/>
          <p:nvPr/>
        </p:nvGrpSpPr>
        <p:grpSpPr>
          <a:xfrm>
            <a:off x="984648" y="240530"/>
            <a:ext cx="1113432" cy="4706486"/>
            <a:chOff x="984648" y="240530"/>
            <a:chExt cx="1113432" cy="470648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85ED0C-5998-4217-AE28-04C53C5FF530}"/>
                </a:ext>
              </a:extLst>
            </p:cNvPr>
            <p:cNvSpPr txBox="1"/>
            <p:nvPr/>
          </p:nvSpPr>
          <p:spPr>
            <a:xfrm>
              <a:off x="1242414" y="240530"/>
              <a:ext cx="7104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RPA + AI</a:t>
              </a:r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F30AEB61-487C-4CDF-8825-C0E00B587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78091" y="2121081"/>
              <a:ext cx="830498" cy="830498"/>
            </a:xfrm>
            <a:prstGeom prst="rect">
              <a:avLst/>
            </a:prstGeom>
          </p:spPr>
        </p:pic>
        <p:sp>
          <p:nvSpPr>
            <p:cNvPr id="79" name="Arrow: Right 78">
              <a:extLst>
                <a:ext uri="{FF2B5EF4-FFF2-40B4-BE49-F238E27FC236}">
                  <a16:creationId xmlns:a16="http://schemas.microsoft.com/office/drawing/2014/main" id="{3EFF3D9C-42AC-47D6-BF0F-037C8AF03E9A}"/>
                </a:ext>
              </a:extLst>
            </p:cNvPr>
            <p:cNvSpPr/>
            <p:nvPr/>
          </p:nvSpPr>
          <p:spPr>
            <a:xfrm rot="16200000">
              <a:off x="1465259" y="1901823"/>
              <a:ext cx="256162" cy="181583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BC424B57-F4E6-4EAA-A584-4282250A0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38608" y="1162817"/>
              <a:ext cx="710726" cy="71072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79E9A94A-A1DF-4F45-8EF9-37BEB7AC00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20161" t="19013" r="19856" b="19198"/>
            <a:stretch/>
          </p:blipFill>
          <p:spPr>
            <a:xfrm>
              <a:off x="1106320" y="1829181"/>
              <a:ext cx="330843" cy="340817"/>
            </a:xfrm>
            <a:prstGeom prst="rect">
              <a:avLst/>
            </a:prstGeom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7ED5E9B-1470-4FE2-8DA8-ACC0BCF754CF}"/>
                </a:ext>
              </a:extLst>
            </p:cNvPr>
            <p:cNvCxnSpPr>
              <a:cxnSpLocks/>
            </p:cNvCxnSpPr>
            <p:nvPr/>
          </p:nvCxnSpPr>
          <p:spPr>
            <a:xfrm>
              <a:off x="984648" y="240530"/>
              <a:ext cx="0" cy="4706486"/>
            </a:xfrm>
            <a:prstGeom prst="line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03EEE47D-AD70-4F89-996A-E9D27ACF2B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52382" r="1"/>
            <a:stretch/>
          </p:blipFill>
          <p:spPr>
            <a:xfrm>
              <a:off x="1247599" y="4249872"/>
              <a:ext cx="704638" cy="57999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B64F4C0-6DD5-43AF-A680-59DBF788D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757828" y="1827855"/>
              <a:ext cx="340252" cy="341495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6E0D0C9-21A6-46EC-8DD8-27027274FC59}"/>
              </a:ext>
            </a:extLst>
          </p:cNvPr>
          <p:cNvSpPr txBox="1"/>
          <p:nvPr/>
        </p:nvSpPr>
        <p:spPr>
          <a:xfrm>
            <a:off x="19231" y="4239130"/>
            <a:ext cx="9509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/>
              <a:t>Nononononono</a:t>
            </a:r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err="1"/>
              <a:t>Nonononono</a:t>
            </a:r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err="1"/>
              <a:t>Nonononono</a:t>
            </a:r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err="1"/>
              <a:t>Nonononono</a:t>
            </a:r>
            <a:endParaRPr lang="en-US" sz="800" dirty="0"/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08294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85FCC56-B649-4E41-8D63-034C113E2586}"/>
              </a:ext>
            </a:extLst>
          </p:cNvPr>
          <p:cNvGrpSpPr/>
          <p:nvPr/>
        </p:nvGrpSpPr>
        <p:grpSpPr>
          <a:xfrm>
            <a:off x="2288958" y="1726834"/>
            <a:ext cx="4462744" cy="2369648"/>
            <a:chOff x="2288958" y="1726834"/>
            <a:chExt cx="4462744" cy="236964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5632CEF-54C6-4645-A11A-4994A9C4EA10}"/>
                </a:ext>
              </a:extLst>
            </p:cNvPr>
            <p:cNvCxnSpPr>
              <a:cxnSpLocks/>
              <a:stCxn id="8" idx="3"/>
              <a:endCxn id="6" idx="1"/>
            </p:cNvCxnSpPr>
            <p:nvPr/>
          </p:nvCxnSpPr>
          <p:spPr>
            <a:xfrm flipV="1">
              <a:off x="4892340" y="2050434"/>
              <a:ext cx="1859362" cy="102440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EA75F36-C37B-4CA1-8365-AAB5E94F9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01024" y="2559643"/>
              <a:ext cx="991316" cy="1030383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42D35A2-18FC-46F9-A439-A2B64B2345D8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 flipV="1">
              <a:off x="3246449" y="2609136"/>
              <a:ext cx="654575" cy="46569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3F9991E-11E4-4651-A359-2A1A8B59EEB0}"/>
                </a:ext>
              </a:extLst>
            </p:cNvPr>
            <p:cNvCxnSpPr>
              <a:stCxn id="8" idx="1"/>
            </p:cNvCxnSpPr>
            <p:nvPr/>
          </p:nvCxnSpPr>
          <p:spPr>
            <a:xfrm flipH="1">
              <a:off x="2940553" y="3074835"/>
              <a:ext cx="960471" cy="63868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05CCE98-0310-49E2-8D66-6CBCE01A8B5A}"/>
                </a:ext>
              </a:extLst>
            </p:cNvPr>
            <p:cNvCxnSpPr>
              <a:stCxn id="8" idx="3"/>
            </p:cNvCxnSpPr>
            <p:nvPr/>
          </p:nvCxnSpPr>
          <p:spPr>
            <a:xfrm flipV="1">
              <a:off x="4892340" y="2958481"/>
              <a:ext cx="884406" cy="11635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CFBC78A-F067-4138-A749-9CE8AD5E6FD7}"/>
                </a:ext>
              </a:extLst>
            </p:cNvPr>
            <p:cNvCxnSpPr>
              <a:cxnSpLocks/>
              <a:stCxn id="8" idx="3"/>
              <a:endCxn id="31" idx="1"/>
            </p:cNvCxnSpPr>
            <p:nvPr/>
          </p:nvCxnSpPr>
          <p:spPr>
            <a:xfrm>
              <a:off x="4892340" y="3074835"/>
              <a:ext cx="1225716" cy="10216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F3EFE99-1131-49BB-B7AF-B2545B0E7482}"/>
                </a:ext>
              </a:extLst>
            </p:cNvPr>
            <p:cNvCxnSpPr>
              <a:stCxn id="8" idx="1"/>
              <a:endCxn id="3" idx="3"/>
            </p:cNvCxnSpPr>
            <p:nvPr/>
          </p:nvCxnSpPr>
          <p:spPr>
            <a:xfrm flipH="1">
              <a:off x="2288958" y="3074835"/>
              <a:ext cx="161206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Arrow: Up-Down 37">
              <a:extLst>
                <a:ext uri="{FF2B5EF4-FFF2-40B4-BE49-F238E27FC236}">
                  <a16:creationId xmlns:a16="http://schemas.microsoft.com/office/drawing/2014/main" id="{C6E21610-41A7-4BEC-A3D4-A707E23C4D81}"/>
                </a:ext>
              </a:extLst>
            </p:cNvPr>
            <p:cNvSpPr/>
            <p:nvPr/>
          </p:nvSpPr>
          <p:spPr>
            <a:xfrm>
              <a:off x="4271059" y="1726834"/>
              <a:ext cx="254988" cy="774208"/>
            </a:xfrm>
            <a:prstGeom prst="upDownArrow">
              <a:avLst/>
            </a:prstGeom>
            <a:solidFill>
              <a:srgbClr val="66FF99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71A5823-6E63-4802-8301-4223D69F22A7}"/>
              </a:ext>
            </a:extLst>
          </p:cNvPr>
          <p:cNvSpPr/>
          <p:nvPr/>
        </p:nvSpPr>
        <p:spPr>
          <a:xfrm>
            <a:off x="217251" y="4520116"/>
            <a:ext cx="290857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A63954-C810-46CD-94F4-BCC830106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8829" y="429633"/>
            <a:ext cx="1154508" cy="1232701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91FA2C1C-06BA-49AB-BADC-4A1D9740E610}"/>
              </a:ext>
            </a:extLst>
          </p:cNvPr>
          <p:cNvSpPr txBox="1"/>
          <p:nvPr/>
        </p:nvSpPr>
        <p:spPr>
          <a:xfrm>
            <a:off x="5690320" y="2347526"/>
            <a:ext cx="380232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1</a:t>
            </a:r>
            <a:r>
              <a:rPr lang="en-US" sz="1100" b="1" dirty="0"/>
              <a:t>/5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ECBAE29-DF12-430E-BBF0-E4283C376EE4}"/>
              </a:ext>
            </a:extLst>
          </p:cNvPr>
          <p:cNvGrpSpPr/>
          <p:nvPr/>
        </p:nvGrpSpPr>
        <p:grpSpPr>
          <a:xfrm>
            <a:off x="5990249" y="1560763"/>
            <a:ext cx="2623682" cy="2959353"/>
            <a:chOff x="5990249" y="1560763"/>
            <a:chExt cx="2623682" cy="295935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D94D188-6753-4951-9C73-D58D4A61570F}"/>
                </a:ext>
              </a:extLst>
            </p:cNvPr>
            <p:cNvSpPr txBox="1"/>
            <p:nvPr/>
          </p:nvSpPr>
          <p:spPr>
            <a:xfrm>
              <a:off x="6926988" y="3476534"/>
              <a:ext cx="5052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FF0000"/>
                  </a:solidFill>
                </a:rPr>
                <a:t>2</a:t>
              </a:r>
              <a:r>
                <a:rPr lang="en-US" sz="1800" b="1" dirty="0"/>
                <a:t>/3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BC70980-DC3F-4F2C-9F40-3367623E4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18056" y="3672847"/>
              <a:ext cx="776998" cy="847269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1197F9B-0DC6-466D-AF9F-A54348684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17476" y="3672847"/>
              <a:ext cx="776997" cy="847268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5465F19-2231-4C9E-BE23-6160CADDF0EE}"/>
                </a:ext>
              </a:extLst>
            </p:cNvPr>
            <p:cNvSpPr txBox="1"/>
            <p:nvPr/>
          </p:nvSpPr>
          <p:spPr>
            <a:xfrm>
              <a:off x="5990249" y="3644140"/>
              <a:ext cx="38023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1</a:t>
              </a:r>
              <a:r>
                <a:rPr lang="en-US" sz="1100" b="1" dirty="0"/>
                <a:t>/5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3D11297-B765-4160-9974-EF7F5FE1D37C}"/>
                </a:ext>
              </a:extLst>
            </p:cNvPr>
            <p:cNvSpPr txBox="1"/>
            <p:nvPr/>
          </p:nvSpPr>
          <p:spPr>
            <a:xfrm>
              <a:off x="6657918" y="1560763"/>
              <a:ext cx="38023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1</a:t>
              </a:r>
              <a:r>
                <a:rPr lang="en-US" sz="1100" b="1" dirty="0"/>
                <a:t>/5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E4DE57-96C1-49DD-A8BB-8A44E763D439}"/>
                </a:ext>
              </a:extLst>
            </p:cNvPr>
            <p:cNvSpPr txBox="1"/>
            <p:nvPr/>
          </p:nvSpPr>
          <p:spPr>
            <a:xfrm>
              <a:off x="8233699" y="2347526"/>
              <a:ext cx="38023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1</a:t>
              </a:r>
              <a:r>
                <a:rPr lang="en-US" sz="1100" b="1" dirty="0"/>
                <a:t>/5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DE11483-5A51-4034-919A-636C1B6FA0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2415" t="12635" r="13835" b="14415"/>
            <a:stretch/>
          </p:blipFill>
          <p:spPr>
            <a:xfrm>
              <a:off x="6707875" y="2598900"/>
              <a:ext cx="953068" cy="94269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A5A256F-7DA6-4FCF-BA05-55A779F17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51702" y="1626799"/>
              <a:ext cx="776998" cy="84726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56272FB-A059-45A7-B953-68631D4C0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69571" y="2431406"/>
              <a:ext cx="776997" cy="847269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D64C2BB-35BB-4E9A-85F6-FA9BB35A44B3}"/>
                </a:ext>
              </a:extLst>
            </p:cNvPr>
            <p:cNvSpPr txBox="1"/>
            <p:nvPr/>
          </p:nvSpPr>
          <p:spPr>
            <a:xfrm>
              <a:off x="7877541" y="3593691"/>
              <a:ext cx="38023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1</a:t>
              </a:r>
              <a:r>
                <a:rPr lang="en-US" sz="1100" b="1" dirty="0"/>
                <a:t>/5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B3F7C8E-D6FE-415B-BFA1-666925B68A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8862" y="2545919"/>
            <a:ext cx="970096" cy="105783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F46FBCB-56C9-49AB-8375-982B34345C7D}"/>
              </a:ext>
            </a:extLst>
          </p:cNvPr>
          <p:cNvGrpSpPr/>
          <p:nvPr/>
        </p:nvGrpSpPr>
        <p:grpSpPr>
          <a:xfrm>
            <a:off x="383831" y="1609136"/>
            <a:ext cx="2805638" cy="2766788"/>
            <a:chOff x="383831" y="1609136"/>
            <a:chExt cx="2805638" cy="276678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A829E14-C2BA-468C-9AAA-CD4BFDC39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3831" y="2134292"/>
              <a:ext cx="738235" cy="70718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D0C3732-8839-45B2-B810-35AC64333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71726" y="1609136"/>
              <a:ext cx="656305" cy="70718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A4A8025-6C07-4ACE-86BC-A30DF949D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567158" y="2232126"/>
              <a:ext cx="622311" cy="62758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8D662A2-D81A-4FCD-819F-7D52D1F1E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343454" y="3611314"/>
              <a:ext cx="758186" cy="76461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30B90D8-A788-44DA-9696-7DA1B31DE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39307" y="3591089"/>
              <a:ext cx="738236" cy="744491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9D1FDF4C-4DC4-4C99-936D-3B3DF239D2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6746" y="2431406"/>
            <a:ext cx="776998" cy="84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0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4E6FC90-C47A-4159-83F1-9C9151578C1A}"/>
              </a:ext>
            </a:extLst>
          </p:cNvPr>
          <p:cNvSpPr/>
          <p:nvPr/>
        </p:nvSpPr>
        <p:spPr>
          <a:xfrm>
            <a:off x="168613" y="4606199"/>
            <a:ext cx="2047935" cy="340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C826A3-4400-4185-A45E-E9F974EDE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24" y="1222674"/>
            <a:ext cx="776916" cy="7769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C20815-016C-4EE8-9417-406D02F740FB}"/>
              </a:ext>
            </a:extLst>
          </p:cNvPr>
          <p:cNvSpPr txBox="1"/>
          <p:nvPr/>
        </p:nvSpPr>
        <p:spPr>
          <a:xfrm>
            <a:off x="18430" y="240530"/>
            <a:ext cx="952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err="1">
                <a:latin typeface="Poppins" panose="00000500000000000000" pitchFamily="2" charset="0"/>
                <a:cs typeface="Poppins" panose="00000500000000000000" pitchFamily="2" charset="0"/>
              </a:rPr>
              <a:t>Assistentes</a:t>
            </a:r>
            <a:endParaRPr lang="en-US" sz="10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9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900" dirty="0">
                <a:latin typeface="Poppins" panose="00000500000000000000" pitchFamily="2" charset="0"/>
                <a:cs typeface="Poppins" panose="00000500000000000000" pitchFamily="2" charset="0"/>
              </a:rPr>
              <a:t>Co-Pilots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B5D1163B-2108-4D08-8FED-6D1B24E68710}"/>
              </a:ext>
            </a:extLst>
          </p:cNvPr>
          <p:cNvGrpSpPr/>
          <p:nvPr/>
        </p:nvGrpSpPr>
        <p:grpSpPr>
          <a:xfrm>
            <a:off x="3346848" y="240530"/>
            <a:ext cx="1217010" cy="4767814"/>
            <a:chOff x="3346848" y="240530"/>
            <a:chExt cx="1217010" cy="476781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9234B7-3C9E-4B31-8188-E7A45FA3E47A}"/>
                </a:ext>
              </a:extLst>
            </p:cNvPr>
            <p:cNvSpPr txBox="1"/>
            <p:nvPr/>
          </p:nvSpPr>
          <p:spPr>
            <a:xfrm>
              <a:off x="3401359" y="240530"/>
              <a:ext cx="11624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err="1">
                  <a:latin typeface="Poppins" panose="00000500000000000000" pitchFamily="2" charset="0"/>
                  <a:cs typeface="Poppins" panose="00000500000000000000" pitchFamily="2" charset="0"/>
                </a:rPr>
                <a:t>Agentes</a:t>
              </a:r>
              <a:r>
                <a:rPr lang="en-US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 + MCP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68BB8D8-F32C-48FC-80E5-7D3B9F707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15459" y="1132256"/>
              <a:ext cx="944194" cy="944194"/>
            </a:xfrm>
            <a:prstGeom prst="rect">
              <a:avLst/>
            </a:prstGeom>
          </p:spPr>
        </p:pic>
        <p:sp>
          <p:nvSpPr>
            <p:cNvPr id="38" name="Arrow: Down 37">
              <a:extLst>
                <a:ext uri="{FF2B5EF4-FFF2-40B4-BE49-F238E27FC236}">
                  <a16:creationId xmlns:a16="http://schemas.microsoft.com/office/drawing/2014/main" id="{92F3E137-6B70-47FD-B378-5C74B7E2DD43}"/>
                </a:ext>
              </a:extLst>
            </p:cNvPr>
            <p:cNvSpPr/>
            <p:nvPr/>
          </p:nvSpPr>
          <p:spPr>
            <a:xfrm>
              <a:off x="4006369" y="2807309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FDD55A77-297A-4A79-AE4F-187EDE426760}"/>
                </a:ext>
              </a:extLst>
            </p:cNvPr>
            <p:cNvSpPr/>
            <p:nvPr/>
          </p:nvSpPr>
          <p:spPr>
            <a:xfrm rot="10800000">
              <a:off x="3756692" y="2807308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98BB014-94BE-4AE8-BECE-3EE736D6BDFC}"/>
                </a:ext>
              </a:extLst>
            </p:cNvPr>
            <p:cNvGrpSpPr/>
            <p:nvPr/>
          </p:nvGrpSpPr>
          <p:grpSpPr>
            <a:xfrm>
              <a:off x="3999169" y="2869545"/>
              <a:ext cx="206280" cy="188069"/>
              <a:chOff x="4004551" y="3437924"/>
              <a:chExt cx="258731" cy="235890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919C143A-A54D-4703-B99A-84BA1A3089E2}"/>
                  </a:ext>
                </a:extLst>
              </p:cNvPr>
              <p:cNvCxnSpPr/>
              <p:nvPr/>
            </p:nvCxnSpPr>
            <p:spPr>
              <a:xfrm flipH="1">
                <a:off x="4004551" y="3437924"/>
                <a:ext cx="252919" cy="23589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946F0AAE-AF8D-404A-9411-C248ABD497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16176" y="3437924"/>
                <a:ext cx="247106" cy="23589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8BF5FC7-1F75-4CCD-B051-B235939D73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0729" t="6842" r="9871" b="5534"/>
            <a:stretch/>
          </p:blipFill>
          <p:spPr>
            <a:xfrm>
              <a:off x="3691935" y="2024990"/>
              <a:ext cx="597694" cy="659594"/>
            </a:xfrm>
            <a:prstGeom prst="rect">
              <a:avLst/>
            </a:prstGeom>
          </p:spPr>
        </p:pic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99AEE88-C02A-474E-B229-734801188F07}"/>
                </a:ext>
              </a:extLst>
            </p:cNvPr>
            <p:cNvGrpSpPr/>
            <p:nvPr/>
          </p:nvGrpSpPr>
          <p:grpSpPr>
            <a:xfrm>
              <a:off x="3459723" y="3186885"/>
              <a:ext cx="886866" cy="648597"/>
              <a:chOff x="5270652" y="3528167"/>
              <a:chExt cx="886866" cy="648597"/>
            </a:xfrm>
          </p:grpSpPr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E1CDEC91-05EE-480D-BBA0-7A61B9D67F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70652" y="3528167"/>
                <a:ext cx="648597" cy="648597"/>
              </a:xfrm>
              <a:prstGeom prst="rect">
                <a:avLst/>
              </a:prstGeom>
            </p:spPr>
          </p:pic>
          <p:pic>
            <p:nvPicPr>
              <p:cNvPr id="91" name="Picture 90">
                <a:extLst>
                  <a:ext uri="{FF2B5EF4-FFF2-40B4-BE49-F238E27FC236}">
                    <a16:creationId xmlns:a16="http://schemas.microsoft.com/office/drawing/2014/main" id="{FC2C6CF1-88B9-4F6C-90AA-57EA233D5E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91798" y="3695164"/>
                <a:ext cx="365720" cy="420336"/>
              </a:xfrm>
              <a:prstGeom prst="rect">
                <a:avLst/>
              </a:prstGeom>
            </p:spPr>
          </p:pic>
        </p:grp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3F2296D1-D861-4B0D-B489-F7BB5FD8F59D}"/>
                </a:ext>
              </a:extLst>
            </p:cNvPr>
            <p:cNvCxnSpPr>
              <a:cxnSpLocks/>
            </p:cNvCxnSpPr>
            <p:nvPr/>
          </p:nvCxnSpPr>
          <p:spPr>
            <a:xfrm>
              <a:off x="3346848" y="240530"/>
              <a:ext cx="0" cy="4706486"/>
            </a:xfrm>
            <a:prstGeom prst="line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0ADC38D6-C6C4-4DC1-8E2A-ED235464E6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5732" r="7563"/>
            <a:stretch/>
          </p:blipFill>
          <p:spPr>
            <a:xfrm>
              <a:off x="3368270" y="4071393"/>
              <a:ext cx="1079290" cy="936951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CBC6C66-BD36-4009-B3B0-E73D6D8C2CE0}"/>
              </a:ext>
            </a:extLst>
          </p:cNvPr>
          <p:cNvGrpSpPr/>
          <p:nvPr/>
        </p:nvGrpSpPr>
        <p:grpSpPr>
          <a:xfrm>
            <a:off x="2216548" y="240530"/>
            <a:ext cx="1039317" cy="4706486"/>
            <a:chOff x="2216548" y="240530"/>
            <a:chExt cx="1039317" cy="470648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7EF7E4-9BA4-426E-8BD4-C65139585FF0}"/>
                </a:ext>
              </a:extLst>
            </p:cNvPr>
            <p:cNvSpPr txBox="1"/>
            <p:nvPr/>
          </p:nvSpPr>
          <p:spPr>
            <a:xfrm>
              <a:off x="2346196" y="240530"/>
              <a:ext cx="853119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err="1">
                  <a:latin typeface="Poppins" panose="00000500000000000000" pitchFamily="2" charset="0"/>
                  <a:cs typeface="Poppins" panose="00000500000000000000" pitchFamily="2" charset="0"/>
                </a:rPr>
                <a:t>Agentes</a:t>
              </a:r>
              <a:endParaRPr lang="en-US" sz="10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r>
                <a:rPr lang="en-US" sz="900" dirty="0">
                  <a:latin typeface="Poppins" panose="00000500000000000000" pitchFamily="2" charset="0"/>
                  <a:cs typeface="Poppins" panose="00000500000000000000" pitchFamily="2" charset="0"/>
                </a:rPr>
                <a:t>(Individual)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D8ECA2-E5C9-4BF5-8547-9B8673078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11671" y="1139035"/>
              <a:ext cx="944194" cy="944194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A232968-7437-49E8-9FFA-5514BA5BA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57506" y="2308900"/>
              <a:ext cx="830498" cy="830498"/>
            </a:xfrm>
            <a:prstGeom prst="rect">
              <a:avLst/>
            </a:prstGeom>
          </p:spPr>
        </p:pic>
        <p:sp>
          <p:nvSpPr>
            <p:cNvPr id="29" name="Arrow: Down 28">
              <a:extLst>
                <a:ext uri="{FF2B5EF4-FFF2-40B4-BE49-F238E27FC236}">
                  <a16:creationId xmlns:a16="http://schemas.microsoft.com/office/drawing/2014/main" id="{03243BC2-8F98-4D1E-BFD7-43408C11D129}"/>
                </a:ext>
              </a:extLst>
            </p:cNvPr>
            <p:cNvSpPr/>
            <p:nvPr/>
          </p:nvSpPr>
          <p:spPr>
            <a:xfrm>
              <a:off x="2802581" y="1976043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Down 29">
              <a:extLst>
                <a:ext uri="{FF2B5EF4-FFF2-40B4-BE49-F238E27FC236}">
                  <a16:creationId xmlns:a16="http://schemas.microsoft.com/office/drawing/2014/main" id="{236738EC-2C81-4501-8A6A-CEBF6FDD810F}"/>
                </a:ext>
              </a:extLst>
            </p:cNvPr>
            <p:cNvSpPr/>
            <p:nvPr/>
          </p:nvSpPr>
          <p:spPr>
            <a:xfrm rot="10800000">
              <a:off x="2552904" y="1976042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ABB9099-6D57-421A-BE01-0F812E2585B7}"/>
                </a:ext>
              </a:extLst>
            </p:cNvPr>
            <p:cNvGrpSpPr/>
            <p:nvPr/>
          </p:nvGrpSpPr>
          <p:grpSpPr>
            <a:xfrm>
              <a:off x="2795381" y="2038279"/>
              <a:ext cx="206280" cy="188069"/>
              <a:chOff x="4004551" y="3437924"/>
              <a:chExt cx="258731" cy="235890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7FCE5F1-62C7-4F2C-B8F8-8AE9841EC590}"/>
                  </a:ext>
                </a:extLst>
              </p:cNvPr>
              <p:cNvCxnSpPr/>
              <p:nvPr/>
            </p:nvCxnSpPr>
            <p:spPr>
              <a:xfrm flipH="1">
                <a:off x="4004551" y="3437924"/>
                <a:ext cx="252919" cy="23589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78227171-C09F-429C-835B-03FDD2E7B0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16176" y="3437924"/>
                <a:ext cx="247106" cy="23589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7748EC7-B6CE-4BC0-97C9-DA8E390DE623}"/>
                </a:ext>
              </a:extLst>
            </p:cNvPr>
            <p:cNvCxnSpPr>
              <a:cxnSpLocks/>
            </p:cNvCxnSpPr>
            <p:nvPr/>
          </p:nvCxnSpPr>
          <p:spPr>
            <a:xfrm>
              <a:off x="2216548" y="240530"/>
              <a:ext cx="0" cy="4706486"/>
            </a:xfrm>
            <a:prstGeom prst="line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BAC8DA83-0F59-4051-BF0E-CCF73E190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537375" y="4209825"/>
              <a:ext cx="524586" cy="68809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FB9B1AD-9FC0-42C5-9C11-EE03D1D726CF}"/>
              </a:ext>
            </a:extLst>
          </p:cNvPr>
          <p:cNvGrpSpPr/>
          <p:nvPr/>
        </p:nvGrpSpPr>
        <p:grpSpPr>
          <a:xfrm>
            <a:off x="984648" y="240530"/>
            <a:ext cx="1113432" cy="4706486"/>
            <a:chOff x="984648" y="240530"/>
            <a:chExt cx="1113432" cy="470648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85ED0C-5998-4217-AE28-04C53C5FF530}"/>
                </a:ext>
              </a:extLst>
            </p:cNvPr>
            <p:cNvSpPr txBox="1"/>
            <p:nvPr/>
          </p:nvSpPr>
          <p:spPr>
            <a:xfrm>
              <a:off x="1242414" y="240530"/>
              <a:ext cx="7104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RPA + AI</a:t>
              </a:r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F30AEB61-487C-4CDF-8825-C0E00B587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78091" y="2121081"/>
              <a:ext cx="830498" cy="830498"/>
            </a:xfrm>
            <a:prstGeom prst="rect">
              <a:avLst/>
            </a:prstGeom>
          </p:spPr>
        </p:pic>
        <p:sp>
          <p:nvSpPr>
            <p:cNvPr id="79" name="Arrow: Right 78">
              <a:extLst>
                <a:ext uri="{FF2B5EF4-FFF2-40B4-BE49-F238E27FC236}">
                  <a16:creationId xmlns:a16="http://schemas.microsoft.com/office/drawing/2014/main" id="{3EFF3D9C-42AC-47D6-BF0F-037C8AF03E9A}"/>
                </a:ext>
              </a:extLst>
            </p:cNvPr>
            <p:cNvSpPr/>
            <p:nvPr/>
          </p:nvSpPr>
          <p:spPr>
            <a:xfrm rot="16200000">
              <a:off x="1465259" y="1901823"/>
              <a:ext cx="256162" cy="181583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BC424B57-F4E6-4EAA-A584-4282250A0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38608" y="1162817"/>
              <a:ext cx="710726" cy="71072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79E9A94A-A1DF-4F45-8EF9-37BEB7AC00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20161" t="19013" r="19856" b="19198"/>
            <a:stretch/>
          </p:blipFill>
          <p:spPr>
            <a:xfrm>
              <a:off x="1106320" y="1829181"/>
              <a:ext cx="330843" cy="340817"/>
            </a:xfrm>
            <a:prstGeom prst="rect">
              <a:avLst/>
            </a:prstGeom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7ED5E9B-1470-4FE2-8DA8-ACC0BCF754CF}"/>
                </a:ext>
              </a:extLst>
            </p:cNvPr>
            <p:cNvCxnSpPr>
              <a:cxnSpLocks/>
            </p:cNvCxnSpPr>
            <p:nvPr/>
          </p:nvCxnSpPr>
          <p:spPr>
            <a:xfrm>
              <a:off x="984648" y="240530"/>
              <a:ext cx="0" cy="4706486"/>
            </a:xfrm>
            <a:prstGeom prst="line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03EEE47D-AD70-4F89-996A-E9D27ACF2B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52382" r="1"/>
            <a:stretch/>
          </p:blipFill>
          <p:spPr>
            <a:xfrm>
              <a:off x="1247599" y="4249872"/>
              <a:ext cx="704638" cy="57999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B64F4C0-6DD5-43AF-A680-59DBF788D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757828" y="1827855"/>
              <a:ext cx="340252" cy="341495"/>
            </a:xfrm>
            <a:prstGeom prst="rect">
              <a:avLst/>
            </a:prstGeom>
          </p:spPr>
        </p:pic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502D9C2E-ECB3-4FEB-8388-E457013B0B42}"/>
              </a:ext>
            </a:extLst>
          </p:cNvPr>
          <p:cNvSpPr txBox="1"/>
          <p:nvPr/>
        </p:nvSpPr>
        <p:spPr>
          <a:xfrm>
            <a:off x="19231" y="4239130"/>
            <a:ext cx="9509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/>
              <a:t>Nononononono</a:t>
            </a:r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err="1"/>
              <a:t>Nonononono</a:t>
            </a:r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err="1"/>
              <a:t>Nonononono</a:t>
            </a:r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err="1"/>
              <a:t>Nonononono</a:t>
            </a:r>
            <a:endParaRPr lang="en-US" sz="800" dirty="0"/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921318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ECC825-3DF9-4C13-B4C5-4080CECEEC2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89F9A9-0E21-4C55-9724-A6E820433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761" y="0"/>
            <a:ext cx="686647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65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A7EA5DD-6E74-44A3-ABC4-4FE04852F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26" y="2050878"/>
            <a:ext cx="912593" cy="9404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C4AD12-E3CB-497F-A0AB-5845EE58C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924" y="1074514"/>
            <a:ext cx="604636" cy="7729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50FD00-4F9D-4D23-AF1B-13F3E9ECE3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9046" y="602614"/>
            <a:ext cx="952667" cy="9404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BBF8A5-1DF1-47C4-9CAE-5D5D27746A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6184" y="686385"/>
            <a:ext cx="846559" cy="8566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053A21-A2D2-4A33-9B39-ABA591381D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2273" y="919893"/>
            <a:ext cx="1224748" cy="8252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F96C21-182A-4A81-8C8A-0AFB2A2921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2191" y="2043007"/>
            <a:ext cx="952667" cy="9174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4DF548-10B7-4AC4-A1E7-5C90AF11F8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3920" y="3110186"/>
            <a:ext cx="838226" cy="8206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109394-3A0F-4E52-8656-7952050670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5658" y="3211543"/>
            <a:ext cx="986968" cy="9823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7329FC-0B88-4CF7-A03B-82E24F0EC7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20702" y="3025959"/>
            <a:ext cx="912593" cy="9524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CDE8A0-7B22-42C1-B5B0-77D9D9B3BB51}"/>
              </a:ext>
            </a:extLst>
          </p:cNvPr>
          <p:cNvSpPr txBox="1"/>
          <p:nvPr/>
        </p:nvSpPr>
        <p:spPr>
          <a:xfrm>
            <a:off x="1443430" y="764578"/>
            <a:ext cx="1019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Identidade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F96CA7-43A3-4569-90F3-75E21B9B68CC}"/>
              </a:ext>
            </a:extLst>
          </p:cNvPr>
          <p:cNvSpPr txBox="1"/>
          <p:nvPr/>
        </p:nvSpPr>
        <p:spPr>
          <a:xfrm>
            <a:off x="75871" y="2901415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Descoberta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EF9902-971F-4886-A232-E1CE41CB3219}"/>
              </a:ext>
            </a:extLst>
          </p:cNvPr>
          <p:cNvSpPr txBox="1"/>
          <p:nvPr/>
        </p:nvSpPr>
        <p:spPr>
          <a:xfrm>
            <a:off x="3110749" y="306561"/>
            <a:ext cx="8322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Seleção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F8948C-688C-4214-BB49-02025A82135A}"/>
              </a:ext>
            </a:extLst>
          </p:cNvPr>
          <p:cNvSpPr txBox="1"/>
          <p:nvPr/>
        </p:nvSpPr>
        <p:spPr>
          <a:xfrm>
            <a:off x="4901609" y="365965"/>
            <a:ext cx="8611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Controle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6FFA4F-C78C-4553-8838-09DD56CA0F62}"/>
              </a:ext>
            </a:extLst>
          </p:cNvPr>
          <p:cNvSpPr txBox="1"/>
          <p:nvPr/>
        </p:nvSpPr>
        <p:spPr>
          <a:xfrm>
            <a:off x="6642639" y="602890"/>
            <a:ext cx="881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Previsão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126571-ED81-4503-896E-797799636DBC}"/>
              </a:ext>
            </a:extLst>
          </p:cNvPr>
          <p:cNvSpPr txBox="1"/>
          <p:nvPr/>
        </p:nvSpPr>
        <p:spPr>
          <a:xfrm>
            <a:off x="8202670" y="1735230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Limites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49A422-CF2D-4EE3-8886-46F12DC5A772}"/>
              </a:ext>
            </a:extLst>
          </p:cNvPr>
          <p:cNvSpPr txBox="1"/>
          <p:nvPr/>
        </p:nvSpPr>
        <p:spPr>
          <a:xfrm>
            <a:off x="6445338" y="3949337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Execução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A9E363-6BD6-4132-AFA3-D743CDACF3E0}"/>
              </a:ext>
            </a:extLst>
          </p:cNvPr>
          <p:cNvSpPr txBox="1"/>
          <p:nvPr/>
        </p:nvSpPr>
        <p:spPr>
          <a:xfrm>
            <a:off x="3899997" y="4151860"/>
            <a:ext cx="1478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Observabilidade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506665-2703-46B8-9FB7-E8C0BF44B0BC}"/>
              </a:ext>
            </a:extLst>
          </p:cNvPr>
          <p:cNvSpPr txBox="1"/>
          <p:nvPr/>
        </p:nvSpPr>
        <p:spPr>
          <a:xfrm>
            <a:off x="2120702" y="3978392"/>
            <a:ext cx="861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Métricas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0D1E20-7D97-45D2-906B-3392F491738A}"/>
              </a:ext>
            </a:extLst>
          </p:cNvPr>
          <p:cNvSpPr txBox="1"/>
          <p:nvPr/>
        </p:nvSpPr>
        <p:spPr>
          <a:xfrm>
            <a:off x="2202029" y="2215542"/>
            <a:ext cx="4729180" cy="40011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MCP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falha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 no design,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não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nos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modelos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26758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4E6FC90-C47A-4159-83F1-9C9151578C1A}"/>
              </a:ext>
            </a:extLst>
          </p:cNvPr>
          <p:cNvSpPr/>
          <p:nvPr/>
        </p:nvSpPr>
        <p:spPr>
          <a:xfrm>
            <a:off x="168613" y="4606199"/>
            <a:ext cx="2047935" cy="340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C826A3-4400-4185-A45E-E9F974EDE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24" y="1222674"/>
            <a:ext cx="776916" cy="7769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C20815-016C-4EE8-9417-406D02F740FB}"/>
              </a:ext>
            </a:extLst>
          </p:cNvPr>
          <p:cNvSpPr txBox="1"/>
          <p:nvPr/>
        </p:nvSpPr>
        <p:spPr>
          <a:xfrm>
            <a:off x="18430" y="240530"/>
            <a:ext cx="952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err="1">
                <a:latin typeface="Poppins" panose="00000500000000000000" pitchFamily="2" charset="0"/>
                <a:cs typeface="Poppins" panose="00000500000000000000" pitchFamily="2" charset="0"/>
              </a:rPr>
              <a:t>Assistentes</a:t>
            </a:r>
            <a:endParaRPr lang="en-US" sz="10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9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900" dirty="0">
                <a:latin typeface="Poppins" panose="00000500000000000000" pitchFamily="2" charset="0"/>
                <a:cs typeface="Poppins" panose="00000500000000000000" pitchFamily="2" charset="0"/>
              </a:rPr>
              <a:t>Co-Pilots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B5D1163B-2108-4D08-8FED-6D1B24E68710}"/>
              </a:ext>
            </a:extLst>
          </p:cNvPr>
          <p:cNvGrpSpPr/>
          <p:nvPr/>
        </p:nvGrpSpPr>
        <p:grpSpPr>
          <a:xfrm>
            <a:off x="3346848" y="240530"/>
            <a:ext cx="1217010" cy="4767814"/>
            <a:chOff x="3346848" y="240530"/>
            <a:chExt cx="1217010" cy="476781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9234B7-3C9E-4B31-8188-E7A45FA3E47A}"/>
                </a:ext>
              </a:extLst>
            </p:cNvPr>
            <p:cNvSpPr txBox="1"/>
            <p:nvPr/>
          </p:nvSpPr>
          <p:spPr>
            <a:xfrm>
              <a:off x="3401359" y="240530"/>
              <a:ext cx="116249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err="1">
                  <a:latin typeface="Poppins" panose="00000500000000000000" pitchFamily="2" charset="0"/>
                  <a:cs typeface="Poppins" panose="00000500000000000000" pitchFamily="2" charset="0"/>
                </a:rPr>
                <a:t>Agentes</a:t>
              </a:r>
              <a:r>
                <a:rPr lang="en-US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 + MCP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68BB8D8-F32C-48FC-80E5-7D3B9F707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15459" y="1132256"/>
              <a:ext cx="944194" cy="944194"/>
            </a:xfrm>
            <a:prstGeom prst="rect">
              <a:avLst/>
            </a:prstGeom>
          </p:spPr>
        </p:pic>
        <p:sp>
          <p:nvSpPr>
            <p:cNvPr id="38" name="Arrow: Down 37">
              <a:extLst>
                <a:ext uri="{FF2B5EF4-FFF2-40B4-BE49-F238E27FC236}">
                  <a16:creationId xmlns:a16="http://schemas.microsoft.com/office/drawing/2014/main" id="{92F3E137-6B70-47FD-B378-5C74B7E2DD43}"/>
                </a:ext>
              </a:extLst>
            </p:cNvPr>
            <p:cNvSpPr/>
            <p:nvPr/>
          </p:nvSpPr>
          <p:spPr>
            <a:xfrm>
              <a:off x="4006369" y="2807309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FDD55A77-297A-4A79-AE4F-187EDE426760}"/>
                </a:ext>
              </a:extLst>
            </p:cNvPr>
            <p:cNvSpPr/>
            <p:nvPr/>
          </p:nvSpPr>
          <p:spPr>
            <a:xfrm rot="10800000">
              <a:off x="3756692" y="2807308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98BB014-94BE-4AE8-BECE-3EE736D6BDFC}"/>
                </a:ext>
              </a:extLst>
            </p:cNvPr>
            <p:cNvGrpSpPr/>
            <p:nvPr/>
          </p:nvGrpSpPr>
          <p:grpSpPr>
            <a:xfrm>
              <a:off x="3999169" y="2869545"/>
              <a:ext cx="206280" cy="188069"/>
              <a:chOff x="4004551" y="3437924"/>
              <a:chExt cx="258731" cy="235890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919C143A-A54D-4703-B99A-84BA1A3089E2}"/>
                  </a:ext>
                </a:extLst>
              </p:cNvPr>
              <p:cNvCxnSpPr/>
              <p:nvPr/>
            </p:nvCxnSpPr>
            <p:spPr>
              <a:xfrm flipH="1">
                <a:off x="4004551" y="3437924"/>
                <a:ext cx="252919" cy="23589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946F0AAE-AF8D-404A-9411-C248ABD497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16176" y="3437924"/>
                <a:ext cx="247106" cy="23589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8BF5FC7-1F75-4CCD-B051-B235939D73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0729" t="6842" r="9871" b="5534"/>
            <a:stretch/>
          </p:blipFill>
          <p:spPr>
            <a:xfrm>
              <a:off x="3691935" y="2024990"/>
              <a:ext cx="597694" cy="659594"/>
            </a:xfrm>
            <a:prstGeom prst="rect">
              <a:avLst/>
            </a:prstGeom>
          </p:spPr>
        </p:pic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99AEE88-C02A-474E-B229-734801188F07}"/>
                </a:ext>
              </a:extLst>
            </p:cNvPr>
            <p:cNvGrpSpPr/>
            <p:nvPr/>
          </p:nvGrpSpPr>
          <p:grpSpPr>
            <a:xfrm>
              <a:off x="3459723" y="3186885"/>
              <a:ext cx="886866" cy="648597"/>
              <a:chOff x="5270652" y="3528167"/>
              <a:chExt cx="886866" cy="648597"/>
            </a:xfrm>
          </p:grpSpPr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E1CDEC91-05EE-480D-BBA0-7A61B9D67F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70652" y="3528167"/>
                <a:ext cx="648597" cy="648597"/>
              </a:xfrm>
              <a:prstGeom prst="rect">
                <a:avLst/>
              </a:prstGeom>
            </p:spPr>
          </p:pic>
          <p:pic>
            <p:nvPicPr>
              <p:cNvPr id="91" name="Picture 90">
                <a:extLst>
                  <a:ext uri="{FF2B5EF4-FFF2-40B4-BE49-F238E27FC236}">
                    <a16:creationId xmlns:a16="http://schemas.microsoft.com/office/drawing/2014/main" id="{FC2C6CF1-88B9-4F6C-90AA-57EA233D5E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91798" y="3695164"/>
                <a:ext cx="365720" cy="420336"/>
              </a:xfrm>
              <a:prstGeom prst="rect">
                <a:avLst/>
              </a:prstGeom>
            </p:spPr>
          </p:pic>
        </p:grp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3F2296D1-D861-4B0D-B489-F7BB5FD8F59D}"/>
                </a:ext>
              </a:extLst>
            </p:cNvPr>
            <p:cNvCxnSpPr>
              <a:cxnSpLocks/>
            </p:cNvCxnSpPr>
            <p:nvPr/>
          </p:nvCxnSpPr>
          <p:spPr>
            <a:xfrm>
              <a:off x="3346848" y="240530"/>
              <a:ext cx="0" cy="4706486"/>
            </a:xfrm>
            <a:prstGeom prst="line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0ADC38D6-C6C4-4DC1-8E2A-ED235464E6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5732" r="7563"/>
            <a:stretch/>
          </p:blipFill>
          <p:spPr>
            <a:xfrm>
              <a:off x="3368270" y="4071393"/>
              <a:ext cx="1079290" cy="936951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5FBA3DD-9E58-4259-BACB-2616707B8A85}"/>
              </a:ext>
            </a:extLst>
          </p:cNvPr>
          <p:cNvGrpSpPr/>
          <p:nvPr/>
        </p:nvGrpSpPr>
        <p:grpSpPr>
          <a:xfrm>
            <a:off x="4592596" y="240530"/>
            <a:ext cx="1399693" cy="4770361"/>
            <a:chOff x="4592596" y="240530"/>
            <a:chExt cx="1399693" cy="477036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897948-D6AB-4F65-8356-48479CF38535}"/>
                </a:ext>
              </a:extLst>
            </p:cNvPr>
            <p:cNvSpPr txBox="1"/>
            <p:nvPr/>
          </p:nvSpPr>
          <p:spPr>
            <a:xfrm>
              <a:off x="4815364" y="240530"/>
              <a:ext cx="117692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MCP Enterprise</a:t>
              </a:r>
            </a:p>
            <a:p>
              <a:pPr algn="ctr"/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r>
                <a:rPr lang="en-US" sz="900" dirty="0">
                  <a:latin typeface="Poppins" panose="00000500000000000000" pitchFamily="2" charset="0"/>
                  <a:cs typeface="Poppins" panose="00000500000000000000" pitchFamily="2" charset="0"/>
                </a:rPr>
                <a:t>(Multi-Agent)</a:t>
              </a: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48EC99D-3CD1-4616-A5D2-309743B4F9F9}"/>
                </a:ext>
              </a:extLst>
            </p:cNvPr>
            <p:cNvGrpSpPr/>
            <p:nvPr/>
          </p:nvGrpSpPr>
          <p:grpSpPr>
            <a:xfrm>
              <a:off x="4896537" y="1096896"/>
              <a:ext cx="1004943" cy="938207"/>
              <a:chOff x="6271021" y="3152911"/>
              <a:chExt cx="772696" cy="721383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4F16AF37-D056-4CBC-9E2D-40DA2A8913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3191" t="11446" r="12824" b="14328"/>
              <a:stretch/>
            </p:blipFill>
            <p:spPr>
              <a:xfrm>
                <a:off x="6271021" y="3502819"/>
                <a:ext cx="370262" cy="371475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BB934A7B-DAAD-41DF-BB37-E279BE5CF8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3191" t="11446" r="12824" b="14328"/>
              <a:stretch/>
            </p:blipFill>
            <p:spPr>
              <a:xfrm>
                <a:off x="6673455" y="3502818"/>
                <a:ext cx="370262" cy="371475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DA6C778C-BCFC-40E2-83A8-05A730C9DA1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3191" t="11446" r="12824" b="14328"/>
              <a:stretch/>
            </p:blipFill>
            <p:spPr>
              <a:xfrm>
                <a:off x="6468823" y="3152911"/>
                <a:ext cx="370262" cy="371475"/>
              </a:xfrm>
              <a:prstGeom prst="rect">
                <a:avLst/>
              </a:prstGeom>
            </p:spPr>
          </p:pic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6E7FBCC-063A-4959-97C5-FC5F97B61F29}"/>
                </a:ext>
              </a:extLst>
            </p:cNvPr>
            <p:cNvSpPr txBox="1"/>
            <p:nvPr/>
          </p:nvSpPr>
          <p:spPr>
            <a:xfrm>
              <a:off x="4796938" y="2108821"/>
              <a:ext cx="11801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Enterprise MCP</a:t>
              </a:r>
            </a:p>
          </p:txBody>
        </p:sp>
        <p:sp>
          <p:nvSpPr>
            <p:cNvPr id="59" name="Arrow: Down 58">
              <a:extLst>
                <a:ext uri="{FF2B5EF4-FFF2-40B4-BE49-F238E27FC236}">
                  <a16:creationId xmlns:a16="http://schemas.microsoft.com/office/drawing/2014/main" id="{6CF9E3EE-3E89-4605-B7F0-FB86BCF86533}"/>
                </a:ext>
              </a:extLst>
            </p:cNvPr>
            <p:cNvSpPr/>
            <p:nvPr/>
          </p:nvSpPr>
          <p:spPr>
            <a:xfrm>
              <a:off x="5392529" y="3031709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Arrow: Down 59">
              <a:extLst>
                <a:ext uri="{FF2B5EF4-FFF2-40B4-BE49-F238E27FC236}">
                  <a16:creationId xmlns:a16="http://schemas.microsoft.com/office/drawing/2014/main" id="{6B2F698D-A4A5-465E-8768-9D390ACBCE86}"/>
                </a:ext>
              </a:extLst>
            </p:cNvPr>
            <p:cNvSpPr/>
            <p:nvPr/>
          </p:nvSpPr>
          <p:spPr>
            <a:xfrm rot="10800000">
              <a:off x="5142852" y="3031708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0C5984B-C0E3-4CF5-8F8F-F29C7FAD1284}"/>
                </a:ext>
              </a:extLst>
            </p:cNvPr>
            <p:cNvGrpSpPr/>
            <p:nvPr/>
          </p:nvGrpSpPr>
          <p:grpSpPr>
            <a:xfrm>
              <a:off x="4873481" y="3407517"/>
              <a:ext cx="886866" cy="648597"/>
              <a:chOff x="5270652" y="3528167"/>
              <a:chExt cx="886866" cy="648597"/>
            </a:xfrm>
          </p:grpSpPr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96F9AC16-52D8-41EE-8AB8-73508526B8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70652" y="3528167"/>
                <a:ext cx="648597" cy="648597"/>
              </a:xfrm>
              <a:prstGeom prst="rect">
                <a:avLst/>
              </a:prstGeom>
            </p:spPr>
          </p:pic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00DECFD2-43F7-46A7-A31F-474DFE989B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91798" y="3695164"/>
                <a:ext cx="365720" cy="420336"/>
              </a:xfrm>
              <a:prstGeom prst="rect">
                <a:avLst/>
              </a:prstGeom>
            </p:spPr>
          </p:pic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F4475D9-4934-4D2C-B072-B754237033CB}"/>
                </a:ext>
              </a:extLst>
            </p:cNvPr>
            <p:cNvSpPr txBox="1"/>
            <p:nvPr/>
          </p:nvSpPr>
          <p:spPr>
            <a:xfrm>
              <a:off x="4592596" y="2797867"/>
              <a:ext cx="7120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err="1"/>
                <a:t>Conectores</a:t>
              </a:r>
              <a:endParaRPr lang="en-US" sz="800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A728D5A-9522-4898-9629-ACAE3A3825C0}"/>
                </a:ext>
              </a:extLst>
            </p:cNvPr>
            <p:cNvSpPr txBox="1"/>
            <p:nvPr/>
          </p:nvSpPr>
          <p:spPr>
            <a:xfrm>
              <a:off x="5489618" y="2820833"/>
              <a:ext cx="48282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err="1"/>
                <a:t>Atores</a:t>
              </a:r>
              <a:endParaRPr lang="en-US" sz="800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70C06D1-0C35-4537-A689-607EB4F04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85108" y="2383064"/>
              <a:ext cx="731521" cy="428854"/>
            </a:xfrm>
            <a:prstGeom prst="rect">
              <a:avLst/>
            </a:prstGeom>
          </p:spPr>
        </p:pic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7C2F15E-8D23-4995-8A00-AFDA152D0522}"/>
                </a:ext>
              </a:extLst>
            </p:cNvPr>
            <p:cNvCxnSpPr>
              <a:cxnSpLocks/>
            </p:cNvCxnSpPr>
            <p:nvPr/>
          </p:nvCxnSpPr>
          <p:spPr>
            <a:xfrm>
              <a:off x="4620023" y="240530"/>
              <a:ext cx="0" cy="4706486"/>
            </a:xfrm>
            <a:prstGeom prst="line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AF2588A8-A35B-4B1E-908F-BE3012D897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286" t="9222" r="4936" b="9884"/>
            <a:stretch/>
          </p:blipFill>
          <p:spPr>
            <a:xfrm>
              <a:off x="4911681" y="4201508"/>
              <a:ext cx="908277" cy="80938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3DEBD4C-227E-4D4A-A2CC-E6361FE47CFD}"/>
              </a:ext>
            </a:extLst>
          </p:cNvPr>
          <p:cNvGrpSpPr/>
          <p:nvPr/>
        </p:nvGrpSpPr>
        <p:grpSpPr>
          <a:xfrm>
            <a:off x="6116978" y="240530"/>
            <a:ext cx="3041217" cy="4848995"/>
            <a:chOff x="6116978" y="240530"/>
            <a:chExt cx="3041217" cy="4848995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82014B8F-E5C3-4221-A245-544A0919F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23312" t="6605" r="23157" b="21405"/>
            <a:stretch/>
          </p:blipFill>
          <p:spPr>
            <a:xfrm>
              <a:off x="6947146" y="1895391"/>
              <a:ext cx="1253561" cy="1125219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15AEEF1-D717-47F0-ABF4-50D19A0A2AFC}"/>
                </a:ext>
              </a:extLst>
            </p:cNvPr>
            <p:cNvSpPr/>
            <p:nvPr/>
          </p:nvSpPr>
          <p:spPr>
            <a:xfrm>
              <a:off x="7340222" y="2321076"/>
              <a:ext cx="438136" cy="430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D4FC114E-282B-4208-A823-6A09AA2FC380}"/>
                </a:ext>
              </a:extLst>
            </p:cNvPr>
            <p:cNvSpPr/>
            <p:nvPr/>
          </p:nvSpPr>
          <p:spPr>
            <a:xfrm>
              <a:off x="7307966" y="2425572"/>
              <a:ext cx="501970" cy="1723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3D787A-0383-482F-BF9B-3E72375155F2}"/>
                </a:ext>
              </a:extLst>
            </p:cNvPr>
            <p:cNvSpPr txBox="1"/>
            <p:nvPr/>
          </p:nvSpPr>
          <p:spPr>
            <a:xfrm>
              <a:off x="6116978" y="240530"/>
              <a:ext cx="3041217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Enterprise Orchestration</a:t>
              </a:r>
            </a:p>
            <a:p>
              <a:pPr algn="ctr"/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r>
                <a:rPr lang="en-US" sz="900" dirty="0">
                  <a:latin typeface="Poppins" panose="00000500000000000000" pitchFamily="2" charset="0"/>
                  <a:cs typeface="Poppins" panose="00000500000000000000" pitchFamily="2" charset="0"/>
                </a:rPr>
                <a:t>(</a:t>
              </a:r>
              <a:r>
                <a:rPr lang="en-US" sz="900" dirty="0" err="1">
                  <a:latin typeface="Poppins" panose="00000500000000000000" pitchFamily="2" charset="0"/>
                  <a:cs typeface="Poppins" panose="00000500000000000000" pitchFamily="2" charset="0"/>
                </a:rPr>
                <a:t>Sistemas</a:t>
              </a:r>
              <a:r>
                <a:rPr lang="en-US" sz="900" dirty="0">
                  <a:latin typeface="Poppins" panose="00000500000000000000" pitchFamily="2" charset="0"/>
                  <a:cs typeface="Poppins" panose="00000500000000000000" pitchFamily="2" charset="0"/>
                </a:rPr>
                <a:t>, Dados, </a:t>
              </a:r>
              <a:r>
                <a:rPr lang="en-US" sz="900" dirty="0" err="1">
                  <a:latin typeface="Poppins" panose="00000500000000000000" pitchFamily="2" charset="0"/>
                  <a:cs typeface="Poppins" panose="00000500000000000000" pitchFamily="2" charset="0"/>
                </a:rPr>
                <a:t>Agentes</a:t>
              </a:r>
              <a:r>
                <a:rPr lang="en-US" sz="900" dirty="0">
                  <a:latin typeface="Poppins" panose="00000500000000000000" pitchFamily="2" charset="0"/>
                  <a:cs typeface="Poppins" panose="00000500000000000000" pitchFamily="2" charset="0"/>
                </a:rPr>
                <a:t>, Workflows Humanos)</a:t>
              </a:r>
            </a:p>
          </p:txBody>
        </p:sp>
        <p:sp>
          <p:nvSpPr>
            <p:cNvPr id="51" name="Arrow: Down 50">
              <a:extLst>
                <a:ext uri="{FF2B5EF4-FFF2-40B4-BE49-F238E27FC236}">
                  <a16:creationId xmlns:a16="http://schemas.microsoft.com/office/drawing/2014/main" id="{AAF4EA91-5CCC-43A1-AEA4-4CEC72E9FF68}"/>
                </a:ext>
              </a:extLst>
            </p:cNvPr>
            <p:cNvSpPr/>
            <p:nvPr/>
          </p:nvSpPr>
          <p:spPr>
            <a:xfrm>
              <a:off x="7615383" y="3111982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Arrow: Down 51">
              <a:extLst>
                <a:ext uri="{FF2B5EF4-FFF2-40B4-BE49-F238E27FC236}">
                  <a16:creationId xmlns:a16="http://schemas.microsoft.com/office/drawing/2014/main" id="{85D2B107-8F89-4660-A547-BC3BADC44BE0}"/>
                </a:ext>
              </a:extLst>
            </p:cNvPr>
            <p:cNvSpPr/>
            <p:nvPr/>
          </p:nvSpPr>
          <p:spPr>
            <a:xfrm rot="10800000">
              <a:off x="7365706" y="3111981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294B6592-8A9E-496B-943A-BFA55DBCDA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191" t="11446" r="12824" b="14328"/>
            <a:stretch/>
          </p:blipFill>
          <p:spPr>
            <a:xfrm>
              <a:off x="7921734" y="1598140"/>
              <a:ext cx="481551" cy="483128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FEB0EB1D-0244-4BDD-8411-74FE1D05C0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0729" t="6842" r="9871" b="5534"/>
            <a:stretch/>
          </p:blipFill>
          <p:spPr>
            <a:xfrm>
              <a:off x="8025162" y="2077754"/>
              <a:ext cx="195096" cy="215301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113E3E0-E294-4669-BC10-5B378BD0E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17256" y="2275604"/>
              <a:ext cx="489664" cy="48966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9CA82A-FF4A-4302-A34A-3B4564164593}"/>
                </a:ext>
              </a:extLst>
            </p:cNvPr>
            <p:cNvSpPr txBox="1"/>
            <p:nvPr/>
          </p:nvSpPr>
          <p:spPr>
            <a:xfrm>
              <a:off x="8298714" y="2837598"/>
              <a:ext cx="5741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err="1"/>
                <a:t>Modelos</a:t>
              </a:r>
              <a:endParaRPr lang="en-US" sz="800" dirty="0"/>
            </a:p>
            <a:p>
              <a:pPr algn="ctr"/>
              <a:r>
                <a:rPr lang="en-US" sz="800" dirty="0" err="1"/>
                <a:t>Decisão</a:t>
              </a:r>
              <a:endParaRPr lang="en-US" sz="800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7B8A90A-6D49-411E-81BF-DAC57ACECEC1}"/>
                </a:ext>
              </a:extLst>
            </p:cNvPr>
            <p:cNvSpPr txBox="1"/>
            <p:nvPr/>
          </p:nvSpPr>
          <p:spPr>
            <a:xfrm>
              <a:off x="6660905" y="3272971"/>
              <a:ext cx="7120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sz="800" dirty="0" err="1"/>
                <a:t>Conectores</a:t>
              </a:r>
              <a:endParaRPr lang="en-US" sz="8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F6BBC5F-7E7A-40E2-BE19-600ABB40BC6A}"/>
                </a:ext>
              </a:extLst>
            </p:cNvPr>
            <p:cNvSpPr txBox="1"/>
            <p:nvPr/>
          </p:nvSpPr>
          <p:spPr>
            <a:xfrm>
              <a:off x="6230556" y="2761129"/>
              <a:ext cx="8499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/>
                <a:t>Bases</a:t>
              </a:r>
            </a:p>
            <a:p>
              <a:pPr algn="ctr"/>
              <a:r>
                <a:rPr lang="en-US" sz="800" dirty="0" err="1"/>
                <a:t>Conhecimento</a:t>
              </a:r>
              <a:endParaRPr lang="en-US" sz="800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62CD61E-444C-4634-BF15-9B46C0EB05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66418" t="14773" r="1374" b="14806"/>
            <a:stretch/>
          </p:blipFill>
          <p:spPr>
            <a:xfrm>
              <a:off x="8222243" y="2175104"/>
              <a:ext cx="727831" cy="681632"/>
            </a:xfrm>
            <a:prstGeom prst="rect">
              <a:avLst/>
            </a:prstGeom>
          </p:spPr>
        </p:pic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E1C29FF7-5CF0-4471-9E60-B693488344EC}"/>
                </a:ext>
              </a:extLst>
            </p:cNvPr>
            <p:cNvCxnSpPr>
              <a:cxnSpLocks/>
            </p:cNvCxnSpPr>
            <p:nvPr/>
          </p:nvCxnSpPr>
          <p:spPr>
            <a:xfrm>
              <a:off x="6144023" y="240530"/>
              <a:ext cx="0" cy="4706486"/>
            </a:xfrm>
            <a:prstGeom prst="line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6031A3C-3DFD-42F6-9893-ECACA91869D6}"/>
                </a:ext>
              </a:extLst>
            </p:cNvPr>
            <p:cNvGrpSpPr/>
            <p:nvPr/>
          </p:nvGrpSpPr>
          <p:grpSpPr>
            <a:xfrm>
              <a:off x="6997180" y="3548318"/>
              <a:ext cx="1168808" cy="648597"/>
              <a:chOff x="7003530" y="3623967"/>
              <a:chExt cx="1168808" cy="648597"/>
            </a:xfrm>
          </p:grpSpPr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44927709-8229-42E7-BBEA-527D9C5946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85472" y="3623967"/>
                <a:ext cx="648597" cy="648597"/>
              </a:xfrm>
              <a:prstGeom prst="rect">
                <a:avLst/>
              </a:prstGeom>
            </p:spPr>
          </p:pic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000ABE44-1C63-49B4-87BB-772014E67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06618" y="3790964"/>
                <a:ext cx="365720" cy="420336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7B122CCA-2B4D-4923-A9A0-6A646A83DB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003530" y="3715609"/>
                <a:ext cx="396209" cy="496515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0FD02AA-C3C9-4C39-98A9-4AF31AAB26CF}"/>
                </a:ext>
              </a:extLst>
            </p:cNvPr>
            <p:cNvGrpSpPr/>
            <p:nvPr/>
          </p:nvGrpSpPr>
          <p:grpSpPr>
            <a:xfrm>
              <a:off x="6636468" y="1250392"/>
              <a:ext cx="571850" cy="815671"/>
              <a:chOff x="2536067" y="2937446"/>
              <a:chExt cx="832508" cy="1187467"/>
            </a:xfrm>
          </p:grpSpPr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6392E686-CB5E-4423-88C4-CAE0B1425A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/>
              <a:srcRect l="30606" t="22151" r="30377" b="22192"/>
              <a:stretch/>
            </p:blipFill>
            <p:spPr>
              <a:xfrm>
                <a:off x="2949958" y="3531164"/>
                <a:ext cx="418617" cy="593749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2D935D88-A335-472D-BFAD-032BC6450DC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/>
              <a:srcRect l="30606" t="22151" r="30377" b="22192"/>
              <a:stretch/>
            </p:blipFill>
            <p:spPr>
              <a:xfrm>
                <a:off x="2536067" y="3531164"/>
                <a:ext cx="418617" cy="593749"/>
              </a:xfrm>
              <a:prstGeom prst="rect">
                <a:avLst/>
              </a:prstGeom>
            </p:spPr>
          </p:pic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A42CC835-EBBE-4E16-949A-02616255D6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/>
              <a:srcRect l="30606" t="22151" r="30377" b="22192"/>
              <a:stretch/>
            </p:blipFill>
            <p:spPr>
              <a:xfrm>
                <a:off x="2686898" y="2937446"/>
                <a:ext cx="418617" cy="593749"/>
              </a:xfrm>
              <a:prstGeom prst="rect">
                <a:avLst/>
              </a:prstGeom>
            </p:spPr>
          </p:pic>
        </p:grp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55F9CB8-1728-4151-912B-C5C6BAD4E664}"/>
                </a:ext>
              </a:extLst>
            </p:cNvPr>
            <p:cNvSpPr txBox="1"/>
            <p:nvPr/>
          </p:nvSpPr>
          <p:spPr>
            <a:xfrm>
              <a:off x="8323039" y="1518063"/>
              <a:ext cx="56457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err="1"/>
                <a:t>Agentes</a:t>
              </a:r>
              <a:endParaRPr lang="en-US" sz="800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2AC3E9C-F905-4559-B6F3-EDF0335DFE26}"/>
                </a:ext>
              </a:extLst>
            </p:cNvPr>
            <p:cNvSpPr txBox="1"/>
            <p:nvPr/>
          </p:nvSpPr>
          <p:spPr>
            <a:xfrm>
              <a:off x="6262899" y="1455864"/>
              <a:ext cx="51168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/>
                <a:t>Genies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18857522-BAED-46E7-BB96-47E2BFCF4A37}"/>
                </a:ext>
              </a:extLst>
            </p:cNvPr>
            <p:cNvSpPr txBox="1"/>
            <p:nvPr/>
          </p:nvSpPr>
          <p:spPr>
            <a:xfrm>
              <a:off x="7266197" y="909969"/>
              <a:ext cx="5806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err="1"/>
                <a:t>Pessoas</a:t>
              </a:r>
              <a:endParaRPr lang="en-US" sz="800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4F25076-E5C8-42C2-B156-7910DD00BD08}"/>
                </a:ext>
              </a:extLst>
            </p:cNvPr>
            <p:cNvSpPr txBox="1"/>
            <p:nvPr/>
          </p:nvSpPr>
          <p:spPr>
            <a:xfrm>
              <a:off x="7803680" y="3299795"/>
              <a:ext cx="48282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err="1"/>
                <a:t>Atores</a:t>
              </a:r>
              <a:endParaRPr lang="en-US" sz="80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512CEEB-793E-49D8-8273-34F337DDAAE7}"/>
                </a:ext>
              </a:extLst>
            </p:cNvPr>
            <p:cNvSpPr txBox="1"/>
            <p:nvPr/>
          </p:nvSpPr>
          <p:spPr>
            <a:xfrm>
              <a:off x="7367399" y="4209826"/>
              <a:ext cx="48282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/>
                <a:t>Dados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8F740CD-EE6D-4902-B584-3E984A72C7E0}"/>
                </a:ext>
              </a:extLst>
            </p:cNvPr>
            <p:cNvSpPr txBox="1"/>
            <p:nvPr/>
          </p:nvSpPr>
          <p:spPr>
            <a:xfrm>
              <a:off x="7741133" y="4209826"/>
              <a:ext cx="6078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err="1"/>
                <a:t>Sistemas</a:t>
              </a:r>
              <a:endParaRPr lang="en-US" sz="800" dirty="0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7863BD4-C6E9-478E-9F6A-21A42E4F59EF}"/>
                </a:ext>
              </a:extLst>
            </p:cNvPr>
            <p:cNvSpPr txBox="1"/>
            <p:nvPr/>
          </p:nvSpPr>
          <p:spPr>
            <a:xfrm>
              <a:off x="6824353" y="4209826"/>
              <a:ext cx="6575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800" dirty="0"/>
                <a:t>Workflows</a:t>
              </a:r>
            </a:p>
          </p:txBody>
        </p:sp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80D6614E-BD91-4631-9496-0A50D3507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329502" y="2419638"/>
              <a:ext cx="484823" cy="284227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410D43C5-48D1-4C71-A223-A0660C01C2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86" t="10531" r="23758" b="16516"/>
            <a:stretch/>
          </p:blipFill>
          <p:spPr>
            <a:xfrm>
              <a:off x="7243202" y="1113843"/>
              <a:ext cx="640212" cy="689891"/>
            </a:xfrm>
            <a:prstGeom prst="rect">
              <a:avLst/>
            </a:prstGeom>
          </p:spPr>
        </p:pic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A526AC5F-FFF2-46CC-A86A-CA847F8814DD}"/>
                </a:ext>
              </a:extLst>
            </p:cNvPr>
            <p:cNvGrpSpPr/>
            <p:nvPr/>
          </p:nvGrpSpPr>
          <p:grpSpPr>
            <a:xfrm>
              <a:off x="7027457" y="4482841"/>
              <a:ext cx="1181843" cy="606684"/>
              <a:chOff x="7125883" y="4498716"/>
              <a:chExt cx="992005" cy="509233"/>
            </a:xfrm>
          </p:grpSpPr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D89B0D41-0324-4E95-A31F-F678D854499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4286" t="9222" r="4936" b="9884"/>
              <a:stretch/>
            </p:blipFill>
            <p:spPr>
              <a:xfrm>
                <a:off x="7546434" y="4498716"/>
                <a:ext cx="571454" cy="509233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20873BE8-E5F0-4259-A812-1C2D2A35DF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/>
              <a:srcRect l="22729" t="2771" r="13500" b="4694"/>
              <a:stretch/>
            </p:blipFill>
            <p:spPr>
              <a:xfrm>
                <a:off x="7125883" y="4523813"/>
                <a:ext cx="451687" cy="459038"/>
              </a:xfrm>
              <a:prstGeom prst="rect">
                <a:avLst/>
              </a:prstGeom>
            </p:spPr>
          </p:pic>
        </p:grp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CBC6C66-BD36-4009-B3B0-E73D6D8C2CE0}"/>
              </a:ext>
            </a:extLst>
          </p:cNvPr>
          <p:cNvGrpSpPr/>
          <p:nvPr/>
        </p:nvGrpSpPr>
        <p:grpSpPr>
          <a:xfrm>
            <a:off x="2216548" y="240530"/>
            <a:ext cx="1039317" cy="4706486"/>
            <a:chOff x="2216548" y="240530"/>
            <a:chExt cx="1039317" cy="470648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7EF7E4-9BA4-426E-8BD4-C65139585FF0}"/>
                </a:ext>
              </a:extLst>
            </p:cNvPr>
            <p:cNvSpPr txBox="1"/>
            <p:nvPr/>
          </p:nvSpPr>
          <p:spPr>
            <a:xfrm>
              <a:off x="2346196" y="240530"/>
              <a:ext cx="853119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err="1">
                  <a:latin typeface="Poppins" panose="00000500000000000000" pitchFamily="2" charset="0"/>
                  <a:cs typeface="Poppins" panose="00000500000000000000" pitchFamily="2" charset="0"/>
                </a:rPr>
                <a:t>Agentes</a:t>
              </a:r>
              <a:endParaRPr lang="en-US" sz="10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r>
                <a:rPr lang="en-US" sz="900" dirty="0">
                  <a:latin typeface="Poppins" panose="00000500000000000000" pitchFamily="2" charset="0"/>
                  <a:cs typeface="Poppins" panose="00000500000000000000" pitchFamily="2" charset="0"/>
                </a:rPr>
                <a:t>(Individual)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D8ECA2-E5C9-4BF5-8547-9B8673078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11671" y="1139035"/>
              <a:ext cx="944194" cy="944194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A232968-7437-49E8-9FFA-5514BA5BA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57506" y="2308900"/>
              <a:ext cx="830498" cy="830498"/>
            </a:xfrm>
            <a:prstGeom prst="rect">
              <a:avLst/>
            </a:prstGeom>
          </p:spPr>
        </p:pic>
        <p:sp>
          <p:nvSpPr>
            <p:cNvPr id="29" name="Arrow: Down 28">
              <a:extLst>
                <a:ext uri="{FF2B5EF4-FFF2-40B4-BE49-F238E27FC236}">
                  <a16:creationId xmlns:a16="http://schemas.microsoft.com/office/drawing/2014/main" id="{03243BC2-8F98-4D1E-BFD7-43408C11D129}"/>
                </a:ext>
              </a:extLst>
            </p:cNvPr>
            <p:cNvSpPr/>
            <p:nvPr/>
          </p:nvSpPr>
          <p:spPr>
            <a:xfrm>
              <a:off x="2802581" y="1976043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Down 29">
              <a:extLst>
                <a:ext uri="{FF2B5EF4-FFF2-40B4-BE49-F238E27FC236}">
                  <a16:creationId xmlns:a16="http://schemas.microsoft.com/office/drawing/2014/main" id="{236738EC-2C81-4501-8A6A-CEBF6FDD810F}"/>
                </a:ext>
              </a:extLst>
            </p:cNvPr>
            <p:cNvSpPr/>
            <p:nvPr/>
          </p:nvSpPr>
          <p:spPr>
            <a:xfrm rot="10800000">
              <a:off x="2552904" y="1976042"/>
              <a:ext cx="194553" cy="329797"/>
            </a:xfrm>
            <a:prstGeom prst="down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ABB9099-6D57-421A-BE01-0F812E2585B7}"/>
                </a:ext>
              </a:extLst>
            </p:cNvPr>
            <p:cNvGrpSpPr/>
            <p:nvPr/>
          </p:nvGrpSpPr>
          <p:grpSpPr>
            <a:xfrm>
              <a:off x="2795381" y="2038279"/>
              <a:ext cx="206280" cy="188069"/>
              <a:chOff x="4004551" y="3437924"/>
              <a:chExt cx="258731" cy="235890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7FCE5F1-62C7-4F2C-B8F8-8AE9841EC590}"/>
                  </a:ext>
                </a:extLst>
              </p:cNvPr>
              <p:cNvCxnSpPr/>
              <p:nvPr/>
            </p:nvCxnSpPr>
            <p:spPr>
              <a:xfrm flipH="1">
                <a:off x="4004551" y="3437924"/>
                <a:ext cx="252919" cy="23589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78227171-C09F-429C-835B-03FDD2E7B0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16176" y="3437924"/>
                <a:ext cx="247106" cy="23589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7748EC7-B6CE-4BC0-97C9-DA8E390DE623}"/>
                </a:ext>
              </a:extLst>
            </p:cNvPr>
            <p:cNvCxnSpPr>
              <a:cxnSpLocks/>
            </p:cNvCxnSpPr>
            <p:nvPr/>
          </p:nvCxnSpPr>
          <p:spPr>
            <a:xfrm>
              <a:off x="2216548" y="240530"/>
              <a:ext cx="0" cy="4706486"/>
            </a:xfrm>
            <a:prstGeom prst="line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BAC8DA83-0F59-4051-BF0E-CCF73E190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537375" y="4209825"/>
              <a:ext cx="524586" cy="68809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FB9B1AD-9FC0-42C5-9C11-EE03D1D726CF}"/>
              </a:ext>
            </a:extLst>
          </p:cNvPr>
          <p:cNvGrpSpPr/>
          <p:nvPr/>
        </p:nvGrpSpPr>
        <p:grpSpPr>
          <a:xfrm>
            <a:off x="984648" y="240530"/>
            <a:ext cx="1113432" cy="4706486"/>
            <a:chOff x="984648" y="240530"/>
            <a:chExt cx="1113432" cy="470648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85ED0C-5998-4217-AE28-04C53C5FF530}"/>
                </a:ext>
              </a:extLst>
            </p:cNvPr>
            <p:cNvSpPr txBox="1"/>
            <p:nvPr/>
          </p:nvSpPr>
          <p:spPr>
            <a:xfrm>
              <a:off x="1242414" y="240530"/>
              <a:ext cx="7104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RPA + AI</a:t>
              </a:r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F30AEB61-487C-4CDF-8825-C0E00B587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78091" y="2121081"/>
              <a:ext cx="830498" cy="830498"/>
            </a:xfrm>
            <a:prstGeom prst="rect">
              <a:avLst/>
            </a:prstGeom>
          </p:spPr>
        </p:pic>
        <p:sp>
          <p:nvSpPr>
            <p:cNvPr id="79" name="Arrow: Right 78">
              <a:extLst>
                <a:ext uri="{FF2B5EF4-FFF2-40B4-BE49-F238E27FC236}">
                  <a16:creationId xmlns:a16="http://schemas.microsoft.com/office/drawing/2014/main" id="{3EFF3D9C-42AC-47D6-BF0F-037C8AF03E9A}"/>
                </a:ext>
              </a:extLst>
            </p:cNvPr>
            <p:cNvSpPr/>
            <p:nvPr/>
          </p:nvSpPr>
          <p:spPr>
            <a:xfrm rot="16200000">
              <a:off x="1465259" y="1901823"/>
              <a:ext cx="256162" cy="181583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BC424B57-F4E6-4EAA-A584-4282250A0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238608" y="1162817"/>
              <a:ext cx="710726" cy="71072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79E9A94A-A1DF-4F45-8EF9-37BEB7AC00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/>
            <a:srcRect l="20161" t="19013" r="19856" b="19198"/>
            <a:stretch/>
          </p:blipFill>
          <p:spPr>
            <a:xfrm>
              <a:off x="1106320" y="1829181"/>
              <a:ext cx="330843" cy="340817"/>
            </a:xfrm>
            <a:prstGeom prst="rect">
              <a:avLst/>
            </a:prstGeom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7ED5E9B-1470-4FE2-8DA8-ACC0BCF754CF}"/>
                </a:ext>
              </a:extLst>
            </p:cNvPr>
            <p:cNvCxnSpPr>
              <a:cxnSpLocks/>
            </p:cNvCxnSpPr>
            <p:nvPr/>
          </p:nvCxnSpPr>
          <p:spPr>
            <a:xfrm>
              <a:off x="984648" y="240530"/>
              <a:ext cx="0" cy="4706486"/>
            </a:xfrm>
            <a:prstGeom prst="line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03EEE47D-AD70-4F89-996A-E9D27ACF2B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l="52382" r="1"/>
            <a:stretch/>
          </p:blipFill>
          <p:spPr>
            <a:xfrm>
              <a:off x="1247599" y="4249872"/>
              <a:ext cx="704638" cy="57999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B64F4C0-6DD5-43AF-A680-59DBF788D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757828" y="1827855"/>
              <a:ext cx="340252" cy="341495"/>
            </a:xfrm>
            <a:prstGeom prst="rect">
              <a:avLst/>
            </a:prstGeom>
          </p:spPr>
        </p:pic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502D9C2E-ECB3-4FEB-8388-E457013B0B42}"/>
              </a:ext>
            </a:extLst>
          </p:cNvPr>
          <p:cNvSpPr txBox="1"/>
          <p:nvPr/>
        </p:nvSpPr>
        <p:spPr>
          <a:xfrm>
            <a:off x="19231" y="4239130"/>
            <a:ext cx="9509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/>
              <a:t>Nononononono</a:t>
            </a:r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err="1"/>
              <a:t>Nonononono</a:t>
            </a:r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err="1"/>
              <a:t>Nonononono</a:t>
            </a:r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 err="1"/>
              <a:t>Nonononono</a:t>
            </a:r>
            <a:endParaRPr lang="en-US" sz="800" dirty="0"/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3466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6" name="Google Shape;2296;p44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97" name="Google Shape;2297;p441" title="ChatGPT Image Mar 1, 2026 at 05_50_40 PM.png"/>
          <p:cNvPicPr preferRelativeResize="0"/>
          <p:nvPr/>
        </p:nvPicPr>
        <p:blipFill rotWithShape="1">
          <a:blip r:embed="rId3">
            <a:alphaModFix/>
          </a:blip>
          <a:srcRect t="2799"/>
          <a:stretch/>
        </p:blipFill>
        <p:spPr>
          <a:xfrm>
            <a:off x="639200" y="23375"/>
            <a:ext cx="7865610" cy="509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298" name="Google Shape;2298;p441"/>
          <p:cNvSpPr txBox="1"/>
          <p:nvPr/>
        </p:nvSpPr>
        <p:spPr>
          <a:xfrm>
            <a:off x="4405470" y="39339"/>
            <a:ext cx="694500" cy="2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275" tIns="92275" rIns="92275" bIns="92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6" b="1">
                <a:solidFill>
                  <a:schemeClr val="dk1"/>
                </a:solidFill>
              </a:rPr>
              <a:t>Dev tools</a:t>
            </a:r>
            <a:endParaRPr sz="706" b="1">
              <a:solidFill>
                <a:schemeClr val="dk1"/>
              </a:solidFill>
            </a:endParaRPr>
          </a:p>
        </p:txBody>
      </p:sp>
      <p:sp>
        <p:nvSpPr>
          <p:cNvPr id="2299" name="Google Shape;2299;p441"/>
          <p:cNvSpPr/>
          <p:nvPr/>
        </p:nvSpPr>
        <p:spPr>
          <a:xfrm>
            <a:off x="1164054" y="975425"/>
            <a:ext cx="329100" cy="463200"/>
          </a:xfrm>
          <a:prstGeom prst="rect">
            <a:avLst/>
          </a:prstGeom>
          <a:solidFill>
            <a:srgbClr val="EEEDED"/>
          </a:solidFill>
          <a:ln>
            <a:noFill/>
          </a:ln>
        </p:spPr>
        <p:txBody>
          <a:bodyPr spcFirstLastPara="1" wrap="square" lIns="92275" tIns="92275" rIns="92275" bIns="92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12"/>
          </a:p>
        </p:txBody>
      </p:sp>
      <p:pic>
        <p:nvPicPr>
          <p:cNvPr id="2300" name="Google Shape;2300;p4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1833" y="3444435"/>
            <a:ext cx="280372" cy="280372"/>
          </a:xfrm>
          <a:prstGeom prst="rect">
            <a:avLst/>
          </a:prstGeom>
          <a:noFill/>
          <a:ln>
            <a:noFill/>
          </a:ln>
        </p:spPr>
      </p:pic>
      <p:sp>
        <p:nvSpPr>
          <p:cNvPr id="2301" name="Google Shape;2301;p441"/>
          <p:cNvSpPr/>
          <p:nvPr/>
        </p:nvSpPr>
        <p:spPr>
          <a:xfrm>
            <a:off x="2943182" y="268640"/>
            <a:ext cx="840900" cy="353400"/>
          </a:xfrm>
          <a:prstGeom prst="rect">
            <a:avLst/>
          </a:prstGeom>
          <a:solidFill>
            <a:srgbClr val="D5E1F3"/>
          </a:solidFill>
          <a:ln>
            <a:noFill/>
          </a:ln>
        </p:spPr>
        <p:txBody>
          <a:bodyPr spcFirstLastPara="1" wrap="square" lIns="92275" tIns="92275" rIns="92275" bIns="92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12"/>
          </a:p>
        </p:txBody>
      </p:sp>
      <p:pic>
        <p:nvPicPr>
          <p:cNvPr id="2302" name="Google Shape;2302;p4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18293" y="319707"/>
            <a:ext cx="213258" cy="149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3" name="Google Shape;2303;p4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70743" y="287686"/>
            <a:ext cx="213256" cy="213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4" name="Google Shape;2304;p4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71376" y="392022"/>
            <a:ext cx="384410" cy="149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7850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520D3D2-D540-4AE0-866B-E2E9436FF82B}"/>
              </a:ext>
            </a:extLst>
          </p:cNvPr>
          <p:cNvSpPr/>
          <p:nvPr/>
        </p:nvSpPr>
        <p:spPr>
          <a:xfrm>
            <a:off x="0" y="0"/>
            <a:ext cx="9144000" cy="5263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3FE429-B197-4FFD-B01E-A2DB45EBFF14}"/>
              </a:ext>
            </a:extLst>
          </p:cNvPr>
          <p:cNvSpPr txBox="1"/>
          <p:nvPr/>
        </p:nvSpPr>
        <p:spPr>
          <a:xfrm>
            <a:off x="4691430" y="454544"/>
            <a:ext cx="3078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 </a:t>
            </a:r>
            <a:r>
              <a:rPr lang="en-US" dirty="0" err="1"/>
              <a:t>quê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ser </a:t>
            </a:r>
            <a:r>
              <a:rPr lang="en-US" dirty="0" err="1"/>
              <a:t>construído</a:t>
            </a:r>
            <a:r>
              <a:rPr lang="en-US" dirty="0"/>
              <a:t>, e </a:t>
            </a:r>
            <a:r>
              <a:rPr lang="en-US" dirty="0" err="1"/>
              <a:t>como</a:t>
            </a:r>
            <a:r>
              <a:rPr lang="en-US" dirty="0"/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140239-4D37-4FA2-91C9-2C903943BF30}"/>
              </a:ext>
            </a:extLst>
          </p:cNvPr>
          <p:cNvSpPr txBox="1"/>
          <p:nvPr/>
        </p:nvSpPr>
        <p:spPr>
          <a:xfrm>
            <a:off x="6144645" y="844466"/>
            <a:ext cx="24128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… </a:t>
            </a:r>
            <a:r>
              <a:rPr lang="en-US" dirty="0" err="1"/>
              <a:t>gestão</a:t>
            </a:r>
            <a:r>
              <a:rPr lang="en-US" dirty="0"/>
              <a:t> do </a:t>
            </a:r>
            <a:r>
              <a:rPr lang="en-US" dirty="0" err="1"/>
              <a:t>trabalho</a:t>
            </a:r>
            <a:r>
              <a:rPr lang="en-US" dirty="0"/>
              <a:t> digital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48B27F-8643-40F9-AB77-5FA5BF11C4C4}"/>
              </a:ext>
            </a:extLst>
          </p:cNvPr>
          <p:cNvSpPr txBox="1"/>
          <p:nvPr/>
        </p:nvSpPr>
        <p:spPr>
          <a:xfrm>
            <a:off x="4172590" y="1234388"/>
            <a:ext cx="33666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Como </a:t>
            </a: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segurança</a:t>
            </a:r>
            <a:r>
              <a:rPr lang="en-US" dirty="0"/>
              <a:t> e </a:t>
            </a:r>
            <a:r>
              <a:rPr lang="en-US" dirty="0" err="1"/>
              <a:t>qualidade</a:t>
            </a:r>
            <a:r>
              <a:rPr lang="en-US" dirty="0"/>
              <a:t>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E1ECF6F-9617-4782-B5CA-50EF5AD3EB15}"/>
              </a:ext>
            </a:extLst>
          </p:cNvPr>
          <p:cNvSpPr txBox="1"/>
          <p:nvPr/>
        </p:nvSpPr>
        <p:spPr>
          <a:xfrm>
            <a:off x="5404598" y="1624310"/>
            <a:ext cx="2015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… </a:t>
            </a:r>
            <a:r>
              <a:rPr lang="en-US" dirty="0" err="1"/>
              <a:t>relação</a:t>
            </a:r>
            <a:r>
              <a:rPr lang="en-US" dirty="0"/>
              <a:t> valor / </a:t>
            </a:r>
            <a:r>
              <a:rPr lang="en-US" dirty="0" err="1"/>
              <a:t>custo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2C0EE0-67EF-406C-B671-016483243277}"/>
              </a:ext>
            </a:extLst>
          </p:cNvPr>
          <p:cNvSpPr txBox="1"/>
          <p:nvPr/>
        </p:nvSpPr>
        <p:spPr>
          <a:xfrm>
            <a:off x="4851250" y="2014232"/>
            <a:ext cx="3250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… </a:t>
            </a:r>
            <a:r>
              <a:rPr lang="en-US" dirty="0" err="1"/>
              <a:t>prevenir</a:t>
            </a:r>
            <a:r>
              <a:rPr lang="en-US" dirty="0"/>
              <a:t> </a:t>
            </a:r>
            <a:r>
              <a:rPr lang="en-US" dirty="0" err="1"/>
              <a:t>erros</a:t>
            </a:r>
            <a:r>
              <a:rPr lang="en-US" dirty="0"/>
              <a:t> </a:t>
            </a:r>
            <a:r>
              <a:rPr lang="en-US" b="1" dirty="0">
                <a:solidFill>
                  <a:srgbClr val="C00000"/>
                </a:solidFill>
              </a:rPr>
              <a:t>antes</a:t>
            </a:r>
            <a:r>
              <a:rPr lang="en-US" b="1" dirty="0"/>
              <a:t> </a:t>
            </a:r>
            <a:r>
              <a:rPr lang="en-US" dirty="0"/>
              <a:t>das </a:t>
            </a:r>
            <a:r>
              <a:rPr lang="en-US" dirty="0" err="1"/>
              <a:t>ações</a:t>
            </a:r>
            <a:r>
              <a:rPr lang="en-US" dirty="0"/>
              <a:t>,</a:t>
            </a:r>
          </a:p>
          <a:p>
            <a:pPr algn="ctr"/>
            <a:r>
              <a:rPr lang="en-US" b="1" dirty="0"/>
              <a:t> </a:t>
            </a:r>
            <a:r>
              <a:rPr lang="en-US" b="1" dirty="0" err="1"/>
              <a:t>não</a:t>
            </a:r>
            <a:r>
              <a:rPr lang="en-US" b="1" dirty="0"/>
              <a:t> </a:t>
            </a:r>
            <a:r>
              <a:rPr lang="en-US" b="1" dirty="0" err="1"/>
              <a:t>depois</a:t>
            </a:r>
            <a:r>
              <a:rPr lang="en-US" dirty="0"/>
              <a:t>.</a:t>
            </a: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D4CAB285-BA03-41A8-978D-6E5652CFD1E4}"/>
              </a:ext>
            </a:extLst>
          </p:cNvPr>
          <p:cNvSpPr/>
          <p:nvPr/>
        </p:nvSpPr>
        <p:spPr>
          <a:xfrm>
            <a:off x="3965600" y="40029"/>
            <a:ext cx="5022179" cy="2779371"/>
          </a:xfrm>
          <a:prstGeom prst="cloudCallou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220C4E1-3157-408B-8A88-66F02E380B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70" t="12210" r="10631" b="14078"/>
          <a:stretch/>
        </p:blipFill>
        <p:spPr>
          <a:xfrm>
            <a:off x="263351" y="410525"/>
            <a:ext cx="359181" cy="3372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AD269-28F4-44D9-B32F-41B1C29E4014}"/>
              </a:ext>
            </a:extLst>
          </p:cNvPr>
          <p:cNvSpPr txBox="1"/>
          <p:nvPr/>
        </p:nvSpPr>
        <p:spPr>
          <a:xfrm>
            <a:off x="618919" y="427301"/>
            <a:ext cx="2063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construir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A0DC26-1B57-4F3E-A514-5C5E25564116}"/>
              </a:ext>
            </a:extLst>
          </p:cNvPr>
          <p:cNvSpPr txBox="1"/>
          <p:nvPr/>
        </p:nvSpPr>
        <p:spPr>
          <a:xfrm>
            <a:off x="618919" y="829754"/>
            <a:ext cx="2932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Ações</a:t>
            </a:r>
            <a:r>
              <a:rPr lang="en-US" dirty="0"/>
              <a:t> </a:t>
            </a:r>
            <a:r>
              <a:rPr lang="en-US" dirty="0" err="1"/>
              <a:t>através</a:t>
            </a:r>
            <a:r>
              <a:rPr lang="en-US" dirty="0"/>
              <a:t> de </a:t>
            </a:r>
            <a:r>
              <a:rPr lang="en-US" dirty="0" err="1"/>
              <a:t>vários</a:t>
            </a:r>
            <a:r>
              <a:rPr lang="en-US" dirty="0"/>
              <a:t> workflows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35C13F-BDE4-408D-808F-A26366CFAA19}"/>
              </a:ext>
            </a:extLst>
          </p:cNvPr>
          <p:cNvSpPr txBox="1"/>
          <p:nvPr/>
        </p:nvSpPr>
        <p:spPr>
          <a:xfrm>
            <a:off x="618919" y="1232207"/>
            <a:ext cx="3188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Conhecimento</a:t>
            </a:r>
            <a:r>
              <a:rPr lang="en-US" dirty="0"/>
              <a:t> é </a:t>
            </a:r>
            <a:r>
              <a:rPr lang="en-US" dirty="0" err="1"/>
              <a:t>legível</a:t>
            </a:r>
            <a:r>
              <a:rPr lang="en-US" dirty="0"/>
              <a:t> por </a:t>
            </a:r>
            <a:r>
              <a:rPr lang="en-US" dirty="0" err="1"/>
              <a:t>máquinas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1A5A4F-6D29-4B4B-8B01-B529860CC7C6}"/>
              </a:ext>
            </a:extLst>
          </p:cNvPr>
          <p:cNvSpPr txBox="1"/>
          <p:nvPr/>
        </p:nvSpPr>
        <p:spPr>
          <a:xfrm>
            <a:off x="618919" y="1634660"/>
            <a:ext cx="17572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Prompts, tokens, …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78C968-C6FD-4762-A73E-C9B3731F52C0}"/>
              </a:ext>
            </a:extLst>
          </p:cNvPr>
          <p:cNvSpPr txBox="1"/>
          <p:nvPr/>
        </p:nvSpPr>
        <p:spPr>
          <a:xfrm>
            <a:off x="618919" y="2031822"/>
            <a:ext cx="31598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Atuação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velocidade</a:t>
            </a:r>
            <a:r>
              <a:rPr lang="en-US" dirty="0"/>
              <a:t> das </a:t>
            </a:r>
            <a:r>
              <a:rPr lang="en-US" dirty="0" err="1"/>
              <a:t>máquinas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228B3-E17B-479B-801D-CB2E322348BE}"/>
              </a:ext>
            </a:extLst>
          </p:cNvPr>
          <p:cNvSpPr txBox="1"/>
          <p:nvPr/>
        </p:nvSpPr>
        <p:spPr>
          <a:xfrm>
            <a:off x="5735426" y="3611165"/>
            <a:ext cx="32045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“The enterprise still needs a CIO because AI-firsts needs a clear owner of the system that turns intent into outcomes safely and economically”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EC0FE5-11D1-4B74-A53A-7A504C7A5FAD}"/>
              </a:ext>
            </a:extLst>
          </p:cNvPr>
          <p:cNvSpPr txBox="1"/>
          <p:nvPr/>
        </p:nvSpPr>
        <p:spPr>
          <a:xfrm>
            <a:off x="5735426" y="4664010"/>
            <a:ext cx="336823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BCG - June 22, 2026</a:t>
            </a:r>
          </a:p>
          <a:p>
            <a:r>
              <a:rPr lang="en-US" sz="700" dirty="0"/>
              <a:t>https://www.bcg.com/publications/2026/why-we-still-need-a-cio-in-the-ai-first-era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6962D46-BE8B-4D17-B01A-F107CFB4EC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70" t="12210" r="10631" b="14078"/>
          <a:stretch/>
        </p:blipFill>
        <p:spPr>
          <a:xfrm>
            <a:off x="263351" y="814942"/>
            <a:ext cx="359181" cy="3372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3D91432-C776-4A1E-A2D7-508A512195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70" t="12210" r="10631" b="14078"/>
          <a:stretch/>
        </p:blipFill>
        <p:spPr>
          <a:xfrm>
            <a:off x="263351" y="1219359"/>
            <a:ext cx="359181" cy="33728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63426BE-1979-4415-B602-8D76933DBD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70" t="12210" r="10631" b="14078"/>
          <a:stretch/>
        </p:blipFill>
        <p:spPr>
          <a:xfrm>
            <a:off x="263351" y="1623776"/>
            <a:ext cx="359181" cy="3372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16A1E24-9473-4417-A573-C1CF937EB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70" t="12210" r="10631" b="14078"/>
          <a:stretch/>
        </p:blipFill>
        <p:spPr>
          <a:xfrm>
            <a:off x="263351" y="2031823"/>
            <a:ext cx="359181" cy="337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E60FF0-2DFD-4893-9039-F792FFE8E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3354" y="2988205"/>
            <a:ext cx="1856705" cy="225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95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ECC825-3DF9-4C13-B4C5-4080CECEEC2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ADB143-1CAF-4CB0-9E73-90CFF6499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154" y="0"/>
            <a:ext cx="4997692" cy="51435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107A3A7-8878-4A7F-AE3B-AA5277F7F4FF}"/>
              </a:ext>
            </a:extLst>
          </p:cNvPr>
          <p:cNvSpPr/>
          <p:nvPr/>
        </p:nvSpPr>
        <p:spPr>
          <a:xfrm>
            <a:off x="5919537" y="1066911"/>
            <a:ext cx="700204" cy="51074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816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3" name="Google Shape;2303;p2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92325" y="4701000"/>
            <a:ext cx="434201" cy="257626"/>
          </a:xfrm>
          <a:prstGeom prst="rect">
            <a:avLst/>
          </a:prstGeom>
          <a:noFill/>
          <a:ln>
            <a:noFill/>
          </a:ln>
        </p:spPr>
      </p:pic>
      <p:sp>
        <p:nvSpPr>
          <p:cNvPr id="2304" name="Google Shape;2304;p224"/>
          <p:cNvSpPr txBox="1"/>
          <p:nvPr/>
        </p:nvSpPr>
        <p:spPr>
          <a:xfrm>
            <a:off x="150300" y="65175"/>
            <a:ext cx="21537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3344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306" name="Google Shape;2306;p224"/>
          <p:cNvSpPr txBox="1">
            <a:spLocks noGrp="1"/>
          </p:cNvSpPr>
          <p:nvPr>
            <p:ph type="ctrTitle"/>
          </p:nvPr>
        </p:nvSpPr>
        <p:spPr>
          <a:xfrm>
            <a:off x="342899" y="2147019"/>
            <a:ext cx="8637516" cy="778675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Execução e Controle</a:t>
            </a:r>
            <a:endParaRPr sz="44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59754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71A5823-6E63-4802-8301-4223D69F22A7}"/>
              </a:ext>
            </a:extLst>
          </p:cNvPr>
          <p:cNvSpPr/>
          <p:nvPr/>
        </p:nvSpPr>
        <p:spPr>
          <a:xfrm>
            <a:off x="217251" y="4520116"/>
            <a:ext cx="290857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7070F0-6141-478C-956F-F34C0E29D278}"/>
              </a:ext>
            </a:extLst>
          </p:cNvPr>
          <p:cNvGrpSpPr/>
          <p:nvPr/>
        </p:nvGrpSpPr>
        <p:grpSpPr>
          <a:xfrm>
            <a:off x="1177336" y="1135555"/>
            <a:ext cx="6789329" cy="2453290"/>
            <a:chOff x="957904" y="1465350"/>
            <a:chExt cx="6789329" cy="245329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95C0E16-4F1B-48A7-A3BB-D37D4DAD6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7904" y="1465350"/>
              <a:ext cx="1706943" cy="171763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90419CD-E6D0-4DA3-9017-DD26FFA4B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13557" y="1465350"/>
              <a:ext cx="1706944" cy="1717639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F75DB9D-A9D1-4CDB-93EE-52F18C029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69210" y="1465350"/>
              <a:ext cx="1478023" cy="1717639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0ADA62A-000E-4D13-AB36-9D4B1605D23E}"/>
                </a:ext>
              </a:extLst>
            </p:cNvPr>
            <p:cNvSpPr txBox="1"/>
            <p:nvPr/>
          </p:nvSpPr>
          <p:spPr>
            <a:xfrm>
              <a:off x="1070627" y="3511530"/>
              <a:ext cx="14814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/>
                <a:t>Automação</a:t>
              </a:r>
              <a:endParaRPr lang="en-US" sz="20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52180C-EB6C-490E-A2CA-9CF4CE481EC1}"/>
                </a:ext>
              </a:extLst>
            </p:cNvPr>
            <p:cNvSpPr txBox="1"/>
            <p:nvPr/>
          </p:nvSpPr>
          <p:spPr>
            <a:xfrm>
              <a:off x="3769562" y="3511530"/>
              <a:ext cx="13949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/>
                <a:t>Integração</a:t>
              </a:r>
              <a:endParaRPr lang="en-US" sz="20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42D92D0-7836-4F4A-983F-DCA62389DD0D}"/>
                </a:ext>
              </a:extLst>
            </p:cNvPr>
            <p:cNvSpPr txBox="1"/>
            <p:nvPr/>
          </p:nvSpPr>
          <p:spPr>
            <a:xfrm>
              <a:off x="6794861" y="3518530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/>
                <a:t>IA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40E69A1-24C4-47AF-A6BC-E283387209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0173" y="4332877"/>
            <a:ext cx="772575" cy="73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73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138"/>
          <p:cNvSpPr/>
          <p:nvPr/>
        </p:nvSpPr>
        <p:spPr>
          <a:xfrm>
            <a:off x="3687373" y="1543050"/>
            <a:ext cx="5206200" cy="2051700"/>
          </a:xfrm>
          <a:prstGeom prst="roundRect">
            <a:avLst>
              <a:gd name="adj" fmla="val 0"/>
            </a:avLst>
          </a:prstGeom>
          <a:solidFill>
            <a:srgbClr val="F7EB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18" name="Google Shape;1918;p138"/>
          <p:cNvSpPr/>
          <p:nvPr/>
        </p:nvSpPr>
        <p:spPr>
          <a:xfrm>
            <a:off x="241868" y="1543050"/>
            <a:ext cx="3482100" cy="2051700"/>
          </a:xfrm>
          <a:prstGeom prst="roundRect">
            <a:avLst>
              <a:gd name="adj" fmla="val 0"/>
            </a:avLst>
          </a:prstGeom>
          <a:solidFill>
            <a:srgbClr val="F5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919" name="Google Shape;1919;p138"/>
          <p:cNvGrpSpPr/>
          <p:nvPr/>
        </p:nvGrpSpPr>
        <p:grpSpPr>
          <a:xfrm>
            <a:off x="421087" y="2185800"/>
            <a:ext cx="1450800" cy="1227000"/>
            <a:chOff x="340049" y="2059050"/>
            <a:chExt cx="1450800" cy="1227000"/>
          </a:xfrm>
        </p:grpSpPr>
        <p:sp>
          <p:nvSpPr>
            <p:cNvPr id="1920" name="Google Shape;1920;p138"/>
            <p:cNvSpPr/>
            <p:nvPr/>
          </p:nvSpPr>
          <p:spPr>
            <a:xfrm>
              <a:off x="340049" y="2059050"/>
              <a:ext cx="1450800" cy="1227000"/>
            </a:xfrm>
            <a:prstGeom prst="roundRect">
              <a:avLst>
                <a:gd name="adj" fmla="val 6319"/>
              </a:avLst>
            </a:prstGeom>
            <a:solidFill>
              <a:schemeClr val="lt1"/>
            </a:solidFill>
            <a:ln w="97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3875" tIns="374900" rIns="93875" bIns="93875" anchor="t" anchorCtr="0">
              <a:no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27" b="1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Chatbots</a:t>
              </a:r>
              <a:endParaRPr sz="924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24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Assist</a:t>
              </a:r>
              <a:endParaRPr sz="924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27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21" name="Google Shape;1921;p138"/>
            <p:cNvSpPr/>
            <p:nvPr/>
          </p:nvSpPr>
          <p:spPr>
            <a:xfrm>
              <a:off x="454304" y="2198831"/>
              <a:ext cx="166500" cy="167100"/>
            </a:xfrm>
            <a:prstGeom prst="ellipse">
              <a:avLst/>
            </a:prstGeom>
            <a:solidFill>
              <a:schemeClr val="dk1"/>
            </a:solidFill>
            <a:ln w="97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2" b="1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1</a:t>
              </a:r>
              <a:endParaRPr sz="822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923" name="Google Shape;1923;p138"/>
          <p:cNvSpPr txBox="1">
            <a:spLocks noGrp="1"/>
          </p:cNvSpPr>
          <p:nvPr>
            <p:ph type="title" idx="4294967295"/>
          </p:nvPr>
        </p:nvSpPr>
        <p:spPr>
          <a:xfrm>
            <a:off x="241950" y="249675"/>
            <a:ext cx="8660100" cy="5496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IA superou a barreira da linguagem, mas </a:t>
            </a:r>
            <a:r>
              <a:rPr lang="en" sz="2000" b="1" dirty="0"/>
              <a:t>não da execução</a:t>
            </a:r>
            <a:endParaRPr sz="2000" b="1" dirty="0"/>
          </a:p>
        </p:txBody>
      </p:sp>
      <p:grpSp>
        <p:nvGrpSpPr>
          <p:cNvPr id="1924" name="Google Shape;1924;p138"/>
          <p:cNvGrpSpPr/>
          <p:nvPr/>
        </p:nvGrpSpPr>
        <p:grpSpPr>
          <a:xfrm>
            <a:off x="2133865" y="2185800"/>
            <a:ext cx="1450800" cy="1227000"/>
            <a:chOff x="1901299" y="2059050"/>
            <a:chExt cx="1450800" cy="1227000"/>
          </a:xfrm>
        </p:grpSpPr>
        <p:sp>
          <p:nvSpPr>
            <p:cNvPr id="1925" name="Google Shape;1925;p138"/>
            <p:cNvSpPr/>
            <p:nvPr/>
          </p:nvSpPr>
          <p:spPr>
            <a:xfrm>
              <a:off x="1901299" y="2059050"/>
              <a:ext cx="1450800" cy="1227000"/>
            </a:xfrm>
            <a:prstGeom prst="roundRect">
              <a:avLst>
                <a:gd name="adj" fmla="val 6319"/>
              </a:avLst>
            </a:prstGeom>
            <a:solidFill>
              <a:schemeClr val="lt1"/>
            </a:solidFill>
            <a:ln w="97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3875" tIns="374900" rIns="93875" bIns="93875" anchor="t" anchorCtr="0">
              <a:no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27" b="1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Knowledge Agent</a:t>
              </a:r>
              <a:endParaRPr sz="924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24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Recommend</a:t>
              </a:r>
              <a:endParaRPr sz="924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27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26" name="Google Shape;1926;p138"/>
            <p:cNvSpPr/>
            <p:nvPr/>
          </p:nvSpPr>
          <p:spPr>
            <a:xfrm>
              <a:off x="2015554" y="2198831"/>
              <a:ext cx="166500" cy="167100"/>
            </a:xfrm>
            <a:prstGeom prst="ellipse">
              <a:avLst/>
            </a:prstGeom>
            <a:solidFill>
              <a:schemeClr val="dk1"/>
            </a:solidFill>
            <a:ln w="97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2" b="1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2</a:t>
              </a:r>
              <a:endParaRPr sz="822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927" name="Google Shape;1927;p138"/>
          <p:cNvGrpSpPr/>
          <p:nvPr/>
        </p:nvGrpSpPr>
        <p:grpSpPr>
          <a:xfrm>
            <a:off x="3846643" y="2185800"/>
            <a:ext cx="1450800" cy="1227000"/>
            <a:chOff x="3995824" y="2059050"/>
            <a:chExt cx="1450800" cy="1227000"/>
          </a:xfrm>
        </p:grpSpPr>
        <p:sp>
          <p:nvSpPr>
            <p:cNvPr id="1928" name="Google Shape;1928;p138"/>
            <p:cNvSpPr/>
            <p:nvPr/>
          </p:nvSpPr>
          <p:spPr>
            <a:xfrm>
              <a:off x="3995824" y="2059050"/>
              <a:ext cx="1450800" cy="1227000"/>
            </a:xfrm>
            <a:prstGeom prst="roundRect">
              <a:avLst>
                <a:gd name="adj" fmla="val 6319"/>
              </a:avLst>
            </a:prstGeom>
            <a:solidFill>
              <a:schemeClr val="lt1"/>
            </a:solidFill>
            <a:ln w="9775" cap="flat" cmpd="sng">
              <a:solidFill>
                <a:srgbClr val="F871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3875" tIns="374900" rIns="93875" bIns="93875" anchor="t" anchorCtr="0">
              <a:no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27" b="1" dirty="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Assistants</a:t>
              </a:r>
              <a:endParaRPr sz="924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24" dirty="0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Act with approval</a:t>
              </a:r>
              <a:endParaRPr sz="924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27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29" name="Google Shape;1929;p138"/>
            <p:cNvSpPr/>
            <p:nvPr/>
          </p:nvSpPr>
          <p:spPr>
            <a:xfrm>
              <a:off x="4110079" y="2198831"/>
              <a:ext cx="166500" cy="167100"/>
            </a:xfrm>
            <a:prstGeom prst="ellipse">
              <a:avLst/>
            </a:prstGeom>
            <a:solidFill>
              <a:srgbClr val="F87171"/>
            </a:solidFill>
            <a:ln w="9775" cap="flat" cmpd="sng">
              <a:solidFill>
                <a:srgbClr val="F871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2" b="1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3</a:t>
              </a:r>
              <a:endParaRPr sz="822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930" name="Google Shape;1930;p138"/>
          <p:cNvGrpSpPr/>
          <p:nvPr/>
        </p:nvGrpSpPr>
        <p:grpSpPr>
          <a:xfrm>
            <a:off x="5559421" y="2185800"/>
            <a:ext cx="1450800" cy="1227000"/>
            <a:chOff x="5556212" y="2059050"/>
            <a:chExt cx="1450800" cy="1227000"/>
          </a:xfrm>
        </p:grpSpPr>
        <p:sp>
          <p:nvSpPr>
            <p:cNvPr id="1931" name="Google Shape;1931;p138"/>
            <p:cNvSpPr/>
            <p:nvPr/>
          </p:nvSpPr>
          <p:spPr>
            <a:xfrm>
              <a:off x="5556212" y="2059050"/>
              <a:ext cx="1450800" cy="1227000"/>
            </a:xfrm>
            <a:prstGeom prst="roundRect">
              <a:avLst>
                <a:gd name="adj" fmla="val 6319"/>
              </a:avLst>
            </a:prstGeom>
            <a:solidFill>
              <a:schemeClr val="lt1"/>
            </a:solidFill>
            <a:ln w="9775" cap="flat" cmpd="sng">
              <a:solidFill>
                <a:srgbClr val="F871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3875" tIns="374900" rIns="93875" bIns="93875" anchor="t" anchorCtr="0">
              <a:no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27" b="1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Orchestration</a:t>
              </a:r>
              <a:endParaRPr sz="924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24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Transform core processes</a:t>
              </a:r>
              <a:endParaRPr sz="924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27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32" name="Google Shape;1932;p138"/>
            <p:cNvSpPr/>
            <p:nvPr/>
          </p:nvSpPr>
          <p:spPr>
            <a:xfrm>
              <a:off x="5670467" y="2198831"/>
              <a:ext cx="166500" cy="167100"/>
            </a:xfrm>
            <a:prstGeom prst="ellipse">
              <a:avLst/>
            </a:prstGeom>
            <a:solidFill>
              <a:srgbClr val="F87171"/>
            </a:solidFill>
            <a:ln w="9775" cap="flat" cmpd="sng">
              <a:solidFill>
                <a:srgbClr val="F871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2" b="1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4</a:t>
              </a:r>
              <a:endParaRPr sz="822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933" name="Google Shape;1933;p138"/>
          <p:cNvGrpSpPr/>
          <p:nvPr/>
        </p:nvGrpSpPr>
        <p:grpSpPr>
          <a:xfrm>
            <a:off x="7272199" y="2185800"/>
            <a:ext cx="1450800" cy="1227000"/>
            <a:chOff x="7108087" y="2059050"/>
            <a:chExt cx="1450800" cy="1227000"/>
          </a:xfrm>
        </p:grpSpPr>
        <p:sp>
          <p:nvSpPr>
            <p:cNvPr id="1934" name="Google Shape;1934;p138"/>
            <p:cNvSpPr/>
            <p:nvPr/>
          </p:nvSpPr>
          <p:spPr>
            <a:xfrm>
              <a:off x="7108087" y="2059050"/>
              <a:ext cx="1450800" cy="1227000"/>
            </a:xfrm>
            <a:prstGeom prst="roundRect">
              <a:avLst>
                <a:gd name="adj" fmla="val 6319"/>
              </a:avLst>
            </a:prstGeom>
            <a:solidFill>
              <a:schemeClr val="lt1"/>
            </a:solidFill>
            <a:ln w="9775" cap="flat" cmpd="sng">
              <a:solidFill>
                <a:srgbClr val="F871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3875" tIns="374900" rIns="93875" bIns="9387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27" b="1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Multi- Agent Orchestration</a:t>
              </a:r>
              <a:endParaRPr sz="924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24">
                  <a:solidFill>
                    <a:schemeClr val="dk1"/>
                  </a:solidFill>
                  <a:latin typeface="Poppins"/>
                  <a:ea typeface="Poppins"/>
                  <a:cs typeface="Poppins"/>
                  <a:sym typeface="Poppins"/>
                </a:rPr>
                <a:t>Autonomous biz operations</a:t>
              </a:r>
              <a:endParaRPr sz="924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27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35" name="Google Shape;1935;p138"/>
            <p:cNvSpPr/>
            <p:nvPr/>
          </p:nvSpPr>
          <p:spPr>
            <a:xfrm>
              <a:off x="7222342" y="2198831"/>
              <a:ext cx="166500" cy="167100"/>
            </a:xfrm>
            <a:prstGeom prst="ellipse">
              <a:avLst/>
            </a:prstGeom>
            <a:solidFill>
              <a:srgbClr val="F87171"/>
            </a:solidFill>
            <a:ln w="9775" cap="flat" cmpd="sng">
              <a:solidFill>
                <a:srgbClr val="F8717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22" b="1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5</a:t>
              </a:r>
              <a:endParaRPr sz="822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936" name="Google Shape;1936;p138"/>
          <p:cNvSpPr txBox="1"/>
          <p:nvPr/>
        </p:nvSpPr>
        <p:spPr>
          <a:xfrm>
            <a:off x="3846638" y="1599080"/>
            <a:ext cx="4834800" cy="529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27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EXECUÇÂO</a:t>
            </a:r>
            <a:endParaRPr sz="1027" b="1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24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Agentes seguros, executando processos de negócio.</a:t>
            </a:r>
            <a:endParaRPr sz="1027" b="1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37" name="Google Shape;1937;p138"/>
          <p:cNvSpPr txBox="1"/>
          <p:nvPr/>
        </p:nvSpPr>
        <p:spPr>
          <a:xfrm>
            <a:off x="421088" y="1588280"/>
            <a:ext cx="3000000" cy="55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7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READ-ONLY</a:t>
            </a:r>
            <a:endParaRPr sz="1127" b="1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Agentes "Read-only”. Auxiliam pessoas.</a:t>
            </a:r>
            <a:endParaRPr sz="950" b="1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E76D713E-9F22-4FB2-BF22-A375D80C7FB5}"/>
              </a:ext>
            </a:extLst>
          </p:cNvPr>
          <p:cNvSpPr/>
          <p:nvPr/>
        </p:nvSpPr>
        <p:spPr>
          <a:xfrm>
            <a:off x="421087" y="3843181"/>
            <a:ext cx="8301912" cy="272410"/>
          </a:xfrm>
          <a:prstGeom prst="rightArrow">
            <a:avLst/>
          </a:prstGeom>
          <a:gradFill flip="none" rotWithShape="1">
            <a:gsLst>
              <a:gs pos="0">
                <a:srgbClr val="F0AAAA"/>
              </a:gs>
              <a:gs pos="50000">
                <a:srgbClr val="FF4747"/>
              </a:gs>
              <a:gs pos="100000">
                <a:srgbClr val="C0000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631DEA-FE0A-4275-B690-5C8C15EAA5E3}"/>
              </a:ext>
            </a:extLst>
          </p:cNvPr>
          <p:cNvSpPr txBox="1"/>
          <p:nvPr/>
        </p:nvSpPr>
        <p:spPr>
          <a:xfrm>
            <a:off x="4270475" y="4077843"/>
            <a:ext cx="603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Valor</a:t>
            </a:r>
          </a:p>
        </p:txBody>
      </p:sp>
    </p:spTree>
    <p:extLst>
      <p:ext uri="{BB962C8B-B14F-4D97-AF65-F5344CB8AC3E}">
        <p14:creationId xmlns:p14="http://schemas.microsoft.com/office/powerpoint/2010/main" val="3497690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E7BB81-1490-4C5F-B534-72A8C19AC2CA}"/>
              </a:ext>
            </a:extLst>
          </p:cNvPr>
          <p:cNvSpPr/>
          <p:nvPr/>
        </p:nvSpPr>
        <p:spPr>
          <a:xfrm>
            <a:off x="153975" y="4616369"/>
            <a:ext cx="3294546" cy="385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44" name="Google Shape;1944;p139"/>
          <p:cNvCxnSpPr>
            <a:stCxn id="1945" idx="2"/>
            <a:endCxn id="1946" idx="0"/>
          </p:cNvCxnSpPr>
          <p:nvPr/>
        </p:nvCxnSpPr>
        <p:spPr>
          <a:xfrm flipH="1">
            <a:off x="794625" y="2498200"/>
            <a:ext cx="777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47" name="Google Shape;1947;p139"/>
          <p:cNvCxnSpPr>
            <a:stCxn id="1945" idx="2"/>
            <a:endCxn id="1948" idx="0"/>
          </p:cNvCxnSpPr>
          <p:nvPr/>
        </p:nvCxnSpPr>
        <p:spPr>
          <a:xfrm>
            <a:off x="872325" y="2498200"/>
            <a:ext cx="10086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49" name="Google Shape;1949;p139"/>
          <p:cNvCxnSpPr>
            <a:stCxn id="1945" idx="2"/>
            <a:endCxn id="1950" idx="0"/>
          </p:cNvCxnSpPr>
          <p:nvPr/>
        </p:nvCxnSpPr>
        <p:spPr>
          <a:xfrm>
            <a:off x="872325" y="2498200"/>
            <a:ext cx="22524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51" name="Google Shape;1951;p139"/>
          <p:cNvCxnSpPr>
            <a:stCxn id="1945" idx="2"/>
            <a:endCxn id="1952" idx="0"/>
          </p:cNvCxnSpPr>
          <p:nvPr/>
        </p:nvCxnSpPr>
        <p:spPr>
          <a:xfrm>
            <a:off x="872325" y="2498200"/>
            <a:ext cx="33219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53" name="Google Shape;1953;p139"/>
          <p:cNvCxnSpPr>
            <a:stCxn id="1945" idx="2"/>
            <a:endCxn id="1954" idx="0"/>
          </p:cNvCxnSpPr>
          <p:nvPr/>
        </p:nvCxnSpPr>
        <p:spPr>
          <a:xfrm>
            <a:off x="872325" y="2498200"/>
            <a:ext cx="42837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55" name="Google Shape;1955;p139"/>
          <p:cNvCxnSpPr>
            <a:stCxn id="1945" idx="2"/>
            <a:endCxn id="1956" idx="0"/>
          </p:cNvCxnSpPr>
          <p:nvPr/>
        </p:nvCxnSpPr>
        <p:spPr>
          <a:xfrm>
            <a:off x="872325" y="2498200"/>
            <a:ext cx="54396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57" name="Google Shape;1957;p139"/>
          <p:cNvCxnSpPr>
            <a:stCxn id="1945" idx="2"/>
            <a:endCxn id="1958" idx="0"/>
          </p:cNvCxnSpPr>
          <p:nvPr/>
        </p:nvCxnSpPr>
        <p:spPr>
          <a:xfrm>
            <a:off x="872325" y="2498200"/>
            <a:ext cx="65958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59" name="Google Shape;1959;p139"/>
          <p:cNvCxnSpPr>
            <a:stCxn id="1945" idx="2"/>
            <a:endCxn id="1960" idx="0"/>
          </p:cNvCxnSpPr>
          <p:nvPr/>
        </p:nvCxnSpPr>
        <p:spPr>
          <a:xfrm>
            <a:off x="872325" y="2498200"/>
            <a:ext cx="76224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61" name="Google Shape;1961;p139"/>
          <p:cNvCxnSpPr>
            <a:stCxn id="1962" idx="2"/>
            <a:endCxn id="1946" idx="0"/>
          </p:cNvCxnSpPr>
          <p:nvPr/>
        </p:nvCxnSpPr>
        <p:spPr>
          <a:xfrm flipH="1">
            <a:off x="794580" y="2498200"/>
            <a:ext cx="15576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63" name="Google Shape;1963;p139"/>
          <p:cNvCxnSpPr>
            <a:stCxn id="1962" idx="2"/>
            <a:endCxn id="1948" idx="0"/>
          </p:cNvCxnSpPr>
          <p:nvPr/>
        </p:nvCxnSpPr>
        <p:spPr>
          <a:xfrm flipH="1">
            <a:off x="1880880" y="2498200"/>
            <a:ext cx="4713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64" name="Google Shape;1964;p139"/>
          <p:cNvCxnSpPr>
            <a:stCxn id="1962" idx="2"/>
            <a:endCxn id="1950" idx="0"/>
          </p:cNvCxnSpPr>
          <p:nvPr/>
        </p:nvCxnSpPr>
        <p:spPr>
          <a:xfrm>
            <a:off x="2352180" y="2498200"/>
            <a:ext cx="7725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65" name="Google Shape;1965;p139"/>
          <p:cNvCxnSpPr>
            <a:stCxn id="1962" idx="2"/>
            <a:endCxn id="1952" idx="0"/>
          </p:cNvCxnSpPr>
          <p:nvPr/>
        </p:nvCxnSpPr>
        <p:spPr>
          <a:xfrm>
            <a:off x="2352180" y="2498200"/>
            <a:ext cx="18420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66" name="Google Shape;1966;p139"/>
          <p:cNvCxnSpPr>
            <a:stCxn id="1962" idx="2"/>
            <a:endCxn id="1954" idx="0"/>
          </p:cNvCxnSpPr>
          <p:nvPr/>
        </p:nvCxnSpPr>
        <p:spPr>
          <a:xfrm>
            <a:off x="2352180" y="2498200"/>
            <a:ext cx="28038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67" name="Google Shape;1967;p139"/>
          <p:cNvCxnSpPr>
            <a:stCxn id="1962" idx="2"/>
            <a:endCxn id="1956" idx="0"/>
          </p:cNvCxnSpPr>
          <p:nvPr/>
        </p:nvCxnSpPr>
        <p:spPr>
          <a:xfrm>
            <a:off x="2352180" y="2498200"/>
            <a:ext cx="39597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68" name="Google Shape;1968;p139"/>
          <p:cNvCxnSpPr>
            <a:stCxn id="1962" idx="2"/>
            <a:endCxn id="1960" idx="0"/>
          </p:cNvCxnSpPr>
          <p:nvPr/>
        </p:nvCxnSpPr>
        <p:spPr>
          <a:xfrm>
            <a:off x="2352180" y="2498200"/>
            <a:ext cx="61425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69" name="Google Shape;1969;p139"/>
          <p:cNvSpPr/>
          <p:nvPr/>
        </p:nvSpPr>
        <p:spPr>
          <a:xfrm>
            <a:off x="7553175" y="686200"/>
            <a:ext cx="1436700" cy="18120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    AWS Stands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0" name="Google Shape;1970;p139"/>
          <p:cNvSpPr/>
          <p:nvPr/>
        </p:nvSpPr>
        <p:spPr>
          <a:xfrm>
            <a:off x="7760771" y="1031831"/>
            <a:ext cx="1021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Identity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1" name="Google Shape;1971;p139"/>
          <p:cNvSpPr/>
          <p:nvPr/>
        </p:nvSpPr>
        <p:spPr>
          <a:xfrm>
            <a:off x="7759396" y="1321010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Security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2" name="Google Shape;1972;p139"/>
          <p:cNvSpPr/>
          <p:nvPr/>
        </p:nvSpPr>
        <p:spPr>
          <a:xfrm>
            <a:off x="7759396" y="161018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Governance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3" name="Google Shape;1973;p139"/>
          <p:cNvSpPr/>
          <p:nvPr/>
        </p:nvSpPr>
        <p:spPr>
          <a:xfrm>
            <a:off x="7759396" y="189936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Observability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4" name="Google Shape;1974;p139"/>
          <p:cNvSpPr/>
          <p:nvPr/>
        </p:nvSpPr>
        <p:spPr>
          <a:xfrm>
            <a:off x="7759396" y="2188548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Connectivity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5" name="Google Shape;1975;p139"/>
          <p:cNvSpPr/>
          <p:nvPr/>
        </p:nvSpPr>
        <p:spPr>
          <a:xfrm>
            <a:off x="6073345" y="686200"/>
            <a:ext cx="1436700" cy="18120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   Agentforce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6" name="Google Shape;1976;p139"/>
          <p:cNvSpPr/>
          <p:nvPr/>
        </p:nvSpPr>
        <p:spPr>
          <a:xfrm>
            <a:off x="6280941" y="1031831"/>
            <a:ext cx="1021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Identity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7" name="Google Shape;1977;p139"/>
          <p:cNvSpPr/>
          <p:nvPr/>
        </p:nvSpPr>
        <p:spPr>
          <a:xfrm>
            <a:off x="6279566" y="1321010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Security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8" name="Google Shape;1978;p139"/>
          <p:cNvSpPr/>
          <p:nvPr/>
        </p:nvSpPr>
        <p:spPr>
          <a:xfrm>
            <a:off x="6279566" y="161018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Governance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79" name="Google Shape;1979;p139"/>
          <p:cNvSpPr/>
          <p:nvPr/>
        </p:nvSpPr>
        <p:spPr>
          <a:xfrm>
            <a:off x="6279566" y="189936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Observability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0" name="Google Shape;1980;p139"/>
          <p:cNvSpPr/>
          <p:nvPr/>
        </p:nvSpPr>
        <p:spPr>
          <a:xfrm>
            <a:off x="6279566" y="2188548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Connectivity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1" name="Google Shape;1981;p139"/>
          <p:cNvSpPr/>
          <p:nvPr/>
        </p:nvSpPr>
        <p:spPr>
          <a:xfrm>
            <a:off x="4593503" y="686200"/>
            <a:ext cx="1436700" cy="18120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Gemini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2" name="Google Shape;1982;p139"/>
          <p:cNvSpPr/>
          <p:nvPr/>
        </p:nvSpPr>
        <p:spPr>
          <a:xfrm>
            <a:off x="4801099" y="1031831"/>
            <a:ext cx="1021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Identity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3" name="Google Shape;1983;p139"/>
          <p:cNvSpPr/>
          <p:nvPr/>
        </p:nvSpPr>
        <p:spPr>
          <a:xfrm>
            <a:off x="4799724" y="1321010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Security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4" name="Google Shape;1984;p139"/>
          <p:cNvSpPr/>
          <p:nvPr/>
        </p:nvSpPr>
        <p:spPr>
          <a:xfrm>
            <a:off x="4799724" y="161018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Governance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5" name="Google Shape;1985;p139"/>
          <p:cNvSpPr/>
          <p:nvPr/>
        </p:nvSpPr>
        <p:spPr>
          <a:xfrm>
            <a:off x="4799724" y="189936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Observability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6" name="Google Shape;1986;p139"/>
          <p:cNvSpPr/>
          <p:nvPr/>
        </p:nvSpPr>
        <p:spPr>
          <a:xfrm>
            <a:off x="4799724" y="2188548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Connectivity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7" name="Google Shape;1987;p139"/>
          <p:cNvSpPr/>
          <p:nvPr/>
        </p:nvSpPr>
        <p:spPr>
          <a:xfrm>
            <a:off x="3113673" y="686200"/>
            <a:ext cx="1436700" cy="18120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  Copilot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8" name="Google Shape;1988;p139"/>
          <p:cNvSpPr/>
          <p:nvPr/>
        </p:nvSpPr>
        <p:spPr>
          <a:xfrm>
            <a:off x="3321269" y="1031831"/>
            <a:ext cx="1021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Identity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89" name="Google Shape;1989;p139"/>
          <p:cNvSpPr/>
          <p:nvPr/>
        </p:nvSpPr>
        <p:spPr>
          <a:xfrm>
            <a:off x="3319894" y="1321010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Security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90" name="Google Shape;1990;p139"/>
          <p:cNvSpPr/>
          <p:nvPr/>
        </p:nvSpPr>
        <p:spPr>
          <a:xfrm>
            <a:off x="3319894" y="161018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Governance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91" name="Google Shape;1991;p139"/>
          <p:cNvSpPr/>
          <p:nvPr/>
        </p:nvSpPr>
        <p:spPr>
          <a:xfrm>
            <a:off x="3319894" y="189936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Observability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92" name="Google Shape;1992;p139"/>
          <p:cNvSpPr/>
          <p:nvPr/>
        </p:nvSpPr>
        <p:spPr>
          <a:xfrm>
            <a:off x="3319894" y="2188548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Connectivity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62" name="Google Shape;1962;p139"/>
          <p:cNvSpPr/>
          <p:nvPr/>
        </p:nvSpPr>
        <p:spPr>
          <a:xfrm>
            <a:off x="1633830" y="686200"/>
            <a:ext cx="1436700" cy="18120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  ChatGPT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93" name="Google Shape;1993;p139"/>
          <p:cNvSpPr/>
          <p:nvPr/>
        </p:nvSpPr>
        <p:spPr>
          <a:xfrm>
            <a:off x="1841426" y="1031831"/>
            <a:ext cx="1021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Identity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94" name="Google Shape;1994;p139"/>
          <p:cNvSpPr/>
          <p:nvPr/>
        </p:nvSpPr>
        <p:spPr>
          <a:xfrm>
            <a:off x="1840052" y="1321010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Security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95" name="Google Shape;1995;p139"/>
          <p:cNvSpPr/>
          <p:nvPr/>
        </p:nvSpPr>
        <p:spPr>
          <a:xfrm>
            <a:off x="1840052" y="161018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Governance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96" name="Google Shape;1996;p139"/>
          <p:cNvSpPr/>
          <p:nvPr/>
        </p:nvSpPr>
        <p:spPr>
          <a:xfrm>
            <a:off x="1840052" y="189936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Observability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97" name="Google Shape;1997;p139"/>
          <p:cNvSpPr/>
          <p:nvPr/>
        </p:nvSpPr>
        <p:spPr>
          <a:xfrm>
            <a:off x="1840052" y="2188548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Connectivity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45" name="Google Shape;1945;p139"/>
          <p:cNvSpPr/>
          <p:nvPr/>
        </p:nvSpPr>
        <p:spPr>
          <a:xfrm>
            <a:off x="153975" y="686200"/>
            <a:ext cx="1436700" cy="18120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Claude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998" name="Google Shape;1998;p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615" y="763898"/>
            <a:ext cx="181425" cy="178647"/>
          </a:xfrm>
          <a:prstGeom prst="rect">
            <a:avLst/>
          </a:prstGeom>
          <a:noFill/>
          <a:ln>
            <a:noFill/>
          </a:ln>
        </p:spPr>
      </p:pic>
      <p:sp>
        <p:nvSpPr>
          <p:cNvPr id="1999" name="Google Shape;1999;p139"/>
          <p:cNvSpPr/>
          <p:nvPr/>
        </p:nvSpPr>
        <p:spPr>
          <a:xfrm>
            <a:off x="361571" y="1031831"/>
            <a:ext cx="1021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Identity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00" name="Google Shape;2000;p139"/>
          <p:cNvSpPr/>
          <p:nvPr/>
        </p:nvSpPr>
        <p:spPr>
          <a:xfrm>
            <a:off x="360196" y="1321010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Security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01" name="Google Shape;2001;p139"/>
          <p:cNvSpPr/>
          <p:nvPr/>
        </p:nvSpPr>
        <p:spPr>
          <a:xfrm>
            <a:off x="360196" y="161018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Governance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02" name="Google Shape;2002;p139"/>
          <p:cNvSpPr/>
          <p:nvPr/>
        </p:nvSpPr>
        <p:spPr>
          <a:xfrm>
            <a:off x="360196" y="1899369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Observability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03" name="Google Shape;2003;p139"/>
          <p:cNvSpPr/>
          <p:nvPr/>
        </p:nvSpPr>
        <p:spPr>
          <a:xfrm>
            <a:off x="360196" y="2188548"/>
            <a:ext cx="1024500" cy="208200"/>
          </a:xfrm>
          <a:prstGeom prst="roundRect">
            <a:avLst>
              <a:gd name="adj" fmla="val 50000"/>
            </a:avLst>
          </a:prstGeom>
          <a:solidFill>
            <a:srgbClr val="F5F6F8"/>
          </a:solidFill>
          <a:ln w="57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1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Connectivity</a:t>
            </a:r>
            <a:endParaRPr sz="913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004" name="Google Shape;2004;p139"/>
          <p:cNvGrpSpPr/>
          <p:nvPr/>
        </p:nvGrpSpPr>
        <p:grpSpPr>
          <a:xfrm>
            <a:off x="1301945" y="4616369"/>
            <a:ext cx="985108" cy="302746"/>
            <a:chOff x="7354531" y="3006543"/>
            <a:chExt cx="1249503" cy="384000"/>
          </a:xfrm>
        </p:grpSpPr>
        <p:sp>
          <p:nvSpPr>
            <p:cNvPr id="1948" name="Google Shape;1948;p139"/>
            <p:cNvSpPr/>
            <p:nvPr/>
          </p:nvSpPr>
          <p:spPr>
            <a:xfrm>
              <a:off x="7573834" y="3077493"/>
              <a:ext cx="1030200" cy="2421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35" dist="25424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Salesforce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pic>
          <p:nvPicPr>
            <p:cNvPr id="2005" name="Google Shape;2005;p139"/>
            <p:cNvPicPr preferRelativeResize="0"/>
            <p:nvPr/>
          </p:nvPicPr>
          <p:blipFill rotWithShape="1">
            <a:blip r:embed="rId4">
              <a:alphaModFix/>
            </a:blip>
            <a:srcRect l="20353" r="20940"/>
            <a:stretch/>
          </p:blipFill>
          <p:spPr>
            <a:xfrm>
              <a:off x="7354531" y="3006543"/>
              <a:ext cx="384000" cy="384000"/>
            </a:xfrm>
            <a:prstGeom prst="ellipse">
              <a:avLst/>
            </a:prstGeom>
            <a:noFill/>
            <a:ln>
              <a:noFill/>
            </a:ln>
            <a:effectLst>
              <a:outerShdw blurRad="76271" dist="25424" dir="5400000" algn="bl" rotWithShape="0">
                <a:srgbClr val="000000">
                  <a:alpha val="50000"/>
                </a:srgbClr>
              </a:outerShdw>
            </a:effectLst>
          </p:spPr>
        </p:pic>
      </p:grpSp>
      <p:pic>
        <p:nvPicPr>
          <p:cNvPr id="2006" name="Google Shape;2006;p1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41226" y="762509"/>
            <a:ext cx="181425" cy="18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7" name="Google Shape;2007;p1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49962" y="762563"/>
            <a:ext cx="181425" cy="181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8" name="Google Shape;2008;p1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29787" y="762527"/>
            <a:ext cx="181425" cy="181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9" name="Google Shape;2009;p1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12125" y="762509"/>
            <a:ext cx="181425" cy="18142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10" name="Google Shape;2010;p139" descr="Google Shape;745;p13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58167" y="799209"/>
            <a:ext cx="181425" cy="108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1" name="Google Shape;2011;p139"/>
          <p:cNvGrpSpPr/>
          <p:nvPr/>
        </p:nvGrpSpPr>
        <p:grpSpPr>
          <a:xfrm>
            <a:off x="352142" y="4616491"/>
            <a:ext cx="711904" cy="302770"/>
            <a:chOff x="526725" y="1875188"/>
            <a:chExt cx="699041" cy="297300"/>
          </a:xfrm>
        </p:grpSpPr>
        <p:sp>
          <p:nvSpPr>
            <p:cNvPr id="1946" name="Google Shape;1946;p139"/>
            <p:cNvSpPr/>
            <p:nvPr/>
          </p:nvSpPr>
          <p:spPr>
            <a:xfrm>
              <a:off x="696566" y="1930083"/>
              <a:ext cx="5292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Slack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12" name="Google Shape;2012;p139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2013" name="Google Shape;2013;p139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81613" y="1930125"/>
              <a:ext cx="187525" cy="1875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14" name="Google Shape;2014;p139"/>
          <p:cNvGrpSpPr/>
          <p:nvPr/>
        </p:nvGrpSpPr>
        <p:grpSpPr>
          <a:xfrm>
            <a:off x="3789017" y="4616491"/>
            <a:ext cx="637364" cy="302770"/>
            <a:chOff x="526725" y="1875188"/>
            <a:chExt cx="625849" cy="297300"/>
          </a:xfrm>
        </p:grpSpPr>
        <p:sp>
          <p:nvSpPr>
            <p:cNvPr id="1952" name="Google Shape;1952;p139"/>
            <p:cNvSpPr/>
            <p:nvPr/>
          </p:nvSpPr>
          <p:spPr>
            <a:xfrm>
              <a:off x="696574" y="1930084"/>
              <a:ext cx="4560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Jira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15" name="Google Shape;2015;p139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016" name="Google Shape;2016;p139"/>
          <p:cNvGrpSpPr/>
          <p:nvPr/>
        </p:nvGrpSpPr>
        <p:grpSpPr>
          <a:xfrm>
            <a:off x="4664397" y="4616491"/>
            <a:ext cx="810290" cy="302770"/>
            <a:chOff x="526725" y="1875188"/>
            <a:chExt cx="795650" cy="297300"/>
          </a:xfrm>
        </p:grpSpPr>
        <p:sp>
          <p:nvSpPr>
            <p:cNvPr id="1954" name="Google Shape;1954;p139"/>
            <p:cNvSpPr/>
            <p:nvPr/>
          </p:nvSpPr>
          <p:spPr>
            <a:xfrm>
              <a:off x="696575" y="1930084"/>
              <a:ext cx="6258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GitHub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17" name="Google Shape;2017;p139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018" name="Google Shape;2018;p139"/>
          <p:cNvGrpSpPr/>
          <p:nvPr/>
        </p:nvGrpSpPr>
        <p:grpSpPr>
          <a:xfrm>
            <a:off x="6976388" y="4616491"/>
            <a:ext cx="810290" cy="302770"/>
            <a:chOff x="526725" y="1875188"/>
            <a:chExt cx="795650" cy="297300"/>
          </a:xfrm>
        </p:grpSpPr>
        <p:sp>
          <p:nvSpPr>
            <p:cNvPr id="1958" name="Google Shape;1958;p139"/>
            <p:cNvSpPr/>
            <p:nvPr/>
          </p:nvSpPr>
          <p:spPr>
            <a:xfrm>
              <a:off x="696575" y="1930084"/>
              <a:ext cx="6258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GDrive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19" name="Google Shape;2019;p139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020" name="Google Shape;2020;p139"/>
          <p:cNvGrpSpPr/>
          <p:nvPr/>
        </p:nvGrpSpPr>
        <p:grpSpPr>
          <a:xfrm>
            <a:off x="8024690" y="4616491"/>
            <a:ext cx="767212" cy="302770"/>
            <a:chOff x="526725" y="1875188"/>
            <a:chExt cx="753350" cy="297300"/>
          </a:xfrm>
        </p:grpSpPr>
        <p:sp>
          <p:nvSpPr>
            <p:cNvPr id="1960" name="Google Shape;1960;p139"/>
            <p:cNvSpPr/>
            <p:nvPr/>
          </p:nvSpPr>
          <p:spPr>
            <a:xfrm>
              <a:off x="696575" y="1930084"/>
              <a:ext cx="5835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Email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21" name="Google Shape;2021;p139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022" name="Google Shape;2022;p139"/>
          <p:cNvGrpSpPr/>
          <p:nvPr/>
        </p:nvGrpSpPr>
        <p:grpSpPr>
          <a:xfrm>
            <a:off x="5712699" y="4616491"/>
            <a:ext cx="1025682" cy="302770"/>
            <a:chOff x="526725" y="1875188"/>
            <a:chExt cx="1007150" cy="297300"/>
          </a:xfrm>
        </p:grpSpPr>
        <p:sp>
          <p:nvSpPr>
            <p:cNvPr id="1956" name="Google Shape;1956;p139"/>
            <p:cNvSpPr/>
            <p:nvPr/>
          </p:nvSpPr>
          <p:spPr>
            <a:xfrm>
              <a:off x="696575" y="1930084"/>
              <a:ext cx="8373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Snowflake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23" name="Google Shape;2023;p139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024" name="Google Shape;2024;p139"/>
          <p:cNvGrpSpPr/>
          <p:nvPr/>
        </p:nvGrpSpPr>
        <p:grpSpPr>
          <a:xfrm>
            <a:off x="2525376" y="4616491"/>
            <a:ext cx="1025682" cy="302770"/>
            <a:chOff x="2562247" y="1874404"/>
            <a:chExt cx="1007150" cy="297300"/>
          </a:xfrm>
        </p:grpSpPr>
        <p:sp>
          <p:nvSpPr>
            <p:cNvPr id="1950" name="Google Shape;1950;p139"/>
            <p:cNvSpPr/>
            <p:nvPr/>
          </p:nvSpPr>
          <p:spPr>
            <a:xfrm>
              <a:off x="2732097" y="1929300"/>
              <a:ext cx="8373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ServiceNow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25" name="Google Shape;2025;p139"/>
            <p:cNvSpPr/>
            <p:nvPr/>
          </p:nvSpPr>
          <p:spPr>
            <a:xfrm>
              <a:off x="2562247" y="1874404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2026" name="Google Shape;2026;p139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2562250" y="1949027"/>
              <a:ext cx="296100" cy="1480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27" name="Google Shape;2027;p1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840539" y="4677113"/>
            <a:ext cx="181424" cy="18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8" name="Google Shape;2028;p13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708449" y="4656465"/>
            <a:ext cx="222719" cy="222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9" name="Google Shape;2029;p13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59769" y="4669576"/>
            <a:ext cx="206853" cy="196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0" name="Google Shape;2030;p13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087550" y="4695661"/>
            <a:ext cx="181424" cy="144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1" name="Google Shape;2031;p13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036382" y="4683808"/>
            <a:ext cx="181424" cy="1680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32" name="Google Shape;2032;p139"/>
          <p:cNvCxnSpPr>
            <a:stCxn id="1987" idx="2"/>
            <a:endCxn id="1946" idx="0"/>
          </p:cNvCxnSpPr>
          <p:nvPr/>
        </p:nvCxnSpPr>
        <p:spPr>
          <a:xfrm flipH="1">
            <a:off x="794523" y="2498200"/>
            <a:ext cx="30375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33" name="Google Shape;2033;p139"/>
          <p:cNvCxnSpPr>
            <a:stCxn id="1987" idx="2"/>
            <a:endCxn id="1948" idx="0"/>
          </p:cNvCxnSpPr>
          <p:nvPr/>
        </p:nvCxnSpPr>
        <p:spPr>
          <a:xfrm flipH="1">
            <a:off x="1880823" y="2498200"/>
            <a:ext cx="19512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34" name="Google Shape;2034;p139"/>
          <p:cNvCxnSpPr>
            <a:endCxn id="1950" idx="0"/>
          </p:cNvCxnSpPr>
          <p:nvPr/>
        </p:nvCxnSpPr>
        <p:spPr>
          <a:xfrm flipH="1">
            <a:off x="3124705" y="3926297"/>
            <a:ext cx="707400" cy="746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35" name="Google Shape;2035;p139"/>
          <p:cNvCxnSpPr>
            <a:stCxn id="1987" idx="2"/>
            <a:endCxn id="1952" idx="0"/>
          </p:cNvCxnSpPr>
          <p:nvPr/>
        </p:nvCxnSpPr>
        <p:spPr>
          <a:xfrm>
            <a:off x="3832023" y="2498200"/>
            <a:ext cx="3621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36" name="Google Shape;2036;p139"/>
          <p:cNvCxnSpPr>
            <a:stCxn id="1987" idx="2"/>
            <a:endCxn id="1954" idx="0"/>
          </p:cNvCxnSpPr>
          <p:nvPr/>
        </p:nvCxnSpPr>
        <p:spPr>
          <a:xfrm>
            <a:off x="3832023" y="2498200"/>
            <a:ext cx="13239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37" name="Google Shape;2037;p139"/>
          <p:cNvCxnSpPr>
            <a:stCxn id="1987" idx="2"/>
            <a:endCxn id="1956" idx="0"/>
          </p:cNvCxnSpPr>
          <p:nvPr/>
        </p:nvCxnSpPr>
        <p:spPr>
          <a:xfrm>
            <a:off x="3832023" y="2498200"/>
            <a:ext cx="24801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38" name="Google Shape;2038;p139"/>
          <p:cNvCxnSpPr>
            <a:stCxn id="1987" idx="2"/>
            <a:endCxn id="1958" idx="0"/>
          </p:cNvCxnSpPr>
          <p:nvPr/>
        </p:nvCxnSpPr>
        <p:spPr>
          <a:xfrm>
            <a:off x="3832023" y="2498200"/>
            <a:ext cx="36360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39" name="Google Shape;2039;p139"/>
          <p:cNvCxnSpPr>
            <a:stCxn id="1987" idx="2"/>
            <a:endCxn id="1960" idx="0"/>
          </p:cNvCxnSpPr>
          <p:nvPr/>
        </p:nvCxnSpPr>
        <p:spPr>
          <a:xfrm>
            <a:off x="3832023" y="2498200"/>
            <a:ext cx="46629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40" name="Google Shape;2040;p139"/>
          <p:cNvCxnSpPr>
            <a:stCxn id="1981" idx="2"/>
            <a:endCxn id="1946" idx="0"/>
          </p:cNvCxnSpPr>
          <p:nvPr/>
        </p:nvCxnSpPr>
        <p:spPr>
          <a:xfrm flipH="1">
            <a:off x="794453" y="2498200"/>
            <a:ext cx="45174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41" name="Google Shape;2041;p139"/>
          <p:cNvCxnSpPr>
            <a:stCxn id="1981" idx="2"/>
            <a:endCxn id="1948" idx="0"/>
          </p:cNvCxnSpPr>
          <p:nvPr/>
        </p:nvCxnSpPr>
        <p:spPr>
          <a:xfrm flipH="1">
            <a:off x="1881053" y="2498200"/>
            <a:ext cx="34308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42" name="Google Shape;2042;p139"/>
          <p:cNvCxnSpPr>
            <a:stCxn id="1981" idx="2"/>
            <a:endCxn id="1950" idx="0"/>
          </p:cNvCxnSpPr>
          <p:nvPr/>
        </p:nvCxnSpPr>
        <p:spPr>
          <a:xfrm flipH="1">
            <a:off x="3124853" y="2498200"/>
            <a:ext cx="21870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43" name="Google Shape;2043;p139"/>
          <p:cNvCxnSpPr>
            <a:stCxn id="1981" idx="2"/>
            <a:endCxn id="1952" idx="0"/>
          </p:cNvCxnSpPr>
          <p:nvPr/>
        </p:nvCxnSpPr>
        <p:spPr>
          <a:xfrm flipH="1">
            <a:off x="4194053" y="2498200"/>
            <a:ext cx="11178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44" name="Google Shape;2044;p139"/>
          <p:cNvCxnSpPr>
            <a:stCxn id="1981" idx="2"/>
            <a:endCxn id="1954" idx="0"/>
          </p:cNvCxnSpPr>
          <p:nvPr/>
        </p:nvCxnSpPr>
        <p:spPr>
          <a:xfrm flipH="1">
            <a:off x="5156153" y="2498200"/>
            <a:ext cx="1557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45" name="Google Shape;2045;p139"/>
          <p:cNvCxnSpPr>
            <a:stCxn id="1981" idx="2"/>
            <a:endCxn id="1956" idx="0"/>
          </p:cNvCxnSpPr>
          <p:nvPr/>
        </p:nvCxnSpPr>
        <p:spPr>
          <a:xfrm>
            <a:off x="5311853" y="2498200"/>
            <a:ext cx="10002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46" name="Google Shape;2046;p139"/>
          <p:cNvCxnSpPr>
            <a:stCxn id="1981" idx="2"/>
            <a:endCxn id="1958" idx="0"/>
          </p:cNvCxnSpPr>
          <p:nvPr/>
        </p:nvCxnSpPr>
        <p:spPr>
          <a:xfrm>
            <a:off x="5311853" y="2498200"/>
            <a:ext cx="21561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47" name="Google Shape;2047;p139"/>
          <p:cNvCxnSpPr>
            <a:stCxn id="1981" idx="2"/>
            <a:endCxn id="1960" idx="0"/>
          </p:cNvCxnSpPr>
          <p:nvPr/>
        </p:nvCxnSpPr>
        <p:spPr>
          <a:xfrm>
            <a:off x="5311853" y="2498200"/>
            <a:ext cx="31830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48" name="Google Shape;2048;p139"/>
          <p:cNvCxnSpPr>
            <a:stCxn id="1975" idx="2"/>
            <a:endCxn id="1946" idx="0"/>
          </p:cNvCxnSpPr>
          <p:nvPr/>
        </p:nvCxnSpPr>
        <p:spPr>
          <a:xfrm flipH="1">
            <a:off x="794695" y="2498200"/>
            <a:ext cx="59970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49" name="Google Shape;2049;p139"/>
          <p:cNvCxnSpPr>
            <a:stCxn id="1975" idx="2"/>
            <a:endCxn id="1948" idx="0"/>
          </p:cNvCxnSpPr>
          <p:nvPr/>
        </p:nvCxnSpPr>
        <p:spPr>
          <a:xfrm flipH="1">
            <a:off x="1880995" y="2498200"/>
            <a:ext cx="49107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50" name="Google Shape;2050;p139"/>
          <p:cNvCxnSpPr>
            <a:stCxn id="1975" idx="2"/>
            <a:endCxn id="1950" idx="0"/>
          </p:cNvCxnSpPr>
          <p:nvPr/>
        </p:nvCxnSpPr>
        <p:spPr>
          <a:xfrm flipH="1">
            <a:off x="3124795" y="2498200"/>
            <a:ext cx="36669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51" name="Google Shape;2051;p139"/>
          <p:cNvCxnSpPr>
            <a:stCxn id="1975" idx="2"/>
            <a:endCxn id="1952" idx="0"/>
          </p:cNvCxnSpPr>
          <p:nvPr/>
        </p:nvCxnSpPr>
        <p:spPr>
          <a:xfrm flipH="1">
            <a:off x="4194295" y="2498200"/>
            <a:ext cx="25974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52" name="Google Shape;2052;p139"/>
          <p:cNvCxnSpPr>
            <a:stCxn id="1975" idx="2"/>
            <a:endCxn id="1954" idx="0"/>
          </p:cNvCxnSpPr>
          <p:nvPr/>
        </p:nvCxnSpPr>
        <p:spPr>
          <a:xfrm flipH="1">
            <a:off x="5156095" y="2498200"/>
            <a:ext cx="16356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53" name="Google Shape;2053;p139"/>
          <p:cNvCxnSpPr>
            <a:stCxn id="1975" idx="2"/>
            <a:endCxn id="1956" idx="0"/>
          </p:cNvCxnSpPr>
          <p:nvPr/>
        </p:nvCxnSpPr>
        <p:spPr>
          <a:xfrm flipH="1">
            <a:off x="6311995" y="2498200"/>
            <a:ext cx="4797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54" name="Google Shape;2054;p139"/>
          <p:cNvCxnSpPr>
            <a:stCxn id="1975" idx="2"/>
            <a:endCxn id="1958" idx="0"/>
          </p:cNvCxnSpPr>
          <p:nvPr/>
        </p:nvCxnSpPr>
        <p:spPr>
          <a:xfrm>
            <a:off x="6791695" y="2498200"/>
            <a:ext cx="6762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55" name="Google Shape;2055;p139"/>
          <p:cNvCxnSpPr>
            <a:stCxn id="1975" idx="2"/>
            <a:endCxn id="1960" idx="0"/>
          </p:cNvCxnSpPr>
          <p:nvPr/>
        </p:nvCxnSpPr>
        <p:spPr>
          <a:xfrm>
            <a:off x="6791695" y="2498200"/>
            <a:ext cx="17031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56" name="Google Shape;2056;p139"/>
          <p:cNvCxnSpPr>
            <a:stCxn id="1969" idx="2"/>
            <a:endCxn id="1946" idx="0"/>
          </p:cNvCxnSpPr>
          <p:nvPr/>
        </p:nvCxnSpPr>
        <p:spPr>
          <a:xfrm flipH="1">
            <a:off x="794625" y="2498200"/>
            <a:ext cx="74769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57" name="Google Shape;2057;p139"/>
          <p:cNvCxnSpPr>
            <a:stCxn id="1969" idx="2"/>
            <a:endCxn id="1948" idx="0"/>
          </p:cNvCxnSpPr>
          <p:nvPr/>
        </p:nvCxnSpPr>
        <p:spPr>
          <a:xfrm flipH="1">
            <a:off x="1880925" y="2498200"/>
            <a:ext cx="63906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58" name="Google Shape;2058;p139"/>
          <p:cNvCxnSpPr>
            <a:stCxn id="1969" idx="2"/>
            <a:endCxn id="1950" idx="0"/>
          </p:cNvCxnSpPr>
          <p:nvPr/>
        </p:nvCxnSpPr>
        <p:spPr>
          <a:xfrm flipH="1">
            <a:off x="3124725" y="2498200"/>
            <a:ext cx="51468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59" name="Google Shape;2059;p139"/>
          <p:cNvCxnSpPr>
            <a:stCxn id="1969" idx="2"/>
            <a:endCxn id="1952" idx="0"/>
          </p:cNvCxnSpPr>
          <p:nvPr/>
        </p:nvCxnSpPr>
        <p:spPr>
          <a:xfrm flipH="1">
            <a:off x="4194225" y="2498200"/>
            <a:ext cx="40773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60" name="Google Shape;2060;p139"/>
          <p:cNvCxnSpPr>
            <a:stCxn id="1969" idx="2"/>
            <a:endCxn id="1954" idx="0"/>
          </p:cNvCxnSpPr>
          <p:nvPr/>
        </p:nvCxnSpPr>
        <p:spPr>
          <a:xfrm flipH="1">
            <a:off x="5156025" y="2498200"/>
            <a:ext cx="31155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61" name="Google Shape;2061;p139"/>
          <p:cNvCxnSpPr>
            <a:stCxn id="1969" idx="2"/>
            <a:endCxn id="1956" idx="0"/>
          </p:cNvCxnSpPr>
          <p:nvPr/>
        </p:nvCxnSpPr>
        <p:spPr>
          <a:xfrm flipH="1">
            <a:off x="6311925" y="2498200"/>
            <a:ext cx="19596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62" name="Google Shape;2062;p139"/>
          <p:cNvCxnSpPr>
            <a:stCxn id="1969" idx="2"/>
            <a:endCxn id="1958" idx="0"/>
          </p:cNvCxnSpPr>
          <p:nvPr/>
        </p:nvCxnSpPr>
        <p:spPr>
          <a:xfrm flipH="1">
            <a:off x="7468125" y="2498200"/>
            <a:ext cx="8034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63" name="Google Shape;2063;p139"/>
          <p:cNvCxnSpPr>
            <a:stCxn id="1969" idx="2"/>
            <a:endCxn id="1960" idx="0"/>
          </p:cNvCxnSpPr>
          <p:nvPr/>
        </p:nvCxnSpPr>
        <p:spPr>
          <a:xfrm>
            <a:off x="8271525" y="2498200"/>
            <a:ext cx="223200" cy="2174100"/>
          </a:xfrm>
          <a:prstGeom prst="straightConnector1">
            <a:avLst/>
          </a:prstGeom>
          <a:noFill/>
          <a:ln w="9525" cap="flat" cmpd="sng">
            <a:solidFill>
              <a:srgbClr val="F8717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064" name="Google Shape;2064;p139"/>
          <p:cNvSpPr txBox="1"/>
          <p:nvPr/>
        </p:nvSpPr>
        <p:spPr>
          <a:xfrm>
            <a:off x="18450" y="142050"/>
            <a:ext cx="9107100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Sem um orquestrador neutro, </a:t>
            </a:r>
            <a:r>
              <a:rPr lang="en" sz="1500" b="1" dirty="0">
                <a:solidFill>
                  <a:srgbClr val="F87171"/>
                </a:solidFill>
                <a:latin typeface="Poppins"/>
                <a:ea typeface="Poppins"/>
                <a:cs typeface="Poppins"/>
                <a:sym typeface="Poppins"/>
              </a:rPr>
              <a:t>cada IA gerencia suas próprias conexões.</a:t>
            </a:r>
            <a:endParaRPr sz="1500" b="1" dirty="0">
              <a:solidFill>
                <a:srgbClr val="F8717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872010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6839A3B7-C20D-46D6-BFCD-0E70A40A1B96}"/>
              </a:ext>
            </a:extLst>
          </p:cNvPr>
          <p:cNvSpPr/>
          <p:nvPr/>
        </p:nvSpPr>
        <p:spPr>
          <a:xfrm>
            <a:off x="153975" y="4616369"/>
            <a:ext cx="3294546" cy="385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9" name="Google Shape;2069;p140"/>
          <p:cNvSpPr/>
          <p:nvPr/>
        </p:nvSpPr>
        <p:spPr>
          <a:xfrm>
            <a:off x="7553175" y="686200"/>
            <a:ext cx="1436700" cy="3417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    AWS Stands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70" name="Google Shape;2070;p140"/>
          <p:cNvSpPr/>
          <p:nvPr/>
        </p:nvSpPr>
        <p:spPr>
          <a:xfrm>
            <a:off x="6073345" y="686200"/>
            <a:ext cx="1436700" cy="3417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   Agentforce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71" name="Google Shape;2071;p140"/>
          <p:cNvSpPr/>
          <p:nvPr/>
        </p:nvSpPr>
        <p:spPr>
          <a:xfrm>
            <a:off x="4593503" y="686200"/>
            <a:ext cx="1436700" cy="3417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Gemini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72" name="Google Shape;2072;p140"/>
          <p:cNvSpPr/>
          <p:nvPr/>
        </p:nvSpPr>
        <p:spPr>
          <a:xfrm>
            <a:off x="3113673" y="686200"/>
            <a:ext cx="1436700" cy="3417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  Copilot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73" name="Google Shape;2073;p140"/>
          <p:cNvSpPr/>
          <p:nvPr/>
        </p:nvSpPr>
        <p:spPr>
          <a:xfrm>
            <a:off x="1633830" y="686200"/>
            <a:ext cx="1436700" cy="3417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  ChatGPT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74" name="Google Shape;2074;p140"/>
          <p:cNvSpPr/>
          <p:nvPr/>
        </p:nvSpPr>
        <p:spPr>
          <a:xfrm>
            <a:off x="153975" y="686200"/>
            <a:ext cx="1436700" cy="341700"/>
          </a:xfrm>
          <a:prstGeom prst="roundRect">
            <a:avLst>
              <a:gd name="adj" fmla="val 2797"/>
            </a:avLst>
          </a:prstGeom>
          <a:solidFill>
            <a:schemeClr val="lt1"/>
          </a:solidFill>
          <a:ln w="57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950" tIns="73150" rIns="54950" bIns="549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5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   Claude</a:t>
            </a:r>
            <a:endParaRPr sz="1005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075" name="Google Shape;2075;p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615" y="763898"/>
            <a:ext cx="181425" cy="1786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76" name="Google Shape;2076;p140"/>
          <p:cNvGrpSpPr/>
          <p:nvPr/>
        </p:nvGrpSpPr>
        <p:grpSpPr>
          <a:xfrm>
            <a:off x="1301945" y="4616369"/>
            <a:ext cx="985108" cy="302746"/>
            <a:chOff x="7354531" y="3006543"/>
            <a:chExt cx="1249503" cy="384000"/>
          </a:xfrm>
        </p:grpSpPr>
        <p:sp>
          <p:nvSpPr>
            <p:cNvPr id="2077" name="Google Shape;2077;p140"/>
            <p:cNvSpPr/>
            <p:nvPr/>
          </p:nvSpPr>
          <p:spPr>
            <a:xfrm>
              <a:off x="7573834" y="3077493"/>
              <a:ext cx="1030200" cy="2421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35" dist="25424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Salesforce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pic>
          <p:nvPicPr>
            <p:cNvPr id="2078" name="Google Shape;2078;p140"/>
            <p:cNvPicPr preferRelativeResize="0"/>
            <p:nvPr/>
          </p:nvPicPr>
          <p:blipFill rotWithShape="1">
            <a:blip r:embed="rId4">
              <a:alphaModFix/>
            </a:blip>
            <a:srcRect l="20353" r="20940"/>
            <a:stretch/>
          </p:blipFill>
          <p:spPr>
            <a:xfrm>
              <a:off x="7354531" y="3006543"/>
              <a:ext cx="384000" cy="384000"/>
            </a:xfrm>
            <a:prstGeom prst="ellipse">
              <a:avLst/>
            </a:prstGeom>
            <a:noFill/>
            <a:ln>
              <a:noFill/>
            </a:ln>
            <a:effectLst>
              <a:outerShdw blurRad="76271" dist="25424" dir="5400000" algn="bl" rotWithShape="0">
                <a:srgbClr val="000000">
                  <a:alpha val="50000"/>
                </a:srgbClr>
              </a:outerShdw>
            </a:effectLst>
          </p:spPr>
        </p:pic>
      </p:grpSp>
      <p:pic>
        <p:nvPicPr>
          <p:cNvPr id="2079" name="Google Shape;2079;p1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41226" y="762509"/>
            <a:ext cx="181425" cy="18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0" name="Google Shape;2080;p1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49962" y="762563"/>
            <a:ext cx="181425" cy="181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1" name="Google Shape;2081;p1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29787" y="762527"/>
            <a:ext cx="181425" cy="181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2" name="Google Shape;2082;p1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12125" y="762509"/>
            <a:ext cx="181425" cy="18142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83" name="Google Shape;2083;p140" descr="Google Shape;745;p13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58167" y="799209"/>
            <a:ext cx="181425" cy="108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4" name="Google Shape;2084;p140"/>
          <p:cNvGrpSpPr/>
          <p:nvPr/>
        </p:nvGrpSpPr>
        <p:grpSpPr>
          <a:xfrm>
            <a:off x="352142" y="4616491"/>
            <a:ext cx="711904" cy="302770"/>
            <a:chOff x="526725" y="1875188"/>
            <a:chExt cx="699041" cy="297300"/>
          </a:xfrm>
        </p:grpSpPr>
        <p:sp>
          <p:nvSpPr>
            <p:cNvPr id="2085" name="Google Shape;2085;p140"/>
            <p:cNvSpPr/>
            <p:nvPr/>
          </p:nvSpPr>
          <p:spPr>
            <a:xfrm>
              <a:off x="696566" y="1930083"/>
              <a:ext cx="5292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Slack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86" name="Google Shape;2086;p140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2087" name="Google Shape;2087;p14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81613" y="1930125"/>
              <a:ext cx="187525" cy="1875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88" name="Google Shape;2088;p140"/>
          <p:cNvGrpSpPr/>
          <p:nvPr/>
        </p:nvGrpSpPr>
        <p:grpSpPr>
          <a:xfrm>
            <a:off x="3789017" y="4616491"/>
            <a:ext cx="637364" cy="302770"/>
            <a:chOff x="526725" y="1875188"/>
            <a:chExt cx="625849" cy="297300"/>
          </a:xfrm>
        </p:grpSpPr>
        <p:sp>
          <p:nvSpPr>
            <p:cNvPr id="2089" name="Google Shape;2089;p140"/>
            <p:cNvSpPr/>
            <p:nvPr/>
          </p:nvSpPr>
          <p:spPr>
            <a:xfrm>
              <a:off x="696574" y="1930084"/>
              <a:ext cx="4560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Jira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90" name="Google Shape;2090;p140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091" name="Google Shape;2091;p140"/>
          <p:cNvGrpSpPr/>
          <p:nvPr/>
        </p:nvGrpSpPr>
        <p:grpSpPr>
          <a:xfrm>
            <a:off x="4664397" y="4616491"/>
            <a:ext cx="810290" cy="302770"/>
            <a:chOff x="526725" y="1875188"/>
            <a:chExt cx="795650" cy="297300"/>
          </a:xfrm>
        </p:grpSpPr>
        <p:sp>
          <p:nvSpPr>
            <p:cNvPr id="2092" name="Google Shape;2092;p140"/>
            <p:cNvSpPr/>
            <p:nvPr/>
          </p:nvSpPr>
          <p:spPr>
            <a:xfrm>
              <a:off x="696575" y="1930084"/>
              <a:ext cx="6258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GitHub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93" name="Google Shape;2093;p140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094" name="Google Shape;2094;p140"/>
          <p:cNvGrpSpPr/>
          <p:nvPr/>
        </p:nvGrpSpPr>
        <p:grpSpPr>
          <a:xfrm>
            <a:off x="6976388" y="4616491"/>
            <a:ext cx="810290" cy="302770"/>
            <a:chOff x="526725" y="1875188"/>
            <a:chExt cx="795650" cy="297300"/>
          </a:xfrm>
        </p:grpSpPr>
        <p:sp>
          <p:nvSpPr>
            <p:cNvPr id="2095" name="Google Shape;2095;p140"/>
            <p:cNvSpPr/>
            <p:nvPr/>
          </p:nvSpPr>
          <p:spPr>
            <a:xfrm>
              <a:off x="696575" y="1930084"/>
              <a:ext cx="6258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GDrive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96" name="Google Shape;2096;p140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097" name="Google Shape;2097;p140"/>
          <p:cNvGrpSpPr/>
          <p:nvPr/>
        </p:nvGrpSpPr>
        <p:grpSpPr>
          <a:xfrm>
            <a:off x="8024690" y="4616491"/>
            <a:ext cx="767212" cy="302770"/>
            <a:chOff x="526725" y="1875188"/>
            <a:chExt cx="753350" cy="297300"/>
          </a:xfrm>
        </p:grpSpPr>
        <p:sp>
          <p:nvSpPr>
            <p:cNvPr id="2098" name="Google Shape;2098;p140"/>
            <p:cNvSpPr/>
            <p:nvPr/>
          </p:nvSpPr>
          <p:spPr>
            <a:xfrm>
              <a:off x="696575" y="1930084"/>
              <a:ext cx="5835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Email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099" name="Google Shape;2099;p140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100" name="Google Shape;2100;p140"/>
          <p:cNvGrpSpPr/>
          <p:nvPr/>
        </p:nvGrpSpPr>
        <p:grpSpPr>
          <a:xfrm>
            <a:off x="5712699" y="4616491"/>
            <a:ext cx="1025682" cy="302770"/>
            <a:chOff x="526725" y="1875188"/>
            <a:chExt cx="1007150" cy="297300"/>
          </a:xfrm>
        </p:grpSpPr>
        <p:sp>
          <p:nvSpPr>
            <p:cNvPr id="2101" name="Google Shape;2101;p140"/>
            <p:cNvSpPr/>
            <p:nvPr/>
          </p:nvSpPr>
          <p:spPr>
            <a:xfrm>
              <a:off x="696575" y="1930084"/>
              <a:ext cx="8373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Snowflake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102" name="Google Shape;2102;p140"/>
            <p:cNvSpPr/>
            <p:nvPr/>
          </p:nvSpPr>
          <p:spPr>
            <a:xfrm>
              <a:off x="526725" y="1875188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103" name="Google Shape;2103;p140"/>
          <p:cNvGrpSpPr/>
          <p:nvPr/>
        </p:nvGrpSpPr>
        <p:grpSpPr>
          <a:xfrm>
            <a:off x="2525376" y="4616491"/>
            <a:ext cx="1025682" cy="302770"/>
            <a:chOff x="2562247" y="1874404"/>
            <a:chExt cx="1007150" cy="297300"/>
          </a:xfrm>
        </p:grpSpPr>
        <p:sp>
          <p:nvSpPr>
            <p:cNvPr id="2104" name="Google Shape;2104;p140"/>
            <p:cNvSpPr/>
            <p:nvPr/>
          </p:nvSpPr>
          <p:spPr>
            <a:xfrm>
              <a:off x="2732097" y="1929300"/>
              <a:ext cx="837300" cy="187500"/>
            </a:xfrm>
            <a:prstGeom prst="roundRect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  <a:effectLst>
              <a:outerShdw blurRad="38147" dist="25431" dir="5400000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0" tIns="0" rIns="63275" bIns="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1"/>
                <a:buFont typeface="Poppins"/>
                <a:buNone/>
              </a:pPr>
              <a:r>
                <a:rPr lang="en" sz="740">
                  <a:solidFill>
                    <a:schemeClr val="dk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       ServiceNow</a:t>
              </a:r>
              <a:endParaRPr sz="740" i="0" u="none" strike="noStrike" cap="none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105" name="Google Shape;2105;p140"/>
            <p:cNvSpPr/>
            <p:nvPr/>
          </p:nvSpPr>
          <p:spPr>
            <a:xfrm>
              <a:off x="2562247" y="1874404"/>
              <a:ext cx="297300" cy="297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8200" dist="1940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3100" tIns="93100" rIns="93100" bIns="931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26"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2106" name="Google Shape;2106;p140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2562250" y="1949027"/>
              <a:ext cx="296100" cy="1480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07" name="Google Shape;2107;p14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840539" y="4677113"/>
            <a:ext cx="181424" cy="18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8" name="Google Shape;2108;p14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708449" y="4656465"/>
            <a:ext cx="222719" cy="222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9" name="Google Shape;2109;p14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59769" y="4669576"/>
            <a:ext cx="206853" cy="196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0" name="Google Shape;2110;p14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087550" y="4695661"/>
            <a:ext cx="181424" cy="144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1" name="Google Shape;2111;p14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036382" y="4683808"/>
            <a:ext cx="181424" cy="168027"/>
          </a:xfrm>
          <a:prstGeom prst="rect">
            <a:avLst/>
          </a:prstGeom>
          <a:noFill/>
          <a:ln>
            <a:noFill/>
          </a:ln>
        </p:spPr>
      </p:pic>
      <p:sp>
        <p:nvSpPr>
          <p:cNvPr id="2112" name="Google Shape;2112;p140"/>
          <p:cNvSpPr txBox="1"/>
          <p:nvPr/>
        </p:nvSpPr>
        <p:spPr>
          <a:xfrm>
            <a:off x="18450" y="142050"/>
            <a:ext cx="91071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 orquestrador universal, </a:t>
            </a:r>
            <a:r>
              <a:rPr lang="en" b="1" dirty="0">
                <a:solidFill>
                  <a:srgbClr val="48DDCE"/>
                </a:solidFill>
                <a:latin typeface="Poppins"/>
                <a:ea typeface="Poppins"/>
                <a:cs typeface="Poppins"/>
                <a:sym typeface="Poppins"/>
              </a:rPr>
              <a:t>toda IA herda conexões Enterprise automaticamente.</a:t>
            </a:r>
            <a:endParaRPr b="1" dirty="0">
              <a:solidFill>
                <a:srgbClr val="48DDC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13" name="Google Shape;2113;p140"/>
          <p:cNvSpPr/>
          <p:nvPr/>
        </p:nvSpPr>
        <p:spPr>
          <a:xfrm>
            <a:off x="158400" y="1641038"/>
            <a:ext cx="8827200" cy="2362200"/>
          </a:xfrm>
          <a:prstGeom prst="roundRect">
            <a:avLst>
              <a:gd name="adj" fmla="val 3698"/>
            </a:avLst>
          </a:prstGeom>
          <a:gradFill>
            <a:gsLst>
              <a:gs pos="0">
                <a:srgbClr val="22DBC8">
                  <a:alpha val="35690"/>
                </a:srgbClr>
              </a:gs>
              <a:gs pos="100000">
                <a:srgbClr val="D4F9F5">
                  <a:alpha val="35690"/>
                </a:srgbClr>
              </a:gs>
            </a:gsLst>
            <a:lin ang="8099331" scaled="0"/>
          </a:gradFill>
          <a:ln w="27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68081" dist="22694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30500" tIns="594350" rIns="130500" bIns="1305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 SemiBold"/>
                <a:ea typeface="Poppins SemiBold"/>
                <a:cs typeface="Poppins SemiBold"/>
                <a:sym typeface="Poppins SemiBold"/>
              </a:rPr>
              <a:t>C O N T R O L  &amp;  E X E C U T I O N   F O R   E N T E R P R I S E    A I</a:t>
            </a:r>
            <a:endParaRPr sz="1300"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62">
                <a:latin typeface="Poppins"/>
                <a:ea typeface="Poppins"/>
                <a:cs typeface="Poppins"/>
                <a:sym typeface="Poppins"/>
              </a:rPr>
              <a:t>Enterprise MCP &amp; Orchestration Platform</a:t>
            </a:r>
            <a:endParaRPr sz="1262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114" name="Google Shape;2114;p14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853650" y="1832480"/>
            <a:ext cx="1436700" cy="233731"/>
          </a:xfrm>
          <a:prstGeom prst="rect">
            <a:avLst/>
          </a:prstGeom>
          <a:noFill/>
          <a:ln>
            <a:noFill/>
          </a:ln>
        </p:spPr>
      </p:pic>
      <p:sp>
        <p:nvSpPr>
          <p:cNvPr id="2115" name="Google Shape;2115;p140"/>
          <p:cNvSpPr/>
          <p:nvPr/>
        </p:nvSpPr>
        <p:spPr>
          <a:xfrm>
            <a:off x="991488" y="2940538"/>
            <a:ext cx="1572900" cy="310500"/>
          </a:xfrm>
          <a:prstGeom prst="roundRect">
            <a:avLst>
              <a:gd name="adj" fmla="val 50000"/>
            </a:avLst>
          </a:prstGeom>
          <a:solidFill>
            <a:srgbClr val="E1FFFC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Identity</a:t>
            </a:r>
            <a:endParaRPr sz="1113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16" name="Google Shape;2116;p140"/>
          <p:cNvSpPr/>
          <p:nvPr/>
        </p:nvSpPr>
        <p:spPr>
          <a:xfrm>
            <a:off x="2854196" y="2940538"/>
            <a:ext cx="1572900" cy="310500"/>
          </a:xfrm>
          <a:prstGeom prst="roundRect">
            <a:avLst>
              <a:gd name="adj" fmla="val 50000"/>
            </a:avLst>
          </a:prstGeom>
          <a:solidFill>
            <a:srgbClr val="E1FFFC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Security</a:t>
            </a:r>
            <a:endParaRPr sz="1113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17" name="Google Shape;2117;p140"/>
          <p:cNvSpPr/>
          <p:nvPr/>
        </p:nvSpPr>
        <p:spPr>
          <a:xfrm>
            <a:off x="4716905" y="2940538"/>
            <a:ext cx="1572900" cy="310500"/>
          </a:xfrm>
          <a:prstGeom prst="roundRect">
            <a:avLst>
              <a:gd name="adj" fmla="val 50000"/>
            </a:avLst>
          </a:prstGeom>
          <a:solidFill>
            <a:srgbClr val="E1FFFC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Governance</a:t>
            </a:r>
            <a:endParaRPr sz="1113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18" name="Google Shape;2118;p140"/>
          <p:cNvSpPr/>
          <p:nvPr/>
        </p:nvSpPr>
        <p:spPr>
          <a:xfrm>
            <a:off x="6579613" y="2940538"/>
            <a:ext cx="1572900" cy="310500"/>
          </a:xfrm>
          <a:prstGeom prst="roundRect">
            <a:avLst>
              <a:gd name="adj" fmla="val 50000"/>
            </a:avLst>
          </a:prstGeom>
          <a:solidFill>
            <a:srgbClr val="E1FFFC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Observability</a:t>
            </a:r>
            <a:endParaRPr sz="1113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19" name="Google Shape;2119;p140"/>
          <p:cNvSpPr/>
          <p:nvPr/>
        </p:nvSpPr>
        <p:spPr>
          <a:xfrm>
            <a:off x="991488" y="3455937"/>
            <a:ext cx="1572900" cy="310500"/>
          </a:xfrm>
          <a:prstGeom prst="roundRect">
            <a:avLst>
              <a:gd name="adj" fmla="val 50000"/>
            </a:avLst>
          </a:prstGeom>
          <a:solidFill>
            <a:srgbClr val="E1FFFC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Connectivity</a:t>
            </a:r>
            <a:endParaRPr sz="1113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20" name="Google Shape;2120;p140"/>
          <p:cNvSpPr/>
          <p:nvPr/>
        </p:nvSpPr>
        <p:spPr>
          <a:xfrm>
            <a:off x="2854196" y="3455937"/>
            <a:ext cx="1572900" cy="310500"/>
          </a:xfrm>
          <a:prstGeom prst="roundRect">
            <a:avLst>
              <a:gd name="adj" fmla="val 50000"/>
            </a:avLst>
          </a:prstGeom>
          <a:solidFill>
            <a:srgbClr val="E1FFFC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Enterprise Context</a:t>
            </a:r>
            <a:endParaRPr sz="1113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21" name="Google Shape;2121;p140"/>
          <p:cNvSpPr/>
          <p:nvPr/>
        </p:nvSpPr>
        <p:spPr>
          <a:xfrm>
            <a:off x="4716905" y="3455937"/>
            <a:ext cx="1572900" cy="310500"/>
          </a:xfrm>
          <a:prstGeom prst="roundRect">
            <a:avLst>
              <a:gd name="adj" fmla="val 50000"/>
            </a:avLst>
          </a:prstGeom>
          <a:solidFill>
            <a:srgbClr val="E1FFFC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Workflow Skills</a:t>
            </a:r>
            <a:endParaRPr sz="1113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22" name="Google Shape;2122;p140"/>
          <p:cNvSpPr/>
          <p:nvPr/>
        </p:nvSpPr>
        <p:spPr>
          <a:xfrm>
            <a:off x="6579613" y="3455937"/>
            <a:ext cx="1572900" cy="310500"/>
          </a:xfrm>
          <a:prstGeom prst="roundRect">
            <a:avLst>
              <a:gd name="adj" fmla="val 50000"/>
            </a:avLst>
          </a:prstGeom>
          <a:solidFill>
            <a:srgbClr val="E1FFFC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Orchestration</a:t>
            </a:r>
            <a:endParaRPr sz="1113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cxnSp>
        <p:nvCxnSpPr>
          <p:cNvPr id="2123" name="Google Shape;2123;p140"/>
          <p:cNvCxnSpPr>
            <a:stCxn id="2113" idx="0"/>
            <a:endCxn id="2074" idx="2"/>
          </p:cNvCxnSpPr>
          <p:nvPr/>
        </p:nvCxnSpPr>
        <p:spPr>
          <a:xfrm rot="5400000" flipH="1">
            <a:off x="2415600" y="-515362"/>
            <a:ext cx="613200" cy="36996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24" name="Google Shape;2124;p140"/>
          <p:cNvCxnSpPr>
            <a:stCxn id="2073" idx="2"/>
            <a:endCxn id="2113" idx="0"/>
          </p:cNvCxnSpPr>
          <p:nvPr/>
        </p:nvCxnSpPr>
        <p:spPr>
          <a:xfrm rot="-5400000" flipH="1">
            <a:off x="3155430" y="224650"/>
            <a:ext cx="613200" cy="22197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25" name="Google Shape;2125;p140"/>
          <p:cNvCxnSpPr>
            <a:stCxn id="2072" idx="2"/>
            <a:endCxn id="2113" idx="0"/>
          </p:cNvCxnSpPr>
          <p:nvPr/>
        </p:nvCxnSpPr>
        <p:spPr>
          <a:xfrm rot="-5400000" flipH="1">
            <a:off x="3895473" y="964450"/>
            <a:ext cx="613200" cy="7401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26" name="Google Shape;2126;p140"/>
          <p:cNvCxnSpPr>
            <a:stCxn id="2071" idx="2"/>
            <a:endCxn id="2113" idx="0"/>
          </p:cNvCxnSpPr>
          <p:nvPr/>
        </p:nvCxnSpPr>
        <p:spPr>
          <a:xfrm rot="5400000">
            <a:off x="4635353" y="964600"/>
            <a:ext cx="613200" cy="7398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27" name="Google Shape;2127;p140"/>
          <p:cNvCxnSpPr>
            <a:stCxn id="2070" idx="2"/>
            <a:endCxn id="2113" idx="0"/>
          </p:cNvCxnSpPr>
          <p:nvPr/>
        </p:nvCxnSpPr>
        <p:spPr>
          <a:xfrm rot="5400000">
            <a:off x="5375245" y="224650"/>
            <a:ext cx="613200" cy="22197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28" name="Google Shape;2128;p140"/>
          <p:cNvCxnSpPr>
            <a:stCxn id="2069" idx="2"/>
            <a:endCxn id="2113" idx="0"/>
          </p:cNvCxnSpPr>
          <p:nvPr/>
        </p:nvCxnSpPr>
        <p:spPr>
          <a:xfrm rot="5400000">
            <a:off x="6115125" y="-515300"/>
            <a:ext cx="613200" cy="36996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29" name="Google Shape;2129;p140"/>
          <p:cNvCxnSpPr>
            <a:stCxn id="2085" idx="0"/>
            <a:endCxn id="2113" idx="2"/>
          </p:cNvCxnSpPr>
          <p:nvPr/>
        </p:nvCxnSpPr>
        <p:spPr>
          <a:xfrm rot="-5400000">
            <a:off x="2348577" y="2449096"/>
            <a:ext cx="669300" cy="3777300"/>
          </a:xfrm>
          <a:prstGeom prst="bentConnector3">
            <a:avLst>
              <a:gd name="adj1" fmla="val 4998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30" name="Google Shape;2130;p140"/>
          <p:cNvCxnSpPr>
            <a:stCxn id="2077" idx="0"/>
            <a:endCxn id="2113" idx="2"/>
          </p:cNvCxnSpPr>
          <p:nvPr/>
        </p:nvCxnSpPr>
        <p:spPr>
          <a:xfrm rot="-5400000">
            <a:off x="2891948" y="2992306"/>
            <a:ext cx="669000" cy="2691000"/>
          </a:xfrm>
          <a:prstGeom prst="bentConnector3">
            <a:avLst>
              <a:gd name="adj1" fmla="val 50005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31" name="Google Shape;2131;p140"/>
          <p:cNvCxnSpPr>
            <a:stCxn id="2104" idx="0"/>
            <a:endCxn id="2113" idx="2"/>
          </p:cNvCxnSpPr>
          <p:nvPr/>
        </p:nvCxnSpPr>
        <p:spPr>
          <a:xfrm rot="-5400000">
            <a:off x="3513655" y="3614147"/>
            <a:ext cx="669300" cy="1447200"/>
          </a:xfrm>
          <a:prstGeom prst="bentConnector3">
            <a:avLst>
              <a:gd name="adj1" fmla="val 4999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32" name="Google Shape;2132;p140"/>
          <p:cNvCxnSpPr>
            <a:stCxn id="2089" idx="0"/>
            <a:endCxn id="2113" idx="2"/>
          </p:cNvCxnSpPr>
          <p:nvPr/>
        </p:nvCxnSpPr>
        <p:spPr>
          <a:xfrm rot="-5400000">
            <a:off x="4048385" y="4148897"/>
            <a:ext cx="669300" cy="377700"/>
          </a:xfrm>
          <a:prstGeom prst="bentConnector3">
            <a:avLst>
              <a:gd name="adj1" fmla="val 4999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33" name="Google Shape;2133;p140"/>
          <p:cNvCxnSpPr>
            <a:stCxn id="2092" idx="0"/>
            <a:endCxn id="2113" idx="2"/>
          </p:cNvCxnSpPr>
          <p:nvPr/>
        </p:nvCxnSpPr>
        <p:spPr>
          <a:xfrm rot="5400000" flipH="1">
            <a:off x="4529329" y="4045697"/>
            <a:ext cx="669300" cy="584100"/>
          </a:xfrm>
          <a:prstGeom prst="bentConnector3">
            <a:avLst>
              <a:gd name="adj1" fmla="val 4999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34" name="Google Shape;2134;p140"/>
          <p:cNvCxnSpPr>
            <a:stCxn id="2101" idx="0"/>
            <a:endCxn id="2113" idx="2"/>
          </p:cNvCxnSpPr>
          <p:nvPr/>
        </p:nvCxnSpPr>
        <p:spPr>
          <a:xfrm rot="5400000" flipH="1">
            <a:off x="5107378" y="3467747"/>
            <a:ext cx="669300" cy="1740000"/>
          </a:xfrm>
          <a:prstGeom prst="bentConnector3">
            <a:avLst>
              <a:gd name="adj1" fmla="val 4999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35" name="Google Shape;2135;p140"/>
          <p:cNvCxnSpPr>
            <a:stCxn id="2095" idx="0"/>
            <a:endCxn id="2113" idx="2"/>
          </p:cNvCxnSpPr>
          <p:nvPr/>
        </p:nvCxnSpPr>
        <p:spPr>
          <a:xfrm rot="5400000" flipH="1">
            <a:off x="5685420" y="2889797"/>
            <a:ext cx="669300" cy="2895900"/>
          </a:xfrm>
          <a:prstGeom prst="bentConnector3">
            <a:avLst>
              <a:gd name="adj1" fmla="val 4999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2136" name="Google Shape;2136;p140"/>
          <p:cNvCxnSpPr>
            <a:stCxn id="2098" idx="0"/>
            <a:endCxn id="2113" idx="2"/>
          </p:cNvCxnSpPr>
          <p:nvPr/>
        </p:nvCxnSpPr>
        <p:spPr>
          <a:xfrm rot="5400000" flipH="1">
            <a:off x="6198733" y="2376347"/>
            <a:ext cx="669300" cy="3922800"/>
          </a:xfrm>
          <a:prstGeom prst="bentConnector3">
            <a:avLst>
              <a:gd name="adj1" fmla="val 4999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437022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4"/>
          <p:cNvSpPr txBox="1">
            <a:spLocks noGrp="1"/>
          </p:cNvSpPr>
          <p:nvPr>
            <p:ph type="sldNum" idx="12"/>
          </p:nvPr>
        </p:nvSpPr>
        <p:spPr>
          <a:xfrm>
            <a:off x="8699500" y="4868150"/>
            <a:ext cx="3216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Poppins" panose="00000500000000000000" pitchFamily="2" charset="0"/>
                <a:cs typeface="Poppins" panose="00000500000000000000" pitchFamily="2" charset="0"/>
              </a:rPr>
              <a:t>23</a:t>
            </a:fld>
            <a:endParaRPr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99" name="Google Shape;299;p54"/>
          <p:cNvSpPr txBox="1">
            <a:spLocks noGrp="1"/>
          </p:cNvSpPr>
          <p:nvPr>
            <p:ph type="title"/>
          </p:nvPr>
        </p:nvSpPr>
        <p:spPr>
          <a:xfrm>
            <a:off x="237550" y="2158681"/>
            <a:ext cx="8520600" cy="738664"/>
          </a:xfrm>
          <a:prstGeom prst="rect">
            <a:avLst/>
          </a:prstGeom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latin typeface="Poppins" panose="00000500000000000000" pitchFamily="2" charset="0"/>
                <a:cs typeface="Poppins" panose="00000500000000000000" pitchFamily="2" charset="0"/>
              </a:rPr>
              <a:t>Erros na adoção</a:t>
            </a:r>
            <a:endParaRPr sz="48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71A5823-6E63-4802-8301-4223D69F22A7}"/>
              </a:ext>
            </a:extLst>
          </p:cNvPr>
          <p:cNvSpPr/>
          <p:nvPr/>
        </p:nvSpPr>
        <p:spPr>
          <a:xfrm>
            <a:off x="217251" y="4520116"/>
            <a:ext cx="290857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E90E3A-8AD5-400C-8192-8B404CBBB34A}"/>
              </a:ext>
            </a:extLst>
          </p:cNvPr>
          <p:cNvGrpSpPr/>
          <p:nvPr/>
        </p:nvGrpSpPr>
        <p:grpSpPr>
          <a:xfrm>
            <a:off x="617842" y="1712930"/>
            <a:ext cx="7957655" cy="1717640"/>
            <a:chOff x="617842" y="1345104"/>
            <a:chExt cx="7957655" cy="171764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4400740-BBA2-4D1E-81C4-51287160E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7842" y="1369171"/>
              <a:ext cx="1498189" cy="166078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398A483-2B07-4A43-8971-FF09804D4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89879" y="1345104"/>
              <a:ext cx="1885618" cy="171764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F75DB9D-A9D1-4CDB-93EE-52F18C029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02174" y="1345105"/>
              <a:ext cx="1478023" cy="1717639"/>
            </a:xfrm>
            <a:prstGeom prst="rect">
              <a:avLst/>
            </a:prstGeom>
          </p:spPr>
        </p:pic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F22F40A3-F9E9-47F7-AA3A-304B19A2173E}"/>
                </a:ext>
              </a:extLst>
            </p:cNvPr>
            <p:cNvSpPr/>
            <p:nvPr/>
          </p:nvSpPr>
          <p:spPr>
            <a:xfrm>
              <a:off x="2609077" y="2077592"/>
              <a:ext cx="605589" cy="252663"/>
            </a:xfrm>
            <a:prstGeom prst="rightArrow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4BEEF26E-AD0D-4A60-B1E8-9C5D71AD012B}"/>
                </a:ext>
              </a:extLst>
            </p:cNvPr>
            <p:cNvSpPr/>
            <p:nvPr/>
          </p:nvSpPr>
          <p:spPr>
            <a:xfrm>
              <a:off x="5667705" y="2077591"/>
              <a:ext cx="605589" cy="252663"/>
            </a:xfrm>
            <a:prstGeom prst="rightArrow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892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71A5823-6E63-4802-8301-4223D69F22A7}"/>
              </a:ext>
            </a:extLst>
          </p:cNvPr>
          <p:cNvSpPr/>
          <p:nvPr/>
        </p:nvSpPr>
        <p:spPr>
          <a:xfrm>
            <a:off x="217251" y="4539574"/>
            <a:ext cx="290857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F9708-553E-4E67-B023-11F0753DA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239" y="381000"/>
            <a:ext cx="7143750" cy="47625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0A1C913-60B3-4E12-ADFC-27FF29BC8777}"/>
              </a:ext>
            </a:extLst>
          </p:cNvPr>
          <p:cNvGrpSpPr/>
          <p:nvPr/>
        </p:nvGrpSpPr>
        <p:grpSpPr>
          <a:xfrm>
            <a:off x="100504" y="530556"/>
            <a:ext cx="4420036" cy="307777"/>
            <a:chOff x="184390" y="530556"/>
            <a:chExt cx="4420036" cy="3077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0A9905-FC44-4F14-A8BC-7384390CA6AF}"/>
                </a:ext>
              </a:extLst>
            </p:cNvPr>
            <p:cNvSpPr txBox="1"/>
            <p:nvPr/>
          </p:nvSpPr>
          <p:spPr>
            <a:xfrm>
              <a:off x="184390" y="530556"/>
              <a:ext cx="1864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7030A0"/>
                  </a:solidFill>
                </a:rPr>
                <a:t>Lógica</a:t>
              </a:r>
              <a:r>
                <a:rPr lang="en-US" dirty="0">
                  <a:solidFill>
                    <a:srgbClr val="7030A0"/>
                  </a:solidFill>
                </a:rPr>
                <a:t>: </a:t>
              </a:r>
              <a:r>
                <a:rPr lang="en-US" dirty="0" err="1">
                  <a:solidFill>
                    <a:srgbClr val="7030A0"/>
                  </a:solidFill>
                </a:rPr>
                <a:t>Orquestrador</a:t>
              </a:r>
              <a:endParaRPr lang="en-US" dirty="0">
                <a:solidFill>
                  <a:srgbClr val="7030A0"/>
                </a:solidFill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25E291B-2917-497E-8E58-C992102CC69F}"/>
                </a:ext>
              </a:extLst>
            </p:cNvPr>
            <p:cNvCxnSpPr>
              <a:cxnSpLocks/>
              <a:stCxn id="8" idx="3"/>
            </p:cNvCxnSpPr>
            <p:nvPr/>
          </p:nvCxnSpPr>
          <p:spPr>
            <a:xfrm>
              <a:off x="2049003" y="684445"/>
              <a:ext cx="2555423" cy="15240"/>
            </a:xfrm>
            <a:prstGeom prst="line">
              <a:avLst/>
            </a:prstGeom>
            <a:ln w="19050">
              <a:solidFill>
                <a:srgbClr val="6600FF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5535DD9-AC6D-41EB-BBB8-E17E117A9970}"/>
              </a:ext>
            </a:extLst>
          </p:cNvPr>
          <p:cNvGrpSpPr/>
          <p:nvPr/>
        </p:nvGrpSpPr>
        <p:grpSpPr>
          <a:xfrm>
            <a:off x="103817" y="808326"/>
            <a:ext cx="4263981" cy="626836"/>
            <a:chOff x="187703" y="808326"/>
            <a:chExt cx="4263981" cy="62683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372967-0BDE-4DE3-A735-552BCBF7CCDB}"/>
                </a:ext>
              </a:extLst>
            </p:cNvPr>
            <p:cNvSpPr txBox="1"/>
            <p:nvPr/>
          </p:nvSpPr>
          <p:spPr>
            <a:xfrm>
              <a:off x="187703" y="1127385"/>
              <a:ext cx="29306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7030A0"/>
                  </a:solidFill>
                </a:rPr>
                <a:t>Memória</a:t>
              </a:r>
              <a:r>
                <a:rPr lang="en-US" dirty="0">
                  <a:solidFill>
                    <a:srgbClr val="7030A0"/>
                  </a:solidFill>
                </a:rPr>
                <a:t>: Bases de </a:t>
              </a:r>
              <a:r>
                <a:rPr lang="en-US" dirty="0" err="1">
                  <a:solidFill>
                    <a:srgbClr val="7030A0"/>
                  </a:solidFill>
                </a:rPr>
                <a:t>Conhecimento</a:t>
              </a:r>
              <a:endParaRPr lang="en-US" dirty="0">
                <a:solidFill>
                  <a:srgbClr val="7030A0"/>
                </a:solidFill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9E91A6B-2230-463E-A4B0-B8BF81D07EC3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3118313" y="808326"/>
              <a:ext cx="1333371" cy="472948"/>
            </a:xfrm>
            <a:prstGeom prst="line">
              <a:avLst/>
            </a:prstGeom>
            <a:ln w="19050">
              <a:solidFill>
                <a:srgbClr val="6600FF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CC63F9F-6FC6-4584-A664-0C2344A03DBD}"/>
              </a:ext>
            </a:extLst>
          </p:cNvPr>
          <p:cNvGrpSpPr/>
          <p:nvPr/>
        </p:nvGrpSpPr>
        <p:grpSpPr>
          <a:xfrm>
            <a:off x="100504" y="1695722"/>
            <a:ext cx="4420036" cy="380585"/>
            <a:chOff x="184390" y="1695722"/>
            <a:chExt cx="4420036" cy="38058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5341762-D817-4AFE-8D30-4D9673B9E098}"/>
                </a:ext>
              </a:extLst>
            </p:cNvPr>
            <p:cNvSpPr txBox="1"/>
            <p:nvPr/>
          </p:nvSpPr>
          <p:spPr>
            <a:xfrm>
              <a:off x="184390" y="1695722"/>
              <a:ext cx="25635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Sistema </a:t>
              </a:r>
              <a:r>
                <a:rPr lang="en-US" dirty="0" err="1">
                  <a:solidFill>
                    <a:srgbClr val="7030A0"/>
                  </a:solidFill>
                </a:rPr>
                <a:t>Nervoso</a:t>
              </a:r>
              <a:r>
                <a:rPr lang="en-US" dirty="0">
                  <a:solidFill>
                    <a:srgbClr val="7030A0"/>
                  </a:solidFill>
                </a:rPr>
                <a:t>: </a:t>
              </a:r>
              <a:r>
                <a:rPr lang="en-US" dirty="0" err="1">
                  <a:solidFill>
                    <a:srgbClr val="7030A0"/>
                  </a:solidFill>
                </a:rPr>
                <a:t>Conectores</a:t>
              </a:r>
              <a:endParaRPr lang="en-US" dirty="0">
                <a:solidFill>
                  <a:srgbClr val="7030A0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5B1BCA4-096D-4FFB-8EA5-285ADE3ABA4A}"/>
                </a:ext>
              </a:extLst>
            </p:cNvPr>
            <p:cNvCxnSpPr>
              <a:cxnSpLocks/>
            </p:cNvCxnSpPr>
            <p:nvPr/>
          </p:nvCxnSpPr>
          <p:spPr>
            <a:xfrm>
              <a:off x="2747912" y="1889446"/>
              <a:ext cx="1856514" cy="186861"/>
            </a:xfrm>
            <a:prstGeom prst="line">
              <a:avLst/>
            </a:prstGeom>
            <a:ln w="19050">
              <a:solidFill>
                <a:srgbClr val="6600FF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F4C090-8E2C-430F-BBDF-33D286F7D354}"/>
              </a:ext>
            </a:extLst>
          </p:cNvPr>
          <p:cNvGrpSpPr/>
          <p:nvPr/>
        </p:nvGrpSpPr>
        <p:grpSpPr>
          <a:xfrm>
            <a:off x="100504" y="3565348"/>
            <a:ext cx="3201640" cy="442887"/>
            <a:chOff x="184390" y="3565348"/>
            <a:chExt cx="3201640" cy="44288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C83CEF-E20B-4CBC-8A08-0DCBD307F2D9}"/>
                </a:ext>
              </a:extLst>
            </p:cNvPr>
            <p:cNvSpPr txBox="1"/>
            <p:nvPr/>
          </p:nvSpPr>
          <p:spPr>
            <a:xfrm>
              <a:off x="184390" y="3565348"/>
              <a:ext cx="25426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7030A0"/>
                  </a:solidFill>
                </a:rPr>
                <a:t>Músculos</a:t>
              </a:r>
              <a:r>
                <a:rPr lang="en-US" dirty="0">
                  <a:solidFill>
                    <a:srgbClr val="7030A0"/>
                  </a:solidFill>
                </a:rPr>
                <a:t>: “</a:t>
              </a:r>
              <a:r>
                <a:rPr lang="en-US" dirty="0" err="1">
                  <a:solidFill>
                    <a:srgbClr val="7030A0"/>
                  </a:solidFill>
                </a:rPr>
                <a:t>Atores</a:t>
              </a:r>
              <a:r>
                <a:rPr lang="en-US" dirty="0">
                  <a:solidFill>
                    <a:srgbClr val="7030A0"/>
                  </a:solidFill>
                </a:rPr>
                <a:t>” Enterprise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E387F88-8035-4FE9-8C6A-85491318AA40}"/>
                </a:ext>
              </a:extLst>
            </p:cNvPr>
            <p:cNvCxnSpPr>
              <a:cxnSpLocks/>
            </p:cNvCxnSpPr>
            <p:nvPr/>
          </p:nvCxnSpPr>
          <p:spPr>
            <a:xfrm>
              <a:off x="2700344" y="3819840"/>
              <a:ext cx="685686" cy="188395"/>
            </a:xfrm>
            <a:prstGeom prst="line">
              <a:avLst/>
            </a:prstGeom>
            <a:ln w="19050">
              <a:solidFill>
                <a:srgbClr val="6600FF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542E99C-C489-459B-836C-51BA7F2148FA}"/>
              </a:ext>
            </a:extLst>
          </p:cNvPr>
          <p:cNvGrpSpPr/>
          <p:nvPr/>
        </p:nvGrpSpPr>
        <p:grpSpPr>
          <a:xfrm>
            <a:off x="4540503" y="484894"/>
            <a:ext cx="3993386" cy="743831"/>
            <a:chOff x="4624389" y="484894"/>
            <a:chExt cx="3993386" cy="74383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4D67D7A-DC5E-448D-B169-188E45C0D9DB}"/>
                </a:ext>
              </a:extLst>
            </p:cNvPr>
            <p:cNvGrpSpPr/>
            <p:nvPr/>
          </p:nvGrpSpPr>
          <p:grpSpPr>
            <a:xfrm>
              <a:off x="4624389" y="838333"/>
              <a:ext cx="2735029" cy="390392"/>
              <a:chOff x="4624389" y="838333"/>
              <a:chExt cx="2735029" cy="390392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A4382B-FEA0-42AE-9FD2-98631E3EC12F}"/>
                  </a:ext>
                </a:extLst>
              </p:cNvPr>
              <p:cNvSpPr txBox="1"/>
              <p:nvPr/>
            </p:nvSpPr>
            <p:spPr>
              <a:xfrm>
                <a:off x="5703195" y="838333"/>
                <a:ext cx="16562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Linguagem</a:t>
                </a:r>
                <a:r>
                  <a:rPr lang="en-US" dirty="0"/>
                  <a:t>:  LLMs</a:t>
                </a:r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46E66C18-DA73-41F8-A04B-4CEE30102757}"/>
                  </a:ext>
                </a:extLst>
              </p:cNvPr>
              <p:cNvCxnSpPr>
                <a:cxnSpLocks/>
                <a:stCxn id="7" idx="1"/>
              </p:cNvCxnSpPr>
              <p:nvPr/>
            </p:nvCxnSpPr>
            <p:spPr>
              <a:xfrm flipH="1">
                <a:off x="4624389" y="992222"/>
                <a:ext cx="1078806" cy="236503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CC28983-E445-4A77-97AD-447752402DEA}"/>
                </a:ext>
              </a:extLst>
            </p:cNvPr>
            <p:cNvGrpSpPr/>
            <p:nvPr/>
          </p:nvGrpSpPr>
          <p:grpSpPr>
            <a:xfrm>
              <a:off x="4795445" y="484894"/>
              <a:ext cx="3822330" cy="497668"/>
              <a:chOff x="4795445" y="484894"/>
              <a:chExt cx="3822330" cy="497668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83A49E-0004-418A-B298-0DA7A028B261}"/>
                  </a:ext>
                </a:extLst>
              </p:cNvPr>
              <p:cNvSpPr txBox="1"/>
              <p:nvPr/>
            </p:nvSpPr>
            <p:spPr>
              <a:xfrm>
                <a:off x="5703195" y="484894"/>
                <a:ext cx="291458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Visão</a:t>
                </a:r>
                <a:r>
                  <a:rPr lang="en-US" dirty="0"/>
                  <a:t> / </a:t>
                </a:r>
                <a:r>
                  <a:rPr lang="en-US" dirty="0" err="1"/>
                  <a:t>Audição</a:t>
                </a:r>
                <a:r>
                  <a:rPr lang="en-US" dirty="0"/>
                  <a:t>:  IA </a:t>
                </a:r>
                <a:r>
                  <a:rPr lang="en-US" dirty="0" err="1"/>
                  <a:t>Discriminativa</a:t>
                </a:r>
                <a:endParaRPr lang="en-US" dirty="0"/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2A16F7A4-A002-43EF-8869-E51467C66770}"/>
                  </a:ext>
                </a:extLst>
              </p:cNvPr>
              <p:cNvCxnSpPr>
                <a:cxnSpLocks/>
                <a:stCxn id="6" idx="1"/>
              </p:cNvCxnSpPr>
              <p:nvPr/>
            </p:nvCxnSpPr>
            <p:spPr>
              <a:xfrm flipH="1">
                <a:off x="4795445" y="638783"/>
                <a:ext cx="907750" cy="34377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92A06F-D8A0-4FD8-A8F5-CD5E698A48BF}"/>
              </a:ext>
            </a:extLst>
          </p:cNvPr>
          <p:cNvGrpSpPr/>
          <p:nvPr/>
        </p:nvGrpSpPr>
        <p:grpSpPr>
          <a:xfrm>
            <a:off x="5010887" y="1465501"/>
            <a:ext cx="3861110" cy="307777"/>
            <a:chOff x="5094773" y="1465501"/>
            <a:chExt cx="3861110" cy="307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1153F3-FEDE-4A69-9D50-D7033C272C2D}"/>
                </a:ext>
              </a:extLst>
            </p:cNvPr>
            <p:cNvSpPr txBox="1"/>
            <p:nvPr/>
          </p:nvSpPr>
          <p:spPr>
            <a:xfrm>
              <a:off x="5703195" y="1465501"/>
              <a:ext cx="3252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rgbClr val="7030A0"/>
                  </a:solidFill>
                </a:rPr>
                <a:t>Comunicação</a:t>
              </a:r>
              <a:r>
                <a:rPr lang="en-US" dirty="0">
                  <a:solidFill>
                    <a:srgbClr val="7030A0"/>
                  </a:solidFill>
                </a:rPr>
                <a:t>:  Gateway de IA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C45EB1E-EA16-4682-B679-D1290D7BA0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94773" y="1619389"/>
              <a:ext cx="608421" cy="0"/>
            </a:xfrm>
            <a:prstGeom prst="line">
              <a:avLst/>
            </a:prstGeom>
            <a:ln w="19050">
              <a:solidFill>
                <a:srgbClr val="6600F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5256631-4D5D-4AF4-9E93-D322FFED153D}"/>
              </a:ext>
            </a:extLst>
          </p:cNvPr>
          <p:cNvSpPr txBox="1"/>
          <p:nvPr/>
        </p:nvSpPr>
        <p:spPr>
          <a:xfrm>
            <a:off x="5749782" y="3125744"/>
            <a:ext cx="3280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Intelligence is not what you know.</a:t>
            </a:r>
          </a:p>
          <a:p>
            <a:pPr algn="r"/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It´s what you do when you don´t know.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EC720D-A866-4CEC-9F6D-AC7984497D36}"/>
              </a:ext>
            </a:extLst>
          </p:cNvPr>
          <p:cNvSpPr txBox="1"/>
          <p:nvPr/>
        </p:nvSpPr>
        <p:spPr>
          <a:xfrm>
            <a:off x="7671103" y="3592506"/>
            <a:ext cx="1313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2">
                    <a:lumMod val="50000"/>
                  </a:schemeClr>
                </a:solidFill>
              </a:rPr>
              <a:t>Jean Piaget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4C197A-E866-452F-AF27-D44AEFDDCA0D}"/>
              </a:ext>
            </a:extLst>
          </p:cNvPr>
          <p:cNvSpPr txBox="1"/>
          <p:nvPr/>
        </p:nvSpPr>
        <p:spPr>
          <a:xfrm>
            <a:off x="5783336" y="4233666"/>
            <a:ext cx="3280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Intelligence is not a collection of skills.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C8E4466-658B-4B2C-9D34-D60F053BDA87}"/>
              </a:ext>
            </a:extLst>
          </p:cNvPr>
          <p:cNvSpPr txBox="1"/>
          <p:nvPr/>
        </p:nvSpPr>
        <p:spPr>
          <a:xfrm>
            <a:off x="7687880" y="4516279"/>
            <a:ext cx="1313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2">
                    <a:lumMod val="50000"/>
                  </a:schemeClr>
                </a:solidFill>
              </a:rPr>
              <a:t>Yann </a:t>
            </a:r>
            <a:r>
              <a:rPr lang="en-US" sz="1000" dirty="0" err="1">
                <a:solidFill>
                  <a:schemeClr val="tx2">
                    <a:lumMod val="50000"/>
                  </a:schemeClr>
                </a:solidFill>
              </a:rPr>
              <a:t>LeCun</a:t>
            </a:r>
            <a:endParaRPr lang="en-US" sz="1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9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39E736A6-5E82-4E40-AB77-1788272F5275}"/>
              </a:ext>
            </a:extLst>
          </p:cNvPr>
          <p:cNvGrpSpPr/>
          <p:nvPr/>
        </p:nvGrpSpPr>
        <p:grpSpPr>
          <a:xfrm>
            <a:off x="3902953" y="1564639"/>
            <a:ext cx="1247457" cy="1618194"/>
            <a:chOff x="3749475" y="1561109"/>
            <a:chExt cx="1247457" cy="1618194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13808729-88CA-4D61-87C3-B70EBCAD8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75714" y="1561109"/>
              <a:ext cx="1194977" cy="1194977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05F43FC-F480-4FE9-B1C0-9418AAF5A36B}"/>
                </a:ext>
              </a:extLst>
            </p:cNvPr>
            <p:cNvSpPr txBox="1"/>
            <p:nvPr/>
          </p:nvSpPr>
          <p:spPr>
            <a:xfrm>
              <a:off x="3749475" y="2809971"/>
              <a:ext cx="12474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b="1" dirty="0" err="1">
                  <a:latin typeface="Poppins" panose="00000500000000000000" pitchFamily="2" charset="0"/>
                  <a:cs typeface="Poppins" panose="00000500000000000000" pitchFamily="2" charset="0"/>
                </a:rPr>
                <a:t>Garantia</a:t>
              </a:r>
              <a:endParaRPr lang="en-US" sz="18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3EEDA69-0308-4F7D-A980-37B403842F31}"/>
              </a:ext>
            </a:extLst>
          </p:cNvPr>
          <p:cNvGrpSpPr/>
          <p:nvPr/>
        </p:nvGrpSpPr>
        <p:grpSpPr>
          <a:xfrm>
            <a:off x="447567" y="261343"/>
            <a:ext cx="8392193" cy="2295536"/>
            <a:chOff x="447567" y="261343"/>
            <a:chExt cx="8392193" cy="229553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7DC87FF-2605-42B0-B0C9-73C99A931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5027" y="1269357"/>
              <a:ext cx="674302" cy="67430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2F7534C-F25D-4A63-BD66-D585A38AD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02160" y="649398"/>
              <a:ext cx="776108" cy="77610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694677C-8522-42D7-BC14-3B4CCB5D7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34748" y="355474"/>
              <a:ext cx="776109" cy="77610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BDA424F-9BC5-4D67-AF0A-6969FAFFA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38626" y="261343"/>
              <a:ext cx="776109" cy="77610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43B1BE5-2EFA-44F0-B77D-2DE74D5DC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81262" y="304437"/>
              <a:ext cx="794718" cy="794718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9DFF604-2D74-41AB-BB4A-EC85C6C85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23775" y="635773"/>
              <a:ext cx="723568" cy="723568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B23EF7FA-DCC5-4DBE-8F4B-B0E302CB6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731493" y="1168354"/>
              <a:ext cx="823950" cy="823950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096626E-CEFF-46D8-83D7-4A87F936383A}"/>
                </a:ext>
              </a:extLst>
            </p:cNvPr>
            <p:cNvSpPr txBox="1"/>
            <p:nvPr/>
          </p:nvSpPr>
          <p:spPr>
            <a:xfrm>
              <a:off x="447567" y="1943659"/>
              <a:ext cx="909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Arquitetura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0C4E08E-B116-4956-A1ED-FEF4AFE75B4A}"/>
                </a:ext>
              </a:extLst>
            </p:cNvPr>
            <p:cNvSpPr txBox="1"/>
            <p:nvPr/>
          </p:nvSpPr>
          <p:spPr>
            <a:xfrm>
              <a:off x="1492923" y="1439131"/>
              <a:ext cx="8899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Segurança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806EFF9-84FD-4C22-8E7A-2F6089DF60B5}"/>
                </a:ext>
              </a:extLst>
            </p:cNvPr>
            <p:cNvSpPr txBox="1"/>
            <p:nvPr/>
          </p:nvSpPr>
          <p:spPr>
            <a:xfrm>
              <a:off x="2628100" y="1080688"/>
              <a:ext cx="8659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Resiliência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1BAD0B0-0E19-484C-8F3B-7B194A56B0E5}"/>
                </a:ext>
              </a:extLst>
            </p:cNvPr>
            <p:cNvSpPr txBox="1"/>
            <p:nvPr/>
          </p:nvSpPr>
          <p:spPr>
            <a:xfrm>
              <a:off x="3936616" y="1028557"/>
              <a:ext cx="11801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Disponibilidade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A14A711-9194-4D42-9BEC-CBC745FCB6CB}"/>
                </a:ext>
              </a:extLst>
            </p:cNvPr>
            <p:cNvSpPr txBox="1"/>
            <p:nvPr/>
          </p:nvSpPr>
          <p:spPr>
            <a:xfrm>
              <a:off x="5042051" y="1118382"/>
              <a:ext cx="128753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Tratamento</a:t>
              </a:r>
              <a:r>
                <a:rPr lang="en-US" sz="10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Erros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1809820-B9CD-4D51-8FF1-AF7B79CCF91D}"/>
                </a:ext>
              </a:extLst>
            </p:cNvPr>
            <p:cNvSpPr txBox="1"/>
            <p:nvPr/>
          </p:nvSpPr>
          <p:spPr>
            <a:xfrm>
              <a:off x="6466269" y="1372226"/>
              <a:ext cx="10518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Recuperação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2C5A152-5E7B-4067-BBA0-79499AE46223}"/>
                </a:ext>
              </a:extLst>
            </p:cNvPr>
            <p:cNvSpPr txBox="1"/>
            <p:nvPr/>
          </p:nvSpPr>
          <p:spPr>
            <a:xfrm>
              <a:off x="7355058" y="2002881"/>
              <a:ext cx="148470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Controle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Critérios</a:t>
              </a:r>
              <a:r>
                <a:rPr lang="en-US" sz="1000" dirty="0">
                  <a:latin typeface="Poppins" panose="00000500000000000000" pitchFamily="2" charset="0"/>
                  <a:cs typeface="Poppins" panose="00000500000000000000" pitchFamily="2" charset="0"/>
                </a:rPr>
                <a:t> de </a:t>
              </a:r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Negócio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r>
                <a:rPr lang="en-US" sz="1000" dirty="0">
                  <a:latin typeface="Poppins" panose="00000500000000000000" pitchFamily="2" charset="0"/>
                  <a:cs typeface="Poppins" panose="00000500000000000000" pitchFamily="2" charset="0"/>
                </a:rPr>
                <a:t>(</a:t>
              </a:r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Atores</a:t>
              </a:r>
              <a:r>
                <a:rPr lang="en-US" sz="1000" dirty="0">
                  <a:latin typeface="Poppins" panose="00000500000000000000" pitchFamily="2" charset="0"/>
                  <a:cs typeface="Poppins" panose="00000500000000000000" pitchFamily="2" charset="0"/>
                </a:rPr>
                <a:t>)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8B85833-F94D-4CE0-A88D-27236909FE77}"/>
                </a:ext>
              </a:extLst>
            </p:cNvPr>
            <p:cNvCxnSpPr>
              <a:cxnSpLocks/>
            </p:cNvCxnSpPr>
            <p:nvPr/>
          </p:nvCxnSpPr>
          <p:spPr>
            <a:xfrm>
              <a:off x="3507618" y="1269357"/>
              <a:ext cx="631008" cy="415995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9D92E6E-1456-4E24-B308-66290F6A7DDE}"/>
                </a:ext>
              </a:extLst>
            </p:cNvPr>
            <p:cNvCxnSpPr>
              <a:cxnSpLocks/>
            </p:cNvCxnSpPr>
            <p:nvPr/>
          </p:nvCxnSpPr>
          <p:spPr>
            <a:xfrm>
              <a:off x="2378268" y="1486837"/>
              <a:ext cx="1620451" cy="406704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9101962-71E0-454A-B5D9-7277FDEE1229}"/>
                </a:ext>
              </a:extLst>
            </p:cNvPr>
            <p:cNvCxnSpPr>
              <a:cxnSpLocks/>
            </p:cNvCxnSpPr>
            <p:nvPr/>
          </p:nvCxnSpPr>
          <p:spPr>
            <a:xfrm>
              <a:off x="1363034" y="1893541"/>
              <a:ext cx="2633140" cy="105588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3D35B1AB-C087-4D3C-AFD1-AAD8ABBF43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11261" y="1956156"/>
              <a:ext cx="2553250" cy="53125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DE748BE-1093-4EC3-97D9-8B9A233BA5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7658" y="1405054"/>
              <a:ext cx="1401403" cy="454720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1F86968C-E041-4451-B978-D5DC583DA9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55015" y="1433020"/>
              <a:ext cx="364699" cy="284857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6F1BCB6-2F10-4769-A3A2-3CF11EE2DF72}"/>
                </a:ext>
              </a:extLst>
            </p:cNvPr>
            <p:cNvCxnSpPr>
              <a:cxnSpLocks/>
              <a:endCxn id="53" idx="2"/>
            </p:cNvCxnSpPr>
            <p:nvPr/>
          </p:nvCxnSpPr>
          <p:spPr>
            <a:xfrm flipV="1">
              <a:off x="4526680" y="1274778"/>
              <a:ext cx="2" cy="220558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26CC986-6DCB-4093-92C7-2C9F7C15F52E}"/>
              </a:ext>
            </a:extLst>
          </p:cNvPr>
          <p:cNvGrpSpPr/>
          <p:nvPr/>
        </p:nvGrpSpPr>
        <p:grpSpPr>
          <a:xfrm>
            <a:off x="888897" y="2268482"/>
            <a:ext cx="7403806" cy="2592901"/>
            <a:chOff x="888897" y="2268482"/>
            <a:chExt cx="7403806" cy="2592901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E3CBE33-9704-48BC-8DF3-E95277A1F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21227" y="2972862"/>
              <a:ext cx="732817" cy="732817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60577D4-51B3-49C0-8749-ADEED304F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367115" y="3567303"/>
              <a:ext cx="732818" cy="732818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00A927DF-9C27-4057-8145-0D062C932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104978" y="3680454"/>
              <a:ext cx="843405" cy="843405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3682530F-313F-45D4-B9D4-FB51C6EC5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671213" y="3544076"/>
              <a:ext cx="713702" cy="713702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81CDC877-3112-422B-B60F-28DB68853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214600" y="3151811"/>
              <a:ext cx="739387" cy="739387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1614CDC-D46E-4915-B8BA-6BCF8DBA51E6}"/>
                </a:ext>
              </a:extLst>
            </p:cNvPr>
            <p:cNvSpPr txBox="1"/>
            <p:nvPr/>
          </p:nvSpPr>
          <p:spPr>
            <a:xfrm>
              <a:off x="888897" y="3714017"/>
              <a:ext cx="83388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Poppins" panose="00000500000000000000" pitchFamily="2" charset="0"/>
                  <a:cs typeface="Poppins" panose="00000500000000000000" pitchFamily="2" charset="0"/>
                </a:rPr>
                <a:t>Workflows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5604BB4-49D6-4DB0-959E-C17C01E1308B}"/>
                </a:ext>
              </a:extLst>
            </p:cNvPr>
            <p:cNvSpPr txBox="1"/>
            <p:nvPr/>
          </p:nvSpPr>
          <p:spPr>
            <a:xfrm>
              <a:off x="1897046" y="4292390"/>
              <a:ext cx="16289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Envolvimento</a:t>
              </a:r>
              <a:r>
                <a:rPr lang="en-US" sz="1000" dirty="0">
                  <a:latin typeface="Poppins" panose="00000500000000000000" pitchFamily="2" charset="0"/>
                  <a:cs typeface="Poppins" panose="00000500000000000000" pitchFamily="2" charset="0"/>
                </a:rPr>
                <a:t> Humano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E366F38-6217-41EF-BA72-31B0453F3984}"/>
                </a:ext>
              </a:extLst>
            </p:cNvPr>
            <p:cNvSpPr txBox="1"/>
            <p:nvPr/>
          </p:nvSpPr>
          <p:spPr>
            <a:xfrm>
              <a:off x="3762690" y="4461273"/>
              <a:ext cx="15279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Fidelidade</a:t>
              </a:r>
              <a:r>
                <a:rPr lang="en-US" sz="10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ao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Processo</a:t>
              </a:r>
              <a:r>
                <a:rPr lang="en-US" sz="1000" dirty="0">
                  <a:latin typeface="Poppins" panose="00000500000000000000" pitchFamily="2" charset="0"/>
                  <a:cs typeface="Poppins" panose="00000500000000000000" pitchFamily="2" charset="0"/>
                </a:rPr>
                <a:t> de </a:t>
              </a:r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Negócio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EC8A39F-2FE1-4262-AAD7-E5756DD8A447}"/>
                </a:ext>
              </a:extLst>
            </p:cNvPr>
            <p:cNvSpPr txBox="1"/>
            <p:nvPr/>
          </p:nvSpPr>
          <p:spPr>
            <a:xfrm>
              <a:off x="5187171" y="4273560"/>
              <a:ext cx="16882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>
                  <a:latin typeface="Poppins" panose="00000500000000000000" pitchFamily="2" charset="0"/>
                  <a:cs typeface="Poppins" panose="00000500000000000000" pitchFamily="2" charset="0"/>
                </a:rPr>
                <a:t>Base de </a:t>
              </a:r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Conhecimento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F9360C4-F732-42E9-969D-373C940F0401}"/>
                </a:ext>
              </a:extLst>
            </p:cNvPr>
            <p:cNvSpPr txBox="1"/>
            <p:nvPr/>
          </p:nvSpPr>
          <p:spPr>
            <a:xfrm>
              <a:off x="6883342" y="3904170"/>
              <a:ext cx="140936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Modelo</a:t>
              </a:r>
              <a:r>
                <a:rPr lang="en-US" sz="1000" dirty="0">
                  <a:latin typeface="Poppins" panose="00000500000000000000" pitchFamily="2" charset="0"/>
                  <a:cs typeface="Poppins" panose="00000500000000000000" pitchFamily="2" charset="0"/>
                </a:rPr>
                <a:t> de </a:t>
              </a:r>
              <a:r>
                <a:rPr lang="en-US" sz="1000" dirty="0" err="1">
                  <a:latin typeface="Poppins" panose="00000500000000000000" pitchFamily="2" charset="0"/>
                  <a:cs typeface="Poppins" panose="00000500000000000000" pitchFamily="2" charset="0"/>
                </a:rPr>
                <a:t>Decisão</a:t>
              </a:r>
              <a:endParaRPr lang="en-US" sz="1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CFBBE24B-6999-4E96-8888-0C1851364D2B}"/>
                </a:ext>
              </a:extLst>
            </p:cNvPr>
            <p:cNvCxnSpPr>
              <a:cxnSpLocks/>
              <a:stCxn id="40" idx="0"/>
            </p:cNvCxnSpPr>
            <p:nvPr/>
          </p:nvCxnSpPr>
          <p:spPr>
            <a:xfrm flipV="1">
              <a:off x="4526681" y="3189320"/>
              <a:ext cx="0" cy="491134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FCAFEC9-63A9-465D-BF49-E01A0A6201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40996" y="2691699"/>
              <a:ext cx="966223" cy="736702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4261038D-F124-43F6-B883-8B6259C358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4044" y="2268482"/>
              <a:ext cx="2275148" cy="883329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DC53D2E-F227-439F-A78C-D59F89FD0B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62431" y="2691699"/>
              <a:ext cx="755306" cy="792847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C2D0168A-300F-4067-9A86-D9A0ED528AA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37659" y="2419538"/>
              <a:ext cx="2041354" cy="833134"/>
            </a:xfrm>
            <a:prstGeom prst="line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5952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3" name="Google Shape;2303;p2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92325" y="4701000"/>
            <a:ext cx="434201" cy="257626"/>
          </a:xfrm>
          <a:prstGeom prst="rect">
            <a:avLst/>
          </a:prstGeom>
          <a:noFill/>
          <a:ln>
            <a:noFill/>
          </a:ln>
        </p:spPr>
      </p:pic>
      <p:sp>
        <p:nvSpPr>
          <p:cNvPr id="2304" name="Google Shape;2304;p224"/>
          <p:cNvSpPr txBox="1"/>
          <p:nvPr/>
        </p:nvSpPr>
        <p:spPr>
          <a:xfrm>
            <a:off x="150300" y="65175"/>
            <a:ext cx="21537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3344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306" name="Google Shape;2306;p224"/>
          <p:cNvSpPr txBox="1">
            <a:spLocks noGrp="1"/>
          </p:cNvSpPr>
          <p:nvPr>
            <p:ph type="ctrTitle"/>
          </p:nvPr>
        </p:nvSpPr>
        <p:spPr>
          <a:xfrm>
            <a:off x="342899" y="2147019"/>
            <a:ext cx="8637516" cy="778675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Segurança</a:t>
            </a:r>
            <a:endParaRPr sz="44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2778651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225"/>
          <p:cNvSpPr/>
          <p:nvPr/>
        </p:nvSpPr>
        <p:spPr>
          <a:xfrm>
            <a:off x="0" y="0"/>
            <a:ext cx="9144000" cy="640200"/>
          </a:xfrm>
          <a:prstGeom prst="rect">
            <a:avLst/>
          </a:prstGeom>
          <a:solidFill>
            <a:srgbClr val="1A1F2E"/>
          </a:solidFill>
          <a:ln w="12700" cap="flat" cmpd="sng">
            <a:solidFill>
              <a:srgbClr val="1A1F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3" name="Google Shape;1983;p225"/>
          <p:cNvSpPr/>
          <p:nvPr/>
        </p:nvSpPr>
        <p:spPr>
          <a:xfrm>
            <a:off x="0" y="0"/>
            <a:ext cx="109800" cy="640200"/>
          </a:xfrm>
          <a:prstGeom prst="rect">
            <a:avLst/>
          </a:prstGeom>
          <a:solidFill>
            <a:srgbClr val="E63946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4" name="Google Shape;1984;p225"/>
          <p:cNvSpPr/>
          <p:nvPr/>
        </p:nvSpPr>
        <p:spPr>
          <a:xfrm>
            <a:off x="201168" y="0"/>
            <a:ext cx="5943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r>
              <a:rPr lang="en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XXX</a:t>
            </a:r>
            <a:r>
              <a:rPr lang="en" sz="22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Security Vulnerabilities</a:t>
            </a:r>
            <a:endParaRPr sz="2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5" name="Google Shape;1985;p225"/>
          <p:cNvSpPr/>
          <p:nvPr/>
        </p:nvSpPr>
        <p:spPr>
          <a:xfrm>
            <a:off x="7406640" y="109728"/>
            <a:ext cx="1600200" cy="420600"/>
          </a:xfrm>
          <a:prstGeom prst="roundRect">
            <a:avLst>
              <a:gd name="adj" fmla="val 13043"/>
            </a:avLst>
          </a:prstGeom>
          <a:solidFill>
            <a:srgbClr val="E63946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6" name="Google Shape;1986;p225"/>
          <p:cNvSpPr/>
          <p:nvPr/>
        </p:nvSpPr>
        <p:spPr>
          <a:xfrm>
            <a:off x="7406640" y="109728"/>
            <a:ext cx="16002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en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Q4 </a:t>
            </a:r>
            <a:r>
              <a:rPr lang="en" sz="11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2025 – </a:t>
            </a:r>
            <a:r>
              <a:rPr lang="en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Present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7" name="Google Shape;1987;p225"/>
          <p:cNvSpPr/>
          <p:nvPr/>
        </p:nvSpPr>
        <p:spPr>
          <a:xfrm>
            <a:off x="2423160" y="749808"/>
            <a:ext cx="2103000" cy="841200"/>
          </a:xfrm>
          <a:prstGeom prst="rect">
            <a:avLst/>
          </a:prstGeom>
          <a:solidFill>
            <a:srgbClr val="1A1F2E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8" name="Google Shape;1988;p225"/>
          <p:cNvSpPr/>
          <p:nvPr/>
        </p:nvSpPr>
        <p:spPr>
          <a:xfrm>
            <a:off x="2423160" y="749808"/>
            <a:ext cx="2103000" cy="54900"/>
          </a:xfrm>
          <a:prstGeom prst="rect">
            <a:avLst/>
          </a:prstGeom>
          <a:solidFill>
            <a:srgbClr val="E63946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9" name="Google Shape;1989;p225"/>
          <p:cNvSpPr/>
          <p:nvPr/>
        </p:nvSpPr>
        <p:spPr>
          <a:xfrm>
            <a:off x="2423160" y="804672"/>
            <a:ext cx="21030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2600"/>
              <a:buFont typeface="Calibri"/>
              <a:buNone/>
            </a:pPr>
            <a:r>
              <a:rPr lang="en" sz="2600" b="1" i="0" u="none" strike="noStrike" cap="none">
                <a:solidFill>
                  <a:srgbClr val="E63946"/>
                </a:solidFill>
                <a:latin typeface="Calibri"/>
                <a:ea typeface="Calibri"/>
                <a:cs typeface="Calibri"/>
                <a:sym typeface="Calibri"/>
              </a:rPr>
              <a:t>10.0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0" name="Google Shape;1990;p225"/>
          <p:cNvSpPr/>
          <p:nvPr/>
        </p:nvSpPr>
        <p:spPr>
          <a:xfrm>
            <a:off x="2423160" y="1188720"/>
            <a:ext cx="21030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Max CVSS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1" name="Google Shape;1991;p225"/>
          <p:cNvSpPr/>
          <p:nvPr/>
        </p:nvSpPr>
        <p:spPr>
          <a:xfrm>
            <a:off x="2423160" y="1389888"/>
            <a:ext cx="2103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50"/>
              <a:buFont typeface="Calibri"/>
              <a:buNone/>
            </a:pPr>
            <a:r>
              <a:rPr lang="en" sz="7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CVE-2026-21858 &amp; -21877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2" name="Google Shape;1992;p225"/>
          <p:cNvSpPr/>
          <p:nvPr/>
        </p:nvSpPr>
        <p:spPr>
          <a:xfrm>
            <a:off x="4654296" y="749808"/>
            <a:ext cx="2103000" cy="841200"/>
          </a:xfrm>
          <a:prstGeom prst="rect">
            <a:avLst/>
          </a:prstGeom>
          <a:solidFill>
            <a:srgbClr val="1A1F2E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3" name="Google Shape;1993;p225"/>
          <p:cNvSpPr/>
          <p:nvPr/>
        </p:nvSpPr>
        <p:spPr>
          <a:xfrm>
            <a:off x="4654296" y="749808"/>
            <a:ext cx="2103000" cy="54900"/>
          </a:xfrm>
          <a:prstGeom prst="rect">
            <a:avLst/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4" name="Google Shape;1994;p225"/>
          <p:cNvSpPr/>
          <p:nvPr/>
        </p:nvSpPr>
        <p:spPr>
          <a:xfrm>
            <a:off x="4654296" y="804672"/>
            <a:ext cx="21030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872B"/>
              </a:buClr>
              <a:buSzPts val="2600"/>
              <a:buFont typeface="Calibri"/>
              <a:buNone/>
            </a:pPr>
            <a:r>
              <a:rPr lang="en" sz="2600" b="1" i="0" u="none" strike="noStrike" cap="none">
                <a:solidFill>
                  <a:srgbClr val="F4872B"/>
                </a:solidFill>
                <a:latin typeface="Calibri"/>
                <a:ea typeface="Calibri"/>
                <a:cs typeface="Calibri"/>
                <a:sym typeface="Calibri"/>
              </a:rPr>
              <a:t>103K+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5" name="Google Shape;1995;p225"/>
          <p:cNvSpPr/>
          <p:nvPr/>
        </p:nvSpPr>
        <p:spPr>
          <a:xfrm>
            <a:off x="4654296" y="1188720"/>
            <a:ext cx="21030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Exposed Instances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6" name="Google Shape;1996;p225"/>
          <p:cNvSpPr/>
          <p:nvPr/>
        </p:nvSpPr>
        <p:spPr>
          <a:xfrm>
            <a:off x="4654296" y="1389888"/>
            <a:ext cx="2103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50"/>
              <a:buFont typeface="Calibri"/>
              <a:buNone/>
            </a:pPr>
            <a:r>
              <a:rPr lang="en" sz="7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Dec 2025 (Censys)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7" name="Google Shape;1997;p225"/>
          <p:cNvSpPr/>
          <p:nvPr/>
        </p:nvSpPr>
        <p:spPr>
          <a:xfrm>
            <a:off x="6885432" y="749808"/>
            <a:ext cx="2103000" cy="841200"/>
          </a:xfrm>
          <a:prstGeom prst="rect">
            <a:avLst/>
          </a:prstGeom>
          <a:solidFill>
            <a:srgbClr val="1A1F2E"/>
          </a:solidFill>
          <a:ln w="12700" cap="flat" cmpd="sng">
            <a:solidFill>
              <a:srgbClr val="F2C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8" name="Google Shape;1998;p225"/>
          <p:cNvSpPr/>
          <p:nvPr/>
        </p:nvSpPr>
        <p:spPr>
          <a:xfrm>
            <a:off x="6885432" y="749808"/>
            <a:ext cx="2103000" cy="54900"/>
          </a:xfrm>
          <a:prstGeom prst="rect">
            <a:avLst/>
          </a:prstGeom>
          <a:solidFill>
            <a:srgbClr val="F2CC0C"/>
          </a:solidFill>
          <a:ln w="12700" cap="flat" cmpd="sng">
            <a:solidFill>
              <a:srgbClr val="F2C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9" name="Google Shape;1999;p225"/>
          <p:cNvSpPr/>
          <p:nvPr/>
        </p:nvSpPr>
        <p:spPr>
          <a:xfrm>
            <a:off x="6885432" y="804672"/>
            <a:ext cx="21030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2CC0C"/>
              </a:buClr>
              <a:buSzPts val="2600"/>
              <a:buFont typeface="Calibri"/>
              <a:buNone/>
            </a:pPr>
            <a:r>
              <a:rPr lang="en" sz="2600" b="1" i="0" u="none" strike="noStrike" cap="none">
                <a:solidFill>
                  <a:srgbClr val="F2CC0C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0" name="Google Shape;2000;p225"/>
          <p:cNvSpPr/>
          <p:nvPr/>
        </p:nvSpPr>
        <p:spPr>
          <a:xfrm>
            <a:off x="6885432" y="1188720"/>
            <a:ext cx="21030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CISA KEV Listed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1" name="Google Shape;2001;p225"/>
          <p:cNvSpPr/>
          <p:nvPr/>
        </p:nvSpPr>
        <p:spPr>
          <a:xfrm>
            <a:off x="6885432" y="1389888"/>
            <a:ext cx="2103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50"/>
              <a:buFont typeface="Calibri"/>
              <a:buNone/>
            </a:pPr>
            <a:r>
              <a:rPr lang="en" sz="7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CVE-2025-68613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2" name="Google Shape;2002;p225"/>
          <p:cNvSpPr/>
          <p:nvPr/>
        </p:nvSpPr>
        <p:spPr>
          <a:xfrm>
            <a:off x="176792" y="749808"/>
            <a:ext cx="2103000" cy="841200"/>
          </a:xfrm>
          <a:prstGeom prst="rect">
            <a:avLst/>
          </a:prstGeom>
          <a:solidFill>
            <a:srgbClr val="1A1F2E"/>
          </a:solidFill>
          <a:ln w="12700" cap="flat" cmpd="sng">
            <a:solidFill>
              <a:srgbClr val="4CC9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3" name="Google Shape;2003;p225"/>
          <p:cNvSpPr/>
          <p:nvPr/>
        </p:nvSpPr>
        <p:spPr>
          <a:xfrm>
            <a:off x="176792" y="749808"/>
            <a:ext cx="2103000" cy="54900"/>
          </a:xfrm>
          <a:prstGeom prst="rect">
            <a:avLst/>
          </a:prstGeom>
          <a:solidFill>
            <a:srgbClr val="4CC9F0"/>
          </a:solidFill>
          <a:ln w="12700" cap="flat" cmpd="sng">
            <a:solidFill>
              <a:srgbClr val="4CC9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4" name="Google Shape;2004;p225"/>
          <p:cNvSpPr/>
          <p:nvPr/>
        </p:nvSpPr>
        <p:spPr>
          <a:xfrm>
            <a:off x="176792" y="804672"/>
            <a:ext cx="21030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4CC9F0"/>
              </a:buClr>
              <a:buSzPts val="2600"/>
              <a:buFont typeface="Calibri"/>
              <a:buNone/>
            </a:pPr>
            <a:r>
              <a:rPr lang="en" sz="2600" b="1" i="0" u="none" strike="noStrike" cap="none">
                <a:solidFill>
                  <a:srgbClr val="4CC9F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5" name="Google Shape;2005;p225"/>
          <p:cNvSpPr/>
          <p:nvPr/>
        </p:nvSpPr>
        <p:spPr>
          <a:xfrm>
            <a:off x="176792" y="1188720"/>
            <a:ext cx="21030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Critical CVEs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6" name="Google Shape;2006;p225"/>
          <p:cNvSpPr/>
          <p:nvPr/>
        </p:nvSpPr>
        <p:spPr>
          <a:xfrm>
            <a:off x="176792" y="1389888"/>
            <a:ext cx="2103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50"/>
              <a:buFont typeface="Calibri"/>
              <a:buNone/>
            </a:pPr>
            <a:r>
              <a:rPr lang="en" sz="7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CVSS ≥ 9.4 in 14 months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7" name="Google Shape;2007;p225"/>
          <p:cNvSpPr/>
          <p:nvPr/>
        </p:nvSpPr>
        <p:spPr>
          <a:xfrm>
            <a:off x="137160" y="1719072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CC9F0"/>
              </a:buClr>
              <a:buSzPts val="800"/>
              <a:buFont typeface="Calibri"/>
              <a:buNone/>
            </a:pPr>
            <a:r>
              <a:rPr lang="en" sz="800" b="1" i="0" u="none" strike="noStrike" cap="none">
                <a:solidFill>
                  <a:srgbClr val="4CC9F0"/>
                </a:solidFill>
                <a:latin typeface="Calibri"/>
                <a:ea typeface="Calibri"/>
                <a:cs typeface="Calibri"/>
                <a:sym typeface="Calibri"/>
              </a:rPr>
              <a:t>CVE SEVERITY TIMELINE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8" name="Google Shape;2008;p225"/>
          <p:cNvSpPr/>
          <p:nvPr/>
        </p:nvSpPr>
        <p:spPr>
          <a:xfrm>
            <a:off x="137160" y="1956816"/>
            <a:ext cx="5577900" cy="2880300"/>
          </a:xfrm>
          <a:prstGeom prst="rect">
            <a:avLst/>
          </a:prstGeom>
          <a:solidFill>
            <a:srgbClr val="1A1F2E"/>
          </a:solidFill>
          <a:ln w="12700" cap="flat" cmpd="sng">
            <a:solidFill>
              <a:srgbClr val="242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09" name="Google Shape;2009;p225"/>
          <p:cNvCxnSpPr/>
          <p:nvPr/>
        </p:nvCxnSpPr>
        <p:spPr>
          <a:xfrm>
            <a:off x="822960" y="3767328"/>
            <a:ext cx="4800600" cy="0"/>
          </a:xfrm>
          <a:prstGeom prst="straightConnector1">
            <a:avLst/>
          </a:prstGeom>
          <a:noFill/>
          <a:ln w="12700" cap="flat" cmpd="sng">
            <a:solidFill>
              <a:srgbClr val="242937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010" name="Google Shape;2010;p225"/>
          <p:cNvSpPr/>
          <p:nvPr/>
        </p:nvSpPr>
        <p:spPr>
          <a:xfrm>
            <a:off x="182880" y="3648456"/>
            <a:ext cx="5487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800"/>
              <a:buFont typeface="Calibri"/>
              <a:buNone/>
            </a:pPr>
            <a:r>
              <a:rPr lang="en" sz="8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8.0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11" name="Google Shape;2011;p225"/>
          <p:cNvCxnSpPr/>
          <p:nvPr/>
        </p:nvCxnSpPr>
        <p:spPr>
          <a:xfrm>
            <a:off x="822960" y="3337560"/>
            <a:ext cx="4800600" cy="0"/>
          </a:xfrm>
          <a:prstGeom prst="straightConnector1">
            <a:avLst/>
          </a:prstGeom>
          <a:noFill/>
          <a:ln w="12700" cap="flat" cmpd="sng">
            <a:solidFill>
              <a:srgbClr val="242937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012" name="Google Shape;2012;p225"/>
          <p:cNvSpPr/>
          <p:nvPr/>
        </p:nvSpPr>
        <p:spPr>
          <a:xfrm>
            <a:off x="182880" y="3218688"/>
            <a:ext cx="5487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800"/>
              <a:buFont typeface="Calibri"/>
              <a:buNone/>
            </a:pPr>
            <a:r>
              <a:rPr lang="en" sz="8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8.5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13" name="Google Shape;2013;p225"/>
          <p:cNvCxnSpPr/>
          <p:nvPr/>
        </p:nvCxnSpPr>
        <p:spPr>
          <a:xfrm>
            <a:off x="822960" y="2907792"/>
            <a:ext cx="4800600" cy="0"/>
          </a:xfrm>
          <a:prstGeom prst="straightConnector1">
            <a:avLst/>
          </a:prstGeom>
          <a:noFill/>
          <a:ln w="12700" cap="flat" cmpd="sng">
            <a:solidFill>
              <a:srgbClr val="242937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014" name="Google Shape;2014;p225"/>
          <p:cNvSpPr/>
          <p:nvPr/>
        </p:nvSpPr>
        <p:spPr>
          <a:xfrm>
            <a:off x="182880" y="2788920"/>
            <a:ext cx="5487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800"/>
              <a:buFont typeface="Calibri"/>
              <a:buNone/>
            </a:pPr>
            <a:r>
              <a:rPr lang="en" sz="8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9.0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15" name="Google Shape;2015;p225"/>
          <p:cNvCxnSpPr/>
          <p:nvPr/>
        </p:nvCxnSpPr>
        <p:spPr>
          <a:xfrm>
            <a:off x="822960" y="2478024"/>
            <a:ext cx="4800600" cy="0"/>
          </a:xfrm>
          <a:prstGeom prst="straightConnector1">
            <a:avLst/>
          </a:prstGeom>
          <a:noFill/>
          <a:ln w="12700" cap="flat" cmpd="sng">
            <a:solidFill>
              <a:srgbClr val="242937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016" name="Google Shape;2016;p225"/>
          <p:cNvSpPr/>
          <p:nvPr/>
        </p:nvSpPr>
        <p:spPr>
          <a:xfrm>
            <a:off x="182880" y="2359152"/>
            <a:ext cx="5487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800"/>
              <a:buFont typeface="Calibri"/>
              <a:buNone/>
            </a:pPr>
            <a:r>
              <a:rPr lang="en" sz="8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9.5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17" name="Google Shape;2017;p225"/>
          <p:cNvCxnSpPr/>
          <p:nvPr/>
        </p:nvCxnSpPr>
        <p:spPr>
          <a:xfrm>
            <a:off x="822960" y="2048256"/>
            <a:ext cx="4800600" cy="0"/>
          </a:xfrm>
          <a:prstGeom prst="straightConnector1">
            <a:avLst/>
          </a:prstGeom>
          <a:noFill/>
          <a:ln w="12700" cap="flat" cmpd="sng">
            <a:solidFill>
              <a:srgbClr val="242937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018" name="Google Shape;2018;p225"/>
          <p:cNvSpPr/>
          <p:nvPr/>
        </p:nvSpPr>
        <p:spPr>
          <a:xfrm>
            <a:off x="182880" y="1929384"/>
            <a:ext cx="5487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800"/>
              <a:buFont typeface="Calibri"/>
              <a:buNone/>
            </a:pPr>
            <a:r>
              <a:rPr lang="en" sz="8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10.0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9" name="Google Shape;2019;p225"/>
          <p:cNvSpPr/>
          <p:nvPr/>
        </p:nvSpPr>
        <p:spPr>
          <a:xfrm>
            <a:off x="1030659" y="3116275"/>
            <a:ext cx="403500" cy="1117500"/>
          </a:xfrm>
          <a:prstGeom prst="rect">
            <a:avLst/>
          </a:prstGeom>
          <a:solidFill>
            <a:srgbClr val="000000">
              <a:alpha val="30199"/>
            </a:srgbClr>
          </a:solidFill>
          <a:ln w="12700" cap="flat" cmpd="sng">
            <a:solidFill>
              <a:srgbClr val="000000">
                <a:alpha val="3019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0" name="Google Shape;2020;p225"/>
          <p:cNvSpPr/>
          <p:nvPr/>
        </p:nvSpPr>
        <p:spPr>
          <a:xfrm>
            <a:off x="1003227" y="3079699"/>
            <a:ext cx="403500" cy="1117500"/>
          </a:xfrm>
          <a:prstGeom prst="rect">
            <a:avLst/>
          </a:prstGeom>
          <a:solidFill>
            <a:srgbClr val="F2CC0C"/>
          </a:solidFill>
          <a:ln w="12700" cap="flat" cmpd="sng">
            <a:solidFill>
              <a:srgbClr val="F2C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1" name="Google Shape;2021;p225"/>
          <p:cNvSpPr/>
          <p:nvPr/>
        </p:nvSpPr>
        <p:spPr>
          <a:xfrm>
            <a:off x="957507" y="2823667"/>
            <a:ext cx="4950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2CC0C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F2CC0C"/>
                </a:solidFill>
                <a:latin typeface="Calibri"/>
                <a:ea typeface="Calibri"/>
                <a:cs typeface="Calibri"/>
                <a:sym typeface="Calibri"/>
              </a:rPr>
              <a:t>8.8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2" name="Google Shape;2022;p225"/>
          <p:cNvSpPr/>
          <p:nvPr/>
        </p:nvSpPr>
        <p:spPr>
          <a:xfrm>
            <a:off x="911787" y="4233672"/>
            <a:ext cx="5865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Q4 2025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3" name="Google Shape;2023;p225"/>
          <p:cNvSpPr/>
          <p:nvPr/>
        </p:nvSpPr>
        <p:spPr>
          <a:xfrm>
            <a:off x="911787" y="4416552"/>
            <a:ext cx="5865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Git Hook RCE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4" name="Google Shape;2024;p225"/>
          <p:cNvSpPr/>
          <p:nvPr/>
        </p:nvSpPr>
        <p:spPr>
          <a:xfrm>
            <a:off x="1703397" y="2170786"/>
            <a:ext cx="403500" cy="2062800"/>
          </a:xfrm>
          <a:prstGeom prst="rect">
            <a:avLst/>
          </a:prstGeom>
          <a:solidFill>
            <a:srgbClr val="000000">
              <a:alpha val="30199"/>
            </a:srgbClr>
          </a:solidFill>
          <a:ln w="12700" cap="flat" cmpd="sng">
            <a:solidFill>
              <a:srgbClr val="000000">
                <a:alpha val="3019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5" name="Google Shape;2025;p225"/>
          <p:cNvSpPr/>
          <p:nvPr/>
        </p:nvSpPr>
        <p:spPr>
          <a:xfrm>
            <a:off x="1675965" y="2134210"/>
            <a:ext cx="403500" cy="2062800"/>
          </a:xfrm>
          <a:prstGeom prst="rect">
            <a:avLst/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6" name="Google Shape;2026;p225"/>
          <p:cNvSpPr/>
          <p:nvPr/>
        </p:nvSpPr>
        <p:spPr>
          <a:xfrm>
            <a:off x="1630245" y="1878178"/>
            <a:ext cx="4950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872B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F4872B"/>
                </a:solidFill>
                <a:latin typeface="Calibri"/>
                <a:ea typeface="Calibri"/>
                <a:cs typeface="Calibri"/>
                <a:sym typeface="Calibri"/>
              </a:rPr>
              <a:t>9.9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7" name="Google Shape;2027;p225"/>
          <p:cNvSpPr/>
          <p:nvPr/>
        </p:nvSpPr>
        <p:spPr>
          <a:xfrm>
            <a:off x="1584525" y="4233672"/>
            <a:ext cx="5865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Dec 2025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8" name="Google Shape;2028;p225"/>
          <p:cNvSpPr/>
          <p:nvPr/>
        </p:nvSpPr>
        <p:spPr>
          <a:xfrm>
            <a:off x="1584525" y="4416552"/>
            <a:ext cx="5865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Expression Inject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9" name="Google Shape;2029;p225"/>
          <p:cNvSpPr/>
          <p:nvPr/>
        </p:nvSpPr>
        <p:spPr>
          <a:xfrm>
            <a:off x="2376134" y="2170786"/>
            <a:ext cx="403500" cy="2062800"/>
          </a:xfrm>
          <a:prstGeom prst="rect">
            <a:avLst/>
          </a:prstGeom>
          <a:solidFill>
            <a:srgbClr val="000000">
              <a:alpha val="30199"/>
            </a:srgbClr>
          </a:solidFill>
          <a:ln w="12700" cap="flat" cmpd="sng">
            <a:solidFill>
              <a:srgbClr val="000000">
                <a:alpha val="3019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0" name="Google Shape;2030;p225"/>
          <p:cNvSpPr/>
          <p:nvPr/>
        </p:nvSpPr>
        <p:spPr>
          <a:xfrm>
            <a:off x="2348702" y="2134210"/>
            <a:ext cx="403500" cy="2062800"/>
          </a:xfrm>
          <a:prstGeom prst="rect">
            <a:avLst/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1" name="Google Shape;2031;p225"/>
          <p:cNvSpPr/>
          <p:nvPr/>
        </p:nvSpPr>
        <p:spPr>
          <a:xfrm>
            <a:off x="2302982" y="1878178"/>
            <a:ext cx="4950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872B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F4872B"/>
                </a:solidFill>
                <a:latin typeface="Calibri"/>
                <a:ea typeface="Calibri"/>
                <a:cs typeface="Calibri"/>
                <a:sym typeface="Calibri"/>
              </a:rPr>
              <a:t>9.9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2" name="Google Shape;2032;p225"/>
          <p:cNvSpPr/>
          <p:nvPr/>
        </p:nvSpPr>
        <p:spPr>
          <a:xfrm>
            <a:off x="2257262" y="4233672"/>
            <a:ext cx="5865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Dec 2025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3" name="Google Shape;2033;p225"/>
          <p:cNvSpPr/>
          <p:nvPr/>
        </p:nvSpPr>
        <p:spPr>
          <a:xfrm>
            <a:off x="2257262" y="4416552"/>
            <a:ext cx="5865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Python Sandbox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4" name="Google Shape;2034;p225"/>
          <p:cNvSpPr/>
          <p:nvPr/>
        </p:nvSpPr>
        <p:spPr>
          <a:xfrm>
            <a:off x="3048871" y="2084832"/>
            <a:ext cx="403500" cy="2148900"/>
          </a:xfrm>
          <a:prstGeom prst="rect">
            <a:avLst/>
          </a:prstGeom>
          <a:solidFill>
            <a:srgbClr val="000000">
              <a:alpha val="30199"/>
            </a:srgbClr>
          </a:solidFill>
          <a:ln w="12700" cap="flat" cmpd="sng">
            <a:solidFill>
              <a:srgbClr val="000000">
                <a:alpha val="3019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5" name="Google Shape;2035;p225"/>
          <p:cNvSpPr/>
          <p:nvPr/>
        </p:nvSpPr>
        <p:spPr>
          <a:xfrm>
            <a:off x="3021439" y="2048256"/>
            <a:ext cx="403500" cy="2148900"/>
          </a:xfrm>
          <a:prstGeom prst="rect">
            <a:avLst/>
          </a:prstGeom>
          <a:solidFill>
            <a:srgbClr val="E63946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6" name="Google Shape;2036;p225"/>
          <p:cNvSpPr/>
          <p:nvPr/>
        </p:nvSpPr>
        <p:spPr>
          <a:xfrm>
            <a:off x="2975719" y="1792224"/>
            <a:ext cx="4950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E63946"/>
                </a:solidFill>
                <a:latin typeface="Calibri"/>
                <a:ea typeface="Calibri"/>
                <a:cs typeface="Calibri"/>
                <a:sym typeface="Calibri"/>
              </a:rPr>
              <a:t>10.0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7" name="Google Shape;2037;p225"/>
          <p:cNvSpPr/>
          <p:nvPr/>
        </p:nvSpPr>
        <p:spPr>
          <a:xfrm>
            <a:off x="2929999" y="4233672"/>
            <a:ext cx="5865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Jan 2026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8" name="Google Shape;2038;p225"/>
          <p:cNvSpPr/>
          <p:nvPr/>
        </p:nvSpPr>
        <p:spPr>
          <a:xfrm>
            <a:off x="2929999" y="4416552"/>
            <a:ext cx="5865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Unauth File/RCE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9" name="Google Shape;2039;p225"/>
          <p:cNvSpPr/>
          <p:nvPr/>
        </p:nvSpPr>
        <p:spPr>
          <a:xfrm>
            <a:off x="3721608" y="2084832"/>
            <a:ext cx="403500" cy="2148900"/>
          </a:xfrm>
          <a:prstGeom prst="rect">
            <a:avLst/>
          </a:prstGeom>
          <a:solidFill>
            <a:srgbClr val="000000">
              <a:alpha val="30199"/>
            </a:srgbClr>
          </a:solidFill>
          <a:ln w="12700" cap="flat" cmpd="sng">
            <a:solidFill>
              <a:srgbClr val="000000">
                <a:alpha val="3019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0" name="Google Shape;2040;p225"/>
          <p:cNvSpPr/>
          <p:nvPr/>
        </p:nvSpPr>
        <p:spPr>
          <a:xfrm>
            <a:off x="3694176" y="2048256"/>
            <a:ext cx="403500" cy="2148900"/>
          </a:xfrm>
          <a:prstGeom prst="rect">
            <a:avLst/>
          </a:prstGeom>
          <a:solidFill>
            <a:srgbClr val="E63946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1" name="Google Shape;2041;p225"/>
          <p:cNvSpPr/>
          <p:nvPr/>
        </p:nvSpPr>
        <p:spPr>
          <a:xfrm>
            <a:off x="3648456" y="1792224"/>
            <a:ext cx="4950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E63946"/>
                </a:solidFill>
                <a:latin typeface="Calibri"/>
                <a:ea typeface="Calibri"/>
                <a:cs typeface="Calibri"/>
                <a:sym typeface="Calibri"/>
              </a:rPr>
              <a:t>10.0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2" name="Google Shape;2042;p225"/>
          <p:cNvSpPr/>
          <p:nvPr/>
        </p:nvSpPr>
        <p:spPr>
          <a:xfrm>
            <a:off x="3602736" y="4233672"/>
            <a:ext cx="5865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Jan 2026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3" name="Google Shape;2043;p225"/>
          <p:cNvSpPr/>
          <p:nvPr/>
        </p:nvSpPr>
        <p:spPr>
          <a:xfrm>
            <a:off x="3602736" y="4416552"/>
            <a:ext cx="5865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File Write/RCE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4" name="Google Shape;2044;p225"/>
          <p:cNvSpPr/>
          <p:nvPr/>
        </p:nvSpPr>
        <p:spPr>
          <a:xfrm>
            <a:off x="4394345" y="2514600"/>
            <a:ext cx="403500" cy="1719000"/>
          </a:xfrm>
          <a:prstGeom prst="rect">
            <a:avLst/>
          </a:prstGeom>
          <a:solidFill>
            <a:srgbClr val="000000">
              <a:alpha val="30199"/>
            </a:srgbClr>
          </a:solidFill>
          <a:ln w="12700" cap="flat" cmpd="sng">
            <a:solidFill>
              <a:srgbClr val="000000">
                <a:alpha val="3019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5" name="Google Shape;2045;p225"/>
          <p:cNvSpPr/>
          <p:nvPr/>
        </p:nvSpPr>
        <p:spPr>
          <a:xfrm>
            <a:off x="4366913" y="2478024"/>
            <a:ext cx="403500" cy="1719000"/>
          </a:xfrm>
          <a:prstGeom prst="rect">
            <a:avLst/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6" name="Google Shape;2046;p225"/>
          <p:cNvSpPr/>
          <p:nvPr/>
        </p:nvSpPr>
        <p:spPr>
          <a:xfrm>
            <a:off x="4321193" y="2221992"/>
            <a:ext cx="4950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872B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F4872B"/>
                </a:solidFill>
                <a:latin typeface="Calibri"/>
                <a:ea typeface="Calibri"/>
                <a:cs typeface="Calibri"/>
                <a:sym typeface="Calibri"/>
              </a:rPr>
              <a:t>9.5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7" name="Google Shape;2047;p225"/>
          <p:cNvSpPr/>
          <p:nvPr/>
        </p:nvSpPr>
        <p:spPr>
          <a:xfrm>
            <a:off x="4275473" y="4233672"/>
            <a:ext cx="5865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Mar 2026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8" name="Google Shape;2048;p225"/>
          <p:cNvSpPr/>
          <p:nvPr/>
        </p:nvSpPr>
        <p:spPr>
          <a:xfrm>
            <a:off x="4275473" y="4416552"/>
            <a:ext cx="5865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Form Inject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9" name="Google Shape;2049;p225"/>
          <p:cNvSpPr/>
          <p:nvPr/>
        </p:nvSpPr>
        <p:spPr>
          <a:xfrm>
            <a:off x="5067082" y="2600554"/>
            <a:ext cx="403500" cy="1633200"/>
          </a:xfrm>
          <a:prstGeom prst="rect">
            <a:avLst/>
          </a:prstGeom>
          <a:solidFill>
            <a:srgbClr val="000000">
              <a:alpha val="30199"/>
            </a:srgbClr>
          </a:solidFill>
          <a:ln w="12700" cap="flat" cmpd="sng">
            <a:solidFill>
              <a:srgbClr val="000000">
                <a:alpha val="30199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0" name="Google Shape;2050;p225"/>
          <p:cNvSpPr/>
          <p:nvPr/>
        </p:nvSpPr>
        <p:spPr>
          <a:xfrm>
            <a:off x="5039650" y="2563978"/>
            <a:ext cx="403500" cy="1633200"/>
          </a:xfrm>
          <a:prstGeom prst="rect">
            <a:avLst/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1" name="Google Shape;2051;p225"/>
          <p:cNvSpPr/>
          <p:nvPr/>
        </p:nvSpPr>
        <p:spPr>
          <a:xfrm>
            <a:off x="4993930" y="2307946"/>
            <a:ext cx="4950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4872B"/>
              </a:buClr>
              <a:buSzPts val="950"/>
              <a:buFont typeface="Calibri"/>
              <a:buNone/>
            </a:pPr>
            <a:r>
              <a:rPr lang="en" sz="950" b="1" i="0" u="none" strike="noStrike" cap="none">
                <a:solidFill>
                  <a:srgbClr val="F4872B"/>
                </a:solidFill>
                <a:latin typeface="Calibri"/>
                <a:ea typeface="Calibri"/>
                <a:cs typeface="Calibri"/>
                <a:sym typeface="Calibri"/>
              </a:rPr>
              <a:t>9.4</a:t>
            </a:r>
            <a:endParaRPr sz="9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2" name="Google Shape;2052;p225"/>
          <p:cNvSpPr/>
          <p:nvPr/>
        </p:nvSpPr>
        <p:spPr>
          <a:xfrm>
            <a:off x="4948210" y="4233672"/>
            <a:ext cx="5865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Mar 2026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3" name="Google Shape;2053;p225"/>
          <p:cNvSpPr/>
          <p:nvPr/>
        </p:nvSpPr>
        <p:spPr>
          <a:xfrm>
            <a:off x="4948210" y="4416552"/>
            <a:ext cx="5865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Sandbox Escape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4" name="Google Shape;2054;p225"/>
          <p:cNvSpPr/>
          <p:nvPr/>
        </p:nvSpPr>
        <p:spPr>
          <a:xfrm rot="-5400000">
            <a:off x="155418" y="2413926"/>
            <a:ext cx="640200" cy="21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50"/>
              <a:buFont typeface="Calibri"/>
              <a:buNone/>
            </a:pPr>
            <a:r>
              <a:rPr lang="en" sz="7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CVSS Score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5" name="Google Shape;2055;p225"/>
          <p:cNvSpPr/>
          <p:nvPr/>
        </p:nvSpPr>
        <p:spPr>
          <a:xfrm>
            <a:off x="5989320" y="1719072"/>
            <a:ext cx="301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CC9F0"/>
              </a:buClr>
              <a:buSzPts val="800"/>
              <a:buFont typeface="Calibri"/>
              <a:buNone/>
            </a:pPr>
            <a:r>
              <a:rPr lang="en" sz="800" b="1" i="0" u="none" strike="noStrike" cap="none">
                <a:solidFill>
                  <a:srgbClr val="4CC9F0"/>
                </a:solidFill>
                <a:latin typeface="Calibri"/>
                <a:ea typeface="Calibri"/>
                <a:cs typeface="Calibri"/>
                <a:sym typeface="Calibri"/>
              </a:rPr>
              <a:t>KEY VULNERABILITIES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6" name="Google Shape;2056;p225"/>
          <p:cNvSpPr/>
          <p:nvPr/>
        </p:nvSpPr>
        <p:spPr>
          <a:xfrm>
            <a:off x="5989320" y="1956816"/>
            <a:ext cx="3017400" cy="2880300"/>
          </a:xfrm>
          <a:prstGeom prst="rect">
            <a:avLst/>
          </a:prstGeom>
          <a:solidFill>
            <a:srgbClr val="1A1F2E"/>
          </a:solidFill>
          <a:ln w="12700" cap="flat" cmpd="sng">
            <a:solidFill>
              <a:srgbClr val="242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7" name="Google Shape;2057;p225"/>
          <p:cNvSpPr/>
          <p:nvPr/>
        </p:nvSpPr>
        <p:spPr>
          <a:xfrm>
            <a:off x="5989320" y="1956816"/>
            <a:ext cx="3017400" cy="274200"/>
          </a:xfrm>
          <a:prstGeom prst="rect">
            <a:avLst/>
          </a:prstGeom>
          <a:solidFill>
            <a:srgbClr val="1E2535"/>
          </a:solidFill>
          <a:ln w="12700" cap="flat" cmpd="sng">
            <a:solidFill>
              <a:srgbClr val="242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8" name="Google Shape;2058;p225"/>
          <p:cNvSpPr/>
          <p:nvPr/>
        </p:nvSpPr>
        <p:spPr>
          <a:xfrm>
            <a:off x="6053328" y="1956816"/>
            <a:ext cx="12801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00"/>
              <a:buFont typeface="Calibri"/>
              <a:buNone/>
            </a:pPr>
            <a:r>
              <a:rPr lang="en" sz="700" b="1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CVE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9" name="Google Shape;2059;p225"/>
          <p:cNvSpPr/>
          <p:nvPr/>
        </p:nvSpPr>
        <p:spPr>
          <a:xfrm>
            <a:off x="7333488" y="1956816"/>
            <a:ext cx="457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00"/>
              <a:buFont typeface="Calibri"/>
              <a:buNone/>
            </a:pPr>
            <a:r>
              <a:rPr lang="en" sz="700" b="1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CVSS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0" name="Google Shape;2060;p225"/>
          <p:cNvSpPr/>
          <p:nvPr/>
        </p:nvSpPr>
        <p:spPr>
          <a:xfrm>
            <a:off x="7790688" y="1956816"/>
            <a:ext cx="5028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00"/>
              <a:buFont typeface="Calibri"/>
              <a:buNone/>
            </a:pPr>
            <a:r>
              <a:rPr lang="en" sz="700" b="1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Auth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1" name="Google Shape;2061;p225"/>
          <p:cNvSpPr/>
          <p:nvPr/>
        </p:nvSpPr>
        <p:spPr>
          <a:xfrm>
            <a:off x="8293608" y="1956816"/>
            <a:ext cx="640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00"/>
              <a:buFont typeface="Calibri"/>
              <a:buNone/>
            </a:pPr>
            <a:r>
              <a:rPr lang="en" sz="700" b="1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Type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2" name="Google Shape;2062;p225"/>
          <p:cNvSpPr/>
          <p:nvPr/>
        </p:nvSpPr>
        <p:spPr>
          <a:xfrm>
            <a:off x="5989320" y="2231136"/>
            <a:ext cx="3017400" cy="347400"/>
          </a:xfrm>
          <a:prstGeom prst="rect">
            <a:avLst/>
          </a:prstGeom>
          <a:solidFill>
            <a:srgbClr val="161B28"/>
          </a:solidFill>
          <a:ln w="12700" cap="flat" cmpd="sng">
            <a:solidFill>
              <a:srgbClr val="161B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3" name="Google Shape;2063;p225"/>
          <p:cNvSpPr/>
          <p:nvPr/>
        </p:nvSpPr>
        <p:spPr>
          <a:xfrm>
            <a:off x="6053328" y="2340864"/>
            <a:ext cx="91500" cy="91500"/>
          </a:xfrm>
          <a:prstGeom prst="ellipse">
            <a:avLst/>
          </a:prstGeom>
          <a:solidFill>
            <a:srgbClr val="F2CC0C"/>
          </a:solidFill>
          <a:ln w="12700" cap="flat" cmpd="sng">
            <a:solidFill>
              <a:srgbClr val="F2C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225"/>
          <p:cNvSpPr/>
          <p:nvPr/>
        </p:nvSpPr>
        <p:spPr>
          <a:xfrm>
            <a:off x="6172200" y="2231136"/>
            <a:ext cx="11886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CVE-2025-65964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5" name="Google Shape;2065;p225"/>
          <p:cNvSpPr/>
          <p:nvPr/>
        </p:nvSpPr>
        <p:spPr>
          <a:xfrm>
            <a:off x="7360920" y="2313432"/>
            <a:ext cx="402300" cy="183000"/>
          </a:xfrm>
          <a:prstGeom prst="roundRect">
            <a:avLst>
              <a:gd name="adj" fmla="val 20000"/>
            </a:avLst>
          </a:prstGeom>
          <a:solidFill>
            <a:srgbClr val="F2CC0C"/>
          </a:solidFill>
          <a:ln w="12700" cap="flat" cmpd="sng">
            <a:solidFill>
              <a:srgbClr val="F2C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6" name="Google Shape;2066;p225"/>
          <p:cNvSpPr/>
          <p:nvPr/>
        </p:nvSpPr>
        <p:spPr>
          <a:xfrm>
            <a:off x="7360920" y="2313432"/>
            <a:ext cx="4023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1117"/>
              </a:buClr>
              <a:buSzPts val="750"/>
              <a:buFont typeface="Calibri"/>
              <a:buNone/>
            </a:pPr>
            <a:r>
              <a:rPr lang="en" sz="750" b="1" i="0" u="none" strike="noStrike" cap="none">
                <a:solidFill>
                  <a:srgbClr val="0F1117"/>
                </a:solidFill>
                <a:latin typeface="Calibri"/>
                <a:ea typeface="Calibri"/>
                <a:cs typeface="Calibri"/>
                <a:sym typeface="Calibri"/>
              </a:rPr>
              <a:t>8.8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7" name="Google Shape;2067;p225"/>
          <p:cNvSpPr/>
          <p:nvPr/>
        </p:nvSpPr>
        <p:spPr>
          <a:xfrm>
            <a:off x="7790688" y="2231136"/>
            <a:ext cx="502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900"/>
              <a:buFont typeface="Calibri"/>
              <a:buNone/>
            </a:pPr>
            <a:r>
              <a:rPr lang="en" sz="9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8" name="Google Shape;2068;p225"/>
          <p:cNvSpPr/>
          <p:nvPr/>
        </p:nvSpPr>
        <p:spPr>
          <a:xfrm>
            <a:off x="8293608" y="2231136"/>
            <a:ext cx="685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RCE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9" name="Google Shape;2069;p225"/>
          <p:cNvSpPr/>
          <p:nvPr/>
        </p:nvSpPr>
        <p:spPr>
          <a:xfrm>
            <a:off x="6053328" y="2688336"/>
            <a:ext cx="91500" cy="91500"/>
          </a:xfrm>
          <a:prstGeom prst="ellipse">
            <a:avLst/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0" name="Google Shape;2070;p225"/>
          <p:cNvSpPr/>
          <p:nvPr/>
        </p:nvSpPr>
        <p:spPr>
          <a:xfrm>
            <a:off x="6172200" y="2578608"/>
            <a:ext cx="11886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CVE-2025-68613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1" name="Google Shape;2071;p225"/>
          <p:cNvSpPr/>
          <p:nvPr/>
        </p:nvSpPr>
        <p:spPr>
          <a:xfrm>
            <a:off x="7360920" y="2660904"/>
            <a:ext cx="402300" cy="183000"/>
          </a:xfrm>
          <a:prstGeom prst="roundRect">
            <a:avLst>
              <a:gd name="adj" fmla="val 20000"/>
            </a:avLst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2" name="Google Shape;2072;p225"/>
          <p:cNvSpPr/>
          <p:nvPr/>
        </p:nvSpPr>
        <p:spPr>
          <a:xfrm>
            <a:off x="7360920" y="2660904"/>
            <a:ext cx="4023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1117"/>
              </a:buClr>
              <a:buSzPts val="750"/>
              <a:buFont typeface="Calibri"/>
              <a:buNone/>
            </a:pPr>
            <a:r>
              <a:rPr lang="en" sz="750" b="1" i="0" u="none" strike="noStrike" cap="none">
                <a:solidFill>
                  <a:srgbClr val="0F1117"/>
                </a:solidFill>
                <a:latin typeface="Calibri"/>
                <a:ea typeface="Calibri"/>
                <a:cs typeface="Calibri"/>
                <a:sym typeface="Calibri"/>
              </a:rPr>
              <a:t>9.9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3" name="Google Shape;2073;p225"/>
          <p:cNvSpPr/>
          <p:nvPr/>
        </p:nvSpPr>
        <p:spPr>
          <a:xfrm>
            <a:off x="7790688" y="2578608"/>
            <a:ext cx="502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900"/>
              <a:buFont typeface="Calibri"/>
              <a:buNone/>
            </a:pPr>
            <a:r>
              <a:rPr lang="en" sz="9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4" name="Google Shape;2074;p225"/>
          <p:cNvSpPr/>
          <p:nvPr/>
        </p:nvSpPr>
        <p:spPr>
          <a:xfrm>
            <a:off x="8293608" y="2578608"/>
            <a:ext cx="685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RCE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5" name="Google Shape;2075;p225"/>
          <p:cNvSpPr/>
          <p:nvPr/>
        </p:nvSpPr>
        <p:spPr>
          <a:xfrm>
            <a:off x="5989320" y="2926080"/>
            <a:ext cx="3017400" cy="347400"/>
          </a:xfrm>
          <a:prstGeom prst="rect">
            <a:avLst/>
          </a:prstGeom>
          <a:solidFill>
            <a:srgbClr val="161B28"/>
          </a:solidFill>
          <a:ln w="12700" cap="flat" cmpd="sng">
            <a:solidFill>
              <a:srgbClr val="161B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6" name="Google Shape;2076;p225"/>
          <p:cNvSpPr/>
          <p:nvPr/>
        </p:nvSpPr>
        <p:spPr>
          <a:xfrm>
            <a:off x="6053328" y="3035808"/>
            <a:ext cx="91500" cy="91500"/>
          </a:xfrm>
          <a:prstGeom prst="ellipse">
            <a:avLst/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7" name="Google Shape;2077;p225"/>
          <p:cNvSpPr/>
          <p:nvPr/>
        </p:nvSpPr>
        <p:spPr>
          <a:xfrm>
            <a:off x="6172200" y="2926080"/>
            <a:ext cx="11886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CVE-2025-68668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8" name="Google Shape;2078;p225"/>
          <p:cNvSpPr/>
          <p:nvPr/>
        </p:nvSpPr>
        <p:spPr>
          <a:xfrm>
            <a:off x="7360920" y="3008376"/>
            <a:ext cx="402300" cy="183000"/>
          </a:xfrm>
          <a:prstGeom prst="roundRect">
            <a:avLst>
              <a:gd name="adj" fmla="val 20000"/>
            </a:avLst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9" name="Google Shape;2079;p225"/>
          <p:cNvSpPr/>
          <p:nvPr/>
        </p:nvSpPr>
        <p:spPr>
          <a:xfrm>
            <a:off x="7360920" y="3008376"/>
            <a:ext cx="4023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1117"/>
              </a:buClr>
              <a:buSzPts val="750"/>
              <a:buFont typeface="Calibri"/>
              <a:buNone/>
            </a:pPr>
            <a:r>
              <a:rPr lang="en" sz="750" b="1" i="0" u="none" strike="noStrike" cap="none">
                <a:solidFill>
                  <a:srgbClr val="0F1117"/>
                </a:solidFill>
                <a:latin typeface="Calibri"/>
                <a:ea typeface="Calibri"/>
                <a:cs typeface="Calibri"/>
                <a:sym typeface="Calibri"/>
              </a:rPr>
              <a:t>9.9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0" name="Google Shape;2080;p225"/>
          <p:cNvSpPr/>
          <p:nvPr/>
        </p:nvSpPr>
        <p:spPr>
          <a:xfrm>
            <a:off x="7790688" y="2926080"/>
            <a:ext cx="502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900"/>
              <a:buFont typeface="Calibri"/>
              <a:buNone/>
            </a:pPr>
            <a:r>
              <a:rPr lang="en" sz="9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1" name="Google Shape;2081;p225"/>
          <p:cNvSpPr/>
          <p:nvPr/>
        </p:nvSpPr>
        <p:spPr>
          <a:xfrm>
            <a:off x="8293608" y="2926080"/>
            <a:ext cx="685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Sandbox Bypass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2" name="Google Shape;2082;p225"/>
          <p:cNvSpPr/>
          <p:nvPr/>
        </p:nvSpPr>
        <p:spPr>
          <a:xfrm>
            <a:off x="6053328" y="3383280"/>
            <a:ext cx="91500" cy="91500"/>
          </a:xfrm>
          <a:prstGeom prst="ellipse">
            <a:avLst/>
          </a:prstGeom>
          <a:solidFill>
            <a:srgbClr val="E63946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3" name="Google Shape;2083;p225"/>
          <p:cNvSpPr/>
          <p:nvPr/>
        </p:nvSpPr>
        <p:spPr>
          <a:xfrm>
            <a:off x="6172200" y="3273552"/>
            <a:ext cx="11886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CVE-2026-21858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4" name="Google Shape;2084;p225"/>
          <p:cNvSpPr/>
          <p:nvPr/>
        </p:nvSpPr>
        <p:spPr>
          <a:xfrm>
            <a:off x="7360920" y="3355848"/>
            <a:ext cx="402300" cy="183000"/>
          </a:xfrm>
          <a:prstGeom prst="roundRect">
            <a:avLst>
              <a:gd name="adj" fmla="val 20000"/>
            </a:avLst>
          </a:prstGeom>
          <a:solidFill>
            <a:srgbClr val="E63946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5" name="Google Shape;2085;p225"/>
          <p:cNvSpPr/>
          <p:nvPr/>
        </p:nvSpPr>
        <p:spPr>
          <a:xfrm>
            <a:off x="7360920" y="3355848"/>
            <a:ext cx="4023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1117"/>
              </a:buClr>
              <a:buSzPts val="750"/>
              <a:buFont typeface="Calibri"/>
              <a:buNone/>
            </a:pPr>
            <a:r>
              <a:rPr lang="en" sz="750" b="1" i="0" u="none" strike="noStrike" cap="none">
                <a:solidFill>
                  <a:srgbClr val="0F1117"/>
                </a:solidFill>
                <a:latin typeface="Calibri"/>
                <a:ea typeface="Calibri"/>
                <a:cs typeface="Calibri"/>
                <a:sym typeface="Calibri"/>
              </a:rPr>
              <a:t>10.0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225"/>
          <p:cNvSpPr/>
          <p:nvPr/>
        </p:nvSpPr>
        <p:spPr>
          <a:xfrm>
            <a:off x="7790688" y="3273552"/>
            <a:ext cx="502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00"/>
              <a:buFont typeface="Calibri"/>
              <a:buNone/>
            </a:pPr>
            <a:r>
              <a:rPr lang="en" sz="900" b="1" i="0" u="none" strike="noStrike" cap="none">
                <a:solidFill>
                  <a:srgbClr val="E63946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7" name="Google Shape;2087;p225"/>
          <p:cNvSpPr/>
          <p:nvPr/>
        </p:nvSpPr>
        <p:spPr>
          <a:xfrm>
            <a:off x="8293608" y="3273552"/>
            <a:ext cx="685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Unauth RCE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8" name="Google Shape;2088;p225"/>
          <p:cNvSpPr/>
          <p:nvPr/>
        </p:nvSpPr>
        <p:spPr>
          <a:xfrm>
            <a:off x="5989320" y="3621024"/>
            <a:ext cx="3017400" cy="347400"/>
          </a:xfrm>
          <a:prstGeom prst="rect">
            <a:avLst/>
          </a:prstGeom>
          <a:solidFill>
            <a:srgbClr val="161B28"/>
          </a:solidFill>
          <a:ln w="12700" cap="flat" cmpd="sng">
            <a:solidFill>
              <a:srgbClr val="161B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9" name="Google Shape;2089;p225"/>
          <p:cNvSpPr/>
          <p:nvPr/>
        </p:nvSpPr>
        <p:spPr>
          <a:xfrm>
            <a:off x="6053328" y="3730752"/>
            <a:ext cx="91500" cy="91500"/>
          </a:xfrm>
          <a:prstGeom prst="ellipse">
            <a:avLst/>
          </a:prstGeom>
          <a:solidFill>
            <a:srgbClr val="E63946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0" name="Google Shape;2090;p225"/>
          <p:cNvSpPr/>
          <p:nvPr/>
        </p:nvSpPr>
        <p:spPr>
          <a:xfrm>
            <a:off x="6172200" y="3621024"/>
            <a:ext cx="11886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CVE-2026-21877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1" name="Google Shape;2091;p225"/>
          <p:cNvSpPr/>
          <p:nvPr/>
        </p:nvSpPr>
        <p:spPr>
          <a:xfrm>
            <a:off x="7360920" y="3703320"/>
            <a:ext cx="402300" cy="183000"/>
          </a:xfrm>
          <a:prstGeom prst="roundRect">
            <a:avLst>
              <a:gd name="adj" fmla="val 20000"/>
            </a:avLst>
          </a:prstGeom>
          <a:solidFill>
            <a:srgbClr val="E63946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2" name="Google Shape;2092;p225"/>
          <p:cNvSpPr/>
          <p:nvPr/>
        </p:nvSpPr>
        <p:spPr>
          <a:xfrm>
            <a:off x="7360920" y="3703320"/>
            <a:ext cx="4023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1117"/>
              </a:buClr>
              <a:buSzPts val="750"/>
              <a:buFont typeface="Calibri"/>
              <a:buNone/>
            </a:pPr>
            <a:r>
              <a:rPr lang="en" sz="750" b="1" i="0" u="none" strike="noStrike" cap="none">
                <a:solidFill>
                  <a:srgbClr val="0F1117"/>
                </a:solidFill>
                <a:latin typeface="Calibri"/>
                <a:ea typeface="Calibri"/>
                <a:cs typeface="Calibri"/>
                <a:sym typeface="Calibri"/>
              </a:rPr>
              <a:t>10.0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3" name="Google Shape;2093;p225"/>
          <p:cNvSpPr/>
          <p:nvPr/>
        </p:nvSpPr>
        <p:spPr>
          <a:xfrm>
            <a:off x="7790688" y="3621024"/>
            <a:ext cx="502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900"/>
              <a:buFont typeface="Calibri"/>
              <a:buNone/>
            </a:pPr>
            <a:r>
              <a:rPr lang="en" sz="9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4" name="Google Shape;2094;p225"/>
          <p:cNvSpPr/>
          <p:nvPr/>
        </p:nvSpPr>
        <p:spPr>
          <a:xfrm>
            <a:off x="8293608" y="3621024"/>
            <a:ext cx="685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File Write RCE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5" name="Google Shape;2095;p225"/>
          <p:cNvSpPr/>
          <p:nvPr/>
        </p:nvSpPr>
        <p:spPr>
          <a:xfrm>
            <a:off x="6053328" y="4078224"/>
            <a:ext cx="91500" cy="91500"/>
          </a:xfrm>
          <a:prstGeom prst="ellipse">
            <a:avLst/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6" name="Google Shape;2096;p225"/>
          <p:cNvSpPr/>
          <p:nvPr/>
        </p:nvSpPr>
        <p:spPr>
          <a:xfrm>
            <a:off x="6172200" y="3968496"/>
            <a:ext cx="11886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CVE-2026-27493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7" name="Google Shape;2097;p225"/>
          <p:cNvSpPr/>
          <p:nvPr/>
        </p:nvSpPr>
        <p:spPr>
          <a:xfrm>
            <a:off x="7360920" y="4050792"/>
            <a:ext cx="402300" cy="183000"/>
          </a:xfrm>
          <a:prstGeom prst="roundRect">
            <a:avLst>
              <a:gd name="adj" fmla="val 20000"/>
            </a:avLst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8" name="Google Shape;2098;p225"/>
          <p:cNvSpPr/>
          <p:nvPr/>
        </p:nvSpPr>
        <p:spPr>
          <a:xfrm>
            <a:off x="7360920" y="4050792"/>
            <a:ext cx="4023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1117"/>
              </a:buClr>
              <a:buSzPts val="750"/>
              <a:buFont typeface="Calibri"/>
              <a:buNone/>
            </a:pPr>
            <a:r>
              <a:rPr lang="en" sz="750" b="1" i="0" u="none" strike="noStrike" cap="none">
                <a:solidFill>
                  <a:srgbClr val="0F1117"/>
                </a:solidFill>
                <a:latin typeface="Calibri"/>
                <a:ea typeface="Calibri"/>
                <a:cs typeface="Calibri"/>
                <a:sym typeface="Calibri"/>
              </a:rPr>
              <a:t>9.5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9" name="Google Shape;2099;p225"/>
          <p:cNvSpPr/>
          <p:nvPr/>
        </p:nvSpPr>
        <p:spPr>
          <a:xfrm>
            <a:off x="7790688" y="3968496"/>
            <a:ext cx="502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63946"/>
              </a:buClr>
              <a:buSzPts val="900"/>
              <a:buFont typeface="Calibri"/>
              <a:buNone/>
            </a:pPr>
            <a:r>
              <a:rPr lang="en" sz="900" b="1" i="0" u="none" strike="noStrike" cap="none">
                <a:solidFill>
                  <a:srgbClr val="E63946"/>
                </a:solidFill>
                <a:latin typeface="Calibri"/>
                <a:ea typeface="Calibri"/>
                <a:cs typeface="Calibri"/>
                <a:sym typeface="Calibri"/>
              </a:rPr>
              <a:t>✗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0" name="Google Shape;2100;p225"/>
          <p:cNvSpPr/>
          <p:nvPr/>
        </p:nvSpPr>
        <p:spPr>
          <a:xfrm>
            <a:off x="8293608" y="3968496"/>
            <a:ext cx="685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Form Injection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1" name="Google Shape;2101;p225"/>
          <p:cNvSpPr/>
          <p:nvPr/>
        </p:nvSpPr>
        <p:spPr>
          <a:xfrm>
            <a:off x="5989320" y="4315968"/>
            <a:ext cx="3017400" cy="347400"/>
          </a:xfrm>
          <a:prstGeom prst="rect">
            <a:avLst/>
          </a:prstGeom>
          <a:solidFill>
            <a:srgbClr val="161B28"/>
          </a:solidFill>
          <a:ln w="12700" cap="flat" cmpd="sng">
            <a:solidFill>
              <a:srgbClr val="161B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2" name="Google Shape;2102;p225"/>
          <p:cNvSpPr/>
          <p:nvPr/>
        </p:nvSpPr>
        <p:spPr>
          <a:xfrm>
            <a:off x="6053328" y="4425696"/>
            <a:ext cx="91500" cy="91500"/>
          </a:xfrm>
          <a:prstGeom prst="ellipse">
            <a:avLst/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3" name="Google Shape;2103;p225"/>
          <p:cNvSpPr/>
          <p:nvPr/>
        </p:nvSpPr>
        <p:spPr>
          <a:xfrm>
            <a:off x="6172200" y="4315968"/>
            <a:ext cx="11886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CVE-2026-27577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4" name="Google Shape;2104;p225"/>
          <p:cNvSpPr/>
          <p:nvPr/>
        </p:nvSpPr>
        <p:spPr>
          <a:xfrm>
            <a:off x="7360920" y="4398264"/>
            <a:ext cx="402300" cy="183000"/>
          </a:xfrm>
          <a:prstGeom prst="roundRect">
            <a:avLst>
              <a:gd name="adj" fmla="val 20000"/>
            </a:avLst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5" name="Google Shape;2105;p225"/>
          <p:cNvSpPr/>
          <p:nvPr/>
        </p:nvSpPr>
        <p:spPr>
          <a:xfrm>
            <a:off x="7360920" y="4398264"/>
            <a:ext cx="4023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F1117"/>
              </a:buClr>
              <a:buSzPts val="750"/>
              <a:buFont typeface="Calibri"/>
              <a:buNone/>
            </a:pPr>
            <a:r>
              <a:rPr lang="en" sz="750" b="1" i="0" u="none" strike="noStrike" cap="none">
                <a:solidFill>
                  <a:srgbClr val="0F1117"/>
                </a:solidFill>
                <a:latin typeface="Calibri"/>
                <a:ea typeface="Calibri"/>
                <a:cs typeface="Calibri"/>
                <a:sym typeface="Calibri"/>
              </a:rPr>
              <a:t>9.4</a:t>
            </a:r>
            <a:endParaRPr sz="7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6" name="Google Shape;2106;p225"/>
          <p:cNvSpPr/>
          <p:nvPr/>
        </p:nvSpPr>
        <p:spPr>
          <a:xfrm>
            <a:off x="7790688" y="4315968"/>
            <a:ext cx="502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900"/>
              <a:buFont typeface="Calibri"/>
              <a:buNone/>
            </a:pPr>
            <a:r>
              <a:rPr lang="en" sz="9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✓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7" name="Google Shape;2107;p225"/>
          <p:cNvSpPr/>
          <p:nvPr/>
        </p:nvSpPr>
        <p:spPr>
          <a:xfrm>
            <a:off x="8293608" y="4315968"/>
            <a:ext cx="6858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650"/>
              <a:buFont typeface="Calibri"/>
              <a:buNone/>
            </a:pPr>
            <a:r>
              <a:rPr lang="en" sz="65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Sandbox Escape</a:t>
            </a:r>
            <a:endParaRPr sz="6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8" name="Google Shape;2108;p225"/>
          <p:cNvSpPr/>
          <p:nvPr/>
        </p:nvSpPr>
        <p:spPr>
          <a:xfrm>
            <a:off x="0" y="4846320"/>
            <a:ext cx="9144000" cy="297300"/>
          </a:xfrm>
          <a:prstGeom prst="rect">
            <a:avLst/>
          </a:prstGeom>
          <a:solidFill>
            <a:srgbClr val="1A1F2E"/>
          </a:solidFill>
          <a:ln w="12700" cap="flat" cmpd="sng">
            <a:solidFill>
              <a:srgbClr val="1A1F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9" name="Google Shape;2109;p225"/>
          <p:cNvSpPr/>
          <p:nvPr/>
        </p:nvSpPr>
        <p:spPr>
          <a:xfrm>
            <a:off x="137160" y="4846320"/>
            <a:ext cx="8869800" cy="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✗ = No Authentication Required  |  ✓ = Authenticated  |  Sources: CISA KEV, GitHub Security Advisories, CVEDetails, Rapid7, Cyera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0" name="Google Shape;2110;p225"/>
          <p:cNvSpPr/>
          <p:nvPr/>
        </p:nvSpPr>
        <p:spPr>
          <a:xfrm>
            <a:off x="182880" y="4645152"/>
            <a:ext cx="128100" cy="128100"/>
          </a:xfrm>
          <a:prstGeom prst="rect">
            <a:avLst/>
          </a:prstGeom>
          <a:solidFill>
            <a:srgbClr val="E63946"/>
          </a:solidFill>
          <a:ln w="12700" cap="flat" cmpd="sng">
            <a:solidFill>
              <a:srgbClr val="E6394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1" name="Google Shape;2111;p225"/>
          <p:cNvSpPr/>
          <p:nvPr/>
        </p:nvSpPr>
        <p:spPr>
          <a:xfrm>
            <a:off x="347472" y="4617720"/>
            <a:ext cx="16002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CVSS 10.0 (Critical)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2" name="Google Shape;2112;p225"/>
          <p:cNvSpPr/>
          <p:nvPr/>
        </p:nvSpPr>
        <p:spPr>
          <a:xfrm>
            <a:off x="2011680" y="4645152"/>
            <a:ext cx="128100" cy="128100"/>
          </a:xfrm>
          <a:prstGeom prst="rect">
            <a:avLst/>
          </a:prstGeom>
          <a:solidFill>
            <a:srgbClr val="F4872B"/>
          </a:solidFill>
          <a:ln w="12700" cap="flat" cmpd="sng">
            <a:solidFill>
              <a:srgbClr val="F487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3" name="Google Shape;2113;p225"/>
          <p:cNvSpPr/>
          <p:nvPr/>
        </p:nvSpPr>
        <p:spPr>
          <a:xfrm>
            <a:off x="2176272" y="4617720"/>
            <a:ext cx="16002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CVSS 9.4–9.9 (Critical)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4" name="Google Shape;2114;p225"/>
          <p:cNvSpPr/>
          <p:nvPr/>
        </p:nvSpPr>
        <p:spPr>
          <a:xfrm>
            <a:off x="3840480" y="4645152"/>
            <a:ext cx="128100" cy="128100"/>
          </a:xfrm>
          <a:prstGeom prst="rect">
            <a:avLst/>
          </a:prstGeom>
          <a:solidFill>
            <a:srgbClr val="F2CC0C"/>
          </a:solidFill>
          <a:ln w="12700" cap="flat" cmpd="sng">
            <a:solidFill>
              <a:srgbClr val="F2CC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5" name="Google Shape;2115;p225"/>
          <p:cNvSpPr/>
          <p:nvPr/>
        </p:nvSpPr>
        <p:spPr>
          <a:xfrm>
            <a:off x="4005072" y="4617720"/>
            <a:ext cx="16002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92A4"/>
              </a:buClr>
              <a:buSzPts val="700"/>
              <a:buFont typeface="Calibri"/>
              <a:buNone/>
            </a:pPr>
            <a:r>
              <a:rPr lang="en" sz="700" b="0" i="0" u="none" strike="noStrike" cap="none">
                <a:solidFill>
                  <a:srgbClr val="8892A4"/>
                </a:solidFill>
                <a:latin typeface="Calibri"/>
                <a:ea typeface="Calibri"/>
                <a:cs typeface="Calibri"/>
                <a:sym typeface="Calibri"/>
              </a:rPr>
              <a:t>CVSS 8.8 (High)</a:t>
            </a:r>
            <a:endParaRPr sz="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0139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1" name="Google Shape;2491;p236"/>
          <p:cNvSpPr/>
          <p:nvPr/>
        </p:nvSpPr>
        <p:spPr>
          <a:xfrm>
            <a:off x="571499" y="158740"/>
            <a:ext cx="7862381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7989F"/>
              </a:buClr>
              <a:buSzPts val="2400"/>
              <a:buFont typeface="Arial"/>
              <a:buNone/>
            </a:pPr>
            <a:r>
              <a:rPr lang="en" sz="2400" b="1" dirty="0">
                <a:solidFill>
                  <a:srgbClr val="27989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2026 Jan/Fev  -  114.000 Instâncias afetadas</a:t>
            </a:r>
            <a:endParaRPr sz="2400" b="0" i="0" u="none" strike="noStrike" cap="none" dirty="0">
              <a:solidFill>
                <a:schemeClr val="dk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2492" name="Google Shape;2492;p236" descr="File:A large blank world map with oceans marked in blue.PNG ..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113" y="736588"/>
            <a:ext cx="7519775" cy="3796605"/>
          </a:xfrm>
          <a:prstGeom prst="rect">
            <a:avLst/>
          </a:prstGeom>
          <a:noFill/>
          <a:ln>
            <a:noFill/>
          </a:ln>
        </p:spPr>
      </p:pic>
      <p:sp>
        <p:nvSpPr>
          <p:cNvPr id="2493" name="Google Shape;2493;p236"/>
          <p:cNvSpPr txBox="1"/>
          <p:nvPr/>
        </p:nvSpPr>
        <p:spPr>
          <a:xfrm>
            <a:off x="2008950" y="1541542"/>
            <a:ext cx="751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28.7K</a:t>
            </a:r>
            <a:endParaRPr sz="1500" b="1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494" name="Google Shape;2494;p236"/>
          <p:cNvSpPr txBox="1"/>
          <p:nvPr/>
        </p:nvSpPr>
        <p:spPr>
          <a:xfrm>
            <a:off x="4196400" y="1175842"/>
            <a:ext cx="751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17.9K</a:t>
            </a:r>
            <a:endParaRPr sz="1500" b="1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495" name="Google Shape;2495;p236"/>
          <p:cNvSpPr txBox="1"/>
          <p:nvPr/>
        </p:nvSpPr>
        <p:spPr>
          <a:xfrm>
            <a:off x="4129675" y="1400630"/>
            <a:ext cx="751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10.2K</a:t>
            </a:r>
            <a:endParaRPr sz="1500" b="1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496" name="Google Shape;2496;p236"/>
          <p:cNvSpPr txBox="1"/>
          <p:nvPr/>
        </p:nvSpPr>
        <p:spPr>
          <a:xfrm>
            <a:off x="6628225" y="1541542"/>
            <a:ext cx="751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9.3K</a:t>
            </a:r>
            <a:endParaRPr sz="1500" b="1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497" name="Google Shape;2497;p236"/>
          <p:cNvSpPr txBox="1"/>
          <p:nvPr/>
        </p:nvSpPr>
        <p:spPr>
          <a:xfrm>
            <a:off x="3011750" y="2619867"/>
            <a:ext cx="751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4.8K</a:t>
            </a:r>
            <a:endParaRPr sz="1500" b="1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498" name="Google Shape;2498;p236"/>
          <p:cNvSpPr txBox="1"/>
          <p:nvPr/>
        </p:nvSpPr>
        <p:spPr>
          <a:xfrm>
            <a:off x="6320100" y="2405092"/>
            <a:ext cx="751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4.7K</a:t>
            </a:r>
            <a:endParaRPr sz="1500" b="1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499" name="Google Shape;2499;p236"/>
          <p:cNvSpPr txBox="1"/>
          <p:nvPr/>
        </p:nvSpPr>
        <p:spPr>
          <a:xfrm>
            <a:off x="5619075" y="1988167"/>
            <a:ext cx="751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4.1K</a:t>
            </a:r>
            <a:endParaRPr sz="1500" b="1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500" name="Google Shape;2500;p236"/>
          <p:cNvSpPr txBox="1"/>
          <p:nvPr/>
        </p:nvSpPr>
        <p:spPr>
          <a:xfrm>
            <a:off x="5004450" y="960405"/>
            <a:ext cx="751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3.2K</a:t>
            </a:r>
            <a:endParaRPr sz="1500" b="1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501" name="Google Shape;2501;p236"/>
          <p:cNvSpPr txBox="1"/>
          <p:nvPr/>
        </p:nvSpPr>
        <p:spPr>
          <a:xfrm>
            <a:off x="4276350" y="871492"/>
            <a:ext cx="751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3.0K</a:t>
            </a:r>
            <a:endParaRPr sz="1500" b="1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pic>
        <p:nvPicPr>
          <p:cNvPr id="2502" name="Google Shape;2502;p236" title="Screenshot 2026-01-14 at 12.45.01 PM.png"/>
          <p:cNvPicPr preferRelativeResize="0"/>
          <p:nvPr/>
        </p:nvPicPr>
        <p:blipFill rotWithShape="1">
          <a:blip r:embed="rId4">
            <a:alphaModFix/>
          </a:blip>
          <a:srcRect l="2576" t="8665" r="89982" b="85199"/>
          <a:stretch/>
        </p:blipFill>
        <p:spPr>
          <a:xfrm>
            <a:off x="2641113" y="1626105"/>
            <a:ext cx="269250" cy="2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3" name="Google Shape;2503;p236" title="Screenshot 2026-01-14 at 12.45.01 PM.png"/>
          <p:cNvPicPr preferRelativeResize="0"/>
          <p:nvPr/>
        </p:nvPicPr>
        <p:blipFill rotWithShape="1">
          <a:blip r:embed="rId4">
            <a:alphaModFix/>
          </a:blip>
          <a:srcRect l="2154" t="29335" r="90221" b="64530"/>
          <a:stretch/>
        </p:blipFill>
        <p:spPr>
          <a:xfrm>
            <a:off x="4728600" y="1507042"/>
            <a:ext cx="275850" cy="2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4" name="Google Shape;2504;p236" title="Screenshot 2026-01-14 at 12.45.01 PM.png"/>
          <p:cNvPicPr preferRelativeResize="0"/>
          <p:nvPr/>
        </p:nvPicPr>
        <p:blipFill rotWithShape="1">
          <a:blip r:embed="rId4">
            <a:alphaModFix/>
          </a:blip>
          <a:srcRect l="3253" t="59941" r="90296" b="35026"/>
          <a:stretch/>
        </p:blipFill>
        <p:spPr>
          <a:xfrm>
            <a:off x="6837950" y="2511842"/>
            <a:ext cx="233350" cy="2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5" name="Google Shape;2505;p236" title="Screenshot 2026-01-14 at 12.45.01 PM.png"/>
          <p:cNvPicPr preferRelativeResize="0"/>
          <p:nvPr/>
        </p:nvPicPr>
        <p:blipFill rotWithShape="1">
          <a:blip r:embed="rId4">
            <a:alphaModFix/>
          </a:blip>
          <a:srcRect l="2946" t="50151" r="89612" b="44815"/>
          <a:stretch/>
        </p:blipFill>
        <p:spPr>
          <a:xfrm>
            <a:off x="3555424" y="2715117"/>
            <a:ext cx="269250" cy="2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6" name="Google Shape;2506;p236" title="Screenshot 2026-01-14 at 12.45.01 PM.png"/>
          <p:cNvPicPr preferRelativeResize="0"/>
          <p:nvPr/>
        </p:nvPicPr>
        <p:blipFill rotWithShape="1">
          <a:blip r:embed="rId4">
            <a:alphaModFix/>
          </a:blip>
          <a:srcRect l="3182" t="19497" r="90367" b="75469"/>
          <a:stretch/>
        </p:blipFill>
        <p:spPr>
          <a:xfrm>
            <a:off x="4772463" y="1281955"/>
            <a:ext cx="233374" cy="2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7" name="Google Shape;2507;p236" title="Screenshot 2026-01-14 at 12.45.01 PM.png"/>
          <p:cNvPicPr preferRelativeResize="0"/>
          <p:nvPr/>
        </p:nvPicPr>
        <p:blipFill rotWithShape="1">
          <a:blip r:embed="rId4">
            <a:alphaModFix/>
          </a:blip>
          <a:srcRect l="3141" t="39957" r="89416" b="55562"/>
          <a:stretch/>
        </p:blipFill>
        <p:spPr>
          <a:xfrm>
            <a:off x="7161500" y="1659530"/>
            <a:ext cx="2692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8" name="Google Shape;2508;p236" title="Screenshot 2026-01-14 at 12.45.01 PM.png"/>
          <p:cNvPicPr preferRelativeResize="0"/>
          <p:nvPr/>
        </p:nvPicPr>
        <p:blipFill rotWithShape="1">
          <a:blip r:embed="rId4">
            <a:alphaModFix/>
          </a:blip>
          <a:srcRect l="3307" t="80334" r="90243" b="14632"/>
          <a:stretch/>
        </p:blipFill>
        <p:spPr>
          <a:xfrm>
            <a:off x="5522300" y="1041617"/>
            <a:ext cx="233350" cy="2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9" name="Google Shape;2509;p236" title="Screenshot 2026-01-14 at 12.45.01 PM.png"/>
          <p:cNvPicPr preferRelativeResize="0"/>
          <p:nvPr/>
        </p:nvPicPr>
        <p:blipFill rotWithShape="1">
          <a:blip r:embed="rId4">
            <a:alphaModFix/>
          </a:blip>
          <a:srcRect l="3218" t="70405" r="90332" b="24562"/>
          <a:stretch/>
        </p:blipFill>
        <p:spPr>
          <a:xfrm>
            <a:off x="6113775" y="2104842"/>
            <a:ext cx="233350" cy="20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0" name="Google Shape;2510;p236" title="Screenshot 2026-01-14 at 12.45.01 PM.png"/>
          <p:cNvPicPr preferRelativeResize="0"/>
          <p:nvPr/>
        </p:nvPicPr>
        <p:blipFill rotWithShape="1">
          <a:blip r:embed="rId4">
            <a:alphaModFix/>
          </a:blip>
          <a:srcRect l="2912" t="90858" r="89645" b="4109"/>
          <a:stretch/>
        </p:blipFill>
        <p:spPr>
          <a:xfrm>
            <a:off x="4797225" y="972567"/>
            <a:ext cx="269250" cy="203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07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3" name="Google Shape;2303;p2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92325" y="4701000"/>
            <a:ext cx="434201" cy="257626"/>
          </a:xfrm>
          <a:prstGeom prst="rect">
            <a:avLst/>
          </a:prstGeom>
          <a:noFill/>
          <a:ln>
            <a:noFill/>
          </a:ln>
        </p:spPr>
      </p:pic>
      <p:sp>
        <p:nvSpPr>
          <p:cNvPr id="2304" name="Google Shape;2304;p224"/>
          <p:cNvSpPr txBox="1"/>
          <p:nvPr/>
        </p:nvSpPr>
        <p:spPr>
          <a:xfrm>
            <a:off x="150300" y="65175"/>
            <a:ext cx="21537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3344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306" name="Google Shape;2306;p224"/>
          <p:cNvSpPr txBox="1">
            <a:spLocks noGrp="1"/>
          </p:cNvSpPr>
          <p:nvPr>
            <p:ph type="ctrTitle"/>
          </p:nvPr>
        </p:nvSpPr>
        <p:spPr>
          <a:xfrm>
            <a:off x="342899" y="2147019"/>
            <a:ext cx="8637516" cy="849463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Qual é o desafio?</a:t>
            </a:r>
            <a:endParaRPr sz="48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8070221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4BDE43-D88D-4573-8283-0DB8B313F9E6}"/>
              </a:ext>
            </a:extLst>
          </p:cNvPr>
          <p:cNvSpPr/>
          <p:nvPr/>
        </p:nvSpPr>
        <p:spPr>
          <a:xfrm>
            <a:off x="207523" y="4322323"/>
            <a:ext cx="2221149" cy="716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CDD41B-557C-4F85-B7AD-16F7C195D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11" y="154310"/>
            <a:ext cx="7541979" cy="498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44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2D0F84A3-DEEC-4030-8B4C-ED2A24B255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3553559"/>
              </p:ext>
            </p:extLst>
          </p:nvPr>
        </p:nvGraphicFramePr>
        <p:xfrm>
          <a:off x="207169" y="496491"/>
          <a:ext cx="8729663" cy="4150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43" name="Worksheet" r:id="rId4" imgW="11639595" imgH="5533965" progId="Excel.Sheet.12">
                  <p:embed/>
                </p:oleObj>
              </mc:Choice>
              <mc:Fallback>
                <p:oleObj name="Worksheet" r:id="rId4" imgW="11639595" imgH="5533965" progId="Excel.Sheet.12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2D0F84A3-DEEC-4030-8B4C-ED2A24B255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7169" y="496491"/>
                        <a:ext cx="8729663" cy="41505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41375A1-D848-48B4-9AEA-1B7F6A3C8DED}"/>
              </a:ext>
            </a:extLst>
          </p:cNvPr>
          <p:cNvSpPr/>
          <p:nvPr/>
        </p:nvSpPr>
        <p:spPr>
          <a:xfrm>
            <a:off x="4729792" y="1071058"/>
            <a:ext cx="3777249" cy="1475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A6E170-DA24-4C4D-8875-5027632F5249}"/>
              </a:ext>
            </a:extLst>
          </p:cNvPr>
          <p:cNvSpPr txBox="1"/>
          <p:nvPr/>
        </p:nvSpPr>
        <p:spPr>
          <a:xfrm>
            <a:off x="4744718" y="1107204"/>
            <a:ext cx="177644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Poppins" panose="00000500000000000000" pitchFamily="2" charset="0"/>
                <a:cs typeface="Poppins" panose="00000500000000000000" pitchFamily="2" charset="0"/>
              </a:rPr>
              <a:t>Custo</a:t>
            </a:r>
            <a:r>
              <a:rPr lang="en-US" sz="1200" b="1" dirty="0">
                <a:latin typeface="Poppins" panose="00000500000000000000" pitchFamily="2" charset="0"/>
                <a:cs typeface="Poppins" panose="00000500000000000000" pitchFamily="2" charset="0"/>
              </a:rPr>
              <a:t> da </a:t>
            </a:r>
            <a:r>
              <a:rPr lang="en-US" sz="1200" b="1" dirty="0" err="1">
                <a:latin typeface="Poppins" panose="00000500000000000000" pitchFamily="2" charset="0"/>
                <a:cs typeface="Poppins" panose="00000500000000000000" pitchFamily="2" charset="0"/>
              </a:rPr>
              <a:t>Transação</a:t>
            </a:r>
            <a:endParaRPr lang="en-US" sz="1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2C6E33-3886-4AC4-8D2A-31737CD729AC}"/>
              </a:ext>
            </a:extLst>
          </p:cNvPr>
          <p:cNvSpPr txBox="1"/>
          <p:nvPr/>
        </p:nvSpPr>
        <p:spPr>
          <a:xfrm>
            <a:off x="4744718" y="1466876"/>
            <a:ext cx="358784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Humano:			US$ 7.28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61E817-9A58-4E2D-B6B5-70D4954E7EA0}"/>
              </a:ext>
            </a:extLst>
          </p:cNvPr>
          <p:cNvSpPr txBox="1"/>
          <p:nvPr/>
        </p:nvSpPr>
        <p:spPr>
          <a:xfrm>
            <a:off x="4744718" y="1826548"/>
            <a:ext cx="358623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Humano + </a:t>
            </a:r>
            <a:r>
              <a:rPr lang="en-US" sz="1200" dirty="0" err="1">
                <a:latin typeface="Poppins" panose="00000500000000000000" pitchFamily="2" charset="0"/>
                <a:cs typeface="Poppins" panose="00000500000000000000" pitchFamily="2" charset="0"/>
              </a:rPr>
              <a:t>Automação</a:t>
            </a: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:		US$ 0.27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B0B4CE-0CAD-463F-81B4-7B4CD5319026}"/>
              </a:ext>
            </a:extLst>
          </p:cNvPr>
          <p:cNvSpPr txBox="1"/>
          <p:nvPr/>
        </p:nvSpPr>
        <p:spPr>
          <a:xfrm>
            <a:off x="4744718" y="2186219"/>
            <a:ext cx="366478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Poppins" panose="00000500000000000000" pitchFamily="2" charset="0"/>
                <a:cs typeface="Poppins" panose="00000500000000000000" pitchFamily="2" charset="0"/>
              </a:rPr>
              <a:t>Impacto</a:t>
            </a: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 no </a:t>
            </a:r>
            <a:r>
              <a:rPr lang="en-US" sz="1200" dirty="0" err="1">
                <a:latin typeface="Poppins" panose="00000500000000000000" pitchFamily="2" charset="0"/>
                <a:cs typeface="Poppins" panose="00000500000000000000" pitchFamily="2" charset="0"/>
              </a:rPr>
              <a:t>custo</a:t>
            </a: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:		 </a:t>
            </a:r>
            <a:r>
              <a:rPr lang="en-US" sz="1200" b="1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- 96.3%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D8801F-352E-4502-9789-FC48A8A16E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919" y="197893"/>
            <a:ext cx="1767495" cy="26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353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3" name="Google Shape;2303;p2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92325" y="4701000"/>
            <a:ext cx="434201" cy="257626"/>
          </a:xfrm>
          <a:prstGeom prst="rect">
            <a:avLst/>
          </a:prstGeom>
          <a:noFill/>
          <a:ln>
            <a:noFill/>
          </a:ln>
        </p:spPr>
      </p:pic>
      <p:sp>
        <p:nvSpPr>
          <p:cNvPr id="2304" name="Google Shape;2304;p224"/>
          <p:cNvSpPr txBox="1"/>
          <p:nvPr/>
        </p:nvSpPr>
        <p:spPr>
          <a:xfrm>
            <a:off x="150300" y="65175"/>
            <a:ext cx="21537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3344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306" name="Google Shape;2306;p224"/>
          <p:cNvSpPr txBox="1">
            <a:spLocks noGrp="1"/>
          </p:cNvSpPr>
          <p:nvPr>
            <p:ph type="ctrTitle"/>
          </p:nvPr>
        </p:nvSpPr>
        <p:spPr>
          <a:xfrm>
            <a:off x="342899" y="2147019"/>
            <a:ext cx="8188257" cy="849463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Orquestrador Universal</a:t>
            </a:r>
            <a:endParaRPr sz="48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568829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8" name="Google Shape;4498;p516"/>
          <p:cNvSpPr/>
          <p:nvPr/>
        </p:nvSpPr>
        <p:spPr>
          <a:xfrm rot="10800000">
            <a:off x="1083150" y="726890"/>
            <a:ext cx="6977700" cy="4205400"/>
          </a:xfrm>
          <a:prstGeom prst="roundRect">
            <a:avLst>
              <a:gd name="adj" fmla="val 3516"/>
            </a:avLst>
          </a:prstGeom>
          <a:gradFill>
            <a:gsLst>
              <a:gs pos="0">
                <a:srgbClr val="108291"/>
              </a:gs>
              <a:gs pos="100000">
                <a:srgbClr val="83E3DA"/>
              </a:gs>
            </a:gsLst>
            <a:lin ang="5400700" scaled="0"/>
          </a:gradFill>
          <a:ln>
            <a:noFill/>
          </a:ln>
          <a:effectLst>
            <a:outerShdw blurRad="213294" algn="bl" rotWithShape="0">
              <a:srgbClr val="108291">
                <a:alpha val="60000"/>
              </a:srgbClr>
            </a:outerShdw>
          </a:effectLst>
        </p:spPr>
        <p:txBody>
          <a:bodyPr spcFirstLastPara="1" wrap="square" lIns="97500" tIns="97500" rIns="97500" bIns="97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I </a:t>
            </a:r>
            <a:endParaRPr sz="1492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499" name="Google Shape;4499;p516"/>
          <p:cNvSpPr/>
          <p:nvPr/>
        </p:nvSpPr>
        <p:spPr>
          <a:xfrm>
            <a:off x="0" y="155448"/>
            <a:ext cx="9144000" cy="543000"/>
          </a:xfrm>
          <a:prstGeom prst="roundRect">
            <a:avLst>
              <a:gd name="adj" fmla="val 8524"/>
            </a:avLst>
          </a:prstGeom>
          <a:noFill/>
          <a:ln>
            <a:noFill/>
          </a:ln>
        </p:spPr>
        <p:txBody>
          <a:bodyPr spcFirstLastPara="1" wrap="square" lIns="74025" tIns="74025" rIns="74025" bIns="740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10"/>
              </a:spcAft>
              <a:buNone/>
            </a:pPr>
            <a:r>
              <a:rPr lang="en" sz="2100" dirty="0">
                <a:latin typeface="Poppins" panose="00000500000000000000" pitchFamily="2" charset="0"/>
                <a:ea typeface="Poppins SemiBold"/>
                <a:cs typeface="Poppins" panose="00000500000000000000" pitchFamily="2" charset="0"/>
                <a:sym typeface="Poppins SemiBold"/>
              </a:rPr>
              <a:t>Orchestration for the Agentic Era</a:t>
            </a:r>
            <a:endParaRPr sz="2100" dirty="0">
              <a:solidFill>
                <a:srgbClr val="00000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06" name="Google Shape;4506;p516"/>
          <p:cNvSpPr/>
          <p:nvPr/>
        </p:nvSpPr>
        <p:spPr>
          <a:xfrm>
            <a:off x="1179475" y="1447378"/>
            <a:ext cx="6787800" cy="2474400"/>
          </a:xfrm>
          <a:prstGeom prst="roundRect">
            <a:avLst>
              <a:gd name="adj" fmla="val 3258"/>
            </a:avLst>
          </a:prstGeom>
          <a:gradFill>
            <a:gsLst>
              <a:gs pos="0">
                <a:srgbClr val="DDFFFC"/>
              </a:gs>
              <a:gs pos="100000">
                <a:srgbClr val="36DBCB"/>
              </a:gs>
            </a:gsLst>
            <a:lin ang="18900732" scaled="0"/>
          </a:gradFill>
          <a:ln w="203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7500" tIns="97500" rIns="97500" bIns="97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92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grpSp>
        <p:nvGrpSpPr>
          <p:cNvPr id="4507" name="Google Shape;4507;p516"/>
          <p:cNvGrpSpPr/>
          <p:nvPr/>
        </p:nvGrpSpPr>
        <p:grpSpPr>
          <a:xfrm>
            <a:off x="7501071" y="3939256"/>
            <a:ext cx="44740" cy="75787"/>
            <a:chOff x="409850" y="1209025"/>
            <a:chExt cx="73200" cy="140450"/>
          </a:xfrm>
        </p:grpSpPr>
        <p:sp>
          <p:nvSpPr>
            <p:cNvPr id="4508" name="Google Shape;4508;p516"/>
            <p:cNvSpPr/>
            <p:nvPr/>
          </p:nvSpPr>
          <p:spPr>
            <a:xfrm>
              <a:off x="409850" y="120902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4509" name="Google Shape;4509;p516"/>
            <p:cNvSpPr/>
            <p:nvPr/>
          </p:nvSpPr>
          <p:spPr>
            <a:xfrm rot="10800000" flipH="1">
              <a:off x="409850" y="129097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</p:grpSp>
      <p:grpSp>
        <p:nvGrpSpPr>
          <p:cNvPr id="4510" name="Google Shape;4510;p516"/>
          <p:cNvGrpSpPr/>
          <p:nvPr/>
        </p:nvGrpSpPr>
        <p:grpSpPr>
          <a:xfrm>
            <a:off x="2405234" y="3939256"/>
            <a:ext cx="44740" cy="75787"/>
            <a:chOff x="409850" y="1209025"/>
            <a:chExt cx="73200" cy="140450"/>
          </a:xfrm>
        </p:grpSpPr>
        <p:sp>
          <p:nvSpPr>
            <p:cNvPr id="4511" name="Google Shape;4511;p516"/>
            <p:cNvSpPr/>
            <p:nvPr/>
          </p:nvSpPr>
          <p:spPr>
            <a:xfrm>
              <a:off x="409850" y="120902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4512" name="Google Shape;4512;p516"/>
            <p:cNvSpPr/>
            <p:nvPr/>
          </p:nvSpPr>
          <p:spPr>
            <a:xfrm rot="10800000" flipH="1">
              <a:off x="409850" y="129097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</p:grpSp>
      <p:grpSp>
        <p:nvGrpSpPr>
          <p:cNvPr id="4513" name="Google Shape;4513;p516"/>
          <p:cNvGrpSpPr/>
          <p:nvPr/>
        </p:nvGrpSpPr>
        <p:grpSpPr>
          <a:xfrm>
            <a:off x="5119821" y="1346129"/>
            <a:ext cx="44740" cy="75787"/>
            <a:chOff x="409850" y="1209025"/>
            <a:chExt cx="73200" cy="140450"/>
          </a:xfrm>
        </p:grpSpPr>
        <p:sp>
          <p:nvSpPr>
            <p:cNvPr id="4514" name="Google Shape;4514;p516"/>
            <p:cNvSpPr/>
            <p:nvPr/>
          </p:nvSpPr>
          <p:spPr>
            <a:xfrm>
              <a:off x="409850" y="120902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4515" name="Google Shape;4515;p516"/>
            <p:cNvSpPr/>
            <p:nvPr/>
          </p:nvSpPr>
          <p:spPr>
            <a:xfrm rot="10800000" flipH="1">
              <a:off x="409850" y="129097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</p:grpSp>
      <p:grpSp>
        <p:nvGrpSpPr>
          <p:cNvPr id="4516" name="Google Shape;4516;p516"/>
          <p:cNvGrpSpPr/>
          <p:nvPr/>
        </p:nvGrpSpPr>
        <p:grpSpPr>
          <a:xfrm>
            <a:off x="1414634" y="1346129"/>
            <a:ext cx="44740" cy="75787"/>
            <a:chOff x="409850" y="1209025"/>
            <a:chExt cx="73200" cy="140450"/>
          </a:xfrm>
        </p:grpSpPr>
        <p:sp>
          <p:nvSpPr>
            <p:cNvPr id="4517" name="Google Shape;4517;p516"/>
            <p:cNvSpPr/>
            <p:nvPr/>
          </p:nvSpPr>
          <p:spPr>
            <a:xfrm>
              <a:off x="409850" y="120902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4518" name="Google Shape;4518;p516"/>
            <p:cNvSpPr/>
            <p:nvPr/>
          </p:nvSpPr>
          <p:spPr>
            <a:xfrm rot="10800000" flipH="1">
              <a:off x="409850" y="129097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</p:grpSp>
      <p:sp>
        <p:nvSpPr>
          <p:cNvPr id="4519" name="Google Shape;4519;p516"/>
          <p:cNvSpPr/>
          <p:nvPr/>
        </p:nvSpPr>
        <p:spPr>
          <a:xfrm>
            <a:off x="2898525" y="1526565"/>
            <a:ext cx="3436200" cy="1830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>
            <a:outerShdw blurRad="285750" dist="76200" dir="2400000" algn="bl" rotWithShape="0">
              <a:srgbClr val="FFFFFF">
                <a:alpha val="40000"/>
              </a:srgbClr>
            </a:outerShdw>
          </a:effectLst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Poppins" panose="00000500000000000000" pitchFamily="2" charset="0"/>
                <a:ea typeface="Poppins SemiBold"/>
                <a:cs typeface="Poppins" panose="00000500000000000000" pitchFamily="2" charset="0"/>
                <a:sym typeface="Poppins SemiBold"/>
              </a:rPr>
              <a:t>W O R K A T O    </a:t>
            </a:r>
            <a:r>
              <a:rPr lang="en" sz="1200" b="1" dirty="0">
                <a:latin typeface="Poppins" panose="00000500000000000000" pitchFamily="2" charset="0"/>
                <a:ea typeface="Poppins SemiBold"/>
                <a:cs typeface="Poppins" panose="00000500000000000000" pitchFamily="2" charset="0"/>
                <a:sym typeface="Poppins SemiBold"/>
              </a:rPr>
              <a:t>E N T E R P R I S E   M C P</a:t>
            </a:r>
            <a:endParaRPr sz="1200" b="1" dirty="0">
              <a:latin typeface="Poppins" panose="00000500000000000000" pitchFamily="2" charset="0"/>
              <a:ea typeface="Poppins SemiBold"/>
              <a:cs typeface="Poppins" panose="00000500000000000000" pitchFamily="2" charset="0"/>
              <a:sym typeface="Poppins SemiBold"/>
            </a:endParaRPr>
          </a:p>
        </p:txBody>
      </p:sp>
      <p:sp>
        <p:nvSpPr>
          <p:cNvPr id="4520" name="Google Shape;4520;p516"/>
          <p:cNvSpPr/>
          <p:nvPr/>
        </p:nvSpPr>
        <p:spPr>
          <a:xfrm>
            <a:off x="5481031" y="834365"/>
            <a:ext cx="865200" cy="502200"/>
          </a:xfrm>
          <a:prstGeom prst="roundRect">
            <a:avLst>
              <a:gd name="adj" fmla="val 8136"/>
            </a:avLst>
          </a:prstGeom>
          <a:gradFill>
            <a:gsLst>
              <a:gs pos="0">
                <a:srgbClr val="DDFFFC">
                  <a:alpha val="35690"/>
                </a:srgbClr>
              </a:gs>
              <a:gs pos="100000">
                <a:srgbClr val="C6E0FE">
                  <a:alpha val="35690"/>
                </a:srgbClr>
              </a:gs>
              <a:gs pos="100000">
                <a:srgbClr val="AFC1FF">
                  <a:alpha val="35690"/>
                </a:srgbClr>
              </a:gs>
            </a:gsLst>
            <a:lin ang="18900732" scaled="0"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9675" tIns="133625" rIns="69675" bIns="696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11101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521" name="Google Shape;4521;p516"/>
          <p:cNvSpPr txBox="1"/>
          <p:nvPr/>
        </p:nvSpPr>
        <p:spPr>
          <a:xfrm>
            <a:off x="5436843" y="842736"/>
            <a:ext cx="9327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dirty="0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Workato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dirty="0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Genies</a:t>
            </a:r>
            <a:endParaRPr sz="700" b="1" dirty="0"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grpSp>
        <p:nvGrpSpPr>
          <p:cNvPr id="4522" name="Google Shape;4522;p516"/>
          <p:cNvGrpSpPr/>
          <p:nvPr/>
        </p:nvGrpSpPr>
        <p:grpSpPr>
          <a:xfrm>
            <a:off x="7786821" y="1354133"/>
            <a:ext cx="44740" cy="75787"/>
            <a:chOff x="409850" y="1209025"/>
            <a:chExt cx="73200" cy="140450"/>
          </a:xfrm>
        </p:grpSpPr>
        <p:sp>
          <p:nvSpPr>
            <p:cNvPr id="4523" name="Google Shape;4523;p516"/>
            <p:cNvSpPr/>
            <p:nvPr/>
          </p:nvSpPr>
          <p:spPr>
            <a:xfrm>
              <a:off x="409850" y="120902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4524" name="Google Shape;4524;p516"/>
            <p:cNvSpPr/>
            <p:nvPr/>
          </p:nvSpPr>
          <p:spPr>
            <a:xfrm rot="10800000" flipH="1">
              <a:off x="409850" y="129097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</p:grpSp>
      <p:grpSp>
        <p:nvGrpSpPr>
          <p:cNvPr id="4525" name="Google Shape;4525;p516"/>
          <p:cNvGrpSpPr/>
          <p:nvPr/>
        </p:nvGrpSpPr>
        <p:grpSpPr>
          <a:xfrm>
            <a:off x="5625804" y="1346129"/>
            <a:ext cx="44740" cy="75787"/>
            <a:chOff x="409850" y="1209025"/>
            <a:chExt cx="73200" cy="140450"/>
          </a:xfrm>
        </p:grpSpPr>
        <p:sp>
          <p:nvSpPr>
            <p:cNvPr id="4526" name="Google Shape;4526;p516"/>
            <p:cNvSpPr/>
            <p:nvPr/>
          </p:nvSpPr>
          <p:spPr>
            <a:xfrm>
              <a:off x="409850" y="120902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4527" name="Google Shape;4527;p516"/>
            <p:cNvSpPr/>
            <p:nvPr/>
          </p:nvSpPr>
          <p:spPr>
            <a:xfrm rot="10800000" flipH="1">
              <a:off x="409850" y="129097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</p:grpSp>
      <p:sp>
        <p:nvSpPr>
          <p:cNvPr id="4528" name="Google Shape;4528;p516"/>
          <p:cNvSpPr/>
          <p:nvPr/>
        </p:nvSpPr>
        <p:spPr>
          <a:xfrm>
            <a:off x="1292775" y="2414202"/>
            <a:ext cx="5467200" cy="1432500"/>
          </a:xfrm>
          <a:prstGeom prst="roundRect">
            <a:avLst>
              <a:gd name="adj" fmla="val 7362"/>
            </a:avLst>
          </a:prstGeom>
          <a:solidFill>
            <a:srgbClr val="DDFFFC"/>
          </a:solidFill>
          <a:ln w="177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7500" tIns="97500" rIns="97500" bIns="97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92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529" name="Google Shape;4529;p516"/>
          <p:cNvSpPr/>
          <p:nvPr/>
        </p:nvSpPr>
        <p:spPr>
          <a:xfrm>
            <a:off x="1292775" y="1777991"/>
            <a:ext cx="5473800" cy="865200"/>
          </a:xfrm>
          <a:prstGeom prst="round2SameRect">
            <a:avLst>
              <a:gd name="adj1" fmla="val 8464"/>
              <a:gd name="adj2" fmla="val 0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7500" tIns="97500" rIns="97500" bIns="97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92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530" name="Google Shape;4530;p516"/>
          <p:cNvSpPr txBox="1"/>
          <p:nvPr/>
        </p:nvSpPr>
        <p:spPr>
          <a:xfrm>
            <a:off x="2557200" y="1794900"/>
            <a:ext cx="4035000" cy="911700"/>
          </a:xfrm>
          <a:prstGeom prst="rect">
            <a:avLst/>
          </a:prstGeom>
          <a:gradFill>
            <a:gsLst>
              <a:gs pos="0">
                <a:srgbClr val="B3FEF7"/>
              </a:gs>
              <a:gs pos="100000">
                <a:srgbClr val="FF83E4"/>
              </a:gs>
            </a:gsLst>
            <a:lin ang="18900732" scaled="0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31" name="Google Shape;4531;p516"/>
          <p:cNvSpPr txBox="1"/>
          <p:nvPr/>
        </p:nvSpPr>
        <p:spPr>
          <a:xfrm>
            <a:off x="2640955" y="1847612"/>
            <a:ext cx="38190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 b="1">
                <a:solidFill>
                  <a:srgbClr val="24434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E N T E R P R I S E  S K I L L S</a:t>
            </a:r>
            <a:endParaRPr sz="746">
              <a:solidFill>
                <a:srgbClr val="24434F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532" name="Google Shape;4532;p516"/>
          <p:cNvSpPr txBox="1"/>
          <p:nvPr/>
        </p:nvSpPr>
        <p:spPr>
          <a:xfrm>
            <a:off x="4030754" y="2767767"/>
            <a:ext cx="11913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 b="1">
                <a:solidFill>
                  <a:srgbClr val="24434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O R C H E S T R A T I O N</a:t>
            </a:r>
            <a:endParaRPr sz="746">
              <a:solidFill>
                <a:srgbClr val="24434F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33" name="Google Shape;4533;p516"/>
          <p:cNvSpPr/>
          <p:nvPr/>
        </p:nvSpPr>
        <p:spPr>
          <a:xfrm>
            <a:off x="2640945" y="2276171"/>
            <a:ext cx="932700" cy="276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DFFFC"/>
              </a:gs>
              <a:gs pos="100000">
                <a:srgbClr val="C6E0FE"/>
              </a:gs>
              <a:gs pos="100000">
                <a:srgbClr val="AFC1FF"/>
              </a:gs>
            </a:gsLst>
            <a:lin ang="18900732" scaled="0"/>
          </a:gradFill>
          <a:ln>
            <a:noFill/>
          </a:ln>
        </p:spPr>
        <p:txBody>
          <a:bodyPr spcFirstLastPara="1" wrap="square" lIns="0" tIns="97500" rIns="0" bIns="975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Skills Builder</a:t>
            </a:r>
            <a:endParaRPr sz="746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34" name="Google Shape;4534;p516"/>
          <p:cNvSpPr/>
          <p:nvPr/>
        </p:nvSpPr>
        <p:spPr>
          <a:xfrm>
            <a:off x="3613348" y="2276171"/>
            <a:ext cx="932700" cy="261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DFFFC"/>
              </a:gs>
              <a:gs pos="100000">
                <a:srgbClr val="C6E0FE"/>
              </a:gs>
              <a:gs pos="100000">
                <a:srgbClr val="AFC1FF"/>
              </a:gs>
            </a:gsLst>
            <a:lin ang="18900732" scaled="0"/>
          </a:gradFill>
          <a:ln>
            <a:noFill/>
          </a:ln>
        </p:spPr>
        <p:txBody>
          <a:bodyPr spcFirstLastPara="1" wrap="square" lIns="0" tIns="80525" rIns="0" bIns="805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MCP Composition</a:t>
            </a:r>
            <a:endParaRPr sz="746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35" name="Google Shape;4535;p516"/>
          <p:cNvSpPr/>
          <p:nvPr/>
        </p:nvSpPr>
        <p:spPr>
          <a:xfrm>
            <a:off x="4585752" y="2276171"/>
            <a:ext cx="932700" cy="274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DFFFC"/>
              </a:gs>
              <a:gs pos="100000">
                <a:srgbClr val="C6E0FE"/>
              </a:gs>
              <a:gs pos="100000">
                <a:srgbClr val="AFC1FF"/>
              </a:gs>
            </a:gsLst>
            <a:lin ang="18900732" scaled="0"/>
          </a:gradFill>
          <a:ln>
            <a:noFill/>
          </a:ln>
        </p:spPr>
        <p:txBody>
          <a:bodyPr spcFirstLastPara="1" wrap="square" lIns="0" tIns="97500" rIns="0" bIns="975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MCP Registry</a:t>
            </a:r>
            <a:endParaRPr sz="533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36" name="Google Shape;4536;p516"/>
          <p:cNvSpPr/>
          <p:nvPr/>
        </p:nvSpPr>
        <p:spPr>
          <a:xfrm>
            <a:off x="5558155" y="2276171"/>
            <a:ext cx="932700" cy="2742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DFFFC"/>
              </a:gs>
              <a:gs pos="100000">
                <a:srgbClr val="C6E0FE"/>
              </a:gs>
              <a:gs pos="100000">
                <a:srgbClr val="AFC1FF"/>
              </a:gs>
            </a:gsLst>
            <a:lin ang="18900732" scaled="0"/>
          </a:gradFill>
          <a:ln>
            <a:noFill/>
          </a:ln>
        </p:spPr>
        <p:txBody>
          <a:bodyPr spcFirstLastPara="1" wrap="square" lIns="0" tIns="97500" rIns="0" bIns="975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MCP Proxy</a:t>
            </a:r>
            <a:endParaRPr sz="533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37" name="Google Shape;4537;p516"/>
          <p:cNvSpPr/>
          <p:nvPr/>
        </p:nvSpPr>
        <p:spPr>
          <a:xfrm>
            <a:off x="2640950" y="2048948"/>
            <a:ext cx="3846600" cy="183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DFFFC"/>
              </a:gs>
              <a:gs pos="100000">
                <a:srgbClr val="C6E0FE"/>
              </a:gs>
              <a:gs pos="100000">
                <a:srgbClr val="AFC1FF"/>
              </a:gs>
            </a:gsLst>
            <a:lin ang="18900732" scaled="0"/>
          </a:gradFill>
          <a:ln>
            <a:noFill/>
          </a:ln>
        </p:spPr>
        <p:txBody>
          <a:bodyPr spcFirstLastPara="1" wrap="square" lIns="0" tIns="97500" rIns="0" bIns="975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MCP Gateway</a:t>
            </a:r>
            <a:endParaRPr sz="533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38" name="Google Shape;4538;p516"/>
          <p:cNvSpPr/>
          <p:nvPr/>
        </p:nvSpPr>
        <p:spPr>
          <a:xfrm>
            <a:off x="2640950" y="3331365"/>
            <a:ext cx="1856100" cy="261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7FFFA"/>
              </a:gs>
              <a:gs pos="100000">
                <a:srgbClr val="3BF7E5"/>
              </a:gs>
            </a:gsLst>
            <a:lin ang="10800025" scaled="0"/>
          </a:gradFill>
          <a:ln>
            <a:noFill/>
          </a:ln>
        </p:spPr>
        <p:txBody>
          <a:bodyPr spcFirstLastPara="1" wrap="square" lIns="117000" tIns="97500" rIns="97500" bIns="9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Data Orchestration</a:t>
            </a:r>
            <a:endParaRPr sz="746"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39" name="Google Shape;4539;p516"/>
          <p:cNvSpPr/>
          <p:nvPr/>
        </p:nvSpPr>
        <p:spPr>
          <a:xfrm>
            <a:off x="4634755" y="3324278"/>
            <a:ext cx="1856100" cy="276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7FFFA"/>
              </a:gs>
              <a:gs pos="100000">
                <a:srgbClr val="3BF7E5"/>
              </a:gs>
            </a:gsLst>
            <a:lin ang="10800025" scaled="0"/>
          </a:gradFill>
          <a:ln>
            <a:noFill/>
          </a:ln>
        </p:spPr>
        <p:txBody>
          <a:bodyPr spcFirstLastPara="1" wrap="square" lIns="0" tIns="97500" rIns="0" bIns="97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API Management</a:t>
            </a:r>
            <a:endParaRPr sz="746"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40" name="Google Shape;4540;p516"/>
          <p:cNvSpPr/>
          <p:nvPr/>
        </p:nvSpPr>
        <p:spPr>
          <a:xfrm>
            <a:off x="4634755" y="2987928"/>
            <a:ext cx="1856100" cy="276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7FFFA"/>
              </a:gs>
              <a:gs pos="100000">
                <a:srgbClr val="3BF7E5"/>
              </a:gs>
            </a:gsLst>
            <a:lin ang="10800025" scaled="0"/>
          </a:gra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Application Integration &amp; B2B</a:t>
            </a:r>
            <a:endParaRPr sz="746"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41" name="Google Shape;4541;p516"/>
          <p:cNvSpPr/>
          <p:nvPr/>
        </p:nvSpPr>
        <p:spPr>
          <a:xfrm>
            <a:off x="2640950" y="2987865"/>
            <a:ext cx="1857000" cy="261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7FFFA"/>
              </a:gs>
              <a:gs pos="100000">
                <a:srgbClr val="3BF7E5"/>
              </a:gs>
            </a:gsLst>
            <a:lin ang="10800025" scaled="0"/>
          </a:gradFill>
          <a:ln>
            <a:noFill/>
          </a:ln>
        </p:spPr>
        <p:txBody>
          <a:bodyPr spcFirstLastPara="1" wrap="square" lIns="97500" tIns="97500" rIns="97500" bIns="975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 dirty="0"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Process Automation</a:t>
            </a:r>
            <a:endParaRPr sz="746" dirty="0"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42" name="Google Shape;4542;p516"/>
          <p:cNvSpPr/>
          <p:nvPr/>
        </p:nvSpPr>
        <p:spPr>
          <a:xfrm rot="5400000" flipH="1">
            <a:off x="6191050" y="2183090"/>
            <a:ext cx="2066700" cy="1259100"/>
          </a:xfrm>
          <a:prstGeom prst="round2SameRect">
            <a:avLst>
              <a:gd name="adj1" fmla="val 6975"/>
              <a:gd name="adj2" fmla="val 0"/>
            </a:avLst>
          </a:prstGeom>
          <a:solidFill>
            <a:srgbClr val="DAFBF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43" name="Google Shape;4543;p516"/>
          <p:cNvSpPr txBox="1"/>
          <p:nvPr/>
        </p:nvSpPr>
        <p:spPr>
          <a:xfrm>
            <a:off x="6707057" y="1821978"/>
            <a:ext cx="1034700" cy="1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 b="1">
                <a:solidFill>
                  <a:srgbClr val="24434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T R U S T</a:t>
            </a:r>
            <a:endParaRPr sz="746">
              <a:solidFill>
                <a:srgbClr val="24434F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544" name="Google Shape;4544;p516"/>
          <p:cNvSpPr/>
          <p:nvPr/>
        </p:nvSpPr>
        <p:spPr>
          <a:xfrm>
            <a:off x="6755095" y="2432244"/>
            <a:ext cx="938700" cy="274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09600" tIns="109600" rIns="109600" bIns="1096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Governance</a:t>
            </a:r>
            <a:endParaRPr sz="746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45" name="Google Shape;4545;p516"/>
          <p:cNvSpPr/>
          <p:nvPr/>
        </p:nvSpPr>
        <p:spPr>
          <a:xfrm>
            <a:off x="1179475" y="834365"/>
            <a:ext cx="4244100" cy="502200"/>
          </a:xfrm>
          <a:prstGeom prst="roundRect">
            <a:avLst>
              <a:gd name="adj" fmla="val 8136"/>
            </a:avLst>
          </a:prstGeom>
          <a:gradFill>
            <a:gsLst>
              <a:gs pos="0">
                <a:srgbClr val="E4E8EB"/>
              </a:gs>
              <a:gs pos="100000">
                <a:srgbClr val="CED5DB"/>
              </a:gs>
            </a:gsLst>
            <a:lin ang="5400012" scaled="0"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52353" algn="bl" rotWithShape="0">
              <a:srgbClr val="FFFFFF">
                <a:alpha val="31000"/>
              </a:srgbClr>
            </a:outerShdw>
          </a:effectLst>
        </p:spPr>
        <p:txBody>
          <a:bodyPr spcFirstLastPara="1" wrap="square" lIns="69675" tIns="133625" rIns="69675" bIns="696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59"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grpSp>
        <p:nvGrpSpPr>
          <p:cNvPr id="4546" name="Google Shape;4546;p516"/>
          <p:cNvGrpSpPr/>
          <p:nvPr/>
        </p:nvGrpSpPr>
        <p:grpSpPr>
          <a:xfrm>
            <a:off x="1569072" y="950387"/>
            <a:ext cx="259973" cy="259973"/>
            <a:chOff x="4399450" y="518900"/>
            <a:chExt cx="213600" cy="213600"/>
          </a:xfrm>
        </p:grpSpPr>
        <p:sp>
          <p:nvSpPr>
            <p:cNvPr id="4547" name="Google Shape;4547;p516"/>
            <p:cNvSpPr/>
            <p:nvPr/>
          </p:nvSpPr>
          <p:spPr>
            <a:xfrm>
              <a:off x="4399450" y="518900"/>
              <a:ext cx="213600" cy="213600"/>
            </a:xfrm>
            <a:prstGeom prst="ellipse">
              <a:avLst/>
            </a:prstGeom>
            <a:solidFill>
              <a:srgbClr val="FFFFFF"/>
            </a:solidFill>
            <a:ln w="11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1250" tIns="111250" rIns="111250" bIns="1112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3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548" name="Google Shape;4548;p5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426301" y="541594"/>
              <a:ext cx="159900" cy="1599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49" name="Google Shape;4549;p516"/>
          <p:cNvGrpSpPr/>
          <p:nvPr/>
        </p:nvGrpSpPr>
        <p:grpSpPr>
          <a:xfrm>
            <a:off x="1246286" y="950387"/>
            <a:ext cx="259973" cy="259973"/>
            <a:chOff x="4625647" y="518900"/>
            <a:chExt cx="213600" cy="213600"/>
          </a:xfrm>
        </p:grpSpPr>
        <p:sp>
          <p:nvSpPr>
            <p:cNvPr id="4550" name="Google Shape;4550;p516"/>
            <p:cNvSpPr/>
            <p:nvPr/>
          </p:nvSpPr>
          <p:spPr>
            <a:xfrm>
              <a:off x="4625647" y="518900"/>
              <a:ext cx="213600" cy="213600"/>
            </a:xfrm>
            <a:prstGeom prst="ellipse">
              <a:avLst/>
            </a:prstGeom>
            <a:solidFill>
              <a:srgbClr val="FFFFFF"/>
            </a:solidFill>
            <a:ln w="11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1250" tIns="111250" rIns="111250" bIns="1112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3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551" name="Google Shape;4551;p5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52502" y="549316"/>
              <a:ext cx="159900" cy="15741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52" name="Google Shape;4552;p516"/>
          <p:cNvGrpSpPr/>
          <p:nvPr/>
        </p:nvGrpSpPr>
        <p:grpSpPr>
          <a:xfrm>
            <a:off x="2214473" y="949437"/>
            <a:ext cx="259800" cy="261900"/>
            <a:chOff x="1365908" y="1083967"/>
            <a:chExt cx="259800" cy="261900"/>
          </a:xfrm>
        </p:grpSpPr>
        <p:sp>
          <p:nvSpPr>
            <p:cNvPr id="4553" name="Google Shape;4553;p516"/>
            <p:cNvSpPr/>
            <p:nvPr/>
          </p:nvSpPr>
          <p:spPr>
            <a:xfrm>
              <a:off x="1365908" y="1083967"/>
              <a:ext cx="259800" cy="261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31"/>
                <a:buFont typeface="Poppins"/>
                <a:buNone/>
              </a:pPr>
              <a:endParaRPr sz="531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554" name="Google Shape;4554;p5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393293" y="1110972"/>
              <a:ext cx="207849" cy="2078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55" name="Google Shape;4555;p516"/>
          <p:cNvSpPr/>
          <p:nvPr/>
        </p:nvSpPr>
        <p:spPr>
          <a:xfrm>
            <a:off x="6755035" y="2768590"/>
            <a:ext cx="938700" cy="274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09600" tIns="109600" rIns="109600" bIns="1096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Security</a:t>
            </a:r>
            <a:endParaRPr sz="746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56" name="Google Shape;4556;p516"/>
          <p:cNvSpPr/>
          <p:nvPr/>
        </p:nvSpPr>
        <p:spPr>
          <a:xfrm>
            <a:off x="6755055" y="3104940"/>
            <a:ext cx="938700" cy="274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09600" tIns="109600" rIns="109600" bIns="1096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Compliance</a:t>
            </a:r>
            <a:endParaRPr sz="719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57" name="Google Shape;4557;p516"/>
          <p:cNvSpPr/>
          <p:nvPr/>
        </p:nvSpPr>
        <p:spPr>
          <a:xfrm>
            <a:off x="6755075" y="3449515"/>
            <a:ext cx="938700" cy="274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09600" tIns="109600" rIns="109600" bIns="109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Explainability</a:t>
            </a:r>
            <a:endParaRPr sz="746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58" name="Google Shape;4558;p516"/>
          <p:cNvSpPr/>
          <p:nvPr/>
        </p:nvSpPr>
        <p:spPr>
          <a:xfrm>
            <a:off x="6755095" y="2095894"/>
            <a:ext cx="938700" cy="274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09600" tIns="109600" rIns="109600" bIns="109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Observability</a:t>
            </a:r>
            <a:endParaRPr sz="746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59" name="Google Shape;4559;p516"/>
          <p:cNvSpPr txBox="1"/>
          <p:nvPr/>
        </p:nvSpPr>
        <p:spPr>
          <a:xfrm>
            <a:off x="3066447" y="3591689"/>
            <a:ext cx="3000000" cy="2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24434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Powered by </a:t>
            </a:r>
            <a:r>
              <a:rPr lang="en" sz="746">
                <a:solidFill>
                  <a:srgbClr val="24434F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iPaaS+</a:t>
            </a:r>
            <a:endParaRPr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4560" name="Google Shape;4560;p516"/>
          <p:cNvGrpSpPr/>
          <p:nvPr/>
        </p:nvGrpSpPr>
        <p:grpSpPr>
          <a:xfrm>
            <a:off x="1891859" y="949423"/>
            <a:ext cx="259800" cy="261900"/>
            <a:chOff x="1032013" y="1096090"/>
            <a:chExt cx="259800" cy="261900"/>
          </a:xfrm>
        </p:grpSpPr>
        <p:sp>
          <p:nvSpPr>
            <p:cNvPr id="4561" name="Google Shape;4561;p516"/>
            <p:cNvSpPr/>
            <p:nvPr/>
          </p:nvSpPr>
          <p:spPr>
            <a:xfrm>
              <a:off x="1032013" y="1096090"/>
              <a:ext cx="259800" cy="261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31"/>
                <a:buFont typeface="Poppins"/>
                <a:buNone/>
              </a:pPr>
              <a:endParaRPr sz="531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562" name="Google Shape;4562;p516"/>
            <p:cNvPicPr preferRelativeResize="0"/>
            <p:nvPr/>
          </p:nvPicPr>
          <p:blipFill rotWithShape="1">
            <a:blip r:embed="rId6">
              <a:alphaModFix/>
            </a:blip>
            <a:srcRect t="-7538" r="-7538"/>
            <a:stretch/>
          </p:blipFill>
          <p:spPr>
            <a:xfrm>
              <a:off x="1070490" y="1116697"/>
              <a:ext cx="196433" cy="1964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63" name="Google Shape;4563;p516"/>
          <p:cNvSpPr/>
          <p:nvPr/>
        </p:nvSpPr>
        <p:spPr>
          <a:xfrm rot="-5400000" flipH="1">
            <a:off x="895843" y="2183090"/>
            <a:ext cx="2066700" cy="1259100"/>
          </a:xfrm>
          <a:prstGeom prst="round2SameRect">
            <a:avLst>
              <a:gd name="adj1" fmla="val 6975"/>
              <a:gd name="adj2" fmla="val 0"/>
            </a:avLst>
          </a:prstGeom>
          <a:solidFill>
            <a:srgbClr val="DAFBF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64" name="Google Shape;4564;p516"/>
          <p:cNvSpPr txBox="1"/>
          <p:nvPr/>
        </p:nvSpPr>
        <p:spPr>
          <a:xfrm>
            <a:off x="1411857" y="1821978"/>
            <a:ext cx="1034700" cy="2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 b="1">
                <a:solidFill>
                  <a:srgbClr val="24434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P L A T F O R M</a:t>
            </a:r>
            <a:br>
              <a:rPr lang="en" sz="746" b="1">
                <a:solidFill>
                  <a:srgbClr val="24434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</a:br>
            <a:r>
              <a:rPr lang="en" sz="746" b="1">
                <a:solidFill>
                  <a:srgbClr val="24434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A G E N T S</a:t>
            </a:r>
            <a:endParaRPr sz="746">
              <a:solidFill>
                <a:srgbClr val="24434F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grpSp>
        <p:nvGrpSpPr>
          <p:cNvPr id="4565" name="Google Shape;4565;p516"/>
          <p:cNvGrpSpPr/>
          <p:nvPr/>
        </p:nvGrpSpPr>
        <p:grpSpPr>
          <a:xfrm>
            <a:off x="2859831" y="950389"/>
            <a:ext cx="259969" cy="259970"/>
            <a:chOff x="5571334" y="355940"/>
            <a:chExt cx="567000" cy="567000"/>
          </a:xfrm>
        </p:grpSpPr>
        <p:sp>
          <p:nvSpPr>
            <p:cNvPr id="4566" name="Google Shape;4566;p516"/>
            <p:cNvSpPr/>
            <p:nvPr/>
          </p:nvSpPr>
          <p:spPr>
            <a:xfrm>
              <a:off x="5571334" y="355940"/>
              <a:ext cx="567000" cy="567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4"/>
                <a:buFont typeface="Poppins"/>
                <a:buNone/>
              </a:pPr>
              <a:endParaRPr sz="264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567" name="Google Shape;4567;p516"/>
            <p:cNvPicPr preferRelativeResize="0"/>
            <p:nvPr/>
          </p:nvPicPr>
          <p:blipFill rotWithShape="1">
            <a:blip r:embed="rId6">
              <a:alphaModFix/>
            </a:blip>
            <a:srcRect t="-7538" r="-7538"/>
            <a:stretch/>
          </p:blipFill>
          <p:spPr>
            <a:xfrm>
              <a:off x="5652374" y="425247"/>
              <a:ext cx="428425" cy="4284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68" name="Google Shape;4568;p516"/>
          <p:cNvGrpSpPr/>
          <p:nvPr/>
        </p:nvGrpSpPr>
        <p:grpSpPr>
          <a:xfrm>
            <a:off x="2537152" y="949437"/>
            <a:ext cx="259866" cy="261874"/>
            <a:chOff x="0" y="0"/>
            <a:chExt cx="1824900" cy="1839000"/>
          </a:xfrm>
        </p:grpSpPr>
        <p:sp>
          <p:nvSpPr>
            <p:cNvPr id="4569" name="Google Shape;4569;p516"/>
            <p:cNvSpPr/>
            <p:nvPr/>
          </p:nvSpPr>
          <p:spPr>
            <a:xfrm>
              <a:off x="0" y="0"/>
              <a:ext cx="1824900" cy="1839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31"/>
                <a:buFont typeface="Poppins"/>
                <a:buNone/>
              </a:pPr>
              <a:endParaRPr sz="531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570" name="Google Shape;4570;p516" descr="Google Shape;741;p13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82417" y="260171"/>
              <a:ext cx="1287219" cy="12872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71" name="Google Shape;4571;p516"/>
          <p:cNvPicPr preferRelativeResize="0"/>
          <p:nvPr/>
        </p:nvPicPr>
        <p:blipFill rotWithShape="1">
          <a:blip r:embed="rId8">
            <a:alphaModFix/>
          </a:blip>
          <a:srcRect l="9856" t="8546" r="7245" b="8555"/>
          <a:stretch/>
        </p:blipFill>
        <p:spPr>
          <a:xfrm>
            <a:off x="3182615" y="950323"/>
            <a:ext cx="260100" cy="2601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4572" name="Google Shape;4572;p516"/>
          <p:cNvGrpSpPr/>
          <p:nvPr/>
        </p:nvGrpSpPr>
        <p:grpSpPr>
          <a:xfrm>
            <a:off x="3505528" y="949423"/>
            <a:ext cx="259800" cy="261900"/>
            <a:chOff x="5802246" y="1287920"/>
            <a:chExt cx="259800" cy="261900"/>
          </a:xfrm>
        </p:grpSpPr>
        <p:sp>
          <p:nvSpPr>
            <p:cNvPr id="4573" name="Google Shape;4573;p516"/>
            <p:cNvSpPr/>
            <p:nvPr/>
          </p:nvSpPr>
          <p:spPr>
            <a:xfrm>
              <a:off x="5802246" y="1287920"/>
              <a:ext cx="259800" cy="261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31"/>
                <a:buFont typeface="Poppins"/>
                <a:buNone/>
              </a:pPr>
              <a:endParaRPr sz="531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574" name="Google Shape;4574;p5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828250" y="1314938"/>
              <a:ext cx="207849" cy="2078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75" name="Google Shape;4575;p5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03400" y="952423"/>
            <a:ext cx="255900" cy="255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576" name="Google Shape;4576;p516"/>
          <p:cNvPicPr preferRelativeResize="0"/>
          <p:nvPr/>
        </p:nvPicPr>
        <p:blipFill rotWithShape="1">
          <a:blip r:embed="rId10">
            <a:alphaModFix/>
          </a:blip>
          <a:srcRect l="20353" r="20940"/>
          <a:stretch/>
        </p:blipFill>
        <p:spPr>
          <a:xfrm>
            <a:off x="4784686" y="958723"/>
            <a:ext cx="255900" cy="2433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4577" name="Google Shape;4577;p516"/>
          <p:cNvGrpSpPr/>
          <p:nvPr/>
        </p:nvGrpSpPr>
        <p:grpSpPr>
          <a:xfrm>
            <a:off x="4146946" y="958754"/>
            <a:ext cx="256123" cy="243239"/>
            <a:chOff x="-6319950" y="248900"/>
            <a:chExt cx="2029500" cy="1932000"/>
          </a:xfrm>
        </p:grpSpPr>
        <p:sp>
          <p:nvSpPr>
            <p:cNvPr id="4578" name="Google Shape;4578;p516"/>
            <p:cNvSpPr/>
            <p:nvPr/>
          </p:nvSpPr>
          <p:spPr>
            <a:xfrm>
              <a:off x="-6319950" y="248900"/>
              <a:ext cx="2029500" cy="193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10"/>
                <a:buFont typeface="Poppins"/>
                <a:buNone/>
              </a:pPr>
              <a:endParaRPr sz="1110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579" name="Google Shape;4579;p516" descr="Google Shape;745;p133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-6023553" y="799254"/>
              <a:ext cx="1436695" cy="8555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80" name="Google Shape;4580;p516"/>
          <p:cNvGrpSpPr/>
          <p:nvPr/>
        </p:nvGrpSpPr>
        <p:grpSpPr>
          <a:xfrm>
            <a:off x="4465883" y="958448"/>
            <a:ext cx="255990" cy="243851"/>
            <a:chOff x="-7105125" y="3401300"/>
            <a:chExt cx="1932000" cy="1839000"/>
          </a:xfrm>
        </p:grpSpPr>
        <p:sp>
          <p:nvSpPr>
            <p:cNvPr id="4581" name="Google Shape;4581;p516"/>
            <p:cNvSpPr/>
            <p:nvPr/>
          </p:nvSpPr>
          <p:spPr>
            <a:xfrm>
              <a:off x="-7105125" y="3401300"/>
              <a:ext cx="1932000" cy="1839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82"/>
                <a:buFont typeface="Poppins"/>
                <a:buNone/>
              </a:pPr>
              <a:endParaRPr sz="1181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582" name="Google Shape;4582;p516" descr="Google Shape;748;p13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-7011148" y="3922839"/>
              <a:ext cx="1814513" cy="9108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83" name="Google Shape;4583;p516"/>
          <p:cNvSpPr/>
          <p:nvPr/>
        </p:nvSpPr>
        <p:spPr>
          <a:xfrm>
            <a:off x="1170350" y="4033431"/>
            <a:ext cx="6787800" cy="790800"/>
          </a:xfrm>
          <a:prstGeom prst="roundRect">
            <a:avLst>
              <a:gd name="adj" fmla="val 11713"/>
            </a:avLst>
          </a:prstGeom>
          <a:gradFill>
            <a:gsLst>
              <a:gs pos="0">
                <a:srgbClr val="E4E8EB"/>
              </a:gs>
              <a:gs pos="100000">
                <a:srgbClr val="CED5DB"/>
              </a:gs>
            </a:gsLst>
            <a:lin ang="5400012" scaled="0"/>
          </a:gradFill>
          <a:ln w="203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52353" algn="bl" rotWithShape="0">
              <a:srgbClr val="FFFFFF">
                <a:alpha val="31000"/>
              </a:srgbClr>
            </a:outerShdw>
          </a:effectLst>
        </p:spPr>
        <p:txBody>
          <a:bodyPr spcFirstLastPara="1" wrap="square" lIns="97500" tIns="192000" rIns="97500" bIns="975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53">
              <a:latin typeface="Poppins" panose="00000500000000000000" pitchFamily="2" charset="0"/>
              <a:ea typeface="Poppins Light"/>
              <a:cs typeface="Poppins" panose="00000500000000000000" pitchFamily="2" charset="0"/>
              <a:sym typeface="Poppins Light"/>
            </a:endParaRPr>
          </a:p>
        </p:txBody>
      </p:sp>
      <p:grpSp>
        <p:nvGrpSpPr>
          <p:cNvPr id="4584" name="Google Shape;4584;p516"/>
          <p:cNvGrpSpPr/>
          <p:nvPr/>
        </p:nvGrpSpPr>
        <p:grpSpPr>
          <a:xfrm>
            <a:off x="3828142" y="952379"/>
            <a:ext cx="255990" cy="255989"/>
            <a:chOff x="-3931100" y="3304500"/>
            <a:chExt cx="1932000" cy="1839000"/>
          </a:xfrm>
        </p:grpSpPr>
        <p:sp>
          <p:nvSpPr>
            <p:cNvPr id="4585" name="Google Shape;4585;p516"/>
            <p:cNvSpPr/>
            <p:nvPr/>
          </p:nvSpPr>
          <p:spPr>
            <a:xfrm>
              <a:off x="-3931100" y="3304500"/>
              <a:ext cx="1932000" cy="1839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82"/>
                <a:buFont typeface="Poppins"/>
                <a:buNone/>
              </a:pPr>
              <a:endParaRPr sz="1181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586" name="Google Shape;4586;p516" descr="Google Shape;733;p133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-3785577" y="3403603"/>
              <a:ext cx="1640916" cy="16409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87" name="Google Shape;4587;p516"/>
          <p:cNvSpPr/>
          <p:nvPr/>
        </p:nvSpPr>
        <p:spPr>
          <a:xfrm>
            <a:off x="1458300" y="2981711"/>
            <a:ext cx="938700" cy="543000"/>
          </a:xfrm>
          <a:prstGeom prst="roundRect">
            <a:avLst>
              <a:gd name="adj" fmla="val 26648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09600" tIns="109600" rIns="109600" bIns="1096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Operations Analyst (Acumen)</a:t>
            </a:r>
            <a:endParaRPr sz="746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sp>
        <p:nvSpPr>
          <p:cNvPr id="4588" name="Google Shape;4588;p516"/>
          <p:cNvSpPr/>
          <p:nvPr/>
        </p:nvSpPr>
        <p:spPr>
          <a:xfrm>
            <a:off x="1458300" y="2264062"/>
            <a:ext cx="938700" cy="543000"/>
          </a:xfrm>
          <a:prstGeom prst="roundRect">
            <a:avLst>
              <a:gd name="adj" fmla="val 2236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09600" tIns="109600" rIns="109600" bIns="109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46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Solution Architect (AIRO™)</a:t>
            </a:r>
            <a:endParaRPr sz="746">
              <a:solidFill>
                <a:srgbClr val="11101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pic>
        <p:nvPicPr>
          <p:cNvPr id="4589" name="Google Shape;4589;p51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540532" y="2494023"/>
            <a:ext cx="90527" cy="71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0" name="Google Shape;4590;p51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541926" y="3238832"/>
            <a:ext cx="90527" cy="71660"/>
          </a:xfrm>
          <a:prstGeom prst="rect">
            <a:avLst/>
          </a:prstGeom>
          <a:noFill/>
          <a:ln>
            <a:noFill/>
          </a:ln>
        </p:spPr>
      </p:pic>
      <p:sp>
        <p:nvSpPr>
          <p:cNvPr id="4591" name="Google Shape;4591;p516"/>
          <p:cNvSpPr/>
          <p:nvPr/>
        </p:nvSpPr>
        <p:spPr>
          <a:xfrm>
            <a:off x="6409576" y="834365"/>
            <a:ext cx="1557600" cy="502200"/>
          </a:xfrm>
          <a:prstGeom prst="roundRect">
            <a:avLst>
              <a:gd name="adj" fmla="val 8136"/>
            </a:avLst>
          </a:prstGeom>
          <a:gradFill>
            <a:gsLst>
              <a:gs pos="0">
                <a:srgbClr val="DDFFFC">
                  <a:alpha val="35690"/>
                </a:srgbClr>
              </a:gs>
              <a:gs pos="100000">
                <a:srgbClr val="C6E0FE">
                  <a:alpha val="35690"/>
                </a:srgbClr>
              </a:gs>
              <a:gs pos="100000">
                <a:srgbClr val="AFC1FF">
                  <a:alpha val="35690"/>
                </a:srgbClr>
              </a:gs>
            </a:gsLst>
            <a:lin ang="18900732" scaled="0"/>
          </a:gra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9675" tIns="133625" rIns="69675" bIns="696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11101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592" name="Google Shape;4592;p516"/>
          <p:cNvSpPr txBox="1"/>
          <p:nvPr/>
        </p:nvSpPr>
        <p:spPr>
          <a:xfrm>
            <a:off x="6459933" y="846261"/>
            <a:ext cx="15186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dirty="0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Knowledge Bases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dirty="0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Skill Packs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dirty="0">
                <a:solidFill>
                  <a:srgbClr val="111010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Human Workflows</a:t>
            </a:r>
            <a:endParaRPr sz="700" b="1" dirty="0"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grpSp>
        <p:nvGrpSpPr>
          <p:cNvPr id="4593" name="Google Shape;4593;p516"/>
          <p:cNvGrpSpPr/>
          <p:nvPr/>
        </p:nvGrpSpPr>
        <p:grpSpPr>
          <a:xfrm>
            <a:off x="6547480" y="1349916"/>
            <a:ext cx="44740" cy="75787"/>
            <a:chOff x="409850" y="1209025"/>
            <a:chExt cx="73200" cy="140450"/>
          </a:xfrm>
        </p:grpSpPr>
        <p:sp>
          <p:nvSpPr>
            <p:cNvPr id="4594" name="Google Shape;4594;p516"/>
            <p:cNvSpPr/>
            <p:nvPr/>
          </p:nvSpPr>
          <p:spPr>
            <a:xfrm>
              <a:off x="409850" y="120902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4595" name="Google Shape;4595;p516"/>
            <p:cNvSpPr/>
            <p:nvPr/>
          </p:nvSpPr>
          <p:spPr>
            <a:xfrm rot="10800000" flipH="1">
              <a:off x="409850" y="129097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</p:grpSp>
      <p:grpSp>
        <p:nvGrpSpPr>
          <p:cNvPr id="4596" name="Google Shape;4596;p516"/>
          <p:cNvGrpSpPr/>
          <p:nvPr/>
        </p:nvGrpSpPr>
        <p:grpSpPr>
          <a:xfrm>
            <a:off x="6158475" y="1346074"/>
            <a:ext cx="44740" cy="75787"/>
            <a:chOff x="409850" y="1209025"/>
            <a:chExt cx="73200" cy="140450"/>
          </a:xfrm>
        </p:grpSpPr>
        <p:sp>
          <p:nvSpPr>
            <p:cNvPr id="4597" name="Google Shape;4597;p516"/>
            <p:cNvSpPr/>
            <p:nvPr/>
          </p:nvSpPr>
          <p:spPr>
            <a:xfrm>
              <a:off x="409850" y="120902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4598" name="Google Shape;4598;p516"/>
            <p:cNvSpPr/>
            <p:nvPr/>
          </p:nvSpPr>
          <p:spPr>
            <a:xfrm rot="10800000" flipH="1">
              <a:off x="409850" y="1290975"/>
              <a:ext cx="73200" cy="58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096" dist="17699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7500" tIns="97500" rIns="97500" bIns="975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92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</p:grpSp>
      <p:sp>
        <p:nvSpPr>
          <p:cNvPr id="4600" name="Google Shape;4600;p516"/>
          <p:cNvSpPr/>
          <p:nvPr/>
        </p:nvSpPr>
        <p:spPr>
          <a:xfrm>
            <a:off x="4626358" y="4328402"/>
            <a:ext cx="991711" cy="445086"/>
          </a:xfrm>
          <a:prstGeom prst="roundRect">
            <a:avLst>
              <a:gd name="adj" fmla="val 7881"/>
            </a:avLst>
          </a:prstGeom>
          <a:solidFill>
            <a:srgbClr val="FFFFFF">
              <a:alpha val="58749"/>
            </a:srgbClr>
          </a:solidFill>
          <a:ln>
            <a:noFill/>
          </a:ln>
          <a:effectLst>
            <a:outerShdw blurRad="226556" dist="60415" dir="2400000" algn="bl" rotWithShape="0">
              <a:srgbClr val="FFFFFF">
                <a:alpha val="40000"/>
              </a:srgbClr>
            </a:outerShdw>
          </a:effectLst>
        </p:spPr>
        <p:txBody>
          <a:bodyPr spcFirstLastPara="1" wrap="square" lIns="0" tIns="43500" rIns="0" bIns="724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dirty="0">
                <a:solidFill>
                  <a:srgbClr val="172B4D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LLMs</a:t>
            </a:r>
            <a:endParaRPr sz="600" dirty="0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pic>
        <p:nvPicPr>
          <p:cNvPr id="4601" name="Google Shape;4601;p51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680272" y="4472769"/>
            <a:ext cx="248075" cy="24936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602" name="Google Shape;4602;p516"/>
          <p:cNvPicPr preferRelativeResize="0"/>
          <p:nvPr/>
        </p:nvPicPr>
        <p:blipFill rotWithShape="1">
          <a:blip r:embed="rId16">
            <a:alphaModFix/>
          </a:blip>
          <a:srcRect l="16589" r="16596"/>
          <a:stretch/>
        </p:blipFill>
        <p:spPr>
          <a:xfrm>
            <a:off x="5167910" y="4516773"/>
            <a:ext cx="170121" cy="171003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4604" name="Google Shape;4604;p516"/>
          <p:cNvGrpSpPr/>
          <p:nvPr/>
        </p:nvGrpSpPr>
        <p:grpSpPr>
          <a:xfrm>
            <a:off x="4963057" y="4517530"/>
            <a:ext cx="170143" cy="170936"/>
            <a:chOff x="2353417" y="1046933"/>
            <a:chExt cx="1834500" cy="2028000"/>
          </a:xfrm>
        </p:grpSpPr>
        <p:sp>
          <p:nvSpPr>
            <p:cNvPr id="4605" name="Google Shape;4605;p516"/>
            <p:cNvSpPr/>
            <p:nvPr/>
          </p:nvSpPr>
          <p:spPr>
            <a:xfrm>
              <a:off x="2353417" y="1046933"/>
              <a:ext cx="1834500" cy="2028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72475" tIns="72475" rIns="72475" bIns="724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9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pic>
          <p:nvPicPr>
            <p:cNvPr id="4606" name="Google Shape;4606;p516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2498906" y="1388615"/>
              <a:ext cx="1347196" cy="14325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08" name="Google Shape;4608;p516"/>
          <p:cNvSpPr/>
          <p:nvPr/>
        </p:nvSpPr>
        <p:spPr>
          <a:xfrm>
            <a:off x="3514780" y="4328402"/>
            <a:ext cx="991711" cy="445086"/>
          </a:xfrm>
          <a:prstGeom prst="roundRect">
            <a:avLst>
              <a:gd name="adj" fmla="val 7881"/>
            </a:avLst>
          </a:prstGeom>
          <a:solidFill>
            <a:srgbClr val="FFFFFF">
              <a:alpha val="58749"/>
            </a:srgbClr>
          </a:solidFill>
          <a:ln>
            <a:noFill/>
          </a:ln>
          <a:effectLst>
            <a:outerShdw blurRad="226556" dist="60415" dir="2400000" algn="bl" rotWithShape="0">
              <a:srgbClr val="FFFFFF">
                <a:alpha val="40000"/>
              </a:srgbClr>
            </a:outerShdw>
          </a:effectLst>
        </p:spPr>
        <p:txBody>
          <a:bodyPr spcFirstLastPara="1" wrap="square" lIns="0" tIns="43500" rIns="0" bIns="724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dirty="0">
                <a:solidFill>
                  <a:srgbClr val="172B4D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Databases</a:t>
            </a:r>
            <a:endParaRPr sz="600" dirty="0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pic>
        <p:nvPicPr>
          <p:cNvPr id="4609" name="Google Shape;4609;p516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4037410" y="4528577"/>
            <a:ext cx="170145" cy="159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0" name="Google Shape;4610;p516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3605956" y="4528577"/>
            <a:ext cx="170145" cy="159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1" name="Google Shape;4611;p516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3821682" y="4528577"/>
            <a:ext cx="170147" cy="159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2" name="Google Shape;4612;p516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4253136" y="4528577"/>
            <a:ext cx="170145" cy="159346"/>
          </a:xfrm>
          <a:prstGeom prst="rect">
            <a:avLst/>
          </a:prstGeom>
          <a:noFill/>
          <a:ln>
            <a:noFill/>
          </a:ln>
        </p:spPr>
      </p:pic>
      <p:sp>
        <p:nvSpPr>
          <p:cNvPr id="4614" name="Google Shape;4614;p516"/>
          <p:cNvSpPr/>
          <p:nvPr/>
        </p:nvSpPr>
        <p:spPr>
          <a:xfrm>
            <a:off x="2403203" y="4328402"/>
            <a:ext cx="991711" cy="444083"/>
          </a:xfrm>
          <a:prstGeom prst="roundRect">
            <a:avLst>
              <a:gd name="adj" fmla="val 7881"/>
            </a:avLst>
          </a:prstGeom>
          <a:solidFill>
            <a:srgbClr val="FFFFFF">
              <a:alpha val="58749"/>
            </a:srgbClr>
          </a:solidFill>
          <a:ln>
            <a:noFill/>
          </a:ln>
          <a:effectLst>
            <a:outerShdw blurRad="226556" dist="60415" dir="2400000" algn="bl" rotWithShape="0">
              <a:srgbClr val="FFFFFF">
                <a:alpha val="40000"/>
              </a:srgbClr>
            </a:outerShdw>
          </a:effectLst>
        </p:spPr>
        <p:txBody>
          <a:bodyPr spcFirstLastPara="1" wrap="square" lIns="0" tIns="43500" rIns="0" bIns="724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Data Sources</a:t>
            </a:r>
            <a:endParaRPr sz="600" dirty="0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pic>
        <p:nvPicPr>
          <p:cNvPr id="4615" name="Google Shape;4615;p516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453618" y="4488458"/>
            <a:ext cx="241824" cy="230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6" name="Google Shape;4616;p516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2702561" y="4526622"/>
            <a:ext cx="170150" cy="162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7" name="Google Shape;4617;p516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3107072" y="4479326"/>
            <a:ext cx="259611" cy="247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8" name="Google Shape;4618;p516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2927450" y="4527945"/>
            <a:ext cx="170121" cy="162398"/>
          </a:xfrm>
          <a:prstGeom prst="ellipse">
            <a:avLst/>
          </a:prstGeom>
          <a:noFill/>
          <a:ln>
            <a:noFill/>
          </a:ln>
        </p:spPr>
      </p:pic>
      <p:sp>
        <p:nvSpPr>
          <p:cNvPr id="4620" name="Google Shape;4620;p516"/>
          <p:cNvSpPr/>
          <p:nvPr/>
        </p:nvSpPr>
        <p:spPr>
          <a:xfrm>
            <a:off x="1291625" y="4328402"/>
            <a:ext cx="991711" cy="444083"/>
          </a:xfrm>
          <a:prstGeom prst="roundRect">
            <a:avLst>
              <a:gd name="adj" fmla="val 7881"/>
            </a:avLst>
          </a:prstGeom>
          <a:solidFill>
            <a:srgbClr val="FFFFFF">
              <a:alpha val="58749"/>
            </a:srgbClr>
          </a:solidFill>
          <a:ln>
            <a:noFill/>
          </a:ln>
          <a:effectLst>
            <a:outerShdw blurRad="226556" dist="60415" dir="2400000" algn="bl" rotWithShape="0">
              <a:srgbClr val="FFFFFF">
                <a:alpha val="40000"/>
              </a:srgbClr>
            </a:outerShdw>
          </a:effectLst>
        </p:spPr>
        <p:txBody>
          <a:bodyPr spcFirstLastPara="1" wrap="square" lIns="0" tIns="43500" rIns="0" bIns="724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dirty="0">
                <a:solidFill>
                  <a:srgbClr val="172B4D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SaaS / On-prem</a:t>
            </a:r>
            <a:endParaRPr sz="600" dirty="0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pic>
        <p:nvPicPr>
          <p:cNvPr id="4621" name="Google Shape;4621;p516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1808783" y="4524597"/>
            <a:ext cx="170148" cy="163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2" name="Google Shape;4622;p516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365893" y="4526392"/>
            <a:ext cx="170148" cy="163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3" name="Google Shape;4623;p516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1587338" y="4526401"/>
            <a:ext cx="170148" cy="163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4" name="Google Shape;4624;p516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2030229" y="4528173"/>
            <a:ext cx="170148" cy="163855"/>
          </a:xfrm>
          <a:prstGeom prst="rect">
            <a:avLst/>
          </a:prstGeom>
          <a:noFill/>
          <a:ln>
            <a:noFill/>
          </a:ln>
        </p:spPr>
      </p:pic>
      <p:sp>
        <p:nvSpPr>
          <p:cNvPr id="4626" name="Google Shape;4626;p516"/>
          <p:cNvSpPr/>
          <p:nvPr/>
        </p:nvSpPr>
        <p:spPr>
          <a:xfrm>
            <a:off x="5745906" y="4328402"/>
            <a:ext cx="991711" cy="445086"/>
          </a:xfrm>
          <a:prstGeom prst="roundRect">
            <a:avLst>
              <a:gd name="adj" fmla="val 7881"/>
            </a:avLst>
          </a:prstGeom>
          <a:solidFill>
            <a:srgbClr val="FFFFFF">
              <a:alpha val="58749"/>
            </a:srgbClr>
          </a:solidFill>
          <a:ln>
            <a:noFill/>
          </a:ln>
          <a:effectLst>
            <a:outerShdw blurRad="226556" dist="60415" dir="2400000" algn="bl" rotWithShape="0">
              <a:srgbClr val="FFFFFF">
                <a:alpha val="40000"/>
              </a:srgbClr>
            </a:outerShdw>
          </a:effectLst>
        </p:spPr>
        <p:txBody>
          <a:bodyPr spcFirstLastPara="1" wrap="square" lIns="0" tIns="43500" rIns="0" bIns="724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dirty="0">
                <a:solidFill>
                  <a:srgbClr val="172B4D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Unstructured</a:t>
            </a:r>
            <a:endParaRPr sz="600" dirty="0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pic>
        <p:nvPicPr>
          <p:cNvPr id="4627" name="Google Shape;4627;p516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5789095" y="4509678"/>
            <a:ext cx="178217" cy="162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8" name="Google Shape;4628;p516"/>
          <p:cNvPicPr preferRelativeResize="0"/>
          <p:nvPr/>
        </p:nvPicPr>
        <p:blipFill rotWithShape="1">
          <a:blip r:embed="rId31">
            <a:alphaModFix/>
          </a:blip>
          <a:srcRect t="199" b="199"/>
          <a:stretch/>
        </p:blipFill>
        <p:spPr>
          <a:xfrm>
            <a:off x="6026536" y="4507470"/>
            <a:ext cx="176228" cy="159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9" name="Google Shape;4629;p516"/>
          <p:cNvPicPr preferRelativeResize="0"/>
          <p:nvPr/>
        </p:nvPicPr>
        <p:blipFill rotWithShape="1">
          <a:blip r:embed="rId32">
            <a:alphaModFix/>
          </a:blip>
          <a:srcRect t="199" b="209"/>
          <a:stretch/>
        </p:blipFill>
        <p:spPr>
          <a:xfrm>
            <a:off x="6273771" y="4499878"/>
            <a:ext cx="176228" cy="159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0" name="Google Shape;4630;p516"/>
          <p:cNvPicPr preferRelativeResize="0"/>
          <p:nvPr/>
        </p:nvPicPr>
        <p:blipFill rotWithShape="1">
          <a:blip r:embed="rId33">
            <a:alphaModFix/>
          </a:blip>
          <a:srcRect t="199" b="209"/>
          <a:stretch/>
        </p:blipFill>
        <p:spPr>
          <a:xfrm>
            <a:off x="6530829" y="4499871"/>
            <a:ext cx="176228" cy="159238"/>
          </a:xfrm>
          <a:prstGeom prst="rect">
            <a:avLst/>
          </a:prstGeom>
          <a:noFill/>
          <a:ln>
            <a:noFill/>
          </a:ln>
        </p:spPr>
      </p:pic>
      <p:sp>
        <p:nvSpPr>
          <p:cNvPr id="4631" name="Google Shape;4631;p516"/>
          <p:cNvSpPr txBox="1"/>
          <p:nvPr/>
        </p:nvSpPr>
        <p:spPr>
          <a:xfrm>
            <a:off x="5721266" y="4661255"/>
            <a:ext cx="307226" cy="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 dirty="0">
                <a:solidFill>
                  <a:srgbClr val="172B4D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Invoice</a:t>
            </a:r>
            <a:endParaRPr sz="400" dirty="0">
              <a:solidFill>
                <a:srgbClr val="172B4D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632" name="Google Shape;4632;p516"/>
          <p:cNvSpPr txBox="1"/>
          <p:nvPr/>
        </p:nvSpPr>
        <p:spPr>
          <a:xfrm>
            <a:off x="5977358" y="4666705"/>
            <a:ext cx="246824" cy="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 dirty="0">
                <a:solidFill>
                  <a:srgbClr val="172B4D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Media</a:t>
            </a:r>
            <a:endParaRPr sz="400" dirty="0">
              <a:solidFill>
                <a:srgbClr val="172B4D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633" name="Google Shape;4633;p516"/>
          <p:cNvSpPr txBox="1"/>
          <p:nvPr/>
        </p:nvSpPr>
        <p:spPr>
          <a:xfrm>
            <a:off x="6227823" y="4674310"/>
            <a:ext cx="288363" cy="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 dirty="0">
                <a:solidFill>
                  <a:srgbClr val="172B4D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Transcripts</a:t>
            </a:r>
            <a:endParaRPr sz="400" dirty="0">
              <a:solidFill>
                <a:srgbClr val="172B4D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634" name="Google Shape;4634;p516"/>
          <p:cNvSpPr txBox="1"/>
          <p:nvPr/>
        </p:nvSpPr>
        <p:spPr>
          <a:xfrm>
            <a:off x="6509755" y="4674310"/>
            <a:ext cx="214903" cy="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 dirty="0">
                <a:solidFill>
                  <a:srgbClr val="172B4D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Docs</a:t>
            </a:r>
            <a:endParaRPr sz="400" dirty="0">
              <a:solidFill>
                <a:srgbClr val="172B4D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636" name="Google Shape;4636;p516"/>
          <p:cNvSpPr/>
          <p:nvPr/>
        </p:nvSpPr>
        <p:spPr>
          <a:xfrm>
            <a:off x="6862250" y="4328402"/>
            <a:ext cx="991711" cy="445086"/>
          </a:xfrm>
          <a:prstGeom prst="roundRect">
            <a:avLst>
              <a:gd name="adj" fmla="val 7881"/>
            </a:avLst>
          </a:prstGeom>
          <a:solidFill>
            <a:srgbClr val="FFFFFF">
              <a:alpha val="58749"/>
            </a:srgbClr>
          </a:solidFill>
          <a:ln>
            <a:noFill/>
          </a:ln>
          <a:effectLst>
            <a:outerShdw blurRad="226556" dist="60415" dir="2400000" algn="bl" rotWithShape="0">
              <a:srgbClr val="FFFFFF">
                <a:alpha val="40000"/>
              </a:srgbClr>
            </a:outerShdw>
          </a:effectLst>
        </p:spPr>
        <p:txBody>
          <a:bodyPr spcFirstLastPara="1" wrap="square" lIns="0" tIns="43500" rIns="0" bIns="724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dirty="0">
                <a:solidFill>
                  <a:srgbClr val="172B4D"/>
                </a:solidFill>
                <a:latin typeface="Poppins" panose="00000500000000000000" pitchFamily="2" charset="0"/>
                <a:ea typeface="Poppins Medium"/>
                <a:cs typeface="Poppins" panose="00000500000000000000" pitchFamily="2" charset="0"/>
                <a:sym typeface="Poppins Medium"/>
              </a:rPr>
              <a:t>Traditional</a:t>
            </a:r>
            <a:endParaRPr sz="600" dirty="0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pic>
        <p:nvPicPr>
          <p:cNvPr id="4637" name="Google Shape;4637;p516"/>
          <p:cNvPicPr preferRelativeResize="0"/>
          <p:nvPr/>
        </p:nvPicPr>
        <p:blipFill rotWithShape="1">
          <a:blip r:embed="rId34">
            <a:alphaModFix/>
          </a:blip>
          <a:srcRect t="179" b="189"/>
          <a:stretch/>
        </p:blipFill>
        <p:spPr>
          <a:xfrm>
            <a:off x="6865626" y="4502874"/>
            <a:ext cx="200328" cy="182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8" name="Google Shape;4638;p516"/>
          <p:cNvPicPr preferRelativeResize="0"/>
          <p:nvPr/>
        </p:nvPicPr>
        <p:blipFill rotWithShape="1">
          <a:blip r:embed="rId35">
            <a:alphaModFix/>
          </a:blip>
          <a:srcRect t="893" b="893"/>
          <a:stretch/>
        </p:blipFill>
        <p:spPr>
          <a:xfrm>
            <a:off x="7145277" y="4508903"/>
            <a:ext cx="172254" cy="155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9" name="Google Shape;4639;p516"/>
          <p:cNvPicPr preferRelativeResize="0"/>
          <p:nvPr/>
        </p:nvPicPr>
        <p:blipFill rotWithShape="1">
          <a:blip r:embed="rId36">
            <a:alphaModFix/>
          </a:blip>
          <a:srcRect t="219" b="228"/>
          <a:stretch/>
        </p:blipFill>
        <p:spPr>
          <a:xfrm>
            <a:off x="7425471" y="4508895"/>
            <a:ext cx="172254" cy="155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0" name="Google Shape;4640;p516"/>
          <p:cNvPicPr preferRelativeResize="0"/>
          <p:nvPr/>
        </p:nvPicPr>
        <p:blipFill rotWithShape="1">
          <a:blip r:embed="rId37">
            <a:alphaModFix/>
          </a:blip>
          <a:srcRect t="893" b="893"/>
          <a:stretch/>
        </p:blipFill>
        <p:spPr>
          <a:xfrm>
            <a:off x="7647441" y="4508895"/>
            <a:ext cx="172254" cy="155646"/>
          </a:xfrm>
          <a:prstGeom prst="rect">
            <a:avLst/>
          </a:prstGeom>
          <a:noFill/>
          <a:ln>
            <a:noFill/>
          </a:ln>
        </p:spPr>
      </p:pic>
      <p:sp>
        <p:nvSpPr>
          <p:cNvPr id="4641" name="Google Shape;4641;p516"/>
          <p:cNvSpPr txBox="1"/>
          <p:nvPr/>
        </p:nvSpPr>
        <p:spPr>
          <a:xfrm>
            <a:off x="6846198" y="4674776"/>
            <a:ext cx="246824" cy="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 dirty="0">
                <a:solidFill>
                  <a:srgbClr val="172B4D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SFTP</a:t>
            </a:r>
            <a:endParaRPr sz="400" dirty="0">
              <a:solidFill>
                <a:srgbClr val="172B4D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642" name="Google Shape;4642;p516"/>
          <p:cNvSpPr txBox="1"/>
          <p:nvPr/>
        </p:nvSpPr>
        <p:spPr>
          <a:xfrm>
            <a:off x="7090533" y="4674776"/>
            <a:ext cx="281337" cy="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 dirty="0">
                <a:solidFill>
                  <a:srgbClr val="172B4D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Mainframe</a:t>
            </a:r>
            <a:endParaRPr sz="400" dirty="0">
              <a:solidFill>
                <a:srgbClr val="172B4D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643" name="Google Shape;4643;p516"/>
          <p:cNvSpPr txBox="1"/>
          <p:nvPr/>
        </p:nvSpPr>
        <p:spPr>
          <a:xfrm>
            <a:off x="7379033" y="4674776"/>
            <a:ext cx="255453" cy="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172B4D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Custom</a:t>
            </a:r>
            <a:endParaRPr sz="400">
              <a:solidFill>
                <a:srgbClr val="172B4D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644" name="Google Shape;4644;p516"/>
          <p:cNvSpPr txBox="1"/>
          <p:nvPr/>
        </p:nvSpPr>
        <p:spPr>
          <a:xfrm>
            <a:off x="7608707" y="4674776"/>
            <a:ext cx="255453" cy="6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solidFill>
                  <a:srgbClr val="172B4D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Archives</a:t>
            </a:r>
            <a:endParaRPr sz="400">
              <a:solidFill>
                <a:srgbClr val="172B4D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645" name="Google Shape;4645;p516"/>
          <p:cNvSpPr/>
          <p:nvPr/>
        </p:nvSpPr>
        <p:spPr>
          <a:xfrm>
            <a:off x="3177944" y="4099860"/>
            <a:ext cx="2971800" cy="1830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>
            <a:outerShdw blurRad="285750" dist="76200" dir="2400000" algn="bl" rotWithShape="0">
              <a:srgbClr val="FFFFFF">
                <a:alpha val="4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dirty="0">
                <a:solidFill>
                  <a:srgbClr val="111010"/>
                </a:solidFill>
                <a:latin typeface="Poppins" panose="00000500000000000000" pitchFamily="2" charset="0"/>
                <a:ea typeface="Poppins SemiBold"/>
                <a:cs typeface="Poppins" panose="00000500000000000000" pitchFamily="2" charset="0"/>
                <a:sym typeface="Poppins SemiBold"/>
              </a:rPr>
              <a:t>U N I V E R S A L   C O N N E C T I V I T Y</a:t>
            </a:r>
            <a:endParaRPr sz="700" dirty="0">
              <a:solidFill>
                <a:srgbClr val="111010"/>
              </a:solidFill>
              <a:latin typeface="Poppins" panose="00000500000000000000" pitchFamily="2" charset="0"/>
              <a:ea typeface="Poppins SemiBold"/>
              <a:cs typeface="Poppins" panose="00000500000000000000" pitchFamily="2" charset="0"/>
              <a:sym typeface="Poppins SemiBold"/>
            </a:endParaRPr>
          </a:p>
        </p:txBody>
      </p:sp>
      <p:sp>
        <p:nvSpPr>
          <p:cNvPr id="4648" name="Google Shape;4648;p516"/>
          <p:cNvSpPr/>
          <p:nvPr/>
        </p:nvSpPr>
        <p:spPr>
          <a:xfrm>
            <a:off x="2557225" y="1792700"/>
            <a:ext cx="4035000" cy="9117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A60765-BC76-40DD-AD0B-2DC88A391D0E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5370191" y="4507640"/>
            <a:ext cx="196124" cy="19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71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ECC825-3DF9-4C13-B4C5-4080CECEEC2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01EB8A-BA87-46BA-9EFA-8FD0D21F7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674" y="221022"/>
            <a:ext cx="6700015" cy="470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25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ECC825-3DF9-4C13-B4C5-4080CECEEC2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7AF301-FEC6-4C9F-B5BD-1E7080E46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43" y="0"/>
            <a:ext cx="8599714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1C0585-DDC2-46F1-981A-AE7AB85DD348}"/>
              </a:ext>
            </a:extLst>
          </p:cNvPr>
          <p:cNvSpPr txBox="1"/>
          <p:nvPr/>
        </p:nvSpPr>
        <p:spPr>
          <a:xfrm>
            <a:off x="272143" y="4674918"/>
            <a:ext cx="21226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May 1st, 2026 – Innovation Insight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EAA8DBF-4F12-45EC-9B26-DBE37FC3EF82}"/>
              </a:ext>
            </a:extLst>
          </p:cNvPr>
          <p:cNvGrpSpPr/>
          <p:nvPr/>
        </p:nvGrpSpPr>
        <p:grpSpPr>
          <a:xfrm>
            <a:off x="185057" y="1425038"/>
            <a:ext cx="8425469" cy="2775865"/>
            <a:chOff x="185057" y="1425038"/>
            <a:chExt cx="8425469" cy="277586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CFF17D-E630-4DAA-8AFC-6F0F45B9B4EA}"/>
                </a:ext>
              </a:extLst>
            </p:cNvPr>
            <p:cNvSpPr txBox="1"/>
            <p:nvPr/>
          </p:nvSpPr>
          <p:spPr>
            <a:xfrm>
              <a:off x="7157852" y="3893126"/>
              <a:ext cx="1290738" cy="307777"/>
            </a:xfrm>
            <a:prstGeom prst="rect">
              <a:avLst/>
            </a:prstGeom>
            <a:noFill/>
            <a:ln w="28575">
              <a:solidFill>
                <a:srgbClr val="66CCFF"/>
              </a:solidFill>
            </a:ln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</a:lstStyle>
            <a:p>
              <a:r>
                <a:rPr lang="en-US" dirty="0" err="1"/>
                <a:t>Workato</a:t>
              </a:r>
              <a:r>
                <a:rPr lang="en-US" dirty="0"/>
                <a:t> ONE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DD0AC67-09C6-48D0-A5A6-5C678C38508E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>
              <a:off x="5225143" y="3550722"/>
              <a:ext cx="1932709" cy="49629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551675-EE1A-43AB-8F86-F02E05C33320}"/>
                </a:ext>
              </a:extLst>
            </p:cNvPr>
            <p:cNvSpPr txBox="1"/>
            <p:nvPr/>
          </p:nvSpPr>
          <p:spPr>
            <a:xfrm>
              <a:off x="7161090" y="3012373"/>
              <a:ext cx="1449436" cy="523220"/>
            </a:xfrm>
            <a:prstGeom prst="rect">
              <a:avLst/>
            </a:prstGeom>
            <a:noFill/>
            <a:ln w="28575">
              <a:solidFill>
                <a:srgbClr val="66CCFF"/>
              </a:solidFill>
            </a:ln>
          </p:spPr>
          <p:txBody>
            <a:bodyPr wrap="non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</a:lstStyle>
            <a:p>
              <a:r>
                <a:rPr lang="en-US" dirty="0" err="1"/>
                <a:t>Workato</a:t>
              </a:r>
              <a:endParaRPr lang="en-US" dirty="0"/>
            </a:p>
            <a:p>
              <a:r>
                <a:rPr lang="en-US" dirty="0"/>
                <a:t>Enterprise MCP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BFE380C-1344-46BB-BBC8-994BEBE705B8}"/>
                </a:ext>
              </a:extLst>
            </p:cNvPr>
            <p:cNvCxnSpPr>
              <a:cxnSpLocks/>
            </p:cNvCxnSpPr>
            <p:nvPr/>
          </p:nvCxnSpPr>
          <p:spPr>
            <a:xfrm>
              <a:off x="6191497" y="2937164"/>
              <a:ext cx="966355" cy="27307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68097D-C818-4293-91C8-84C603C98F0D}"/>
                </a:ext>
              </a:extLst>
            </p:cNvPr>
            <p:cNvSpPr txBox="1"/>
            <p:nvPr/>
          </p:nvSpPr>
          <p:spPr>
            <a:xfrm>
              <a:off x="185057" y="2200542"/>
              <a:ext cx="1975221" cy="523220"/>
            </a:xfrm>
            <a:prstGeom prst="rect">
              <a:avLst/>
            </a:prstGeom>
            <a:noFill/>
            <a:ln w="28575">
              <a:solidFill>
                <a:srgbClr val="66CCFF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Workato</a:t>
              </a:r>
              <a:endParaRPr lang="en-US" dirty="0"/>
            </a:p>
            <a:p>
              <a:r>
                <a:rPr lang="en-US" dirty="0"/>
                <a:t>Universal Orchestrator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DA34E7B-4ADB-4DB2-AD8F-7D68C4621B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47365" y="1773381"/>
              <a:ext cx="2866941" cy="68085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3841BC4-47D3-481E-B7C4-92FA51C0E4CF}"/>
                </a:ext>
              </a:extLst>
            </p:cNvPr>
            <p:cNvCxnSpPr/>
            <p:nvPr/>
          </p:nvCxnSpPr>
          <p:spPr>
            <a:xfrm flipH="1" flipV="1">
              <a:off x="2220686" y="2458192"/>
              <a:ext cx="815439" cy="47897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B04B761-A418-4891-B85D-19651A9B0C4E}"/>
                </a:ext>
              </a:extLst>
            </p:cNvPr>
            <p:cNvCxnSpPr/>
            <p:nvPr/>
          </p:nvCxnSpPr>
          <p:spPr>
            <a:xfrm flipH="1">
              <a:off x="2247364" y="1789216"/>
              <a:ext cx="812511" cy="67293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77DCFA9-3432-4A34-A23D-9356B061AEFC}"/>
                </a:ext>
              </a:extLst>
            </p:cNvPr>
            <p:cNvCxnSpPr/>
            <p:nvPr/>
          </p:nvCxnSpPr>
          <p:spPr>
            <a:xfrm flipH="1">
              <a:off x="2247364" y="2351314"/>
              <a:ext cx="1703161" cy="1068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892EB68-370D-4BA3-BFFD-F5714A502D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47364" y="1425038"/>
              <a:ext cx="1917844" cy="103315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CB4A91E-8978-4120-AE73-B4CFC70E2CBC}"/>
              </a:ext>
            </a:extLst>
          </p:cNvPr>
          <p:cNvSpPr txBox="1"/>
          <p:nvPr/>
        </p:nvSpPr>
        <p:spPr>
          <a:xfrm>
            <a:off x="6986649" y="257296"/>
            <a:ext cx="20188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“AI middleware is now the core of AI architecture, not a ‘nice-to-have’.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Without AI middleware, AI becomes unscalable, unreliable, and ungovernable.”</a:t>
            </a:r>
          </a:p>
        </p:txBody>
      </p:sp>
    </p:spTree>
    <p:extLst>
      <p:ext uri="{BB962C8B-B14F-4D97-AF65-F5344CB8AC3E}">
        <p14:creationId xmlns:p14="http://schemas.microsoft.com/office/powerpoint/2010/main" val="247088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30C8624-AF9F-459C-9767-E8C27E0CA57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11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0A23866-5955-45F5-946C-B3436C3E7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8816" y="741284"/>
            <a:ext cx="4143184" cy="6784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DB01B9-F088-480F-8B47-C7683FAD0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7034" y="742950"/>
            <a:ext cx="3657600" cy="3657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795D41-C57D-4638-83A3-25AEEC2A5965}"/>
              </a:ext>
            </a:extLst>
          </p:cNvPr>
          <p:cNvSpPr txBox="1"/>
          <p:nvPr/>
        </p:nvSpPr>
        <p:spPr>
          <a:xfrm>
            <a:off x="489430" y="3460535"/>
            <a:ext cx="4118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fernando.piazza@workato.com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E7ECCA-0CC5-4EDF-B27E-C4B8123CE86A}"/>
              </a:ext>
            </a:extLst>
          </p:cNvPr>
          <p:cNvSpPr txBox="1"/>
          <p:nvPr/>
        </p:nvSpPr>
        <p:spPr>
          <a:xfrm>
            <a:off x="489430" y="2618687"/>
            <a:ext cx="4118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Sales and Alliances LATAM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FF7029-89DF-4268-913A-4F04DEFE21B2}"/>
              </a:ext>
            </a:extLst>
          </p:cNvPr>
          <p:cNvSpPr txBox="1"/>
          <p:nvPr/>
        </p:nvSpPr>
        <p:spPr>
          <a:xfrm>
            <a:off x="489430" y="3146189"/>
            <a:ext cx="4118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+55 11 99907 5577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9FDA2C-BFD1-4725-B7EB-856CEC20E1BB}"/>
              </a:ext>
            </a:extLst>
          </p:cNvPr>
          <p:cNvSpPr txBox="1"/>
          <p:nvPr/>
        </p:nvSpPr>
        <p:spPr>
          <a:xfrm>
            <a:off x="489430" y="2221829"/>
            <a:ext cx="4118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Fernando Piazza</a:t>
            </a:r>
          </a:p>
        </p:txBody>
      </p:sp>
    </p:spTree>
    <p:extLst>
      <p:ext uri="{BB962C8B-B14F-4D97-AF65-F5344CB8AC3E}">
        <p14:creationId xmlns:p14="http://schemas.microsoft.com/office/powerpoint/2010/main" val="26132890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30C8624-AF9F-459C-9767-E8C27E0CA57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110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0A23866-5955-45F5-946C-B3436C3E7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8816" y="741284"/>
            <a:ext cx="4143184" cy="6784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DB01B9-F088-480F-8B47-C7683FAD0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7034" y="742950"/>
            <a:ext cx="3657600" cy="3657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795D41-C57D-4638-83A3-25AEEC2A5965}"/>
              </a:ext>
            </a:extLst>
          </p:cNvPr>
          <p:cNvSpPr txBox="1"/>
          <p:nvPr/>
        </p:nvSpPr>
        <p:spPr>
          <a:xfrm>
            <a:off x="489430" y="3460535"/>
            <a:ext cx="4118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fernando.piazza@workato.com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E7ECCA-0CC5-4EDF-B27E-C4B8123CE86A}"/>
              </a:ext>
            </a:extLst>
          </p:cNvPr>
          <p:cNvSpPr txBox="1"/>
          <p:nvPr/>
        </p:nvSpPr>
        <p:spPr>
          <a:xfrm>
            <a:off x="489430" y="2618687"/>
            <a:ext cx="4118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Sales and Alliances LATAM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FF7029-89DF-4268-913A-4F04DEFE21B2}"/>
              </a:ext>
            </a:extLst>
          </p:cNvPr>
          <p:cNvSpPr txBox="1"/>
          <p:nvPr/>
        </p:nvSpPr>
        <p:spPr>
          <a:xfrm>
            <a:off x="489430" y="3146189"/>
            <a:ext cx="4118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+55 11 99907 5577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9FDA2C-BFD1-4725-B7EB-856CEC20E1BB}"/>
              </a:ext>
            </a:extLst>
          </p:cNvPr>
          <p:cNvSpPr txBox="1"/>
          <p:nvPr/>
        </p:nvSpPr>
        <p:spPr>
          <a:xfrm>
            <a:off x="489430" y="2221829"/>
            <a:ext cx="4118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Fernando Piazza</a:t>
            </a:r>
          </a:p>
        </p:txBody>
      </p:sp>
    </p:spTree>
    <p:extLst>
      <p:ext uri="{BB962C8B-B14F-4D97-AF65-F5344CB8AC3E}">
        <p14:creationId xmlns:p14="http://schemas.microsoft.com/office/powerpoint/2010/main" val="3563474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71A5823-6E63-4802-8301-4223D69F22A7}"/>
              </a:ext>
            </a:extLst>
          </p:cNvPr>
          <p:cNvSpPr/>
          <p:nvPr/>
        </p:nvSpPr>
        <p:spPr>
          <a:xfrm>
            <a:off x="192086" y="4520116"/>
            <a:ext cx="290857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520BDE5-32A2-4320-9CF0-BBD24AF4773C}"/>
              </a:ext>
            </a:extLst>
          </p:cNvPr>
          <p:cNvGrpSpPr/>
          <p:nvPr/>
        </p:nvGrpSpPr>
        <p:grpSpPr>
          <a:xfrm>
            <a:off x="1068781" y="883551"/>
            <a:ext cx="7197932" cy="3376398"/>
            <a:chOff x="1068781" y="1386263"/>
            <a:chExt cx="7197932" cy="337639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D55D42E-551C-46E8-946A-6EAF76FB3014}"/>
                </a:ext>
              </a:extLst>
            </p:cNvPr>
            <p:cNvGrpSpPr/>
            <p:nvPr/>
          </p:nvGrpSpPr>
          <p:grpSpPr>
            <a:xfrm>
              <a:off x="1068781" y="1458704"/>
              <a:ext cx="1326077" cy="2155837"/>
              <a:chOff x="890651" y="1605167"/>
              <a:chExt cx="1326077" cy="2155837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0ADA62A-000E-4D13-AB36-9D4B1605D23E}"/>
                  </a:ext>
                </a:extLst>
              </p:cNvPr>
              <p:cNvSpPr txBox="1"/>
              <p:nvPr/>
            </p:nvSpPr>
            <p:spPr>
              <a:xfrm>
                <a:off x="980586" y="3360894"/>
                <a:ext cx="1146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/>
                  <a:t>Tarefa</a:t>
                </a:r>
                <a:endParaRPr lang="en-US" sz="2000" dirty="0"/>
              </a:p>
            </p:txBody>
          </p: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197AB96-F81E-473E-A185-77EF81D6E5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0651" y="1605167"/>
                <a:ext cx="1326077" cy="1523163"/>
              </a:xfrm>
              <a:prstGeom prst="rect">
                <a:avLst/>
              </a:prstGeom>
            </p:spPr>
          </p:pic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9B7DD84-2AEF-4EBB-ADEF-BD31571D5DFC}"/>
                </a:ext>
              </a:extLst>
            </p:cNvPr>
            <p:cNvGrpSpPr/>
            <p:nvPr/>
          </p:nvGrpSpPr>
          <p:grpSpPr>
            <a:xfrm>
              <a:off x="3709673" y="1468330"/>
              <a:ext cx="1636720" cy="2203943"/>
              <a:chOff x="3531543" y="1614793"/>
              <a:chExt cx="1636720" cy="2203943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52180C-EB6C-490E-A2CA-9CF4CE481EC1}"/>
                  </a:ext>
                </a:extLst>
              </p:cNvPr>
              <p:cNvSpPr txBox="1"/>
              <p:nvPr/>
            </p:nvSpPr>
            <p:spPr>
              <a:xfrm>
                <a:off x="3618462" y="3418626"/>
                <a:ext cx="14628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/>
                  <a:t>Processo</a:t>
                </a:r>
                <a:endParaRPr lang="en-US" sz="2000" dirty="0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073CAC2D-4222-452F-B6D1-29360EEFF6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31543" y="1614793"/>
                <a:ext cx="1636720" cy="1595087"/>
              </a:xfrm>
              <a:prstGeom prst="rect">
                <a:avLst/>
              </a:prstGeom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FB2E7CB-1689-4E22-86D8-6D246C74871B}"/>
                </a:ext>
              </a:extLst>
            </p:cNvPr>
            <p:cNvGrpSpPr/>
            <p:nvPr/>
          </p:nvGrpSpPr>
          <p:grpSpPr>
            <a:xfrm>
              <a:off x="6509651" y="1386263"/>
              <a:ext cx="1757062" cy="2433147"/>
              <a:chOff x="6331521" y="1532726"/>
              <a:chExt cx="1757062" cy="2433147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42D92D0-7836-4F4A-983F-DCA62389DD0D}"/>
                  </a:ext>
                </a:extLst>
              </p:cNvPr>
              <p:cNvSpPr txBox="1"/>
              <p:nvPr/>
            </p:nvSpPr>
            <p:spPr>
              <a:xfrm>
                <a:off x="6554239" y="3565763"/>
                <a:ext cx="131162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err="1"/>
                  <a:t>Objetivo</a:t>
                </a:r>
                <a:endParaRPr lang="en-US" sz="2000" dirty="0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890771F-3FF2-40BB-9836-166D8ED40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31521" y="1532726"/>
                <a:ext cx="1757062" cy="1898717"/>
              </a:xfrm>
              <a:prstGeom prst="rect">
                <a:avLst/>
              </a:prstGeom>
            </p:spPr>
          </p:pic>
        </p:grpSp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5DFA81B4-33F0-4ED0-8FC8-95F1262C95EE}"/>
                </a:ext>
              </a:extLst>
            </p:cNvPr>
            <p:cNvSpPr/>
            <p:nvPr/>
          </p:nvSpPr>
          <p:spPr>
            <a:xfrm>
              <a:off x="1413547" y="4242515"/>
              <a:ext cx="6472104" cy="212369"/>
            </a:xfrm>
            <a:prstGeom prst="rightArrow">
              <a:avLst/>
            </a:prstGeom>
            <a:gradFill flip="none" rotWithShape="1">
              <a:gsLst>
                <a:gs pos="0">
                  <a:srgbClr val="F0AAAA"/>
                </a:gs>
                <a:gs pos="50000">
                  <a:srgbClr val="FF4747"/>
                </a:gs>
                <a:gs pos="100000">
                  <a:srgbClr val="C00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3BEE04-76D8-4EC3-BEC8-55FCC9D1D153}"/>
                </a:ext>
              </a:extLst>
            </p:cNvPr>
            <p:cNvSpPr txBox="1"/>
            <p:nvPr/>
          </p:nvSpPr>
          <p:spPr>
            <a:xfrm>
              <a:off x="4270475" y="4454884"/>
              <a:ext cx="60305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Valor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2311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71A5823-6E63-4802-8301-4223D69F22A7}"/>
              </a:ext>
            </a:extLst>
          </p:cNvPr>
          <p:cNvSpPr/>
          <p:nvPr/>
        </p:nvSpPr>
        <p:spPr>
          <a:xfrm>
            <a:off x="217251" y="4520116"/>
            <a:ext cx="290857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F49EC91-F475-4DF3-A7E8-A4E666F55267}"/>
              </a:ext>
            </a:extLst>
          </p:cNvPr>
          <p:cNvGrpSpPr/>
          <p:nvPr/>
        </p:nvGrpSpPr>
        <p:grpSpPr>
          <a:xfrm>
            <a:off x="6034212" y="1436913"/>
            <a:ext cx="2362794" cy="2065625"/>
            <a:chOff x="6034212" y="1436913"/>
            <a:chExt cx="2362794" cy="206562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42D92D0-7836-4F4A-983F-DCA62389DD0D}"/>
                </a:ext>
              </a:extLst>
            </p:cNvPr>
            <p:cNvSpPr txBox="1"/>
            <p:nvPr/>
          </p:nvSpPr>
          <p:spPr>
            <a:xfrm>
              <a:off x="6084944" y="3102428"/>
              <a:ext cx="22613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Custos </a:t>
              </a:r>
              <a:r>
                <a:rPr lang="en-US" sz="2000" dirty="0" err="1"/>
                <a:t>Ocultos</a:t>
              </a:r>
              <a:endParaRPr lang="en-US" sz="200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A7D6495-97C5-44D1-B104-A97FE2D8552E}"/>
                </a:ext>
              </a:extLst>
            </p:cNvPr>
            <p:cNvGrpSpPr/>
            <p:nvPr/>
          </p:nvGrpSpPr>
          <p:grpSpPr>
            <a:xfrm>
              <a:off x="6034212" y="1436913"/>
              <a:ext cx="2362794" cy="1558489"/>
              <a:chOff x="5681614" y="1072968"/>
              <a:chExt cx="3375301" cy="2367851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23A32BE9-14E3-4E18-9337-B84B73153F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02016" y="1072968"/>
                <a:ext cx="2311652" cy="2367851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B82ADF8D-467D-4A21-BB06-71A163CEB7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34123" y="1110756"/>
                <a:ext cx="922792" cy="92932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2643EF13-4525-4DD4-A8B8-40265E6CF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81614" y="1110755"/>
                <a:ext cx="922792" cy="929325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40D9BAC-5CD0-4A2E-A18D-F3518956E095}"/>
              </a:ext>
            </a:extLst>
          </p:cNvPr>
          <p:cNvGrpSpPr/>
          <p:nvPr/>
        </p:nvGrpSpPr>
        <p:grpSpPr>
          <a:xfrm>
            <a:off x="760964" y="1381889"/>
            <a:ext cx="1576822" cy="2120649"/>
            <a:chOff x="760964" y="1381889"/>
            <a:chExt cx="1576822" cy="212064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0ADA62A-000E-4D13-AB36-9D4B1605D23E}"/>
                </a:ext>
              </a:extLst>
            </p:cNvPr>
            <p:cNvSpPr txBox="1"/>
            <p:nvPr/>
          </p:nvSpPr>
          <p:spPr>
            <a:xfrm>
              <a:off x="760964" y="3102428"/>
              <a:ext cx="15768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/>
                <a:t>Confiança</a:t>
              </a:r>
              <a:endParaRPr lang="en-US" sz="2000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739387E-81E7-48EF-82CE-81F12A187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6956" y="1381889"/>
              <a:ext cx="1544838" cy="156093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AB856F2-05AF-4E58-9B9C-49C2B30BCCFA}"/>
              </a:ext>
            </a:extLst>
          </p:cNvPr>
          <p:cNvGrpSpPr/>
          <p:nvPr/>
        </p:nvGrpSpPr>
        <p:grpSpPr>
          <a:xfrm>
            <a:off x="3499416" y="1469756"/>
            <a:ext cx="1373166" cy="2032782"/>
            <a:chOff x="3511182" y="1469756"/>
            <a:chExt cx="1373166" cy="20327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52180C-EB6C-490E-A2CA-9CF4CE481EC1}"/>
                </a:ext>
              </a:extLst>
            </p:cNvPr>
            <p:cNvSpPr txBox="1"/>
            <p:nvPr/>
          </p:nvSpPr>
          <p:spPr>
            <a:xfrm>
              <a:off x="3511182" y="3102428"/>
              <a:ext cx="13731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/>
                <a:t>Garantia</a:t>
              </a:r>
              <a:endParaRPr lang="en-US" sz="2000" dirty="0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C4C657E-F7B8-4204-A066-8F3B1C03D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29927" y="1469756"/>
              <a:ext cx="1335676" cy="1368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1610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17" name="Google Shape;7617;p453"/>
          <p:cNvCxnSpPr>
            <a:stCxn id="7618" idx="2"/>
            <a:endCxn id="7619" idx="0"/>
          </p:cNvCxnSpPr>
          <p:nvPr/>
        </p:nvCxnSpPr>
        <p:spPr>
          <a:xfrm>
            <a:off x="4550194" y="1668435"/>
            <a:ext cx="0" cy="523500"/>
          </a:xfrm>
          <a:prstGeom prst="straightConnector1">
            <a:avLst/>
          </a:prstGeom>
          <a:noFill/>
          <a:ln w="19050" cap="flat" cmpd="sng">
            <a:solidFill>
              <a:srgbClr val="B3FEF7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620" name="Google Shape;7620;p453"/>
          <p:cNvCxnSpPr>
            <a:stCxn id="7619" idx="6"/>
            <a:endCxn id="7621" idx="3"/>
          </p:cNvCxnSpPr>
          <p:nvPr/>
        </p:nvCxnSpPr>
        <p:spPr>
          <a:xfrm rot="10800000">
            <a:off x="3322001" y="2571756"/>
            <a:ext cx="835500" cy="0"/>
          </a:xfrm>
          <a:prstGeom prst="straightConnector1">
            <a:avLst/>
          </a:prstGeom>
          <a:noFill/>
          <a:ln w="19050" cap="flat" cmpd="sng">
            <a:solidFill>
              <a:srgbClr val="B3FEF7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622" name="Google Shape;7622;p453"/>
          <p:cNvCxnSpPr>
            <a:stCxn id="7619" idx="2"/>
            <a:endCxn id="7623" idx="3"/>
          </p:cNvCxnSpPr>
          <p:nvPr/>
        </p:nvCxnSpPr>
        <p:spPr>
          <a:xfrm>
            <a:off x="4942901" y="2571756"/>
            <a:ext cx="835500" cy="0"/>
          </a:xfrm>
          <a:prstGeom prst="straightConnector1">
            <a:avLst/>
          </a:prstGeom>
          <a:noFill/>
          <a:ln w="19050" cap="flat" cmpd="sng">
            <a:solidFill>
              <a:srgbClr val="B3FEF7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624" name="Google Shape;7624;p453"/>
          <p:cNvCxnSpPr>
            <a:stCxn id="7619" idx="4"/>
            <a:endCxn id="7625" idx="0"/>
          </p:cNvCxnSpPr>
          <p:nvPr/>
        </p:nvCxnSpPr>
        <p:spPr>
          <a:xfrm>
            <a:off x="4550201" y="2951556"/>
            <a:ext cx="0" cy="523500"/>
          </a:xfrm>
          <a:prstGeom prst="straightConnector1">
            <a:avLst/>
          </a:prstGeom>
          <a:noFill/>
          <a:ln w="19050" cap="flat" cmpd="sng">
            <a:solidFill>
              <a:srgbClr val="B3FEF7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626" name="Google Shape;7626;p453"/>
          <p:cNvCxnSpPr>
            <a:stCxn id="7627" idx="0"/>
            <a:endCxn id="7628" idx="0"/>
          </p:cNvCxnSpPr>
          <p:nvPr/>
        </p:nvCxnSpPr>
        <p:spPr>
          <a:xfrm rot="5400000">
            <a:off x="2580938" y="2323"/>
            <a:ext cx="1305300" cy="2633100"/>
          </a:xfrm>
          <a:prstGeom prst="curvedConnector3">
            <a:avLst>
              <a:gd name="adj1" fmla="val 71175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29" name="Google Shape;7629;p453"/>
          <p:cNvCxnSpPr>
            <a:stCxn id="7630" idx="0"/>
            <a:endCxn id="7631" idx="6"/>
          </p:cNvCxnSpPr>
          <p:nvPr/>
        </p:nvCxnSpPr>
        <p:spPr>
          <a:xfrm rot="5400000">
            <a:off x="2850664" y="1015839"/>
            <a:ext cx="1509900" cy="859800"/>
          </a:xfrm>
          <a:prstGeom prst="curvedConnector4">
            <a:avLst>
              <a:gd name="adj1" fmla="val -2632"/>
              <a:gd name="adj2" fmla="val 79314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32" name="Google Shape;7632;p453"/>
          <p:cNvCxnSpPr>
            <a:stCxn id="7633" idx="0"/>
            <a:endCxn id="7634" idx="0"/>
          </p:cNvCxnSpPr>
          <p:nvPr/>
        </p:nvCxnSpPr>
        <p:spPr>
          <a:xfrm rot="-5400000" flipH="1">
            <a:off x="6410945" y="1714484"/>
            <a:ext cx="600" cy="514500"/>
          </a:xfrm>
          <a:prstGeom prst="curvedConnector3">
            <a:avLst>
              <a:gd name="adj1" fmla="val -39687500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35" name="Google Shape;7635;p453"/>
          <p:cNvCxnSpPr>
            <a:stCxn id="7634" idx="0"/>
            <a:endCxn id="7636" idx="4"/>
          </p:cNvCxnSpPr>
          <p:nvPr/>
        </p:nvCxnSpPr>
        <p:spPr>
          <a:xfrm rot="5400000">
            <a:off x="4198430" y="719234"/>
            <a:ext cx="1218000" cy="3722400"/>
          </a:xfrm>
          <a:prstGeom prst="curvedConnector5">
            <a:avLst>
              <a:gd name="adj1" fmla="val -19550"/>
              <a:gd name="adj2" fmla="val 49999"/>
              <a:gd name="adj3" fmla="val 119559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37" name="Google Shape;7637;p453"/>
          <p:cNvCxnSpPr>
            <a:stCxn id="7628" idx="0"/>
            <a:endCxn id="7638" idx="4"/>
          </p:cNvCxnSpPr>
          <p:nvPr/>
        </p:nvCxnSpPr>
        <p:spPr>
          <a:xfrm rot="-5400000" flipH="1">
            <a:off x="1308313" y="2580134"/>
            <a:ext cx="1218000" cy="600"/>
          </a:xfrm>
          <a:prstGeom prst="curvedConnector5">
            <a:avLst>
              <a:gd name="adj1" fmla="val -19550"/>
              <a:gd name="adj2" fmla="val -77912887"/>
              <a:gd name="adj3" fmla="val 119559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39" name="Google Shape;7639;p453"/>
          <p:cNvCxnSpPr>
            <a:stCxn id="7633" idx="0"/>
            <a:endCxn id="7640" idx="0"/>
          </p:cNvCxnSpPr>
          <p:nvPr/>
        </p:nvCxnSpPr>
        <p:spPr>
          <a:xfrm rot="-5400000" flipH="1">
            <a:off x="6668345" y="1457084"/>
            <a:ext cx="600" cy="1029300"/>
          </a:xfrm>
          <a:prstGeom prst="curvedConnector3">
            <a:avLst>
              <a:gd name="adj1" fmla="val -39687500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41" name="Google Shape;7641;p453"/>
          <p:cNvCxnSpPr>
            <a:stCxn id="7628" idx="0"/>
            <a:endCxn id="7642" idx="0"/>
          </p:cNvCxnSpPr>
          <p:nvPr/>
        </p:nvCxnSpPr>
        <p:spPr>
          <a:xfrm rot="-5400000">
            <a:off x="2838313" y="-255166"/>
            <a:ext cx="1305300" cy="3147900"/>
          </a:xfrm>
          <a:prstGeom prst="curvedConnector3">
            <a:avLst>
              <a:gd name="adj1" fmla="val 118236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43" name="Google Shape;7643;p453"/>
          <p:cNvCxnSpPr>
            <a:stCxn id="7644" idx="4"/>
            <a:endCxn id="7645" idx="1"/>
          </p:cNvCxnSpPr>
          <p:nvPr/>
        </p:nvCxnSpPr>
        <p:spPr>
          <a:xfrm rot="-5400000" flipH="1">
            <a:off x="2623647" y="2997543"/>
            <a:ext cx="1058400" cy="1442400"/>
          </a:xfrm>
          <a:prstGeom prst="curvedConnector2">
            <a:avLst/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46" name="Google Shape;7646;p453"/>
          <p:cNvCxnSpPr>
            <a:stCxn id="7644" idx="4"/>
            <a:endCxn id="7628" idx="0"/>
          </p:cNvCxnSpPr>
          <p:nvPr/>
        </p:nvCxnSpPr>
        <p:spPr>
          <a:xfrm rot="5400000" flipH="1">
            <a:off x="1565397" y="2323293"/>
            <a:ext cx="1218000" cy="514500"/>
          </a:xfrm>
          <a:prstGeom prst="curvedConnector5">
            <a:avLst>
              <a:gd name="adj1" fmla="val -19550"/>
              <a:gd name="adj2" fmla="val 50013"/>
              <a:gd name="adj3" fmla="val 119559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47" name="Google Shape;7647;p453"/>
          <p:cNvCxnSpPr>
            <a:stCxn id="7636" idx="0"/>
            <a:endCxn id="7628" idx="0"/>
          </p:cNvCxnSpPr>
          <p:nvPr/>
        </p:nvCxnSpPr>
        <p:spPr>
          <a:xfrm rot="5400000" flipH="1">
            <a:off x="2051982" y="1836538"/>
            <a:ext cx="759300" cy="1029300"/>
          </a:xfrm>
          <a:prstGeom prst="curvedConnector3">
            <a:avLst>
              <a:gd name="adj1" fmla="val 131375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48" name="Google Shape;7648;p453"/>
          <p:cNvCxnSpPr>
            <a:stCxn id="7649" idx="0"/>
            <a:endCxn id="7628" idx="0"/>
          </p:cNvCxnSpPr>
          <p:nvPr/>
        </p:nvCxnSpPr>
        <p:spPr>
          <a:xfrm rot="5400000" flipH="1">
            <a:off x="2161197" y="1727329"/>
            <a:ext cx="26400" cy="514500"/>
          </a:xfrm>
          <a:prstGeom prst="curvedConnector3">
            <a:avLst>
              <a:gd name="adj1" fmla="val 1001779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50" name="Google Shape;7650;p453"/>
          <p:cNvCxnSpPr>
            <a:stCxn id="7636" idx="4"/>
            <a:endCxn id="7651" idx="4"/>
          </p:cNvCxnSpPr>
          <p:nvPr/>
        </p:nvCxnSpPr>
        <p:spPr>
          <a:xfrm rot="-5400000" flipH="1">
            <a:off x="4549782" y="1586043"/>
            <a:ext cx="600" cy="3207600"/>
          </a:xfrm>
          <a:prstGeom prst="curvedConnector3">
            <a:avLst>
              <a:gd name="adj1" fmla="val 39687500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52" name="Google Shape;7652;p453"/>
          <p:cNvCxnSpPr>
            <a:stCxn id="7653" idx="2"/>
            <a:endCxn id="7654" idx="4"/>
          </p:cNvCxnSpPr>
          <p:nvPr/>
        </p:nvCxnSpPr>
        <p:spPr>
          <a:xfrm rot="5400000">
            <a:off x="4279688" y="4206888"/>
            <a:ext cx="26400" cy="514500"/>
          </a:xfrm>
          <a:prstGeom prst="curvedConnector3">
            <a:avLst>
              <a:gd name="adj1" fmla="val 1001780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55" name="Google Shape;7655;p453"/>
          <p:cNvCxnSpPr>
            <a:stCxn id="7656" idx="4"/>
            <a:endCxn id="7654" idx="4"/>
          </p:cNvCxnSpPr>
          <p:nvPr/>
        </p:nvCxnSpPr>
        <p:spPr>
          <a:xfrm rot="5400000">
            <a:off x="4549823" y="3962933"/>
            <a:ext cx="600" cy="1029300"/>
          </a:xfrm>
          <a:prstGeom prst="curvedConnector3">
            <a:avLst>
              <a:gd name="adj1" fmla="val 39687500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57" name="Google Shape;7657;p453"/>
          <p:cNvCxnSpPr>
            <a:stCxn id="7658" idx="4"/>
            <a:endCxn id="7656" idx="4"/>
          </p:cNvCxnSpPr>
          <p:nvPr/>
        </p:nvCxnSpPr>
        <p:spPr>
          <a:xfrm rot="5400000">
            <a:off x="5480164" y="2774043"/>
            <a:ext cx="1287600" cy="2118600"/>
          </a:xfrm>
          <a:prstGeom prst="curvedConnector3">
            <a:avLst>
              <a:gd name="adj1" fmla="val 118505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59" name="Google Shape;7659;p453"/>
          <p:cNvCxnSpPr>
            <a:stCxn id="7640" idx="0"/>
            <a:endCxn id="7634" idx="0"/>
          </p:cNvCxnSpPr>
          <p:nvPr/>
        </p:nvCxnSpPr>
        <p:spPr>
          <a:xfrm rot="5400000">
            <a:off x="6925714" y="1714484"/>
            <a:ext cx="600" cy="514500"/>
          </a:xfrm>
          <a:prstGeom prst="curvedConnector3">
            <a:avLst>
              <a:gd name="adj1" fmla="val -39687500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60" name="Google Shape;7660;p453"/>
          <p:cNvCxnSpPr>
            <a:stCxn id="7661" idx="4"/>
            <a:endCxn id="7662" idx="3"/>
          </p:cNvCxnSpPr>
          <p:nvPr/>
        </p:nvCxnSpPr>
        <p:spPr>
          <a:xfrm rot="5400000" flipH="1">
            <a:off x="4815380" y="1336293"/>
            <a:ext cx="229500" cy="3477000"/>
          </a:xfrm>
          <a:prstGeom prst="curvedConnector4">
            <a:avLst>
              <a:gd name="adj1" fmla="val -103758"/>
              <a:gd name="adj2" fmla="val 53298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63" name="Google Shape;7663;p453"/>
          <p:cNvCxnSpPr>
            <a:stCxn id="7631" idx="0"/>
            <a:endCxn id="7664" idx="2"/>
          </p:cNvCxnSpPr>
          <p:nvPr/>
        </p:nvCxnSpPr>
        <p:spPr>
          <a:xfrm rot="-5400000">
            <a:off x="2838282" y="1003634"/>
            <a:ext cx="1075800" cy="859800"/>
          </a:xfrm>
          <a:prstGeom prst="curvedConnector2">
            <a:avLst/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65" name="Google Shape;7665;p453"/>
          <p:cNvCxnSpPr>
            <a:stCxn id="7642" idx="6"/>
            <a:endCxn id="7630" idx="0"/>
          </p:cNvCxnSpPr>
          <p:nvPr/>
        </p:nvCxnSpPr>
        <p:spPr>
          <a:xfrm rot="10800000">
            <a:off x="4035625" y="690675"/>
            <a:ext cx="1258500" cy="204900"/>
          </a:xfrm>
          <a:prstGeom prst="curvedConnector4">
            <a:avLst>
              <a:gd name="adj1" fmla="val -18921"/>
              <a:gd name="adj2" fmla="val 228149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66" name="Google Shape;7666;p453"/>
          <p:cNvCxnSpPr>
            <a:stCxn id="7651" idx="4"/>
            <a:endCxn id="7658" idx="4"/>
          </p:cNvCxnSpPr>
          <p:nvPr/>
        </p:nvCxnSpPr>
        <p:spPr>
          <a:xfrm rot="-5400000" flipH="1">
            <a:off x="6668345" y="2675193"/>
            <a:ext cx="600" cy="1029300"/>
          </a:xfrm>
          <a:prstGeom prst="curvedConnector3">
            <a:avLst>
              <a:gd name="adj1" fmla="val 39687500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67" name="Google Shape;7667;p453"/>
          <p:cNvCxnSpPr>
            <a:stCxn id="7640" idx="0"/>
            <a:endCxn id="7658" idx="6"/>
          </p:cNvCxnSpPr>
          <p:nvPr/>
        </p:nvCxnSpPr>
        <p:spPr>
          <a:xfrm rot="-5400000" flipH="1">
            <a:off x="6803614" y="2351084"/>
            <a:ext cx="988800" cy="229500"/>
          </a:xfrm>
          <a:prstGeom prst="curvedConnector4">
            <a:avLst>
              <a:gd name="adj1" fmla="val -24082"/>
              <a:gd name="adj2" fmla="val 203694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68" name="Google Shape;7668;p453"/>
          <p:cNvCxnSpPr>
            <a:stCxn id="7644" idx="4"/>
            <a:endCxn id="7638" idx="4"/>
          </p:cNvCxnSpPr>
          <p:nvPr/>
        </p:nvCxnSpPr>
        <p:spPr>
          <a:xfrm rot="5400000">
            <a:off x="2174097" y="2932593"/>
            <a:ext cx="600" cy="514500"/>
          </a:xfrm>
          <a:prstGeom prst="curvedConnector3">
            <a:avLst>
              <a:gd name="adj1" fmla="val 39687500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69" name="Google Shape;7669;p453"/>
          <p:cNvCxnSpPr>
            <a:stCxn id="7661" idx="4"/>
            <a:endCxn id="7651" idx="4"/>
          </p:cNvCxnSpPr>
          <p:nvPr/>
        </p:nvCxnSpPr>
        <p:spPr>
          <a:xfrm rot="5400000">
            <a:off x="6411080" y="2932593"/>
            <a:ext cx="600" cy="514500"/>
          </a:xfrm>
          <a:prstGeom prst="curvedConnector3">
            <a:avLst>
              <a:gd name="adj1" fmla="val 39687500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623" name="Google Shape;7623;p453"/>
          <p:cNvSpPr/>
          <p:nvPr/>
        </p:nvSpPr>
        <p:spPr>
          <a:xfrm flipH="1">
            <a:off x="5778393" y="2191947"/>
            <a:ext cx="1824300" cy="7596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DFFFC"/>
              </a:gs>
              <a:gs pos="100000">
                <a:srgbClr val="C6E0FE"/>
              </a:gs>
              <a:gs pos="100000">
                <a:srgbClr val="AFC1FF"/>
              </a:gs>
            </a:gsLst>
            <a:lin ang="18900732" scaled="0"/>
          </a:gradFill>
          <a:ln w="32275" cap="flat" cmpd="sng">
            <a:solidFill>
              <a:srgbClr val="AFC1FF"/>
            </a:solidFill>
            <a:prstDash val="solid"/>
            <a:round/>
            <a:headEnd type="none" w="sm" len="sm"/>
            <a:tailEnd type="none" w="sm" len="sm"/>
          </a:ln>
          <a:effectLst>
            <a:outerShdw blurRad="48413" dist="16138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70675" tIns="70675" rIns="70675" bIns="70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Marketing</a:t>
            </a:r>
            <a:endParaRPr sz="1060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grpSp>
        <p:nvGrpSpPr>
          <p:cNvPr id="7670" name="Google Shape;7670;p453"/>
          <p:cNvGrpSpPr/>
          <p:nvPr/>
        </p:nvGrpSpPr>
        <p:grpSpPr>
          <a:xfrm>
            <a:off x="5924643" y="1971434"/>
            <a:ext cx="1487974" cy="458705"/>
            <a:chOff x="3693725" y="4279725"/>
            <a:chExt cx="1756550" cy="541500"/>
          </a:xfrm>
        </p:grpSpPr>
        <p:grpSp>
          <p:nvGrpSpPr>
            <p:cNvPr id="7671" name="Google Shape;7671;p453"/>
            <p:cNvGrpSpPr/>
            <p:nvPr/>
          </p:nvGrpSpPr>
          <p:grpSpPr>
            <a:xfrm>
              <a:off x="3693725" y="4279725"/>
              <a:ext cx="541500" cy="541500"/>
              <a:chOff x="2199600" y="4064925"/>
              <a:chExt cx="541500" cy="541500"/>
            </a:xfrm>
          </p:grpSpPr>
          <p:sp>
            <p:nvSpPr>
              <p:cNvPr id="7633" name="Google Shape;7633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72" name="Google Shape;7672;p453" descr="File:Salesforce.com logo.svg - Wikimedia Commons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279825" y="4202326"/>
                <a:ext cx="381074" cy="266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634" name="Google Shape;7634;p453"/>
            <p:cNvSpPr/>
            <p:nvPr/>
          </p:nvSpPr>
          <p:spPr>
            <a:xfrm>
              <a:off x="4301250" y="4279725"/>
              <a:ext cx="541500" cy="54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7450" tIns="77450" rIns="77450" bIns="774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85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grpSp>
          <p:nvGrpSpPr>
            <p:cNvPr id="7673" name="Google Shape;7673;p453"/>
            <p:cNvGrpSpPr/>
            <p:nvPr/>
          </p:nvGrpSpPr>
          <p:grpSpPr>
            <a:xfrm>
              <a:off x="4908775" y="4279725"/>
              <a:ext cx="541500" cy="541500"/>
              <a:chOff x="2199600" y="4064925"/>
              <a:chExt cx="541500" cy="541500"/>
            </a:xfrm>
          </p:grpSpPr>
          <p:sp>
            <p:nvSpPr>
              <p:cNvPr id="7640" name="Google Shape;7640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74" name="Google Shape;7674;p453"/>
              <p:cNvPicPr preferRelativeResize="0"/>
              <p:nvPr/>
            </p:nvPicPr>
            <p:blipFill rotWithShape="1">
              <a:blip r:embed="rId4">
                <a:alphaModFix/>
              </a:blip>
              <a:srcRect t="-9266" b="-8477"/>
              <a:stretch/>
            </p:blipFill>
            <p:spPr>
              <a:xfrm>
                <a:off x="2279825" y="4109850"/>
                <a:ext cx="381075" cy="4487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675" name="Google Shape;7675;p453"/>
            <p:cNvPicPr preferRelativeResize="0"/>
            <p:nvPr/>
          </p:nvPicPr>
          <p:blipFill rotWithShape="1">
            <a:blip r:embed="rId5">
              <a:alphaModFix/>
            </a:blip>
            <a:srcRect t="3227" b="3236"/>
            <a:stretch/>
          </p:blipFill>
          <p:spPr>
            <a:xfrm>
              <a:off x="4417263" y="4395700"/>
              <a:ext cx="309475" cy="3095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676" name="Google Shape;7676;p453"/>
          <p:cNvGrpSpPr/>
          <p:nvPr/>
        </p:nvGrpSpPr>
        <p:grpSpPr>
          <a:xfrm>
            <a:off x="5924643" y="2730838"/>
            <a:ext cx="1487974" cy="458705"/>
            <a:chOff x="3693725" y="4279725"/>
            <a:chExt cx="1756550" cy="541500"/>
          </a:xfrm>
        </p:grpSpPr>
        <p:grpSp>
          <p:nvGrpSpPr>
            <p:cNvPr id="7677" name="Google Shape;7677;p453"/>
            <p:cNvGrpSpPr/>
            <p:nvPr/>
          </p:nvGrpSpPr>
          <p:grpSpPr>
            <a:xfrm>
              <a:off x="3693725" y="4279725"/>
              <a:ext cx="541500" cy="541500"/>
              <a:chOff x="2199600" y="4064925"/>
              <a:chExt cx="541500" cy="541500"/>
            </a:xfrm>
          </p:grpSpPr>
          <p:sp>
            <p:nvSpPr>
              <p:cNvPr id="7651" name="Google Shape;7651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78" name="Google Shape;7678;p453"/>
              <p:cNvPicPr preferRelativeResize="0"/>
              <p:nvPr/>
            </p:nvPicPr>
            <p:blipFill rotWithShape="1">
              <a:blip r:embed="rId6">
                <a:alphaModFix/>
              </a:blip>
              <a:srcRect t="-12007" r="-24115"/>
              <a:stretch/>
            </p:blipFill>
            <p:spPr>
              <a:xfrm>
                <a:off x="2332480" y="4144075"/>
                <a:ext cx="342100" cy="383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661" name="Google Shape;7661;p453"/>
            <p:cNvSpPr/>
            <p:nvPr/>
          </p:nvSpPr>
          <p:spPr>
            <a:xfrm>
              <a:off x="4301250" y="4279725"/>
              <a:ext cx="541500" cy="54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7450" tIns="77450" rIns="77450" bIns="774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85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grpSp>
          <p:nvGrpSpPr>
            <p:cNvPr id="7679" name="Google Shape;7679;p453"/>
            <p:cNvGrpSpPr/>
            <p:nvPr/>
          </p:nvGrpSpPr>
          <p:grpSpPr>
            <a:xfrm>
              <a:off x="4908775" y="4279725"/>
              <a:ext cx="541500" cy="541500"/>
              <a:chOff x="2199600" y="4064925"/>
              <a:chExt cx="541500" cy="541500"/>
            </a:xfrm>
          </p:grpSpPr>
          <p:sp>
            <p:nvSpPr>
              <p:cNvPr id="7658" name="Google Shape;7658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80" name="Google Shape;7680;p453"/>
              <p:cNvPicPr preferRelativeResize="0"/>
              <p:nvPr/>
            </p:nvPicPr>
            <p:blipFill rotWithShape="1">
              <a:blip r:embed="rId7">
                <a:alphaModFix/>
              </a:blip>
              <a:srcRect l="9813" r="9813"/>
              <a:stretch/>
            </p:blipFill>
            <p:spPr>
              <a:xfrm>
                <a:off x="2279825" y="4202326"/>
                <a:ext cx="381074" cy="266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681" name="Google Shape;7681;p453"/>
            <p:cNvPicPr preferRelativeResize="0"/>
            <p:nvPr/>
          </p:nvPicPr>
          <p:blipFill rotWithShape="1">
            <a:blip r:embed="rId8">
              <a:alphaModFix/>
            </a:blip>
            <a:srcRect l="21875" r="21875"/>
            <a:stretch/>
          </p:blipFill>
          <p:spPr>
            <a:xfrm>
              <a:off x="4400938" y="4379412"/>
              <a:ext cx="342125" cy="342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21" name="Google Shape;7621;p453"/>
          <p:cNvSpPr/>
          <p:nvPr/>
        </p:nvSpPr>
        <p:spPr>
          <a:xfrm>
            <a:off x="1541303" y="2191963"/>
            <a:ext cx="1780800" cy="7596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DFFFC"/>
              </a:gs>
              <a:gs pos="100000">
                <a:srgbClr val="C6E0FE"/>
              </a:gs>
              <a:gs pos="100000">
                <a:srgbClr val="AFC1FF"/>
              </a:gs>
            </a:gsLst>
            <a:lin ang="18900732" scaled="0"/>
          </a:gradFill>
          <a:ln w="32275" cap="flat" cmpd="sng">
            <a:solidFill>
              <a:srgbClr val="AFC1FF"/>
            </a:solidFill>
            <a:prstDash val="solid"/>
            <a:round/>
            <a:headEnd type="none" w="sm" len="sm"/>
            <a:tailEnd type="none" w="sm" len="sm"/>
          </a:ln>
          <a:effectLst>
            <a:outerShdw blurRad="48413" dist="16138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70675" tIns="70675" rIns="70675" bIns="70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Sales</a:t>
            </a:r>
            <a:endParaRPr sz="1060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grpSp>
        <p:nvGrpSpPr>
          <p:cNvPr id="7682" name="Google Shape;7682;p453"/>
          <p:cNvGrpSpPr/>
          <p:nvPr/>
        </p:nvGrpSpPr>
        <p:grpSpPr>
          <a:xfrm>
            <a:off x="1687660" y="2730838"/>
            <a:ext cx="1503950" cy="458705"/>
            <a:chOff x="3693725" y="4279725"/>
            <a:chExt cx="1775410" cy="541500"/>
          </a:xfrm>
        </p:grpSpPr>
        <p:grpSp>
          <p:nvGrpSpPr>
            <p:cNvPr id="7683" name="Google Shape;7683;p453"/>
            <p:cNvGrpSpPr/>
            <p:nvPr/>
          </p:nvGrpSpPr>
          <p:grpSpPr>
            <a:xfrm>
              <a:off x="3693725" y="4279725"/>
              <a:ext cx="541500" cy="541500"/>
              <a:chOff x="2199600" y="4064925"/>
              <a:chExt cx="541500" cy="541500"/>
            </a:xfrm>
          </p:grpSpPr>
          <p:sp>
            <p:nvSpPr>
              <p:cNvPr id="7638" name="Google Shape;7638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84" name="Google Shape;7684;p453"/>
              <p:cNvPicPr preferRelativeResize="0"/>
              <p:nvPr/>
            </p:nvPicPr>
            <p:blipFill rotWithShape="1">
              <a:blip r:embed="rId9">
                <a:alphaModFix/>
              </a:blip>
              <a:srcRect t="15004" b="15011"/>
              <a:stretch/>
            </p:blipFill>
            <p:spPr>
              <a:xfrm>
                <a:off x="2279825" y="4202326"/>
                <a:ext cx="381075" cy="266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644" name="Google Shape;7644;p453"/>
            <p:cNvSpPr/>
            <p:nvPr/>
          </p:nvSpPr>
          <p:spPr>
            <a:xfrm>
              <a:off x="4301250" y="4279725"/>
              <a:ext cx="541500" cy="54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7450" tIns="77450" rIns="77450" bIns="774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85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grpSp>
          <p:nvGrpSpPr>
            <p:cNvPr id="7685" name="Google Shape;7685;p453"/>
            <p:cNvGrpSpPr/>
            <p:nvPr/>
          </p:nvGrpSpPr>
          <p:grpSpPr>
            <a:xfrm>
              <a:off x="4891736" y="4279725"/>
              <a:ext cx="577399" cy="541500"/>
              <a:chOff x="2182561" y="4064925"/>
              <a:chExt cx="577399" cy="541500"/>
            </a:xfrm>
          </p:grpSpPr>
          <p:sp>
            <p:nvSpPr>
              <p:cNvPr id="7636" name="Google Shape;7636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62" name="Google Shape;7662;p453"/>
              <p:cNvPicPr preferRelativeResize="0"/>
              <p:nvPr/>
            </p:nvPicPr>
            <p:blipFill rotWithShape="1">
              <a:blip r:embed="rId10">
                <a:alphaModFix/>
              </a:blip>
              <a:srcRect t="15004" b="15011"/>
              <a:stretch/>
            </p:blipFill>
            <p:spPr>
              <a:xfrm>
                <a:off x="2182561" y="4133625"/>
                <a:ext cx="577399" cy="4041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686" name="Google Shape;7686;p453"/>
            <p:cNvPicPr preferRelativeResize="0"/>
            <p:nvPr/>
          </p:nvPicPr>
          <p:blipFill rotWithShape="1">
            <a:blip r:embed="rId11">
              <a:alphaModFix/>
            </a:blip>
            <a:srcRect l="-32590" t="-32590" r="-32590" b="-32590"/>
            <a:stretch/>
          </p:blipFill>
          <p:spPr>
            <a:xfrm>
              <a:off x="4332350" y="4310825"/>
              <a:ext cx="479300" cy="479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687" name="Google Shape;7687;p453"/>
          <p:cNvGrpSpPr/>
          <p:nvPr/>
        </p:nvGrpSpPr>
        <p:grpSpPr>
          <a:xfrm>
            <a:off x="1687660" y="1971434"/>
            <a:ext cx="1487974" cy="458705"/>
            <a:chOff x="3693725" y="4279725"/>
            <a:chExt cx="1756550" cy="541500"/>
          </a:xfrm>
        </p:grpSpPr>
        <p:grpSp>
          <p:nvGrpSpPr>
            <p:cNvPr id="7688" name="Google Shape;7688;p453"/>
            <p:cNvGrpSpPr/>
            <p:nvPr/>
          </p:nvGrpSpPr>
          <p:grpSpPr>
            <a:xfrm>
              <a:off x="3693725" y="4279725"/>
              <a:ext cx="541500" cy="541500"/>
              <a:chOff x="2199600" y="4064925"/>
              <a:chExt cx="541500" cy="541500"/>
            </a:xfrm>
          </p:grpSpPr>
          <p:sp>
            <p:nvSpPr>
              <p:cNvPr id="7628" name="Google Shape;7628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89" name="Google Shape;7689;p453" descr="File:Salesforce.com logo.svg - Wikimedia Commons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279825" y="4202326"/>
                <a:ext cx="381074" cy="266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690" name="Google Shape;7690;p453"/>
            <p:cNvSpPr/>
            <p:nvPr/>
          </p:nvSpPr>
          <p:spPr>
            <a:xfrm>
              <a:off x="4301250" y="4279725"/>
              <a:ext cx="541500" cy="54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7450" tIns="77450" rIns="77450" bIns="774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85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7631" name="Google Shape;7631;p453"/>
            <p:cNvSpPr/>
            <p:nvPr/>
          </p:nvSpPr>
          <p:spPr>
            <a:xfrm>
              <a:off x="4908775" y="4279725"/>
              <a:ext cx="541500" cy="54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7450" tIns="77450" rIns="77450" bIns="774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85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7649" name="Google Shape;7649;p453"/>
            <p:cNvPicPr preferRelativeResize="0"/>
            <p:nvPr/>
          </p:nvPicPr>
          <p:blipFill rotWithShape="1">
            <a:blip r:embed="rId12">
              <a:alphaModFix/>
            </a:blip>
            <a:srcRect l="-12878" t="-12891" r="-12891" b="-12878"/>
            <a:stretch/>
          </p:blipFill>
          <p:spPr>
            <a:xfrm>
              <a:off x="4332350" y="4310825"/>
              <a:ext cx="479300" cy="479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691" name="Google Shape;7691;p453"/>
          <p:cNvPicPr preferRelativeResize="0"/>
          <p:nvPr/>
        </p:nvPicPr>
        <p:blipFill rotWithShape="1">
          <a:blip r:embed="rId13">
            <a:alphaModFix/>
          </a:blip>
          <a:srcRect t="3340" b="3340"/>
          <a:stretch/>
        </p:blipFill>
        <p:spPr>
          <a:xfrm>
            <a:off x="2743145" y="2058690"/>
            <a:ext cx="406026" cy="284173"/>
          </a:xfrm>
          <a:prstGeom prst="rect">
            <a:avLst/>
          </a:prstGeom>
          <a:noFill/>
          <a:ln>
            <a:noFill/>
          </a:ln>
        </p:spPr>
      </p:pic>
      <p:sp>
        <p:nvSpPr>
          <p:cNvPr id="7619" name="Google Shape;7619;p453"/>
          <p:cNvSpPr/>
          <p:nvPr/>
        </p:nvSpPr>
        <p:spPr>
          <a:xfrm flipH="1">
            <a:off x="4157501" y="2191956"/>
            <a:ext cx="785400" cy="759600"/>
          </a:xfrm>
          <a:prstGeom prst="ellipse">
            <a:avLst/>
          </a:prstGeom>
          <a:gradFill>
            <a:gsLst>
              <a:gs pos="0">
                <a:srgbClr val="DDFFFC"/>
              </a:gs>
              <a:gs pos="100000">
                <a:srgbClr val="C6E0FE"/>
              </a:gs>
              <a:gs pos="100000">
                <a:srgbClr val="AFC1FF"/>
              </a:gs>
            </a:gsLst>
            <a:lin ang="18900732" scaled="0"/>
          </a:gradFill>
          <a:ln w="32275" cap="flat" cmpd="sng">
            <a:solidFill>
              <a:srgbClr val="AFC1FF"/>
            </a:solidFill>
            <a:prstDash val="solid"/>
            <a:round/>
            <a:headEnd type="none" w="sm" len="sm"/>
            <a:tailEnd type="none" w="sm" len="sm"/>
          </a:ln>
          <a:effectLst>
            <a:outerShdw blurRad="48413" dist="16138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70675" tIns="70675" rIns="70675" bIns="70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 dirty="0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IT</a:t>
            </a:r>
            <a:endParaRPr sz="1060" dirty="0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cxnSp>
        <p:nvCxnSpPr>
          <p:cNvPr id="7692" name="Google Shape;7692;p453"/>
          <p:cNvCxnSpPr>
            <a:stCxn id="7627" idx="0"/>
            <a:endCxn id="7628" idx="0"/>
          </p:cNvCxnSpPr>
          <p:nvPr/>
        </p:nvCxnSpPr>
        <p:spPr>
          <a:xfrm rot="5400000">
            <a:off x="2580938" y="2323"/>
            <a:ext cx="1305300" cy="2633100"/>
          </a:xfrm>
          <a:prstGeom prst="curvedConnector3">
            <a:avLst>
              <a:gd name="adj1" fmla="val -18243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93" name="Google Shape;7693;p453"/>
          <p:cNvCxnSpPr>
            <a:stCxn id="7627" idx="0"/>
            <a:endCxn id="7691" idx="3"/>
          </p:cNvCxnSpPr>
          <p:nvPr/>
        </p:nvCxnSpPr>
        <p:spPr>
          <a:xfrm rot="5400000">
            <a:off x="3082388" y="732973"/>
            <a:ext cx="1534500" cy="1401000"/>
          </a:xfrm>
          <a:prstGeom prst="curvedConnector4">
            <a:avLst>
              <a:gd name="adj1" fmla="val -15518"/>
              <a:gd name="adj2" fmla="val 58184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94" name="Google Shape;7694;p453"/>
          <p:cNvCxnSpPr>
            <a:stCxn id="7642" idx="6"/>
            <a:endCxn id="7695" idx="4"/>
          </p:cNvCxnSpPr>
          <p:nvPr/>
        </p:nvCxnSpPr>
        <p:spPr>
          <a:xfrm flipH="1">
            <a:off x="4550125" y="895575"/>
            <a:ext cx="744000" cy="3581700"/>
          </a:xfrm>
          <a:prstGeom prst="curvedConnector4">
            <a:avLst>
              <a:gd name="adj1" fmla="val -32006"/>
              <a:gd name="adj2" fmla="val 106649"/>
            </a:avLst>
          </a:prstGeom>
          <a:noFill/>
          <a:ln w="19050" cap="flat" cmpd="sng">
            <a:solidFill>
              <a:srgbClr val="B3FEF7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618" name="Google Shape;7618;p453"/>
          <p:cNvSpPr/>
          <p:nvPr/>
        </p:nvSpPr>
        <p:spPr>
          <a:xfrm>
            <a:off x="3659794" y="908835"/>
            <a:ext cx="1780800" cy="7596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DFFFC"/>
              </a:gs>
              <a:gs pos="100000">
                <a:srgbClr val="C6E0FE"/>
              </a:gs>
              <a:gs pos="100000">
                <a:srgbClr val="AFC1FF"/>
              </a:gs>
            </a:gsLst>
            <a:lin ang="18900732" scaled="0"/>
          </a:gradFill>
          <a:ln w="32275" cap="flat" cmpd="sng">
            <a:solidFill>
              <a:srgbClr val="AFC1FF"/>
            </a:solidFill>
            <a:prstDash val="solid"/>
            <a:round/>
            <a:headEnd type="none" w="sm" len="sm"/>
            <a:tailEnd type="none" w="sm" len="sm"/>
          </a:ln>
          <a:effectLst>
            <a:outerShdw blurRad="48413" dist="16138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70675" tIns="70675" rIns="70675" bIns="70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HR</a:t>
            </a:r>
            <a:endParaRPr sz="1060"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7625" name="Google Shape;7625;p453"/>
          <p:cNvSpPr/>
          <p:nvPr/>
        </p:nvSpPr>
        <p:spPr>
          <a:xfrm flipH="1">
            <a:off x="3638047" y="3475071"/>
            <a:ext cx="1824300" cy="7596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DFFFC"/>
              </a:gs>
              <a:gs pos="100000">
                <a:srgbClr val="C6E0FE"/>
              </a:gs>
              <a:gs pos="100000">
                <a:srgbClr val="AFC1FF"/>
              </a:gs>
            </a:gsLst>
            <a:lin ang="18900732" scaled="0"/>
          </a:gradFill>
          <a:ln w="32275" cap="flat" cmpd="sng">
            <a:solidFill>
              <a:srgbClr val="AFC1FF"/>
            </a:solidFill>
            <a:prstDash val="solid"/>
            <a:round/>
            <a:headEnd type="none" w="sm" len="sm"/>
            <a:tailEnd type="none" w="sm" len="sm"/>
          </a:ln>
          <a:effectLst>
            <a:outerShdw blurRad="48413" dist="16138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70675" tIns="70675" rIns="70675" bIns="70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60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Customer Success</a:t>
            </a:r>
            <a:endParaRPr sz="1060">
              <a:solidFill>
                <a:schemeClr val="dk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grpSp>
        <p:nvGrpSpPr>
          <p:cNvPr id="7696" name="Google Shape;7696;p453"/>
          <p:cNvGrpSpPr/>
          <p:nvPr/>
        </p:nvGrpSpPr>
        <p:grpSpPr>
          <a:xfrm>
            <a:off x="3806152" y="4018578"/>
            <a:ext cx="1487974" cy="458705"/>
            <a:chOff x="3693725" y="4279725"/>
            <a:chExt cx="1756550" cy="541500"/>
          </a:xfrm>
        </p:grpSpPr>
        <p:grpSp>
          <p:nvGrpSpPr>
            <p:cNvPr id="7697" name="Google Shape;7697;p453"/>
            <p:cNvGrpSpPr/>
            <p:nvPr/>
          </p:nvGrpSpPr>
          <p:grpSpPr>
            <a:xfrm>
              <a:off x="3693725" y="4279725"/>
              <a:ext cx="541500" cy="541500"/>
              <a:chOff x="2199600" y="4064925"/>
              <a:chExt cx="541500" cy="541500"/>
            </a:xfrm>
          </p:grpSpPr>
          <p:sp>
            <p:nvSpPr>
              <p:cNvPr id="7654" name="Google Shape;7654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45" name="Google Shape;7645;p453" descr="File:Salesforce.com logo.svg - Wikimedia Commons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279825" y="4202326"/>
                <a:ext cx="381074" cy="266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698" name="Google Shape;7698;p453"/>
            <p:cNvGrpSpPr/>
            <p:nvPr/>
          </p:nvGrpSpPr>
          <p:grpSpPr>
            <a:xfrm>
              <a:off x="4301250" y="4279725"/>
              <a:ext cx="541500" cy="541500"/>
              <a:chOff x="2199600" y="4064925"/>
              <a:chExt cx="541500" cy="541500"/>
            </a:xfrm>
          </p:grpSpPr>
          <p:sp>
            <p:nvSpPr>
              <p:cNvPr id="7695" name="Google Shape;7695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99" name="Google Shape;7699;p453" descr="File:Salesforce.com logo.svg - Wikimedia Commons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279825" y="4202326"/>
                <a:ext cx="381074" cy="26669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</p:pic>
        </p:grpSp>
        <p:grpSp>
          <p:nvGrpSpPr>
            <p:cNvPr id="7700" name="Google Shape;7700;p453"/>
            <p:cNvGrpSpPr/>
            <p:nvPr/>
          </p:nvGrpSpPr>
          <p:grpSpPr>
            <a:xfrm>
              <a:off x="4908775" y="4279725"/>
              <a:ext cx="541500" cy="541500"/>
              <a:chOff x="2199600" y="4064925"/>
              <a:chExt cx="541500" cy="541500"/>
            </a:xfrm>
          </p:grpSpPr>
          <p:sp>
            <p:nvSpPr>
              <p:cNvPr id="7656" name="Google Shape;7656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701" name="Google Shape;7701;p453"/>
              <p:cNvPicPr preferRelativeResize="0"/>
              <p:nvPr/>
            </p:nvPicPr>
            <p:blipFill rotWithShape="1">
              <a:blip r:embed="rId14">
                <a:alphaModFix/>
              </a:blip>
              <a:srcRect t="15004" b="15011"/>
              <a:stretch/>
            </p:blipFill>
            <p:spPr>
              <a:xfrm>
                <a:off x="2279825" y="4202326"/>
                <a:ext cx="381074" cy="266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653" name="Google Shape;7653;p453" descr="Zendesk logo - Social media &amp; Logos Icons"/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4332350" y="4310825"/>
              <a:ext cx="479300" cy="479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702" name="Google Shape;7702;p453"/>
          <p:cNvGrpSpPr/>
          <p:nvPr/>
        </p:nvGrpSpPr>
        <p:grpSpPr>
          <a:xfrm>
            <a:off x="3806152" y="666223"/>
            <a:ext cx="1487974" cy="458705"/>
            <a:chOff x="3693725" y="4279725"/>
            <a:chExt cx="1756550" cy="541500"/>
          </a:xfrm>
        </p:grpSpPr>
        <p:grpSp>
          <p:nvGrpSpPr>
            <p:cNvPr id="7703" name="Google Shape;7703;p453"/>
            <p:cNvGrpSpPr/>
            <p:nvPr/>
          </p:nvGrpSpPr>
          <p:grpSpPr>
            <a:xfrm>
              <a:off x="3693725" y="4279725"/>
              <a:ext cx="541500" cy="541500"/>
              <a:chOff x="2199600" y="4064925"/>
              <a:chExt cx="541500" cy="541500"/>
            </a:xfrm>
          </p:grpSpPr>
          <p:sp>
            <p:nvSpPr>
              <p:cNvPr id="7664" name="Google Shape;7664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30" name="Google Shape;7630;p453"/>
              <p:cNvPicPr preferRelativeResize="0"/>
              <p:nvPr/>
            </p:nvPicPr>
            <p:blipFill rotWithShape="1">
              <a:blip r:embed="rId16">
                <a:alphaModFix/>
              </a:blip>
              <a:srcRect t="-13569" b="-13012"/>
              <a:stretch/>
            </p:blipFill>
            <p:spPr>
              <a:xfrm>
                <a:off x="2279825" y="4093925"/>
                <a:ext cx="381074" cy="481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627" name="Google Shape;7627;p453"/>
            <p:cNvSpPr/>
            <p:nvPr/>
          </p:nvSpPr>
          <p:spPr>
            <a:xfrm>
              <a:off x="4301250" y="4279725"/>
              <a:ext cx="541500" cy="541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7450" tIns="77450" rIns="77450" bIns="774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85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grpSp>
          <p:nvGrpSpPr>
            <p:cNvPr id="7704" name="Google Shape;7704;p453"/>
            <p:cNvGrpSpPr/>
            <p:nvPr/>
          </p:nvGrpSpPr>
          <p:grpSpPr>
            <a:xfrm>
              <a:off x="4908775" y="4279725"/>
              <a:ext cx="541500" cy="541500"/>
              <a:chOff x="2199600" y="4064925"/>
              <a:chExt cx="541500" cy="541500"/>
            </a:xfrm>
          </p:grpSpPr>
          <p:sp>
            <p:nvSpPr>
              <p:cNvPr id="7642" name="Google Shape;7642;p453"/>
              <p:cNvSpPr/>
              <p:nvPr/>
            </p:nvSpPr>
            <p:spPr>
              <a:xfrm>
                <a:off x="2199600" y="40649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705" name="Google Shape;7705;p453"/>
              <p:cNvPicPr preferRelativeResize="0"/>
              <p:nvPr/>
            </p:nvPicPr>
            <p:blipFill rotWithShape="1">
              <a:blip r:embed="rId17">
                <a:alphaModFix/>
              </a:blip>
              <a:srcRect t="12104" b="12097"/>
              <a:stretch/>
            </p:blipFill>
            <p:spPr>
              <a:xfrm>
                <a:off x="2279825" y="4202326"/>
                <a:ext cx="381180" cy="266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706" name="Google Shape;7706;p453"/>
            <p:cNvPicPr preferRelativeResize="0"/>
            <p:nvPr/>
          </p:nvPicPr>
          <p:blipFill rotWithShape="1">
            <a:blip r:embed="rId18">
              <a:alphaModFix/>
            </a:blip>
            <a:srcRect l="4676" r="4685"/>
            <a:stretch/>
          </p:blipFill>
          <p:spPr>
            <a:xfrm>
              <a:off x="4309912" y="4363975"/>
              <a:ext cx="524169" cy="373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79B803C-B11F-4262-A2E2-9F4147F86510}"/>
              </a:ext>
            </a:extLst>
          </p:cNvPr>
          <p:cNvSpPr txBox="1"/>
          <p:nvPr/>
        </p:nvSpPr>
        <p:spPr>
          <a:xfrm>
            <a:off x="269285" y="3453356"/>
            <a:ext cx="1718866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RPA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Middleware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ESB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APIs</a:t>
            </a:r>
          </a:p>
        </p:txBody>
      </p:sp>
    </p:spTree>
    <p:extLst>
      <p:ext uri="{BB962C8B-B14F-4D97-AF65-F5344CB8AC3E}">
        <p14:creationId xmlns:p14="http://schemas.microsoft.com/office/powerpoint/2010/main" val="2749763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71A5823-6E63-4802-8301-4223D69F22A7}"/>
              </a:ext>
            </a:extLst>
          </p:cNvPr>
          <p:cNvSpPr/>
          <p:nvPr/>
        </p:nvSpPr>
        <p:spPr>
          <a:xfrm>
            <a:off x="200067" y="4520116"/>
            <a:ext cx="290857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C79E715-F02D-4E5D-A38A-68A4CC9B3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1017" y="1915223"/>
            <a:ext cx="1477982" cy="141456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CD2C4FE-B431-48FC-96B3-1E211CB92D93}"/>
              </a:ext>
            </a:extLst>
          </p:cNvPr>
          <p:cNvGrpSpPr/>
          <p:nvPr/>
        </p:nvGrpSpPr>
        <p:grpSpPr>
          <a:xfrm>
            <a:off x="531008" y="540753"/>
            <a:ext cx="8186738" cy="4163505"/>
            <a:chOff x="531008" y="540753"/>
            <a:chExt cx="8186738" cy="416350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92363B2-0E90-4F50-8FCE-226CA3E5B086}"/>
                </a:ext>
              </a:extLst>
            </p:cNvPr>
            <p:cNvGrpSpPr/>
            <p:nvPr/>
          </p:nvGrpSpPr>
          <p:grpSpPr>
            <a:xfrm>
              <a:off x="6657840" y="1187797"/>
              <a:ext cx="2059906" cy="2869416"/>
              <a:chOff x="6761612" y="1047772"/>
              <a:chExt cx="2059906" cy="2869416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126D01A0-A64F-4C94-A7B0-99C9D06879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24025" y="2983769"/>
                <a:ext cx="956213" cy="933419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7E8EB45D-F45B-4039-B846-AF277AC494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59263" y="1047772"/>
                <a:ext cx="856246" cy="1247141"/>
              </a:xfrm>
              <a:prstGeom prst="rect">
                <a:avLst/>
              </a:prstGeom>
            </p:spPr>
          </p:pic>
          <p:sp>
            <p:nvSpPr>
              <p:cNvPr id="39" name="Arrow: Curved Right 38">
                <a:extLst>
                  <a:ext uri="{FF2B5EF4-FFF2-40B4-BE49-F238E27FC236}">
                    <a16:creationId xmlns:a16="http://schemas.microsoft.com/office/drawing/2014/main" id="{5161371E-3F1B-41E2-BDC4-00B7465D1CCD}"/>
                  </a:ext>
                </a:extLst>
              </p:cNvPr>
              <p:cNvSpPr/>
              <p:nvPr/>
            </p:nvSpPr>
            <p:spPr>
              <a:xfrm>
                <a:off x="6761612" y="2150516"/>
                <a:ext cx="500377" cy="1192441"/>
              </a:xfrm>
              <a:prstGeom prst="curv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Arrow: Curved Right 39">
                <a:extLst>
                  <a:ext uri="{FF2B5EF4-FFF2-40B4-BE49-F238E27FC236}">
                    <a16:creationId xmlns:a16="http://schemas.microsoft.com/office/drawing/2014/main" id="{88A6C054-F388-457B-BF36-79B00DB5D1FA}"/>
                  </a:ext>
                </a:extLst>
              </p:cNvPr>
              <p:cNvSpPr/>
              <p:nvPr/>
            </p:nvSpPr>
            <p:spPr>
              <a:xfrm rot="10800000">
                <a:off x="8321141" y="2108477"/>
                <a:ext cx="500377" cy="1192441"/>
              </a:xfrm>
              <a:prstGeom prst="curv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727F36F-9836-4C87-94F2-3D02BDD96A4C}"/>
                </a:ext>
              </a:extLst>
            </p:cNvPr>
            <p:cNvGrpSpPr/>
            <p:nvPr/>
          </p:nvGrpSpPr>
          <p:grpSpPr>
            <a:xfrm>
              <a:off x="531008" y="540753"/>
              <a:ext cx="999787" cy="4163505"/>
              <a:chOff x="775092" y="485745"/>
              <a:chExt cx="999787" cy="4163505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20D4DF39-8503-4693-AFED-B82BFF4664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1596" y="1656737"/>
                <a:ext cx="726778" cy="863863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73986485-C24E-4021-9D3E-7B4C3C08DC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1572" y="485745"/>
                <a:ext cx="826826" cy="924836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076186-66CA-46C8-9DC8-F4659AE5A6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5092" y="2766756"/>
                <a:ext cx="999787" cy="648034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49F9BF50-B644-4DBA-A0E2-465DA84A76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80833" y="3660946"/>
                <a:ext cx="988304" cy="988304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42D559D-8BF3-473B-89ED-69DD80649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103546" y="1660859"/>
              <a:ext cx="1060706" cy="192329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3F399D4-4573-4B7C-BEF2-BF26DE115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35763" y="1660859"/>
              <a:ext cx="1060706" cy="192329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543C372-6446-4777-A93E-548D93D1033E}"/>
              </a:ext>
            </a:extLst>
          </p:cNvPr>
          <p:cNvGrpSpPr/>
          <p:nvPr/>
        </p:nvGrpSpPr>
        <p:grpSpPr>
          <a:xfrm>
            <a:off x="3151306" y="240638"/>
            <a:ext cx="1923293" cy="4744906"/>
            <a:chOff x="3151306" y="240638"/>
            <a:chExt cx="1923293" cy="474490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EEA267D-8FEA-485B-83CC-70C6306EA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5400000">
              <a:off x="3582599" y="240223"/>
              <a:ext cx="1060706" cy="192329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68BD38C-7BA8-4248-964C-552B6E8B2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-5400000">
              <a:off x="3582600" y="3048745"/>
              <a:ext cx="1060706" cy="1923292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C6D0547-6D26-4EBD-AF73-CE390F9F446B}"/>
                </a:ext>
              </a:extLst>
            </p:cNvPr>
            <p:cNvSpPr txBox="1"/>
            <p:nvPr/>
          </p:nvSpPr>
          <p:spPr>
            <a:xfrm>
              <a:off x="3282436" y="240638"/>
              <a:ext cx="16610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 err="1">
                  <a:solidFill>
                    <a:srgbClr val="00800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Resultados</a:t>
              </a:r>
              <a:endParaRPr lang="en-US" sz="2000" b="1" dirty="0">
                <a:solidFill>
                  <a:srgbClr val="008000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833367A-7776-4D89-A72E-2D85BDC5BB55}"/>
                </a:ext>
              </a:extLst>
            </p:cNvPr>
            <p:cNvSpPr txBox="1"/>
            <p:nvPr/>
          </p:nvSpPr>
          <p:spPr>
            <a:xfrm>
              <a:off x="3330846" y="4585434"/>
              <a:ext cx="15632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 err="1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Confiança</a:t>
              </a:r>
              <a:endParaRPr lang="en-US" sz="20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200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48" name="Google Shape;7548;p452"/>
          <p:cNvGrpSpPr/>
          <p:nvPr/>
        </p:nvGrpSpPr>
        <p:grpSpPr>
          <a:xfrm>
            <a:off x="1541303" y="666223"/>
            <a:ext cx="6061390" cy="3811061"/>
            <a:chOff x="1020075" y="322275"/>
            <a:chExt cx="7155460" cy="4498950"/>
          </a:xfrm>
        </p:grpSpPr>
        <p:cxnSp>
          <p:nvCxnSpPr>
            <p:cNvPr id="7549" name="Google Shape;7549;p452"/>
            <p:cNvCxnSpPr>
              <a:cxnSpLocks/>
              <a:stCxn id="7550" idx="2"/>
              <a:endCxn id="7551" idx="0"/>
            </p:cNvCxnSpPr>
            <p:nvPr/>
          </p:nvCxnSpPr>
          <p:spPr>
            <a:xfrm>
              <a:off x="4572000" y="1505378"/>
              <a:ext cx="0" cy="618000"/>
            </a:xfrm>
            <a:prstGeom prst="straightConnector1">
              <a:avLst/>
            </a:prstGeom>
            <a:noFill/>
            <a:ln w="32275" cap="flat" cmpd="sng">
              <a:solidFill>
                <a:srgbClr val="B3FEF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2" name="Google Shape;7552;p452"/>
            <p:cNvCxnSpPr>
              <a:cxnSpLocks/>
              <a:stCxn id="7551" idx="6"/>
              <a:endCxn id="7553" idx="3"/>
            </p:cNvCxnSpPr>
            <p:nvPr/>
          </p:nvCxnSpPr>
          <p:spPr>
            <a:xfrm rot="10800000">
              <a:off x="3122256" y="2571750"/>
              <a:ext cx="986100" cy="0"/>
            </a:xfrm>
            <a:prstGeom prst="straightConnector1">
              <a:avLst/>
            </a:prstGeom>
            <a:noFill/>
            <a:ln w="32275" cap="flat" cmpd="sng">
              <a:solidFill>
                <a:srgbClr val="B3FEF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4" name="Google Shape;7554;p452"/>
            <p:cNvCxnSpPr>
              <a:cxnSpLocks/>
              <a:stCxn id="7551" idx="2"/>
              <a:endCxn id="7555" idx="3"/>
            </p:cNvCxnSpPr>
            <p:nvPr/>
          </p:nvCxnSpPr>
          <p:spPr>
            <a:xfrm>
              <a:off x="5035656" y="2571750"/>
              <a:ext cx="986100" cy="0"/>
            </a:xfrm>
            <a:prstGeom prst="straightConnector1">
              <a:avLst/>
            </a:prstGeom>
            <a:noFill/>
            <a:ln w="32275" cap="flat" cmpd="sng">
              <a:solidFill>
                <a:srgbClr val="B3FEF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6" name="Google Shape;7556;p452"/>
            <p:cNvCxnSpPr>
              <a:cxnSpLocks/>
              <a:stCxn id="7551" idx="4"/>
              <a:endCxn id="7557" idx="0"/>
            </p:cNvCxnSpPr>
            <p:nvPr/>
          </p:nvCxnSpPr>
          <p:spPr>
            <a:xfrm>
              <a:off x="4572006" y="3020100"/>
              <a:ext cx="0" cy="618000"/>
            </a:xfrm>
            <a:prstGeom prst="straightConnector1">
              <a:avLst/>
            </a:prstGeom>
            <a:noFill/>
            <a:ln w="32275" cap="flat" cmpd="sng">
              <a:solidFill>
                <a:srgbClr val="B3FEF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550" name="Google Shape;7550;p452"/>
            <p:cNvSpPr/>
            <p:nvPr/>
          </p:nvSpPr>
          <p:spPr>
            <a:xfrm>
              <a:off x="3520950" y="608678"/>
              <a:ext cx="2102100" cy="8967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DDFFFC"/>
                </a:gs>
                <a:gs pos="100000">
                  <a:srgbClr val="C6E0FE"/>
                </a:gs>
                <a:gs pos="100000">
                  <a:srgbClr val="AFC1FF"/>
                </a:gs>
              </a:gsLst>
              <a:lin ang="18900732" scaled="0"/>
            </a:gradFill>
            <a:ln w="32275" cap="flat" cmpd="sng">
              <a:solidFill>
                <a:srgbClr val="AFC1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0675" tIns="70675" rIns="70675" bIns="706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60">
                  <a:solidFill>
                    <a:schemeClr val="dk1"/>
                  </a:solidFill>
                  <a:latin typeface="Poppins" panose="00000500000000000000" pitchFamily="2" charset="0"/>
                  <a:ea typeface="Poppins"/>
                  <a:cs typeface="Poppins" panose="00000500000000000000" pitchFamily="2" charset="0"/>
                  <a:sym typeface="Poppins"/>
                </a:rPr>
                <a:t>HR</a:t>
              </a:r>
              <a:endParaRPr sz="1060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7555" name="Google Shape;7555;p452"/>
            <p:cNvSpPr/>
            <p:nvPr/>
          </p:nvSpPr>
          <p:spPr>
            <a:xfrm flipH="1">
              <a:off x="6021835" y="2123390"/>
              <a:ext cx="2153700" cy="8967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DDFFFC"/>
                </a:gs>
                <a:gs pos="100000">
                  <a:srgbClr val="C6E0FE"/>
                </a:gs>
                <a:gs pos="100000">
                  <a:srgbClr val="AFC1FF"/>
                </a:gs>
              </a:gsLst>
              <a:lin ang="18900732" scaled="0"/>
            </a:gradFill>
            <a:ln w="32275" cap="flat" cmpd="sng">
              <a:solidFill>
                <a:srgbClr val="AFC1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0675" tIns="70675" rIns="70675" bIns="706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60">
                  <a:latin typeface="Poppins" panose="00000500000000000000" pitchFamily="2" charset="0"/>
                  <a:ea typeface="Poppins"/>
                  <a:cs typeface="Poppins" panose="00000500000000000000" pitchFamily="2" charset="0"/>
                  <a:sym typeface="Poppins"/>
                </a:rPr>
                <a:t>Marketing</a:t>
              </a:r>
              <a:endParaRPr sz="1060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7553" name="Google Shape;7553;p452"/>
            <p:cNvSpPr/>
            <p:nvPr/>
          </p:nvSpPr>
          <p:spPr>
            <a:xfrm>
              <a:off x="1020075" y="2123409"/>
              <a:ext cx="2102100" cy="8967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DDFFFC"/>
                </a:gs>
                <a:gs pos="100000">
                  <a:srgbClr val="C6E0FE"/>
                </a:gs>
                <a:gs pos="100000">
                  <a:srgbClr val="AFC1FF"/>
                </a:gs>
              </a:gsLst>
              <a:lin ang="18900732" scaled="0"/>
            </a:gradFill>
            <a:ln w="32275" cap="flat" cmpd="sng">
              <a:solidFill>
                <a:srgbClr val="AFC1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0675" tIns="70675" rIns="70675" bIns="706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60">
                  <a:solidFill>
                    <a:schemeClr val="dk1"/>
                  </a:solidFill>
                  <a:latin typeface="Poppins" panose="00000500000000000000" pitchFamily="2" charset="0"/>
                  <a:ea typeface="Poppins"/>
                  <a:cs typeface="Poppins" panose="00000500000000000000" pitchFamily="2" charset="0"/>
                  <a:sym typeface="Poppins"/>
                </a:rPr>
                <a:t>Sales</a:t>
              </a:r>
              <a:endParaRPr sz="1060"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sp>
          <p:nvSpPr>
            <p:cNvPr id="7557" name="Google Shape;7557;p452"/>
            <p:cNvSpPr/>
            <p:nvPr/>
          </p:nvSpPr>
          <p:spPr>
            <a:xfrm flipH="1">
              <a:off x="3495160" y="3638115"/>
              <a:ext cx="2153700" cy="8967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DDFFFC"/>
                </a:gs>
                <a:gs pos="100000">
                  <a:srgbClr val="C6E0FE"/>
                </a:gs>
                <a:gs pos="100000">
                  <a:srgbClr val="AFC1FF"/>
                </a:gs>
              </a:gsLst>
              <a:lin ang="18900732" scaled="0"/>
            </a:gradFill>
            <a:ln w="32275" cap="flat" cmpd="sng">
              <a:solidFill>
                <a:srgbClr val="AFC1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0675" tIns="70675" rIns="70675" bIns="706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60">
                  <a:solidFill>
                    <a:schemeClr val="dk1"/>
                  </a:solidFill>
                  <a:latin typeface="Poppins" panose="00000500000000000000" pitchFamily="2" charset="0"/>
                  <a:ea typeface="Poppins"/>
                  <a:cs typeface="Poppins" panose="00000500000000000000" pitchFamily="2" charset="0"/>
                  <a:sym typeface="Poppins"/>
                </a:rPr>
                <a:t>Customer Success</a:t>
              </a:r>
              <a:endParaRPr sz="1060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  <p:grpSp>
          <p:nvGrpSpPr>
            <p:cNvPr id="7558" name="Google Shape;7558;p452"/>
            <p:cNvGrpSpPr/>
            <p:nvPr/>
          </p:nvGrpSpPr>
          <p:grpSpPr>
            <a:xfrm>
              <a:off x="3693725" y="4279725"/>
              <a:ext cx="1756550" cy="541500"/>
              <a:chOff x="3693725" y="4279725"/>
              <a:chExt cx="1756550" cy="541500"/>
            </a:xfrm>
          </p:grpSpPr>
          <p:grpSp>
            <p:nvGrpSpPr>
              <p:cNvPr id="7559" name="Google Shape;7559;p452"/>
              <p:cNvGrpSpPr/>
              <p:nvPr/>
            </p:nvGrpSpPr>
            <p:grpSpPr>
              <a:xfrm>
                <a:off x="3693725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560" name="Google Shape;7560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561" name="Google Shape;7561;p452" descr="File:Salesforce.com logo.svg - Wikimedia Commons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2279825" y="4202326"/>
                  <a:ext cx="381074" cy="266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7562" name="Google Shape;7562;p452"/>
              <p:cNvGrpSpPr/>
              <p:nvPr/>
            </p:nvGrpSpPr>
            <p:grpSpPr>
              <a:xfrm>
                <a:off x="4301250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563" name="Google Shape;7563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564" name="Google Shape;7564;p452" descr="File:Salesforce.com logo.svg - Wikimedia Commons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2279825" y="4202326"/>
                  <a:ext cx="381074" cy="26669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</p:pic>
          </p:grpSp>
          <p:grpSp>
            <p:nvGrpSpPr>
              <p:cNvPr id="7565" name="Google Shape;7565;p452"/>
              <p:cNvGrpSpPr/>
              <p:nvPr/>
            </p:nvGrpSpPr>
            <p:grpSpPr>
              <a:xfrm>
                <a:off x="4908775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566" name="Google Shape;7566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567" name="Google Shape;7567;p452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t="15004" b="15011"/>
                <a:stretch/>
              </p:blipFill>
              <p:spPr>
                <a:xfrm>
                  <a:off x="2279825" y="4202326"/>
                  <a:ext cx="381074" cy="266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7568" name="Google Shape;7568;p452" descr="Zendesk logo - Social media &amp; Logos Icons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4332350" y="4310825"/>
                <a:ext cx="479300" cy="479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569" name="Google Shape;7569;p452"/>
            <p:cNvGrpSpPr/>
            <p:nvPr/>
          </p:nvGrpSpPr>
          <p:grpSpPr>
            <a:xfrm>
              <a:off x="3693725" y="322275"/>
              <a:ext cx="1756550" cy="541500"/>
              <a:chOff x="3693725" y="4279725"/>
              <a:chExt cx="1756550" cy="541500"/>
            </a:xfrm>
          </p:grpSpPr>
          <p:grpSp>
            <p:nvGrpSpPr>
              <p:cNvPr id="7570" name="Google Shape;7570;p452"/>
              <p:cNvGrpSpPr/>
              <p:nvPr/>
            </p:nvGrpSpPr>
            <p:grpSpPr>
              <a:xfrm>
                <a:off x="3693725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571" name="Google Shape;7571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572" name="Google Shape;7572;p452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t="-13569" b="-13012"/>
                <a:stretch/>
              </p:blipFill>
              <p:spPr>
                <a:xfrm>
                  <a:off x="2279825" y="4093925"/>
                  <a:ext cx="381074" cy="4814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7573" name="Google Shape;7573;p452"/>
              <p:cNvSpPr/>
              <p:nvPr/>
            </p:nvSpPr>
            <p:spPr>
              <a:xfrm>
                <a:off x="4301250" y="42797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grpSp>
            <p:nvGrpSpPr>
              <p:cNvPr id="7574" name="Google Shape;7574;p452"/>
              <p:cNvGrpSpPr/>
              <p:nvPr/>
            </p:nvGrpSpPr>
            <p:grpSpPr>
              <a:xfrm>
                <a:off x="4908775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575" name="Google Shape;7575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576" name="Google Shape;7576;p452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t="12104" b="12097"/>
                <a:stretch/>
              </p:blipFill>
              <p:spPr>
                <a:xfrm>
                  <a:off x="2279825" y="4202326"/>
                  <a:ext cx="381180" cy="266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7577" name="Google Shape;7577;p452"/>
              <p:cNvPicPr preferRelativeResize="0"/>
              <p:nvPr/>
            </p:nvPicPr>
            <p:blipFill rotWithShape="1">
              <a:blip r:embed="rId8">
                <a:alphaModFix/>
              </a:blip>
              <a:srcRect l="4676" r="4685"/>
              <a:stretch/>
            </p:blipFill>
            <p:spPr>
              <a:xfrm>
                <a:off x="4309912" y="4363975"/>
                <a:ext cx="524169" cy="373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578" name="Google Shape;7578;p452"/>
            <p:cNvGrpSpPr/>
            <p:nvPr/>
          </p:nvGrpSpPr>
          <p:grpSpPr>
            <a:xfrm>
              <a:off x="6194600" y="1863075"/>
              <a:ext cx="1756550" cy="541500"/>
              <a:chOff x="3693725" y="4279725"/>
              <a:chExt cx="1756550" cy="541500"/>
            </a:xfrm>
          </p:grpSpPr>
          <p:grpSp>
            <p:nvGrpSpPr>
              <p:cNvPr id="7579" name="Google Shape;7579;p452"/>
              <p:cNvGrpSpPr/>
              <p:nvPr/>
            </p:nvGrpSpPr>
            <p:grpSpPr>
              <a:xfrm>
                <a:off x="3693725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580" name="Google Shape;7580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581" name="Google Shape;7581;p452" descr="File:Salesforce.com logo.svg - Wikimedia Commons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2279825" y="4202326"/>
                  <a:ext cx="381074" cy="266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7582" name="Google Shape;7582;p452"/>
              <p:cNvSpPr/>
              <p:nvPr/>
            </p:nvSpPr>
            <p:spPr>
              <a:xfrm>
                <a:off x="4301250" y="42797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grpSp>
            <p:nvGrpSpPr>
              <p:cNvPr id="7583" name="Google Shape;7583;p452"/>
              <p:cNvGrpSpPr/>
              <p:nvPr/>
            </p:nvGrpSpPr>
            <p:grpSpPr>
              <a:xfrm>
                <a:off x="4908775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584" name="Google Shape;7584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585" name="Google Shape;7585;p452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t="-9266" b="-8477"/>
                <a:stretch/>
              </p:blipFill>
              <p:spPr>
                <a:xfrm>
                  <a:off x="2279825" y="4109850"/>
                  <a:ext cx="381075" cy="4487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7586" name="Google Shape;7586;p452"/>
              <p:cNvPicPr preferRelativeResize="0"/>
              <p:nvPr/>
            </p:nvPicPr>
            <p:blipFill rotWithShape="1">
              <a:blip r:embed="rId10">
                <a:alphaModFix/>
              </a:blip>
              <a:srcRect t="3227" b="3236"/>
              <a:stretch/>
            </p:blipFill>
            <p:spPr>
              <a:xfrm>
                <a:off x="4417263" y="4395700"/>
                <a:ext cx="309475" cy="3095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587" name="Google Shape;7587;p452"/>
            <p:cNvGrpSpPr/>
            <p:nvPr/>
          </p:nvGrpSpPr>
          <p:grpSpPr>
            <a:xfrm>
              <a:off x="6194600" y="2759550"/>
              <a:ext cx="1756550" cy="541500"/>
              <a:chOff x="3693725" y="4279725"/>
              <a:chExt cx="1756550" cy="541500"/>
            </a:xfrm>
          </p:grpSpPr>
          <p:grpSp>
            <p:nvGrpSpPr>
              <p:cNvPr id="7588" name="Google Shape;7588;p452"/>
              <p:cNvGrpSpPr/>
              <p:nvPr/>
            </p:nvGrpSpPr>
            <p:grpSpPr>
              <a:xfrm>
                <a:off x="3693725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589" name="Google Shape;7589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590" name="Google Shape;7590;p452"/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 t="-12007" r="-24115"/>
                <a:stretch/>
              </p:blipFill>
              <p:spPr>
                <a:xfrm>
                  <a:off x="2332480" y="4144075"/>
                  <a:ext cx="342100" cy="3832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7591" name="Google Shape;7591;p452"/>
              <p:cNvSpPr/>
              <p:nvPr/>
            </p:nvSpPr>
            <p:spPr>
              <a:xfrm>
                <a:off x="4301250" y="42797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grpSp>
            <p:nvGrpSpPr>
              <p:cNvPr id="7592" name="Google Shape;7592;p452"/>
              <p:cNvGrpSpPr/>
              <p:nvPr/>
            </p:nvGrpSpPr>
            <p:grpSpPr>
              <a:xfrm>
                <a:off x="4908775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593" name="Google Shape;7593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594" name="Google Shape;7594;p452"/>
                <p:cNvPicPr preferRelativeResize="0"/>
                <p:nvPr/>
              </p:nvPicPr>
              <p:blipFill rotWithShape="1">
                <a:blip r:embed="rId12">
                  <a:alphaModFix/>
                </a:blip>
                <a:srcRect l="9813" r="9813"/>
                <a:stretch/>
              </p:blipFill>
              <p:spPr>
                <a:xfrm>
                  <a:off x="2279825" y="4202326"/>
                  <a:ext cx="381074" cy="266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7595" name="Google Shape;7595;p452"/>
              <p:cNvPicPr preferRelativeResize="0"/>
              <p:nvPr/>
            </p:nvPicPr>
            <p:blipFill rotWithShape="1">
              <a:blip r:embed="rId13">
                <a:alphaModFix/>
              </a:blip>
              <a:srcRect l="21875" r="21875"/>
              <a:stretch/>
            </p:blipFill>
            <p:spPr>
              <a:xfrm>
                <a:off x="4400938" y="4379412"/>
                <a:ext cx="342125" cy="3421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596" name="Google Shape;7596;p452"/>
            <p:cNvGrpSpPr/>
            <p:nvPr/>
          </p:nvGrpSpPr>
          <p:grpSpPr>
            <a:xfrm>
              <a:off x="1192850" y="2759550"/>
              <a:ext cx="1775410" cy="541500"/>
              <a:chOff x="3693725" y="4279725"/>
              <a:chExt cx="1775410" cy="541500"/>
            </a:xfrm>
          </p:grpSpPr>
          <p:grpSp>
            <p:nvGrpSpPr>
              <p:cNvPr id="7597" name="Google Shape;7597;p452"/>
              <p:cNvGrpSpPr/>
              <p:nvPr/>
            </p:nvGrpSpPr>
            <p:grpSpPr>
              <a:xfrm>
                <a:off x="3693725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598" name="Google Shape;7598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599" name="Google Shape;7599;p452"/>
                <p:cNvPicPr preferRelativeResize="0"/>
                <p:nvPr/>
              </p:nvPicPr>
              <p:blipFill rotWithShape="1">
                <a:blip r:embed="rId14">
                  <a:alphaModFix/>
                </a:blip>
                <a:srcRect t="15004" b="15011"/>
                <a:stretch/>
              </p:blipFill>
              <p:spPr>
                <a:xfrm>
                  <a:off x="2279825" y="4202326"/>
                  <a:ext cx="381075" cy="266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7600" name="Google Shape;7600;p452"/>
              <p:cNvSpPr/>
              <p:nvPr/>
            </p:nvSpPr>
            <p:spPr>
              <a:xfrm>
                <a:off x="4301250" y="42797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grpSp>
            <p:nvGrpSpPr>
              <p:cNvPr id="7601" name="Google Shape;7601;p452"/>
              <p:cNvGrpSpPr/>
              <p:nvPr/>
            </p:nvGrpSpPr>
            <p:grpSpPr>
              <a:xfrm>
                <a:off x="4891736" y="4279725"/>
                <a:ext cx="577399" cy="541500"/>
                <a:chOff x="2182561" y="4064925"/>
                <a:chExt cx="577399" cy="541500"/>
              </a:xfrm>
            </p:grpSpPr>
            <p:sp>
              <p:nvSpPr>
                <p:cNvPr id="7602" name="Google Shape;7602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603" name="Google Shape;7603;p452"/>
                <p:cNvPicPr preferRelativeResize="0"/>
                <p:nvPr/>
              </p:nvPicPr>
              <p:blipFill rotWithShape="1">
                <a:blip r:embed="rId15">
                  <a:alphaModFix/>
                </a:blip>
                <a:srcRect t="15004" b="15011"/>
                <a:stretch/>
              </p:blipFill>
              <p:spPr>
                <a:xfrm>
                  <a:off x="2182561" y="4133625"/>
                  <a:ext cx="577399" cy="4041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7604" name="Google Shape;7604;p452"/>
              <p:cNvPicPr preferRelativeResize="0"/>
              <p:nvPr/>
            </p:nvPicPr>
            <p:blipFill rotWithShape="1">
              <a:blip r:embed="rId16">
                <a:alphaModFix/>
              </a:blip>
              <a:srcRect l="-32590" t="-32590" r="-32590" b="-32590"/>
              <a:stretch/>
            </p:blipFill>
            <p:spPr>
              <a:xfrm>
                <a:off x="4332350" y="4310825"/>
                <a:ext cx="479300" cy="479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605" name="Google Shape;7605;p452"/>
            <p:cNvGrpSpPr/>
            <p:nvPr/>
          </p:nvGrpSpPr>
          <p:grpSpPr>
            <a:xfrm>
              <a:off x="1192850" y="1863075"/>
              <a:ext cx="1756550" cy="541500"/>
              <a:chOff x="3693725" y="4279725"/>
              <a:chExt cx="1756550" cy="541500"/>
            </a:xfrm>
          </p:grpSpPr>
          <p:grpSp>
            <p:nvGrpSpPr>
              <p:cNvPr id="7606" name="Google Shape;7606;p452"/>
              <p:cNvGrpSpPr/>
              <p:nvPr/>
            </p:nvGrpSpPr>
            <p:grpSpPr>
              <a:xfrm>
                <a:off x="3693725" y="4279725"/>
                <a:ext cx="541500" cy="541500"/>
                <a:chOff x="2199600" y="4064925"/>
                <a:chExt cx="541500" cy="541500"/>
              </a:xfrm>
            </p:grpSpPr>
            <p:sp>
              <p:nvSpPr>
                <p:cNvPr id="7607" name="Google Shape;7607;p452"/>
                <p:cNvSpPr/>
                <p:nvPr/>
              </p:nvSpPr>
              <p:spPr>
                <a:xfrm>
                  <a:off x="2199600" y="4064925"/>
                  <a:ext cx="541500" cy="5415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8413" dist="16138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77450" tIns="77450" rIns="77450" bIns="774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5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pic>
              <p:nvPicPr>
                <p:cNvPr id="7608" name="Google Shape;7608;p452" descr="File:Salesforce.com logo.svg - Wikimedia Commons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2279825" y="4202326"/>
                  <a:ext cx="381074" cy="266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7609" name="Google Shape;7609;p452"/>
              <p:cNvSpPr/>
              <p:nvPr/>
            </p:nvSpPr>
            <p:spPr>
              <a:xfrm>
                <a:off x="4301250" y="42797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7610" name="Google Shape;7610;p452"/>
              <p:cNvSpPr/>
              <p:nvPr/>
            </p:nvSpPr>
            <p:spPr>
              <a:xfrm>
                <a:off x="4908775" y="4279725"/>
                <a:ext cx="541500" cy="5415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8413" dist="16138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77450" tIns="77450" rIns="77450" bIns="774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5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pic>
            <p:nvPicPr>
              <p:cNvPr id="7611" name="Google Shape;7611;p452"/>
              <p:cNvPicPr preferRelativeResize="0"/>
              <p:nvPr/>
            </p:nvPicPr>
            <p:blipFill rotWithShape="1">
              <a:blip r:embed="rId17">
                <a:alphaModFix/>
              </a:blip>
              <a:srcRect l="-12878" t="-12891" r="-12891" b="-12878"/>
              <a:stretch/>
            </p:blipFill>
            <p:spPr>
              <a:xfrm>
                <a:off x="4332350" y="4310825"/>
                <a:ext cx="479300" cy="479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551" name="Google Shape;7551;p452"/>
            <p:cNvSpPr/>
            <p:nvPr/>
          </p:nvSpPr>
          <p:spPr>
            <a:xfrm flipH="1">
              <a:off x="4108356" y="2123400"/>
              <a:ext cx="927300" cy="896700"/>
            </a:xfrm>
            <a:prstGeom prst="ellipse">
              <a:avLst/>
            </a:prstGeom>
            <a:gradFill>
              <a:gsLst>
                <a:gs pos="0">
                  <a:srgbClr val="DDFFFC"/>
                </a:gs>
                <a:gs pos="100000">
                  <a:srgbClr val="C6E0FE"/>
                </a:gs>
                <a:gs pos="100000">
                  <a:srgbClr val="AFC1FF"/>
                </a:gs>
              </a:gsLst>
              <a:lin ang="18900732" scaled="0"/>
            </a:gradFill>
            <a:ln w="32275" cap="flat" cmpd="sng">
              <a:solidFill>
                <a:srgbClr val="AFC1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8413" dist="1613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70675" tIns="70675" rIns="70675" bIns="706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60" dirty="0">
                  <a:solidFill>
                    <a:schemeClr val="dk1"/>
                  </a:solidFill>
                  <a:latin typeface="Poppins" panose="00000500000000000000" pitchFamily="2" charset="0"/>
                  <a:ea typeface="Poppins"/>
                  <a:cs typeface="Poppins" panose="00000500000000000000" pitchFamily="2" charset="0"/>
                  <a:sym typeface="Poppins"/>
                </a:rPr>
                <a:t>EOP</a:t>
              </a:r>
              <a:endParaRPr sz="1060" dirty="0">
                <a:solidFill>
                  <a:schemeClr val="dk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AD8FDDC-1A43-4DF6-BF63-B5F0F620AB37}"/>
              </a:ext>
            </a:extLst>
          </p:cNvPr>
          <p:cNvSpPr/>
          <p:nvPr/>
        </p:nvSpPr>
        <p:spPr>
          <a:xfrm>
            <a:off x="4170341" y="2208756"/>
            <a:ext cx="759588" cy="730103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12" name="Google Shape;7612;p452"/>
          <p:cNvPicPr preferRelativeResize="0"/>
          <p:nvPr/>
        </p:nvPicPr>
        <p:blipFill rotWithShape="1">
          <a:blip r:embed="rId18">
            <a:alphaModFix/>
          </a:blip>
          <a:srcRect t="3340" b="3340"/>
          <a:stretch/>
        </p:blipFill>
        <p:spPr>
          <a:xfrm>
            <a:off x="2743145" y="2058690"/>
            <a:ext cx="406026" cy="284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4D4FEE4-AFF3-4545-B1F5-F24E47A4628B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-9450" r="72711"/>
          <a:stretch/>
        </p:blipFill>
        <p:spPr>
          <a:xfrm>
            <a:off x="4320715" y="2416367"/>
            <a:ext cx="493666" cy="30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255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3" name="Google Shape;2303;p2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92325" y="4701000"/>
            <a:ext cx="434201" cy="257626"/>
          </a:xfrm>
          <a:prstGeom prst="rect">
            <a:avLst/>
          </a:prstGeom>
          <a:noFill/>
          <a:ln>
            <a:noFill/>
          </a:ln>
        </p:spPr>
      </p:pic>
      <p:sp>
        <p:nvSpPr>
          <p:cNvPr id="2304" name="Google Shape;2304;p224"/>
          <p:cNvSpPr txBox="1"/>
          <p:nvPr/>
        </p:nvSpPr>
        <p:spPr>
          <a:xfrm>
            <a:off x="150300" y="65175"/>
            <a:ext cx="21537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3344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306" name="Google Shape;2306;p224"/>
          <p:cNvSpPr txBox="1">
            <a:spLocks noGrp="1"/>
          </p:cNvSpPr>
          <p:nvPr>
            <p:ph type="ctrTitle"/>
          </p:nvPr>
        </p:nvSpPr>
        <p:spPr>
          <a:xfrm>
            <a:off x="477872" y="2147019"/>
            <a:ext cx="8188257" cy="849463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latin typeface="Poppins"/>
                <a:ea typeface="Poppins"/>
                <a:cs typeface="Poppins"/>
                <a:sym typeface="Poppins"/>
              </a:rPr>
              <a:t>Qual é a </a:t>
            </a:r>
            <a:r>
              <a:rPr lang="en" sz="4800" b="1" dirty="0">
                <a:latin typeface="Poppins"/>
                <a:ea typeface="Poppins"/>
                <a:cs typeface="Poppins"/>
                <a:sym typeface="Poppins"/>
              </a:rPr>
              <a:t>SUA</a:t>
            </a:r>
            <a:r>
              <a:rPr lang="en" sz="4800" dirty="0">
                <a:latin typeface="Poppins"/>
                <a:ea typeface="Poppins"/>
                <a:cs typeface="Poppins"/>
                <a:sym typeface="Poppins"/>
              </a:rPr>
              <a:t> estratégia?</a:t>
            </a:r>
            <a:endParaRPr sz="48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87182447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5858</TotalTime>
  <Words>1018</Words>
  <Application>Microsoft Office PowerPoint</Application>
  <PresentationFormat>On-screen Show (16:9)</PresentationFormat>
  <Paragraphs>395</Paragraphs>
  <Slides>37</Slides>
  <Notes>37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Poppins Medium</vt:lpstr>
      <vt:lpstr>Calibri</vt:lpstr>
      <vt:lpstr>Poppins SemiBold</vt:lpstr>
      <vt:lpstr>Poppins</vt:lpstr>
      <vt:lpstr>Arial</vt:lpstr>
      <vt:lpstr>Simple Light</vt:lpstr>
      <vt:lpstr>Worksheet</vt:lpstr>
      <vt:lpstr>PowerPoint Presentation</vt:lpstr>
      <vt:lpstr>PowerPoint Presentation</vt:lpstr>
      <vt:lpstr>Qual é o desafio?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Qual é a SUA estratégia?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Execução e Controle</vt:lpstr>
      <vt:lpstr>IA superou a barreira da linguagem, mas não da execução</vt:lpstr>
      <vt:lpstr>PowerPoint Presentation</vt:lpstr>
      <vt:lpstr>PowerPoint Presentation</vt:lpstr>
      <vt:lpstr>Erros na adoção</vt:lpstr>
      <vt:lpstr>PowerPoint Presentation</vt:lpstr>
      <vt:lpstr>PowerPoint Presentation</vt:lpstr>
      <vt:lpstr>PowerPoint Presentation</vt:lpstr>
      <vt:lpstr>Segurança</vt:lpstr>
      <vt:lpstr>PowerPoint Presentation</vt:lpstr>
      <vt:lpstr>PowerPoint Presentation</vt:lpstr>
      <vt:lpstr>PowerPoint Presentation</vt:lpstr>
      <vt:lpstr>PowerPoint Presentation</vt:lpstr>
      <vt:lpstr>Orquestrador Universal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Piazza</cp:lastModifiedBy>
  <cp:revision>914</cp:revision>
  <cp:lastPrinted>2026-08-01T18:01:57Z</cp:lastPrinted>
  <dcterms:modified xsi:type="dcterms:W3CDTF">2026-08-02T12:54:56Z</dcterms:modified>
</cp:coreProperties>
</file>