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91" r:id="rId3"/>
    <p:sldId id="287" r:id="rId4"/>
    <p:sldId id="259" r:id="rId5"/>
    <p:sldId id="260" r:id="rId6"/>
    <p:sldId id="300" r:id="rId7"/>
    <p:sldId id="258" r:id="rId8"/>
    <p:sldId id="261" r:id="rId9"/>
    <p:sldId id="295" r:id="rId10"/>
    <p:sldId id="262" r:id="rId11"/>
    <p:sldId id="296" r:id="rId12"/>
    <p:sldId id="297" r:id="rId13"/>
    <p:sldId id="299" r:id="rId14"/>
    <p:sldId id="301" r:id="rId15"/>
    <p:sldId id="267" r:id="rId16"/>
    <p:sldId id="268" r:id="rId17"/>
    <p:sldId id="269" r:id="rId18"/>
    <p:sldId id="271" r:id="rId19"/>
    <p:sldId id="272" r:id="rId20"/>
    <p:sldId id="275" r:id="rId21"/>
    <p:sldId id="278" r:id="rId22"/>
    <p:sldId id="279" r:id="rId23"/>
    <p:sldId id="280" r:id="rId24"/>
    <p:sldId id="284" r:id="rId25"/>
    <p:sldId id="294" r:id="rId26"/>
    <p:sldId id="286" r:id="rId27"/>
    <p:sldId id="290" r:id="rId28"/>
    <p:sldId id="285" r:id="rId29"/>
    <p:sldId id="289" r:id="rId3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DE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71503" autoAdjust="0"/>
  </p:normalViewPr>
  <p:slideViewPr>
    <p:cSldViewPr snapToGrid="0" snapToObjects="1">
      <p:cViewPr varScale="1">
        <p:scale>
          <a:sx n="78" d="100"/>
          <a:sy n="78" d="100"/>
        </p:scale>
        <p:origin x="1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47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ABERTURA - 30s. Não leia o slide.</a:t>
            </a:r>
          </a:p>
          <a:p>
            <a:r>
              <a:rPr lang="pt-BR" dirty="0"/>
              <a:t>"O presente já é híbrido. Não daqui a cinco anos - hoje, no time de vocês."</a:t>
            </a:r>
          </a:p>
          <a:p>
            <a:r>
              <a:rPr lang="pt-BR" dirty="0"/>
              <a:t>Apresente o arco: o que muda na empresa (Frontier Firm), o que muda na pessoa (Frontier Professional), e o que fazer segunda-feira.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AGENT BOSS - conceito do WTI 2025.</a:t>
            </a:r>
          </a:p>
          <a:p>
            <a:r>
              <a:rPr lang="pt-BR" dirty="0"/>
              <a:t>Leia em voz alta o par ANTES/AGORA. É o melhor recurso retórico do deck, use a pausa entre os dois.</a:t>
            </a:r>
          </a:p>
          <a:p>
            <a:r>
              <a:rPr lang="pt-BR" dirty="0"/>
              <a:t>Ponte para o próximo bloco: "em 2025 a Microsoft nomeou esse papel. Em 2026 ela mediu quantas pessoas já chegaram lá.".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FRONTIER PROFESSIONAL - conceito novo, WTI 2026.</a:t>
            </a:r>
          </a:p>
          <a:p>
            <a:r>
              <a:rPr lang="pt-BR" dirty="0"/>
              <a:t>Atenção ao termo: a Microsoft diz Frontier Professional, não "frontier worker". Use exatamente assim.</a:t>
            </a:r>
          </a:p>
          <a:p>
            <a:r>
              <a:rPr lang="pt-BR" dirty="0"/>
              <a:t>Os três comportamentos são a definição oficial da pesquisa - não é cargo, não é senioridade, é comportamento.</a:t>
            </a:r>
          </a:p>
          <a:p>
            <a:r>
              <a:rPr lang="pt-BR" dirty="0"/>
              <a:t>BASE: 3.233 Frontier Professionals identificados entre 20.000 usuários de IA pesquisados (16%). Campo entre fevereiro e abril de 2026, 10 mercados, conduzido pela Edelman Data x Intelligence.</a:t>
            </a:r>
          </a:p>
          <a:p>
            <a:r>
              <a:rPr lang="pt-BR" dirty="0"/>
              <a:t>O dado do Brasil (27% contra 16% global) é o gancho da plateia. Pause aqui.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OS QUATRO MODOS. Framework conceitual do WTI 2026 (a própria Microsoft classifica como ilustrativo, não como gráfico de dados).</a:t>
            </a:r>
          </a:p>
          <a:p>
            <a:r>
              <a:rPr lang="pt-BR" dirty="0"/>
              <a:t>Dois eixos independentes: intensidade humana (dirigir a supervisionar) e intensidade do agente (assistente a colega de time).</a:t>
            </a:r>
          </a:p>
          <a:p>
            <a:r>
              <a:rPr lang="pt-BR" dirty="0"/>
              <a:t>A tese: o Frontier Professional não é quem usa mais IA - é quem sabe qual modo cada tarefa pede.</a:t>
            </a:r>
          </a:p>
          <a:p>
            <a:r>
              <a:rPr lang="pt-BR" dirty="0"/>
              <a:t>Dado de reforço: eles são mais propensos a parar antes de começar para decidir o que é da IA e o que é humano (53% contra 33%).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 QUE A IA JÁ MUDOU NA PRÁTICA - slide de virada positiva, imediatamente antes do paradoxo.</a:t>
            </a:r>
          </a:p>
          <a:p>
            <a:r>
              <a:rPr lang="pt-BR" dirty="0"/>
              <a:t>Fonte: Microsoft Work Trend Index 2026. Base: 20.000 usuários de IA em 10 mercados.</a:t>
            </a:r>
          </a:p>
          <a:p>
            <a:r>
              <a:rPr lang="pt-BR" dirty="0"/>
              <a:t>49% - vem da telemetria do Microsoft 365 Copilot, uma semana de fevereiro de 2026. Cada interação é classificada por intenção do usuário contra a taxonomia O*NET. Não é tempo gasto nem contagem de sessões: é participação sobre os objetivos classificados.</a:t>
            </a:r>
          </a:p>
          <a:p>
            <a:r>
              <a:rPr lang="pt-BR" dirty="0"/>
              <a:t>58% e 80% - autorrelato. O salto de 22 pontos entre o usuário comum e o Frontier Professional é o argumento central: o ganho não vem da ferramenta, vem da prática.</a:t>
            </a:r>
          </a:p>
          <a:p>
            <a:r>
              <a:rPr lang="pt-BR" dirty="0"/>
              <a:t>86% - use para desarmar quem teme substituição. A esmagadora maioria trata a IA como ponto de partida; o julgamento humano não saiu de cena, ficou mais central.</a:t>
            </a:r>
          </a:p>
          <a:p>
            <a:r>
              <a:rPr lang="pt-BR" dirty="0"/>
              <a:t>26% da liderança alinhada - é a ponte para o próximo slide. Diga: "as pessoas mudaram. Agora vejam o que acontece quando a organização não acompanha."</a:t>
            </a:r>
          </a:p>
          <a:p>
            <a:r>
              <a:rPr lang="pt-BR" dirty="0"/>
              <a:t>CUIDADO: o 80% deste slide é sobre produzir trabalho novo. Não confunda com o 80% do capacity gap (slide 4), que é sobre falta de tempo e energia - são indicadores diferentes, de relatórios diferentes.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JORNADA FRONTIER - condensada em um slide. Fonte: Microsoft Work Trend Index 2025.</a:t>
            </a:r>
          </a:p>
          <a:p>
            <a:r>
              <a:rPr lang="pt-BR" dirty="0"/>
              <a:t>As três fases são citação praticamente literal do relatório: humano com assistente, equipes de humanos + agentes, e liderado por humanos operado por agentes.</a:t>
            </a:r>
          </a:p>
          <a:p>
            <a:r>
              <a:rPr lang="pt-BR" dirty="0"/>
              <a:t>A MENSAGEM CENTRAL NÃO É A ESCADA, É A SIMULTANEIDADE. O relatório afirma que a jornada não é linear: as organizações costumam estar nas três fases ao mesmo tempo, em funções diferentes. Marketing pode estar na fase 2 enquanto o financeiro ainda está na 1.</a:t>
            </a:r>
          </a:p>
          <a:p>
            <a:r>
              <a:rPr lang="pt-BR" dirty="0"/>
              <a:t>Por que isso importa para a palestra: uma escada dá desculpa ("estamos na fase 1, chegaremos à 2"). O retrato simultâneo tira a desculpa e prepara o Paradoxo da Transformação.</a:t>
            </a:r>
          </a:p>
          <a:p>
            <a:r>
              <a:rPr lang="pt-BR" dirty="0"/>
              <a:t>FASE 1 - não desdenhe. É onde a maior parte da plateia está e onde a adoção se ganha ou se perde. Traduza drudge work: trabalho enfadonho, repetitivo, de baixo valor.</a:t>
            </a:r>
          </a:p>
          <a:p>
            <a:r>
              <a:rPr lang="pt-BR" dirty="0"/>
              <a:t>FASE 2 - é onde entra governança de verdade: quem aprova, quem revisa, quem responde pelo output. Se essas três perguntas não têm dono com nome e sobrenome, não avança. GANCHO COMERCIAL: é a fase em que o cliente mais precisa de parceiro - a fase 1 dá para fazer sozinho, a 2 não.</a:t>
            </a:r>
          </a:p>
          <a:p>
            <a:r>
              <a:rPr lang="pt-BR" dirty="0"/>
              <a:t>FASE 3 - não é ficção. Logística, fechamento financeiro e atendimento já rodam assim em partes. O papel humano não some, ele sobe.</a:t>
            </a:r>
          </a:p>
          <a:p>
            <a:r>
              <a:rPr lang="pt-BR" dirty="0"/>
              <a:t>INTERAÇÃO: peça para a plateia pensar em qual fase está a área DELES, não a empresa. A resposta costuma variar dentro da mesma mesa - e é esse o ponto.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TRAÇO 1 - IA no fluxo da ambição humana. Fonte: Microsoft WorkLab.</a:t>
            </a:r>
          </a:p>
          <a:p>
            <a:r>
              <a:rPr lang="pt-BR" dirty="0"/>
              <a:t>A ideia central: IA não é destino separado, é camada embutida onde o trabalho já acontece.</a:t>
            </a:r>
          </a:p>
          <a:p>
            <a:r>
              <a:rPr lang="pt-BR" dirty="0"/>
              <a:t>Se o time precisa trocar de ferramenta para usar IA, a adoção morre.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TRAÇO 2 - Inovação onipresente.</a:t>
            </a:r>
          </a:p>
          <a:p>
            <a:r>
              <a:rPr lang="pt-BR" dirty="0"/>
              <a:t>Qualquer pessoa identifica um problema e cria (ou pede) um agente. É a democratização da criação.</a:t>
            </a:r>
          </a:p>
          <a:p>
            <a:r>
              <a:rPr lang="pt-BR" dirty="0"/>
              <a:t>Contraponto honesto para a plateia: sem governança, isso vira exatamente o Shadow AI do slide de 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TRAÇO 3 - Observabilidade e confiança.</a:t>
            </a:r>
          </a:p>
          <a:p>
            <a:r>
              <a:rPr lang="pt-BR" dirty="0"/>
              <a:t>Frase para o palco: "só é possível escalar o que se pode monitorar e confiar."</a:t>
            </a:r>
          </a:p>
          <a:p>
            <a:r>
              <a:rPr lang="pt-BR" dirty="0"/>
              <a:t>É o traço que mais conversa com CIO e com compliance - use se a plateia for técnica.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ECOSSISTEMA MICROSOFT. Três camadas: produtividade, customização, plataforma.</a:t>
            </a:r>
          </a:p>
          <a:p>
            <a:r>
              <a:rPr lang="pt-BR" dirty="0"/>
              <a:t>M365 Copilot é o assistente; Copilot Studio constrói o agente da área; Azure AI Foundry + Fabric é a base corporativa.</a:t>
            </a:r>
          </a:p>
          <a:p>
            <a:r>
              <a:rPr lang="pt-BR" dirty="0"/>
              <a:t>Copilot Cowork entrou em disponibilidade geral mundial em 16 de junho de 2026, com cobrança por consumo em Copilot Credits, 13 skills nativas e habilitação por administrador. Não é mais roadmap - é produto. A tecnologia por trás é da Anthropic: a Microsoft integrou o motor do Claude Cowork ao Microsoft 365 Copilot, e o seletor de modelos oferece as famílias Opus e GPT. Use isso para sustentar a tese multi-modelo.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CASO WELLS FARGO. Fonte: Microsoft.</a:t>
            </a:r>
          </a:p>
          <a:p>
            <a:r>
              <a:rPr lang="pt-BR" dirty="0"/>
              <a:t>1.700 procedimentos internos, 35.000 bancários, 4.000 agências. De 10 minutos para 30 segundos.</a:t>
            </a:r>
          </a:p>
          <a:p>
            <a:r>
              <a:rPr lang="pt-BR" dirty="0"/>
              <a:t>O número que mais importa não é o tempo, é o 75% das buscas passando pelo agente - isso é adoção real, não piloto.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21018-21FD-2401-4C88-A882183E5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FACCBC-19A4-3608-BA03-E7C7ED5681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EBDE58-C3BA-D2D0-5D4C-3285F7543E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PROVOCAÇÃO - deixe 3 segundos de silêncio depois da pergunta.</a:t>
            </a:r>
          </a:p>
          <a:p>
            <a:r>
              <a:rPr lang="pt-BR" dirty="0"/>
              <a:t>Peça mão levantada: "quem aqui já tem um agente rodando em produção?"</a:t>
            </a:r>
          </a:p>
          <a:p>
            <a:r>
              <a:rPr lang="pt-BR" dirty="0"/>
              <a:t>Ponte: "a resposta da Microsoft para essa pergunta tem nome. Duas, na verdade.".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70D46-DE8B-1C95-EDD8-61279F8500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07850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CASOS DE EXPERIÊNCIA DO FUNCIONÁRIO. Ambos com fonte Microsoft.</a:t>
            </a:r>
          </a:p>
          <a:p>
            <a:r>
              <a:rPr lang="pt-BR" dirty="0"/>
              <a:t>HCLTech (Build 2025, maio/2025): chamados resolvidos 40% mais rápido, com 30% da equipe de suporte de 500 pessoas redirecionada.</a:t>
            </a:r>
          </a:p>
          <a:p>
            <a:r>
              <a:rPr lang="pt-BR" dirty="0"/>
              <a:t>XP Inc. (dezembro/2024): caso brasileiro, 9.000 horas economizadas com M365 Copilot, +30% de eficiência na auditoria e -7% no tempo de atividades de governança. As 9.000 horas equivalem a quatro pessoas em tempo integral por um ano - use essa tradução no palco. Se perguntarem se é recente, tenha a data na ponta da língua.</a:t>
            </a:r>
          </a:p>
          <a:p>
            <a:r>
              <a:rPr lang="pt-BR" dirty="0"/>
              <a:t>Use o XP como prova de que não é história de fora.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GESTÃO DE MUDANÇA - o dado aqui é o mais acionável de toda a pesquisa de 2026.</a:t>
            </a:r>
          </a:p>
          <a:p>
            <a:r>
              <a:rPr lang="pt-BR" dirty="0"/>
              <a:t>Quando o gestor usa IA na frente do time: +17 pontos de valor percebido, +22 de pensamento crítico, +30 de confiança em IA agêntica.</a:t>
            </a:r>
          </a:p>
          <a:p>
            <a:r>
              <a:rPr lang="pt-BR" dirty="0"/>
              <a:t>Mensagem para o C-level na plateia: a variável não é o treinamento, é o comportamento do gestor.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MEDINDO SUCESSO. Quatro eixos: adoção, impacto, aprendizado e responsabilidade.</a:t>
            </a:r>
          </a:p>
          <a:p>
            <a:r>
              <a:rPr lang="pt-BR" dirty="0"/>
              <a:t>Cuidado com a distinção: human-agent ratio (2025) é métrica de verdade, mede composição do time. Owned Intelligence (2026) NÃO é métrica - é ativo/resultado, framework conceitual da Seção III do relatório. Não anuncie como KPI.</a:t>
            </a:r>
          </a:p>
          <a:p>
            <a:r>
              <a:rPr lang="pt-BR" dirty="0"/>
              <a:t>Owned Intelligence (2026): o conhecimento institucional que se acumula, é único da empresa e é difícil de replicar. Não existe indicador dele. O proxy são três perguntas: quem revisa a performance dos agentes, quem tem autoridade para alterar o fluxo que o agente executa, e como uma vitória local vira padrão da empresa inteira. Se as três têm dono com nome e sobrenome, há Owned Intelligence sendo construída. É o ativo que sobra no fim.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ONDE ESTÃO AS SUAS PESSOAS. Fonte: WTI 2026, Organization vs. Employee AI Readiness Index.</a:t>
            </a:r>
          </a:p>
          <a:p>
            <a:r>
              <a:rPr lang="pt-BR" dirty="0"/>
              <a:t>BASE: 16.971 respondentes com dados completos nos dois eixos, de uma amostra de 20.000. Os percentuais são calculados sobre 16.971, não sobre 20.000.</a:t>
            </a:r>
          </a:p>
          <a:p>
            <a:r>
              <a:rPr lang="pt-BR" dirty="0"/>
              <a:t>Como funciona: dois escores compostos (capacidade individual e prontidão organizacional), normalizados de 0 a 1 DENTRO de cada mercado antes de agregar. As zonas são posição relativa à mediana do próprio país - não patamar absoluto.</a:t>
            </a:r>
          </a:p>
          <a:p>
            <a:r>
              <a:rPr lang="pt-BR" dirty="0"/>
              <a:t>CUIDADO 1: não diga "19% das empresas". A unidade é a pessoa, não a organização. Parte da imprensa publicou errado.</a:t>
            </a:r>
          </a:p>
          <a:p>
            <a:r>
              <a:rPr lang="pt-BR" dirty="0"/>
              <a:t>CUIDADO 2: a zona Frontier (19%) NÃO é o Frontier Professional (16%, base 3.233 de 20.000). São classificações diferentes. Alguém pode ser Frontier Professional e estar na zona bloqueada.</a:t>
            </a:r>
          </a:p>
          <a:p>
            <a:r>
              <a:rPr lang="pt-BR" dirty="0"/>
              <a:t>CUIDADO 3: os 50% da zona emergente NÃO são "alinhados". É resíduo estatístico - quem ficou perto da mediana em pelo menos um eixo. Há gente com 0,85 de capacidade e 0,52 de prontidão ali dentro, que é o oposto de alinhada. Quem representa alinhamento é a zona Frontier.</a:t>
            </a:r>
          </a:p>
          <a:p>
            <a:r>
              <a:rPr lang="pt-BR" dirty="0"/>
              <a:t>Diga assim: "metade está no meio do caminho - nem travada, nem na fronteira. É o maior grupo, e o único ainda em disputa."</a:t>
            </a:r>
          </a:p>
          <a:p>
            <a:r>
              <a:rPr lang="pt-BR" dirty="0"/>
              <a:t>A zona mais cara é a de bloqueados (10%): habilidade construída, sistema que não deixa aplicar. Isso é rotatividade se formando.</a:t>
            </a:r>
          </a:p>
          <a:p>
            <a:r>
              <a:rPr lang="pt-BR" dirty="0"/>
              <a:t>SE FALAR DE ALINHAMENTO, use o dado certo: apenas 26% dos usuários de IA dizem que a liderança está clara e consistentemente alinhada sobre IA. Um em cada quatro.</a:t>
            </a:r>
          </a:p>
          <a:p>
            <a:r>
              <a:rPr lang="pt-BR" dirty="0"/>
              <a:t>SE ALGUÉM QUESTIONAR O MÉTODO: tudo é autorrelatado, sem telemetria - a própria Microsoft declara isso. Concorde com a crítica e siga; é mais forte que defender o dado. E a base exclui quem nunca usa IA, então o quadro real da força de trabalho é pior que o do slide.</a:t>
            </a:r>
          </a:p>
          <a:p>
            <a:r>
              <a:rPr lang="pt-BR" dirty="0"/>
              <a:t>Interação que funciona bem: peça para a plateia se localizar mentalmente em uma das zonas.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TRÊS COISAS QUE MUDAM PARA SEMPRE. Resumo da palestra em 20 segundos.</a:t>
            </a:r>
          </a:p>
          <a:p>
            <a:r>
              <a:rPr lang="pt-BR" dirty="0"/>
              <a:t>Headcount vira inteligência sob demanda; organograma vira Work Chart; colaborador vira Frontier Professional.</a:t>
            </a:r>
          </a:p>
          <a:p>
            <a:r>
              <a:rPr lang="pt-BR" dirty="0"/>
              <a:t>Fale devagar. Este é o slide que a plateia fotografa.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666E0-8D39-A2C4-F518-8BCC13D0E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C328B0-E7E3-D5B2-F83F-CAB5BDD8CF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334FFE-CA4B-D320-5D6C-660B069BED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FECHO EMOCIONAL. Leia devagar, com pausa entre as duas frases.</a:t>
            </a:r>
          </a:p>
          <a:p>
            <a:r>
              <a:rPr lang="pt-BR" dirty="0"/>
              <a:t>Não acrescente nada depois. Deixe o silêncio trabalhar antes de virar para o slide da Sicolos.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4B9318-7A79-8E47-9D13-FB82D45DB5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4721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673A1-2052-5779-1D09-86B56BC4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6299BA-E109-2E3F-D589-845E937E1C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67135C-2D60-44C5-35AB-145F0D1E2C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QUEM FAZ ISSO ACONTECER - agora sim, o institucional, depois que a tese já está de pé.</a:t>
            </a:r>
          </a:p>
          <a:p>
            <a:r>
              <a:rPr lang="pt-BR" dirty="0"/>
              <a:t>Três pilares: orientação estratégica, impacto real, adesão cultural.</a:t>
            </a:r>
          </a:p>
          <a:p>
            <a:r>
              <a:rPr lang="pt-BR" dirty="0"/>
              <a:t>Reconhecimentos: LATAM Tech Company 2022, LATAM Solutions Provider 2024, Exame Negócios em Expansão 2025 e 2026 - confirme a data de divulgação pública do ranking 2026 antes de citar no palco.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F835F2-CB15-DFEB-A79D-60427A058F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9407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EEDDC-A0B5-624B-7915-F05A84F77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AEC773-493D-B3EA-D3A9-A8A266854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B7FB59-BD5C-B638-6C90-4166A6CE9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B0402B-A37C-60B7-DA27-64780A5204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02980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CHAMADA PARA AÇÃO.</a:t>
            </a:r>
          </a:p>
          <a:p>
            <a:r>
              <a:rPr lang="pt-BR" dirty="0"/>
              <a:t>Oferta concreta em vez de "fale conosco": proponha um diagnóstico de prontidão usando as cinco zonas do slide 26.</a:t>
            </a:r>
          </a:p>
          <a:p>
            <a:r>
              <a:rPr lang="pt-BR" dirty="0"/>
              <a:t>Isso conecta o dado da Microsoft com um entregável da Sicolos - é a ponte comercial mais natural do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60F8D-5D0B-D830-5AE7-DF527351E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CC3EB5-90CF-4296-7A59-425FB0A068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3ACF21-5E88-E2C0-F36D-3A8AB22BA2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ENCERRAMENTO. Deixe os dois sites no ar durante o Q&amp;A.</a:t>
            </a:r>
          </a:p>
          <a:p>
            <a:r>
              <a:rPr lang="pt-BR" dirty="0"/>
              <a:t>Tenha na manga: o PDF do Work Trend Index 2026 e o número do Brasil (27%) para quem pedir a fonte.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178FF9-3FCD-F7D3-532F-B41787F38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87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DC094-31AD-CC18-C9E1-08261B141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C792E1-73A3-972D-DC69-2D34B07F9C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395F5D-DFCB-DA62-43B7-3A0C3E7109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CREDENCIAL - máximo 45s. Fale, não leia.</a:t>
            </a:r>
          </a:p>
          <a:p>
            <a:r>
              <a:rPr lang="pt-BR" dirty="0"/>
              <a:t>Ancore em número: 20+ anos, Sicolos desde 2010, prêmios LATAM 2022/2024 e Exame Negócios em Expansão 2025 e 2026.</a:t>
            </a:r>
          </a:p>
          <a:p>
            <a:r>
              <a:rPr lang="pt-BR" dirty="0"/>
              <a:t>Mencione que a Sicolos é parceira Fortra/Automate e opera Power Automate e BotCity.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6EBAB4-FC1C-65C7-73AA-1AD389DB08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163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 CAPACITY GAP. Fonte: Microsoft Work Trend Index 2025.</a:t>
            </a:r>
          </a:p>
          <a:p>
            <a:r>
              <a:rPr lang="pt-BR" dirty="0"/>
              <a:t>53% dos líderes dizem que a produtividade precisa subir; 80% dos trabalhadores dizem que falta tempo e energia.</a:t>
            </a:r>
          </a:p>
          <a:p>
            <a:r>
              <a:rPr lang="pt-BR" dirty="0"/>
              <a:t>Chame pelo nome em inglês - "capacity gap" - porque é o termo que a plateia vai reencontrar no relatório.</a:t>
            </a:r>
          </a:p>
          <a:p>
            <a:r>
              <a:rPr lang="pt-BR" dirty="0"/>
              <a:t>Frase de virada: "não é falta de gente. É falta de capacidade.".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INTELIGÊNCIA SOB DEMANDA. Fonte: WTI 2025.</a:t>
            </a:r>
          </a:p>
          <a:p>
            <a:r>
              <a:rPr lang="pt-BR" dirty="0"/>
              <a:t>Analogia da energia elétrica: ninguém compra usina, compra kWh. Inteligência virou utility.</a:t>
            </a:r>
          </a:p>
          <a:p>
            <a:r>
              <a:rPr lang="pt-BR" dirty="0"/>
              <a:t>81% dos líderes esperam agentes moderada ou extensivamente integrados à estratégia de IA em 12 a 18 meses.</a:t>
            </a:r>
          </a:p>
          <a:p>
            <a:pPr rtl="0"/>
            <a:r>
              <a:rPr lang="pt-BR" dirty="0"/>
              <a:t>ATENÇÃO ÀS TRÊS CIFRAS NA CASA DOS 80 - todas do WTI 2025 e todas citáveis: 82% dizem que este é ano decisivo para repensar estratégia e operações; 82% confiam que a empresa usará trabalho digital para expandir capacidade em 12-18 meses; 81% esperam agentes moderada ou extensivamente integrados à estratégia de IA em 12-18 meses. O slide cita o terceiro. Se questionarem, diga qual dos três você está usando.</a:t>
            </a:r>
            <a:br>
              <a:rPr lang="pt-BR" dirty="0"/>
            </a:br>
            <a:br>
              <a:rPr lang="pt-BR" dirty="0"/>
            </a:br>
            <a:r>
              <a:rPr lang="pt-BR" b="1" dirty="0"/>
              <a:t>81%</a:t>
            </a:r>
            <a:r>
              <a:rPr lang="pt-BR" dirty="0"/>
              <a:t> dos líderes esperavam agentes integrados à estratégia de IA em 12 a 18 meses. </a:t>
            </a:r>
            <a:r>
              <a:rPr lang="pt-BR" i="1" dirty="0"/>
              <a:t>Microsoft WTI 2025</a:t>
            </a:r>
            <a:endParaRPr lang="pt-BR" dirty="0"/>
          </a:p>
          <a:p>
            <a:pPr rtl="0"/>
            <a:r>
              <a:rPr lang="pt-BR" b="1" dirty="0"/>
              <a:t>15x</a:t>
            </a:r>
            <a:r>
              <a:rPr lang="pt-BR" dirty="0"/>
              <a:t> foi o crescimento de agentes ativos no Microsoft 365 no ano seguinte - 18x em grandes empresas. </a:t>
            </a:r>
            <a:r>
              <a:rPr lang="pt-BR" i="1" dirty="0"/>
              <a:t>Microsoft WTI 2026</a:t>
            </a:r>
            <a:endParaRPr lang="pt-BR" dirty="0"/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C835A-DB54-06B6-04D7-704A21ACE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E5F1CC-F9BC-C5FE-77B1-2ACB65BB3B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A8B8E5-0C29-D792-131F-83982853A0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INTELIGÊNCIA SOB DEMANDA. Fonte: WTI 2025.</a:t>
            </a:r>
          </a:p>
          <a:p>
            <a:r>
              <a:rPr lang="pt-BR" dirty="0"/>
              <a:t>Analogia da energia elétrica: ninguém compra usina, compra kWh. Inteligência virou utility.</a:t>
            </a:r>
          </a:p>
          <a:p>
            <a:r>
              <a:rPr lang="pt-BR" dirty="0"/>
              <a:t>81% dos líderes esperam agentes moderada ou extensivamente integrados à estratégia de IA em 12 a 18 meses.</a:t>
            </a:r>
          </a:p>
          <a:p>
            <a:pPr rtl="0"/>
            <a:r>
              <a:rPr lang="pt-BR" dirty="0"/>
              <a:t>ATENÇÃO ÀS TRÊS CIFRAS NA CASA DOS 80 - todas do WTI 2025 e todas citáveis: 82% dizem que este é ano decisivo para repensar estratégia e operações; 82% confiam que a empresa usará trabalho digital para expandir capacidade em 12-18 meses; 81% esperam agentes moderada ou extensivamente integrados à estratégia de IA em 12-18 meses. O slide cita o terceiro. Se questionarem, diga qual dos três você está usando.</a:t>
            </a:r>
            <a:br>
              <a:rPr lang="pt-BR" dirty="0"/>
            </a:br>
            <a:br>
              <a:rPr lang="pt-BR" dirty="0"/>
            </a:br>
            <a:r>
              <a:rPr lang="pt-BR" b="1" dirty="0"/>
              <a:t>81%</a:t>
            </a:r>
            <a:r>
              <a:rPr lang="pt-BR" dirty="0"/>
              <a:t> dos líderes esperavam agentes integrados à estratégia de IA em 12 a 18 meses. </a:t>
            </a:r>
            <a:r>
              <a:rPr lang="pt-BR" i="1" dirty="0"/>
              <a:t>Microsoft WTI 2025</a:t>
            </a:r>
            <a:endParaRPr lang="pt-BR" dirty="0"/>
          </a:p>
          <a:p>
            <a:pPr rtl="0"/>
            <a:r>
              <a:rPr lang="pt-BR" b="1" dirty="0"/>
              <a:t>15x</a:t>
            </a:r>
            <a:r>
              <a:rPr lang="pt-BR" dirty="0"/>
              <a:t> foi o crescimento de agentes ativos no Microsoft 365 no ano seguinte - 18x em grandes empresas. </a:t>
            </a:r>
            <a:r>
              <a:rPr lang="pt-BR" i="1" dirty="0"/>
              <a:t>Microsoft WTI 2026</a:t>
            </a:r>
            <a:endParaRPr lang="pt-BR" dirty="0"/>
          </a:p>
          <a:p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4B154F-9C97-B8DD-2495-6B1BAA2733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607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DEFINIÇÃO DE FRONTIER FIRM - decore esta frase, é a espinha dorsal da palestra.</a:t>
            </a:r>
          </a:p>
          <a:p>
            <a:r>
              <a:rPr lang="pt-BR" dirty="0"/>
              <a:t>Inteligência sob demanda + equipes híbridas de humanos e agentes = escala rápido, opera com agilidade, gera valor mais rápido.</a:t>
            </a:r>
          </a:p>
          <a:p>
            <a:r>
              <a:rPr lang="pt-BR" dirty="0"/>
              <a:t>O prazo importa: 2 a 5 anos para toda organização estar na jornada. Isso tira o assunto do campo do "futuro" e joga no orçamento do ano que vem.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EQUIPES HÍBRIDAS. O organograma vira Work Chart.</a:t>
            </a:r>
          </a:p>
          <a:p>
            <a:r>
              <a:rPr lang="pt-BR" dirty="0"/>
              <a:t>Humanos: julgamento, ética, criatividade, relacionamento. Agentes: execução, análise contínua, ação sob política.</a:t>
            </a:r>
          </a:p>
          <a:p>
            <a:r>
              <a:rPr lang="pt-BR" dirty="0"/>
              <a:t>Exemplo concreto de cliente Sicolos aqui - é o momento de trazer um caso real e sair do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89050-2C04-04A2-A3C3-31DC1F327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CE4FFB-F051-086E-B2D0-E043F88424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029CBB-D08F-9CEC-C553-BF44DC80C2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DO ORGANOGRAMA AO WORK CHART.</a:t>
            </a:r>
          </a:p>
          <a:p>
            <a:r>
              <a:rPr lang="pt-BR" dirty="0"/>
              <a:t>Analogia de Hollywood: time montado para um filme, dissolvido no final. É a própria analogia da Microsoft.</a:t>
            </a:r>
          </a:p>
          <a:p>
            <a:r>
              <a:rPr lang="pt-BR" dirty="0"/>
              <a:t>A PERGUNTA É FALADA, NÃO ESTÁ NO SLIDE: "quantas das suas equipes existem por causa do organograma, e não por causa de um resultado?" Faça a pergunta, deixe três segundos e siga sem cobrar resposta.</a:t>
            </a:r>
          </a:p>
          <a:p>
            <a:r>
              <a:rPr lang="pt-BR" dirty="0"/>
              <a:t>PENDÊNCIA VISUAL: este slide pede um diagrama organograma vs. Work Chart lado a lado.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8A828-541C-4CFE-2C3F-A01D2D97F3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946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13" Type="http://schemas.openxmlformats.org/officeDocument/2006/relationships/image" Target="../media/image42.png"/><Relationship Id="rId18" Type="http://schemas.microsoft.com/office/2007/relationships/hdphoto" Target="../media/hdphoto5.wdp"/><Relationship Id="rId26" Type="http://schemas.openxmlformats.org/officeDocument/2006/relationships/image" Target="../media/image50.png"/><Relationship Id="rId3" Type="http://schemas.openxmlformats.org/officeDocument/2006/relationships/image" Target="../media/image2.png"/><Relationship Id="rId21" Type="http://schemas.openxmlformats.org/officeDocument/2006/relationships/image" Target="../media/image47.png"/><Relationship Id="rId7" Type="http://schemas.microsoft.com/office/2007/relationships/hdphoto" Target="../media/hdphoto2.wdp"/><Relationship Id="rId12" Type="http://schemas.openxmlformats.org/officeDocument/2006/relationships/image" Target="../media/image41.png"/><Relationship Id="rId17" Type="http://schemas.openxmlformats.org/officeDocument/2006/relationships/image" Target="../media/image44.png"/><Relationship Id="rId25" Type="http://schemas.microsoft.com/office/2007/relationships/hdphoto" Target="../media/hdphoto7.wdp"/><Relationship Id="rId2" Type="http://schemas.openxmlformats.org/officeDocument/2006/relationships/notesSlide" Target="../notesSlides/notesSlide27.xml"/><Relationship Id="rId16" Type="http://schemas.microsoft.com/office/2007/relationships/hdphoto" Target="../media/hdphoto4.wdp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24" Type="http://schemas.openxmlformats.org/officeDocument/2006/relationships/image" Target="../media/image49.png"/><Relationship Id="rId5" Type="http://schemas.microsoft.com/office/2007/relationships/hdphoto" Target="../media/hdphoto1.wdp"/><Relationship Id="rId15" Type="http://schemas.openxmlformats.org/officeDocument/2006/relationships/image" Target="../media/image43.png"/><Relationship Id="rId23" Type="http://schemas.openxmlformats.org/officeDocument/2006/relationships/image" Target="../media/image48.png"/><Relationship Id="rId28" Type="http://schemas.openxmlformats.org/officeDocument/2006/relationships/image" Target="../media/image4.png"/><Relationship Id="rId10" Type="http://schemas.openxmlformats.org/officeDocument/2006/relationships/image" Target="../media/image39.jpg"/><Relationship Id="rId19" Type="http://schemas.openxmlformats.org/officeDocument/2006/relationships/image" Target="../media/image45.png"/><Relationship Id="rId4" Type="http://schemas.openxmlformats.org/officeDocument/2006/relationships/image" Target="../media/image35.png"/><Relationship Id="rId9" Type="http://schemas.openxmlformats.org/officeDocument/2006/relationships/image" Target="../media/image38.jpg"/><Relationship Id="rId14" Type="http://schemas.microsoft.com/office/2007/relationships/hdphoto" Target="../media/hdphoto3.wdp"/><Relationship Id="rId22" Type="http://schemas.microsoft.com/office/2007/relationships/hdphoto" Target="../media/hdphoto6.wdp"/><Relationship Id="rId27" Type="http://schemas.microsoft.com/office/2007/relationships/hdphoto" Target="../media/hdphoto8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428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Imagem 77">
            <a:extLst>
              <a:ext uri="{FF2B5EF4-FFF2-40B4-BE49-F238E27FC236}">
                <a16:creationId xmlns:a16="http://schemas.microsoft.com/office/drawing/2014/main" id="{3F9D8072-C86F-3669-2311-8B7E7A46D8D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-35719" y="0"/>
            <a:ext cx="9215437" cy="5143500"/>
          </a:xfrm>
          <a:prstGeom prst="rect">
            <a:avLst/>
          </a:prstGeom>
        </p:spPr>
      </p:pic>
      <p:grpSp>
        <p:nvGrpSpPr>
          <p:cNvPr id="83" name="Agrupar 82">
            <a:extLst>
              <a:ext uri="{FF2B5EF4-FFF2-40B4-BE49-F238E27FC236}">
                <a16:creationId xmlns:a16="http://schemas.microsoft.com/office/drawing/2014/main" id="{CE21476C-FFA8-2C40-DCE9-C3D23D14FB24}"/>
              </a:ext>
            </a:extLst>
          </p:cNvPr>
          <p:cNvGrpSpPr/>
          <p:nvPr/>
        </p:nvGrpSpPr>
        <p:grpSpPr>
          <a:xfrm>
            <a:off x="80687" y="99822"/>
            <a:ext cx="516636" cy="516636"/>
            <a:chOff x="8641080" y="4572000"/>
            <a:chExt cx="516636" cy="516636"/>
          </a:xfrm>
        </p:grpSpPr>
        <p:sp>
          <p:nvSpPr>
            <p:cNvPr id="27" name="Shape 25"/>
            <p:cNvSpPr/>
            <p:nvPr/>
          </p:nvSpPr>
          <p:spPr>
            <a:xfrm>
              <a:off x="8641080" y="4572000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Shape 26"/>
            <p:cNvSpPr/>
            <p:nvPr/>
          </p:nvSpPr>
          <p:spPr>
            <a:xfrm>
              <a:off x="8759952" y="4572000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Shape 27"/>
            <p:cNvSpPr/>
            <p:nvPr/>
          </p:nvSpPr>
          <p:spPr>
            <a:xfrm>
              <a:off x="8878824" y="4572000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Shape 28"/>
            <p:cNvSpPr/>
            <p:nvPr/>
          </p:nvSpPr>
          <p:spPr>
            <a:xfrm>
              <a:off x="8997696" y="4572000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Shape 29"/>
            <p:cNvSpPr/>
            <p:nvPr/>
          </p:nvSpPr>
          <p:spPr>
            <a:xfrm>
              <a:off x="9116568" y="4572000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Shape 30"/>
            <p:cNvSpPr/>
            <p:nvPr/>
          </p:nvSpPr>
          <p:spPr>
            <a:xfrm>
              <a:off x="8641080" y="4690872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Shape 31"/>
            <p:cNvSpPr/>
            <p:nvPr/>
          </p:nvSpPr>
          <p:spPr>
            <a:xfrm>
              <a:off x="8759952" y="4690872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Shape 32"/>
            <p:cNvSpPr/>
            <p:nvPr/>
          </p:nvSpPr>
          <p:spPr>
            <a:xfrm>
              <a:off x="8878824" y="4690872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Shape 33"/>
            <p:cNvSpPr/>
            <p:nvPr/>
          </p:nvSpPr>
          <p:spPr>
            <a:xfrm>
              <a:off x="8997696" y="4690872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Shape 34"/>
            <p:cNvSpPr/>
            <p:nvPr/>
          </p:nvSpPr>
          <p:spPr>
            <a:xfrm>
              <a:off x="9116568" y="4690872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Shape 35"/>
            <p:cNvSpPr/>
            <p:nvPr/>
          </p:nvSpPr>
          <p:spPr>
            <a:xfrm>
              <a:off x="8641080" y="4809744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Shape 36"/>
            <p:cNvSpPr/>
            <p:nvPr/>
          </p:nvSpPr>
          <p:spPr>
            <a:xfrm>
              <a:off x="8759952" y="4809744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Shape 37"/>
            <p:cNvSpPr/>
            <p:nvPr/>
          </p:nvSpPr>
          <p:spPr>
            <a:xfrm>
              <a:off x="8878824" y="4809744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Shape 38"/>
            <p:cNvSpPr/>
            <p:nvPr/>
          </p:nvSpPr>
          <p:spPr>
            <a:xfrm>
              <a:off x="8997696" y="4809744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Shape 39"/>
            <p:cNvSpPr/>
            <p:nvPr/>
          </p:nvSpPr>
          <p:spPr>
            <a:xfrm>
              <a:off x="9116568" y="4809744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Shape 40"/>
            <p:cNvSpPr/>
            <p:nvPr/>
          </p:nvSpPr>
          <p:spPr>
            <a:xfrm>
              <a:off x="8641080" y="4928616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Shape 41"/>
            <p:cNvSpPr/>
            <p:nvPr/>
          </p:nvSpPr>
          <p:spPr>
            <a:xfrm>
              <a:off x="8759952" y="4928616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Shape 42"/>
            <p:cNvSpPr/>
            <p:nvPr/>
          </p:nvSpPr>
          <p:spPr>
            <a:xfrm>
              <a:off x="8878824" y="4928616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Shape 43"/>
            <p:cNvSpPr/>
            <p:nvPr/>
          </p:nvSpPr>
          <p:spPr>
            <a:xfrm>
              <a:off x="8997696" y="4928616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Shape 44"/>
            <p:cNvSpPr/>
            <p:nvPr/>
          </p:nvSpPr>
          <p:spPr>
            <a:xfrm>
              <a:off x="9116568" y="4928616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Shape 45"/>
            <p:cNvSpPr/>
            <p:nvPr/>
          </p:nvSpPr>
          <p:spPr>
            <a:xfrm>
              <a:off x="8641080" y="5047488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Shape 46"/>
            <p:cNvSpPr/>
            <p:nvPr/>
          </p:nvSpPr>
          <p:spPr>
            <a:xfrm>
              <a:off x="8759952" y="5047488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Shape 47"/>
            <p:cNvSpPr/>
            <p:nvPr/>
          </p:nvSpPr>
          <p:spPr>
            <a:xfrm>
              <a:off x="8878824" y="5047488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Shape 48"/>
            <p:cNvSpPr/>
            <p:nvPr/>
          </p:nvSpPr>
          <p:spPr>
            <a:xfrm>
              <a:off x="8997696" y="5047488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Shape 49"/>
            <p:cNvSpPr/>
            <p:nvPr/>
          </p:nvSpPr>
          <p:spPr>
            <a:xfrm>
              <a:off x="9116568" y="5047488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2" name="Agrupar 81">
            <a:extLst>
              <a:ext uri="{FF2B5EF4-FFF2-40B4-BE49-F238E27FC236}">
                <a16:creationId xmlns:a16="http://schemas.microsoft.com/office/drawing/2014/main" id="{EEEBA644-90C1-548D-C38A-421A4F514C6F}"/>
              </a:ext>
            </a:extLst>
          </p:cNvPr>
          <p:cNvGrpSpPr/>
          <p:nvPr/>
        </p:nvGrpSpPr>
        <p:grpSpPr>
          <a:xfrm>
            <a:off x="257602" y="2766387"/>
            <a:ext cx="228600" cy="228600"/>
            <a:chOff x="5074920" y="45720"/>
            <a:chExt cx="228600" cy="228600"/>
          </a:xfrm>
        </p:grpSpPr>
        <p:sp>
          <p:nvSpPr>
            <p:cNvPr id="53" name="Shape 51"/>
            <p:cNvSpPr/>
            <p:nvPr/>
          </p:nvSpPr>
          <p:spPr>
            <a:xfrm>
              <a:off x="5074920" y="45720"/>
              <a:ext cx="228600" cy="0"/>
            </a:xfrm>
            <a:prstGeom prst="line">
              <a:avLst/>
            </a:prstGeom>
            <a:noFill/>
            <a:ln w="25400">
              <a:solidFill>
                <a:srgbClr val="9CD14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Shape 52"/>
            <p:cNvSpPr/>
            <p:nvPr/>
          </p:nvSpPr>
          <p:spPr>
            <a:xfrm>
              <a:off x="5074920" y="45720"/>
              <a:ext cx="0" cy="228600"/>
            </a:xfrm>
            <a:prstGeom prst="line">
              <a:avLst/>
            </a:prstGeom>
            <a:noFill/>
            <a:ln w="25400">
              <a:solidFill>
                <a:srgbClr val="9CD14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1" name="Agrupar 80">
            <a:extLst>
              <a:ext uri="{FF2B5EF4-FFF2-40B4-BE49-F238E27FC236}">
                <a16:creationId xmlns:a16="http://schemas.microsoft.com/office/drawing/2014/main" id="{59457392-1FF5-8C3D-BD57-E32DFD9ABF75}"/>
              </a:ext>
            </a:extLst>
          </p:cNvPr>
          <p:cNvGrpSpPr/>
          <p:nvPr/>
        </p:nvGrpSpPr>
        <p:grpSpPr>
          <a:xfrm>
            <a:off x="2764804" y="2764948"/>
            <a:ext cx="228600" cy="228600"/>
            <a:chOff x="8869680" y="45720"/>
            <a:chExt cx="228600" cy="228600"/>
          </a:xfrm>
        </p:grpSpPr>
        <p:sp>
          <p:nvSpPr>
            <p:cNvPr id="55" name="Shape 53"/>
            <p:cNvSpPr/>
            <p:nvPr/>
          </p:nvSpPr>
          <p:spPr>
            <a:xfrm>
              <a:off x="8869680" y="45720"/>
              <a:ext cx="228600" cy="0"/>
            </a:xfrm>
            <a:prstGeom prst="line">
              <a:avLst/>
            </a:prstGeom>
            <a:noFill/>
            <a:ln w="25400">
              <a:solidFill>
                <a:srgbClr val="9CD14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Shape 54"/>
            <p:cNvSpPr/>
            <p:nvPr/>
          </p:nvSpPr>
          <p:spPr>
            <a:xfrm>
              <a:off x="9098280" y="45720"/>
              <a:ext cx="0" cy="228600"/>
            </a:xfrm>
            <a:prstGeom prst="line">
              <a:avLst/>
            </a:prstGeom>
            <a:noFill/>
            <a:ln w="25400">
              <a:solidFill>
                <a:srgbClr val="9CD14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79" name="Agrupar 78">
            <a:extLst>
              <a:ext uri="{FF2B5EF4-FFF2-40B4-BE49-F238E27FC236}">
                <a16:creationId xmlns:a16="http://schemas.microsoft.com/office/drawing/2014/main" id="{5CFDD7CC-4355-7977-A97B-61C1748EBC42}"/>
              </a:ext>
            </a:extLst>
          </p:cNvPr>
          <p:cNvGrpSpPr/>
          <p:nvPr/>
        </p:nvGrpSpPr>
        <p:grpSpPr>
          <a:xfrm>
            <a:off x="258164" y="3723639"/>
            <a:ext cx="228600" cy="228600"/>
            <a:chOff x="5074920" y="4869180"/>
            <a:chExt cx="228600" cy="228600"/>
          </a:xfrm>
        </p:grpSpPr>
        <p:sp>
          <p:nvSpPr>
            <p:cNvPr id="57" name="Shape 55"/>
            <p:cNvSpPr/>
            <p:nvPr/>
          </p:nvSpPr>
          <p:spPr>
            <a:xfrm>
              <a:off x="5074920" y="5097780"/>
              <a:ext cx="228600" cy="0"/>
            </a:xfrm>
            <a:prstGeom prst="line">
              <a:avLst/>
            </a:prstGeom>
            <a:noFill/>
            <a:ln w="25400">
              <a:solidFill>
                <a:srgbClr val="9CD14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8" name="Shape 56"/>
            <p:cNvSpPr/>
            <p:nvPr/>
          </p:nvSpPr>
          <p:spPr>
            <a:xfrm>
              <a:off x="5074920" y="4869180"/>
              <a:ext cx="0" cy="228600"/>
            </a:xfrm>
            <a:prstGeom prst="line">
              <a:avLst/>
            </a:prstGeom>
            <a:noFill/>
            <a:ln w="25400">
              <a:solidFill>
                <a:srgbClr val="9CD14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0" name="Agrupar 79">
            <a:extLst>
              <a:ext uri="{FF2B5EF4-FFF2-40B4-BE49-F238E27FC236}">
                <a16:creationId xmlns:a16="http://schemas.microsoft.com/office/drawing/2014/main" id="{B89F9766-17CF-3E3F-6098-A9F46DE39A07}"/>
              </a:ext>
            </a:extLst>
          </p:cNvPr>
          <p:cNvGrpSpPr/>
          <p:nvPr/>
        </p:nvGrpSpPr>
        <p:grpSpPr>
          <a:xfrm>
            <a:off x="2765919" y="3711325"/>
            <a:ext cx="228600" cy="228600"/>
            <a:chOff x="8869680" y="4869180"/>
            <a:chExt cx="228600" cy="228600"/>
          </a:xfrm>
        </p:grpSpPr>
        <p:sp>
          <p:nvSpPr>
            <p:cNvPr id="59" name="Shape 57"/>
            <p:cNvSpPr/>
            <p:nvPr/>
          </p:nvSpPr>
          <p:spPr>
            <a:xfrm>
              <a:off x="8869680" y="5097780"/>
              <a:ext cx="228600" cy="0"/>
            </a:xfrm>
            <a:prstGeom prst="line">
              <a:avLst/>
            </a:prstGeom>
            <a:noFill/>
            <a:ln w="25400">
              <a:solidFill>
                <a:srgbClr val="9CD14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0" name="Shape 58"/>
            <p:cNvSpPr/>
            <p:nvPr/>
          </p:nvSpPr>
          <p:spPr>
            <a:xfrm>
              <a:off x="9098280" y="4869180"/>
              <a:ext cx="0" cy="228600"/>
            </a:xfrm>
            <a:prstGeom prst="line">
              <a:avLst/>
            </a:prstGeom>
            <a:noFill/>
            <a:ln w="25400">
              <a:solidFill>
                <a:srgbClr val="9CD14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69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2289" y="259842"/>
            <a:ext cx="2926080" cy="1097280"/>
          </a:xfrm>
          <a:prstGeom prst="rect">
            <a:avLst/>
          </a:prstGeom>
        </p:spPr>
      </p:pic>
      <p:sp>
        <p:nvSpPr>
          <p:cNvPr id="71" name="Text 68"/>
          <p:cNvSpPr/>
          <p:nvPr/>
        </p:nvSpPr>
        <p:spPr>
          <a:xfrm>
            <a:off x="389766" y="3058931"/>
            <a:ext cx="275059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9CD14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 </a:t>
            </a:r>
            <a:r>
              <a:rPr lang="en-US" sz="3800" b="1" dirty="0" err="1">
                <a:solidFill>
                  <a:srgbClr val="9CD14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Presente</a:t>
            </a:r>
            <a:r>
              <a:rPr lang="en-US" sz="3800" b="1" dirty="0">
                <a:solidFill>
                  <a:srgbClr val="9CD14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</a:p>
          <a:p>
            <a:pPr marL="0" indent="0">
              <a:buNone/>
            </a:pPr>
            <a:r>
              <a:rPr lang="en-US" sz="3800" b="1" dirty="0">
                <a:solidFill>
                  <a:srgbClr val="9CD14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é Híbrido</a:t>
            </a:r>
            <a:endParaRPr lang="en-US" sz="3800" dirty="0"/>
          </a:p>
        </p:txBody>
      </p:sp>
      <p:sp>
        <p:nvSpPr>
          <p:cNvPr id="73" name="Text 70"/>
          <p:cNvSpPr/>
          <p:nvPr/>
        </p:nvSpPr>
        <p:spPr>
          <a:xfrm>
            <a:off x="220133" y="4156211"/>
            <a:ext cx="295800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Como o </a:t>
            </a:r>
            <a:r>
              <a:rPr lang="en-US" sz="1100" b="1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Microsoft Copilot</a:t>
            </a:r>
            <a:r>
              <a:rPr lang="en-US" sz="11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, as </a:t>
            </a:r>
            <a:r>
              <a:rPr lang="en-US" sz="1100" b="1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Frontier Firms</a:t>
            </a:r>
            <a:r>
              <a:rPr lang="en-US" sz="11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e os </a:t>
            </a:r>
            <a:r>
              <a:rPr lang="en-US" sz="1100" b="1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Frontier Professionals</a:t>
            </a:r>
            <a:r>
              <a:rPr lang="en-US" sz="11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estão criando o novo modelo operacional inteligente.</a:t>
            </a:r>
            <a:endParaRPr lang="en-US" sz="1100" dirty="0"/>
          </a:p>
        </p:txBody>
      </p:sp>
      <p:grpSp>
        <p:nvGrpSpPr>
          <p:cNvPr id="84" name="Agrupar 83">
            <a:extLst>
              <a:ext uri="{FF2B5EF4-FFF2-40B4-BE49-F238E27FC236}">
                <a16:creationId xmlns:a16="http://schemas.microsoft.com/office/drawing/2014/main" id="{C4819850-3CA3-E469-290A-6AFB231D8A42}"/>
              </a:ext>
            </a:extLst>
          </p:cNvPr>
          <p:cNvGrpSpPr/>
          <p:nvPr/>
        </p:nvGrpSpPr>
        <p:grpSpPr>
          <a:xfrm>
            <a:off x="8669951" y="62565"/>
            <a:ext cx="516636" cy="516636"/>
            <a:chOff x="8641080" y="4572000"/>
            <a:chExt cx="516636" cy="516636"/>
          </a:xfrm>
        </p:grpSpPr>
        <p:sp>
          <p:nvSpPr>
            <p:cNvPr id="85" name="Shape 25">
              <a:extLst>
                <a:ext uri="{FF2B5EF4-FFF2-40B4-BE49-F238E27FC236}">
                  <a16:creationId xmlns:a16="http://schemas.microsoft.com/office/drawing/2014/main" id="{D3EBE8BF-FF14-1B85-F473-F2EB1392069B}"/>
                </a:ext>
              </a:extLst>
            </p:cNvPr>
            <p:cNvSpPr/>
            <p:nvPr/>
          </p:nvSpPr>
          <p:spPr>
            <a:xfrm>
              <a:off x="8641080" y="4572000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86" name="Shape 26">
              <a:extLst>
                <a:ext uri="{FF2B5EF4-FFF2-40B4-BE49-F238E27FC236}">
                  <a16:creationId xmlns:a16="http://schemas.microsoft.com/office/drawing/2014/main" id="{98FFFFE9-CBCF-B11F-C8A0-7B8532F06913}"/>
                </a:ext>
              </a:extLst>
            </p:cNvPr>
            <p:cNvSpPr/>
            <p:nvPr/>
          </p:nvSpPr>
          <p:spPr>
            <a:xfrm>
              <a:off x="8759952" y="4572000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87" name="Shape 27">
              <a:extLst>
                <a:ext uri="{FF2B5EF4-FFF2-40B4-BE49-F238E27FC236}">
                  <a16:creationId xmlns:a16="http://schemas.microsoft.com/office/drawing/2014/main" id="{5D3C432D-E07F-68D1-4B89-6609D68479FD}"/>
                </a:ext>
              </a:extLst>
            </p:cNvPr>
            <p:cNvSpPr/>
            <p:nvPr/>
          </p:nvSpPr>
          <p:spPr>
            <a:xfrm>
              <a:off x="8878824" y="4572000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88" name="Shape 28">
              <a:extLst>
                <a:ext uri="{FF2B5EF4-FFF2-40B4-BE49-F238E27FC236}">
                  <a16:creationId xmlns:a16="http://schemas.microsoft.com/office/drawing/2014/main" id="{832D30F0-920C-08AB-8FAC-FE5C4AAC52D7}"/>
                </a:ext>
              </a:extLst>
            </p:cNvPr>
            <p:cNvSpPr/>
            <p:nvPr/>
          </p:nvSpPr>
          <p:spPr>
            <a:xfrm>
              <a:off x="8997696" y="4572000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89" name="Shape 29">
              <a:extLst>
                <a:ext uri="{FF2B5EF4-FFF2-40B4-BE49-F238E27FC236}">
                  <a16:creationId xmlns:a16="http://schemas.microsoft.com/office/drawing/2014/main" id="{8D0B721A-0227-D0FF-84DD-FE847524A861}"/>
                </a:ext>
              </a:extLst>
            </p:cNvPr>
            <p:cNvSpPr/>
            <p:nvPr/>
          </p:nvSpPr>
          <p:spPr>
            <a:xfrm>
              <a:off x="9116568" y="4572000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90" name="Shape 30">
              <a:extLst>
                <a:ext uri="{FF2B5EF4-FFF2-40B4-BE49-F238E27FC236}">
                  <a16:creationId xmlns:a16="http://schemas.microsoft.com/office/drawing/2014/main" id="{EC8F6022-5F73-FFDF-9CFC-94C0AECA242D}"/>
                </a:ext>
              </a:extLst>
            </p:cNvPr>
            <p:cNvSpPr/>
            <p:nvPr/>
          </p:nvSpPr>
          <p:spPr>
            <a:xfrm>
              <a:off x="8641080" y="4690872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91" name="Shape 31">
              <a:extLst>
                <a:ext uri="{FF2B5EF4-FFF2-40B4-BE49-F238E27FC236}">
                  <a16:creationId xmlns:a16="http://schemas.microsoft.com/office/drawing/2014/main" id="{1B0B73C2-C5DE-B8B8-D825-E672961BDC7B}"/>
                </a:ext>
              </a:extLst>
            </p:cNvPr>
            <p:cNvSpPr/>
            <p:nvPr/>
          </p:nvSpPr>
          <p:spPr>
            <a:xfrm>
              <a:off x="8759952" y="4690872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92" name="Shape 32">
              <a:extLst>
                <a:ext uri="{FF2B5EF4-FFF2-40B4-BE49-F238E27FC236}">
                  <a16:creationId xmlns:a16="http://schemas.microsoft.com/office/drawing/2014/main" id="{0FA5100E-1A88-FFB6-0B0D-3FE26C50039B}"/>
                </a:ext>
              </a:extLst>
            </p:cNvPr>
            <p:cNvSpPr/>
            <p:nvPr/>
          </p:nvSpPr>
          <p:spPr>
            <a:xfrm>
              <a:off x="8878824" y="4690872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93" name="Shape 33">
              <a:extLst>
                <a:ext uri="{FF2B5EF4-FFF2-40B4-BE49-F238E27FC236}">
                  <a16:creationId xmlns:a16="http://schemas.microsoft.com/office/drawing/2014/main" id="{1103D35C-0407-EB35-96BE-9989872D5069}"/>
                </a:ext>
              </a:extLst>
            </p:cNvPr>
            <p:cNvSpPr/>
            <p:nvPr/>
          </p:nvSpPr>
          <p:spPr>
            <a:xfrm>
              <a:off x="8997696" y="4690872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94" name="Shape 34">
              <a:extLst>
                <a:ext uri="{FF2B5EF4-FFF2-40B4-BE49-F238E27FC236}">
                  <a16:creationId xmlns:a16="http://schemas.microsoft.com/office/drawing/2014/main" id="{34039BBD-C633-9625-442F-CD641896F81A}"/>
                </a:ext>
              </a:extLst>
            </p:cNvPr>
            <p:cNvSpPr/>
            <p:nvPr/>
          </p:nvSpPr>
          <p:spPr>
            <a:xfrm>
              <a:off x="9116568" y="4690872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95" name="Shape 35">
              <a:extLst>
                <a:ext uri="{FF2B5EF4-FFF2-40B4-BE49-F238E27FC236}">
                  <a16:creationId xmlns:a16="http://schemas.microsoft.com/office/drawing/2014/main" id="{275EF037-B2AD-35AF-5237-4ADEBD0B1099}"/>
                </a:ext>
              </a:extLst>
            </p:cNvPr>
            <p:cNvSpPr/>
            <p:nvPr/>
          </p:nvSpPr>
          <p:spPr>
            <a:xfrm>
              <a:off x="8641080" y="4809744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96" name="Shape 36">
              <a:extLst>
                <a:ext uri="{FF2B5EF4-FFF2-40B4-BE49-F238E27FC236}">
                  <a16:creationId xmlns:a16="http://schemas.microsoft.com/office/drawing/2014/main" id="{7C9D3D1E-3711-7745-A591-1CFF897259CC}"/>
                </a:ext>
              </a:extLst>
            </p:cNvPr>
            <p:cNvSpPr/>
            <p:nvPr/>
          </p:nvSpPr>
          <p:spPr>
            <a:xfrm>
              <a:off x="8759952" y="4809744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97" name="Shape 37">
              <a:extLst>
                <a:ext uri="{FF2B5EF4-FFF2-40B4-BE49-F238E27FC236}">
                  <a16:creationId xmlns:a16="http://schemas.microsoft.com/office/drawing/2014/main" id="{8E3DC752-A1E6-7815-5869-9ACF333BB559}"/>
                </a:ext>
              </a:extLst>
            </p:cNvPr>
            <p:cNvSpPr/>
            <p:nvPr/>
          </p:nvSpPr>
          <p:spPr>
            <a:xfrm>
              <a:off x="8878824" y="4809744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98" name="Shape 38">
              <a:extLst>
                <a:ext uri="{FF2B5EF4-FFF2-40B4-BE49-F238E27FC236}">
                  <a16:creationId xmlns:a16="http://schemas.microsoft.com/office/drawing/2014/main" id="{298C6F4F-D7B1-5736-3641-11417908EA8F}"/>
                </a:ext>
              </a:extLst>
            </p:cNvPr>
            <p:cNvSpPr/>
            <p:nvPr/>
          </p:nvSpPr>
          <p:spPr>
            <a:xfrm>
              <a:off x="8997696" y="4809744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99" name="Shape 39">
              <a:extLst>
                <a:ext uri="{FF2B5EF4-FFF2-40B4-BE49-F238E27FC236}">
                  <a16:creationId xmlns:a16="http://schemas.microsoft.com/office/drawing/2014/main" id="{40DD1C64-02C8-2464-F447-F35AE6796239}"/>
                </a:ext>
              </a:extLst>
            </p:cNvPr>
            <p:cNvSpPr/>
            <p:nvPr/>
          </p:nvSpPr>
          <p:spPr>
            <a:xfrm>
              <a:off x="9116568" y="4809744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100" name="Shape 40">
              <a:extLst>
                <a:ext uri="{FF2B5EF4-FFF2-40B4-BE49-F238E27FC236}">
                  <a16:creationId xmlns:a16="http://schemas.microsoft.com/office/drawing/2014/main" id="{5F0D3EBB-F7EA-26BE-DBC0-539F965938F8}"/>
                </a:ext>
              </a:extLst>
            </p:cNvPr>
            <p:cNvSpPr/>
            <p:nvPr/>
          </p:nvSpPr>
          <p:spPr>
            <a:xfrm>
              <a:off x="8641080" y="4928616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101" name="Shape 41">
              <a:extLst>
                <a:ext uri="{FF2B5EF4-FFF2-40B4-BE49-F238E27FC236}">
                  <a16:creationId xmlns:a16="http://schemas.microsoft.com/office/drawing/2014/main" id="{F38F8B4A-EAA4-1D8D-2547-F7F143ACFE65}"/>
                </a:ext>
              </a:extLst>
            </p:cNvPr>
            <p:cNvSpPr/>
            <p:nvPr/>
          </p:nvSpPr>
          <p:spPr>
            <a:xfrm>
              <a:off x="8759952" y="4928616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102" name="Shape 42">
              <a:extLst>
                <a:ext uri="{FF2B5EF4-FFF2-40B4-BE49-F238E27FC236}">
                  <a16:creationId xmlns:a16="http://schemas.microsoft.com/office/drawing/2014/main" id="{7861DA50-3BE9-34FB-AEB9-5FAD4CDDD3DF}"/>
                </a:ext>
              </a:extLst>
            </p:cNvPr>
            <p:cNvSpPr/>
            <p:nvPr/>
          </p:nvSpPr>
          <p:spPr>
            <a:xfrm>
              <a:off x="8878824" y="4928616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103" name="Shape 43">
              <a:extLst>
                <a:ext uri="{FF2B5EF4-FFF2-40B4-BE49-F238E27FC236}">
                  <a16:creationId xmlns:a16="http://schemas.microsoft.com/office/drawing/2014/main" id="{EFB766E1-CB0D-5D79-3222-589BCF002AE2}"/>
                </a:ext>
              </a:extLst>
            </p:cNvPr>
            <p:cNvSpPr/>
            <p:nvPr/>
          </p:nvSpPr>
          <p:spPr>
            <a:xfrm>
              <a:off x="8997696" y="4928616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104" name="Shape 44">
              <a:extLst>
                <a:ext uri="{FF2B5EF4-FFF2-40B4-BE49-F238E27FC236}">
                  <a16:creationId xmlns:a16="http://schemas.microsoft.com/office/drawing/2014/main" id="{C27E1A16-A735-BC58-970B-8F89C5348866}"/>
                </a:ext>
              </a:extLst>
            </p:cNvPr>
            <p:cNvSpPr/>
            <p:nvPr/>
          </p:nvSpPr>
          <p:spPr>
            <a:xfrm>
              <a:off x="9116568" y="4928616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105" name="Shape 45">
              <a:extLst>
                <a:ext uri="{FF2B5EF4-FFF2-40B4-BE49-F238E27FC236}">
                  <a16:creationId xmlns:a16="http://schemas.microsoft.com/office/drawing/2014/main" id="{BAA21E72-149D-4A26-9906-527769BB581B}"/>
                </a:ext>
              </a:extLst>
            </p:cNvPr>
            <p:cNvSpPr/>
            <p:nvPr/>
          </p:nvSpPr>
          <p:spPr>
            <a:xfrm>
              <a:off x="8641080" y="5047488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Shape 46">
              <a:extLst>
                <a:ext uri="{FF2B5EF4-FFF2-40B4-BE49-F238E27FC236}">
                  <a16:creationId xmlns:a16="http://schemas.microsoft.com/office/drawing/2014/main" id="{799704EA-0B08-43B5-35CA-49D6899C3A3F}"/>
                </a:ext>
              </a:extLst>
            </p:cNvPr>
            <p:cNvSpPr/>
            <p:nvPr/>
          </p:nvSpPr>
          <p:spPr>
            <a:xfrm>
              <a:off x="8759952" y="5047488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107" name="Shape 47">
              <a:extLst>
                <a:ext uri="{FF2B5EF4-FFF2-40B4-BE49-F238E27FC236}">
                  <a16:creationId xmlns:a16="http://schemas.microsoft.com/office/drawing/2014/main" id="{251295F8-D166-99FF-848D-2403D7837A01}"/>
                </a:ext>
              </a:extLst>
            </p:cNvPr>
            <p:cNvSpPr/>
            <p:nvPr/>
          </p:nvSpPr>
          <p:spPr>
            <a:xfrm>
              <a:off x="8878824" y="5047488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108" name="Shape 48">
              <a:extLst>
                <a:ext uri="{FF2B5EF4-FFF2-40B4-BE49-F238E27FC236}">
                  <a16:creationId xmlns:a16="http://schemas.microsoft.com/office/drawing/2014/main" id="{FEC716D4-5002-C40D-E1CC-A21276375C29}"/>
                </a:ext>
              </a:extLst>
            </p:cNvPr>
            <p:cNvSpPr/>
            <p:nvPr/>
          </p:nvSpPr>
          <p:spPr>
            <a:xfrm>
              <a:off x="8997696" y="5047488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109" name="Shape 49">
              <a:extLst>
                <a:ext uri="{FF2B5EF4-FFF2-40B4-BE49-F238E27FC236}">
                  <a16:creationId xmlns:a16="http://schemas.microsoft.com/office/drawing/2014/main" id="{1EB9C20E-BB77-461E-2A3B-95B10A89B2FD}"/>
                </a:ext>
              </a:extLst>
            </p:cNvPr>
            <p:cNvSpPr/>
            <p:nvPr/>
          </p:nvSpPr>
          <p:spPr>
            <a:xfrm>
              <a:off x="9116568" y="5047488"/>
              <a:ext cx="41148" cy="41148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/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NOVO BLUEPRINT ORGANIZACIONAL</a:t>
            </a:r>
            <a:r>
              <a:rPr lang="pt-BR" sz="800" b="0" kern="0" dirty="0">
                <a:solidFill>
                  <a:srgbClr val="8A8F9E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 surgimento do “Chefe de Agentes”</a:t>
            </a:r>
            <a:endParaRPr lang="en-US" sz="2600" dirty="0"/>
          </a:p>
        </p:txBody>
      </p:sp>
      <p:sp>
        <p:nvSpPr>
          <p:cNvPr id="39" name="Shape 37"/>
          <p:cNvSpPr/>
          <p:nvPr/>
        </p:nvSpPr>
        <p:spPr>
          <a:xfrm>
            <a:off x="411480" y="2194560"/>
            <a:ext cx="3291840" cy="2560320"/>
          </a:xfrm>
          <a:prstGeom prst="rect">
            <a:avLst/>
          </a:prstGeom>
          <a:solidFill>
            <a:srgbClr val="124F4A"/>
          </a:solidFill>
          <a:ln w="19050">
            <a:noFill/>
            <a:prstDash val="dash"/>
          </a:ln>
        </p:spPr>
        <p:txBody>
          <a:bodyPr/>
          <a:lstStyle/>
          <a:p>
            <a:endParaRPr lang="pt-BR"/>
          </a:p>
        </p:txBody>
      </p:sp>
      <p:sp>
        <p:nvSpPr>
          <p:cNvPr id="40" name="Shape 38"/>
          <p:cNvSpPr/>
          <p:nvPr/>
        </p:nvSpPr>
        <p:spPr>
          <a:xfrm>
            <a:off x="457200" y="224028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1" name="Shape 39"/>
          <p:cNvSpPr/>
          <p:nvPr/>
        </p:nvSpPr>
        <p:spPr>
          <a:xfrm>
            <a:off x="457200" y="224028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2" name="Shape 40"/>
          <p:cNvSpPr/>
          <p:nvPr/>
        </p:nvSpPr>
        <p:spPr>
          <a:xfrm>
            <a:off x="3429000" y="224028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3" name="Shape 41"/>
          <p:cNvSpPr/>
          <p:nvPr/>
        </p:nvSpPr>
        <p:spPr>
          <a:xfrm>
            <a:off x="3657600" y="224028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4" name="Shape 42"/>
          <p:cNvSpPr/>
          <p:nvPr/>
        </p:nvSpPr>
        <p:spPr>
          <a:xfrm>
            <a:off x="457200" y="470916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5" name="Shape 43"/>
          <p:cNvSpPr/>
          <p:nvPr/>
        </p:nvSpPr>
        <p:spPr>
          <a:xfrm>
            <a:off x="457200" y="448056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6" name="Shape 44"/>
          <p:cNvSpPr/>
          <p:nvPr/>
        </p:nvSpPr>
        <p:spPr>
          <a:xfrm>
            <a:off x="3429000" y="470916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7" name="Shape 45"/>
          <p:cNvSpPr/>
          <p:nvPr/>
        </p:nvSpPr>
        <p:spPr>
          <a:xfrm>
            <a:off x="3657600" y="448056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8" name="Shape 46"/>
          <p:cNvSpPr/>
          <p:nvPr/>
        </p:nvSpPr>
        <p:spPr>
          <a:xfrm>
            <a:off x="1691640" y="3154680"/>
            <a:ext cx="731520" cy="457200"/>
          </a:xfrm>
          <a:prstGeom prst="roundRect">
            <a:avLst>
              <a:gd name="adj" fmla="val 10000"/>
            </a:avLst>
          </a:prstGeom>
          <a:solidFill>
            <a:srgbClr val="9CD14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9" name="Shape 47"/>
          <p:cNvSpPr/>
          <p:nvPr/>
        </p:nvSpPr>
        <p:spPr>
          <a:xfrm>
            <a:off x="1920240" y="3291840"/>
            <a:ext cx="274320" cy="274320"/>
          </a:xfrm>
          <a:prstGeom prst="ellipse">
            <a:avLst/>
          </a:prstGeom>
          <a:solidFill>
            <a:srgbClr val="124F4A"/>
          </a:solidFill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0" name="Shape 48"/>
          <p:cNvSpPr/>
          <p:nvPr/>
        </p:nvSpPr>
        <p:spPr>
          <a:xfrm>
            <a:off x="1737360" y="3081528"/>
            <a:ext cx="164592" cy="73152"/>
          </a:xfrm>
          <a:prstGeom prst="rect">
            <a:avLst/>
          </a:prstGeom>
          <a:solidFill>
            <a:srgbClr val="9CD14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3" name="Shape 51"/>
          <p:cNvSpPr/>
          <p:nvPr/>
        </p:nvSpPr>
        <p:spPr>
          <a:xfrm>
            <a:off x="411480" y="4297680"/>
            <a:ext cx="3291840" cy="457200"/>
          </a:xfrm>
          <a:prstGeom prst="rect">
            <a:avLst/>
          </a:prstGeom>
          <a:solidFill>
            <a:srgbClr val="242844">
              <a:alpha val="85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4" name="Text 52"/>
          <p:cNvSpPr/>
          <p:nvPr/>
        </p:nvSpPr>
        <p:spPr>
          <a:xfrm>
            <a:off x="502920" y="434340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i="1" kern="0" spc="200" dirty="0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AGENT BOSS · o novo papel de cada funcionário</a:t>
            </a:r>
            <a:endParaRPr lang="en-US" sz="1000" dirty="0"/>
          </a:p>
        </p:txBody>
      </p:sp>
      <p:sp>
        <p:nvSpPr>
          <p:cNvPr id="55" name="Text 53"/>
          <p:cNvSpPr/>
          <p:nvPr/>
        </p:nvSpPr>
        <p:spPr>
          <a:xfrm>
            <a:off x="3931920" y="228600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De executor para estrategista</a:t>
            </a:r>
            <a:endParaRPr lang="en-US" sz="2000" dirty="0"/>
          </a:p>
        </p:txBody>
      </p:sp>
      <p:sp>
        <p:nvSpPr>
          <p:cNvPr id="56" name="Text 54"/>
          <p:cNvSpPr/>
          <p:nvPr/>
        </p:nvSpPr>
        <p:spPr>
          <a:xfrm>
            <a:off x="3931920" y="2788920"/>
            <a:ext cx="4846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Todo funcionário evolui para gerente de um ou mais sistemas de IA, com autonomia para criar, supervisionar e otimizar agentes.</a:t>
            </a:r>
            <a:endParaRPr lang="en-US" sz="1300" dirty="0"/>
          </a:p>
        </p:txBody>
      </p:sp>
      <p:sp>
        <p:nvSpPr>
          <p:cNvPr id="57" name="Shape 55"/>
          <p:cNvSpPr/>
          <p:nvPr/>
        </p:nvSpPr>
        <p:spPr>
          <a:xfrm>
            <a:off x="3931920" y="3749040"/>
            <a:ext cx="4846320" cy="457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8" name="Text 56"/>
          <p:cNvSpPr/>
          <p:nvPr/>
        </p:nvSpPr>
        <p:spPr>
          <a:xfrm>
            <a:off x="4069080" y="3776472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ANTES   </a:t>
            </a: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“eu escrevo e-mails, levanto dados, monto relatórios”</a:t>
            </a:r>
            <a:endParaRPr lang="en-US" sz="1100" dirty="0"/>
          </a:p>
        </p:txBody>
      </p:sp>
      <p:sp>
        <p:nvSpPr>
          <p:cNvPr id="59" name="Shape 57"/>
          <p:cNvSpPr/>
          <p:nvPr/>
        </p:nvSpPr>
        <p:spPr>
          <a:xfrm>
            <a:off x="3931920" y="4297680"/>
            <a:ext cx="4846320" cy="457200"/>
          </a:xfrm>
          <a:prstGeom prst="rect">
            <a:avLst/>
          </a:prstGeom>
          <a:solidFill>
            <a:srgbClr val="11852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0" name="Text 58"/>
          <p:cNvSpPr/>
          <p:nvPr/>
        </p:nvSpPr>
        <p:spPr>
          <a:xfrm>
            <a:off x="4069080" y="4325112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AGORA   </a:t>
            </a:r>
            <a:r>
              <a:rPr lang="en-US" sz="1100" b="1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“eu crio e gerencio agentes que fazem isso por mim”</a:t>
            </a:r>
            <a:endParaRPr lang="en-US" sz="1100" dirty="0"/>
          </a:p>
        </p:txBody>
      </p:sp>
      <p:pic>
        <p:nvPicPr>
          <p:cNvPr id="65" name="Imagem 64">
            <a:extLst>
              <a:ext uri="{FF2B5EF4-FFF2-40B4-BE49-F238E27FC236}">
                <a16:creationId xmlns:a16="http://schemas.microsoft.com/office/drawing/2014/main" id="{F8C3C4AE-6F66-918A-3E69-66FACBD4F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19" y="2441449"/>
            <a:ext cx="3080003" cy="1719072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0F246D28-B97C-B0D7-FD72-5ED2173ADE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52" name="Image 2" descr="preencoded.png">
            <a:extLst>
              <a:ext uri="{FF2B5EF4-FFF2-40B4-BE49-F238E27FC236}">
                <a16:creationId xmlns:a16="http://schemas.microsoft.com/office/drawing/2014/main" id="{3BD4BCC1-D368-54FC-B332-1F8563EED7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036110">
            <a:off x="8590798" y="4638559"/>
            <a:ext cx="885628" cy="88562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PROFISSIONAL FRONTIER</a:t>
            </a:r>
            <a:r>
              <a:rPr lang="pt-BR" sz="800" b="0" kern="0" dirty="0">
                <a:solidFill>
                  <a:srgbClr val="8A8F9E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 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De agent boss a Frontier Professional</a:t>
            </a:r>
            <a:endParaRPr lang="en-US" sz="2600" dirty="0"/>
          </a:p>
        </p:txBody>
      </p:sp>
      <p:sp>
        <p:nvSpPr>
          <p:cNvPr id="39" name="Text 37"/>
          <p:cNvSpPr/>
          <p:nvPr/>
        </p:nvSpPr>
        <p:spPr>
          <a:xfrm>
            <a:off x="411480" y="2057400"/>
            <a:ext cx="8321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Em 2025 a Microsoft nomeou o papel. Em 2026 mediu quem já chegou lá: 16% dos usuários de IA no mundo - e 27% no Brasil.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411480" y="2743200"/>
            <a:ext cx="2633472" cy="20116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1" name="Shape 39"/>
          <p:cNvSpPr/>
          <p:nvPr/>
        </p:nvSpPr>
        <p:spPr>
          <a:xfrm>
            <a:off x="411480" y="2743200"/>
            <a:ext cx="2633472" cy="64008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2" name="Shape 40"/>
          <p:cNvSpPr/>
          <p:nvPr/>
        </p:nvSpPr>
        <p:spPr>
          <a:xfrm>
            <a:off x="640080" y="2926080"/>
            <a:ext cx="594360" cy="59436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2" y="3044952"/>
            <a:ext cx="347472" cy="347472"/>
          </a:xfrm>
          <a:prstGeom prst="rect">
            <a:avLst/>
          </a:prstGeom>
        </p:spPr>
      </p:pic>
      <p:sp>
        <p:nvSpPr>
          <p:cNvPr id="44" name="Text 41"/>
          <p:cNvSpPr/>
          <p:nvPr/>
        </p:nvSpPr>
        <p:spPr>
          <a:xfrm>
            <a:off x="640080" y="36118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Opera agentes</a:t>
            </a:r>
            <a:endParaRPr lang="en-US" sz="1500" dirty="0"/>
          </a:p>
        </p:txBody>
      </p:sp>
      <p:sp>
        <p:nvSpPr>
          <p:cNvPr id="45" name="Text 42"/>
          <p:cNvSpPr/>
          <p:nvPr/>
        </p:nvSpPr>
        <p:spPr>
          <a:xfrm>
            <a:off x="640080" y="402336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Usa agentes de IA para trabalho complexo e multietapas, incluindo sistemas multiagentes.</a:t>
            </a:r>
            <a:endParaRPr lang="en-US" sz="1100" dirty="0"/>
          </a:p>
        </p:txBody>
      </p:sp>
      <p:sp>
        <p:nvSpPr>
          <p:cNvPr id="46" name="Shape 43"/>
          <p:cNvSpPr/>
          <p:nvPr/>
        </p:nvSpPr>
        <p:spPr>
          <a:xfrm>
            <a:off x="3227832" y="2743200"/>
            <a:ext cx="2633472" cy="20116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7" name="Shape 44"/>
          <p:cNvSpPr/>
          <p:nvPr/>
        </p:nvSpPr>
        <p:spPr>
          <a:xfrm>
            <a:off x="3227832" y="2743200"/>
            <a:ext cx="2633472" cy="64008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8" name="Shape 45"/>
          <p:cNvSpPr/>
          <p:nvPr/>
        </p:nvSpPr>
        <p:spPr>
          <a:xfrm>
            <a:off x="3456432" y="2926080"/>
            <a:ext cx="594360" cy="59436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304" y="3044952"/>
            <a:ext cx="347472" cy="347472"/>
          </a:xfrm>
          <a:prstGeom prst="rect">
            <a:avLst/>
          </a:prstGeom>
        </p:spPr>
      </p:pic>
      <p:sp>
        <p:nvSpPr>
          <p:cNvPr id="50" name="Text 46"/>
          <p:cNvSpPr/>
          <p:nvPr/>
        </p:nvSpPr>
        <p:spPr>
          <a:xfrm>
            <a:off x="3456432" y="36118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Redesenha o trabalho</a:t>
            </a:r>
            <a:endParaRPr lang="en-US" sz="1500" dirty="0"/>
          </a:p>
        </p:txBody>
      </p:sp>
      <p:sp>
        <p:nvSpPr>
          <p:cNvPr id="51" name="Text 47"/>
          <p:cNvSpPr/>
          <p:nvPr/>
        </p:nvSpPr>
        <p:spPr>
          <a:xfrm>
            <a:off x="3456432" y="402336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Reformula fluxos por rotina, identificando onde o agente aumenta ou automatiza.</a:t>
            </a:r>
            <a:endParaRPr lang="en-US" sz="1100" dirty="0"/>
          </a:p>
        </p:txBody>
      </p:sp>
      <p:sp>
        <p:nvSpPr>
          <p:cNvPr id="52" name="Shape 48"/>
          <p:cNvSpPr/>
          <p:nvPr/>
        </p:nvSpPr>
        <p:spPr>
          <a:xfrm>
            <a:off x="6044184" y="2743200"/>
            <a:ext cx="2633472" cy="20116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3" name="Shape 49"/>
          <p:cNvSpPr/>
          <p:nvPr/>
        </p:nvSpPr>
        <p:spPr>
          <a:xfrm>
            <a:off x="6044184" y="2743200"/>
            <a:ext cx="2633472" cy="64008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4" name="Shape 50"/>
          <p:cNvSpPr/>
          <p:nvPr/>
        </p:nvSpPr>
        <p:spPr>
          <a:xfrm>
            <a:off x="6272784" y="2926080"/>
            <a:ext cx="594360" cy="59436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5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1656" y="3044952"/>
            <a:ext cx="347472" cy="347472"/>
          </a:xfrm>
          <a:prstGeom prst="rect">
            <a:avLst/>
          </a:prstGeom>
        </p:spPr>
      </p:pic>
      <p:sp>
        <p:nvSpPr>
          <p:cNvPr id="56" name="Text 51"/>
          <p:cNvSpPr/>
          <p:nvPr/>
        </p:nvSpPr>
        <p:spPr>
          <a:xfrm>
            <a:off x="6272784" y="36118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Escala a prática</a:t>
            </a:r>
            <a:endParaRPr lang="en-US" sz="1500" dirty="0"/>
          </a:p>
        </p:txBody>
      </p:sp>
      <p:sp>
        <p:nvSpPr>
          <p:cNvPr id="57" name="Text 52"/>
          <p:cNvSpPr/>
          <p:nvPr/>
        </p:nvSpPr>
        <p:spPr>
          <a:xfrm>
            <a:off x="6272784" y="402336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Cria padrões e práticas de IA repetíveis, que vão além do uso individual.</a:t>
            </a:r>
            <a:endParaRPr lang="en-US" sz="1100" dirty="0"/>
          </a:p>
        </p:txBody>
      </p:sp>
      <p:pic>
        <p:nvPicPr>
          <p:cNvPr id="59" name="Imagem 58">
            <a:extLst>
              <a:ext uri="{FF2B5EF4-FFF2-40B4-BE49-F238E27FC236}">
                <a16:creationId xmlns:a16="http://schemas.microsoft.com/office/drawing/2014/main" id="{85BE9BF9-5F5D-059B-2F46-F33DD3C370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58" name="Image 2" descr="preencoded.png">
            <a:extLst>
              <a:ext uri="{FF2B5EF4-FFF2-40B4-BE49-F238E27FC236}">
                <a16:creationId xmlns:a16="http://schemas.microsoft.com/office/drawing/2014/main" id="{1178BCEF-CEA1-E0DF-F58F-4AF80E7533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036110">
            <a:off x="8590798" y="4638559"/>
            <a:ext cx="885628" cy="88562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PROFISSIONAL FRONTIER</a:t>
            </a:r>
            <a:r>
              <a:rPr lang="pt-BR" sz="800" b="0" kern="0" dirty="0">
                <a:solidFill>
                  <a:srgbClr val="8A8F9E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Os quatro modos de trabalhar com IA</a:t>
            </a:r>
            <a:endParaRPr lang="en-US" sz="2600" dirty="0"/>
          </a:p>
        </p:txBody>
      </p:sp>
      <p:sp>
        <p:nvSpPr>
          <p:cNvPr id="39" name="Text 37"/>
          <p:cNvSpPr/>
          <p:nvPr/>
        </p:nvSpPr>
        <p:spPr>
          <a:xfrm>
            <a:off x="411480" y="2057400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que distingue o Frontier Professional não é qual modo ele usa - é saber qual modo cada tarefa pede.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411480" y="2606040"/>
            <a:ext cx="1975104" cy="22402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1" name="Shape 39"/>
          <p:cNvSpPr/>
          <p:nvPr/>
        </p:nvSpPr>
        <p:spPr>
          <a:xfrm>
            <a:off x="411480" y="2606040"/>
            <a:ext cx="1975104" cy="548640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864" y="2697480"/>
            <a:ext cx="365760" cy="365760"/>
          </a:xfrm>
          <a:prstGeom prst="rect">
            <a:avLst/>
          </a:prstGeom>
        </p:spPr>
      </p:pic>
      <p:sp>
        <p:nvSpPr>
          <p:cNvPr id="43" name="Text 40"/>
          <p:cNvSpPr/>
          <p:nvPr/>
        </p:nvSpPr>
        <p:spPr>
          <a:xfrm>
            <a:off x="548640" y="3246120"/>
            <a:ext cx="1764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Delegação</a:t>
            </a:r>
            <a:endParaRPr lang="en-US" sz="1300" dirty="0"/>
          </a:p>
        </p:txBody>
      </p:sp>
      <p:sp>
        <p:nvSpPr>
          <p:cNvPr id="44" name="Text 41"/>
          <p:cNvSpPr/>
          <p:nvPr/>
        </p:nvSpPr>
        <p:spPr>
          <a:xfrm>
            <a:off x="576072" y="3657600"/>
            <a:ext cx="176479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humano define o resultado e supervisiona; o agente executa o fluxo de ponta a ponta. Alta intensidade do agente, baixa do humano.</a:t>
            </a:r>
            <a:endParaRPr lang="en-US" sz="1000" dirty="0"/>
          </a:p>
        </p:txBody>
      </p:sp>
      <p:sp>
        <p:nvSpPr>
          <p:cNvPr id="45" name="Shape 42"/>
          <p:cNvSpPr/>
          <p:nvPr/>
        </p:nvSpPr>
        <p:spPr>
          <a:xfrm>
            <a:off x="2514600" y="2606040"/>
            <a:ext cx="1975104" cy="22402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6" name="Shape 43"/>
          <p:cNvSpPr/>
          <p:nvPr/>
        </p:nvSpPr>
        <p:spPr>
          <a:xfrm>
            <a:off x="2514600" y="2606040"/>
            <a:ext cx="1975104" cy="548640"/>
          </a:xfrm>
          <a:prstGeom prst="rect">
            <a:avLst/>
          </a:prstGeom>
          <a:solidFill>
            <a:srgbClr val="0B7E7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0984" y="2697480"/>
            <a:ext cx="365760" cy="365760"/>
          </a:xfrm>
          <a:prstGeom prst="rect">
            <a:avLst/>
          </a:prstGeom>
        </p:spPr>
      </p:pic>
      <p:sp>
        <p:nvSpPr>
          <p:cNvPr id="48" name="Text 44"/>
          <p:cNvSpPr/>
          <p:nvPr/>
        </p:nvSpPr>
        <p:spPr>
          <a:xfrm>
            <a:off x="2651760" y="3246120"/>
            <a:ext cx="1764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Colaboração</a:t>
            </a:r>
            <a:endParaRPr lang="en-US" sz="1300" dirty="0"/>
          </a:p>
        </p:txBody>
      </p:sp>
      <p:sp>
        <p:nvSpPr>
          <p:cNvPr id="49" name="Text 45"/>
          <p:cNvSpPr/>
          <p:nvPr/>
        </p:nvSpPr>
        <p:spPr>
          <a:xfrm>
            <a:off x="2679192" y="3657600"/>
            <a:ext cx="176479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Humano e agente trabalham juntos, em idas e vindas, até o resultado ficar de pé. Alta intensidade dos dois lados.</a:t>
            </a:r>
            <a:endParaRPr lang="en-US" sz="1000" dirty="0"/>
          </a:p>
        </p:txBody>
      </p:sp>
      <p:sp>
        <p:nvSpPr>
          <p:cNvPr id="50" name="Shape 46"/>
          <p:cNvSpPr/>
          <p:nvPr/>
        </p:nvSpPr>
        <p:spPr>
          <a:xfrm>
            <a:off x="4617720" y="2606040"/>
            <a:ext cx="1975104" cy="22402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1" name="Shape 47"/>
          <p:cNvSpPr/>
          <p:nvPr/>
        </p:nvSpPr>
        <p:spPr>
          <a:xfrm>
            <a:off x="4617720" y="2606040"/>
            <a:ext cx="1975104" cy="548640"/>
          </a:xfrm>
          <a:prstGeom prst="rect">
            <a:avLst/>
          </a:prstGeom>
          <a:solidFill>
            <a:srgbClr val="118522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5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4104" y="2697480"/>
            <a:ext cx="365760" cy="365760"/>
          </a:xfrm>
          <a:prstGeom prst="rect">
            <a:avLst/>
          </a:prstGeom>
        </p:spPr>
      </p:pic>
      <p:sp>
        <p:nvSpPr>
          <p:cNvPr id="53" name="Text 48"/>
          <p:cNvSpPr/>
          <p:nvPr/>
        </p:nvSpPr>
        <p:spPr>
          <a:xfrm>
            <a:off x="4754880" y="3246120"/>
            <a:ext cx="1764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Pergunta</a:t>
            </a:r>
            <a:endParaRPr lang="en-US" sz="1300" dirty="0"/>
          </a:p>
        </p:txBody>
      </p:sp>
      <p:sp>
        <p:nvSpPr>
          <p:cNvPr id="54" name="Text 49"/>
          <p:cNvSpPr/>
          <p:nvPr/>
        </p:nvSpPr>
        <p:spPr>
          <a:xfrm>
            <a:off x="4782312" y="3657600"/>
            <a:ext cx="176479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Uso pontual e direto: consultar, checar, obter uma resposta específica. Baixa intensidade dos dois lados.</a:t>
            </a:r>
            <a:endParaRPr lang="en-US" sz="1000" dirty="0"/>
          </a:p>
        </p:txBody>
      </p:sp>
      <p:sp>
        <p:nvSpPr>
          <p:cNvPr id="55" name="Shape 50"/>
          <p:cNvSpPr/>
          <p:nvPr/>
        </p:nvSpPr>
        <p:spPr>
          <a:xfrm>
            <a:off x="6720840" y="2606040"/>
            <a:ext cx="1975104" cy="22402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6" name="Shape 51"/>
          <p:cNvSpPr/>
          <p:nvPr/>
        </p:nvSpPr>
        <p:spPr>
          <a:xfrm>
            <a:off x="6720840" y="2606040"/>
            <a:ext cx="1975104" cy="548640"/>
          </a:xfrm>
          <a:prstGeom prst="rect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5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7224" y="2697480"/>
            <a:ext cx="365760" cy="365760"/>
          </a:xfrm>
          <a:prstGeom prst="rect">
            <a:avLst/>
          </a:prstGeom>
        </p:spPr>
      </p:pic>
      <p:sp>
        <p:nvSpPr>
          <p:cNvPr id="58" name="Text 52"/>
          <p:cNvSpPr/>
          <p:nvPr/>
        </p:nvSpPr>
        <p:spPr>
          <a:xfrm>
            <a:off x="6858000" y="3246120"/>
            <a:ext cx="1764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Exploração</a:t>
            </a:r>
            <a:endParaRPr lang="en-US" sz="1300" dirty="0"/>
          </a:p>
        </p:txBody>
      </p:sp>
      <p:sp>
        <p:nvSpPr>
          <p:cNvPr id="59" name="Text 53"/>
          <p:cNvSpPr/>
          <p:nvPr/>
        </p:nvSpPr>
        <p:spPr>
          <a:xfrm>
            <a:off x="6885432" y="3657600"/>
            <a:ext cx="176479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humano dirige a investigação e usa o agente para abrir caminhos e testar hipóteses. Alta intensidade humana.</a:t>
            </a:r>
            <a:endParaRPr lang="en-US" sz="1000" dirty="0"/>
          </a:p>
        </p:txBody>
      </p:sp>
      <p:pic>
        <p:nvPicPr>
          <p:cNvPr id="61" name="Imagem 60">
            <a:extLst>
              <a:ext uri="{FF2B5EF4-FFF2-40B4-BE49-F238E27FC236}">
                <a16:creationId xmlns:a16="http://schemas.microsoft.com/office/drawing/2014/main" id="{488F87E7-B8B3-C595-9866-EC971DD8AE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60" name="Image 2" descr="preencoded.png">
            <a:extLst>
              <a:ext uri="{FF2B5EF4-FFF2-40B4-BE49-F238E27FC236}">
                <a16:creationId xmlns:a16="http://schemas.microsoft.com/office/drawing/2014/main" id="{57129DA5-8F4D-7D36-F00E-AB3538AC1C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036110">
            <a:off x="8590798" y="4638559"/>
            <a:ext cx="885628" cy="88562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PROFISSIONAL FRONTIER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 que a IA já mudou na prática</a:t>
            </a:r>
            <a:endParaRPr lang="en-US" sz="2600" dirty="0"/>
          </a:p>
        </p:txBody>
      </p:sp>
      <p:sp>
        <p:nvSpPr>
          <p:cNvPr id="39" name="Text 37"/>
          <p:cNvSpPr/>
          <p:nvPr/>
        </p:nvSpPr>
        <p:spPr>
          <a:xfrm>
            <a:off x="411480" y="2057400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IA deixou de acelerar tarefas e passou a expandir o que cada pessoa consegue fazer - e o julgamento humano ficou mais importante, não menos.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411480" y="2606040"/>
            <a:ext cx="1975104" cy="169164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1" name="Shape 39"/>
          <p:cNvSpPr/>
          <p:nvPr/>
        </p:nvSpPr>
        <p:spPr>
          <a:xfrm>
            <a:off x="411480" y="2606040"/>
            <a:ext cx="1975104" cy="64008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2" name="Shape 40"/>
          <p:cNvSpPr/>
          <p:nvPr/>
        </p:nvSpPr>
        <p:spPr>
          <a:xfrm>
            <a:off x="612648" y="2788920"/>
            <a:ext cx="502920" cy="50292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76" y="2898648"/>
            <a:ext cx="283464" cy="283464"/>
          </a:xfrm>
          <a:prstGeom prst="rect">
            <a:avLst/>
          </a:prstGeom>
        </p:spPr>
      </p:pic>
      <p:sp>
        <p:nvSpPr>
          <p:cNvPr id="44" name="Text 41"/>
          <p:cNvSpPr/>
          <p:nvPr/>
        </p:nvSpPr>
        <p:spPr>
          <a:xfrm>
            <a:off x="576072" y="3383280"/>
            <a:ext cx="1764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49%</a:t>
            </a:r>
            <a:endParaRPr lang="en-US" sz="1300" dirty="0"/>
          </a:p>
        </p:txBody>
      </p:sp>
      <p:sp>
        <p:nvSpPr>
          <p:cNvPr id="45" name="Text 42"/>
          <p:cNvSpPr/>
          <p:nvPr/>
        </p:nvSpPr>
        <p:spPr>
          <a:xfrm>
            <a:off x="576072" y="3749040"/>
            <a:ext cx="1764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das conversas no M365 Copilot já apoiam trabalho cognitivo.</a:t>
            </a:r>
            <a:endParaRPr lang="en-US" sz="1000" dirty="0"/>
          </a:p>
        </p:txBody>
      </p:sp>
      <p:sp>
        <p:nvSpPr>
          <p:cNvPr id="46" name="Shape 43"/>
          <p:cNvSpPr/>
          <p:nvPr/>
        </p:nvSpPr>
        <p:spPr>
          <a:xfrm>
            <a:off x="2514600" y="2606040"/>
            <a:ext cx="1975104" cy="169164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7" name="Shape 44"/>
          <p:cNvSpPr/>
          <p:nvPr/>
        </p:nvSpPr>
        <p:spPr>
          <a:xfrm>
            <a:off x="2514600" y="2606040"/>
            <a:ext cx="1975104" cy="64008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8" name="Shape 45"/>
          <p:cNvSpPr/>
          <p:nvPr/>
        </p:nvSpPr>
        <p:spPr>
          <a:xfrm>
            <a:off x="2715768" y="2788920"/>
            <a:ext cx="502920" cy="50292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5496" y="2898648"/>
            <a:ext cx="283464" cy="283464"/>
          </a:xfrm>
          <a:prstGeom prst="rect">
            <a:avLst/>
          </a:prstGeom>
        </p:spPr>
      </p:pic>
      <p:sp>
        <p:nvSpPr>
          <p:cNvPr id="50" name="Text 46"/>
          <p:cNvSpPr/>
          <p:nvPr/>
        </p:nvSpPr>
        <p:spPr>
          <a:xfrm>
            <a:off x="2679192" y="3383280"/>
            <a:ext cx="1764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58%</a:t>
            </a:r>
            <a:endParaRPr lang="en-US" sz="1300" dirty="0"/>
          </a:p>
        </p:txBody>
      </p:sp>
      <p:sp>
        <p:nvSpPr>
          <p:cNvPr id="51" name="Text 47"/>
          <p:cNvSpPr/>
          <p:nvPr/>
        </p:nvSpPr>
        <p:spPr>
          <a:xfrm>
            <a:off x="2679192" y="3749040"/>
            <a:ext cx="1764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dizem produzir hoje trabalho que não conseguiriam há um ano.</a:t>
            </a:r>
            <a:endParaRPr lang="en-US" sz="1000" dirty="0"/>
          </a:p>
        </p:txBody>
      </p:sp>
      <p:sp>
        <p:nvSpPr>
          <p:cNvPr id="52" name="Shape 48"/>
          <p:cNvSpPr/>
          <p:nvPr/>
        </p:nvSpPr>
        <p:spPr>
          <a:xfrm>
            <a:off x="4617720" y="2606040"/>
            <a:ext cx="1975104" cy="169164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3" name="Shape 49"/>
          <p:cNvSpPr/>
          <p:nvPr/>
        </p:nvSpPr>
        <p:spPr>
          <a:xfrm>
            <a:off x="4617720" y="2606040"/>
            <a:ext cx="1975104" cy="64008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4" name="Shape 50"/>
          <p:cNvSpPr/>
          <p:nvPr/>
        </p:nvSpPr>
        <p:spPr>
          <a:xfrm>
            <a:off x="4818888" y="2788920"/>
            <a:ext cx="502920" cy="50292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5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8616" y="2898648"/>
            <a:ext cx="283464" cy="283464"/>
          </a:xfrm>
          <a:prstGeom prst="rect">
            <a:avLst/>
          </a:prstGeom>
        </p:spPr>
      </p:pic>
      <p:sp>
        <p:nvSpPr>
          <p:cNvPr id="56" name="Text 51"/>
          <p:cNvSpPr/>
          <p:nvPr/>
        </p:nvSpPr>
        <p:spPr>
          <a:xfrm>
            <a:off x="4782312" y="3383280"/>
            <a:ext cx="1764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66%</a:t>
            </a:r>
            <a:endParaRPr lang="en-US" sz="1300" dirty="0"/>
          </a:p>
        </p:txBody>
      </p:sp>
      <p:sp>
        <p:nvSpPr>
          <p:cNvPr id="57" name="Text 52"/>
          <p:cNvSpPr/>
          <p:nvPr/>
        </p:nvSpPr>
        <p:spPr>
          <a:xfrm>
            <a:off x="4782312" y="3749040"/>
            <a:ext cx="1764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dizem que a IA permitiu dedicar mais tempo a trabalho de alto valor.</a:t>
            </a:r>
            <a:endParaRPr lang="en-US" sz="1000" dirty="0"/>
          </a:p>
        </p:txBody>
      </p:sp>
      <p:sp>
        <p:nvSpPr>
          <p:cNvPr id="58" name="Shape 53"/>
          <p:cNvSpPr/>
          <p:nvPr/>
        </p:nvSpPr>
        <p:spPr>
          <a:xfrm>
            <a:off x="6720840" y="2606040"/>
            <a:ext cx="1975104" cy="169164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9" name="Shape 54"/>
          <p:cNvSpPr/>
          <p:nvPr/>
        </p:nvSpPr>
        <p:spPr>
          <a:xfrm>
            <a:off x="6720840" y="2606040"/>
            <a:ext cx="1975104" cy="64008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0" name="Shape 55"/>
          <p:cNvSpPr/>
          <p:nvPr/>
        </p:nvSpPr>
        <p:spPr>
          <a:xfrm>
            <a:off x="6922008" y="2788920"/>
            <a:ext cx="502920" cy="50292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6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1736" y="2898648"/>
            <a:ext cx="283464" cy="283464"/>
          </a:xfrm>
          <a:prstGeom prst="rect">
            <a:avLst/>
          </a:prstGeom>
        </p:spPr>
      </p:pic>
      <p:sp>
        <p:nvSpPr>
          <p:cNvPr id="62" name="Text 56"/>
          <p:cNvSpPr/>
          <p:nvPr/>
        </p:nvSpPr>
        <p:spPr>
          <a:xfrm>
            <a:off x="6885432" y="3383280"/>
            <a:ext cx="1764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86%</a:t>
            </a:r>
            <a:endParaRPr lang="en-US" sz="1300" dirty="0"/>
          </a:p>
        </p:txBody>
      </p:sp>
      <p:sp>
        <p:nvSpPr>
          <p:cNvPr id="63" name="Text 57"/>
          <p:cNvSpPr/>
          <p:nvPr/>
        </p:nvSpPr>
        <p:spPr>
          <a:xfrm>
            <a:off x="6885432" y="3749040"/>
            <a:ext cx="1764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tratam a saída da IA como ponto de partida, não resposta final.</a:t>
            </a:r>
            <a:endParaRPr lang="en-US" sz="1000" dirty="0"/>
          </a:p>
        </p:txBody>
      </p:sp>
      <p:sp>
        <p:nvSpPr>
          <p:cNvPr id="64" name="Shape 58"/>
          <p:cNvSpPr/>
          <p:nvPr/>
        </p:nvSpPr>
        <p:spPr>
          <a:xfrm>
            <a:off x="411480" y="4434840"/>
            <a:ext cx="8321040" cy="502920"/>
          </a:xfrm>
          <a:prstGeom prst="rect">
            <a:avLst/>
          </a:prstGeom>
          <a:solidFill>
            <a:srgbClr val="24284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5" name="Shape 59"/>
          <p:cNvSpPr/>
          <p:nvPr/>
        </p:nvSpPr>
        <p:spPr>
          <a:xfrm>
            <a:off x="411480" y="4434840"/>
            <a:ext cx="109728" cy="502920"/>
          </a:xfrm>
          <a:prstGeom prst="rect">
            <a:avLst/>
          </a:prstGeom>
          <a:solidFill>
            <a:srgbClr val="9CD14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6" name="Text 60"/>
          <p:cNvSpPr/>
          <p:nvPr/>
        </p:nvSpPr>
        <p:spPr>
          <a:xfrm>
            <a:off x="594360" y="4489704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LIDERANÇA   </a:t>
            </a:r>
            <a:r>
              <a:rPr lang="en-US" sz="1100" kern="0" spc="400" dirty="0">
                <a:solidFill>
                  <a:schemeClr val="bg1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apenas 26% dos usuários de IA dizem que a liderança está clara e consistentemente alinhada sobre IA.</a:t>
            </a:r>
            <a:endParaRPr lang="en-US" sz="1100" dirty="0">
              <a:solidFill>
                <a:schemeClr val="bg1"/>
              </a:solidFill>
            </a:endParaRPr>
          </a:p>
        </p:txBody>
      </p:sp>
      <p:pic>
        <p:nvPicPr>
          <p:cNvPr id="68" name="Imagem 67">
            <a:extLst>
              <a:ext uri="{FF2B5EF4-FFF2-40B4-BE49-F238E27FC236}">
                <a16:creationId xmlns:a16="http://schemas.microsoft.com/office/drawing/2014/main" id="{94F727B6-D42A-BE69-DE37-9407D05ACD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70" name="Image 2" descr="preencoded.png">
            <a:extLst>
              <a:ext uri="{FF2B5EF4-FFF2-40B4-BE49-F238E27FC236}">
                <a16:creationId xmlns:a16="http://schemas.microsoft.com/office/drawing/2014/main" id="{917CEA66-F6F1-033F-37B8-33D4C9E045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8393853" y="4425527"/>
            <a:ext cx="1218173" cy="121817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24F4A"/>
                </a:solidFill>
                <a:effectLst/>
                <a:uLnTx/>
                <a:uFillTx/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500" normalizeH="0" baseline="0" noProof="0" dirty="0">
                <a:ln>
                  <a:noFill/>
                </a:ln>
                <a:solidFill>
                  <a:srgbClr val="0B7E7F"/>
                </a:solidFill>
                <a:effectLst/>
                <a:uLnTx/>
                <a:uFillTx/>
                <a:latin typeface="Raleway" pitchFamily="34" charset="0"/>
                <a:ea typeface="Raleway" pitchFamily="34" charset="-122"/>
                <a:cs typeface="Raleway" pitchFamily="34" charset="-120"/>
              </a:rPr>
              <a:t>O NOVO BLUEPRINT ORGANIZACIONAL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62AD2C"/>
                </a:solidFill>
                <a:effectLst/>
                <a:uLnTx/>
                <a:uFillTx/>
                <a:latin typeface="Nunito" pitchFamily="34" charset="0"/>
                <a:ea typeface="Nunito" pitchFamily="34" charset="-122"/>
                <a:cs typeface="Nunito" pitchFamily="34" charset="-120"/>
              </a:rPr>
              <a:t>Onde a sua operação está hoje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411480" y="2057400"/>
            <a:ext cx="8321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124F4A"/>
                </a:solidFill>
                <a:effectLst/>
                <a:uLnTx/>
                <a:uFillTx/>
                <a:latin typeface="Raleway" pitchFamily="34" charset="0"/>
                <a:ea typeface="Raleway" pitchFamily="34" charset="-122"/>
                <a:cs typeface="Raleway" pitchFamily="34" charset="-120"/>
              </a:rPr>
              <a:t>Provavelmente nas três fases ao mesmo tempo. A Jornada Frontier não é uma escada - é um retrato por função.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411480" y="2743200"/>
            <a:ext cx="2633472" cy="20116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411480" y="2743200"/>
            <a:ext cx="2633472" cy="64008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640080" y="2926080"/>
            <a:ext cx="594360" cy="59436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2" y="3044952"/>
            <a:ext cx="347472" cy="347472"/>
          </a:xfrm>
          <a:prstGeom prst="rect">
            <a:avLst/>
          </a:prstGeom>
        </p:spPr>
      </p:pic>
      <p:sp>
        <p:nvSpPr>
          <p:cNvPr id="44" name="Text 41"/>
          <p:cNvSpPr/>
          <p:nvPr/>
        </p:nvSpPr>
        <p:spPr>
          <a:xfrm>
            <a:off x="640080" y="36118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18522"/>
                </a:solidFill>
                <a:effectLst/>
                <a:uLnTx/>
                <a:uFillTx/>
                <a:latin typeface="Nunito" pitchFamily="34" charset="0"/>
                <a:ea typeface="Nunito" pitchFamily="34" charset="-122"/>
                <a:cs typeface="Nunito" pitchFamily="34" charset="-120"/>
              </a:rPr>
              <a:t>Fase 1 · Assistente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Text 42"/>
          <p:cNvSpPr/>
          <p:nvPr/>
        </p:nvSpPr>
        <p:spPr>
          <a:xfrm>
            <a:off x="640080" y="402336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Raleway" pitchFamily="34" charset="0"/>
                <a:ea typeface="Raleway" pitchFamily="34" charset="-122"/>
                <a:cs typeface="Raleway" pitchFamily="34" charset="-120"/>
              </a:rPr>
              <a:t>Copilot como copiloto real em redação, síntese e análise. Remove o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Raleway" pitchFamily="34" charset="0"/>
                <a:ea typeface="Raleway" pitchFamily="34" charset="-122"/>
                <a:cs typeface="Raleway" pitchFamily="34" charset="-120"/>
              </a:rPr>
              <a:t>trabalho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Raleway" pitchFamily="34" charset="0"/>
                <a:ea typeface="Raleway" pitchFamily="34" charset="-122"/>
                <a:cs typeface="Raleway" pitchFamily="34" charset="-120"/>
              </a:rPr>
              <a:t>braçal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Raleway" pitchFamily="34" charset="0"/>
                <a:ea typeface="Raleway" pitchFamily="34" charset="-122"/>
                <a:cs typeface="Raleway" pitchFamily="34" charset="-120"/>
              </a:rPr>
              <a:t>/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Raleway" pitchFamily="34" charset="0"/>
                <a:ea typeface="Raleway" pitchFamily="34" charset="-122"/>
                <a:cs typeface="Raleway" pitchFamily="34" charset="-120"/>
              </a:rPr>
              <a:t>repetitivo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Raleway" pitchFamily="34" charset="0"/>
                <a:ea typeface="Raleway" pitchFamily="34" charset="-122"/>
                <a:cs typeface="Raleway" pitchFamily="34" charset="-120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Shape 43"/>
          <p:cNvSpPr/>
          <p:nvPr/>
        </p:nvSpPr>
        <p:spPr>
          <a:xfrm>
            <a:off x="3227832" y="2743200"/>
            <a:ext cx="2633472" cy="20116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Shape 44"/>
          <p:cNvSpPr/>
          <p:nvPr/>
        </p:nvSpPr>
        <p:spPr>
          <a:xfrm>
            <a:off x="3227832" y="2743200"/>
            <a:ext cx="2633472" cy="64008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Shape 45"/>
          <p:cNvSpPr/>
          <p:nvPr/>
        </p:nvSpPr>
        <p:spPr>
          <a:xfrm>
            <a:off x="3456432" y="2926080"/>
            <a:ext cx="594360" cy="59436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304" y="3044952"/>
            <a:ext cx="347472" cy="347472"/>
          </a:xfrm>
          <a:prstGeom prst="rect">
            <a:avLst/>
          </a:prstGeom>
        </p:spPr>
      </p:pic>
      <p:sp>
        <p:nvSpPr>
          <p:cNvPr id="50" name="Text 46"/>
          <p:cNvSpPr/>
          <p:nvPr/>
        </p:nvSpPr>
        <p:spPr>
          <a:xfrm>
            <a:off x="3456432" y="36118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18522"/>
                </a:solidFill>
                <a:effectLst/>
                <a:uLnTx/>
                <a:uFillTx/>
                <a:latin typeface="Nunito" pitchFamily="34" charset="0"/>
                <a:ea typeface="Nunito" pitchFamily="34" charset="-122"/>
                <a:cs typeface="Nunito" pitchFamily="34" charset="-120"/>
              </a:rPr>
              <a:t>Fase 2 · Colegas IA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Text 47"/>
          <p:cNvSpPr/>
          <p:nvPr/>
        </p:nvSpPr>
        <p:spPr>
          <a:xfrm>
            <a:off x="3456432" y="402336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Raleway" pitchFamily="34" charset="0"/>
                <a:ea typeface="Raleway" pitchFamily="34" charset="-122"/>
                <a:cs typeface="Raleway" pitchFamily="34" charset="-120"/>
              </a:rPr>
              <a:t>Agentes com autonomia para tarefas específicas, sob direção humana. Ex.: plano de entrada no mercado.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Shape 48"/>
          <p:cNvSpPr/>
          <p:nvPr/>
        </p:nvSpPr>
        <p:spPr>
          <a:xfrm>
            <a:off x="6044184" y="2743200"/>
            <a:ext cx="2633472" cy="20116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Shape 49"/>
          <p:cNvSpPr/>
          <p:nvPr/>
        </p:nvSpPr>
        <p:spPr>
          <a:xfrm>
            <a:off x="6044184" y="2743200"/>
            <a:ext cx="2633472" cy="64008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Shape 50"/>
          <p:cNvSpPr/>
          <p:nvPr/>
        </p:nvSpPr>
        <p:spPr>
          <a:xfrm>
            <a:off x="6272784" y="2926080"/>
            <a:ext cx="594360" cy="59436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1656" y="3044952"/>
            <a:ext cx="347472" cy="347472"/>
          </a:xfrm>
          <a:prstGeom prst="rect">
            <a:avLst/>
          </a:prstGeom>
        </p:spPr>
      </p:pic>
      <p:sp>
        <p:nvSpPr>
          <p:cNvPr id="56" name="Text 51"/>
          <p:cNvSpPr/>
          <p:nvPr/>
        </p:nvSpPr>
        <p:spPr>
          <a:xfrm>
            <a:off x="6272784" y="36118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18522"/>
                </a:solidFill>
                <a:effectLst/>
                <a:uLnTx/>
                <a:uFillTx/>
                <a:latin typeface="Nunito" pitchFamily="34" charset="0"/>
                <a:ea typeface="Nunito" pitchFamily="34" charset="-122"/>
                <a:cs typeface="Nunito" pitchFamily="34" charset="-120"/>
              </a:rPr>
              <a:t>Fase 3 · Orquestrada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Text 52"/>
          <p:cNvSpPr/>
          <p:nvPr/>
        </p:nvSpPr>
        <p:spPr>
          <a:xfrm>
            <a:off x="6272784" y="402336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Raleway" pitchFamily="34" charset="0"/>
                <a:ea typeface="Raleway" pitchFamily="34" charset="-122"/>
                <a:cs typeface="Raleway" pitchFamily="34" charset="-120"/>
              </a:rPr>
              <a:t>Agentes executam processos de ponta a ponta. O humano define direção e resolve exceções.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9" name="Imagem 58">
            <a:extLst>
              <a:ext uri="{FF2B5EF4-FFF2-40B4-BE49-F238E27FC236}">
                <a16:creationId xmlns:a16="http://schemas.microsoft.com/office/drawing/2014/main" id="{85BE9BF9-5F5D-059B-2F46-F33DD3C370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58" name="Image 2" descr="preencoded.png">
            <a:extLst>
              <a:ext uri="{FF2B5EF4-FFF2-40B4-BE49-F238E27FC236}">
                <a16:creationId xmlns:a16="http://schemas.microsoft.com/office/drawing/2014/main" id="{1178BCEF-CEA1-E0DF-F58F-4AF80E7533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036110">
            <a:off x="8590798" y="4638559"/>
            <a:ext cx="885628" cy="88562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VALOR DE NEGÓCIO E DIFERENCIAÇÃO</a:t>
            </a:r>
            <a:r>
              <a:rPr lang="pt-BR" sz="800" b="0" kern="0" dirty="0">
                <a:solidFill>
                  <a:srgbClr val="8A8F9E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Traço 1 - IA no fluxo da ambição humana</a:t>
            </a:r>
            <a:endParaRPr lang="en-US" sz="2600" dirty="0"/>
          </a:p>
        </p:txBody>
      </p:sp>
      <p:sp>
        <p:nvSpPr>
          <p:cNvPr id="39" name="Shape 37"/>
          <p:cNvSpPr/>
          <p:nvPr/>
        </p:nvSpPr>
        <p:spPr>
          <a:xfrm>
            <a:off x="502920" y="2286000"/>
            <a:ext cx="1280160" cy="128016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0" name="Text 38"/>
          <p:cNvSpPr/>
          <p:nvPr/>
        </p:nvSpPr>
        <p:spPr>
          <a:xfrm>
            <a:off x="502920" y="2514600"/>
            <a:ext cx="1280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9CD14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01</a:t>
            </a:r>
            <a:endParaRPr lang="en-US" sz="3800" dirty="0"/>
          </a:p>
        </p:txBody>
      </p:sp>
      <p:sp>
        <p:nvSpPr>
          <p:cNvPr id="41" name="Text 39"/>
          <p:cNvSpPr/>
          <p:nvPr/>
        </p:nvSpPr>
        <p:spPr>
          <a:xfrm>
            <a:off x="2057400" y="2286000"/>
            <a:ext cx="6675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Integrar a IA perfeitamente nos fluxos de trabalho diários.</a:t>
            </a:r>
            <a:endParaRPr lang="en-US" sz="1800" dirty="0"/>
          </a:p>
        </p:txBody>
      </p:sp>
      <p:sp>
        <p:nvSpPr>
          <p:cNvPr id="42" name="Text 40"/>
          <p:cNvSpPr/>
          <p:nvPr/>
        </p:nvSpPr>
        <p:spPr>
          <a:xfrm>
            <a:off x="2057400" y="2880360"/>
            <a:ext cx="6675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primeira característica de sucesso é a integração. A IA não deve ser um destino </a:t>
            </a:r>
            <a:r>
              <a:rPr lang="en-US" sz="1200" dirty="0" err="1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separado</a:t>
            </a:r>
            <a:r>
              <a:rPr lang="en-US" sz="12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- deve estar embutida onde a ambição humana acontece, removendo fricções operacionais.</a:t>
            </a:r>
            <a:endParaRPr lang="en-US" sz="1200" dirty="0"/>
          </a:p>
        </p:txBody>
      </p:sp>
      <p:sp>
        <p:nvSpPr>
          <p:cNvPr id="43" name="Shape 41"/>
          <p:cNvSpPr/>
          <p:nvPr/>
        </p:nvSpPr>
        <p:spPr>
          <a:xfrm>
            <a:off x="502920" y="4069080"/>
            <a:ext cx="8229600" cy="6858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4" name="Shape 42"/>
          <p:cNvSpPr/>
          <p:nvPr/>
        </p:nvSpPr>
        <p:spPr>
          <a:xfrm>
            <a:off x="502920" y="4069080"/>
            <a:ext cx="109728" cy="685800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5" name="Text 43"/>
          <p:cNvSpPr/>
          <p:nvPr/>
        </p:nvSpPr>
        <p:spPr>
          <a:xfrm>
            <a:off x="914400" y="4280067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118522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IMPACTO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2057400" y="4160520"/>
            <a:ext cx="6583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Amplifica a criatividade e acelera a tomada de </a:t>
            </a:r>
            <a:r>
              <a:rPr lang="en-US" sz="1200" dirty="0" err="1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decisão</a:t>
            </a:r>
            <a:r>
              <a:rPr lang="en-US" sz="12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- sem exigir que o time mude de ferramenta.</a:t>
            </a:r>
            <a:endParaRPr lang="en-US" sz="1200" dirty="0"/>
          </a:p>
        </p:txBody>
      </p:sp>
      <p:pic>
        <p:nvPicPr>
          <p:cNvPr id="48" name="Imagem 47">
            <a:extLst>
              <a:ext uri="{FF2B5EF4-FFF2-40B4-BE49-F238E27FC236}">
                <a16:creationId xmlns:a16="http://schemas.microsoft.com/office/drawing/2014/main" id="{D647BB22-0351-DDE2-D464-6345027321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47" name="Image 2" descr="preencoded.png">
            <a:extLst>
              <a:ext uri="{FF2B5EF4-FFF2-40B4-BE49-F238E27FC236}">
                <a16:creationId xmlns:a16="http://schemas.microsoft.com/office/drawing/2014/main" id="{9F64FDC9-7F5C-1D19-4DE8-079D430446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393853" y="4425527"/>
            <a:ext cx="1218173" cy="121817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VALOR DE NEGÓCIO E DIFERENCIAÇÃO</a:t>
            </a:r>
            <a:r>
              <a:rPr lang="pt-BR" sz="800" b="0" kern="0" dirty="0">
                <a:solidFill>
                  <a:srgbClr val="8A8F9E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 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Traço 2 - </a:t>
            </a:r>
            <a:r>
              <a:rPr lang="en-US" sz="2600" b="1" dirty="0" err="1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Inovação</a:t>
            </a: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600" b="1" dirty="0" err="1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onipresente</a:t>
            </a:r>
            <a:endParaRPr lang="en-US" sz="2600" dirty="0"/>
          </a:p>
        </p:txBody>
      </p:sp>
      <p:sp>
        <p:nvSpPr>
          <p:cNvPr id="39" name="Shape 37"/>
          <p:cNvSpPr/>
          <p:nvPr/>
        </p:nvSpPr>
        <p:spPr>
          <a:xfrm>
            <a:off x="502920" y="2286000"/>
            <a:ext cx="1280160" cy="128016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0" name="Text 38"/>
          <p:cNvSpPr/>
          <p:nvPr/>
        </p:nvSpPr>
        <p:spPr>
          <a:xfrm>
            <a:off x="502920" y="2514600"/>
            <a:ext cx="1280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9CD14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02</a:t>
            </a:r>
            <a:endParaRPr lang="en-US" sz="3800" dirty="0"/>
          </a:p>
        </p:txBody>
      </p:sp>
      <p:sp>
        <p:nvSpPr>
          <p:cNvPr id="41" name="Text 39"/>
          <p:cNvSpPr/>
          <p:nvPr/>
        </p:nvSpPr>
        <p:spPr>
          <a:xfrm>
            <a:off x="2057400" y="2286000"/>
            <a:ext cx="6675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Democratização da criação de IA.</a:t>
            </a:r>
            <a:endParaRPr lang="en-US" sz="1800" dirty="0"/>
          </a:p>
        </p:txBody>
      </p:sp>
      <p:sp>
        <p:nvSpPr>
          <p:cNvPr id="42" name="Text 40"/>
          <p:cNvSpPr/>
          <p:nvPr/>
        </p:nvSpPr>
        <p:spPr>
          <a:xfrm>
            <a:off x="2057400" y="2880360"/>
            <a:ext cx="6675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Capacitar desde funcionários da linha de frente até executivos para construir soluções. Qualquer pessoa pode identificar um problema e criar (ou solicitar) um agente para resolvê-lo.</a:t>
            </a:r>
            <a:endParaRPr lang="en-US" sz="1200" dirty="0"/>
          </a:p>
        </p:txBody>
      </p:sp>
      <p:sp>
        <p:nvSpPr>
          <p:cNvPr id="43" name="Shape 41"/>
          <p:cNvSpPr/>
          <p:nvPr/>
        </p:nvSpPr>
        <p:spPr>
          <a:xfrm>
            <a:off x="502920" y="4069080"/>
            <a:ext cx="2560320" cy="685800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4" name="Text 42"/>
          <p:cNvSpPr/>
          <p:nvPr/>
        </p:nvSpPr>
        <p:spPr>
          <a:xfrm>
            <a:off x="502920" y="4069080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4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AGILIDADE</a:t>
            </a:r>
            <a:endParaRPr lang="en-US" sz="1300" dirty="0"/>
          </a:p>
        </p:txBody>
      </p:sp>
      <p:sp>
        <p:nvSpPr>
          <p:cNvPr id="45" name="Shape 43"/>
          <p:cNvSpPr/>
          <p:nvPr/>
        </p:nvSpPr>
        <p:spPr>
          <a:xfrm>
            <a:off x="3246120" y="4069080"/>
            <a:ext cx="2560320" cy="685800"/>
          </a:xfrm>
          <a:prstGeom prst="rect">
            <a:avLst/>
          </a:prstGeom>
          <a:solidFill>
            <a:srgbClr val="0B7E7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6" name="Text 44"/>
          <p:cNvSpPr/>
          <p:nvPr/>
        </p:nvSpPr>
        <p:spPr>
          <a:xfrm>
            <a:off x="3246120" y="4069080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4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RESILIÊNCIA</a:t>
            </a:r>
            <a:endParaRPr lang="en-US" sz="1300" dirty="0"/>
          </a:p>
        </p:txBody>
      </p:sp>
      <p:sp>
        <p:nvSpPr>
          <p:cNvPr id="47" name="Shape 45"/>
          <p:cNvSpPr/>
          <p:nvPr/>
        </p:nvSpPr>
        <p:spPr>
          <a:xfrm>
            <a:off x="5989320" y="4069080"/>
            <a:ext cx="2560320" cy="685800"/>
          </a:xfrm>
          <a:prstGeom prst="rect">
            <a:avLst/>
          </a:prstGeom>
          <a:solidFill>
            <a:srgbClr val="11852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8" name="Text 46"/>
          <p:cNvSpPr/>
          <p:nvPr/>
        </p:nvSpPr>
        <p:spPr>
          <a:xfrm>
            <a:off x="5989320" y="4069080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4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VELOCIDADE</a:t>
            </a:r>
            <a:endParaRPr lang="en-US" sz="1300" dirty="0"/>
          </a:p>
        </p:txBody>
      </p:sp>
      <p:pic>
        <p:nvPicPr>
          <p:cNvPr id="50" name="Imagem 49">
            <a:extLst>
              <a:ext uri="{FF2B5EF4-FFF2-40B4-BE49-F238E27FC236}">
                <a16:creationId xmlns:a16="http://schemas.microsoft.com/office/drawing/2014/main" id="{F55D7B09-0312-7AA2-22ED-200B174345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52" name="Image 2" descr="preencoded.png">
            <a:extLst>
              <a:ext uri="{FF2B5EF4-FFF2-40B4-BE49-F238E27FC236}">
                <a16:creationId xmlns:a16="http://schemas.microsoft.com/office/drawing/2014/main" id="{B493E09B-E9BF-3C7D-EB1F-AE990A7605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036110">
            <a:off x="8590798" y="4638559"/>
            <a:ext cx="885628" cy="88562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VALOR DE NEGÓCIO E DIFERENCIAÇÃO</a:t>
            </a:r>
            <a:r>
              <a:rPr lang="pt-BR" sz="800" b="0" kern="0" dirty="0">
                <a:solidFill>
                  <a:srgbClr val="8A8F9E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Traço 3 - Observabilidade e confiança</a:t>
            </a:r>
            <a:endParaRPr lang="en-US" sz="2600" dirty="0"/>
          </a:p>
        </p:txBody>
      </p:sp>
      <p:sp>
        <p:nvSpPr>
          <p:cNvPr id="39" name="Shape 37"/>
          <p:cNvSpPr/>
          <p:nvPr/>
        </p:nvSpPr>
        <p:spPr>
          <a:xfrm>
            <a:off x="502920" y="2286000"/>
            <a:ext cx="1280160" cy="128016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0" name="Text 38"/>
          <p:cNvSpPr/>
          <p:nvPr/>
        </p:nvSpPr>
        <p:spPr>
          <a:xfrm>
            <a:off x="502920" y="2514600"/>
            <a:ext cx="1280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9CD14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03</a:t>
            </a:r>
            <a:endParaRPr lang="en-US" sz="3800" dirty="0"/>
          </a:p>
        </p:txBody>
      </p:sp>
      <p:sp>
        <p:nvSpPr>
          <p:cNvPr id="41" name="Text 39"/>
          <p:cNvSpPr/>
          <p:nvPr/>
        </p:nvSpPr>
        <p:spPr>
          <a:xfrm>
            <a:off x="2057400" y="2286000"/>
            <a:ext cx="6675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Governança, segurança e conformidade em cada camada.</a:t>
            </a:r>
            <a:endParaRPr lang="en-US" sz="1800" dirty="0"/>
          </a:p>
        </p:txBody>
      </p:sp>
      <p:sp>
        <p:nvSpPr>
          <p:cNvPr id="42" name="Text 40"/>
          <p:cNvSpPr/>
          <p:nvPr/>
        </p:nvSpPr>
        <p:spPr>
          <a:xfrm>
            <a:off x="2057400" y="2880360"/>
            <a:ext cx="6675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Frontier Firms priorizam visibilidade total sobre o que os agentes estão fazendo, garantindo que a inovação ocorra de forma responsável.</a:t>
            </a:r>
            <a:endParaRPr lang="en-US" sz="1200" dirty="0"/>
          </a:p>
        </p:txBody>
      </p:sp>
      <p:sp>
        <p:nvSpPr>
          <p:cNvPr id="43" name="Shape 41"/>
          <p:cNvSpPr/>
          <p:nvPr/>
        </p:nvSpPr>
        <p:spPr>
          <a:xfrm>
            <a:off x="502920" y="4023360"/>
            <a:ext cx="8229600" cy="777240"/>
          </a:xfrm>
          <a:prstGeom prst="rect">
            <a:avLst/>
          </a:prstGeom>
          <a:solidFill>
            <a:srgbClr val="24284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4" name="Shape 42"/>
          <p:cNvSpPr/>
          <p:nvPr/>
        </p:nvSpPr>
        <p:spPr>
          <a:xfrm>
            <a:off x="502920" y="4023360"/>
            <a:ext cx="109728" cy="777240"/>
          </a:xfrm>
          <a:prstGeom prst="rect">
            <a:avLst/>
          </a:prstGeom>
          <a:solidFill>
            <a:srgbClr val="9CD14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6" name="Text 44"/>
          <p:cNvSpPr/>
          <p:nvPr/>
        </p:nvSpPr>
        <p:spPr>
          <a:xfrm>
            <a:off x="1188720" y="4114800"/>
            <a:ext cx="7315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Só é possível escalar o que se pode monitorar e confiar.</a:t>
            </a:r>
            <a:endParaRPr lang="en-US" sz="1600" dirty="0"/>
          </a:p>
        </p:txBody>
      </p:sp>
      <p:pic>
        <p:nvPicPr>
          <p:cNvPr id="45" name="Imagem 44">
            <a:extLst>
              <a:ext uri="{FF2B5EF4-FFF2-40B4-BE49-F238E27FC236}">
                <a16:creationId xmlns:a16="http://schemas.microsoft.com/office/drawing/2014/main" id="{23EAD020-669B-3417-CDBC-DCAD5FC5B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47" name="Image 2" descr="preencoded.png">
            <a:extLst>
              <a:ext uri="{FF2B5EF4-FFF2-40B4-BE49-F238E27FC236}">
                <a16:creationId xmlns:a16="http://schemas.microsoft.com/office/drawing/2014/main" id="{DEC3AF8A-7E52-8DB2-B756-4FC536EAB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393853" y="4425527"/>
            <a:ext cx="1218173" cy="121817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TECNOLOGIA E CASOS DE USO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Ecossistema Microsoft Copilot</a:t>
            </a:r>
            <a:endParaRPr lang="en-US" sz="2600" dirty="0"/>
          </a:p>
        </p:txBody>
      </p:sp>
      <p:sp>
        <p:nvSpPr>
          <p:cNvPr id="39" name="Text 37"/>
          <p:cNvSpPr/>
          <p:nvPr/>
        </p:nvSpPr>
        <p:spPr>
          <a:xfrm>
            <a:off x="411480" y="2011680"/>
            <a:ext cx="8321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Da produtividade individual à plataforma corporativa de IA - com o Copilot Cowork, em disponibilidade geral desde junho de 2026, executando trabalho multietapa de ponta a ponta.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411480" y="2606040"/>
            <a:ext cx="2633472" cy="22402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1" name="Shape 39"/>
          <p:cNvSpPr/>
          <p:nvPr/>
        </p:nvSpPr>
        <p:spPr>
          <a:xfrm>
            <a:off x="411480" y="2606040"/>
            <a:ext cx="2633472" cy="457200"/>
          </a:xfrm>
          <a:prstGeom prst="rect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72" y="2715768"/>
            <a:ext cx="237744" cy="237744"/>
          </a:xfrm>
          <a:prstGeom prst="rect">
            <a:avLst/>
          </a:prstGeom>
        </p:spPr>
      </p:pic>
      <p:sp>
        <p:nvSpPr>
          <p:cNvPr id="43" name="Text 40"/>
          <p:cNvSpPr/>
          <p:nvPr/>
        </p:nvSpPr>
        <p:spPr>
          <a:xfrm>
            <a:off x="868680" y="2679192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Produtividade</a:t>
            </a:r>
            <a:endParaRPr lang="en-US" sz="1100" dirty="0"/>
          </a:p>
        </p:txBody>
      </p:sp>
      <p:sp>
        <p:nvSpPr>
          <p:cNvPr id="44" name="Text 41"/>
          <p:cNvSpPr/>
          <p:nvPr/>
        </p:nvSpPr>
        <p:spPr>
          <a:xfrm>
            <a:off x="576072" y="32461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Microsoft 365 Copilot</a:t>
            </a:r>
            <a:endParaRPr lang="en-US" sz="1400" dirty="0"/>
          </a:p>
        </p:txBody>
      </p:sp>
      <p:sp>
        <p:nvSpPr>
          <p:cNvPr id="45" name="Text 42"/>
          <p:cNvSpPr/>
          <p:nvPr/>
        </p:nvSpPr>
        <p:spPr>
          <a:xfrm>
            <a:off x="576072" y="3749040"/>
            <a:ext cx="2468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Assistente para tarefas diárias em Word, Excel, Teams, Outlook.</a:t>
            </a:r>
            <a:endParaRPr lang="en-US" sz="1100" dirty="0"/>
          </a:p>
        </p:txBody>
      </p:sp>
      <p:sp>
        <p:nvSpPr>
          <p:cNvPr id="46" name="Shape 43"/>
          <p:cNvSpPr/>
          <p:nvPr/>
        </p:nvSpPr>
        <p:spPr>
          <a:xfrm>
            <a:off x="3227832" y="2606040"/>
            <a:ext cx="2633472" cy="22402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7" name="Shape 44"/>
          <p:cNvSpPr/>
          <p:nvPr/>
        </p:nvSpPr>
        <p:spPr>
          <a:xfrm>
            <a:off x="3227832" y="2606040"/>
            <a:ext cx="2633472" cy="457200"/>
          </a:xfrm>
          <a:prstGeom prst="rect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2424" y="2715768"/>
            <a:ext cx="237744" cy="237744"/>
          </a:xfrm>
          <a:prstGeom prst="rect">
            <a:avLst/>
          </a:prstGeom>
        </p:spPr>
      </p:pic>
      <p:sp>
        <p:nvSpPr>
          <p:cNvPr id="49" name="Text 45"/>
          <p:cNvSpPr/>
          <p:nvPr/>
        </p:nvSpPr>
        <p:spPr>
          <a:xfrm>
            <a:off x="3685032" y="2679192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Customização</a:t>
            </a:r>
            <a:endParaRPr lang="en-US" sz="1100" dirty="0"/>
          </a:p>
        </p:txBody>
      </p:sp>
      <p:sp>
        <p:nvSpPr>
          <p:cNvPr id="50" name="Text 46"/>
          <p:cNvSpPr/>
          <p:nvPr/>
        </p:nvSpPr>
        <p:spPr>
          <a:xfrm>
            <a:off x="3392424" y="32461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Copilot Studio</a:t>
            </a:r>
            <a:endParaRPr lang="en-US" sz="1400" dirty="0"/>
          </a:p>
        </p:txBody>
      </p:sp>
      <p:sp>
        <p:nvSpPr>
          <p:cNvPr id="51" name="Text 47"/>
          <p:cNvSpPr/>
          <p:nvPr/>
        </p:nvSpPr>
        <p:spPr>
          <a:xfrm>
            <a:off x="3392424" y="3749040"/>
            <a:ext cx="2468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Construção de agentes específicos para áreas e processos da empresa.</a:t>
            </a:r>
            <a:endParaRPr lang="en-US" sz="1100" dirty="0"/>
          </a:p>
        </p:txBody>
      </p:sp>
      <p:sp>
        <p:nvSpPr>
          <p:cNvPr id="52" name="Shape 48"/>
          <p:cNvSpPr/>
          <p:nvPr/>
        </p:nvSpPr>
        <p:spPr>
          <a:xfrm>
            <a:off x="6044184" y="2606040"/>
            <a:ext cx="2633472" cy="22402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3" name="Shape 49"/>
          <p:cNvSpPr/>
          <p:nvPr/>
        </p:nvSpPr>
        <p:spPr>
          <a:xfrm>
            <a:off x="6044184" y="2606040"/>
            <a:ext cx="2633472" cy="457200"/>
          </a:xfrm>
          <a:prstGeom prst="rect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5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8776" y="2715768"/>
            <a:ext cx="237744" cy="237744"/>
          </a:xfrm>
          <a:prstGeom prst="rect">
            <a:avLst/>
          </a:prstGeom>
        </p:spPr>
      </p:pic>
      <p:sp>
        <p:nvSpPr>
          <p:cNvPr id="55" name="Text 50"/>
          <p:cNvSpPr/>
          <p:nvPr/>
        </p:nvSpPr>
        <p:spPr>
          <a:xfrm>
            <a:off x="6501384" y="2679192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Plataforma</a:t>
            </a:r>
            <a:endParaRPr lang="en-US" sz="1100" dirty="0"/>
          </a:p>
        </p:txBody>
      </p:sp>
      <p:sp>
        <p:nvSpPr>
          <p:cNvPr id="56" name="Text 51"/>
          <p:cNvSpPr/>
          <p:nvPr/>
        </p:nvSpPr>
        <p:spPr>
          <a:xfrm>
            <a:off x="6208776" y="32461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Azure AI Foundry + Fabric</a:t>
            </a:r>
            <a:endParaRPr lang="en-US" sz="1400" dirty="0"/>
          </a:p>
        </p:txBody>
      </p:sp>
      <p:sp>
        <p:nvSpPr>
          <p:cNvPr id="57" name="Text 52"/>
          <p:cNvSpPr/>
          <p:nvPr/>
        </p:nvSpPr>
        <p:spPr>
          <a:xfrm>
            <a:off x="6208776" y="3749040"/>
            <a:ext cx="2468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Dados, modelos e IA em escala. O Cowork roda sobre a tecnologia da Anthropic, e o seletor oferece as famílias Opus e GPT.</a:t>
            </a:r>
            <a:endParaRPr lang="en-US" sz="1100" dirty="0"/>
          </a:p>
        </p:txBody>
      </p:sp>
      <p:pic>
        <p:nvPicPr>
          <p:cNvPr id="59" name="Imagem 58">
            <a:extLst>
              <a:ext uri="{FF2B5EF4-FFF2-40B4-BE49-F238E27FC236}">
                <a16:creationId xmlns:a16="http://schemas.microsoft.com/office/drawing/2014/main" id="{709F088D-664A-831B-208F-E0DA5FE23F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3" name="Image 2" descr="preencoded.png">
            <a:extLst>
              <a:ext uri="{FF2B5EF4-FFF2-40B4-BE49-F238E27FC236}">
                <a16:creationId xmlns:a16="http://schemas.microsoft.com/office/drawing/2014/main" id="{5FE8C860-F43F-9FE1-8E08-FEEC5D4922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8393853" y="4425527"/>
            <a:ext cx="1218173" cy="121817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TECNOLOGIA E CASOS DE USO</a:t>
            </a:r>
            <a:r>
              <a:rPr lang="pt-BR" sz="800" b="0" kern="0" dirty="0">
                <a:solidFill>
                  <a:srgbClr val="8A8F9E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 |   FONTE: MICROSOFT CUSTOMER STORIES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Caso Wells Fargo</a:t>
            </a:r>
            <a:endParaRPr lang="en-US" sz="2600" dirty="0"/>
          </a:p>
        </p:txBody>
      </p:sp>
      <p:sp>
        <p:nvSpPr>
          <p:cNvPr id="39" name="Shape 37"/>
          <p:cNvSpPr/>
          <p:nvPr/>
        </p:nvSpPr>
        <p:spPr>
          <a:xfrm>
            <a:off x="411480" y="2194560"/>
            <a:ext cx="8321040" cy="777240"/>
          </a:xfrm>
          <a:prstGeom prst="rect">
            <a:avLst/>
          </a:prstGeom>
          <a:solidFill>
            <a:srgbClr val="124F4A"/>
          </a:solidFill>
          <a:ln w="19050">
            <a:noFill/>
            <a:prstDash val="dash"/>
          </a:ln>
        </p:spPr>
        <p:txBody>
          <a:bodyPr/>
          <a:lstStyle/>
          <a:p>
            <a:endParaRPr lang="pt-BR"/>
          </a:p>
        </p:txBody>
      </p:sp>
      <p:sp>
        <p:nvSpPr>
          <p:cNvPr id="41" name="Shape 39"/>
          <p:cNvSpPr/>
          <p:nvPr/>
        </p:nvSpPr>
        <p:spPr>
          <a:xfrm>
            <a:off x="457200" y="224028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2" name="Shape 40"/>
          <p:cNvSpPr/>
          <p:nvPr/>
        </p:nvSpPr>
        <p:spPr>
          <a:xfrm>
            <a:off x="8458200" y="224028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3" name="Shape 41"/>
          <p:cNvSpPr/>
          <p:nvPr/>
        </p:nvSpPr>
        <p:spPr>
          <a:xfrm>
            <a:off x="8686800" y="2240280"/>
            <a:ext cx="0" cy="228600"/>
          </a:xfrm>
          <a:prstGeom prst="line">
            <a:avLst/>
          </a:prstGeom>
          <a:noFill/>
          <a:ln w="2540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5" name="Shape 43"/>
          <p:cNvSpPr/>
          <p:nvPr/>
        </p:nvSpPr>
        <p:spPr>
          <a:xfrm>
            <a:off x="457200" y="269748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6" name="Shape 44"/>
          <p:cNvSpPr/>
          <p:nvPr/>
        </p:nvSpPr>
        <p:spPr>
          <a:xfrm>
            <a:off x="8458200" y="292608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7" name="Shape 45"/>
          <p:cNvSpPr/>
          <p:nvPr/>
        </p:nvSpPr>
        <p:spPr>
          <a:xfrm>
            <a:off x="8686800" y="269748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8" name="Shape 46"/>
          <p:cNvSpPr/>
          <p:nvPr/>
        </p:nvSpPr>
        <p:spPr>
          <a:xfrm>
            <a:off x="411480" y="2194560"/>
            <a:ext cx="8321040" cy="777240"/>
          </a:xfrm>
          <a:prstGeom prst="rect">
            <a:avLst/>
          </a:prstGeom>
          <a:solidFill>
            <a:srgbClr val="242844">
              <a:alpha val="7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9" name="Shape 47"/>
          <p:cNvSpPr/>
          <p:nvPr/>
        </p:nvSpPr>
        <p:spPr>
          <a:xfrm>
            <a:off x="411480" y="2194560"/>
            <a:ext cx="109728" cy="777240"/>
          </a:xfrm>
          <a:prstGeom prst="rect">
            <a:avLst/>
          </a:prstGeom>
          <a:solidFill>
            <a:srgbClr val="9CD14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0" name="Text 48"/>
          <p:cNvSpPr/>
          <p:nvPr/>
        </p:nvSpPr>
        <p:spPr>
          <a:xfrm>
            <a:off x="594360" y="22860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DESAFIO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594360" y="2560320"/>
            <a:ext cx="7955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Localizar orientação sobre 1.700 procedimentos internos para 35.000 bancários em 4.000 agências.</a:t>
            </a:r>
            <a:endParaRPr lang="en-US" sz="1200" dirty="0"/>
          </a:p>
        </p:txBody>
      </p:sp>
      <p:sp>
        <p:nvSpPr>
          <p:cNvPr id="52" name="Shape 50"/>
          <p:cNvSpPr/>
          <p:nvPr/>
        </p:nvSpPr>
        <p:spPr>
          <a:xfrm>
            <a:off x="411480" y="3154680"/>
            <a:ext cx="4023360" cy="1645920"/>
          </a:xfrm>
          <a:prstGeom prst="rect">
            <a:avLst/>
          </a:prstGeom>
          <a:solidFill>
            <a:srgbClr val="C5D0D0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3" name="Text 51"/>
          <p:cNvSpPr/>
          <p:nvPr/>
        </p:nvSpPr>
        <p:spPr>
          <a:xfrm>
            <a:off x="594360" y="32461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ANTES</a:t>
            </a:r>
            <a:endParaRPr lang="en-US" sz="1000" dirty="0"/>
          </a:p>
        </p:txBody>
      </p:sp>
      <p:sp>
        <p:nvSpPr>
          <p:cNvPr id="54" name="Text 52"/>
          <p:cNvSpPr/>
          <p:nvPr/>
        </p:nvSpPr>
        <p:spPr>
          <a:xfrm>
            <a:off x="594360" y="3520440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124F4A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10 min</a:t>
            </a:r>
            <a:endParaRPr lang="en-US" sz="5000" dirty="0"/>
          </a:p>
        </p:txBody>
      </p:sp>
      <p:sp>
        <p:nvSpPr>
          <p:cNvPr id="55" name="Text 53"/>
          <p:cNvSpPr/>
          <p:nvPr/>
        </p:nvSpPr>
        <p:spPr>
          <a:xfrm>
            <a:off x="594360" y="44348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para localizar a informação certa.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4709160" y="3154680"/>
            <a:ext cx="4023360" cy="1645920"/>
          </a:xfrm>
          <a:prstGeom prst="rect">
            <a:avLst/>
          </a:prstGeom>
          <a:solidFill>
            <a:srgbClr val="24284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7" name="Shape 55"/>
          <p:cNvSpPr/>
          <p:nvPr/>
        </p:nvSpPr>
        <p:spPr>
          <a:xfrm>
            <a:off x="4709160" y="3154680"/>
            <a:ext cx="109728" cy="1645920"/>
          </a:xfrm>
          <a:prstGeom prst="rect">
            <a:avLst/>
          </a:prstGeom>
          <a:solidFill>
            <a:srgbClr val="9CD14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8" name="Text 56"/>
          <p:cNvSpPr/>
          <p:nvPr/>
        </p:nvSpPr>
        <p:spPr>
          <a:xfrm>
            <a:off x="4892040" y="32461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DEPOIS · com agente Copilot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4892040" y="3520440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9CD14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30 seg</a:t>
            </a:r>
            <a:endParaRPr lang="en-US" sz="5000" dirty="0"/>
          </a:p>
        </p:txBody>
      </p:sp>
      <p:sp>
        <p:nvSpPr>
          <p:cNvPr id="60" name="Text 58"/>
          <p:cNvSpPr/>
          <p:nvPr/>
        </p:nvSpPr>
        <p:spPr>
          <a:xfrm>
            <a:off x="4892040" y="44348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resposta direta - e 75% das buscas já passam pelo agente.</a:t>
            </a:r>
            <a:endParaRPr lang="en-US" sz="1100" dirty="0"/>
          </a:p>
        </p:txBody>
      </p:sp>
      <p:pic>
        <p:nvPicPr>
          <p:cNvPr id="44" name="Imagem 43">
            <a:extLst>
              <a:ext uri="{FF2B5EF4-FFF2-40B4-BE49-F238E27FC236}">
                <a16:creationId xmlns:a16="http://schemas.microsoft.com/office/drawing/2014/main" id="{877C32F3-B731-5F40-A8D4-714CCD7ED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3" name="Image 2" descr="preencoded.png">
            <a:extLst>
              <a:ext uri="{FF2B5EF4-FFF2-40B4-BE49-F238E27FC236}">
                <a16:creationId xmlns:a16="http://schemas.microsoft.com/office/drawing/2014/main" id="{8D73F4FA-F844-309C-6774-5D555157C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393853" y="4425527"/>
            <a:ext cx="1218173" cy="121817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14B68-6767-B30C-637E-7675CE299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37">
            <a:extLst>
              <a:ext uri="{FF2B5EF4-FFF2-40B4-BE49-F238E27FC236}">
                <a16:creationId xmlns:a16="http://schemas.microsoft.com/office/drawing/2014/main" id="{01FE5CBF-E711-3373-811A-12A8F48DE704}"/>
              </a:ext>
            </a:extLst>
          </p:cNvPr>
          <p:cNvSpPr/>
          <p:nvPr/>
        </p:nvSpPr>
        <p:spPr>
          <a:xfrm>
            <a:off x="5410201" y="3161285"/>
            <a:ext cx="2318850" cy="736928"/>
          </a:xfrm>
          <a:prstGeom prst="rect">
            <a:avLst/>
          </a:prstGeom>
          <a:solidFill>
            <a:srgbClr val="24284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28AE7AF7-2A5F-E18D-FE2B-F2BBAFE42B34}"/>
              </a:ext>
            </a:extLst>
          </p:cNvPr>
          <p:cNvSpPr txBox="1"/>
          <p:nvPr/>
        </p:nvSpPr>
        <p:spPr>
          <a:xfrm>
            <a:off x="689157" y="1097445"/>
            <a:ext cx="698062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E se a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próxima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contratação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 da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sua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empresa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não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 for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uma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pessoa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?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3127287-581C-773C-29CC-AD237E6BE9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45A75689-C595-99FC-BE6F-9E11EA8B2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444556">
            <a:off x="-879649" y="-612830"/>
            <a:ext cx="1787441" cy="178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5532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TECNOLOGIA E CASOS DE USO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IA na experiência do funcionário</a:t>
            </a:r>
            <a:endParaRPr lang="en-US" sz="2600" dirty="0"/>
          </a:p>
        </p:txBody>
      </p:sp>
      <p:sp>
        <p:nvSpPr>
          <p:cNvPr id="39" name="Shape 37"/>
          <p:cNvSpPr/>
          <p:nvPr/>
        </p:nvSpPr>
        <p:spPr>
          <a:xfrm>
            <a:off x="411480" y="2194560"/>
            <a:ext cx="4023360" cy="260604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0" name="Shape 38"/>
          <p:cNvSpPr/>
          <p:nvPr/>
        </p:nvSpPr>
        <p:spPr>
          <a:xfrm>
            <a:off x="411480" y="2194560"/>
            <a:ext cx="109728" cy="2606040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1" name="Shape 39"/>
          <p:cNvSpPr/>
          <p:nvPr/>
        </p:nvSpPr>
        <p:spPr>
          <a:xfrm>
            <a:off x="685800" y="2331720"/>
            <a:ext cx="502920" cy="50292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528" y="2441448"/>
            <a:ext cx="283464" cy="283464"/>
          </a:xfrm>
          <a:prstGeom prst="rect">
            <a:avLst/>
          </a:prstGeom>
        </p:spPr>
      </p:pic>
      <p:sp>
        <p:nvSpPr>
          <p:cNvPr id="43" name="Text 40"/>
          <p:cNvSpPr/>
          <p:nvPr/>
        </p:nvSpPr>
        <p:spPr>
          <a:xfrm>
            <a:off x="1325880" y="239572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118522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SUPORTE · HCLTECH · M365 BLOG, MAI/2025</a:t>
            </a:r>
            <a:endParaRPr lang="en-US" sz="1000" dirty="0"/>
          </a:p>
        </p:txBody>
      </p:sp>
      <p:sp>
        <p:nvSpPr>
          <p:cNvPr id="44" name="Text 41"/>
          <p:cNvSpPr/>
          <p:nvPr/>
        </p:nvSpPr>
        <p:spPr>
          <a:xfrm>
            <a:off x="594360" y="2926080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40%</a:t>
            </a:r>
            <a:endParaRPr lang="en-US" sz="4400" dirty="0"/>
          </a:p>
        </p:txBody>
      </p:sp>
      <p:sp>
        <p:nvSpPr>
          <p:cNvPr id="45" name="Text 42"/>
          <p:cNvSpPr/>
          <p:nvPr/>
        </p:nvSpPr>
        <p:spPr>
          <a:xfrm>
            <a:off x="594360" y="384048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mais rápido na resolução de chamados com agente próprio.</a:t>
            </a:r>
            <a:endParaRPr lang="en-US" sz="1200" dirty="0"/>
          </a:p>
        </p:txBody>
      </p:sp>
      <p:sp>
        <p:nvSpPr>
          <p:cNvPr id="46" name="Text 43"/>
          <p:cNvSpPr/>
          <p:nvPr/>
        </p:nvSpPr>
        <p:spPr>
          <a:xfrm>
            <a:off x="594360" y="437083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30% da equipe de suporte de 500 pessoas redirecionada.</a:t>
            </a:r>
            <a:endParaRPr lang="en-US" sz="1000" dirty="0"/>
          </a:p>
        </p:txBody>
      </p:sp>
      <p:sp>
        <p:nvSpPr>
          <p:cNvPr id="47" name="Shape 44"/>
          <p:cNvSpPr/>
          <p:nvPr/>
        </p:nvSpPr>
        <p:spPr>
          <a:xfrm>
            <a:off x="4709160" y="2194560"/>
            <a:ext cx="4023360" cy="2606040"/>
          </a:xfrm>
          <a:prstGeom prst="rect">
            <a:avLst/>
          </a:prstGeom>
          <a:solidFill>
            <a:srgbClr val="24284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8" name="Shape 45"/>
          <p:cNvSpPr/>
          <p:nvPr/>
        </p:nvSpPr>
        <p:spPr>
          <a:xfrm>
            <a:off x="4709160" y="2194560"/>
            <a:ext cx="109728" cy="2606040"/>
          </a:xfrm>
          <a:prstGeom prst="rect">
            <a:avLst/>
          </a:prstGeom>
          <a:solidFill>
            <a:srgbClr val="9CD140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760" y="2377440"/>
            <a:ext cx="411480" cy="411480"/>
          </a:xfrm>
          <a:prstGeom prst="rect">
            <a:avLst/>
          </a:prstGeom>
        </p:spPr>
      </p:pic>
      <p:sp>
        <p:nvSpPr>
          <p:cNvPr id="50" name="Text 46"/>
          <p:cNvSpPr/>
          <p:nvPr/>
        </p:nvSpPr>
        <p:spPr>
          <a:xfrm>
            <a:off x="5486400" y="242316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AUDITORIA · XP INC. (BR) · CUSTOMER STORIES, DEZ/2024</a:t>
            </a:r>
            <a:endParaRPr lang="en-US" sz="1000" dirty="0"/>
          </a:p>
        </p:txBody>
      </p:sp>
      <p:sp>
        <p:nvSpPr>
          <p:cNvPr id="51" name="Text 47"/>
          <p:cNvSpPr/>
          <p:nvPr/>
        </p:nvSpPr>
        <p:spPr>
          <a:xfrm>
            <a:off x="4892040" y="2926080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C8CDD8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9.000 h</a:t>
            </a:r>
            <a:endParaRPr lang="en-US" sz="3200" dirty="0"/>
          </a:p>
        </p:txBody>
      </p:sp>
      <p:sp>
        <p:nvSpPr>
          <p:cNvPr id="52" name="Text 48"/>
          <p:cNvSpPr/>
          <p:nvPr/>
        </p:nvSpPr>
        <p:spPr>
          <a:xfrm>
            <a:off x="4892040" y="384048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economizadas com Microsoft 365 Copilot.</a:t>
            </a:r>
            <a:endParaRPr lang="en-US" sz="1200" dirty="0"/>
          </a:p>
        </p:txBody>
      </p:sp>
      <p:sp>
        <p:nvSpPr>
          <p:cNvPr id="53" name="Text 49"/>
          <p:cNvSpPr/>
          <p:nvPr/>
        </p:nvSpPr>
        <p:spPr>
          <a:xfrm>
            <a:off x="4892040" y="437083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+30% de eficiência na auditoria e -7% no tempo de atividades de governança.</a:t>
            </a:r>
            <a:endParaRPr lang="en-US" sz="1000" dirty="0"/>
          </a:p>
        </p:txBody>
      </p:sp>
      <p:pic>
        <p:nvPicPr>
          <p:cNvPr id="55" name="Imagem 54">
            <a:extLst>
              <a:ext uri="{FF2B5EF4-FFF2-40B4-BE49-F238E27FC236}">
                <a16:creationId xmlns:a16="http://schemas.microsoft.com/office/drawing/2014/main" id="{AFE5DA97-BA3A-6BA2-B4C6-067580631E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3" name="Image 2" descr="preencoded.png">
            <a:extLst>
              <a:ext uri="{FF2B5EF4-FFF2-40B4-BE49-F238E27FC236}">
                <a16:creationId xmlns:a16="http://schemas.microsoft.com/office/drawing/2014/main" id="{57ED3750-66B1-F114-C758-3BD50D6532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8393853" y="4425527"/>
            <a:ext cx="1218173" cy="121817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NOVO PLAYBOOK DE TI E LIDERANÇA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Gestão de mudança e adoção</a:t>
            </a:r>
            <a:endParaRPr lang="en-US" sz="2600" dirty="0"/>
          </a:p>
        </p:txBody>
      </p:sp>
      <p:sp>
        <p:nvSpPr>
          <p:cNvPr id="39" name="Shape 37"/>
          <p:cNvSpPr/>
          <p:nvPr/>
        </p:nvSpPr>
        <p:spPr>
          <a:xfrm>
            <a:off x="411480" y="2194560"/>
            <a:ext cx="5486400" cy="1005840"/>
          </a:xfrm>
          <a:prstGeom prst="rect">
            <a:avLst/>
          </a:prstGeom>
          <a:solidFill>
            <a:srgbClr val="24284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0" name="Shape 38"/>
          <p:cNvSpPr/>
          <p:nvPr/>
        </p:nvSpPr>
        <p:spPr>
          <a:xfrm>
            <a:off x="411480" y="2194560"/>
            <a:ext cx="109728" cy="1005840"/>
          </a:xfrm>
          <a:prstGeom prst="rect">
            <a:avLst/>
          </a:prstGeom>
          <a:solidFill>
            <a:srgbClr val="9CD14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1" name="Text 39"/>
          <p:cNvSpPr/>
          <p:nvPr/>
        </p:nvSpPr>
        <p:spPr>
          <a:xfrm>
            <a:off x="640080" y="2286000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Ferramentas não geram valor sozinhas.</a:t>
            </a:r>
            <a:endParaRPr lang="en-US" sz="1800" dirty="0"/>
          </a:p>
        </p:txBody>
      </p:sp>
      <p:sp>
        <p:nvSpPr>
          <p:cNvPr id="42" name="Text 40"/>
          <p:cNvSpPr/>
          <p:nvPr/>
        </p:nvSpPr>
        <p:spPr>
          <a:xfrm>
            <a:off x="640080" y="2743200"/>
            <a:ext cx="5212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Quando o </a:t>
            </a:r>
            <a:r>
              <a:rPr lang="en-US" sz="1100" b="1" i="1" dirty="0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gestor usa IA na frente do time</a:t>
            </a:r>
            <a:r>
              <a:rPr lang="en-US" sz="1100" i="1" dirty="0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, o valor percebido sobe 17 pontos e a confiança em IA agêntica, 30.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6035040" y="2194560"/>
            <a:ext cx="2743200" cy="1005840"/>
          </a:xfrm>
          <a:prstGeom prst="rect">
            <a:avLst/>
          </a:prstGeom>
          <a:solidFill>
            <a:srgbClr val="124F4A"/>
          </a:solidFill>
          <a:ln w="19050">
            <a:noFill/>
            <a:prstDash val="dash"/>
          </a:ln>
        </p:spPr>
        <p:txBody>
          <a:bodyPr/>
          <a:lstStyle/>
          <a:p>
            <a:endParaRPr lang="pt-BR"/>
          </a:p>
        </p:txBody>
      </p:sp>
      <p:sp>
        <p:nvSpPr>
          <p:cNvPr id="44" name="Shape 42"/>
          <p:cNvSpPr/>
          <p:nvPr/>
        </p:nvSpPr>
        <p:spPr>
          <a:xfrm>
            <a:off x="6080760" y="224028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5" name="Shape 43"/>
          <p:cNvSpPr/>
          <p:nvPr/>
        </p:nvSpPr>
        <p:spPr>
          <a:xfrm>
            <a:off x="6080760" y="224028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6" name="Shape 44"/>
          <p:cNvSpPr/>
          <p:nvPr/>
        </p:nvSpPr>
        <p:spPr>
          <a:xfrm>
            <a:off x="8503920" y="224028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7" name="Shape 45"/>
          <p:cNvSpPr/>
          <p:nvPr/>
        </p:nvSpPr>
        <p:spPr>
          <a:xfrm>
            <a:off x="8732520" y="224028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8" name="Shape 46"/>
          <p:cNvSpPr/>
          <p:nvPr/>
        </p:nvSpPr>
        <p:spPr>
          <a:xfrm>
            <a:off x="6080760" y="315468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9" name="Shape 47"/>
          <p:cNvSpPr/>
          <p:nvPr/>
        </p:nvSpPr>
        <p:spPr>
          <a:xfrm>
            <a:off x="6080760" y="292608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0" name="Shape 48"/>
          <p:cNvSpPr/>
          <p:nvPr/>
        </p:nvSpPr>
        <p:spPr>
          <a:xfrm>
            <a:off x="8503920" y="315468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1" name="Shape 49"/>
          <p:cNvSpPr/>
          <p:nvPr/>
        </p:nvSpPr>
        <p:spPr>
          <a:xfrm>
            <a:off x="8732520" y="292608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2" name="Shape 50"/>
          <p:cNvSpPr/>
          <p:nvPr/>
        </p:nvSpPr>
        <p:spPr>
          <a:xfrm>
            <a:off x="7040880" y="2377440"/>
            <a:ext cx="731520" cy="457200"/>
          </a:xfrm>
          <a:prstGeom prst="roundRect">
            <a:avLst>
              <a:gd name="adj" fmla="val 10000"/>
            </a:avLst>
          </a:prstGeom>
          <a:solidFill>
            <a:srgbClr val="9CD14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3" name="Shape 51"/>
          <p:cNvSpPr/>
          <p:nvPr/>
        </p:nvSpPr>
        <p:spPr>
          <a:xfrm>
            <a:off x="7269480" y="2514600"/>
            <a:ext cx="274320" cy="274320"/>
          </a:xfrm>
          <a:prstGeom prst="ellipse">
            <a:avLst/>
          </a:prstGeom>
          <a:solidFill>
            <a:srgbClr val="124F4A"/>
          </a:solidFill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4" name="Shape 52"/>
          <p:cNvSpPr/>
          <p:nvPr/>
        </p:nvSpPr>
        <p:spPr>
          <a:xfrm>
            <a:off x="7086600" y="2304288"/>
            <a:ext cx="164592" cy="73152"/>
          </a:xfrm>
          <a:prstGeom prst="rect">
            <a:avLst/>
          </a:prstGeom>
          <a:solidFill>
            <a:srgbClr val="9CD14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5" name="Shape 53"/>
          <p:cNvSpPr/>
          <p:nvPr/>
        </p:nvSpPr>
        <p:spPr>
          <a:xfrm>
            <a:off x="411480" y="3383280"/>
            <a:ext cx="2633472" cy="141732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6" name="Shape 54"/>
          <p:cNvSpPr/>
          <p:nvPr/>
        </p:nvSpPr>
        <p:spPr>
          <a:xfrm>
            <a:off x="594360" y="3520440"/>
            <a:ext cx="457200" cy="45720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5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3621024"/>
            <a:ext cx="256032" cy="256032"/>
          </a:xfrm>
          <a:prstGeom prst="rect">
            <a:avLst/>
          </a:prstGeom>
        </p:spPr>
      </p:pic>
      <p:sp>
        <p:nvSpPr>
          <p:cNvPr id="58" name="Text 55"/>
          <p:cNvSpPr/>
          <p:nvPr/>
        </p:nvSpPr>
        <p:spPr>
          <a:xfrm>
            <a:off x="1143000" y="3502152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18522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Repensar o trabalho</a:t>
            </a:r>
            <a:endParaRPr lang="en-US" sz="1200" dirty="0"/>
          </a:p>
        </p:txBody>
      </p:sp>
      <p:sp>
        <p:nvSpPr>
          <p:cNvPr id="59" name="Text 56"/>
          <p:cNvSpPr/>
          <p:nvPr/>
        </p:nvSpPr>
        <p:spPr>
          <a:xfrm>
            <a:off x="594360" y="4069080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Mapear tarefas que migram para agentes e o tempo liberado para alto valor.</a:t>
            </a:r>
            <a:endParaRPr lang="en-US" sz="1000" dirty="0"/>
          </a:p>
        </p:txBody>
      </p:sp>
      <p:sp>
        <p:nvSpPr>
          <p:cNvPr id="60" name="Shape 57"/>
          <p:cNvSpPr/>
          <p:nvPr/>
        </p:nvSpPr>
        <p:spPr>
          <a:xfrm>
            <a:off x="3227832" y="3383280"/>
            <a:ext cx="2633472" cy="141732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1" name="Shape 58"/>
          <p:cNvSpPr/>
          <p:nvPr/>
        </p:nvSpPr>
        <p:spPr>
          <a:xfrm>
            <a:off x="3410712" y="3520440"/>
            <a:ext cx="457200" cy="45720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6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1296" y="3621024"/>
            <a:ext cx="256032" cy="256032"/>
          </a:xfrm>
          <a:prstGeom prst="rect">
            <a:avLst/>
          </a:prstGeom>
        </p:spPr>
      </p:pic>
      <p:sp>
        <p:nvSpPr>
          <p:cNvPr id="63" name="Text 59"/>
          <p:cNvSpPr/>
          <p:nvPr/>
        </p:nvSpPr>
        <p:spPr>
          <a:xfrm>
            <a:off x="3959352" y="3502152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18522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Confiar e delegar</a:t>
            </a:r>
            <a:endParaRPr lang="en-US" sz="1200" dirty="0"/>
          </a:p>
        </p:txBody>
      </p:sp>
      <p:sp>
        <p:nvSpPr>
          <p:cNvPr id="64" name="Text 60"/>
          <p:cNvSpPr/>
          <p:nvPr/>
        </p:nvSpPr>
        <p:spPr>
          <a:xfrm>
            <a:off x="3410712" y="4069080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Criar rituais para revisar saídas dos agentes e ajustar políticas.</a:t>
            </a:r>
            <a:endParaRPr lang="en-US" sz="1000" dirty="0"/>
          </a:p>
        </p:txBody>
      </p:sp>
      <p:sp>
        <p:nvSpPr>
          <p:cNvPr id="65" name="Shape 61"/>
          <p:cNvSpPr/>
          <p:nvPr/>
        </p:nvSpPr>
        <p:spPr>
          <a:xfrm>
            <a:off x="6044184" y="3383280"/>
            <a:ext cx="2633472" cy="141732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6" name="Shape 62"/>
          <p:cNvSpPr/>
          <p:nvPr/>
        </p:nvSpPr>
        <p:spPr>
          <a:xfrm>
            <a:off x="6227064" y="3520440"/>
            <a:ext cx="457200" cy="45720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6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7648" y="3621024"/>
            <a:ext cx="256032" cy="256032"/>
          </a:xfrm>
          <a:prstGeom prst="rect">
            <a:avLst/>
          </a:prstGeom>
        </p:spPr>
      </p:pic>
      <p:sp>
        <p:nvSpPr>
          <p:cNvPr id="68" name="Text 63"/>
          <p:cNvSpPr/>
          <p:nvPr/>
        </p:nvSpPr>
        <p:spPr>
          <a:xfrm>
            <a:off x="6775704" y="3502152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18522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Cultura de IA</a:t>
            </a:r>
            <a:endParaRPr lang="en-US" sz="1200" dirty="0"/>
          </a:p>
        </p:txBody>
      </p:sp>
      <p:sp>
        <p:nvSpPr>
          <p:cNvPr id="69" name="Text 64"/>
          <p:cNvSpPr/>
          <p:nvPr/>
        </p:nvSpPr>
        <p:spPr>
          <a:xfrm>
            <a:off x="6227064" y="4069080"/>
            <a:ext cx="23774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Reconhecer e celebrar quem cria, ajusta e melhora os agentes.</a:t>
            </a:r>
            <a:endParaRPr lang="en-US" sz="1000" dirty="0"/>
          </a:p>
        </p:txBody>
      </p:sp>
      <p:pic>
        <p:nvPicPr>
          <p:cNvPr id="71" name="Imagem 70">
            <a:extLst>
              <a:ext uri="{FF2B5EF4-FFF2-40B4-BE49-F238E27FC236}">
                <a16:creationId xmlns:a16="http://schemas.microsoft.com/office/drawing/2014/main" id="{50013673-9A07-9BAF-5DAF-02A1F492D9B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5637" b="27588"/>
          <a:stretch>
            <a:fillRect/>
          </a:stretch>
        </p:blipFill>
        <p:spPr>
          <a:xfrm>
            <a:off x="6146104" y="2304289"/>
            <a:ext cx="2539359" cy="804672"/>
          </a:xfrm>
          <a:prstGeom prst="rect">
            <a:avLst/>
          </a:prstGeom>
        </p:spPr>
      </p:pic>
      <p:pic>
        <p:nvPicPr>
          <p:cNvPr id="72" name="Imagem 71">
            <a:extLst>
              <a:ext uri="{FF2B5EF4-FFF2-40B4-BE49-F238E27FC236}">
                <a16:creationId xmlns:a16="http://schemas.microsoft.com/office/drawing/2014/main" id="{F38F17C6-0879-446B-AB4A-440BF5EDDA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3" name="Image 2" descr="preencoded.png">
            <a:extLst>
              <a:ext uri="{FF2B5EF4-FFF2-40B4-BE49-F238E27FC236}">
                <a16:creationId xmlns:a16="http://schemas.microsoft.com/office/drawing/2014/main" id="{D7D5170D-1C6B-FCCC-573A-E76F65A504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8393853" y="4425527"/>
            <a:ext cx="1218173" cy="121817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NOVO PLAYBOOK DE TI E LIDERANÇA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Medindo o sucesso com IA</a:t>
            </a:r>
            <a:endParaRPr lang="en-US" sz="2600" dirty="0"/>
          </a:p>
        </p:txBody>
      </p:sp>
      <p:sp>
        <p:nvSpPr>
          <p:cNvPr id="39" name="Text 37"/>
          <p:cNvSpPr/>
          <p:nvPr/>
        </p:nvSpPr>
        <p:spPr>
          <a:xfrm>
            <a:off x="411480" y="2057400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Você não pode gerenciar o que não mede. Frontier Firms acompanham e ajustam em tempo real.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411480" y="2606040"/>
            <a:ext cx="1975104" cy="169164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1" name="Shape 39"/>
          <p:cNvSpPr/>
          <p:nvPr/>
        </p:nvSpPr>
        <p:spPr>
          <a:xfrm>
            <a:off x="411480" y="2606040"/>
            <a:ext cx="1975104" cy="64008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2" name="Shape 40"/>
          <p:cNvSpPr/>
          <p:nvPr/>
        </p:nvSpPr>
        <p:spPr>
          <a:xfrm>
            <a:off x="612648" y="2788920"/>
            <a:ext cx="502920" cy="50292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76" y="2898648"/>
            <a:ext cx="283464" cy="283464"/>
          </a:xfrm>
          <a:prstGeom prst="rect">
            <a:avLst/>
          </a:prstGeom>
        </p:spPr>
      </p:pic>
      <p:sp>
        <p:nvSpPr>
          <p:cNvPr id="44" name="Text 41"/>
          <p:cNvSpPr/>
          <p:nvPr/>
        </p:nvSpPr>
        <p:spPr>
          <a:xfrm>
            <a:off x="576072" y="3383280"/>
            <a:ext cx="1764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Adoção</a:t>
            </a:r>
            <a:endParaRPr lang="en-US" sz="1300" dirty="0"/>
          </a:p>
        </p:txBody>
      </p:sp>
      <p:sp>
        <p:nvSpPr>
          <p:cNvPr id="45" name="Text 42"/>
          <p:cNvSpPr/>
          <p:nvPr/>
        </p:nvSpPr>
        <p:spPr>
          <a:xfrm>
            <a:off x="576072" y="3749040"/>
            <a:ext cx="1764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Usuários ativos, frequência, profundidade.</a:t>
            </a:r>
            <a:endParaRPr lang="en-US" sz="1000" dirty="0"/>
          </a:p>
        </p:txBody>
      </p:sp>
      <p:sp>
        <p:nvSpPr>
          <p:cNvPr id="46" name="Shape 43"/>
          <p:cNvSpPr/>
          <p:nvPr/>
        </p:nvSpPr>
        <p:spPr>
          <a:xfrm>
            <a:off x="2514600" y="2606040"/>
            <a:ext cx="1975104" cy="169164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7" name="Shape 44"/>
          <p:cNvSpPr/>
          <p:nvPr/>
        </p:nvSpPr>
        <p:spPr>
          <a:xfrm>
            <a:off x="2514600" y="2606040"/>
            <a:ext cx="1975104" cy="64008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8" name="Shape 45"/>
          <p:cNvSpPr/>
          <p:nvPr/>
        </p:nvSpPr>
        <p:spPr>
          <a:xfrm>
            <a:off x="2715768" y="2788920"/>
            <a:ext cx="502920" cy="50292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5496" y="2898648"/>
            <a:ext cx="283464" cy="283464"/>
          </a:xfrm>
          <a:prstGeom prst="rect">
            <a:avLst/>
          </a:prstGeom>
        </p:spPr>
      </p:pic>
      <p:sp>
        <p:nvSpPr>
          <p:cNvPr id="50" name="Text 46"/>
          <p:cNvSpPr/>
          <p:nvPr/>
        </p:nvSpPr>
        <p:spPr>
          <a:xfrm>
            <a:off x="2679192" y="3383280"/>
            <a:ext cx="1764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Impacto</a:t>
            </a:r>
            <a:endParaRPr lang="en-US" sz="1300" dirty="0"/>
          </a:p>
        </p:txBody>
      </p:sp>
      <p:sp>
        <p:nvSpPr>
          <p:cNvPr id="51" name="Text 47"/>
          <p:cNvSpPr/>
          <p:nvPr/>
        </p:nvSpPr>
        <p:spPr>
          <a:xfrm>
            <a:off x="2679192" y="3749040"/>
            <a:ext cx="1764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Tempo economizado, receita gerada, qualidade.</a:t>
            </a:r>
            <a:endParaRPr lang="en-US" sz="1000" dirty="0"/>
          </a:p>
        </p:txBody>
      </p:sp>
      <p:sp>
        <p:nvSpPr>
          <p:cNvPr id="52" name="Shape 48"/>
          <p:cNvSpPr/>
          <p:nvPr/>
        </p:nvSpPr>
        <p:spPr>
          <a:xfrm>
            <a:off x="4617720" y="2606040"/>
            <a:ext cx="1975104" cy="169164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3" name="Shape 49"/>
          <p:cNvSpPr/>
          <p:nvPr/>
        </p:nvSpPr>
        <p:spPr>
          <a:xfrm>
            <a:off x="4617720" y="2606040"/>
            <a:ext cx="1975104" cy="64008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4" name="Shape 50"/>
          <p:cNvSpPr/>
          <p:nvPr/>
        </p:nvSpPr>
        <p:spPr>
          <a:xfrm>
            <a:off x="4818888" y="2788920"/>
            <a:ext cx="502920" cy="50292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5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8616" y="2898648"/>
            <a:ext cx="283464" cy="283464"/>
          </a:xfrm>
          <a:prstGeom prst="rect">
            <a:avLst/>
          </a:prstGeom>
        </p:spPr>
      </p:pic>
      <p:sp>
        <p:nvSpPr>
          <p:cNvPr id="56" name="Text 51"/>
          <p:cNvSpPr/>
          <p:nvPr/>
        </p:nvSpPr>
        <p:spPr>
          <a:xfrm>
            <a:off x="4782312" y="3383280"/>
            <a:ext cx="1764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Aprendizado</a:t>
            </a:r>
            <a:endParaRPr lang="en-US" sz="1300" dirty="0"/>
          </a:p>
        </p:txBody>
      </p:sp>
      <p:sp>
        <p:nvSpPr>
          <p:cNvPr id="57" name="Text 52"/>
          <p:cNvSpPr/>
          <p:nvPr/>
        </p:nvSpPr>
        <p:spPr>
          <a:xfrm>
            <a:off x="4782312" y="3749040"/>
            <a:ext cx="1764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que o trabalho ensinou e virou rotina compartilhada.</a:t>
            </a:r>
            <a:endParaRPr lang="en-US" sz="1000" dirty="0"/>
          </a:p>
        </p:txBody>
      </p:sp>
      <p:sp>
        <p:nvSpPr>
          <p:cNvPr id="58" name="Shape 53"/>
          <p:cNvSpPr/>
          <p:nvPr/>
        </p:nvSpPr>
        <p:spPr>
          <a:xfrm>
            <a:off x="6720840" y="2606040"/>
            <a:ext cx="1975104" cy="169164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9" name="Shape 54"/>
          <p:cNvSpPr/>
          <p:nvPr/>
        </p:nvSpPr>
        <p:spPr>
          <a:xfrm>
            <a:off x="6720840" y="2606040"/>
            <a:ext cx="1975104" cy="64008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0" name="Shape 55"/>
          <p:cNvSpPr/>
          <p:nvPr/>
        </p:nvSpPr>
        <p:spPr>
          <a:xfrm>
            <a:off x="6922008" y="2788920"/>
            <a:ext cx="502920" cy="50292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6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1736" y="2898648"/>
            <a:ext cx="283464" cy="283464"/>
          </a:xfrm>
          <a:prstGeom prst="rect">
            <a:avLst/>
          </a:prstGeom>
        </p:spPr>
      </p:pic>
      <p:sp>
        <p:nvSpPr>
          <p:cNvPr id="62" name="Text 56"/>
          <p:cNvSpPr/>
          <p:nvPr/>
        </p:nvSpPr>
        <p:spPr>
          <a:xfrm>
            <a:off x="6885432" y="3383280"/>
            <a:ext cx="1764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Responsabilidade</a:t>
            </a:r>
            <a:endParaRPr lang="en-US" sz="1300" dirty="0"/>
          </a:p>
        </p:txBody>
      </p:sp>
      <p:sp>
        <p:nvSpPr>
          <p:cNvPr id="63" name="Text 57"/>
          <p:cNvSpPr/>
          <p:nvPr/>
        </p:nvSpPr>
        <p:spPr>
          <a:xfrm>
            <a:off x="6885432" y="3749040"/>
            <a:ext cx="1764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Governança, auditoria, conformidade.</a:t>
            </a:r>
            <a:endParaRPr lang="en-US" sz="1000" dirty="0"/>
          </a:p>
        </p:txBody>
      </p:sp>
      <p:sp>
        <p:nvSpPr>
          <p:cNvPr id="64" name="Shape 58"/>
          <p:cNvSpPr/>
          <p:nvPr/>
        </p:nvSpPr>
        <p:spPr>
          <a:xfrm>
            <a:off x="411480" y="4434840"/>
            <a:ext cx="8321040" cy="502920"/>
          </a:xfrm>
          <a:prstGeom prst="rect">
            <a:avLst/>
          </a:prstGeom>
          <a:solidFill>
            <a:srgbClr val="24284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5" name="Shape 59"/>
          <p:cNvSpPr/>
          <p:nvPr/>
        </p:nvSpPr>
        <p:spPr>
          <a:xfrm>
            <a:off x="411480" y="4434840"/>
            <a:ext cx="109728" cy="502920"/>
          </a:xfrm>
          <a:prstGeom prst="rect">
            <a:avLst/>
          </a:prstGeom>
          <a:solidFill>
            <a:srgbClr val="9CD14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6" name="Text 60"/>
          <p:cNvSpPr/>
          <p:nvPr/>
        </p:nvSpPr>
        <p:spPr>
          <a:xfrm>
            <a:off x="594360" y="4489704"/>
            <a:ext cx="80558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MÉTRICA · 2025   </a:t>
            </a:r>
            <a:r>
              <a:rPr lang="en-US" sz="1200" b="1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Human-agent ratio</a:t>
            </a:r>
            <a:r>
              <a:rPr lang="en-US" sz="12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mede a composição do time.</a:t>
            </a:r>
          </a:p>
          <a:p>
            <a:pPr marL="0" indent="0">
              <a:buNone/>
            </a:pPr>
            <a:r>
              <a:rPr lang="en-US" sz="1200" b="1" kern="0" spc="400" dirty="0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ATIVO · 2026   </a:t>
            </a:r>
            <a:r>
              <a:rPr lang="en-US" sz="1200" b="1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Owned Intelligence</a:t>
            </a:r>
            <a:r>
              <a:rPr lang="en-US" sz="12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- know-how que se acumula e não se copia.</a:t>
            </a:r>
            <a:endParaRPr lang="en-US" sz="1200" dirty="0"/>
          </a:p>
        </p:txBody>
      </p:sp>
      <p:pic>
        <p:nvPicPr>
          <p:cNvPr id="68" name="Imagem 67">
            <a:extLst>
              <a:ext uri="{FF2B5EF4-FFF2-40B4-BE49-F238E27FC236}">
                <a16:creationId xmlns:a16="http://schemas.microsoft.com/office/drawing/2014/main" id="{CA421084-7B0D-8AEC-5CEE-F95BBE683A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NOVO PLAYBOOK DE TI E LIDERANÇA</a:t>
            </a:r>
            <a:r>
              <a:rPr lang="pt-BR" sz="800" b="0" kern="0" dirty="0">
                <a:solidFill>
                  <a:srgbClr val="8A8F9E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11480" y="978405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Onde estão as suas pessoas</a:t>
            </a:r>
            <a:endParaRPr lang="en-US" sz="2600" dirty="0"/>
          </a:p>
        </p:txBody>
      </p:sp>
      <p:sp>
        <p:nvSpPr>
          <p:cNvPr id="39" name="Text 37"/>
          <p:cNvSpPr/>
          <p:nvPr/>
        </p:nvSpPr>
        <p:spPr>
          <a:xfrm>
            <a:off x="411480" y="1744126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Capacidade individual x prontidão organizacional. Os quatro cantos somam 50% - a outra metade está na zona emergente.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411480" y="2208102"/>
            <a:ext cx="1975104" cy="197472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1" name="Shape 39"/>
          <p:cNvSpPr/>
          <p:nvPr/>
        </p:nvSpPr>
        <p:spPr>
          <a:xfrm>
            <a:off x="411480" y="2208102"/>
            <a:ext cx="1975104" cy="548640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864" y="2299542"/>
            <a:ext cx="365760" cy="365760"/>
          </a:xfrm>
          <a:prstGeom prst="rect">
            <a:avLst/>
          </a:prstGeom>
        </p:spPr>
      </p:pic>
      <p:sp>
        <p:nvSpPr>
          <p:cNvPr id="43" name="Text 40"/>
          <p:cNvSpPr/>
          <p:nvPr/>
        </p:nvSpPr>
        <p:spPr>
          <a:xfrm>
            <a:off x="548640" y="2848182"/>
            <a:ext cx="1764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Frontier · 19%</a:t>
            </a:r>
            <a:endParaRPr lang="en-US" sz="1300" dirty="0"/>
          </a:p>
        </p:txBody>
      </p:sp>
      <p:sp>
        <p:nvSpPr>
          <p:cNvPr id="44" name="Text 41"/>
          <p:cNvSpPr/>
          <p:nvPr/>
        </p:nvSpPr>
        <p:spPr>
          <a:xfrm>
            <a:off x="576072" y="3259662"/>
            <a:ext cx="1764792" cy="923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Capacidade individual e prontidão organizacional altas, reforçando uma à outra. A zona que você quer.</a:t>
            </a:r>
            <a:endParaRPr lang="en-US" sz="1000" dirty="0"/>
          </a:p>
        </p:txBody>
      </p:sp>
      <p:sp>
        <p:nvSpPr>
          <p:cNvPr id="45" name="Shape 42"/>
          <p:cNvSpPr/>
          <p:nvPr/>
        </p:nvSpPr>
        <p:spPr>
          <a:xfrm>
            <a:off x="2514600" y="2208102"/>
            <a:ext cx="1975104" cy="197472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6" name="Shape 43"/>
          <p:cNvSpPr/>
          <p:nvPr/>
        </p:nvSpPr>
        <p:spPr>
          <a:xfrm>
            <a:off x="2514600" y="2208102"/>
            <a:ext cx="1975104" cy="548640"/>
          </a:xfrm>
          <a:prstGeom prst="rect">
            <a:avLst/>
          </a:prstGeom>
          <a:solidFill>
            <a:srgbClr val="0B7E7F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0984" y="2299542"/>
            <a:ext cx="365760" cy="365760"/>
          </a:xfrm>
          <a:prstGeom prst="rect">
            <a:avLst/>
          </a:prstGeom>
        </p:spPr>
      </p:pic>
      <p:sp>
        <p:nvSpPr>
          <p:cNvPr id="48" name="Text 44"/>
          <p:cNvSpPr/>
          <p:nvPr/>
        </p:nvSpPr>
        <p:spPr>
          <a:xfrm>
            <a:off x="2651760" y="2848182"/>
            <a:ext cx="1764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Bloqueados · 10%</a:t>
            </a:r>
            <a:endParaRPr lang="en-US" sz="1300" dirty="0"/>
          </a:p>
        </p:txBody>
      </p:sp>
      <p:sp>
        <p:nvSpPr>
          <p:cNvPr id="49" name="Text 45"/>
          <p:cNvSpPr/>
          <p:nvPr/>
        </p:nvSpPr>
        <p:spPr>
          <a:xfrm>
            <a:off x="2679192" y="3259662"/>
            <a:ext cx="1764792" cy="923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pessoa desenvolveu a habilidade, a empresa não acompanhou. O talento existe, o sistema trava.</a:t>
            </a:r>
            <a:endParaRPr lang="en-US" sz="1000" dirty="0"/>
          </a:p>
        </p:txBody>
      </p:sp>
      <p:sp>
        <p:nvSpPr>
          <p:cNvPr id="50" name="Shape 46"/>
          <p:cNvSpPr/>
          <p:nvPr/>
        </p:nvSpPr>
        <p:spPr>
          <a:xfrm>
            <a:off x="4617720" y="2208102"/>
            <a:ext cx="1975104" cy="197472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1" name="Shape 47"/>
          <p:cNvSpPr/>
          <p:nvPr/>
        </p:nvSpPr>
        <p:spPr>
          <a:xfrm>
            <a:off x="4617720" y="2208102"/>
            <a:ext cx="1975104" cy="548640"/>
          </a:xfrm>
          <a:prstGeom prst="rect">
            <a:avLst/>
          </a:prstGeom>
          <a:solidFill>
            <a:srgbClr val="118522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5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4104" y="2299542"/>
            <a:ext cx="365760" cy="365760"/>
          </a:xfrm>
          <a:prstGeom prst="rect">
            <a:avLst/>
          </a:prstGeom>
        </p:spPr>
      </p:pic>
      <p:sp>
        <p:nvSpPr>
          <p:cNvPr id="53" name="Text 48"/>
          <p:cNvSpPr/>
          <p:nvPr/>
        </p:nvSpPr>
        <p:spPr>
          <a:xfrm>
            <a:off x="4754880" y="2848182"/>
            <a:ext cx="1764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Não reclamada · 5%</a:t>
            </a:r>
            <a:endParaRPr lang="en-US" sz="1300" dirty="0"/>
          </a:p>
        </p:txBody>
      </p:sp>
      <p:sp>
        <p:nvSpPr>
          <p:cNvPr id="54" name="Text 49"/>
          <p:cNvSpPr/>
          <p:nvPr/>
        </p:nvSpPr>
        <p:spPr>
          <a:xfrm>
            <a:off x="4782312" y="3259662"/>
            <a:ext cx="1764792" cy="923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organização está pronta e investiu, mas as pessoas ainda não chegaram lá.</a:t>
            </a:r>
            <a:endParaRPr lang="en-US" sz="1000" dirty="0"/>
          </a:p>
        </p:txBody>
      </p:sp>
      <p:sp>
        <p:nvSpPr>
          <p:cNvPr id="55" name="Shape 50"/>
          <p:cNvSpPr/>
          <p:nvPr/>
        </p:nvSpPr>
        <p:spPr>
          <a:xfrm>
            <a:off x="6720840" y="2208102"/>
            <a:ext cx="1975104" cy="197472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6" name="Shape 51"/>
          <p:cNvSpPr/>
          <p:nvPr/>
        </p:nvSpPr>
        <p:spPr>
          <a:xfrm>
            <a:off x="6720840" y="2208102"/>
            <a:ext cx="1975104" cy="548640"/>
          </a:xfrm>
          <a:prstGeom prst="rect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5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7224" y="2299542"/>
            <a:ext cx="365760" cy="365760"/>
          </a:xfrm>
          <a:prstGeom prst="rect">
            <a:avLst/>
          </a:prstGeom>
        </p:spPr>
      </p:pic>
      <p:sp>
        <p:nvSpPr>
          <p:cNvPr id="58" name="Text 52"/>
          <p:cNvSpPr/>
          <p:nvPr/>
        </p:nvSpPr>
        <p:spPr>
          <a:xfrm>
            <a:off x="6858000" y="2848182"/>
            <a:ext cx="1764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Estagnados · 16%</a:t>
            </a:r>
            <a:endParaRPr lang="en-US" sz="1300" dirty="0"/>
          </a:p>
        </p:txBody>
      </p:sp>
      <p:sp>
        <p:nvSpPr>
          <p:cNvPr id="59" name="Text 53"/>
          <p:cNvSpPr/>
          <p:nvPr/>
        </p:nvSpPr>
        <p:spPr>
          <a:xfrm>
            <a:off x="6885432" y="3259662"/>
            <a:ext cx="1764792" cy="923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Baixa capacidade individual e pouco apoio organizacional. Nem pessoa nem sistema saíram do lugar.</a:t>
            </a:r>
            <a:endParaRPr lang="en-US" sz="1000" dirty="0"/>
          </a:p>
        </p:txBody>
      </p:sp>
      <p:grpSp>
        <p:nvGrpSpPr>
          <p:cNvPr id="103" name="Agrupar 102">
            <a:extLst>
              <a:ext uri="{FF2B5EF4-FFF2-40B4-BE49-F238E27FC236}">
                <a16:creationId xmlns:a16="http://schemas.microsoft.com/office/drawing/2014/main" id="{8FBF487B-FEFF-6207-FB18-34924A996FAC}"/>
              </a:ext>
            </a:extLst>
          </p:cNvPr>
          <p:cNvGrpSpPr/>
          <p:nvPr/>
        </p:nvGrpSpPr>
        <p:grpSpPr>
          <a:xfrm>
            <a:off x="411480" y="4260715"/>
            <a:ext cx="8321040" cy="594360"/>
            <a:chOff x="411480" y="4160520"/>
            <a:chExt cx="8321040" cy="594360"/>
          </a:xfrm>
        </p:grpSpPr>
        <p:sp>
          <p:nvSpPr>
            <p:cNvPr id="104" name="Shape 47">
              <a:extLst>
                <a:ext uri="{FF2B5EF4-FFF2-40B4-BE49-F238E27FC236}">
                  <a16:creationId xmlns:a16="http://schemas.microsoft.com/office/drawing/2014/main" id="{B88A6AEF-D95F-A21A-5905-26301FF1DCEE}"/>
                </a:ext>
              </a:extLst>
            </p:cNvPr>
            <p:cNvSpPr/>
            <p:nvPr/>
          </p:nvSpPr>
          <p:spPr>
            <a:xfrm>
              <a:off x="411480" y="4160520"/>
              <a:ext cx="8321040" cy="594360"/>
            </a:xfrm>
            <a:prstGeom prst="rect">
              <a:avLst/>
            </a:prstGeom>
            <a:solidFill>
              <a:srgbClr val="124F4A"/>
            </a:solidFill>
            <a:ln w="19050">
              <a:noFill/>
              <a:prstDash val="dash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5" name="Shape 48">
              <a:extLst>
                <a:ext uri="{FF2B5EF4-FFF2-40B4-BE49-F238E27FC236}">
                  <a16:creationId xmlns:a16="http://schemas.microsoft.com/office/drawing/2014/main" id="{B808E8D9-6AE8-908F-8B68-B181234EC0D5}"/>
                </a:ext>
              </a:extLst>
            </p:cNvPr>
            <p:cNvSpPr/>
            <p:nvPr/>
          </p:nvSpPr>
          <p:spPr>
            <a:xfrm>
              <a:off x="457200" y="4206240"/>
              <a:ext cx="228600" cy="0"/>
            </a:xfrm>
            <a:prstGeom prst="line">
              <a:avLst/>
            </a:prstGeom>
            <a:noFill/>
            <a:ln w="25400">
              <a:solidFill>
                <a:srgbClr val="9CD14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Shape 49">
              <a:extLst>
                <a:ext uri="{FF2B5EF4-FFF2-40B4-BE49-F238E27FC236}">
                  <a16:creationId xmlns:a16="http://schemas.microsoft.com/office/drawing/2014/main" id="{32C213E8-9C93-BDF6-26C1-83327FD4046B}"/>
                </a:ext>
              </a:extLst>
            </p:cNvPr>
            <p:cNvSpPr/>
            <p:nvPr/>
          </p:nvSpPr>
          <p:spPr>
            <a:xfrm>
              <a:off x="457200" y="4206240"/>
              <a:ext cx="0" cy="228600"/>
            </a:xfrm>
            <a:prstGeom prst="line">
              <a:avLst/>
            </a:prstGeom>
            <a:noFill/>
            <a:ln w="25400">
              <a:solidFill>
                <a:srgbClr val="9CD14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7" name="Shape 50">
              <a:extLst>
                <a:ext uri="{FF2B5EF4-FFF2-40B4-BE49-F238E27FC236}">
                  <a16:creationId xmlns:a16="http://schemas.microsoft.com/office/drawing/2014/main" id="{9BE0FA25-E937-20E6-69E8-689EA9435FDF}"/>
                </a:ext>
              </a:extLst>
            </p:cNvPr>
            <p:cNvSpPr/>
            <p:nvPr/>
          </p:nvSpPr>
          <p:spPr>
            <a:xfrm>
              <a:off x="8458200" y="4206240"/>
              <a:ext cx="228600" cy="0"/>
            </a:xfrm>
            <a:prstGeom prst="line">
              <a:avLst/>
            </a:prstGeom>
            <a:noFill/>
            <a:ln w="25400">
              <a:solidFill>
                <a:srgbClr val="9CD14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8" name="Shape 51">
              <a:extLst>
                <a:ext uri="{FF2B5EF4-FFF2-40B4-BE49-F238E27FC236}">
                  <a16:creationId xmlns:a16="http://schemas.microsoft.com/office/drawing/2014/main" id="{40E88245-2059-5D55-8156-F35921E9ACCE}"/>
                </a:ext>
              </a:extLst>
            </p:cNvPr>
            <p:cNvSpPr/>
            <p:nvPr/>
          </p:nvSpPr>
          <p:spPr>
            <a:xfrm>
              <a:off x="8686800" y="4206240"/>
              <a:ext cx="0" cy="228600"/>
            </a:xfrm>
            <a:prstGeom prst="line">
              <a:avLst/>
            </a:prstGeom>
            <a:noFill/>
            <a:ln w="25400">
              <a:solidFill>
                <a:srgbClr val="9CD14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9" name="Shape 52">
              <a:extLst>
                <a:ext uri="{FF2B5EF4-FFF2-40B4-BE49-F238E27FC236}">
                  <a16:creationId xmlns:a16="http://schemas.microsoft.com/office/drawing/2014/main" id="{16468BE8-6AA1-F006-C45D-69057EEC7C2B}"/>
                </a:ext>
              </a:extLst>
            </p:cNvPr>
            <p:cNvSpPr/>
            <p:nvPr/>
          </p:nvSpPr>
          <p:spPr>
            <a:xfrm>
              <a:off x="457200" y="4709160"/>
              <a:ext cx="228600" cy="0"/>
            </a:xfrm>
            <a:prstGeom prst="line">
              <a:avLst/>
            </a:prstGeom>
            <a:noFill/>
            <a:ln w="25400">
              <a:solidFill>
                <a:srgbClr val="9CD14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0" name="Shape 53">
              <a:extLst>
                <a:ext uri="{FF2B5EF4-FFF2-40B4-BE49-F238E27FC236}">
                  <a16:creationId xmlns:a16="http://schemas.microsoft.com/office/drawing/2014/main" id="{2B3332D7-389C-0FC2-EC21-D456C86C7D67}"/>
                </a:ext>
              </a:extLst>
            </p:cNvPr>
            <p:cNvSpPr/>
            <p:nvPr/>
          </p:nvSpPr>
          <p:spPr>
            <a:xfrm>
              <a:off x="457200" y="4480560"/>
              <a:ext cx="0" cy="228600"/>
            </a:xfrm>
            <a:prstGeom prst="line">
              <a:avLst/>
            </a:prstGeom>
            <a:noFill/>
            <a:ln w="25400">
              <a:solidFill>
                <a:srgbClr val="9CD14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1" name="Shape 54">
              <a:extLst>
                <a:ext uri="{FF2B5EF4-FFF2-40B4-BE49-F238E27FC236}">
                  <a16:creationId xmlns:a16="http://schemas.microsoft.com/office/drawing/2014/main" id="{CC69C8D7-D6F6-F654-B682-32B45F52CA75}"/>
                </a:ext>
              </a:extLst>
            </p:cNvPr>
            <p:cNvSpPr/>
            <p:nvPr/>
          </p:nvSpPr>
          <p:spPr>
            <a:xfrm>
              <a:off x="8458200" y="4709160"/>
              <a:ext cx="228600" cy="0"/>
            </a:xfrm>
            <a:prstGeom prst="line">
              <a:avLst/>
            </a:prstGeom>
            <a:noFill/>
            <a:ln w="25400">
              <a:solidFill>
                <a:srgbClr val="9CD14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2" name="Shape 55">
              <a:extLst>
                <a:ext uri="{FF2B5EF4-FFF2-40B4-BE49-F238E27FC236}">
                  <a16:creationId xmlns:a16="http://schemas.microsoft.com/office/drawing/2014/main" id="{AEB4A434-299B-CD9A-726A-BDC78209DDF9}"/>
                </a:ext>
              </a:extLst>
            </p:cNvPr>
            <p:cNvSpPr/>
            <p:nvPr/>
          </p:nvSpPr>
          <p:spPr>
            <a:xfrm>
              <a:off x="8686800" y="4480560"/>
              <a:ext cx="0" cy="228600"/>
            </a:xfrm>
            <a:prstGeom prst="line">
              <a:avLst/>
            </a:prstGeom>
            <a:noFill/>
            <a:ln w="25400">
              <a:solidFill>
                <a:srgbClr val="9CD14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3" name="Shape 56">
              <a:extLst>
                <a:ext uri="{FF2B5EF4-FFF2-40B4-BE49-F238E27FC236}">
                  <a16:creationId xmlns:a16="http://schemas.microsoft.com/office/drawing/2014/main" id="{528C3714-A215-D269-44A5-3F2F7C7B46D2}"/>
                </a:ext>
              </a:extLst>
            </p:cNvPr>
            <p:cNvSpPr/>
            <p:nvPr/>
          </p:nvSpPr>
          <p:spPr>
            <a:xfrm>
              <a:off x="411480" y="4160520"/>
              <a:ext cx="8321040" cy="594360"/>
            </a:xfrm>
            <a:prstGeom prst="rect">
              <a:avLst/>
            </a:prstGeom>
            <a:solidFill>
              <a:srgbClr val="242844">
                <a:alpha val="65000"/>
              </a:srgb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4" name="Text 57">
              <a:extLst>
                <a:ext uri="{FF2B5EF4-FFF2-40B4-BE49-F238E27FC236}">
                  <a16:creationId xmlns:a16="http://schemas.microsoft.com/office/drawing/2014/main" id="{DA8E3C2C-4378-98FF-AF05-A35F68DCB680}"/>
                </a:ext>
              </a:extLst>
            </p:cNvPr>
            <p:cNvSpPr/>
            <p:nvPr/>
          </p:nvSpPr>
          <p:spPr>
            <a:xfrm>
              <a:off x="548640" y="4206240"/>
              <a:ext cx="813816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pt-BR" sz="1200" b="1" kern="0" spc="400" dirty="0">
                  <a:solidFill>
                    <a:srgbClr val="9CD140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ZONA EMERGENTE   </a:t>
              </a:r>
              <a:r>
                <a:rPr lang="pt-BR" sz="1200" b="1" kern="0" spc="400" dirty="0">
                  <a:solidFill>
                    <a:srgbClr val="FFFFFF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50%</a:t>
              </a:r>
              <a:r>
                <a:rPr lang="pt-BR" sz="1200" kern="0" dirty="0">
                  <a:solidFill>
                    <a:srgbClr val="FFFFFF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 no meio do caminho - o maior grupo, e o único ainda em disputa. Nem travado, nem na fronteira.</a:t>
              </a:r>
              <a:endParaRPr lang="pt-BR" sz="1200" dirty="0"/>
            </a:p>
          </p:txBody>
        </p:sp>
      </p:grpSp>
      <p:pic>
        <p:nvPicPr>
          <p:cNvPr id="116" name="Imagem 115">
            <a:extLst>
              <a:ext uri="{FF2B5EF4-FFF2-40B4-BE49-F238E27FC236}">
                <a16:creationId xmlns:a16="http://schemas.microsoft.com/office/drawing/2014/main" id="{3600F545-9767-1F81-2C75-E93BF21BDE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3" name="Image 2" descr="preencoded.png">
            <a:extLst>
              <a:ext uri="{FF2B5EF4-FFF2-40B4-BE49-F238E27FC236}">
                <a16:creationId xmlns:a16="http://schemas.microsoft.com/office/drawing/2014/main" id="{1FAB90E2-C57F-4E1A-F0BA-AE400F8B71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8393853" y="4425527"/>
            <a:ext cx="1218173" cy="121817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FUTURO</a:t>
            </a:r>
            <a:r>
              <a:rPr lang="pt-BR" sz="800" b="0" kern="0" dirty="0">
                <a:solidFill>
                  <a:srgbClr val="8A8F9E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Três </a:t>
            </a:r>
            <a:r>
              <a:rPr lang="en-US" sz="2600" b="1" dirty="0" err="1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coisas</a:t>
            </a: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600" b="1" dirty="0" err="1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vão</a:t>
            </a: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mudar para sempre</a:t>
            </a:r>
            <a:endParaRPr lang="en-US" sz="2600" dirty="0"/>
          </a:p>
        </p:txBody>
      </p:sp>
      <p:sp>
        <p:nvSpPr>
          <p:cNvPr id="40" name="Shape 38"/>
          <p:cNvSpPr/>
          <p:nvPr/>
        </p:nvSpPr>
        <p:spPr>
          <a:xfrm>
            <a:off x="411480" y="2606040"/>
            <a:ext cx="2633472" cy="219456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1" name="Shape 39"/>
          <p:cNvSpPr/>
          <p:nvPr/>
        </p:nvSpPr>
        <p:spPr>
          <a:xfrm>
            <a:off x="411480" y="2606040"/>
            <a:ext cx="2633472" cy="548640"/>
          </a:xfrm>
          <a:prstGeom prst="rect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2" name="Text 40"/>
          <p:cNvSpPr/>
          <p:nvPr/>
        </p:nvSpPr>
        <p:spPr>
          <a:xfrm>
            <a:off x="594360" y="267004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9CD14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01</a:t>
            </a:r>
            <a:endParaRPr lang="en-US" sz="2200" dirty="0"/>
          </a:p>
        </p:txBody>
      </p:sp>
      <p:sp>
        <p:nvSpPr>
          <p:cNvPr id="43" name="Text 41"/>
          <p:cNvSpPr/>
          <p:nvPr/>
        </p:nvSpPr>
        <p:spPr>
          <a:xfrm>
            <a:off x="594360" y="32918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De headcount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594360" y="3749040"/>
            <a:ext cx="2468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Para </a:t>
            </a:r>
            <a:r>
              <a:rPr lang="en-US" sz="1100" dirty="0" err="1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inteligência</a:t>
            </a: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sob </a:t>
            </a:r>
            <a:r>
              <a:rPr lang="en-US" sz="1100" dirty="0" err="1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demanda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3081528" y="3520440"/>
            <a:ext cx="1645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→</a:t>
            </a:r>
            <a:endParaRPr lang="en-US" sz="2200" dirty="0"/>
          </a:p>
        </p:txBody>
      </p:sp>
      <p:sp>
        <p:nvSpPr>
          <p:cNvPr id="46" name="Shape 44"/>
          <p:cNvSpPr/>
          <p:nvPr/>
        </p:nvSpPr>
        <p:spPr>
          <a:xfrm>
            <a:off x="3227832" y="2606040"/>
            <a:ext cx="2633472" cy="219456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7" name="Shape 45"/>
          <p:cNvSpPr/>
          <p:nvPr/>
        </p:nvSpPr>
        <p:spPr>
          <a:xfrm>
            <a:off x="3227832" y="2606040"/>
            <a:ext cx="2633472" cy="548640"/>
          </a:xfrm>
          <a:prstGeom prst="rect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8" name="Text 46"/>
          <p:cNvSpPr/>
          <p:nvPr/>
        </p:nvSpPr>
        <p:spPr>
          <a:xfrm>
            <a:off x="3410712" y="267004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9CD14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02</a:t>
            </a:r>
            <a:endParaRPr lang="en-US" sz="2200" dirty="0"/>
          </a:p>
        </p:txBody>
      </p:sp>
      <p:sp>
        <p:nvSpPr>
          <p:cNvPr id="49" name="Text 47"/>
          <p:cNvSpPr/>
          <p:nvPr/>
        </p:nvSpPr>
        <p:spPr>
          <a:xfrm>
            <a:off x="3410712" y="32918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Do </a:t>
            </a:r>
            <a:r>
              <a:rPr lang="en-US" sz="1400" b="1" dirty="0" err="1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organograma</a:t>
            </a:r>
            <a:endParaRPr lang="en-US" sz="1400" dirty="0"/>
          </a:p>
        </p:txBody>
      </p:sp>
      <p:sp>
        <p:nvSpPr>
          <p:cNvPr id="50" name="Text 48"/>
          <p:cNvSpPr/>
          <p:nvPr/>
        </p:nvSpPr>
        <p:spPr>
          <a:xfrm>
            <a:off x="3410712" y="3749040"/>
            <a:ext cx="2468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Para o Work Chart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5897880" y="3520440"/>
            <a:ext cx="1645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→</a:t>
            </a:r>
            <a:endParaRPr lang="en-US" sz="2200" dirty="0"/>
          </a:p>
        </p:txBody>
      </p:sp>
      <p:sp>
        <p:nvSpPr>
          <p:cNvPr id="52" name="Shape 50"/>
          <p:cNvSpPr/>
          <p:nvPr/>
        </p:nvSpPr>
        <p:spPr>
          <a:xfrm>
            <a:off x="6044184" y="2606040"/>
            <a:ext cx="2633472" cy="219456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3" name="Shape 51"/>
          <p:cNvSpPr/>
          <p:nvPr/>
        </p:nvSpPr>
        <p:spPr>
          <a:xfrm>
            <a:off x="6044184" y="2606040"/>
            <a:ext cx="2633472" cy="548640"/>
          </a:xfrm>
          <a:prstGeom prst="rect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4" name="Text 52"/>
          <p:cNvSpPr/>
          <p:nvPr/>
        </p:nvSpPr>
        <p:spPr>
          <a:xfrm>
            <a:off x="6227064" y="267004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9CD14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03</a:t>
            </a:r>
            <a:endParaRPr lang="en-US" sz="2200" dirty="0"/>
          </a:p>
        </p:txBody>
      </p:sp>
      <p:sp>
        <p:nvSpPr>
          <p:cNvPr id="55" name="Text 53"/>
          <p:cNvSpPr/>
          <p:nvPr/>
        </p:nvSpPr>
        <p:spPr>
          <a:xfrm>
            <a:off x="6227064" y="32918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Do </a:t>
            </a:r>
            <a:r>
              <a:rPr lang="en-US" sz="1400" b="1" dirty="0" err="1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colaborador</a:t>
            </a:r>
            <a:endParaRPr lang="en-US" sz="1400" dirty="0"/>
          </a:p>
        </p:txBody>
      </p:sp>
      <p:sp>
        <p:nvSpPr>
          <p:cNvPr id="56" name="Text 54"/>
          <p:cNvSpPr/>
          <p:nvPr/>
        </p:nvSpPr>
        <p:spPr>
          <a:xfrm>
            <a:off x="6227064" y="3749040"/>
            <a:ext cx="2468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Para o Frontier Professional</a:t>
            </a:r>
            <a:endParaRPr lang="en-US" sz="1100" dirty="0"/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D539AC88-8AF9-C377-9E80-149DC3487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3" name="Image 2" descr="preencoded.png">
            <a:extLst>
              <a:ext uri="{FF2B5EF4-FFF2-40B4-BE49-F238E27FC236}">
                <a16:creationId xmlns:a16="http://schemas.microsoft.com/office/drawing/2014/main" id="{79E07015-DD29-898B-CB74-C7C87B558E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393853" y="4425527"/>
            <a:ext cx="1218173" cy="1218173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B0928-D2AF-672C-9CA0-E7245A1AC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37">
            <a:extLst>
              <a:ext uri="{FF2B5EF4-FFF2-40B4-BE49-F238E27FC236}">
                <a16:creationId xmlns:a16="http://schemas.microsoft.com/office/drawing/2014/main" id="{53837E44-5C6A-F159-82B7-387B791BFDBB}"/>
              </a:ext>
            </a:extLst>
          </p:cNvPr>
          <p:cNvSpPr/>
          <p:nvPr/>
        </p:nvSpPr>
        <p:spPr>
          <a:xfrm>
            <a:off x="1079808" y="2279226"/>
            <a:ext cx="7413443" cy="2396914"/>
          </a:xfrm>
          <a:prstGeom prst="rect">
            <a:avLst/>
          </a:prstGeom>
          <a:solidFill>
            <a:srgbClr val="24284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D4A64EC7-8F22-707B-01AF-5277DC70720D}"/>
              </a:ext>
            </a:extLst>
          </p:cNvPr>
          <p:cNvSpPr/>
          <p:nvPr/>
        </p:nvSpPr>
        <p:spPr>
          <a:xfrm>
            <a:off x="5030216" y="3120136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24F6FE9D-2B7A-6651-E9C2-4FF0830A301A}"/>
              </a:ext>
            </a:extLst>
          </p:cNvPr>
          <p:cNvSpPr txBox="1"/>
          <p:nvPr/>
        </p:nvSpPr>
        <p:spPr>
          <a:xfrm>
            <a:off x="1188690" y="443484"/>
            <a:ext cx="741344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A pergunta não é se a IA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vai redesenhar o trabalho.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4400" b="1" dirty="0">
              <a:gradFill>
                <a:gsLst>
                  <a:gs pos="0">
                    <a:srgbClr val="62AD2C"/>
                  </a:gs>
                  <a:gs pos="52000">
                    <a:srgbClr val="9CD140"/>
                  </a:gs>
                  <a:gs pos="100000">
                    <a:srgbClr val="118522"/>
                  </a:gs>
                </a:gsLst>
                <a:lin ang="2700000" scaled="0"/>
              </a:gradFill>
              <a:latin typeface="Nunito" pitchFamily="2" charset="77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É com que velocidade você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está disposto a se mover com ela.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E9622BE5-3007-13E6-239C-B00CD297C2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3" name="Image 2" descr="preencoded.png">
            <a:extLst>
              <a:ext uri="{FF2B5EF4-FFF2-40B4-BE49-F238E27FC236}">
                <a16:creationId xmlns:a16="http://schemas.microsoft.com/office/drawing/2014/main" id="{E8627850-94C9-598C-6BA8-30B427FAC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444556">
            <a:off x="-879649" y="-612830"/>
            <a:ext cx="1787441" cy="178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729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4814B-2621-1CA0-3DE3-DEDEF1EC2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35">
            <a:extLst>
              <a:ext uri="{FF2B5EF4-FFF2-40B4-BE49-F238E27FC236}">
                <a16:creationId xmlns:a16="http://schemas.microsoft.com/office/drawing/2014/main" id="{6EC1BB6D-861B-7909-A2C3-8A50ECFB1051}"/>
              </a:ext>
            </a:extLst>
          </p:cNvPr>
          <p:cNvSpPr/>
          <p:nvPr/>
        </p:nvSpPr>
        <p:spPr>
          <a:xfrm>
            <a:off x="411480" y="1011573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INTELLIGENT  AUTOMATION WITH  PURPOSE</a:t>
            </a:r>
            <a:endParaRPr lang="en-US" sz="1000" dirty="0"/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0DE1677E-5A69-2055-01CD-C03FD7F06A72}"/>
              </a:ext>
            </a:extLst>
          </p:cNvPr>
          <p:cNvSpPr/>
          <p:nvPr/>
        </p:nvSpPr>
        <p:spPr>
          <a:xfrm>
            <a:off x="377190" y="509742"/>
            <a:ext cx="3964577" cy="4721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err="1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Sicolos</a:t>
            </a:r>
            <a:endParaRPr lang="en-US" sz="2600" dirty="0"/>
          </a:p>
        </p:txBody>
      </p:sp>
      <p:sp>
        <p:nvSpPr>
          <p:cNvPr id="39" name="Text 37">
            <a:extLst>
              <a:ext uri="{FF2B5EF4-FFF2-40B4-BE49-F238E27FC236}">
                <a16:creationId xmlns:a16="http://schemas.microsoft.com/office/drawing/2014/main" id="{3196F802-7F2F-C4BC-B866-5A489E5999AA}"/>
              </a:ext>
            </a:extLst>
          </p:cNvPr>
          <p:cNvSpPr/>
          <p:nvPr/>
        </p:nvSpPr>
        <p:spPr>
          <a:xfrm>
            <a:off x="411480" y="1628648"/>
            <a:ext cx="406617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62AD2C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Quem </a:t>
            </a:r>
            <a:r>
              <a:rPr lang="en-US" sz="1200" b="1" i="1" dirty="0" err="1">
                <a:solidFill>
                  <a:srgbClr val="62AD2C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somos</a:t>
            </a:r>
            <a:endParaRPr lang="en-US" sz="1200" dirty="0"/>
          </a:p>
        </p:txBody>
      </p:sp>
      <p:sp>
        <p:nvSpPr>
          <p:cNvPr id="40" name="Text 38">
            <a:extLst>
              <a:ext uri="{FF2B5EF4-FFF2-40B4-BE49-F238E27FC236}">
                <a16:creationId xmlns:a16="http://schemas.microsoft.com/office/drawing/2014/main" id="{86647E33-3A0F-EFC0-F911-89BDAA88BBF9}"/>
              </a:ext>
            </a:extLst>
          </p:cNvPr>
          <p:cNvSpPr/>
          <p:nvPr/>
        </p:nvSpPr>
        <p:spPr>
          <a:xfrm>
            <a:off x="411480" y="1943680"/>
            <a:ext cx="4572000" cy="11260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05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Especialistas em automação inteligente e transformação digital. Substituímos atividades manuais e fragmentadas por operações estruturadas, orientadas a dados e prontas para evoluir continuamente.</a:t>
            </a:r>
            <a:br>
              <a:rPr lang="pt-BR" sz="105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</a:br>
            <a:r>
              <a:rPr lang="pt-BR" sz="105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Mais que tecnologia: parceria estratégica que combina visão de processo, conhecimento técnico e acompanhamento contínuo - automação sustentável, segura e alinhada à estratégia.</a:t>
            </a:r>
          </a:p>
          <a:p>
            <a:pPr marL="0" indent="0">
              <a:buNone/>
            </a:pPr>
            <a:endParaRPr lang="pt-BR" sz="1050" dirty="0">
              <a:solidFill>
                <a:srgbClr val="1A1F36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</p:txBody>
      </p:sp>
      <p:sp>
        <p:nvSpPr>
          <p:cNvPr id="41" name="Text 39">
            <a:extLst>
              <a:ext uri="{FF2B5EF4-FFF2-40B4-BE49-F238E27FC236}">
                <a16:creationId xmlns:a16="http://schemas.microsoft.com/office/drawing/2014/main" id="{4CD8E2EB-A9E4-5A4B-8F8D-3695CC7B2CDC}"/>
              </a:ext>
            </a:extLst>
          </p:cNvPr>
          <p:cNvSpPr/>
          <p:nvPr/>
        </p:nvSpPr>
        <p:spPr>
          <a:xfrm>
            <a:off x="396434" y="3236468"/>
            <a:ext cx="4572000" cy="6833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050" dirty="0">
                <a:solidFill>
                  <a:srgbClr val="1A1F36"/>
                </a:solidFill>
                <a:latin typeface="Raleway" pitchFamily="34" charset="0"/>
              </a:rPr>
              <a:t>Cada automação tem propósito de negócio claro. Soluções personalizadas que criam operações que pensam, aprendem e se adaptam.</a:t>
            </a:r>
          </a:p>
        </p:txBody>
      </p:sp>
      <p:sp>
        <p:nvSpPr>
          <p:cNvPr id="67" name="Text 37">
            <a:extLst>
              <a:ext uri="{FF2B5EF4-FFF2-40B4-BE49-F238E27FC236}">
                <a16:creationId xmlns:a16="http://schemas.microsoft.com/office/drawing/2014/main" id="{E5AB6107-5597-F767-41A7-050D2640889C}"/>
              </a:ext>
            </a:extLst>
          </p:cNvPr>
          <p:cNvSpPr/>
          <p:nvPr/>
        </p:nvSpPr>
        <p:spPr>
          <a:xfrm>
            <a:off x="397764" y="305358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i="1" dirty="0" err="1">
                <a:solidFill>
                  <a:srgbClr val="62AD2C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Nosso</a:t>
            </a:r>
            <a:r>
              <a:rPr lang="en-US" sz="1200" b="1" i="1" dirty="0">
                <a:solidFill>
                  <a:srgbClr val="62AD2C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1200" b="1" i="1" dirty="0" err="1">
                <a:solidFill>
                  <a:srgbClr val="62AD2C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diferencial</a:t>
            </a:r>
            <a:endParaRPr lang="en-US" sz="1200" dirty="0"/>
          </a:p>
        </p:txBody>
      </p:sp>
      <p:grpSp>
        <p:nvGrpSpPr>
          <p:cNvPr id="73" name="Agrupar 72">
            <a:extLst>
              <a:ext uri="{FF2B5EF4-FFF2-40B4-BE49-F238E27FC236}">
                <a16:creationId xmlns:a16="http://schemas.microsoft.com/office/drawing/2014/main" id="{374D2C23-FB9A-0B55-052C-547B9BB90049}"/>
              </a:ext>
            </a:extLst>
          </p:cNvPr>
          <p:cNvGrpSpPr/>
          <p:nvPr/>
        </p:nvGrpSpPr>
        <p:grpSpPr>
          <a:xfrm>
            <a:off x="5254703" y="1590548"/>
            <a:ext cx="3520440" cy="2560320"/>
            <a:chOff x="5212080" y="2194560"/>
            <a:chExt cx="3520440" cy="2560320"/>
          </a:xfrm>
        </p:grpSpPr>
        <p:sp>
          <p:nvSpPr>
            <p:cNvPr id="42" name="Shape 40">
              <a:extLst>
                <a:ext uri="{FF2B5EF4-FFF2-40B4-BE49-F238E27FC236}">
                  <a16:creationId xmlns:a16="http://schemas.microsoft.com/office/drawing/2014/main" id="{2108455F-D863-B03F-3984-3FA8E93868A4}"/>
                </a:ext>
              </a:extLst>
            </p:cNvPr>
            <p:cNvSpPr/>
            <p:nvPr/>
          </p:nvSpPr>
          <p:spPr>
            <a:xfrm>
              <a:off x="5212080" y="2194560"/>
              <a:ext cx="3520440" cy="2560320"/>
            </a:xfrm>
            <a:prstGeom prst="rect">
              <a:avLst/>
            </a:prstGeom>
            <a:solidFill>
              <a:srgbClr val="242844"/>
            </a:solidFill>
            <a:ln/>
          </p:spPr>
          <p:txBody>
            <a:bodyPr/>
            <a:lstStyle/>
            <a:p>
              <a:endParaRPr lang="pt-BR"/>
            </a:p>
          </p:txBody>
        </p:sp>
        <p:grpSp>
          <p:nvGrpSpPr>
            <p:cNvPr id="69" name="Agrupar 68">
              <a:extLst>
                <a:ext uri="{FF2B5EF4-FFF2-40B4-BE49-F238E27FC236}">
                  <a16:creationId xmlns:a16="http://schemas.microsoft.com/office/drawing/2014/main" id="{DEE00D25-4015-828C-BD6B-8F6447364B49}"/>
                </a:ext>
              </a:extLst>
            </p:cNvPr>
            <p:cNvGrpSpPr/>
            <p:nvPr/>
          </p:nvGrpSpPr>
          <p:grpSpPr>
            <a:xfrm>
              <a:off x="7961799" y="2331720"/>
              <a:ext cx="635508" cy="278892"/>
              <a:chOff x="5349240" y="2331720"/>
              <a:chExt cx="635508" cy="278892"/>
            </a:xfrm>
          </p:grpSpPr>
          <p:sp>
            <p:nvSpPr>
              <p:cNvPr id="43" name="Shape 41">
                <a:extLst>
                  <a:ext uri="{FF2B5EF4-FFF2-40B4-BE49-F238E27FC236}">
                    <a16:creationId xmlns:a16="http://schemas.microsoft.com/office/drawing/2014/main" id="{CE2AD853-3EE7-4311-DE25-9AF05B87CBE7}"/>
                  </a:ext>
                </a:extLst>
              </p:cNvPr>
              <p:cNvSpPr/>
              <p:nvPr/>
            </p:nvSpPr>
            <p:spPr>
              <a:xfrm>
                <a:off x="5349240" y="2331720"/>
                <a:ext cx="41148" cy="41148"/>
              </a:xfrm>
              <a:prstGeom prst="ellipse">
                <a:avLst/>
              </a:prstGeom>
              <a:solidFill>
                <a:srgbClr val="FFFFFF">
                  <a:alpha val="30000"/>
                </a:srgbClr>
              </a:solidFill>
              <a:ln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4" name="Shape 42">
                <a:extLst>
                  <a:ext uri="{FF2B5EF4-FFF2-40B4-BE49-F238E27FC236}">
                    <a16:creationId xmlns:a16="http://schemas.microsoft.com/office/drawing/2014/main" id="{C87BDC05-14E4-987A-BEBE-C5C15FDB2C5B}"/>
                  </a:ext>
                </a:extLst>
              </p:cNvPr>
              <p:cNvSpPr/>
              <p:nvPr/>
            </p:nvSpPr>
            <p:spPr>
              <a:xfrm>
                <a:off x="5468112" y="2331720"/>
                <a:ext cx="41148" cy="41148"/>
              </a:xfrm>
              <a:prstGeom prst="ellipse">
                <a:avLst/>
              </a:prstGeom>
              <a:solidFill>
                <a:srgbClr val="FFFFFF">
                  <a:alpha val="30000"/>
                </a:srgbClr>
              </a:solidFill>
              <a:ln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5" name="Shape 43">
                <a:extLst>
                  <a:ext uri="{FF2B5EF4-FFF2-40B4-BE49-F238E27FC236}">
                    <a16:creationId xmlns:a16="http://schemas.microsoft.com/office/drawing/2014/main" id="{743F7F2F-1F64-BF69-71BD-44F121AF4B04}"/>
                  </a:ext>
                </a:extLst>
              </p:cNvPr>
              <p:cNvSpPr/>
              <p:nvPr/>
            </p:nvSpPr>
            <p:spPr>
              <a:xfrm>
                <a:off x="5586984" y="2331720"/>
                <a:ext cx="41148" cy="41148"/>
              </a:xfrm>
              <a:prstGeom prst="ellipse">
                <a:avLst/>
              </a:prstGeom>
              <a:solidFill>
                <a:srgbClr val="FFFFFF">
                  <a:alpha val="30000"/>
                </a:srgbClr>
              </a:solidFill>
              <a:ln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6" name="Shape 44">
                <a:extLst>
                  <a:ext uri="{FF2B5EF4-FFF2-40B4-BE49-F238E27FC236}">
                    <a16:creationId xmlns:a16="http://schemas.microsoft.com/office/drawing/2014/main" id="{C6AB1393-C284-A380-AB4F-E142446FE3D4}"/>
                  </a:ext>
                </a:extLst>
              </p:cNvPr>
              <p:cNvSpPr/>
              <p:nvPr/>
            </p:nvSpPr>
            <p:spPr>
              <a:xfrm>
                <a:off x="5705856" y="2331720"/>
                <a:ext cx="41148" cy="41148"/>
              </a:xfrm>
              <a:prstGeom prst="ellipse">
                <a:avLst/>
              </a:prstGeom>
              <a:solidFill>
                <a:srgbClr val="FFFFFF">
                  <a:alpha val="30000"/>
                </a:srgbClr>
              </a:solidFill>
              <a:ln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" name="Shape 45">
                <a:extLst>
                  <a:ext uri="{FF2B5EF4-FFF2-40B4-BE49-F238E27FC236}">
                    <a16:creationId xmlns:a16="http://schemas.microsoft.com/office/drawing/2014/main" id="{1FEF4A85-48D1-DF8B-460B-71BAD832026A}"/>
                  </a:ext>
                </a:extLst>
              </p:cNvPr>
              <p:cNvSpPr/>
              <p:nvPr/>
            </p:nvSpPr>
            <p:spPr>
              <a:xfrm>
                <a:off x="5824728" y="2331720"/>
                <a:ext cx="41148" cy="41148"/>
              </a:xfrm>
              <a:prstGeom prst="ellipse">
                <a:avLst/>
              </a:prstGeom>
              <a:solidFill>
                <a:srgbClr val="FFFFFF">
                  <a:alpha val="30000"/>
                </a:srgbClr>
              </a:solidFill>
              <a:ln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8" name="Shape 46">
                <a:extLst>
                  <a:ext uri="{FF2B5EF4-FFF2-40B4-BE49-F238E27FC236}">
                    <a16:creationId xmlns:a16="http://schemas.microsoft.com/office/drawing/2014/main" id="{057DF1E6-2BFC-92CC-E250-8FC046D2F2E2}"/>
                  </a:ext>
                </a:extLst>
              </p:cNvPr>
              <p:cNvSpPr/>
              <p:nvPr/>
            </p:nvSpPr>
            <p:spPr>
              <a:xfrm>
                <a:off x="5943600" y="2331720"/>
                <a:ext cx="41148" cy="41148"/>
              </a:xfrm>
              <a:prstGeom prst="ellipse">
                <a:avLst/>
              </a:prstGeom>
              <a:solidFill>
                <a:srgbClr val="FFFFFF">
                  <a:alpha val="30000"/>
                </a:srgbClr>
              </a:solidFill>
              <a:ln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9" name="Shape 47">
                <a:extLst>
                  <a:ext uri="{FF2B5EF4-FFF2-40B4-BE49-F238E27FC236}">
                    <a16:creationId xmlns:a16="http://schemas.microsoft.com/office/drawing/2014/main" id="{B06EBEE8-FEEA-B73E-3377-4096BE3FAE52}"/>
                  </a:ext>
                </a:extLst>
              </p:cNvPr>
              <p:cNvSpPr/>
              <p:nvPr/>
            </p:nvSpPr>
            <p:spPr>
              <a:xfrm>
                <a:off x="5349240" y="2450592"/>
                <a:ext cx="41148" cy="41148"/>
              </a:xfrm>
              <a:prstGeom prst="ellipse">
                <a:avLst/>
              </a:prstGeom>
              <a:solidFill>
                <a:srgbClr val="FFFFFF">
                  <a:alpha val="30000"/>
                </a:srgbClr>
              </a:solidFill>
              <a:ln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0" name="Shape 48">
                <a:extLst>
                  <a:ext uri="{FF2B5EF4-FFF2-40B4-BE49-F238E27FC236}">
                    <a16:creationId xmlns:a16="http://schemas.microsoft.com/office/drawing/2014/main" id="{03157DFE-5922-2EB6-97F7-4AC425A9E11D}"/>
                  </a:ext>
                </a:extLst>
              </p:cNvPr>
              <p:cNvSpPr/>
              <p:nvPr/>
            </p:nvSpPr>
            <p:spPr>
              <a:xfrm>
                <a:off x="5468112" y="2450592"/>
                <a:ext cx="41148" cy="41148"/>
              </a:xfrm>
              <a:prstGeom prst="ellipse">
                <a:avLst/>
              </a:prstGeom>
              <a:solidFill>
                <a:srgbClr val="FFFFFF">
                  <a:alpha val="30000"/>
                </a:srgbClr>
              </a:solidFill>
              <a:ln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1" name="Shape 49">
                <a:extLst>
                  <a:ext uri="{FF2B5EF4-FFF2-40B4-BE49-F238E27FC236}">
                    <a16:creationId xmlns:a16="http://schemas.microsoft.com/office/drawing/2014/main" id="{2943152F-28B0-AB31-802E-F0CDD8656DE8}"/>
                  </a:ext>
                </a:extLst>
              </p:cNvPr>
              <p:cNvSpPr/>
              <p:nvPr/>
            </p:nvSpPr>
            <p:spPr>
              <a:xfrm>
                <a:off x="5586984" y="2450592"/>
                <a:ext cx="41148" cy="41148"/>
              </a:xfrm>
              <a:prstGeom prst="ellipse">
                <a:avLst/>
              </a:prstGeom>
              <a:solidFill>
                <a:srgbClr val="FFFFFF">
                  <a:alpha val="30000"/>
                </a:srgbClr>
              </a:solidFill>
              <a:ln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2" name="Shape 50">
                <a:extLst>
                  <a:ext uri="{FF2B5EF4-FFF2-40B4-BE49-F238E27FC236}">
                    <a16:creationId xmlns:a16="http://schemas.microsoft.com/office/drawing/2014/main" id="{EF77FDFD-61A0-F52E-669F-4AE56ED12A69}"/>
                  </a:ext>
                </a:extLst>
              </p:cNvPr>
              <p:cNvSpPr/>
              <p:nvPr/>
            </p:nvSpPr>
            <p:spPr>
              <a:xfrm>
                <a:off x="5705856" y="2450592"/>
                <a:ext cx="41148" cy="41148"/>
              </a:xfrm>
              <a:prstGeom prst="ellipse">
                <a:avLst/>
              </a:prstGeom>
              <a:solidFill>
                <a:srgbClr val="FFFFFF">
                  <a:alpha val="30000"/>
                </a:srgbClr>
              </a:solidFill>
              <a:ln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3" name="Shape 51">
                <a:extLst>
                  <a:ext uri="{FF2B5EF4-FFF2-40B4-BE49-F238E27FC236}">
                    <a16:creationId xmlns:a16="http://schemas.microsoft.com/office/drawing/2014/main" id="{CCDA567E-6FFB-E45B-13BB-7FE657327E78}"/>
                  </a:ext>
                </a:extLst>
              </p:cNvPr>
              <p:cNvSpPr/>
              <p:nvPr/>
            </p:nvSpPr>
            <p:spPr>
              <a:xfrm>
                <a:off x="5824728" y="2450592"/>
                <a:ext cx="41148" cy="41148"/>
              </a:xfrm>
              <a:prstGeom prst="ellipse">
                <a:avLst/>
              </a:prstGeom>
              <a:solidFill>
                <a:srgbClr val="FFFFFF">
                  <a:alpha val="30000"/>
                </a:srgbClr>
              </a:solidFill>
              <a:ln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4" name="Shape 52">
                <a:extLst>
                  <a:ext uri="{FF2B5EF4-FFF2-40B4-BE49-F238E27FC236}">
                    <a16:creationId xmlns:a16="http://schemas.microsoft.com/office/drawing/2014/main" id="{FBDED210-5C85-31E9-E9F8-2E1D28980867}"/>
                  </a:ext>
                </a:extLst>
              </p:cNvPr>
              <p:cNvSpPr/>
              <p:nvPr/>
            </p:nvSpPr>
            <p:spPr>
              <a:xfrm>
                <a:off x="5943600" y="2450592"/>
                <a:ext cx="41148" cy="41148"/>
              </a:xfrm>
              <a:prstGeom prst="ellipse">
                <a:avLst/>
              </a:prstGeom>
              <a:solidFill>
                <a:srgbClr val="FFFFFF">
                  <a:alpha val="30000"/>
                </a:srgbClr>
              </a:solidFill>
              <a:ln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5" name="Shape 53">
                <a:extLst>
                  <a:ext uri="{FF2B5EF4-FFF2-40B4-BE49-F238E27FC236}">
                    <a16:creationId xmlns:a16="http://schemas.microsoft.com/office/drawing/2014/main" id="{45957719-E39C-5C1E-8AF5-6AAE5CBA31DE}"/>
                  </a:ext>
                </a:extLst>
              </p:cNvPr>
              <p:cNvSpPr/>
              <p:nvPr/>
            </p:nvSpPr>
            <p:spPr>
              <a:xfrm>
                <a:off x="5349240" y="2569464"/>
                <a:ext cx="41148" cy="41148"/>
              </a:xfrm>
              <a:prstGeom prst="ellipse">
                <a:avLst/>
              </a:prstGeom>
              <a:solidFill>
                <a:srgbClr val="FFFFFF">
                  <a:alpha val="30000"/>
                </a:srgbClr>
              </a:solidFill>
              <a:ln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" name="Shape 54">
                <a:extLst>
                  <a:ext uri="{FF2B5EF4-FFF2-40B4-BE49-F238E27FC236}">
                    <a16:creationId xmlns:a16="http://schemas.microsoft.com/office/drawing/2014/main" id="{DB7028E6-3D04-F49B-FECD-3D4026D64328}"/>
                  </a:ext>
                </a:extLst>
              </p:cNvPr>
              <p:cNvSpPr/>
              <p:nvPr/>
            </p:nvSpPr>
            <p:spPr>
              <a:xfrm>
                <a:off x="5468112" y="2569464"/>
                <a:ext cx="41148" cy="41148"/>
              </a:xfrm>
              <a:prstGeom prst="ellipse">
                <a:avLst/>
              </a:prstGeom>
              <a:solidFill>
                <a:srgbClr val="FFFFFF">
                  <a:alpha val="30000"/>
                </a:srgbClr>
              </a:solidFill>
              <a:ln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7" name="Shape 55">
                <a:extLst>
                  <a:ext uri="{FF2B5EF4-FFF2-40B4-BE49-F238E27FC236}">
                    <a16:creationId xmlns:a16="http://schemas.microsoft.com/office/drawing/2014/main" id="{98AE08DA-21AE-E97F-B20A-CE04C77A0123}"/>
                  </a:ext>
                </a:extLst>
              </p:cNvPr>
              <p:cNvSpPr/>
              <p:nvPr/>
            </p:nvSpPr>
            <p:spPr>
              <a:xfrm>
                <a:off x="5586984" y="2569464"/>
                <a:ext cx="41148" cy="41148"/>
              </a:xfrm>
              <a:prstGeom prst="ellipse">
                <a:avLst/>
              </a:prstGeom>
              <a:solidFill>
                <a:srgbClr val="FFFFFF">
                  <a:alpha val="30000"/>
                </a:srgbClr>
              </a:solidFill>
              <a:ln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8" name="Shape 56">
                <a:extLst>
                  <a:ext uri="{FF2B5EF4-FFF2-40B4-BE49-F238E27FC236}">
                    <a16:creationId xmlns:a16="http://schemas.microsoft.com/office/drawing/2014/main" id="{0EFCF24C-BB64-6B50-DC66-A90C1EDF02C9}"/>
                  </a:ext>
                </a:extLst>
              </p:cNvPr>
              <p:cNvSpPr/>
              <p:nvPr/>
            </p:nvSpPr>
            <p:spPr>
              <a:xfrm>
                <a:off x="5705856" y="2569464"/>
                <a:ext cx="41148" cy="41148"/>
              </a:xfrm>
              <a:prstGeom prst="ellipse">
                <a:avLst/>
              </a:prstGeom>
              <a:solidFill>
                <a:srgbClr val="FFFFFF">
                  <a:alpha val="30000"/>
                </a:srgbClr>
              </a:solidFill>
              <a:ln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9" name="Shape 57">
                <a:extLst>
                  <a:ext uri="{FF2B5EF4-FFF2-40B4-BE49-F238E27FC236}">
                    <a16:creationId xmlns:a16="http://schemas.microsoft.com/office/drawing/2014/main" id="{AD05B771-4484-39AE-05E7-331E3D698CFA}"/>
                  </a:ext>
                </a:extLst>
              </p:cNvPr>
              <p:cNvSpPr/>
              <p:nvPr/>
            </p:nvSpPr>
            <p:spPr>
              <a:xfrm>
                <a:off x="5824728" y="2569464"/>
                <a:ext cx="41148" cy="41148"/>
              </a:xfrm>
              <a:prstGeom prst="ellipse">
                <a:avLst/>
              </a:prstGeom>
              <a:solidFill>
                <a:srgbClr val="FFFFFF">
                  <a:alpha val="30000"/>
                </a:srgbClr>
              </a:solidFill>
              <a:ln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0" name="Shape 58">
                <a:extLst>
                  <a:ext uri="{FF2B5EF4-FFF2-40B4-BE49-F238E27FC236}">
                    <a16:creationId xmlns:a16="http://schemas.microsoft.com/office/drawing/2014/main" id="{7BB8E550-E1F8-B67B-FE42-013CAF719959}"/>
                  </a:ext>
                </a:extLst>
              </p:cNvPr>
              <p:cNvSpPr/>
              <p:nvPr/>
            </p:nvSpPr>
            <p:spPr>
              <a:xfrm>
                <a:off x="5943600" y="2569464"/>
                <a:ext cx="41148" cy="41148"/>
              </a:xfrm>
              <a:prstGeom prst="ellipse">
                <a:avLst/>
              </a:prstGeom>
              <a:solidFill>
                <a:srgbClr val="FFFFFF">
                  <a:alpha val="30000"/>
                </a:srgbClr>
              </a:solidFill>
              <a:ln/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63" name="Text 60">
              <a:extLst>
                <a:ext uri="{FF2B5EF4-FFF2-40B4-BE49-F238E27FC236}">
                  <a16:creationId xmlns:a16="http://schemas.microsoft.com/office/drawing/2014/main" id="{533DC015-682A-7111-91F3-E567501A35BF}"/>
                </a:ext>
              </a:extLst>
            </p:cNvPr>
            <p:cNvSpPr/>
            <p:nvPr/>
          </p:nvSpPr>
          <p:spPr>
            <a:xfrm>
              <a:off x="5390387" y="2767584"/>
              <a:ext cx="3165771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000" b="1" dirty="0" err="1">
                  <a:solidFill>
                    <a:srgbClr val="4ADE80"/>
                  </a:solidFill>
                  <a:latin typeface="Nunito" pitchFamily="2" charset="0"/>
                  <a:ea typeface="Calibri" pitchFamily="34" charset="-122"/>
                  <a:cs typeface="Calibri" pitchFamily="34" charset="-120"/>
                </a:rPr>
                <a:t>Orientação</a:t>
              </a:r>
              <a:r>
                <a:rPr lang="en-US" sz="1000" b="1" dirty="0">
                  <a:solidFill>
                    <a:srgbClr val="4ADE80"/>
                  </a:solidFill>
                  <a:latin typeface="Nunito" pitchFamily="2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lang="en-US" sz="1000" b="1" dirty="0" err="1">
                  <a:solidFill>
                    <a:srgbClr val="4ADE80"/>
                  </a:solidFill>
                  <a:latin typeface="Nunito" pitchFamily="2" charset="0"/>
                  <a:ea typeface="Calibri" pitchFamily="34" charset="-122"/>
                  <a:cs typeface="Calibri" pitchFamily="34" charset="-120"/>
                </a:rPr>
                <a:t>Estratégica</a:t>
              </a:r>
              <a:endParaRPr lang="en-US" sz="1000" dirty="0">
                <a:latin typeface="Nunito" pitchFamily="2" charset="0"/>
              </a:endParaRPr>
            </a:p>
            <a:p>
              <a:pPr marL="0" indent="0">
                <a:buNone/>
              </a:pPr>
              <a:r>
                <a:rPr lang="pt-BR" sz="1000" dirty="0">
                  <a:solidFill>
                    <a:srgbClr val="FFFFFF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Automação alinhada a objetivos corporativos, com impacto direto nos resultados.</a:t>
              </a:r>
            </a:p>
          </p:txBody>
        </p:sp>
        <p:sp>
          <p:nvSpPr>
            <p:cNvPr id="68" name="Text 35">
              <a:extLst>
                <a:ext uri="{FF2B5EF4-FFF2-40B4-BE49-F238E27FC236}">
                  <a16:creationId xmlns:a16="http://schemas.microsoft.com/office/drawing/2014/main" id="{8498DC32-EA86-5B36-178D-07682140AE96}"/>
                </a:ext>
              </a:extLst>
            </p:cNvPr>
            <p:cNvSpPr/>
            <p:nvPr/>
          </p:nvSpPr>
          <p:spPr>
            <a:xfrm>
              <a:off x="5390388" y="2315778"/>
              <a:ext cx="2452539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000" b="1" kern="0" spc="400" dirty="0">
                  <a:solidFill>
                    <a:srgbClr val="00BAC5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POR QUE</a:t>
              </a:r>
            </a:p>
            <a:p>
              <a:r>
                <a:rPr lang="en-US" sz="1000" b="1" kern="0" spc="400" dirty="0">
                  <a:solidFill>
                    <a:srgbClr val="00BAC5"/>
                  </a:solidFill>
                  <a:latin typeface="Raleway" pitchFamily="34" charset="0"/>
                </a:rPr>
                <a:t>”PURPOSE”?</a:t>
              </a:r>
            </a:p>
          </p:txBody>
        </p:sp>
        <p:sp>
          <p:nvSpPr>
            <p:cNvPr id="70" name="Text 60">
              <a:extLst>
                <a:ext uri="{FF2B5EF4-FFF2-40B4-BE49-F238E27FC236}">
                  <a16:creationId xmlns:a16="http://schemas.microsoft.com/office/drawing/2014/main" id="{FBEA4953-9A39-C667-8C6F-4E39EFB1A76B}"/>
                </a:ext>
              </a:extLst>
            </p:cNvPr>
            <p:cNvSpPr/>
            <p:nvPr/>
          </p:nvSpPr>
          <p:spPr>
            <a:xfrm>
              <a:off x="5389414" y="3436620"/>
              <a:ext cx="3165771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000" b="1">
                  <a:solidFill>
                    <a:srgbClr val="4ADE80"/>
                  </a:solidFill>
                  <a:latin typeface="Nunito" pitchFamily="2" charset="0"/>
                  <a:ea typeface="Calibri" pitchFamily="34" charset="-122"/>
                  <a:cs typeface="Calibri" pitchFamily="34" charset="-120"/>
                </a:rPr>
                <a:t>Impacto Real</a:t>
              </a:r>
              <a:endParaRPr lang="en-US" sz="1000">
                <a:latin typeface="Nunito" pitchFamily="2" charset="0"/>
              </a:endParaRPr>
            </a:p>
            <a:p>
              <a:pPr marL="0" indent="0">
                <a:buNone/>
              </a:pPr>
              <a:r>
                <a:rPr lang="pt-BR" sz="1000">
                  <a:solidFill>
                    <a:srgbClr val="FFFFFF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Métricas </a:t>
              </a:r>
              <a:r>
                <a:rPr lang="pt-BR" sz="1000" dirty="0">
                  <a:solidFill>
                    <a:srgbClr val="FFFFFF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claras e valor mensurável - sem automação por automação.</a:t>
              </a:r>
            </a:p>
          </p:txBody>
        </p:sp>
        <p:sp>
          <p:nvSpPr>
            <p:cNvPr id="71" name="Text 60">
              <a:extLst>
                <a:ext uri="{FF2B5EF4-FFF2-40B4-BE49-F238E27FC236}">
                  <a16:creationId xmlns:a16="http://schemas.microsoft.com/office/drawing/2014/main" id="{BA193B36-A3EC-B326-DFCA-7797080058FB}"/>
                </a:ext>
              </a:extLst>
            </p:cNvPr>
            <p:cNvSpPr/>
            <p:nvPr/>
          </p:nvSpPr>
          <p:spPr>
            <a:xfrm>
              <a:off x="5390388" y="4066165"/>
              <a:ext cx="3165771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000" b="1">
                  <a:solidFill>
                    <a:srgbClr val="4ADE80"/>
                  </a:solidFill>
                  <a:latin typeface="Nunito" pitchFamily="2" charset="0"/>
                  <a:ea typeface="Calibri" pitchFamily="34" charset="-122"/>
                  <a:cs typeface="Calibri" pitchFamily="34" charset="-120"/>
                </a:rPr>
                <a:t>Adesão Cultural</a:t>
              </a:r>
              <a:endParaRPr lang="en-US" sz="1000">
                <a:latin typeface="Nunito" pitchFamily="2" charset="0"/>
              </a:endParaRPr>
            </a:p>
            <a:p>
              <a:pPr marL="0" indent="0">
                <a:buNone/>
              </a:pPr>
              <a:r>
                <a:rPr lang="pt-BR" sz="1000">
                  <a:solidFill>
                    <a:srgbClr val="FFFFFF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Engajamento </a:t>
              </a:r>
              <a:r>
                <a:rPr lang="pt-BR" sz="1000" dirty="0">
                  <a:solidFill>
                    <a:srgbClr val="FFFFFF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das lideranças para uma transformação sustentável.</a:t>
              </a:r>
            </a:p>
          </p:txBody>
        </p:sp>
      </p:grpSp>
      <p:pic>
        <p:nvPicPr>
          <p:cNvPr id="72" name="Image 0" descr="preencoded.png">
            <a:extLst>
              <a:ext uri="{FF2B5EF4-FFF2-40B4-BE49-F238E27FC236}">
                <a16:creationId xmlns:a16="http://schemas.microsoft.com/office/drawing/2014/main" id="{CE0D1DAD-D024-EA9A-2277-63AE3CE5C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7173" y="185166"/>
            <a:ext cx="1977970" cy="741739"/>
          </a:xfrm>
          <a:prstGeom prst="rect">
            <a:avLst/>
          </a:prstGeom>
        </p:spPr>
      </p:pic>
      <p:sp>
        <p:nvSpPr>
          <p:cNvPr id="87" name="Shape 42">
            <a:extLst>
              <a:ext uri="{FF2B5EF4-FFF2-40B4-BE49-F238E27FC236}">
                <a16:creationId xmlns:a16="http://schemas.microsoft.com/office/drawing/2014/main" id="{0A123FEA-066E-64ED-38FC-5ED1C514EF4D}"/>
              </a:ext>
            </a:extLst>
          </p:cNvPr>
          <p:cNvSpPr/>
          <p:nvPr/>
        </p:nvSpPr>
        <p:spPr>
          <a:xfrm>
            <a:off x="355013" y="3987100"/>
            <a:ext cx="4684934" cy="960255"/>
          </a:xfrm>
          <a:prstGeom prst="rect">
            <a:avLst/>
          </a:prstGeom>
          <a:solidFill>
            <a:srgbClr val="24284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8" name="Shape 43">
            <a:extLst>
              <a:ext uri="{FF2B5EF4-FFF2-40B4-BE49-F238E27FC236}">
                <a16:creationId xmlns:a16="http://schemas.microsoft.com/office/drawing/2014/main" id="{EE669CDC-CDCE-8631-1BBC-62FC3507BF8D}"/>
              </a:ext>
            </a:extLst>
          </p:cNvPr>
          <p:cNvSpPr/>
          <p:nvPr/>
        </p:nvSpPr>
        <p:spPr>
          <a:xfrm>
            <a:off x="350369" y="3987100"/>
            <a:ext cx="122222" cy="960254"/>
          </a:xfrm>
          <a:prstGeom prst="rect">
            <a:avLst/>
          </a:prstGeom>
          <a:solidFill>
            <a:srgbClr val="00BAC5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9" name="Text 44">
            <a:extLst>
              <a:ext uri="{FF2B5EF4-FFF2-40B4-BE49-F238E27FC236}">
                <a16:creationId xmlns:a16="http://schemas.microsoft.com/office/drawing/2014/main" id="{BB5A6364-E244-755B-2878-DA2F70A4C518}"/>
              </a:ext>
            </a:extLst>
          </p:cNvPr>
          <p:cNvSpPr/>
          <p:nvPr/>
        </p:nvSpPr>
        <p:spPr>
          <a:xfrm>
            <a:off x="551481" y="4021751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0BAC5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RECONHECIMENTO</a:t>
            </a:r>
            <a:endParaRPr lang="en-US" sz="1000" dirty="0"/>
          </a:p>
        </p:txBody>
      </p:sp>
      <p:sp>
        <p:nvSpPr>
          <p:cNvPr id="91" name="Text 46">
            <a:extLst>
              <a:ext uri="{FF2B5EF4-FFF2-40B4-BE49-F238E27FC236}">
                <a16:creationId xmlns:a16="http://schemas.microsoft.com/office/drawing/2014/main" id="{1BB8FDDD-F614-7689-29D5-67BA30B65AF3}"/>
              </a:ext>
            </a:extLst>
          </p:cNvPr>
          <p:cNvSpPr/>
          <p:nvPr/>
        </p:nvSpPr>
        <p:spPr>
          <a:xfrm>
            <a:off x="532100" y="4605119"/>
            <a:ext cx="1555780" cy="17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2022</a:t>
            </a:r>
          </a:p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LATAM Tech Company</a:t>
            </a:r>
          </a:p>
        </p:txBody>
      </p:sp>
      <p:pic>
        <p:nvPicPr>
          <p:cNvPr id="92" name="Image 3" descr="preencoded.png">
            <a:extLst>
              <a:ext uri="{FF2B5EF4-FFF2-40B4-BE49-F238E27FC236}">
                <a16:creationId xmlns:a16="http://schemas.microsoft.com/office/drawing/2014/main" id="{A7378C16-1263-C740-5E6D-0F4C3929128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203961" y="4342540"/>
            <a:ext cx="195280" cy="195280"/>
          </a:xfrm>
          <a:prstGeom prst="rect">
            <a:avLst/>
          </a:prstGeom>
          <a:noFill/>
        </p:spPr>
      </p:pic>
      <p:pic>
        <p:nvPicPr>
          <p:cNvPr id="80" name="Image 4" descr="preencoded.png">
            <a:extLst>
              <a:ext uri="{FF2B5EF4-FFF2-40B4-BE49-F238E27FC236}">
                <a16:creationId xmlns:a16="http://schemas.microsoft.com/office/drawing/2014/main" id="{0E89BBC7-A2D2-BBAF-55C5-B93B818F9FA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4ADE8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550990" y="4333439"/>
            <a:ext cx="213481" cy="213481"/>
          </a:xfrm>
          <a:prstGeom prst="rect">
            <a:avLst/>
          </a:prstGeom>
        </p:spPr>
      </p:pic>
      <p:sp>
        <p:nvSpPr>
          <p:cNvPr id="93" name="Text 46">
            <a:extLst>
              <a:ext uri="{FF2B5EF4-FFF2-40B4-BE49-F238E27FC236}">
                <a16:creationId xmlns:a16="http://schemas.microsoft.com/office/drawing/2014/main" id="{4B93BFEB-4329-727D-C922-F56567C8DF36}"/>
              </a:ext>
            </a:extLst>
          </p:cNvPr>
          <p:cNvSpPr/>
          <p:nvPr/>
        </p:nvSpPr>
        <p:spPr>
          <a:xfrm>
            <a:off x="1879840" y="4605119"/>
            <a:ext cx="1555780" cy="17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2024</a:t>
            </a:r>
          </a:p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LATAM Solutions Provider</a:t>
            </a:r>
          </a:p>
        </p:txBody>
      </p:sp>
      <p:pic>
        <p:nvPicPr>
          <p:cNvPr id="94" name="Image 5" descr="preencoded.png">
            <a:extLst>
              <a:ext uri="{FF2B5EF4-FFF2-40B4-BE49-F238E27FC236}">
                <a16:creationId xmlns:a16="http://schemas.microsoft.com/office/drawing/2014/main" id="{04BDF71D-8CF8-63D6-7041-AFE26AD57E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7844" y="4335603"/>
            <a:ext cx="209152" cy="209152"/>
          </a:xfrm>
          <a:prstGeom prst="rect">
            <a:avLst/>
          </a:prstGeom>
        </p:spPr>
      </p:pic>
      <p:sp>
        <p:nvSpPr>
          <p:cNvPr id="95" name="Text 46">
            <a:extLst>
              <a:ext uri="{FF2B5EF4-FFF2-40B4-BE49-F238E27FC236}">
                <a16:creationId xmlns:a16="http://schemas.microsoft.com/office/drawing/2014/main" id="{B97ACD9E-831F-9447-DF76-93B1AFFD40AD}"/>
              </a:ext>
            </a:extLst>
          </p:cNvPr>
          <p:cNvSpPr/>
          <p:nvPr/>
        </p:nvSpPr>
        <p:spPr>
          <a:xfrm>
            <a:off x="3341204" y="4612054"/>
            <a:ext cx="1555780" cy="17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2025 - </a:t>
            </a:r>
            <a:r>
              <a:rPr lang="en-US" sz="800" b="1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2026</a:t>
            </a:r>
          </a:p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Exame Negócios </a:t>
            </a:r>
            <a:r>
              <a:rPr lang="en-US" sz="800" dirty="0" err="1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em</a:t>
            </a:r>
            <a:r>
              <a:rPr lang="en-US" sz="8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Expansão</a:t>
            </a:r>
            <a:endParaRPr lang="en-US" sz="800" dirty="0">
              <a:solidFill>
                <a:srgbClr val="FFFFFF"/>
              </a:solidFill>
              <a:latin typeface="Raleway" pitchFamily="34" charset="0"/>
              <a:ea typeface="Raleway" pitchFamily="34" charset="-122"/>
              <a:cs typeface="Raleway" pitchFamily="34" charset="-120"/>
            </a:endParaRPr>
          </a:p>
        </p:txBody>
      </p:sp>
      <p:pic>
        <p:nvPicPr>
          <p:cNvPr id="3" name="Image 2" descr="preencoded.png">
            <a:extLst>
              <a:ext uri="{FF2B5EF4-FFF2-40B4-BE49-F238E27FC236}">
                <a16:creationId xmlns:a16="http://schemas.microsoft.com/office/drawing/2014/main" id="{62EDEE97-7FC9-947E-FB6B-2BF8AE6156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0931" y="4307840"/>
            <a:ext cx="1946425" cy="194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124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C9581-F543-104B-74AE-9E68F464E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Image 0" descr="preencoded.png">
            <a:extLst>
              <a:ext uri="{FF2B5EF4-FFF2-40B4-BE49-F238E27FC236}">
                <a16:creationId xmlns:a16="http://schemas.microsoft.com/office/drawing/2014/main" id="{6393D9D8-0729-D11A-7BA8-901A27A87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7287" y="283464"/>
            <a:ext cx="1395253" cy="523220"/>
          </a:xfrm>
          <a:prstGeom prst="rect">
            <a:avLst/>
          </a:prstGeom>
        </p:spPr>
      </p:pic>
      <p:sp>
        <p:nvSpPr>
          <p:cNvPr id="72" name="TextBox 22">
            <a:extLst>
              <a:ext uri="{FF2B5EF4-FFF2-40B4-BE49-F238E27FC236}">
                <a16:creationId xmlns:a16="http://schemas.microsoft.com/office/drawing/2014/main" id="{9EA88EB2-9F37-5646-6787-E4B35AF0CF56}"/>
              </a:ext>
            </a:extLst>
          </p:cNvPr>
          <p:cNvSpPr txBox="1"/>
          <p:nvPr/>
        </p:nvSpPr>
        <p:spPr>
          <a:xfrm>
            <a:off x="1078134" y="324612"/>
            <a:ext cx="46485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Alguns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effectLst/>
                <a:uLnTx/>
                <a:uFillTx/>
                <a:latin typeface="Nunito" pitchFamily="2" charset="77"/>
                <a:ea typeface="+mn-ea"/>
                <a:cs typeface="+mn-cs"/>
              </a:rPr>
              <a:t>clientes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62AD2C"/>
                  </a:gs>
                  <a:gs pos="52000">
                    <a:srgbClr val="9CD140"/>
                  </a:gs>
                  <a:gs pos="100000">
                    <a:srgbClr val="118522"/>
                  </a:gs>
                </a:gsLst>
                <a:lin ang="2700000" scaled="0"/>
              </a:gradFill>
              <a:effectLst/>
              <a:uLnTx/>
              <a:uFillTx/>
              <a:latin typeface="Nunito" pitchFamily="2" charset="77"/>
              <a:ea typeface="+mn-ea"/>
              <a:cs typeface="+mn-cs"/>
            </a:endParaRPr>
          </a:p>
        </p:txBody>
      </p:sp>
      <p:grpSp>
        <p:nvGrpSpPr>
          <p:cNvPr id="91" name="Agrupar 90">
            <a:extLst>
              <a:ext uri="{FF2B5EF4-FFF2-40B4-BE49-F238E27FC236}">
                <a16:creationId xmlns:a16="http://schemas.microsoft.com/office/drawing/2014/main" id="{54332FEF-039F-5BA7-613D-49CC7EB33258}"/>
              </a:ext>
            </a:extLst>
          </p:cNvPr>
          <p:cNvGrpSpPr/>
          <p:nvPr/>
        </p:nvGrpSpPr>
        <p:grpSpPr>
          <a:xfrm>
            <a:off x="984786" y="1131135"/>
            <a:ext cx="7465714" cy="3872919"/>
            <a:chOff x="984786" y="1131135"/>
            <a:chExt cx="7465714" cy="3872919"/>
          </a:xfrm>
        </p:grpSpPr>
        <p:grpSp>
          <p:nvGrpSpPr>
            <p:cNvPr id="52" name="Group 12">
              <a:extLst>
                <a:ext uri="{FF2B5EF4-FFF2-40B4-BE49-F238E27FC236}">
                  <a16:creationId xmlns:a16="http://schemas.microsoft.com/office/drawing/2014/main" id="{0EEDC866-3D99-073A-FDB8-EEE03CEC2378}"/>
                </a:ext>
              </a:extLst>
            </p:cNvPr>
            <p:cNvGrpSpPr/>
            <p:nvPr/>
          </p:nvGrpSpPr>
          <p:grpSpPr>
            <a:xfrm>
              <a:off x="1023317" y="1204785"/>
              <a:ext cx="7205902" cy="2539734"/>
              <a:chOff x="1820745" y="2089636"/>
              <a:chExt cx="8580977" cy="3286045"/>
            </a:xfrm>
          </p:grpSpPr>
          <p:pic>
            <p:nvPicPr>
              <p:cNvPr id="53" name="Picture 22" descr="Base4Telecom">
                <a:extLst>
                  <a:ext uri="{FF2B5EF4-FFF2-40B4-BE49-F238E27FC236}">
                    <a16:creationId xmlns:a16="http://schemas.microsoft.com/office/drawing/2014/main" id="{EEB076FA-8C4B-0A6D-4078-7C8007B4ACA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grayscl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62924" y="3190026"/>
                <a:ext cx="1851899" cy="10240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4" name="Picture 10" descr="Ficheiro:Banco Bradesco logo (horizontal).png – Wikipédia, a ...">
                <a:extLst>
                  <a:ext uri="{FF2B5EF4-FFF2-40B4-BE49-F238E27FC236}">
                    <a16:creationId xmlns:a16="http://schemas.microsoft.com/office/drawing/2014/main" id="{A9587627-4A05-A7F7-3985-F929195694C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grayscl/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20745" y="2131701"/>
                <a:ext cx="1694715" cy="5499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5" name="Picture 14" descr="Banco Société Générale - Rating, Basiléia, Balanços e Histórico ...">
                <a:extLst>
                  <a:ext uri="{FF2B5EF4-FFF2-40B4-BE49-F238E27FC236}">
                    <a16:creationId xmlns:a16="http://schemas.microsoft.com/office/drawing/2014/main" id="{5BDB25F2-FF7F-82C5-98B7-16EB1E563B8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62924" y="2160901"/>
                <a:ext cx="1694715" cy="4960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6" name="Picture 16" descr="About Rabobank | UvA Quants">
                <a:extLst>
                  <a:ext uri="{FF2B5EF4-FFF2-40B4-BE49-F238E27FC236}">
                    <a16:creationId xmlns:a16="http://schemas.microsoft.com/office/drawing/2014/main" id="{1E41D80B-2A3D-6097-CDDB-DFB3422EEF9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51620" y="4787849"/>
                <a:ext cx="1850102" cy="5834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18" descr="philips-logo-wordmark">
                <a:extLst>
                  <a:ext uri="{FF2B5EF4-FFF2-40B4-BE49-F238E27FC236}">
                    <a16:creationId xmlns:a16="http://schemas.microsoft.com/office/drawing/2014/main" id="{CC679B8B-F711-47BB-E9BA-8BAE58C54FF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39844" y="3406245"/>
                <a:ext cx="1608543" cy="7261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9" name="Picture 26" descr="Os benefícios de ir ao dentista regularmente! Confira as dicas. – Amil">
                <a:extLst>
                  <a:ext uri="{FF2B5EF4-FFF2-40B4-BE49-F238E27FC236}">
                    <a16:creationId xmlns:a16="http://schemas.microsoft.com/office/drawing/2014/main" id="{A9B33C2B-8447-6F14-F233-06A0B4C0160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95974" y="4783473"/>
                <a:ext cx="1128015" cy="59220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0" name="Picture 20" descr="logo-hospital-albert-einstein | Dr. Claudio Ambrogini - Urologista ...">
                <a:extLst>
                  <a:ext uri="{FF2B5EF4-FFF2-40B4-BE49-F238E27FC236}">
                    <a16:creationId xmlns:a16="http://schemas.microsoft.com/office/drawing/2014/main" id="{F85B33B1-904D-194C-C85B-BF28C74F2BF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1314" y="3336678"/>
                <a:ext cx="1461611" cy="10962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1" name="Picture 2">
                <a:extLst>
                  <a:ext uri="{FF2B5EF4-FFF2-40B4-BE49-F238E27FC236}">
                    <a16:creationId xmlns:a16="http://schemas.microsoft.com/office/drawing/2014/main" id="{7DB801BB-6CB5-C97F-397E-7D954F99F43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45267" y="2089636"/>
                <a:ext cx="1847910" cy="6385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2" name="Picture 2">
                <a:extLst>
                  <a:ext uri="{FF2B5EF4-FFF2-40B4-BE49-F238E27FC236}">
                    <a16:creationId xmlns:a16="http://schemas.microsoft.com/office/drawing/2014/main" id="{B06037B2-3616-5102-F1A2-AF67C990CD6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9124" y="3450071"/>
                <a:ext cx="1106368" cy="6385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4" name="Picture 2" descr="https://unica.com.br/wp-content/uploads/2020/02/cofco.jpg">
                <a:extLst>
                  <a:ext uri="{FF2B5EF4-FFF2-40B4-BE49-F238E27FC236}">
                    <a16:creationId xmlns:a16="http://schemas.microsoft.com/office/drawing/2014/main" id="{FE802485-0995-49D3-9130-A4B46DF1D14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10476" y="4747200"/>
                <a:ext cx="1672981" cy="6154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7" name="Imagem 86">
              <a:extLst>
                <a:ext uri="{FF2B5EF4-FFF2-40B4-BE49-F238E27FC236}">
                  <a16:creationId xmlns:a16="http://schemas.microsoft.com/office/drawing/2014/main" id="{F20E6572-7CF7-DD46-E1B4-576750722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grayscl/>
            </a:blip>
            <a:stretch>
              <a:fillRect/>
            </a:stretch>
          </p:blipFill>
          <p:spPr>
            <a:xfrm>
              <a:off x="984786" y="3685440"/>
              <a:ext cx="1318614" cy="1318614"/>
            </a:xfrm>
            <a:prstGeom prst="rect">
              <a:avLst/>
            </a:prstGeom>
          </p:spPr>
        </p:pic>
        <p:pic>
          <p:nvPicPr>
            <p:cNvPr id="88" name="Picture 6">
              <a:extLst>
                <a:ext uri="{FF2B5EF4-FFF2-40B4-BE49-F238E27FC236}">
                  <a16:creationId xmlns:a16="http://schemas.microsoft.com/office/drawing/2014/main" id="{B9C4EC2A-054B-BD74-2D0C-343A97668F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598" y="4089427"/>
              <a:ext cx="1119350" cy="437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0" name="Picture 10" descr="Gás Natural Açu Ltda. (GNA) - BNamericas">
              <a:extLst>
                <a:ext uri="{FF2B5EF4-FFF2-40B4-BE49-F238E27FC236}">
                  <a16:creationId xmlns:a16="http://schemas.microsoft.com/office/drawing/2014/main" id="{C1498853-9599-4608-B8C3-5983D82528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5681" y="3921674"/>
              <a:ext cx="1271405" cy="889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8A7F0DFF-CEFE-6589-CD4D-489F8F8189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2555" y="3895508"/>
              <a:ext cx="1477097" cy="891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7DBB0E1C-2A2B-D650-7EC7-47DEFB1857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8916" y="3051542"/>
              <a:ext cx="843966" cy="843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8A0A99C3-671C-CE39-7D43-9C5AF79FBC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1700" y="1131135"/>
              <a:ext cx="1828800" cy="8569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Image 2" descr="preencoded.png">
            <a:extLst>
              <a:ext uri="{FF2B5EF4-FFF2-40B4-BE49-F238E27FC236}">
                <a16:creationId xmlns:a16="http://schemas.microsoft.com/office/drawing/2014/main" id="{1E469DCF-7EFB-2DC4-3578-3FE46213DCCE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 rot="6444556">
            <a:off x="-879649" y="-612830"/>
            <a:ext cx="1787441" cy="178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640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2428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5"/>
          <p:cNvSpPr/>
          <p:nvPr/>
        </p:nvSpPr>
        <p:spPr>
          <a:xfrm>
            <a:off x="8641080" y="4572000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8" name="Shape 26"/>
          <p:cNvSpPr/>
          <p:nvPr/>
        </p:nvSpPr>
        <p:spPr>
          <a:xfrm>
            <a:off x="8759952" y="4572000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9" name="Shape 27"/>
          <p:cNvSpPr/>
          <p:nvPr/>
        </p:nvSpPr>
        <p:spPr>
          <a:xfrm>
            <a:off x="8878824" y="4572000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0" name="Shape 28"/>
          <p:cNvSpPr/>
          <p:nvPr/>
        </p:nvSpPr>
        <p:spPr>
          <a:xfrm>
            <a:off x="8997696" y="4572000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1" name="Shape 29"/>
          <p:cNvSpPr/>
          <p:nvPr/>
        </p:nvSpPr>
        <p:spPr>
          <a:xfrm>
            <a:off x="9116568" y="4572000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2" name="Shape 30"/>
          <p:cNvSpPr/>
          <p:nvPr/>
        </p:nvSpPr>
        <p:spPr>
          <a:xfrm>
            <a:off x="8641080" y="4690872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3" name="Shape 31"/>
          <p:cNvSpPr/>
          <p:nvPr/>
        </p:nvSpPr>
        <p:spPr>
          <a:xfrm>
            <a:off x="8759952" y="4690872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4" name="Shape 32"/>
          <p:cNvSpPr/>
          <p:nvPr/>
        </p:nvSpPr>
        <p:spPr>
          <a:xfrm>
            <a:off x="8878824" y="4690872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5" name="Shape 33"/>
          <p:cNvSpPr/>
          <p:nvPr/>
        </p:nvSpPr>
        <p:spPr>
          <a:xfrm>
            <a:off x="8997696" y="4690872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6" name="Shape 34"/>
          <p:cNvSpPr/>
          <p:nvPr/>
        </p:nvSpPr>
        <p:spPr>
          <a:xfrm>
            <a:off x="9116568" y="4690872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7" name="Shape 35"/>
          <p:cNvSpPr/>
          <p:nvPr/>
        </p:nvSpPr>
        <p:spPr>
          <a:xfrm>
            <a:off x="8641080" y="4809744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8" name="Shape 36"/>
          <p:cNvSpPr/>
          <p:nvPr/>
        </p:nvSpPr>
        <p:spPr>
          <a:xfrm>
            <a:off x="8759952" y="4809744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9" name="Shape 37"/>
          <p:cNvSpPr/>
          <p:nvPr/>
        </p:nvSpPr>
        <p:spPr>
          <a:xfrm>
            <a:off x="8878824" y="4809744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0" name="Shape 38"/>
          <p:cNvSpPr/>
          <p:nvPr/>
        </p:nvSpPr>
        <p:spPr>
          <a:xfrm>
            <a:off x="8997696" y="4809744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1" name="Shape 39"/>
          <p:cNvSpPr/>
          <p:nvPr/>
        </p:nvSpPr>
        <p:spPr>
          <a:xfrm>
            <a:off x="9116568" y="4809744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2" name="Shape 40"/>
          <p:cNvSpPr/>
          <p:nvPr/>
        </p:nvSpPr>
        <p:spPr>
          <a:xfrm>
            <a:off x="8641080" y="4928616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3" name="Shape 41"/>
          <p:cNvSpPr/>
          <p:nvPr/>
        </p:nvSpPr>
        <p:spPr>
          <a:xfrm>
            <a:off x="8759952" y="4928616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4" name="Shape 42"/>
          <p:cNvSpPr/>
          <p:nvPr/>
        </p:nvSpPr>
        <p:spPr>
          <a:xfrm>
            <a:off x="8878824" y="4928616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5" name="Shape 43"/>
          <p:cNvSpPr/>
          <p:nvPr/>
        </p:nvSpPr>
        <p:spPr>
          <a:xfrm>
            <a:off x="8997696" y="4928616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6" name="Shape 44"/>
          <p:cNvSpPr/>
          <p:nvPr/>
        </p:nvSpPr>
        <p:spPr>
          <a:xfrm>
            <a:off x="9116568" y="4928616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7" name="Shape 45"/>
          <p:cNvSpPr/>
          <p:nvPr/>
        </p:nvSpPr>
        <p:spPr>
          <a:xfrm>
            <a:off x="8641080" y="5047488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8" name="Shape 46"/>
          <p:cNvSpPr/>
          <p:nvPr/>
        </p:nvSpPr>
        <p:spPr>
          <a:xfrm>
            <a:off x="8759952" y="5047488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9" name="Shape 47"/>
          <p:cNvSpPr/>
          <p:nvPr/>
        </p:nvSpPr>
        <p:spPr>
          <a:xfrm>
            <a:off x="8878824" y="5047488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0" name="Shape 48"/>
          <p:cNvSpPr/>
          <p:nvPr/>
        </p:nvSpPr>
        <p:spPr>
          <a:xfrm>
            <a:off x="8997696" y="5047488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1" name="Shape 49"/>
          <p:cNvSpPr/>
          <p:nvPr/>
        </p:nvSpPr>
        <p:spPr>
          <a:xfrm>
            <a:off x="9116568" y="5047488"/>
            <a:ext cx="41148" cy="41148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2" name="Shape 50"/>
          <p:cNvSpPr/>
          <p:nvPr/>
        </p:nvSpPr>
        <p:spPr>
          <a:xfrm>
            <a:off x="5029200" y="0"/>
            <a:ext cx="4114800" cy="5143500"/>
          </a:xfrm>
          <a:prstGeom prst="rect">
            <a:avLst/>
          </a:prstGeom>
          <a:solidFill>
            <a:srgbClr val="124F4A"/>
          </a:solidFill>
          <a:ln w="19050">
            <a:noFill/>
            <a:prstDash val="dash"/>
          </a:ln>
        </p:spPr>
        <p:txBody>
          <a:bodyPr/>
          <a:lstStyle/>
          <a:p>
            <a:endParaRPr lang="pt-BR"/>
          </a:p>
        </p:txBody>
      </p:sp>
      <p:sp>
        <p:nvSpPr>
          <p:cNvPr id="53" name="Shape 51"/>
          <p:cNvSpPr/>
          <p:nvPr/>
        </p:nvSpPr>
        <p:spPr>
          <a:xfrm>
            <a:off x="5074920" y="4572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4" name="Shape 52"/>
          <p:cNvSpPr/>
          <p:nvPr/>
        </p:nvSpPr>
        <p:spPr>
          <a:xfrm>
            <a:off x="5074920" y="4572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5" name="Shape 53"/>
          <p:cNvSpPr/>
          <p:nvPr/>
        </p:nvSpPr>
        <p:spPr>
          <a:xfrm>
            <a:off x="8869680" y="4572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6" name="Shape 54"/>
          <p:cNvSpPr/>
          <p:nvPr/>
        </p:nvSpPr>
        <p:spPr>
          <a:xfrm>
            <a:off x="9098280" y="4572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7" name="Shape 55"/>
          <p:cNvSpPr/>
          <p:nvPr/>
        </p:nvSpPr>
        <p:spPr>
          <a:xfrm>
            <a:off x="5074920" y="509778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8" name="Shape 56"/>
          <p:cNvSpPr/>
          <p:nvPr/>
        </p:nvSpPr>
        <p:spPr>
          <a:xfrm>
            <a:off x="5074920" y="486918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9" name="Shape 57"/>
          <p:cNvSpPr/>
          <p:nvPr/>
        </p:nvSpPr>
        <p:spPr>
          <a:xfrm>
            <a:off x="8869680" y="509778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0" name="Shape 58"/>
          <p:cNvSpPr/>
          <p:nvPr/>
        </p:nvSpPr>
        <p:spPr>
          <a:xfrm>
            <a:off x="9098280" y="486918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0" name="Text 68"/>
          <p:cNvSpPr/>
          <p:nvPr/>
        </p:nvSpPr>
        <p:spPr>
          <a:xfrm>
            <a:off x="637082" y="1512695"/>
            <a:ext cx="3710890" cy="7490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9CD14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Intelligent Automation with </a:t>
            </a:r>
            <a:r>
              <a:rPr lang="en-US" sz="2400" b="1" dirty="0">
                <a:solidFill>
                  <a:srgbClr val="00B0F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Purpose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72" name="Text 70"/>
          <p:cNvSpPr/>
          <p:nvPr/>
        </p:nvSpPr>
        <p:spPr>
          <a:xfrm>
            <a:off x="397764" y="2774406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 IA não é mais experimental - é o novo imperativo competitivo.</a:t>
            </a:r>
            <a:endParaRPr lang="en-US" sz="1400" dirty="0"/>
          </a:p>
        </p:txBody>
      </p:sp>
      <p:sp>
        <p:nvSpPr>
          <p:cNvPr id="73" name="Shape 71"/>
          <p:cNvSpPr/>
          <p:nvPr/>
        </p:nvSpPr>
        <p:spPr>
          <a:xfrm>
            <a:off x="397764" y="3954780"/>
            <a:ext cx="4389120" cy="914400"/>
          </a:xfrm>
          <a:prstGeom prst="rect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4" name="Shape 72"/>
          <p:cNvSpPr/>
          <p:nvPr/>
        </p:nvSpPr>
        <p:spPr>
          <a:xfrm>
            <a:off x="397764" y="3954780"/>
            <a:ext cx="109728" cy="914400"/>
          </a:xfrm>
          <a:prstGeom prst="rect">
            <a:avLst/>
          </a:prstGeom>
          <a:solidFill>
            <a:srgbClr val="9CD14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5" name="Text 73"/>
          <p:cNvSpPr/>
          <p:nvPr/>
        </p:nvSpPr>
        <p:spPr>
          <a:xfrm>
            <a:off x="580644" y="4018788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ENTRE EM CONTATO CONOSCO</a:t>
            </a:r>
            <a:endParaRPr lang="en-US" sz="900" dirty="0"/>
          </a:p>
        </p:txBody>
      </p:sp>
      <p:sp>
        <p:nvSpPr>
          <p:cNvPr id="76" name="Text 74"/>
          <p:cNvSpPr/>
          <p:nvPr/>
        </p:nvSpPr>
        <p:spPr>
          <a:xfrm>
            <a:off x="580644" y="4274820"/>
            <a:ext cx="4114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Torne-se uma Frontier Firm - una a ambição humana ao poder dos agentes.</a:t>
            </a:r>
            <a:endParaRPr lang="en-US" sz="1300" dirty="0"/>
          </a:p>
        </p:txBody>
      </p:sp>
      <p:pic>
        <p:nvPicPr>
          <p:cNvPr id="7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532" y="274320"/>
            <a:ext cx="2652166" cy="947202"/>
          </a:xfrm>
          <a:prstGeom prst="rect">
            <a:avLst/>
          </a:prstGeom>
        </p:spPr>
      </p:pic>
      <p:pic>
        <p:nvPicPr>
          <p:cNvPr id="80" name="Imagem 79">
            <a:extLst>
              <a:ext uri="{FF2B5EF4-FFF2-40B4-BE49-F238E27FC236}">
                <a16:creationId xmlns:a16="http://schemas.microsoft.com/office/drawing/2014/main" id="{9F47AA17-B6B9-3087-9122-A122213F37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033" t="3830" r="27544" b="-3830"/>
          <a:stretch>
            <a:fillRect/>
          </a:stretch>
        </p:blipFill>
        <p:spPr>
          <a:xfrm>
            <a:off x="5123215" y="137884"/>
            <a:ext cx="3929967" cy="5051336"/>
          </a:xfrm>
          <a:prstGeom prst="rect">
            <a:avLst/>
          </a:prstGeom>
        </p:spPr>
      </p:pic>
      <p:grpSp>
        <p:nvGrpSpPr>
          <p:cNvPr id="82" name="Agrupar 81">
            <a:extLst>
              <a:ext uri="{FF2B5EF4-FFF2-40B4-BE49-F238E27FC236}">
                <a16:creationId xmlns:a16="http://schemas.microsoft.com/office/drawing/2014/main" id="{E6199915-C236-0BAD-D953-B03AAFF83647}"/>
              </a:ext>
            </a:extLst>
          </p:cNvPr>
          <p:cNvGrpSpPr/>
          <p:nvPr/>
        </p:nvGrpSpPr>
        <p:grpSpPr>
          <a:xfrm>
            <a:off x="1975503" y="2474314"/>
            <a:ext cx="1090023" cy="0"/>
            <a:chOff x="1975503" y="2571750"/>
            <a:chExt cx="1090023" cy="0"/>
          </a:xfrm>
        </p:grpSpPr>
        <p:sp>
          <p:nvSpPr>
            <p:cNvPr id="71" name="Shape 69"/>
            <p:cNvSpPr/>
            <p:nvPr/>
          </p:nvSpPr>
          <p:spPr>
            <a:xfrm>
              <a:off x="1975503" y="2571750"/>
              <a:ext cx="548640" cy="0"/>
            </a:xfrm>
            <a:prstGeom prst="line">
              <a:avLst/>
            </a:prstGeom>
            <a:noFill/>
            <a:ln w="25400">
              <a:solidFill>
                <a:srgbClr val="9CD14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1" name="Shape 69">
              <a:extLst>
                <a:ext uri="{FF2B5EF4-FFF2-40B4-BE49-F238E27FC236}">
                  <a16:creationId xmlns:a16="http://schemas.microsoft.com/office/drawing/2014/main" id="{AD1269C0-41B0-88A4-44BB-B98ADBA56343}"/>
                </a:ext>
              </a:extLst>
            </p:cNvPr>
            <p:cNvSpPr/>
            <p:nvPr/>
          </p:nvSpPr>
          <p:spPr>
            <a:xfrm>
              <a:off x="2516886" y="2571750"/>
              <a:ext cx="548640" cy="0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prstDash val="solid"/>
            </a:ln>
          </p:spPr>
          <p:txBody>
            <a:bodyPr/>
            <a:lstStyle/>
            <a:p>
              <a:endParaRPr lang="pt-BR" dirty="0">
                <a:highlight>
                  <a:srgbClr val="00FFFF"/>
                </a:highlight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F6619-81DB-BEDB-70B9-1680E076B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FCAEC864-8BAE-1706-297F-DF4F3DF3805B}"/>
              </a:ext>
            </a:extLst>
          </p:cNvPr>
          <p:cNvSpPr/>
          <p:nvPr/>
        </p:nvSpPr>
        <p:spPr>
          <a:xfrm>
            <a:off x="0" y="45720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6C86A458-E5D6-66EF-F766-9CAB21C44447}"/>
              </a:ext>
            </a:extLst>
          </p:cNvPr>
          <p:cNvSpPr/>
          <p:nvPr/>
        </p:nvSpPr>
        <p:spPr>
          <a:xfrm>
            <a:off x="118872" y="45720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C557154E-E02A-8635-2F53-D2746BCB92DD}"/>
              </a:ext>
            </a:extLst>
          </p:cNvPr>
          <p:cNvSpPr/>
          <p:nvPr/>
        </p:nvSpPr>
        <p:spPr>
          <a:xfrm>
            <a:off x="237744" y="45720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92CA740C-E2CD-BD9F-B00B-C9CF0A05F55A}"/>
              </a:ext>
            </a:extLst>
          </p:cNvPr>
          <p:cNvSpPr/>
          <p:nvPr/>
        </p:nvSpPr>
        <p:spPr>
          <a:xfrm>
            <a:off x="356616" y="45720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2AA31000-F07C-BEDC-6B2A-A2C24FC4FB65}"/>
              </a:ext>
            </a:extLst>
          </p:cNvPr>
          <p:cNvSpPr/>
          <p:nvPr/>
        </p:nvSpPr>
        <p:spPr>
          <a:xfrm>
            <a:off x="0" y="164592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A097D553-05EF-21F3-89AC-4109BDB1D74A}"/>
              </a:ext>
            </a:extLst>
          </p:cNvPr>
          <p:cNvSpPr/>
          <p:nvPr/>
        </p:nvSpPr>
        <p:spPr>
          <a:xfrm>
            <a:off x="118872" y="164592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3025F3F0-5689-5304-A708-832FD39763ED}"/>
              </a:ext>
            </a:extLst>
          </p:cNvPr>
          <p:cNvSpPr/>
          <p:nvPr/>
        </p:nvSpPr>
        <p:spPr>
          <a:xfrm>
            <a:off x="237744" y="164592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847C1613-A296-48BA-9FD8-0C9936CF48B2}"/>
              </a:ext>
            </a:extLst>
          </p:cNvPr>
          <p:cNvSpPr/>
          <p:nvPr/>
        </p:nvSpPr>
        <p:spPr>
          <a:xfrm>
            <a:off x="356616" y="164592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285B4AC8-D8DE-024A-9BCB-D7EFF39D5FB1}"/>
              </a:ext>
            </a:extLst>
          </p:cNvPr>
          <p:cNvSpPr/>
          <p:nvPr/>
        </p:nvSpPr>
        <p:spPr>
          <a:xfrm>
            <a:off x="0" y="283464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5B9CD257-A00D-08BF-B865-A1A26530B6FD}"/>
              </a:ext>
            </a:extLst>
          </p:cNvPr>
          <p:cNvSpPr/>
          <p:nvPr/>
        </p:nvSpPr>
        <p:spPr>
          <a:xfrm>
            <a:off x="118872" y="283464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E62663FE-18B4-4699-34FC-D81289090B15}"/>
              </a:ext>
            </a:extLst>
          </p:cNvPr>
          <p:cNvSpPr/>
          <p:nvPr/>
        </p:nvSpPr>
        <p:spPr>
          <a:xfrm>
            <a:off x="237744" y="283464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967F2F5B-D5C3-5F8A-D298-7D9C198CC65D}"/>
              </a:ext>
            </a:extLst>
          </p:cNvPr>
          <p:cNvSpPr/>
          <p:nvPr/>
        </p:nvSpPr>
        <p:spPr>
          <a:xfrm>
            <a:off x="356616" y="283464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47EF9E63-638E-EAF7-781C-B249BCBDFCEF}"/>
              </a:ext>
            </a:extLst>
          </p:cNvPr>
          <p:cNvSpPr/>
          <p:nvPr/>
        </p:nvSpPr>
        <p:spPr>
          <a:xfrm>
            <a:off x="0" y="402336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35CFD707-1ECD-91B9-0AE5-BA8F730E7EA5}"/>
              </a:ext>
            </a:extLst>
          </p:cNvPr>
          <p:cNvSpPr/>
          <p:nvPr/>
        </p:nvSpPr>
        <p:spPr>
          <a:xfrm>
            <a:off x="118872" y="402336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4F13356C-951B-615E-7B11-4621E7A5EA6C}"/>
              </a:ext>
            </a:extLst>
          </p:cNvPr>
          <p:cNvSpPr/>
          <p:nvPr/>
        </p:nvSpPr>
        <p:spPr>
          <a:xfrm>
            <a:off x="237744" y="402336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04B938A9-9726-6B8D-CDA8-928258430D3B}"/>
              </a:ext>
            </a:extLst>
          </p:cNvPr>
          <p:cNvSpPr/>
          <p:nvPr/>
        </p:nvSpPr>
        <p:spPr>
          <a:xfrm>
            <a:off x="356616" y="402336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1" name="Text 39">
            <a:extLst>
              <a:ext uri="{FF2B5EF4-FFF2-40B4-BE49-F238E27FC236}">
                <a16:creationId xmlns:a16="http://schemas.microsoft.com/office/drawing/2014/main" id="{089392E6-DFBE-BD56-C60E-035238F02156}"/>
              </a:ext>
            </a:extLst>
          </p:cNvPr>
          <p:cNvSpPr/>
          <p:nvPr/>
        </p:nvSpPr>
        <p:spPr>
          <a:xfrm>
            <a:off x="1458258" y="2987167"/>
            <a:ext cx="139525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/>
            <a:r>
              <a:rPr lang="pt-BR" sz="1050" dirty="0">
                <a:solidFill>
                  <a:srgbClr val="1A1F36"/>
                </a:solidFill>
                <a:latin typeface="Raleway" pitchFamily="34" charset="0"/>
              </a:rPr>
              <a:t>www.sicolos.com.br</a:t>
            </a:r>
          </a:p>
        </p:txBody>
      </p:sp>
      <p:pic>
        <p:nvPicPr>
          <p:cNvPr id="67" name="Imagem 66">
            <a:extLst>
              <a:ext uri="{FF2B5EF4-FFF2-40B4-BE49-F238E27FC236}">
                <a16:creationId xmlns:a16="http://schemas.microsoft.com/office/drawing/2014/main" id="{0438F4F8-B7D6-581F-F797-B754DC907C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9193" y="3263906"/>
            <a:ext cx="1345614" cy="1345614"/>
          </a:xfrm>
          <a:prstGeom prst="rect">
            <a:avLst/>
          </a:prstGeom>
        </p:spPr>
      </p:pic>
      <p:pic>
        <p:nvPicPr>
          <p:cNvPr id="69" name="Image 0" descr="preencoded.png">
            <a:extLst>
              <a:ext uri="{FF2B5EF4-FFF2-40B4-BE49-F238E27FC236}">
                <a16:creationId xmlns:a16="http://schemas.microsoft.com/office/drawing/2014/main" id="{94CAF56D-40D9-1385-3BDA-E14794A618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764" y="1725044"/>
            <a:ext cx="3015292" cy="1130735"/>
          </a:xfrm>
          <a:prstGeom prst="rect">
            <a:avLst/>
          </a:prstGeom>
        </p:spPr>
      </p:pic>
      <p:pic>
        <p:nvPicPr>
          <p:cNvPr id="71" name="Imagem 70">
            <a:extLst>
              <a:ext uri="{FF2B5EF4-FFF2-40B4-BE49-F238E27FC236}">
                <a16:creationId xmlns:a16="http://schemas.microsoft.com/office/drawing/2014/main" id="{BD12F34D-C4C3-3061-898A-06E9B0255F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2734" y="1385097"/>
            <a:ext cx="3270934" cy="1962560"/>
          </a:xfrm>
          <a:prstGeom prst="rect">
            <a:avLst/>
          </a:prstGeom>
        </p:spPr>
      </p:pic>
      <p:sp>
        <p:nvSpPr>
          <p:cNvPr id="72" name="TextBox 22">
            <a:extLst>
              <a:ext uri="{FF2B5EF4-FFF2-40B4-BE49-F238E27FC236}">
                <a16:creationId xmlns:a16="http://schemas.microsoft.com/office/drawing/2014/main" id="{7734A0C8-3039-B7CF-6F9E-72B4F2EC5C93}"/>
              </a:ext>
            </a:extLst>
          </p:cNvPr>
          <p:cNvSpPr txBox="1"/>
          <p:nvPr/>
        </p:nvSpPr>
        <p:spPr>
          <a:xfrm>
            <a:off x="3963700" y="4609520"/>
            <a:ext cx="13456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Nunito" pitchFamily="2" charset="77"/>
              </a:rPr>
              <a:t>Márcio Cossari</a:t>
            </a:r>
          </a:p>
        </p:txBody>
      </p:sp>
      <p:sp>
        <p:nvSpPr>
          <p:cNvPr id="18" name="Text 39">
            <a:extLst>
              <a:ext uri="{FF2B5EF4-FFF2-40B4-BE49-F238E27FC236}">
                <a16:creationId xmlns:a16="http://schemas.microsoft.com/office/drawing/2014/main" id="{EF1AAA46-7297-0D26-3361-A00461A05778}"/>
              </a:ext>
            </a:extLst>
          </p:cNvPr>
          <p:cNvSpPr/>
          <p:nvPr/>
        </p:nvSpPr>
        <p:spPr>
          <a:xfrm>
            <a:off x="6758504" y="2852135"/>
            <a:ext cx="139525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/>
            <a:r>
              <a:rPr lang="pt-BR" sz="1050" dirty="0">
                <a:solidFill>
                  <a:srgbClr val="1A1F36"/>
                </a:solidFill>
                <a:latin typeface="Raleway" pitchFamily="34" charset="0"/>
              </a:rPr>
              <a:t>https://airocks.co</a:t>
            </a: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79679ACC-43B4-B365-7988-6FEA7BAD104B}"/>
              </a:ext>
            </a:extLst>
          </p:cNvPr>
          <p:cNvSpPr txBox="1"/>
          <p:nvPr/>
        </p:nvSpPr>
        <p:spPr>
          <a:xfrm>
            <a:off x="0" y="571657"/>
            <a:ext cx="91302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latin typeface="Nunito" pitchFamily="2" charset="77"/>
              </a:rPr>
              <a:t>Obrigado</a:t>
            </a:r>
            <a:r>
              <a:rPr lang="en-US" sz="5400" b="1" dirty="0"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latin typeface="Nunito" pitchFamily="2" charset="77"/>
              </a:rPr>
              <a:t>!</a:t>
            </a:r>
          </a:p>
        </p:txBody>
      </p:sp>
      <p:sp>
        <p:nvSpPr>
          <p:cNvPr id="35" name="Text 39">
            <a:extLst>
              <a:ext uri="{FF2B5EF4-FFF2-40B4-BE49-F238E27FC236}">
                <a16:creationId xmlns:a16="http://schemas.microsoft.com/office/drawing/2014/main" id="{F5358A92-9112-BB8C-1AA2-4C7D80ED388C}"/>
              </a:ext>
            </a:extLst>
          </p:cNvPr>
          <p:cNvSpPr/>
          <p:nvPr/>
        </p:nvSpPr>
        <p:spPr>
          <a:xfrm>
            <a:off x="93960" y="4835733"/>
            <a:ext cx="607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/>
            <a:r>
              <a:rPr lang="pt-BR" sz="1050" dirty="0">
                <a:solidFill>
                  <a:srgbClr val="1A1F36"/>
                </a:solidFill>
                <a:latin typeface="Raleway" pitchFamily="34" charset="0"/>
              </a:rPr>
              <a:t>AGO26</a:t>
            </a:r>
          </a:p>
        </p:txBody>
      </p:sp>
      <p:sp>
        <p:nvSpPr>
          <p:cNvPr id="36" name="Shape 16">
            <a:extLst>
              <a:ext uri="{FF2B5EF4-FFF2-40B4-BE49-F238E27FC236}">
                <a16:creationId xmlns:a16="http://schemas.microsoft.com/office/drawing/2014/main" id="{D962BB6C-9583-7361-0C92-CBFFC9D62A8E}"/>
              </a:ext>
            </a:extLst>
          </p:cNvPr>
          <p:cNvSpPr/>
          <p:nvPr/>
        </p:nvSpPr>
        <p:spPr>
          <a:xfrm>
            <a:off x="8732520" y="4736592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7" name="Shape 17">
            <a:extLst>
              <a:ext uri="{FF2B5EF4-FFF2-40B4-BE49-F238E27FC236}">
                <a16:creationId xmlns:a16="http://schemas.microsoft.com/office/drawing/2014/main" id="{F4ED6406-A358-41DF-0A4B-5ED4A9E20BD9}"/>
              </a:ext>
            </a:extLst>
          </p:cNvPr>
          <p:cNvSpPr/>
          <p:nvPr/>
        </p:nvSpPr>
        <p:spPr>
          <a:xfrm>
            <a:off x="8851392" y="4736592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8" name="Shape 18">
            <a:extLst>
              <a:ext uri="{FF2B5EF4-FFF2-40B4-BE49-F238E27FC236}">
                <a16:creationId xmlns:a16="http://schemas.microsoft.com/office/drawing/2014/main" id="{B9398E2D-527F-04C5-6E6C-7C401097044F}"/>
              </a:ext>
            </a:extLst>
          </p:cNvPr>
          <p:cNvSpPr/>
          <p:nvPr/>
        </p:nvSpPr>
        <p:spPr>
          <a:xfrm>
            <a:off x="8970264" y="4736592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9" name="Shape 19">
            <a:extLst>
              <a:ext uri="{FF2B5EF4-FFF2-40B4-BE49-F238E27FC236}">
                <a16:creationId xmlns:a16="http://schemas.microsoft.com/office/drawing/2014/main" id="{40DEF11D-DC8D-1676-DB0E-AEFC980C130E}"/>
              </a:ext>
            </a:extLst>
          </p:cNvPr>
          <p:cNvSpPr/>
          <p:nvPr/>
        </p:nvSpPr>
        <p:spPr>
          <a:xfrm>
            <a:off x="9089136" y="4736592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0" name="Shape 20">
            <a:extLst>
              <a:ext uri="{FF2B5EF4-FFF2-40B4-BE49-F238E27FC236}">
                <a16:creationId xmlns:a16="http://schemas.microsoft.com/office/drawing/2014/main" id="{4FE9619E-14C9-A683-B6CD-5D166A40DF83}"/>
              </a:ext>
            </a:extLst>
          </p:cNvPr>
          <p:cNvSpPr/>
          <p:nvPr/>
        </p:nvSpPr>
        <p:spPr>
          <a:xfrm>
            <a:off x="8732520" y="4855464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2" name="Shape 21">
            <a:extLst>
              <a:ext uri="{FF2B5EF4-FFF2-40B4-BE49-F238E27FC236}">
                <a16:creationId xmlns:a16="http://schemas.microsoft.com/office/drawing/2014/main" id="{3EBF1DB1-81C1-0620-01C1-33F6BAE47F73}"/>
              </a:ext>
            </a:extLst>
          </p:cNvPr>
          <p:cNvSpPr/>
          <p:nvPr/>
        </p:nvSpPr>
        <p:spPr>
          <a:xfrm>
            <a:off x="8851392" y="4855464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3" name="Shape 22">
            <a:extLst>
              <a:ext uri="{FF2B5EF4-FFF2-40B4-BE49-F238E27FC236}">
                <a16:creationId xmlns:a16="http://schemas.microsoft.com/office/drawing/2014/main" id="{A170C32E-BAA8-70FE-9B28-83FE3130685A}"/>
              </a:ext>
            </a:extLst>
          </p:cNvPr>
          <p:cNvSpPr/>
          <p:nvPr/>
        </p:nvSpPr>
        <p:spPr>
          <a:xfrm>
            <a:off x="8970264" y="4855464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4" name="Shape 23">
            <a:extLst>
              <a:ext uri="{FF2B5EF4-FFF2-40B4-BE49-F238E27FC236}">
                <a16:creationId xmlns:a16="http://schemas.microsoft.com/office/drawing/2014/main" id="{EF24B58C-FF31-A218-DC8A-5686BA5B3CB5}"/>
              </a:ext>
            </a:extLst>
          </p:cNvPr>
          <p:cNvSpPr/>
          <p:nvPr/>
        </p:nvSpPr>
        <p:spPr>
          <a:xfrm>
            <a:off x="9089136" y="4855464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5" name="Shape 24">
            <a:extLst>
              <a:ext uri="{FF2B5EF4-FFF2-40B4-BE49-F238E27FC236}">
                <a16:creationId xmlns:a16="http://schemas.microsoft.com/office/drawing/2014/main" id="{03CEF2E1-06E6-9B81-8A50-DA63340DCEA2}"/>
              </a:ext>
            </a:extLst>
          </p:cNvPr>
          <p:cNvSpPr/>
          <p:nvPr/>
        </p:nvSpPr>
        <p:spPr>
          <a:xfrm>
            <a:off x="8732520" y="4974336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6" name="Shape 25">
            <a:extLst>
              <a:ext uri="{FF2B5EF4-FFF2-40B4-BE49-F238E27FC236}">
                <a16:creationId xmlns:a16="http://schemas.microsoft.com/office/drawing/2014/main" id="{3980E84F-1FDC-7511-82C0-B761B78D92DB}"/>
              </a:ext>
            </a:extLst>
          </p:cNvPr>
          <p:cNvSpPr/>
          <p:nvPr/>
        </p:nvSpPr>
        <p:spPr>
          <a:xfrm>
            <a:off x="8851392" y="4974336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7" name="Shape 26">
            <a:extLst>
              <a:ext uri="{FF2B5EF4-FFF2-40B4-BE49-F238E27FC236}">
                <a16:creationId xmlns:a16="http://schemas.microsoft.com/office/drawing/2014/main" id="{504F4367-9826-60E5-F1C8-4A6B4F43C134}"/>
              </a:ext>
            </a:extLst>
          </p:cNvPr>
          <p:cNvSpPr/>
          <p:nvPr/>
        </p:nvSpPr>
        <p:spPr>
          <a:xfrm>
            <a:off x="8970264" y="4974336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8" name="Shape 27">
            <a:extLst>
              <a:ext uri="{FF2B5EF4-FFF2-40B4-BE49-F238E27FC236}">
                <a16:creationId xmlns:a16="http://schemas.microsoft.com/office/drawing/2014/main" id="{F5E5BA5F-98A2-3EF7-CC80-C7D0A0FC9398}"/>
              </a:ext>
            </a:extLst>
          </p:cNvPr>
          <p:cNvSpPr/>
          <p:nvPr/>
        </p:nvSpPr>
        <p:spPr>
          <a:xfrm>
            <a:off x="9089136" y="4974336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9" name="Shape 28">
            <a:extLst>
              <a:ext uri="{FF2B5EF4-FFF2-40B4-BE49-F238E27FC236}">
                <a16:creationId xmlns:a16="http://schemas.microsoft.com/office/drawing/2014/main" id="{04AFB549-596A-379D-A015-66D162F329C2}"/>
              </a:ext>
            </a:extLst>
          </p:cNvPr>
          <p:cNvSpPr/>
          <p:nvPr/>
        </p:nvSpPr>
        <p:spPr>
          <a:xfrm>
            <a:off x="8732520" y="5093208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0" name="Shape 29">
            <a:extLst>
              <a:ext uri="{FF2B5EF4-FFF2-40B4-BE49-F238E27FC236}">
                <a16:creationId xmlns:a16="http://schemas.microsoft.com/office/drawing/2014/main" id="{8E95C26D-F2B8-71DA-CB49-816A6206F2F2}"/>
              </a:ext>
            </a:extLst>
          </p:cNvPr>
          <p:cNvSpPr/>
          <p:nvPr/>
        </p:nvSpPr>
        <p:spPr>
          <a:xfrm>
            <a:off x="8851392" y="5093208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1" name="Shape 30">
            <a:extLst>
              <a:ext uri="{FF2B5EF4-FFF2-40B4-BE49-F238E27FC236}">
                <a16:creationId xmlns:a16="http://schemas.microsoft.com/office/drawing/2014/main" id="{1F511D61-16F2-B0A3-92B7-576AE779ABDF}"/>
              </a:ext>
            </a:extLst>
          </p:cNvPr>
          <p:cNvSpPr/>
          <p:nvPr/>
        </p:nvSpPr>
        <p:spPr>
          <a:xfrm>
            <a:off x="8970264" y="5093208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2" name="Shape 31">
            <a:extLst>
              <a:ext uri="{FF2B5EF4-FFF2-40B4-BE49-F238E27FC236}">
                <a16:creationId xmlns:a16="http://schemas.microsoft.com/office/drawing/2014/main" id="{ACE42F67-F9D5-58B9-217E-65B7965E7C00}"/>
              </a:ext>
            </a:extLst>
          </p:cNvPr>
          <p:cNvSpPr/>
          <p:nvPr/>
        </p:nvSpPr>
        <p:spPr>
          <a:xfrm>
            <a:off x="9089136" y="5093208"/>
            <a:ext cx="41148" cy="41148"/>
          </a:xfrm>
          <a:prstGeom prst="ellipse">
            <a:avLst/>
          </a:prstGeom>
          <a:solidFill>
            <a:srgbClr val="124F4A">
              <a:alpha val="50000"/>
            </a:srgbClr>
          </a:solidFill>
          <a:ln/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8973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31AC0-A39A-EAD7-96CE-EC191068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35">
            <a:extLst>
              <a:ext uri="{FF2B5EF4-FFF2-40B4-BE49-F238E27FC236}">
                <a16:creationId xmlns:a16="http://schemas.microsoft.com/office/drawing/2014/main" id="{8C40794F-1356-6821-575D-2A5DA62C732B}"/>
              </a:ext>
            </a:extLst>
          </p:cNvPr>
          <p:cNvSpPr/>
          <p:nvPr/>
        </p:nvSpPr>
        <p:spPr>
          <a:xfrm>
            <a:off x="397764" y="1124712"/>
            <a:ext cx="31013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</a:rPr>
              <a:t>CEO / FUNDADOR</a:t>
            </a:r>
            <a:endParaRPr lang="en-US" sz="1000" dirty="0"/>
          </a:p>
        </p:txBody>
      </p:sp>
      <p:sp>
        <p:nvSpPr>
          <p:cNvPr id="41" name="Text 39">
            <a:extLst>
              <a:ext uri="{FF2B5EF4-FFF2-40B4-BE49-F238E27FC236}">
                <a16:creationId xmlns:a16="http://schemas.microsoft.com/office/drawing/2014/main" id="{97E1CA58-46EF-F94A-0488-0D0B86FDAA4F}"/>
              </a:ext>
            </a:extLst>
          </p:cNvPr>
          <p:cNvSpPr/>
          <p:nvPr/>
        </p:nvSpPr>
        <p:spPr>
          <a:xfrm>
            <a:off x="381762" y="1503935"/>
            <a:ext cx="5197002" cy="2400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/>
            <a:r>
              <a:rPr lang="pt-BR" sz="1050" dirty="0">
                <a:solidFill>
                  <a:srgbClr val="1A1F36"/>
                </a:solidFill>
                <a:latin typeface="Raleway" pitchFamily="34" charset="0"/>
              </a:rPr>
              <a:t>20+ anos em tecnologia e automação de processos de negócio. Fundou a Sicolos em 2010.</a:t>
            </a:r>
          </a:p>
          <a:p>
            <a:pPr algn="just"/>
            <a:endParaRPr lang="pt-BR" sz="1050" dirty="0">
              <a:solidFill>
                <a:srgbClr val="1A1F36"/>
              </a:solidFill>
              <a:latin typeface="Raleway" pitchFamily="34" charset="0"/>
            </a:endParaRPr>
          </a:p>
          <a:p>
            <a:pPr algn="just"/>
            <a:r>
              <a:rPr lang="pt-BR" sz="1050" dirty="0">
                <a:solidFill>
                  <a:srgbClr val="1A1F36"/>
                </a:solidFill>
                <a:latin typeface="Raleway" pitchFamily="34" charset="0"/>
              </a:rPr>
              <a:t>A Sicolos representa os principais players globais em IA, RPA, IDP, agentes de IA, BPM, process mining e chatbots.</a:t>
            </a:r>
          </a:p>
          <a:p>
            <a:pPr algn="just"/>
            <a:endParaRPr lang="pt-BR" sz="1050" dirty="0">
              <a:solidFill>
                <a:srgbClr val="1A1F36"/>
              </a:solidFill>
              <a:latin typeface="Raleway" pitchFamily="34" charset="0"/>
            </a:endParaRPr>
          </a:p>
          <a:p>
            <a:pPr algn="just"/>
            <a:r>
              <a:rPr lang="pt-BR" sz="1050" dirty="0">
                <a:solidFill>
                  <a:srgbClr val="1A1F36"/>
                </a:solidFill>
                <a:latin typeface="Raleway" pitchFamily="34" charset="0"/>
              </a:rPr>
              <a:t>Sócio </a:t>
            </a:r>
            <a:r>
              <a:rPr lang="pt-BR" sz="1050" dirty="0" err="1">
                <a:solidFill>
                  <a:srgbClr val="1A1F36"/>
                </a:solidFill>
                <a:latin typeface="Raleway" pitchFamily="34" charset="0"/>
              </a:rPr>
              <a:t>daAI</a:t>
            </a:r>
            <a:r>
              <a:rPr lang="pt-BR" sz="1050" dirty="0">
                <a:solidFill>
                  <a:srgbClr val="1A1F36"/>
                </a:solidFill>
                <a:latin typeface="Raleway" pitchFamily="34" charset="0"/>
              </a:rPr>
              <a:t> Rocks (airocks.co), que forma pessoas para dominar todo o potencial da inteligência artificial e atua em projetos estratégicos de IA.</a:t>
            </a:r>
          </a:p>
        </p:txBody>
      </p:sp>
      <p:pic>
        <p:nvPicPr>
          <p:cNvPr id="67" name="Imagem 66">
            <a:extLst>
              <a:ext uri="{FF2B5EF4-FFF2-40B4-BE49-F238E27FC236}">
                <a16:creationId xmlns:a16="http://schemas.microsoft.com/office/drawing/2014/main" id="{783D7DF9-D063-5F5B-4020-2007A27CB1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4491" y="3432126"/>
            <a:ext cx="1345614" cy="1345614"/>
          </a:xfrm>
          <a:prstGeom prst="rect">
            <a:avLst/>
          </a:prstGeom>
        </p:spPr>
      </p:pic>
      <p:pic>
        <p:nvPicPr>
          <p:cNvPr id="69" name="Image 0" descr="preencoded.png">
            <a:extLst>
              <a:ext uri="{FF2B5EF4-FFF2-40B4-BE49-F238E27FC236}">
                <a16:creationId xmlns:a16="http://schemas.microsoft.com/office/drawing/2014/main" id="{2590073F-9AFE-C2C7-C35D-7E084FC5F8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976" y="4169791"/>
            <a:ext cx="1395253" cy="523220"/>
          </a:xfrm>
          <a:prstGeom prst="rect">
            <a:avLst/>
          </a:prstGeom>
        </p:spPr>
      </p:pic>
      <p:pic>
        <p:nvPicPr>
          <p:cNvPr id="71" name="Imagem 70">
            <a:extLst>
              <a:ext uri="{FF2B5EF4-FFF2-40B4-BE49-F238E27FC236}">
                <a16:creationId xmlns:a16="http://schemas.microsoft.com/office/drawing/2014/main" id="{456477F7-5E08-9DF6-7C61-4EC2858F37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0506" y="3925876"/>
            <a:ext cx="1830353" cy="1098212"/>
          </a:xfrm>
          <a:prstGeom prst="rect">
            <a:avLst/>
          </a:prstGeom>
        </p:spPr>
      </p:pic>
      <p:sp>
        <p:nvSpPr>
          <p:cNvPr id="72" name="TextBox 22">
            <a:extLst>
              <a:ext uri="{FF2B5EF4-FFF2-40B4-BE49-F238E27FC236}">
                <a16:creationId xmlns:a16="http://schemas.microsoft.com/office/drawing/2014/main" id="{269C1C6A-51BC-84D8-6EBE-0BF1069D9343}"/>
              </a:ext>
            </a:extLst>
          </p:cNvPr>
          <p:cNvSpPr txBox="1"/>
          <p:nvPr/>
        </p:nvSpPr>
        <p:spPr>
          <a:xfrm>
            <a:off x="266970" y="712099"/>
            <a:ext cx="46485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gradFill>
                  <a:gsLst>
                    <a:gs pos="0">
                      <a:srgbClr val="62AD2C"/>
                    </a:gs>
                    <a:gs pos="52000">
                      <a:srgbClr val="9CD140"/>
                    </a:gs>
                    <a:gs pos="100000">
                      <a:srgbClr val="118522"/>
                    </a:gs>
                  </a:gsLst>
                  <a:lin ang="2700000" scaled="0"/>
                </a:gradFill>
                <a:latin typeface="Nunito" pitchFamily="2" charset="77"/>
              </a:rPr>
              <a:t>Márcio Cossari</a:t>
            </a:r>
          </a:p>
        </p:txBody>
      </p:sp>
      <p:pic>
        <p:nvPicPr>
          <p:cNvPr id="74" name="Imagem 73">
            <a:extLst>
              <a:ext uri="{FF2B5EF4-FFF2-40B4-BE49-F238E27FC236}">
                <a16:creationId xmlns:a16="http://schemas.microsoft.com/office/drawing/2014/main" id="{FF25E1C8-4EAF-9DA3-9485-D8DC007075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7118" y="585585"/>
            <a:ext cx="1967420" cy="2623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2" descr="preencoded.png">
            <a:extLst>
              <a:ext uri="{FF2B5EF4-FFF2-40B4-BE49-F238E27FC236}">
                <a16:creationId xmlns:a16="http://schemas.microsoft.com/office/drawing/2014/main" id="{3CEAB6A9-6EE8-D314-95C3-A823FFF0AC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8943306">
            <a:off x="8493018" y="4497530"/>
            <a:ext cx="885628" cy="88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03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 2" descr="preencoded.png">
            <a:extLst>
              <a:ext uri="{FF2B5EF4-FFF2-40B4-BE49-F238E27FC236}">
                <a16:creationId xmlns:a16="http://schemas.microsoft.com/office/drawing/2014/main" id="{CD2845FC-B359-AC1D-26D6-408256F0B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036110">
            <a:off x="8590798" y="4638559"/>
            <a:ext cx="885628" cy="885628"/>
          </a:xfrm>
          <a:prstGeom prst="rect">
            <a:avLst/>
          </a:prstGeom>
        </p:spPr>
      </p:pic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SURGIMENTO DA EMPRESA FRONTIER</a:t>
            </a:r>
            <a:r>
              <a:rPr lang="pt-BR" sz="800" b="0" kern="0" dirty="0">
                <a:solidFill>
                  <a:srgbClr val="8A8F9E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 capacity gap: a lacuna que poucos enxergam</a:t>
            </a:r>
          </a:p>
        </p:txBody>
      </p:sp>
      <p:sp>
        <p:nvSpPr>
          <p:cNvPr id="39" name="Shape 37"/>
          <p:cNvSpPr/>
          <p:nvPr/>
        </p:nvSpPr>
        <p:spPr>
          <a:xfrm>
            <a:off x="411480" y="2194560"/>
            <a:ext cx="4023360" cy="18288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0" name="Shape 38"/>
          <p:cNvSpPr/>
          <p:nvPr/>
        </p:nvSpPr>
        <p:spPr>
          <a:xfrm>
            <a:off x="411480" y="2194560"/>
            <a:ext cx="109728" cy="1828800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1" name="Text 39"/>
          <p:cNvSpPr/>
          <p:nvPr/>
        </p:nvSpPr>
        <p:spPr>
          <a:xfrm>
            <a:off x="640080" y="22860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118522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LIDERANÇA EXIGE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640080" y="2542032"/>
            <a:ext cx="3657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53%</a:t>
            </a:r>
            <a:endParaRPr lang="en-US" sz="5600" dirty="0"/>
          </a:p>
        </p:txBody>
      </p:sp>
      <p:sp>
        <p:nvSpPr>
          <p:cNvPr id="43" name="Text 41"/>
          <p:cNvSpPr/>
          <p:nvPr/>
        </p:nvSpPr>
        <p:spPr>
          <a:xfrm>
            <a:off x="640080" y="356616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dos líderes dizem que a produtividade da equipe precisa aumentar.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4709160" y="2194560"/>
            <a:ext cx="4023360" cy="1828800"/>
          </a:xfrm>
          <a:prstGeom prst="rect">
            <a:avLst/>
          </a:prstGeom>
          <a:solidFill>
            <a:srgbClr val="24284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5" name="Shape 43"/>
          <p:cNvSpPr/>
          <p:nvPr/>
        </p:nvSpPr>
        <p:spPr>
          <a:xfrm>
            <a:off x="4709160" y="2194560"/>
            <a:ext cx="109728" cy="1828800"/>
          </a:xfrm>
          <a:prstGeom prst="rect">
            <a:avLst/>
          </a:prstGeom>
          <a:solidFill>
            <a:srgbClr val="00BAC5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6" name="Text 44"/>
          <p:cNvSpPr/>
          <p:nvPr/>
        </p:nvSpPr>
        <p:spPr>
          <a:xfrm>
            <a:off x="4937760" y="22860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0BAC5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TRABALHADORES RELATAM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4937760" y="2542032"/>
            <a:ext cx="3657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9CD14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80%</a:t>
            </a:r>
            <a:endParaRPr lang="en-US" sz="5600" dirty="0"/>
          </a:p>
        </p:txBody>
      </p:sp>
      <p:sp>
        <p:nvSpPr>
          <p:cNvPr id="48" name="Text 46"/>
          <p:cNvSpPr/>
          <p:nvPr/>
        </p:nvSpPr>
        <p:spPr>
          <a:xfrm>
            <a:off x="4937760" y="356616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dos trabalhadores dizem que falta tempo e energia para entregar.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411480" y="4160520"/>
            <a:ext cx="8321040" cy="594360"/>
          </a:xfrm>
          <a:prstGeom prst="rect">
            <a:avLst/>
          </a:prstGeom>
          <a:solidFill>
            <a:srgbClr val="124F4A"/>
          </a:solidFill>
          <a:ln w="19050">
            <a:noFill/>
            <a:prstDash val="dash"/>
          </a:ln>
        </p:spPr>
        <p:txBody>
          <a:bodyPr/>
          <a:lstStyle/>
          <a:p>
            <a:endParaRPr lang="pt-BR"/>
          </a:p>
        </p:txBody>
      </p:sp>
      <p:sp>
        <p:nvSpPr>
          <p:cNvPr id="50" name="Shape 48"/>
          <p:cNvSpPr/>
          <p:nvPr/>
        </p:nvSpPr>
        <p:spPr>
          <a:xfrm>
            <a:off x="457200" y="420624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1" name="Shape 49"/>
          <p:cNvSpPr/>
          <p:nvPr/>
        </p:nvSpPr>
        <p:spPr>
          <a:xfrm>
            <a:off x="457200" y="420624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2" name="Shape 50"/>
          <p:cNvSpPr/>
          <p:nvPr/>
        </p:nvSpPr>
        <p:spPr>
          <a:xfrm>
            <a:off x="8458200" y="420624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3" name="Shape 51"/>
          <p:cNvSpPr/>
          <p:nvPr/>
        </p:nvSpPr>
        <p:spPr>
          <a:xfrm>
            <a:off x="8686800" y="420624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4" name="Shape 52"/>
          <p:cNvSpPr/>
          <p:nvPr/>
        </p:nvSpPr>
        <p:spPr>
          <a:xfrm>
            <a:off x="457200" y="470916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5" name="Shape 53"/>
          <p:cNvSpPr/>
          <p:nvPr/>
        </p:nvSpPr>
        <p:spPr>
          <a:xfrm>
            <a:off x="457200" y="448056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6" name="Shape 54"/>
          <p:cNvSpPr/>
          <p:nvPr/>
        </p:nvSpPr>
        <p:spPr>
          <a:xfrm>
            <a:off x="8458200" y="470916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7" name="Shape 55"/>
          <p:cNvSpPr/>
          <p:nvPr/>
        </p:nvSpPr>
        <p:spPr>
          <a:xfrm>
            <a:off x="8686800" y="448056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8" name="Shape 56"/>
          <p:cNvSpPr/>
          <p:nvPr/>
        </p:nvSpPr>
        <p:spPr>
          <a:xfrm>
            <a:off x="411480" y="4160520"/>
            <a:ext cx="8321040" cy="594360"/>
          </a:xfrm>
          <a:prstGeom prst="rect">
            <a:avLst/>
          </a:prstGeom>
          <a:solidFill>
            <a:srgbClr val="242844">
              <a:alpha val="65000"/>
            </a:srgb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9" name="Text 57"/>
          <p:cNvSpPr/>
          <p:nvPr/>
        </p:nvSpPr>
        <p:spPr>
          <a:xfrm>
            <a:off x="548640" y="4206240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→ Frontier Firms resolvem este abismo com </a:t>
            </a:r>
            <a:r>
              <a:rPr lang="en-US" sz="1200" b="1" dirty="0" err="1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trabalho digital inteligente</a:t>
            </a:r>
            <a:r>
              <a:rPr lang="en-US" sz="1200" b="1" dirty="0">
                <a:solidFill>
                  <a:srgbClr val="9CD14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.</a:t>
            </a:r>
            <a:endParaRPr lang="en-US" sz="1200" dirty="0"/>
          </a:p>
        </p:txBody>
      </p:sp>
      <p:pic>
        <p:nvPicPr>
          <p:cNvPr id="61" name="Imagem 60">
            <a:extLst>
              <a:ext uri="{FF2B5EF4-FFF2-40B4-BE49-F238E27FC236}">
                <a16:creationId xmlns:a16="http://schemas.microsoft.com/office/drawing/2014/main" id="{568AF85C-8459-AE6D-8208-3BE46B7286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sp>
        <p:nvSpPr>
          <p:cNvPr id="3" name="Text 35">
            <a:extLst>
              <a:ext uri="{FF2B5EF4-FFF2-40B4-BE49-F238E27FC236}">
                <a16:creationId xmlns:a16="http://schemas.microsoft.com/office/drawing/2014/main" id="{69806699-3D49-2A79-F224-92DA4B6971C4}"/>
              </a:ext>
            </a:extLst>
          </p:cNvPr>
          <p:cNvSpPr/>
          <p:nvPr/>
        </p:nvSpPr>
        <p:spPr>
          <a:xfrm>
            <a:off x="411480" y="48463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800" b="0" kern="0" dirty="0">
                <a:solidFill>
                  <a:srgbClr val="8A8F9E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FONTE: MICROSOFT WORK TREND INDEX 2025/26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SURGIMENTO DA EMPRESA FRONTIER</a:t>
            </a:r>
            <a:r>
              <a:rPr lang="pt-BR" sz="800" b="0" kern="0" dirty="0">
                <a:solidFill>
                  <a:srgbClr val="8A8F9E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 inteligência deixou de ser escassa/cara.</a:t>
            </a:r>
          </a:p>
        </p:txBody>
      </p:sp>
      <p:sp>
        <p:nvSpPr>
          <p:cNvPr id="39" name="Text 37"/>
          <p:cNvSpPr/>
          <p:nvPr/>
        </p:nvSpPr>
        <p:spPr>
          <a:xfrm>
            <a:off x="411480" y="21945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62AD2C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Acessível · Escalável · </a:t>
            </a:r>
            <a:r>
              <a:rPr lang="en-US" sz="1300" b="1" i="1" dirty="0" err="1">
                <a:solidFill>
                  <a:srgbClr val="62AD2C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Abundante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411480" y="260604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Imagine “comprar” capacidade intelectual conforme a necessidade.</a:t>
            </a:r>
            <a:endParaRPr lang="en-US" sz="1400" b="1" dirty="0"/>
          </a:p>
        </p:txBody>
      </p:sp>
      <p:sp>
        <p:nvSpPr>
          <p:cNvPr id="41" name="Text 39"/>
          <p:cNvSpPr/>
          <p:nvPr/>
        </p:nvSpPr>
        <p:spPr>
          <a:xfrm>
            <a:off x="411480" y="3200400"/>
            <a:ext cx="4572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Nas Frontier Firms a inteligência é uma utilidade - como energia elétrica. A empresa escala sem aumentar o headcount na mesma proporção, abrindo um novo eixo de competitividade.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5212080" y="2194560"/>
            <a:ext cx="3520440" cy="2560320"/>
          </a:xfrm>
          <a:prstGeom prst="rect">
            <a:avLst/>
          </a:prstGeom>
          <a:solidFill>
            <a:srgbClr val="24284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3" name="Shape 41"/>
          <p:cNvSpPr/>
          <p:nvPr/>
        </p:nvSpPr>
        <p:spPr>
          <a:xfrm>
            <a:off x="5349240" y="2331720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4" name="Shape 42"/>
          <p:cNvSpPr/>
          <p:nvPr/>
        </p:nvSpPr>
        <p:spPr>
          <a:xfrm>
            <a:off x="5468112" y="2331720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5" name="Shape 43"/>
          <p:cNvSpPr/>
          <p:nvPr/>
        </p:nvSpPr>
        <p:spPr>
          <a:xfrm>
            <a:off x="5586984" y="2331720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6" name="Shape 44"/>
          <p:cNvSpPr/>
          <p:nvPr/>
        </p:nvSpPr>
        <p:spPr>
          <a:xfrm>
            <a:off x="5705856" y="2331720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7" name="Shape 45"/>
          <p:cNvSpPr/>
          <p:nvPr/>
        </p:nvSpPr>
        <p:spPr>
          <a:xfrm>
            <a:off x="5824728" y="2331720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8" name="Shape 46"/>
          <p:cNvSpPr/>
          <p:nvPr/>
        </p:nvSpPr>
        <p:spPr>
          <a:xfrm>
            <a:off x="5943600" y="2331720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9" name="Shape 47"/>
          <p:cNvSpPr/>
          <p:nvPr/>
        </p:nvSpPr>
        <p:spPr>
          <a:xfrm>
            <a:off x="5349240" y="2450592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0" name="Shape 48"/>
          <p:cNvSpPr/>
          <p:nvPr/>
        </p:nvSpPr>
        <p:spPr>
          <a:xfrm>
            <a:off x="5468112" y="2450592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1" name="Shape 49"/>
          <p:cNvSpPr/>
          <p:nvPr/>
        </p:nvSpPr>
        <p:spPr>
          <a:xfrm>
            <a:off x="5586984" y="2450592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2" name="Shape 50"/>
          <p:cNvSpPr/>
          <p:nvPr/>
        </p:nvSpPr>
        <p:spPr>
          <a:xfrm>
            <a:off x="5705856" y="2450592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3" name="Shape 51"/>
          <p:cNvSpPr/>
          <p:nvPr/>
        </p:nvSpPr>
        <p:spPr>
          <a:xfrm>
            <a:off x="5824728" y="2450592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4" name="Shape 52"/>
          <p:cNvSpPr/>
          <p:nvPr/>
        </p:nvSpPr>
        <p:spPr>
          <a:xfrm>
            <a:off x="5943600" y="2450592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5" name="Shape 53"/>
          <p:cNvSpPr/>
          <p:nvPr/>
        </p:nvSpPr>
        <p:spPr>
          <a:xfrm>
            <a:off x="5349240" y="2569464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6" name="Shape 54"/>
          <p:cNvSpPr/>
          <p:nvPr/>
        </p:nvSpPr>
        <p:spPr>
          <a:xfrm>
            <a:off x="5468112" y="2569464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7" name="Shape 55"/>
          <p:cNvSpPr/>
          <p:nvPr/>
        </p:nvSpPr>
        <p:spPr>
          <a:xfrm>
            <a:off x="5586984" y="2569464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8" name="Shape 56"/>
          <p:cNvSpPr/>
          <p:nvPr/>
        </p:nvSpPr>
        <p:spPr>
          <a:xfrm>
            <a:off x="5705856" y="2569464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9" name="Shape 57"/>
          <p:cNvSpPr/>
          <p:nvPr/>
        </p:nvSpPr>
        <p:spPr>
          <a:xfrm>
            <a:off x="5824728" y="2569464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0" name="Shape 58"/>
          <p:cNvSpPr/>
          <p:nvPr/>
        </p:nvSpPr>
        <p:spPr>
          <a:xfrm>
            <a:off x="5943600" y="2569464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6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680" y="2788920"/>
            <a:ext cx="457200" cy="457200"/>
          </a:xfrm>
          <a:prstGeom prst="rect">
            <a:avLst/>
          </a:prstGeom>
        </p:spPr>
      </p:pic>
      <p:sp>
        <p:nvSpPr>
          <p:cNvPr id="62" name="Text 59"/>
          <p:cNvSpPr/>
          <p:nvPr/>
        </p:nvSpPr>
        <p:spPr>
          <a:xfrm>
            <a:off x="5349240" y="3291840"/>
            <a:ext cx="3246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9CD14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81%</a:t>
            </a:r>
            <a:endParaRPr lang="en-US" sz="6000" dirty="0"/>
          </a:p>
        </p:txBody>
      </p:sp>
      <p:sp>
        <p:nvSpPr>
          <p:cNvPr id="63" name="Text 60"/>
          <p:cNvSpPr/>
          <p:nvPr/>
        </p:nvSpPr>
        <p:spPr>
          <a:xfrm>
            <a:off x="5349240" y="4160520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dos líderes esperam agentes moderada ou extensivamente integrados à estratégia de IA em 12 a 18 meses.</a:t>
            </a:r>
            <a:endParaRPr lang="en-US" sz="1100" dirty="0"/>
          </a:p>
        </p:txBody>
      </p:sp>
      <p:pic>
        <p:nvPicPr>
          <p:cNvPr id="65" name="Imagem 64">
            <a:extLst>
              <a:ext uri="{FF2B5EF4-FFF2-40B4-BE49-F238E27FC236}">
                <a16:creationId xmlns:a16="http://schemas.microsoft.com/office/drawing/2014/main" id="{588A6893-DEBC-ABEA-23E0-363723B12D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64" name="Image 2" descr="preencoded.png">
            <a:extLst>
              <a:ext uri="{FF2B5EF4-FFF2-40B4-BE49-F238E27FC236}">
                <a16:creationId xmlns:a16="http://schemas.microsoft.com/office/drawing/2014/main" id="{E2E31AF9-5130-E02A-0A45-B8A66D7200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036110">
            <a:off x="8590798" y="4638559"/>
            <a:ext cx="885628" cy="8856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E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9760BF-F07C-4592-4F9F-38EC7AAA6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>
            <a:extLst>
              <a:ext uri="{FF2B5EF4-FFF2-40B4-BE49-F238E27FC236}">
                <a16:creationId xmlns:a16="http://schemas.microsoft.com/office/drawing/2014/main" id="{B94485F9-5E5F-AA6A-049A-F87AA3626319}"/>
              </a:ext>
            </a:extLst>
          </p:cNvPr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3B2118EF-DE7C-7B5A-0F5C-2D02AA3F1799}"/>
              </a:ext>
            </a:extLst>
          </p:cNvPr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708EEE06-367D-2AAE-466D-0DE81EBB3ACA}"/>
              </a:ext>
            </a:extLst>
          </p:cNvPr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SURGIMENTO DA EMPRESA FRONTIER</a:t>
            </a:r>
            <a:r>
              <a:rPr lang="pt-BR" sz="800" b="0" kern="0" dirty="0">
                <a:solidFill>
                  <a:srgbClr val="8A8F9E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</a:t>
            </a:r>
            <a:endParaRPr lang="en-US" sz="1000" dirty="0"/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19D1C38F-F6A9-D7F3-3733-7B88F0EC90E8}"/>
              </a:ext>
            </a:extLst>
          </p:cNvPr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 inteligência deixou de ser escassa/cara.</a:t>
            </a:r>
          </a:p>
        </p:txBody>
      </p:sp>
      <p:sp>
        <p:nvSpPr>
          <p:cNvPr id="39" name="Text 37">
            <a:extLst>
              <a:ext uri="{FF2B5EF4-FFF2-40B4-BE49-F238E27FC236}">
                <a16:creationId xmlns:a16="http://schemas.microsoft.com/office/drawing/2014/main" id="{00316F89-618D-EEFF-36E2-3D0CFEB52BC8}"/>
              </a:ext>
            </a:extLst>
          </p:cNvPr>
          <p:cNvSpPr/>
          <p:nvPr/>
        </p:nvSpPr>
        <p:spPr>
          <a:xfrm>
            <a:off x="411480" y="21945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62AD2C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Acessível · Escalável · </a:t>
            </a:r>
            <a:r>
              <a:rPr lang="en-US" sz="1300" b="1" i="1" dirty="0" err="1">
                <a:solidFill>
                  <a:srgbClr val="62AD2C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Abundante</a:t>
            </a:r>
            <a:endParaRPr lang="en-US" sz="1300" dirty="0"/>
          </a:p>
        </p:txBody>
      </p:sp>
      <p:sp>
        <p:nvSpPr>
          <p:cNvPr id="40" name="Text 38">
            <a:extLst>
              <a:ext uri="{FF2B5EF4-FFF2-40B4-BE49-F238E27FC236}">
                <a16:creationId xmlns:a16="http://schemas.microsoft.com/office/drawing/2014/main" id="{C7502BF1-FF91-A351-0F29-EBAFECDC3490}"/>
              </a:ext>
            </a:extLst>
          </p:cNvPr>
          <p:cNvSpPr/>
          <p:nvPr/>
        </p:nvSpPr>
        <p:spPr>
          <a:xfrm>
            <a:off x="411480" y="260604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Imagine “comprar” capacidade intelectual conforme a necessidade.</a:t>
            </a:r>
            <a:endParaRPr lang="en-US" sz="1400" b="1" dirty="0"/>
          </a:p>
        </p:txBody>
      </p:sp>
      <p:sp>
        <p:nvSpPr>
          <p:cNvPr id="41" name="Text 39">
            <a:extLst>
              <a:ext uri="{FF2B5EF4-FFF2-40B4-BE49-F238E27FC236}">
                <a16:creationId xmlns:a16="http://schemas.microsoft.com/office/drawing/2014/main" id="{3254722F-5D3D-8607-A2DB-5562B77735ED}"/>
              </a:ext>
            </a:extLst>
          </p:cNvPr>
          <p:cNvSpPr/>
          <p:nvPr/>
        </p:nvSpPr>
        <p:spPr>
          <a:xfrm>
            <a:off x="411480" y="3200400"/>
            <a:ext cx="4572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Nas Frontier Firms a inteligência é uma utilidade - como energia elétrica. A empresa escala sem aumentar o headcount na mesma proporção, abrindo um novo eixo de competitividade.</a:t>
            </a:r>
            <a:endParaRPr lang="en-US" sz="1200" dirty="0"/>
          </a:p>
        </p:txBody>
      </p:sp>
      <p:sp>
        <p:nvSpPr>
          <p:cNvPr id="42" name="Shape 40">
            <a:extLst>
              <a:ext uri="{FF2B5EF4-FFF2-40B4-BE49-F238E27FC236}">
                <a16:creationId xmlns:a16="http://schemas.microsoft.com/office/drawing/2014/main" id="{8EC67EC1-1777-B12E-E967-BC63A493E2C8}"/>
              </a:ext>
            </a:extLst>
          </p:cNvPr>
          <p:cNvSpPr/>
          <p:nvPr/>
        </p:nvSpPr>
        <p:spPr>
          <a:xfrm>
            <a:off x="5212080" y="2194560"/>
            <a:ext cx="3520440" cy="2560320"/>
          </a:xfrm>
          <a:prstGeom prst="rect">
            <a:avLst/>
          </a:prstGeom>
          <a:solidFill>
            <a:srgbClr val="24284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3" name="Shape 41">
            <a:extLst>
              <a:ext uri="{FF2B5EF4-FFF2-40B4-BE49-F238E27FC236}">
                <a16:creationId xmlns:a16="http://schemas.microsoft.com/office/drawing/2014/main" id="{BF607F25-0340-12BD-3549-569CDD092FCF}"/>
              </a:ext>
            </a:extLst>
          </p:cNvPr>
          <p:cNvSpPr/>
          <p:nvPr/>
        </p:nvSpPr>
        <p:spPr>
          <a:xfrm>
            <a:off x="5349240" y="2331720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4" name="Shape 42">
            <a:extLst>
              <a:ext uri="{FF2B5EF4-FFF2-40B4-BE49-F238E27FC236}">
                <a16:creationId xmlns:a16="http://schemas.microsoft.com/office/drawing/2014/main" id="{3AD1260B-5DA9-DADC-5184-E04AD664C38C}"/>
              </a:ext>
            </a:extLst>
          </p:cNvPr>
          <p:cNvSpPr/>
          <p:nvPr/>
        </p:nvSpPr>
        <p:spPr>
          <a:xfrm>
            <a:off x="5468112" y="2331720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5" name="Shape 43">
            <a:extLst>
              <a:ext uri="{FF2B5EF4-FFF2-40B4-BE49-F238E27FC236}">
                <a16:creationId xmlns:a16="http://schemas.microsoft.com/office/drawing/2014/main" id="{B79252C8-17F9-FC71-A0CB-AFD6E1DCAD0F}"/>
              </a:ext>
            </a:extLst>
          </p:cNvPr>
          <p:cNvSpPr/>
          <p:nvPr/>
        </p:nvSpPr>
        <p:spPr>
          <a:xfrm>
            <a:off x="5586984" y="2331720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6" name="Shape 44">
            <a:extLst>
              <a:ext uri="{FF2B5EF4-FFF2-40B4-BE49-F238E27FC236}">
                <a16:creationId xmlns:a16="http://schemas.microsoft.com/office/drawing/2014/main" id="{667912B1-50D8-7E86-C61B-6875ADAE9293}"/>
              </a:ext>
            </a:extLst>
          </p:cNvPr>
          <p:cNvSpPr/>
          <p:nvPr/>
        </p:nvSpPr>
        <p:spPr>
          <a:xfrm>
            <a:off x="5705856" y="2331720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7" name="Shape 45">
            <a:extLst>
              <a:ext uri="{FF2B5EF4-FFF2-40B4-BE49-F238E27FC236}">
                <a16:creationId xmlns:a16="http://schemas.microsoft.com/office/drawing/2014/main" id="{B8D306B6-818F-93FE-3A28-808A42103084}"/>
              </a:ext>
            </a:extLst>
          </p:cNvPr>
          <p:cNvSpPr/>
          <p:nvPr/>
        </p:nvSpPr>
        <p:spPr>
          <a:xfrm>
            <a:off x="5824728" y="2331720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8" name="Shape 46">
            <a:extLst>
              <a:ext uri="{FF2B5EF4-FFF2-40B4-BE49-F238E27FC236}">
                <a16:creationId xmlns:a16="http://schemas.microsoft.com/office/drawing/2014/main" id="{2BA2DA6B-6236-E61E-280F-444CBE02F563}"/>
              </a:ext>
            </a:extLst>
          </p:cNvPr>
          <p:cNvSpPr/>
          <p:nvPr/>
        </p:nvSpPr>
        <p:spPr>
          <a:xfrm>
            <a:off x="5943600" y="2331720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9" name="Shape 47">
            <a:extLst>
              <a:ext uri="{FF2B5EF4-FFF2-40B4-BE49-F238E27FC236}">
                <a16:creationId xmlns:a16="http://schemas.microsoft.com/office/drawing/2014/main" id="{029B11AB-DA69-2F27-4CDC-25AC5B6C30AA}"/>
              </a:ext>
            </a:extLst>
          </p:cNvPr>
          <p:cNvSpPr/>
          <p:nvPr/>
        </p:nvSpPr>
        <p:spPr>
          <a:xfrm>
            <a:off x="5349240" y="2450592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0" name="Shape 48">
            <a:extLst>
              <a:ext uri="{FF2B5EF4-FFF2-40B4-BE49-F238E27FC236}">
                <a16:creationId xmlns:a16="http://schemas.microsoft.com/office/drawing/2014/main" id="{53BE8ACD-73AB-79DC-5718-02019B3D9448}"/>
              </a:ext>
            </a:extLst>
          </p:cNvPr>
          <p:cNvSpPr/>
          <p:nvPr/>
        </p:nvSpPr>
        <p:spPr>
          <a:xfrm>
            <a:off x="5468112" y="2450592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1" name="Shape 49">
            <a:extLst>
              <a:ext uri="{FF2B5EF4-FFF2-40B4-BE49-F238E27FC236}">
                <a16:creationId xmlns:a16="http://schemas.microsoft.com/office/drawing/2014/main" id="{2A71966E-1B00-F191-0C87-E5EF2B2CA9C9}"/>
              </a:ext>
            </a:extLst>
          </p:cNvPr>
          <p:cNvSpPr/>
          <p:nvPr/>
        </p:nvSpPr>
        <p:spPr>
          <a:xfrm>
            <a:off x="5586984" y="2450592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2" name="Shape 50">
            <a:extLst>
              <a:ext uri="{FF2B5EF4-FFF2-40B4-BE49-F238E27FC236}">
                <a16:creationId xmlns:a16="http://schemas.microsoft.com/office/drawing/2014/main" id="{03107369-AA3E-6C3E-FFEB-05F8637550A7}"/>
              </a:ext>
            </a:extLst>
          </p:cNvPr>
          <p:cNvSpPr/>
          <p:nvPr/>
        </p:nvSpPr>
        <p:spPr>
          <a:xfrm>
            <a:off x="5705856" y="2450592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3" name="Shape 51">
            <a:extLst>
              <a:ext uri="{FF2B5EF4-FFF2-40B4-BE49-F238E27FC236}">
                <a16:creationId xmlns:a16="http://schemas.microsoft.com/office/drawing/2014/main" id="{23EB48A1-00C6-AB6F-96AA-F71459DDEE83}"/>
              </a:ext>
            </a:extLst>
          </p:cNvPr>
          <p:cNvSpPr/>
          <p:nvPr/>
        </p:nvSpPr>
        <p:spPr>
          <a:xfrm>
            <a:off x="5824728" y="2450592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4" name="Shape 52">
            <a:extLst>
              <a:ext uri="{FF2B5EF4-FFF2-40B4-BE49-F238E27FC236}">
                <a16:creationId xmlns:a16="http://schemas.microsoft.com/office/drawing/2014/main" id="{3CD6F3EF-ACC4-4558-3EE3-AB5AD73C582A}"/>
              </a:ext>
            </a:extLst>
          </p:cNvPr>
          <p:cNvSpPr/>
          <p:nvPr/>
        </p:nvSpPr>
        <p:spPr>
          <a:xfrm>
            <a:off x="5943600" y="2450592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5" name="Shape 53">
            <a:extLst>
              <a:ext uri="{FF2B5EF4-FFF2-40B4-BE49-F238E27FC236}">
                <a16:creationId xmlns:a16="http://schemas.microsoft.com/office/drawing/2014/main" id="{FD4EFCBC-17A1-2F61-F44C-8C07DC913924}"/>
              </a:ext>
            </a:extLst>
          </p:cNvPr>
          <p:cNvSpPr/>
          <p:nvPr/>
        </p:nvSpPr>
        <p:spPr>
          <a:xfrm>
            <a:off x="5349240" y="2569464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6" name="Shape 54">
            <a:extLst>
              <a:ext uri="{FF2B5EF4-FFF2-40B4-BE49-F238E27FC236}">
                <a16:creationId xmlns:a16="http://schemas.microsoft.com/office/drawing/2014/main" id="{F87FCB27-4D23-417F-12C4-FA1A181F01B9}"/>
              </a:ext>
            </a:extLst>
          </p:cNvPr>
          <p:cNvSpPr/>
          <p:nvPr/>
        </p:nvSpPr>
        <p:spPr>
          <a:xfrm>
            <a:off x="5468112" y="2569464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7" name="Shape 55">
            <a:extLst>
              <a:ext uri="{FF2B5EF4-FFF2-40B4-BE49-F238E27FC236}">
                <a16:creationId xmlns:a16="http://schemas.microsoft.com/office/drawing/2014/main" id="{5E13F9D9-CE54-C440-E59D-9426C424C2DA}"/>
              </a:ext>
            </a:extLst>
          </p:cNvPr>
          <p:cNvSpPr/>
          <p:nvPr/>
        </p:nvSpPr>
        <p:spPr>
          <a:xfrm>
            <a:off x="5586984" y="2569464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8" name="Shape 56">
            <a:extLst>
              <a:ext uri="{FF2B5EF4-FFF2-40B4-BE49-F238E27FC236}">
                <a16:creationId xmlns:a16="http://schemas.microsoft.com/office/drawing/2014/main" id="{9F0280CF-FD0D-BFDD-6FB5-8477E175EE49}"/>
              </a:ext>
            </a:extLst>
          </p:cNvPr>
          <p:cNvSpPr/>
          <p:nvPr/>
        </p:nvSpPr>
        <p:spPr>
          <a:xfrm>
            <a:off x="5705856" y="2569464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9" name="Shape 57">
            <a:extLst>
              <a:ext uri="{FF2B5EF4-FFF2-40B4-BE49-F238E27FC236}">
                <a16:creationId xmlns:a16="http://schemas.microsoft.com/office/drawing/2014/main" id="{F1760F4C-62C3-0A46-5A51-D27DEA1ADF22}"/>
              </a:ext>
            </a:extLst>
          </p:cNvPr>
          <p:cNvSpPr/>
          <p:nvPr/>
        </p:nvSpPr>
        <p:spPr>
          <a:xfrm>
            <a:off x="5824728" y="2569464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0" name="Shape 58">
            <a:extLst>
              <a:ext uri="{FF2B5EF4-FFF2-40B4-BE49-F238E27FC236}">
                <a16:creationId xmlns:a16="http://schemas.microsoft.com/office/drawing/2014/main" id="{1C81C72C-E17F-A4F7-6FB0-BD6E8F3525C4}"/>
              </a:ext>
            </a:extLst>
          </p:cNvPr>
          <p:cNvSpPr/>
          <p:nvPr/>
        </p:nvSpPr>
        <p:spPr>
          <a:xfrm>
            <a:off x="5943600" y="2569464"/>
            <a:ext cx="41148" cy="41148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61" name="Image 0" descr="preencoded.png">
            <a:extLst>
              <a:ext uri="{FF2B5EF4-FFF2-40B4-BE49-F238E27FC236}">
                <a16:creationId xmlns:a16="http://schemas.microsoft.com/office/drawing/2014/main" id="{68FCF5C2-DD87-F856-F069-2F9508F70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680" y="2788920"/>
            <a:ext cx="457200" cy="457200"/>
          </a:xfrm>
          <a:prstGeom prst="rect">
            <a:avLst/>
          </a:prstGeom>
        </p:spPr>
      </p:pic>
      <p:sp>
        <p:nvSpPr>
          <p:cNvPr id="62" name="Text 59">
            <a:extLst>
              <a:ext uri="{FF2B5EF4-FFF2-40B4-BE49-F238E27FC236}">
                <a16:creationId xmlns:a16="http://schemas.microsoft.com/office/drawing/2014/main" id="{BC978316-85E8-AF45-32F8-A5B3A09AC14A}"/>
              </a:ext>
            </a:extLst>
          </p:cNvPr>
          <p:cNvSpPr/>
          <p:nvPr/>
        </p:nvSpPr>
        <p:spPr>
          <a:xfrm>
            <a:off x="5349240" y="3291840"/>
            <a:ext cx="3246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9CD140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81%</a:t>
            </a:r>
            <a:endParaRPr lang="en-US" sz="6000" dirty="0"/>
          </a:p>
        </p:txBody>
      </p:sp>
      <p:sp>
        <p:nvSpPr>
          <p:cNvPr id="63" name="Text 60">
            <a:extLst>
              <a:ext uri="{FF2B5EF4-FFF2-40B4-BE49-F238E27FC236}">
                <a16:creationId xmlns:a16="http://schemas.microsoft.com/office/drawing/2014/main" id="{5214FC99-4BD7-7218-07D1-91CAFA54C310}"/>
              </a:ext>
            </a:extLst>
          </p:cNvPr>
          <p:cNvSpPr/>
          <p:nvPr/>
        </p:nvSpPr>
        <p:spPr>
          <a:xfrm>
            <a:off x="5349240" y="4160520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dos líderes esperam agentes moderada ou extensivamente integrados à estratégia de IA em 12 a 18 meses.</a:t>
            </a:r>
            <a:endParaRPr lang="en-US" sz="1100" dirty="0"/>
          </a:p>
        </p:txBody>
      </p:sp>
      <p:pic>
        <p:nvPicPr>
          <p:cNvPr id="65" name="Imagem 64">
            <a:extLst>
              <a:ext uri="{FF2B5EF4-FFF2-40B4-BE49-F238E27FC236}">
                <a16:creationId xmlns:a16="http://schemas.microsoft.com/office/drawing/2014/main" id="{6DFA9514-0B91-A0EB-B100-D916BBEEA4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64" name="Image 2" descr="preencoded.png">
            <a:extLst>
              <a:ext uri="{FF2B5EF4-FFF2-40B4-BE49-F238E27FC236}">
                <a16:creationId xmlns:a16="http://schemas.microsoft.com/office/drawing/2014/main" id="{B75C5CA8-605E-213E-C639-FE258C89DF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036110">
            <a:off x="8590798" y="4638559"/>
            <a:ext cx="885628" cy="885628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A2F69DC9-B947-2440-B7B5-AE5F55C37005}"/>
              </a:ext>
            </a:extLst>
          </p:cNvPr>
          <p:cNvSpPr/>
          <p:nvPr/>
        </p:nvSpPr>
        <p:spPr>
          <a:xfrm>
            <a:off x="-599768" y="1376516"/>
            <a:ext cx="10776155" cy="3474376"/>
          </a:xfrm>
          <a:prstGeom prst="rect">
            <a:avLst/>
          </a:prstGeom>
          <a:solidFill>
            <a:schemeClr val="bg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0EBA721A-A37B-19A3-AED7-B6F5A1705014}"/>
              </a:ext>
            </a:extLst>
          </p:cNvPr>
          <p:cNvGrpSpPr/>
          <p:nvPr/>
        </p:nvGrpSpPr>
        <p:grpSpPr>
          <a:xfrm>
            <a:off x="2423160" y="2372868"/>
            <a:ext cx="4023360" cy="1828800"/>
            <a:chOff x="411480" y="2194560"/>
            <a:chExt cx="4023360" cy="1828800"/>
          </a:xfrm>
        </p:grpSpPr>
        <p:sp>
          <p:nvSpPr>
            <p:cNvPr id="6" name="Shape 37">
              <a:extLst>
                <a:ext uri="{FF2B5EF4-FFF2-40B4-BE49-F238E27FC236}">
                  <a16:creationId xmlns:a16="http://schemas.microsoft.com/office/drawing/2014/main" id="{7D6849C9-7656-1531-6CB5-6176F3F577B9}"/>
                </a:ext>
              </a:extLst>
            </p:cNvPr>
            <p:cNvSpPr/>
            <p:nvPr/>
          </p:nvSpPr>
          <p:spPr>
            <a:xfrm>
              <a:off x="411480" y="2194560"/>
              <a:ext cx="4023360" cy="1828800"/>
            </a:xfrm>
            <a:prstGeom prst="rect">
              <a:avLst/>
            </a:prstGeom>
            <a:solidFill>
              <a:srgbClr val="FFFFFF"/>
            </a:solidFill>
            <a:ln/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8" name="Shape 38">
              <a:extLst>
                <a:ext uri="{FF2B5EF4-FFF2-40B4-BE49-F238E27FC236}">
                  <a16:creationId xmlns:a16="http://schemas.microsoft.com/office/drawing/2014/main" id="{F9F0C11F-4593-B0A6-7430-AF1FF7B380B4}"/>
                </a:ext>
              </a:extLst>
            </p:cNvPr>
            <p:cNvSpPr/>
            <p:nvPr/>
          </p:nvSpPr>
          <p:spPr>
            <a:xfrm>
              <a:off x="411480" y="2194560"/>
              <a:ext cx="109728" cy="1828800"/>
            </a:xfrm>
            <a:prstGeom prst="rect">
              <a:avLst/>
            </a:prstGeom>
            <a:solidFill>
              <a:srgbClr val="62AD2C"/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 39">
              <a:extLst>
                <a:ext uri="{FF2B5EF4-FFF2-40B4-BE49-F238E27FC236}">
                  <a16:creationId xmlns:a16="http://schemas.microsoft.com/office/drawing/2014/main" id="{44EA822E-B266-8AA3-F5EC-C14BAAED4F61}"/>
                </a:ext>
              </a:extLst>
            </p:cNvPr>
            <p:cNvSpPr/>
            <p:nvPr/>
          </p:nvSpPr>
          <p:spPr>
            <a:xfrm>
              <a:off x="640080" y="2286000"/>
              <a:ext cx="365760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b="1" kern="0" spc="400" dirty="0">
                  <a:solidFill>
                    <a:srgbClr val="118522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ATZ &gt; MICROSOFT WTI 2026</a:t>
              </a:r>
              <a:endParaRPr lang="en-US" sz="1000" dirty="0"/>
            </a:p>
          </p:txBody>
        </p:sp>
        <p:sp>
          <p:nvSpPr>
            <p:cNvPr id="13" name="Text 40">
              <a:extLst>
                <a:ext uri="{FF2B5EF4-FFF2-40B4-BE49-F238E27FC236}">
                  <a16:creationId xmlns:a16="http://schemas.microsoft.com/office/drawing/2014/main" id="{FB0F4F29-05C1-4904-C610-51759F0884DC}"/>
                </a:ext>
              </a:extLst>
            </p:cNvPr>
            <p:cNvSpPr/>
            <p:nvPr/>
          </p:nvSpPr>
          <p:spPr>
            <a:xfrm>
              <a:off x="653796" y="2768346"/>
              <a:ext cx="697156" cy="9601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b="1" dirty="0">
                  <a:solidFill>
                    <a:srgbClr val="118522"/>
                  </a:solidFill>
                  <a:latin typeface="Nunito" pitchFamily="34" charset="0"/>
                  <a:ea typeface="Nunito" pitchFamily="34" charset="-122"/>
                  <a:cs typeface="Nunito" pitchFamily="34" charset="-120"/>
                </a:rPr>
                <a:t>66%</a:t>
              </a:r>
            </a:p>
            <a:p>
              <a:pPr marL="0" indent="0">
                <a:buNone/>
              </a:pPr>
              <a:endParaRPr lang="en-US" b="1" dirty="0">
                <a:solidFill>
                  <a:srgbClr val="118522"/>
                </a:solidFill>
                <a:latin typeface="Nunito" pitchFamily="34" charset="0"/>
              </a:endParaRPr>
            </a:p>
            <a:p>
              <a:pPr marL="0" indent="0">
                <a:buNone/>
              </a:pPr>
              <a:r>
                <a:rPr lang="en-US" b="1" dirty="0">
                  <a:solidFill>
                    <a:srgbClr val="118522"/>
                  </a:solidFill>
                  <a:latin typeface="Nunito" pitchFamily="34" charset="0"/>
                </a:rPr>
                <a:t>15x</a:t>
              </a:r>
              <a:endParaRPr lang="en-US" dirty="0"/>
            </a:p>
          </p:txBody>
        </p:sp>
        <p:sp>
          <p:nvSpPr>
            <p:cNvPr id="14" name="Text 41">
              <a:extLst>
                <a:ext uri="{FF2B5EF4-FFF2-40B4-BE49-F238E27FC236}">
                  <a16:creationId xmlns:a16="http://schemas.microsoft.com/office/drawing/2014/main" id="{84C13C32-173C-BCAD-BF6B-8A989E05E91C}"/>
                </a:ext>
              </a:extLst>
            </p:cNvPr>
            <p:cNvSpPr/>
            <p:nvPr/>
          </p:nvSpPr>
          <p:spPr>
            <a:xfrm>
              <a:off x="1202436" y="2800694"/>
              <a:ext cx="3095244" cy="10287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t-BR" sz="1200" dirty="0">
                  <a:solidFill>
                    <a:srgbClr val="1A1F36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dos usuários de IA dizem que a IA permitiu dedicar mais tempo a trabalho de alto valor.</a:t>
              </a:r>
            </a:p>
            <a:p>
              <a:pPr marL="0" indent="0">
                <a:buNone/>
              </a:pPr>
              <a:endParaRPr lang="pt-BR" sz="12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endParaRPr>
            </a:p>
            <a:p>
              <a:pPr marL="0" indent="0">
                <a:buNone/>
              </a:pPr>
              <a:r>
                <a:rPr lang="pt-BR" sz="1200" dirty="0">
                  <a:solidFill>
                    <a:srgbClr val="1A1F36"/>
                  </a:solidFill>
                  <a:latin typeface="Raleway" pitchFamily="34" charset="0"/>
                  <a:ea typeface="Raleway" pitchFamily="34" charset="-122"/>
                  <a:cs typeface="Raleway" pitchFamily="34" charset="-120"/>
                </a:rPr>
                <a:t>foi o crescimento de agentes ativos no Microsoft 365 no ano seguinte - 18x em grandes empresas.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6452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SURGIMENTO DA EMPRESA FRONTIER </a:t>
            </a:r>
          </a:p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PILARES: LEITURA SICOLOS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 que é uma Frontier Firm?</a:t>
            </a:r>
            <a:endParaRPr lang="en-US" sz="2600" dirty="0"/>
          </a:p>
        </p:txBody>
      </p:sp>
      <p:sp>
        <p:nvSpPr>
          <p:cNvPr id="39" name="Text 37"/>
          <p:cNvSpPr/>
          <p:nvPr/>
        </p:nvSpPr>
        <p:spPr>
          <a:xfrm>
            <a:off x="411480" y="2057400"/>
            <a:ext cx="8321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Organizações construídas em torno de inteligência sob demanda e operadas por equipes híbridas de humanos + agentes. Em 2 a 5 anos, espera-se que toda organização esteja nessa jornada.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411480" y="2743200"/>
            <a:ext cx="2633472" cy="20116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1" name="Shape 39"/>
          <p:cNvSpPr/>
          <p:nvPr/>
        </p:nvSpPr>
        <p:spPr>
          <a:xfrm>
            <a:off x="411480" y="2743200"/>
            <a:ext cx="2633472" cy="64008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2" name="Shape 40"/>
          <p:cNvSpPr/>
          <p:nvPr/>
        </p:nvSpPr>
        <p:spPr>
          <a:xfrm>
            <a:off x="640080" y="2926080"/>
            <a:ext cx="594360" cy="59436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2" y="3044952"/>
            <a:ext cx="347472" cy="347472"/>
          </a:xfrm>
          <a:prstGeom prst="rect">
            <a:avLst/>
          </a:prstGeom>
        </p:spPr>
      </p:pic>
      <p:sp>
        <p:nvSpPr>
          <p:cNvPr id="44" name="Text 41"/>
          <p:cNvSpPr/>
          <p:nvPr/>
        </p:nvSpPr>
        <p:spPr>
          <a:xfrm>
            <a:off x="640080" y="36118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Estratégia AI-first</a:t>
            </a:r>
            <a:endParaRPr lang="en-US" sz="1500" dirty="0"/>
          </a:p>
        </p:txBody>
      </p:sp>
      <p:sp>
        <p:nvSpPr>
          <p:cNvPr id="45" name="Text 42"/>
          <p:cNvSpPr/>
          <p:nvPr/>
        </p:nvSpPr>
        <p:spPr>
          <a:xfrm>
            <a:off x="640080" y="402336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 organização se reconstrói em torno da IA - não apenas a “usa”.</a:t>
            </a:r>
            <a:endParaRPr lang="en-US" sz="1100" dirty="0"/>
          </a:p>
        </p:txBody>
      </p:sp>
      <p:sp>
        <p:nvSpPr>
          <p:cNvPr id="46" name="Shape 43"/>
          <p:cNvSpPr/>
          <p:nvPr/>
        </p:nvSpPr>
        <p:spPr>
          <a:xfrm>
            <a:off x="3227832" y="2743200"/>
            <a:ext cx="2633472" cy="20116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7" name="Shape 44"/>
          <p:cNvSpPr/>
          <p:nvPr/>
        </p:nvSpPr>
        <p:spPr>
          <a:xfrm>
            <a:off x="3227832" y="2743200"/>
            <a:ext cx="2633472" cy="64008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8" name="Shape 45"/>
          <p:cNvSpPr/>
          <p:nvPr/>
        </p:nvSpPr>
        <p:spPr>
          <a:xfrm>
            <a:off x="3456432" y="2926080"/>
            <a:ext cx="594360" cy="59436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4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304" y="3044952"/>
            <a:ext cx="347472" cy="347472"/>
          </a:xfrm>
          <a:prstGeom prst="rect">
            <a:avLst/>
          </a:prstGeom>
        </p:spPr>
      </p:pic>
      <p:sp>
        <p:nvSpPr>
          <p:cNvPr id="50" name="Text 46"/>
          <p:cNvSpPr/>
          <p:nvPr/>
        </p:nvSpPr>
        <p:spPr>
          <a:xfrm>
            <a:off x="3456432" y="36118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Processos reimaginados</a:t>
            </a:r>
            <a:endParaRPr lang="en-US" sz="1500" dirty="0"/>
          </a:p>
        </p:txBody>
      </p:sp>
      <p:sp>
        <p:nvSpPr>
          <p:cNvPr id="51" name="Text 47"/>
          <p:cNvSpPr/>
          <p:nvPr/>
        </p:nvSpPr>
        <p:spPr>
          <a:xfrm>
            <a:off x="3456432" y="402336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Sistemas multiagentes executam fluxos de trabalho complexos de ponta a ponta.</a:t>
            </a:r>
            <a:endParaRPr lang="en-US" sz="1100" dirty="0"/>
          </a:p>
        </p:txBody>
      </p:sp>
      <p:sp>
        <p:nvSpPr>
          <p:cNvPr id="52" name="Shape 48"/>
          <p:cNvSpPr/>
          <p:nvPr/>
        </p:nvSpPr>
        <p:spPr>
          <a:xfrm>
            <a:off x="6044184" y="2743200"/>
            <a:ext cx="2633472" cy="20116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3" name="Shape 49"/>
          <p:cNvSpPr/>
          <p:nvPr/>
        </p:nvSpPr>
        <p:spPr>
          <a:xfrm>
            <a:off x="6044184" y="2743200"/>
            <a:ext cx="2633472" cy="64008"/>
          </a:xfrm>
          <a:prstGeom prst="rect">
            <a:avLst/>
          </a:prstGeom>
          <a:solidFill>
            <a:srgbClr val="62AD2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4" name="Shape 50"/>
          <p:cNvSpPr/>
          <p:nvPr/>
        </p:nvSpPr>
        <p:spPr>
          <a:xfrm>
            <a:off x="6272784" y="2926080"/>
            <a:ext cx="594360" cy="59436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5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1656" y="3044952"/>
            <a:ext cx="347472" cy="347472"/>
          </a:xfrm>
          <a:prstGeom prst="rect">
            <a:avLst/>
          </a:prstGeom>
        </p:spPr>
      </p:pic>
      <p:sp>
        <p:nvSpPr>
          <p:cNvPr id="56" name="Text 51"/>
          <p:cNvSpPr/>
          <p:nvPr/>
        </p:nvSpPr>
        <p:spPr>
          <a:xfrm>
            <a:off x="6272784" y="36118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Valor contínuo</a:t>
            </a:r>
            <a:endParaRPr lang="en-US" sz="1500" dirty="0"/>
          </a:p>
        </p:txBody>
      </p:sp>
      <p:sp>
        <p:nvSpPr>
          <p:cNvPr id="57" name="Text 52"/>
          <p:cNvSpPr/>
          <p:nvPr/>
        </p:nvSpPr>
        <p:spPr>
          <a:xfrm>
            <a:off x="6272784" y="402336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Agentes são a chave para o ROI sustentável em IA.</a:t>
            </a:r>
            <a:endParaRPr lang="en-US" sz="1100" dirty="0"/>
          </a:p>
        </p:txBody>
      </p:sp>
      <p:pic>
        <p:nvPicPr>
          <p:cNvPr id="59" name="Imagem 58">
            <a:extLst>
              <a:ext uri="{FF2B5EF4-FFF2-40B4-BE49-F238E27FC236}">
                <a16:creationId xmlns:a16="http://schemas.microsoft.com/office/drawing/2014/main" id="{7B36D44C-6159-A4D2-20B9-B0A3E6D33D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58" name="Image 2" descr="preencoded.png">
            <a:extLst>
              <a:ext uri="{FF2B5EF4-FFF2-40B4-BE49-F238E27FC236}">
                <a16:creationId xmlns:a16="http://schemas.microsoft.com/office/drawing/2014/main" id="{CC41FC56-8F1B-BD16-E4BC-7C55EF66B6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036110">
            <a:off x="8590798" y="4638559"/>
            <a:ext cx="885628" cy="8856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8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/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NOVO BLUEPRINT ORGANIZACIONAL</a:t>
            </a:r>
            <a:r>
              <a:rPr lang="pt-BR" sz="800" b="0" kern="0" dirty="0">
                <a:solidFill>
                  <a:srgbClr val="8A8F9E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  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Equipes híbridas: humanos + agentes</a:t>
            </a:r>
            <a:endParaRPr lang="en-US" sz="2600" dirty="0"/>
          </a:p>
        </p:txBody>
      </p:sp>
      <p:sp>
        <p:nvSpPr>
          <p:cNvPr id="39" name="Text 37"/>
          <p:cNvSpPr/>
          <p:nvPr/>
        </p:nvSpPr>
        <p:spPr>
          <a:xfrm>
            <a:off x="411480" y="2057400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gráfico organizacional tradicional dá lugar ao “</a:t>
            </a:r>
            <a:r>
              <a:rPr lang="en-US" sz="1300" b="1" i="1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Work Chart</a:t>
            </a:r>
            <a:r>
              <a:rPr lang="en-US" sz="1300" i="1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” orientado a resultados.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6035040" y="2606040"/>
            <a:ext cx="2743200" cy="2194560"/>
          </a:xfrm>
          <a:prstGeom prst="rect">
            <a:avLst/>
          </a:prstGeom>
          <a:solidFill>
            <a:srgbClr val="124F4A"/>
          </a:solidFill>
          <a:ln w="19050">
            <a:noFill/>
            <a:prstDash val="dash"/>
          </a:ln>
        </p:spPr>
        <p:txBody>
          <a:bodyPr/>
          <a:lstStyle/>
          <a:p>
            <a:endParaRPr lang="pt-BR"/>
          </a:p>
        </p:txBody>
      </p:sp>
      <p:sp>
        <p:nvSpPr>
          <p:cNvPr id="41" name="Shape 39"/>
          <p:cNvSpPr/>
          <p:nvPr/>
        </p:nvSpPr>
        <p:spPr>
          <a:xfrm>
            <a:off x="6080760" y="265176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2" name="Shape 40"/>
          <p:cNvSpPr/>
          <p:nvPr/>
        </p:nvSpPr>
        <p:spPr>
          <a:xfrm>
            <a:off x="6080760" y="265176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3" name="Shape 41"/>
          <p:cNvSpPr/>
          <p:nvPr/>
        </p:nvSpPr>
        <p:spPr>
          <a:xfrm>
            <a:off x="8503920" y="265176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4" name="Shape 42"/>
          <p:cNvSpPr/>
          <p:nvPr/>
        </p:nvSpPr>
        <p:spPr>
          <a:xfrm>
            <a:off x="8732520" y="265176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5" name="Shape 43"/>
          <p:cNvSpPr/>
          <p:nvPr/>
        </p:nvSpPr>
        <p:spPr>
          <a:xfrm>
            <a:off x="6080760" y="475488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6" name="Shape 44"/>
          <p:cNvSpPr/>
          <p:nvPr/>
        </p:nvSpPr>
        <p:spPr>
          <a:xfrm>
            <a:off x="6080760" y="452628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7" name="Shape 45"/>
          <p:cNvSpPr/>
          <p:nvPr/>
        </p:nvSpPr>
        <p:spPr>
          <a:xfrm>
            <a:off x="8503920" y="4754880"/>
            <a:ext cx="228600" cy="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8" name="Shape 46"/>
          <p:cNvSpPr/>
          <p:nvPr/>
        </p:nvSpPr>
        <p:spPr>
          <a:xfrm>
            <a:off x="8732520" y="4526280"/>
            <a:ext cx="0" cy="228600"/>
          </a:xfrm>
          <a:prstGeom prst="line">
            <a:avLst/>
          </a:prstGeom>
          <a:noFill/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9" name="Shape 47"/>
          <p:cNvSpPr/>
          <p:nvPr/>
        </p:nvSpPr>
        <p:spPr>
          <a:xfrm>
            <a:off x="7040880" y="3383280"/>
            <a:ext cx="731520" cy="457200"/>
          </a:xfrm>
          <a:prstGeom prst="roundRect">
            <a:avLst>
              <a:gd name="adj" fmla="val 10000"/>
            </a:avLst>
          </a:prstGeom>
          <a:solidFill>
            <a:srgbClr val="9CD14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0" name="Shape 48"/>
          <p:cNvSpPr/>
          <p:nvPr/>
        </p:nvSpPr>
        <p:spPr>
          <a:xfrm>
            <a:off x="7269480" y="3520440"/>
            <a:ext cx="274320" cy="274320"/>
          </a:xfrm>
          <a:prstGeom prst="ellipse">
            <a:avLst/>
          </a:prstGeom>
          <a:solidFill>
            <a:srgbClr val="124F4A"/>
          </a:solidFill>
          <a:ln w="25400">
            <a:solidFill>
              <a:srgbClr val="9CD14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1" name="Shape 49"/>
          <p:cNvSpPr/>
          <p:nvPr/>
        </p:nvSpPr>
        <p:spPr>
          <a:xfrm>
            <a:off x="7086600" y="3310128"/>
            <a:ext cx="164592" cy="73152"/>
          </a:xfrm>
          <a:prstGeom prst="rect">
            <a:avLst/>
          </a:prstGeom>
          <a:solidFill>
            <a:srgbClr val="9CD14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4" name="Shape 52"/>
          <p:cNvSpPr/>
          <p:nvPr/>
        </p:nvSpPr>
        <p:spPr>
          <a:xfrm>
            <a:off x="411480" y="2606040"/>
            <a:ext cx="5440680" cy="658368"/>
          </a:xfrm>
          <a:prstGeom prst="rect">
            <a:avLst/>
          </a:prstGeom>
          <a:solidFill>
            <a:srgbClr val="E8EDED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5" name="Shape 53"/>
          <p:cNvSpPr/>
          <p:nvPr/>
        </p:nvSpPr>
        <p:spPr>
          <a:xfrm>
            <a:off x="548640" y="2706624"/>
            <a:ext cx="457200" cy="45720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5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" y="2807208"/>
            <a:ext cx="256032" cy="256032"/>
          </a:xfrm>
          <a:prstGeom prst="rect">
            <a:avLst/>
          </a:prstGeom>
        </p:spPr>
      </p:pic>
      <p:sp>
        <p:nvSpPr>
          <p:cNvPr id="57" name="Text 54"/>
          <p:cNvSpPr/>
          <p:nvPr/>
        </p:nvSpPr>
        <p:spPr>
          <a:xfrm>
            <a:off x="1143000" y="2670048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Humanos</a:t>
            </a:r>
            <a:endParaRPr lang="en-US" sz="1400" dirty="0"/>
          </a:p>
        </p:txBody>
      </p:sp>
      <p:sp>
        <p:nvSpPr>
          <p:cNvPr id="58" name="Text 55"/>
          <p:cNvSpPr/>
          <p:nvPr/>
        </p:nvSpPr>
        <p:spPr>
          <a:xfrm>
            <a:off x="1143000" y="29260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Julgamento, ética, criatividade e relacionamento. Lideram a direção.</a:t>
            </a:r>
            <a:endParaRPr lang="en-US" sz="1100" dirty="0"/>
          </a:p>
        </p:txBody>
      </p:sp>
      <p:sp>
        <p:nvSpPr>
          <p:cNvPr id="59" name="Shape 56"/>
          <p:cNvSpPr/>
          <p:nvPr/>
        </p:nvSpPr>
        <p:spPr>
          <a:xfrm>
            <a:off x="411480" y="3355848"/>
            <a:ext cx="5440680" cy="65836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0" name="Shape 57"/>
          <p:cNvSpPr/>
          <p:nvPr/>
        </p:nvSpPr>
        <p:spPr>
          <a:xfrm>
            <a:off x="548640" y="3456432"/>
            <a:ext cx="457200" cy="45720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6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" y="3557016"/>
            <a:ext cx="256032" cy="256032"/>
          </a:xfrm>
          <a:prstGeom prst="rect">
            <a:avLst/>
          </a:prstGeom>
        </p:spPr>
      </p:pic>
      <p:sp>
        <p:nvSpPr>
          <p:cNvPr id="62" name="Text 58"/>
          <p:cNvSpPr/>
          <p:nvPr/>
        </p:nvSpPr>
        <p:spPr>
          <a:xfrm>
            <a:off x="1143000" y="3419856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Agentes de IA</a:t>
            </a:r>
            <a:endParaRPr lang="en-US" sz="1400" dirty="0"/>
          </a:p>
        </p:txBody>
      </p:sp>
      <p:sp>
        <p:nvSpPr>
          <p:cNvPr id="63" name="Text 59"/>
          <p:cNvSpPr/>
          <p:nvPr/>
        </p:nvSpPr>
        <p:spPr>
          <a:xfrm>
            <a:off x="1143000" y="367588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Execução escalável, análise contínua, ações sob políticas.</a:t>
            </a:r>
            <a:endParaRPr lang="en-US" sz="1100" dirty="0"/>
          </a:p>
        </p:txBody>
      </p:sp>
      <p:sp>
        <p:nvSpPr>
          <p:cNvPr id="64" name="Shape 60"/>
          <p:cNvSpPr/>
          <p:nvPr/>
        </p:nvSpPr>
        <p:spPr>
          <a:xfrm>
            <a:off x="411480" y="4105656"/>
            <a:ext cx="5440680" cy="658368"/>
          </a:xfrm>
          <a:prstGeom prst="rect">
            <a:avLst/>
          </a:prstGeom>
          <a:solidFill>
            <a:srgbClr val="E8EDED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5" name="Shape 61"/>
          <p:cNvSpPr/>
          <p:nvPr/>
        </p:nvSpPr>
        <p:spPr>
          <a:xfrm>
            <a:off x="548640" y="4206240"/>
            <a:ext cx="457200" cy="457200"/>
          </a:xfrm>
          <a:prstGeom prst="ellipse">
            <a:avLst/>
          </a:prstGeom>
          <a:solidFill>
            <a:srgbClr val="124F4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6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224" y="4306824"/>
            <a:ext cx="256032" cy="256032"/>
          </a:xfrm>
          <a:prstGeom prst="rect">
            <a:avLst/>
          </a:prstGeom>
        </p:spPr>
      </p:pic>
      <p:sp>
        <p:nvSpPr>
          <p:cNvPr id="67" name="Text 62"/>
          <p:cNvSpPr/>
          <p:nvPr/>
        </p:nvSpPr>
        <p:spPr>
          <a:xfrm>
            <a:off x="1143000" y="4169664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852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Resultado</a:t>
            </a:r>
            <a:endParaRPr lang="en-US" sz="1400" dirty="0"/>
          </a:p>
        </p:txBody>
      </p:sp>
      <p:sp>
        <p:nvSpPr>
          <p:cNvPr id="68" name="Text 63"/>
          <p:cNvSpPr/>
          <p:nvPr/>
        </p:nvSpPr>
        <p:spPr>
          <a:xfrm>
            <a:off x="1143000" y="4425696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F36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Equipes dinâmicas formadas em torno de objetivos.</a:t>
            </a:r>
            <a:endParaRPr lang="en-US" sz="1100" dirty="0"/>
          </a:p>
        </p:txBody>
      </p:sp>
      <p:pic>
        <p:nvPicPr>
          <p:cNvPr id="73" name="Imagem 72">
            <a:extLst>
              <a:ext uri="{FF2B5EF4-FFF2-40B4-BE49-F238E27FC236}">
                <a16:creationId xmlns:a16="http://schemas.microsoft.com/office/drawing/2014/main" id="{03DC467A-06A7-F83C-0722-7B53E0BB38A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159" r="6666"/>
          <a:stretch>
            <a:fillRect/>
          </a:stretch>
        </p:blipFill>
        <p:spPr>
          <a:xfrm>
            <a:off x="6122490" y="2859021"/>
            <a:ext cx="2561772" cy="1719067"/>
          </a:xfrm>
          <a:prstGeom prst="rect">
            <a:avLst/>
          </a:prstGeom>
        </p:spPr>
      </p:pic>
      <p:pic>
        <p:nvPicPr>
          <p:cNvPr id="52" name="Imagem 51">
            <a:extLst>
              <a:ext uri="{FF2B5EF4-FFF2-40B4-BE49-F238E27FC236}">
                <a16:creationId xmlns:a16="http://schemas.microsoft.com/office/drawing/2014/main" id="{600B471C-3331-182F-950A-B5D80CF127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53" name="Image 2" descr="preencoded.png">
            <a:extLst>
              <a:ext uri="{FF2B5EF4-FFF2-40B4-BE49-F238E27FC236}">
                <a16:creationId xmlns:a16="http://schemas.microsoft.com/office/drawing/2014/main" id="{D6E6CC55-3091-F624-3B8E-7079EB8041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036110">
            <a:off x="8590798" y="4638559"/>
            <a:ext cx="885628" cy="88562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DE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141643-F52F-376F-1723-223080AA0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2">
            <a:extLst>
              <a:ext uri="{FF2B5EF4-FFF2-40B4-BE49-F238E27FC236}">
                <a16:creationId xmlns:a16="http://schemas.microsoft.com/office/drawing/2014/main" id="{372C4819-5425-1994-DC6B-5110895CE861}"/>
              </a:ext>
            </a:extLst>
          </p:cNvPr>
          <p:cNvSpPr/>
          <p:nvPr/>
        </p:nvSpPr>
        <p:spPr>
          <a:xfrm>
            <a:off x="411480" y="292608"/>
            <a:ext cx="2377440" cy="384048"/>
          </a:xfrm>
          <a:prstGeom prst="roundRect">
            <a:avLst>
              <a:gd name="adj" fmla="val 50000"/>
            </a:avLst>
          </a:prstGeom>
          <a:solidFill>
            <a:srgbClr val="E8EDED"/>
          </a:solidFill>
          <a:ln w="15240">
            <a:solidFill>
              <a:srgbClr val="124F4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B08C2BDD-A6E5-3C72-8005-4FEDC4799A35}"/>
              </a:ext>
            </a:extLst>
          </p:cNvPr>
          <p:cNvSpPr/>
          <p:nvPr/>
        </p:nvSpPr>
        <p:spPr>
          <a:xfrm>
            <a:off x="411480" y="292608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Sicolos · Frontier Firm</a:t>
            </a:r>
            <a:endParaRPr lang="en-US" sz="1100" dirty="0"/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390E2CAE-156A-3689-AAE6-4866BD06082B}"/>
              </a:ext>
            </a:extLst>
          </p:cNvPr>
          <p:cNvSpPr/>
          <p:nvPr/>
        </p:nvSpPr>
        <p:spPr>
          <a:xfrm>
            <a:off x="41148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0B7E7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 NOVO BLUEPRINT ORGANIZACIONAL</a:t>
            </a:r>
            <a:r>
              <a:rPr lang="pt-BR" sz="800" b="0" kern="0" dirty="0">
                <a:solidFill>
                  <a:srgbClr val="8A8F9E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endParaRPr lang="en-US" sz="1000" dirty="0"/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A3ADD8D2-0D3C-DC1A-E526-3E9E195B778D}"/>
              </a:ext>
            </a:extLst>
          </p:cNvPr>
          <p:cNvSpPr/>
          <p:nvPr/>
        </p:nvSpPr>
        <p:spPr>
          <a:xfrm>
            <a:off x="411480" y="12070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Do </a:t>
            </a:r>
            <a:r>
              <a:rPr lang="en-US" sz="2600" b="1" dirty="0" err="1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organograma</a:t>
            </a: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600" b="1" dirty="0" err="1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ao</a:t>
            </a:r>
            <a:r>
              <a:rPr lang="en-US" sz="2600" b="1" dirty="0">
                <a:solidFill>
                  <a:srgbClr val="62AD2C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 Work Chart</a:t>
            </a:r>
            <a:endParaRPr lang="en-US" sz="2600" dirty="0"/>
          </a:p>
        </p:txBody>
      </p:sp>
      <p:sp>
        <p:nvSpPr>
          <p:cNvPr id="39" name="Text 37">
            <a:extLst>
              <a:ext uri="{FF2B5EF4-FFF2-40B4-BE49-F238E27FC236}">
                <a16:creationId xmlns:a16="http://schemas.microsoft.com/office/drawing/2014/main" id="{21FE732A-946A-7503-43A1-161244EDA884}"/>
              </a:ext>
            </a:extLst>
          </p:cNvPr>
          <p:cNvSpPr/>
          <p:nvPr/>
        </p:nvSpPr>
        <p:spPr>
          <a:xfrm>
            <a:off x="411480" y="2057400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t-BR" sz="1300" i="1" dirty="0">
                <a:solidFill>
                  <a:srgbClr val="124F4A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Hierarquias rígidas estão dando lugar a estruturas fluidas, montadas em torno de objetivos. É o modelo de produção de Hollywood aplicado ao trabalho do conhecimento: equipes sob medida, formadas para um propósito, dissolvidas ao final.</a:t>
            </a:r>
          </a:p>
        </p:txBody>
      </p:sp>
      <p:sp>
        <p:nvSpPr>
          <p:cNvPr id="64" name="Shape 60">
            <a:extLst>
              <a:ext uri="{FF2B5EF4-FFF2-40B4-BE49-F238E27FC236}">
                <a16:creationId xmlns:a16="http://schemas.microsoft.com/office/drawing/2014/main" id="{AC1A9B05-B811-2450-314E-7D15C0B4B48B}"/>
              </a:ext>
            </a:extLst>
          </p:cNvPr>
          <p:cNvSpPr/>
          <p:nvPr/>
        </p:nvSpPr>
        <p:spPr>
          <a:xfrm>
            <a:off x="411480" y="4105656"/>
            <a:ext cx="5440680" cy="658368"/>
          </a:xfrm>
          <a:prstGeom prst="rect">
            <a:avLst/>
          </a:prstGeom>
          <a:solidFill>
            <a:srgbClr val="E8EDED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72" name="Imagem 71">
            <a:extLst>
              <a:ext uri="{FF2B5EF4-FFF2-40B4-BE49-F238E27FC236}">
                <a16:creationId xmlns:a16="http://schemas.microsoft.com/office/drawing/2014/main" id="{37CD6AD7-F2A4-46A8-8509-537A8F5D2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06" y="2720341"/>
            <a:ext cx="7640601" cy="2097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7EFEAB4B-F429-3BB2-7E09-98DFC75F2E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1635" y="118296"/>
            <a:ext cx="358921" cy="325188"/>
          </a:xfrm>
          <a:prstGeom prst="rect">
            <a:avLst/>
          </a:prstGeom>
        </p:spPr>
      </p:pic>
      <p:pic>
        <p:nvPicPr>
          <p:cNvPr id="41" name="Image 2" descr="preencoded.png">
            <a:extLst>
              <a:ext uri="{FF2B5EF4-FFF2-40B4-BE49-F238E27FC236}">
                <a16:creationId xmlns:a16="http://schemas.microsoft.com/office/drawing/2014/main" id="{ACCA0272-1DC4-BDD2-507B-53F2A78213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943306">
            <a:off x="8493018" y="4497530"/>
            <a:ext cx="885628" cy="88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243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4991</Words>
  <Application>Microsoft Office PowerPoint</Application>
  <PresentationFormat>Apresentação na tela (16:9)</PresentationFormat>
  <Paragraphs>404</Paragraphs>
  <Slides>29</Slides>
  <Notes>29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5" baseType="lpstr">
      <vt:lpstr>Aptos</vt:lpstr>
      <vt:lpstr>Arial</vt:lpstr>
      <vt:lpstr>Calibri</vt:lpstr>
      <vt:lpstr>Nunito</vt:lpstr>
      <vt:lpstr>Raleway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Sicolos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Presente é Híbrido — Frontier Firm &amp; Microsoft Copilot</dc:title>
  <dc:subject>PptxGenJS Presentation</dc:subject>
  <dc:creator>Sicolos Automação Inteligente</dc:creator>
  <cp:lastModifiedBy>Marcio Cossari</cp:lastModifiedBy>
  <cp:revision>82</cp:revision>
  <dcterms:created xsi:type="dcterms:W3CDTF">2026-04-27T14:45:58Z</dcterms:created>
  <dcterms:modified xsi:type="dcterms:W3CDTF">2026-08-06T13:10:43Z</dcterms:modified>
</cp:coreProperties>
</file>