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Montserrat"/>
      <p:regular r:id="rId20"/>
      <p:bold r:id="rId21"/>
      <p:italic r:id="rId22"/>
      <p:boldItalic r:id="rId23"/>
    </p:embeddedFont>
    <p:embeddedFont>
      <p:font typeface="Fjalla One"/>
      <p:regular r:id="rId24"/>
    </p:embeddedFont>
    <p:embeddedFont>
      <p:font typeface="Century Gothic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regular.fntdata"/><Relationship Id="rId22" Type="http://schemas.openxmlformats.org/officeDocument/2006/relationships/font" Target="fonts/Montserrat-italic.fntdata"/><Relationship Id="rId21" Type="http://schemas.openxmlformats.org/officeDocument/2006/relationships/font" Target="fonts/Montserrat-bold.fntdata"/><Relationship Id="rId24" Type="http://schemas.openxmlformats.org/officeDocument/2006/relationships/font" Target="fonts/FjallaOne-regular.fntdata"/><Relationship Id="rId23" Type="http://schemas.openxmlformats.org/officeDocument/2006/relationships/font" Target="fonts/Montserrat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enturyGothic-bold.fntdata"/><Relationship Id="rId25" Type="http://schemas.openxmlformats.org/officeDocument/2006/relationships/font" Target="fonts/CenturyGothic-regular.fntdata"/><Relationship Id="rId28" Type="http://schemas.openxmlformats.org/officeDocument/2006/relationships/font" Target="fonts/CenturyGothic-boldItalic.fntdata"/><Relationship Id="rId27" Type="http://schemas.openxmlformats.org/officeDocument/2006/relationships/font" Target="fonts/CenturyGothic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be48ef2a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be48ef2a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2a03fc488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2a03fc48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0af1166b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g30af1166ba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dbe48ef2a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dbe48ef2a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dbe48ef2a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dbe48ef2a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dd804387d4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dd804387d4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dd804387d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dd804387d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65f24a85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65f24a85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dbe48ef2a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dbe48ef2a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be84c549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be84c549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65f24a85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f65f24a85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dbe84c549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dbe84c549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dbe84c549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dbe84c549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97ad5e06f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97ad5e06f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Relationship Id="rId4" Type="http://schemas.openxmlformats.org/officeDocument/2006/relationships/image" Target="../media/image31.png"/><Relationship Id="rId5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32.png"/><Relationship Id="rId5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37.png"/><Relationship Id="rId10" Type="http://schemas.openxmlformats.org/officeDocument/2006/relationships/image" Target="../media/image30.png"/><Relationship Id="rId9" Type="http://schemas.openxmlformats.org/officeDocument/2006/relationships/image" Target="../media/image27.png"/><Relationship Id="rId5" Type="http://schemas.openxmlformats.org/officeDocument/2006/relationships/image" Target="../media/image36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Relationship Id="rId4" Type="http://schemas.openxmlformats.org/officeDocument/2006/relationships/image" Target="../media/image16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6.png"/><Relationship Id="rId5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11.png"/><Relationship Id="rId5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4" Type="http://schemas.openxmlformats.org/officeDocument/2006/relationships/image" Target="../media/image3.png"/><Relationship Id="rId5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12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esign sem nome.png"/>
          <p:cNvPicPr preferRelativeResize="0"/>
          <p:nvPr/>
        </p:nvPicPr>
        <p:blipFill rotWithShape="1">
          <a:blip r:embed="rId4">
            <a:alphaModFix/>
          </a:blip>
          <a:srcRect b="47493" l="13340" r="27999" t="9683"/>
          <a:stretch/>
        </p:blipFill>
        <p:spPr>
          <a:xfrm>
            <a:off x="714275" y="1275000"/>
            <a:ext cx="3552599" cy="259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jornad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6200" y="1030925"/>
            <a:ext cx="2718575" cy="271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/>
          <p:nvPr/>
        </p:nvSpPr>
        <p:spPr>
          <a:xfrm>
            <a:off x="98150" y="115250"/>
            <a:ext cx="9045900" cy="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Somos a Jornada Colaborativa</a:t>
            </a:r>
            <a:endParaRPr b="1" i="0" sz="9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" name="Google Shape;116;p22"/>
          <p:cNvSpPr/>
          <p:nvPr/>
        </p:nvSpPr>
        <p:spPr>
          <a:xfrm>
            <a:off x="376725" y="833825"/>
            <a:ext cx="8337300" cy="3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Nossa comunidade une executivos e especialistas para escrever e lançar livros de referência sobre agilidade, gestão, carreira e tecnologia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Lançamos os livros em congressos e também em eventos exclusivos com empresas amigas (Globo, Renner, Banco PAN, Banco Carrefour, etc)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Já doamos R$ 581 mil com 52 livros lançados de 2019 até o momento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Nossos livros são lançados com a editora Brasport que tem 30 anos de relevância no mercado 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Além de livrarias, eventos, amazon e kindle, os nossos livros estão em plataforma digital com mais de 4 milhões de usuários (900 universidades e empresas)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2000"/>
              </a:spcBef>
              <a:spcAft>
                <a:spcPts val="2000"/>
              </a:spcAft>
              <a:buNone/>
            </a:pPr>
            <a:r>
              <a:rPr b="1" lang="pt-B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Com um público seleto, fortalecemos o branding e programas ESG das empresas apoiadoras</a:t>
            </a:r>
            <a:endParaRPr b="1"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/>
          <p:nvPr/>
        </p:nvSpPr>
        <p:spPr>
          <a:xfrm>
            <a:off x="0" y="0"/>
            <a:ext cx="9144000" cy="113157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122" name="Google Shape;122;p23"/>
          <p:cNvSpPr txBox="1"/>
          <p:nvPr/>
        </p:nvSpPr>
        <p:spPr>
          <a:xfrm>
            <a:off x="456150" y="279094"/>
            <a:ext cx="8321100" cy="6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>
                <a:solidFill>
                  <a:srgbClr val="F1C232"/>
                </a:solidFill>
                <a:latin typeface="Fjalla One"/>
                <a:ea typeface="Fjalla One"/>
                <a:cs typeface="Fjalla One"/>
                <a:sym typeface="Fjalla One"/>
              </a:rPr>
              <a:t>D</a:t>
            </a:r>
            <a:r>
              <a:rPr b="0" i="0" lang="pt-BR" sz="2300" u="none" cap="none" strike="noStrike">
                <a:solidFill>
                  <a:srgbClr val="F1C232"/>
                </a:solidFill>
                <a:latin typeface="Fjalla One"/>
                <a:ea typeface="Fjalla One"/>
                <a:cs typeface="Fjalla One"/>
                <a:sym typeface="Fjalla One"/>
              </a:rPr>
              <a:t>oamos R$ </a:t>
            </a:r>
            <a:r>
              <a:rPr lang="pt-BR" sz="2300">
                <a:solidFill>
                  <a:srgbClr val="F1C232"/>
                </a:solidFill>
                <a:latin typeface="Fjalla One"/>
                <a:ea typeface="Fjalla One"/>
                <a:cs typeface="Fjalla One"/>
                <a:sym typeface="Fjalla One"/>
              </a:rPr>
              <a:t>581 </a:t>
            </a:r>
            <a:r>
              <a:rPr b="0" i="0" lang="pt-BR" sz="2300" u="none" cap="none" strike="noStrike">
                <a:solidFill>
                  <a:srgbClr val="F1C232"/>
                </a:solidFill>
                <a:latin typeface="Fjalla One"/>
                <a:ea typeface="Fjalla One"/>
                <a:cs typeface="Fjalla One"/>
                <a:sym typeface="Fjalla One"/>
              </a:rPr>
              <a:t>mil unindo grandes executivos e especialistas no lançamento de </a:t>
            </a:r>
            <a:r>
              <a:rPr lang="pt-BR" sz="2300">
                <a:solidFill>
                  <a:srgbClr val="F1C232"/>
                </a:solidFill>
                <a:latin typeface="Fjalla One"/>
                <a:ea typeface="Fjalla One"/>
                <a:cs typeface="Fjalla One"/>
                <a:sym typeface="Fjalla One"/>
              </a:rPr>
              <a:t>52 </a:t>
            </a:r>
            <a:r>
              <a:rPr b="0" i="0" lang="pt-BR" sz="2300" u="none" cap="none" strike="noStrike">
                <a:solidFill>
                  <a:srgbClr val="F1C232"/>
                </a:solidFill>
                <a:latin typeface="Fjalla One"/>
                <a:ea typeface="Fjalla One"/>
                <a:cs typeface="Fjalla One"/>
                <a:sym typeface="Fjalla One"/>
              </a:rPr>
              <a:t>livros com a Editora Brasport</a:t>
            </a:r>
            <a:endParaRPr b="0" i="0" sz="2300" u="none" cap="none" strike="noStrike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123" name="Google Shape;12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57875"/>
            <a:ext cx="9151858" cy="4085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4" title="cio e ct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32250" y="-167425"/>
            <a:ext cx="4289725" cy="5362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4" title="cio e cto fotos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0800" y="922350"/>
            <a:ext cx="5511475" cy="688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5" title="vmo experienc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24675" y="-19750"/>
            <a:ext cx="4146401" cy="518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 title="vmo exp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1775" y="899725"/>
            <a:ext cx="5240001" cy="655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6" title="SMART SKILLS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15473" y="1046500"/>
            <a:ext cx="1225005" cy="1780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6" title="SMART SKILLS (3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425" y="1046507"/>
            <a:ext cx="1225005" cy="178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6" title="SMART SKILLS (4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9427" y="2914967"/>
            <a:ext cx="1225005" cy="1780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6" title="muniz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27323" y="698000"/>
            <a:ext cx="4582676" cy="458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6" title="SMART SKILLS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31515" y="1046507"/>
            <a:ext cx="1225005" cy="178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 title="Outra faixa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15472" y="2914964"/>
            <a:ext cx="1225005" cy="1780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6" title="QA SMART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031519" y="2914964"/>
            <a:ext cx="1225005" cy="1780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422975" y="496575"/>
            <a:ext cx="6412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lt1"/>
                </a:solidFill>
              </a:rPr>
              <a:t>Sobre a Editora Brasport</a:t>
            </a:r>
            <a:r>
              <a:rPr lang="pt-BR" sz="3000">
                <a:solidFill>
                  <a:schemeClr val="lt1"/>
                </a:solidFill>
              </a:rPr>
              <a:t> 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833750" y="1567575"/>
            <a:ext cx="7252500" cy="26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72000"/>
              </a:lnSpc>
              <a:spcBef>
                <a:spcPts val="34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pt-BR">
                <a:solidFill>
                  <a:srgbClr val="FFFFFF"/>
                </a:solidFill>
              </a:rPr>
              <a:t>31 anos lançando grandes especialistas e executivos.</a:t>
            </a:r>
            <a:endParaRPr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7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pt-BR">
                <a:solidFill>
                  <a:srgbClr val="FFFFFF"/>
                </a:solidFill>
              </a:rPr>
              <a:t>Somos referências nas áreas de Tecnologia, Gestão, Negócios e Carreira.</a:t>
            </a:r>
            <a:endParaRPr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7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pt-BR">
                <a:solidFill>
                  <a:srgbClr val="FFFFFF"/>
                </a:solidFill>
              </a:rPr>
              <a:t>Além de livrarias, Congressos e Kindle, os nossos livros estão em </a:t>
            </a:r>
            <a:r>
              <a:rPr b="1" lang="pt-BR">
                <a:solidFill>
                  <a:srgbClr val="FFFFFF"/>
                </a:solidFill>
              </a:rPr>
              <a:t>plataforma digital com mais de 4 milhões de usuários</a:t>
            </a:r>
            <a:r>
              <a:rPr lang="pt-BR">
                <a:solidFill>
                  <a:srgbClr val="FFFFFF"/>
                </a:solidFill>
              </a:rPr>
              <a:t> (Biblioteca virtual em 900 Universidades e empresas).</a:t>
            </a:r>
            <a:endParaRPr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7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pt-BR">
                <a:solidFill>
                  <a:srgbClr val="FFFFFF"/>
                </a:solidFill>
              </a:rPr>
              <a:t>Lançamos os livros também em eventos exclusivos com empresas parceiras (Globo, Renner, Banco PAN, Banco Carrefour, etc).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 title="presença sob pressa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900" y="182888"/>
            <a:ext cx="3822174" cy="477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 title="presença sob pressao lot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2075" y="-644825"/>
            <a:ext cx="4630651" cy="5788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 title="livro jamil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925" y="194212"/>
            <a:ext cx="3804076" cy="475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 title="jamil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7075" y="574600"/>
            <a:ext cx="4053299" cy="506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 title="codigogovernanç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500" y="200688"/>
            <a:ext cx="3793700" cy="474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7" title="codigogovernança fot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-329025"/>
            <a:ext cx="4402150" cy="5502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 title="md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3870960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8" title="mdm fot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5400" y="693850"/>
            <a:ext cx="3648974" cy="456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9" title="pipocaagi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00" y="152400"/>
            <a:ext cx="3870960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9" title="pipocaagil ibso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9476" y="-180250"/>
            <a:ext cx="4336176" cy="542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0" title="16.png"/>
          <p:cNvPicPr preferRelativeResize="0"/>
          <p:nvPr/>
        </p:nvPicPr>
        <p:blipFill rotWithShape="1">
          <a:blip r:embed="rId4">
            <a:alphaModFix/>
          </a:blip>
          <a:srcRect b="0" l="16475" r="16961" t="0"/>
          <a:stretch/>
        </p:blipFill>
        <p:spPr>
          <a:xfrm>
            <a:off x="3535825" y="733850"/>
            <a:ext cx="5531174" cy="4674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0" title="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80100" y="-743125"/>
            <a:ext cx="4769526" cy="59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9075" y="0"/>
            <a:ext cx="6004101" cy="298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1"/>
          <p:cNvSpPr txBox="1"/>
          <p:nvPr/>
        </p:nvSpPr>
        <p:spPr>
          <a:xfrm>
            <a:off x="766325" y="636900"/>
            <a:ext cx="4312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" name="Google Shape;104;p21"/>
          <p:cNvSpPr/>
          <p:nvPr/>
        </p:nvSpPr>
        <p:spPr>
          <a:xfrm flipH="1">
            <a:off x="-62150" y="2797075"/>
            <a:ext cx="9238150" cy="2431900"/>
          </a:xfrm>
          <a:prstGeom prst="flowChartManualInpu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21"/>
          <p:cNvSpPr txBox="1"/>
          <p:nvPr/>
        </p:nvSpPr>
        <p:spPr>
          <a:xfrm>
            <a:off x="510450" y="3597375"/>
            <a:ext cx="50874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Apresentação da Jornada Colaborativa</a:t>
            </a:r>
            <a:endParaRPr b="1" sz="2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6" name="Google Shape;106;p21"/>
          <p:cNvPicPr preferRelativeResize="0"/>
          <p:nvPr/>
        </p:nvPicPr>
        <p:blipFill rotWithShape="1">
          <a:blip r:embed="rId4">
            <a:alphaModFix/>
          </a:blip>
          <a:srcRect b="0" l="0" r="0" t="8983"/>
          <a:stretch/>
        </p:blipFill>
        <p:spPr>
          <a:xfrm>
            <a:off x="5938500" y="3872607"/>
            <a:ext cx="3176736" cy="1347093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1"/>
          <p:cNvSpPr/>
          <p:nvPr/>
        </p:nvSpPr>
        <p:spPr>
          <a:xfrm flipH="1" rot="142255">
            <a:off x="-54885" y="2823637"/>
            <a:ext cx="9229770" cy="393537"/>
          </a:xfrm>
          <a:prstGeom prst="flowChartManualInpu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45025" y="2730599"/>
            <a:ext cx="3176726" cy="115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32997" y="0"/>
            <a:ext cx="3183254" cy="156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 rotWithShape="1">
          <a:blip r:embed="rId7">
            <a:alphaModFix/>
          </a:blip>
          <a:srcRect b="13191" l="0" r="0" t="8056"/>
          <a:stretch/>
        </p:blipFill>
        <p:spPr>
          <a:xfrm>
            <a:off x="5958875" y="1565400"/>
            <a:ext cx="3183248" cy="128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