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modernComment_86A17FB_C3C508C3.xml" ContentType="application/vnd.ms-powerpoint.comment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4"/>
  </p:sldMasterIdLst>
  <p:notesMasterIdLst>
    <p:notesMasterId r:id="rId26"/>
  </p:notesMasterIdLst>
  <p:sldIdLst>
    <p:sldId id="298" r:id="rId5"/>
    <p:sldId id="141170502" r:id="rId6"/>
    <p:sldId id="257" r:id="rId7"/>
    <p:sldId id="299" r:id="rId8"/>
    <p:sldId id="269" r:id="rId9"/>
    <p:sldId id="301" r:id="rId10"/>
    <p:sldId id="300" r:id="rId11"/>
    <p:sldId id="302" r:id="rId12"/>
    <p:sldId id="303" r:id="rId13"/>
    <p:sldId id="304" r:id="rId14"/>
    <p:sldId id="305" r:id="rId15"/>
    <p:sldId id="307" r:id="rId16"/>
    <p:sldId id="141170504" r:id="rId17"/>
    <p:sldId id="141170505" r:id="rId18"/>
    <p:sldId id="141170506" r:id="rId19"/>
    <p:sldId id="141170683" r:id="rId20"/>
    <p:sldId id="141170682" r:id="rId21"/>
    <p:sldId id="141170508" r:id="rId22"/>
    <p:sldId id="141170684" r:id="rId23"/>
    <p:sldId id="141170677" r:id="rId24"/>
    <p:sldId id="141170678" r:id="rId25"/>
  </p:sldIdLst>
  <p:sldSz cx="12192000" cy="6858000"/>
  <p:notesSz cx="6858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2DE9C7FD-3509-44F0-9E10-F819BBE92407}">
          <p14:sldIdLst>
            <p14:sldId id="298"/>
            <p14:sldId id="141170502"/>
            <p14:sldId id="257"/>
            <p14:sldId id="299"/>
            <p14:sldId id="269"/>
            <p14:sldId id="301"/>
            <p14:sldId id="300"/>
            <p14:sldId id="302"/>
            <p14:sldId id="303"/>
            <p14:sldId id="304"/>
            <p14:sldId id="305"/>
            <p14:sldId id="307"/>
            <p14:sldId id="141170504"/>
            <p14:sldId id="141170505"/>
            <p14:sldId id="141170506"/>
            <p14:sldId id="141170683"/>
            <p14:sldId id="141170682"/>
            <p14:sldId id="141170508"/>
            <p14:sldId id="141170684"/>
            <p14:sldId id="141170677"/>
            <p14:sldId id="1411706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678997-C005-5856-1EAC-195B82733648}" name="Tainara Lourenço da Silva" initials="TL" userId="S::tainara.silva@bridgeconsulting.com.br::49f0d60a-66fe-493d-a90c-3a1b2ca417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435A1"/>
    <a:srgbClr val="0948EB"/>
    <a:srgbClr val="0A22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247" autoAdjust="0"/>
  </p:normalViewPr>
  <p:slideViewPr>
    <p:cSldViewPr snapToGrid="0">
      <p:cViewPr varScale="1">
        <p:scale>
          <a:sx n="69" d="100"/>
          <a:sy n="69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modernComment_86A17FB_C3C508C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31C3E7D-ADFD-4770-9023-A93F94911BB5}" authorId="{53678997-C005-5856-1EAC-195B82733648}" status="resolved" created="2026-08-03T20:51:02.97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84469955" sldId="141170683"/>
      <ac:picMk id="36" creationId="{14A3CAC9-8333-870E-A323-634A940FD542}"/>
    </ac:deMkLst>
    <p188:txBody>
      <a:bodyPr/>
      <a:lstStyle/>
      <a:p>
        <a:r>
          <a:rPr lang="pt-BR"/>
          <a:t>Aqui a ordem deve estar ao contrário porque o titulo do box que contém os textos "mais de 50%..." é "Onde os 5% vencedores estao"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5103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8278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C5A49-9BDD-AF0B-D30A-B89FDC5A5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16E69C-1AB5-6811-9A79-57F02DB9B9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68EC5A-B99E-8F4E-2EAF-B3C61ACBA8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09D28-E019-E4EC-5EFB-C57E22A0A1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03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CCF78-A75F-7BD8-00C9-D6123A044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B01E54-CFA0-5300-17CC-CD1D61236F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20BE42-382F-8968-D8A8-5CA7C304C0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9C851-B0E4-06C6-3148-C29F3B5A56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24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A657F-9B79-98DB-BB56-AB1A07225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827A8E-FC68-B444-51E9-89BDFADA1E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3AE2D4-06A1-2755-CE41-966AC89DC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F9D94-454E-87A0-B1DD-DAAA557CD4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237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AE9B9-A24F-22E5-2602-B51317271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535DFC-29E0-4602-39FA-B3724E8AF4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00AEBE-4CC0-4A12-7D8C-0C9D9BF4D3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91972-776F-895C-0970-779F3FDDAA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81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CCA30-2C30-BB18-20AE-B2F7FB8B8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7F7AA2-EC33-E011-F7C0-C9A08256B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47D6B8-0898-56BC-E8C3-BE6CC0C7A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359C2-FF4F-A236-A144-7255F16398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80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A04C7-8512-0853-543C-58708297E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EA2368-A291-ACE5-8B01-44058BBF54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F71E6E-57E4-6A7F-6E2B-76514DFCC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58678-AA94-83AF-51AC-45EFE3DD0B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024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7F4AB-4490-0120-17A0-5AEDB0DA3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FE3EEB-00B9-0688-193A-FA10B6E5F5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8DBC09-6472-9A76-5742-B7D16356EE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71B31-E8F3-06FD-AFFE-8F3BECB1B2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673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4B988-90E6-0C65-7B07-DECC803FE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437337-BF62-CCD2-7C60-C54C206DC4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4DCA99-F8A1-A8C5-8696-FF21E5AA57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30C69-8356-ABC4-669C-24E28659C3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560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40456-A3FD-AAD9-8888-C96469519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730111-0ADE-F082-5057-A4CC326C66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4EAD36-CCA6-60FC-8A01-F7E0951B8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35CB1-A41C-4FA3-153C-B0F0F4B949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237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A9575-8547-F728-0AA8-EDFB8C3D6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7652EE7-FF98-6DDF-9988-A9A638B8B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B92632C-C180-470B-2355-9799AE66D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113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096C-1CAC-4176-B90B-02E0080F504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84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4493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2EF42-D578-265C-570A-ED6CB97D6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0C3397-2472-B62E-4543-619C06CBB0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6C1AC8-4361-762A-AD1A-D9E50A3A7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B2B58E-4E90-87C9-F3D0-8FE4DF6D49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9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864A8-819A-D971-95F2-C4E4E0F1A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E17C5E-EF76-F0EA-A77F-B4045F061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5A2FD-230B-7766-7802-A80C0F3AEB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E708E-4C7B-D525-0EE2-225395A6CA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4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8E9AD-FF4D-0C7E-C050-B7BE00AEF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6FFA21-6EF7-20C3-763F-9875F6A52D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3D5CE-E334-89B4-F34E-90397C6CC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D93E4-F0A7-7198-6651-8210C2356C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30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C88AD-41C6-62CD-DE81-49085040B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8865E0-8F3C-E97B-6B8F-31EEEA5B0D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1FD066-782E-B943-2FCA-C7E8CD5B7A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A53DA-6EB0-7BE8-3E75-10E15074EC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65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32910-A9F0-4E0E-69E5-65F1EEB01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C94DC5-BE4F-E8E6-DDCF-B7403EDA7C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A86A4-CB61-D727-C8B0-F50BB7E96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0029C-097B-9597-9FFF-5E157ACFDB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57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22AF436-5BC1-3795-96F6-B0F99C917F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C3E6BF91-F6D5-A81E-B165-BEDF3B49148D}"/>
              </a:ext>
            </a:extLst>
          </p:cNvPr>
          <p:cNvSpPr>
            <a:spLocks/>
          </p:cNvSpPr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70000">
                <a:schemeClr val="bg2">
                  <a:lumMod val="10000"/>
                  <a:alpha val="0"/>
                </a:schemeClr>
              </a:gs>
              <a:gs pos="25000">
                <a:srgbClr val="0A4DFF">
                  <a:lumMod val="100000"/>
                  <a:alpha val="93000"/>
                </a:srgbClr>
              </a:gs>
            </a:gsLst>
            <a:lin ang="600000" scaled="0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3A0E2DF-27B7-580E-0BE1-F1AD177D84C6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70000">
                <a:schemeClr val="bg2">
                  <a:lumMod val="10000"/>
                  <a:alpha val="0"/>
                </a:schemeClr>
              </a:gs>
              <a:gs pos="25000">
                <a:srgbClr val="0A4DFF">
                  <a:lumMod val="100000"/>
                  <a:alpha val="93000"/>
                </a:srgbClr>
              </a:gs>
            </a:gsLst>
            <a:lin ang="600000" scaled="0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378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1968E-59FA-DA46-9074-8E5BB447D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3C51AD-5C05-F9BE-FFFD-0E552F490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B91D04-1B16-2E3D-95C0-3C31BDCEA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50721-54F7-4889-A425-DB94B3A46C6F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10A94D-22E3-0B70-8172-C42C101C9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4F3420-66C3-8F3D-E035-84FD44541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6BCF7-13BF-4F96-B03A-B2EE3F7C7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3611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údo Bridge &amp; Co">
    <p:bg>
      <p:bgPr>
        <a:solidFill>
          <a:srgbClr val="031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4C00C32-FC71-4F6C-0CF8-997399F5A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E8CB32FB-08DD-28C8-4961-77DA26C67E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364" y="701317"/>
            <a:ext cx="6055756" cy="450005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tittle style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F71EEE5-A7D3-15CE-17B5-37619F87E5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7000" y="242337"/>
            <a:ext cx="1514636" cy="45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4133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onteúdo Bridge &amp; Co">
    <p:bg>
      <p:bgPr>
        <a:solidFill>
          <a:srgbClr val="031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F49F26-6D3A-DE38-B4CE-8202591D3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016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Conteúdo Bridge &amp; Co">
    <p:bg>
      <p:bgPr>
        <a:solidFill>
          <a:srgbClr val="031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97A3679-2EAD-E0BE-C854-40A8F4A72C21}"/>
              </a:ext>
            </a:extLst>
          </p:cNvPr>
          <p:cNvSpPr>
            <a:spLocks/>
          </p:cNvSpPr>
          <p:nvPr/>
        </p:nvSpPr>
        <p:spPr>
          <a:xfrm>
            <a:off x="-104113" y="-50832"/>
            <a:ext cx="12296113" cy="6959664"/>
          </a:xfrm>
          <a:prstGeom prst="rect">
            <a:avLst/>
          </a:prstGeom>
          <a:gradFill flip="none" rotWithShape="1">
            <a:gsLst>
              <a:gs pos="17000">
                <a:schemeClr val="tx2"/>
              </a:gs>
              <a:gs pos="100000">
                <a:srgbClr val="0A4DFF">
                  <a:lumMod val="10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Utile" panose="020B0503030504020204" pitchFamily="34" charset="0"/>
            </a:endParaRPr>
          </a:p>
        </p:txBody>
      </p:sp>
      <p:sp>
        <p:nvSpPr>
          <p:cNvPr id="12" name="Espaço Reservado para Número de Slide 5">
            <a:extLst>
              <a:ext uri="{FF2B5EF4-FFF2-40B4-BE49-F238E27FC236}">
                <a16:creationId xmlns:a16="http://schemas.microsoft.com/office/drawing/2014/main" id="{9FC44006-BA0F-4390-9E40-C204B0AE5C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8303" y="6489034"/>
            <a:ext cx="576837" cy="292518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fld id="{0CE859BB-F6E5-45B2-9480-748F74966536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414E5E2-6F14-804C-03F4-EA246B3FA975}"/>
              </a:ext>
            </a:extLst>
          </p:cNvPr>
          <p:cNvSpPr/>
          <p:nvPr/>
        </p:nvSpPr>
        <p:spPr>
          <a:xfrm>
            <a:off x="-82193" y="3859420"/>
            <a:ext cx="12274193" cy="3049412"/>
          </a:xfrm>
          <a:custGeom>
            <a:avLst/>
            <a:gdLst>
              <a:gd name="csX0" fmla="*/ 12192001 w 12192001"/>
              <a:gd name="csY0" fmla="*/ 0 h 770844"/>
              <a:gd name="csX1" fmla="*/ 12192001 w 12192001"/>
              <a:gd name="csY1" fmla="*/ 728847 h 770844"/>
              <a:gd name="csX2" fmla="*/ 0 w 12192001"/>
              <a:gd name="csY2" fmla="*/ 770845 h 770844"/>
              <a:gd name="csX3" fmla="*/ 0 w 12192001"/>
              <a:gd name="csY3" fmla="*/ 211642 h 770844"/>
              <a:gd name="csX4" fmla="*/ 6961659 w 12192001"/>
              <a:gd name="csY4" fmla="*/ 263057 h 770844"/>
              <a:gd name="csX5" fmla="*/ 12192001 w 12192001"/>
              <a:gd name="csY5" fmla="*/ 0 h 7708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192001" h="770844">
                <a:moveTo>
                  <a:pt x="12192001" y="0"/>
                </a:moveTo>
                <a:lnTo>
                  <a:pt x="12192001" y="728847"/>
                </a:lnTo>
                <a:lnTo>
                  <a:pt x="0" y="770845"/>
                </a:lnTo>
                <a:lnTo>
                  <a:pt x="0" y="211642"/>
                </a:lnTo>
                <a:cubicBezTo>
                  <a:pt x="551058" y="241804"/>
                  <a:pt x="4224058" y="430538"/>
                  <a:pt x="6961659" y="263057"/>
                </a:cubicBezTo>
                <a:cubicBezTo>
                  <a:pt x="9928336" y="81704"/>
                  <a:pt x="12192001" y="0"/>
                  <a:pt x="12192001" y="0"/>
                </a:cubicBezTo>
                <a:close/>
              </a:path>
            </a:pathLst>
          </a:custGeom>
          <a:gradFill>
            <a:gsLst>
              <a:gs pos="100000">
                <a:schemeClr val="tx1">
                  <a:alpha val="0"/>
                </a:schemeClr>
              </a:gs>
              <a:gs pos="0">
                <a:srgbClr val="0A4DFF">
                  <a:lumMod val="100000"/>
                  <a:alpha val="93000"/>
                </a:srgbClr>
              </a:gs>
            </a:gsLst>
            <a:lin ang="600000" scaled="0"/>
          </a:gradFill>
          <a:ln w="1272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DDD329F-4A87-7A7F-17B5-416FD9BB1E0D}"/>
              </a:ext>
            </a:extLst>
          </p:cNvPr>
          <p:cNvSpPr/>
          <p:nvPr/>
        </p:nvSpPr>
        <p:spPr>
          <a:xfrm>
            <a:off x="-82193" y="4674624"/>
            <a:ext cx="12274193" cy="2227597"/>
          </a:xfrm>
          <a:custGeom>
            <a:avLst/>
            <a:gdLst>
              <a:gd name="csX0" fmla="*/ 12192001 w 12192001"/>
              <a:gd name="csY0" fmla="*/ 10008 h 521104"/>
              <a:gd name="csX1" fmla="*/ 12192001 w 12192001"/>
              <a:gd name="csY1" fmla="*/ 521105 h 521104"/>
              <a:gd name="csX2" fmla="*/ 0 w 12192001"/>
              <a:gd name="csY2" fmla="*/ 521105 h 521104"/>
              <a:gd name="csX3" fmla="*/ 0 w 12192001"/>
              <a:gd name="csY3" fmla="*/ 102530 h 521104"/>
              <a:gd name="csX4" fmla="*/ 8386010 w 12192001"/>
              <a:gd name="csY4" fmla="*/ 100748 h 521104"/>
              <a:gd name="csX5" fmla="*/ 12192001 w 12192001"/>
              <a:gd name="csY5" fmla="*/ 10008 h 5211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192001" h="521104">
                <a:moveTo>
                  <a:pt x="12192001" y="10008"/>
                </a:moveTo>
                <a:lnTo>
                  <a:pt x="12192001" y="521105"/>
                </a:lnTo>
                <a:lnTo>
                  <a:pt x="0" y="521105"/>
                </a:lnTo>
                <a:lnTo>
                  <a:pt x="0" y="102530"/>
                </a:lnTo>
                <a:cubicBezTo>
                  <a:pt x="575111" y="118183"/>
                  <a:pt x="5143676" y="236540"/>
                  <a:pt x="8386010" y="100748"/>
                </a:cubicBezTo>
                <a:cubicBezTo>
                  <a:pt x="11851694" y="-44462"/>
                  <a:pt x="12192001" y="10008"/>
                  <a:pt x="12192001" y="10008"/>
                </a:cubicBezTo>
                <a:close/>
              </a:path>
            </a:pathLst>
          </a:custGeom>
          <a:gradFill>
            <a:gsLst>
              <a:gs pos="0">
                <a:schemeClr val="bg2">
                  <a:lumMod val="50000"/>
                </a:schemeClr>
              </a:gs>
              <a:gs pos="100000">
                <a:schemeClr val="accent1"/>
              </a:gs>
            </a:gsLst>
            <a:lin ang="0" scaled="0"/>
          </a:gradFill>
          <a:ln w="1272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6070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onteúdo Bridge &amp; Co">
    <p:bg>
      <p:bgPr>
        <a:solidFill>
          <a:srgbClr val="031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97A3679-2EAD-E0BE-C854-40A8F4A72C21}"/>
              </a:ext>
            </a:extLst>
          </p:cNvPr>
          <p:cNvSpPr>
            <a:spLocks/>
          </p:cNvSpPr>
          <p:nvPr/>
        </p:nvSpPr>
        <p:spPr>
          <a:xfrm>
            <a:off x="-104113" y="-50832"/>
            <a:ext cx="12296113" cy="6959664"/>
          </a:xfrm>
          <a:prstGeom prst="rect">
            <a:avLst/>
          </a:prstGeom>
          <a:gradFill flip="none" rotWithShape="1">
            <a:gsLst>
              <a:gs pos="17000">
                <a:schemeClr val="bg2"/>
              </a:gs>
              <a:gs pos="100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Utile" panose="020B0503030504020204" pitchFamily="34" charset="0"/>
            </a:endParaRPr>
          </a:p>
        </p:txBody>
      </p:sp>
      <p:sp>
        <p:nvSpPr>
          <p:cNvPr id="12" name="Espaço Reservado para Número de Slide 5">
            <a:extLst>
              <a:ext uri="{FF2B5EF4-FFF2-40B4-BE49-F238E27FC236}">
                <a16:creationId xmlns:a16="http://schemas.microsoft.com/office/drawing/2014/main" id="{9FC44006-BA0F-4390-9E40-C204B0AE5C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8303" y="6489034"/>
            <a:ext cx="576837" cy="292518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fld id="{0CE859BB-F6E5-45B2-9480-748F74966536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414E5E2-6F14-804C-03F4-EA246B3FA975}"/>
              </a:ext>
            </a:extLst>
          </p:cNvPr>
          <p:cNvSpPr/>
          <p:nvPr/>
        </p:nvSpPr>
        <p:spPr>
          <a:xfrm>
            <a:off x="-82193" y="3859420"/>
            <a:ext cx="12274193" cy="3049412"/>
          </a:xfrm>
          <a:custGeom>
            <a:avLst/>
            <a:gdLst>
              <a:gd name="csX0" fmla="*/ 12192001 w 12192001"/>
              <a:gd name="csY0" fmla="*/ 0 h 770844"/>
              <a:gd name="csX1" fmla="*/ 12192001 w 12192001"/>
              <a:gd name="csY1" fmla="*/ 728847 h 770844"/>
              <a:gd name="csX2" fmla="*/ 0 w 12192001"/>
              <a:gd name="csY2" fmla="*/ 770845 h 770844"/>
              <a:gd name="csX3" fmla="*/ 0 w 12192001"/>
              <a:gd name="csY3" fmla="*/ 211642 h 770844"/>
              <a:gd name="csX4" fmla="*/ 6961659 w 12192001"/>
              <a:gd name="csY4" fmla="*/ 263057 h 770844"/>
              <a:gd name="csX5" fmla="*/ 12192001 w 12192001"/>
              <a:gd name="csY5" fmla="*/ 0 h 7708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192001" h="770844">
                <a:moveTo>
                  <a:pt x="12192001" y="0"/>
                </a:moveTo>
                <a:lnTo>
                  <a:pt x="12192001" y="728847"/>
                </a:lnTo>
                <a:lnTo>
                  <a:pt x="0" y="770845"/>
                </a:lnTo>
                <a:lnTo>
                  <a:pt x="0" y="211642"/>
                </a:lnTo>
                <a:cubicBezTo>
                  <a:pt x="551058" y="241804"/>
                  <a:pt x="4224058" y="430538"/>
                  <a:pt x="6961659" y="263057"/>
                </a:cubicBezTo>
                <a:cubicBezTo>
                  <a:pt x="9928336" y="81704"/>
                  <a:pt x="12192001" y="0"/>
                  <a:pt x="12192001" y="0"/>
                </a:cubicBezTo>
                <a:close/>
              </a:path>
            </a:pathLst>
          </a:custGeom>
          <a:gradFill>
            <a:gsLst>
              <a:gs pos="100000">
                <a:schemeClr val="tx1">
                  <a:lumMod val="10000"/>
                  <a:lumOff val="90000"/>
                  <a:alpha val="22000"/>
                </a:schemeClr>
              </a:gs>
              <a:gs pos="0">
                <a:schemeClr val="accent3">
                  <a:lumMod val="10000"/>
                  <a:lumOff val="90000"/>
                  <a:alpha val="70000"/>
                </a:schemeClr>
              </a:gs>
            </a:gsLst>
            <a:lin ang="600000" scaled="0"/>
          </a:gradFill>
          <a:ln w="1272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DDD329F-4A87-7A7F-17B5-416FD9BB1E0D}"/>
              </a:ext>
            </a:extLst>
          </p:cNvPr>
          <p:cNvSpPr/>
          <p:nvPr/>
        </p:nvSpPr>
        <p:spPr>
          <a:xfrm>
            <a:off x="-82193" y="4674624"/>
            <a:ext cx="12274193" cy="2227597"/>
          </a:xfrm>
          <a:custGeom>
            <a:avLst/>
            <a:gdLst>
              <a:gd name="csX0" fmla="*/ 12192001 w 12192001"/>
              <a:gd name="csY0" fmla="*/ 10008 h 521104"/>
              <a:gd name="csX1" fmla="*/ 12192001 w 12192001"/>
              <a:gd name="csY1" fmla="*/ 521105 h 521104"/>
              <a:gd name="csX2" fmla="*/ 0 w 12192001"/>
              <a:gd name="csY2" fmla="*/ 521105 h 521104"/>
              <a:gd name="csX3" fmla="*/ 0 w 12192001"/>
              <a:gd name="csY3" fmla="*/ 102530 h 521104"/>
              <a:gd name="csX4" fmla="*/ 8386010 w 12192001"/>
              <a:gd name="csY4" fmla="*/ 100748 h 521104"/>
              <a:gd name="csX5" fmla="*/ 12192001 w 12192001"/>
              <a:gd name="csY5" fmla="*/ 10008 h 5211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192001" h="521104">
                <a:moveTo>
                  <a:pt x="12192001" y="10008"/>
                </a:moveTo>
                <a:lnTo>
                  <a:pt x="12192001" y="521105"/>
                </a:lnTo>
                <a:lnTo>
                  <a:pt x="0" y="521105"/>
                </a:lnTo>
                <a:lnTo>
                  <a:pt x="0" y="102530"/>
                </a:lnTo>
                <a:cubicBezTo>
                  <a:pt x="575111" y="118183"/>
                  <a:pt x="5143676" y="236540"/>
                  <a:pt x="8386010" y="100748"/>
                </a:cubicBezTo>
                <a:cubicBezTo>
                  <a:pt x="11851694" y="-44462"/>
                  <a:pt x="12192001" y="10008"/>
                  <a:pt x="12192001" y="10008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4"/>
              </a:gs>
            </a:gsLst>
            <a:lin ang="0" scaled="0"/>
          </a:gradFill>
          <a:ln w="1272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BE1B8D-3311-34DF-A578-F78358B55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713" y="242337"/>
            <a:ext cx="1510335" cy="46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9895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údo Bridge &amp; Co 3">
    <p:bg>
      <p:bgPr>
        <a:solidFill>
          <a:srgbClr val="031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áfico 16">
            <a:extLst>
              <a:ext uri="{FF2B5EF4-FFF2-40B4-BE49-F238E27FC236}">
                <a16:creationId xmlns:a16="http://schemas.microsoft.com/office/drawing/2014/main" id="{336F88E1-EEB9-C14D-9C29-2C057D3C68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87000" y="242337"/>
            <a:ext cx="1514636" cy="458980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70D8A598-CF41-EFE5-B35E-5F2D10C184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364" y="701317"/>
            <a:ext cx="6055756" cy="450005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tittle style</a:t>
            </a:r>
          </a:p>
        </p:txBody>
      </p:sp>
    </p:spTree>
    <p:extLst>
      <p:ext uri="{BB962C8B-B14F-4D97-AF65-F5344CB8AC3E}">
        <p14:creationId xmlns:p14="http://schemas.microsoft.com/office/powerpoint/2010/main" val="320564490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55370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6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3E6BF91-F6D5-A81E-B165-BEDF3B49148D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70000">
                <a:schemeClr val="bg2">
                  <a:lumMod val="10000"/>
                  <a:alpha val="0"/>
                </a:schemeClr>
              </a:gs>
              <a:gs pos="25000">
                <a:srgbClr val="0A4DFF">
                  <a:lumMod val="100000"/>
                  <a:alpha val="93000"/>
                </a:srgbClr>
              </a:gs>
            </a:gsLst>
            <a:lin ang="600000" scaled="0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1385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710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50" r:id="rId9"/>
    <p:sldLayoutId id="2147483660" r:id="rId10"/>
  </p:sldLayoutIdLst>
  <p:hf sldNum="0"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4400" b="1" kern="1200" spc="-1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18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28" pos="98">
          <p15:clr>
            <a:srgbClr val="F26B43"/>
          </p15:clr>
        </p15:guide>
        <p15:guide id="29" pos="7320">
          <p15:clr>
            <a:srgbClr val="F26B43"/>
          </p15:clr>
        </p15:guide>
        <p15:guide id="48" pos="835">
          <p15:clr>
            <a:srgbClr val="F26B43"/>
          </p15:clr>
        </p15:guide>
        <p15:guide id="51" orient="horz" pos="74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86A17FB_C3C508C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microsoft.com/office/2007/relationships/hdphoto" Target="../media/hdphoto5.wdp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4.svg"/><Relationship Id="rId18" Type="http://schemas.microsoft.com/office/2007/relationships/hdphoto" Target="../media/hdphoto4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microsoft.com/office/2007/relationships/hdphoto" Target="../media/hdphoto3.wdp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www.bridgeconsulting.com.br/clientes/" TargetMode="External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6.svg"/><Relationship Id="rId10" Type="http://schemas.openxmlformats.org/officeDocument/2006/relationships/image" Target="../media/image12.svg"/><Relationship Id="rId4" Type="http://schemas.openxmlformats.org/officeDocument/2006/relationships/image" Target="../media/image8.png"/><Relationship Id="rId9" Type="http://schemas.openxmlformats.org/officeDocument/2006/relationships/image" Target="../media/image11.svg"/><Relationship Id="rId14" Type="http://schemas.openxmlformats.org/officeDocument/2006/relationships/image" Target="../media/image1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svg"/><Relationship Id="rId5" Type="http://schemas.openxmlformats.org/officeDocument/2006/relationships/image" Target="../media/image6.png"/><Relationship Id="rId4" Type="http://schemas.openxmlformats.org/officeDocument/2006/relationships/image" Target="../media/image3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41.sv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hyperlink" Target="https://www.linkedin.com/company/bridge-co-brasi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636860E-A591-A856-93AC-5660FE6A5995}"/>
              </a:ext>
            </a:extLst>
          </p:cNvPr>
          <p:cNvGrpSpPr/>
          <p:nvPr/>
        </p:nvGrpSpPr>
        <p:grpSpPr>
          <a:xfrm>
            <a:off x="-1" y="6131377"/>
            <a:ext cx="12192001" cy="770844"/>
            <a:chOff x="-1" y="6131377"/>
            <a:chExt cx="12192001" cy="77084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B2B3208-9639-0DBB-7E16-D1689B6CB8D7}"/>
                </a:ext>
              </a:extLst>
            </p:cNvPr>
            <p:cNvSpPr/>
            <p:nvPr/>
          </p:nvSpPr>
          <p:spPr>
            <a:xfrm>
              <a:off x="-1" y="6131377"/>
              <a:ext cx="12192001" cy="770844"/>
            </a:xfrm>
            <a:custGeom>
              <a:avLst/>
              <a:gdLst>
                <a:gd name="csX0" fmla="*/ 12192001 w 12192001"/>
                <a:gd name="csY0" fmla="*/ 0 h 770844"/>
                <a:gd name="csX1" fmla="*/ 12192001 w 12192001"/>
                <a:gd name="csY1" fmla="*/ 728847 h 770844"/>
                <a:gd name="csX2" fmla="*/ 0 w 12192001"/>
                <a:gd name="csY2" fmla="*/ 770845 h 770844"/>
                <a:gd name="csX3" fmla="*/ 0 w 12192001"/>
                <a:gd name="csY3" fmla="*/ 211642 h 770844"/>
                <a:gd name="csX4" fmla="*/ 6961659 w 12192001"/>
                <a:gd name="csY4" fmla="*/ 263057 h 770844"/>
                <a:gd name="csX5" fmla="*/ 12192001 w 12192001"/>
                <a:gd name="csY5" fmla="*/ 0 h 7708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2192001" h="770844">
                  <a:moveTo>
                    <a:pt x="12192001" y="0"/>
                  </a:moveTo>
                  <a:lnTo>
                    <a:pt x="12192001" y="728847"/>
                  </a:lnTo>
                  <a:lnTo>
                    <a:pt x="0" y="770845"/>
                  </a:lnTo>
                  <a:lnTo>
                    <a:pt x="0" y="211642"/>
                  </a:lnTo>
                  <a:cubicBezTo>
                    <a:pt x="551058" y="241804"/>
                    <a:pt x="4224058" y="430538"/>
                    <a:pt x="6961659" y="263057"/>
                  </a:cubicBezTo>
                  <a:cubicBezTo>
                    <a:pt x="9928336" y="81704"/>
                    <a:pt x="12192001" y="0"/>
                    <a:pt x="12192001" y="0"/>
                  </a:cubicBez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rgbClr val="0A4DFF">
                    <a:lumMod val="100000"/>
                    <a:alpha val="93000"/>
                  </a:srgbClr>
                </a:gs>
              </a:gsLst>
              <a:lin ang="600000" scaled="0"/>
            </a:gradFill>
            <a:ln w="12727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4F38D09-0C0B-787A-0CD3-EF5D92A99A3D}"/>
                </a:ext>
              </a:extLst>
            </p:cNvPr>
            <p:cNvSpPr/>
            <p:nvPr/>
          </p:nvSpPr>
          <p:spPr>
            <a:xfrm>
              <a:off x="-1" y="6339119"/>
              <a:ext cx="12192001" cy="563102"/>
            </a:xfrm>
            <a:custGeom>
              <a:avLst/>
              <a:gdLst>
                <a:gd name="csX0" fmla="*/ 12192001 w 12192001"/>
                <a:gd name="csY0" fmla="*/ 10008 h 521104"/>
                <a:gd name="csX1" fmla="*/ 12192001 w 12192001"/>
                <a:gd name="csY1" fmla="*/ 521105 h 521104"/>
                <a:gd name="csX2" fmla="*/ 0 w 12192001"/>
                <a:gd name="csY2" fmla="*/ 521105 h 521104"/>
                <a:gd name="csX3" fmla="*/ 0 w 12192001"/>
                <a:gd name="csY3" fmla="*/ 102530 h 521104"/>
                <a:gd name="csX4" fmla="*/ 8386010 w 12192001"/>
                <a:gd name="csY4" fmla="*/ 100748 h 521104"/>
                <a:gd name="csX5" fmla="*/ 12192001 w 12192001"/>
                <a:gd name="csY5" fmla="*/ 10008 h 5211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2192001" h="521104">
                  <a:moveTo>
                    <a:pt x="12192001" y="10008"/>
                  </a:moveTo>
                  <a:lnTo>
                    <a:pt x="12192001" y="521105"/>
                  </a:lnTo>
                  <a:lnTo>
                    <a:pt x="0" y="521105"/>
                  </a:lnTo>
                  <a:lnTo>
                    <a:pt x="0" y="102530"/>
                  </a:lnTo>
                  <a:cubicBezTo>
                    <a:pt x="575111" y="118183"/>
                    <a:pt x="5143676" y="236540"/>
                    <a:pt x="8386010" y="100748"/>
                  </a:cubicBezTo>
                  <a:cubicBezTo>
                    <a:pt x="11851694" y="-44462"/>
                    <a:pt x="12192001" y="10008"/>
                    <a:pt x="12192001" y="10008"/>
                  </a:cubicBezTo>
                  <a:close/>
                </a:path>
              </a:pathLst>
            </a:custGeom>
            <a:solidFill>
              <a:schemeClr val="tx1"/>
            </a:solidFill>
            <a:ln w="12727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" name="Gráfico 8">
            <a:extLst>
              <a:ext uri="{FF2B5EF4-FFF2-40B4-BE49-F238E27FC236}">
                <a16:creationId xmlns:a16="http://schemas.microsoft.com/office/drawing/2014/main" id="{7784207F-BD6F-AB89-B594-D92A07F8D1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481" y="809896"/>
            <a:ext cx="2578813" cy="781458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1F248358-E9FC-A209-7273-DFC08570DF9B}"/>
              </a:ext>
            </a:extLst>
          </p:cNvPr>
          <p:cNvSpPr txBox="1">
            <a:spLocks/>
          </p:cNvSpPr>
          <p:nvPr/>
        </p:nvSpPr>
        <p:spPr>
          <a:xfrm>
            <a:off x="802790" y="2212677"/>
            <a:ext cx="5589142" cy="201592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>
                <a:solidFill>
                  <a:schemeClr val="bg1"/>
                </a:solidFill>
                <a:cs typeface="Poppins"/>
              </a:rPr>
              <a:t>O futuro das automações na </a:t>
            </a:r>
          </a:p>
          <a:p>
            <a:r>
              <a:rPr lang="pt-BR" sz="3600">
                <a:solidFill>
                  <a:schemeClr val="bg1"/>
                </a:solidFill>
                <a:cs typeface="Poppins"/>
              </a:rPr>
              <a:t>era da IA</a:t>
            </a:r>
            <a:endParaRPr lang="pt-BR" sz="3600" b="0">
              <a:solidFill>
                <a:srgbClr val="FFFFFF"/>
              </a:solidFill>
            </a:endParaRPr>
          </a:p>
        </p:txBody>
      </p:sp>
      <p:sp>
        <p:nvSpPr>
          <p:cNvPr id="9" name="CaixaDeTexto 1">
            <a:extLst>
              <a:ext uri="{FF2B5EF4-FFF2-40B4-BE49-F238E27FC236}">
                <a16:creationId xmlns:a16="http://schemas.microsoft.com/office/drawing/2014/main" id="{36AE264C-5B84-0FB8-5E31-057BF4D27204}"/>
              </a:ext>
            </a:extLst>
          </p:cNvPr>
          <p:cNvSpPr txBox="1"/>
          <p:nvPr/>
        </p:nvSpPr>
        <p:spPr>
          <a:xfrm>
            <a:off x="2079797" y="4727783"/>
            <a:ext cx="4130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Everton Oliveira</a:t>
            </a:r>
            <a:b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pt-BR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Arquiteto de soluções na Bridge &amp; Co.</a:t>
            </a:r>
            <a:endParaRPr kumimoji="0" lang="pt-BR" sz="16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9154DF2-035A-5730-5911-D25CC8E87A61}"/>
              </a:ext>
            </a:extLst>
          </p:cNvPr>
          <p:cNvSpPr txBox="1"/>
          <p:nvPr/>
        </p:nvSpPr>
        <p:spPr>
          <a:xfrm>
            <a:off x="2121727" y="5442570"/>
            <a:ext cx="31117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5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everton.oliveira@bridgetechnology.com.br</a:t>
            </a:r>
            <a:endParaRPr kumimoji="0" lang="pt-BR" sz="105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0" name="Imagem 17">
            <a:extLst>
              <a:ext uri="{FF2B5EF4-FFF2-40B4-BE49-F238E27FC236}">
                <a16:creationId xmlns:a16="http://schemas.microsoft.com/office/drawing/2014/main" id="{AD2C66CC-C468-C2CC-C3BC-284C09DB2E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71" r="1271"/>
          <a:stretch/>
        </p:blipFill>
        <p:spPr>
          <a:xfrm>
            <a:off x="842481" y="4678701"/>
            <a:ext cx="1079999" cy="1108163"/>
          </a:xfrm>
          <a:prstGeom prst="ellipse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12633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0FEC7-32B8-0858-15E3-901468E42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3">
            <a:extLst>
              <a:ext uri="{FF2B5EF4-FFF2-40B4-BE49-F238E27FC236}">
                <a16:creationId xmlns:a16="http://schemas.microsoft.com/office/drawing/2014/main" id="{1DB63278-4B5F-B960-B77A-25DDE0F1CE4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4CE1275D-7613-C372-8538-1E3F808CBE74}"/>
              </a:ext>
            </a:extLst>
          </p:cNvPr>
          <p:cNvSpPr/>
          <p:nvPr/>
        </p:nvSpPr>
        <p:spPr>
          <a:xfrm>
            <a:off x="548640" y="1638486"/>
            <a:ext cx="4217999" cy="4818219"/>
          </a:xfrm>
          <a:prstGeom prst="roundRect">
            <a:avLst>
              <a:gd name="adj" fmla="val 8463"/>
            </a:avLst>
          </a:prstGeom>
          <a:gradFill>
            <a:gsLst>
              <a:gs pos="100000">
                <a:schemeClr val="accent2"/>
              </a:gs>
              <a:gs pos="55000">
                <a:schemeClr val="accent1"/>
              </a:gs>
            </a:gsLst>
            <a:lin ang="3600000" scaled="0"/>
          </a:gradFill>
          <a:ln w="1905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E0C4AC7-5424-E6C9-51B6-A38151E40280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2C5C2D9C-7EC1-8358-CCAF-EC981BEE0E27}"/>
              </a:ext>
            </a:extLst>
          </p:cNvPr>
          <p:cNvSpPr/>
          <p:nvPr/>
        </p:nvSpPr>
        <p:spPr>
          <a:xfrm>
            <a:off x="957001" y="5821639"/>
            <a:ext cx="2503517" cy="1289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i="1" noProof="0">
                <a:solidFill>
                  <a:schemeClr val="bg1">
                    <a:alpha val="71000"/>
                  </a:schemeClr>
                </a:solidFill>
                <a:ea typeface="Calibri" pitchFamily="34" charset="-122"/>
                <a:cs typeface="Calibri" pitchFamily="34" charset="-120"/>
              </a:rPr>
              <a:t>Previsão: Gartner (2025)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3441EFBC-653C-C9D8-78AC-6C076AE5F71C}"/>
              </a:ext>
            </a:extLst>
          </p:cNvPr>
          <p:cNvSpPr txBox="1">
            <a:spLocks/>
          </p:cNvSpPr>
          <p:nvPr/>
        </p:nvSpPr>
        <p:spPr>
          <a:xfrm>
            <a:off x="457574" y="621169"/>
            <a:ext cx="8915026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 i="1"/>
              <a:t>Computer use</a:t>
            </a:r>
            <a:r>
              <a:rPr lang="pt-BR" sz="3300"/>
              <a:t>: robôs que “enxergam” a tela</a:t>
            </a: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881A7349-8494-19BE-E3C1-96386F7268FE}"/>
              </a:ext>
            </a:extLst>
          </p:cNvPr>
          <p:cNvSpPr/>
          <p:nvPr/>
        </p:nvSpPr>
        <p:spPr>
          <a:xfrm>
            <a:off x="957000" y="1988896"/>
            <a:ext cx="3401276" cy="16647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500" b="1" noProof="0" dirty="0">
                <a:solidFill>
                  <a:schemeClr val="bg1"/>
                </a:solidFill>
                <a:ea typeface="Cambria" pitchFamily="34" charset="-122"/>
                <a:cs typeface="Cambria" pitchFamily="34" charset="-120"/>
              </a:rPr>
              <a:t>60%</a:t>
            </a:r>
          </a:p>
        </p:txBody>
      </p:sp>
      <p:sp>
        <p:nvSpPr>
          <p:cNvPr id="14" name="Text 25">
            <a:extLst>
              <a:ext uri="{FF2B5EF4-FFF2-40B4-BE49-F238E27FC236}">
                <a16:creationId xmlns:a16="http://schemas.microsoft.com/office/drawing/2014/main" id="{2AFA08A1-80D2-887C-1357-6266DF04B3DA}"/>
              </a:ext>
            </a:extLst>
          </p:cNvPr>
          <p:cNvSpPr/>
          <p:nvPr/>
        </p:nvSpPr>
        <p:spPr>
          <a:xfrm>
            <a:off x="957002" y="3524000"/>
            <a:ext cx="3205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dos fornecedores de RPA terão capacidades de </a:t>
            </a:r>
            <a:r>
              <a:rPr lang="pt-BR" i="1" noProof="0" dirty="0" err="1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computer</a:t>
            </a:r>
            <a:r>
              <a:rPr lang="pt-BR" noProof="0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pt-BR" i="1" noProof="0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use</a:t>
            </a:r>
            <a:r>
              <a:rPr lang="pt-BR" noProof="0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 em suas plataformas até 2027.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D2241BE-2A64-A899-3AFD-F36367E70F2A}"/>
              </a:ext>
            </a:extLst>
          </p:cNvPr>
          <p:cNvSpPr txBox="1"/>
          <p:nvPr/>
        </p:nvSpPr>
        <p:spPr>
          <a:xfrm>
            <a:off x="6403782" y="1910807"/>
            <a:ext cx="34851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gradFill>
                  <a:gsLst>
                    <a:gs pos="43000">
                      <a:schemeClr val="accent1"/>
                    </a:gs>
                    <a:gs pos="100000">
                      <a:schemeClr val="accent2"/>
                    </a:gs>
                  </a:gsLst>
                  <a:lin ang="2400000" scaled="0"/>
                </a:gradFill>
                <a:latin typeface="+mn-lt"/>
              </a:rPr>
              <a:t>Interface probabilística</a:t>
            </a:r>
          </a:p>
        </p:txBody>
      </p:sp>
      <p:sp>
        <p:nvSpPr>
          <p:cNvPr id="21" name="Text 25">
            <a:extLst>
              <a:ext uri="{FF2B5EF4-FFF2-40B4-BE49-F238E27FC236}">
                <a16:creationId xmlns:a16="http://schemas.microsoft.com/office/drawing/2014/main" id="{154D6F99-237F-92F7-5184-35A0BE689949}"/>
              </a:ext>
            </a:extLst>
          </p:cNvPr>
          <p:cNvSpPr/>
          <p:nvPr/>
        </p:nvSpPr>
        <p:spPr>
          <a:xfrm>
            <a:off x="6479982" y="2220900"/>
            <a:ext cx="4872426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600" noProof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A IA interpreta a tela e se adapta quando o layout muda — sem </a:t>
            </a:r>
            <a:r>
              <a:rPr lang="pt-BR" sz="1600" i="1" noProof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script</a:t>
            </a:r>
            <a:r>
              <a:rPr lang="pt-BR" sz="1600" noProof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 quebrado.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B7C2C317-A65A-9864-C634-FC8B1EC2C388}"/>
              </a:ext>
            </a:extLst>
          </p:cNvPr>
          <p:cNvSpPr txBox="1"/>
          <p:nvPr/>
        </p:nvSpPr>
        <p:spPr>
          <a:xfrm>
            <a:off x="6403782" y="3431737"/>
            <a:ext cx="34851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gradFill>
                  <a:gsLst>
                    <a:gs pos="27000">
                      <a:schemeClr val="accent1"/>
                    </a:gs>
                    <a:gs pos="100000">
                      <a:schemeClr val="accent2"/>
                    </a:gs>
                  </a:gsLst>
                  <a:lin ang="2400000" scaled="0"/>
                </a:gradFill>
                <a:latin typeface="+mn-lt"/>
              </a:rPr>
              <a:t>Menos manutenção</a:t>
            </a:r>
          </a:p>
        </p:txBody>
      </p:sp>
      <p:sp>
        <p:nvSpPr>
          <p:cNvPr id="40" name="Text 25">
            <a:extLst>
              <a:ext uri="{FF2B5EF4-FFF2-40B4-BE49-F238E27FC236}">
                <a16:creationId xmlns:a16="http://schemas.microsoft.com/office/drawing/2014/main" id="{EBEE7DB2-7F0F-43E2-164B-5E415820569C}"/>
              </a:ext>
            </a:extLst>
          </p:cNvPr>
          <p:cNvSpPr/>
          <p:nvPr/>
        </p:nvSpPr>
        <p:spPr>
          <a:xfrm>
            <a:off x="6479984" y="3742143"/>
            <a:ext cx="4624776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600" noProof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Menos falhas por atualização de sistemas; implantação mais rápida dos </a:t>
            </a:r>
            <a:r>
              <a:rPr lang="pt-BR" sz="1600" i="1" noProof="0" err="1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bots</a:t>
            </a:r>
            <a:r>
              <a:rPr lang="pt-BR" sz="1600" noProof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.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4B6AC625-6D83-8973-5A8F-1F6502CC3B0D}"/>
              </a:ext>
            </a:extLst>
          </p:cNvPr>
          <p:cNvSpPr txBox="1"/>
          <p:nvPr/>
        </p:nvSpPr>
        <p:spPr>
          <a:xfrm>
            <a:off x="6403782" y="5024829"/>
            <a:ext cx="34851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gradFill>
                  <a:gsLst>
                    <a:gs pos="33000">
                      <a:schemeClr val="accent1"/>
                    </a:gs>
                    <a:gs pos="100000">
                      <a:schemeClr val="accent2"/>
                    </a:gs>
                  </a:gsLst>
                  <a:lin ang="2400000" scaled="0"/>
                </a:gradFill>
                <a:latin typeface="+mn-lt"/>
              </a:rPr>
              <a:t>Já é realidade</a:t>
            </a:r>
          </a:p>
        </p:txBody>
      </p:sp>
      <p:sp>
        <p:nvSpPr>
          <p:cNvPr id="43" name="Text 25">
            <a:extLst>
              <a:ext uri="{FF2B5EF4-FFF2-40B4-BE49-F238E27FC236}">
                <a16:creationId xmlns:a16="http://schemas.microsoft.com/office/drawing/2014/main" id="{D178FCC5-7EEF-F132-6FE6-7F7D69FE3CE6}"/>
              </a:ext>
            </a:extLst>
          </p:cNvPr>
          <p:cNvSpPr/>
          <p:nvPr/>
        </p:nvSpPr>
        <p:spPr>
          <a:xfrm>
            <a:off x="6479982" y="5590760"/>
            <a:ext cx="4792690" cy="581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600" noProof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Anthropic e OpenAI lançaram ferramentas do tipo</a:t>
            </a:r>
            <a:r>
              <a:rPr lang="pt-BR" sz="160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. O</a:t>
            </a:r>
            <a:r>
              <a:rPr lang="pt-BR" sz="1600" noProof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 Gartner orienta empresas a avaliarem o impacto sobre os investimentos em RPA.</a:t>
            </a: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0C37ECFD-E77E-B12A-2A9C-14741A15F575}"/>
              </a:ext>
            </a:extLst>
          </p:cNvPr>
          <p:cNvSpPr/>
          <p:nvPr/>
        </p:nvSpPr>
        <p:spPr>
          <a:xfrm>
            <a:off x="5388548" y="1874504"/>
            <a:ext cx="868680" cy="868680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55000">
                <a:srgbClr val="0F74EE"/>
              </a:gs>
              <a:gs pos="0">
                <a:schemeClr val="accent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B4FACF5B-7F30-27C1-8F53-196F50D9792F}"/>
              </a:ext>
            </a:extLst>
          </p:cNvPr>
          <p:cNvSpPr/>
          <p:nvPr/>
        </p:nvSpPr>
        <p:spPr>
          <a:xfrm>
            <a:off x="5388548" y="3377563"/>
            <a:ext cx="868680" cy="868680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55000">
                <a:srgbClr val="0F74EE"/>
              </a:gs>
              <a:gs pos="0">
                <a:schemeClr val="accent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E0D39718-850B-FF8E-C1FF-EB114A1A1CA6}"/>
              </a:ext>
            </a:extLst>
          </p:cNvPr>
          <p:cNvSpPr/>
          <p:nvPr/>
        </p:nvSpPr>
        <p:spPr>
          <a:xfrm>
            <a:off x="5388548" y="4874870"/>
            <a:ext cx="868680" cy="868680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55000">
                <a:srgbClr val="0F74EE"/>
              </a:gs>
              <a:gs pos="0">
                <a:schemeClr val="accent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D5FCB416-E464-BAFB-AE11-C4B492795E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702" t="33779" r="69873" b="38878"/>
          <a:stretch>
            <a:fillRect/>
          </a:stretch>
        </p:blipFill>
        <p:spPr>
          <a:xfrm>
            <a:off x="5567119" y="2044786"/>
            <a:ext cx="562667" cy="502161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id="{34CA0766-1632-EBEE-A98E-8CBBE1F8E8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218" t="33779" r="39357" b="38878"/>
          <a:stretch>
            <a:fillRect/>
          </a:stretch>
        </p:blipFill>
        <p:spPr>
          <a:xfrm>
            <a:off x="5541554" y="3554438"/>
            <a:ext cx="562667" cy="502161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B6BDF91D-8873-9222-CCB4-610643D3D7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361" t="33779" r="8214" b="38878"/>
          <a:stretch>
            <a:fillRect/>
          </a:stretch>
        </p:blipFill>
        <p:spPr>
          <a:xfrm>
            <a:off x="5551179" y="5038879"/>
            <a:ext cx="562667" cy="50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91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1265E-E01D-65B4-C6FF-1B90B1C9F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>
            <a:extLst>
              <a:ext uri="{FF2B5EF4-FFF2-40B4-BE49-F238E27FC236}">
                <a16:creationId xmlns:a16="http://schemas.microsoft.com/office/drawing/2014/main" id="{A495F5BB-62D0-6B89-D870-7E290C5C18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227" b="26333"/>
          <a:stretch>
            <a:fillRect/>
          </a:stretch>
        </p:blipFill>
        <p:spPr>
          <a:xfrm>
            <a:off x="-1" y="-50833"/>
            <a:ext cx="12192001" cy="6959666"/>
          </a:xfrm>
          <a:prstGeom prst="rect">
            <a:avLst/>
          </a:prstGeom>
        </p:spPr>
      </p:pic>
      <p:pic>
        <p:nvPicPr>
          <p:cNvPr id="55" name="Picture 28">
            <a:extLst>
              <a:ext uri="{FF2B5EF4-FFF2-40B4-BE49-F238E27FC236}">
                <a16:creationId xmlns:a16="http://schemas.microsoft.com/office/drawing/2014/main" id="{515E16ED-BEA9-EA05-D26E-49050342247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0833"/>
            <a:ext cx="12192001" cy="6959665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C9A85502-2759-5E36-2FDF-E12F026A0A7E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3D891616-682F-5648-9BA6-B7F121405C4B}"/>
              </a:ext>
            </a:extLst>
          </p:cNvPr>
          <p:cNvSpPr/>
          <p:nvPr/>
        </p:nvSpPr>
        <p:spPr>
          <a:xfrm>
            <a:off x="6190694" y="6259989"/>
            <a:ext cx="5473591" cy="242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i="1" noProof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McKinsey — proposta de “</a:t>
            </a:r>
            <a:r>
              <a:rPr lang="pt-BR" sz="1400" i="1" noProof="0" err="1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</a:t>
            </a:r>
            <a:r>
              <a:rPr lang="pt-BR" sz="1400" i="1" noProof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AI </a:t>
            </a:r>
            <a:r>
              <a:rPr lang="pt-BR" sz="1400" i="1" noProof="0" err="1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</a:t>
            </a:r>
            <a:r>
              <a:rPr lang="pt-BR" sz="1400" i="1" noProof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”: ambiente dinâmico, modular e governado para inteligência baseada em agentes (2025).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948343C2-5365-9200-4FE6-5C9B9C571824}"/>
              </a:ext>
            </a:extLst>
          </p:cNvPr>
          <p:cNvSpPr txBox="1">
            <a:spLocks/>
          </p:cNvSpPr>
          <p:nvPr/>
        </p:nvSpPr>
        <p:spPr>
          <a:xfrm>
            <a:off x="457572" y="621169"/>
            <a:ext cx="10362827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 i="1">
                <a:solidFill>
                  <a:schemeClr val="bg1"/>
                </a:solidFill>
              </a:rPr>
              <a:t>Agentic AI </a:t>
            </a:r>
            <a:r>
              <a:rPr lang="pt-BR" sz="3300" i="1" err="1">
                <a:solidFill>
                  <a:schemeClr val="bg1"/>
                </a:solidFill>
              </a:rPr>
              <a:t>mesh</a:t>
            </a:r>
            <a:r>
              <a:rPr lang="pt-BR" sz="3300">
                <a:solidFill>
                  <a:schemeClr val="bg1"/>
                </a:solidFill>
              </a:rPr>
              <a:t>: </a:t>
            </a:r>
            <a:r>
              <a:rPr lang="pt-BR" sz="3300" b="0">
                <a:solidFill>
                  <a:schemeClr val="bg1"/>
                </a:solidFill>
              </a:rPr>
              <a:t>a arquitetura da era dos agentes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1A5E21A-F6A7-DA17-A4DB-71DE9C934659}"/>
              </a:ext>
            </a:extLst>
          </p:cNvPr>
          <p:cNvGrpSpPr/>
          <p:nvPr/>
        </p:nvGrpSpPr>
        <p:grpSpPr>
          <a:xfrm>
            <a:off x="6550593" y="1599376"/>
            <a:ext cx="4716160" cy="4115557"/>
            <a:chOff x="234674" y="1711215"/>
            <a:chExt cx="5035531" cy="4394256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F0FDB504-4BAA-D0FC-ECFB-C88C77925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7080" r="14356" b="15158"/>
            <a:stretch>
              <a:fillRect/>
            </a:stretch>
          </p:blipFill>
          <p:spPr>
            <a:xfrm>
              <a:off x="457574" y="1711215"/>
              <a:ext cx="4812631" cy="3970193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BF7497F0-C4C6-4CC2-D94D-32F519452BDA}"/>
                </a:ext>
              </a:extLst>
            </p:cNvPr>
            <p:cNvSpPr txBox="1"/>
            <p:nvPr/>
          </p:nvSpPr>
          <p:spPr>
            <a:xfrm>
              <a:off x="1961333" y="4602870"/>
              <a:ext cx="210011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600" b="1">
                  <a:solidFill>
                    <a:schemeClr val="bg1"/>
                  </a:solidFill>
                  <a:latin typeface="+mn-lt"/>
                </a:rPr>
                <a:t>Orquestração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99F931AC-27C3-D048-8A6A-A316468D9176}"/>
                </a:ext>
              </a:extLst>
            </p:cNvPr>
            <p:cNvSpPr txBox="1"/>
            <p:nvPr/>
          </p:nvSpPr>
          <p:spPr>
            <a:xfrm>
              <a:off x="3753851" y="3146260"/>
              <a:ext cx="144735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600" b="1">
                  <a:solidFill>
                    <a:schemeClr val="bg1"/>
                  </a:solidFill>
                  <a:latin typeface="+mn-lt"/>
                </a:rPr>
                <a:t>Agente financeiro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689C9C50-E686-B86C-35F8-AE3AAB5D9425}"/>
                </a:ext>
              </a:extLst>
            </p:cNvPr>
            <p:cNvSpPr txBox="1"/>
            <p:nvPr/>
          </p:nvSpPr>
          <p:spPr>
            <a:xfrm>
              <a:off x="234674" y="3111536"/>
              <a:ext cx="144735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600" b="1">
                  <a:solidFill>
                    <a:schemeClr val="bg1"/>
                  </a:solidFill>
                  <a:latin typeface="+mn-lt"/>
                </a:rPr>
                <a:t>Agente de vendas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08EB0937-D5D6-B245-8A93-AA5B7A510E65}"/>
                </a:ext>
              </a:extLst>
            </p:cNvPr>
            <p:cNvSpPr txBox="1"/>
            <p:nvPr/>
          </p:nvSpPr>
          <p:spPr>
            <a:xfrm>
              <a:off x="309355" y="5511971"/>
              <a:ext cx="144735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600" b="1">
                  <a:solidFill>
                    <a:schemeClr val="bg1"/>
                  </a:solidFill>
                  <a:latin typeface="+mn-lt"/>
                </a:rPr>
                <a:t>Agente de suporte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C5790AEC-0774-C75F-3882-673CB52CAE01}"/>
                </a:ext>
              </a:extLst>
            </p:cNvPr>
            <p:cNvSpPr txBox="1"/>
            <p:nvPr/>
          </p:nvSpPr>
          <p:spPr>
            <a:xfrm>
              <a:off x="3865363" y="5481096"/>
              <a:ext cx="1153686" cy="624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600" b="1">
                  <a:solidFill>
                    <a:schemeClr val="bg1"/>
                  </a:solidFill>
                  <a:latin typeface="+mn-lt"/>
                </a:rPr>
                <a:t>Humano no </a:t>
              </a:r>
              <a:r>
                <a:rPr lang="pt-BR" sz="1600" b="1" i="1">
                  <a:solidFill>
                    <a:schemeClr val="bg1"/>
                  </a:solidFill>
                  <a:latin typeface="+mn-lt"/>
                </a:rPr>
                <a:t>loop</a:t>
              </a:r>
            </a:p>
          </p:txBody>
        </p:sp>
      </p:grp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999CD13C-F688-7952-D395-74CA4247AA5B}"/>
              </a:ext>
            </a:extLst>
          </p:cNvPr>
          <p:cNvSpPr/>
          <p:nvPr/>
        </p:nvSpPr>
        <p:spPr>
          <a:xfrm>
            <a:off x="545201" y="1844114"/>
            <a:ext cx="5117779" cy="4726469"/>
          </a:xfrm>
          <a:prstGeom prst="roundRect">
            <a:avLst>
              <a:gd name="adj" fmla="val 7920"/>
            </a:avLst>
          </a:prstGeom>
          <a:gradFill flip="none" rotWithShape="1">
            <a:gsLst>
              <a:gs pos="52000">
                <a:schemeClr val="bg1">
                  <a:alpha val="88000"/>
                </a:schemeClr>
              </a:gs>
              <a:gs pos="100000">
                <a:schemeClr val="bg2">
                  <a:alpha val="84000"/>
                </a:schemeClr>
              </a:gs>
              <a:gs pos="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329E2F5B-32BB-28E8-F209-376D19C788A2}"/>
              </a:ext>
            </a:extLst>
          </p:cNvPr>
          <p:cNvSpPr/>
          <p:nvPr/>
        </p:nvSpPr>
        <p:spPr>
          <a:xfrm>
            <a:off x="7541923" y="1041041"/>
            <a:ext cx="3945214" cy="8606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endParaRPr lang="en-US" sz="2400" b="1" i="1" noProof="0"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4C269A8-B6A9-C3C1-D012-E1653499E734}"/>
              </a:ext>
            </a:extLst>
          </p:cNvPr>
          <p:cNvSpPr txBox="1"/>
          <p:nvPr/>
        </p:nvSpPr>
        <p:spPr>
          <a:xfrm>
            <a:off x="925247" y="2116551"/>
            <a:ext cx="3659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ea typeface="Calibri" pitchFamily="34" charset="-122"/>
                <a:cs typeface="Calibri" pitchFamily="34" charset="-120"/>
              </a:rPr>
              <a:t>Três desafios para escalar</a:t>
            </a:r>
            <a:r>
              <a:rPr lang="pt-BR" sz="2400" b="1"/>
              <a:t>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6198EC2-5EB7-A8EA-8B01-3EDE8FC40D3F}"/>
              </a:ext>
            </a:extLst>
          </p:cNvPr>
          <p:cNvSpPr txBox="1"/>
          <p:nvPr/>
        </p:nvSpPr>
        <p:spPr>
          <a:xfrm>
            <a:off x="1407496" y="2822954"/>
            <a:ext cx="34851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>
                <a:latin typeface="+mn-lt"/>
              </a:rPr>
              <a:t>Riscos sistêmicos</a:t>
            </a:r>
          </a:p>
        </p:txBody>
      </p:sp>
      <p:sp>
        <p:nvSpPr>
          <p:cNvPr id="11" name="Text 25">
            <a:extLst>
              <a:ext uri="{FF2B5EF4-FFF2-40B4-BE49-F238E27FC236}">
                <a16:creationId xmlns:a16="http://schemas.microsoft.com/office/drawing/2014/main" id="{F8C9F7A2-0295-A473-FE6F-289DE56768A7}"/>
              </a:ext>
            </a:extLst>
          </p:cNvPr>
          <p:cNvSpPr/>
          <p:nvPr/>
        </p:nvSpPr>
        <p:spPr>
          <a:xfrm>
            <a:off x="1026973" y="3067692"/>
            <a:ext cx="3945214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600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Autonomia exige guarda-corpos, permissões e trilhas de auditoria.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8ADC923B-F8CD-3EAD-C7A7-0B11816E5F6E}"/>
              </a:ext>
            </a:extLst>
          </p:cNvPr>
          <p:cNvSpPr/>
          <p:nvPr/>
        </p:nvSpPr>
        <p:spPr>
          <a:xfrm>
            <a:off x="987688" y="2817359"/>
            <a:ext cx="380523" cy="380523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3F5A88D-699C-96B5-10F2-8F9AE1D559D9}"/>
              </a:ext>
            </a:extLst>
          </p:cNvPr>
          <p:cNvSpPr txBox="1"/>
          <p:nvPr/>
        </p:nvSpPr>
        <p:spPr>
          <a:xfrm>
            <a:off x="1012362" y="2776787"/>
            <a:ext cx="3558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+mn-lt"/>
              </a:rPr>
              <a:t>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9C930B1-D415-448C-37C5-6F07499A53DC}"/>
              </a:ext>
            </a:extLst>
          </p:cNvPr>
          <p:cNvSpPr txBox="1"/>
          <p:nvPr/>
        </p:nvSpPr>
        <p:spPr>
          <a:xfrm>
            <a:off x="1407496" y="4014219"/>
            <a:ext cx="34851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latin typeface="+mn-lt"/>
              </a:rPr>
              <a:t>Adaptação de ferramentas</a:t>
            </a:r>
          </a:p>
        </p:txBody>
      </p:sp>
      <p:sp>
        <p:nvSpPr>
          <p:cNvPr id="15" name="Text 25">
            <a:extLst>
              <a:ext uri="{FF2B5EF4-FFF2-40B4-BE49-F238E27FC236}">
                <a16:creationId xmlns:a16="http://schemas.microsoft.com/office/drawing/2014/main" id="{C8754428-8465-45CC-D2C4-DCE8E2D479CC}"/>
              </a:ext>
            </a:extLst>
          </p:cNvPr>
          <p:cNvSpPr/>
          <p:nvPr/>
        </p:nvSpPr>
        <p:spPr>
          <a:xfrm>
            <a:off x="1026973" y="4258957"/>
            <a:ext cx="3945214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600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Agentes de mercado + agentes próprios sem ficar refém de um fornecedor.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09B2CEF7-FF84-132A-67FB-68AB04F421EA}"/>
              </a:ext>
            </a:extLst>
          </p:cNvPr>
          <p:cNvSpPr/>
          <p:nvPr/>
        </p:nvSpPr>
        <p:spPr>
          <a:xfrm>
            <a:off x="987688" y="4008624"/>
            <a:ext cx="380523" cy="380523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5C09AB2-883A-3ED3-9430-AE97FADFE2CE}"/>
              </a:ext>
            </a:extLst>
          </p:cNvPr>
          <p:cNvSpPr txBox="1"/>
          <p:nvPr/>
        </p:nvSpPr>
        <p:spPr>
          <a:xfrm>
            <a:off x="1012362" y="3968052"/>
            <a:ext cx="3558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+mn-lt"/>
              </a:rPr>
              <a:t>2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113B01C-9D32-2DB9-95A8-B72ABC42BDE0}"/>
              </a:ext>
            </a:extLst>
          </p:cNvPr>
          <p:cNvSpPr txBox="1"/>
          <p:nvPr/>
        </p:nvSpPr>
        <p:spPr>
          <a:xfrm>
            <a:off x="1407496" y="5314743"/>
            <a:ext cx="34851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>
                <a:latin typeface="+mn-lt"/>
              </a:rPr>
              <a:t>Agilidade tecnológica</a:t>
            </a:r>
          </a:p>
        </p:txBody>
      </p:sp>
      <p:sp>
        <p:nvSpPr>
          <p:cNvPr id="24" name="Text 25">
            <a:extLst>
              <a:ext uri="{FF2B5EF4-FFF2-40B4-BE49-F238E27FC236}">
                <a16:creationId xmlns:a16="http://schemas.microsoft.com/office/drawing/2014/main" id="{ED080C2F-B7EA-3F00-69E8-175A9CDD45E5}"/>
              </a:ext>
            </a:extLst>
          </p:cNvPr>
          <p:cNvSpPr/>
          <p:nvPr/>
        </p:nvSpPr>
        <p:spPr>
          <a:xfrm>
            <a:off x="1026973" y="5559481"/>
            <a:ext cx="3945214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600" noProof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Arquitetura modular e governada para trocar modelos e ferramentas.</a:t>
            </a: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FD96D971-2E28-CFC5-6B26-17675B677590}"/>
              </a:ext>
            </a:extLst>
          </p:cNvPr>
          <p:cNvSpPr/>
          <p:nvPr/>
        </p:nvSpPr>
        <p:spPr>
          <a:xfrm>
            <a:off x="987688" y="5309148"/>
            <a:ext cx="380523" cy="380523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A2098CD5-8A9A-CFFD-00F7-A1C4DB4C5CD5}"/>
              </a:ext>
            </a:extLst>
          </p:cNvPr>
          <p:cNvSpPr txBox="1"/>
          <p:nvPr/>
        </p:nvSpPr>
        <p:spPr>
          <a:xfrm>
            <a:off x="1012362" y="5268576"/>
            <a:ext cx="3558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+mn-l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93195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02E7C-A267-5A29-1EB9-4168B643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3B92282E-DE60-668C-6976-36EA77D6DABA}"/>
              </a:ext>
            </a:extLst>
          </p:cNvPr>
          <p:cNvSpPr>
            <a:spLocks/>
          </p:cNvSpPr>
          <p:nvPr/>
        </p:nvSpPr>
        <p:spPr>
          <a:xfrm>
            <a:off x="-104113" y="-50832"/>
            <a:ext cx="12296113" cy="6959664"/>
          </a:xfrm>
          <a:prstGeom prst="rect">
            <a:avLst/>
          </a:prstGeom>
          <a:gradFill flip="none" rotWithShape="1">
            <a:gsLst>
              <a:gs pos="17000">
                <a:schemeClr val="tx2"/>
              </a:gs>
              <a:gs pos="100000">
                <a:srgbClr val="0A4DFF">
                  <a:lumMod val="10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Utile" panose="020B0503030504020204" pitchFamily="34" charset="0"/>
            </a:endParaRPr>
          </a:p>
        </p:txBody>
      </p:sp>
      <p:pic>
        <p:nvPicPr>
          <p:cNvPr id="11" name="Picture 28">
            <a:extLst>
              <a:ext uri="{FF2B5EF4-FFF2-40B4-BE49-F238E27FC236}">
                <a16:creationId xmlns:a16="http://schemas.microsoft.com/office/drawing/2014/main" id="{FF422247-F33F-68A9-9A14-01554F4AE35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113" y="-50833"/>
            <a:ext cx="12296113" cy="6959665"/>
          </a:xfrm>
          <a:prstGeom prst="rect">
            <a:avLst/>
          </a:prstGeom>
        </p:spPr>
      </p:pic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40235728-58CA-E9E0-C8E5-30E3614F0D82}"/>
              </a:ext>
            </a:extLst>
          </p:cNvPr>
          <p:cNvSpPr/>
          <p:nvPr/>
        </p:nvSpPr>
        <p:spPr>
          <a:xfrm>
            <a:off x="555651" y="4655820"/>
            <a:ext cx="10646674" cy="1357949"/>
          </a:xfrm>
          <a:prstGeom prst="roundRect">
            <a:avLst>
              <a:gd name="adj" fmla="val 17235"/>
            </a:avLst>
          </a:prstGeom>
          <a:gradFill flip="none" rotWithShape="1">
            <a:gsLst>
              <a:gs pos="52000">
                <a:schemeClr val="bg1">
                  <a:alpha val="88000"/>
                </a:schemeClr>
              </a:gs>
              <a:gs pos="100000">
                <a:schemeClr val="bg2">
                  <a:alpha val="84000"/>
                </a:schemeClr>
              </a:gs>
              <a:gs pos="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id="{DAC6F986-A230-9B1C-9D68-984C599F9634}"/>
              </a:ext>
            </a:extLst>
          </p:cNvPr>
          <p:cNvSpPr txBox="1">
            <a:spLocks/>
          </p:cNvSpPr>
          <p:nvPr/>
        </p:nvSpPr>
        <p:spPr>
          <a:xfrm>
            <a:off x="457573" y="621169"/>
            <a:ext cx="6600452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 i="1">
                <a:solidFill>
                  <a:schemeClr val="bg1"/>
                </a:solidFill>
              </a:rPr>
              <a:t>Agente decide. RPA executa.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4D3AC8B-42E1-E2E2-6CD8-4A4446DD8595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024FE4D-FAFA-34AC-C7E9-ACE90BB007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4920" b="42004"/>
          <a:stretch>
            <a:fillRect/>
          </a:stretch>
        </p:blipFill>
        <p:spPr>
          <a:xfrm>
            <a:off x="996686" y="1721228"/>
            <a:ext cx="9876764" cy="151940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998A0A8-D6C6-D4BD-C9F5-459B0B13FC01}"/>
              </a:ext>
            </a:extLst>
          </p:cNvPr>
          <p:cNvSpPr txBox="1"/>
          <p:nvPr/>
        </p:nvSpPr>
        <p:spPr>
          <a:xfrm>
            <a:off x="1253698" y="3240634"/>
            <a:ext cx="20904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>
                <a:solidFill>
                  <a:schemeClr val="bg1"/>
                </a:solidFill>
                <a:latin typeface="+mn-lt"/>
              </a:rPr>
              <a:t>Agente de IA</a:t>
            </a:r>
          </a:p>
        </p:txBody>
      </p:sp>
      <p:sp>
        <p:nvSpPr>
          <p:cNvPr id="9" name="Text 25">
            <a:extLst>
              <a:ext uri="{FF2B5EF4-FFF2-40B4-BE49-F238E27FC236}">
                <a16:creationId xmlns:a16="http://schemas.microsoft.com/office/drawing/2014/main" id="{2A0E4374-D338-39D4-45BE-0116C02585A0}"/>
              </a:ext>
            </a:extLst>
          </p:cNvPr>
          <p:cNvSpPr/>
          <p:nvPr/>
        </p:nvSpPr>
        <p:spPr>
          <a:xfrm>
            <a:off x="605872" y="3740569"/>
            <a:ext cx="3450600" cy="634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spcBef>
                <a:spcPts val="1200"/>
              </a:spcBef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Interpreta o contexto, planeja e decide o que fazer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7BBFA05-932E-802B-6080-C079C777EAF8}"/>
              </a:ext>
            </a:extLst>
          </p:cNvPr>
          <p:cNvSpPr txBox="1"/>
          <p:nvPr/>
        </p:nvSpPr>
        <p:spPr>
          <a:xfrm>
            <a:off x="4806422" y="3240634"/>
            <a:ext cx="20904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>
                <a:solidFill>
                  <a:schemeClr val="bg1"/>
                </a:solidFill>
                <a:latin typeface="+mn-lt"/>
              </a:rPr>
              <a:t>RPA</a:t>
            </a:r>
          </a:p>
        </p:txBody>
      </p:sp>
      <p:sp>
        <p:nvSpPr>
          <p:cNvPr id="12" name="Text 25">
            <a:extLst>
              <a:ext uri="{FF2B5EF4-FFF2-40B4-BE49-F238E27FC236}">
                <a16:creationId xmlns:a16="http://schemas.microsoft.com/office/drawing/2014/main" id="{AD32C344-43A0-9020-A1E6-7B1C9D2D14BC}"/>
              </a:ext>
            </a:extLst>
          </p:cNvPr>
          <p:cNvSpPr/>
          <p:nvPr/>
        </p:nvSpPr>
        <p:spPr>
          <a:xfrm>
            <a:off x="4247374" y="3754066"/>
            <a:ext cx="3450599" cy="638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spcBef>
                <a:spcPts val="1200"/>
              </a:spcBef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Executa transações com precisão, escala e trilha de auditoria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0534F26-CD13-7F84-3A76-22F9C34298CD}"/>
              </a:ext>
            </a:extLst>
          </p:cNvPr>
          <p:cNvSpPr txBox="1"/>
          <p:nvPr/>
        </p:nvSpPr>
        <p:spPr>
          <a:xfrm>
            <a:off x="8354359" y="3254354"/>
            <a:ext cx="20904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>
                <a:solidFill>
                  <a:schemeClr val="bg1"/>
                </a:solidFill>
                <a:latin typeface="+mn-lt"/>
              </a:rPr>
              <a:t>Sistemas</a:t>
            </a:r>
          </a:p>
        </p:txBody>
      </p:sp>
      <p:sp>
        <p:nvSpPr>
          <p:cNvPr id="14" name="Text 25">
            <a:extLst>
              <a:ext uri="{FF2B5EF4-FFF2-40B4-BE49-F238E27FC236}">
                <a16:creationId xmlns:a16="http://schemas.microsoft.com/office/drawing/2014/main" id="{77E6A8E6-7F61-0D88-3B34-0B7C05445947}"/>
              </a:ext>
            </a:extLst>
          </p:cNvPr>
          <p:cNvSpPr/>
          <p:nvPr/>
        </p:nvSpPr>
        <p:spPr>
          <a:xfrm>
            <a:off x="7996226" y="3581570"/>
            <a:ext cx="2959683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spcBef>
                <a:spcPts val="1200"/>
              </a:spcBef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ERP, CRM, sistemas legados, planilhas e portais</a:t>
            </a:r>
          </a:p>
        </p:txBody>
      </p:sp>
      <p:sp>
        <p:nvSpPr>
          <p:cNvPr id="42" name="Text 25">
            <a:extLst>
              <a:ext uri="{FF2B5EF4-FFF2-40B4-BE49-F238E27FC236}">
                <a16:creationId xmlns:a16="http://schemas.microsoft.com/office/drawing/2014/main" id="{DF923460-0385-A0A8-E5C3-B5A627563172}"/>
              </a:ext>
            </a:extLst>
          </p:cNvPr>
          <p:cNvSpPr/>
          <p:nvPr/>
        </p:nvSpPr>
        <p:spPr>
          <a:xfrm>
            <a:off x="1080506" y="4861530"/>
            <a:ext cx="9299839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spcBef>
                <a:spcPts val="1200"/>
              </a:spcBef>
            </a:pPr>
            <a:r>
              <a:rPr lang="pt-BR" noProof="0">
                <a:ea typeface="Calibri" pitchFamily="34" charset="-122"/>
                <a:cs typeface="Calibri" pitchFamily="34" charset="-120"/>
              </a:rPr>
              <a:t>É o posicionamento dos líderes do setor: o RPA dá aos agentes acesso seguro a sistemas e dados, além de mãos confiáveis para agir nos processos de negócio.</a:t>
            </a:r>
          </a:p>
        </p:txBody>
      </p:sp>
    </p:spTree>
    <p:extLst>
      <p:ext uri="{BB962C8B-B14F-4D97-AF65-F5344CB8AC3E}">
        <p14:creationId xmlns:p14="http://schemas.microsoft.com/office/powerpoint/2010/main" val="1298815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9A85B-4B8E-F220-CC27-BED277E71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0E2ADB-D7EC-278F-3F8C-552E5D9964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26" name="Elipse 25">
            <a:extLst>
              <a:ext uri="{FF2B5EF4-FFF2-40B4-BE49-F238E27FC236}">
                <a16:creationId xmlns:a16="http://schemas.microsoft.com/office/drawing/2014/main" id="{226269EF-D7F9-49F6-A251-850BEF197494}"/>
              </a:ext>
            </a:extLst>
          </p:cNvPr>
          <p:cNvSpPr/>
          <p:nvPr/>
        </p:nvSpPr>
        <p:spPr>
          <a:xfrm>
            <a:off x="503543" y="1481006"/>
            <a:ext cx="4979564" cy="4979564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2DBB36D-F5B7-9339-94F5-6AF4DBD0E2D8}"/>
              </a:ext>
            </a:extLst>
          </p:cNvPr>
          <p:cNvSpPr txBox="1"/>
          <p:nvPr/>
        </p:nvSpPr>
        <p:spPr>
          <a:xfrm>
            <a:off x="1737585" y="2357159"/>
            <a:ext cx="19720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+mn-lt"/>
              </a:rPr>
              <a:t>Use RPA quando há…</a:t>
            </a:r>
          </a:p>
        </p:txBody>
      </p:sp>
      <p:sp>
        <p:nvSpPr>
          <p:cNvPr id="17" name="Text 25">
            <a:extLst>
              <a:ext uri="{FF2B5EF4-FFF2-40B4-BE49-F238E27FC236}">
                <a16:creationId xmlns:a16="http://schemas.microsoft.com/office/drawing/2014/main" id="{FAB55F8A-1E23-98D1-4692-2C2D68681756}"/>
              </a:ext>
            </a:extLst>
          </p:cNvPr>
          <p:cNvSpPr/>
          <p:nvPr/>
        </p:nvSpPr>
        <p:spPr>
          <a:xfrm>
            <a:off x="1737586" y="3289794"/>
            <a:ext cx="2514266" cy="24857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R</a:t>
            </a:r>
            <a:r>
              <a:rPr lang="pt-BR" noProof="0" err="1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egras</a:t>
            </a: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 claras e estáveis.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Alto volume de transações.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Exigência de auditoria e </a:t>
            </a:r>
            <a:r>
              <a:rPr lang="pt-BR" i="1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compliance</a:t>
            </a: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Sistemas legados sem API.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6F23382-9633-148A-29B0-1C3B08C87B54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DBA7288C-0023-1633-CCE4-1EE6B59C6DB5}"/>
              </a:ext>
            </a:extLst>
          </p:cNvPr>
          <p:cNvSpPr txBox="1">
            <a:spLocks/>
          </p:cNvSpPr>
          <p:nvPr/>
        </p:nvSpPr>
        <p:spPr>
          <a:xfrm>
            <a:off x="457573" y="396299"/>
            <a:ext cx="6924301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>
                <a:solidFill>
                  <a:schemeClr val="bg1"/>
                </a:solidFill>
              </a:rPr>
              <a:t>Na prática: quando usar o quê?</a:t>
            </a: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A504B02B-0D46-26BE-FAD1-78E5816D7157}"/>
              </a:ext>
            </a:extLst>
          </p:cNvPr>
          <p:cNvSpPr/>
          <p:nvPr/>
        </p:nvSpPr>
        <p:spPr>
          <a:xfrm>
            <a:off x="6708893" y="1481006"/>
            <a:ext cx="4979564" cy="4979564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3EBD0DC2-DD31-04F0-29B9-D109F022199C}"/>
              </a:ext>
            </a:extLst>
          </p:cNvPr>
          <p:cNvSpPr/>
          <p:nvPr/>
        </p:nvSpPr>
        <p:spPr>
          <a:xfrm>
            <a:off x="4626350" y="1760607"/>
            <a:ext cx="3020549" cy="4420362"/>
          </a:xfrm>
          <a:prstGeom prst="roundRect">
            <a:avLst>
              <a:gd name="adj" fmla="val 7920"/>
            </a:avLst>
          </a:prstGeom>
          <a:gradFill flip="none" rotWithShape="1">
            <a:gsLst>
              <a:gs pos="100000">
                <a:schemeClr val="bg1">
                  <a:alpha val="76000"/>
                </a:schemeClr>
              </a:gs>
              <a:gs pos="53000">
                <a:schemeClr val="bg2">
                  <a:alpha val="76000"/>
                </a:schemeClr>
              </a:gs>
              <a:gs pos="0">
                <a:schemeClr val="bg1">
                  <a:alpha val="92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9746B61D-C022-A782-A5E7-7239DC2C2F5F}"/>
              </a:ext>
            </a:extLst>
          </p:cNvPr>
          <p:cNvSpPr txBox="1"/>
          <p:nvPr/>
        </p:nvSpPr>
        <p:spPr>
          <a:xfrm>
            <a:off x="4820516" y="2064194"/>
            <a:ext cx="20904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latin typeface="+mn-lt"/>
              </a:rPr>
              <a:t>Use os dois quando…</a:t>
            </a:r>
          </a:p>
        </p:txBody>
      </p:sp>
      <p:sp>
        <p:nvSpPr>
          <p:cNvPr id="34" name="Text 25">
            <a:extLst>
              <a:ext uri="{FF2B5EF4-FFF2-40B4-BE49-F238E27FC236}">
                <a16:creationId xmlns:a16="http://schemas.microsoft.com/office/drawing/2014/main" id="{07E20924-7833-EE1D-9F59-DF69D878F218}"/>
              </a:ext>
            </a:extLst>
          </p:cNvPr>
          <p:cNvSpPr/>
          <p:nvPr/>
        </p:nvSpPr>
        <p:spPr>
          <a:xfrm>
            <a:off x="4946428" y="2904307"/>
            <a:ext cx="2285075" cy="30630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ea typeface="Calibri" pitchFamily="34" charset="-122"/>
                <a:cs typeface="Calibri" pitchFamily="34" charset="-120"/>
              </a:rPr>
              <a:t>O processo é ponta a ponta.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ea typeface="Calibri" pitchFamily="34" charset="-122"/>
                <a:cs typeface="Calibri" pitchFamily="34" charset="-120"/>
              </a:rPr>
              <a:t>O agente orquestra e trata exceções.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ea typeface="Calibri" pitchFamily="34" charset="-122"/>
                <a:cs typeface="Calibri" pitchFamily="34" charset="-120"/>
              </a:rPr>
              <a:t>O RPA executa as transações críticas.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ea typeface="Calibri" pitchFamily="34" charset="-122"/>
                <a:cs typeface="Calibri" pitchFamily="34" charset="-120"/>
              </a:rPr>
              <a:t>É preciso escalar com segurança.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8B5952D-C86B-CACF-4C5A-332503D13630}"/>
              </a:ext>
            </a:extLst>
          </p:cNvPr>
          <p:cNvSpPr txBox="1"/>
          <p:nvPr/>
        </p:nvSpPr>
        <p:spPr>
          <a:xfrm>
            <a:off x="8072698" y="2357159"/>
            <a:ext cx="20904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+mn-lt"/>
              </a:rPr>
              <a:t>Use agentes quando…</a:t>
            </a:r>
          </a:p>
        </p:txBody>
      </p:sp>
      <p:sp>
        <p:nvSpPr>
          <p:cNvPr id="21" name="Text 25">
            <a:extLst>
              <a:ext uri="{FF2B5EF4-FFF2-40B4-BE49-F238E27FC236}">
                <a16:creationId xmlns:a16="http://schemas.microsoft.com/office/drawing/2014/main" id="{B2F32931-0C7C-E464-CF96-C40A41D8FB29}"/>
              </a:ext>
            </a:extLst>
          </p:cNvPr>
          <p:cNvSpPr/>
          <p:nvPr/>
        </p:nvSpPr>
        <p:spPr>
          <a:xfrm>
            <a:off x="8160734" y="3926564"/>
            <a:ext cx="2787787" cy="12619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Exceções são frequentes.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Dados não estruturados dominam.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A decisão depende de contexto.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Há interação em linguagem natural.</a:t>
            </a:r>
          </a:p>
        </p:txBody>
      </p:sp>
    </p:spTree>
    <p:extLst>
      <p:ext uri="{BB962C8B-B14F-4D97-AF65-F5344CB8AC3E}">
        <p14:creationId xmlns:p14="http://schemas.microsoft.com/office/powerpoint/2010/main" val="1866500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21860-F407-D2FA-2EE7-FD937CDB2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900B158E-DE2F-98B6-2E62-ACFBDD7C1A31}"/>
              </a:ext>
            </a:extLst>
          </p:cNvPr>
          <p:cNvSpPr>
            <a:spLocks/>
          </p:cNvSpPr>
          <p:nvPr/>
        </p:nvSpPr>
        <p:spPr>
          <a:xfrm>
            <a:off x="-104113" y="-50832"/>
            <a:ext cx="12296113" cy="6959664"/>
          </a:xfrm>
          <a:prstGeom prst="rect">
            <a:avLst/>
          </a:prstGeom>
          <a:gradFill flip="none" rotWithShape="1">
            <a:gsLst>
              <a:gs pos="17000">
                <a:schemeClr val="tx2"/>
              </a:gs>
              <a:gs pos="100000">
                <a:srgbClr val="0A4DFF">
                  <a:lumMod val="10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Utile" panose="020B0503030504020204" pitchFamily="34" charset="0"/>
            </a:endParaRPr>
          </a:p>
        </p:txBody>
      </p:sp>
      <p:pic>
        <p:nvPicPr>
          <p:cNvPr id="11" name="Picture 28">
            <a:extLst>
              <a:ext uri="{FF2B5EF4-FFF2-40B4-BE49-F238E27FC236}">
                <a16:creationId xmlns:a16="http://schemas.microsoft.com/office/drawing/2014/main" id="{44EFC0B6-D23A-CC6E-E5A4-30501F11C66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113" y="-50833"/>
            <a:ext cx="12296113" cy="6959665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F37092AB-6DC7-FC33-9C52-4BE00AD52BF7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EE020519-7DE1-C097-A966-ADD643207D77}"/>
              </a:ext>
            </a:extLst>
          </p:cNvPr>
          <p:cNvSpPr txBox="1">
            <a:spLocks/>
          </p:cNvSpPr>
          <p:nvPr/>
        </p:nvSpPr>
        <p:spPr>
          <a:xfrm>
            <a:off x="457573" y="621169"/>
            <a:ext cx="8440893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 dirty="0">
                <a:solidFill>
                  <a:schemeClr val="bg1"/>
                </a:solidFill>
              </a:rPr>
              <a:t>O tamanho da onda agêntica</a:t>
            </a:r>
          </a:p>
        </p:txBody>
      </p:sp>
      <p:sp>
        <p:nvSpPr>
          <p:cNvPr id="16" name="Text 25">
            <a:extLst>
              <a:ext uri="{FF2B5EF4-FFF2-40B4-BE49-F238E27FC236}">
                <a16:creationId xmlns:a16="http://schemas.microsoft.com/office/drawing/2014/main" id="{EC08FC3E-0660-A437-7568-9DAF0C00040F}"/>
              </a:ext>
            </a:extLst>
          </p:cNvPr>
          <p:cNvSpPr/>
          <p:nvPr/>
        </p:nvSpPr>
        <p:spPr>
          <a:xfrm>
            <a:off x="548640" y="5485682"/>
            <a:ext cx="8116074" cy="568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noProof="0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Estes relatórios ainda trazem que</a:t>
            </a:r>
            <a:r>
              <a:rPr lang="pt-BR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pt-BR" noProof="0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só 1% das organizações atingiu o estágio de empresa otimizada por IA — o mesmo diagnóstico da McKinsey.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049A9A88-51DE-7C8E-E2EC-C0F9328217BD}"/>
              </a:ext>
            </a:extLst>
          </p:cNvPr>
          <p:cNvSpPr/>
          <p:nvPr/>
        </p:nvSpPr>
        <p:spPr>
          <a:xfrm>
            <a:off x="548640" y="1560004"/>
            <a:ext cx="4924052" cy="17003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C0C8FB2B-B448-B872-772D-D966E52027FD}"/>
              </a:ext>
            </a:extLst>
          </p:cNvPr>
          <p:cNvSpPr/>
          <p:nvPr/>
        </p:nvSpPr>
        <p:spPr>
          <a:xfrm>
            <a:off x="5693753" y="1560004"/>
            <a:ext cx="4924052" cy="17003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4D71087-3423-E8D5-EF72-67AECFB13E55}"/>
              </a:ext>
            </a:extLst>
          </p:cNvPr>
          <p:cNvSpPr/>
          <p:nvPr/>
        </p:nvSpPr>
        <p:spPr>
          <a:xfrm>
            <a:off x="548640" y="3541200"/>
            <a:ext cx="4924052" cy="17003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C251ED1-9BBB-61B2-8659-CD8B8D69A29E}"/>
              </a:ext>
            </a:extLst>
          </p:cNvPr>
          <p:cNvSpPr/>
          <p:nvPr/>
        </p:nvSpPr>
        <p:spPr>
          <a:xfrm>
            <a:off x="5693753" y="3541200"/>
            <a:ext cx="4924052" cy="17003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ext 9">
            <a:extLst>
              <a:ext uri="{FF2B5EF4-FFF2-40B4-BE49-F238E27FC236}">
                <a16:creationId xmlns:a16="http://schemas.microsoft.com/office/drawing/2014/main" id="{D0422270-1109-F118-00BA-FF6EA6BE3E71}"/>
              </a:ext>
            </a:extLst>
          </p:cNvPr>
          <p:cNvSpPr/>
          <p:nvPr/>
        </p:nvSpPr>
        <p:spPr>
          <a:xfrm>
            <a:off x="852097" y="147870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000" b="1" noProof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US$ 1,3 tri</a:t>
            </a:r>
          </a:p>
        </p:txBody>
      </p:sp>
      <p:sp>
        <p:nvSpPr>
          <p:cNvPr id="12" name="Text 25">
            <a:extLst>
              <a:ext uri="{FF2B5EF4-FFF2-40B4-BE49-F238E27FC236}">
                <a16:creationId xmlns:a16="http://schemas.microsoft.com/office/drawing/2014/main" id="{2FB2B4DF-DB22-C7F5-9F0E-D9D2ACAC3229}"/>
              </a:ext>
            </a:extLst>
          </p:cNvPr>
          <p:cNvSpPr/>
          <p:nvPr/>
        </p:nvSpPr>
        <p:spPr>
          <a:xfrm>
            <a:off x="852096" y="2208048"/>
            <a:ext cx="4432964" cy="6851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200" noProof="0">
                <a:ea typeface="Calibri" pitchFamily="34" charset="-122"/>
                <a:cs typeface="Calibri" pitchFamily="34" charset="-120"/>
              </a:rPr>
              <a:t>em gastos de TI com IA em 2029, crescendo 31,9% a.a. — mais de 26% de todo o gasto mundial de TI, puxado por aplicações </a:t>
            </a:r>
            <a:r>
              <a:rPr lang="pt-BR" sz="1200" noProof="0" err="1">
                <a:ea typeface="Calibri" pitchFamily="34" charset="-122"/>
                <a:cs typeface="Calibri" pitchFamily="34" charset="-120"/>
              </a:rPr>
              <a:t>agênticas</a:t>
            </a:r>
            <a:r>
              <a:rPr lang="pt-BR" sz="1200" noProof="0">
                <a:ea typeface="Calibri" pitchFamily="34" charset="-122"/>
                <a:cs typeface="Calibri" pitchFamily="34" charset="-120"/>
              </a:rPr>
              <a:t>.</a:t>
            </a:r>
          </a:p>
        </p:txBody>
      </p:sp>
      <p:sp>
        <p:nvSpPr>
          <p:cNvPr id="44" name="Text 9">
            <a:extLst>
              <a:ext uri="{FF2B5EF4-FFF2-40B4-BE49-F238E27FC236}">
                <a16:creationId xmlns:a16="http://schemas.microsoft.com/office/drawing/2014/main" id="{90931AFC-DB7B-4E6C-76DB-CF44BFF67646}"/>
              </a:ext>
            </a:extLst>
          </p:cNvPr>
          <p:cNvSpPr/>
          <p:nvPr/>
        </p:nvSpPr>
        <p:spPr>
          <a:xfrm>
            <a:off x="5947972" y="147870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000" b="1" noProof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~50%</a:t>
            </a:r>
          </a:p>
        </p:txBody>
      </p:sp>
      <p:sp>
        <p:nvSpPr>
          <p:cNvPr id="45" name="Text 25">
            <a:extLst>
              <a:ext uri="{FF2B5EF4-FFF2-40B4-BE49-F238E27FC236}">
                <a16:creationId xmlns:a16="http://schemas.microsoft.com/office/drawing/2014/main" id="{1552AC7B-FA07-6EAC-A018-D1A198302431}"/>
              </a:ext>
            </a:extLst>
          </p:cNvPr>
          <p:cNvSpPr/>
          <p:nvPr/>
        </p:nvSpPr>
        <p:spPr>
          <a:xfrm>
            <a:off x="5947971" y="2208048"/>
            <a:ext cx="4261141" cy="6851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200" noProof="0">
                <a:ea typeface="Calibri" pitchFamily="34" charset="-122"/>
                <a:cs typeface="Calibri" pitchFamily="34" charset="-120"/>
              </a:rPr>
              <a:t>de todo o gasto com IA será em sistemas </a:t>
            </a:r>
            <a:r>
              <a:rPr lang="pt-BR" sz="1200" noProof="0" err="1">
                <a:ea typeface="Calibri" pitchFamily="34" charset="-122"/>
                <a:cs typeface="Calibri" pitchFamily="34" charset="-120"/>
              </a:rPr>
              <a:t>agênticos</a:t>
            </a:r>
            <a:r>
              <a:rPr lang="pt-BR" sz="1200" noProof="0">
                <a:ea typeface="Calibri" pitchFamily="34" charset="-122"/>
                <a:cs typeface="Calibri" pitchFamily="34" charset="-120"/>
              </a:rPr>
              <a:t> até 2029 — de ferramentas que assistem para sistemas que agem.</a:t>
            </a:r>
          </a:p>
        </p:txBody>
      </p:sp>
      <p:sp>
        <p:nvSpPr>
          <p:cNvPr id="48" name="Text 9">
            <a:extLst>
              <a:ext uri="{FF2B5EF4-FFF2-40B4-BE49-F238E27FC236}">
                <a16:creationId xmlns:a16="http://schemas.microsoft.com/office/drawing/2014/main" id="{162606D7-31AD-D6EA-9AB6-C5C8C3C969E2}"/>
              </a:ext>
            </a:extLst>
          </p:cNvPr>
          <p:cNvSpPr/>
          <p:nvPr/>
        </p:nvSpPr>
        <p:spPr>
          <a:xfrm>
            <a:off x="852097" y="3455296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000" b="1" noProof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28 mi → 2,2 bi</a:t>
            </a:r>
          </a:p>
        </p:txBody>
      </p:sp>
      <p:sp>
        <p:nvSpPr>
          <p:cNvPr id="49" name="Text 25">
            <a:extLst>
              <a:ext uri="{FF2B5EF4-FFF2-40B4-BE49-F238E27FC236}">
                <a16:creationId xmlns:a16="http://schemas.microsoft.com/office/drawing/2014/main" id="{9F67F517-7AC5-723A-D2A4-564B542A8A1A}"/>
              </a:ext>
            </a:extLst>
          </p:cNvPr>
          <p:cNvSpPr/>
          <p:nvPr/>
        </p:nvSpPr>
        <p:spPr>
          <a:xfrm>
            <a:off x="852096" y="4239664"/>
            <a:ext cx="4261141" cy="6851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200" noProof="0">
                <a:ea typeface="Calibri" pitchFamily="34" charset="-122"/>
                <a:cs typeface="Calibri" pitchFamily="34" charset="-120"/>
              </a:rPr>
              <a:t>agentes de IA ativos no mundo: a projeção salta de 2025 para 2030 — uma “força de trabalho digital” em escala.</a:t>
            </a:r>
          </a:p>
        </p:txBody>
      </p:sp>
      <p:sp>
        <p:nvSpPr>
          <p:cNvPr id="51" name="Text 9">
            <a:extLst>
              <a:ext uri="{FF2B5EF4-FFF2-40B4-BE49-F238E27FC236}">
                <a16:creationId xmlns:a16="http://schemas.microsoft.com/office/drawing/2014/main" id="{2002B69D-7319-FCB8-611A-61FECC4A9943}"/>
              </a:ext>
            </a:extLst>
          </p:cNvPr>
          <p:cNvSpPr/>
          <p:nvPr/>
        </p:nvSpPr>
        <p:spPr>
          <a:xfrm>
            <a:off x="5947972" y="3455296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000" b="1" noProof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40%</a:t>
            </a:r>
          </a:p>
        </p:txBody>
      </p:sp>
      <p:sp>
        <p:nvSpPr>
          <p:cNvPr id="54" name="Text 25">
            <a:extLst>
              <a:ext uri="{FF2B5EF4-FFF2-40B4-BE49-F238E27FC236}">
                <a16:creationId xmlns:a16="http://schemas.microsoft.com/office/drawing/2014/main" id="{2E74503A-A1DB-3BFB-B8C5-65A80788EB78}"/>
              </a:ext>
            </a:extLst>
          </p:cNvPr>
          <p:cNvSpPr/>
          <p:nvPr/>
        </p:nvSpPr>
        <p:spPr>
          <a:xfrm>
            <a:off x="5947971" y="4267765"/>
            <a:ext cx="4261142" cy="6851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200" noProof="0" dirty="0">
                <a:ea typeface="Calibri" pitchFamily="34" charset="-122"/>
                <a:cs typeface="Calibri" pitchFamily="34" charset="-120"/>
              </a:rPr>
              <a:t>dos cargos das empresas G2000 envolverão trabalho com agentes de IA já até o fim de 2026; 45% das organizações orquestrarão agentes em escala até 2030.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D6EE1E0-826A-2E93-2993-CD24EBF33BE2}"/>
              </a:ext>
            </a:extLst>
          </p:cNvPr>
          <p:cNvSpPr/>
          <p:nvPr/>
        </p:nvSpPr>
        <p:spPr>
          <a:xfrm>
            <a:off x="822960" y="2921201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IDC (</a:t>
            </a:r>
            <a:r>
              <a:rPr lang="pt-BR" sz="850" i="1" noProof="0" err="1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ago</a:t>
            </a: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/2025)</a:t>
            </a:r>
            <a:endParaRPr lang="pt-BR" sz="850" noProof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4B080269-17BA-D650-89C6-8B578A719A02}"/>
              </a:ext>
            </a:extLst>
          </p:cNvPr>
          <p:cNvSpPr/>
          <p:nvPr/>
        </p:nvSpPr>
        <p:spPr>
          <a:xfrm>
            <a:off x="5947972" y="2902097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IDC </a:t>
            </a:r>
            <a:r>
              <a:rPr lang="pt-BR" sz="850" i="1" noProof="0" err="1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FutureScape</a:t>
            </a: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</a:t>
            </a:r>
            <a:endParaRPr lang="pt-BR" sz="850" noProof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C5989811-543D-0150-E38D-2CB2B336AE99}"/>
              </a:ext>
            </a:extLst>
          </p:cNvPr>
          <p:cNvSpPr/>
          <p:nvPr/>
        </p:nvSpPr>
        <p:spPr>
          <a:xfrm>
            <a:off x="822960" y="4915016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IDC (2026)​</a:t>
            </a:r>
            <a:endParaRPr lang="pt-BR" sz="850" noProof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2906ED22-9CB0-BFFF-6906-94AAA00257EC}"/>
              </a:ext>
            </a:extLst>
          </p:cNvPr>
          <p:cNvSpPr/>
          <p:nvPr/>
        </p:nvSpPr>
        <p:spPr>
          <a:xfrm>
            <a:off x="5947972" y="4895912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IDC </a:t>
            </a:r>
            <a:r>
              <a:rPr lang="pt-BR" sz="850" i="1" noProof="0" err="1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FutureScape</a:t>
            </a: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2026​</a:t>
            </a:r>
            <a:endParaRPr lang="pt-BR" sz="850" noProof="0"/>
          </a:p>
        </p:txBody>
      </p:sp>
    </p:spTree>
    <p:extLst>
      <p:ext uri="{BB962C8B-B14F-4D97-AF65-F5344CB8AC3E}">
        <p14:creationId xmlns:p14="http://schemas.microsoft.com/office/powerpoint/2010/main" val="934363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1B7AD-C168-F4B4-AB4C-07BF30719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3">
            <a:extLst>
              <a:ext uri="{FF2B5EF4-FFF2-40B4-BE49-F238E27FC236}">
                <a16:creationId xmlns:a16="http://schemas.microsoft.com/office/drawing/2014/main" id="{F8F58ECF-5925-2D70-F96A-DC33283D18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AFA0E17C-B443-27FD-510C-5F6C49FBE99D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12322323-7A41-087A-424B-724ECA20667C}"/>
              </a:ext>
            </a:extLst>
          </p:cNvPr>
          <p:cNvSpPr/>
          <p:nvPr/>
        </p:nvSpPr>
        <p:spPr>
          <a:xfrm>
            <a:off x="774453" y="6165747"/>
            <a:ext cx="4140634" cy="300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i="1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Fonte: Gartner, comunicado de imprensa (</a:t>
            </a:r>
            <a:r>
              <a:rPr lang="pt-BR" sz="1400" i="1" noProof="0" dirty="0" err="1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jun</a:t>
            </a:r>
            <a:r>
              <a:rPr lang="pt-BR" sz="1400" i="1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/2025)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B1A49373-7C50-8E6B-4738-088BC2321507}"/>
              </a:ext>
            </a:extLst>
          </p:cNvPr>
          <p:cNvSpPr txBox="1">
            <a:spLocks/>
          </p:cNvSpPr>
          <p:nvPr/>
        </p:nvSpPr>
        <p:spPr>
          <a:xfrm>
            <a:off x="457574" y="621169"/>
            <a:ext cx="8915026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/>
              <a:t>Cuidado com o hype: “</a:t>
            </a:r>
            <a:r>
              <a:rPr lang="pt-BR" sz="3300" i="1" err="1"/>
              <a:t>agent</a:t>
            </a:r>
            <a:r>
              <a:rPr lang="pt-BR" sz="3300" i="1"/>
              <a:t> </a:t>
            </a:r>
            <a:r>
              <a:rPr lang="pt-BR" sz="3300" i="1" err="1"/>
              <a:t>washing</a:t>
            </a:r>
            <a:r>
              <a:rPr lang="pt-BR" sz="3300"/>
              <a:t>”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83B6B0D-F567-528E-59B5-E275FDC86FFE}"/>
              </a:ext>
            </a:extLst>
          </p:cNvPr>
          <p:cNvSpPr/>
          <p:nvPr/>
        </p:nvSpPr>
        <p:spPr>
          <a:xfrm>
            <a:off x="548640" y="1880603"/>
            <a:ext cx="4217999" cy="1994641"/>
          </a:xfrm>
          <a:prstGeom prst="roundRect">
            <a:avLst>
              <a:gd name="adj" fmla="val 8463"/>
            </a:avLst>
          </a:pr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accent1">
                  <a:alpha val="5000"/>
                </a:schemeClr>
              </a:gs>
            </a:gsLst>
            <a:lin ang="5400000" scaled="1"/>
          </a:gra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5482E76-F3F0-D7FE-9E96-0A8749F54C79}"/>
              </a:ext>
            </a:extLst>
          </p:cNvPr>
          <p:cNvSpPr/>
          <p:nvPr/>
        </p:nvSpPr>
        <p:spPr>
          <a:xfrm>
            <a:off x="548640" y="3991234"/>
            <a:ext cx="4217999" cy="1994641"/>
          </a:xfrm>
          <a:prstGeom prst="roundRect">
            <a:avLst>
              <a:gd name="adj" fmla="val 8463"/>
            </a:avLst>
          </a:prstGeom>
          <a:gradFill>
            <a:gsLst>
              <a:gs pos="0">
                <a:schemeClr val="tx2">
                  <a:alpha val="3000"/>
                </a:schemeClr>
              </a:gs>
              <a:gs pos="100000">
                <a:schemeClr val="accent1">
                  <a:alpha val="5000"/>
                </a:schemeClr>
              </a:gs>
            </a:gsLst>
            <a:lin ang="5400000" scaled="1"/>
          </a:gra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105D539-44C4-6F9D-E77B-42F21153A54E}"/>
              </a:ext>
            </a:extLst>
          </p:cNvPr>
          <p:cNvSpPr/>
          <p:nvPr/>
        </p:nvSpPr>
        <p:spPr>
          <a:xfrm>
            <a:off x="1288004" y="1599406"/>
            <a:ext cx="3401276" cy="16647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800" b="1" noProof="0" dirty="0">
                <a:gradFill>
                  <a:gsLst>
                    <a:gs pos="100000">
                      <a:schemeClr val="accent2"/>
                    </a:gs>
                    <a:gs pos="24000">
                      <a:schemeClr val="accent1"/>
                    </a:gs>
                  </a:gsLst>
                  <a:lin ang="1800000" scaled="0"/>
                </a:gradFill>
                <a:ea typeface="Cambria" pitchFamily="34" charset="-122"/>
                <a:cs typeface="Cambria" pitchFamily="34" charset="-120"/>
              </a:rPr>
              <a:t>Milhares</a:t>
            </a:r>
          </a:p>
        </p:txBody>
      </p:sp>
      <p:sp>
        <p:nvSpPr>
          <p:cNvPr id="14" name="Text 25">
            <a:extLst>
              <a:ext uri="{FF2B5EF4-FFF2-40B4-BE49-F238E27FC236}">
                <a16:creationId xmlns:a16="http://schemas.microsoft.com/office/drawing/2014/main" id="{3B8FC1E2-5B03-1157-5C3D-61BFF31DA789}"/>
              </a:ext>
            </a:extLst>
          </p:cNvPr>
          <p:cNvSpPr/>
          <p:nvPr/>
        </p:nvSpPr>
        <p:spPr>
          <a:xfrm>
            <a:off x="1288006" y="2718127"/>
            <a:ext cx="3205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de fornecedores se anunciam como “IA agêntica”…</a:t>
            </a:r>
          </a:p>
        </p:txBody>
      </p:sp>
      <p:sp>
        <p:nvSpPr>
          <p:cNvPr id="2" name="Text 5">
            <a:extLst>
              <a:ext uri="{FF2B5EF4-FFF2-40B4-BE49-F238E27FC236}">
                <a16:creationId xmlns:a16="http://schemas.microsoft.com/office/drawing/2014/main" id="{B3389AE4-C259-B2E8-D36F-A7225CB4766E}"/>
              </a:ext>
            </a:extLst>
          </p:cNvPr>
          <p:cNvSpPr/>
          <p:nvPr/>
        </p:nvSpPr>
        <p:spPr>
          <a:xfrm>
            <a:off x="1288002" y="3761985"/>
            <a:ext cx="3401276" cy="16647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800" b="1" noProof="0" dirty="0">
                <a:gradFill>
                  <a:gsLst>
                    <a:gs pos="100000">
                      <a:schemeClr val="accent2"/>
                    </a:gs>
                    <a:gs pos="38000">
                      <a:schemeClr val="accent1"/>
                    </a:gs>
                  </a:gsLst>
                  <a:lin ang="1800000" scaled="0"/>
                </a:gradFill>
                <a:ea typeface="Cambria" pitchFamily="34" charset="-122"/>
                <a:cs typeface="Cambria" pitchFamily="34" charset="-120"/>
              </a:rPr>
              <a:t>~130</a:t>
            </a:r>
          </a:p>
        </p:txBody>
      </p:sp>
      <p:sp>
        <p:nvSpPr>
          <p:cNvPr id="4" name="Text 25">
            <a:extLst>
              <a:ext uri="{FF2B5EF4-FFF2-40B4-BE49-F238E27FC236}">
                <a16:creationId xmlns:a16="http://schemas.microsoft.com/office/drawing/2014/main" id="{56039F69-69D7-D46A-EBC1-A34C96D63476}"/>
              </a:ext>
            </a:extLst>
          </p:cNvPr>
          <p:cNvSpPr/>
          <p:nvPr/>
        </p:nvSpPr>
        <p:spPr>
          <a:xfrm>
            <a:off x="1288004" y="4880706"/>
            <a:ext cx="3205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são de fato </a:t>
            </a:r>
            <a:r>
              <a:rPr lang="pt-BR" noProof="0" dirty="0" err="1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agênticos</a:t>
            </a: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, na estimativa do Gartner.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4D8BDA5C-5FCB-86F6-9E36-A344E65D9584}"/>
              </a:ext>
            </a:extLst>
          </p:cNvPr>
          <p:cNvSpPr/>
          <p:nvPr/>
        </p:nvSpPr>
        <p:spPr>
          <a:xfrm>
            <a:off x="4915087" y="1880603"/>
            <a:ext cx="6544309" cy="4105272"/>
          </a:xfrm>
          <a:prstGeom prst="roundRect">
            <a:avLst>
              <a:gd name="adj" fmla="val 4751"/>
            </a:avLst>
          </a:pr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accent1">
                  <a:alpha val="5000"/>
                </a:schemeClr>
              </a:gs>
            </a:gsLst>
            <a:lin ang="5400000" scaled="1"/>
          </a:gra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ext 25">
            <a:extLst>
              <a:ext uri="{FF2B5EF4-FFF2-40B4-BE49-F238E27FC236}">
                <a16:creationId xmlns:a16="http://schemas.microsoft.com/office/drawing/2014/main" id="{BCDE7435-B575-74A8-C7BF-887EC1BAFCB2}"/>
              </a:ext>
            </a:extLst>
          </p:cNvPr>
          <p:cNvSpPr/>
          <p:nvPr/>
        </p:nvSpPr>
        <p:spPr>
          <a:xfrm>
            <a:off x="5428640" y="2244136"/>
            <a:ext cx="4872426" cy="32530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Produtos antigos — RPA, </a:t>
            </a:r>
            <a:r>
              <a:rPr lang="pt-BR" i="1" noProof="0" dirty="0" err="1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chatbots</a:t>
            </a: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, assistentes — rebatizados como “agentes” sem capacidade agêntica real.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A maioria das propostas ainda não sustenta ROI nem autonomia para objetivos complexos.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O </a:t>
            </a:r>
            <a:r>
              <a:rPr lang="pt-BR" i="1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hype</a:t>
            </a: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 infla expectativas e contamina decisões de compra.</a:t>
            </a:r>
          </a:p>
          <a:p>
            <a:pPr>
              <a:spcBef>
                <a:spcPts val="1200"/>
              </a:spcBef>
            </a:pPr>
            <a:r>
              <a:rPr lang="pt-BR" b="1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Teste prático: </a:t>
            </a: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onde estão o planejamento, a memória e a ação autônoma do produto?</a:t>
            </a:r>
            <a:endParaRPr lang="pt-BR" sz="2000" noProof="0" dirty="0">
              <a:solidFill>
                <a:schemeClr val="tx2"/>
              </a:solidFill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3083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3B16C-CCA9-81FB-260E-D265616DA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3">
            <a:extLst>
              <a:ext uri="{FF2B5EF4-FFF2-40B4-BE49-F238E27FC236}">
                <a16:creationId xmlns:a16="http://schemas.microsoft.com/office/drawing/2014/main" id="{14A3CAC9-8333-870E-A323-634A940FD54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B6D74EA0-99E0-6ED4-FFF0-8363476C8474}"/>
              </a:ext>
            </a:extLst>
          </p:cNvPr>
          <p:cNvSpPr/>
          <p:nvPr/>
        </p:nvSpPr>
        <p:spPr>
          <a:xfrm>
            <a:off x="49428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EFA5690B-3A0A-1A52-E737-F1A4CEBA0981}"/>
              </a:ext>
            </a:extLst>
          </p:cNvPr>
          <p:cNvSpPr txBox="1">
            <a:spLocks/>
          </p:cNvSpPr>
          <p:nvPr/>
        </p:nvSpPr>
        <p:spPr>
          <a:xfrm>
            <a:off x="2037350" y="621169"/>
            <a:ext cx="8915026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 dirty="0"/>
              <a:t>Um abismo entre expectativas e retornos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65FA3D8-5DEF-87BF-2364-619A2EFBA8EA}"/>
              </a:ext>
            </a:extLst>
          </p:cNvPr>
          <p:cNvSpPr/>
          <p:nvPr/>
        </p:nvSpPr>
        <p:spPr>
          <a:xfrm>
            <a:off x="745577" y="1880603"/>
            <a:ext cx="4217999" cy="4105272"/>
          </a:xfrm>
          <a:prstGeom prst="roundRect">
            <a:avLst>
              <a:gd name="adj" fmla="val 6401"/>
            </a:avLst>
          </a:prstGeom>
          <a:solidFill>
            <a:schemeClr val="tx2">
              <a:alpha val="97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4551790D-38BA-8127-E0A3-20FD1CF3A268}"/>
              </a:ext>
            </a:extLst>
          </p:cNvPr>
          <p:cNvSpPr/>
          <p:nvPr/>
        </p:nvSpPr>
        <p:spPr>
          <a:xfrm>
            <a:off x="1315759" y="1872606"/>
            <a:ext cx="3401276" cy="16647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7200" b="1" noProof="0">
                <a:gradFill>
                  <a:gsLst>
                    <a:gs pos="100000">
                      <a:schemeClr val="accent2"/>
                    </a:gs>
                    <a:gs pos="24000">
                      <a:schemeClr val="accent1"/>
                    </a:gs>
                  </a:gsLst>
                  <a:lin ang="1800000" scaled="0"/>
                </a:gradFill>
                <a:ea typeface="Cambria" pitchFamily="34" charset="-122"/>
                <a:cs typeface="Cambria" pitchFamily="34" charset="-120"/>
              </a:rPr>
              <a:t>95%</a:t>
            </a:r>
          </a:p>
        </p:txBody>
      </p:sp>
      <p:sp>
        <p:nvSpPr>
          <p:cNvPr id="14" name="Text 25">
            <a:extLst>
              <a:ext uri="{FF2B5EF4-FFF2-40B4-BE49-F238E27FC236}">
                <a16:creationId xmlns:a16="http://schemas.microsoft.com/office/drawing/2014/main" id="{F2B13410-8CF9-6F5E-7BA5-09375FDFFB47}"/>
              </a:ext>
            </a:extLst>
          </p:cNvPr>
          <p:cNvSpPr/>
          <p:nvPr/>
        </p:nvSpPr>
        <p:spPr>
          <a:xfrm>
            <a:off x="1315761" y="3639455"/>
            <a:ext cx="2972987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dos projetos de </a:t>
            </a:r>
            <a:r>
              <a:rPr lang="pt-BR" noProof="0" err="1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GenAI</a:t>
            </a: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 corporativa em fase de piloto não geram retorno mensurável no resultado — apesar de US$ 30–40 bilhões investidos.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0B5913D-DD50-1485-5A1D-5E20B7EEE475}"/>
              </a:ext>
            </a:extLst>
          </p:cNvPr>
          <p:cNvSpPr/>
          <p:nvPr/>
        </p:nvSpPr>
        <p:spPr>
          <a:xfrm>
            <a:off x="5173133" y="1880603"/>
            <a:ext cx="6314016" cy="4105272"/>
          </a:xfrm>
          <a:prstGeom prst="roundRect">
            <a:avLst>
              <a:gd name="adj" fmla="val 4751"/>
            </a:avLst>
          </a:pr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accent1">
                  <a:alpha val="5000"/>
                </a:schemeClr>
              </a:gs>
            </a:gsLst>
            <a:lin ang="5400000" scaled="1"/>
          </a:gra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ext 25">
            <a:extLst>
              <a:ext uri="{FF2B5EF4-FFF2-40B4-BE49-F238E27FC236}">
                <a16:creationId xmlns:a16="http://schemas.microsoft.com/office/drawing/2014/main" id="{FF03D4E5-3FA6-7C36-FDFE-288CAD584F77}"/>
              </a:ext>
            </a:extLst>
          </p:cNvPr>
          <p:cNvSpPr/>
          <p:nvPr/>
        </p:nvSpPr>
        <p:spPr>
          <a:xfrm>
            <a:off x="5551300" y="2306719"/>
            <a:ext cx="5557682" cy="32530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Mais de 50% dos orçamentos de IA foram para vendas e marketing: alta visibilidade, baixo ROI; os retornos reais vieram do backoffice</a:t>
            </a:r>
            <a:r>
              <a:rPr lang="pt-BR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.</a:t>
            </a:r>
            <a:endParaRPr lang="pt-BR" noProof="0" dirty="0">
              <a:solidFill>
                <a:schemeClr val="tx2"/>
              </a:solidFill>
              <a:ea typeface="Calibri" pitchFamily="34" charset="-122"/>
              <a:cs typeface="Calibri" pitchFamily="34" charset="-12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Projetos pilotos com parceiros externos tiveram 67% de sucesso, contra 22% dos construídos só pela TI.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O problema não é o modelo: é a “lacuna de aprendizado”: ferramentas que não retêm contexto e integração empresarial que falha.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solidFill>
                  <a:schemeClr val="tx2"/>
                </a:solidFill>
                <a:ea typeface="Calibri" pitchFamily="34" charset="-122"/>
                <a:cs typeface="Calibri" pitchFamily="34" charset="-120"/>
              </a:rPr>
              <a:t>Backoffice, alto volume, processo claro: o território histórico do RPA é onde a IA dá lucro.</a:t>
            </a: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7CD0CBA2-4D84-2156-F0E4-7D1ECFC3E637}"/>
              </a:ext>
            </a:extLst>
          </p:cNvPr>
          <p:cNvSpPr/>
          <p:nvPr/>
        </p:nvSpPr>
        <p:spPr>
          <a:xfrm>
            <a:off x="1315759" y="5160481"/>
            <a:ext cx="4140634" cy="300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i="1" noProof="0">
                <a:solidFill>
                  <a:schemeClr val="bg1">
                    <a:alpha val="52000"/>
                  </a:schemeClr>
                </a:solidFill>
                <a:ea typeface="Calibri" pitchFamily="34" charset="-122"/>
                <a:cs typeface="Calibri" pitchFamily="34" charset="-120"/>
              </a:rPr>
              <a:t>Fonte: MIT NANDA, “The </a:t>
            </a:r>
            <a:r>
              <a:rPr lang="pt-BR" sz="1100" i="1" noProof="0" err="1">
                <a:solidFill>
                  <a:schemeClr val="bg1">
                    <a:alpha val="52000"/>
                  </a:schemeClr>
                </a:solidFill>
                <a:ea typeface="Calibri" pitchFamily="34" charset="-122"/>
                <a:cs typeface="Calibri" pitchFamily="34" charset="-120"/>
              </a:rPr>
              <a:t>GenAI</a:t>
            </a:r>
            <a:r>
              <a:rPr lang="pt-BR" sz="1100" i="1" noProof="0">
                <a:solidFill>
                  <a:schemeClr val="bg1">
                    <a:alpha val="52000"/>
                  </a:schemeClr>
                </a:solidFill>
                <a:ea typeface="Calibri" pitchFamily="34" charset="-122"/>
                <a:cs typeface="Calibri" pitchFamily="34" charset="-120"/>
              </a:rPr>
              <a:t> Divide” (2025)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1227E1FE-BA92-88D3-36D0-BEA88EA82FBA}"/>
              </a:ext>
            </a:extLst>
          </p:cNvPr>
          <p:cNvSpPr txBox="1">
            <a:spLocks/>
          </p:cNvSpPr>
          <p:nvPr/>
        </p:nvSpPr>
        <p:spPr>
          <a:xfrm>
            <a:off x="6494863" y="1629703"/>
            <a:ext cx="8915026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800" dirty="0"/>
              <a:t>Onde os 5% vencedores estão:</a:t>
            </a:r>
          </a:p>
        </p:txBody>
      </p:sp>
    </p:spTree>
    <p:extLst>
      <p:ext uri="{BB962C8B-B14F-4D97-AF65-F5344CB8AC3E}">
        <p14:creationId xmlns:p14="http://schemas.microsoft.com/office/powerpoint/2010/main" val="328446995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E93F8-63FA-55AB-4CD1-D0821B73E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A28F45A7-0024-794E-4957-B64C9B9AF770}"/>
              </a:ext>
            </a:extLst>
          </p:cNvPr>
          <p:cNvSpPr>
            <a:spLocks/>
          </p:cNvSpPr>
          <p:nvPr/>
        </p:nvSpPr>
        <p:spPr>
          <a:xfrm>
            <a:off x="-104113" y="-50832"/>
            <a:ext cx="12296113" cy="6959664"/>
          </a:xfrm>
          <a:prstGeom prst="rect">
            <a:avLst/>
          </a:prstGeom>
          <a:gradFill flip="none" rotWithShape="1">
            <a:gsLst>
              <a:gs pos="17000">
                <a:schemeClr val="tx2"/>
              </a:gs>
              <a:gs pos="100000">
                <a:srgbClr val="0A4DFF">
                  <a:lumMod val="10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Utile" panose="020B0503030504020204" pitchFamily="34" charset="0"/>
            </a:endParaRP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47E85849-9780-D207-9D2E-6D28272B4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162" y="-50832"/>
            <a:ext cx="12366162" cy="6959664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6F59D739-1E25-70F6-923E-2FBE004D5EC2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2001A2D8-CC47-0B04-E165-86D4A8602BF9}"/>
              </a:ext>
            </a:extLst>
          </p:cNvPr>
          <p:cNvSpPr txBox="1">
            <a:spLocks/>
          </p:cNvSpPr>
          <p:nvPr/>
        </p:nvSpPr>
        <p:spPr>
          <a:xfrm>
            <a:off x="457573" y="621169"/>
            <a:ext cx="8440893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>
                <a:solidFill>
                  <a:schemeClr val="bg1"/>
                </a:solidFill>
              </a:rPr>
              <a:t>Governança não é opcional</a:t>
            </a:r>
          </a:p>
        </p:txBody>
      </p:sp>
      <p:sp>
        <p:nvSpPr>
          <p:cNvPr id="8" name="CaixaDeTexto 10">
            <a:extLst>
              <a:ext uri="{FF2B5EF4-FFF2-40B4-BE49-F238E27FC236}">
                <a16:creationId xmlns:a16="http://schemas.microsoft.com/office/drawing/2014/main" id="{6D2241BE-2A64-A899-3AFD-F36367E70F2A}"/>
              </a:ext>
            </a:extLst>
          </p:cNvPr>
          <p:cNvSpPr txBox="1"/>
          <p:nvPr/>
        </p:nvSpPr>
        <p:spPr>
          <a:xfrm>
            <a:off x="1563874" y="1838698"/>
            <a:ext cx="66847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 dirty="0">
                <a:solidFill>
                  <a:schemeClr val="bg2"/>
                </a:solidFill>
                <a:latin typeface="+mn-lt"/>
              </a:rPr>
              <a:t>EU AI </a:t>
            </a:r>
            <a:r>
              <a:rPr lang="pt-BR" sz="2400" b="1" dirty="0" err="1">
                <a:solidFill>
                  <a:schemeClr val="bg2"/>
                </a:solidFill>
                <a:latin typeface="+mn-lt"/>
              </a:rPr>
              <a:t>Act</a:t>
            </a:r>
            <a:r>
              <a:rPr lang="pt-BR" sz="2400" b="1" dirty="0">
                <a:solidFill>
                  <a:schemeClr val="bg2"/>
                </a:solidFill>
                <a:latin typeface="+mn-lt"/>
              </a:rPr>
              <a:t> — vigência plena em </a:t>
            </a:r>
            <a:r>
              <a:rPr lang="pt-BR" sz="2400" b="1" dirty="0" err="1">
                <a:solidFill>
                  <a:schemeClr val="bg2"/>
                </a:solidFill>
                <a:latin typeface="+mn-lt"/>
              </a:rPr>
              <a:t>ago</a:t>
            </a:r>
            <a:r>
              <a:rPr lang="pt-BR" sz="2400" b="1" dirty="0">
                <a:solidFill>
                  <a:schemeClr val="bg2"/>
                </a:solidFill>
                <a:latin typeface="+mn-lt"/>
              </a:rPr>
              <a:t>/2026</a:t>
            </a:r>
          </a:p>
        </p:txBody>
      </p:sp>
      <p:sp>
        <p:nvSpPr>
          <p:cNvPr id="10" name="Text 25">
            <a:extLst>
              <a:ext uri="{FF2B5EF4-FFF2-40B4-BE49-F238E27FC236}">
                <a16:creationId xmlns:a16="http://schemas.microsoft.com/office/drawing/2014/main" id="{154D6F99-237F-92F7-5184-35A0BE689949}"/>
              </a:ext>
            </a:extLst>
          </p:cNvPr>
          <p:cNvSpPr/>
          <p:nvPr/>
        </p:nvSpPr>
        <p:spPr>
          <a:xfrm>
            <a:off x="1640074" y="2148791"/>
            <a:ext cx="5903726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pt-BR" sz="1600" noProof="0">
                <a:solidFill>
                  <a:schemeClr val="bg2"/>
                </a:solidFill>
                <a:ea typeface="Calibri" pitchFamily="34" charset="-122"/>
                <a:cs typeface="Calibri" pitchFamily="34" charset="-120"/>
              </a:rPr>
              <a:t>Exigirá trilhas de auditoria, supervisão humana e transparência nas decisões de sistemas de IA, incluindo agentes.</a:t>
            </a:r>
          </a:p>
        </p:txBody>
      </p:sp>
      <p:sp>
        <p:nvSpPr>
          <p:cNvPr id="13" name="CaixaDeTexto 38">
            <a:extLst>
              <a:ext uri="{FF2B5EF4-FFF2-40B4-BE49-F238E27FC236}">
                <a16:creationId xmlns:a16="http://schemas.microsoft.com/office/drawing/2014/main" id="{B7C2C317-A65A-9864-C634-FC8B1EC2C388}"/>
              </a:ext>
            </a:extLst>
          </p:cNvPr>
          <p:cNvSpPr txBox="1"/>
          <p:nvPr/>
        </p:nvSpPr>
        <p:spPr>
          <a:xfrm>
            <a:off x="1563874" y="3359628"/>
            <a:ext cx="53036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 dirty="0">
                <a:solidFill>
                  <a:schemeClr val="bg2"/>
                </a:solidFill>
                <a:latin typeface="+mn-lt"/>
              </a:rPr>
              <a:t>Brasil: PL 2.338/2023 + LGPD</a:t>
            </a:r>
          </a:p>
        </p:txBody>
      </p:sp>
      <p:sp>
        <p:nvSpPr>
          <p:cNvPr id="14" name="Text 25">
            <a:extLst>
              <a:ext uri="{FF2B5EF4-FFF2-40B4-BE49-F238E27FC236}">
                <a16:creationId xmlns:a16="http://schemas.microsoft.com/office/drawing/2014/main" id="{EBEE7DB2-7F0F-43E2-164B-5E415820569C}"/>
              </a:ext>
            </a:extLst>
          </p:cNvPr>
          <p:cNvSpPr/>
          <p:nvPr/>
        </p:nvSpPr>
        <p:spPr>
          <a:xfrm>
            <a:off x="1640075" y="3670034"/>
            <a:ext cx="6294249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pt-BR" sz="1600" noProof="0">
                <a:solidFill>
                  <a:schemeClr val="bg2"/>
                </a:solidFill>
                <a:ea typeface="Calibri" pitchFamily="34" charset="-122"/>
                <a:cs typeface="Calibri" pitchFamily="34" charset="-120"/>
              </a:rPr>
              <a:t>O marco legal da IA avança no Congresso com classificação de sistemas por nível de risco</a:t>
            </a:r>
            <a:r>
              <a:rPr lang="pt-BR" sz="1600">
                <a:solidFill>
                  <a:schemeClr val="bg2"/>
                </a:solidFill>
                <a:ea typeface="Calibri" pitchFamily="34" charset="-122"/>
                <a:cs typeface="Calibri" pitchFamily="34" charset="-120"/>
              </a:rPr>
              <a:t>. A</a:t>
            </a:r>
            <a:r>
              <a:rPr lang="pt-BR" sz="1600" noProof="0">
                <a:solidFill>
                  <a:schemeClr val="bg2"/>
                </a:solidFill>
                <a:ea typeface="Calibri" pitchFamily="34" charset="-122"/>
                <a:cs typeface="Calibri" pitchFamily="34" charset="-120"/>
              </a:rPr>
              <a:t> LGPD segue valendo para dados pessoais.</a:t>
            </a:r>
          </a:p>
        </p:txBody>
      </p:sp>
      <p:sp>
        <p:nvSpPr>
          <p:cNvPr id="15" name="CaixaDeTexto 41">
            <a:extLst>
              <a:ext uri="{FF2B5EF4-FFF2-40B4-BE49-F238E27FC236}">
                <a16:creationId xmlns:a16="http://schemas.microsoft.com/office/drawing/2014/main" id="{4B6AC625-6D83-8973-5A8F-1F6502CC3B0D}"/>
              </a:ext>
            </a:extLst>
          </p:cNvPr>
          <p:cNvSpPr txBox="1"/>
          <p:nvPr/>
        </p:nvSpPr>
        <p:spPr>
          <a:xfrm>
            <a:off x="1563874" y="4952720"/>
            <a:ext cx="34851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 i="1" err="1">
                <a:solidFill>
                  <a:schemeClr val="bg2"/>
                </a:solidFill>
                <a:latin typeface="+mn-lt"/>
              </a:rPr>
              <a:t>Human</a:t>
            </a:r>
            <a:r>
              <a:rPr lang="pt-BR" sz="2400" b="1" i="1">
                <a:solidFill>
                  <a:schemeClr val="bg2"/>
                </a:solidFill>
                <a:latin typeface="+mn-lt"/>
              </a:rPr>
              <a:t>-in-</a:t>
            </a:r>
            <a:r>
              <a:rPr lang="pt-BR" sz="2400" b="1" i="1" err="1">
                <a:solidFill>
                  <a:schemeClr val="bg2"/>
                </a:solidFill>
                <a:latin typeface="+mn-lt"/>
              </a:rPr>
              <a:t>the</a:t>
            </a:r>
            <a:r>
              <a:rPr lang="pt-BR" sz="2400" b="1" i="1">
                <a:solidFill>
                  <a:schemeClr val="bg2"/>
                </a:solidFill>
                <a:latin typeface="+mn-lt"/>
              </a:rPr>
              <a:t>-loop</a:t>
            </a:r>
          </a:p>
        </p:txBody>
      </p:sp>
      <p:sp>
        <p:nvSpPr>
          <p:cNvPr id="17" name="Text 25">
            <a:extLst>
              <a:ext uri="{FF2B5EF4-FFF2-40B4-BE49-F238E27FC236}">
                <a16:creationId xmlns:a16="http://schemas.microsoft.com/office/drawing/2014/main" id="{D178FCC5-7EEF-F132-6FE6-7F7D69FE3CE6}"/>
              </a:ext>
            </a:extLst>
          </p:cNvPr>
          <p:cNvSpPr/>
          <p:nvPr/>
        </p:nvSpPr>
        <p:spPr>
          <a:xfrm>
            <a:off x="1640074" y="5518651"/>
            <a:ext cx="4792690" cy="581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pt-BR" sz="1600" noProof="0">
                <a:solidFill>
                  <a:schemeClr val="bg2"/>
                </a:solidFill>
                <a:ea typeface="Calibri" pitchFamily="34" charset="-122"/>
                <a:cs typeface="Calibri" pitchFamily="34" charset="-120"/>
              </a:rPr>
              <a:t>O padrão que ganha força: a IA sugere e executa; humanos validam os pontos críticos do processo.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0C37ECFD-E77E-B12A-2A9C-14741A15F575}"/>
              </a:ext>
            </a:extLst>
          </p:cNvPr>
          <p:cNvSpPr/>
          <p:nvPr/>
        </p:nvSpPr>
        <p:spPr>
          <a:xfrm>
            <a:off x="548640" y="1973028"/>
            <a:ext cx="868680" cy="86868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4FACF5B-7F30-27C1-8F53-196F50D9792F}"/>
              </a:ext>
            </a:extLst>
          </p:cNvPr>
          <p:cNvSpPr/>
          <p:nvPr/>
        </p:nvSpPr>
        <p:spPr>
          <a:xfrm>
            <a:off x="548640" y="3428118"/>
            <a:ext cx="868680" cy="868680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55000">
                <a:srgbClr val="0F74EE"/>
              </a:gs>
              <a:gs pos="0">
                <a:schemeClr val="accent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E0D39718-850B-FF8E-C1FF-EB114A1A1CA6}"/>
              </a:ext>
            </a:extLst>
          </p:cNvPr>
          <p:cNvSpPr/>
          <p:nvPr/>
        </p:nvSpPr>
        <p:spPr>
          <a:xfrm>
            <a:off x="548640" y="5053841"/>
            <a:ext cx="868680" cy="868680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55000">
                <a:srgbClr val="0F74EE"/>
              </a:gs>
              <a:gs pos="0">
                <a:schemeClr val="accent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D5FCB416-E464-BAFB-AE11-C4B492795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rcRect l="9702" t="33779" r="69873" b="38878"/>
          <a:stretch>
            <a:fillRect/>
          </a:stretch>
        </p:blipFill>
        <p:spPr>
          <a:xfrm>
            <a:off x="727211" y="2143310"/>
            <a:ext cx="562667" cy="502161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34CA0766-1632-EBEE-A98E-8CBBE1F8E8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0218" t="33779" r="39357" b="38878"/>
          <a:stretch>
            <a:fillRect/>
          </a:stretch>
        </p:blipFill>
        <p:spPr>
          <a:xfrm>
            <a:off x="701646" y="3604993"/>
            <a:ext cx="562667" cy="502161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B6BDF91D-8873-9222-CCB4-610643D3D7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1361" t="33779" r="8214" b="38878"/>
          <a:stretch>
            <a:fillRect/>
          </a:stretch>
        </p:blipFill>
        <p:spPr>
          <a:xfrm>
            <a:off x="711271" y="5217850"/>
            <a:ext cx="562667" cy="502161"/>
          </a:xfrm>
          <a:prstGeom prst="rect">
            <a:avLst/>
          </a:prstGeom>
        </p:spPr>
      </p:pic>
      <p:sp>
        <p:nvSpPr>
          <p:cNvPr id="27" name="Text 26">
            <a:extLst>
              <a:ext uri="{FF2B5EF4-FFF2-40B4-BE49-F238E27FC236}">
                <a16:creationId xmlns:a16="http://schemas.microsoft.com/office/drawing/2014/main" id="{2AB6A18A-05C4-A12E-0A29-48FB85E079AE}"/>
              </a:ext>
            </a:extLst>
          </p:cNvPr>
          <p:cNvSpPr/>
          <p:nvPr/>
        </p:nvSpPr>
        <p:spPr>
          <a:xfrm>
            <a:off x="579490" y="6432150"/>
            <a:ext cx="11195603" cy="3316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i="1" noProof="0" dirty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Regulamento Europeu de IA (AI </a:t>
            </a:r>
            <a:r>
              <a:rPr lang="pt-BR" sz="1400" i="1" noProof="0" dirty="0" err="1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r>
              <a:rPr lang="pt-BR" sz="1400" i="1" noProof="0" dirty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); Congresso Nacional — PL 2.338/2023. </a:t>
            </a:r>
          </a:p>
        </p:txBody>
      </p:sp>
    </p:spTree>
    <p:extLst>
      <p:ext uri="{BB962C8B-B14F-4D97-AF65-F5344CB8AC3E}">
        <p14:creationId xmlns:p14="http://schemas.microsoft.com/office/powerpoint/2010/main" val="916606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E262BA-4BB6-1CE4-690B-542112FCD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57AD16-F84B-45D1-870B-DEF0623AD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73"/>
            <a:ext cx="12192000" cy="6861646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D15EC8F7-8588-D4F1-F9F5-02FAFEFA9D56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32EDC0B7-5F6C-7B56-B801-B2974AE84D3E}"/>
              </a:ext>
            </a:extLst>
          </p:cNvPr>
          <p:cNvSpPr txBox="1">
            <a:spLocks/>
          </p:cNvSpPr>
          <p:nvPr/>
        </p:nvSpPr>
        <p:spPr>
          <a:xfrm>
            <a:off x="457573" y="396299"/>
            <a:ext cx="7867277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>
                <a:solidFill>
                  <a:schemeClr val="bg1"/>
                </a:solidFill>
              </a:rPr>
              <a:t>A lacuna de governança em números</a:t>
            </a: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CC7824E2-055A-551F-329F-60ACD941EF2F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15" name="Text 25">
            <a:extLst>
              <a:ext uri="{FF2B5EF4-FFF2-40B4-BE49-F238E27FC236}">
                <a16:creationId xmlns:a16="http://schemas.microsoft.com/office/drawing/2014/main" id="{7ABFCE06-5417-E1CE-87D9-687C03B010D7}"/>
              </a:ext>
            </a:extLst>
          </p:cNvPr>
          <p:cNvSpPr/>
          <p:nvPr/>
        </p:nvSpPr>
        <p:spPr>
          <a:xfrm>
            <a:off x="643490" y="5837709"/>
            <a:ext cx="9658403" cy="568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b="1" noProof="0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Governança não é freio. É o que separa quem captura valor de quem vira estatística.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00C6E0AB-2DF7-3F25-EF03-BC45F9DC9E08}"/>
              </a:ext>
            </a:extLst>
          </p:cNvPr>
          <p:cNvSpPr/>
          <p:nvPr/>
        </p:nvSpPr>
        <p:spPr>
          <a:xfrm>
            <a:off x="548640" y="1560004"/>
            <a:ext cx="4924052" cy="1944482"/>
          </a:xfrm>
          <a:prstGeom prst="roundRect">
            <a:avLst>
              <a:gd name="adj" fmla="val 69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C652DDAF-3027-335D-FBF8-0E1032DB18F9}"/>
              </a:ext>
            </a:extLst>
          </p:cNvPr>
          <p:cNvSpPr/>
          <p:nvPr/>
        </p:nvSpPr>
        <p:spPr>
          <a:xfrm>
            <a:off x="5693753" y="1560004"/>
            <a:ext cx="4924052" cy="1944482"/>
          </a:xfrm>
          <a:prstGeom prst="roundRect">
            <a:avLst>
              <a:gd name="adj" fmla="val 661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C18EBEBD-63BD-38E9-CCB3-190157EC6411}"/>
              </a:ext>
            </a:extLst>
          </p:cNvPr>
          <p:cNvSpPr/>
          <p:nvPr/>
        </p:nvSpPr>
        <p:spPr>
          <a:xfrm>
            <a:off x="548640" y="3738052"/>
            <a:ext cx="4924052" cy="1944482"/>
          </a:xfrm>
          <a:prstGeom prst="roundRect">
            <a:avLst>
              <a:gd name="adj" fmla="val 80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78DF974D-EBE8-BDEB-DA09-36F41DFCBF76}"/>
              </a:ext>
            </a:extLst>
          </p:cNvPr>
          <p:cNvSpPr/>
          <p:nvPr/>
        </p:nvSpPr>
        <p:spPr>
          <a:xfrm>
            <a:off x="5693753" y="3738052"/>
            <a:ext cx="4924052" cy="1944482"/>
          </a:xfrm>
          <a:prstGeom prst="roundRect">
            <a:avLst>
              <a:gd name="adj" fmla="val 58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849B08C0-040B-E78D-295D-EB618391B6A9}"/>
              </a:ext>
            </a:extLst>
          </p:cNvPr>
          <p:cNvSpPr/>
          <p:nvPr/>
        </p:nvSpPr>
        <p:spPr>
          <a:xfrm>
            <a:off x="852097" y="147870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000" b="1" noProof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1 em cada 5</a:t>
            </a:r>
          </a:p>
        </p:txBody>
      </p:sp>
      <p:sp>
        <p:nvSpPr>
          <p:cNvPr id="32" name="Text 25">
            <a:extLst>
              <a:ext uri="{FF2B5EF4-FFF2-40B4-BE49-F238E27FC236}">
                <a16:creationId xmlns:a16="http://schemas.microsoft.com/office/drawing/2014/main" id="{86C17BB9-1A0D-CB97-6B81-7EED2A409189}"/>
              </a:ext>
            </a:extLst>
          </p:cNvPr>
          <p:cNvSpPr/>
          <p:nvPr/>
        </p:nvSpPr>
        <p:spPr>
          <a:xfrm>
            <a:off x="852096" y="2341936"/>
            <a:ext cx="4261141" cy="6851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400" noProof="0">
                <a:ea typeface="Calibri" pitchFamily="34" charset="-122"/>
                <a:cs typeface="Calibri" pitchFamily="34" charset="-120"/>
              </a:rPr>
              <a:t>empresas tem um modelo maduro de governança para agentes autônomos, enquanto 74% planejam adotar IA </a:t>
            </a:r>
            <a:r>
              <a:rPr lang="pt-BR" sz="1400" noProof="0" err="1">
                <a:ea typeface="Calibri" pitchFamily="34" charset="-122"/>
                <a:cs typeface="Calibri" pitchFamily="34" charset="-120"/>
              </a:rPr>
              <a:t>agêntica</a:t>
            </a:r>
            <a:r>
              <a:rPr lang="pt-BR" sz="1400" noProof="0">
                <a:ea typeface="Calibri" pitchFamily="34" charset="-122"/>
                <a:cs typeface="Calibri" pitchFamily="34" charset="-120"/>
              </a:rPr>
              <a:t> em até dois anos.</a:t>
            </a:r>
          </a:p>
        </p:txBody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842D382E-2E76-3783-F743-E8858148BDC4}"/>
              </a:ext>
            </a:extLst>
          </p:cNvPr>
          <p:cNvSpPr/>
          <p:nvPr/>
        </p:nvSpPr>
        <p:spPr>
          <a:xfrm>
            <a:off x="5947972" y="147870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000" b="1" noProof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35%</a:t>
            </a:r>
          </a:p>
        </p:txBody>
      </p:sp>
      <p:sp>
        <p:nvSpPr>
          <p:cNvPr id="40" name="Text 25">
            <a:extLst>
              <a:ext uri="{FF2B5EF4-FFF2-40B4-BE49-F238E27FC236}">
                <a16:creationId xmlns:a16="http://schemas.microsoft.com/office/drawing/2014/main" id="{7BB41752-877C-8F44-86B8-9AE52E9054BE}"/>
              </a:ext>
            </a:extLst>
          </p:cNvPr>
          <p:cNvSpPr/>
          <p:nvPr/>
        </p:nvSpPr>
        <p:spPr>
          <a:xfrm>
            <a:off x="5947971" y="2341936"/>
            <a:ext cx="4261141" cy="6851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400" noProof="0">
                <a:ea typeface="Calibri" pitchFamily="34" charset="-122"/>
                <a:cs typeface="Calibri" pitchFamily="34" charset="-120"/>
              </a:rPr>
              <a:t>das organizações admitem que não conseguiriam desligar um agente de IA descontrolado</a:t>
            </a:r>
            <a:r>
              <a:rPr lang="pt-BR" sz="1400">
                <a:ea typeface="Calibri" pitchFamily="34" charset="-122"/>
                <a:cs typeface="Calibri" pitchFamily="34" charset="-120"/>
              </a:rPr>
              <a:t>. </a:t>
            </a:r>
            <a:r>
              <a:rPr lang="pt-BR" sz="1400" noProof="0">
                <a:ea typeface="Calibri" pitchFamily="34" charset="-122"/>
                <a:cs typeface="Calibri" pitchFamily="34" charset="-120"/>
              </a:rPr>
              <a:t>36% não têm plano formal para agentes.</a:t>
            </a:r>
          </a:p>
        </p:txBody>
      </p:sp>
      <p:sp>
        <p:nvSpPr>
          <p:cNvPr id="42" name="Text 9">
            <a:extLst>
              <a:ext uri="{FF2B5EF4-FFF2-40B4-BE49-F238E27FC236}">
                <a16:creationId xmlns:a16="http://schemas.microsoft.com/office/drawing/2014/main" id="{45FA89F0-9882-8DBF-3CBD-592298B310E3}"/>
              </a:ext>
            </a:extLst>
          </p:cNvPr>
          <p:cNvSpPr/>
          <p:nvPr/>
        </p:nvSpPr>
        <p:spPr>
          <a:xfrm>
            <a:off x="852097" y="3652148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000" b="1" noProof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12%</a:t>
            </a:r>
          </a:p>
        </p:txBody>
      </p:sp>
      <p:sp>
        <p:nvSpPr>
          <p:cNvPr id="44" name="Text 25">
            <a:extLst>
              <a:ext uri="{FF2B5EF4-FFF2-40B4-BE49-F238E27FC236}">
                <a16:creationId xmlns:a16="http://schemas.microsoft.com/office/drawing/2014/main" id="{CBA60434-B988-5FC7-D031-A4D705E20BF6}"/>
              </a:ext>
            </a:extLst>
          </p:cNvPr>
          <p:cNvSpPr/>
          <p:nvPr/>
        </p:nvSpPr>
        <p:spPr>
          <a:xfrm>
            <a:off x="852096" y="4413374"/>
            <a:ext cx="4261141" cy="6851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400" noProof="0">
                <a:ea typeface="Calibri" pitchFamily="34" charset="-122"/>
                <a:cs typeface="Calibri" pitchFamily="34" charset="-120"/>
              </a:rPr>
              <a:t>dos CEOs relatam que a IA entregou, ao mesmo tempo, crescimento de receita e redução de custos. 56% ainda não viram benefício financeiro relevante.</a:t>
            </a:r>
          </a:p>
        </p:txBody>
      </p:sp>
      <p:sp>
        <p:nvSpPr>
          <p:cNvPr id="46" name="Text 9">
            <a:extLst>
              <a:ext uri="{FF2B5EF4-FFF2-40B4-BE49-F238E27FC236}">
                <a16:creationId xmlns:a16="http://schemas.microsoft.com/office/drawing/2014/main" id="{7D7CCDF1-F202-4114-DE97-DA5429FB164E}"/>
              </a:ext>
            </a:extLst>
          </p:cNvPr>
          <p:cNvSpPr/>
          <p:nvPr/>
        </p:nvSpPr>
        <p:spPr>
          <a:xfrm>
            <a:off x="5947972" y="3652148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000" noProof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74% →</a:t>
            </a:r>
            <a:r>
              <a:rPr lang="pt-BR" sz="4000" b="1" noProof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 20%</a:t>
            </a:r>
          </a:p>
        </p:txBody>
      </p:sp>
      <p:sp>
        <p:nvSpPr>
          <p:cNvPr id="48" name="Text 25">
            <a:extLst>
              <a:ext uri="{FF2B5EF4-FFF2-40B4-BE49-F238E27FC236}">
                <a16:creationId xmlns:a16="http://schemas.microsoft.com/office/drawing/2014/main" id="{2B8827BC-E019-3C30-3ECE-1F47B64008B7}"/>
              </a:ext>
            </a:extLst>
          </p:cNvPr>
          <p:cNvSpPr/>
          <p:nvPr/>
        </p:nvSpPr>
        <p:spPr>
          <a:xfrm>
            <a:off x="5947970" y="4550521"/>
            <a:ext cx="4498357" cy="6851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sz="1400" noProof="0">
                <a:ea typeface="Calibri" pitchFamily="34" charset="-122"/>
                <a:cs typeface="Calibri" pitchFamily="34" charset="-120"/>
              </a:rPr>
              <a:t>de todo o valor econômico gerado por IA é capturado por apenas 20% das organizações, </a:t>
            </a:r>
            <a:r>
              <a:rPr lang="pt-BR" sz="1400" b="1" noProof="0">
                <a:ea typeface="Calibri" pitchFamily="34" charset="-122"/>
                <a:cs typeface="Calibri" pitchFamily="34" charset="-120"/>
              </a:rPr>
              <a:t>justamente as que mais investem em governança.</a:t>
            </a:r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D8007C27-3760-86CE-6216-A201A03FC245}"/>
              </a:ext>
            </a:extLst>
          </p:cNvPr>
          <p:cNvSpPr/>
          <p:nvPr/>
        </p:nvSpPr>
        <p:spPr>
          <a:xfrm>
            <a:off x="852096" y="3102149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Deloitte, </a:t>
            </a:r>
            <a:r>
              <a:rPr lang="pt-BR" sz="850" i="1" noProof="0" err="1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</a:t>
            </a: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BR" sz="850" i="1" noProof="0" err="1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</a:t>
            </a: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AI 2026</a:t>
            </a:r>
            <a:endParaRPr lang="pt-BR" sz="850" noProof="0"/>
          </a:p>
        </p:txBody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72B0D903-31B7-18FF-E342-D309718EAFF8}"/>
              </a:ext>
            </a:extLst>
          </p:cNvPr>
          <p:cNvSpPr/>
          <p:nvPr/>
        </p:nvSpPr>
        <p:spPr>
          <a:xfrm>
            <a:off x="5946826" y="3138874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Writer / Deloitte (2026)</a:t>
            </a:r>
            <a:endParaRPr lang="pt-BR" sz="850" noProof="0"/>
          </a:p>
        </p:txBody>
      </p:sp>
      <p:sp>
        <p:nvSpPr>
          <p:cNvPr id="9" name="Text 15">
            <a:extLst>
              <a:ext uri="{FF2B5EF4-FFF2-40B4-BE49-F238E27FC236}">
                <a16:creationId xmlns:a16="http://schemas.microsoft.com/office/drawing/2014/main" id="{23B8D09F-FDE2-E2A3-F849-8F3F903C8CC8}"/>
              </a:ext>
            </a:extLst>
          </p:cNvPr>
          <p:cNvSpPr/>
          <p:nvPr/>
        </p:nvSpPr>
        <p:spPr>
          <a:xfrm>
            <a:off x="852097" y="5194888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r>
              <a:rPr lang="pt-BR" sz="850" i="1" noProof="0" err="1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PwC</a:t>
            </a: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CEO </a:t>
            </a:r>
            <a:r>
              <a:rPr lang="pt-BR" sz="850" i="1" noProof="0" err="1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</a:t>
            </a: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(4.454 executivos)</a:t>
            </a:r>
            <a:endParaRPr lang="pt-BR" sz="850" noProof="0"/>
          </a:p>
        </p:txBody>
      </p:sp>
      <p:sp>
        <p:nvSpPr>
          <p:cNvPr id="12" name="Text 19">
            <a:extLst>
              <a:ext uri="{FF2B5EF4-FFF2-40B4-BE49-F238E27FC236}">
                <a16:creationId xmlns:a16="http://schemas.microsoft.com/office/drawing/2014/main" id="{59E8733C-456B-AC8A-D9CD-0D371FF383EE}"/>
              </a:ext>
            </a:extLst>
          </p:cNvPr>
          <p:cNvSpPr/>
          <p:nvPr/>
        </p:nvSpPr>
        <p:spPr>
          <a:xfrm>
            <a:off x="5947972" y="5287577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r>
              <a:rPr lang="pt-BR" sz="850" i="1" noProof="0" err="1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PwC</a:t>
            </a: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pt-BR" sz="850" i="1" noProof="0" err="1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</a:t>
            </a:r>
            <a:r>
              <a:rPr lang="pt-BR" sz="850" i="1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AI (2025–2026)</a:t>
            </a:r>
            <a:endParaRPr lang="pt-BR" sz="850" noProof="0"/>
          </a:p>
        </p:txBody>
      </p:sp>
    </p:spTree>
    <p:extLst>
      <p:ext uri="{BB962C8B-B14F-4D97-AF65-F5344CB8AC3E}">
        <p14:creationId xmlns:p14="http://schemas.microsoft.com/office/powerpoint/2010/main" val="1114958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A9AEE-D37C-9541-31D2-CF6A78B93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3">
            <a:extLst>
              <a:ext uri="{FF2B5EF4-FFF2-40B4-BE49-F238E27FC236}">
                <a16:creationId xmlns:a16="http://schemas.microsoft.com/office/drawing/2014/main" id="{51006A68-8B9A-9C86-3151-CA302DE8F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878" y="-59588"/>
            <a:ext cx="12291400" cy="6917588"/>
          </a:xfrm>
          <a:prstGeom prst="rect">
            <a:avLst/>
          </a:prstGeom>
        </p:spPr>
      </p:pic>
      <p:sp>
        <p:nvSpPr>
          <p:cNvPr id="56" name="Retângulo 55">
            <a:extLst>
              <a:ext uri="{FF2B5EF4-FFF2-40B4-BE49-F238E27FC236}">
                <a16:creationId xmlns:a16="http://schemas.microsoft.com/office/drawing/2014/main" id="{BC6735B2-063E-87B7-FA96-03CFE41426B4}"/>
              </a:ext>
            </a:extLst>
          </p:cNvPr>
          <p:cNvSpPr/>
          <p:nvPr/>
        </p:nvSpPr>
        <p:spPr>
          <a:xfrm>
            <a:off x="8798295" y="3429000"/>
            <a:ext cx="3453340" cy="219488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0EFCBC60-CC37-C633-E968-EC35B581F72E}"/>
              </a:ext>
            </a:extLst>
          </p:cNvPr>
          <p:cNvSpPr/>
          <p:nvPr/>
        </p:nvSpPr>
        <p:spPr>
          <a:xfrm>
            <a:off x="-125940" y="3429000"/>
            <a:ext cx="3453340" cy="219488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2" name="Imagem 2">
            <a:extLst>
              <a:ext uri="{FF2B5EF4-FFF2-40B4-BE49-F238E27FC236}">
                <a16:creationId xmlns:a16="http://schemas.microsoft.com/office/drawing/2014/main" id="{8BE2E5FA-D560-32F3-E7B1-514D1E11EA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188641" y="2575133"/>
            <a:ext cx="2715117" cy="3760550"/>
          </a:xfrm>
          <a:prstGeom prst="rect">
            <a:avLst/>
          </a:prstGeom>
        </p:spPr>
      </p:pic>
      <p:pic>
        <p:nvPicPr>
          <p:cNvPr id="50" name="Imagem 2">
            <a:extLst>
              <a:ext uri="{FF2B5EF4-FFF2-40B4-BE49-F238E27FC236}">
                <a16:creationId xmlns:a16="http://schemas.microsoft.com/office/drawing/2014/main" id="{70E54FDD-F1F7-0169-F761-058DC8AA1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8530" y="2574734"/>
            <a:ext cx="2712178" cy="3758910"/>
          </a:xfrm>
          <a:prstGeom prst="rect">
            <a:avLst/>
          </a:prstGeom>
        </p:spPr>
      </p:pic>
      <p:sp>
        <p:nvSpPr>
          <p:cNvPr id="7" name="CaixaDeTexto 10">
            <a:extLst>
              <a:ext uri="{FF2B5EF4-FFF2-40B4-BE49-F238E27FC236}">
                <a16:creationId xmlns:a16="http://schemas.microsoft.com/office/drawing/2014/main" id="{B51FAFB0-DF9A-A618-D8CB-939E58B1D98A}"/>
              </a:ext>
            </a:extLst>
          </p:cNvPr>
          <p:cNvSpPr txBox="1"/>
          <p:nvPr/>
        </p:nvSpPr>
        <p:spPr>
          <a:xfrm>
            <a:off x="5350853" y="4115011"/>
            <a:ext cx="162216" cy="324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/>
          </a:p>
        </p:txBody>
      </p:sp>
      <p:pic>
        <p:nvPicPr>
          <p:cNvPr id="22" name="Imagem 2">
            <a:extLst>
              <a:ext uri="{FF2B5EF4-FFF2-40B4-BE49-F238E27FC236}">
                <a16:creationId xmlns:a16="http://schemas.microsoft.com/office/drawing/2014/main" id="{C415A29C-BDFA-1E16-96EC-3B127B94E3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4074" y="1659567"/>
            <a:ext cx="3373972" cy="4676116"/>
          </a:xfrm>
          <a:prstGeom prst="rect">
            <a:avLst/>
          </a:prstGeom>
        </p:spPr>
      </p:pic>
      <p:sp>
        <p:nvSpPr>
          <p:cNvPr id="30" name="Retângulo: Cantos Arredondados 8">
            <a:extLst>
              <a:ext uri="{FF2B5EF4-FFF2-40B4-BE49-F238E27FC236}">
                <a16:creationId xmlns:a16="http://schemas.microsoft.com/office/drawing/2014/main" id="{9B66F002-AD75-01AD-8241-F5B07FC12719}"/>
              </a:ext>
            </a:extLst>
          </p:cNvPr>
          <p:cNvSpPr/>
          <p:nvPr/>
        </p:nvSpPr>
        <p:spPr>
          <a:xfrm>
            <a:off x="2918137" y="4496489"/>
            <a:ext cx="2278351" cy="1237736"/>
          </a:xfrm>
          <a:prstGeom prst="roundRect">
            <a:avLst>
              <a:gd name="adj" fmla="val 12988"/>
            </a:avLst>
          </a:prstGeom>
          <a:solidFill>
            <a:schemeClr val="bg1"/>
          </a:solidFill>
          <a:ln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outerShdw blurRad="177800" dist="38100" dir="2700000" sx="107000" sy="107000" algn="tl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</a:t>
            </a:r>
          </a:p>
        </p:txBody>
      </p:sp>
      <p:sp>
        <p:nvSpPr>
          <p:cNvPr id="32" name="CaixaDeTexto 9">
            <a:extLst>
              <a:ext uri="{FF2B5EF4-FFF2-40B4-BE49-F238E27FC236}">
                <a16:creationId xmlns:a16="http://schemas.microsoft.com/office/drawing/2014/main" id="{BEBA8755-A086-636B-F692-3B9590A2C274}"/>
              </a:ext>
            </a:extLst>
          </p:cNvPr>
          <p:cNvSpPr txBox="1"/>
          <p:nvPr/>
        </p:nvSpPr>
        <p:spPr>
          <a:xfrm>
            <a:off x="3011318" y="4765748"/>
            <a:ext cx="1014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>
                <a:solidFill>
                  <a:schemeClr val="bg1">
                    <a:lumMod val="10000"/>
                  </a:schemeClr>
                </a:solidFill>
                <a:latin typeface="+mj-lt"/>
              </a:rPr>
              <a:t>Baixe agora o  e-book:</a:t>
            </a:r>
          </a:p>
        </p:txBody>
      </p:sp>
      <p:pic>
        <p:nvPicPr>
          <p:cNvPr id="36" name="Gráfico 27">
            <a:extLst>
              <a:ext uri="{FF2B5EF4-FFF2-40B4-BE49-F238E27FC236}">
                <a16:creationId xmlns:a16="http://schemas.microsoft.com/office/drawing/2014/main" id="{314E9E2F-1DBC-C443-D188-D1059970E9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5635" y="4653220"/>
            <a:ext cx="924273" cy="924273"/>
          </a:xfrm>
          <a:prstGeom prst="rect">
            <a:avLst/>
          </a:prstGeom>
        </p:spPr>
      </p:pic>
      <p:sp>
        <p:nvSpPr>
          <p:cNvPr id="42" name="CaixaDeTexto 10">
            <a:extLst>
              <a:ext uri="{FF2B5EF4-FFF2-40B4-BE49-F238E27FC236}">
                <a16:creationId xmlns:a16="http://schemas.microsoft.com/office/drawing/2014/main" id="{2C1BDA1F-5C73-A761-5CE3-68426EC15CCB}"/>
              </a:ext>
            </a:extLst>
          </p:cNvPr>
          <p:cNvSpPr txBox="1"/>
          <p:nvPr/>
        </p:nvSpPr>
        <p:spPr>
          <a:xfrm>
            <a:off x="8277969" y="4115011"/>
            <a:ext cx="162216" cy="324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/>
          </a:p>
        </p:txBody>
      </p:sp>
      <p:pic>
        <p:nvPicPr>
          <p:cNvPr id="44" name="Imagem 2">
            <a:extLst>
              <a:ext uri="{FF2B5EF4-FFF2-40B4-BE49-F238E27FC236}">
                <a16:creationId xmlns:a16="http://schemas.microsoft.com/office/drawing/2014/main" id="{C64B24C5-00C3-CF65-616E-5FE3590F08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81535" y="1660553"/>
            <a:ext cx="3373973" cy="4673092"/>
          </a:xfrm>
          <a:prstGeom prst="rect">
            <a:avLst/>
          </a:prstGeom>
        </p:spPr>
      </p:pic>
      <p:sp>
        <p:nvSpPr>
          <p:cNvPr id="45" name="Retângulo: Cantos Arredondados 8">
            <a:extLst>
              <a:ext uri="{FF2B5EF4-FFF2-40B4-BE49-F238E27FC236}">
                <a16:creationId xmlns:a16="http://schemas.microsoft.com/office/drawing/2014/main" id="{4E6A3ADC-31CC-4881-CEF9-F4F99E7DA85C}"/>
              </a:ext>
            </a:extLst>
          </p:cNvPr>
          <p:cNvSpPr/>
          <p:nvPr/>
        </p:nvSpPr>
        <p:spPr>
          <a:xfrm>
            <a:off x="6878864" y="4496489"/>
            <a:ext cx="2278351" cy="1237736"/>
          </a:xfrm>
          <a:prstGeom prst="roundRect">
            <a:avLst>
              <a:gd name="adj" fmla="val 12988"/>
            </a:avLst>
          </a:prstGeom>
          <a:solidFill>
            <a:srgbClr val="FFFFFF"/>
          </a:solidFill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  <a:effectLst>
            <a:outerShdw blurRad="444500" dist="38100" dir="2700000" sx="101000" sy="101000" algn="tl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</a:t>
            </a:r>
          </a:p>
        </p:txBody>
      </p:sp>
      <p:sp>
        <p:nvSpPr>
          <p:cNvPr id="46" name="CaixaDeTexto 9">
            <a:extLst>
              <a:ext uri="{FF2B5EF4-FFF2-40B4-BE49-F238E27FC236}">
                <a16:creationId xmlns:a16="http://schemas.microsoft.com/office/drawing/2014/main" id="{8368F5BC-377C-E6C3-C317-18EF9C3135E6}"/>
              </a:ext>
            </a:extLst>
          </p:cNvPr>
          <p:cNvSpPr txBox="1"/>
          <p:nvPr/>
        </p:nvSpPr>
        <p:spPr>
          <a:xfrm>
            <a:off x="6990552" y="4754583"/>
            <a:ext cx="1014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>
                <a:solidFill>
                  <a:schemeClr val="bg1">
                    <a:lumMod val="10000"/>
                  </a:schemeClr>
                </a:solidFill>
                <a:latin typeface="+mj-lt"/>
              </a:rPr>
              <a:t>Baixe agora o  e-book:</a:t>
            </a:r>
          </a:p>
        </p:txBody>
      </p:sp>
      <p:pic>
        <p:nvPicPr>
          <p:cNvPr id="49" name="Imagem 48">
            <a:extLst>
              <a:ext uri="{FF2B5EF4-FFF2-40B4-BE49-F238E27FC236}">
                <a16:creationId xmlns:a16="http://schemas.microsoft.com/office/drawing/2014/main" id="{9A2D56F7-C61B-FC4A-7BD9-8E8D9B0482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8039" y="4637980"/>
            <a:ext cx="1014540" cy="985903"/>
          </a:xfrm>
          <a:prstGeom prst="rect">
            <a:avLst/>
          </a:prstGeom>
        </p:spPr>
      </p:pic>
      <p:sp>
        <p:nvSpPr>
          <p:cNvPr id="54" name="Título 1">
            <a:extLst>
              <a:ext uri="{FF2B5EF4-FFF2-40B4-BE49-F238E27FC236}">
                <a16:creationId xmlns:a16="http://schemas.microsoft.com/office/drawing/2014/main" id="{F25192CF-E26D-D0A3-80B8-BAEBCB2B81D8}"/>
              </a:ext>
            </a:extLst>
          </p:cNvPr>
          <p:cNvSpPr txBox="1">
            <a:spLocks/>
          </p:cNvSpPr>
          <p:nvPr/>
        </p:nvSpPr>
        <p:spPr>
          <a:xfrm>
            <a:off x="2094627" y="386198"/>
            <a:ext cx="7867277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>
                <a:solidFill>
                  <a:schemeClr val="bg1"/>
                </a:solidFill>
              </a:rPr>
              <a:t>Fique por dentro dos nossos conteúdos:</a:t>
            </a:r>
          </a:p>
        </p:txBody>
      </p:sp>
    </p:spTree>
    <p:extLst>
      <p:ext uri="{BB962C8B-B14F-4D97-AF65-F5344CB8AC3E}">
        <p14:creationId xmlns:p14="http://schemas.microsoft.com/office/powerpoint/2010/main" val="1058959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441E2D1E-105E-1CE9-BFB0-6D16D6901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293" y="4093499"/>
            <a:ext cx="1688514" cy="1666468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E5DA14E1-5580-A647-737E-D42CA2C77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3954" y="5584044"/>
            <a:ext cx="2552198" cy="111088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2F4BCA5-4489-79FE-69CA-9378D63E4D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5749" y="5410407"/>
            <a:ext cx="1336753" cy="1336753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BC963A3B-A347-88E5-CEE6-E8AA468B76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2494" y="5703164"/>
            <a:ext cx="977617" cy="977617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47" name="CaixaDeTexto 46">
            <a:extLst>
              <a:ext uri="{FF2B5EF4-FFF2-40B4-BE49-F238E27FC236}">
                <a16:creationId xmlns:a16="http://schemas.microsoft.com/office/drawing/2014/main" id="{57C638FB-93EC-37EB-B16E-CDD39DB978F8}"/>
              </a:ext>
            </a:extLst>
          </p:cNvPr>
          <p:cNvSpPr txBox="1"/>
          <p:nvPr/>
        </p:nvSpPr>
        <p:spPr>
          <a:xfrm>
            <a:off x="818579" y="540057"/>
            <a:ext cx="3137829" cy="209903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pt-BR" sz="9600" b="1">
                <a:solidFill>
                  <a:srgbClr val="03185A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170</a:t>
            </a:r>
          </a:p>
        </p:txBody>
      </p:sp>
      <p:pic>
        <p:nvPicPr>
          <p:cNvPr id="26" name="Gráfico 25">
            <a:extLst>
              <a:ext uri="{FF2B5EF4-FFF2-40B4-BE49-F238E27FC236}">
                <a16:creationId xmlns:a16="http://schemas.microsoft.com/office/drawing/2014/main" id="{40D818A9-FE33-046C-433A-5BD3A96924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33389" y="4612505"/>
            <a:ext cx="2221959" cy="531461"/>
          </a:xfrm>
          <a:prstGeom prst="rect">
            <a:avLst/>
          </a:prstGeom>
        </p:spPr>
      </p:pic>
      <p:pic>
        <p:nvPicPr>
          <p:cNvPr id="36" name="Gráfico 35">
            <a:extLst>
              <a:ext uri="{FF2B5EF4-FFF2-40B4-BE49-F238E27FC236}">
                <a16:creationId xmlns:a16="http://schemas.microsoft.com/office/drawing/2014/main" id="{4543F7DD-1F81-8A75-C169-D7A9F4E0FF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7772" y="4557757"/>
            <a:ext cx="2029703" cy="640959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57E70CED-A0B4-71EC-77C7-8C70C1B99F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196000"/>
                    </a14:imgEffect>
                    <a14:imgEffect>
                      <a14:brightnessContrast bright="66000" contrast="-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2048" y="4692477"/>
            <a:ext cx="1794975" cy="371518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A57EA755-6FCD-DBD1-18AE-AC5AB61099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84927" y="4475776"/>
            <a:ext cx="772684" cy="859414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19CDB873-5B76-DB97-2745-7CB0353F90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7772" y="5972397"/>
            <a:ext cx="1741284" cy="440325"/>
          </a:xfrm>
          <a:prstGeom prst="rect">
            <a:avLst/>
          </a:prstGeom>
        </p:spPr>
      </p:pic>
      <p:sp>
        <p:nvSpPr>
          <p:cNvPr id="52" name="CaixaDeTexto 51">
            <a:extLst>
              <a:ext uri="{FF2B5EF4-FFF2-40B4-BE49-F238E27FC236}">
                <a16:creationId xmlns:a16="http://schemas.microsoft.com/office/drawing/2014/main" id="{5628C1BD-6A48-CC59-B593-87A24386D9E8}"/>
              </a:ext>
            </a:extLst>
          </p:cNvPr>
          <p:cNvSpPr txBox="1"/>
          <p:nvPr/>
        </p:nvSpPr>
        <p:spPr>
          <a:xfrm>
            <a:off x="535530" y="2574180"/>
            <a:ext cx="2502103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pt-BR" sz="1600">
                <a:solidFill>
                  <a:schemeClr val="tx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atendidos ao longo</a:t>
            </a:r>
            <a:br>
              <a:rPr lang="pt-BR" sz="1600">
                <a:solidFill>
                  <a:schemeClr val="tx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pt-BR" sz="1600" b="1">
                <a:solidFill>
                  <a:schemeClr val="tx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 nossa trajetória</a:t>
            </a:r>
          </a:p>
        </p:txBody>
      </p:sp>
      <p:pic>
        <p:nvPicPr>
          <p:cNvPr id="57" name="Gráfico 56">
            <a:extLst>
              <a:ext uri="{FF2B5EF4-FFF2-40B4-BE49-F238E27FC236}">
                <a16:creationId xmlns:a16="http://schemas.microsoft.com/office/drawing/2014/main" id="{9CA414B9-AB69-940A-BAC5-76DE7BAF23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67772" y="1695868"/>
            <a:ext cx="600597" cy="60059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id="{22C38657-A489-0B1B-AAB7-184A097C09B1}"/>
              </a:ext>
            </a:extLst>
          </p:cNvPr>
          <p:cNvSpPr txBox="1"/>
          <p:nvPr/>
        </p:nvSpPr>
        <p:spPr>
          <a:xfrm>
            <a:off x="2808792" y="1452131"/>
            <a:ext cx="1455125" cy="5760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>
                <a:solidFill>
                  <a:srgbClr val="03185A"/>
                </a:solidFill>
                <a:latin typeface="Utile" panose="020B0503030504020204" pitchFamily="34" charset="0"/>
                <a:cs typeface="Poppins" panose="00000500000000000000" pitchFamily="2" charset="0"/>
              </a:rPr>
              <a:t>clientes</a:t>
            </a:r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9D426434-0601-C77E-64DE-F4D02884D95D}"/>
              </a:ext>
            </a:extLst>
          </p:cNvPr>
          <p:cNvSpPr txBox="1"/>
          <p:nvPr/>
        </p:nvSpPr>
        <p:spPr>
          <a:xfrm>
            <a:off x="4791139" y="540057"/>
            <a:ext cx="3137829" cy="209903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pt-BR" sz="9600" b="1">
                <a:solidFill>
                  <a:srgbClr val="03185A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130</a:t>
            </a:r>
          </a:p>
        </p:txBody>
      </p: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E8038137-1198-FCCA-4DB5-F554485ED406}"/>
              </a:ext>
            </a:extLst>
          </p:cNvPr>
          <p:cNvSpPr txBox="1"/>
          <p:nvPr/>
        </p:nvSpPr>
        <p:spPr>
          <a:xfrm>
            <a:off x="4844341" y="2539156"/>
            <a:ext cx="2853107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600">
                <a:solidFill>
                  <a:schemeClr val="tx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atuando com </a:t>
            </a:r>
            <a:r>
              <a:rPr lang="pt-BR" sz="1600" b="1">
                <a:solidFill>
                  <a:schemeClr val="tx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Consultoria </a:t>
            </a:r>
            <a:r>
              <a:rPr lang="pt-BR" sz="1600">
                <a:solidFill>
                  <a:schemeClr val="tx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  <a:r>
              <a:rPr lang="pt-BR" sz="1600" b="1">
                <a:solidFill>
                  <a:schemeClr val="tx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Tecnologia</a:t>
            </a:r>
          </a:p>
        </p:txBody>
      </p:sp>
      <p:pic>
        <p:nvPicPr>
          <p:cNvPr id="89" name="Gráfico 88">
            <a:extLst>
              <a:ext uri="{FF2B5EF4-FFF2-40B4-BE49-F238E27FC236}">
                <a16:creationId xmlns:a16="http://schemas.microsoft.com/office/drawing/2014/main" id="{5CE4A1CB-E9E4-846C-CFFC-3B7E39B0EA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43412" y="1695656"/>
            <a:ext cx="600597" cy="600597"/>
          </a:xfrm>
          <a:prstGeom prst="rect">
            <a:avLst/>
          </a:prstGeom>
        </p:spPr>
      </p:pic>
      <p:sp>
        <p:nvSpPr>
          <p:cNvPr id="90" name="CaixaDeTexto 89">
            <a:extLst>
              <a:ext uri="{FF2B5EF4-FFF2-40B4-BE49-F238E27FC236}">
                <a16:creationId xmlns:a16="http://schemas.microsoft.com/office/drawing/2014/main" id="{E2114C26-9C35-D25B-0D66-3397F8E62D1D}"/>
              </a:ext>
            </a:extLst>
          </p:cNvPr>
          <p:cNvSpPr txBox="1"/>
          <p:nvPr/>
        </p:nvSpPr>
        <p:spPr>
          <a:xfrm>
            <a:off x="6864097" y="1445411"/>
            <a:ext cx="1952687" cy="5890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>
                <a:solidFill>
                  <a:srgbClr val="03185A"/>
                </a:solidFill>
                <a:latin typeface="Utile" panose="020B0503030504020204" pitchFamily="34" charset="0"/>
                <a:cs typeface="Poppins" panose="00000500000000000000" pitchFamily="2" charset="0"/>
              </a:rPr>
              <a:t>profissionais</a:t>
            </a:r>
            <a:endParaRPr lang="pt-BR" sz="2000" b="1">
              <a:solidFill>
                <a:srgbClr val="03185A"/>
              </a:solidFill>
              <a:latin typeface="Utile" panose="020B0503030504020204" pitchFamily="34" charset="0"/>
              <a:cs typeface="Poppins" panose="00000500000000000000" pitchFamily="2" charset="0"/>
            </a:endParaRP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id="{1946C6B6-B573-3F49-C7D8-C35A451B248E}"/>
              </a:ext>
            </a:extLst>
          </p:cNvPr>
          <p:cNvSpPr txBox="1"/>
          <p:nvPr/>
        </p:nvSpPr>
        <p:spPr>
          <a:xfrm>
            <a:off x="9320827" y="507561"/>
            <a:ext cx="3137829" cy="209903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pt-BR" sz="9600" b="1">
                <a:solidFill>
                  <a:srgbClr val="03185A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16</a:t>
            </a:r>
          </a:p>
        </p:txBody>
      </p:sp>
      <p:pic>
        <p:nvPicPr>
          <p:cNvPr id="93" name="Gráfico 92">
            <a:extLst>
              <a:ext uri="{FF2B5EF4-FFF2-40B4-BE49-F238E27FC236}">
                <a16:creationId xmlns:a16="http://schemas.microsoft.com/office/drawing/2014/main" id="{04A1E352-8168-7BD0-13D1-685DE58098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083866" y="1663160"/>
            <a:ext cx="600597" cy="600597"/>
          </a:xfrm>
          <a:prstGeom prst="rect">
            <a:avLst/>
          </a:prstGeom>
        </p:spPr>
      </p:pic>
      <p:sp>
        <p:nvSpPr>
          <p:cNvPr id="99" name="CaixaDeTexto 98">
            <a:extLst>
              <a:ext uri="{FF2B5EF4-FFF2-40B4-BE49-F238E27FC236}">
                <a16:creationId xmlns:a16="http://schemas.microsoft.com/office/drawing/2014/main" id="{E4355ADC-D084-3978-80BA-F5AAFA201B31}"/>
              </a:ext>
            </a:extLst>
          </p:cNvPr>
          <p:cNvSpPr txBox="1"/>
          <p:nvPr/>
        </p:nvSpPr>
        <p:spPr>
          <a:xfrm>
            <a:off x="10645858" y="1452036"/>
            <a:ext cx="1455125" cy="5760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>
                <a:solidFill>
                  <a:srgbClr val="03185A"/>
                </a:solidFill>
                <a:latin typeface="Utile" panose="020B0503030504020204" pitchFamily="34" charset="0"/>
                <a:cs typeface="Poppins" panose="00000500000000000000" pitchFamily="2" charset="0"/>
              </a:rPr>
              <a:t>anos</a:t>
            </a:r>
            <a:endParaRPr lang="pt-BR" sz="2800" b="1">
              <a:solidFill>
                <a:srgbClr val="03185A"/>
              </a:solidFill>
              <a:latin typeface="Utile" panose="020B0503030504020204" pitchFamily="34" charset="0"/>
              <a:cs typeface="Poppins" panose="00000500000000000000" pitchFamily="2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47B3C52-6675-465B-24CB-EF1BF0944900}"/>
              </a:ext>
            </a:extLst>
          </p:cNvPr>
          <p:cNvSpPr txBox="1"/>
          <p:nvPr/>
        </p:nvSpPr>
        <p:spPr>
          <a:xfrm rot="16200000">
            <a:off x="-600691" y="5979310"/>
            <a:ext cx="1515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i="0">
                <a:solidFill>
                  <a:srgbClr val="041D4E">
                    <a:alpha val="37000"/>
                  </a:srgbClr>
                </a:solidFill>
                <a:effectLst/>
                <a:latin typeface="Utile" panose="020B0503030504020204" pitchFamily="34" charset="0"/>
              </a:rPr>
              <a:t>©️ </a:t>
            </a:r>
            <a:r>
              <a:rPr lang="pt-BR" sz="1200" b="1">
                <a:solidFill>
                  <a:srgbClr val="041D4E">
                    <a:alpha val="37000"/>
                  </a:srgbClr>
                </a:solidFill>
                <a:latin typeface="Utile" panose="020B0503030504020204" pitchFamily="34" charset="0"/>
              </a:rPr>
              <a:t>Bridge &amp; Co.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4C3A4FF-3652-9EB1-2D6F-681A4A1E2FAF}"/>
              </a:ext>
            </a:extLst>
          </p:cNvPr>
          <p:cNvSpPr txBox="1"/>
          <p:nvPr/>
        </p:nvSpPr>
        <p:spPr>
          <a:xfrm>
            <a:off x="9247876" y="2532408"/>
            <a:ext cx="2853107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600">
                <a:solidFill>
                  <a:schemeClr val="tx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gerando valor para empresas </a:t>
            </a:r>
            <a:r>
              <a:rPr lang="pt-BR" sz="1600" b="1">
                <a:solidFill>
                  <a:schemeClr val="tx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líderes de </a:t>
            </a:r>
          </a:p>
          <a:p>
            <a:r>
              <a:rPr lang="pt-BR" sz="1600" b="1">
                <a:solidFill>
                  <a:schemeClr val="tx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seus segmentos</a:t>
            </a:r>
          </a:p>
        </p:txBody>
      </p:sp>
      <p:sp>
        <p:nvSpPr>
          <p:cNvPr id="14" name="Retângulo: Cantos Arredondados 13">
            <a:hlinkClick r:id="rId16"/>
            <a:extLst>
              <a:ext uri="{FF2B5EF4-FFF2-40B4-BE49-F238E27FC236}">
                <a16:creationId xmlns:a16="http://schemas.microsoft.com/office/drawing/2014/main" id="{673FDFFE-A4FA-88D0-EF78-4370C2F1FAC9}"/>
              </a:ext>
            </a:extLst>
          </p:cNvPr>
          <p:cNvSpPr/>
          <p:nvPr/>
        </p:nvSpPr>
        <p:spPr>
          <a:xfrm>
            <a:off x="9593580" y="6249473"/>
            <a:ext cx="1932769" cy="155618"/>
          </a:xfrm>
          <a:prstGeom prst="roundRect">
            <a:avLst>
              <a:gd name="adj" fmla="val 50000"/>
            </a:avLst>
          </a:prstGeom>
          <a:solidFill>
            <a:schemeClr val="tx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NTS Brasil - Institucional">
            <a:extLst>
              <a:ext uri="{FF2B5EF4-FFF2-40B4-BE49-F238E27FC236}">
                <a16:creationId xmlns:a16="http://schemas.microsoft.com/office/drawing/2014/main" id="{A8F0C917-22C5-225B-9C9C-A8A363ED072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70000"/>
                    </a14:imgEffect>
                  </a14:imgLayer>
                </a14:imgProps>
              </a:ext>
            </a:extLst>
          </a:blip>
          <a:srcRect t="29136" b="26014"/>
          <a:stretch>
            <a:fillRect/>
          </a:stretch>
        </p:blipFill>
        <p:spPr>
          <a:xfrm>
            <a:off x="9669885" y="5714789"/>
            <a:ext cx="1932770" cy="861482"/>
          </a:xfrm>
          <a:prstGeom prst="rect">
            <a:avLst/>
          </a:prstGeom>
        </p:spPr>
      </p:pic>
      <p:sp>
        <p:nvSpPr>
          <p:cNvPr id="44" name="Retângulo 43">
            <a:extLst>
              <a:ext uri="{FF2B5EF4-FFF2-40B4-BE49-F238E27FC236}">
                <a16:creationId xmlns:a16="http://schemas.microsoft.com/office/drawing/2014/main" id="{67ECCA07-21F3-7695-13F0-CDD4FBEA46FF}"/>
              </a:ext>
            </a:extLst>
          </p:cNvPr>
          <p:cNvSpPr>
            <a:spLocks/>
          </p:cNvSpPr>
          <p:nvPr/>
        </p:nvSpPr>
        <p:spPr>
          <a:xfrm rot="10800000">
            <a:off x="10430" y="3494595"/>
            <a:ext cx="12192000" cy="3390777"/>
          </a:xfrm>
          <a:prstGeom prst="rect">
            <a:avLst/>
          </a:prstGeom>
          <a:gradFill>
            <a:gsLst>
              <a:gs pos="100000">
                <a:schemeClr val="bg1">
                  <a:alpha val="73000"/>
                </a:schemeClr>
              </a:gs>
              <a:gs pos="0">
                <a:srgbClr val="0C62F5">
                  <a:alpha val="5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411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37642C17-6F10-7F70-294E-9103F5B6A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14300" y="-84656"/>
            <a:ext cx="12306300" cy="7027311"/>
          </a:xfrm>
          <a:prstGeom prst="rect">
            <a:avLst/>
          </a:prstGeom>
        </p:spPr>
      </p:pic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0F18AB1E-9FC7-7E1A-D1E4-F3530BE9FD3F}"/>
              </a:ext>
            </a:extLst>
          </p:cNvPr>
          <p:cNvSpPr/>
          <p:nvPr/>
        </p:nvSpPr>
        <p:spPr>
          <a:xfrm>
            <a:off x="1612900" y="1676400"/>
            <a:ext cx="8902700" cy="3721100"/>
          </a:xfrm>
          <a:prstGeom prst="roundRect">
            <a:avLst>
              <a:gd name="adj" fmla="val 10148"/>
            </a:avLst>
          </a:prstGeom>
          <a:solidFill>
            <a:schemeClr val="tx2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4F7E051-32AD-BBB1-0BA5-F7C9DCADA0E5}"/>
              </a:ext>
            </a:extLst>
          </p:cNvPr>
          <p:cNvSpPr txBox="1"/>
          <p:nvPr/>
        </p:nvSpPr>
        <p:spPr>
          <a:xfrm>
            <a:off x="4826959" y="2157262"/>
            <a:ext cx="5310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Everton Oliveira</a:t>
            </a:r>
            <a:b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pt-BR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Arquiteto de soluções na Bridge &amp; Co.</a:t>
            </a:r>
            <a:endParaRPr kumimoji="0" lang="pt-BR" sz="16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3E26FDB-F0BA-708F-9D94-30663A4964FB}"/>
              </a:ext>
            </a:extLst>
          </p:cNvPr>
          <p:cNvSpPr txBox="1"/>
          <p:nvPr/>
        </p:nvSpPr>
        <p:spPr>
          <a:xfrm>
            <a:off x="4826958" y="3037278"/>
            <a:ext cx="49279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Analista de Sistemas com pós-graduação em Engenharia de Software pela PUC/RIO. Especialista em automação de processos (RPA) e inteligência artificial desde 2018, já transformou a operação de dezenas de empresas no Brasil e no exterior, reduzindo custos, eliminando erros manuais e acelerando entregas com soluções sob medida.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15A60B8-C0D9-55C8-F8D5-755CD5283A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6043" y="3862997"/>
            <a:ext cx="181011" cy="185597"/>
          </a:xfrm>
          <a:prstGeom prst="rect">
            <a:avLst/>
          </a:prstGeom>
        </p:spPr>
      </p:pic>
      <p:pic>
        <p:nvPicPr>
          <p:cNvPr id="2" name="Imagem 17">
            <a:extLst>
              <a:ext uri="{FF2B5EF4-FFF2-40B4-BE49-F238E27FC236}">
                <a16:creationId xmlns:a16="http://schemas.microsoft.com/office/drawing/2014/main" id="{54E94BDE-266F-358A-93BF-1175CF3C1E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75" r="2475"/>
          <a:stretch/>
        </p:blipFill>
        <p:spPr>
          <a:xfrm>
            <a:off x="3103364" y="2541982"/>
            <a:ext cx="1527332" cy="1606865"/>
          </a:xfrm>
          <a:prstGeom prst="ellipse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EB8ACC40-967C-CB38-8852-A8B0602E0279}"/>
              </a:ext>
            </a:extLst>
          </p:cNvPr>
          <p:cNvSpPr/>
          <p:nvPr/>
        </p:nvSpPr>
        <p:spPr>
          <a:xfrm>
            <a:off x="2385972" y="2561660"/>
            <a:ext cx="1125810" cy="115433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Gráfico 17">
            <a:extLst>
              <a:ext uri="{FF2B5EF4-FFF2-40B4-BE49-F238E27FC236}">
                <a16:creationId xmlns:a16="http://schemas.microsoft.com/office/drawing/2014/main" id="{1FCC98F5-E12D-21AF-97A6-D82329BAB8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55921" y="5610389"/>
            <a:ext cx="2362798" cy="71599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E6FAF4E-17AF-610B-A997-877A6334ED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7442" y="2786062"/>
            <a:ext cx="697862" cy="69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1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13DC5FD-EBFB-4363-311E-4B0E22F03F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6798"/>
          <a:stretch>
            <a:fillRect/>
          </a:stretch>
        </p:blipFill>
        <p:spPr>
          <a:xfrm>
            <a:off x="3239" y="0"/>
            <a:ext cx="12188761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CD1DB02-3398-9263-284C-EB2CC5B00130}"/>
              </a:ext>
            </a:extLst>
          </p:cNvPr>
          <p:cNvSpPr/>
          <p:nvPr/>
        </p:nvSpPr>
        <p:spPr>
          <a:xfrm>
            <a:off x="1226049" y="2373221"/>
            <a:ext cx="9739901" cy="3942082"/>
          </a:xfrm>
          <a:prstGeom prst="roundRect">
            <a:avLst>
              <a:gd name="adj" fmla="val 11741"/>
            </a:avLst>
          </a:prstGeom>
          <a:solidFill>
            <a:schemeClr val="accent4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ixaDeTexto 9">
            <a:extLst>
              <a:ext uri="{FF2B5EF4-FFF2-40B4-BE49-F238E27FC236}">
                <a16:creationId xmlns:a16="http://schemas.microsoft.com/office/drawing/2014/main" id="{0C769BD7-0D56-7D23-EF77-C66DFC92F098}"/>
              </a:ext>
            </a:extLst>
          </p:cNvPr>
          <p:cNvSpPr txBox="1"/>
          <p:nvPr/>
        </p:nvSpPr>
        <p:spPr>
          <a:xfrm>
            <a:off x="1967500" y="2644985"/>
            <a:ext cx="8111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>
                <a:solidFill>
                  <a:schemeClr val="accent3"/>
                </a:solidFill>
              </a:rPr>
              <a:t>Fique por dentro dos nossos conteúdos:</a:t>
            </a:r>
          </a:p>
        </p:txBody>
      </p:sp>
      <p:sp>
        <p:nvSpPr>
          <p:cNvPr id="11" name="Retângulo: Cantos Arredondados 8">
            <a:extLst>
              <a:ext uri="{FF2B5EF4-FFF2-40B4-BE49-F238E27FC236}">
                <a16:creationId xmlns:a16="http://schemas.microsoft.com/office/drawing/2014/main" id="{A7F8017C-EC0B-64A3-4067-FCDE89A2DCC3}"/>
              </a:ext>
            </a:extLst>
          </p:cNvPr>
          <p:cNvSpPr/>
          <p:nvPr/>
        </p:nvSpPr>
        <p:spPr>
          <a:xfrm>
            <a:off x="3094747" y="3378414"/>
            <a:ext cx="1931695" cy="1931695"/>
          </a:xfrm>
          <a:prstGeom prst="roundRect">
            <a:avLst/>
          </a:prstGeom>
          <a:solidFill>
            <a:schemeClr val="bg1"/>
          </a:solidFill>
          <a:ln w="1905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4DA4CBE-DC64-0944-452E-E1D977F6E4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7874" y="3608449"/>
            <a:ext cx="1512369" cy="1512369"/>
          </a:xfrm>
          <a:prstGeom prst="rect">
            <a:avLst/>
          </a:prstGeom>
        </p:spPr>
      </p:pic>
      <p:pic>
        <p:nvPicPr>
          <p:cNvPr id="13" name="Gráfico 3">
            <a:hlinkClick r:id="rId4"/>
            <a:extLst>
              <a:ext uri="{FF2B5EF4-FFF2-40B4-BE49-F238E27FC236}">
                <a16:creationId xmlns:a16="http://schemas.microsoft.com/office/drawing/2014/main" id="{E2C9B354-F3E6-AA36-6B05-A8AB414CF4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1062" y="5424133"/>
            <a:ext cx="594358" cy="594358"/>
          </a:xfrm>
          <a:prstGeom prst="rect">
            <a:avLst/>
          </a:prstGeom>
        </p:spPr>
      </p:pic>
      <p:sp>
        <p:nvSpPr>
          <p:cNvPr id="16" name="Retângulo: Cantos Arredondados 8">
            <a:extLst>
              <a:ext uri="{FF2B5EF4-FFF2-40B4-BE49-F238E27FC236}">
                <a16:creationId xmlns:a16="http://schemas.microsoft.com/office/drawing/2014/main" id="{4ED10D8F-77D0-CC5B-F7DE-DADE6C411BF7}"/>
              </a:ext>
            </a:extLst>
          </p:cNvPr>
          <p:cNvSpPr/>
          <p:nvPr/>
        </p:nvSpPr>
        <p:spPr>
          <a:xfrm>
            <a:off x="6830433" y="3378414"/>
            <a:ext cx="1931695" cy="1931695"/>
          </a:xfrm>
          <a:prstGeom prst="roundRect">
            <a:avLst/>
          </a:prstGeom>
          <a:solidFill>
            <a:schemeClr val="bg1"/>
          </a:solidFill>
          <a:ln w="1905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E57E90F-2450-550A-A932-5B8A3D19AF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2388" y="5424132"/>
            <a:ext cx="607784" cy="594359"/>
          </a:xfrm>
          <a:prstGeom prst="ellipse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D9BD34-68AB-364F-EFE9-36D762D59F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6725" y="3544412"/>
            <a:ext cx="1625154" cy="1603456"/>
          </a:xfrm>
          <a:prstGeom prst="rect">
            <a:avLst/>
          </a:prstGeom>
        </p:spPr>
      </p:pic>
      <p:pic>
        <p:nvPicPr>
          <p:cNvPr id="3" name="Gráfico 17">
            <a:extLst>
              <a:ext uri="{FF2B5EF4-FFF2-40B4-BE49-F238E27FC236}">
                <a16:creationId xmlns:a16="http://schemas.microsoft.com/office/drawing/2014/main" id="{1313F4E8-3744-7C22-EEB7-2086ED6A3D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8264" y="1010028"/>
            <a:ext cx="2362798" cy="7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24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71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8">
            <a:extLst>
              <a:ext uri="{FF2B5EF4-FFF2-40B4-BE49-F238E27FC236}">
                <a16:creationId xmlns:a16="http://schemas.microsoft.com/office/drawing/2014/main" id="{ADEC6B85-51DB-35C4-2265-47A21C88150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25"/>
            <a:ext cx="12188761" cy="6869426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5BD52291-3E6B-61CA-D7A4-56503EEA1500}"/>
              </a:ext>
            </a:extLst>
          </p:cNvPr>
          <p:cNvSpPr txBox="1">
            <a:spLocks/>
          </p:cNvSpPr>
          <p:nvPr/>
        </p:nvSpPr>
        <p:spPr>
          <a:xfrm>
            <a:off x="-673522" y="2779179"/>
            <a:ext cx="5891992" cy="2653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9500">
                <a:gradFill>
                  <a:gsLst>
                    <a:gs pos="40000">
                      <a:schemeClr val="accent1">
                        <a:alpha val="51000"/>
                      </a:schemeClr>
                    </a:gs>
                    <a:gs pos="97000">
                      <a:schemeClr val="accent2">
                        <a:alpha val="44000"/>
                      </a:schemeClr>
                    </a:gs>
                  </a:gsLst>
                  <a:lin ang="0" scaled="0"/>
                </a:gradFill>
                <a:latin typeface="Balboa ExtraBlack" panose="020B0B04040203020204" pitchFamily="34" charset="0"/>
              </a:rPr>
              <a:t>“</a:t>
            </a:r>
          </a:p>
        </p:txBody>
      </p:sp>
      <p:pic>
        <p:nvPicPr>
          <p:cNvPr id="13" name="Gráfico 17">
            <a:extLst>
              <a:ext uri="{FF2B5EF4-FFF2-40B4-BE49-F238E27FC236}">
                <a16:creationId xmlns:a16="http://schemas.microsoft.com/office/drawing/2014/main" id="{BA5C8AF7-974B-8752-B8A7-1469E0655A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7000" y="242337"/>
            <a:ext cx="1514636" cy="4589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E323DFA-17DD-9AB0-C895-E99766B82C48}"/>
              </a:ext>
            </a:extLst>
          </p:cNvPr>
          <p:cNvSpPr txBox="1">
            <a:spLocks/>
          </p:cNvSpPr>
          <p:nvPr/>
        </p:nvSpPr>
        <p:spPr>
          <a:xfrm>
            <a:off x="1336277" y="1353975"/>
            <a:ext cx="5891992" cy="2653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7200">
                <a:solidFill>
                  <a:schemeClr val="bg1"/>
                </a:solidFill>
                <a:latin typeface="+mn-lt"/>
              </a:rPr>
              <a:t>O RPA vai morrer?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0CF116A-66D8-5A2C-C4CE-C56B44980C66}"/>
              </a:ext>
            </a:extLst>
          </p:cNvPr>
          <p:cNvSpPr/>
          <p:nvPr/>
        </p:nvSpPr>
        <p:spPr>
          <a:xfrm>
            <a:off x="6584032" y="1742961"/>
            <a:ext cx="5604729" cy="5115040"/>
          </a:xfrm>
          <a:prstGeom prst="rect">
            <a:avLst/>
          </a:prstGeom>
          <a:gradFill>
            <a:gsLst>
              <a:gs pos="34000">
                <a:schemeClr val="accent1"/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9084929-D910-5671-758D-B9FBE3953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5265" y="1320213"/>
            <a:ext cx="6090385" cy="4567790"/>
          </a:xfrm>
          <a:prstGeom prst="rect">
            <a:avLst/>
          </a:prstGeom>
          <a:effectLst>
            <a:outerShdw blurRad="342900" dist="38100" dir="2700000" algn="tl" rotWithShape="0">
              <a:prstClr val="black">
                <a:alpha val="38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7F35C6-7A14-1718-ADBA-93C228FF9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33">
            <a:extLst>
              <a:ext uri="{FF2B5EF4-FFF2-40B4-BE49-F238E27FC236}">
                <a16:creationId xmlns:a16="http://schemas.microsoft.com/office/drawing/2014/main" id="{9DB60C0D-71FB-7D65-E6FD-81B0492AD2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Text 3">
            <a:extLst>
              <a:ext uri="{FF2B5EF4-FFF2-40B4-BE49-F238E27FC236}">
                <a16:creationId xmlns:a16="http://schemas.microsoft.com/office/drawing/2014/main" id="{9B98C2F4-D3FF-8817-2D52-BC0E1F7D9656}"/>
              </a:ext>
            </a:extLst>
          </p:cNvPr>
          <p:cNvSpPr/>
          <p:nvPr/>
        </p:nvSpPr>
        <p:spPr>
          <a:xfrm>
            <a:off x="11201400" y="8825885"/>
            <a:ext cx="438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BR" sz="850" noProof="0">
                <a:solidFill>
                  <a:srgbClr val="9A9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pt-BR" sz="850" noProof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CD249B6C-A50A-B6B1-50E7-D6D981D19B98}"/>
              </a:ext>
            </a:extLst>
          </p:cNvPr>
          <p:cNvSpPr/>
          <p:nvPr/>
        </p:nvSpPr>
        <p:spPr>
          <a:xfrm>
            <a:off x="411480" y="4659105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400" b="1" noProof="0">
                <a:ea typeface="Cambria" pitchFamily="34" charset="-122"/>
                <a:cs typeface="Cambria" pitchFamily="34" charset="-120"/>
              </a:rPr>
              <a:t>~2016</a:t>
            </a:r>
            <a:endParaRPr lang="pt-BR" sz="2400" noProof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3183D65-F726-42F7-4D30-659A2C1BB8E1}"/>
              </a:ext>
            </a:extLst>
          </p:cNvPr>
          <p:cNvSpPr/>
          <p:nvPr/>
        </p:nvSpPr>
        <p:spPr>
          <a:xfrm>
            <a:off x="900587" y="5182028"/>
            <a:ext cx="1264920" cy="32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dirty="0"/>
              <a:t>RPA escala</a:t>
            </a: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BD3848F2-EE2D-180F-4354-87B1DCBDA726}"/>
              </a:ext>
            </a:extLst>
          </p:cNvPr>
          <p:cNvSpPr/>
          <p:nvPr/>
        </p:nvSpPr>
        <p:spPr>
          <a:xfrm>
            <a:off x="515847" y="5737827"/>
            <a:ext cx="1990060" cy="5367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i="1" err="1"/>
              <a:t>Bots</a:t>
            </a:r>
            <a:r>
              <a:rPr lang="pt-BR" sz="1400"/>
              <a:t> determinísticos viram febre corporativa mundial</a:t>
            </a: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C214F36D-3C83-D184-E503-D59E046C8ADF}"/>
              </a:ext>
            </a:extLst>
          </p:cNvPr>
          <p:cNvSpPr/>
          <p:nvPr/>
        </p:nvSpPr>
        <p:spPr>
          <a:xfrm>
            <a:off x="2834640" y="4661175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400" b="1" noProof="0">
                <a:ea typeface="Cambria" pitchFamily="34" charset="-122"/>
                <a:cs typeface="Cambria" pitchFamily="34" charset="-120"/>
              </a:rPr>
              <a:t>2019</a:t>
            </a:r>
            <a:endParaRPr lang="pt-BR" sz="2400" noProof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1112E83-E9FA-BEFE-6AE4-27FA95117268}"/>
              </a:ext>
            </a:extLst>
          </p:cNvPr>
          <p:cNvSpPr/>
          <p:nvPr/>
        </p:nvSpPr>
        <p:spPr>
          <a:xfrm>
            <a:off x="2788920" y="505874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/>
              <a:t>Automação inteligente</a:t>
            </a: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F369A517-8C3C-684B-6A73-FE604F7436D2}"/>
              </a:ext>
            </a:extLst>
          </p:cNvPr>
          <p:cNvSpPr/>
          <p:nvPr/>
        </p:nvSpPr>
        <p:spPr>
          <a:xfrm>
            <a:off x="2747473" y="5809330"/>
            <a:ext cx="2277453" cy="400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/>
              <a:t>OCR, ML e leitura de documentos entram no fluxo</a:t>
            </a: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DD9E3506-867D-610B-4E4A-86ADCB3E7CAA}"/>
              </a:ext>
            </a:extLst>
          </p:cNvPr>
          <p:cNvSpPr/>
          <p:nvPr/>
        </p:nvSpPr>
        <p:spPr>
          <a:xfrm>
            <a:off x="5061107" y="4659105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400" b="1" noProof="0">
                <a:ea typeface="Cambria" pitchFamily="34" charset="-122"/>
                <a:cs typeface="Cambria" pitchFamily="34" charset="-120"/>
              </a:rPr>
              <a:t>2020</a:t>
            </a:r>
            <a:endParaRPr lang="pt-BR" sz="2400" noProof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C4B5D401-05A8-0F0D-4B73-35ECD8E96472}"/>
              </a:ext>
            </a:extLst>
          </p:cNvPr>
          <p:cNvSpPr/>
          <p:nvPr/>
        </p:nvSpPr>
        <p:spPr>
          <a:xfrm>
            <a:off x="5061107" y="5051749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err="1"/>
              <a:t>Hiperautomação</a:t>
            </a:r>
            <a:endParaRPr lang="pt-B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9AF277B9-5020-302F-DF7E-38FA08CCB1FB}"/>
              </a:ext>
            </a:extLst>
          </p:cNvPr>
          <p:cNvSpPr/>
          <p:nvPr/>
        </p:nvSpPr>
        <p:spPr>
          <a:xfrm>
            <a:off x="5170061" y="5768644"/>
            <a:ext cx="1976652" cy="4751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/>
              <a:t>RPA + IA + mineração de processos ponta a ponta</a:t>
            </a: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29AC5B4F-BD51-88A2-2628-6DE7E2D68D9D}"/>
              </a:ext>
            </a:extLst>
          </p:cNvPr>
          <p:cNvSpPr/>
          <p:nvPr/>
        </p:nvSpPr>
        <p:spPr>
          <a:xfrm>
            <a:off x="7372893" y="4659105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400" b="1" noProof="0">
                <a:ea typeface="Cambria" pitchFamily="34" charset="-122"/>
                <a:cs typeface="Cambria" pitchFamily="34" charset="-120"/>
              </a:rPr>
              <a:t>2024</a:t>
            </a:r>
            <a:endParaRPr lang="pt-BR" sz="2400" noProof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73F13AC9-4FF2-0BA2-26B3-72A724C81D6A}"/>
              </a:ext>
            </a:extLst>
          </p:cNvPr>
          <p:cNvSpPr/>
          <p:nvPr/>
        </p:nvSpPr>
        <p:spPr>
          <a:xfrm>
            <a:off x="7329781" y="5051749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/>
              <a:t>BOAT</a:t>
            </a: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8D564AC3-AE51-5530-D513-75F1A311B2E6}"/>
              </a:ext>
            </a:extLst>
          </p:cNvPr>
          <p:cNvSpPr/>
          <p:nvPr/>
        </p:nvSpPr>
        <p:spPr>
          <a:xfrm>
            <a:off x="7542384" y="5761460"/>
            <a:ext cx="1764138" cy="448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dirty="0"/>
              <a:t>Gartner batiza a era das plataformas unificadas</a:t>
            </a: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2FF30830-1C2F-86C4-FBE7-1B3BE672058A}"/>
              </a:ext>
            </a:extLst>
          </p:cNvPr>
          <p:cNvSpPr/>
          <p:nvPr/>
        </p:nvSpPr>
        <p:spPr>
          <a:xfrm>
            <a:off x="9555480" y="4659105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400" b="1" noProof="0">
                <a:ea typeface="Cambria" pitchFamily="34" charset="-122"/>
                <a:cs typeface="Cambria" pitchFamily="34" charset="-120"/>
              </a:rPr>
              <a:t>2025+</a:t>
            </a:r>
            <a:endParaRPr lang="pt-BR" sz="2400" noProof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E739C49F-3877-045A-AEE2-2F33626E5B70}"/>
              </a:ext>
            </a:extLst>
          </p:cNvPr>
          <p:cNvSpPr/>
          <p:nvPr/>
        </p:nvSpPr>
        <p:spPr>
          <a:xfrm>
            <a:off x="9509760" y="505667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/>
              <a:t>Automação</a:t>
            </a:r>
            <a:br>
              <a:rPr lang="pt-BR"/>
            </a:br>
            <a:r>
              <a:rPr lang="pt-BR" err="1"/>
              <a:t>agêntica</a:t>
            </a:r>
            <a:endParaRPr lang="pt-BR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96FF6887-C84E-94D9-86F8-84454AF95538}"/>
              </a:ext>
            </a:extLst>
          </p:cNvPr>
          <p:cNvSpPr/>
          <p:nvPr/>
        </p:nvSpPr>
        <p:spPr>
          <a:xfrm>
            <a:off x="9671093" y="5761460"/>
            <a:ext cx="1871894" cy="448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/>
              <a:t>Agentes decidem; robôs executam as transações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E113D57-C953-7EAC-36C5-E26728882355}"/>
              </a:ext>
            </a:extLst>
          </p:cNvPr>
          <p:cNvSpPr txBox="1">
            <a:spLocks/>
          </p:cNvSpPr>
          <p:nvPr/>
        </p:nvSpPr>
        <p:spPr>
          <a:xfrm>
            <a:off x="457572" y="621169"/>
            <a:ext cx="4293835" cy="1198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dirty="0"/>
              <a:t>A evolução da Automação de Processos</a:t>
            </a: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D65C2BA8-7775-AC31-1DA9-CDC24609F3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500" b="30801"/>
          <a:stretch>
            <a:fillRect/>
          </a:stretch>
        </p:blipFill>
        <p:spPr>
          <a:xfrm>
            <a:off x="161475" y="1573818"/>
            <a:ext cx="11802311" cy="328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77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4">
    <p:bg>
      <p:bgPr>
        <a:gradFill>
          <a:gsLst>
            <a:gs pos="80000">
              <a:schemeClr val="tx2">
                <a:lumMod val="75000"/>
                <a:lumOff val="25000"/>
              </a:schemeClr>
            </a:gs>
            <a:gs pos="100000">
              <a:schemeClr val="accent1"/>
            </a:gs>
            <a:gs pos="38000">
              <a:schemeClr val="tx2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8">
            <a:extLst>
              <a:ext uri="{FF2B5EF4-FFF2-40B4-BE49-F238E27FC236}">
                <a16:creationId xmlns:a16="http://schemas.microsoft.com/office/drawing/2014/main" id="{35379D90-0A42-3105-43E9-6C3654D78C3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113" y="-50833"/>
            <a:ext cx="12296113" cy="6959665"/>
          </a:xfrm>
          <a:prstGeom prst="rect">
            <a:avLst/>
          </a:prstGeom>
        </p:spPr>
      </p:pic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8EA477F3-A1ED-9958-A7B9-D36F6D95680F}"/>
              </a:ext>
            </a:extLst>
          </p:cNvPr>
          <p:cNvSpPr/>
          <p:nvPr/>
        </p:nvSpPr>
        <p:spPr>
          <a:xfrm>
            <a:off x="6830730" y="640080"/>
            <a:ext cx="4832659" cy="5587981"/>
          </a:xfrm>
          <a:prstGeom prst="roundRect">
            <a:avLst>
              <a:gd name="adj" fmla="val 7920"/>
            </a:avLst>
          </a:prstGeom>
          <a:gradFill flip="none" rotWithShape="1">
            <a:gsLst>
              <a:gs pos="52000">
                <a:schemeClr val="bg1">
                  <a:alpha val="88000"/>
                </a:schemeClr>
              </a:gs>
              <a:gs pos="100000">
                <a:schemeClr val="bg2">
                  <a:alpha val="84000"/>
                </a:schemeClr>
              </a:gs>
              <a:gs pos="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28" name="Text 26"/>
          <p:cNvSpPr/>
          <p:nvPr/>
        </p:nvSpPr>
        <p:spPr>
          <a:xfrm>
            <a:off x="773439" y="6322380"/>
            <a:ext cx="330749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i="1" noProof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Gartner, MQ de BOAT (out/2025)</a:t>
            </a:r>
            <a:endParaRPr lang="pt-BR" sz="1400" noProof="0">
              <a:solidFill>
                <a:schemeClr val="bg1">
                  <a:alpha val="40000"/>
                </a:schemeClr>
              </a:solidFill>
            </a:endParaRP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A94C9AB3-1282-B385-B7F9-90E4D1EA5B88}"/>
              </a:ext>
            </a:extLst>
          </p:cNvPr>
          <p:cNvSpPr txBox="1">
            <a:spLocks/>
          </p:cNvSpPr>
          <p:nvPr/>
        </p:nvSpPr>
        <p:spPr>
          <a:xfrm>
            <a:off x="457573" y="621169"/>
            <a:ext cx="4903699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>
                <a:solidFill>
                  <a:schemeClr val="bg1"/>
                </a:solidFill>
              </a:rPr>
              <a:t>BOAT: o guarda-chuva que absorve o RPA</a:t>
            </a:r>
          </a:p>
        </p:txBody>
      </p:sp>
      <p:sp>
        <p:nvSpPr>
          <p:cNvPr id="41" name="Text 25">
            <a:extLst>
              <a:ext uri="{FF2B5EF4-FFF2-40B4-BE49-F238E27FC236}">
                <a16:creationId xmlns:a16="http://schemas.microsoft.com/office/drawing/2014/main" id="{700625A0-03B0-3CC6-9B9C-88CCFFEDC16A}"/>
              </a:ext>
            </a:extLst>
          </p:cNvPr>
          <p:cNvSpPr/>
          <p:nvPr/>
        </p:nvSpPr>
        <p:spPr>
          <a:xfrm>
            <a:off x="7352683" y="2167601"/>
            <a:ext cx="3659333" cy="36367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ea typeface="Calibri" pitchFamily="34" charset="-122"/>
                <a:cs typeface="Calibri" pitchFamily="34" charset="-120"/>
              </a:rPr>
              <a:t>Plataformas que unificam orquestração e automação ponta a ponta.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ea typeface="Calibri" pitchFamily="34" charset="-122"/>
                <a:cs typeface="Calibri" pitchFamily="34" charset="-120"/>
              </a:rPr>
              <a:t>Convergência de RPA, BPA, </a:t>
            </a:r>
            <a:r>
              <a:rPr lang="pt-BR" noProof="0" dirty="0" err="1">
                <a:ea typeface="Calibri" pitchFamily="34" charset="-122"/>
                <a:cs typeface="Calibri" pitchFamily="34" charset="-120"/>
              </a:rPr>
              <a:t>iPaaS</a:t>
            </a:r>
            <a:r>
              <a:rPr lang="pt-BR" noProof="0" dirty="0">
                <a:ea typeface="Calibri" pitchFamily="34" charset="-122"/>
                <a:cs typeface="Calibri" pitchFamily="34" charset="-120"/>
              </a:rPr>
              <a:t>, </a:t>
            </a:r>
            <a:r>
              <a:rPr lang="pt-BR" i="1" noProof="0" dirty="0" err="1">
                <a:ea typeface="Calibri" pitchFamily="34" charset="-122"/>
                <a:cs typeface="Calibri" pitchFamily="34" charset="-120"/>
              </a:rPr>
              <a:t>low-code</a:t>
            </a:r>
            <a:r>
              <a:rPr lang="pt-BR" noProof="0" dirty="0">
                <a:ea typeface="Calibri" pitchFamily="34" charset="-122"/>
                <a:cs typeface="Calibri" pitchFamily="34" charset="-120"/>
              </a:rPr>
              <a:t>, documentos e mineração de processos.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ea typeface="Calibri" pitchFamily="34" charset="-122"/>
                <a:cs typeface="Calibri" pitchFamily="34" charset="-120"/>
              </a:rPr>
              <a:t>Em outubro de 2025, o Gartner publicou o 1º </a:t>
            </a:r>
            <a:r>
              <a:rPr lang="pt-BR" i="1" noProof="0" dirty="0">
                <a:ea typeface="Calibri" pitchFamily="34" charset="-122"/>
                <a:cs typeface="Calibri" pitchFamily="34" charset="-120"/>
              </a:rPr>
              <a:t>Magic </a:t>
            </a:r>
            <a:r>
              <a:rPr lang="pt-BR" i="1" noProof="0" dirty="0" err="1">
                <a:ea typeface="Calibri" pitchFamily="34" charset="-122"/>
                <a:cs typeface="Calibri" pitchFamily="34" charset="-120"/>
              </a:rPr>
              <a:t>Quadrant</a:t>
            </a:r>
            <a:r>
              <a:rPr lang="pt-BR" i="1" noProof="0" dirty="0">
                <a:ea typeface="Calibri" pitchFamily="34" charset="-122"/>
                <a:cs typeface="Calibri" pitchFamily="34" charset="-120"/>
              </a:rPr>
              <a:t> </a:t>
            </a:r>
            <a:r>
              <a:rPr lang="pt-BR" noProof="0" dirty="0">
                <a:ea typeface="Calibri" pitchFamily="34" charset="-122"/>
                <a:cs typeface="Calibri" pitchFamily="34" charset="-120"/>
              </a:rPr>
              <a:t>da categoria (20 fornecedores).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noProof="0" dirty="0">
                <a:ea typeface="Calibri" pitchFamily="34" charset="-122"/>
                <a:cs typeface="Calibri" pitchFamily="34" charset="-120"/>
              </a:rPr>
              <a:t>Agentes de IA devem se tornar capacidade</a:t>
            </a:r>
            <a:r>
              <a:rPr lang="pt-BR" dirty="0">
                <a:ea typeface="Calibri" pitchFamily="34" charset="-122"/>
                <a:cs typeface="Calibri" pitchFamily="34" charset="-120"/>
              </a:rPr>
              <a:t> central dessas plataformas.</a:t>
            </a:r>
            <a:endParaRPr lang="pt-BR" noProof="0" dirty="0"/>
          </a:p>
        </p:txBody>
      </p:sp>
      <p:sp>
        <p:nvSpPr>
          <p:cNvPr id="43" name="Text 25">
            <a:extLst>
              <a:ext uri="{FF2B5EF4-FFF2-40B4-BE49-F238E27FC236}">
                <a16:creationId xmlns:a16="http://schemas.microsoft.com/office/drawing/2014/main" id="{5F12B62C-78A9-2C71-758F-80C6B2C767AB}"/>
              </a:ext>
            </a:extLst>
          </p:cNvPr>
          <p:cNvSpPr/>
          <p:nvPr/>
        </p:nvSpPr>
        <p:spPr>
          <a:xfrm>
            <a:off x="7316761" y="1020953"/>
            <a:ext cx="3945214" cy="8606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en-US" sz="2400" b="1" i="1" noProof="0">
                <a:ea typeface="Calibri" pitchFamily="34" charset="-122"/>
                <a:cs typeface="Calibri" pitchFamily="34" charset="-120"/>
              </a:rPr>
              <a:t>Business Orchestration and Automation Technologies</a:t>
            </a:r>
          </a:p>
        </p:txBody>
      </p:sp>
      <p:pic>
        <p:nvPicPr>
          <p:cNvPr id="48" name="Imagem 47">
            <a:extLst>
              <a:ext uri="{FF2B5EF4-FFF2-40B4-BE49-F238E27FC236}">
                <a16:creationId xmlns:a16="http://schemas.microsoft.com/office/drawing/2014/main" id="{879AAD25-6A8C-3BB5-ED81-FD89CE86F8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410" t="3426" r="12473" b="9923"/>
          <a:stretch>
            <a:fillRect/>
          </a:stretch>
        </p:blipFill>
        <p:spPr>
          <a:xfrm>
            <a:off x="457573" y="1649580"/>
            <a:ext cx="5833533" cy="467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accent2"/>
            </a:gs>
            <a:gs pos="20000">
              <a:schemeClr val="tx2"/>
            </a:gs>
          </a:gsLst>
          <a:lin ang="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6281A4-2330-9F5B-4E63-0E249CD11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7E6E1B1D-DE5B-D5E7-0D5F-481731F59C85}"/>
              </a:ext>
            </a:extLst>
          </p:cNvPr>
          <p:cNvSpPr>
            <a:spLocks/>
          </p:cNvSpPr>
          <p:nvPr/>
        </p:nvSpPr>
        <p:spPr>
          <a:xfrm>
            <a:off x="-52057" y="-50832"/>
            <a:ext cx="12296113" cy="6959664"/>
          </a:xfrm>
          <a:prstGeom prst="rect">
            <a:avLst/>
          </a:prstGeom>
          <a:gradFill flip="none" rotWithShape="1">
            <a:gsLst>
              <a:gs pos="17000">
                <a:schemeClr val="tx2"/>
              </a:gs>
              <a:gs pos="100000">
                <a:srgbClr val="0A4DFF">
                  <a:lumMod val="10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Utile" panose="020B0503030504020204" pitchFamily="34" charset="0"/>
            </a:endParaRPr>
          </a:p>
        </p:txBody>
      </p:sp>
      <p:pic>
        <p:nvPicPr>
          <p:cNvPr id="11" name="Picture 28">
            <a:extLst>
              <a:ext uri="{FF2B5EF4-FFF2-40B4-BE49-F238E27FC236}">
                <a16:creationId xmlns:a16="http://schemas.microsoft.com/office/drawing/2014/main" id="{22E70F9C-D36A-A0F5-F2F2-2E03654275D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57" y="-50833"/>
            <a:ext cx="12296113" cy="6959665"/>
          </a:xfrm>
          <a:prstGeom prst="rect">
            <a:avLst/>
          </a:prstGeom>
        </p:spPr>
      </p:pic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A269C1D3-7E7A-7549-761A-151D7CB3EE53}"/>
              </a:ext>
            </a:extLst>
          </p:cNvPr>
          <p:cNvSpPr/>
          <p:nvPr/>
        </p:nvSpPr>
        <p:spPr>
          <a:xfrm>
            <a:off x="600696" y="1888067"/>
            <a:ext cx="5102417" cy="4348764"/>
          </a:xfrm>
          <a:prstGeom prst="roundRect">
            <a:avLst>
              <a:gd name="adj" fmla="val 5522"/>
            </a:avLst>
          </a:prstGeom>
          <a:gradFill flip="none" rotWithShape="1">
            <a:gsLst>
              <a:gs pos="100000">
                <a:schemeClr val="bg1"/>
              </a:gs>
              <a:gs pos="53000">
                <a:schemeClr val="bg1">
                  <a:alpha val="90000"/>
                </a:schemeClr>
              </a:gs>
              <a:gs pos="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939530E-DC0B-4112-C02E-826F71D332A1}"/>
              </a:ext>
            </a:extLst>
          </p:cNvPr>
          <p:cNvSpPr txBox="1"/>
          <p:nvPr/>
        </p:nvSpPr>
        <p:spPr>
          <a:xfrm>
            <a:off x="967284" y="2918353"/>
            <a:ext cx="441057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latin typeface="+mn-lt"/>
              </a:rPr>
              <a:t>O mercado de RPA vive um ponto de inflexão: </a:t>
            </a:r>
            <a:r>
              <a:rPr lang="pt-BR" sz="2400" i="1" dirty="0">
                <a:latin typeface="+mn-lt"/>
              </a:rPr>
              <a:t>a IA criou alternativas ao robô determinístico tradicional, e plataformas unificadas de orquestração e automação (BOAT) ganham força.</a:t>
            </a:r>
            <a:r>
              <a:rPr lang="pt-BR" sz="2400" dirty="0">
                <a:latin typeface="Aptos Serif" panose="020B0502040204020203" pitchFamily="18" charset="0"/>
                <a:cs typeface="Aptos Serif" panose="020B0502040204020203" pitchFamily="18" charset="0"/>
              </a:rPr>
              <a:t>”</a:t>
            </a:r>
            <a:endParaRPr lang="pt-BR" sz="2400" i="1" dirty="0">
              <a:latin typeface="Aptos Serif" panose="020B0502040204020203" pitchFamily="18" charset="0"/>
              <a:cs typeface="Aptos Serif" panose="020B0502040204020203" pitchFamily="18" charset="0"/>
            </a:endParaRP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1A925CA0-5969-D0D0-924C-86CA7CC9B232}"/>
              </a:ext>
            </a:extLst>
          </p:cNvPr>
          <p:cNvSpPr/>
          <p:nvPr/>
        </p:nvSpPr>
        <p:spPr>
          <a:xfrm>
            <a:off x="5936390" y="1888067"/>
            <a:ext cx="5523652" cy="2074152"/>
          </a:xfrm>
          <a:prstGeom prst="roundRect">
            <a:avLst>
              <a:gd name="adj" fmla="val 8463"/>
            </a:avLst>
          </a:prstGeom>
          <a:gradFill>
            <a:gsLst>
              <a:gs pos="66000">
                <a:srgbClr val="0F77ED"/>
              </a:gs>
              <a:gs pos="51000">
                <a:srgbClr val="0C60F7"/>
              </a:gs>
              <a:gs pos="26000">
                <a:schemeClr val="accent1"/>
              </a:gs>
              <a:gs pos="100000">
                <a:schemeClr val="accent2"/>
              </a:gs>
            </a:gsLst>
            <a:lin ang="180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E4926920-40F5-1446-6B61-7C0EA920BF54}"/>
              </a:ext>
            </a:extLst>
          </p:cNvPr>
          <p:cNvSpPr/>
          <p:nvPr/>
        </p:nvSpPr>
        <p:spPr>
          <a:xfrm>
            <a:off x="5947904" y="4250910"/>
            <a:ext cx="5523652" cy="1979396"/>
          </a:xfrm>
          <a:prstGeom prst="roundRect">
            <a:avLst>
              <a:gd name="adj" fmla="val 8463"/>
            </a:avLst>
          </a:prstGeom>
          <a:gradFill>
            <a:gsLst>
              <a:gs pos="17000">
                <a:schemeClr val="accent1"/>
              </a:gs>
              <a:gs pos="99000">
                <a:schemeClr val="accent2"/>
              </a:gs>
            </a:gsLst>
            <a:lin ang="180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F0E1174-DF19-F2DD-9241-18E02E518AA3}"/>
              </a:ext>
            </a:extLst>
          </p:cNvPr>
          <p:cNvSpPr/>
          <p:nvPr/>
        </p:nvSpPr>
        <p:spPr>
          <a:xfrm>
            <a:off x="600696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68AB0FA6-69B8-A561-C2AC-972FB9D55E64}"/>
              </a:ext>
            </a:extLst>
          </p:cNvPr>
          <p:cNvSpPr txBox="1">
            <a:spLocks/>
          </p:cNvSpPr>
          <p:nvPr/>
        </p:nvSpPr>
        <p:spPr>
          <a:xfrm>
            <a:off x="509629" y="621169"/>
            <a:ext cx="8440893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 dirty="0">
                <a:solidFill>
                  <a:schemeClr val="bg1"/>
                </a:solidFill>
              </a:rPr>
              <a:t>Um ponto de inflexão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477E11D-D900-C0EC-1965-E16E1A11CB21}"/>
              </a:ext>
            </a:extLst>
          </p:cNvPr>
          <p:cNvSpPr txBox="1"/>
          <p:nvPr/>
        </p:nvSpPr>
        <p:spPr>
          <a:xfrm>
            <a:off x="7231034" y="2066123"/>
            <a:ext cx="34851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+mn-lt"/>
              </a:rPr>
              <a:t>Alternativas probabilísticas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FA9062B-E8F4-B27C-16CD-2EB93A8608D7}"/>
              </a:ext>
            </a:extLst>
          </p:cNvPr>
          <p:cNvSpPr txBox="1"/>
          <p:nvPr/>
        </p:nvSpPr>
        <p:spPr>
          <a:xfrm>
            <a:off x="7231034" y="4471729"/>
            <a:ext cx="24451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+mn-lt"/>
              </a:rPr>
              <a:t>Consolidação em plataformas</a:t>
            </a:r>
          </a:p>
        </p:txBody>
      </p:sp>
      <p:sp>
        <p:nvSpPr>
          <p:cNvPr id="34" name="Text 25">
            <a:extLst>
              <a:ext uri="{FF2B5EF4-FFF2-40B4-BE49-F238E27FC236}">
                <a16:creationId xmlns:a16="http://schemas.microsoft.com/office/drawing/2014/main" id="{659B4373-8BC2-CCE7-ABB8-4F6DA9F630CD}"/>
              </a:ext>
            </a:extLst>
          </p:cNvPr>
          <p:cNvSpPr/>
          <p:nvPr/>
        </p:nvSpPr>
        <p:spPr>
          <a:xfrm>
            <a:off x="6348209" y="2795941"/>
            <a:ext cx="4445059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Agentes de IA e “</a:t>
            </a:r>
            <a:r>
              <a:rPr lang="pt-BR" i="1" noProof="0" err="1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computer</a:t>
            </a:r>
            <a:r>
              <a:rPr lang="pt-BR" i="1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 use</a:t>
            </a: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” passam a competir com o </a:t>
            </a:r>
            <a:r>
              <a:rPr lang="pt-BR" i="1" noProof="0" err="1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bot</a:t>
            </a: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 de regras fixas.</a:t>
            </a:r>
          </a:p>
        </p:txBody>
      </p:sp>
      <p:sp>
        <p:nvSpPr>
          <p:cNvPr id="35" name="Text 25">
            <a:extLst>
              <a:ext uri="{FF2B5EF4-FFF2-40B4-BE49-F238E27FC236}">
                <a16:creationId xmlns:a16="http://schemas.microsoft.com/office/drawing/2014/main" id="{4463F3B2-88F7-42FB-F596-B3C48BBF0132}"/>
              </a:ext>
            </a:extLst>
          </p:cNvPr>
          <p:cNvSpPr/>
          <p:nvPr/>
        </p:nvSpPr>
        <p:spPr>
          <a:xfrm>
            <a:off x="6346831" y="5181760"/>
            <a:ext cx="4554682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O RPA deixa de ser produto isolado e vira peça de suítes maiores (BOAT).</a:t>
            </a:r>
          </a:p>
        </p:txBody>
      </p:sp>
      <p:sp>
        <p:nvSpPr>
          <p:cNvPr id="42" name="Text 26">
            <a:extLst>
              <a:ext uri="{FF2B5EF4-FFF2-40B4-BE49-F238E27FC236}">
                <a16:creationId xmlns:a16="http://schemas.microsoft.com/office/drawing/2014/main" id="{25346617-5E02-CD48-F305-8A6F9440CB12}"/>
              </a:ext>
            </a:extLst>
          </p:cNvPr>
          <p:cNvSpPr/>
          <p:nvPr/>
        </p:nvSpPr>
        <p:spPr>
          <a:xfrm>
            <a:off x="1057896" y="5707425"/>
            <a:ext cx="330749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i="1" noProof="0">
                <a:solidFill>
                  <a:schemeClr val="tx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Gartner — Magic </a:t>
            </a:r>
            <a:r>
              <a:rPr lang="pt-BR" sz="1400" i="1" noProof="0" err="1">
                <a:solidFill>
                  <a:schemeClr val="tx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Quadrant</a:t>
            </a:r>
            <a:r>
              <a:rPr lang="pt-BR" sz="1400" i="1" noProof="0">
                <a:solidFill>
                  <a:schemeClr val="tx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RPA (2025).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09676DFD-5008-F675-6A26-D00B0FD34488}"/>
              </a:ext>
            </a:extLst>
          </p:cNvPr>
          <p:cNvSpPr txBox="1"/>
          <p:nvPr/>
        </p:nvSpPr>
        <p:spPr>
          <a:xfrm>
            <a:off x="969309" y="1942278"/>
            <a:ext cx="100716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dirty="0">
                <a:latin typeface="Balboa ExtraBlack" panose="020B0B04040203020204" pitchFamily="34" charset="0"/>
              </a:rPr>
              <a:t>“</a:t>
            </a:r>
            <a:endParaRPr lang="pt-BR" sz="13800" dirty="0">
              <a:latin typeface="Balboa ExtraBlack" panose="020B0B04040203020204" pitchFamily="34" charset="0"/>
            </a:endParaRPr>
          </a:p>
        </p:txBody>
      </p:sp>
      <p:sp>
        <p:nvSpPr>
          <p:cNvPr id="50" name="Retângulo: Cantos Arredondados 49">
            <a:extLst>
              <a:ext uri="{FF2B5EF4-FFF2-40B4-BE49-F238E27FC236}">
                <a16:creationId xmlns:a16="http://schemas.microsoft.com/office/drawing/2014/main" id="{F3DC2B30-8B8F-ACA4-135B-D74BED0A0574}"/>
              </a:ext>
            </a:extLst>
          </p:cNvPr>
          <p:cNvSpPr/>
          <p:nvPr/>
        </p:nvSpPr>
        <p:spPr>
          <a:xfrm>
            <a:off x="6349709" y="2181152"/>
            <a:ext cx="692150" cy="692150"/>
          </a:xfrm>
          <a:prstGeom prst="roundRect">
            <a:avLst/>
          </a:prstGeom>
          <a:gradFill>
            <a:gsLst>
              <a:gs pos="7042">
                <a:schemeClr val="tx1">
                  <a:alpha val="39000"/>
                </a:schemeClr>
              </a:gs>
              <a:gs pos="82000">
                <a:schemeClr val="tx1">
                  <a:alpha val="11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8" name="Imagem 47">
            <a:extLst>
              <a:ext uri="{FF2B5EF4-FFF2-40B4-BE49-F238E27FC236}">
                <a16:creationId xmlns:a16="http://schemas.microsoft.com/office/drawing/2014/main" id="{A6F9A37F-98FC-F47A-206E-154147A7CC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959" t="30000" r="57645" b="33086"/>
          <a:stretch>
            <a:fillRect/>
          </a:stretch>
        </p:blipFill>
        <p:spPr>
          <a:xfrm>
            <a:off x="6487127" y="2266517"/>
            <a:ext cx="438176" cy="481466"/>
          </a:xfrm>
          <a:prstGeom prst="rect">
            <a:avLst/>
          </a:prstGeom>
        </p:spPr>
      </p:pic>
      <p:sp>
        <p:nvSpPr>
          <p:cNvPr id="51" name="Retângulo: Cantos Arredondados 50">
            <a:extLst>
              <a:ext uri="{FF2B5EF4-FFF2-40B4-BE49-F238E27FC236}">
                <a16:creationId xmlns:a16="http://schemas.microsoft.com/office/drawing/2014/main" id="{6332A099-BAE3-0DFD-4FD5-326899D12B48}"/>
              </a:ext>
            </a:extLst>
          </p:cNvPr>
          <p:cNvSpPr/>
          <p:nvPr/>
        </p:nvSpPr>
        <p:spPr>
          <a:xfrm>
            <a:off x="6349709" y="4551838"/>
            <a:ext cx="692150" cy="692150"/>
          </a:xfrm>
          <a:prstGeom prst="roundRect">
            <a:avLst/>
          </a:prstGeom>
          <a:gradFill>
            <a:gsLst>
              <a:gs pos="74654">
                <a:schemeClr val="tx1">
                  <a:alpha val="18000"/>
                </a:schemeClr>
              </a:gs>
              <a:gs pos="7042">
                <a:schemeClr val="tx1">
                  <a:alpha val="39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9" name="Imagem 48">
            <a:extLst>
              <a:ext uri="{FF2B5EF4-FFF2-40B4-BE49-F238E27FC236}">
                <a16:creationId xmlns:a16="http://schemas.microsoft.com/office/drawing/2014/main" id="{22177ADD-8BCC-B5E9-A049-7D61B7CB6C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4267" t="23944" r="17380" b="29324"/>
          <a:stretch>
            <a:fillRect/>
          </a:stretch>
        </p:blipFill>
        <p:spPr>
          <a:xfrm>
            <a:off x="6431497" y="4587854"/>
            <a:ext cx="528573" cy="580793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0474FF1-F173-EDEC-4856-EE8574149F7B}"/>
              </a:ext>
            </a:extLst>
          </p:cNvPr>
          <p:cNvCxnSpPr>
            <a:cxnSpLocks/>
          </p:cNvCxnSpPr>
          <p:nvPr/>
        </p:nvCxnSpPr>
        <p:spPr>
          <a:xfrm>
            <a:off x="2147919" y="2552700"/>
            <a:ext cx="2566956" cy="0"/>
          </a:xfrm>
          <a:prstGeom prst="line">
            <a:avLst/>
          </a:prstGeom>
          <a:ln w="31750" cap="rnd">
            <a:gradFill>
              <a:gsLst>
                <a:gs pos="45000">
                  <a:schemeClr val="tx1"/>
                </a:gs>
                <a:gs pos="100000">
                  <a:schemeClr val="accent1">
                    <a:alpha val="0"/>
                  </a:schemeClr>
                </a:gs>
              </a:gsLst>
              <a:lin ang="360000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728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accent2"/>
            </a:gs>
            <a:gs pos="20000">
              <a:schemeClr val="tx2"/>
            </a:gs>
          </a:gsLst>
          <a:lin ang="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D0339-36CA-5AB2-320E-CE245BB97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049216-C6E9-2696-ECDA-DA4C049919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20E71209-A9A2-A595-7098-1DC0A13D72E7}"/>
              </a:ext>
            </a:extLst>
          </p:cNvPr>
          <p:cNvSpPr/>
          <p:nvPr/>
        </p:nvSpPr>
        <p:spPr>
          <a:xfrm>
            <a:off x="4361326" y="2220545"/>
            <a:ext cx="3488617" cy="3592814"/>
          </a:xfrm>
          <a:prstGeom prst="roundRect">
            <a:avLst>
              <a:gd name="adj" fmla="val 7920"/>
            </a:avLst>
          </a:prstGeom>
          <a:gradFill flip="none" rotWithShape="1">
            <a:gsLst>
              <a:gs pos="100000">
                <a:schemeClr val="bg1"/>
              </a:gs>
              <a:gs pos="53000">
                <a:schemeClr val="bg2">
                  <a:alpha val="85000"/>
                </a:schemeClr>
              </a:gs>
              <a:gs pos="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849C89D8-39C6-6FC1-7263-BE77106AA39E}"/>
              </a:ext>
            </a:extLst>
          </p:cNvPr>
          <p:cNvSpPr/>
          <p:nvPr/>
        </p:nvSpPr>
        <p:spPr>
          <a:xfrm>
            <a:off x="8151695" y="2220545"/>
            <a:ext cx="3488617" cy="3592814"/>
          </a:xfrm>
          <a:prstGeom prst="roundRect">
            <a:avLst>
              <a:gd name="adj" fmla="val 7920"/>
            </a:avLst>
          </a:prstGeom>
          <a:gradFill flip="none" rotWithShape="1">
            <a:gsLst>
              <a:gs pos="100000">
                <a:schemeClr val="bg1"/>
              </a:gs>
              <a:gs pos="53000">
                <a:schemeClr val="bg2">
                  <a:alpha val="85000"/>
                </a:schemeClr>
              </a:gs>
              <a:gs pos="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BE04879A-8149-E454-F2D3-B2497DE80CDB}"/>
              </a:ext>
            </a:extLst>
          </p:cNvPr>
          <p:cNvSpPr/>
          <p:nvPr/>
        </p:nvSpPr>
        <p:spPr>
          <a:xfrm>
            <a:off x="548640" y="2220545"/>
            <a:ext cx="3488617" cy="3592814"/>
          </a:xfrm>
          <a:prstGeom prst="roundRect">
            <a:avLst>
              <a:gd name="adj" fmla="val 7920"/>
            </a:avLst>
          </a:prstGeom>
          <a:gradFill flip="none" rotWithShape="1">
            <a:gsLst>
              <a:gs pos="100000">
                <a:schemeClr val="bg1"/>
              </a:gs>
              <a:gs pos="53000">
                <a:schemeClr val="bg2">
                  <a:alpha val="85000"/>
                </a:schemeClr>
              </a:gs>
              <a:gs pos="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4230F7F-A1E4-5697-A67C-735E3AD8D9D8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3C8E2D10-635F-793D-0D1A-C59E2B384F47}"/>
              </a:ext>
            </a:extLst>
          </p:cNvPr>
          <p:cNvSpPr/>
          <p:nvPr/>
        </p:nvSpPr>
        <p:spPr>
          <a:xfrm>
            <a:off x="840816" y="5228013"/>
            <a:ext cx="2503517" cy="1289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i="1" noProof="0">
                <a:solidFill>
                  <a:schemeClr val="tx2">
                    <a:alpha val="71000"/>
                  </a:schemeClr>
                </a:solidFill>
                <a:ea typeface="Calibri" pitchFamily="34" charset="-122"/>
                <a:cs typeface="Calibri" pitchFamily="34" charset="-120"/>
              </a:rPr>
              <a:t>Fonte: Gartner, Magic </a:t>
            </a:r>
            <a:r>
              <a:rPr lang="pt-BR" sz="1400" i="1" noProof="0" err="1">
                <a:solidFill>
                  <a:schemeClr val="tx2">
                    <a:alpha val="71000"/>
                  </a:schemeClr>
                </a:solidFill>
                <a:ea typeface="Calibri" pitchFamily="34" charset="-122"/>
                <a:cs typeface="Calibri" pitchFamily="34" charset="-120"/>
              </a:rPr>
              <a:t>Quadrant</a:t>
            </a:r>
            <a:r>
              <a:rPr lang="pt-BR" sz="1400" i="1" noProof="0">
                <a:solidFill>
                  <a:schemeClr val="tx2">
                    <a:alpha val="71000"/>
                  </a:schemeClr>
                </a:solidFill>
                <a:ea typeface="Calibri" pitchFamily="34" charset="-122"/>
                <a:cs typeface="Calibri" pitchFamily="34" charset="-120"/>
              </a:rPr>
              <a:t> de RPA (2025)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6412A773-1610-9BF2-E2DC-C7DEEED1904B}"/>
              </a:ext>
            </a:extLst>
          </p:cNvPr>
          <p:cNvSpPr txBox="1">
            <a:spLocks/>
          </p:cNvSpPr>
          <p:nvPr/>
        </p:nvSpPr>
        <p:spPr>
          <a:xfrm>
            <a:off x="457574" y="621169"/>
            <a:ext cx="4580094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>
                <a:solidFill>
                  <a:schemeClr val="bg1"/>
                </a:solidFill>
              </a:rPr>
              <a:t>Um mercado vivo  e em plena mutação</a:t>
            </a: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6B7434A-46D3-1A0E-149D-6B3EB911ECE2}"/>
              </a:ext>
            </a:extLst>
          </p:cNvPr>
          <p:cNvSpPr/>
          <p:nvPr/>
        </p:nvSpPr>
        <p:spPr>
          <a:xfrm>
            <a:off x="795528" y="2521473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noProof="0" dirty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US$ </a:t>
            </a:r>
            <a:r>
              <a:rPr lang="pt-BR" sz="6000" b="1" noProof="0" dirty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3,6 bi</a:t>
            </a:r>
            <a:endParaRPr lang="pt-BR" sz="4400" noProof="0" dirty="0">
              <a:gradFill>
                <a:gsLst>
                  <a:gs pos="100000">
                    <a:schemeClr val="accent2"/>
                  </a:gs>
                  <a:gs pos="20000">
                    <a:schemeClr val="accent1"/>
                  </a:gs>
                </a:gsLst>
                <a:lin ang="0" scaled="0"/>
              </a:gradFill>
            </a:endParaRPr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9FB0F4ED-D719-2968-E3A0-FB66B713AAC3}"/>
              </a:ext>
            </a:extLst>
          </p:cNvPr>
          <p:cNvSpPr/>
          <p:nvPr/>
        </p:nvSpPr>
        <p:spPr>
          <a:xfrm>
            <a:off x="4585897" y="2521473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6000" b="1" noProof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+18%</a:t>
            </a:r>
            <a:endParaRPr lang="pt-BR" sz="6000" noProof="0">
              <a:gradFill>
                <a:gsLst>
                  <a:gs pos="100000">
                    <a:schemeClr val="accent2"/>
                  </a:gs>
                  <a:gs pos="20000">
                    <a:schemeClr val="accent1"/>
                  </a:gs>
                </a:gsLst>
                <a:lin ang="0" scaled="0"/>
              </a:gradFill>
            </a:endParaRPr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E1FD3B42-65B2-6939-E286-88886D6E86BA}"/>
              </a:ext>
            </a:extLst>
          </p:cNvPr>
          <p:cNvSpPr/>
          <p:nvPr/>
        </p:nvSpPr>
        <p:spPr>
          <a:xfrm>
            <a:off x="8429075" y="2521473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noProof="0" dirty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US$ </a:t>
            </a:r>
            <a:r>
              <a:rPr lang="pt-BR" sz="6000" b="1" noProof="0" dirty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3</a:t>
            </a:r>
            <a:r>
              <a:rPr lang="pt-BR" sz="6000" b="1" dirty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5</a:t>
            </a:r>
            <a:r>
              <a:rPr lang="pt-BR" sz="6000" b="1" noProof="0" dirty="0">
                <a:gradFill>
                  <a:gsLst>
                    <a:gs pos="100000">
                      <a:schemeClr val="accent2"/>
                    </a:gs>
                    <a:gs pos="20000">
                      <a:schemeClr val="accent1"/>
                    </a:gs>
                  </a:gsLst>
                  <a:lin ang="0" scaled="0"/>
                </a:gradFill>
                <a:ea typeface="Cambria" pitchFamily="34" charset="-122"/>
                <a:cs typeface="Cambria" pitchFamily="34" charset="-120"/>
              </a:rPr>
              <a:t>,8 bi</a:t>
            </a:r>
            <a:endParaRPr lang="pt-BR" sz="4400" noProof="0" dirty="0">
              <a:gradFill>
                <a:gsLst>
                  <a:gs pos="100000">
                    <a:schemeClr val="accent2"/>
                  </a:gs>
                  <a:gs pos="20000">
                    <a:schemeClr val="accent1"/>
                  </a:gs>
                </a:gsLst>
                <a:lin ang="0" scaled="0"/>
              </a:gradFill>
            </a:endParaRPr>
          </a:p>
        </p:txBody>
      </p:sp>
      <p:sp>
        <p:nvSpPr>
          <p:cNvPr id="14" name="Text 25">
            <a:extLst>
              <a:ext uri="{FF2B5EF4-FFF2-40B4-BE49-F238E27FC236}">
                <a16:creationId xmlns:a16="http://schemas.microsoft.com/office/drawing/2014/main" id="{3330E475-1AE6-16CF-5C0D-B43043D1AF27}"/>
              </a:ext>
            </a:extLst>
          </p:cNvPr>
          <p:cNvSpPr/>
          <p:nvPr/>
        </p:nvSpPr>
        <p:spPr>
          <a:xfrm>
            <a:off x="833288" y="3507431"/>
            <a:ext cx="273978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 dirty="0">
                <a:ea typeface="Calibri" pitchFamily="34" charset="-122"/>
                <a:cs typeface="Calibri" pitchFamily="34" charset="-120"/>
              </a:rPr>
              <a:t>Receita global do mercado de RPA em 2024</a:t>
            </a:r>
          </a:p>
        </p:txBody>
      </p:sp>
      <p:sp>
        <p:nvSpPr>
          <p:cNvPr id="15" name="Text 25">
            <a:extLst>
              <a:ext uri="{FF2B5EF4-FFF2-40B4-BE49-F238E27FC236}">
                <a16:creationId xmlns:a16="http://schemas.microsoft.com/office/drawing/2014/main" id="{844998F9-5136-083F-515C-4D6AB580358A}"/>
              </a:ext>
            </a:extLst>
          </p:cNvPr>
          <p:cNvSpPr/>
          <p:nvPr/>
        </p:nvSpPr>
        <p:spPr>
          <a:xfrm>
            <a:off x="4585896" y="3626189"/>
            <a:ext cx="3020589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 dirty="0">
                <a:ea typeface="Calibri" pitchFamily="34" charset="-122"/>
                <a:cs typeface="Calibri" pitchFamily="34" charset="-120"/>
              </a:rPr>
              <a:t>Crescimento ano a ano do mercado em 2024 — acima do </a:t>
            </a:r>
            <a:r>
              <a:rPr lang="pt-BR" i="1" noProof="0" dirty="0">
                <a:ea typeface="Calibri" pitchFamily="34" charset="-122"/>
                <a:cs typeface="Calibri" pitchFamily="34" charset="-120"/>
              </a:rPr>
              <a:t>software</a:t>
            </a:r>
            <a:r>
              <a:rPr lang="pt-BR" noProof="0" dirty="0">
                <a:ea typeface="Calibri" pitchFamily="34" charset="-122"/>
                <a:cs typeface="Calibri" pitchFamily="34" charset="-120"/>
              </a:rPr>
              <a:t> corporativo em geral</a:t>
            </a:r>
          </a:p>
        </p:txBody>
      </p:sp>
      <p:sp>
        <p:nvSpPr>
          <p:cNvPr id="16" name="Text 25">
            <a:extLst>
              <a:ext uri="{FF2B5EF4-FFF2-40B4-BE49-F238E27FC236}">
                <a16:creationId xmlns:a16="http://schemas.microsoft.com/office/drawing/2014/main" id="{B3D2935C-0293-C6F9-48A6-1838EEDB5AEE}"/>
              </a:ext>
            </a:extLst>
          </p:cNvPr>
          <p:cNvSpPr/>
          <p:nvPr/>
        </p:nvSpPr>
        <p:spPr>
          <a:xfrm>
            <a:off x="8429075" y="3655034"/>
            <a:ext cx="240757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 dirty="0">
                <a:ea typeface="Calibri" pitchFamily="34" charset="-122"/>
                <a:cs typeface="Calibri" pitchFamily="34" charset="-120"/>
              </a:rPr>
              <a:t>Projeção de tamanho do mercado global do RPA em 2033</a:t>
            </a:r>
          </a:p>
        </p:txBody>
      </p:sp>
      <p:sp>
        <p:nvSpPr>
          <p:cNvPr id="19" name="Text 26">
            <a:extLst>
              <a:ext uri="{FF2B5EF4-FFF2-40B4-BE49-F238E27FC236}">
                <a16:creationId xmlns:a16="http://schemas.microsoft.com/office/drawing/2014/main" id="{773C9261-4B4D-01A1-CFAE-B75F7CC36523}"/>
              </a:ext>
            </a:extLst>
          </p:cNvPr>
          <p:cNvSpPr/>
          <p:nvPr/>
        </p:nvSpPr>
        <p:spPr>
          <a:xfrm>
            <a:off x="4585897" y="5158687"/>
            <a:ext cx="2503517" cy="1289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i="1" noProof="0">
                <a:solidFill>
                  <a:schemeClr val="tx2">
                    <a:alpha val="71000"/>
                  </a:schemeClr>
                </a:solidFill>
                <a:ea typeface="Calibri" pitchFamily="34" charset="-122"/>
                <a:cs typeface="Calibri" pitchFamily="34" charset="-120"/>
              </a:rPr>
              <a:t>Fonte: Gartner (2025)</a:t>
            </a:r>
          </a:p>
        </p:txBody>
      </p:sp>
      <p:sp>
        <p:nvSpPr>
          <p:cNvPr id="20" name="Text 26">
            <a:extLst>
              <a:ext uri="{FF2B5EF4-FFF2-40B4-BE49-F238E27FC236}">
                <a16:creationId xmlns:a16="http://schemas.microsoft.com/office/drawing/2014/main" id="{1FAFA570-FE04-30EE-DB26-2C2326C4D840}"/>
              </a:ext>
            </a:extLst>
          </p:cNvPr>
          <p:cNvSpPr/>
          <p:nvPr/>
        </p:nvSpPr>
        <p:spPr>
          <a:xfrm>
            <a:off x="8429075" y="5158687"/>
            <a:ext cx="2503517" cy="1289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i="1" noProof="0" dirty="0">
                <a:solidFill>
                  <a:schemeClr val="tx2">
                    <a:alpha val="71000"/>
                  </a:schemeClr>
                </a:solidFill>
                <a:ea typeface="Calibri" pitchFamily="34" charset="-122"/>
                <a:cs typeface="Calibri" pitchFamily="34" charset="-120"/>
              </a:rPr>
              <a:t>Fonte: Grand </a:t>
            </a:r>
            <a:r>
              <a:rPr lang="pt-BR" sz="1400" i="1" noProof="0" dirty="0" err="1">
                <a:solidFill>
                  <a:schemeClr val="tx2">
                    <a:alpha val="71000"/>
                  </a:schemeClr>
                </a:solidFill>
                <a:ea typeface="Calibri" pitchFamily="34" charset="-122"/>
                <a:cs typeface="Calibri" pitchFamily="34" charset="-120"/>
              </a:rPr>
              <a:t>View</a:t>
            </a:r>
            <a:r>
              <a:rPr lang="pt-BR" sz="1400" i="1" noProof="0" dirty="0">
                <a:solidFill>
                  <a:schemeClr val="tx2">
                    <a:alpha val="71000"/>
                  </a:schemeClr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pt-BR" sz="1400" i="1" noProof="0" dirty="0" err="1">
                <a:solidFill>
                  <a:schemeClr val="tx2">
                    <a:alpha val="71000"/>
                  </a:schemeClr>
                </a:solidFill>
                <a:ea typeface="Calibri" pitchFamily="34" charset="-122"/>
                <a:cs typeface="Calibri" pitchFamily="34" charset="-120"/>
              </a:rPr>
              <a:t>Research</a:t>
            </a:r>
            <a:endParaRPr lang="pt-BR" sz="1400" i="1" noProof="0" dirty="0">
              <a:solidFill>
                <a:schemeClr val="tx2">
                  <a:alpha val="71000"/>
                </a:schemeClr>
              </a:solidFill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5972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accent2"/>
            </a:gs>
            <a:gs pos="20000">
              <a:schemeClr val="tx2"/>
            </a:gs>
          </a:gsLst>
          <a:lin ang="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1DC5C4-B626-1E70-A784-534CCCFE4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B118E36-E96E-04F9-7D75-220AB5A4C600}"/>
              </a:ext>
            </a:extLst>
          </p:cNvPr>
          <p:cNvSpPr>
            <a:spLocks/>
          </p:cNvSpPr>
          <p:nvPr/>
        </p:nvSpPr>
        <p:spPr>
          <a:xfrm>
            <a:off x="-104113" y="-50832"/>
            <a:ext cx="12296113" cy="6959664"/>
          </a:xfrm>
          <a:prstGeom prst="rect">
            <a:avLst/>
          </a:prstGeom>
          <a:gradFill flip="none" rotWithShape="1">
            <a:gsLst>
              <a:gs pos="17000">
                <a:schemeClr val="tx2"/>
              </a:gs>
              <a:gs pos="100000">
                <a:srgbClr val="0A4DFF">
                  <a:lumMod val="10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Utile" panose="020B0503030504020204" pitchFamily="34" charset="0"/>
            </a:endParaRPr>
          </a:p>
        </p:txBody>
      </p:sp>
      <p:pic>
        <p:nvPicPr>
          <p:cNvPr id="11" name="Picture 28">
            <a:extLst>
              <a:ext uri="{FF2B5EF4-FFF2-40B4-BE49-F238E27FC236}">
                <a16:creationId xmlns:a16="http://schemas.microsoft.com/office/drawing/2014/main" id="{0332C408-97A3-612C-5E54-AB1CEF550E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113" y="-50833"/>
            <a:ext cx="12296113" cy="6959665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1D4F586B-3E47-30DF-68E4-3FFE398E20A6}"/>
              </a:ext>
            </a:extLst>
          </p:cNvPr>
          <p:cNvSpPr/>
          <p:nvPr/>
        </p:nvSpPr>
        <p:spPr>
          <a:xfrm>
            <a:off x="457573" y="2409998"/>
            <a:ext cx="2596844" cy="3647994"/>
          </a:xfrm>
          <a:prstGeom prst="roundRect">
            <a:avLst>
              <a:gd name="adj" fmla="val 8463"/>
            </a:avLst>
          </a:prstGeom>
          <a:gradFill flip="none" rotWithShape="1">
            <a:gsLst>
              <a:gs pos="49000">
                <a:srgbClr val="F7F9FF">
                  <a:alpha val="98000"/>
                </a:srgbClr>
              </a:gs>
              <a:gs pos="0">
                <a:schemeClr val="bg1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0B4311A-F7C9-153C-47AD-B236CD19FA41}"/>
              </a:ext>
            </a:extLst>
          </p:cNvPr>
          <p:cNvSpPr/>
          <p:nvPr/>
        </p:nvSpPr>
        <p:spPr>
          <a:xfrm>
            <a:off x="548640" y="640080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AB89A604-1892-7477-B995-4BB8AAF824DB}"/>
              </a:ext>
            </a:extLst>
          </p:cNvPr>
          <p:cNvSpPr txBox="1">
            <a:spLocks/>
          </p:cNvSpPr>
          <p:nvPr/>
        </p:nvSpPr>
        <p:spPr>
          <a:xfrm>
            <a:off x="457573" y="621169"/>
            <a:ext cx="8440893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300">
                <a:solidFill>
                  <a:schemeClr val="bg1"/>
                </a:solidFill>
              </a:rPr>
              <a:t>IA que age: o que é um agente?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51BE1F7-2A44-70BB-669A-855E9733BFFB}"/>
              </a:ext>
            </a:extLst>
          </p:cNvPr>
          <p:cNvSpPr txBox="1"/>
          <p:nvPr/>
        </p:nvSpPr>
        <p:spPr>
          <a:xfrm>
            <a:off x="695612" y="3891727"/>
            <a:ext cx="2348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latin typeface="+mn-lt"/>
              </a:rPr>
              <a:t>Autonomia</a:t>
            </a:r>
          </a:p>
        </p:txBody>
      </p:sp>
      <p:sp>
        <p:nvSpPr>
          <p:cNvPr id="34" name="Text 25">
            <a:extLst>
              <a:ext uri="{FF2B5EF4-FFF2-40B4-BE49-F238E27FC236}">
                <a16:creationId xmlns:a16="http://schemas.microsoft.com/office/drawing/2014/main" id="{D018E4DD-0457-E6C0-96EE-662DFBAF7D37}"/>
              </a:ext>
            </a:extLst>
          </p:cNvPr>
          <p:cNvSpPr/>
          <p:nvPr/>
        </p:nvSpPr>
        <p:spPr>
          <a:xfrm>
            <a:off x="762748" y="4638202"/>
            <a:ext cx="1921934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>
                <a:ea typeface="Calibri" pitchFamily="34" charset="-122"/>
                <a:cs typeface="Calibri" pitchFamily="34" charset="-120"/>
              </a:rPr>
              <a:t>Persegue objetivos de negócio, não apenas comandos pontuais</a:t>
            </a:r>
          </a:p>
        </p:txBody>
      </p:sp>
      <p:sp>
        <p:nvSpPr>
          <p:cNvPr id="16" name="Text 25">
            <a:extLst>
              <a:ext uri="{FF2B5EF4-FFF2-40B4-BE49-F238E27FC236}">
                <a16:creationId xmlns:a16="http://schemas.microsoft.com/office/drawing/2014/main" id="{BA2FF711-5A66-9D58-36E0-02D6ADE2F47D}"/>
              </a:ext>
            </a:extLst>
          </p:cNvPr>
          <p:cNvSpPr/>
          <p:nvPr/>
        </p:nvSpPr>
        <p:spPr>
          <a:xfrm>
            <a:off x="548640" y="1431931"/>
            <a:ext cx="8116074" cy="568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noProof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Um agente de IA não apenas responde: ele recebe um objetivo, planeja, usa ferramentas e executa, ajustando a rota quando algo sai do previsto.</a:t>
            </a:r>
            <a:endParaRPr lang="pt-BR" noProof="0">
              <a:solidFill>
                <a:schemeClr val="bg1"/>
              </a:solidFill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0E67D50-ACA6-70AE-3144-D50A772E9723}"/>
              </a:ext>
            </a:extLst>
          </p:cNvPr>
          <p:cNvSpPr/>
          <p:nvPr/>
        </p:nvSpPr>
        <p:spPr>
          <a:xfrm>
            <a:off x="762748" y="2849907"/>
            <a:ext cx="868680" cy="868680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55000">
                <a:srgbClr val="0F74EE"/>
              </a:gs>
              <a:gs pos="0">
                <a:schemeClr val="accent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F55B9B61-E8E7-CCC2-6602-096C1EAFECA7}"/>
              </a:ext>
            </a:extLst>
          </p:cNvPr>
          <p:cNvSpPr/>
          <p:nvPr/>
        </p:nvSpPr>
        <p:spPr>
          <a:xfrm>
            <a:off x="3203147" y="2409998"/>
            <a:ext cx="2596844" cy="3647994"/>
          </a:xfrm>
          <a:prstGeom prst="roundRect">
            <a:avLst>
              <a:gd name="adj" fmla="val 8463"/>
            </a:avLst>
          </a:prstGeom>
          <a:gradFill flip="none" rotWithShape="1">
            <a:gsLst>
              <a:gs pos="49000">
                <a:srgbClr val="F7F9FF">
                  <a:alpha val="98000"/>
                </a:srgbClr>
              </a:gs>
              <a:gs pos="0">
                <a:schemeClr val="bg1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6470766-4835-D50E-E748-363F2B91B274}"/>
              </a:ext>
            </a:extLst>
          </p:cNvPr>
          <p:cNvSpPr txBox="1"/>
          <p:nvPr/>
        </p:nvSpPr>
        <p:spPr>
          <a:xfrm>
            <a:off x="3441186" y="3891727"/>
            <a:ext cx="2348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latin typeface="+mn-lt"/>
              </a:rPr>
              <a:t>Planejamento</a:t>
            </a:r>
          </a:p>
        </p:txBody>
      </p:sp>
      <p:sp>
        <p:nvSpPr>
          <p:cNvPr id="25" name="Text 25">
            <a:extLst>
              <a:ext uri="{FF2B5EF4-FFF2-40B4-BE49-F238E27FC236}">
                <a16:creationId xmlns:a16="http://schemas.microsoft.com/office/drawing/2014/main" id="{B0891C50-6A3C-D6B3-4336-81CE8C42232B}"/>
              </a:ext>
            </a:extLst>
          </p:cNvPr>
          <p:cNvSpPr/>
          <p:nvPr/>
        </p:nvSpPr>
        <p:spPr>
          <a:xfrm>
            <a:off x="3508322" y="4638202"/>
            <a:ext cx="1921934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>
                <a:ea typeface="Calibri" pitchFamily="34" charset="-122"/>
                <a:cs typeface="Calibri" pitchFamily="34" charset="-120"/>
              </a:rPr>
              <a:t>Divide problemas complexos em etapas e replaneja diante de erros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8FB227E6-A46F-AF8A-7D4E-3C1758E18AA3}"/>
              </a:ext>
            </a:extLst>
          </p:cNvPr>
          <p:cNvSpPr/>
          <p:nvPr/>
        </p:nvSpPr>
        <p:spPr>
          <a:xfrm>
            <a:off x="3508322" y="2849907"/>
            <a:ext cx="868680" cy="868680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55000">
                <a:srgbClr val="0F74EE"/>
              </a:gs>
              <a:gs pos="0">
                <a:schemeClr val="accent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6B7C278B-5E0E-07DC-C26F-D6C4B8443F61}"/>
              </a:ext>
            </a:extLst>
          </p:cNvPr>
          <p:cNvSpPr/>
          <p:nvPr/>
        </p:nvSpPr>
        <p:spPr>
          <a:xfrm>
            <a:off x="5948721" y="2409998"/>
            <a:ext cx="2596844" cy="3647994"/>
          </a:xfrm>
          <a:prstGeom prst="roundRect">
            <a:avLst>
              <a:gd name="adj" fmla="val 8463"/>
            </a:avLst>
          </a:prstGeom>
          <a:gradFill flip="none" rotWithShape="1">
            <a:gsLst>
              <a:gs pos="49000">
                <a:srgbClr val="F7F9FF">
                  <a:alpha val="98000"/>
                </a:srgbClr>
              </a:gs>
              <a:gs pos="0">
                <a:schemeClr val="bg1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3CCCC2F5-3FD5-6D87-008D-9C1E51B55B1F}"/>
              </a:ext>
            </a:extLst>
          </p:cNvPr>
          <p:cNvSpPr txBox="1"/>
          <p:nvPr/>
        </p:nvSpPr>
        <p:spPr>
          <a:xfrm>
            <a:off x="6186760" y="3891727"/>
            <a:ext cx="2348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latin typeface="+mn-lt"/>
              </a:rPr>
              <a:t>Memória</a:t>
            </a:r>
          </a:p>
        </p:txBody>
      </p:sp>
      <p:sp>
        <p:nvSpPr>
          <p:cNvPr id="31" name="Text 25">
            <a:extLst>
              <a:ext uri="{FF2B5EF4-FFF2-40B4-BE49-F238E27FC236}">
                <a16:creationId xmlns:a16="http://schemas.microsoft.com/office/drawing/2014/main" id="{DAF73943-9340-2132-A5C0-425BAC23CBF6}"/>
              </a:ext>
            </a:extLst>
          </p:cNvPr>
          <p:cNvSpPr/>
          <p:nvPr/>
        </p:nvSpPr>
        <p:spPr>
          <a:xfrm>
            <a:off x="6253896" y="4638202"/>
            <a:ext cx="1810812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>
                <a:ea typeface="Calibri" pitchFamily="34" charset="-122"/>
                <a:cs typeface="Calibri" pitchFamily="34" charset="-120"/>
              </a:rPr>
              <a:t>Retém contexto</a:t>
            </a:r>
            <a:br>
              <a:rPr lang="pt-BR" noProof="0">
                <a:ea typeface="Calibri" pitchFamily="34" charset="-122"/>
                <a:cs typeface="Calibri" pitchFamily="34" charset="-120"/>
              </a:rPr>
            </a:br>
            <a:r>
              <a:rPr lang="pt-BR" noProof="0">
                <a:ea typeface="Calibri" pitchFamily="34" charset="-122"/>
                <a:cs typeface="Calibri" pitchFamily="34" charset="-120"/>
              </a:rPr>
              <a:t>e histórico entre interações e tarefas longas</a:t>
            </a: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2BD5E198-F9F4-39BD-15CF-41494E2D3025}"/>
              </a:ext>
            </a:extLst>
          </p:cNvPr>
          <p:cNvSpPr/>
          <p:nvPr/>
        </p:nvSpPr>
        <p:spPr>
          <a:xfrm>
            <a:off x="6253896" y="2849907"/>
            <a:ext cx="868680" cy="868680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55000">
                <a:srgbClr val="0F74EE"/>
              </a:gs>
              <a:gs pos="0">
                <a:schemeClr val="accent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F068C692-CB7C-B138-0FA2-9D0306989D77}"/>
              </a:ext>
            </a:extLst>
          </p:cNvPr>
          <p:cNvSpPr/>
          <p:nvPr/>
        </p:nvSpPr>
        <p:spPr>
          <a:xfrm>
            <a:off x="8694295" y="2409998"/>
            <a:ext cx="2596844" cy="3647994"/>
          </a:xfrm>
          <a:prstGeom prst="roundRect">
            <a:avLst>
              <a:gd name="adj" fmla="val 8463"/>
            </a:avLst>
          </a:prstGeom>
          <a:gradFill flip="none" rotWithShape="1">
            <a:gsLst>
              <a:gs pos="49000">
                <a:srgbClr val="F7F9FF">
                  <a:alpha val="98000"/>
                </a:srgbClr>
              </a:gs>
              <a:gs pos="0">
                <a:schemeClr val="bg1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CB1B3EA-ACE4-A08B-2794-1BDB82270323}"/>
              </a:ext>
            </a:extLst>
          </p:cNvPr>
          <p:cNvSpPr txBox="1"/>
          <p:nvPr/>
        </p:nvSpPr>
        <p:spPr>
          <a:xfrm>
            <a:off x="8932334" y="3891727"/>
            <a:ext cx="1989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latin typeface="+mn-lt"/>
              </a:rPr>
              <a:t>Ferramentas</a:t>
            </a:r>
          </a:p>
        </p:txBody>
      </p:sp>
      <p:sp>
        <p:nvSpPr>
          <p:cNvPr id="37" name="Text 25">
            <a:extLst>
              <a:ext uri="{FF2B5EF4-FFF2-40B4-BE49-F238E27FC236}">
                <a16:creationId xmlns:a16="http://schemas.microsoft.com/office/drawing/2014/main" id="{F57C6B50-7875-8025-530A-255FF1FD772E}"/>
              </a:ext>
            </a:extLst>
          </p:cNvPr>
          <p:cNvSpPr/>
          <p:nvPr/>
        </p:nvSpPr>
        <p:spPr>
          <a:xfrm>
            <a:off x="8999470" y="4638202"/>
            <a:ext cx="1921934" cy="946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1200"/>
              </a:spcBef>
            </a:pPr>
            <a:r>
              <a:rPr lang="pt-BR" noProof="0">
                <a:ea typeface="Calibri" pitchFamily="34" charset="-122"/>
                <a:cs typeface="Calibri" pitchFamily="34" charset="-120"/>
              </a:rPr>
              <a:t>Aciona APIs, sistemas, navegadores e até robôs de RPA</a:t>
            </a:r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80909909-62B7-E181-C04F-41957C196E7C}"/>
              </a:ext>
            </a:extLst>
          </p:cNvPr>
          <p:cNvSpPr/>
          <p:nvPr/>
        </p:nvSpPr>
        <p:spPr>
          <a:xfrm>
            <a:off x="8999470" y="2849907"/>
            <a:ext cx="868680" cy="868680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55000">
                <a:srgbClr val="0F74EE"/>
              </a:gs>
              <a:gs pos="0">
                <a:schemeClr val="accent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1" name="Imagem 40">
            <a:extLst>
              <a:ext uri="{FF2B5EF4-FFF2-40B4-BE49-F238E27FC236}">
                <a16:creationId xmlns:a16="http://schemas.microsoft.com/office/drawing/2014/main" id="{2A060F68-91B2-8D3F-195E-BCFCB3A0DF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00" t="34973" r="76704" b="44362"/>
          <a:stretch>
            <a:fillRect/>
          </a:stretch>
        </p:blipFill>
        <p:spPr>
          <a:xfrm>
            <a:off x="900861" y="3013204"/>
            <a:ext cx="649812" cy="536197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68FDB692-7D85-BC5B-9F18-816A1D9F09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521" t="34446" r="53741" b="43174"/>
          <a:stretch>
            <a:fillRect/>
          </a:stretch>
        </p:blipFill>
        <p:spPr>
          <a:xfrm>
            <a:off x="3681213" y="3013204"/>
            <a:ext cx="560562" cy="499659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FBCD8D7A-D832-3973-F01C-36FEF4D039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013" t="34446" r="32249" b="43174"/>
          <a:stretch>
            <a:fillRect/>
          </a:stretch>
        </p:blipFill>
        <p:spPr>
          <a:xfrm>
            <a:off x="6404677" y="3034502"/>
            <a:ext cx="560562" cy="499659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CADCC4ED-1825-A9EC-92FE-36A198A169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054" t="29044" r="2628" b="41114"/>
          <a:stretch>
            <a:fillRect/>
          </a:stretch>
        </p:blipFill>
        <p:spPr>
          <a:xfrm>
            <a:off x="9115602" y="2921177"/>
            <a:ext cx="747468" cy="666258"/>
          </a:xfrm>
          <a:prstGeom prst="rect">
            <a:avLst/>
          </a:prstGeom>
        </p:spPr>
      </p:pic>
      <p:sp>
        <p:nvSpPr>
          <p:cNvPr id="55" name="Text 26">
            <a:extLst>
              <a:ext uri="{FF2B5EF4-FFF2-40B4-BE49-F238E27FC236}">
                <a16:creationId xmlns:a16="http://schemas.microsoft.com/office/drawing/2014/main" id="{DB72227E-D5B5-79BD-B116-70DCF760DBF4}"/>
              </a:ext>
            </a:extLst>
          </p:cNvPr>
          <p:cNvSpPr/>
          <p:nvPr/>
        </p:nvSpPr>
        <p:spPr>
          <a:xfrm>
            <a:off x="488484" y="6342802"/>
            <a:ext cx="1072689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i="1" noProof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McKinsey </a:t>
            </a:r>
            <a:r>
              <a:rPr lang="pt-BR" sz="1400" i="1" noProof="0" err="1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QuantumBlack</a:t>
            </a:r>
            <a:r>
              <a:rPr lang="pt-BR" sz="1400" i="1" noProof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“</a:t>
            </a:r>
            <a:r>
              <a:rPr lang="pt-BR" sz="1400" i="1" noProof="0" err="1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Seizing</a:t>
            </a:r>
            <a:r>
              <a:rPr lang="pt-BR" sz="1400" i="1" noProof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BR" sz="1400" i="1" noProof="0" err="1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</a:t>
            </a:r>
            <a:r>
              <a:rPr lang="pt-BR" sz="1400" i="1" noProof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Agentic AI Advantage” (</a:t>
            </a:r>
            <a:r>
              <a:rPr lang="pt-BR" sz="1400" i="1" noProof="0" err="1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</a:t>
            </a:r>
            <a:r>
              <a:rPr lang="pt-BR" sz="1400" i="1" noProof="0">
                <a:solidFill>
                  <a:schemeClr val="bg1">
                    <a:alpha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/2025) — autonomia, planejamento, memória e integração.</a:t>
            </a:r>
          </a:p>
        </p:txBody>
      </p:sp>
    </p:spTree>
    <p:extLst>
      <p:ext uri="{BB962C8B-B14F-4D97-AF65-F5344CB8AC3E}">
        <p14:creationId xmlns:p14="http://schemas.microsoft.com/office/powerpoint/2010/main" val="696930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/>
            </a:gs>
            <a:gs pos="100000">
              <a:schemeClr val="tx2"/>
            </a:gs>
          </a:gsLst>
          <a:lin ang="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640C82-1C0C-D8F0-B7FE-B69D2E1A6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8">
            <a:extLst>
              <a:ext uri="{FF2B5EF4-FFF2-40B4-BE49-F238E27FC236}">
                <a16:creationId xmlns:a16="http://schemas.microsoft.com/office/drawing/2014/main" id="{552A33D5-4D96-94B9-21A7-29B73DEA6B3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9097089B-5863-7F4B-45F9-ED5465DA911C}"/>
              </a:ext>
            </a:extLst>
          </p:cNvPr>
          <p:cNvSpPr/>
          <p:nvPr/>
        </p:nvSpPr>
        <p:spPr>
          <a:xfrm>
            <a:off x="548640" y="541089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3000" noProof="0"/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257E8D29-172D-33AA-FBFE-C2D32392CF18}"/>
              </a:ext>
            </a:extLst>
          </p:cNvPr>
          <p:cNvSpPr txBox="1">
            <a:spLocks/>
          </p:cNvSpPr>
          <p:nvPr/>
        </p:nvSpPr>
        <p:spPr>
          <a:xfrm>
            <a:off x="1554474" y="282302"/>
            <a:ext cx="8686412" cy="978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3300">
                <a:solidFill>
                  <a:schemeClr val="bg1"/>
                </a:solidFill>
              </a:rPr>
              <a:t>RPA × Agentes de IA: duas lógicas diferentes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E81DBFC-5AA6-426B-0F15-EA2E6CF3B8D6}"/>
              </a:ext>
            </a:extLst>
          </p:cNvPr>
          <p:cNvSpPr txBox="1"/>
          <p:nvPr/>
        </p:nvSpPr>
        <p:spPr>
          <a:xfrm>
            <a:off x="8238179" y="1719185"/>
            <a:ext cx="1994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>
                <a:solidFill>
                  <a:schemeClr val="bg1"/>
                </a:solidFill>
                <a:latin typeface="+mn-lt"/>
              </a:rPr>
              <a:t>probabilístico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33F83974-9A5F-623C-DEFC-B2102FA560CA}"/>
              </a:ext>
            </a:extLst>
          </p:cNvPr>
          <p:cNvSpPr txBox="1"/>
          <p:nvPr/>
        </p:nvSpPr>
        <p:spPr>
          <a:xfrm>
            <a:off x="6809985" y="2741953"/>
            <a:ext cx="4863628" cy="2377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-152400" algn="ctr">
              <a:spcAft>
                <a:spcPts val="900"/>
              </a:spcAft>
              <a:buSzPct val="100000"/>
              <a:buChar char="•"/>
            </a:pPr>
            <a:r>
              <a:rPr lang="pt-BR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Plataformas que unificam orquestração e automação de ponta a ponta</a:t>
            </a:r>
          </a:p>
          <a:p>
            <a:pPr marL="152400" indent="-152400" algn="ctr">
              <a:spcAft>
                <a:spcPts val="900"/>
              </a:spcAft>
              <a:buSzPct val="100000"/>
              <a:buChar char="•"/>
            </a:pPr>
            <a:r>
              <a:rPr lang="pt-BR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Convergência de RPA, BPA, </a:t>
            </a:r>
            <a:r>
              <a:rPr lang="pt-BR" err="1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iPaaS</a:t>
            </a:r>
            <a:r>
              <a:rPr lang="pt-BR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, </a:t>
            </a:r>
            <a:r>
              <a:rPr lang="pt-BR" err="1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low-code</a:t>
            </a:r>
            <a:r>
              <a:rPr lang="pt-BR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, documentos e mineração de processos</a:t>
            </a:r>
          </a:p>
          <a:p>
            <a:pPr marL="152400" indent="-152400" algn="ctr">
              <a:spcAft>
                <a:spcPts val="900"/>
              </a:spcAft>
              <a:buSzPct val="100000"/>
              <a:buChar char="•"/>
            </a:pPr>
            <a:r>
              <a:rPr lang="pt-BR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Em out/2025, a Gartner publicou o 1º Magic </a:t>
            </a:r>
            <a:r>
              <a:rPr lang="pt-BR" err="1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Quadrant</a:t>
            </a:r>
            <a:r>
              <a:rPr lang="pt-BR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 da categoria (20 fornecedores)</a:t>
            </a:r>
          </a:p>
          <a:p>
            <a:pPr marL="152400" indent="-152400" algn="ctr">
              <a:spcAft>
                <a:spcPts val="900"/>
              </a:spcAft>
              <a:buSzPct val="100000"/>
              <a:buChar char="•"/>
            </a:pPr>
            <a:r>
              <a:rPr lang="pt-BR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Agentes de IA devem se tornar capacidade </a:t>
            </a:r>
          </a:p>
        </p:txBody>
      </p:sp>
      <p:sp>
        <p:nvSpPr>
          <p:cNvPr id="57" name="Retângulo: Cantos Arredondados 56">
            <a:extLst>
              <a:ext uri="{FF2B5EF4-FFF2-40B4-BE49-F238E27FC236}">
                <a16:creationId xmlns:a16="http://schemas.microsoft.com/office/drawing/2014/main" id="{D18D2344-361F-CA93-7FD4-6BD1D7172BE1}"/>
              </a:ext>
            </a:extLst>
          </p:cNvPr>
          <p:cNvSpPr/>
          <p:nvPr/>
        </p:nvSpPr>
        <p:spPr>
          <a:xfrm>
            <a:off x="423333" y="1406845"/>
            <a:ext cx="5516920" cy="4548224"/>
          </a:xfrm>
          <a:prstGeom prst="roundRect">
            <a:avLst>
              <a:gd name="adj" fmla="val 5164"/>
            </a:avLst>
          </a:prstGeom>
          <a:gradFill flip="none" rotWithShape="1">
            <a:gsLst>
              <a:gs pos="100000">
                <a:schemeClr val="bg1"/>
              </a:gs>
              <a:gs pos="49000">
                <a:schemeClr val="bg2"/>
              </a:gs>
              <a:gs pos="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8211C365-7678-70A3-D210-56CA23A5AF0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27856" t="-128" r="43063"/>
          <a:stretch>
            <a:fillRect/>
          </a:stretch>
        </p:blipFill>
        <p:spPr>
          <a:xfrm>
            <a:off x="3708599" y="1383071"/>
            <a:ext cx="2231654" cy="4571998"/>
          </a:xfrm>
          <a:prstGeom prst="roundRect">
            <a:avLst>
              <a:gd name="adj" fmla="val 9844"/>
            </a:avLst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4A6BE93-2B3B-2F22-2B2C-C0C033D2619B}"/>
              </a:ext>
            </a:extLst>
          </p:cNvPr>
          <p:cNvSpPr txBox="1"/>
          <p:nvPr/>
        </p:nvSpPr>
        <p:spPr>
          <a:xfrm>
            <a:off x="746869" y="1666508"/>
            <a:ext cx="30947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latin typeface="+mn-lt"/>
              </a:rPr>
              <a:t>RPA </a:t>
            </a:r>
            <a:br>
              <a:rPr lang="pt-BR" sz="2400" b="1">
                <a:latin typeface="+mn-lt"/>
              </a:rPr>
            </a:br>
            <a:r>
              <a:rPr lang="pt-BR" sz="2000">
                <a:latin typeface="+mn-lt"/>
              </a:rPr>
              <a:t>determinístico</a:t>
            </a:r>
            <a:endParaRPr lang="pt-BR" sz="2400">
              <a:latin typeface="+mn-lt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B944722-C34D-89CE-F947-A9FFEB2168F8}"/>
              </a:ext>
            </a:extLst>
          </p:cNvPr>
          <p:cNvSpPr txBox="1"/>
          <p:nvPr/>
        </p:nvSpPr>
        <p:spPr>
          <a:xfrm>
            <a:off x="746869" y="2758399"/>
            <a:ext cx="261591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pt-BR" sz="1400" dirty="0">
                <a:ea typeface="Calibri" pitchFamily="34" charset="-122"/>
                <a:cs typeface="Calibri" pitchFamily="34" charset="-120"/>
              </a:rPr>
              <a:t>Segue regras fixas e definidas de antemão​.</a:t>
            </a:r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pt-BR" sz="1400" dirty="0">
                <a:ea typeface="Calibri" pitchFamily="34" charset="-122"/>
                <a:cs typeface="Calibri" pitchFamily="34" charset="-120"/>
              </a:rPr>
              <a:t>Fluxo rígido: não decide caminhos alternativos​.</a:t>
            </a:r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pt-BR" sz="1400" dirty="0">
                <a:ea typeface="Calibri" pitchFamily="34" charset="-122"/>
                <a:cs typeface="Calibri" pitchFamily="34" charset="-120"/>
              </a:rPr>
              <a:t>Excelente em estabilidade, auditoria e volume​.</a:t>
            </a:r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pt-BR" sz="1400" dirty="0">
                <a:ea typeface="Calibri" pitchFamily="34" charset="-122"/>
                <a:cs typeface="Calibri" pitchFamily="34" charset="-120"/>
              </a:rPr>
              <a:t>Falha quando a interface ou o processo muda.</a:t>
            </a:r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pt-BR" sz="1400" dirty="0">
                <a:ea typeface="Calibri" pitchFamily="34" charset="-122"/>
                <a:cs typeface="Calibri" pitchFamily="34" charset="-120"/>
              </a:rPr>
              <a:t>Custo previsível por transação.​</a:t>
            </a:r>
            <a:endParaRPr lang="pt-BR" sz="1600" dirty="0"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58" name="Retângulo: Cantos Arredondados 57">
            <a:extLst>
              <a:ext uri="{FF2B5EF4-FFF2-40B4-BE49-F238E27FC236}">
                <a16:creationId xmlns:a16="http://schemas.microsoft.com/office/drawing/2014/main" id="{DB88B1C1-FD9A-4B72-7944-047DD05ED9EC}"/>
              </a:ext>
            </a:extLst>
          </p:cNvPr>
          <p:cNvSpPr/>
          <p:nvPr/>
        </p:nvSpPr>
        <p:spPr>
          <a:xfrm>
            <a:off x="6217066" y="1406845"/>
            <a:ext cx="5551601" cy="4548224"/>
          </a:xfrm>
          <a:prstGeom prst="roundRect">
            <a:avLst>
              <a:gd name="adj" fmla="val 4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6" name="Imagem 55">
            <a:extLst>
              <a:ext uri="{FF2B5EF4-FFF2-40B4-BE49-F238E27FC236}">
                <a16:creationId xmlns:a16="http://schemas.microsoft.com/office/drawing/2014/main" id="{34722A25-1505-FBC8-0ACE-4F3C88D81CA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 l="25361" r="25361" b="152"/>
          <a:stretch>
            <a:fillRect/>
          </a:stretch>
        </p:blipFill>
        <p:spPr>
          <a:xfrm>
            <a:off x="6217066" y="1406845"/>
            <a:ext cx="2248800" cy="4565044"/>
          </a:xfrm>
          <a:prstGeom prst="roundRect">
            <a:avLst>
              <a:gd name="adj" fmla="val 9633"/>
            </a:avLst>
          </a:prstGeom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5DFE731B-E3D6-7B94-80FA-A15C3501650C}"/>
              </a:ext>
            </a:extLst>
          </p:cNvPr>
          <p:cNvSpPr txBox="1"/>
          <p:nvPr/>
        </p:nvSpPr>
        <p:spPr>
          <a:xfrm>
            <a:off x="8907224" y="1666508"/>
            <a:ext cx="30947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>
                <a:latin typeface="+mn-lt"/>
              </a:rPr>
              <a:t>Agente</a:t>
            </a:r>
            <a:br>
              <a:rPr lang="pt-BR" sz="2400" b="1">
                <a:latin typeface="+mn-lt"/>
              </a:rPr>
            </a:br>
            <a:r>
              <a:rPr lang="pt-BR" sz="2000"/>
              <a:t>probabilístico</a:t>
            </a:r>
            <a:endParaRPr lang="pt-BR" sz="2400" b="1">
              <a:latin typeface="+mn-lt"/>
            </a:endParaRP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7F1DA97E-83C8-8F56-89EF-81934E626585}"/>
              </a:ext>
            </a:extLst>
          </p:cNvPr>
          <p:cNvSpPr txBox="1"/>
          <p:nvPr/>
        </p:nvSpPr>
        <p:spPr>
          <a:xfrm>
            <a:off x="8907224" y="2780609"/>
            <a:ext cx="2495762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pt-BR" sz="1400">
                <a:ea typeface="Calibri" pitchFamily="34" charset="-122"/>
                <a:cs typeface="Calibri" pitchFamily="34" charset="-120"/>
              </a:rPr>
              <a:t>Persegue objetivos e escolhe os meios.</a:t>
            </a:r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pt-BR" sz="1400">
                <a:ea typeface="Calibri" pitchFamily="34" charset="-122"/>
                <a:cs typeface="Calibri" pitchFamily="34" charset="-120"/>
              </a:rPr>
              <a:t>Planeja, replaneja e trata exceções sozinho.</a:t>
            </a:r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pt-BR" sz="1400">
                <a:ea typeface="Calibri" pitchFamily="34" charset="-122"/>
                <a:cs typeface="Calibri" pitchFamily="34" charset="-120"/>
              </a:rPr>
              <a:t>Excelente com contexto e dados não estruturados.</a:t>
            </a:r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pt-BR" sz="1400">
                <a:ea typeface="Calibri" pitchFamily="34" charset="-122"/>
                <a:cs typeface="Calibri" pitchFamily="34" charset="-120"/>
              </a:rPr>
              <a:t>Adapta-se a mudanças de tela e de cenário.</a:t>
            </a:r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pt-BR" sz="1400">
                <a:ea typeface="Calibri" pitchFamily="34" charset="-122"/>
                <a:cs typeface="Calibri" pitchFamily="34" charset="-120"/>
              </a:rPr>
              <a:t>Custo e risco variáveis: </a:t>
            </a:r>
            <a:br>
              <a:rPr lang="pt-BR" sz="1400">
                <a:ea typeface="Calibri" pitchFamily="34" charset="-122"/>
                <a:cs typeface="Calibri" pitchFamily="34" charset="-120"/>
              </a:rPr>
            </a:br>
            <a:r>
              <a:rPr lang="pt-BR" sz="1400">
                <a:ea typeface="Calibri" pitchFamily="34" charset="-122"/>
                <a:cs typeface="Calibri" pitchFamily="34" charset="-120"/>
              </a:rPr>
              <a:t>exige governança.</a:t>
            </a:r>
          </a:p>
        </p:txBody>
      </p:sp>
      <p:sp>
        <p:nvSpPr>
          <p:cNvPr id="61" name="Retângulo: Cantos Arredondados 60">
            <a:extLst>
              <a:ext uri="{FF2B5EF4-FFF2-40B4-BE49-F238E27FC236}">
                <a16:creationId xmlns:a16="http://schemas.microsoft.com/office/drawing/2014/main" id="{E859549F-DFFD-7CE6-492D-F5DEB9FA850A}"/>
              </a:ext>
            </a:extLst>
          </p:cNvPr>
          <p:cNvSpPr/>
          <p:nvPr/>
        </p:nvSpPr>
        <p:spPr>
          <a:xfrm>
            <a:off x="3718559" y="1406845"/>
            <a:ext cx="2231654" cy="4565044"/>
          </a:xfrm>
          <a:prstGeom prst="roundRect">
            <a:avLst>
              <a:gd name="adj" fmla="val 9100"/>
            </a:avLst>
          </a:prstGeom>
          <a:gradFill>
            <a:gsLst>
              <a:gs pos="100000">
                <a:schemeClr val="accent1"/>
              </a:gs>
              <a:gs pos="0">
                <a:schemeClr val="tx2">
                  <a:alpha val="9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03C34EC6-85E6-6A81-D4F3-758AF80FDAEE}"/>
              </a:ext>
            </a:extLst>
          </p:cNvPr>
          <p:cNvSpPr/>
          <p:nvPr/>
        </p:nvSpPr>
        <p:spPr>
          <a:xfrm>
            <a:off x="6217066" y="1398435"/>
            <a:ext cx="2248800" cy="4573454"/>
          </a:xfrm>
          <a:prstGeom prst="roundRect">
            <a:avLst>
              <a:gd name="adj" fmla="val 9156"/>
            </a:avLst>
          </a:prstGeom>
          <a:gradFill>
            <a:gsLst>
              <a:gs pos="100000">
                <a:schemeClr val="accent1"/>
              </a:gs>
              <a:gs pos="0">
                <a:schemeClr val="tx2">
                  <a:alpha val="9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D052B075-792B-A676-A8B4-D2DD60382103}"/>
              </a:ext>
            </a:extLst>
          </p:cNvPr>
          <p:cNvSpPr/>
          <p:nvPr/>
        </p:nvSpPr>
        <p:spPr>
          <a:xfrm>
            <a:off x="5377916" y="2851801"/>
            <a:ext cx="1418035" cy="141803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76096FD5-A45D-A36F-4D5D-8ECD05638E08}"/>
              </a:ext>
            </a:extLst>
          </p:cNvPr>
          <p:cNvSpPr txBox="1"/>
          <p:nvPr/>
        </p:nvSpPr>
        <p:spPr>
          <a:xfrm>
            <a:off x="5612905" y="2418034"/>
            <a:ext cx="96372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b="1">
                <a:solidFill>
                  <a:schemeClr val="bg1"/>
                </a:solidFill>
              </a:rPr>
              <a:t>×</a:t>
            </a:r>
            <a:endParaRPr lang="pt-BR" sz="13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7956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Bridge - Apresentações">
  <a:themeElements>
    <a:clrScheme name="Personalizada 1">
      <a:dk1>
        <a:srgbClr val="002060"/>
      </a:dk1>
      <a:lt1>
        <a:srgbClr val="F7F9FF"/>
      </a:lt1>
      <a:dk2>
        <a:srgbClr val="002060"/>
      </a:dk2>
      <a:lt2>
        <a:srgbClr val="F7F9FF"/>
      </a:lt2>
      <a:accent1>
        <a:srgbClr val="0A4DFF"/>
      </a:accent1>
      <a:accent2>
        <a:srgbClr val="17BCCF"/>
      </a:accent2>
      <a:accent3>
        <a:srgbClr val="03185A"/>
      </a:accent3>
      <a:accent4>
        <a:srgbClr val="E8EEFF"/>
      </a:accent4>
      <a:accent5>
        <a:srgbClr val="A8BFFF"/>
      </a:accent5>
      <a:accent6>
        <a:srgbClr val="CFFAFF"/>
      </a:accent6>
      <a:hlink>
        <a:srgbClr val="0E7580"/>
      </a:hlink>
      <a:folHlink>
        <a:srgbClr val="AAAAB0"/>
      </a:folHlink>
    </a:clrScheme>
    <a:fontScheme name="Bridge 2024">
      <a:majorFont>
        <a:latin typeface="Poppins"/>
        <a:ea typeface=""/>
        <a:cs typeface=""/>
      </a:majorFont>
      <a:minorFont>
        <a:latin typeface="Util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ema Bridge - Apresentações" id="{1F8056CA-4FF1-4E0F-9518-29CA87814C8B}" vid="{6A033937-BF68-46BC-801E-CA0508C65F1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588bbd-9171-42bf-8f35-9b44aec5fc57">
      <Terms xmlns="http://schemas.microsoft.com/office/infopath/2007/PartnerControls"/>
    </lcf76f155ced4ddcb4097134ff3c332f>
    <TaxCatchAll xmlns="a742de0c-1652-4a20-96c7-6d56cc682e4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145FC6B35904594BA162C6480C22B" ma:contentTypeVersion="19" ma:contentTypeDescription="Create a new document." ma:contentTypeScope="" ma:versionID="c9c94de676ab93399cc3a02bf44222b4">
  <xsd:schema xmlns:xsd="http://www.w3.org/2001/XMLSchema" xmlns:xs="http://www.w3.org/2001/XMLSchema" xmlns:p="http://schemas.microsoft.com/office/2006/metadata/properties" xmlns:ns2="20588bbd-9171-42bf-8f35-9b44aec5fc57" xmlns:ns3="a742de0c-1652-4a20-96c7-6d56cc682e49" targetNamespace="http://schemas.microsoft.com/office/2006/metadata/properties" ma:root="true" ma:fieldsID="e99b85b91006b682286e1d6e6b12123c" ns2:_="" ns3:_="">
    <xsd:import namespace="20588bbd-9171-42bf-8f35-9b44aec5fc57"/>
    <xsd:import namespace="a742de0c-1652-4a20-96c7-6d56cc682e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588bbd-9171-42bf-8f35-9b44aec5fc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7c48431-2eb8-4996-8316-66e426d4bf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2de0c-1652-4a20-96c7-6d56cc682e49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4b0e608-76e0-4c33-83e8-ebe0199a8210}" ma:internalName="TaxCatchAll" ma:showField="CatchAllData" ma:web="a742de0c-1652-4a20-96c7-6d56cc682e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61E2A5-1F65-4587-A342-0BE2C45EA552}">
  <ds:schemaRefs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a742de0c-1652-4a20-96c7-6d56cc682e49"/>
    <ds:schemaRef ds:uri="20588bbd-9171-42bf-8f35-9b44aec5fc57"/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45A4F73-351B-4149-8350-346EDD1AE01A}">
  <ds:schemaRefs>
    <ds:schemaRef ds:uri="20588bbd-9171-42bf-8f35-9b44aec5fc57"/>
    <ds:schemaRef ds:uri="a742de0c-1652-4a20-96c7-6d56cc682e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D0384ED-6D20-4585-8A5D-8A1CE1D48AE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67411de-33fc-4aac-80ec-73237ae67acf}" enabled="1" method="Privileged" siteId="{0ffe7745-773f-4549-87fe-75b9e533e99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Tema Bridge - Apresentações</Template>
  <TotalTime>188</TotalTime>
  <Words>1784</Words>
  <Application>Microsoft Office PowerPoint</Application>
  <PresentationFormat>Widescreen</PresentationFormat>
  <Paragraphs>222</Paragraphs>
  <Slides>21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Aptos Serif</vt:lpstr>
      <vt:lpstr>Arial</vt:lpstr>
      <vt:lpstr>Balboa ExtraBlack</vt:lpstr>
      <vt:lpstr>Calibri</vt:lpstr>
      <vt:lpstr>Cambria</vt:lpstr>
      <vt:lpstr>Poppins</vt:lpstr>
      <vt:lpstr>Utile</vt:lpstr>
      <vt:lpstr>Tema Bridge - Apresentações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Tainara Lourenço da Silva</cp:lastModifiedBy>
  <cp:revision>7</cp:revision>
  <dcterms:created xsi:type="dcterms:W3CDTF">2026-07-20T20:23:57Z</dcterms:created>
  <dcterms:modified xsi:type="dcterms:W3CDTF">2026-08-05T15:28:53Z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Theme:3</vt:lpwstr>
  </property>
  <property fmtid="{D5CDD505-2E9C-101B-9397-08002B2CF9AE}" pid="3" name="ClassificationContentMarkingFooterText">
    <vt:lpwstr>Classificação: Interna | Usuário: everton.oliveira@bridgetechnology.com.br</vt:lpwstr>
  </property>
  <property fmtid="{D5CDD505-2E9C-101B-9397-08002B2CF9AE}" pid="4" name="ContentTypeId">
    <vt:lpwstr>0x01010074E145FC6B35904594BA162C6480C22B</vt:lpwstr>
  </property>
  <property fmtid="{D5CDD505-2E9C-101B-9397-08002B2CF9AE}" pid="5" name="MediaServiceImageTags">
    <vt:lpwstr/>
  </property>
</Properties>
</file>