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37"/>
  </p:notesMasterIdLst>
  <p:sldIdLst>
    <p:sldId id="256" r:id="rId4"/>
    <p:sldId id="257" r:id="rId5"/>
    <p:sldId id="258" r:id="rId6"/>
    <p:sldId id="259" r:id="rId7"/>
    <p:sldId id="354" r:id="rId8"/>
    <p:sldId id="260" r:id="rId9"/>
    <p:sldId id="355" r:id="rId10"/>
    <p:sldId id="356" r:id="rId11"/>
    <p:sldId id="357" r:id="rId12"/>
    <p:sldId id="261" r:id="rId13"/>
    <p:sldId id="262" r:id="rId14"/>
    <p:sldId id="337" r:id="rId15"/>
    <p:sldId id="266" r:id="rId16"/>
    <p:sldId id="264" r:id="rId17"/>
    <p:sldId id="267" r:id="rId18"/>
    <p:sldId id="268" r:id="rId19"/>
    <p:sldId id="269" r:id="rId20"/>
    <p:sldId id="270" r:id="rId21"/>
    <p:sldId id="281" r:id="rId22"/>
    <p:sldId id="350" r:id="rId23"/>
    <p:sldId id="351" r:id="rId24"/>
    <p:sldId id="352" r:id="rId25"/>
    <p:sldId id="353" r:id="rId26"/>
    <p:sldId id="304" r:id="rId27"/>
    <p:sldId id="305" r:id="rId28"/>
    <p:sldId id="306" r:id="rId29"/>
    <p:sldId id="336" r:id="rId30"/>
    <p:sldId id="272" r:id="rId31"/>
    <p:sldId id="273" r:id="rId32"/>
    <p:sldId id="274" r:id="rId33"/>
    <p:sldId id="275" r:id="rId34"/>
    <p:sldId id="276" r:id="rId35"/>
    <p:sldId id="277" r:id="rId36"/>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8628" autoAdjust="0"/>
  </p:normalViewPr>
  <p:slideViewPr>
    <p:cSldViewPr snapToGrid="0">
      <p:cViewPr varScale="1">
        <p:scale>
          <a:sx n="75" d="100"/>
          <a:sy n="75" d="100"/>
        </p:scale>
        <p:origin x="93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2E1BC9-8248-4618-97DB-3D3B735B1923}" type="datetimeFigureOut">
              <a:rPr lang="pt-BR" smtClean="0"/>
              <a:t>04/08/2026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7397CB-6B2F-48EE-9665-2977FACBF1D9}" type="slidenum">
              <a:rPr lang="pt-BR" smtClean="0"/>
              <a:t>‹nº›</a:t>
            </a:fld>
            <a:endParaRPr lang="pt-BR"/>
          </a:p>
        </p:txBody>
      </p:sp>
    </p:spTree>
    <p:extLst>
      <p:ext uri="{BB962C8B-B14F-4D97-AF65-F5344CB8AC3E}">
        <p14:creationId xmlns:p14="http://schemas.microsoft.com/office/powerpoint/2010/main" val="301891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Estamos vivendo  maior onde da automação da história!!!</a:t>
            </a:r>
          </a:p>
          <a:p>
            <a:endParaRPr lang="pt-BR" dirty="0"/>
          </a:p>
          <a:p>
            <a:r>
              <a:rPr lang="pt-BR" dirty="0" err="1"/>
              <a:t>Hiperautomação</a:t>
            </a:r>
            <a:r>
              <a:rPr lang="pt-BR" dirty="0"/>
              <a:t>, IA, RPA, digitalização....</a:t>
            </a:r>
            <a:br>
              <a:rPr lang="pt-BR" dirty="0"/>
            </a:br>
            <a:br>
              <a:rPr lang="pt-BR" dirty="0"/>
            </a:br>
            <a:r>
              <a:rPr lang="pt-BR" dirty="0"/>
              <a:t>Mas junto com tudo isso cresce também algo invisível...........</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2</a:t>
            </a:fld>
            <a:endParaRPr lang="pt-BR"/>
          </a:p>
        </p:txBody>
      </p:sp>
    </p:spTree>
    <p:extLst>
      <p:ext uri="{BB962C8B-B14F-4D97-AF65-F5344CB8AC3E}">
        <p14:creationId xmlns:p14="http://schemas.microsoft.com/office/powerpoint/2010/main" val="3594072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Mas como saber se os recibos recebidos para pagar o reembolso são reais?</a:t>
            </a:r>
          </a:p>
          <a:p>
            <a:endParaRPr lang="pt-BR" dirty="0"/>
          </a:p>
          <a:p>
            <a:r>
              <a:rPr lang="pt-BR" dirty="0"/>
              <a:t>As opções das operadoras é validar manualmente ou confiar nos dados, o que muitas vezes gera pagamento de reembolsos indevidos!!!!</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11</a:t>
            </a:fld>
            <a:endParaRPr lang="pt-BR"/>
          </a:p>
        </p:txBody>
      </p:sp>
    </p:spTree>
    <p:extLst>
      <p:ext uri="{BB962C8B-B14F-4D97-AF65-F5344CB8AC3E}">
        <p14:creationId xmlns:p14="http://schemas.microsoft.com/office/powerpoint/2010/main" val="8956303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a:xfrm>
            <a:off x="2290763" y="512763"/>
            <a:ext cx="4562475" cy="2566987"/>
          </a:xfrm>
        </p:spPr>
      </p:sp>
      <p:sp>
        <p:nvSpPr>
          <p:cNvPr id="3" name="Espaço Reservado para Anotações 2"/>
          <p:cNvSpPr>
            <a:spLocks noGrp="1"/>
          </p:cNvSpPr>
          <p:nvPr>
            <p:ph type="body" idx="1"/>
          </p:nvPr>
        </p:nvSpPr>
        <p:spPr/>
        <p:txBody>
          <a:bodyPr/>
          <a:lstStyle/>
          <a:p>
            <a:r>
              <a:rPr lang="pt-BR" dirty="0"/>
              <a:t>Então realizamos uma automação para um de nosso clientes operadoras seguindo o </a:t>
            </a:r>
            <a:r>
              <a:rPr lang="pt-BR" dirty="0" err="1"/>
              <a:t>mesm</a:t>
            </a:r>
            <a:r>
              <a:rPr lang="pt-BR" dirty="0"/>
              <a:t> conceito 50% + 50%</a:t>
            </a:r>
          </a:p>
          <a:p>
            <a:endParaRPr lang="pt-BR" dirty="0"/>
          </a:p>
          <a:p>
            <a:r>
              <a:rPr lang="pt-BR" dirty="0"/>
              <a:t>Desenvolvemos uma solução que ao receber o recibo médico realizamos a extração dos dados com uma acurácia superior a 99% então com isso garanto que o dado que tenho é fiel ao que esta no documento e em seguida implementamos um antifraude para validar esses dados de forma a validar os dados no Aplicativo da Receita Federal, o Receita saúde e já autorizar o pagamento ou glosar o recibo.</a:t>
            </a:r>
          </a:p>
        </p:txBody>
      </p:sp>
      <p:sp>
        <p:nvSpPr>
          <p:cNvPr id="4" name="Espaço Reservado para Número de Slid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45596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 isso se aplica a todos os </a:t>
            </a:r>
            <a:r>
              <a:rPr lang="pt-BR" dirty="0" err="1"/>
              <a:t>seguintos</a:t>
            </a:r>
            <a:r>
              <a:rPr lang="pt-BR" dirty="0"/>
              <a:t>!</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15</a:t>
            </a:fld>
            <a:endParaRPr lang="pt-BR"/>
          </a:p>
        </p:txBody>
      </p:sp>
    </p:spTree>
    <p:extLst>
      <p:ext uri="{BB962C8B-B14F-4D97-AF65-F5344CB8AC3E}">
        <p14:creationId xmlns:p14="http://schemas.microsoft.com/office/powerpoint/2010/main" val="3636567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Então o que a gente propõe e uma arquitetura dividia em 4 pilares</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16</a:t>
            </a:fld>
            <a:endParaRPr lang="pt-BR"/>
          </a:p>
        </p:txBody>
      </p:sp>
    </p:spTree>
    <p:extLst>
      <p:ext uri="{BB962C8B-B14F-4D97-AF65-F5344CB8AC3E}">
        <p14:creationId xmlns:p14="http://schemas.microsoft.com/office/powerpoint/2010/main" val="3858465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Uma primeira rede neural vai analisar a qualidade do documento do ponto de vista de um usuário final, para isso usamos algumas técnicas de nitidez como saber se o documento esta muito claro ou muito escuro, se esta tremulo ou de tem reflexo.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Fraudes digitais</a:t>
            </a:r>
          </a:p>
          <a:p>
            <a:r>
              <a:rPr lang="pt-BR" dirty="0"/>
              <a:t>Dados inconsistentes e processos </a:t>
            </a:r>
            <a:r>
              <a:rPr lang="pt-BR" dirty="0" err="1"/>
              <a:t>vuneráveis</a:t>
            </a:r>
            <a:r>
              <a:rPr lang="pt-BR" dirty="0"/>
              <a:t>.....</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3</a:t>
            </a:fld>
            <a:endParaRPr lang="pt-BR"/>
          </a:p>
        </p:txBody>
      </p:sp>
    </p:spTree>
    <p:extLst>
      <p:ext uri="{BB962C8B-B14F-4D97-AF65-F5344CB8AC3E}">
        <p14:creationId xmlns:p14="http://schemas.microsoft.com/office/powerpoint/2010/main" val="2897540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problema </a:t>
            </a:r>
            <a:r>
              <a:rPr lang="pt-BR" dirty="0" err="1"/>
              <a:t>ão</a:t>
            </a:r>
            <a:r>
              <a:rPr lang="pt-BR" dirty="0"/>
              <a:t> é a falta de dados, mas sim a pouca confiança que eles oferecem.</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4</a:t>
            </a:fld>
            <a:endParaRPr lang="pt-BR"/>
          </a:p>
        </p:txBody>
      </p:sp>
    </p:spTree>
    <p:extLst>
      <p:ext uri="{BB962C8B-B14F-4D97-AF65-F5344CB8AC3E}">
        <p14:creationId xmlns:p14="http://schemas.microsoft.com/office/powerpoint/2010/main" val="1606999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Você confia 100% nos dados que tramitam na sua </a:t>
            </a:r>
            <a:r>
              <a:rPr lang="pt-BR" dirty="0" err="1"/>
              <a:t>emprea</a:t>
            </a:r>
            <a:r>
              <a:rPr lang="pt-BR" dirty="0"/>
              <a:t>????????????????????????</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5</a:t>
            </a:fld>
            <a:endParaRPr lang="pt-BR"/>
          </a:p>
        </p:txBody>
      </p:sp>
    </p:spTree>
    <p:extLst>
      <p:ext uri="{BB962C8B-B14F-4D97-AF65-F5344CB8AC3E}">
        <p14:creationId xmlns:p14="http://schemas.microsoft.com/office/powerpoint/2010/main" val="8445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Para você ter 100% de garantia que os dados que você irá usar para tomada de decisão são confiáveis você deve considerar 2 momentos:</a:t>
            </a:r>
          </a:p>
          <a:p>
            <a:endParaRPr lang="pt-BR" dirty="0"/>
          </a:p>
          <a:p>
            <a:r>
              <a:rPr lang="pt-BR" dirty="0"/>
              <a:t>Primeiro a extração dos dados. Você deve ter uma boa solução que garanta que a informação que você extraiu do documento é fiel a que esta no documento. </a:t>
            </a:r>
          </a:p>
          <a:p>
            <a:endParaRPr lang="pt-BR" dirty="0"/>
          </a:p>
          <a:p>
            <a:r>
              <a:rPr lang="pt-BR" dirty="0"/>
              <a:t>Com isso você já tem 50% de garantia!</a:t>
            </a:r>
          </a:p>
          <a:p>
            <a:endParaRPr lang="pt-BR" dirty="0"/>
          </a:p>
          <a:p>
            <a:r>
              <a:rPr lang="pt-BR" dirty="0"/>
              <a:t>Os outros 50% você deve </a:t>
            </a:r>
            <a:r>
              <a:rPr lang="pt-BR" dirty="0" err="1"/>
              <a:t>sar</a:t>
            </a:r>
            <a:r>
              <a:rPr lang="pt-BR" dirty="0"/>
              <a:t> camadas de Antifraude, porque você já </a:t>
            </a:r>
            <a:r>
              <a:rPr lang="pt-BR" dirty="0" err="1"/>
              <a:t>garntiu</a:t>
            </a:r>
            <a:r>
              <a:rPr lang="pt-BR" dirty="0"/>
              <a:t> que a informação extraída é </a:t>
            </a:r>
            <a:r>
              <a:rPr lang="pt-BR" dirty="0" err="1"/>
              <a:t>fiela</a:t>
            </a:r>
            <a:r>
              <a:rPr lang="pt-BR" dirty="0"/>
              <a:t> a que esta no </a:t>
            </a:r>
            <a:r>
              <a:rPr lang="pt-BR" dirty="0" err="1"/>
              <a:t>documwnto</a:t>
            </a:r>
            <a:r>
              <a:rPr lang="pt-BR" dirty="0"/>
              <a:t>, mas será que esse documento não foi adulterado antes de você realizar a extração?!?!?!?</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6</a:t>
            </a:fld>
            <a:endParaRPr lang="pt-BR"/>
          </a:p>
        </p:txBody>
      </p:sp>
    </p:spTree>
    <p:extLst>
      <p:ext uri="{BB962C8B-B14F-4D97-AF65-F5344CB8AC3E}">
        <p14:creationId xmlns:p14="http://schemas.microsoft.com/office/powerpoint/2010/main" val="34463650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Valos falar de alguns cases de projetos já implementados para facilitar o entendimento..</a:t>
            </a:r>
          </a:p>
          <a:p>
            <a:endParaRPr lang="pt-BR" dirty="0"/>
          </a:p>
          <a:p>
            <a:r>
              <a:rPr lang="pt-BR" dirty="0"/>
              <a:t>Vamos falar de um case que envolve Notas Fiscais!</a:t>
            </a:r>
          </a:p>
          <a:p>
            <a:endParaRPr lang="pt-BR" dirty="0"/>
          </a:p>
          <a:p>
            <a:r>
              <a:rPr lang="pt-BR" dirty="0"/>
              <a:t>Imagine uma empresa que tem que processar diversas Notas Fiscais todos os dias... Tem empresas que tem um volume tão grande Notas fiscais para processar diariamente que as vezes </a:t>
            </a:r>
            <a:r>
              <a:rPr lang="pt-BR" dirty="0" err="1"/>
              <a:t>tm</a:t>
            </a:r>
            <a:r>
              <a:rPr lang="pt-BR" dirty="0"/>
              <a:t> um andar inteiro de pessoas para realizar essa tarefa!</a:t>
            </a:r>
          </a:p>
          <a:p>
            <a:endParaRPr lang="pt-BR" dirty="0"/>
          </a:p>
          <a:p>
            <a:r>
              <a:rPr lang="pt-BR" dirty="0"/>
              <a:t>Elas precisar lançar os dados da Nota no sistema e validar suas informações nos sistemas das prefeituras que geraram aquela nota.</a:t>
            </a:r>
          </a:p>
          <a:p>
            <a:endParaRPr lang="pt-BR" dirty="0"/>
          </a:p>
          <a:p>
            <a:r>
              <a:rPr lang="pt-BR" dirty="0"/>
              <a:t>O problema é que são diversas prefeituras! Muitas vezes eles tem prazo para pagamento ou glosa daquela nota!</a:t>
            </a:r>
          </a:p>
          <a:p>
            <a:endParaRPr lang="pt-BR" dirty="0"/>
          </a:p>
          <a:p>
            <a:r>
              <a:rPr lang="pt-BR" dirty="0"/>
              <a:t>O que acontece??</a:t>
            </a:r>
          </a:p>
          <a:p>
            <a:endParaRPr lang="pt-BR" dirty="0"/>
          </a:p>
          <a:p>
            <a:r>
              <a:rPr lang="pt-BR" dirty="0"/>
              <a:t>Empresas tem que ter muitas pessoas para atender picos de demanda e mesmo assim, muitas vezes deve pagar uma nota sem conferir para não perder o prazo!</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7</a:t>
            </a:fld>
            <a:endParaRPr lang="pt-BR"/>
          </a:p>
        </p:txBody>
      </p:sp>
    </p:spTree>
    <p:extLst>
      <p:ext uri="{BB962C8B-B14F-4D97-AF65-F5344CB8AC3E}">
        <p14:creationId xmlns:p14="http://schemas.microsoft.com/office/powerpoint/2010/main" val="3198849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Mas e se o próprio processo pudesse tomar essa decisão?</a:t>
            </a:r>
          </a:p>
          <a:p>
            <a:endParaRPr lang="pt-BR" dirty="0"/>
          </a:p>
          <a:p>
            <a:r>
              <a:rPr lang="pt-BR" dirty="0"/>
              <a:t>Eu utilizando uma solução de IDP para realizar a extração e a tipificação da Nota. Então com isso, eu estou garantindo que a informação que estou </a:t>
            </a:r>
            <a:r>
              <a:rPr lang="pt-BR" dirty="0" err="1"/>
              <a:t>turando</a:t>
            </a:r>
            <a:r>
              <a:rPr lang="pt-BR" dirty="0"/>
              <a:t> da Nota é fiel a informação que esta nesse documento e ao mesmo tempo pelo formato desse documento eu sei que tipo de documento é e qual é a sua origem. Por exemplo essa Nota é da Prefeitura do Rio de Janeiro ou de São Paulo.</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8</a:t>
            </a:fld>
            <a:endParaRPr lang="pt-BR"/>
          </a:p>
        </p:txBody>
      </p:sp>
    </p:spTree>
    <p:extLst>
      <p:ext uri="{BB962C8B-B14F-4D97-AF65-F5344CB8AC3E}">
        <p14:creationId xmlns:p14="http://schemas.microsoft.com/office/powerpoint/2010/main" val="3431964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Bom, como eu sei a origem da Nota, eu posso ir via RPA até essa prefeitura (hoje nós temos </a:t>
            </a:r>
            <a:r>
              <a:rPr lang="pt-BR" dirty="0" err="1"/>
              <a:t>RPAs</a:t>
            </a:r>
            <a:r>
              <a:rPr lang="pt-BR" dirty="0"/>
              <a:t> que cobrem 80% de todas as prefeituras do Brasil, que é </a:t>
            </a:r>
            <a:r>
              <a:rPr lang="pt-BR" dirty="0" err="1"/>
              <a:t>pareto</a:t>
            </a:r>
            <a:r>
              <a:rPr lang="pt-BR" dirty="0"/>
              <a:t>).</a:t>
            </a:r>
          </a:p>
          <a:p>
            <a:endParaRPr lang="pt-BR" dirty="0"/>
          </a:p>
          <a:p>
            <a:r>
              <a:rPr lang="pt-BR" dirty="0"/>
              <a:t>E buscar as informações originais dessa nota:</a:t>
            </a:r>
          </a:p>
          <a:p>
            <a:r>
              <a:rPr lang="pt-BR" dirty="0"/>
              <a:t>Eu consigo saber </a:t>
            </a:r>
            <a:r>
              <a:rPr lang="pt-BR" dirty="0" err="1"/>
              <a:t>seela</a:t>
            </a:r>
            <a:r>
              <a:rPr lang="pt-BR" dirty="0"/>
              <a:t> esta autenticada ou não</a:t>
            </a:r>
          </a:p>
          <a:p>
            <a:r>
              <a:rPr lang="pt-BR" dirty="0"/>
              <a:t>Se esta apta a ser paga</a:t>
            </a:r>
          </a:p>
          <a:p>
            <a:r>
              <a:rPr lang="pt-BR" dirty="0" err="1"/>
              <a:t>Alem</a:t>
            </a:r>
            <a:r>
              <a:rPr lang="pt-BR" dirty="0"/>
              <a:t> de conseguir ter acesso a todos dados originais da Nota.</a:t>
            </a:r>
          </a:p>
          <a:p>
            <a:endParaRPr lang="pt-BR" dirty="0"/>
          </a:p>
          <a:p>
            <a:r>
              <a:rPr lang="pt-BR" dirty="0"/>
              <a:t>De posse desses dados eu posso comparar com os dados originais da Nota e com isso saber se ela foi adulterada.</a:t>
            </a:r>
          </a:p>
          <a:p>
            <a:endParaRPr lang="pt-BR" dirty="0"/>
          </a:p>
          <a:p>
            <a:endParaRPr lang="pt-BR" dirty="0"/>
          </a:p>
          <a:p>
            <a:r>
              <a:rPr lang="pt-BR" dirty="0"/>
              <a:t>E tudo isso em questão de segundos e sem a intervenção humana.</a:t>
            </a:r>
          </a:p>
          <a:p>
            <a:endParaRPr lang="pt-BR" dirty="0"/>
          </a:p>
          <a:p>
            <a:r>
              <a:rPr lang="pt-BR" dirty="0"/>
              <a:t>E</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9</a:t>
            </a:fld>
            <a:endParaRPr lang="pt-BR"/>
          </a:p>
        </p:txBody>
      </p:sp>
    </p:spTree>
    <p:extLst>
      <p:ext uri="{BB962C8B-B14F-4D97-AF65-F5344CB8AC3E}">
        <p14:creationId xmlns:p14="http://schemas.microsoft.com/office/powerpoint/2010/main" val="3014124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Aqui tenho um outro case muito interessante para seguradoras de saúde.</a:t>
            </a:r>
          </a:p>
          <a:p>
            <a:endParaRPr lang="pt-BR" dirty="0"/>
          </a:p>
          <a:p>
            <a:r>
              <a:rPr lang="pt-BR" dirty="0"/>
              <a:t>Desde de Janeiro do ano passado, os médicos pessoas físicas não podem mais emitir recibos médicos em papel ou impressos. Eles tem que usar um aplicativo da Receita federal chamado “Receita Saúde”.</a:t>
            </a:r>
          </a:p>
          <a:p>
            <a:endParaRPr lang="pt-BR" dirty="0"/>
          </a:p>
          <a:p>
            <a:r>
              <a:rPr lang="pt-BR" dirty="0"/>
              <a:t>Com isso, as operadoras recebem mensalmente milhares desses recibos para realizar o reembolso para os associados.</a:t>
            </a:r>
          </a:p>
          <a:p>
            <a:endParaRPr lang="pt-BR" dirty="0"/>
          </a:p>
          <a:p>
            <a:r>
              <a:rPr lang="pt-BR" dirty="0"/>
              <a:t>O problema é que esse documento tem um mesmo padrão que facilita a </a:t>
            </a:r>
            <a:r>
              <a:rPr lang="pt-BR" dirty="0" err="1"/>
              <a:t>falcificação</a:t>
            </a:r>
            <a:r>
              <a:rPr lang="pt-BR" dirty="0"/>
              <a:t>.</a:t>
            </a:r>
          </a:p>
          <a:p>
            <a:endParaRPr lang="pt-BR" dirty="0"/>
          </a:p>
          <a:p>
            <a:r>
              <a:rPr lang="pt-BR" dirty="0"/>
              <a:t>Então imagina que esse mês estou apertada de dinheiro, eu tenho um amigo que foi em um cardiologista e pagou 800 reais na consulta. Eu chego para ele e peço emprestado o recibo médico adultero </a:t>
            </a:r>
            <a:r>
              <a:rPr lang="pt-BR" dirty="0" err="1"/>
              <a:t>colocamo</a:t>
            </a:r>
            <a:r>
              <a:rPr lang="pt-BR" dirty="0"/>
              <a:t> e meu nome e mando para a operadora a fim de receber o reembolso.</a:t>
            </a:r>
          </a:p>
        </p:txBody>
      </p:sp>
      <p:sp>
        <p:nvSpPr>
          <p:cNvPr id="4" name="Espaço Reservado para Número de Slide 3"/>
          <p:cNvSpPr>
            <a:spLocks noGrp="1"/>
          </p:cNvSpPr>
          <p:nvPr>
            <p:ph type="sldNum" sz="quarter" idx="5"/>
          </p:nvPr>
        </p:nvSpPr>
        <p:spPr/>
        <p:txBody>
          <a:bodyPr/>
          <a:lstStyle/>
          <a:p>
            <a:fld id="{D87397CB-6B2F-48EE-9665-2977FACBF1D9}" type="slidenum">
              <a:rPr lang="pt-BR" smtClean="0"/>
              <a:t>10</a:t>
            </a:fld>
            <a:endParaRPr lang="pt-BR"/>
          </a:p>
        </p:txBody>
      </p:sp>
    </p:spTree>
    <p:extLst>
      <p:ext uri="{BB962C8B-B14F-4D97-AF65-F5344CB8AC3E}">
        <p14:creationId xmlns:p14="http://schemas.microsoft.com/office/powerpoint/2010/main" val="21775090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95E2F9-9E35-DD04-A63E-DD9A76A13B8B}"/>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4839C9AE-BF07-4359-C47A-E54D4A6452A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6DD79BBF-4036-8650-B68E-240474659C55}"/>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5" name="Espaço Reservado para Rodapé 4">
            <a:extLst>
              <a:ext uri="{FF2B5EF4-FFF2-40B4-BE49-F238E27FC236}">
                <a16:creationId xmlns:a16="http://schemas.microsoft.com/office/drawing/2014/main" id="{C948F698-C595-B29B-A8B4-E993FCB4315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924444A-FB01-ABF6-618F-5C6697D023ED}"/>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2983954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ECBA2BB-1783-E995-2440-C757407228FF}"/>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59AD2006-6225-A345-29EB-503186BE3177}"/>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821FF54-5734-EED0-8503-5F330F701EE1}"/>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5" name="Espaço Reservado para Rodapé 4">
            <a:extLst>
              <a:ext uri="{FF2B5EF4-FFF2-40B4-BE49-F238E27FC236}">
                <a16:creationId xmlns:a16="http://schemas.microsoft.com/office/drawing/2014/main" id="{4551793A-F74E-92A0-DAA0-B593F7749A9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CE9787B-D23D-09AD-4C31-A13D71D1CB01}"/>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2232349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32A472F7-1116-7843-6BF2-3BEA105094DC}"/>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6D31CA97-5026-5588-1809-D8790D853C65}"/>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324647BA-9F61-F421-BEA2-C9A844B66515}"/>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5" name="Espaço Reservado para Rodapé 4">
            <a:extLst>
              <a:ext uri="{FF2B5EF4-FFF2-40B4-BE49-F238E27FC236}">
                <a16:creationId xmlns:a16="http://schemas.microsoft.com/office/drawing/2014/main" id="{78E8EADA-6F72-3E53-C292-BECA91E1DF93}"/>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86539D4-39F7-9D50-B3C2-6142AF61A0ED}"/>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2537741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228600" indent="0" algn="ctr">
              <a:buNone/>
              <a:defRPr>
                <a:solidFill>
                  <a:schemeClr val="tx1">
                    <a:tint val="75000"/>
                  </a:schemeClr>
                </a:solidFill>
              </a:defRPr>
            </a:lvl2pPr>
            <a:lvl3pPr marL="457200" indent="0" algn="ctr">
              <a:buNone/>
              <a:defRPr>
                <a:solidFill>
                  <a:schemeClr val="tx1">
                    <a:tint val="75000"/>
                  </a:schemeClr>
                </a:solidFill>
              </a:defRPr>
            </a:lvl3pPr>
            <a:lvl4pPr marL="685800" indent="0" algn="ctr">
              <a:buNone/>
              <a:defRPr>
                <a:solidFill>
                  <a:schemeClr val="tx1">
                    <a:tint val="75000"/>
                  </a:schemeClr>
                </a:solidFill>
              </a:defRPr>
            </a:lvl4pPr>
            <a:lvl5pPr marL="914400" indent="0" algn="ctr">
              <a:buNone/>
              <a:defRPr>
                <a:solidFill>
                  <a:schemeClr val="tx1">
                    <a:tint val="75000"/>
                  </a:schemeClr>
                </a:solidFill>
              </a:defRPr>
            </a:lvl5pPr>
            <a:lvl6pPr marL="1143000" indent="0" algn="ctr">
              <a:buNone/>
              <a:defRPr>
                <a:solidFill>
                  <a:schemeClr val="tx1">
                    <a:tint val="75000"/>
                  </a:schemeClr>
                </a:solidFill>
              </a:defRPr>
            </a:lvl6pPr>
            <a:lvl7pPr marL="1371600" indent="0" algn="ctr">
              <a:buNone/>
              <a:defRPr>
                <a:solidFill>
                  <a:schemeClr val="tx1">
                    <a:tint val="75000"/>
                  </a:schemeClr>
                </a:solidFill>
              </a:defRPr>
            </a:lvl7pPr>
            <a:lvl8pPr marL="1600200" indent="0" algn="ctr">
              <a:buNone/>
              <a:defRPr>
                <a:solidFill>
                  <a:schemeClr val="tx1">
                    <a:tint val="75000"/>
                  </a:schemeClr>
                </a:solidFill>
              </a:defRPr>
            </a:lvl8pPr>
            <a:lvl9pPr marL="18288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9698336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229805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3" y="2937934"/>
            <a:ext cx="51816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481543" y="1937810"/>
            <a:ext cx="5181600" cy="1000125"/>
          </a:xfrm>
        </p:spPr>
        <p:txBody>
          <a:bodyPr anchor="b"/>
          <a:lstStyle>
            <a:lvl1pPr marL="0" indent="0">
              <a:buNone/>
              <a:defRPr sz="1000">
                <a:solidFill>
                  <a:schemeClr val="tx1">
                    <a:tint val="75000"/>
                  </a:schemeClr>
                </a:solidFill>
              </a:defRPr>
            </a:lvl1pPr>
            <a:lvl2pPr marL="228600" indent="0">
              <a:buNone/>
              <a:defRPr sz="900">
                <a:solidFill>
                  <a:schemeClr val="tx1">
                    <a:tint val="75000"/>
                  </a:schemeClr>
                </a:solidFill>
              </a:defRPr>
            </a:lvl2pPr>
            <a:lvl3pPr marL="457200" indent="0">
              <a:buNone/>
              <a:defRPr sz="800">
                <a:solidFill>
                  <a:schemeClr val="tx1">
                    <a:tint val="75000"/>
                  </a:schemeClr>
                </a:solidFill>
              </a:defRPr>
            </a:lvl3pPr>
            <a:lvl4pPr marL="685800" indent="0">
              <a:buNone/>
              <a:defRPr sz="700">
                <a:solidFill>
                  <a:schemeClr val="tx1">
                    <a:tint val="75000"/>
                  </a:schemeClr>
                </a:solidFill>
              </a:defRPr>
            </a:lvl4pPr>
            <a:lvl5pPr marL="914400" indent="0">
              <a:buNone/>
              <a:defRPr sz="700">
                <a:solidFill>
                  <a:schemeClr val="tx1">
                    <a:tint val="75000"/>
                  </a:schemeClr>
                </a:solidFill>
              </a:defRPr>
            </a:lvl5pPr>
            <a:lvl6pPr marL="1143000" indent="0">
              <a:buNone/>
              <a:defRPr sz="700">
                <a:solidFill>
                  <a:schemeClr val="tx1">
                    <a:tint val="75000"/>
                  </a:schemeClr>
                </a:solidFill>
              </a:defRPr>
            </a:lvl6pPr>
            <a:lvl7pPr marL="1371600" indent="0">
              <a:buNone/>
              <a:defRPr sz="700">
                <a:solidFill>
                  <a:schemeClr val="tx1">
                    <a:tint val="75000"/>
                  </a:schemeClr>
                </a:solidFill>
              </a:defRPr>
            </a:lvl7pPr>
            <a:lvl8pPr marL="1600200" indent="0">
              <a:buNone/>
              <a:defRPr sz="700">
                <a:solidFill>
                  <a:schemeClr val="tx1">
                    <a:tint val="75000"/>
                  </a:schemeClr>
                </a:solidFill>
              </a:defRPr>
            </a:lvl8pPr>
            <a:lvl9pPr marL="1828800"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4196789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1"/>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1"/>
            <a:ext cx="26924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3997407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200" b="1"/>
            </a:lvl1pPr>
            <a:lvl2pPr marL="228600" indent="0">
              <a:buNone/>
              <a:defRPr sz="1000" b="1"/>
            </a:lvl2pPr>
            <a:lvl3pPr marL="457200" indent="0">
              <a:buNone/>
              <a:defRPr sz="900" b="1"/>
            </a:lvl3pPr>
            <a:lvl4pPr marL="685800" indent="0">
              <a:buNone/>
              <a:defRPr sz="800" b="1"/>
            </a:lvl4pPr>
            <a:lvl5pPr marL="914400" indent="0">
              <a:buNone/>
              <a:defRPr sz="800" b="1"/>
            </a:lvl5pPr>
            <a:lvl6pPr marL="1143000" indent="0">
              <a:buNone/>
              <a:defRPr sz="800" b="1"/>
            </a:lvl6pPr>
            <a:lvl7pPr marL="1371600" indent="0">
              <a:buNone/>
              <a:defRPr sz="800" b="1"/>
            </a:lvl7pPr>
            <a:lvl8pPr marL="1600200" indent="0">
              <a:buNone/>
              <a:defRPr sz="800" b="1"/>
            </a:lvl8pPr>
            <a:lvl9pPr marL="1828800" indent="0">
              <a:buNone/>
              <a:defRPr sz="800"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802335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6267504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5071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182033"/>
            <a:ext cx="2005543"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2383368" y="182035"/>
            <a:ext cx="3407833"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1" y="956735"/>
            <a:ext cx="2005543" cy="31273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673069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E96E3D-992D-8622-FB6D-89A9FBA7869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5034D7F-77AC-3AA2-8305-B9439999EC85}"/>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77904198-CED7-DEAE-9AE3-71FF3A18200D}"/>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5" name="Espaço Reservado para Rodapé 4">
            <a:extLst>
              <a:ext uri="{FF2B5EF4-FFF2-40B4-BE49-F238E27FC236}">
                <a16:creationId xmlns:a16="http://schemas.microsoft.com/office/drawing/2014/main" id="{7C1D5137-73E4-13B2-2238-6266D4C5B168}"/>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C9B8A7E5-7719-689E-BDC3-6F7DD1BF2707}"/>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36862086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1"/>
            <a:ext cx="36576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1600"/>
            </a:lvl1pPr>
            <a:lvl2pPr marL="228600" indent="0">
              <a:buNone/>
              <a:defRPr sz="1400"/>
            </a:lvl2pPr>
            <a:lvl3pPr marL="457200" indent="0">
              <a:buNone/>
              <a:defRPr sz="1200"/>
            </a:lvl3pPr>
            <a:lvl4pPr marL="685800" indent="0">
              <a:buNone/>
              <a:defRPr sz="1000"/>
            </a:lvl4pPr>
            <a:lvl5pPr marL="914400" indent="0">
              <a:buNone/>
              <a:defRPr sz="1000"/>
            </a:lvl5pPr>
            <a:lvl6pPr marL="1143000" indent="0">
              <a:buNone/>
              <a:defRPr sz="1000"/>
            </a:lvl6pPr>
            <a:lvl7pPr marL="1371600" indent="0">
              <a:buNone/>
              <a:defRPr sz="1000"/>
            </a:lvl7pPr>
            <a:lvl8pPr marL="1600200" indent="0">
              <a:buNone/>
              <a:defRPr sz="1000"/>
            </a:lvl8pPr>
            <a:lvl9pPr marL="1828800" indent="0">
              <a:buNone/>
              <a:defRPr sz="1000"/>
            </a:lvl9pPr>
          </a:lstStyle>
          <a:p>
            <a:endParaRPr lang="en-US"/>
          </a:p>
        </p:txBody>
      </p:sp>
      <p:sp>
        <p:nvSpPr>
          <p:cNvPr id="4" name="Text Placeholder 3"/>
          <p:cNvSpPr>
            <a:spLocks noGrp="1"/>
          </p:cNvSpPr>
          <p:nvPr>
            <p:ph type="body" sz="half" idx="2"/>
          </p:nvPr>
        </p:nvSpPr>
        <p:spPr>
          <a:xfrm>
            <a:off x="1194859" y="3578226"/>
            <a:ext cx="3657600" cy="536575"/>
          </a:xfrm>
        </p:spPr>
        <p:txBody>
          <a:bodyPr/>
          <a:lstStyle>
            <a:lvl1pPr marL="0" indent="0">
              <a:buNone/>
              <a:defRPr sz="700"/>
            </a:lvl1pPr>
            <a:lvl2pPr marL="228600" indent="0">
              <a:buNone/>
              <a:defRPr sz="600"/>
            </a:lvl2pPr>
            <a:lvl3pPr marL="457200" indent="0">
              <a:buNone/>
              <a:defRPr sz="500"/>
            </a:lvl3pPr>
            <a:lvl4pPr marL="685800" indent="0">
              <a:buNone/>
              <a:defRPr sz="450"/>
            </a:lvl4pPr>
            <a:lvl5pPr marL="914400" indent="0">
              <a:buNone/>
              <a:defRPr sz="450"/>
            </a:lvl5pPr>
            <a:lvl6pPr marL="1143000" indent="0">
              <a:buNone/>
              <a:defRPr sz="450"/>
            </a:lvl6pPr>
            <a:lvl7pPr marL="1371600" indent="0">
              <a:buNone/>
              <a:defRPr sz="450"/>
            </a:lvl7pPr>
            <a:lvl8pPr marL="1600200" indent="0">
              <a:buNone/>
              <a:defRPr sz="450"/>
            </a:lvl8pPr>
            <a:lvl9pPr marL="1828800"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1224291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5640511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3"/>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3"/>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6438503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9026555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2846581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8217000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39141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1527068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7821940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1901232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4FA109-D231-F58E-5B36-95305261F264}"/>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239B4402-B545-8AD1-4FF7-DA63C708DD7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525D8415-DE69-CC0C-F474-715815556869}"/>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5" name="Espaço Reservado para Rodapé 4">
            <a:extLst>
              <a:ext uri="{FF2B5EF4-FFF2-40B4-BE49-F238E27FC236}">
                <a16:creationId xmlns:a16="http://schemas.microsoft.com/office/drawing/2014/main" id="{25025854-A43F-96C6-EF3D-42B39BCBD06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146AFBE-B759-C557-14F4-EC14F2CF3BE9}"/>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3683386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34995699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2621511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248805561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extLst>
      <p:ext uri="{BB962C8B-B14F-4D97-AF65-F5344CB8AC3E}">
        <p14:creationId xmlns:p14="http://schemas.microsoft.com/office/powerpoint/2010/main" val="5889981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F40B97-3263-886E-A102-A28837251DE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7F7DF9D-487D-AC94-95AE-97AFB45044BE}"/>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CA99ADD1-4BB9-4B5F-AA0A-979ADB38F947}"/>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0E514A80-1702-5E22-A8F0-BA51249A0378}"/>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6" name="Espaço Reservado para Rodapé 5">
            <a:extLst>
              <a:ext uri="{FF2B5EF4-FFF2-40B4-BE49-F238E27FC236}">
                <a16:creationId xmlns:a16="http://schemas.microsoft.com/office/drawing/2014/main" id="{48BFDEEA-E1AB-6C84-0B9A-E2640796982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F845002-B54D-B571-5428-54216CC82F40}"/>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4225384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6C35BE7-7EF1-2A26-7B68-90FDABB5BA19}"/>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203FE45D-E466-73DB-0D2A-4EE2CECB34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753AFC21-FF2D-8934-94D0-F509047A44BB}"/>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721DF3B4-474D-66BC-EBE5-9E9B32E8E9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2A0D7699-F1DA-D1C5-C6D6-979858C5801F}"/>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B19CDBB4-1F79-43B3-B5AA-6218A6310657}"/>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8" name="Espaço Reservado para Rodapé 7">
            <a:extLst>
              <a:ext uri="{FF2B5EF4-FFF2-40B4-BE49-F238E27FC236}">
                <a16:creationId xmlns:a16="http://schemas.microsoft.com/office/drawing/2014/main" id="{145B38B6-B711-6526-6E59-655218EF262B}"/>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BAD4370A-27ED-5EB2-8BBD-745231ECF789}"/>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40633978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D35EC4-565D-B0B9-E266-D27FDDA4B408}"/>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464E0A6A-637E-BD42-4501-4B02ED231291}"/>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4" name="Espaço Reservado para Rodapé 3">
            <a:extLst>
              <a:ext uri="{FF2B5EF4-FFF2-40B4-BE49-F238E27FC236}">
                <a16:creationId xmlns:a16="http://schemas.microsoft.com/office/drawing/2014/main" id="{1DD03EC5-EEFE-7AA9-83EB-CA7C4862821D}"/>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5702E0AA-F1A3-E001-82CB-66A19D9678A3}"/>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2628913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C717B81B-C42C-9AAF-317F-A401A27504C4}"/>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3" name="Espaço Reservado para Rodapé 2">
            <a:extLst>
              <a:ext uri="{FF2B5EF4-FFF2-40B4-BE49-F238E27FC236}">
                <a16:creationId xmlns:a16="http://schemas.microsoft.com/office/drawing/2014/main" id="{7C56D4C1-7041-A4AA-2170-A415ECFA0160}"/>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2C60511-A235-FC00-D1E8-7733044AEC25}"/>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1730591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7A20C-B772-C151-EADC-DF80A5D50E4D}"/>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6CF65E5E-65BA-A13A-4780-802F9ED4AC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561F63D8-1412-5EE1-4CD2-CDBF4CEC38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53B94494-DEF7-B00B-6E98-3B18586934A4}"/>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6" name="Espaço Reservado para Rodapé 5">
            <a:extLst>
              <a:ext uri="{FF2B5EF4-FFF2-40B4-BE49-F238E27FC236}">
                <a16:creationId xmlns:a16="http://schemas.microsoft.com/office/drawing/2014/main" id="{63DDA534-E176-2FFA-39A4-97CDD9B159A8}"/>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2A23DB24-9CB3-8C12-B3BE-CBCCEA81EBA3}"/>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3809648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61440A-4889-61BD-AA62-35B0E0A72B70}"/>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44BF40D2-4EF8-0427-6E9E-DE74F88F20F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8225383-6569-929A-EC29-AC3FB5032F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867017E-24C3-9DD3-8CEC-0839E7175098}"/>
              </a:ext>
            </a:extLst>
          </p:cNvPr>
          <p:cNvSpPr>
            <a:spLocks noGrp="1"/>
          </p:cNvSpPr>
          <p:nvPr>
            <p:ph type="dt" sz="half" idx="10"/>
          </p:nvPr>
        </p:nvSpPr>
        <p:spPr/>
        <p:txBody>
          <a:bodyPr/>
          <a:lstStyle/>
          <a:p>
            <a:fld id="{FA5EE83C-ADF0-4E23-9ACA-BC5DE6395833}" type="datetimeFigureOut">
              <a:rPr lang="pt-BR" smtClean="0"/>
              <a:t>04/08/2026</a:t>
            </a:fld>
            <a:endParaRPr lang="pt-BR"/>
          </a:p>
        </p:txBody>
      </p:sp>
      <p:sp>
        <p:nvSpPr>
          <p:cNvPr id="6" name="Espaço Reservado para Rodapé 5">
            <a:extLst>
              <a:ext uri="{FF2B5EF4-FFF2-40B4-BE49-F238E27FC236}">
                <a16:creationId xmlns:a16="http://schemas.microsoft.com/office/drawing/2014/main" id="{1F3D16FA-78C4-048E-F506-3010B26B0873}"/>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0342267F-A3F4-F72E-B15C-8E25E344C9C5}"/>
              </a:ext>
            </a:extLst>
          </p:cNvPr>
          <p:cNvSpPr>
            <a:spLocks noGrp="1"/>
          </p:cNvSpPr>
          <p:nvPr>
            <p:ph type="sldNum" sz="quarter" idx="12"/>
          </p:nvPr>
        </p:nvSpPr>
        <p:spPr/>
        <p:txBody>
          <a:bodyPr/>
          <a:lstStyle/>
          <a:p>
            <a:fld id="{4598CAA9-3881-4B9A-BA3F-05E94169EA86}" type="slidenum">
              <a:rPr lang="pt-BR" smtClean="0"/>
              <a:t>‹nº›</a:t>
            </a:fld>
            <a:endParaRPr lang="pt-BR"/>
          </a:p>
        </p:txBody>
      </p:sp>
    </p:spTree>
    <p:extLst>
      <p:ext uri="{BB962C8B-B14F-4D97-AF65-F5344CB8AC3E}">
        <p14:creationId xmlns:p14="http://schemas.microsoft.com/office/powerpoint/2010/main" val="3659797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3D7E9CB3-B9DD-A85E-C6AA-D5BBFB571D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75B2B0DF-B41D-DDB3-8E7E-CA1C0ADA5E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CAAC9219-BFF5-585F-65D2-916D249F9F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A5EE83C-ADF0-4E23-9ACA-BC5DE6395833}" type="datetimeFigureOut">
              <a:rPr lang="pt-BR" smtClean="0"/>
              <a:t>04/08/2026</a:t>
            </a:fld>
            <a:endParaRPr lang="pt-BR"/>
          </a:p>
        </p:txBody>
      </p:sp>
      <p:sp>
        <p:nvSpPr>
          <p:cNvPr id="5" name="Espaço Reservado para Rodapé 4">
            <a:extLst>
              <a:ext uri="{FF2B5EF4-FFF2-40B4-BE49-F238E27FC236}">
                <a16:creationId xmlns:a16="http://schemas.microsoft.com/office/drawing/2014/main" id="{B756FD98-8FEB-4336-D4B6-9DDB57DAD6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B3FD3C33-D988-7932-BEAC-E53070D490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598CAA9-3881-4B9A-BA3F-05E94169EA86}" type="slidenum">
              <a:rPr lang="pt-BR" smtClean="0"/>
              <a:t>‹nº›</a:t>
            </a:fld>
            <a:endParaRPr lang="pt-BR"/>
          </a:p>
        </p:txBody>
      </p:sp>
    </p:spTree>
    <p:extLst>
      <p:ext uri="{BB962C8B-B14F-4D97-AF65-F5344CB8AC3E}">
        <p14:creationId xmlns:p14="http://schemas.microsoft.com/office/powerpoint/2010/main" val="2693374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t="-9000" b="-9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1"/>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8"/>
            <a:ext cx="14224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8/4/2026</a:t>
            </a:fld>
            <a:endParaRPr lang="en-US"/>
          </a:p>
        </p:txBody>
      </p:sp>
      <p:sp>
        <p:nvSpPr>
          <p:cNvPr id="5" name="Footer Placeholder 4"/>
          <p:cNvSpPr>
            <a:spLocks noGrp="1"/>
          </p:cNvSpPr>
          <p:nvPr>
            <p:ph type="ftr" sz="quarter" idx="3"/>
          </p:nvPr>
        </p:nvSpPr>
        <p:spPr>
          <a:xfrm>
            <a:off x="2082800" y="4237568"/>
            <a:ext cx="19304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8"/>
            <a:ext cx="14224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11960172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2200" kern="1200">
          <a:solidFill>
            <a:schemeClr val="tx1"/>
          </a:solidFill>
          <a:latin typeface="+mj-lt"/>
          <a:ea typeface="+mj-ea"/>
          <a:cs typeface="+mj-cs"/>
        </a:defRPr>
      </a:lvl1pPr>
    </p:titleStyle>
    <p:bodyStyle>
      <a:lvl1pPr marL="171450" indent="-171450" algn="l" defTabSz="457200"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75" indent="-142875" algn="l" defTabSz="457200"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00" indent="-114300" algn="l" defTabSz="457200"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00" indent="-114300" algn="l" defTabSz="457200"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8/4/2026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‹nº›</a:t>
            </a:fld>
            <a:endParaRPr lang="en-US"/>
          </a:p>
        </p:txBody>
      </p:sp>
    </p:spTree>
    <p:extLst>
      <p:ext uri="{BB962C8B-B14F-4D97-AF65-F5344CB8AC3E}">
        <p14:creationId xmlns:p14="http://schemas.microsoft.com/office/powerpoint/2010/main" val="29421252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4.png"/><Relationship Id="rId11" Type="http://schemas.openxmlformats.org/officeDocument/2006/relationships/image" Target="../media/image29.gif"/><Relationship Id="rId5" Type="http://schemas.openxmlformats.org/officeDocument/2006/relationships/image" Target="../media/image23.png"/><Relationship Id="rId10" Type="http://schemas.openxmlformats.org/officeDocument/2006/relationships/image" Target="../media/image28.png"/><Relationship Id="rId4" Type="http://schemas.openxmlformats.org/officeDocument/2006/relationships/image" Target="../media/image22.png"/><Relationship Id="rId9"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8.xml"/><Relationship Id="rId5" Type="http://schemas.openxmlformats.org/officeDocument/2006/relationships/image" Target="../media/image36.png"/><Relationship Id="rId4" Type="http://schemas.openxmlformats.org/officeDocument/2006/relationships/image" Target="../media/image35.png"/></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hyperlink" Target="http://www.most.com.br/" TargetMode="External"/><Relationship Id="rId2" Type="http://schemas.openxmlformats.org/officeDocument/2006/relationships/image" Target="../media/image44.png"/><Relationship Id="rId1" Type="http://schemas.openxmlformats.org/officeDocument/2006/relationships/slideLayout" Target="../slideLayouts/slideLayout1.xml"/><Relationship Id="rId6" Type="http://schemas.openxmlformats.org/officeDocument/2006/relationships/hyperlink" Target="mailto:suporte@most.com.br" TargetMode="External"/><Relationship Id="rId5" Type="http://schemas.openxmlformats.org/officeDocument/2006/relationships/hyperlink" Target="mailto:comercial@most.com.br" TargetMode="External"/><Relationship Id="rId4" Type="http://schemas.openxmlformats.org/officeDocument/2006/relationships/hyperlink" Target="mailto:fred@most.com.br"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2962E375-9E82-8A8A-F715-CB65FD28394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07001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46E235-CADD-3B26-7BC4-C045E466DAF4}"/>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1A449105-969B-19BC-092D-684F0C88BA3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189277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71FA11-80C7-21D5-E3DE-E229B355D708}"/>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16A0F2E4-93B7-FF7C-C963-B51DCE7D655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298457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51A0227-072A-4F5F-928C-E2C3E5CCD1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2" name="Título 1">
            <a:extLst>
              <a:ext uri="{FF2B5EF4-FFF2-40B4-BE49-F238E27FC236}">
                <a16:creationId xmlns:a16="http://schemas.microsoft.com/office/drawing/2014/main" id="{B909A61D-CFAD-F72B-36A2-FFB21E19B9B3}"/>
              </a:ext>
            </a:extLst>
          </p:cNvPr>
          <p:cNvSpPr>
            <a:spLocks noGrp="1"/>
          </p:cNvSpPr>
          <p:nvPr>
            <p:ph type="title"/>
          </p:nvPr>
        </p:nvSpPr>
        <p:spPr>
          <a:xfrm>
            <a:off x="630936" y="4440365"/>
            <a:ext cx="4245864" cy="1722691"/>
          </a:xfrm>
        </p:spPr>
        <p:txBody>
          <a:bodyPr anchor="ctr">
            <a:normAutofit/>
          </a:bodyPr>
          <a:lstStyle/>
          <a:p>
            <a:r>
              <a:rPr lang="pt-BR" sz="5400" dirty="0"/>
              <a:t>Most </a:t>
            </a:r>
            <a:r>
              <a:rPr lang="pt-BR" sz="5400"/>
              <a:t>Receit</a:t>
            </a:r>
            <a:endParaRPr lang="pt-BR" sz="5400" dirty="0"/>
          </a:p>
        </p:txBody>
      </p:sp>
      <p:pic>
        <p:nvPicPr>
          <p:cNvPr id="13" name="Imagem 12" descr="Interface gráfica do usuário, Texto, Aplicativo&#10;&#10;O conteúdo gerado por IA pode estar incorreto.">
            <a:extLst>
              <a:ext uri="{FF2B5EF4-FFF2-40B4-BE49-F238E27FC236}">
                <a16:creationId xmlns:a16="http://schemas.microsoft.com/office/drawing/2014/main" id="{81489935-8132-CDE0-385B-6F0D7EC65C29}"/>
              </a:ext>
            </a:extLst>
          </p:cNvPr>
          <p:cNvPicPr>
            <a:picLocks noChangeAspect="1"/>
          </p:cNvPicPr>
          <p:nvPr/>
        </p:nvPicPr>
        <p:blipFill>
          <a:blip r:embed="rId3"/>
          <a:stretch>
            <a:fillRect/>
          </a:stretch>
        </p:blipFill>
        <p:spPr>
          <a:xfrm>
            <a:off x="1153548" y="320040"/>
            <a:ext cx="4090656" cy="3927031"/>
          </a:xfrm>
          <a:prstGeom prst="rect">
            <a:avLst/>
          </a:prstGeom>
        </p:spPr>
      </p:pic>
      <p:pic>
        <p:nvPicPr>
          <p:cNvPr id="9" name="Imagem 8" descr="Tela de computador com texto preto sobre fundo branco&#10;&#10;O conteúdo gerado por IA pode estar incorreto.">
            <a:extLst>
              <a:ext uri="{FF2B5EF4-FFF2-40B4-BE49-F238E27FC236}">
                <a16:creationId xmlns:a16="http://schemas.microsoft.com/office/drawing/2014/main" id="{1634A90C-BCFE-9FBE-70AA-CD4DDAD1B9DB}"/>
              </a:ext>
            </a:extLst>
          </p:cNvPr>
          <p:cNvPicPr>
            <a:picLocks noChangeAspect="1"/>
          </p:cNvPicPr>
          <p:nvPr/>
        </p:nvPicPr>
        <p:blipFill>
          <a:blip r:embed="rId4"/>
          <a:stretch>
            <a:fillRect/>
          </a:stretch>
        </p:blipFill>
        <p:spPr>
          <a:xfrm>
            <a:off x="6254496" y="963638"/>
            <a:ext cx="5471160" cy="2639835"/>
          </a:xfrm>
          <a:prstGeom prst="rect">
            <a:avLst/>
          </a:prstGeom>
        </p:spPr>
      </p:pic>
      <p:sp>
        <p:nvSpPr>
          <p:cNvPr id="26" name="sketchy line">
            <a:extLst>
              <a:ext uri="{FF2B5EF4-FFF2-40B4-BE49-F238E27FC236}">
                <a16:creationId xmlns:a16="http://schemas.microsoft.com/office/drawing/2014/main" id="{35D99776-4B38-47DF-A302-11AD9AF87A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37304" y="5292566"/>
            <a:ext cx="1554480" cy="18288"/>
          </a:xfrm>
          <a:custGeom>
            <a:avLst/>
            <a:gdLst>
              <a:gd name="csX0" fmla="*/ 0 w 1554480"/>
              <a:gd name="csY0" fmla="*/ 0 h 18288"/>
              <a:gd name="csX1" fmla="*/ 549250 w 1554480"/>
              <a:gd name="csY1" fmla="*/ 0 h 18288"/>
              <a:gd name="csX2" fmla="*/ 1082954 w 1554480"/>
              <a:gd name="csY2" fmla="*/ 0 h 18288"/>
              <a:gd name="csX3" fmla="*/ 1554480 w 1554480"/>
              <a:gd name="csY3" fmla="*/ 0 h 18288"/>
              <a:gd name="csX4" fmla="*/ 1554480 w 1554480"/>
              <a:gd name="csY4" fmla="*/ 18288 h 18288"/>
              <a:gd name="csX5" fmla="*/ 1067410 w 1554480"/>
              <a:gd name="csY5" fmla="*/ 18288 h 18288"/>
              <a:gd name="csX6" fmla="*/ 549250 w 1554480"/>
              <a:gd name="csY6" fmla="*/ 18288 h 18288"/>
              <a:gd name="csX7" fmla="*/ 0 w 1554480"/>
              <a:gd name="csY7" fmla="*/ 18288 h 18288"/>
              <a:gd name="csX8" fmla="*/ 0 w 1554480"/>
              <a:gd name="csY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1554480" h="18288" fill="none" extrusionOk="0">
                <a:moveTo>
                  <a:pt x="0" y="0"/>
                </a:moveTo>
                <a:cubicBezTo>
                  <a:pt x="114141" y="-19864"/>
                  <a:pt x="345055" y="-1657"/>
                  <a:pt x="549250" y="0"/>
                </a:cubicBezTo>
                <a:cubicBezTo>
                  <a:pt x="753445" y="1657"/>
                  <a:pt x="862292" y="-5674"/>
                  <a:pt x="1082954" y="0"/>
                </a:cubicBezTo>
                <a:cubicBezTo>
                  <a:pt x="1303616" y="5674"/>
                  <a:pt x="1363530" y="4537"/>
                  <a:pt x="1554480" y="0"/>
                </a:cubicBezTo>
                <a:cubicBezTo>
                  <a:pt x="1554963" y="7176"/>
                  <a:pt x="1553909" y="13682"/>
                  <a:pt x="1554480" y="18288"/>
                </a:cubicBezTo>
                <a:cubicBezTo>
                  <a:pt x="1338847" y="6127"/>
                  <a:pt x="1215066" y="37851"/>
                  <a:pt x="1067410" y="18288"/>
                </a:cubicBezTo>
                <a:cubicBezTo>
                  <a:pt x="919754" y="-1275"/>
                  <a:pt x="800465" y="3080"/>
                  <a:pt x="549250" y="18288"/>
                </a:cubicBezTo>
                <a:cubicBezTo>
                  <a:pt x="298035" y="33496"/>
                  <a:pt x="158868" y="22769"/>
                  <a:pt x="0" y="18288"/>
                </a:cubicBezTo>
                <a:cubicBezTo>
                  <a:pt x="-655" y="13237"/>
                  <a:pt x="709" y="4645"/>
                  <a:pt x="0" y="0"/>
                </a:cubicBezTo>
                <a:close/>
              </a:path>
              <a:path w="1554480" h="18288" stroke="0" extrusionOk="0">
                <a:moveTo>
                  <a:pt x="0" y="0"/>
                </a:moveTo>
                <a:cubicBezTo>
                  <a:pt x="249941" y="-58"/>
                  <a:pt x="367334" y="23448"/>
                  <a:pt x="502615" y="0"/>
                </a:cubicBezTo>
                <a:cubicBezTo>
                  <a:pt x="637897" y="-23448"/>
                  <a:pt x="813653" y="-20418"/>
                  <a:pt x="974141" y="0"/>
                </a:cubicBezTo>
                <a:cubicBezTo>
                  <a:pt x="1134629" y="20418"/>
                  <a:pt x="1268772" y="6288"/>
                  <a:pt x="1554480" y="0"/>
                </a:cubicBezTo>
                <a:cubicBezTo>
                  <a:pt x="1554917" y="7222"/>
                  <a:pt x="1555359" y="13299"/>
                  <a:pt x="1554480" y="18288"/>
                </a:cubicBezTo>
                <a:cubicBezTo>
                  <a:pt x="1336087" y="12172"/>
                  <a:pt x="1310024" y="19759"/>
                  <a:pt x="1067410" y="18288"/>
                </a:cubicBezTo>
                <a:cubicBezTo>
                  <a:pt x="824796" y="16818"/>
                  <a:pt x="787902" y="34647"/>
                  <a:pt x="518160" y="18288"/>
                </a:cubicBezTo>
                <a:cubicBezTo>
                  <a:pt x="248418" y="1930"/>
                  <a:pt x="133160" y="9205"/>
                  <a:pt x="0" y="18288"/>
                </a:cubicBezTo>
                <a:cubicBezTo>
                  <a:pt x="-643" y="9451"/>
                  <a:pt x="-340" y="711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en-US" sz="1200">
              <a:solidFill>
                <a:prstClr val="white"/>
              </a:solidFill>
              <a:latin typeface="Calibri"/>
            </a:endParaRPr>
          </a:p>
        </p:txBody>
      </p:sp>
      <p:sp>
        <p:nvSpPr>
          <p:cNvPr id="3" name="Espaço Reservado para Conteúdo 2">
            <a:extLst>
              <a:ext uri="{FF2B5EF4-FFF2-40B4-BE49-F238E27FC236}">
                <a16:creationId xmlns:a16="http://schemas.microsoft.com/office/drawing/2014/main" id="{B0204853-FDD4-AEFC-19E4-F2666EEB6081}"/>
              </a:ext>
            </a:extLst>
          </p:cNvPr>
          <p:cNvSpPr>
            <a:spLocks noGrp="1"/>
          </p:cNvSpPr>
          <p:nvPr>
            <p:ph idx="1"/>
          </p:nvPr>
        </p:nvSpPr>
        <p:spPr>
          <a:xfrm>
            <a:off x="5333999" y="4440365"/>
            <a:ext cx="6214871" cy="1722691"/>
          </a:xfrm>
        </p:spPr>
        <p:txBody>
          <a:bodyPr anchor="ctr">
            <a:normAutofit lnSpcReduction="10000"/>
          </a:bodyPr>
          <a:lstStyle/>
          <a:p>
            <a:pPr>
              <a:lnSpc>
                <a:spcPct val="90000"/>
              </a:lnSpc>
            </a:pPr>
            <a:r>
              <a:rPr lang="pt-BR" sz="1867"/>
              <a:t>Validação dos recibos emitidos pelos médicos pelo Receita Saúde.</a:t>
            </a:r>
          </a:p>
          <a:p>
            <a:pPr>
              <a:lnSpc>
                <a:spcPct val="90000"/>
              </a:lnSpc>
            </a:pPr>
            <a:r>
              <a:rPr lang="pt-BR" sz="1867"/>
              <a:t>Confronta os dados do Recibo Médico recebido com os dados do sistema da Receita.</a:t>
            </a:r>
          </a:p>
          <a:p>
            <a:pPr>
              <a:lnSpc>
                <a:spcPct val="90000"/>
              </a:lnSpc>
            </a:pPr>
            <a:r>
              <a:rPr lang="pt-BR" sz="1867"/>
              <a:t>O RPA confronta os dados diretamente no APP do Sistema da Receira.</a:t>
            </a:r>
          </a:p>
        </p:txBody>
      </p:sp>
    </p:spTree>
    <p:extLst>
      <p:ext uri="{BB962C8B-B14F-4D97-AF65-F5344CB8AC3E}">
        <p14:creationId xmlns:p14="http://schemas.microsoft.com/office/powerpoint/2010/main" val="167099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3703E-100F-A8C6-9DAF-DDA2778243B1}"/>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ED36CE61-9B76-215C-A654-72A402E7475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293628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FAE79A-5869-FB4C-2744-FAACF6B7FECF}"/>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D114A316-F6A7-8F04-7627-DDAA893C979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770630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0A3E9-C175-B8D2-501A-F703092776A7}"/>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A0CE115F-E57F-28FA-78BA-5E4EB5A116BD}"/>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085918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F7EB5-8DDD-E22F-7127-C26F60616B05}"/>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CDA2BED0-9E79-CE2B-2A16-F95731914B7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352922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96E00-4C67-E615-0ABF-37A6ED748D2E}"/>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4F9C9DF7-FB78-DD4F-8AAC-F9FC436D6B34}"/>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281728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C7EB4-6CCE-4EB4-112A-F5B49EC2E155}"/>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AC8BB664-822F-B733-3FF3-267617DA4BA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783971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43654" y="773180"/>
            <a:ext cx="15487309" cy="15487309"/>
          </a:xfrm>
          <a:custGeom>
            <a:avLst/>
            <a:gdLst/>
            <a:ahLst/>
            <a:cxnLst/>
            <a:rect l="l" t="t" r="r" b="b"/>
            <a:pathLst>
              <a:path w="23230963" h="23230963">
                <a:moveTo>
                  <a:pt x="0" y="0"/>
                </a:moveTo>
                <a:lnTo>
                  <a:pt x="23230962" y="0"/>
                </a:lnTo>
                <a:lnTo>
                  <a:pt x="23230962" y="23230963"/>
                </a:lnTo>
                <a:lnTo>
                  <a:pt x="0" y="23230963"/>
                </a:lnTo>
                <a:lnTo>
                  <a:pt x="0" y="0"/>
                </a:lnTo>
                <a:close/>
              </a:path>
            </a:pathLst>
          </a:custGeom>
          <a:blipFill>
            <a:blip r:embed="rId3"/>
            <a:stretch>
              <a:fillRect/>
            </a:stretch>
          </a:blipFill>
        </p:spPr>
        <p:txBody>
          <a:bodyPr/>
          <a:lstStyle/>
          <a:p>
            <a:endParaRPr lang="pt-BR" sz="1200"/>
          </a:p>
        </p:txBody>
      </p:sp>
      <p:sp>
        <p:nvSpPr>
          <p:cNvPr id="3" name="Freeform 3"/>
          <p:cNvSpPr/>
          <p:nvPr/>
        </p:nvSpPr>
        <p:spPr>
          <a:xfrm>
            <a:off x="5122879" y="1520836"/>
            <a:ext cx="3177045" cy="3957839"/>
          </a:xfrm>
          <a:custGeom>
            <a:avLst/>
            <a:gdLst/>
            <a:ahLst/>
            <a:cxnLst/>
            <a:rect l="l" t="t" r="r" b="b"/>
            <a:pathLst>
              <a:path w="4765568" h="5936758">
                <a:moveTo>
                  <a:pt x="0" y="0"/>
                </a:moveTo>
                <a:lnTo>
                  <a:pt x="4765567" y="0"/>
                </a:lnTo>
                <a:lnTo>
                  <a:pt x="4765567" y="5936758"/>
                </a:lnTo>
                <a:lnTo>
                  <a:pt x="0" y="5936758"/>
                </a:lnTo>
                <a:lnTo>
                  <a:pt x="0" y="0"/>
                </a:lnTo>
                <a:close/>
              </a:path>
            </a:pathLst>
          </a:custGeom>
          <a:blipFill>
            <a:blip r:embed="rId4"/>
            <a:stretch>
              <a:fillRect r="-15190"/>
            </a:stretch>
          </a:blipFill>
        </p:spPr>
        <p:txBody>
          <a:bodyPr/>
          <a:lstStyle/>
          <a:p>
            <a:endParaRPr lang="pt-BR" sz="1200"/>
          </a:p>
        </p:txBody>
      </p:sp>
      <p:sp>
        <p:nvSpPr>
          <p:cNvPr id="4" name="Freeform 4"/>
          <p:cNvSpPr/>
          <p:nvPr/>
        </p:nvSpPr>
        <p:spPr>
          <a:xfrm>
            <a:off x="8374453" y="1508136"/>
            <a:ext cx="3233433" cy="3957839"/>
          </a:xfrm>
          <a:custGeom>
            <a:avLst/>
            <a:gdLst/>
            <a:ahLst/>
            <a:cxnLst/>
            <a:rect l="l" t="t" r="r" b="b"/>
            <a:pathLst>
              <a:path w="4850149" h="5936758">
                <a:moveTo>
                  <a:pt x="0" y="0"/>
                </a:moveTo>
                <a:lnTo>
                  <a:pt x="4850149" y="0"/>
                </a:lnTo>
                <a:lnTo>
                  <a:pt x="4850149" y="5936758"/>
                </a:lnTo>
                <a:lnTo>
                  <a:pt x="0" y="5936758"/>
                </a:lnTo>
                <a:lnTo>
                  <a:pt x="0" y="0"/>
                </a:lnTo>
                <a:close/>
              </a:path>
            </a:pathLst>
          </a:custGeom>
          <a:blipFill>
            <a:blip r:embed="rId5"/>
            <a:stretch>
              <a:fillRect r="-9304"/>
            </a:stretch>
          </a:blipFill>
        </p:spPr>
        <p:txBody>
          <a:bodyPr/>
          <a:lstStyle/>
          <a:p>
            <a:endParaRPr lang="pt-BR" sz="1200"/>
          </a:p>
        </p:txBody>
      </p:sp>
      <p:sp>
        <p:nvSpPr>
          <p:cNvPr id="5" name="Freeform 5"/>
          <p:cNvSpPr/>
          <p:nvPr/>
        </p:nvSpPr>
        <p:spPr>
          <a:xfrm>
            <a:off x="323301" y="2352345"/>
            <a:ext cx="4352906" cy="2858461"/>
          </a:xfrm>
          <a:custGeom>
            <a:avLst/>
            <a:gdLst/>
            <a:ahLst/>
            <a:cxnLst/>
            <a:rect l="l" t="t" r="r" b="b"/>
            <a:pathLst>
              <a:path w="6529359" h="4287692">
                <a:moveTo>
                  <a:pt x="0" y="0"/>
                </a:moveTo>
                <a:lnTo>
                  <a:pt x="6529359" y="0"/>
                </a:lnTo>
                <a:lnTo>
                  <a:pt x="6529359" y="4287692"/>
                </a:lnTo>
                <a:lnTo>
                  <a:pt x="0" y="4287692"/>
                </a:lnTo>
                <a:lnTo>
                  <a:pt x="0" y="0"/>
                </a:lnTo>
                <a:close/>
              </a:path>
            </a:pathLst>
          </a:custGeom>
          <a:blipFill>
            <a:blip r:embed="rId6"/>
            <a:stretch>
              <a:fillRect l="-6907" t="-9671" r="-8827" b="-21435"/>
            </a:stretch>
          </a:blipFill>
        </p:spPr>
        <p:txBody>
          <a:bodyPr/>
          <a:lstStyle/>
          <a:p>
            <a:endParaRPr lang="pt-BR" sz="1200"/>
          </a:p>
        </p:txBody>
      </p:sp>
      <p:grpSp>
        <p:nvGrpSpPr>
          <p:cNvPr id="6" name="Group 6"/>
          <p:cNvGrpSpPr/>
          <p:nvPr/>
        </p:nvGrpSpPr>
        <p:grpSpPr>
          <a:xfrm>
            <a:off x="1091075" y="3202903"/>
            <a:ext cx="1004691" cy="165722"/>
            <a:chOff x="0" y="0"/>
            <a:chExt cx="396915" cy="65470"/>
          </a:xfrm>
        </p:grpSpPr>
        <p:sp>
          <p:nvSpPr>
            <p:cNvPr id="7" name="Freeform 7"/>
            <p:cNvSpPr/>
            <p:nvPr/>
          </p:nvSpPr>
          <p:spPr>
            <a:xfrm>
              <a:off x="0" y="0"/>
              <a:ext cx="396915" cy="65470"/>
            </a:xfrm>
            <a:custGeom>
              <a:avLst/>
              <a:gdLst/>
              <a:ahLst/>
              <a:cxnLst/>
              <a:rect l="l" t="t" r="r" b="b"/>
              <a:pathLst>
                <a:path w="396915" h="65470">
                  <a:moveTo>
                    <a:pt x="0" y="0"/>
                  </a:moveTo>
                  <a:lnTo>
                    <a:pt x="396915" y="0"/>
                  </a:lnTo>
                  <a:lnTo>
                    <a:pt x="396915" y="65470"/>
                  </a:lnTo>
                  <a:lnTo>
                    <a:pt x="0" y="65470"/>
                  </a:lnTo>
                  <a:close/>
                </a:path>
              </a:pathLst>
            </a:custGeom>
            <a:solidFill>
              <a:srgbClr val="FFE000">
                <a:alpha val="17647"/>
              </a:srgbClr>
            </a:solidFill>
          </p:spPr>
          <p:txBody>
            <a:bodyPr/>
            <a:lstStyle/>
            <a:p>
              <a:endParaRPr lang="pt-BR" sz="1200"/>
            </a:p>
          </p:txBody>
        </p:sp>
        <p:sp>
          <p:nvSpPr>
            <p:cNvPr id="8" name="TextBox 8"/>
            <p:cNvSpPr txBox="1"/>
            <p:nvPr/>
          </p:nvSpPr>
          <p:spPr>
            <a:xfrm>
              <a:off x="0" y="-28575"/>
              <a:ext cx="396915" cy="94045"/>
            </a:xfrm>
            <a:prstGeom prst="rect">
              <a:avLst/>
            </a:prstGeom>
          </p:spPr>
          <p:txBody>
            <a:bodyPr lIns="33867" tIns="33867" rIns="33867" bIns="33867" rtlCol="0" anchor="ctr"/>
            <a:lstStyle/>
            <a:p>
              <a:pPr algn="ctr">
                <a:lnSpc>
                  <a:spcPts val="1843"/>
                </a:lnSpc>
              </a:pPr>
              <a:endParaRPr sz="1200"/>
            </a:p>
          </p:txBody>
        </p:sp>
      </p:grpSp>
      <p:grpSp>
        <p:nvGrpSpPr>
          <p:cNvPr id="9" name="Group 9"/>
          <p:cNvGrpSpPr/>
          <p:nvPr/>
        </p:nvGrpSpPr>
        <p:grpSpPr>
          <a:xfrm>
            <a:off x="6177009" y="3413395"/>
            <a:ext cx="841587" cy="86360"/>
            <a:chOff x="0" y="0"/>
            <a:chExt cx="332479" cy="34118"/>
          </a:xfrm>
        </p:grpSpPr>
        <p:sp>
          <p:nvSpPr>
            <p:cNvPr id="10" name="Freeform 10"/>
            <p:cNvSpPr/>
            <p:nvPr/>
          </p:nvSpPr>
          <p:spPr>
            <a:xfrm>
              <a:off x="0" y="0"/>
              <a:ext cx="332479" cy="34118"/>
            </a:xfrm>
            <a:custGeom>
              <a:avLst/>
              <a:gdLst/>
              <a:ahLst/>
              <a:cxnLst/>
              <a:rect l="l" t="t" r="r" b="b"/>
              <a:pathLst>
                <a:path w="332479" h="34118">
                  <a:moveTo>
                    <a:pt x="0" y="0"/>
                  </a:moveTo>
                  <a:lnTo>
                    <a:pt x="332479" y="0"/>
                  </a:lnTo>
                  <a:lnTo>
                    <a:pt x="332479" y="34118"/>
                  </a:lnTo>
                  <a:lnTo>
                    <a:pt x="0" y="34118"/>
                  </a:lnTo>
                  <a:close/>
                </a:path>
              </a:pathLst>
            </a:custGeom>
            <a:solidFill>
              <a:srgbClr val="FDDE00">
                <a:alpha val="50980"/>
              </a:srgbClr>
            </a:solidFill>
          </p:spPr>
          <p:txBody>
            <a:bodyPr/>
            <a:lstStyle/>
            <a:p>
              <a:endParaRPr lang="pt-BR" sz="1200"/>
            </a:p>
          </p:txBody>
        </p:sp>
        <p:sp>
          <p:nvSpPr>
            <p:cNvPr id="11" name="TextBox 11"/>
            <p:cNvSpPr txBox="1"/>
            <p:nvPr/>
          </p:nvSpPr>
          <p:spPr>
            <a:xfrm>
              <a:off x="0" y="-28575"/>
              <a:ext cx="332479" cy="62693"/>
            </a:xfrm>
            <a:prstGeom prst="rect">
              <a:avLst/>
            </a:prstGeom>
          </p:spPr>
          <p:txBody>
            <a:bodyPr lIns="33867" tIns="33867" rIns="33867" bIns="33867" rtlCol="0" anchor="ctr"/>
            <a:lstStyle/>
            <a:p>
              <a:pPr algn="ctr">
                <a:lnSpc>
                  <a:spcPts val="1843"/>
                </a:lnSpc>
              </a:pPr>
              <a:endParaRPr sz="1200"/>
            </a:p>
          </p:txBody>
        </p:sp>
      </p:grpSp>
      <p:grpSp>
        <p:nvGrpSpPr>
          <p:cNvPr id="12" name="Group 12"/>
          <p:cNvGrpSpPr/>
          <p:nvPr/>
        </p:nvGrpSpPr>
        <p:grpSpPr>
          <a:xfrm>
            <a:off x="6154422" y="3553099"/>
            <a:ext cx="233350" cy="86360"/>
            <a:chOff x="0" y="0"/>
            <a:chExt cx="92188" cy="34118"/>
          </a:xfrm>
        </p:grpSpPr>
        <p:sp>
          <p:nvSpPr>
            <p:cNvPr id="13" name="Freeform 13"/>
            <p:cNvSpPr/>
            <p:nvPr/>
          </p:nvSpPr>
          <p:spPr>
            <a:xfrm>
              <a:off x="0" y="0"/>
              <a:ext cx="92188" cy="34118"/>
            </a:xfrm>
            <a:custGeom>
              <a:avLst/>
              <a:gdLst/>
              <a:ahLst/>
              <a:cxnLst/>
              <a:rect l="l" t="t" r="r" b="b"/>
              <a:pathLst>
                <a:path w="92188" h="34118">
                  <a:moveTo>
                    <a:pt x="0" y="0"/>
                  </a:moveTo>
                  <a:lnTo>
                    <a:pt x="92188" y="0"/>
                  </a:lnTo>
                  <a:lnTo>
                    <a:pt x="92188" y="34118"/>
                  </a:lnTo>
                  <a:lnTo>
                    <a:pt x="0" y="34118"/>
                  </a:lnTo>
                  <a:close/>
                </a:path>
              </a:pathLst>
            </a:custGeom>
            <a:solidFill>
              <a:srgbClr val="FDDE00">
                <a:alpha val="50980"/>
              </a:srgbClr>
            </a:solidFill>
          </p:spPr>
          <p:txBody>
            <a:bodyPr/>
            <a:lstStyle/>
            <a:p>
              <a:endParaRPr lang="pt-BR" sz="1200"/>
            </a:p>
          </p:txBody>
        </p:sp>
        <p:sp>
          <p:nvSpPr>
            <p:cNvPr id="14" name="TextBox 14"/>
            <p:cNvSpPr txBox="1"/>
            <p:nvPr/>
          </p:nvSpPr>
          <p:spPr>
            <a:xfrm>
              <a:off x="0" y="-28575"/>
              <a:ext cx="92188" cy="62693"/>
            </a:xfrm>
            <a:prstGeom prst="rect">
              <a:avLst/>
            </a:prstGeom>
          </p:spPr>
          <p:txBody>
            <a:bodyPr lIns="33867" tIns="33867" rIns="33867" bIns="33867" rtlCol="0" anchor="ctr"/>
            <a:lstStyle/>
            <a:p>
              <a:pPr algn="ctr">
                <a:lnSpc>
                  <a:spcPts val="1843"/>
                </a:lnSpc>
              </a:pPr>
              <a:endParaRPr sz="1200"/>
            </a:p>
          </p:txBody>
        </p:sp>
      </p:grpSp>
      <p:grpSp>
        <p:nvGrpSpPr>
          <p:cNvPr id="15" name="Group 15"/>
          <p:cNvGrpSpPr/>
          <p:nvPr/>
        </p:nvGrpSpPr>
        <p:grpSpPr>
          <a:xfrm>
            <a:off x="6119134" y="3133957"/>
            <a:ext cx="291210" cy="86360"/>
            <a:chOff x="0" y="0"/>
            <a:chExt cx="115046" cy="34118"/>
          </a:xfrm>
        </p:grpSpPr>
        <p:sp>
          <p:nvSpPr>
            <p:cNvPr id="16" name="Freeform 16"/>
            <p:cNvSpPr/>
            <p:nvPr/>
          </p:nvSpPr>
          <p:spPr>
            <a:xfrm>
              <a:off x="0" y="0"/>
              <a:ext cx="115046" cy="34118"/>
            </a:xfrm>
            <a:custGeom>
              <a:avLst/>
              <a:gdLst/>
              <a:ahLst/>
              <a:cxnLst/>
              <a:rect l="l" t="t" r="r" b="b"/>
              <a:pathLst>
                <a:path w="115046" h="34118">
                  <a:moveTo>
                    <a:pt x="0" y="0"/>
                  </a:moveTo>
                  <a:lnTo>
                    <a:pt x="115046" y="0"/>
                  </a:lnTo>
                  <a:lnTo>
                    <a:pt x="115046" y="34118"/>
                  </a:lnTo>
                  <a:lnTo>
                    <a:pt x="0" y="34118"/>
                  </a:lnTo>
                  <a:close/>
                </a:path>
              </a:pathLst>
            </a:custGeom>
            <a:solidFill>
              <a:srgbClr val="FDDE00">
                <a:alpha val="50980"/>
              </a:srgbClr>
            </a:solidFill>
          </p:spPr>
          <p:txBody>
            <a:bodyPr/>
            <a:lstStyle/>
            <a:p>
              <a:endParaRPr lang="pt-BR" sz="1200"/>
            </a:p>
          </p:txBody>
        </p:sp>
        <p:sp>
          <p:nvSpPr>
            <p:cNvPr id="17" name="TextBox 17"/>
            <p:cNvSpPr txBox="1"/>
            <p:nvPr/>
          </p:nvSpPr>
          <p:spPr>
            <a:xfrm>
              <a:off x="0" y="-28575"/>
              <a:ext cx="115046" cy="62693"/>
            </a:xfrm>
            <a:prstGeom prst="rect">
              <a:avLst/>
            </a:prstGeom>
          </p:spPr>
          <p:txBody>
            <a:bodyPr lIns="33867" tIns="33867" rIns="33867" bIns="33867" rtlCol="0" anchor="ctr"/>
            <a:lstStyle/>
            <a:p>
              <a:pPr algn="ctr">
                <a:lnSpc>
                  <a:spcPts val="1843"/>
                </a:lnSpc>
              </a:pPr>
              <a:endParaRPr sz="1200"/>
            </a:p>
          </p:txBody>
        </p:sp>
      </p:grpSp>
      <p:sp>
        <p:nvSpPr>
          <p:cNvPr id="18" name="Freeform 18"/>
          <p:cNvSpPr/>
          <p:nvPr/>
        </p:nvSpPr>
        <p:spPr>
          <a:xfrm rot="7818926" flipV="1">
            <a:off x="3631067" y="2271128"/>
            <a:ext cx="1611250" cy="1898380"/>
          </a:xfrm>
          <a:custGeom>
            <a:avLst/>
            <a:gdLst/>
            <a:ahLst/>
            <a:cxnLst/>
            <a:rect l="l" t="t" r="r" b="b"/>
            <a:pathLst>
              <a:path w="2416875" h="2847570">
                <a:moveTo>
                  <a:pt x="0" y="2847569"/>
                </a:moveTo>
                <a:lnTo>
                  <a:pt x="2416874" y="2847569"/>
                </a:lnTo>
                <a:lnTo>
                  <a:pt x="2416874" y="0"/>
                </a:lnTo>
                <a:lnTo>
                  <a:pt x="0" y="0"/>
                </a:lnTo>
                <a:lnTo>
                  <a:pt x="0" y="2847569"/>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pt-BR" sz="1200"/>
          </a:p>
        </p:txBody>
      </p:sp>
      <p:sp>
        <p:nvSpPr>
          <p:cNvPr id="19" name="TextBox 19"/>
          <p:cNvSpPr txBox="1"/>
          <p:nvPr/>
        </p:nvSpPr>
        <p:spPr>
          <a:xfrm>
            <a:off x="11454408" y="6146800"/>
            <a:ext cx="205185" cy="238720"/>
          </a:xfrm>
          <a:prstGeom prst="rect">
            <a:avLst/>
          </a:prstGeom>
        </p:spPr>
        <p:txBody>
          <a:bodyPr wrap="none" lIns="0" tIns="0" rIns="0" bIns="0" rtlCol="0" anchor="t">
            <a:spAutoFit/>
          </a:bodyPr>
          <a:lstStyle/>
          <a:p>
            <a:pPr algn="ctr">
              <a:lnSpc>
                <a:spcPts val="1960"/>
              </a:lnSpc>
              <a:spcBef>
                <a:spcPct val="0"/>
              </a:spcBef>
            </a:pPr>
            <a:r>
              <a:rPr lang="en-US" sz="1400">
                <a:solidFill>
                  <a:srgbClr val="FFFFFF"/>
                </a:solidFill>
                <a:latin typeface="Open Sans"/>
                <a:ea typeface="Open Sans"/>
                <a:cs typeface="Open Sans"/>
                <a:sym typeface="Open Sans"/>
              </a:rPr>
              <a:t>17</a:t>
            </a:r>
          </a:p>
        </p:txBody>
      </p:sp>
      <p:sp>
        <p:nvSpPr>
          <p:cNvPr id="20" name="Freeform 20"/>
          <p:cNvSpPr/>
          <p:nvPr/>
        </p:nvSpPr>
        <p:spPr>
          <a:xfrm>
            <a:off x="4137396" y="5624630"/>
            <a:ext cx="527877" cy="527877"/>
          </a:xfrm>
          <a:custGeom>
            <a:avLst/>
            <a:gdLst/>
            <a:ahLst/>
            <a:cxnLst/>
            <a:rect l="l" t="t" r="r" b="b"/>
            <a:pathLst>
              <a:path w="791815" h="791815">
                <a:moveTo>
                  <a:pt x="0" y="0"/>
                </a:moveTo>
                <a:lnTo>
                  <a:pt x="791815" y="0"/>
                </a:lnTo>
                <a:lnTo>
                  <a:pt x="791815" y="791816"/>
                </a:lnTo>
                <a:lnTo>
                  <a:pt x="0" y="791816"/>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pt-BR" sz="1200"/>
          </a:p>
        </p:txBody>
      </p:sp>
      <p:sp>
        <p:nvSpPr>
          <p:cNvPr id="21" name="Freeform 21"/>
          <p:cNvSpPr/>
          <p:nvPr/>
        </p:nvSpPr>
        <p:spPr>
          <a:xfrm>
            <a:off x="631141" y="5819941"/>
            <a:ext cx="1868612" cy="478391"/>
          </a:xfrm>
          <a:custGeom>
            <a:avLst/>
            <a:gdLst/>
            <a:ahLst/>
            <a:cxnLst/>
            <a:rect l="l" t="t" r="r" b="b"/>
            <a:pathLst>
              <a:path w="2802918" h="717586">
                <a:moveTo>
                  <a:pt x="0" y="0"/>
                </a:moveTo>
                <a:lnTo>
                  <a:pt x="2802918" y="0"/>
                </a:lnTo>
                <a:lnTo>
                  <a:pt x="2802918" y="717587"/>
                </a:lnTo>
                <a:lnTo>
                  <a:pt x="0" y="717587"/>
                </a:lnTo>
                <a:lnTo>
                  <a:pt x="0" y="0"/>
                </a:lnTo>
                <a:close/>
              </a:path>
            </a:pathLst>
          </a:custGeom>
          <a:blipFill>
            <a:blip r:embed="rId9"/>
            <a:stretch>
              <a:fillRect l="-36665" t="-276699" r="-33817" b="-289213"/>
            </a:stretch>
          </a:blipFill>
        </p:spPr>
        <p:txBody>
          <a:bodyPr/>
          <a:lstStyle/>
          <a:p>
            <a:endParaRPr lang="pt-BR" sz="1200"/>
          </a:p>
        </p:txBody>
      </p:sp>
      <p:sp>
        <p:nvSpPr>
          <p:cNvPr id="22" name="TextBox 22"/>
          <p:cNvSpPr txBox="1"/>
          <p:nvPr/>
        </p:nvSpPr>
        <p:spPr>
          <a:xfrm>
            <a:off x="637491" y="5529475"/>
            <a:ext cx="3393056" cy="333425"/>
          </a:xfrm>
          <a:prstGeom prst="rect">
            <a:avLst/>
          </a:prstGeom>
        </p:spPr>
        <p:txBody>
          <a:bodyPr lIns="0" tIns="0" rIns="0" bIns="0" rtlCol="0" anchor="t">
            <a:spAutoFit/>
          </a:bodyPr>
          <a:lstStyle/>
          <a:p>
            <a:pPr>
              <a:lnSpc>
                <a:spcPts val="2586"/>
              </a:lnSpc>
            </a:pPr>
            <a:r>
              <a:rPr lang="en-US" sz="2191" b="1">
                <a:solidFill>
                  <a:srgbClr val="FAFAFA"/>
                </a:solidFill>
                <a:latin typeface="Telegraf Bold"/>
                <a:ea typeface="Telegraf Bold"/>
                <a:cs typeface="Telegraf Bold"/>
                <a:sym typeface="Telegraf Bold"/>
              </a:rPr>
              <a:t>IDP</a:t>
            </a:r>
          </a:p>
        </p:txBody>
      </p:sp>
      <p:sp>
        <p:nvSpPr>
          <p:cNvPr id="23" name="Freeform 23"/>
          <p:cNvSpPr/>
          <p:nvPr/>
        </p:nvSpPr>
        <p:spPr>
          <a:xfrm>
            <a:off x="9414763" y="340720"/>
            <a:ext cx="2353527" cy="432461"/>
          </a:xfrm>
          <a:custGeom>
            <a:avLst/>
            <a:gdLst/>
            <a:ahLst/>
            <a:cxnLst/>
            <a:rect l="l" t="t" r="r" b="b"/>
            <a:pathLst>
              <a:path w="3530290" h="648691">
                <a:moveTo>
                  <a:pt x="0" y="0"/>
                </a:moveTo>
                <a:lnTo>
                  <a:pt x="3530290" y="0"/>
                </a:lnTo>
                <a:lnTo>
                  <a:pt x="3530290" y="648691"/>
                </a:lnTo>
                <a:lnTo>
                  <a:pt x="0" y="648691"/>
                </a:lnTo>
                <a:lnTo>
                  <a:pt x="0" y="0"/>
                </a:lnTo>
                <a:close/>
              </a:path>
            </a:pathLst>
          </a:custGeom>
          <a:blipFill>
            <a:blip r:embed="rId10"/>
            <a:stretch>
              <a:fillRect/>
            </a:stretch>
          </a:blipFill>
        </p:spPr>
        <p:txBody>
          <a:bodyPr/>
          <a:lstStyle/>
          <a:p>
            <a:endParaRPr lang="pt-BR" sz="1200"/>
          </a:p>
        </p:txBody>
      </p:sp>
      <p:sp>
        <p:nvSpPr>
          <p:cNvPr id="24" name="AutoShape 24"/>
          <p:cNvSpPr/>
          <p:nvPr/>
        </p:nvSpPr>
        <p:spPr>
          <a:xfrm>
            <a:off x="685800" y="1949119"/>
            <a:ext cx="1989736" cy="0"/>
          </a:xfrm>
          <a:prstGeom prst="line">
            <a:avLst/>
          </a:prstGeom>
          <a:ln w="28575" cap="flat">
            <a:solidFill>
              <a:srgbClr val="EE0007"/>
            </a:solidFill>
            <a:prstDash val="solid"/>
            <a:headEnd type="none" w="sm" len="sm"/>
            <a:tailEnd type="none" w="sm" len="sm"/>
          </a:ln>
        </p:spPr>
        <p:txBody>
          <a:bodyPr/>
          <a:lstStyle/>
          <a:p>
            <a:endParaRPr lang="pt-BR" sz="1200"/>
          </a:p>
        </p:txBody>
      </p:sp>
      <p:sp>
        <p:nvSpPr>
          <p:cNvPr id="25" name="TextBox 25"/>
          <p:cNvSpPr txBox="1"/>
          <p:nvPr/>
        </p:nvSpPr>
        <p:spPr>
          <a:xfrm>
            <a:off x="685800" y="1324929"/>
            <a:ext cx="3979472" cy="541238"/>
          </a:xfrm>
          <a:prstGeom prst="rect">
            <a:avLst/>
          </a:prstGeom>
        </p:spPr>
        <p:txBody>
          <a:bodyPr lIns="0" tIns="0" rIns="0" bIns="0" rtlCol="0" anchor="t">
            <a:spAutoFit/>
          </a:bodyPr>
          <a:lstStyle/>
          <a:p>
            <a:pPr algn="just">
              <a:lnSpc>
                <a:spcPts val="4455"/>
              </a:lnSpc>
              <a:spcBef>
                <a:spcPct val="0"/>
              </a:spcBef>
            </a:pPr>
            <a:r>
              <a:rPr lang="en-US" sz="3713" b="1">
                <a:solidFill>
                  <a:srgbClr val="FFFFFF"/>
                </a:solidFill>
                <a:latin typeface="Telegraf Bold"/>
                <a:ea typeface="Telegraf Bold"/>
                <a:cs typeface="Telegraf Bold"/>
                <a:sym typeface="Telegraf Bold"/>
              </a:rPr>
              <a:t>Retorno API</a:t>
            </a:r>
          </a:p>
        </p:txBody>
      </p:sp>
      <p:pic>
        <p:nvPicPr>
          <p:cNvPr id="33" name="Picture 33"/>
          <p:cNvPicPr>
            <a:picLocks noChangeAspect="1"/>
          </p:cNvPicPr>
          <p:nvPr/>
        </p:nvPicPr>
        <p:blipFill>
          <a:blip r:embed="rId11"/>
          <a:srcRect/>
          <a:stretch>
            <a:fillRect/>
          </a:stretch>
        </p:blipFill>
        <p:spPr>
          <a:xfrm rot="661715">
            <a:off x="7902409" y="2000677"/>
            <a:ext cx="4090647" cy="2474842"/>
          </a:xfrm>
          <a:prstGeom prst="rect">
            <a:avLst/>
          </a:prstGeom>
        </p:spPr>
      </p:pic>
      <p:sp>
        <p:nvSpPr>
          <p:cNvPr id="34" name="TextBox 34"/>
          <p:cNvSpPr txBox="1"/>
          <p:nvPr/>
        </p:nvSpPr>
        <p:spPr>
          <a:xfrm>
            <a:off x="10239309" y="1582364"/>
            <a:ext cx="1266891" cy="500137"/>
          </a:xfrm>
          <a:prstGeom prst="rect">
            <a:avLst/>
          </a:prstGeom>
        </p:spPr>
        <p:txBody>
          <a:bodyPr lIns="0" tIns="0" rIns="0" bIns="0" rtlCol="0" anchor="t">
            <a:spAutoFit/>
          </a:bodyPr>
          <a:lstStyle/>
          <a:p>
            <a:pPr>
              <a:lnSpc>
                <a:spcPts val="1263"/>
              </a:lnSpc>
            </a:pPr>
            <a:r>
              <a:rPr lang="en-US" sz="1275" b="1">
                <a:solidFill>
                  <a:srgbClr val="262261"/>
                </a:solidFill>
                <a:latin typeface="Telegraf Bold"/>
                <a:ea typeface="Telegraf Bold"/>
                <a:cs typeface="Telegraf Bold"/>
                <a:sym typeface="Telegraf Bold"/>
              </a:rPr>
              <a:t>Tipificação e detalhamento de conteúdo</a:t>
            </a:r>
          </a:p>
        </p:txBody>
      </p:sp>
      <p:sp>
        <p:nvSpPr>
          <p:cNvPr id="35" name="TextBox 35"/>
          <p:cNvSpPr txBox="1"/>
          <p:nvPr/>
        </p:nvSpPr>
        <p:spPr>
          <a:xfrm>
            <a:off x="7018597" y="1618312"/>
            <a:ext cx="1192427" cy="500137"/>
          </a:xfrm>
          <a:prstGeom prst="rect">
            <a:avLst/>
          </a:prstGeom>
        </p:spPr>
        <p:txBody>
          <a:bodyPr lIns="0" tIns="0" rIns="0" bIns="0" rtlCol="0" anchor="t">
            <a:spAutoFit/>
          </a:bodyPr>
          <a:lstStyle/>
          <a:p>
            <a:pPr>
              <a:lnSpc>
                <a:spcPts val="1301"/>
              </a:lnSpc>
            </a:pPr>
            <a:r>
              <a:rPr lang="en-US" sz="1275" b="1">
                <a:solidFill>
                  <a:srgbClr val="262261"/>
                </a:solidFill>
                <a:latin typeface="Telegraf Bold"/>
                <a:ea typeface="Telegraf Bold"/>
                <a:cs typeface="Telegraf Bold"/>
                <a:sym typeface="Telegraf Bold"/>
              </a:rPr>
              <a:t>Extração estruturada e padonizada</a:t>
            </a:r>
          </a:p>
        </p:txBody>
      </p:sp>
      <p:grpSp>
        <p:nvGrpSpPr>
          <p:cNvPr id="36" name="Group 36"/>
          <p:cNvGrpSpPr/>
          <p:nvPr/>
        </p:nvGrpSpPr>
        <p:grpSpPr>
          <a:xfrm>
            <a:off x="8547762" y="2300125"/>
            <a:ext cx="291253" cy="137160"/>
            <a:chOff x="0" y="0"/>
            <a:chExt cx="115063" cy="54187"/>
          </a:xfrm>
        </p:grpSpPr>
        <p:sp>
          <p:nvSpPr>
            <p:cNvPr id="37" name="Freeform 37"/>
            <p:cNvSpPr/>
            <p:nvPr/>
          </p:nvSpPr>
          <p:spPr>
            <a:xfrm>
              <a:off x="0" y="0"/>
              <a:ext cx="115063" cy="54187"/>
            </a:xfrm>
            <a:custGeom>
              <a:avLst/>
              <a:gdLst/>
              <a:ahLst/>
              <a:cxnLst/>
              <a:rect l="l" t="t" r="r" b="b"/>
              <a:pathLst>
                <a:path w="115063" h="54187">
                  <a:moveTo>
                    <a:pt x="0" y="0"/>
                  </a:moveTo>
                  <a:lnTo>
                    <a:pt x="115063" y="0"/>
                  </a:lnTo>
                  <a:lnTo>
                    <a:pt x="115063" y="54187"/>
                  </a:lnTo>
                  <a:lnTo>
                    <a:pt x="0" y="54187"/>
                  </a:lnTo>
                  <a:close/>
                </a:path>
              </a:pathLst>
            </a:custGeom>
            <a:solidFill>
              <a:srgbClr val="FDDE00">
                <a:alpha val="50980"/>
              </a:srgbClr>
            </a:solidFill>
          </p:spPr>
          <p:txBody>
            <a:bodyPr/>
            <a:lstStyle/>
            <a:p>
              <a:endParaRPr lang="pt-BR" sz="1200"/>
            </a:p>
          </p:txBody>
        </p:sp>
        <p:sp>
          <p:nvSpPr>
            <p:cNvPr id="38" name="TextBox 38"/>
            <p:cNvSpPr txBox="1"/>
            <p:nvPr/>
          </p:nvSpPr>
          <p:spPr>
            <a:xfrm>
              <a:off x="0" y="-28575"/>
              <a:ext cx="115063" cy="82762"/>
            </a:xfrm>
            <a:prstGeom prst="rect">
              <a:avLst/>
            </a:prstGeom>
          </p:spPr>
          <p:txBody>
            <a:bodyPr lIns="33867" tIns="33867" rIns="33867" bIns="33867" rtlCol="0" anchor="ctr"/>
            <a:lstStyle/>
            <a:p>
              <a:pPr algn="ctr">
                <a:lnSpc>
                  <a:spcPts val="1843"/>
                </a:lnSpc>
              </a:pPr>
              <a:endParaRPr sz="1200"/>
            </a:p>
          </p:txBody>
        </p:sp>
      </p:grpSp>
      <p:sp>
        <p:nvSpPr>
          <p:cNvPr id="39" name="AutoShape 39"/>
          <p:cNvSpPr/>
          <p:nvPr/>
        </p:nvSpPr>
        <p:spPr>
          <a:xfrm>
            <a:off x="545930" y="2709993"/>
            <a:ext cx="425694" cy="546872"/>
          </a:xfrm>
          <a:prstGeom prst="line">
            <a:avLst/>
          </a:prstGeom>
          <a:ln w="123825" cap="flat">
            <a:solidFill>
              <a:srgbClr val="B00001"/>
            </a:solidFill>
            <a:prstDash val="solid"/>
            <a:headEnd type="none" w="sm" len="sm"/>
            <a:tailEnd type="triangle" w="lg" len="med"/>
          </a:ln>
        </p:spPr>
        <p:txBody>
          <a:bodyPr/>
          <a:lstStyle/>
          <a:p>
            <a:endParaRPr lang="pt-BR" sz="1200"/>
          </a:p>
        </p:txBody>
      </p:sp>
      <p:grpSp>
        <p:nvGrpSpPr>
          <p:cNvPr id="40" name="Group 40"/>
          <p:cNvGrpSpPr/>
          <p:nvPr/>
        </p:nvGrpSpPr>
        <p:grpSpPr>
          <a:xfrm>
            <a:off x="8547762" y="1880539"/>
            <a:ext cx="291253" cy="137160"/>
            <a:chOff x="0" y="0"/>
            <a:chExt cx="115063" cy="54187"/>
          </a:xfrm>
        </p:grpSpPr>
        <p:sp>
          <p:nvSpPr>
            <p:cNvPr id="41" name="Freeform 41"/>
            <p:cNvSpPr/>
            <p:nvPr/>
          </p:nvSpPr>
          <p:spPr>
            <a:xfrm>
              <a:off x="0" y="0"/>
              <a:ext cx="115063" cy="54187"/>
            </a:xfrm>
            <a:custGeom>
              <a:avLst/>
              <a:gdLst/>
              <a:ahLst/>
              <a:cxnLst/>
              <a:rect l="l" t="t" r="r" b="b"/>
              <a:pathLst>
                <a:path w="115063" h="54187">
                  <a:moveTo>
                    <a:pt x="0" y="0"/>
                  </a:moveTo>
                  <a:lnTo>
                    <a:pt x="115063" y="0"/>
                  </a:lnTo>
                  <a:lnTo>
                    <a:pt x="115063" y="54187"/>
                  </a:lnTo>
                  <a:lnTo>
                    <a:pt x="0" y="54187"/>
                  </a:lnTo>
                  <a:close/>
                </a:path>
              </a:pathLst>
            </a:custGeom>
            <a:solidFill>
              <a:srgbClr val="FDDE00">
                <a:alpha val="50980"/>
              </a:srgbClr>
            </a:solidFill>
          </p:spPr>
          <p:txBody>
            <a:bodyPr/>
            <a:lstStyle/>
            <a:p>
              <a:endParaRPr lang="pt-BR" sz="1200"/>
            </a:p>
          </p:txBody>
        </p:sp>
        <p:sp>
          <p:nvSpPr>
            <p:cNvPr id="42" name="TextBox 42"/>
            <p:cNvSpPr txBox="1"/>
            <p:nvPr/>
          </p:nvSpPr>
          <p:spPr>
            <a:xfrm>
              <a:off x="0" y="-28575"/>
              <a:ext cx="115063" cy="82762"/>
            </a:xfrm>
            <a:prstGeom prst="rect">
              <a:avLst/>
            </a:prstGeom>
          </p:spPr>
          <p:txBody>
            <a:bodyPr lIns="33867" tIns="33867" rIns="33867" bIns="33867" rtlCol="0" anchor="ctr"/>
            <a:lstStyle/>
            <a:p>
              <a:pPr algn="ctr">
                <a:lnSpc>
                  <a:spcPts val="1843"/>
                </a:lnSpc>
              </a:pPr>
              <a:endParaRPr sz="1200"/>
            </a:p>
          </p:txBody>
        </p:sp>
      </p:grpSp>
      <p:grpSp>
        <p:nvGrpSpPr>
          <p:cNvPr id="43" name="Group 43"/>
          <p:cNvGrpSpPr/>
          <p:nvPr/>
        </p:nvGrpSpPr>
        <p:grpSpPr>
          <a:xfrm>
            <a:off x="8547762" y="2017699"/>
            <a:ext cx="430953" cy="137160"/>
            <a:chOff x="0" y="0"/>
            <a:chExt cx="170253" cy="54187"/>
          </a:xfrm>
        </p:grpSpPr>
        <p:sp>
          <p:nvSpPr>
            <p:cNvPr id="44" name="Freeform 44"/>
            <p:cNvSpPr/>
            <p:nvPr/>
          </p:nvSpPr>
          <p:spPr>
            <a:xfrm>
              <a:off x="0" y="0"/>
              <a:ext cx="170253" cy="54187"/>
            </a:xfrm>
            <a:custGeom>
              <a:avLst/>
              <a:gdLst/>
              <a:ahLst/>
              <a:cxnLst/>
              <a:rect l="l" t="t" r="r" b="b"/>
              <a:pathLst>
                <a:path w="170253" h="54187">
                  <a:moveTo>
                    <a:pt x="0" y="0"/>
                  </a:moveTo>
                  <a:lnTo>
                    <a:pt x="170253" y="0"/>
                  </a:lnTo>
                  <a:lnTo>
                    <a:pt x="170253" y="54187"/>
                  </a:lnTo>
                  <a:lnTo>
                    <a:pt x="0" y="54187"/>
                  </a:lnTo>
                  <a:close/>
                </a:path>
              </a:pathLst>
            </a:custGeom>
            <a:solidFill>
              <a:srgbClr val="FDDE00">
                <a:alpha val="50980"/>
              </a:srgbClr>
            </a:solidFill>
          </p:spPr>
          <p:txBody>
            <a:bodyPr/>
            <a:lstStyle/>
            <a:p>
              <a:endParaRPr lang="pt-BR" sz="1200"/>
            </a:p>
          </p:txBody>
        </p:sp>
        <p:sp>
          <p:nvSpPr>
            <p:cNvPr id="45" name="TextBox 45"/>
            <p:cNvSpPr txBox="1"/>
            <p:nvPr/>
          </p:nvSpPr>
          <p:spPr>
            <a:xfrm>
              <a:off x="0" y="-28575"/>
              <a:ext cx="170253" cy="82762"/>
            </a:xfrm>
            <a:prstGeom prst="rect">
              <a:avLst/>
            </a:prstGeom>
          </p:spPr>
          <p:txBody>
            <a:bodyPr lIns="33867" tIns="33867" rIns="33867" bIns="33867" rtlCol="0" anchor="ctr"/>
            <a:lstStyle/>
            <a:p>
              <a:pPr algn="ctr">
                <a:lnSpc>
                  <a:spcPts val="1843"/>
                </a:lnSpc>
              </a:pPr>
              <a:endParaRPr sz="1200"/>
            </a:p>
          </p:txBody>
        </p:sp>
      </p:gr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24579-0503-7EC7-3CCC-393811961C06}"/>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8B4E86E1-D57E-BC50-A99D-07A471C49AE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22543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17D1FFF2-5F52-7A6F-086E-BA1D8DEAD956}"/>
              </a:ext>
            </a:extLst>
          </p:cNvPr>
          <p:cNvPicPr>
            <a:picLocks noChangeAspect="1"/>
          </p:cNvPicPr>
          <p:nvPr/>
        </p:nvPicPr>
        <p:blipFill>
          <a:blip r:embed="rId3"/>
          <a:srcRect l="2901" t="2591" r="1554" b="-1135"/>
          <a:stretch>
            <a:fillRect/>
          </a:stretch>
        </p:blipFill>
        <p:spPr>
          <a:xfrm>
            <a:off x="2672219" y="1416437"/>
            <a:ext cx="7218638" cy="4470114"/>
          </a:xfrm>
          <a:prstGeom prst="rect">
            <a:avLst/>
          </a:prstGeom>
        </p:spPr>
      </p:pic>
      <p:grpSp>
        <p:nvGrpSpPr>
          <p:cNvPr id="7" name="Group 26">
            <a:extLst>
              <a:ext uri="{FF2B5EF4-FFF2-40B4-BE49-F238E27FC236}">
                <a16:creationId xmlns:a16="http://schemas.microsoft.com/office/drawing/2014/main" id="{CD5FFCC6-E2CE-CAEC-FB73-4154986A4D76}"/>
              </a:ext>
            </a:extLst>
          </p:cNvPr>
          <p:cNvGrpSpPr/>
          <p:nvPr/>
        </p:nvGrpSpPr>
        <p:grpSpPr>
          <a:xfrm>
            <a:off x="1633970" y="996758"/>
            <a:ext cx="212030" cy="349637"/>
            <a:chOff x="0" y="0"/>
            <a:chExt cx="125245" cy="206529"/>
          </a:xfrm>
        </p:grpSpPr>
        <p:sp>
          <p:nvSpPr>
            <p:cNvPr id="8" name="Freeform 27">
              <a:extLst>
                <a:ext uri="{FF2B5EF4-FFF2-40B4-BE49-F238E27FC236}">
                  <a16:creationId xmlns:a16="http://schemas.microsoft.com/office/drawing/2014/main" id="{88DD1B44-6011-AC8F-F1CD-3F6373F6E9CA}"/>
                </a:ext>
              </a:extLst>
            </p:cNvPr>
            <p:cNvSpPr/>
            <p:nvPr/>
          </p:nvSpPr>
          <p:spPr>
            <a:xfrm>
              <a:off x="0" y="0"/>
              <a:ext cx="125245" cy="206529"/>
            </a:xfrm>
            <a:custGeom>
              <a:avLst/>
              <a:gdLst/>
              <a:ahLst/>
              <a:cxnLst/>
              <a:rect l="l" t="t" r="r" b="b"/>
              <a:pathLst>
                <a:path w="125245" h="206529">
                  <a:moveTo>
                    <a:pt x="0" y="0"/>
                  </a:moveTo>
                  <a:lnTo>
                    <a:pt x="125245" y="0"/>
                  </a:lnTo>
                  <a:lnTo>
                    <a:pt x="125245" y="206529"/>
                  </a:lnTo>
                  <a:lnTo>
                    <a:pt x="0" y="206529"/>
                  </a:lnTo>
                  <a:close/>
                </a:path>
              </a:pathLst>
            </a:custGeom>
            <a:solidFill>
              <a:srgbClr val="EE0007"/>
            </a:solidFill>
          </p:spPr>
          <p:txBody>
            <a:bodyPr/>
            <a:lstStyle/>
            <a:p>
              <a:pPr defTabSz="457200">
                <a:defRPr/>
              </a:pPr>
              <a:endParaRPr lang="pt-BR" sz="900">
                <a:solidFill>
                  <a:prstClr val="black"/>
                </a:solidFill>
                <a:latin typeface="Calibri"/>
              </a:endParaRPr>
            </a:p>
          </p:txBody>
        </p:sp>
        <p:sp>
          <p:nvSpPr>
            <p:cNvPr id="9" name="TextBox 28">
              <a:extLst>
                <a:ext uri="{FF2B5EF4-FFF2-40B4-BE49-F238E27FC236}">
                  <a16:creationId xmlns:a16="http://schemas.microsoft.com/office/drawing/2014/main" id="{73DD7A85-E2FE-9091-831D-E303DDC24A3D}"/>
                </a:ext>
              </a:extLst>
            </p:cNvPr>
            <p:cNvSpPr txBox="1"/>
            <p:nvPr/>
          </p:nvSpPr>
          <p:spPr>
            <a:xfrm>
              <a:off x="0" y="-28575"/>
              <a:ext cx="125245"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grpSp>
        <p:nvGrpSpPr>
          <p:cNvPr id="10" name="Group 29">
            <a:extLst>
              <a:ext uri="{FF2B5EF4-FFF2-40B4-BE49-F238E27FC236}">
                <a16:creationId xmlns:a16="http://schemas.microsoft.com/office/drawing/2014/main" id="{0CDA5970-EAAB-2946-5F9E-E4B091F9EBBB}"/>
              </a:ext>
            </a:extLst>
          </p:cNvPr>
          <p:cNvGrpSpPr/>
          <p:nvPr/>
        </p:nvGrpSpPr>
        <p:grpSpPr>
          <a:xfrm>
            <a:off x="1828800" y="996758"/>
            <a:ext cx="3666856" cy="349637"/>
            <a:chOff x="0" y="0"/>
            <a:chExt cx="2165998" cy="206529"/>
          </a:xfrm>
        </p:grpSpPr>
        <p:sp>
          <p:nvSpPr>
            <p:cNvPr id="11" name="Freeform 30">
              <a:extLst>
                <a:ext uri="{FF2B5EF4-FFF2-40B4-BE49-F238E27FC236}">
                  <a16:creationId xmlns:a16="http://schemas.microsoft.com/office/drawing/2014/main" id="{1A2564DE-BD7D-F07A-0D3F-7AB0C109F5A5}"/>
                </a:ext>
              </a:extLst>
            </p:cNvPr>
            <p:cNvSpPr/>
            <p:nvPr/>
          </p:nvSpPr>
          <p:spPr>
            <a:xfrm>
              <a:off x="0" y="0"/>
              <a:ext cx="2165998" cy="206529"/>
            </a:xfrm>
            <a:custGeom>
              <a:avLst/>
              <a:gdLst/>
              <a:ahLst/>
              <a:cxnLst/>
              <a:rect l="l" t="t" r="r" b="b"/>
              <a:pathLst>
                <a:path w="2165998" h="206529">
                  <a:moveTo>
                    <a:pt x="0" y="0"/>
                  </a:moveTo>
                  <a:lnTo>
                    <a:pt x="2165998" y="0"/>
                  </a:lnTo>
                  <a:lnTo>
                    <a:pt x="2165998" y="206529"/>
                  </a:lnTo>
                  <a:lnTo>
                    <a:pt x="0" y="206529"/>
                  </a:lnTo>
                  <a:close/>
                </a:path>
              </a:pathLst>
            </a:custGeom>
            <a:solidFill>
              <a:srgbClr val="FAFAFA"/>
            </a:solidFill>
          </p:spPr>
          <p:txBody>
            <a:bodyPr/>
            <a:lstStyle/>
            <a:p>
              <a:pPr defTabSz="457200">
                <a:defRPr/>
              </a:pPr>
              <a:endParaRPr lang="pt-BR" sz="900" dirty="0">
                <a:solidFill>
                  <a:prstClr val="black"/>
                </a:solidFill>
                <a:latin typeface="Calibri"/>
              </a:endParaRPr>
            </a:p>
          </p:txBody>
        </p:sp>
        <p:sp>
          <p:nvSpPr>
            <p:cNvPr id="12" name="TextBox 31">
              <a:extLst>
                <a:ext uri="{FF2B5EF4-FFF2-40B4-BE49-F238E27FC236}">
                  <a16:creationId xmlns:a16="http://schemas.microsoft.com/office/drawing/2014/main" id="{1BD7F48D-420C-7C5E-73F3-BC7F01767A0A}"/>
                </a:ext>
              </a:extLst>
            </p:cNvPr>
            <p:cNvSpPr txBox="1"/>
            <p:nvPr/>
          </p:nvSpPr>
          <p:spPr>
            <a:xfrm>
              <a:off x="0" y="-28575"/>
              <a:ext cx="2165998"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sp>
        <p:nvSpPr>
          <p:cNvPr id="13" name="TextBox 32">
            <a:extLst>
              <a:ext uri="{FF2B5EF4-FFF2-40B4-BE49-F238E27FC236}">
                <a16:creationId xmlns:a16="http://schemas.microsoft.com/office/drawing/2014/main" id="{B577355F-CFED-4462-F0E7-B45B3AEE879A}"/>
              </a:ext>
            </a:extLst>
          </p:cNvPr>
          <p:cNvSpPr txBox="1"/>
          <p:nvPr/>
        </p:nvSpPr>
        <p:spPr>
          <a:xfrm>
            <a:off x="1863849" y="1066800"/>
            <a:ext cx="3508253" cy="218008"/>
          </a:xfrm>
          <a:prstGeom prst="rect">
            <a:avLst/>
          </a:prstGeom>
        </p:spPr>
        <p:txBody>
          <a:bodyPr lIns="0" tIns="0" rIns="0" bIns="0" rtlCol="0" anchor="t">
            <a:spAutoFit/>
          </a:bodyPr>
          <a:lstStyle/>
          <a:p>
            <a:pPr defTabSz="457200">
              <a:lnSpc>
                <a:spcPts val="1740"/>
              </a:lnSpc>
              <a:defRPr/>
            </a:pPr>
            <a:r>
              <a:rPr lang="pt-BR" sz="1450" b="1" dirty="0">
                <a:solidFill>
                  <a:srgbClr val="262261"/>
                </a:solidFill>
                <a:latin typeface="Garet Bold"/>
                <a:ea typeface="Garet Bold"/>
                <a:cs typeface="Garet Bold"/>
                <a:sym typeface="Garet Bold"/>
              </a:rPr>
              <a:t>Balanço patrimonial </a:t>
            </a:r>
          </a:p>
        </p:txBody>
      </p:sp>
    </p:spTree>
    <p:extLst>
      <p:ext uri="{BB962C8B-B14F-4D97-AF65-F5344CB8AC3E}">
        <p14:creationId xmlns:p14="http://schemas.microsoft.com/office/powerpoint/2010/main" val="686830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40ADF2BC-3758-F648-436E-1A75E630144F}"/>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2B0D22E3-241B-05F5-F722-8579C1FEE0EF}"/>
              </a:ext>
            </a:extLst>
          </p:cNvPr>
          <p:cNvPicPr>
            <a:picLocks noChangeAspect="1"/>
          </p:cNvPicPr>
          <p:nvPr/>
        </p:nvPicPr>
        <p:blipFill>
          <a:blip r:embed="rId3"/>
          <a:stretch>
            <a:fillRect/>
          </a:stretch>
        </p:blipFill>
        <p:spPr>
          <a:xfrm>
            <a:off x="2743202" y="1394768"/>
            <a:ext cx="6706517" cy="4605982"/>
          </a:xfrm>
          <a:prstGeom prst="rect">
            <a:avLst/>
          </a:prstGeom>
        </p:spPr>
      </p:pic>
      <p:grpSp>
        <p:nvGrpSpPr>
          <p:cNvPr id="4" name="Group 26">
            <a:extLst>
              <a:ext uri="{FF2B5EF4-FFF2-40B4-BE49-F238E27FC236}">
                <a16:creationId xmlns:a16="http://schemas.microsoft.com/office/drawing/2014/main" id="{96F358EA-23D8-C2A8-78E7-B0F332CAF90D}"/>
              </a:ext>
            </a:extLst>
          </p:cNvPr>
          <p:cNvGrpSpPr/>
          <p:nvPr/>
        </p:nvGrpSpPr>
        <p:grpSpPr>
          <a:xfrm>
            <a:off x="1633970" y="996758"/>
            <a:ext cx="212030" cy="349637"/>
            <a:chOff x="0" y="0"/>
            <a:chExt cx="125245" cy="206529"/>
          </a:xfrm>
        </p:grpSpPr>
        <p:sp>
          <p:nvSpPr>
            <p:cNvPr id="7" name="Freeform 27">
              <a:extLst>
                <a:ext uri="{FF2B5EF4-FFF2-40B4-BE49-F238E27FC236}">
                  <a16:creationId xmlns:a16="http://schemas.microsoft.com/office/drawing/2014/main" id="{B2441AA0-4AF4-F193-6A72-100CA782D9CF}"/>
                </a:ext>
              </a:extLst>
            </p:cNvPr>
            <p:cNvSpPr/>
            <p:nvPr/>
          </p:nvSpPr>
          <p:spPr>
            <a:xfrm>
              <a:off x="0" y="0"/>
              <a:ext cx="125245" cy="206529"/>
            </a:xfrm>
            <a:custGeom>
              <a:avLst/>
              <a:gdLst/>
              <a:ahLst/>
              <a:cxnLst/>
              <a:rect l="l" t="t" r="r" b="b"/>
              <a:pathLst>
                <a:path w="125245" h="206529">
                  <a:moveTo>
                    <a:pt x="0" y="0"/>
                  </a:moveTo>
                  <a:lnTo>
                    <a:pt x="125245" y="0"/>
                  </a:lnTo>
                  <a:lnTo>
                    <a:pt x="125245" y="206529"/>
                  </a:lnTo>
                  <a:lnTo>
                    <a:pt x="0" y="206529"/>
                  </a:lnTo>
                  <a:close/>
                </a:path>
              </a:pathLst>
            </a:custGeom>
            <a:solidFill>
              <a:srgbClr val="EE0007"/>
            </a:solidFill>
          </p:spPr>
          <p:txBody>
            <a:bodyPr/>
            <a:lstStyle/>
            <a:p>
              <a:pPr defTabSz="457200">
                <a:defRPr/>
              </a:pPr>
              <a:endParaRPr lang="pt-BR" sz="900">
                <a:solidFill>
                  <a:prstClr val="black"/>
                </a:solidFill>
                <a:latin typeface="Calibri"/>
              </a:endParaRPr>
            </a:p>
          </p:txBody>
        </p:sp>
        <p:sp>
          <p:nvSpPr>
            <p:cNvPr id="8" name="TextBox 28">
              <a:extLst>
                <a:ext uri="{FF2B5EF4-FFF2-40B4-BE49-F238E27FC236}">
                  <a16:creationId xmlns:a16="http://schemas.microsoft.com/office/drawing/2014/main" id="{148803D0-E8A8-61EC-886F-3B0530FCBDDC}"/>
                </a:ext>
              </a:extLst>
            </p:cNvPr>
            <p:cNvSpPr txBox="1"/>
            <p:nvPr/>
          </p:nvSpPr>
          <p:spPr>
            <a:xfrm>
              <a:off x="0" y="-28575"/>
              <a:ext cx="125245"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grpSp>
        <p:nvGrpSpPr>
          <p:cNvPr id="9" name="Group 29">
            <a:extLst>
              <a:ext uri="{FF2B5EF4-FFF2-40B4-BE49-F238E27FC236}">
                <a16:creationId xmlns:a16="http://schemas.microsoft.com/office/drawing/2014/main" id="{285AD323-A50C-0A02-782B-1C04B76F1AE1}"/>
              </a:ext>
            </a:extLst>
          </p:cNvPr>
          <p:cNvGrpSpPr/>
          <p:nvPr/>
        </p:nvGrpSpPr>
        <p:grpSpPr>
          <a:xfrm>
            <a:off x="1828800" y="996758"/>
            <a:ext cx="3666856" cy="349637"/>
            <a:chOff x="0" y="0"/>
            <a:chExt cx="2165998" cy="206529"/>
          </a:xfrm>
        </p:grpSpPr>
        <p:sp>
          <p:nvSpPr>
            <p:cNvPr id="10" name="Freeform 30">
              <a:extLst>
                <a:ext uri="{FF2B5EF4-FFF2-40B4-BE49-F238E27FC236}">
                  <a16:creationId xmlns:a16="http://schemas.microsoft.com/office/drawing/2014/main" id="{9CED5308-C23E-27AC-E1F5-BEF0A7CE9AE0}"/>
                </a:ext>
              </a:extLst>
            </p:cNvPr>
            <p:cNvSpPr/>
            <p:nvPr/>
          </p:nvSpPr>
          <p:spPr>
            <a:xfrm>
              <a:off x="0" y="0"/>
              <a:ext cx="2165998" cy="206529"/>
            </a:xfrm>
            <a:custGeom>
              <a:avLst/>
              <a:gdLst/>
              <a:ahLst/>
              <a:cxnLst/>
              <a:rect l="l" t="t" r="r" b="b"/>
              <a:pathLst>
                <a:path w="2165998" h="206529">
                  <a:moveTo>
                    <a:pt x="0" y="0"/>
                  </a:moveTo>
                  <a:lnTo>
                    <a:pt x="2165998" y="0"/>
                  </a:lnTo>
                  <a:lnTo>
                    <a:pt x="2165998" y="206529"/>
                  </a:lnTo>
                  <a:lnTo>
                    <a:pt x="0" y="206529"/>
                  </a:lnTo>
                  <a:close/>
                </a:path>
              </a:pathLst>
            </a:custGeom>
            <a:solidFill>
              <a:srgbClr val="FAFAFA"/>
            </a:solidFill>
          </p:spPr>
          <p:txBody>
            <a:bodyPr/>
            <a:lstStyle/>
            <a:p>
              <a:pPr defTabSz="457200">
                <a:defRPr/>
              </a:pPr>
              <a:endParaRPr lang="pt-BR" sz="900" dirty="0">
                <a:solidFill>
                  <a:prstClr val="black"/>
                </a:solidFill>
                <a:latin typeface="Calibri"/>
              </a:endParaRPr>
            </a:p>
          </p:txBody>
        </p:sp>
        <p:sp>
          <p:nvSpPr>
            <p:cNvPr id="11" name="TextBox 31">
              <a:extLst>
                <a:ext uri="{FF2B5EF4-FFF2-40B4-BE49-F238E27FC236}">
                  <a16:creationId xmlns:a16="http://schemas.microsoft.com/office/drawing/2014/main" id="{16A3F329-225C-2570-F20C-699D72FA3375}"/>
                </a:ext>
              </a:extLst>
            </p:cNvPr>
            <p:cNvSpPr txBox="1"/>
            <p:nvPr/>
          </p:nvSpPr>
          <p:spPr>
            <a:xfrm>
              <a:off x="0" y="-28575"/>
              <a:ext cx="2165998"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sp>
        <p:nvSpPr>
          <p:cNvPr id="12" name="TextBox 32">
            <a:extLst>
              <a:ext uri="{FF2B5EF4-FFF2-40B4-BE49-F238E27FC236}">
                <a16:creationId xmlns:a16="http://schemas.microsoft.com/office/drawing/2014/main" id="{3446F157-A807-EEAB-545A-B63CB841E92F}"/>
              </a:ext>
            </a:extLst>
          </p:cNvPr>
          <p:cNvSpPr txBox="1"/>
          <p:nvPr/>
        </p:nvSpPr>
        <p:spPr>
          <a:xfrm>
            <a:off x="1863849" y="1066800"/>
            <a:ext cx="3508253" cy="218008"/>
          </a:xfrm>
          <a:prstGeom prst="rect">
            <a:avLst/>
          </a:prstGeom>
        </p:spPr>
        <p:txBody>
          <a:bodyPr lIns="0" tIns="0" rIns="0" bIns="0" rtlCol="0" anchor="t">
            <a:spAutoFit/>
          </a:bodyPr>
          <a:lstStyle/>
          <a:p>
            <a:pPr defTabSz="457200">
              <a:lnSpc>
                <a:spcPts val="1740"/>
              </a:lnSpc>
              <a:defRPr/>
            </a:pPr>
            <a:r>
              <a:rPr lang="pt-BR" sz="1450" b="1" dirty="0">
                <a:solidFill>
                  <a:srgbClr val="262261"/>
                </a:solidFill>
                <a:latin typeface="Garet Bold"/>
                <a:ea typeface="Garet Bold"/>
                <a:cs typeface="Garet Bold"/>
                <a:sym typeface="Garet Bold"/>
              </a:rPr>
              <a:t>Balanço patrimonial - </a:t>
            </a:r>
            <a:r>
              <a:rPr lang="pt-BR" sz="1450" b="1" dirty="0" err="1">
                <a:solidFill>
                  <a:srgbClr val="262261"/>
                </a:solidFill>
                <a:latin typeface="Garet Bold"/>
                <a:ea typeface="Garet Bold"/>
                <a:cs typeface="Garet Bold"/>
                <a:sym typeface="Garet Bold"/>
              </a:rPr>
              <a:t>Json</a:t>
            </a:r>
            <a:r>
              <a:rPr lang="pt-BR" sz="1450" b="1" dirty="0">
                <a:solidFill>
                  <a:srgbClr val="262261"/>
                </a:solidFill>
                <a:latin typeface="Garet Bold"/>
                <a:ea typeface="Garet Bold"/>
                <a:cs typeface="Garet Bold"/>
                <a:sym typeface="Garet Bold"/>
              </a:rPr>
              <a:t> </a:t>
            </a:r>
          </a:p>
        </p:txBody>
      </p:sp>
    </p:spTree>
    <p:extLst>
      <p:ext uri="{BB962C8B-B14F-4D97-AF65-F5344CB8AC3E}">
        <p14:creationId xmlns:p14="http://schemas.microsoft.com/office/powerpoint/2010/main" val="42689163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7C830BD1-0983-C577-AD61-82C0D0593D79}"/>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C09D2D78-DD2D-9892-5F44-7996FE7BF279}"/>
              </a:ext>
            </a:extLst>
          </p:cNvPr>
          <p:cNvSpPr txBox="1"/>
          <p:nvPr/>
        </p:nvSpPr>
        <p:spPr>
          <a:xfrm>
            <a:off x="2362200" y="3128918"/>
            <a:ext cx="7949484" cy="600164"/>
          </a:xfrm>
          <a:prstGeom prst="rect">
            <a:avLst/>
          </a:prstGeom>
          <a:noFill/>
        </p:spPr>
        <p:txBody>
          <a:bodyPr wrap="none" lIns="45720" tIns="22860" rIns="45720" bIns="22860" rtlCol="0" anchor="t">
            <a:spAutoFit/>
          </a:bodyPr>
          <a:lstStyle/>
          <a:p>
            <a:pPr defTabSz="457200">
              <a:defRPr/>
            </a:pPr>
            <a:r>
              <a:rPr lang="pt-BR" sz="3600" b="1" dirty="0">
                <a:solidFill>
                  <a:srgbClr val="00B0F0"/>
                </a:solidFill>
                <a:latin typeface="Calibri"/>
              </a:rPr>
              <a:t>Extração e </a:t>
            </a:r>
            <a:r>
              <a:rPr lang="pt-BR" sz="3600" b="1" dirty="0" err="1">
                <a:solidFill>
                  <a:srgbClr val="00B0F0"/>
                </a:solidFill>
                <a:latin typeface="Calibri"/>
              </a:rPr>
              <a:t>analise</a:t>
            </a:r>
            <a:r>
              <a:rPr lang="pt-BR" sz="3600" b="1" dirty="0">
                <a:solidFill>
                  <a:srgbClr val="00B0F0"/>
                </a:solidFill>
                <a:latin typeface="Calibri"/>
              </a:rPr>
              <a:t> de Registro de imóveis</a:t>
            </a:r>
            <a:endParaRPr lang="pt-BR" sz="3600" b="1">
              <a:solidFill>
                <a:srgbClr val="00B0F0"/>
              </a:solidFill>
              <a:latin typeface="Calibri"/>
              <a:ea typeface="Calibri"/>
              <a:cs typeface="Calibri"/>
            </a:endParaRPr>
          </a:p>
        </p:txBody>
      </p:sp>
    </p:spTree>
    <p:extLst>
      <p:ext uri="{BB962C8B-B14F-4D97-AF65-F5344CB8AC3E}">
        <p14:creationId xmlns:p14="http://schemas.microsoft.com/office/powerpoint/2010/main" val="3471174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EE9F88CD-CFE3-388A-80E8-FCAF38C2F33E}"/>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92184661-15C2-7449-26B7-013E68713EEC}"/>
              </a:ext>
            </a:extLst>
          </p:cNvPr>
          <p:cNvPicPr>
            <a:picLocks noChangeAspect="1"/>
          </p:cNvPicPr>
          <p:nvPr/>
        </p:nvPicPr>
        <p:blipFill>
          <a:blip r:embed="rId3"/>
          <a:stretch>
            <a:fillRect/>
          </a:stretch>
        </p:blipFill>
        <p:spPr>
          <a:xfrm>
            <a:off x="4364494" y="1435156"/>
            <a:ext cx="3940262" cy="4350552"/>
          </a:xfrm>
          <a:prstGeom prst="rect">
            <a:avLst/>
          </a:prstGeom>
        </p:spPr>
      </p:pic>
      <p:grpSp>
        <p:nvGrpSpPr>
          <p:cNvPr id="4" name="Group 26">
            <a:extLst>
              <a:ext uri="{FF2B5EF4-FFF2-40B4-BE49-F238E27FC236}">
                <a16:creationId xmlns:a16="http://schemas.microsoft.com/office/drawing/2014/main" id="{602CDD97-524F-1FC2-802A-FB2EDFAE807D}"/>
              </a:ext>
            </a:extLst>
          </p:cNvPr>
          <p:cNvGrpSpPr/>
          <p:nvPr/>
        </p:nvGrpSpPr>
        <p:grpSpPr>
          <a:xfrm>
            <a:off x="1633970" y="996758"/>
            <a:ext cx="212030" cy="349637"/>
            <a:chOff x="0" y="0"/>
            <a:chExt cx="125245" cy="206529"/>
          </a:xfrm>
        </p:grpSpPr>
        <p:sp>
          <p:nvSpPr>
            <p:cNvPr id="7" name="Freeform 27">
              <a:extLst>
                <a:ext uri="{FF2B5EF4-FFF2-40B4-BE49-F238E27FC236}">
                  <a16:creationId xmlns:a16="http://schemas.microsoft.com/office/drawing/2014/main" id="{52A77219-F15F-C516-74A7-1D76AFA7F18A}"/>
                </a:ext>
              </a:extLst>
            </p:cNvPr>
            <p:cNvSpPr/>
            <p:nvPr/>
          </p:nvSpPr>
          <p:spPr>
            <a:xfrm>
              <a:off x="0" y="0"/>
              <a:ext cx="125245" cy="206529"/>
            </a:xfrm>
            <a:custGeom>
              <a:avLst/>
              <a:gdLst/>
              <a:ahLst/>
              <a:cxnLst/>
              <a:rect l="l" t="t" r="r" b="b"/>
              <a:pathLst>
                <a:path w="125245" h="206529">
                  <a:moveTo>
                    <a:pt x="0" y="0"/>
                  </a:moveTo>
                  <a:lnTo>
                    <a:pt x="125245" y="0"/>
                  </a:lnTo>
                  <a:lnTo>
                    <a:pt x="125245" y="206529"/>
                  </a:lnTo>
                  <a:lnTo>
                    <a:pt x="0" y="206529"/>
                  </a:lnTo>
                  <a:close/>
                </a:path>
              </a:pathLst>
            </a:custGeom>
            <a:solidFill>
              <a:srgbClr val="EE0007"/>
            </a:solidFill>
          </p:spPr>
          <p:txBody>
            <a:bodyPr/>
            <a:lstStyle/>
            <a:p>
              <a:pPr defTabSz="457200">
                <a:defRPr/>
              </a:pPr>
              <a:endParaRPr lang="pt-BR" sz="900">
                <a:solidFill>
                  <a:prstClr val="black"/>
                </a:solidFill>
                <a:latin typeface="Calibri"/>
              </a:endParaRPr>
            </a:p>
          </p:txBody>
        </p:sp>
        <p:sp>
          <p:nvSpPr>
            <p:cNvPr id="8" name="TextBox 28">
              <a:extLst>
                <a:ext uri="{FF2B5EF4-FFF2-40B4-BE49-F238E27FC236}">
                  <a16:creationId xmlns:a16="http://schemas.microsoft.com/office/drawing/2014/main" id="{73EC0300-5D33-4334-A970-68A074378256}"/>
                </a:ext>
              </a:extLst>
            </p:cNvPr>
            <p:cNvSpPr txBox="1"/>
            <p:nvPr/>
          </p:nvSpPr>
          <p:spPr>
            <a:xfrm>
              <a:off x="0" y="-28575"/>
              <a:ext cx="125245"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grpSp>
        <p:nvGrpSpPr>
          <p:cNvPr id="9" name="Group 29">
            <a:extLst>
              <a:ext uri="{FF2B5EF4-FFF2-40B4-BE49-F238E27FC236}">
                <a16:creationId xmlns:a16="http://schemas.microsoft.com/office/drawing/2014/main" id="{8D2D64B4-144E-882E-F59A-8A8315C0B6E1}"/>
              </a:ext>
            </a:extLst>
          </p:cNvPr>
          <p:cNvGrpSpPr/>
          <p:nvPr/>
        </p:nvGrpSpPr>
        <p:grpSpPr>
          <a:xfrm>
            <a:off x="1828800" y="996758"/>
            <a:ext cx="3666856" cy="349637"/>
            <a:chOff x="0" y="0"/>
            <a:chExt cx="2165998" cy="206529"/>
          </a:xfrm>
        </p:grpSpPr>
        <p:sp>
          <p:nvSpPr>
            <p:cNvPr id="10" name="Freeform 30">
              <a:extLst>
                <a:ext uri="{FF2B5EF4-FFF2-40B4-BE49-F238E27FC236}">
                  <a16:creationId xmlns:a16="http://schemas.microsoft.com/office/drawing/2014/main" id="{30E9D337-83FC-A5AF-7BFA-EF35A5D38543}"/>
                </a:ext>
              </a:extLst>
            </p:cNvPr>
            <p:cNvSpPr/>
            <p:nvPr/>
          </p:nvSpPr>
          <p:spPr>
            <a:xfrm>
              <a:off x="0" y="0"/>
              <a:ext cx="2165998" cy="206529"/>
            </a:xfrm>
            <a:custGeom>
              <a:avLst/>
              <a:gdLst/>
              <a:ahLst/>
              <a:cxnLst/>
              <a:rect l="l" t="t" r="r" b="b"/>
              <a:pathLst>
                <a:path w="2165998" h="206529">
                  <a:moveTo>
                    <a:pt x="0" y="0"/>
                  </a:moveTo>
                  <a:lnTo>
                    <a:pt x="2165998" y="0"/>
                  </a:lnTo>
                  <a:lnTo>
                    <a:pt x="2165998" y="206529"/>
                  </a:lnTo>
                  <a:lnTo>
                    <a:pt x="0" y="206529"/>
                  </a:lnTo>
                  <a:close/>
                </a:path>
              </a:pathLst>
            </a:custGeom>
            <a:solidFill>
              <a:srgbClr val="FAFAFA"/>
            </a:solidFill>
          </p:spPr>
          <p:txBody>
            <a:bodyPr/>
            <a:lstStyle/>
            <a:p>
              <a:pPr defTabSz="457200">
                <a:defRPr/>
              </a:pPr>
              <a:endParaRPr lang="pt-BR" sz="900" dirty="0">
                <a:solidFill>
                  <a:prstClr val="black"/>
                </a:solidFill>
                <a:latin typeface="Calibri"/>
              </a:endParaRPr>
            </a:p>
          </p:txBody>
        </p:sp>
        <p:sp>
          <p:nvSpPr>
            <p:cNvPr id="11" name="TextBox 31">
              <a:extLst>
                <a:ext uri="{FF2B5EF4-FFF2-40B4-BE49-F238E27FC236}">
                  <a16:creationId xmlns:a16="http://schemas.microsoft.com/office/drawing/2014/main" id="{09776C20-FBC9-F2C5-90AB-D1164CFCB98A}"/>
                </a:ext>
              </a:extLst>
            </p:cNvPr>
            <p:cNvSpPr txBox="1"/>
            <p:nvPr/>
          </p:nvSpPr>
          <p:spPr>
            <a:xfrm>
              <a:off x="0" y="-28575"/>
              <a:ext cx="2165998"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sp>
        <p:nvSpPr>
          <p:cNvPr id="12" name="TextBox 32">
            <a:extLst>
              <a:ext uri="{FF2B5EF4-FFF2-40B4-BE49-F238E27FC236}">
                <a16:creationId xmlns:a16="http://schemas.microsoft.com/office/drawing/2014/main" id="{8B8D6EF9-A52B-816C-F09D-0E8D93D810DA}"/>
              </a:ext>
            </a:extLst>
          </p:cNvPr>
          <p:cNvSpPr txBox="1"/>
          <p:nvPr/>
        </p:nvSpPr>
        <p:spPr>
          <a:xfrm>
            <a:off x="1863849" y="1066800"/>
            <a:ext cx="3508253" cy="218008"/>
          </a:xfrm>
          <a:prstGeom prst="rect">
            <a:avLst/>
          </a:prstGeom>
        </p:spPr>
        <p:txBody>
          <a:bodyPr lIns="0" tIns="0" rIns="0" bIns="0" rtlCol="0" anchor="t">
            <a:spAutoFit/>
          </a:bodyPr>
          <a:lstStyle/>
          <a:p>
            <a:pPr defTabSz="457200">
              <a:lnSpc>
                <a:spcPts val="1740"/>
              </a:lnSpc>
              <a:defRPr/>
            </a:pPr>
            <a:r>
              <a:rPr lang="pt-BR" sz="1450" b="1" dirty="0">
                <a:solidFill>
                  <a:srgbClr val="262261"/>
                </a:solidFill>
                <a:latin typeface="Garet Bold"/>
                <a:ea typeface="Garet Bold"/>
                <a:cs typeface="Garet Bold"/>
                <a:sym typeface="Garet Bold"/>
              </a:rPr>
              <a:t>Registro de imóvel</a:t>
            </a:r>
          </a:p>
        </p:txBody>
      </p:sp>
    </p:spTree>
    <p:extLst>
      <p:ext uri="{BB962C8B-B14F-4D97-AF65-F5344CB8AC3E}">
        <p14:creationId xmlns:p14="http://schemas.microsoft.com/office/powerpoint/2010/main" val="1079306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6D21FA8A-FB63-56C4-0A33-A0B5684EF263}"/>
            </a:ext>
          </a:extLst>
        </p:cNvPr>
        <p:cNvGrpSpPr/>
        <p:nvPr/>
      </p:nvGrpSpPr>
      <p:grpSpPr>
        <a:xfrm>
          <a:off x="0" y="0"/>
          <a:ext cx="0" cy="0"/>
          <a:chOff x="0" y="0"/>
          <a:chExt cx="0" cy="0"/>
        </a:xfrm>
      </p:grpSpPr>
      <p:grpSp>
        <p:nvGrpSpPr>
          <p:cNvPr id="4" name="Group 26">
            <a:extLst>
              <a:ext uri="{FF2B5EF4-FFF2-40B4-BE49-F238E27FC236}">
                <a16:creationId xmlns:a16="http://schemas.microsoft.com/office/drawing/2014/main" id="{9131B1F4-4E9D-391A-EDAE-805458B285E0}"/>
              </a:ext>
            </a:extLst>
          </p:cNvPr>
          <p:cNvGrpSpPr/>
          <p:nvPr/>
        </p:nvGrpSpPr>
        <p:grpSpPr>
          <a:xfrm>
            <a:off x="1633970" y="996758"/>
            <a:ext cx="212030" cy="349637"/>
            <a:chOff x="0" y="0"/>
            <a:chExt cx="125245" cy="206529"/>
          </a:xfrm>
        </p:grpSpPr>
        <p:sp>
          <p:nvSpPr>
            <p:cNvPr id="7" name="Freeform 27">
              <a:extLst>
                <a:ext uri="{FF2B5EF4-FFF2-40B4-BE49-F238E27FC236}">
                  <a16:creationId xmlns:a16="http://schemas.microsoft.com/office/drawing/2014/main" id="{4F9A4720-CE4E-EACB-3CBA-95FC5D9BC87E}"/>
                </a:ext>
              </a:extLst>
            </p:cNvPr>
            <p:cNvSpPr/>
            <p:nvPr/>
          </p:nvSpPr>
          <p:spPr>
            <a:xfrm>
              <a:off x="0" y="0"/>
              <a:ext cx="125245" cy="206529"/>
            </a:xfrm>
            <a:custGeom>
              <a:avLst/>
              <a:gdLst/>
              <a:ahLst/>
              <a:cxnLst/>
              <a:rect l="l" t="t" r="r" b="b"/>
              <a:pathLst>
                <a:path w="125245" h="206529">
                  <a:moveTo>
                    <a:pt x="0" y="0"/>
                  </a:moveTo>
                  <a:lnTo>
                    <a:pt x="125245" y="0"/>
                  </a:lnTo>
                  <a:lnTo>
                    <a:pt x="125245" y="206529"/>
                  </a:lnTo>
                  <a:lnTo>
                    <a:pt x="0" y="206529"/>
                  </a:lnTo>
                  <a:close/>
                </a:path>
              </a:pathLst>
            </a:custGeom>
            <a:solidFill>
              <a:srgbClr val="EE0007"/>
            </a:solidFill>
          </p:spPr>
          <p:txBody>
            <a:bodyPr/>
            <a:lstStyle/>
            <a:p>
              <a:pPr defTabSz="457200">
                <a:defRPr/>
              </a:pPr>
              <a:endParaRPr lang="pt-BR" sz="900">
                <a:solidFill>
                  <a:prstClr val="black"/>
                </a:solidFill>
                <a:latin typeface="Calibri"/>
              </a:endParaRPr>
            </a:p>
          </p:txBody>
        </p:sp>
        <p:sp>
          <p:nvSpPr>
            <p:cNvPr id="8" name="TextBox 28">
              <a:extLst>
                <a:ext uri="{FF2B5EF4-FFF2-40B4-BE49-F238E27FC236}">
                  <a16:creationId xmlns:a16="http://schemas.microsoft.com/office/drawing/2014/main" id="{685BB40A-1FFA-2C20-37E6-B72967160CBF}"/>
                </a:ext>
              </a:extLst>
            </p:cNvPr>
            <p:cNvSpPr txBox="1"/>
            <p:nvPr/>
          </p:nvSpPr>
          <p:spPr>
            <a:xfrm>
              <a:off x="0" y="-28575"/>
              <a:ext cx="125245"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grpSp>
        <p:nvGrpSpPr>
          <p:cNvPr id="9" name="Group 29">
            <a:extLst>
              <a:ext uri="{FF2B5EF4-FFF2-40B4-BE49-F238E27FC236}">
                <a16:creationId xmlns:a16="http://schemas.microsoft.com/office/drawing/2014/main" id="{33AD5934-FC67-62D0-BE31-165BF155BA7F}"/>
              </a:ext>
            </a:extLst>
          </p:cNvPr>
          <p:cNvGrpSpPr/>
          <p:nvPr/>
        </p:nvGrpSpPr>
        <p:grpSpPr>
          <a:xfrm>
            <a:off x="1828800" y="948382"/>
            <a:ext cx="3666856" cy="398012"/>
            <a:chOff x="0" y="-28575"/>
            <a:chExt cx="2165998" cy="235104"/>
          </a:xfrm>
        </p:grpSpPr>
        <p:sp>
          <p:nvSpPr>
            <p:cNvPr id="10" name="Freeform 30">
              <a:extLst>
                <a:ext uri="{FF2B5EF4-FFF2-40B4-BE49-F238E27FC236}">
                  <a16:creationId xmlns:a16="http://schemas.microsoft.com/office/drawing/2014/main" id="{325C57EE-D3F2-165A-3D7A-ABD76BA8B639}"/>
                </a:ext>
              </a:extLst>
            </p:cNvPr>
            <p:cNvSpPr/>
            <p:nvPr/>
          </p:nvSpPr>
          <p:spPr>
            <a:xfrm>
              <a:off x="0" y="0"/>
              <a:ext cx="2165998" cy="206529"/>
            </a:xfrm>
            <a:custGeom>
              <a:avLst/>
              <a:gdLst/>
              <a:ahLst/>
              <a:cxnLst/>
              <a:rect l="l" t="t" r="r" b="b"/>
              <a:pathLst>
                <a:path w="2165998" h="206529">
                  <a:moveTo>
                    <a:pt x="0" y="0"/>
                  </a:moveTo>
                  <a:lnTo>
                    <a:pt x="2165998" y="0"/>
                  </a:lnTo>
                  <a:lnTo>
                    <a:pt x="2165998" y="206529"/>
                  </a:lnTo>
                  <a:lnTo>
                    <a:pt x="0" y="206529"/>
                  </a:lnTo>
                  <a:close/>
                </a:path>
              </a:pathLst>
            </a:custGeom>
            <a:solidFill>
              <a:srgbClr val="FAFAFA"/>
            </a:solidFill>
          </p:spPr>
          <p:txBody>
            <a:bodyPr/>
            <a:lstStyle/>
            <a:p>
              <a:pPr defTabSz="457200">
                <a:defRPr/>
              </a:pPr>
              <a:endParaRPr lang="pt-BR" sz="900" dirty="0">
                <a:solidFill>
                  <a:prstClr val="black"/>
                </a:solidFill>
                <a:latin typeface="Calibri"/>
              </a:endParaRPr>
            </a:p>
          </p:txBody>
        </p:sp>
        <p:sp>
          <p:nvSpPr>
            <p:cNvPr id="11" name="TextBox 31">
              <a:extLst>
                <a:ext uri="{FF2B5EF4-FFF2-40B4-BE49-F238E27FC236}">
                  <a16:creationId xmlns:a16="http://schemas.microsoft.com/office/drawing/2014/main" id="{5FD02B59-E367-FF38-5192-A9856565CE50}"/>
                </a:ext>
              </a:extLst>
            </p:cNvPr>
            <p:cNvSpPr txBox="1"/>
            <p:nvPr/>
          </p:nvSpPr>
          <p:spPr>
            <a:xfrm>
              <a:off x="0" y="-28575"/>
              <a:ext cx="2165998"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sp>
        <p:nvSpPr>
          <p:cNvPr id="12" name="TextBox 32">
            <a:extLst>
              <a:ext uri="{FF2B5EF4-FFF2-40B4-BE49-F238E27FC236}">
                <a16:creationId xmlns:a16="http://schemas.microsoft.com/office/drawing/2014/main" id="{7A2834D0-9088-486B-55C4-AAE481B4837C}"/>
              </a:ext>
            </a:extLst>
          </p:cNvPr>
          <p:cNvSpPr txBox="1"/>
          <p:nvPr/>
        </p:nvSpPr>
        <p:spPr>
          <a:xfrm>
            <a:off x="1905001" y="1066800"/>
            <a:ext cx="3508253" cy="218008"/>
          </a:xfrm>
          <a:prstGeom prst="rect">
            <a:avLst/>
          </a:prstGeom>
        </p:spPr>
        <p:txBody>
          <a:bodyPr lIns="0" tIns="0" rIns="0" bIns="0" rtlCol="0" anchor="t">
            <a:spAutoFit/>
          </a:bodyPr>
          <a:lstStyle/>
          <a:p>
            <a:pPr defTabSz="457200">
              <a:lnSpc>
                <a:spcPts val="1740"/>
              </a:lnSpc>
              <a:defRPr/>
            </a:pPr>
            <a:r>
              <a:rPr lang="pt-BR" sz="1450" b="1" dirty="0">
                <a:solidFill>
                  <a:srgbClr val="262261"/>
                </a:solidFill>
                <a:latin typeface="Garet Bold"/>
                <a:ea typeface="Garet Bold"/>
                <a:cs typeface="Garet Bold"/>
                <a:sym typeface="Garet Bold"/>
              </a:rPr>
              <a:t>Registro de imóvel </a:t>
            </a:r>
          </a:p>
        </p:txBody>
      </p:sp>
      <p:sp>
        <p:nvSpPr>
          <p:cNvPr id="2" name="Freeform 2">
            <a:extLst>
              <a:ext uri="{FF2B5EF4-FFF2-40B4-BE49-F238E27FC236}">
                <a16:creationId xmlns:a16="http://schemas.microsoft.com/office/drawing/2014/main" id="{82CBE026-67D2-FA0E-58FD-574EC3693761}"/>
              </a:ext>
            </a:extLst>
          </p:cNvPr>
          <p:cNvSpPr/>
          <p:nvPr/>
        </p:nvSpPr>
        <p:spPr>
          <a:xfrm>
            <a:off x="2327097" y="1797389"/>
            <a:ext cx="2607188" cy="3335530"/>
          </a:xfrm>
          <a:custGeom>
            <a:avLst/>
            <a:gdLst/>
            <a:ahLst/>
            <a:cxnLst/>
            <a:rect l="l" t="t" r="r" b="b"/>
            <a:pathLst>
              <a:path w="5214376" h="6671060">
                <a:moveTo>
                  <a:pt x="0" y="0"/>
                </a:moveTo>
                <a:lnTo>
                  <a:pt x="5214376" y="0"/>
                </a:lnTo>
                <a:lnTo>
                  <a:pt x="5214376" y="6671060"/>
                </a:lnTo>
                <a:lnTo>
                  <a:pt x="0" y="6671060"/>
                </a:lnTo>
                <a:lnTo>
                  <a:pt x="0" y="0"/>
                </a:lnTo>
                <a:close/>
              </a:path>
            </a:pathLst>
          </a:custGeom>
          <a:blipFill>
            <a:blip r:embed="rId3"/>
            <a:stretch>
              <a:fillRect l="-2291" r="-2291" b="-6682"/>
            </a:stretch>
          </a:blipFill>
        </p:spPr>
        <p:txBody>
          <a:bodyPr/>
          <a:lstStyle/>
          <a:p>
            <a:pPr defTabSz="457200"/>
            <a:endParaRPr lang="pt-BR" sz="900">
              <a:solidFill>
                <a:prstClr val="black"/>
              </a:solidFill>
              <a:latin typeface="Calibri"/>
            </a:endParaRPr>
          </a:p>
        </p:txBody>
      </p:sp>
      <p:sp>
        <p:nvSpPr>
          <p:cNvPr id="3" name="Freeform 3">
            <a:extLst>
              <a:ext uri="{FF2B5EF4-FFF2-40B4-BE49-F238E27FC236}">
                <a16:creationId xmlns:a16="http://schemas.microsoft.com/office/drawing/2014/main" id="{17B60365-8034-E108-7241-B5306466E68F}"/>
              </a:ext>
            </a:extLst>
          </p:cNvPr>
          <p:cNvSpPr/>
          <p:nvPr/>
        </p:nvSpPr>
        <p:spPr>
          <a:xfrm>
            <a:off x="5013095" y="1797389"/>
            <a:ext cx="5140557" cy="770014"/>
          </a:xfrm>
          <a:custGeom>
            <a:avLst/>
            <a:gdLst/>
            <a:ahLst/>
            <a:cxnLst/>
            <a:rect l="l" t="t" r="r" b="b"/>
            <a:pathLst>
              <a:path w="10281113" h="1540028">
                <a:moveTo>
                  <a:pt x="0" y="0"/>
                </a:moveTo>
                <a:lnTo>
                  <a:pt x="10281113" y="0"/>
                </a:lnTo>
                <a:lnTo>
                  <a:pt x="10281113" y="1540028"/>
                </a:lnTo>
                <a:lnTo>
                  <a:pt x="0" y="1540028"/>
                </a:lnTo>
                <a:lnTo>
                  <a:pt x="0" y="0"/>
                </a:lnTo>
                <a:close/>
              </a:path>
            </a:pathLst>
          </a:custGeom>
          <a:blipFill>
            <a:blip r:embed="rId4"/>
            <a:stretch>
              <a:fillRect/>
            </a:stretch>
          </a:blipFill>
          <a:ln w="38100" cap="sq">
            <a:solidFill>
              <a:srgbClr val="FFC107"/>
            </a:solidFill>
            <a:prstDash val="solid"/>
            <a:miter/>
          </a:ln>
        </p:spPr>
        <p:txBody>
          <a:bodyPr/>
          <a:lstStyle/>
          <a:p>
            <a:pPr defTabSz="457200"/>
            <a:endParaRPr lang="pt-BR" sz="900">
              <a:solidFill>
                <a:prstClr val="black"/>
              </a:solidFill>
              <a:latin typeface="Calibri"/>
            </a:endParaRPr>
          </a:p>
        </p:txBody>
      </p:sp>
      <p:sp>
        <p:nvSpPr>
          <p:cNvPr id="6" name="Freeform 4">
            <a:extLst>
              <a:ext uri="{FF2B5EF4-FFF2-40B4-BE49-F238E27FC236}">
                <a16:creationId xmlns:a16="http://schemas.microsoft.com/office/drawing/2014/main" id="{F7D59520-748D-1DC9-7853-439B6BD3F083}"/>
              </a:ext>
            </a:extLst>
          </p:cNvPr>
          <p:cNvSpPr/>
          <p:nvPr/>
        </p:nvSpPr>
        <p:spPr>
          <a:xfrm>
            <a:off x="5013095" y="2787541"/>
            <a:ext cx="5140557" cy="2345379"/>
          </a:xfrm>
          <a:custGeom>
            <a:avLst/>
            <a:gdLst/>
            <a:ahLst/>
            <a:cxnLst/>
            <a:rect l="l" t="t" r="r" b="b"/>
            <a:pathLst>
              <a:path w="10281113" h="4690758">
                <a:moveTo>
                  <a:pt x="0" y="0"/>
                </a:moveTo>
                <a:lnTo>
                  <a:pt x="10281113" y="0"/>
                </a:lnTo>
                <a:lnTo>
                  <a:pt x="10281113" y="4690758"/>
                </a:lnTo>
                <a:lnTo>
                  <a:pt x="0" y="4690758"/>
                </a:lnTo>
                <a:lnTo>
                  <a:pt x="0" y="0"/>
                </a:lnTo>
                <a:close/>
              </a:path>
            </a:pathLst>
          </a:custGeom>
          <a:blipFill>
            <a:blip r:embed="rId5"/>
            <a:stretch>
              <a:fillRect/>
            </a:stretch>
          </a:blipFill>
        </p:spPr>
        <p:txBody>
          <a:bodyPr/>
          <a:lstStyle/>
          <a:p>
            <a:pPr defTabSz="457200"/>
            <a:endParaRPr lang="pt-BR" sz="900">
              <a:solidFill>
                <a:prstClr val="black"/>
              </a:solidFill>
              <a:latin typeface="Calibri"/>
            </a:endParaRPr>
          </a:p>
        </p:txBody>
      </p:sp>
      <p:grpSp>
        <p:nvGrpSpPr>
          <p:cNvPr id="13" name="Group 5">
            <a:extLst>
              <a:ext uri="{FF2B5EF4-FFF2-40B4-BE49-F238E27FC236}">
                <a16:creationId xmlns:a16="http://schemas.microsoft.com/office/drawing/2014/main" id="{6D2A8883-1ACA-DCC3-59E9-EF6C88FA3102}"/>
              </a:ext>
            </a:extLst>
          </p:cNvPr>
          <p:cNvGrpSpPr/>
          <p:nvPr/>
        </p:nvGrpSpPr>
        <p:grpSpPr>
          <a:xfrm>
            <a:off x="2327098" y="1914715"/>
            <a:ext cx="2560043" cy="399534"/>
            <a:chOff x="0" y="0"/>
            <a:chExt cx="1348500" cy="210454"/>
          </a:xfrm>
        </p:grpSpPr>
        <p:sp>
          <p:nvSpPr>
            <p:cNvPr id="14" name="Freeform 6">
              <a:extLst>
                <a:ext uri="{FF2B5EF4-FFF2-40B4-BE49-F238E27FC236}">
                  <a16:creationId xmlns:a16="http://schemas.microsoft.com/office/drawing/2014/main" id="{0AA63976-CE45-7ECC-EB76-0C3ED8755EE3}"/>
                </a:ext>
              </a:extLst>
            </p:cNvPr>
            <p:cNvSpPr/>
            <p:nvPr/>
          </p:nvSpPr>
          <p:spPr>
            <a:xfrm>
              <a:off x="0" y="0"/>
              <a:ext cx="1348500" cy="210454"/>
            </a:xfrm>
            <a:custGeom>
              <a:avLst/>
              <a:gdLst/>
              <a:ahLst/>
              <a:cxnLst/>
              <a:rect l="l" t="t" r="r" b="b"/>
              <a:pathLst>
                <a:path w="1348500" h="210454">
                  <a:moveTo>
                    <a:pt x="0" y="0"/>
                  </a:moveTo>
                  <a:lnTo>
                    <a:pt x="1348500" y="0"/>
                  </a:lnTo>
                  <a:lnTo>
                    <a:pt x="1348500" y="210454"/>
                  </a:lnTo>
                  <a:lnTo>
                    <a:pt x="0" y="210454"/>
                  </a:lnTo>
                  <a:close/>
                </a:path>
              </a:pathLst>
            </a:custGeom>
            <a:solidFill>
              <a:srgbClr val="FDDE00">
                <a:alpha val="50980"/>
              </a:srgbClr>
            </a:solidFill>
            <a:ln w="66675" cap="sq">
              <a:solidFill>
                <a:srgbClr val="FFC107">
                  <a:alpha val="50980"/>
                </a:srgbClr>
              </a:solidFill>
              <a:prstDash val="solid"/>
              <a:miter/>
            </a:ln>
          </p:spPr>
          <p:txBody>
            <a:bodyPr/>
            <a:lstStyle/>
            <a:p>
              <a:pPr defTabSz="457200"/>
              <a:endParaRPr lang="pt-BR" sz="900">
                <a:solidFill>
                  <a:prstClr val="black"/>
                </a:solidFill>
                <a:latin typeface="Calibri"/>
              </a:endParaRPr>
            </a:p>
          </p:txBody>
        </p:sp>
        <p:sp>
          <p:nvSpPr>
            <p:cNvPr id="15" name="TextBox 7">
              <a:extLst>
                <a:ext uri="{FF2B5EF4-FFF2-40B4-BE49-F238E27FC236}">
                  <a16:creationId xmlns:a16="http://schemas.microsoft.com/office/drawing/2014/main" id="{BDA9D45B-D053-E1B5-B44B-5AB2FFEAA156}"/>
                </a:ext>
              </a:extLst>
            </p:cNvPr>
            <p:cNvSpPr txBox="1"/>
            <p:nvPr/>
          </p:nvSpPr>
          <p:spPr>
            <a:xfrm>
              <a:off x="0" y="-28575"/>
              <a:ext cx="1348500" cy="239029"/>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16" name="Group 8">
            <a:extLst>
              <a:ext uri="{FF2B5EF4-FFF2-40B4-BE49-F238E27FC236}">
                <a16:creationId xmlns:a16="http://schemas.microsoft.com/office/drawing/2014/main" id="{41C1052E-7FD9-5D6C-702C-DCECA7B2DA42}"/>
              </a:ext>
            </a:extLst>
          </p:cNvPr>
          <p:cNvGrpSpPr/>
          <p:nvPr/>
        </p:nvGrpSpPr>
        <p:grpSpPr>
          <a:xfrm rot="5469097">
            <a:off x="5014008" y="1978097"/>
            <a:ext cx="163007" cy="499292"/>
            <a:chOff x="0" y="0"/>
            <a:chExt cx="232190" cy="711200"/>
          </a:xfrm>
        </p:grpSpPr>
        <p:sp>
          <p:nvSpPr>
            <p:cNvPr id="17" name="Freeform 9">
              <a:extLst>
                <a:ext uri="{FF2B5EF4-FFF2-40B4-BE49-F238E27FC236}">
                  <a16:creationId xmlns:a16="http://schemas.microsoft.com/office/drawing/2014/main" id="{D80A4EC0-EA6F-1F21-21DD-0B052975D60A}"/>
                </a:ext>
              </a:extLst>
            </p:cNvPr>
            <p:cNvSpPr/>
            <p:nvPr/>
          </p:nvSpPr>
          <p:spPr>
            <a:xfrm>
              <a:off x="0" y="0"/>
              <a:ext cx="232190" cy="711200"/>
            </a:xfrm>
            <a:custGeom>
              <a:avLst/>
              <a:gdLst/>
              <a:ahLst/>
              <a:cxnLst/>
              <a:rect l="l" t="t" r="r" b="b"/>
              <a:pathLst>
                <a:path w="232190" h="711200">
                  <a:moveTo>
                    <a:pt x="116095" y="0"/>
                  </a:moveTo>
                  <a:lnTo>
                    <a:pt x="232190" y="711200"/>
                  </a:lnTo>
                  <a:lnTo>
                    <a:pt x="0" y="711200"/>
                  </a:lnTo>
                  <a:lnTo>
                    <a:pt x="116095" y="0"/>
                  </a:lnTo>
                  <a:close/>
                </a:path>
              </a:pathLst>
            </a:custGeom>
            <a:solidFill>
              <a:srgbClr val="FDDE00">
                <a:alpha val="50980"/>
              </a:srgbClr>
            </a:solidFill>
          </p:spPr>
          <p:txBody>
            <a:bodyPr/>
            <a:lstStyle/>
            <a:p>
              <a:pPr defTabSz="457200"/>
              <a:endParaRPr lang="pt-BR" sz="900">
                <a:solidFill>
                  <a:prstClr val="black"/>
                </a:solidFill>
                <a:latin typeface="Calibri"/>
              </a:endParaRPr>
            </a:p>
          </p:txBody>
        </p:sp>
        <p:sp>
          <p:nvSpPr>
            <p:cNvPr id="18" name="TextBox 10">
              <a:extLst>
                <a:ext uri="{FF2B5EF4-FFF2-40B4-BE49-F238E27FC236}">
                  <a16:creationId xmlns:a16="http://schemas.microsoft.com/office/drawing/2014/main" id="{E2736916-2BC1-0572-D7F7-53C10817FAD1}"/>
                </a:ext>
              </a:extLst>
            </p:cNvPr>
            <p:cNvSpPr txBox="1"/>
            <p:nvPr/>
          </p:nvSpPr>
          <p:spPr>
            <a:xfrm>
              <a:off x="36280" y="301625"/>
              <a:ext cx="159630" cy="358775"/>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19" name="Group 13">
            <a:extLst>
              <a:ext uri="{FF2B5EF4-FFF2-40B4-BE49-F238E27FC236}">
                <a16:creationId xmlns:a16="http://schemas.microsoft.com/office/drawing/2014/main" id="{287C6E77-CAAE-B8B0-1728-2890310773CA}"/>
              </a:ext>
            </a:extLst>
          </p:cNvPr>
          <p:cNvGrpSpPr/>
          <p:nvPr/>
        </p:nvGrpSpPr>
        <p:grpSpPr>
          <a:xfrm>
            <a:off x="5060245" y="2042543"/>
            <a:ext cx="1252480" cy="486260"/>
            <a:chOff x="0" y="0"/>
            <a:chExt cx="659742" cy="256137"/>
          </a:xfrm>
        </p:grpSpPr>
        <p:sp>
          <p:nvSpPr>
            <p:cNvPr id="20" name="Freeform 14">
              <a:extLst>
                <a:ext uri="{FF2B5EF4-FFF2-40B4-BE49-F238E27FC236}">
                  <a16:creationId xmlns:a16="http://schemas.microsoft.com/office/drawing/2014/main" id="{DED1AF34-309C-AC6B-37B3-2586B539B5A8}"/>
                </a:ext>
              </a:extLst>
            </p:cNvPr>
            <p:cNvSpPr/>
            <p:nvPr/>
          </p:nvSpPr>
          <p:spPr>
            <a:xfrm>
              <a:off x="0" y="0"/>
              <a:ext cx="659742" cy="256137"/>
            </a:xfrm>
            <a:custGeom>
              <a:avLst/>
              <a:gdLst/>
              <a:ahLst/>
              <a:cxnLst/>
              <a:rect l="l" t="t" r="r" b="b"/>
              <a:pathLst>
                <a:path w="659742" h="256137">
                  <a:moveTo>
                    <a:pt x="0" y="0"/>
                  </a:moveTo>
                  <a:lnTo>
                    <a:pt x="659742" y="0"/>
                  </a:lnTo>
                  <a:lnTo>
                    <a:pt x="659742" y="256137"/>
                  </a:lnTo>
                  <a:lnTo>
                    <a:pt x="0" y="256137"/>
                  </a:lnTo>
                  <a:close/>
                </a:path>
              </a:pathLst>
            </a:custGeom>
            <a:solidFill>
              <a:srgbClr val="000000">
                <a:alpha val="0"/>
              </a:srgbClr>
            </a:solidFill>
            <a:ln w="66675" cap="sq">
              <a:solidFill>
                <a:srgbClr val="039BE5">
                  <a:alpha val="50980"/>
                </a:srgbClr>
              </a:solidFill>
              <a:prstDash val="solid"/>
              <a:miter/>
            </a:ln>
          </p:spPr>
          <p:txBody>
            <a:bodyPr/>
            <a:lstStyle/>
            <a:p>
              <a:pPr defTabSz="457200"/>
              <a:endParaRPr lang="pt-BR" sz="900">
                <a:solidFill>
                  <a:prstClr val="black"/>
                </a:solidFill>
                <a:latin typeface="Calibri"/>
              </a:endParaRPr>
            </a:p>
          </p:txBody>
        </p:sp>
        <p:sp>
          <p:nvSpPr>
            <p:cNvPr id="21" name="TextBox 15">
              <a:extLst>
                <a:ext uri="{FF2B5EF4-FFF2-40B4-BE49-F238E27FC236}">
                  <a16:creationId xmlns:a16="http://schemas.microsoft.com/office/drawing/2014/main" id="{2E01E247-A982-9583-374A-FDA9DA296E6C}"/>
                </a:ext>
              </a:extLst>
            </p:cNvPr>
            <p:cNvSpPr txBox="1"/>
            <p:nvPr/>
          </p:nvSpPr>
          <p:spPr>
            <a:xfrm>
              <a:off x="0" y="-28575"/>
              <a:ext cx="659742" cy="284712"/>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22" name="Group 16">
            <a:extLst>
              <a:ext uri="{FF2B5EF4-FFF2-40B4-BE49-F238E27FC236}">
                <a16:creationId xmlns:a16="http://schemas.microsoft.com/office/drawing/2014/main" id="{FB9BD198-CB24-B5A5-77F1-D1E9B37B2BD3}"/>
              </a:ext>
            </a:extLst>
          </p:cNvPr>
          <p:cNvGrpSpPr/>
          <p:nvPr/>
        </p:nvGrpSpPr>
        <p:grpSpPr>
          <a:xfrm>
            <a:off x="5060246" y="3119430"/>
            <a:ext cx="4995045" cy="309571"/>
            <a:chOff x="0" y="0"/>
            <a:chExt cx="2631135" cy="163066"/>
          </a:xfrm>
        </p:grpSpPr>
        <p:sp>
          <p:nvSpPr>
            <p:cNvPr id="23" name="Freeform 17">
              <a:extLst>
                <a:ext uri="{FF2B5EF4-FFF2-40B4-BE49-F238E27FC236}">
                  <a16:creationId xmlns:a16="http://schemas.microsoft.com/office/drawing/2014/main" id="{F3510215-3B61-25EA-9A1B-0528C426EBD0}"/>
                </a:ext>
              </a:extLst>
            </p:cNvPr>
            <p:cNvSpPr/>
            <p:nvPr/>
          </p:nvSpPr>
          <p:spPr>
            <a:xfrm>
              <a:off x="0" y="0"/>
              <a:ext cx="2631135" cy="163066"/>
            </a:xfrm>
            <a:custGeom>
              <a:avLst/>
              <a:gdLst/>
              <a:ahLst/>
              <a:cxnLst/>
              <a:rect l="l" t="t" r="r" b="b"/>
              <a:pathLst>
                <a:path w="2631135" h="163066">
                  <a:moveTo>
                    <a:pt x="0" y="0"/>
                  </a:moveTo>
                  <a:lnTo>
                    <a:pt x="2631135" y="0"/>
                  </a:lnTo>
                  <a:lnTo>
                    <a:pt x="2631135" y="163066"/>
                  </a:lnTo>
                  <a:lnTo>
                    <a:pt x="0" y="163066"/>
                  </a:lnTo>
                  <a:close/>
                </a:path>
              </a:pathLst>
            </a:custGeom>
            <a:solidFill>
              <a:srgbClr val="000000">
                <a:alpha val="0"/>
              </a:srgbClr>
            </a:solidFill>
            <a:ln w="66675" cap="sq">
              <a:solidFill>
                <a:srgbClr val="039BE5">
                  <a:alpha val="50980"/>
                </a:srgbClr>
              </a:solidFill>
              <a:prstDash val="solid"/>
              <a:miter/>
            </a:ln>
          </p:spPr>
          <p:txBody>
            <a:bodyPr/>
            <a:lstStyle/>
            <a:p>
              <a:pPr defTabSz="457200"/>
              <a:endParaRPr lang="pt-BR" sz="900">
                <a:solidFill>
                  <a:prstClr val="black"/>
                </a:solidFill>
                <a:latin typeface="Calibri"/>
              </a:endParaRPr>
            </a:p>
          </p:txBody>
        </p:sp>
        <p:sp>
          <p:nvSpPr>
            <p:cNvPr id="24" name="TextBox 18">
              <a:extLst>
                <a:ext uri="{FF2B5EF4-FFF2-40B4-BE49-F238E27FC236}">
                  <a16:creationId xmlns:a16="http://schemas.microsoft.com/office/drawing/2014/main" id="{3A59EEF8-4BA5-5933-E724-CB242EF3A903}"/>
                </a:ext>
              </a:extLst>
            </p:cNvPr>
            <p:cNvSpPr txBox="1"/>
            <p:nvPr/>
          </p:nvSpPr>
          <p:spPr>
            <a:xfrm>
              <a:off x="0" y="-28575"/>
              <a:ext cx="2631135" cy="191641"/>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25" name="Group 19">
            <a:extLst>
              <a:ext uri="{FF2B5EF4-FFF2-40B4-BE49-F238E27FC236}">
                <a16:creationId xmlns:a16="http://schemas.microsoft.com/office/drawing/2014/main" id="{1DAF042C-C69A-22A1-7B9E-B9B65FF7FBDE}"/>
              </a:ext>
            </a:extLst>
          </p:cNvPr>
          <p:cNvGrpSpPr/>
          <p:nvPr/>
        </p:nvGrpSpPr>
        <p:grpSpPr>
          <a:xfrm>
            <a:off x="6330893" y="2042543"/>
            <a:ext cx="672082" cy="486260"/>
            <a:chOff x="0" y="0"/>
            <a:chExt cx="354018" cy="256137"/>
          </a:xfrm>
        </p:grpSpPr>
        <p:sp>
          <p:nvSpPr>
            <p:cNvPr id="26" name="Freeform 20">
              <a:extLst>
                <a:ext uri="{FF2B5EF4-FFF2-40B4-BE49-F238E27FC236}">
                  <a16:creationId xmlns:a16="http://schemas.microsoft.com/office/drawing/2014/main" id="{210CD63C-9135-8086-3777-4828601ACDDD}"/>
                </a:ext>
              </a:extLst>
            </p:cNvPr>
            <p:cNvSpPr/>
            <p:nvPr/>
          </p:nvSpPr>
          <p:spPr>
            <a:xfrm>
              <a:off x="0" y="0"/>
              <a:ext cx="354018" cy="256137"/>
            </a:xfrm>
            <a:custGeom>
              <a:avLst/>
              <a:gdLst/>
              <a:ahLst/>
              <a:cxnLst/>
              <a:rect l="l" t="t" r="r" b="b"/>
              <a:pathLst>
                <a:path w="354018" h="256137">
                  <a:moveTo>
                    <a:pt x="0" y="0"/>
                  </a:moveTo>
                  <a:lnTo>
                    <a:pt x="354018" y="0"/>
                  </a:lnTo>
                  <a:lnTo>
                    <a:pt x="354018" y="256137"/>
                  </a:lnTo>
                  <a:lnTo>
                    <a:pt x="0" y="256137"/>
                  </a:lnTo>
                  <a:close/>
                </a:path>
              </a:pathLst>
            </a:custGeom>
            <a:solidFill>
              <a:srgbClr val="000000">
                <a:alpha val="0"/>
              </a:srgbClr>
            </a:solidFill>
            <a:ln w="66675" cap="sq">
              <a:solidFill>
                <a:srgbClr val="5E17EB">
                  <a:alpha val="50980"/>
                </a:srgbClr>
              </a:solidFill>
              <a:prstDash val="solid"/>
              <a:miter/>
            </a:ln>
          </p:spPr>
          <p:txBody>
            <a:bodyPr/>
            <a:lstStyle/>
            <a:p>
              <a:pPr defTabSz="457200"/>
              <a:endParaRPr lang="pt-BR" sz="900">
                <a:solidFill>
                  <a:prstClr val="black"/>
                </a:solidFill>
                <a:latin typeface="Calibri"/>
              </a:endParaRPr>
            </a:p>
          </p:txBody>
        </p:sp>
        <p:sp>
          <p:nvSpPr>
            <p:cNvPr id="27" name="TextBox 21">
              <a:extLst>
                <a:ext uri="{FF2B5EF4-FFF2-40B4-BE49-F238E27FC236}">
                  <a16:creationId xmlns:a16="http://schemas.microsoft.com/office/drawing/2014/main" id="{E6A35E56-60E5-5BE5-7A24-B115112CC691}"/>
                </a:ext>
              </a:extLst>
            </p:cNvPr>
            <p:cNvSpPr txBox="1"/>
            <p:nvPr/>
          </p:nvSpPr>
          <p:spPr>
            <a:xfrm>
              <a:off x="0" y="-28575"/>
              <a:ext cx="354018" cy="284712"/>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28" name="Group 22">
            <a:extLst>
              <a:ext uri="{FF2B5EF4-FFF2-40B4-BE49-F238E27FC236}">
                <a16:creationId xmlns:a16="http://schemas.microsoft.com/office/drawing/2014/main" id="{C7C802F9-E6A1-0212-ED74-B4602D7BF10C}"/>
              </a:ext>
            </a:extLst>
          </p:cNvPr>
          <p:cNvGrpSpPr/>
          <p:nvPr/>
        </p:nvGrpSpPr>
        <p:grpSpPr>
          <a:xfrm>
            <a:off x="7512563" y="1827989"/>
            <a:ext cx="2239823" cy="313251"/>
            <a:chOff x="0" y="0"/>
            <a:chExt cx="1179824" cy="165004"/>
          </a:xfrm>
        </p:grpSpPr>
        <p:sp>
          <p:nvSpPr>
            <p:cNvPr id="29" name="Freeform 23">
              <a:extLst>
                <a:ext uri="{FF2B5EF4-FFF2-40B4-BE49-F238E27FC236}">
                  <a16:creationId xmlns:a16="http://schemas.microsoft.com/office/drawing/2014/main" id="{E5C90B3C-CE0B-8CAB-A750-3E4B528CE66A}"/>
                </a:ext>
              </a:extLst>
            </p:cNvPr>
            <p:cNvSpPr/>
            <p:nvPr/>
          </p:nvSpPr>
          <p:spPr>
            <a:xfrm>
              <a:off x="0" y="0"/>
              <a:ext cx="1179824" cy="165004"/>
            </a:xfrm>
            <a:custGeom>
              <a:avLst/>
              <a:gdLst/>
              <a:ahLst/>
              <a:cxnLst/>
              <a:rect l="l" t="t" r="r" b="b"/>
              <a:pathLst>
                <a:path w="1179824" h="165004">
                  <a:moveTo>
                    <a:pt x="0" y="0"/>
                  </a:moveTo>
                  <a:lnTo>
                    <a:pt x="1179824" y="0"/>
                  </a:lnTo>
                  <a:lnTo>
                    <a:pt x="1179824" y="165004"/>
                  </a:lnTo>
                  <a:lnTo>
                    <a:pt x="0" y="165004"/>
                  </a:lnTo>
                  <a:close/>
                </a:path>
              </a:pathLst>
            </a:custGeom>
            <a:solidFill>
              <a:srgbClr val="000000">
                <a:alpha val="0"/>
              </a:srgbClr>
            </a:solidFill>
            <a:ln w="66675" cap="sq">
              <a:solidFill>
                <a:srgbClr val="FF914D">
                  <a:alpha val="50980"/>
                </a:srgbClr>
              </a:solidFill>
              <a:prstDash val="solid"/>
              <a:miter/>
            </a:ln>
          </p:spPr>
          <p:txBody>
            <a:bodyPr/>
            <a:lstStyle/>
            <a:p>
              <a:pPr defTabSz="457200"/>
              <a:endParaRPr lang="pt-BR" sz="900">
                <a:solidFill>
                  <a:prstClr val="black"/>
                </a:solidFill>
                <a:latin typeface="Calibri"/>
              </a:endParaRPr>
            </a:p>
          </p:txBody>
        </p:sp>
        <p:sp>
          <p:nvSpPr>
            <p:cNvPr id="30" name="TextBox 24">
              <a:extLst>
                <a:ext uri="{FF2B5EF4-FFF2-40B4-BE49-F238E27FC236}">
                  <a16:creationId xmlns:a16="http://schemas.microsoft.com/office/drawing/2014/main" id="{E995183A-F4B9-C0A2-1928-359F29E9866A}"/>
                </a:ext>
              </a:extLst>
            </p:cNvPr>
            <p:cNvSpPr txBox="1"/>
            <p:nvPr/>
          </p:nvSpPr>
          <p:spPr>
            <a:xfrm>
              <a:off x="0" y="-28575"/>
              <a:ext cx="1179824" cy="193579"/>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31" name="Group 25">
            <a:extLst>
              <a:ext uri="{FF2B5EF4-FFF2-40B4-BE49-F238E27FC236}">
                <a16:creationId xmlns:a16="http://schemas.microsoft.com/office/drawing/2014/main" id="{C4E978AC-D9ED-8144-7341-B52648D12EAD}"/>
              </a:ext>
            </a:extLst>
          </p:cNvPr>
          <p:cNvGrpSpPr/>
          <p:nvPr/>
        </p:nvGrpSpPr>
        <p:grpSpPr>
          <a:xfrm>
            <a:off x="7367919" y="2381702"/>
            <a:ext cx="752137" cy="156626"/>
            <a:chOff x="0" y="0"/>
            <a:chExt cx="396187" cy="82502"/>
          </a:xfrm>
        </p:grpSpPr>
        <p:sp>
          <p:nvSpPr>
            <p:cNvPr id="32" name="Freeform 26">
              <a:extLst>
                <a:ext uri="{FF2B5EF4-FFF2-40B4-BE49-F238E27FC236}">
                  <a16:creationId xmlns:a16="http://schemas.microsoft.com/office/drawing/2014/main" id="{493A34E3-25DF-DE74-1F50-826790693D99}"/>
                </a:ext>
              </a:extLst>
            </p:cNvPr>
            <p:cNvSpPr/>
            <p:nvPr/>
          </p:nvSpPr>
          <p:spPr>
            <a:xfrm>
              <a:off x="0" y="0"/>
              <a:ext cx="396187" cy="82502"/>
            </a:xfrm>
            <a:custGeom>
              <a:avLst/>
              <a:gdLst/>
              <a:ahLst/>
              <a:cxnLst/>
              <a:rect l="l" t="t" r="r" b="b"/>
              <a:pathLst>
                <a:path w="396187" h="82502">
                  <a:moveTo>
                    <a:pt x="0" y="0"/>
                  </a:moveTo>
                  <a:lnTo>
                    <a:pt x="396187" y="0"/>
                  </a:lnTo>
                  <a:lnTo>
                    <a:pt x="396187" y="82502"/>
                  </a:lnTo>
                  <a:lnTo>
                    <a:pt x="0" y="82502"/>
                  </a:lnTo>
                  <a:close/>
                </a:path>
              </a:pathLst>
            </a:custGeom>
            <a:solidFill>
              <a:srgbClr val="000000">
                <a:alpha val="0"/>
              </a:srgbClr>
            </a:solidFill>
            <a:ln w="66675" cap="sq">
              <a:solidFill>
                <a:srgbClr val="7ED957">
                  <a:alpha val="50980"/>
                </a:srgbClr>
              </a:solidFill>
              <a:prstDash val="solid"/>
              <a:miter/>
            </a:ln>
          </p:spPr>
          <p:txBody>
            <a:bodyPr/>
            <a:lstStyle/>
            <a:p>
              <a:pPr defTabSz="457200"/>
              <a:endParaRPr lang="pt-BR" sz="900">
                <a:solidFill>
                  <a:prstClr val="black"/>
                </a:solidFill>
                <a:latin typeface="Calibri"/>
              </a:endParaRPr>
            </a:p>
          </p:txBody>
        </p:sp>
        <p:sp>
          <p:nvSpPr>
            <p:cNvPr id="33" name="TextBox 27">
              <a:extLst>
                <a:ext uri="{FF2B5EF4-FFF2-40B4-BE49-F238E27FC236}">
                  <a16:creationId xmlns:a16="http://schemas.microsoft.com/office/drawing/2014/main" id="{C17A6E43-D3BC-45DE-860E-05226D54683D}"/>
                </a:ext>
              </a:extLst>
            </p:cNvPr>
            <p:cNvSpPr txBox="1"/>
            <p:nvPr/>
          </p:nvSpPr>
          <p:spPr>
            <a:xfrm>
              <a:off x="0" y="-28575"/>
              <a:ext cx="396187" cy="111077"/>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34" name="Group 28">
            <a:extLst>
              <a:ext uri="{FF2B5EF4-FFF2-40B4-BE49-F238E27FC236}">
                <a16:creationId xmlns:a16="http://schemas.microsoft.com/office/drawing/2014/main" id="{67C2FD22-E612-1F6E-25EE-BEFE06A8831F}"/>
              </a:ext>
            </a:extLst>
          </p:cNvPr>
          <p:cNvGrpSpPr/>
          <p:nvPr/>
        </p:nvGrpSpPr>
        <p:grpSpPr>
          <a:xfrm>
            <a:off x="8120055" y="2381702"/>
            <a:ext cx="1839549" cy="156626"/>
            <a:chOff x="0" y="0"/>
            <a:chExt cx="968980" cy="82502"/>
          </a:xfrm>
        </p:grpSpPr>
        <p:sp>
          <p:nvSpPr>
            <p:cNvPr id="35" name="Freeform 29">
              <a:extLst>
                <a:ext uri="{FF2B5EF4-FFF2-40B4-BE49-F238E27FC236}">
                  <a16:creationId xmlns:a16="http://schemas.microsoft.com/office/drawing/2014/main" id="{FF593952-5B8E-5B55-43C7-0D1DC257AB94}"/>
                </a:ext>
              </a:extLst>
            </p:cNvPr>
            <p:cNvSpPr/>
            <p:nvPr/>
          </p:nvSpPr>
          <p:spPr>
            <a:xfrm>
              <a:off x="0" y="0"/>
              <a:ext cx="968980" cy="82502"/>
            </a:xfrm>
            <a:custGeom>
              <a:avLst/>
              <a:gdLst/>
              <a:ahLst/>
              <a:cxnLst/>
              <a:rect l="l" t="t" r="r" b="b"/>
              <a:pathLst>
                <a:path w="968980" h="82502">
                  <a:moveTo>
                    <a:pt x="0" y="0"/>
                  </a:moveTo>
                  <a:lnTo>
                    <a:pt x="968980" y="0"/>
                  </a:lnTo>
                  <a:lnTo>
                    <a:pt x="968980" y="82502"/>
                  </a:lnTo>
                  <a:lnTo>
                    <a:pt x="0" y="82502"/>
                  </a:lnTo>
                  <a:close/>
                </a:path>
              </a:pathLst>
            </a:custGeom>
            <a:solidFill>
              <a:srgbClr val="000000">
                <a:alpha val="0"/>
              </a:srgbClr>
            </a:solidFill>
            <a:ln w="66675" cap="sq">
              <a:solidFill>
                <a:srgbClr val="EB002B">
                  <a:alpha val="50980"/>
                </a:srgbClr>
              </a:solidFill>
              <a:prstDash val="solid"/>
              <a:miter/>
            </a:ln>
          </p:spPr>
          <p:txBody>
            <a:bodyPr/>
            <a:lstStyle/>
            <a:p>
              <a:pPr defTabSz="457200"/>
              <a:endParaRPr lang="pt-BR" sz="900">
                <a:solidFill>
                  <a:prstClr val="black"/>
                </a:solidFill>
                <a:latin typeface="Calibri"/>
              </a:endParaRPr>
            </a:p>
          </p:txBody>
        </p:sp>
        <p:sp>
          <p:nvSpPr>
            <p:cNvPr id="36" name="TextBox 30">
              <a:extLst>
                <a:ext uri="{FF2B5EF4-FFF2-40B4-BE49-F238E27FC236}">
                  <a16:creationId xmlns:a16="http://schemas.microsoft.com/office/drawing/2014/main" id="{B7460930-F1E5-DDBC-CE93-72F209A687C3}"/>
                </a:ext>
              </a:extLst>
            </p:cNvPr>
            <p:cNvSpPr txBox="1"/>
            <p:nvPr/>
          </p:nvSpPr>
          <p:spPr>
            <a:xfrm>
              <a:off x="0" y="-28575"/>
              <a:ext cx="968980" cy="111077"/>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37" name="Group 31">
            <a:extLst>
              <a:ext uri="{FF2B5EF4-FFF2-40B4-BE49-F238E27FC236}">
                <a16:creationId xmlns:a16="http://schemas.microsoft.com/office/drawing/2014/main" id="{DC88FF14-6099-23C1-6918-2A25C1F889A2}"/>
              </a:ext>
            </a:extLst>
          </p:cNvPr>
          <p:cNvGrpSpPr/>
          <p:nvPr/>
        </p:nvGrpSpPr>
        <p:grpSpPr>
          <a:xfrm>
            <a:off x="5060246" y="3529192"/>
            <a:ext cx="4995045" cy="309571"/>
            <a:chOff x="0" y="0"/>
            <a:chExt cx="2631135" cy="163066"/>
          </a:xfrm>
        </p:grpSpPr>
        <p:sp>
          <p:nvSpPr>
            <p:cNvPr id="38" name="Freeform 32">
              <a:extLst>
                <a:ext uri="{FF2B5EF4-FFF2-40B4-BE49-F238E27FC236}">
                  <a16:creationId xmlns:a16="http://schemas.microsoft.com/office/drawing/2014/main" id="{4BA490E9-F3A8-B15A-2C8F-07D75C8B59C8}"/>
                </a:ext>
              </a:extLst>
            </p:cNvPr>
            <p:cNvSpPr/>
            <p:nvPr/>
          </p:nvSpPr>
          <p:spPr>
            <a:xfrm>
              <a:off x="0" y="0"/>
              <a:ext cx="2631135" cy="163066"/>
            </a:xfrm>
            <a:custGeom>
              <a:avLst/>
              <a:gdLst/>
              <a:ahLst/>
              <a:cxnLst/>
              <a:rect l="l" t="t" r="r" b="b"/>
              <a:pathLst>
                <a:path w="2631135" h="163066">
                  <a:moveTo>
                    <a:pt x="0" y="0"/>
                  </a:moveTo>
                  <a:lnTo>
                    <a:pt x="2631135" y="0"/>
                  </a:lnTo>
                  <a:lnTo>
                    <a:pt x="2631135" y="163066"/>
                  </a:lnTo>
                  <a:lnTo>
                    <a:pt x="0" y="163066"/>
                  </a:lnTo>
                  <a:close/>
                </a:path>
              </a:pathLst>
            </a:custGeom>
            <a:solidFill>
              <a:srgbClr val="000000">
                <a:alpha val="0"/>
              </a:srgbClr>
            </a:solidFill>
            <a:ln w="66675" cap="sq">
              <a:solidFill>
                <a:srgbClr val="FF5757">
                  <a:alpha val="50980"/>
                </a:srgbClr>
              </a:solidFill>
              <a:prstDash val="solid"/>
              <a:miter/>
            </a:ln>
          </p:spPr>
          <p:txBody>
            <a:bodyPr/>
            <a:lstStyle/>
            <a:p>
              <a:pPr defTabSz="457200"/>
              <a:endParaRPr lang="pt-BR" sz="900">
                <a:solidFill>
                  <a:prstClr val="black"/>
                </a:solidFill>
                <a:latin typeface="Calibri"/>
              </a:endParaRPr>
            </a:p>
          </p:txBody>
        </p:sp>
        <p:sp>
          <p:nvSpPr>
            <p:cNvPr id="39" name="TextBox 33">
              <a:extLst>
                <a:ext uri="{FF2B5EF4-FFF2-40B4-BE49-F238E27FC236}">
                  <a16:creationId xmlns:a16="http://schemas.microsoft.com/office/drawing/2014/main" id="{51137321-0830-E472-9A89-D9C350C40678}"/>
                </a:ext>
              </a:extLst>
            </p:cNvPr>
            <p:cNvSpPr txBox="1"/>
            <p:nvPr/>
          </p:nvSpPr>
          <p:spPr>
            <a:xfrm>
              <a:off x="0" y="-28575"/>
              <a:ext cx="2631135" cy="191641"/>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40" name="Group 34">
            <a:extLst>
              <a:ext uri="{FF2B5EF4-FFF2-40B4-BE49-F238E27FC236}">
                <a16:creationId xmlns:a16="http://schemas.microsoft.com/office/drawing/2014/main" id="{8BDEB426-C1E5-0A56-3CAF-A8F6971852B3}"/>
              </a:ext>
            </a:extLst>
          </p:cNvPr>
          <p:cNvGrpSpPr/>
          <p:nvPr/>
        </p:nvGrpSpPr>
        <p:grpSpPr>
          <a:xfrm>
            <a:off x="5060246" y="3938776"/>
            <a:ext cx="4995045" cy="309571"/>
            <a:chOff x="0" y="0"/>
            <a:chExt cx="2631135" cy="163066"/>
          </a:xfrm>
        </p:grpSpPr>
        <p:sp>
          <p:nvSpPr>
            <p:cNvPr id="41" name="Freeform 35">
              <a:extLst>
                <a:ext uri="{FF2B5EF4-FFF2-40B4-BE49-F238E27FC236}">
                  <a16:creationId xmlns:a16="http://schemas.microsoft.com/office/drawing/2014/main" id="{1F651DB8-F8BF-CAF9-9685-803743D01067}"/>
                </a:ext>
              </a:extLst>
            </p:cNvPr>
            <p:cNvSpPr/>
            <p:nvPr/>
          </p:nvSpPr>
          <p:spPr>
            <a:xfrm>
              <a:off x="0" y="0"/>
              <a:ext cx="2631135" cy="163066"/>
            </a:xfrm>
            <a:custGeom>
              <a:avLst/>
              <a:gdLst/>
              <a:ahLst/>
              <a:cxnLst/>
              <a:rect l="l" t="t" r="r" b="b"/>
              <a:pathLst>
                <a:path w="2631135" h="163066">
                  <a:moveTo>
                    <a:pt x="0" y="0"/>
                  </a:moveTo>
                  <a:lnTo>
                    <a:pt x="2631135" y="0"/>
                  </a:lnTo>
                  <a:lnTo>
                    <a:pt x="2631135" y="163066"/>
                  </a:lnTo>
                  <a:lnTo>
                    <a:pt x="0" y="163066"/>
                  </a:lnTo>
                  <a:close/>
                </a:path>
              </a:pathLst>
            </a:custGeom>
            <a:solidFill>
              <a:srgbClr val="000000">
                <a:alpha val="0"/>
              </a:srgbClr>
            </a:solidFill>
            <a:ln w="66675" cap="sq">
              <a:solidFill>
                <a:srgbClr val="8C52FF">
                  <a:alpha val="50980"/>
                </a:srgbClr>
              </a:solidFill>
              <a:prstDash val="solid"/>
              <a:miter/>
            </a:ln>
          </p:spPr>
          <p:txBody>
            <a:bodyPr/>
            <a:lstStyle/>
            <a:p>
              <a:pPr defTabSz="457200"/>
              <a:endParaRPr lang="pt-BR" sz="900">
                <a:solidFill>
                  <a:prstClr val="black"/>
                </a:solidFill>
                <a:latin typeface="Calibri"/>
              </a:endParaRPr>
            </a:p>
          </p:txBody>
        </p:sp>
        <p:sp>
          <p:nvSpPr>
            <p:cNvPr id="42" name="TextBox 36">
              <a:extLst>
                <a:ext uri="{FF2B5EF4-FFF2-40B4-BE49-F238E27FC236}">
                  <a16:creationId xmlns:a16="http://schemas.microsoft.com/office/drawing/2014/main" id="{EAB04AB1-DDDB-D891-A5C7-A2BDD97A9616}"/>
                </a:ext>
              </a:extLst>
            </p:cNvPr>
            <p:cNvSpPr txBox="1"/>
            <p:nvPr/>
          </p:nvSpPr>
          <p:spPr>
            <a:xfrm>
              <a:off x="0" y="-28575"/>
              <a:ext cx="2631135" cy="191641"/>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43" name="Group 37">
            <a:extLst>
              <a:ext uri="{FF2B5EF4-FFF2-40B4-BE49-F238E27FC236}">
                <a16:creationId xmlns:a16="http://schemas.microsoft.com/office/drawing/2014/main" id="{99338AF8-58A6-C7F4-45E5-8277DB51D089}"/>
              </a:ext>
            </a:extLst>
          </p:cNvPr>
          <p:cNvGrpSpPr/>
          <p:nvPr/>
        </p:nvGrpSpPr>
        <p:grpSpPr>
          <a:xfrm>
            <a:off x="5060246" y="4748418"/>
            <a:ext cx="4995045" cy="309571"/>
            <a:chOff x="0" y="0"/>
            <a:chExt cx="2631135" cy="163066"/>
          </a:xfrm>
        </p:grpSpPr>
        <p:sp>
          <p:nvSpPr>
            <p:cNvPr id="44" name="Freeform 38">
              <a:extLst>
                <a:ext uri="{FF2B5EF4-FFF2-40B4-BE49-F238E27FC236}">
                  <a16:creationId xmlns:a16="http://schemas.microsoft.com/office/drawing/2014/main" id="{C96EBC30-C0A9-D989-6025-3A409ACEA24B}"/>
                </a:ext>
              </a:extLst>
            </p:cNvPr>
            <p:cNvSpPr/>
            <p:nvPr/>
          </p:nvSpPr>
          <p:spPr>
            <a:xfrm>
              <a:off x="0" y="0"/>
              <a:ext cx="2631135" cy="163066"/>
            </a:xfrm>
            <a:custGeom>
              <a:avLst/>
              <a:gdLst/>
              <a:ahLst/>
              <a:cxnLst/>
              <a:rect l="l" t="t" r="r" b="b"/>
              <a:pathLst>
                <a:path w="2631135" h="163066">
                  <a:moveTo>
                    <a:pt x="0" y="0"/>
                  </a:moveTo>
                  <a:lnTo>
                    <a:pt x="2631135" y="0"/>
                  </a:lnTo>
                  <a:lnTo>
                    <a:pt x="2631135" y="163066"/>
                  </a:lnTo>
                  <a:lnTo>
                    <a:pt x="0" y="163066"/>
                  </a:lnTo>
                  <a:close/>
                </a:path>
              </a:pathLst>
            </a:custGeom>
            <a:solidFill>
              <a:srgbClr val="000000">
                <a:alpha val="0"/>
              </a:srgbClr>
            </a:solidFill>
            <a:ln w="66675" cap="sq">
              <a:solidFill>
                <a:srgbClr val="7ED957">
                  <a:alpha val="50980"/>
                </a:srgbClr>
              </a:solidFill>
              <a:prstDash val="solid"/>
              <a:miter/>
            </a:ln>
          </p:spPr>
          <p:txBody>
            <a:bodyPr/>
            <a:lstStyle/>
            <a:p>
              <a:pPr defTabSz="457200"/>
              <a:endParaRPr lang="pt-BR" sz="900">
                <a:solidFill>
                  <a:prstClr val="black"/>
                </a:solidFill>
                <a:latin typeface="Calibri"/>
              </a:endParaRPr>
            </a:p>
          </p:txBody>
        </p:sp>
        <p:sp>
          <p:nvSpPr>
            <p:cNvPr id="45" name="TextBox 39">
              <a:extLst>
                <a:ext uri="{FF2B5EF4-FFF2-40B4-BE49-F238E27FC236}">
                  <a16:creationId xmlns:a16="http://schemas.microsoft.com/office/drawing/2014/main" id="{E3B92B9E-7A41-D1E6-7A4F-A7B86F8233B5}"/>
                </a:ext>
              </a:extLst>
            </p:cNvPr>
            <p:cNvSpPr txBox="1"/>
            <p:nvPr/>
          </p:nvSpPr>
          <p:spPr>
            <a:xfrm>
              <a:off x="0" y="-28575"/>
              <a:ext cx="2631135" cy="191641"/>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grpSp>
        <p:nvGrpSpPr>
          <p:cNvPr id="46" name="Group 40">
            <a:extLst>
              <a:ext uri="{FF2B5EF4-FFF2-40B4-BE49-F238E27FC236}">
                <a16:creationId xmlns:a16="http://schemas.microsoft.com/office/drawing/2014/main" id="{8C330873-2420-E2C7-89EF-8C920C686A3A}"/>
              </a:ext>
            </a:extLst>
          </p:cNvPr>
          <p:cNvGrpSpPr/>
          <p:nvPr/>
        </p:nvGrpSpPr>
        <p:grpSpPr>
          <a:xfrm>
            <a:off x="5060246" y="4305497"/>
            <a:ext cx="4995045" cy="385771"/>
            <a:chOff x="0" y="0"/>
            <a:chExt cx="2631135" cy="203205"/>
          </a:xfrm>
        </p:grpSpPr>
        <p:sp>
          <p:nvSpPr>
            <p:cNvPr id="47" name="Freeform 41">
              <a:extLst>
                <a:ext uri="{FF2B5EF4-FFF2-40B4-BE49-F238E27FC236}">
                  <a16:creationId xmlns:a16="http://schemas.microsoft.com/office/drawing/2014/main" id="{EF48CD31-99D1-2533-6C03-5166972FBE3D}"/>
                </a:ext>
              </a:extLst>
            </p:cNvPr>
            <p:cNvSpPr/>
            <p:nvPr/>
          </p:nvSpPr>
          <p:spPr>
            <a:xfrm>
              <a:off x="0" y="0"/>
              <a:ext cx="2631135" cy="203205"/>
            </a:xfrm>
            <a:custGeom>
              <a:avLst/>
              <a:gdLst/>
              <a:ahLst/>
              <a:cxnLst/>
              <a:rect l="l" t="t" r="r" b="b"/>
              <a:pathLst>
                <a:path w="2631135" h="203205">
                  <a:moveTo>
                    <a:pt x="0" y="0"/>
                  </a:moveTo>
                  <a:lnTo>
                    <a:pt x="2631135" y="0"/>
                  </a:lnTo>
                  <a:lnTo>
                    <a:pt x="2631135" y="203205"/>
                  </a:lnTo>
                  <a:lnTo>
                    <a:pt x="0" y="203205"/>
                  </a:lnTo>
                  <a:close/>
                </a:path>
              </a:pathLst>
            </a:custGeom>
            <a:solidFill>
              <a:srgbClr val="000000">
                <a:alpha val="0"/>
              </a:srgbClr>
            </a:solidFill>
            <a:ln w="66675" cap="sq">
              <a:solidFill>
                <a:srgbClr val="FF914D">
                  <a:alpha val="50980"/>
                </a:srgbClr>
              </a:solidFill>
              <a:prstDash val="solid"/>
              <a:miter/>
            </a:ln>
          </p:spPr>
          <p:txBody>
            <a:bodyPr/>
            <a:lstStyle/>
            <a:p>
              <a:pPr defTabSz="457200"/>
              <a:endParaRPr lang="pt-BR" sz="900">
                <a:solidFill>
                  <a:prstClr val="black"/>
                </a:solidFill>
                <a:latin typeface="Calibri"/>
              </a:endParaRPr>
            </a:p>
          </p:txBody>
        </p:sp>
        <p:sp>
          <p:nvSpPr>
            <p:cNvPr id="48" name="TextBox 42">
              <a:extLst>
                <a:ext uri="{FF2B5EF4-FFF2-40B4-BE49-F238E27FC236}">
                  <a16:creationId xmlns:a16="http://schemas.microsoft.com/office/drawing/2014/main" id="{6B94CE5C-AF1E-CE5F-DA0A-1C3836A6380D}"/>
                </a:ext>
              </a:extLst>
            </p:cNvPr>
            <p:cNvSpPr txBox="1"/>
            <p:nvPr/>
          </p:nvSpPr>
          <p:spPr>
            <a:xfrm>
              <a:off x="0" y="-28575"/>
              <a:ext cx="2631135" cy="231780"/>
            </a:xfrm>
            <a:prstGeom prst="rect">
              <a:avLst/>
            </a:prstGeom>
          </p:spPr>
          <p:txBody>
            <a:bodyPr lIns="25400" tIns="25400" rIns="25400" bIns="25400" rtlCol="0" anchor="ctr"/>
            <a:lstStyle/>
            <a:p>
              <a:pPr algn="ctr" defTabSz="457200">
                <a:lnSpc>
                  <a:spcPts val="1383"/>
                </a:lnSpc>
              </a:pPr>
              <a:endParaRPr sz="900">
                <a:solidFill>
                  <a:prstClr val="black"/>
                </a:solidFill>
                <a:latin typeface="Calibri"/>
              </a:endParaRPr>
            </a:p>
          </p:txBody>
        </p:sp>
      </p:grpSp>
    </p:spTree>
    <p:extLst>
      <p:ext uri="{BB962C8B-B14F-4D97-AF65-F5344CB8AC3E}">
        <p14:creationId xmlns:p14="http://schemas.microsoft.com/office/powerpoint/2010/main" val="724583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2C5E944B-B803-F35F-B7AB-DCD7A66AE65C}"/>
            </a:ext>
          </a:extLst>
        </p:cNvPr>
        <p:cNvGrpSpPr/>
        <p:nvPr/>
      </p:nvGrpSpPr>
      <p:grpSpPr>
        <a:xfrm>
          <a:off x="0" y="0"/>
          <a:ext cx="0" cy="0"/>
          <a:chOff x="0" y="0"/>
          <a:chExt cx="0" cy="0"/>
        </a:xfrm>
      </p:grpSpPr>
      <p:sp>
        <p:nvSpPr>
          <p:cNvPr id="2" name="CaixaDeTexto 1">
            <a:extLst>
              <a:ext uri="{FF2B5EF4-FFF2-40B4-BE49-F238E27FC236}">
                <a16:creationId xmlns:a16="http://schemas.microsoft.com/office/drawing/2014/main" id="{CC730F5E-DF1C-D7CA-7139-8F1C5BE6C983}"/>
              </a:ext>
            </a:extLst>
          </p:cNvPr>
          <p:cNvSpPr txBox="1"/>
          <p:nvPr/>
        </p:nvSpPr>
        <p:spPr>
          <a:xfrm>
            <a:off x="2362201" y="3128918"/>
            <a:ext cx="6925037" cy="600164"/>
          </a:xfrm>
          <a:prstGeom prst="rect">
            <a:avLst/>
          </a:prstGeom>
          <a:noFill/>
        </p:spPr>
        <p:txBody>
          <a:bodyPr wrap="none" lIns="45720" tIns="22860" rIns="45720" bIns="22860" rtlCol="0" anchor="t">
            <a:spAutoFit/>
          </a:bodyPr>
          <a:lstStyle/>
          <a:p>
            <a:pPr defTabSz="457200">
              <a:defRPr/>
            </a:pPr>
            <a:r>
              <a:rPr lang="pt-BR" sz="3600" b="1" dirty="0">
                <a:solidFill>
                  <a:srgbClr val="00B0F0"/>
                </a:solidFill>
                <a:latin typeface="Calibri"/>
              </a:rPr>
              <a:t>Extração, </a:t>
            </a:r>
            <a:r>
              <a:rPr lang="pt-BR" sz="3600" b="1" dirty="0" err="1">
                <a:solidFill>
                  <a:srgbClr val="00B0F0"/>
                </a:solidFill>
                <a:latin typeface="Calibri"/>
              </a:rPr>
              <a:t>analise</a:t>
            </a:r>
            <a:r>
              <a:rPr lang="pt-BR" sz="3600" b="1" dirty="0">
                <a:solidFill>
                  <a:srgbClr val="00B0F0"/>
                </a:solidFill>
                <a:latin typeface="Calibri"/>
              </a:rPr>
              <a:t> e qualificação CPD</a:t>
            </a:r>
            <a:endParaRPr lang="pt-BR" sz="3600" b="1">
              <a:solidFill>
                <a:srgbClr val="00B0F0"/>
              </a:solidFill>
              <a:latin typeface="Calibri"/>
              <a:ea typeface="Calibri"/>
              <a:cs typeface="Calibri"/>
            </a:endParaRPr>
          </a:p>
        </p:txBody>
      </p:sp>
    </p:spTree>
    <p:extLst>
      <p:ext uri="{BB962C8B-B14F-4D97-AF65-F5344CB8AC3E}">
        <p14:creationId xmlns:p14="http://schemas.microsoft.com/office/powerpoint/2010/main" val="3647147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873DDADE-965E-0372-2AF6-23FBD4DC4C42}"/>
            </a:ext>
          </a:extLst>
        </p:cNvPr>
        <p:cNvGrpSpPr/>
        <p:nvPr/>
      </p:nvGrpSpPr>
      <p:grpSpPr>
        <a:xfrm>
          <a:off x="0" y="0"/>
          <a:ext cx="0" cy="0"/>
          <a:chOff x="0" y="0"/>
          <a:chExt cx="0" cy="0"/>
        </a:xfrm>
      </p:grpSpPr>
      <p:grpSp>
        <p:nvGrpSpPr>
          <p:cNvPr id="4" name="Group 26">
            <a:extLst>
              <a:ext uri="{FF2B5EF4-FFF2-40B4-BE49-F238E27FC236}">
                <a16:creationId xmlns:a16="http://schemas.microsoft.com/office/drawing/2014/main" id="{A2C27D3F-23A5-11EB-C557-0D304074DC27}"/>
              </a:ext>
            </a:extLst>
          </p:cNvPr>
          <p:cNvGrpSpPr/>
          <p:nvPr/>
        </p:nvGrpSpPr>
        <p:grpSpPr>
          <a:xfrm>
            <a:off x="1633970" y="996758"/>
            <a:ext cx="212030" cy="349637"/>
            <a:chOff x="0" y="0"/>
            <a:chExt cx="125245" cy="206529"/>
          </a:xfrm>
        </p:grpSpPr>
        <p:sp>
          <p:nvSpPr>
            <p:cNvPr id="7" name="Freeform 27">
              <a:extLst>
                <a:ext uri="{FF2B5EF4-FFF2-40B4-BE49-F238E27FC236}">
                  <a16:creationId xmlns:a16="http://schemas.microsoft.com/office/drawing/2014/main" id="{A7E72111-07C1-5238-9B00-CC8926B4FD6C}"/>
                </a:ext>
              </a:extLst>
            </p:cNvPr>
            <p:cNvSpPr/>
            <p:nvPr/>
          </p:nvSpPr>
          <p:spPr>
            <a:xfrm>
              <a:off x="0" y="0"/>
              <a:ext cx="125245" cy="206529"/>
            </a:xfrm>
            <a:custGeom>
              <a:avLst/>
              <a:gdLst/>
              <a:ahLst/>
              <a:cxnLst/>
              <a:rect l="l" t="t" r="r" b="b"/>
              <a:pathLst>
                <a:path w="125245" h="206529">
                  <a:moveTo>
                    <a:pt x="0" y="0"/>
                  </a:moveTo>
                  <a:lnTo>
                    <a:pt x="125245" y="0"/>
                  </a:lnTo>
                  <a:lnTo>
                    <a:pt x="125245" y="206529"/>
                  </a:lnTo>
                  <a:lnTo>
                    <a:pt x="0" y="206529"/>
                  </a:lnTo>
                  <a:close/>
                </a:path>
              </a:pathLst>
            </a:custGeom>
            <a:solidFill>
              <a:srgbClr val="EE0007"/>
            </a:solidFill>
          </p:spPr>
          <p:txBody>
            <a:bodyPr/>
            <a:lstStyle/>
            <a:p>
              <a:pPr defTabSz="457200">
                <a:defRPr/>
              </a:pPr>
              <a:endParaRPr lang="pt-BR" sz="900">
                <a:solidFill>
                  <a:prstClr val="black"/>
                </a:solidFill>
                <a:latin typeface="Calibri"/>
              </a:endParaRPr>
            </a:p>
          </p:txBody>
        </p:sp>
        <p:sp>
          <p:nvSpPr>
            <p:cNvPr id="8" name="TextBox 28">
              <a:extLst>
                <a:ext uri="{FF2B5EF4-FFF2-40B4-BE49-F238E27FC236}">
                  <a16:creationId xmlns:a16="http://schemas.microsoft.com/office/drawing/2014/main" id="{96885C7D-32C4-A299-83FA-62B514A632B2}"/>
                </a:ext>
              </a:extLst>
            </p:cNvPr>
            <p:cNvSpPr txBox="1"/>
            <p:nvPr/>
          </p:nvSpPr>
          <p:spPr>
            <a:xfrm>
              <a:off x="0" y="-28575"/>
              <a:ext cx="125245"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grpSp>
        <p:nvGrpSpPr>
          <p:cNvPr id="9" name="Group 29">
            <a:extLst>
              <a:ext uri="{FF2B5EF4-FFF2-40B4-BE49-F238E27FC236}">
                <a16:creationId xmlns:a16="http://schemas.microsoft.com/office/drawing/2014/main" id="{F6C854A0-93AA-96D3-BD0F-B837EBBE79CF}"/>
              </a:ext>
            </a:extLst>
          </p:cNvPr>
          <p:cNvGrpSpPr/>
          <p:nvPr/>
        </p:nvGrpSpPr>
        <p:grpSpPr>
          <a:xfrm>
            <a:off x="1828800" y="996758"/>
            <a:ext cx="3666856" cy="349637"/>
            <a:chOff x="0" y="0"/>
            <a:chExt cx="2165998" cy="206529"/>
          </a:xfrm>
        </p:grpSpPr>
        <p:sp>
          <p:nvSpPr>
            <p:cNvPr id="10" name="Freeform 30">
              <a:extLst>
                <a:ext uri="{FF2B5EF4-FFF2-40B4-BE49-F238E27FC236}">
                  <a16:creationId xmlns:a16="http://schemas.microsoft.com/office/drawing/2014/main" id="{1AA19407-B55D-8361-635B-0D373F22B2DA}"/>
                </a:ext>
              </a:extLst>
            </p:cNvPr>
            <p:cNvSpPr/>
            <p:nvPr/>
          </p:nvSpPr>
          <p:spPr>
            <a:xfrm>
              <a:off x="0" y="0"/>
              <a:ext cx="2165998" cy="206529"/>
            </a:xfrm>
            <a:custGeom>
              <a:avLst/>
              <a:gdLst/>
              <a:ahLst/>
              <a:cxnLst/>
              <a:rect l="l" t="t" r="r" b="b"/>
              <a:pathLst>
                <a:path w="2165998" h="206529">
                  <a:moveTo>
                    <a:pt x="0" y="0"/>
                  </a:moveTo>
                  <a:lnTo>
                    <a:pt x="2165998" y="0"/>
                  </a:lnTo>
                  <a:lnTo>
                    <a:pt x="2165998" y="206529"/>
                  </a:lnTo>
                  <a:lnTo>
                    <a:pt x="0" y="206529"/>
                  </a:lnTo>
                  <a:close/>
                </a:path>
              </a:pathLst>
            </a:custGeom>
            <a:solidFill>
              <a:srgbClr val="FAFAFA"/>
            </a:solidFill>
          </p:spPr>
          <p:txBody>
            <a:bodyPr/>
            <a:lstStyle/>
            <a:p>
              <a:pPr defTabSz="457200">
                <a:defRPr/>
              </a:pPr>
              <a:endParaRPr lang="pt-BR" sz="900" dirty="0">
                <a:solidFill>
                  <a:prstClr val="black"/>
                </a:solidFill>
                <a:latin typeface="Calibri"/>
              </a:endParaRPr>
            </a:p>
          </p:txBody>
        </p:sp>
        <p:sp>
          <p:nvSpPr>
            <p:cNvPr id="11" name="TextBox 31">
              <a:extLst>
                <a:ext uri="{FF2B5EF4-FFF2-40B4-BE49-F238E27FC236}">
                  <a16:creationId xmlns:a16="http://schemas.microsoft.com/office/drawing/2014/main" id="{6A7F6096-AF15-9DD4-62A8-D7D1E343DBD6}"/>
                </a:ext>
              </a:extLst>
            </p:cNvPr>
            <p:cNvSpPr txBox="1"/>
            <p:nvPr/>
          </p:nvSpPr>
          <p:spPr>
            <a:xfrm>
              <a:off x="0" y="-28575"/>
              <a:ext cx="2165998"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sp>
        <p:nvSpPr>
          <p:cNvPr id="12" name="TextBox 32">
            <a:extLst>
              <a:ext uri="{FF2B5EF4-FFF2-40B4-BE49-F238E27FC236}">
                <a16:creationId xmlns:a16="http://schemas.microsoft.com/office/drawing/2014/main" id="{FA5B244B-2112-63C3-10DA-5EA267FE02A7}"/>
              </a:ext>
            </a:extLst>
          </p:cNvPr>
          <p:cNvSpPr txBox="1"/>
          <p:nvPr/>
        </p:nvSpPr>
        <p:spPr>
          <a:xfrm>
            <a:off x="1863849" y="1066800"/>
            <a:ext cx="3508253" cy="218008"/>
          </a:xfrm>
          <a:prstGeom prst="rect">
            <a:avLst/>
          </a:prstGeom>
        </p:spPr>
        <p:txBody>
          <a:bodyPr lIns="0" tIns="0" rIns="0" bIns="0" rtlCol="0" anchor="t">
            <a:spAutoFit/>
          </a:bodyPr>
          <a:lstStyle/>
          <a:p>
            <a:pPr defTabSz="457200">
              <a:lnSpc>
                <a:spcPts val="1740"/>
              </a:lnSpc>
              <a:defRPr/>
            </a:pPr>
            <a:r>
              <a:rPr lang="pt-BR" sz="1450" b="1" dirty="0">
                <a:solidFill>
                  <a:srgbClr val="262261"/>
                </a:solidFill>
                <a:latin typeface="Garet Bold"/>
                <a:ea typeface="Garet Bold"/>
                <a:cs typeface="Garet Bold"/>
                <a:sym typeface="Garet Bold"/>
              </a:rPr>
              <a:t>Exame </a:t>
            </a:r>
            <a:r>
              <a:rPr lang="pt-BR" sz="1450" b="1" dirty="0" err="1">
                <a:solidFill>
                  <a:srgbClr val="262261"/>
                </a:solidFill>
                <a:latin typeface="Garet Bold"/>
                <a:ea typeface="Garet Bold"/>
                <a:cs typeface="Garet Bold"/>
                <a:sym typeface="Garet Bold"/>
              </a:rPr>
              <a:t>Audiológico</a:t>
            </a:r>
            <a:endParaRPr lang="pt-BR" sz="1450" b="1" dirty="0">
              <a:solidFill>
                <a:srgbClr val="262261"/>
              </a:solidFill>
              <a:latin typeface="Garet Bold"/>
              <a:ea typeface="Garet Bold"/>
              <a:cs typeface="Garet Bold"/>
              <a:sym typeface="Garet Bold"/>
            </a:endParaRPr>
          </a:p>
        </p:txBody>
      </p:sp>
      <p:pic>
        <p:nvPicPr>
          <p:cNvPr id="5" name="Imagem 4">
            <a:extLst>
              <a:ext uri="{FF2B5EF4-FFF2-40B4-BE49-F238E27FC236}">
                <a16:creationId xmlns:a16="http://schemas.microsoft.com/office/drawing/2014/main" id="{17419958-0BA4-8CF9-3580-F6AE8644BAAF}"/>
              </a:ext>
            </a:extLst>
          </p:cNvPr>
          <p:cNvPicPr>
            <a:picLocks noChangeAspect="1"/>
          </p:cNvPicPr>
          <p:nvPr/>
        </p:nvPicPr>
        <p:blipFill>
          <a:blip r:embed="rId3"/>
          <a:stretch>
            <a:fillRect/>
          </a:stretch>
        </p:blipFill>
        <p:spPr>
          <a:xfrm>
            <a:off x="3619500" y="1412081"/>
            <a:ext cx="5219700" cy="4603841"/>
          </a:xfrm>
          <a:prstGeom prst="rect">
            <a:avLst/>
          </a:prstGeom>
        </p:spPr>
      </p:pic>
    </p:spTree>
    <p:extLst>
      <p:ext uri="{BB962C8B-B14F-4D97-AF65-F5344CB8AC3E}">
        <p14:creationId xmlns:p14="http://schemas.microsoft.com/office/powerpoint/2010/main" val="122348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t="-9000" b="-9000"/>
          </a:stretch>
        </a:blipFill>
        <a:effectLst/>
      </p:bgPr>
    </p:bg>
    <p:spTree>
      <p:nvGrpSpPr>
        <p:cNvPr id="1" name="">
          <a:extLst>
            <a:ext uri="{FF2B5EF4-FFF2-40B4-BE49-F238E27FC236}">
              <a16:creationId xmlns:a16="http://schemas.microsoft.com/office/drawing/2014/main" id="{733C17BF-CA25-023B-C45B-154BC06A9D07}"/>
            </a:ext>
          </a:extLst>
        </p:cNvPr>
        <p:cNvGrpSpPr/>
        <p:nvPr/>
      </p:nvGrpSpPr>
      <p:grpSpPr>
        <a:xfrm>
          <a:off x="0" y="0"/>
          <a:ext cx="0" cy="0"/>
          <a:chOff x="0" y="0"/>
          <a:chExt cx="0" cy="0"/>
        </a:xfrm>
      </p:grpSpPr>
      <p:grpSp>
        <p:nvGrpSpPr>
          <p:cNvPr id="4" name="Group 26">
            <a:extLst>
              <a:ext uri="{FF2B5EF4-FFF2-40B4-BE49-F238E27FC236}">
                <a16:creationId xmlns:a16="http://schemas.microsoft.com/office/drawing/2014/main" id="{76C8E96C-6E4B-60F7-E3FD-823A256532F3}"/>
              </a:ext>
            </a:extLst>
          </p:cNvPr>
          <p:cNvGrpSpPr/>
          <p:nvPr/>
        </p:nvGrpSpPr>
        <p:grpSpPr>
          <a:xfrm>
            <a:off x="1633970" y="996758"/>
            <a:ext cx="212030" cy="349637"/>
            <a:chOff x="0" y="0"/>
            <a:chExt cx="125245" cy="206529"/>
          </a:xfrm>
        </p:grpSpPr>
        <p:sp>
          <p:nvSpPr>
            <p:cNvPr id="7" name="Freeform 27">
              <a:extLst>
                <a:ext uri="{FF2B5EF4-FFF2-40B4-BE49-F238E27FC236}">
                  <a16:creationId xmlns:a16="http://schemas.microsoft.com/office/drawing/2014/main" id="{6A894058-7C21-B061-2BBE-83E780E17CD2}"/>
                </a:ext>
              </a:extLst>
            </p:cNvPr>
            <p:cNvSpPr/>
            <p:nvPr/>
          </p:nvSpPr>
          <p:spPr>
            <a:xfrm>
              <a:off x="0" y="0"/>
              <a:ext cx="125245" cy="206529"/>
            </a:xfrm>
            <a:custGeom>
              <a:avLst/>
              <a:gdLst/>
              <a:ahLst/>
              <a:cxnLst/>
              <a:rect l="l" t="t" r="r" b="b"/>
              <a:pathLst>
                <a:path w="125245" h="206529">
                  <a:moveTo>
                    <a:pt x="0" y="0"/>
                  </a:moveTo>
                  <a:lnTo>
                    <a:pt x="125245" y="0"/>
                  </a:lnTo>
                  <a:lnTo>
                    <a:pt x="125245" y="206529"/>
                  </a:lnTo>
                  <a:lnTo>
                    <a:pt x="0" y="206529"/>
                  </a:lnTo>
                  <a:close/>
                </a:path>
              </a:pathLst>
            </a:custGeom>
            <a:solidFill>
              <a:srgbClr val="EE0007"/>
            </a:solidFill>
          </p:spPr>
          <p:txBody>
            <a:bodyPr/>
            <a:lstStyle/>
            <a:p>
              <a:pPr defTabSz="457200">
                <a:defRPr/>
              </a:pPr>
              <a:endParaRPr lang="pt-BR" sz="900">
                <a:solidFill>
                  <a:prstClr val="black"/>
                </a:solidFill>
                <a:latin typeface="Calibri"/>
              </a:endParaRPr>
            </a:p>
          </p:txBody>
        </p:sp>
        <p:sp>
          <p:nvSpPr>
            <p:cNvPr id="8" name="TextBox 28">
              <a:extLst>
                <a:ext uri="{FF2B5EF4-FFF2-40B4-BE49-F238E27FC236}">
                  <a16:creationId xmlns:a16="http://schemas.microsoft.com/office/drawing/2014/main" id="{A1A8DBCD-8D3C-A7FF-692A-D31B09352645}"/>
                </a:ext>
              </a:extLst>
            </p:cNvPr>
            <p:cNvSpPr txBox="1"/>
            <p:nvPr/>
          </p:nvSpPr>
          <p:spPr>
            <a:xfrm>
              <a:off x="0" y="-28575"/>
              <a:ext cx="125245"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grpSp>
        <p:nvGrpSpPr>
          <p:cNvPr id="9" name="Group 29">
            <a:extLst>
              <a:ext uri="{FF2B5EF4-FFF2-40B4-BE49-F238E27FC236}">
                <a16:creationId xmlns:a16="http://schemas.microsoft.com/office/drawing/2014/main" id="{DE651CE1-94C4-8E80-B8C9-3090778C6411}"/>
              </a:ext>
            </a:extLst>
          </p:cNvPr>
          <p:cNvGrpSpPr/>
          <p:nvPr/>
        </p:nvGrpSpPr>
        <p:grpSpPr>
          <a:xfrm>
            <a:off x="1828800" y="996758"/>
            <a:ext cx="3666856" cy="349637"/>
            <a:chOff x="0" y="0"/>
            <a:chExt cx="2165998" cy="206529"/>
          </a:xfrm>
        </p:grpSpPr>
        <p:sp>
          <p:nvSpPr>
            <p:cNvPr id="10" name="Freeform 30">
              <a:extLst>
                <a:ext uri="{FF2B5EF4-FFF2-40B4-BE49-F238E27FC236}">
                  <a16:creationId xmlns:a16="http://schemas.microsoft.com/office/drawing/2014/main" id="{905D6D7C-99A6-A0F6-E8F1-6B973AAB7555}"/>
                </a:ext>
              </a:extLst>
            </p:cNvPr>
            <p:cNvSpPr/>
            <p:nvPr/>
          </p:nvSpPr>
          <p:spPr>
            <a:xfrm>
              <a:off x="0" y="0"/>
              <a:ext cx="2165998" cy="206529"/>
            </a:xfrm>
            <a:custGeom>
              <a:avLst/>
              <a:gdLst/>
              <a:ahLst/>
              <a:cxnLst/>
              <a:rect l="l" t="t" r="r" b="b"/>
              <a:pathLst>
                <a:path w="2165998" h="206529">
                  <a:moveTo>
                    <a:pt x="0" y="0"/>
                  </a:moveTo>
                  <a:lnTo>
                    <a:pt x="2165998" y="0"/>
                  </a:lnTo>
                  <a:lnTo>
                    <a:pt x="2165998" y="206529"/>
                  </a:lnTo>
                  <a:lnTo>
                    <a:pt x="0" y="206529"/>
                  </a:lnTo>
                  <a:close/>
                </a:path>
              </a:pathLst>
            </a:custGeom>
            <a:solidFill>
              <a:srgbClr val="FAFAFA"/>
            </a:solidFill>
          </p:spPr>
          <p:txBody>
            <a:bodyPr/>
            <a:lstStyle/>
            <a:p>
              <a:pPr defTabSz="457200">
                <a:defRPr/>
              </a:pPr>
              <a:endParaRPr lang="pt-BR" sz="900" dirty="0">
                <a:solidFill>
                  <a:prstClr val="black"/>
                </a:solidFill>
                <a:latin typeface="Calibri"/>
              </a:endParaRPr>
            </a:p>
          </p:txBody>
        </p:sp>
        <p:sp>
          <p:nvSpPr>
            <p:cNvPr id="11" name="TextBox 31">
              <a:extLst>
                <a:ext uri="{FF2B5EF4-FFF2-40B4-BE49-F238E27FC236}">
                  <a16:creationId xmlns:a16="http://schemas.microsoft.com/office/drawing/2014/main" id="{7EF13B98-57BD-BD1F-D433-04BF08974E75}"/>
                </a:ext>
              </a:extLst>
            </p:cNvPr>
            <p:cNvSpPr txBox="1"/>
            <p:nvPr/>
          </p:nvSpPr>
          <p:spPr>
            <a:xfrm>
              <a:off x="0" y="-28575"/>
              <a:ext cx="2165998" cy="235104"/>
            </a:xfrm>
            <a:prstGeom prst="rect">
              <a:avLst/>
            </a:prstGeom>
          </p:spPr>
          <p:txBody>
            <a:bodyPr lIns="25400" tIns="25400" rIns="25400" bIns="25400" rtlCol="0" anchor="ctr"/>
            <a:lstStyle/>
            <a:p>
              <a:pPr algn="ctr" defTabSz="457200">
                <a:lnSpc>
                  <a:spcPts val="980"/>
                </a:lnSpc>
                <a:defRPr/>
              </a:pPr>
              <a:endParaRPr sz="900">
                <a:solidFill>
                  <a:prstClr val="black"/>
                </a:solidFill>
                <a:latin typeface="Calibri"/>
              </a:endParaRPr>
            </a:p>
          </p:txBody>
        </p:sp>
      </p:grpSp>
      <p:sp>
        <p:nvSpPr>
          <p:cNvPr id="12" name="TextBox 32">
            <a:extLst>
              <a:ext uri="{FF2B5EF4-FFF2-40B4-BE49-F238E27FC236}">
                <a16:creationId xmlns:a16="http://schemas.microsoft.com/office/drawing/2014/main" id="{0953995B-6F89-A165-8384-6E78331773C1}"/>
              </a:ext>
            </a:extLst>
          </p:cNvPr>
          <p:cNvSpPr txBox="1"/>
          <p:nvPr/>
        </p:nvSpPr>
        <p:spPr>
          <a:xfrm>
            <a:off x="1863849" y="1066800"/>
            <a:ext cx="3508253" cy="218008"/>
          </a:xfrm>
          <a:prstGeom prst="rect">
            <a:avLst/>
          </a:prstGeom>
        </p:spPr>
        <p:txBody>
          <a:bodyPr lIns="0" tIns="0" rIns="0" bIns="0" rtlCol="0" anchor="t">
            <a:spAutoFit/>
          </a:bodyPr>
          <a:lstStyle/>
          <a:p>
            <a:pPr defTabSz="457200">
              <a:lnSpc>
                <a:spcPts val="1740"/>
              </a:lnSpc>
              <a:defRPr/>
            </a:pPr>
            <a:r>
              <a:rPr lang="pt-BR" sz="1450" b="1" dirty="0">
                <a:solidFill>
                  <a:srgbClr val="262261"/>
                </a:solidFill>
                <a:latin typeface="Garet Bold"/>
                <a:ea typeface="Garet Bold"/>
                <a:cs typeface="Garet Bold"/>
                <a:sym typeface="Garet Bold"/>
              </a:rPr>
              <a:t>Exame </a:t>
            </a:r>
            <a:r>
              <a:rPr lang="pt-BR" sz="1450" b="1" dirty="0" err="1">
                <a:solidFill>
                  <a:srgbClr val="262261"/>
                </a:solidFill>
                <a:latin typeface="Garet Bold"/>
                <a:ea typeface="Garet Bold"/>
                <a:cs typeface="Garet Bold"/>
                <a:sym typeface="Garet Bold"/>
              </a:rPr>
              <a:t>Audiológico</a:t>
            </a:r>
            <a:r>
              <a:rPr lang="pt-BR" sz="1450" b="1" dirty="0">
                <a:solidFill>
                  <a:srgbClr val="262261"/>
                </a:solidFill>
                <a:latin typeface="Garet Bold"/>
                <a:ea typeface="Garet Bold"/>
                <a:cs typeface="Garet Bold"/>
                <a:sym typeface="Garet Bold"/>
              </a:rPr>
              <a:t> - </a:t>
            </a:r>
            <a:r>
              <a:rPr lang="pt-BR" sz="1450" b="1" dirty="0" err="1">
                <a:solidFill>
                  <a:srgbClr val="262261"/>
                </a:solidFill>
                <a:latin typeface="Garet Bold"/>
                <a:ea typeface="Garet Bold"/>
                <a:cs typeface="Garet Bold"/>
                <a:sym typeface="Garet Bold"/>
              </a:rPr>
              <a:t>Json</a:t>
            </a:r>
            <a:endParaRPr lang="pt-BR" sz="1450" b="1" dirty="0">
              <a:solidFill>
                <a:srgbClr val="262261"/>
              </a:solidFill>
              <a:latin typeface="Garet Bold"/>
              <a:ea typeface="Garet Bold"/>
              <a:cs typeface="Garet Bold"/>
              <a:sym typeface="Garet Bold"/>
            </a:endParaRPr>
          </a:p>
        </p:txBody>
      </p:sp>
      <p:pic>
        <p:nvPicPr>
          <p:cNvPr id="5" name="Imagem 4">
            <a:extLst>
              <a:ext uri="{FF2B5EF4-FFF2-40B4-BE49-F238E27FC236}">
                <a16:creationId xmlns:a16="http://schemas.microsoft.com/office/drawing/2014/main" id="{97CA993D-0F9E-BD27-67DF-03193816D30A}"/>
              </a:ext>
            </a:extLst>
          </p:cNvPr>
          <p:cNvPicPr>
            <a:picLocks noChangeAspect="1"/>
          </p:cNvPicPr>
          <p:nvPr/>
        </p:nvPicPr>
        <p:blipFill>
          <a:blip r:embed="rId3"/>
          <a:stretch>
            <a:fillRect/>
          </a:stretch>
        </p:blipFill>
        <p:spPr>
          <a:xfrm>
            <a:off x="2667000" y="1394395"/>
            <a:ext cx="7010400" cy="4606356"/>
          </a:xfrm>
          <a:prstGeom prst="rect">
            <a:avLst/>
          </a:prstGeom>
        </p:spPr>
      </p:pic>
    </p:spTree>
    <p:extLst>
      <p:ext uri="{BB962C8B-B14F-4D97-AF65-F5344CB8AC3E}">
        <p14:creationId xmlns:p14="http://schemas.microsoft.com/office/powerpoint/2010/main" val="838216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278E4-357A-8384-9440-23926DE6AEEF}"/>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077CF5E2-3589-C51B-D80A-9873E3EFE00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94562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AC99-93C2-1884-CFD1-1114937296EF}"/>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8CA7353E-2C3B-B3AF-5AC0-A4B5F9F89773}"/>
              </a:ext>
            </a:extLst>
          </p:cNvPr>
          <p:cNvPicPr>
            <a:picLocks noChangeAspect="1"/>
          </p:cNvPicPr>
          <p:nvPr/>
        </p:nvPicPr>
        <p:blipFill>
          <a:blip r:embed="rId2"/>
          <a:stretch>
            <a:fillRect/>
          </a:stretch>
        </p:blipFill>
        <p:spPr>
          <a:xfrm>
            <a:off x="0" y="5521"/>
            <a:ext cx="12192000" cy="6846957"/>
          </a:xfrm>
          <a:prstGeom prst="rect">
            <a:avLst/>
          </a:prstGeom>
        </p:spPr>
      </p:pic>
    </p:spTree>
    <p:extLst>
      <p:ext uri="{BB962C8B-B14F-4D97-AF65-F5344CB8AC3E}">
        <p14:creationId xmlns:p14="http://schemas.microsoft.com/office/powerpoint/2010/main" val="2201946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334FD-A463-4983-FC3A-EA38C1FB639D}"/>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37789DDC-84D9-AC33-6936-138D59B27BBD}"/>
              </a:ext>
            </a:extLst>
          </p:cNvPr>
          <p:cNvPicPr>
            <a:picLocks noChangeAspect="1"/>
          </p:cNvPicPr>
          <p:nvPr/>
        </p:nvPicPr>
        <p:blipFill>
          <a:blip r:embed="rId3"/>
          <a:stretch>
            <a:fillRect/>
          </a:stretch>
        </p:blipFill>
        <p:spPr>
          <a:xfrm>
            <a:off x="0" y="-1"/>
            <a:ext cx="12192000" cy="6920917"/>
          </a:xfrm>
          <a:prstGeom prst="rect">
            <a:avLst/>
          </a:prstGeom>
        </p:spPr>
      </p:pic>
    </p:spTree>
    <p:extLst>
      <p:ext uri="{BB962C8B-B14F-4D97-AF65-F5344CB8AC3E}">
        <p14:creationId xmlns:p14="http://schemas.microsoft.com/office/powerpoint/2010/main" val="30712335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7AE15-545A-36FD-2103-43CE01FACC76}"/>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4DB9C93F-DD9B-DD57-A6AF-24C14B8A3D91}"/>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973127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08515-4182-F5BA-3B49-97876F0AF9E3}"/>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3CF9C1AB-70A4-0AF0-B47E-84C25672D038}"/>
              </a:ext>
            </a:extLst>
          </p:cNvPr>
          <p:cNvPicPr>
            <a:picLocks noChangeAspect="1"/>
          </p:cNvPicPr>
          <p:nvPr/>
        </p:nvPicPr>
        <p:blipFill>
          <a:blip r:embed="rId2"/>
          <a:stretch>
            <a:fillRect/>
          </a:stretch>
        </p:blipFill>
        <p:spPr>
          <a:xfrm>
            <a:off x="-1" y="0"/>
            <a:ext cx="12192001" cy="6858000"/>
          </a:xfrm>
          <a:prstGeom prst="rect">
            <a:avLst/>
          </a:prstGeom>
        </p:spPr>
      </p:pic>
    </p:spTree>
    <p:extLst>
      <p:ext uri="{BB962C8B-B14F-4D97-AF65-F5344CB8AC3E}">
        <p14:creationId xmlns:p14="http://schemas.microsoft.com/office/powerpoint/2010/main" val="1582655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F41FC-1991-233F-D82D-7C93B3A1C608}"/>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21A00D6A-B7C2-9781-153A-12CBE3DE8E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320519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DBCE6F-3A01-73DB-F6F1-8D5976A70934}"/>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6299EBE7-5D17-B682-A92E-41E1601E2BF8}"/>
              </a:ext>
            </a:extLst>
          </p:cNvPr>
          <p:cNvPicPr>
            <a:picLocks noChangeAspect="1"/>
          </p:cNvPicPr>
          <p:nvPr/>
        </p:nvPicPr>
        <p:blipFill>
          <a:blip r:embed="rId2">
            <a:extLst>
              <a:ext uri="{28A0092B-C50C-407E-A947-70E740481C1C}">
                <a14:useLocalDpi xmlns:a14="http://schemas.microsoft.com/office/drawing/2010/main" val="0"/>
              </a:ext>
            </a:extLst>
          </a:blip>
          <a:srcRect l="426" r="1" b="1"/>
          <a:stretch>
            <a:fillRect/>
          </a:stretch>
        </p:blipFill>
        <p:spPr>
          <a:xfrm>
            <a:off x="10" y="1"/>
            <a:ext cx="12191990" cy="6858000"/>
          </a:xfrm>
          <a:prstGeom prst="rect">
            <a:avLst/>
          </a:prstGeom>
        </p:spPr>
      </p:pic>
      <p:sp>
        <p:nvSpPr>
          <p:cNvPr id="5" name="TextBox 31">
            <a:extLst>
              <a:ext uri="{FF2B5EF4-FFF2-40B4-BE49-F238E27FC236}">
                <a16:creationId xmlns:a16="http://schemas.microsoft.com/office/drawing/2014/main" id="{BDF21491-10C3-826A-361E-253169053E95}"/>
              </a:ext>
            </a:extLst>
          </p:cNvPr>
          <p:cNvSpPr txBox="1"/>
          <p:nvPr/>
        </p:nvSpPr>
        <p:spPr>
          <a:xfrm>
            <a:off x="1490190" y="5518471"/>
            <a:ext cx="2012214" cy="155684"/>
          </a:xfrm>
          <a:prstGeom prst="rect">
            <a:avLst/>
          </a:prstGeom>
        </p:spPr>
        <p:txBody>
          <a:bodyPr lIns="0" tIns="0" rIns="0" bIns="0" rtlCol="0" anchor="t">
            <a:spAutoFit/>
          </a:bodyPr>
          <a:lstStyle/>
          <a:p>
            <a:pPr defTabSz="457223">
              <a:lnSpc>
                <a:spcPts val="1260"/>
              </a:lnSpc>
            </a:pPr>
            <a:r>
              <a:rPr lang="en-US" sz="1050" b="1" dirty="0">
                <a:solidFill>
                  <a:srgbClr val="0070C0"/>
                </a:solidFill>
                <a:latin typeface="Garet Bold"/>
                <a:ea typeface="Garet Bold"/>
                <a:cs typeface="Garet Bold"/>
                <a:sym typeface="Garet Bold"/>
                <a:hlinkClick r:id="rId3" tooltip="http://www.most.com.br">
                  <a:extLst>
                    <a:ext uri="{A12FA001-AC4F-418D-AE19-62706E023703}">
                      <ahyp:hlinkClr xmlns:ahyp="http://schemas.microsoft.com/office/drawing/2018/hyperlinkcolor" val="tx"/>
                    </a:ext>
                  </a:extLst>
                </a:hlinkClick>
              </a:rPr>
              <a:t>www.most.com.br</a:t>
            </a:r>
          </a:p>
        </p:txBody>
      </p:sp>
      <p:sp>
        <p:nvSpPr>
          <p:cNvPr id="7" name="TextBox 38">
            <a:hlinkClick r:id="rId4"/>
            <a:extLst>
              <a:ext uri="{FF2B5EF4-FFF2-40B4-BE49-F238E27FC236}">
                <a16:creationId xmlns:a16="http://schemas.microsoft.com/office/drawing/2014/main" id="{4836AF14-AB3E-89A1-05C8-F0A7A0C0D1EB}"/>
              </a:ext>
            </a:extLst>
          </p:cNvPr>
          <p:cNvSpPr txBox="1"/>
          <p:nvPr/>
        </p:nvSpPr>
        <p:spPr>
          <a:xfrm>
            <a:off x="1483104" y="3652357"/>
            <a:ext cx="2215715" cy="155684"/>
          </a:xfrm>
          <a:prstGeom prst="rect">
            <a:avLst/>
          </a:prstGeom>
        </p:spPr>
        <p:txBody>
          <a:bodyPr lIns="0" tIns="0" rIns="0" bIns="0" rtlCol="0" anchor="t">
            <a:spAutoFit/>
          </a:bodyPr>
          <a:lstStyle/>
          <a:p>
            <a:pPr defTabSz="457223">
              <a:lnSpc>
                <a:spcPts val="1260"/>
              </a:lnSpc>
            </a:pPr>
            <a:r>
              <a:rPr lang="en-US" sz="1050" b="1" dirty="0">
                <a:solidFill>
                  <a:srgbClr val="0070C0"/>
                </a:solidFill>
                <a:latin typeface="Garet Bold"/>
                <a:ea typeface="Garet Bold"/>
                <a:cs typeface="Garet Bold"/>
                <a:sym typeface="Garet Bold"/>
                <a:hlinkClick r:id="rId5" tooltip="mailto:comercial@most.com.br">
                  <a:extLst>
                    <a:ext uri="{A12FA001-AC4F-418D-AE19-62706E023703}">
                      <ahyp:hlinkClr xmlns:ahyp="http://schemas.microsoft.com/office/drawing/2018/hyperlinkcolor" val="tx"/>
                    </a:ext>
                  </a:extLst>
                </a:hlinkClick>
              </a:rPr>
              <a:t>cristina@most.com.br</a:t>
            </a:r>
          </a:p>
        </p:txBody>
      </p:sp>
      <p:sp>
        <p:nvSpPr>
          <p:cNvPr id="9" name="CaixaDeTexto 8">
            <a:extLst>
              <a:ext uri="{FF2B5EF4-FFF2-40B4-BE49-F238E27FC236}">
                <a16:creationId xmlns:a16="http://schemas.microsoft.com/office/drawing/2014/main" id="{314C8C0A-3F55-B02D-A264-EA5BA808C497}"/>
              </a:ext>
            </a:extLst>
          </p:cNvPr>
          <p:cNvSpPr txBox="1"/>
          <p:nvPr/>
        </p:nvSpPr>
        <p:spPr>
          <a:xfrm>
            <a:off x="1445004" y="3010129"/>
            <a:ext cx="4572000" cy="253916"/>
          </a:xfrm>
          <a:prstGeom prst="rect">
            <a:avLst/>
          </a:prstGeom>
          <a:noFill/>
        </p:spPr>
        <p:txBody>
          <a:bodyPr wrap="square">
            <a:spAutoFit/>
          </a:bodyPr>
          <a:lstStyle/>
          <a:p>
            <a:pPr defTabSz="457223"/>
            <a:r>
              <a:rPr lang="pt-BR" sz="1050" b="1" cap="all" dirty="0">
                <a:solidFill>
                  <a:srgbClr val="1F497D">
                    <a:lumMod val="75000"/>
                  </a:srgbClr>
                </a:solidFill>
                <a:latin typeface="Garet Bold" panose="020B0604020202020204" charset="0"/>
              </a:rPr>
              <a:t>CRISTINA DIEZ</a:t>
            </a:r>
            <a:endParaRPr lang="pt-BR" sz="1050" dirty="0">
              <a:solidFill>
                <a:srgbClr val="1F497D">
                  <a:lumMod val="75000"/>
                </a:srgbClr>
              </a:solidFill>
              <a:latin typeface="Garet Bold" panose="020B0604020202020204" charset="0"/>
            </a:endParaRPr>
          </a:p>
        </p:txBody>
      </p:sp>
      <p:sp>
        <p:nvSpPr>
          <p:cNvPr id="11" name="CaixaDeTexto 10">
            <a:extLst>
              <a:ext uri="{FF2B5EF4-FFF2-40B4-BE49-F238E27FC236}">
                <a16:creationId xmlns:a16="http://schemas.microsoft.com/office/drawing/2014/main" id="{1A761486-67C4-2390-0D5E-3CAFBA182E8D}"/>
              </a:ext>
            </a:extLst>
          </p:cNvPr>
          <p:cNvSpPr txBox="1"/>
          <p:nvPr/>
        </p:nvSpPr>
        <p:spPr>
          <a:xfrm>
            <a:off x="1445004" y="4227003"/>
            <a:ext cx="4630993" cy="253916"/>
          </a:xfrm>
          <a:prstGeom prst="rect">
            <a:avLst/>
          </a:prstGeom>
          <a:noFill/>
        </p:spPr>
        <p:txBody>
          <a:bodyPr wrap="square">
            <a:spAutoFit/>
          </a:bodyPr>
          <a:lstStyle/>
          <a:p>
            <a:pPr defTabSz="457223"/>
            <a:r>
              <a:rPr lang="pt-BR" sz="1050" b="1" dirty="0">
                <a:solidFill>
                  <a:srgbClr val="1F497D">
                    <a:lumMod val="75000"/>
                  </a:srgbClr>
                </a:solidFill>
                <a:latin typeface="Garet Bold" panose="020B0604020202020204" charset="0"/>
              </a:rPr>
              <a:t>(31) 99605-5939</a:t>
            </a:r>
          </a:p>
        </p:txBody>
      </p:sp>
      <p:sp>
        <p:nvSpPr>
          <p:cNvPr id="13" name="CaixaDeTexto 12">
            <a:extLst>
              <a:ext uri="{FF2B5EF4-FFF2-40B4-BE49-F238E27FC236}">
                <a16:creationId xmlns:a16="http://schemas.microsoft.com/office/drawing/2014/main" id="{9F2C26ED-0792-1552-B46D-68C89CDEF39F}"/>
              </a:ext>
            </a:extLst>
          </p:cNvPr>
          <p:cNvSpPr txBox="1"/>
          <p:nvPr/>
        </p:nvSpPr>
        <p:spPr>
          <a:xfrm>
            <a:off x="1445004" y="4712516"/>
            <a:ext cx="4572000" cy="253916"/>
          </a:xfrm>
          <a:prstGeom prst="rect">
            <a:avLst/>
          </a:prstGeom>
          <a:noFill/>
        </p:spPr>
        <p:txBody>
          <a:bodyPr wrap="square">
            <a:spAutoFit/>
          </a:bodyPr>
          <a:lstStyle/>
          <a:p>
            <a:pPr defTabSz="457223"/>
            <a:r>
              <a:rPr lang="pt-BR" sz="1050" b="1" cap="all" dirty="0">
                <a:solidFill>
                  <a:srgbClr val="1F497D">
                    <a:lumMod val="75000"/>
                  </a:srgbClr>
                </a:solidFill>
                <a:latin typeface="Garet Bold" panose="020B0604020202020204" charset="0"/>
              </a:rPr>
              <a:t>Suporte </a:t>
            </a:r>
            <a:r>
              <a:rPr lang="pt-BR" sz="1050" b="1" cap="all" dirty="0" err="1">
                <a:solidFill>
                  <a:srgbClr val="1F497D">
                    <a:lumMod val="75000"/>
                  </a:srgbClr>
                </a:solidFill>
                <a:latin typeface="Garet Bold" panose="020B0604020202020204" charset="0"/>
              </a:rPr>
              <a:t>most</a:t>
            </a:r>
            <a:r>
              <a:rPr lang="pt-BR" sz="1050" b="1" cap="all" dirty="0">
                <a:solidFill>
                  <a:srgbClr val="1F497D">
                    <a:lumMod val="75000"/>
                  </a:srgbClr>
                </a:solidFill>
                <a:latin typeface="Garet Bold" panose="020B0604020202020204" charset="0"/>
              </a:rPr>
              <a:t> </a:t>
            </a:r>
            <a:endParaRPr lang="pt-BR" sz="1050" dirty="0">
              <a:solidFill>
                <a:srgbClr val="1F497D">
                  <a:lumMod val="75000"/>
                </a:srgbClr>
              </a:solidFill>
              <a:latin typeface="Garet Bold" panose="020B0604020202020204" charset="0"/>
            </a:endParaRPr>
          </a:p>
        </p:txBody>
      </p:sp>
      <p:sp>
        <p:nvSpPr>
          <p:cNvPr id="15" name="CaixaDeTexto 14">
            <a:hlinkClick r:id="rId6"/>
            <a:extLst>
              <a:ext uri="{FF2B5EF4-FFF2-40B4-BE49-F238E27FC236}">
                <a16:creationId xmlns:a16="http://schemas.microsoft.com/office/drawing/2014/main" id="{1040561E-2282-02E7-36E2-CCE9B2F6C27C}"/>
              </a:ext>
            </a:extLst>
          </p:cNvPr>
          <p:cNvSpPr txBox="1"/>
          <p:nvPr/>
        </p:nvSpPr>
        <p:spPr>
          <a:xfrm>
            <a:off x="1453393" y="4885768"/>
            <a:ext cx="4572000" cy="253916"/>
          </a:xfrm>
          <a:prstGeom prst="rect">
            <a:avLst/>
          </a:prstGeom>
          <a:noFill/>
        </p:spPr>
        <p:txBody>
          <a:bodyPr wrap="square">
            <a:spAutoFit/>
          </a:bodyPr>
          <a:lstStyle/>
          <a:p>
            <a:pPr defTabSz="457223"/>
            <a:r>
              <a:rPr lang="pt-BR" sz="1050" b="1" u="sng" dirty="0">
                <a:solidFill>
                  <a:srgbClr val="0070C0"/>
                </a:solidFill>
                <a:latin typeface="Garet Bold" panose="020B0604020202020204" charset="0"/>
              </a:rPr>
              <a:t>suporte@most.com.br</a:t>
            </a:r>
          </a:p>
        </p:txBody>
      </p:sp>
    </p:spTree>
    <p:extLst>
      <p:ext uri="{BB962C8B-B14F-4D97-AF65-F5344CB8AC3E}">
        <p14:creationId xmlns:p14="http://schemas.microsoft.com/office/powerpoint/2010/main" val="4210108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56F2A-8E47-72D1-463F-51EF5C8B11B8}"/>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A0073993-7CD6-1788-4D87-0AF13A88DDF4}"/>
              </a:ext>
            </a:extLst>
          </p:cNvPr>
          <p:cNvPicPr>
            <a:picLocks noChangeAspect="1"/>
          </p:cNvPicPr>
          <p:nvPr/>
        </p:nvPicPr>
        <p:blipFill>
          <a:blip r:embed="rId3"/>
          <a:stretch>
            <a:fillRect/>
          </a:stretch>
        </p:blipFill>
        <p:spPr>
          <a:xfrm>
            <a:off x="0" y="0"/>
            <a:ext cx="12192000" cy="6858000"/>
          </a:xfrm>
          <a:prstGeom prst="rect">
            <a:avLst/>
          </a:prstGeom>
        </p:spPr>
      </p:pic>
      <p:sp>
        <p:nvSpPr>
          <p:cNvPr id="5" name="CaixaDeTexto 4">
            <a:extLst>
              <a:ext uri="{FF2B5EF4-FFF2-40B4-BE49-F238E27FC236}">
                <a16:creationId xmlns:a16="http://schemas.microsoft.com/office/drawing/2014/main" id="{ED7224B6-60E0-D299-C6FA-2DE973F69EEA}"/>
              </a:ext>
            </a:extLst>
          </p:cNvPr>
          <p:cNvSpPr txBox="1"/>
          <p:nvPr/>
        </p:nvSpPr>
        <p:spPr>
          <a:xfrm>
            <a:off x="3766764" y="297180"/>
            <a:ext cx="4798878" cy="646331"/>
          </a:xfrm>
          <a:prstGeom prst="rect">
            <a:avLst/>
          </a:prstGeom>
          <a:noFill/>
        </p:spPr>
        <p:txBody>
          <a:bodyPr wrap="none" rtlCol="0">
            <a:spAutoFit/>
          </a:bodyPr>
          <a:lstStyle/>
          <a:p>
            <a:r>
              <a:rPr lang="pt-BR" sz="3600" b="1" dirty="0"/>
              <a:t>Mas qual é o Problema?</a:t>
            </a:r>
          </a:p>
        </p:txBody>
      </p:sp>
      <p:sp>
        <p:nvSpPr>
          <p:cNvPr id="7" name="CaixaDeTexto 6">
            <a:extLst>
              <a:ext uri="{FF2B5EF4-FFF2-40B4-BE49-F238E27FC236}">
                <a16:creationId xmlns:a16="http://schemas.microsoft.com/office/drawing/2014/main" id="{E41D8249-B737-6827-C8A4-E855A0BAE585}"/>
              </a:ext>
            </a:extLst>
          </p:cNvPr>
          <p:cNvSpPr txBox="1"/>
          <p:nvPr/>
        </p:nvSpPr>
        <p:spPr>
          <a:xfrm>
            <a:off x="4492860" y="4032169"/>
            <a:ext cx="1673343" cy="369332"/>
          </a:xfrm>
          <a:prstGeom prst="rect">
            <a:avLst/>
          </a:prstGeom>
          <a:noFill/>
        </p:spPr>
        <p:txBody>
          <a:bodyPr wrap="none" rtlCol="0">
            <a:spAutoFit/>
          </a:bodyPr>
          <a:lstStyle/>
          <a:p>
            <a:r>
              <a:rPr lang="pt-BR" b="1" dirty="0"/>
              <a:t>Falta de dados?</a:t>
            </a:r>
          </a:p>
        </p:txBody>
      </p:sp>
    </p:spTree>
    <p:extLst>
      <p:ext uri="{BB962C8B-B14F-4D97-AF65-F5344CB8AC3E}">
        <p14:creationId xmlns:p14="http://schemas.microsoft.com/office/powerpoint/2010/main" val="205455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ixaDeTexto 5">
            <a:extLst>
              <a:ext uri="{FF2B5EF4-FFF2-40B4-BE49-F238E27FC236}">
                <a16:creationId xmlns:a16="http://schemas.microsoft.com/office/drawing/2014/main" id="{AFF36248-BF80-1F84-3BA9-DB2F8F94439E}"/>
              </a:ext>
            </a:extLst>
          </p:cNvPr>
          <p:cNvSpPr txBox="1"/>
          <p:nvPr/>
        </p:nvSpPr>
        <p:spPr>
          <a:xfrm>
            <a:off x="637563" y="1669409"/>
            <a:ext cx="6068037" cy="2308324"/>
          </a:xfrm>
          <a:prstGeom prst="rect">
            <a:avLst/>
          </a:prstGeom>
          <a:noFill/>
        </p:spPr>
        <p:txBody>
          <a:bodyPr wrap="square" rtlCol="0">
            <a:spAutoFit/>
          </a:bodyPr>
          <a:lstStyle/>
          <a:p>
            <a:r>
              <a:rPr lang="pt-BR" sz="3600" dirty="0"/>
              <a:t>Você confia 100% nos dados que tramitam na sua empresa para tomada de decisão?</a:t>
            </a:r>
          </a:p>
        </p:txBody>
      </p:sp>
      <p:pic>
        <p:nvPicPr>
          <p:cNvPr id="8" name="Imagem 7">
            <a:extLst>
              <a:ext uri="{FF2B5EF4-FFF2-40B4-BE49-F238E27FC236}">
                <a16:creationId xmlns:a16="http://schemas.microsoft.com/office/drawing/2014/main" id="{302726CE-A1E5-A71D-2DCF-CEC2E0E706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5618" y="0"/>
            <a:ext cx="4706382" cy="6858000"/>
          </a:xfrm>
          <a:prstGeom prst="rect">
            <a:avLst/>
          </a:prstGeom>
        </p:spPr>
      </p:pic>
    </p:spTree>
    <p:extLst>
      <p:ext uri="{BB962C8B-B14F-4D97-AF65-F5344CB8AC3E}">
        <p14:creationId xmlns:p14="http://schemas.microsoft.com/office/powerpoint/2010/main" val="88627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EAE0E1-FAFD-E3D4-593E-1CF26968DA97}"/>
            </a:ext>
          </a:extLst>
        </p:cNvPr>
        <p:cNvGrpSpPr/>
        <p:nvPr/>
      </p:nvGrpSpPr>
      <p:grpSpPr>
        <a:xfrm>
          <a:off x="0" y="0"/>
          <a:ext cx="0" cy="0"/>
          <a:chOff x="0" y="0"/>
          <a:chExt cx="0" cy="0"/>
        </a:xfrm>
      </p:grpSpPr>
      <p:pic>
        <p:nvPicPr>
          <p:cNvPr id="3" name="Imagem 2">
            <a:extLst>
              <a:ext uri="{FF2B5EF4-FFF2-40B4-BE49-F238E27FC236}">
                <a16:creationId xmlns:a16="http://schemas.microsoft.com/office/drawing/2014/main" id="{98192505-C93D-9E7D-AA3B-CCEAE404FB43}"/>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197106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FBCCDB29-926A-813E-2F29-7A683270F5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1224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6D4216B7-FEBE-0DA7-BDAC-B1D17D3DE0D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44397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17183CE-6FA3-8612-D5D9-987A5FDB124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14916691"/>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1016</TotalTime>
  <Words>994</Words>
  <Application>Microsoft Office PowerPoint</Application>
  <PresentationFormat>Widescreen</PresentationFormat>
  <Paragraphs>102</Paragraphs>
  <Slides>33</Slides>
  <Notes>14</Notes>
  <HiddenSlides>0</HiddenSlides>
  <MMClips>0</MMClips>
  <ScaleCrop>false</ScaleCrop>
  <HeadingPairs>
    <vt:vector size="6" baseType="variant">
      <vt:variant>
        <vt:lpstr>Fontes usadas</vt:lpstr>
      </vt:variant>
      <vt:variant>
        <vt:i4>7</vt:i4>
      </vt:variant>
      <vt:variant>
        <vt:lpstr>Tema</vt:lpstr>
      </vt:variant>
      <vt:variant>
        <vt:i4>3</vt:i4>
      </vt:variant>
      <vt:variant>
        <vt:lpstr>Títulos de slides</vt:lpstr>
      </vt:variant>
      <vt:variant>
        <vt:i4>33</vt:i4>
      </vt:variant>
    </vt:vector>
  </HeadingPairs>
  <TitlesOfParts>
    <vt:vector size="43" baseType="lpstr">
      <vt:lpstr>Aptos</vt:lpstr>
      <vt:lpstr>Aptos Display</vt:lpstr>
      <vt:lpstr>Arial</vt:lpstr>
      <vt:lpstr>Calibri</vt:lpstr>
      <vt:lpstr>Garet Bold</vt:lpstr>
      <vt:lpstr>Open Sans</vt:lpstr>
      <vt:lpstr>Telegraf Bold</vt:lpstr>
      <vt:lpstr>Tema do Office</vt:lpstr>
      <vt:lpstr>1_Office Theme</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Most Receit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Cristina</dc:creator>
  <cp:lastModifiedBy>Cristina</cp:lastModifiedBy>
  <cp:revision>8</cp:revision>
  <dcterms:created xsi:type="dcterms:W3CDTF">2026-08-04T20:19:36Z</dcterms:created>
  <dcterms:modified xsi:type="dcterms:W3CDTF">2026-08-05T13:15:42Z</dcterms:modified>
</cp:coreProperties>
</file>