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34"/>
  </p:notesMasterIdLst>
  <p:sldIdLst>
    <p:sldId id="354" r:id="rId4"/>
    <p:sldId id="256" r:id="rId5"/>
    <p:sldId id="257" r:id="rId6"/>
    <p:sldId id="258" r:id="rId7"/>
    <p:sldId id="260" r:id="rId8"/>
    <p:sldId id="292" r:id="rId9"/>
    <p:sldId id="293" r:id="rId10"/>
    <p:sldId id="295" r:id="rId11"/>
    <p:sldId id="302" r:id="rId12"/>
    <p:sldId id="291" r:id="rId13"/>
    <p:sldId id="296" r:id="rId14"/>
    <p:sldId id="294" r:id="rId15"/>
    <p:sldId id="263" r:id="rId16"/>
    <p:sldId id="348" r:id="rId17"/>
    <p:sldId id="264" r:id="rId18"/>
    <p:sldId id="269" r:id="rId19"/>
    <p:sldId id="350" r:id="rId20"/>
    <p:sldId id="351" r:id="rId21"/>
    <p:sldId id="352" r:id="rId22"/>
    <p:sldId id="353" r:id="rId23"/>
    <p:sldId id="304" r:id="rId24"/>
    <p:sldId id="305" r:id="rId25"/>
    <p:sldId id="306" r:id="rId26"/>
    <p:sldId id="336" r:id="rId27"/>
    <p:sldId id="265" r:id="rId28"/>
    <p:sldId id="266" r:id="rId29"/>
    <p:sldId id="267" r:id="rId30"/>
    <p:sldId id="274" r:id="rId31"/>
    <p:sldId id="277" r:id="rId32"/>
    <p:sldId id="301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176" autoAdjust="0"/>
  </p:normalViewPr>
  <p:slideViewPr>
    <p:cSldViewPr snapToGrid="0" snapToObjects="1">
      <p:cViewPr varScale="1">
        <p:scale>
          <a:sx n="72" d="100"/>
          <a:sy n="72" d="100"/>
        </p:scale>
        <p:origin x="88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microsoft.com/office/2016/11/relationships/changesInfo" Target="changesInfos/changesInfo1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 Carvalhais" userId="02deb496554e253a" providerId="LiveId" clId="{720DD2EA-1D9F-4EFB-81B5-163496F78E28}"/>
    <pc:docChg chg="addSld modSld">
      <pc:chgData name="Victor Carvalhais" userId="02deb496554e253a" providerId="LiveId" clId="{720DD2EA-1D9F-4EFB-81B5-163496F78E28}" dt="2026-06-25T18:01:39.603" v="2"/>
      <pc:docMkLst>
        <pc:docMk/>
      </pc:docMkLst>
      <pc:sldChg chg="addSp modSp new mod">
        <pc:chgData name="Victor Carvalhais" userId="02deb496554e253a" providerId="LiveId" clId="{720DD2EA-1D9F-4EFB-81B5-163496F78E28}" dt="2026-06-25T18:01:39.603" v="2"/>
        <pc:sldMkLst>
          <pc:docMk/>
          <pc:sldMk cId="159953712" sldId="354"/>
        </pc:sldMkLst>
        <pc:picChg chg="add mod">
          <ac:chgData name="Victor Carvalhais" userId="02deb496554e253a" providerId="LiveId" clId="{720DD2EA-1D9F-4EFB-81B5-163496F78E28}" dt="2026-06-25T18:01:39.603" v="2"/>
          <ac:picMkLst>
            <pc:docMk/>
            <pc:sldMk cId="159953712" sldId="354"/>
            <ac:picMk id="5" creationId="{BBA3ABA8-4F76-CE1C-94D9-8DCD5105567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4565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 err="1"/>
              <a:t>Perguntar</a:t>
            </a:r>
            <a:r>
              <a:rPr dirty="0"/>
              <a:t> </a:t>
            </a:r>
            <a:r>
              <a:rPr dirty="0" err="1"/>
              <a:t>sobre</a:t>
            </a:r>
            <a:r>
              <a:rPr dirty="0"/>
              <a:t> </a:t>
            </a:r>
            <a:r>
              <a:rPr dirty="0" err="1"/>
              <a:t>confiança</a:t>
            </a:r>
            <a:r>
              <a:rPr dirty="0"/>
              <a:t> </a:t>
            </a:r>
            <a:r>
              <a:rPr dirty="0" err="1"/>
              <a:t>nos</a:t>
            </a:r>
            <a:r>
              <a:rPr dirty="0"/>
              <a:t> dados e </a:t>
            </a:r>
            <a:r>
              <a:rPr dirty="0" err="1"/>
              <a:t>automação</a:t>
            </a:r>
            <a:r>
              <a:rPr dirty="0"/>
              <a:t>. </a:t>
            </a:r>
            <a:r>
              <a:rPr dirty="0" err="1"/>
              <a:t>Criar</a:t>
            </a:r>
            <a:r>
              <a:rPr dirty="0"/>
              <a:t> </a:t>
            </a:r>
            <a:r>
              <a:rPr dirty="0" err="1"/>
              <a:t>tensão</a:t>
            </a:r>
            <a:r>
              <a:rPr dirty="0"/>
              <a:t> </a:t>
            </a:r>
            <a:r>
              <a:rPr dirty="0" err="1"/>
              <a:t>inicial</a:t>
            </a:r>
            <a:r>
              <a:rPr dirty="0"/>
              <a:t>.</a:t>
            </a:r>
            <a:br>
              <a:rPr lang="pt-BR" dirty="0"/>
            </a:br>
            <a:br>
              <a:rPr lang="pt-BR" dirty="0"/>
            </a:br>
            <a:r>
              <a:rPr lang="pt-BR" dirty="0"/>
              <a:t>Bom dia a todos, sou Cristina Diez, Diretora comercial da Most e hoje gostaria de iniciar essa apresentação fazendo uma pergunta:</a:t>
            </a:r>
            <a:br>
              <a:rPr lang="pt-BR" dirty="0"/>
            </a:br>
            <a:br>
              <a:rPr lang="pt-BR" dirty="0"/>
            </a:br>
            <a:r>
              <a:rPr lang="pt-BR" dirty="0"/>
              <a:t>“Quantos aqui confiam 100% nos dados que usam para tomar decisões?</a:t>
            </a:r>
            <a:br>
              <a:rPr lang="pt-BR" dirty="0"/>
            </a:br>
            <a:br>
              <a:rPr lang="pt-BR" dirty="0"/>
            </a:br>
            <a:r>
              <a:rPr lang="pt-BR" dirty="0"/>
              <a:t>E quanto aqui automatizam processos nos últimos 2 anos?”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“Agora…”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“esquece saúde por um minuto.”</a:t>
            </a:r>
          </a:p>
          <a:p>
            <a:r>
              <a:rPr lang="pt-BR" dirty="0"/>
              <a:t>(pausa mais longa — isso é importante)</a:t>
            </a:r>
          </a:p>
          <a:p>
            <a:br>
              <a:rPr lang="pt-BR" dirty="0"/>
            </a:br>
            <a:r>
              <a:rPr lang="pt-BR" dirty="0"/>
              <a:t>👉 “Esse mesmo problema existe em…”</a:t>
            </a:r>
          </a:p>
          <a:p>
            <a:r>
              <a:rPr lang="pt-BR" dirty="0"/>
              <a:t>(você pode olhar para cada área visual)</a:t>
            </a:r>
          </a:p>
          <a:p>
            <a:r>
              <a:rPr lang="pt-BR" dirty="0"/>
              <a:t>“bancos…” </a:t>
            </a:r>
          </a:p>
          <a:p>
            <a:r>
              <a:rPr lang="pt-BR" dirty="0"/>
              <a:t>“seguradoras…” </a:t>
            </a:r>
          </a:p>
          <a:p>
            <a:r>
              <a:rPr lang="pt-BR" dirty="0"/>
              <a:t>“indústrias…” </a:t>
            </a:r>
          </a:p>
          <a:p>
            <a:r>
              <a:rPr lang="pt-BR" dirty="0"/>
              <a:t>“logística…” </a:t>
            </a:r>
          </a:p>
          <a:p>
            <a:r>
              <a:rPr lang="pt-BR" dirty="0"/>
              <a:t>(pausa)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3. Conexão (une tudo)</a:t>
            </a:r>
          </a:p>
          <a:p>
            <a:r>
              <a:rPr lang="pt-BR" dirty="0"/>
              <a:t>“Setores completamente diferentes…”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“mas com o mesmo problema.”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4. Insight (aqui está o valor)</a:t>
            </a:r>
          </a:p>
          <a:p>
            <a:r>
              <a:rPr lang="pt-BR" dirty="0"/>
              <a:t>👉 “Todos eles tomam decisões…”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“baseadas em dados que entram no processo.”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5. </a:t>
            </a:r>
            <a:r>
              <a:rPr lang="pt-BR" b="1" dirty="0" err="1"/>
              <a:t>Punchline</a:t>
            </a:r>
            <a:r>
              <a:rPr lang="pt-BR" b="1" dirty="0"/>
              <a:t> (curto e forte)</a:t>
            </a:r>
          </a:p>
          <a:p>
            <a:r>
              <a:rPr lang="pt-BR" dirty="0"/>
              <a:t>👉 “E se o dado entra errado…”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“a decisão sai errada.”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6. Fechamento do slide (transição)</a:t>
            </a:r>
          </a:p>
          <a:p>
            <a:r>
              <a:rPr lang="pt-BR" dirty="0"/>
              <a:t>👉 “E isso escala.”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90677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MUDANÇA DE MENTALIDADE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“Confiança não é uma etapa.”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“É uma arquitetura distribuída.”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10. OS 4 PILARES DA CONFIANÇA DIGITAL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Você entra forte aqui — estrutura clara:</a:t>
            </a:r>
          </a:p>
          <a:p>
            <a:b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 err="1"/>
              <a:t>Explicar</a:t>
            </a:r>
            <a:r>
              <a:rPr dirty="0"/>
              <a:t> IDP e multimodal.</a:t>
            </a:r>
            <a:endParaRPr lang="pt-BR" dirty="0"/>
          </a:p>
          <a:p>
            <a:endParaRPr lang="pt-BR" dirty="0"/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Baseado no material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“Transformar qualquer documento em dado estruturado com score.”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Exemplos importantes (traga aqui):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Documento estruturado → RG, CNH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Semi → contratos, formulários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Não estruturado → e-mails,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PDFs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livres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Multimodal → imagem + texto + contexto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Fala forte: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“Não é OCR…”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“É entendimento de contexto.”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 dirty="0"/>
              <a:t>Uma </a:t>
            </a:r>
            <a:r>
              <a:rPr lang="en-US" dirty="0" err="1"/>
              <a:t>primeira</a:t>
            </a:r>
            <a:r>
              <a:rPr lang="en-US" dirty="0"/>
              <a:t> rede neural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analisar</a:t>
            </a:r>
            <a:r>
              <a:rPr lang="en-US" dirty="0"/>
              <a:t> a </a:t>
            </a:r>
            <a:r>
              <a:rPr lang="en-US" dirty="0" err="1"/>
              <a:t>qualidade</a:t>
            </a:r>
            <a:r>
              <a:rPr lang="en-US" dirty="0"/>
              <a:t> do </a:t>
            </a:r>
            <a:r>
              <a:rPr lang="en-US" dirty="0" err="1"/>
              <a:t>documento</a:t>
            </a:r>
            <a:r>
              <a:rPr lang="en-US" dirty="0"/>
              <a:t> do </a:t>
            </a:r>
            <a:r>
              <a:rPr lang="en-US" dirty="0" err="1"/>
              <a:t>ponto</a:t>
            </a:r>
            <a:r>
              <a:rPr lang="en-US" dirty="0"/>
              <a:t> de vista de um </a:t>
            </a:r>
            <a:r>
              <a:rPr lang="en-US" dirty="0" err="1"/>
              <a:t>usuário</a:t>
            </a:r>
            <a:r>
              <a:rPr lang="en-US" dirty="0"/>
              <a:t> final, para </a:t>
            </a:r>
            <a:r>
              <a:rPr lang="en-US" dirty="0" err="1"/>
              <a:t>isso</a:t>
            </a:r>
            <a:r>
              <a:rPr lang="en-US" dirty="0"/>
              <a:t> </a:t>
            </a:r>
            <a:r>
              <a:rPr lang="en-US" dirty="0" err="1"/>
              <a:t>usamos</a:t>
            </a:r>
            <a:r>
              <a:rPr lang="en-US" dirty="0"/>
              <a:t> </a:t>
            </a:r>
            <a:r>
              <a:rPr lang="en-US" dirty="0" err="1"/>
              <a:t>algumas</a:t>
            </a:r>
            <a:r>
              <a:rPr lang="en-US" dirty="0"/>
              <a:t> </a:t>
            </a:r>
            <a:r>
              <a:rPr lang="en-US" dirty="0" err="1"/>
              <a:t>técnicas</a:t>
            </a:r>
            <a:r>
              <a:rPr lang="en-US" dirty="0"/>
              <a:t> de </a:t>
            </a:r>
            <a:r>
              <a:rPr lang="en-US" dirty="0" err="1"/>
              <a:t>nitidez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saber se o </a:t>
            </a:r>
            <a:r>
              <a:rPr lang="en-US" dirty="0" err="1"/>
              <a:t>documento</a:t>
            </a:r>
            <a:r>
              <a:rPr lang="en-US" dirty="0"/>
              <a:t>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muito</a:t>
            </a:r>
            <a:r>
              <a:rPr lang="en-US" dirty="0"/>
              <a:t> claro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muito</a:t>
            </a:r>
            <a:r>
              <a:rPr lang="en-US" dirty="0"/>
              <a:t> </a:t>
            </a:r>
            <a:r>
              <a:rPr lang="en-US" dirty="0" err="1"/>
              <a:t>escuro</a:t>
            </a:r>
            <a:r>
              <a:rPr lang="en-US" dirty="0"/>
              <a:t>, se </a:t>
            </a:r>
            <a:r>
              <a:rPr lang="en-US" dirty="0" err="1"/>
              <a:t>esta</a:t>
            </a:r>
            <a:r>
              <a:rPr lang="en-US" dirty="0"/>
              <a:t> </a:t>
            </a:r>
            <a:r>
              <a:rPr lang="en-US" dirty="0" err="1"/>
              <a:t>tremulo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de </a:t>
            </a:r>
            <a:r>
              <a:rPr lang="en-US" dirty="0" err="1"/>
              <a:t>tem</a:t>
            </a:r>
            <a:r>
              <a:rPr lang="en-US" dirty="0"/>
              <a:t> </a:t>
            </a:r>
            <a:r>
              <a:rPr lang="en-US" dirty="0" err="1"/>
              <a:t>reflexo</a:t>
            </a:r>
            <a:r>
              <a:rPr lang="en-US" dirty="0"/>
              <a:t>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 err="1"/>
              <a:t>Explicar</a:t>
            </a:r>
            <a:r>
              <a:rPr dirty="0"/>
              <a:t> </a:t>
            </a:r>
            <a:r>
              <a:rPr dirty="0" err="1"/>
              <a:t>mostValid</a:t>
            </a:r>
            <a:r>
              <a:rPr dirty="0"/>
              <a:t>.</a:t>
            </a:r>
            <a:endParaRPr lang="pt-BR" dirty="0"/>
          </a:p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Validação Inteligente (</a:t>
            </a:r>
            <a:r>
              <a:rPr lang="pt-BR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mostValid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“Você não valida tudo…”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“Você valida o que importa.”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Score por campo</a:t>
            </a:r>
          </a:p>
          <a:p>
            <a:pPr lvl="0"/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Threshold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configurável</a:t>
            </a:r>
          </a:p>
          <a:p>
            <a:pPr lvl="0"/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Human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-in-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-loop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👉 “Automação sem validação é risco em escala.”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b="1" dirty="0"/>
              <a:t>Transição (conectando com IDP)</a:t>
            </a:r>
          </a:p>
          <a:p>
            <a:r>
              <a:rPr lang="pt-BR" dirty="0"/>
              <a:t>“Mas entender o documento…”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“não é suficiente.”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2. PROBLEMA (curto e direto)</a:t>
            </a:r>
          </a:p>
          <a:p>
            <a:r>
              <a:rPr lang="pt-BR" dirty="0"/>
              <a:t>“Porque mesmo com os dados extraídos…”</a:t>
            </a:r>
          </a:p>
          <a:p>
            <a:r>
              <a:rPr lang="pt-BR" dirty="0"/>
              <a:t>👉 “a pergunta continua sendo…”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“posso confiar nisso?”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3. FRASE PRINCIPAL (abre o conceito)</a:t>
            </a:r>
          </a:p>
          <a:p>
            <a:r>
              <a:rPr lang="pt-BR" dirty="0"/>
              <a:t>👉 </a:t>
            </a:r>
            <a:r>
              <a:rPr lang="pt-BR" b="1" dirty="0"/>
              <a:t>“Você não valida tudo…”</a:t>
            </a:r>
            <a:endParaRPr lang="pt-BR" dirty="0"/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“você valida o que importa.”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4. EXPLICAÇÃO VISUAL (usa a imagem)</a:t>
            </a:r>
          </a:p>
          <a:p>
            <a:r>
              <a:rPr lang="pt-BR" dirty="0"/>
              <a:t>(aponta para o centro)</a:t>
            </a:r>
          </a:p>
          <a:p>
            <a:r>
              <a:rPr lang="pt-BR" dirty="0"/>
              <a:t>👉 “Cada campo recebe um score.”</a:t>
            </a:r>
          </a:p>
          <a:p>
            <a:r>
              <a:rPr lang="pt-BR" dirty="0"/>
              <a:t>“Nome… CPF… valor…”</a:t>
            </a:r>
          </a:p>
          <a:p>
            <a:r>
              <a:rPr lang="pt-BR" dirty="0"/>
              <a:t>👉 “cada informação tem um nível de confiança.”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5. THRESHOLD (aqui está o diferencial)</a:t>
            </a:r>
          </a:p>
          <a:p>
            <a:r>
              <a:rPr lang="pt-BR" dirty="0"/>
              <a:t>👉 “E você define a regra.”</a:t>
            </a:r>
          </a:p>
          <a:p>
            <a:r>
              <a:rPr lang="pt-BR" dirty="0"/>
              <a:t>“Qual é o nível aceitável?”</a:t>
            </a:r>
          </a:p>
          <a:p>
            <a:r>
              <a:rPr lang="pt-BR" dirty="0"/>
              <a:t>👉 “90%? passa automático.”</a:t>
            </a:r>
          </a:p>
          <a:p>
            <a:r>
              <a:rPr lang="pt-BR" dirty="0"/>
              <a:t>👉 “70%? precisa revisar.”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6. HUMAN-IN-THE-LOOP (momento chave)</a:t>
            </a:r>
          </a:p>
          <a:p>
            <a:r>
              <a:rPr lang="pt-BR" dirty="0"/>
              <a:t>👉 “E aqui está o ponto mais importante…”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“o humano entra só onde precisa.”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7. IMPACTO EXECUTIVO</a:t>
            </a:r>
          </a:p>
          <a:p>
            <a:r>
              <a:rPr lang="pt-BR" dirty="0"/>
              <a:t>“Isso muda completamente o jogo.”</a:t>
            </a:r>
          </a:p>
          <a:p>
            <a:r>
              <a:rPr lang="pt-BR" dirty="0"/>
              <a:t>menos custo </a:t>
            </a:r>
          </a:p>
          <a:p>
            <a:r>
              <a:rPr lang="pt-BR" dirty="0"/>
              <a:t>menos retrabalho </a:t>
            </a:r>
          </a:p>
          <a:p>
            <a:r>
              <a:rPr lang="pt-BR" dirty="0"/>
              <a:t>mais velocidade </a:t>
            </a:r>
          </a:p>
          <a:p>
            <a:r>
              <a:rPr lang="pt-BR" dirty="0"/>
              <a:t>mais segurança 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8. FECHAMENTO FORTE</a:t>
            </a:r>
          </a:p>
          <a:p>
            <a:r>
              <a:rPr lang="pt-BR" dirty="0"/>
              <a:t>👉 </a:t>
            </a:r>
            <a:r>
              <a:rPr lang="pt-BR" b="1" dirty="0"/>
              <a:t>“Você não escala validação…”</a:t>
            </a:r>
            <a:endParaRPr lang="pt-BR" dirty="0"/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“você escala decisão confiável.”</a:t>
            </a:r>
            <a:endParaRPr lang="pt-BR" dirty="0"/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 err="1"/>
              <a:t>Explicar</a:t>
            </a:r>
            <a:r>
              <a:rPr dirty="0"/>
              <a:t> </a:t>
            </a:r>
            <a:r>
              <a:rPr dirty="0" err="1"/>
              <a:t>camadas</a:t>
            </a:r>
            <a:r>
              <a:rPr dirty="0"/>
              <a:t>.</a:t>
            </a:r>
            <a:endParaRPr lang="pt-BR" dirty="0"/>
          </a:p>
          <a:p>
            <a:endParaRPr lang="pt-BR" dirty="0"/>
          </a:p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Antifraude em Camadas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Baseado no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pitch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Liveness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FaceMatch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Background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Check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QR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Code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Fala: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“Fraude hoje é engenharia.</a:t>
            </a:r>
            <a:b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Sua defesa precisa ser também.”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b="1" dirty="0"/>
              <a:t>1. TRANSIÇÃO (vem do </a:t>
            </a:r>
            <a:r>
              <a:rPr lang="pt-BR" b="1" dirty="0" err="1"/>
              <a:t>mostValid</a:t>
            </a:r>
            <a:r>
              <a:rPr lang="pt-BR" b="1" dirty="0"/>
              <a:t>)</a:t>
            </a:r>
          </a:p>
          <a:p>
            <a:r>
              <a:rPr lang="pt-BR" dirty="0"/>
              <a:t>“Até aqui…”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“a gente falou de entender o dado…”</a:t>
            </a:r>
            <a:br>
              <a:rPr lang="pt-BR" dirty="0"/>
            </a:br>
            <a:r>
              <a:rPr lang="pt-BR" dirty="0"/>
              <a:t>👉 “e validar o dado…”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“Mas isso ainda não resolve tudo.”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2. VIRADA (cria tensão)</a:t>
            </a:r>
          </a:p>
          <a:p>
            <a:r>
              <a:rPr lang="pt-BR" dirty="0"/>
              <a:t>“Porque hoje…”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“fraude não é erro.”</a:t>
            </a:r>
            <a:endParaRPr lang="pt-BR" dirty="0"/>
          </a:p>
          <a:p>
            <a:r>
              <a:rPr lang="pt-BR" dirty="0"/>
              <a:t>(pausa mais longa)</a:t>
            </a:r>
          </a:p>
          <a:p>
            <a:r>
              <a:rPr lang="pt-BR" dirty="0"/>
              <a:t>👉 </a:t>
            </a:r>
            <a:r>
              <a:rPr lang="pt-BR" b="1" dirty="0"/>
              <a:t>“fraude é engenharia.”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3. FRASE CENTRAL (impacto)</a:t>
            </a:r>
          </a:p>
          <a:p>
            <a:r>
              <a:rPr lang="pt-BR" dirty="0"/>
              <a:t>👉 </a:t>
            </a:r>
            <a:r>
              <a:rPr lang="pt-BR" b="1" dirty="0"/>
              <a:t>“E se a fraude é engenharia…”</a:t>
            </a:r>
            <a:endParaRPr lang="pt-BR" dirty="0"/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“a sua defesa precisa ser também.”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4. ENTRADA NAS CAMADAS (aponta para a imagem)</a:t>
            </a:r>
          </a:p>
          <a:p>
            <a:r>
              <a:rPr lang="pt-BR" dirty="0"/>
              <a:t>“E é por isso que não existe uma solução única…”</a:t>
            </a:r>
          </a:p>
          <a:p>
            <a:r>
              <a:rPr lang="pt-BR" dirty="0"/>
              <a:t>👉 “Você precisa de camadas.”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5. CAMADA 1 — LIVENESS</a:t>
            </a:r>
          </a:p>
          <a:p>
            <a:r>
              <a:rPr lang="pt-BR" dirty="0"/>
              <a:t>👉 “Primeiro: prova de vida.”</a:t>
            </a:r>
          </a:p>
          <a:p>
            <a:r>
              <a:rPr lang="pt-BR" dirty="0"/>
              <a:t>“Você garante que existe uma pessoa real…”</a:t>
            </a:r>
          </a:p>
          <a:p>
            <a:r>
              <a:rPr lang="pt-BR" dirty="0"/>
              <a:t>👉 “e não uma tentativa de fraude com foto ou vídeo.”</a:t>
            </a:r>
          </a:p>
          <a:p>
            <a:r>
              <a:rPr lang="pt-BR" dirty="0"/>
              <a:t>(baseado no material) 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6. CAMADA 2 — FACEMATCH</a:t>
            </a:r>
          </a:p>
          <a:p>
            <a:r>
              <a:rPr lang="pt-BR" dirty="0"/>
              <a:t>👉 “Segundo: comparação facial.”</a:t>
            </a:r>
          </a:p>
          <a:p>
            <a:r>
              <a:rPr lang="pt-BR" dirty="0"/>
              <a:t>“Você não só vê a pessoa…”</a:t>
            </a:r>
          </a:p>
          <a:p>
            <a:r>
              <a:rPr lang="pt-BR" dirty="0"/>
              <a:t>👉 “você confirma que ela é quem diz ser.”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7. CAMADA 3 — BACKGROUND CHECK</a:t>
            </a:r>
          </a:p>
          <a:p>
            <a:r>
              <a:rPr lang="pt-BR" dirty="0"/>
              <a:t>👉 “Terceiro: contexto.”</a:t>
            </a:r>
          </a:p>
          <a:p>
            <a:r>
              <a:rPr lang="pt-BR" dirty="0"/>
              <a:t>“Você valida CPF, CNPJ…”</a:t>
            </a:r>
          </a:p>
          <a:p>
            <a:r>
              <a:rPr lang="pt-BR" dirty="0"/>
              <a:t>👉 “histórico, reputação, dados públicos.”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8. CAMADA 4 — QR CODE / FONTE OFICIAL</a:t>
            </a:r>
          </a:p>
          <a:p>
            <a:r>
              <a:rPr lang="pt-BR" dirty="0"/>
              <a:t>👉 “Quarto: validação na origem.”</a:t>
            </a:r>
          </a:p>
          <a:p>
            <a:r>
              <a:rPr lang="pt-BR" dirty="0"/>
              <a:t>“Você não confia no documento…”</a:t>
            </a:r>
          </a:p>
          <a:p>
            <a:r>
              <a:rPr lang="pt-BR" dirty="0"/>
              <a:t>👉 </a:t>
            </a:r>
            <a:r>
              <a:rPr lang="pt-BR" b="1" dirty="0"/>
              <a:t>“você confere na fonte oficial.”</a:t>
            </a:r>
            <a:endParaRPr lang="pt-BR" dirty="0"/>
          </a:p>
          <a:p>
            <a:r>
              <a:rPr lang="pt-BR" dirty="0"/>
              <a:t>(base forte aqui) 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9. INSIGHT EXECUTIVO (muito importante)</a:t>
            </a:r>
          </a:p>
          <a:p>
            <a:r>
              <a:rPr lang="pt-BR" dirty="0"/>
              <a:t>👉 “Cada camada resolve um tipo de risco.”</a:t>
            </a:r>
          </a:p>
          <a:p>
            <a:r>
              <a:rPr lang="pt-BR" dirty="0"/>
              <a:t>👉 “Mas juntas…”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“elas eliminam o risco sistêmico.”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10. EXEMPLO RÁPIDO (conecta com realidade)</a:t>
            </a:r>
          </a:p>
          <a:p>
            <a:r>
              <a:rPr lang="pt-BR" dirty="0"/>
              <a:t>“Por exemplo…”</a:t>
            </a:r>
          </a:p>
          <a:p>
            <a:r>
              <a:rPr lang="pt-BR" dirty="0"/>
              <a:t>👉 “um fraudador pode falsificar um documento…”</a:t>
            </a:r>
          </a:p>
          <a:p>
            <a:r>
              <a:rPr lang="pt-BR" dirty="0"/>
              <a:t>👉 “mas não passa no </a:t>
            </a:r>
            <a:r>
              <a:rPr lang="pt-BR" dirty="0" err="1"/>
              <a:t>liveness</a:t>
            </a:r>
            <a:r>
              <a:rPr lang="pt-BR" dirty="0"/>
              <a:t>.”</a:t>
            </a:r>
          </a:p>
          <a:p>
            <a:r>
              <a:rPr lang="pt-BR" dirty="0"/>
              <a:t>👉 “ou passa no </a:t>
            </a:r>
            <a:r>
              <a:rPr lang="pt-BR" dirty="0" err="1"/>
              <a:t>liveness</a:t>
            </a:r>
            <a:r>
              <a:rPr lang="pt-BR" dirty="0"/>
              <a:t>…”</a:t>
            </a:r>
          </a:p>
          <a:p>
            <a:r>
              <a:rPr lang="pt-BR" dirty="0"/>
              <a:t>👉 “mas não passa no background.”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11. FECHAMENTO FORTE</a:t>
            </a:r>
          </a:p>
          <a:p>
            <a:r>
              <a:rPr lang="pt-BR" dirty="0"/>
              <a:t>👉 </a:t>
            </a:r>
            <a:r>
              <a:rPr lang="pt-BR" b="1" dirty="0"/>
              <a:t>“Segurança não é um ponto…”</a:t>
            </a:r>
            <a:endParaRPr lang="pt-BR" dirty="0"/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“é uma construção.”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12. TRANSIÇÃO PARA PRÓXIMO SLIDE</a:t>
            </a:r>
          </a:p>
          <a:p>
            <a:r>
              <a:rPr lang="pt-BR" dirty="0"/>
              <a:t>👉 “E quando você conecta tudo isso…”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“você deixa de ter ferramentas…”</a:t>
            </a:r>
          </a:p>
          <a:p>
            <a:r>
              <a:rPr lang="pt-BR" dirty="0"/>
              <a:t>👉 </a:t>
            </a:r>
            <a:r>
              <a:rPr lang="pt-BR" b="1" dirty="0"/>
              <a:t>“e passa a ter uma arquitetura de decisão.”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🧠 DICA EXECUTIVA (OURO)</a:t>
            </a:r>
          </a:p>
          <a:p>
            <a:r>
              <a:rPr lang="pt-BR" dirty="0"/>
              <a:t>Esse slide NÃO é sobre tecnologia.</a:t>
            </a:r>
          </a:p>
          <a:p>
            <a:r>
              <a:rPr lang="pt-BR" dirty="0"/>
              <a:t>👉 É sobre </a:t>
            </a:r>
            <a:r>
              <a:rPr lang="pt-BR" b="1" dirty="0"/>
              <a:t>risco de negócio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🔥 FRASES DE IMPACTO (USE 1 OU 2)**</a:t>
            </a:r>
          </a:p>
          <a:p>
            <a:r>
              <a:rPr lang="pt-BR" dirty="0"/>
              <a:t>“Fraude escala. Sua defesa também precisa escalar.” </a:t>
            </a:r>
          </a:p>
          <a:p>
            <a:r>
              <a:rPr lang="pt-BR" dirty="0"/>
              <a:t>“Não existe bala de prata contra fraude.” </a:t>
            </a:r>
          </a:p>
          <a:p>
            <a:r>
              <a:rPr lang="pt-BR" dirty="0"/>
              <a:t>“Confiança sem verificação é risco.” 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🚀 COMO VOCÊ SE DIFERENCIA AQUI</a:t>
            </a:r>
          </a:p>
          <a:p>
            <a:r>
              <a:rPr lang="pt-BR" dirty="0"/>
              <a:t>Você não está dizendo:</a:t>
            </a:r>
          </a:p>
          <a:p>
            <a:r>
              <a:rPr lang="pt-BR" dirty="0"/>
              <a:t>❌ “temos </a:t>
            </a:r>
            <a:r>
              <a:rPr lang="pt-BR" dirty="0" err="1"/>
              <a:t>liveness</a:t>
            </a:r>
            <a:r>
              <a:rPr lang="pt-BR" dirty="0"/>
              <a:t>”</a:t>
            </a:r>
            <a:br>
              <a:rPr lang="pt-BR" dirty="0"/>
            </a:br>
            <a:r>
              <a:rPr lang="pt-BR" dirty="0"/>
              <a:t>❌ “temos </a:t>
            </a:r>
            <a:r>
              <a:rPr lang="pt-BR" dirty="0" err="1"/>
              <a:t>facematch</a:t>
            </a:r>
            <a:r>
              <a:rPr lang="pt-BR" dirty="0"/>
              <a:t>”</a:t>
            </a:r>
          </a:p>
          <a:p>
            <a:r>
              <a:rPr lang="pt-BR" dirty="0"/>
              <a:t>👉 Você está dizendo:</a:t>
            </a:r>
          </a:p>
          <a:p>
            <a:r>
              <a:rPr lang="pt-BR" dirty="0"/>
              <a:t>👉 </a:t>
            </a:r>
            <a:r>
              <a:rPr lang="pt-BR" b="1" dirty="0"/>
              <a:t>“sabemos como combinar isso para eliminar risco real.”</a:t>
            </a:r>
            <a:endParaRPr lang="pt-BR" dirty="0"/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 err="1"/>
              <a:t>Explicar</a:t>
            </a:r>
            <a:r>
              <a:rPr dirty="0"/>
              <a:t> </a:t>
            </a:r>
            <a:r>
              <a:rPr dirty="0" err="1"/>
              <a:t>orquestração</a:t>
            </a:r>
            <a:r>
              <a:rPr dirty="0"/>
              <a:t>.</a:t>
            </a:r>
            <a:endParaRPr lang="pt-BR" dirty="0"/>
          </a:p>
          <a:p>
            <a:endParaRPr lang="pt-BR" dirty="0"/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Baseado no material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“Aqui está o ponto mais subestimado…”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“Orquestração.”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“Não adianta ter as melhores APIs isoladas…”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“O valor está em como elas trabalham juntas.”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dirty="0"/>
              <a:t>Perfeito — esse é o </a:t>
            </a:r>
            <a:r>
              <a:rPr lang="pt-BR" b="1" dirty="0"/>
              <a:t>slide final da sua narrativa técnica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/>
              <a:t>Aqui você fecha tudo com </a:t>
            </a:r>
            <a:r>
              <a:rPr lang="pt-BR" b="1" dirty="0"/>
              <a:t>orquestração (MOST Connect)</a:t>
            </a:r>
            <a:r>
              <a:rPr lang="pt-BR" dirty="0"/>
              <a:t> e eleva para nível executivo.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🎤 ROTEIRO DE FALA — ORQUESTRAÇÃO (MOST CONNECT)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1. TRANSIÇÃO (vem do antifraude)</a:t>
            </a:r>
          </a:p>
          <a:p>
            <a:r>
              <a:rPr lang="pt-BR" dirty="0"/>
              <a:t>“Agora deixa eu fazer uma pergunta…”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“De que adianta ter tudo isso…”</a:t>
            </a:r>
          </a:p>
          <a:p>
            <a:r>
              <a:rPr lang="pt-BR" dirty="0"/>
              <a:t>extração</a:t>
            </a:r>
          </a:p>
          <a:p>
            <a:r>
              <a:rPr lang="pt-BR" dirty="0"/>
              <a:t>validação</a:t>
            </a:r>
          </a:p>
          <a:p>
            <a:r>
              <a:rPr lang="pt-BR" dirty="0"/>
              <a:t>antifraude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“se nada disso estiver conectado?”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2. PROBLEMA (real e comum)</a:t>
            </a:r>
          </a:p>
          <a:p>
            <a:r>
              <a:rPr lang="pt-BR" dirty="0"/>
              <a:t>“O que a maioria das empresas tem hoje…”</a:t>
            </a:r>
          </a:p>
          <a:p>
            <a:r>
              <a:rPr lang="pt-BR" dirty="0"/>
              <a:t>👉 “são várias ferramentas isoladas.”</a:t>
            </a:r>
          </a:p>
          <a:p>
            <a:r>
              <a:rPr lang="pt-BR" dirty="0"/>
              <a:t>um OCR</a:t>
            </a:r>
          </a:p>
          <a:p>
            <a:r>
              <a:rPr lang="pt-BR" dirty="0"/>
              <a:t>uma biometria</a:t>
            </a:r>
          </a:p>
          <a:p>
            <a:r>
              <a:rPr lang="pt-BR" dirty="0"/>
              <a:t>uma consulta externa</a:t>
            </a:r>
          </a:p>
          <a:p>
            <a:r>
              <a:rPr lang="pt-BR" dirty="0"/>
              <a:t>👉 “Cada uma resolve um pedaço…”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“mas ninguém resolve o todo.”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3. VIRADA (entrada no conceito)</a:t>
            </a:r>
          </a:p>
          <a:p>
            <a:r>
              <a:rPr lang="pt-BR" dirty="0"/>
              <a:t>👉 “E é aqui que entra a orquestração.”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“O jogo não é ter tecnologia…”</a:t>
            </a:r>
            <a:endParaRPr lang="pt-BR" dirty="0"/>
          </a:p>
          <a:p>
            <a:r>
              <a:rPr lang="pt-BR" dirty="0"/>
              <a:t>👉 </a:t>
            </a:r>
            <a:r>
              <a:rPr lang="pt-BR" b="1" dirty="0"/>
              <a:t>“é como você conecta ela.”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4. EXPLICAÇÃO VISUAL (use a imagem mentalmente)</a:t>
            </a:r>
          </a:p>
          <a:p>
            <a:r>
              <a:rPr lang="pt-BR" dirty="0"/>
              <a:t>“Pensa nisso como um maestro…”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“cada solução é um instrumento.”</a:t>
            </a:r>
          </a:p>
          <a:p>
            <a:r>
              <a:rPr lang="pt-BR" dirty="0"/>
              <a:t>👉 “o </a:t>
            </a:r>
            <a:r>
              <a:rPr lang="pt-BR" dirty="0" err="1"/>
              <a:t>mostQI</a:t>
            </a:r>
            <a:r>
              <a:rPr lang="pt-BR" dirty="0"/>
              <a:t> Connect…”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“é quem faz tudo tocar junto.”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5. O QUE ELE FAZ (simples e direto)</a:t>
            </a:r>
          </a:p>
          <a:p>
            <a:r>
              <a:rPr lang="pt-BR" dirty="0"/>
              <a:t>👉 “Ele conecta tudo:”</a:t>
            </a:r>
          </a:p>
          <a:p>
            <a:r>
              <a:rPr lang="pt-BR" dirty="0"/>
              <a:t>IDP (entrada)</a:t>
            </a:r>
          </a:p>
          <a:p>
            <a:r>
              <a:rPr lang="pt-BR" dirty="0" err="1"/>
              <a:t>mostValid</a:t>
            </a:r>
            <a:r>
              <a:rPr lang="pt-BR" dirty="0"/>
              <a:t> (validação)</a:t>
            </a:r>
          </a:p>
          <a:p>
            <a:r>
              <a:rPr lang="pt-BR" dirty="0"/>
              <a:t>antifraude (camadas)</a:t>
            </a:r>
          </a:p>
          <a:p>
            <a:r>
              <a:rPr lang="pt-BR" dirty="0"/>
              <a:t>👉 “em um fluxo único.”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6. DIFERENCIAL REAL (muito importante)</a:t>
            </a:r>
          </a:p>
          <a:p>
            <a:r>
              <a:rPr lang="pt-BR" dirty="0"/>
              <a:t>👉 “E não é só integração…”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“é decisão orquestrada.”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dirty="0"/>
              <a:t>“Ele decide:”</a:t>
            </a:r>
          </a:p>
          <a:p>
            <a:r>
              <a:rPr lang="pt-BR" dirty="0"/>
              <a:t>quando validar</a:t>
            </a:r>
          </a:p>
          <a:p>
            <a:r>
              <a:rPr lang="pt-BR" dirty="0"/>
              <a:t>quando consultar</a:t>
            </a:r>
          </a:p>
          <a:p>
            <a:r>
              <a:rPr lang="pt-BR" dirty="0"/>
              <a:t>quando bloquear</a:t>
            </a:r>
          </a:p>
          <a:p>
            <a:r>
              <a:rPr lang="pt-BR" dirty="0"/>
              <a:t>quando aprovar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7. CONEXÃO COM NEGÓCIO</a:t>
            </a:r>
          </a:p>
          <a:p>
            <a:r>
              <a:rPr lang="pt-BR" dirty="0"/>
              <a:t>👉 “E isso muda completamente o resultado.”</a:t>
            </a:r>
          </a:p>
          <a:p>
            <a:r>
              <a:rPr lang="pt-BR" dirty="0"/>
              <a:t>mais velocidade</a:t>
            </a:r>
          </a:p>
          <a:p>
            <a:r>
              <a:rPr lang="pt-BR" dirty="0"/>
              <a:t>menos custo</a:t>
            </a:r>
          </a:p>
          <a:p>
            <a:r>
              <a:rPr lang="pt-BR" dirty="0"/>
              <a:t>menos risco</a:t>
            </a:r>
          </a:p>
          <a:p>
            <a:r>
              <a:rPr lang="pt-BR" dirty="0"/>
              <a:t>mais escala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8. FECHAMENTO FORTE (NÍVEL EXECUTIVO)</a:t>
            </a:r>
          </a:p>
          <a:p>
            <a:r>
              <a:rPr lang="pt-BR" dirty="0"/>
              <a:t>👉 </a:t>
            </a:r>
            <a:r>
              <a:rPr lang="pt-BR" b="1" dirty="0"/>
              <a:t>“Você não está conectando APIs…”</a:t>
            </a:r>
            <a:endParaRPr lang="pt-BR" dirty="0"/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“você está construindo decisões confiáveis em escala.”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9. FRASE FINAL (PREPARA ENCERRAMENTO)</a:t>
            </a:r>
          </a:p>
          <a:p>
            <a:r>
              <a:rPr lang="pt-BR" dirty="0"/>
              <a:t>👉 </a:t>
            </a:r>
            <a:r>
              <a:rPr lang="pt-BR" b="1" dirty="0"/>
              <a:t>“Confiança não é uma etapa…”</a:t>
            </a:r>
            <a:endParaRPr lang="pt-BR" dirty="0"/>
          </a:p>
          <a:p>
            <a:r>
              <a:rPr lang="pt-BR" dirty="0"/>
              <a:t>👉 </a:t>
            </a:r>
            <a:r>
              <a:rPr lang="pt-BR" b="1" dirty="0"/>
              <a:t>“é uma jornada orquestrada.”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🧠 DICA DE OURO</a:t>
            </a:r>
          </a:p>
          <a:p>
            <a:r>
              <a:rPr lang="pt-BR" dirty="0"/>
              <a:t>Esse slide é onde você:</a:t>
            </a:r>
          </a:p>
          <a:p>
            <a:r>
              <a:rPr lang="pt-BR" dirty="0"/>
              <a:t>✔ sai de tecnologia</a:t>
            </a:r>
            <a:br>
              <a:rPr lang="pt-BR" dirty="0"/>
            </a:br>
            <a:r>
              <a:rPr lang="pt-BR" dirty="0"/>
              <a:t>✔ entra em arquitetura</a:t>
            </a:r>
            <a:br>
              <a:rPr lang="pt-BR" dirty="0"/>
            </a:br>
            <a:r>
              <a:rPr lang="pt-BR" dirty="0"/>
              <a:t>✔ fecha valor de negócio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🔥 FRASES OPCIONAIS (USE SE QUISER)**</a:t>
            </a:r>
          </a:p>
          <a:p>
            <a:r>
              <a:rPr lang="pt-BR" dirty="0"/>
              <a:t>“Integração conecta sistemas. Orquestração conecta decisões.”</a:t>
            </a:r>
          </a:p>
          <a:p>
            <a:r>
              <a:rPr lang="pt-BR" dirty="0"/>
              <a:t>“Sem orquestração, você tem ferramentas. Com orquestração, você tem resultado.”</a:t>
            </a:r>
          </a:p>
          <a:p>
            <a:r>
              <a:rPr lang="pt-BR" dirty="0"/>
              <a:t>“A diferença entre automação e escala… é coordenação.”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🚀 FECHAMENTO DA SUA PALESTRA</a:t>
            </a:r>
          </a:p>
          <a:p>
            <a:r>
              <a:rPr lang="pt-BR" dirty="0"/>
              <a:t>Depois desse slide, você está pronto para:</a:t>
            </a:r>
          </a:p>
          <a:p>
            <a:r>
              <a:rPr lang="pt-BR" dirty="0"/>
              <a:t>👉 voltar para a pergunta inicial</a:t>
            </a:r>
            <a:br>
              <a:rPr lang="pt-BR" dirty="0"/>
            </a:br>
            <a:r>
              <a:rPr lang="pt-BR" dirty="0"/>
              <a:t>👉 reforçar “confiança em escala”</a:t>
            </a:r>
            <a:br>
              <a:rPr lang="pt-BR" dirty="0"/>
            </a:br>
            <a:r>
              <a:rPr lang="pt-BR" dirty="0"/>
              <a:t>👉 fazer o fechamento executivo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dirty="0"/>
              <a:t>Se quiser, posso montar:</a:t>
            </a:r>
          </a:p>
          <a:p>
            <a:r>
              <a:rPr lang="pt-BR" dirty="0"/>
              <a:t>🎯 </a:t>
            </a:r>
            <a:r>
              <a:rPr lang="pt-BR" b="1" dirty="0"/>
              <a:t>slide visual do </a:t>
            </a:r>
            <a:r>
              <a:rPr lang="pt-BR" b="1" dirty="0" err="1"/>
              <a:t>mostQI</a:t>
            </a:r>
            <a:r>
              <a:rPr lang="pt-BR" b="1" dirty="0"/>
              <a:t> Connect (mesmo padrão </a:t>
            </a:r>
            <a:r>
              <a:rPr lang="pt-BR" b="1" dirty="0" err="1"/>
              <a:t>dark</a:t>
            </a:r>
            <a:r>
              <a:rPr lang="pt-BR" b="1" dirty="0"/>
              <a:t> + neon)</a:t>
            </a:r>
            <a:endParaRPr lang="pt-BR" dirty="0"/>
          </a:p>
          <a:p>
            <a:r>
              <a:rPr lang="pt-BR" dirty="0"/>
              <a:t>ou o </a:t>
            </a:r>
            <a:r>
              <a:rPr lang="pt-BR" b="1" dirty="0"/>
              <a:t>slide final de impacto (encerramento </a:t>
            </a:r>
            <a:r>
              <a:rPr lang="pt-BR" b="1" dirty="0" err="1"/>
              <a:t>keynote</a:t>
            </a:r>
            <a:r>
              <a:rPr lang="pt-BR" b="1" dirty="0"/>
              <a:t>)</a:t>
            </a:r>
            <a:endParaRPr lang="pt-BR" dirty="0"/>
          </a:p>
          <a:p>
            <a:r>
              <a:rPr lang="pt-BR" dirty="0"/>
              <a:t>Você já está com uma narrativa de palestra de alto nível.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EXPANSÃO PARA OUTROS CASOS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Use exemplos do material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Banco → </a:t>
            </a:r>
            <a:r>
              <a:rPr lang="pt-B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onboarding</a:t>
            </a:r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30 min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Logística → fraude -92%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Indústria → cadastro em 1 dia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Fala: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“O problema muda de nome…”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“Mas a raiz é a mesma.”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dirty="0"/>
              <a:t>Perfeito — esse slide é onde você faz a </a:t>
            </a:r>
            <a:r>
              <a:rPr lang="pt-BR" b="1" dirty="0"/>
              <a:t>generalização estratégica</a:t>
            </a:r>
            <a:r>
              <a:rPr lang="pt-BR" dirty="0"/>
              <a:t>.</a:t>
            </a:r>
            <a:br>
              <a:rPr lang="pt-BR" dirty="0"/>
            </a:br>
            <a:r>
              <a:rPr lang="pt-BR" dirty="0"/>
              <a:t>Aqui você mostra que não é um case isolado — é um </a:t>
            </a:r>
            <a:r>
              <a:rPr lang="pt-BR" b="1" dirty="0"/>
              <a:t>padrão de mercado</a:t>
            </a:r>
            <a:r>
              <a:rPr lang="pt-BR" dirty="0"/>
              <a:t>.</a:t>
            </a:r>
          </a:p>
          <a:p>
            <a:r>
              <a:rPr lang="pt-BR" dirty="0"/>
              <a:t>Vou te dar um roteiro nível </a:t>
            </a:r>
            <a:r>
              <a:rPr lang="pt-BR" dirty="0" err="1"/>
              <a:t>keynote</a:t>
            </a:r>
            <a:r>
              <a:rPr lang="pt-BR" dirty="0"/>
              <a:t>, com ritmo, pausa e impacto.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🎤 ROTEIRO DE FALA — EXPANSÃO PARA OUTROS CASOS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1. TRANSIÇÃO (vem do case saúde)</a:t>
            </a:r>
          </a:p>
          <a:p>
            <a:r>
              <a:rPr lang="pt-BR" dirty="0"/>
              <a:t>“Agora…”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“vamos sair um pouco da saúde.”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2. ABERTURA (amplia visão)</a:t>
            </a:r>
          </a:p>
          <a:p>
            <a:r>
              <a:rPr lang="pt-BR" dirty="0"/>
              <a:t>👉 “Porque esse problema…”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“não é da saúde.”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3. BANCO (primeiro exemplo — forte)</a:t>
            </a:r>
          </a:p>
          <a:p>
            <a:r>
              <a:rPr lang="pt-BR" dirty="0"/>
              <a:t>👉 “No financeiro…”</a:t>
            </a:r>
          </a:p>
          <a:p>
            <a:r>
              <a:rPr lang="pt-BR" dirty="0"/>
              <a:t>👉 “um banco digital…”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“reduziu o </a:t>
            </a:r>
            <a:r>
              <a:rPr lang="pt-BR" b="1" dirty="0" err="1"/>
              <a:t>onboarding</a:t>
            </a:r>
            <a:r>
              <a:rPr lang="pt-BR" b="1" dirty="0"/>
              <a:t> de 48 horas para 30 minutos.”</a:t>
            </a:r>
            <a:endParaRPr lang="pt-BR" dirty="0"/>
          </a:p>
          <a:p>
            <a:r>
              <a:rPr lang="pt-BR" dirty="0"/>
              <a:t>(pausa)</a:t>
            </a:r>
          </a:p>
          <a:p>
            <a:r>
              <a:rPr lang="pt-BR" dirty="0"/>
              <a:t>👉 “Por quê?”</a:t>
            </a:r>
          </a:p>
          <a:p>
            <a:r>
              <a:rPr lang="pt-BR" dirty="0"/>
              <a:t>👉 “entrada confiável + validação + decisão automatizada.”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4. LOGÍSTICA (impacto alto)</a:t>
            </a:r>
          </a:p>
          <a:p>
            <a:r>
              <a:rPr lang="pt-BR" dirty="0"/>
              <a:t>👉 “Na logística…”</a:t>
            </a:r>
          </a:p>
          <a:p>
            <a:r>
              <a:rPr lang="pt-BR" dirty="0"/>
              <a:t>👉 “validação de motoristas…”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“fraude caiu mais de 90%.”</a:t>
            </a:r>
            <a:endParaRPr lang="pt-BR" dirty="0"/>
          </a:p>
          <a:p>
            <a:r>
              <a:rPr lang="pt-BR" dirty="0"/>
              <a:t>(pausa)</a:t>
            </a:r>
          </a:p>
          <a:p>
            <a:r>
              <a:rPr lang="pt-BR" dirty="0"/>
              <a:t>👉 “Não foi sorte.”</a:t>
            </a:r>
          </a:p>
          <a:p>
            <a:r>
              <a:rPr lang="pt-BR" dirty="0"/>
              <a:t>👉 “foi arquitetura.”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5. INDÚSTRIA (operacional)</a:t>
            </a:r>
          </a:p>
          <a:p>
            <a:r>
              <a:rPr lang="pt-BR" dirty="0"/>
              <a:t>👉 “Na indústria…”</a:t>
            </a:r>
          </a:p>
          <a:p>
            <a:r>
              <a:rPr lang="pt-BR" dirty="0"/>
              <a:t>👉 “cadastro de fornecedores…”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“de dias… para menos de 1 dia.”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6. PAUSA (IMPORTANTE)</a:t>
            </a:r>
          </a:p>
          <a:p>
            <a:r>
              <a:rPr lang="pt-BR" dirty="0"/>
              <a:t>(pausa — olha para a plateia)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7. FRASE CENTRAL (aqui está o ouro)</a:t>
            </a:r>
          </a:p>
          <a:p>
            <a:r>
              <a:rPr lang="pt-BR" dirty="0"/>
              <a:t>👉 </a:t>
            </a:r>
            <a:r>
              <a:rPr lang="pt-BR" b="1" dirty="0"/>
              <a:t>“O problema muda de nome…”</a:t>
            </a:r>
            <a:endParaRPr lang="pt-BR" dirty="0"/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“mas a raiz é a mesma.”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8. EXPLICAÇÃO (curta, poderosa)</a:t>
            </a:r>
          </a:p>
          <a:p>
            <a:r>
              <a:rPr lang="pt-BR" dirty="0"/>
              <a:t>👉 “Sempre começa com:”</a:t>
            </a:r>
          </a:p>
          <a:p>
            <a:r>
              <a:rPr lang="pt-BR" dirty="0"/>
              <a:t>dado de entrada</a:t>
            </a:r>
          </a:p>
          <a:p>
            <a:r>
              <a:rPr lang="pt-BR" dirty="0"/>
              <a:t>validação</a:t>
            </a:r>
          </a:p>
          <a:p>
            <a:r>
              <a:rPr lang="pt-BR" dirty="0"/>
              <a:t>decisão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9. INSIGHT EXECUTIVO</a:t>
            </a:r>
          </a:p>
          <a:p>
            <a:r>
              <a:rPr lang="pt-BR" dirty="0"/>
              <a:t>👉 “E quando isso não é confiável…”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“o problema aparece em qualquer setor.”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10. FECHAMENTO DO SLIDE</a:t>
            </a:r>
          </a:p>
          <a:p>
            <a:r>
              <a:rPr lang="pt-BR" dirty="0"/>
              <a:t>👉 </a:t>
            </a:r>
            <a:r>
              <a:rPr lang="pt-BR" b="1" dirty="0"/>
              <a:t>“Não é um problema de indústria…”</a:t>
            </a:r>
            <a:endParaRPr lang="pt-BR" dirty="0"/>
          </a:p>
          <a:p>
            <a:r>
              <a:rPr lang="pt-BR" dirty="0"/>
              <a:t>👉 </a:t>
            </a:r>
            <a:r>
              <a:rPr lang="pt-BR" b="1" dirty="0"/>
              <a:t>“é um problema de arquitetura.”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🧠 DICA DE EXECUÇÃO</a:t>
            </a:r>
          </a:p>
          <a:p>
            <a:r>
              <a:rPr lang="pt-BR" dirty="0"/>
              <a:t>Esse slide serve para:</a:t>
            </a:r>
          </a:p>
          <a:p>
            <a:r>
              <a:rPr lang="pt-BR" dirty="0"/>
              <a:t>✔ tirar a objeção “isso não é meu caso”</a:t>
            </a:r>
            <a:br>
              <a:rPr lang="pt-BR" dirty="0"/>
            </a:br>
            <a:r>
              <a:rPr lang="pt-BR" dirty="0"/>
              <a:t>✔ mostrar escala da solução</a:t>
            </a:r>
            <a:br>
              <a:rPr lang="pt-BR" dirty="0"/>
            </a:br>
            <a:r>
              <a:rPr lang="pt-BR" dirty="0"/>
              <a:t>✔ posicionar você como visão de mercado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🔥 FRASES OPCIONAIS (SE QUISER SUBIR AINDA MAIS)**</a:t>
            </a:r>
          </a:p>
          <a:p>
            <a:r>
              <a:rPr lang="pt-BR" dirty="0"/>
              <a:t>“Muda o processo, não muda o problema.”</a:t>
            </a:r>
          </a:p>
          <a:p>
            <a:r>
              <a:rPr lang="pt-BR" dirty="0"/>
              <a:t>“Toda empresa que decide com dados… enfrenta isso.”</a:t>
            </a:r>
          </a:p>
          <a:p>
            <a:r>
              <a:rPr lang="pt-BR" dirty="0"/>
              <a:t>“A diferença não está no setor… está na forma de tratar o dado.”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🚀 CONEXÃO PERFEITA (PRÓXIMO SLIDE)</a:t>
            </a:r>
          </a:p>
          <a:p>
            <a:r>
              <a:rPr lang="pt-BR" dirty="0"/>
              <a:t>Depois desse, você pode entrar em:</a:t>
            </a:r>
          </a:p>
          <a:p>
            <a:r>
              <a:rPr lang="pt-BR" dirty="0"/>
              <a:t>👉 </a:t>
            </a:r>
            <a:r>
              <a:rPr lang="pt-BR" b="1" dirty="0"/>
              <a:t>“Por isso criamos um modelo…”</a:t>
            </a:r>
            <a:r>
              <a:rPr lang="pt-BR" dirty="0"/>
              <a:t> (os 4 pilares / arquitetura)</a:t>
            </a:r>
          </a:p>
          <a:p>
            <a:r>
              <a:rPr lang="pt-BR" dirty="0"/>
              <a:t>ou</a:t>
            </a:r>
          </a:p>
          <a:p>
            <a:r>
              <a:rPr lang="pt-BR" dirty="0"/>
              <a:t>👉 ir direto para </a:t>
            </a:r>
            <a:r>
              <a:rPr lang="pt-BR" b="1" dirty="0"/>
              <a:t>orquestração (Connect)</a:t>
            </a:r>
            <a:r>
              <a:rPr lang="pt-BR" dirty="0"/>
              <a:t> como solução universal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dirty="0"/>
              <a:t>Se quiser, posso montar esse slide visual (minimalista e executivo) exatamente alinhado com essa fala.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EAAEE-9352-451D-9D16-6472F8DED078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5064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ELEVAÇÃO FINAL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“A próxima geração de empresas…”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(pausa)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“não será definida por quem tem mais IA…”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“mas por quem confia nas decisões que a IA toma.”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ATO 7 — FECHAMENTO (58–60 min)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16. PERGUNTA FINAL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(pausa longa)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“Sua empresa escala processos…”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(pausa)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“…ou escala decisões confiáveis?”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17. FRASE FINAL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“A próxima vantagem competitiva…”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“não será quem tem mais dados.”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“Será quem confia neles.”</a:t>
            </a:r>
          </a:p>
          <a:p>
            <a:endParaRPr lang="pt-B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dirty="0"/>
              <a:t>Esse é o seu </a:t>
            </a:r>
            <a:r>
              <a:rPr lang="pt-BR" b="1" dirty="0"/>
              <a:t>slide de encerramento nível </a:t>
            </a:r>
            <a:r>
              <a:rPr lang="pt-BR" b="1" dirty="0" err="1"/>
              <a:t>keynote</a:t>
            </a:r>
            <a:r>
              <a:rPr lang="pt-BR" dirty="0"/>
              <a:t> — e ele está exatamente no ponto certo: emocional + estratégico + memorável.</a:t>
            </a:r>
          </a:p>
          <a:p>
            <a:r>
              <a:rPr lang="pt-BR" dirty="0"/>
              <a:t>Agora vem o que realmente faz diferença: </a:t>
            </a:r>
            <a:r>
              <a:rPr lang="pt-BR" b="1" dirty="0"/>
              <a:t>como você entrega isso no palco</a:t>
            </a:r>
            <a:r>
              <a:rPr lang="pt-BR" dirty="0"/>
              <a:t>.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🎤 ROTEIRO DE FALA — SLIDE FINAL (FECHAMENTO)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1. ABERTURA (calma, olhando para o público)</a:t>
            </a:r>
          </a:p>
          <a:p>
            <a:r>
              <a:rPr lang="pt-BR" dirty="0"/>
              <a:t>“Deixa eu fechar com uma provocação…”</a:t>
            </a:r>
          </a:p>
          <a:p>
            <a:r>
              <a:rPr lang="pt-BR" dirty="0"/>
              <a:t>(pausa)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2. VISÃO DE FUTURO</a:t>
            </a:r>
          </a:p>
          <a:p>
            <a:r>
              <a:rPr lang="pt-BR" dirty="0"/>
              <a:t>👉 “A próxima geração de empresas…”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“não será definida por quem tem mais IA…”</a:t>
            </a:r>
          </a:p>
          <a:p>
            <a:r>
              <a:rPr lang="pt-BR" dirty="0"/>
              <a:t>(pausa — deixa isso gerar reflexão)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3. VIRADA (a mais importante)</a:t>
            </a:r>
          </a:p>
          <a:p>
            <a:r>
              <a:rPr lang="pt-BR" dirty="0"/>
              <a:t>👉 </a:t>
            </a:r>
            <a:r>
              <a:rPr lang="pt-BR" b="1" dirty="0"/>
              <a:t>“Mas por quem confia…”</a:t>
            </a:r>
            <a:endParaRPr lang="pt-BR" dirty="0"/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“nas decisões que a IA toma.”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4. SILÊNCIO (CRÍTICO)</a:t>
            </a:r>
          </a:p>
          <a:p>
            <a:r>
              <a:rPr lang="pt-BR" dirty="0"/>
              <a:t>(pausa mais longa — 2 a 3 segundos)</a:t>
            </a:r>
          </a:p>
          <a:p>
            <a:r>
              <a:rPr lang="pt-BR" dirty="0"/>
              <a:t>👉 deixe a frase “cair”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5. PERGUNTA FINAL (olhando direto para plateia)</a:t>
            </a:r>
          </a:p>
          <a:p>
            <a:r>
              <a:rPr lang="pt-BR" dirty="0"/>
              <a:t>👉 “Agora eu deixo uma pergunta pra vocês…”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“Sua empresa escala processos…”</a:t>
            </a:r>
            <a:endParaRPr lang="pt-BR" dirty="0"/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“…ou escala decisões confiáveis?”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6. PAUSA (olhar, conexão)</a:t>
            </a:r>
          </a:p>
          <a:p>
            <a:r>
              <a:rPr lang="pt-BR" dirty="0"/>
              <a:t>👉 não fale nada por 2 segundos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7. FRASE FINAL (lenta, firme)</a:t>
            </a:r>
          </a:p>
          <a:p>
            <a:r>
              <a:rPr lang="pt-BR" dirty="0"/>
              <a:t>👉 “A próxima vantagem competitiva…”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“não será quem tem mais dados.”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</a:t>
            </a:r>
            <a:r>
              <a:rPr lang="pt-BR" b="1" dirty="0"/>
              <a:t>“Será quem confia neles.”</a:t>
            </a:r>
            <a:endParaRPr lang="pt-BR" dirty="0"/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8. ENCERRAMENTO (curto, elegante)</a:t>
            </a:r>
          </a:p>
          <a:p>
            <a:r>
              <a:rPr lang="pt-BR" dirty="0"/>
              <a:t>👉 “Muito obrigado.”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🧠 DICA DE EXECUÇÃO (OURO)</a:t>
            </a:r>
          </a:p>
          <a:p>
            <a:r>
              <a:rPr lang="pt-BR" dirty="0"/>
              <a:t>Esse final não é para explicar.</a:t>
            </a:r>
            <a:br>
              <a:rPr lang="pt-BR" dirty="0"/>
            </a:br>
            <a:r>
              <a:rPr lang="pt-BR" dirty="0"/>
              <a:t>É para </a:t>
            </a:r>
            <a:r>
              <a:rPr lang="pt-BR" b="1" dirty="0"/>
              <a:t>marcar</a:t>
            </a:r>
            <a:r>
              <a:rPr lang="pt-BR" dirty="0"/>
              <a:t>.</a:t>
            </a:r>
          </a:p>
          <a:p>
            <a:r>
              <a:rPr lang="pt-BR" dirty="0"/>
              <a:t>👉 Fale mais devagar</a:t>
            </a:r>
            <a:br>
              <a:rPr lang="pt-BR" dirty="0"/>
            </a:br>
            <a:r>
              <a:rPr lang="pt-BR" dirty="0"/>
              <a:t>👉 Use pausas</a:t>
            </a:r>
            <a:br>
              <a:rPr lang="pt-BR" dirty="0"/>
            </a:br>
            <a:r>
              <a:rPr lang="pt-BR" dirty="0"/>
              <a:t>👉 Olhe para o público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🔥 ERROS QUE VOCÊ NÃO PODE COMETER</a:t>
            </a:r>
          </a:p>
          <a:p>
            <a:r>
              <a:rPr lang="pt-BR" dirty="0"/>
              <a:t>❌ acelerar</a:t>
            </a:r>
            <a:br>
              <a:rPr lang="pt-BR" dirty="0"/>
            </a:br>
            <a:r>
              <a:rPr lang="pt-BR" dirty="0"/>
              <a:t>❌ explicar demais</a:t>
            </a:r>
            <a:br>
              <a:rPr lang="pt-BR" dirty="0"/>
            </a:br>
            <a:r>
              <a:rPr lang="pt-BR" dirty="0"/>
              <a:t>❌ repetir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b="1" dirty="0"/>
              <a:t>🚀 O QUE ESSE FINAL ENTREGA</a:t>
            </a:r>
          </a:p>
          <a:p>
            <a:r>
              <a:rPr lang="pt-BR" dirty="0"/>
              <a:t>autoridade</a:t>
            </a:r>
          </a:p>
          <a:p>
            <a:r>
              <a:rPr lang="pt-BR" dirty="0"/>
              <a:t>visão de futuro</a:t>
            </a:r>
          </a:p>
          <a:p>
            <a:r>
              <a:rPr lang="pt-BR" dirty="0" err="1"/>
              <a:t>memorabilidade</a:t>
            </a:r>
            <a:endParaRPr lang="pt-BR" dirty="0"/>
          </a:p>
          <a:p>
            <a:r>
              <a:rPr lang="pt-BR" dirty="0"/>
              <a:t>gatilho de conversa pós palestra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dirty="0"/>
              <a:t>Se quiser, posso te preparar também:</a:t>
            </a:r>
          </a:p>
          <a:p>
            <a:r>
              <a:rPr lang="pt-BR" dirty="0"/>
              <a:t>👉 </a:t>
            </a:r>
            <a:r>
              <a:rPr lang="pt-BR" b="1" dirty="0"/>
              <a:t>como fazer o pós-palestra (networking + geração de pipeline)</a:t>
            </a:r>
            <a:br>
              <a:rPr lang="pt-BR" dirty="0"/>
            </a:br>
            <a:r>
              <a:rPr lang="pt-BR" dirty="0"/>
              <a:t>👉 ou um </a:t>
            </a:r>
            <a:r>
              <a:rPr lang="pt-BR" b="1" dirty="0" err="1"/>
              <a:t>pitch</a:t>
            </a:r>
            <a:r>
              <a:rPr lang="pt-BR" b="1" dirty="0"/>
              <a:t> de 30 segundos pra quem vier falar com você depois</a:t>
            </a:r>
            <a:endParaRPr lang="pt-BR" dirty="0"/>
          </a:p>
          <a:p>
            <a:r>
              <a:rPr lang="pt-BR" dirty="0"/>
              <a:t>Você já está com uma palestra de nível altíssimo.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F8EAAEE-9352-451D-9D16-6472F8DED078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8953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 err="1"/>
              <a:t>Contextualizar</a:t>
            </a:r>
            <a:r>
              <a:rPr dirty="0"/>
              <a:t> </a:t>
            </a:r>
            <a:r>
              <a:rPr dirty="0" err="1"/>
              <a:t>crescimento</a:t>
            </a:r>
            <a:r>
              <a:rPr dirty="0"/>
              <a:t> da </a:t>
            </a:r>
            <a:r>
              <a:rPr dirty="0" err="1"/>
              <a:t>automação</a:t>
            </a:r>
            <a:r>
              <a:rPr dirty="0"/>
              <a:t>.</a:t>
            </a:r>
            <a:br>
              <a:rPr lang="pt-BR" dirty="0"/>
            </a:br>
            <a:br>
              <a:rPr lang="pt-BR" dirty="0"/>
            </a:br>
            <a:r>
              <a:rPr lang="pt-BR" dirty="0"/>
              <a:t>Estamos vivendi a maior onde de automação da história!</a:t>
            </a:r>
            <a:br>
              <a:rPr lang="pt-BR" dirty="0"/>
            </a:br>
            <a:r>
              <a:rPr lang="pt-BR" dirty="0"/>
              <a:t>IA,, RPA, DIGITALIZAÇÃO....</a:t>
            </a:r>
          </a:p>
          <a:p>
            <a:endParaRPr lang="pt-BR" dirty="0"/>
          </a:p>
          <a:p>
            <a:br>
              <a:rPr lang="pt-BR" dirty="0"/>
            </a:br>
            <a:r>
              <a:rPr lang="pt-BR" dirty="0"/>
              <a:t>Mas junto com isso, cresceu algo invisível... </a:t>
            </a:r>
          </a:p>
          <a:p>
            <a:endParaRPr lang="pt-BR" dirty="0"/>
          </a:p>
          <a:p>
            <a:r>
              <a:rPr lang="pt-BR" dirty="0"/>
              <a:t>A insegurança nos dados.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 err="1"/>
              <a:t>Mostrar</a:t>
            </a:r>
            <a:r>
              <a:rPr dirty="0"/>
              <a:t> o </a:t>
            </a:r>
            <a:r>
              <a:rPr dirty="0" err="1"/>
              <a:t>problema</a:t>
            </a:r>
            <a:r>
              <a:rPr dirty="0"/>
              <a:t> </a:t>
            </a:r>
            <a:r>
              <a:rPr dirty="0" err="1"/>
              <a:t>invisível</a:t>
            </a:r>
            <a:r>
              <a:rPr dirty="0"/>
              <a:t>.</a:t>
            </a:r>
            <a:endParaRPr lang="pt-BR" dirty="0"/>
          </a:p>
          <a:p>
            <a:endParaRPr lang="pt-BR" dirty="0"/>
          </a:p>
          <a:p>
            <a:pPr marL="171450" indent="-171450">
              <a:buFont typeface="Wingdings" panose="05000000000000000000" pitchFamily="2" charset="2"/>
              <a:buChar char="n"/>
            </a:pPr>
            <a:r>
              <a:rPr lang="pt-BR" dirty="0"/>
              <a:t>As fraudes, os dados inconsistentes e os processos </a:t>
            </a:r>
            <a:r>
              <a:rPr lang="pt-BR" dirty="0" err="1"/>
              <a:t>vuneráveis</a:t>
            </a:r>
            <a:r>
              <a:rPr lang="pt-BR" dirty="0"/>
              <a:t>...</a:t>
            </a:r>
            <a:br>
              <a:rPr lang="pt-BR" dirty="0"/>
            </a:br>
            <a:br>
              <a:rPr lang="pt-BR" dirty="0"/>
            </a:br>
            <a:r>
              <a:rPr lang="pt-BR" dirty="0"/>
              <a:t>E o maior perigo é que isso não aparece no </a:t>
            </a:r>
            <a:r>
              <a:rPr lang="pt-BR" dirty="0" err="1"/>
              <a:t>dasboarding</a:t>
            </a:r>
            <a:r>
              <a:rPr lang="pt-BR" dirty="0"/>
              <a:t>!</a:t>
            </a:r>
          </a:p>
          <a:p>
            <a:pPr marL="171450" indent="-171450">
              <a:buFont typeface="Wingdings" panose="05000000000000000000" pitchFamily="2" charset="2"/>
              <a:buChar char="n"/>
            </a:pPr>
            <a:endParaRPr lang="pt-BR" dirty="0"/>
          </a:p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PROBLEMA (7–10 min)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Fraudes digitais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Dados inconsistentes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Processos vulneráveis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“E o mais perigoso…”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“isso não aparece no dashboard.”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pt-BR" dirty="0"/>
              <a:t>O problema que temos hoje não é falta de dados, mas a confiança que temos neles.</a:t>
            </a:r>
          </a:p>
          <a:p>
            <a:endParaRPr lang="pt-BR" dirty="0"/>
          </a:p>
          <a:p>
            <a:r>
              <a:rPr lang="pt-BR" dirty="0"/>
              <a:t>Porque muitas vezes estamos digitalizamos os erros!!</a:t>
            </a:r>
          </a:p>
          <a:p>
            <a:endParaRPr lang="pt-BR" dirty="0"/>
          </a:p>
          <a:p>
            <a:endParaRPr lang="pt-BR" dirty="0"/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“O problema não é falta de dados…”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(pausa)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“…é falta de confiança neles.”</a:t>
            </a:r>
            <a:endParaRPr lang="pt-BR" dirty="0"/>
          </a:p>
          <a:p>
            <a:endParaRPr lang="pt-BR" dirty="0"/>
          </a:p>
          <a:p>
            <a:r>
              <a:rPr dirty="0"/>
              <a:t>Quebra de </a:t>
            </a:r>
            <a:r>
              <a:rPr dirty="0" err="1"/>
              <a:t>paradigma</a:t>
            </a:r>
            <a:r>
              <a:rPr dirty="0"/>
              <a:t>.</a:t>
            </a:r>
            <a:br>
              <a:rPr lang="pt-BR" dirty="0"/>
            </a:br>
            <a:br>
              <a:rPr lang="pt-BR" dirty="0"/>
            </a:br>
            <a:r>
              <a:rPr lang="pt-BR" dirty="0"/>
              <a:t>Digitalizar não é confiar... Você só digitaliza o erro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INTRODUÇÃO DO CASE (GANCHO INICIAL) (2–4 min)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“Desde o início do ano passado…”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“Profissionais de saúde passaram a ser obrigados a emitir recibos digitais…”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“Por um sistema da Receita Federal chamado Receita Saúde.”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(pausa)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Isso é obrigatório!~Os médicos PF não pode emitir recibos de papel ou feitos no computador.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“Na prática, isso mudou completamente o jogo para as operadoras de saúde.”</a:t>
            </a:r>
          </a:p>
          <a:p>
            <a:b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3. ESCALA DO PROBLEMA (4–6 min)</a:t>
            </a:r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“Hoje, essas operadoras recebem…”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“milhares de recibos todos os meses.”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(pausa)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“E aqui começa o problema.”</a:t>
            </a:r>
            <a:b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dirty="0"/>
              <a:t>“Porque agora…”</a:t>
            </a:r>
          </a:p>
          <a:p>
            <a:r>
              <a:rPr lang="pt-BR" dirty="0"/>
              <a:t>👉 “não é mais um processo pontual…”</a:t>
            </a:r>
          </a:p>
          <a:p>
            <a:r>
              <a:rPr lang="pt-BR" dirty="0"/>
              <a:t>👉 “é um problema de escala.”</a:t>
            </a:r>
          </a:p>
          <a:p>
            <a:r>
              <a:rPr lang="pt-BR" dirty="0"/>
              <a:t>“E quando você tem volume…”</a:t>
            </a:r>
          </a:p>
          <a:p>
            <a:r>
              <a:rPr lang="pt-BR" dirty="0"/>
              <a:t>(pausa)</a:t>
            </a:r>
          </a:p>
          <a:p>
            <a:r>
              <a:rPr lang="pt-BR" dirty="0"/>
              <a:t>👉 “você precisa confiar no que está entrando.”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434259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DILEMA</a:t>
            </a:r>
            <a:b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pt-BR" dirty="0"/>
              <a:t>Altere a imagem. Quero passar a seguinte mensagem nessa imagem:</a:t>
            </a:r>
          </a:p>
          <a:p>
            <a:r>
              <a:rPr lang="pt-BR" dirty="0"/>
              <a:t>Como saber se os recibos recebidos para pagar o reembolso são reais?</a:t>
            </a:r>
          </a:p>
          <a:p>
            <a:r>
              <a:rPr lang="pt-BR" dirty="0"/>
              <a:t>As opções das operadoras são validar manualmente no aplicativo da Receita Saúde - o que gera um custo com pessoas enorme e leva tempo para </a:t>
            </a:r>
            <a:r>
              <a:rPr lang="pt-BR" dirty="0" err="1"/>
              <a:t>fazar</a:t>
            </a:r>
            <a:r>
              <a:rPr lang="pt-BR" dirty="0"/>
              <a:t>. O que não é nada escalável..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dirty="0"/>
              <a:t>Ou</a:t>
            </a:r>
          </a:p>
          <a:p>
            <a:br>
              <a:rPr lang="pt-BR" dirty="0"/>
            </a:br>
            <a:endParaRPr lang="pt-BR" dirty="0"/>
          </a:p>
          <a:p>
            <a:r>
              <a:rPr lang="pt-BR" dirty="0"/>
              <a:t>Confiar nos dados....</a:t>
            </a:r>
          </a:p>
          <a:p>
            <a:endParaRPr lang="pt-BR" dirty="0"/>
          </a:p>
          <a:p>
            <a:r>
              <a:rPr lang="pt-BR" dirty="0"/>
              <a:t>Embora o sistema </a:t>
            </a:r>
            <a:r>
              <a:rPr lang="pt-BR" b="1" dirty="0"/>
              <a:t>Receita Saúde</a:t>
            </a:r>
            <a:r>
              <a:rPr lang="pt-BR" dirty="0"/>
              <a:t> tenha blindado a base de dados do governo (porque o dado trafega direto do aplicativo do médico para o servidor da Receita Federal), o que o paciente recebe na tela do celular ou no e-mail ainda é um arquivo </a:t>
            </a:r>
            <a:r>
              <a:rPr lang="pt-BR" b="1" dirty="0"/>
              <a:t>PDF</a:t>
            </a:r>
            <a:r>
              <a:rPr lang="pt-BR" dirty="0"/>
              <a:t> ou uma imagem do recibo.</a:t>
            </a:r>
          </a:p>
          <a:p>
            <a:r>
              <a:rPr lang="pt-BR" dirty="0"/>
              <a:t>E é aí que os fraudadores agem, utilizando softwares como Photoshop, editores de PDF e até ferramentas de Inteligência Artificial generativa de duas formas principais:</a:t>
            </a:r>
          </a:p>
          <a:p>
            <a:r>
              <a:rPr lang="pt-BR" b="1" dirty="0"/>
              <a:t>1. Modificação de Valores e Datas (Adulteração)</a:t>
            </a:r>
          </a:p>
          <a:p>
            <a:r>
              <a:rPr lang="pt-BR" dirty="0"/>
              <a:t>O médico atende o paciente e emite um recibo legítimo de R$ 300,00 no sistema Receita Saúde. O documento digital cai no CPF do paciente de forma regular.</a:t>
            </a:r>
          </a:p>
          <a:p>
            <a:r>
              <a:rPr lang="pt-BR" dirty="0"/>
              <a:t>O fraudador pega o PDF original gerado pelo aplicativo, abre em um software de edição e altera o valor de </a:t>
            </a:r>
            <a:r>
              <a:rPr lang="pt-BR" b="1" dirty="0"/>
              <a:t>R$ 300,00 para R$ 3.000,00</a:t>
            </a:r>
            <a:r>
              <a:rPr lang="pt-BR" dirty="0"/>
              <a:t>, ou muda a data para simular múltiplas consultas (fracionamento).</a:t>
            </a:r>
          </a:p>
          <a:p>
            <a:r>
              <a:rPr lang="pt-BR" dirty="0"/>
              <a:t>Ele envia essa imagem/PDF adulterada para o aplicativo do plano de saúde para tentar receber um reembolso muito maior.</a:t>
            </a:r>
          </a:p>
          <a:p>
            <a:r>
              <a:rPr lang="pt-BR" b="1" dirty="0"/>
              <a:t>2. Clonagem de Identidade Visual (Falsificação Total)</a:t>
            </a:r>
          </a:p>
          <a:p>
            <a:r>
              <a:rPr lang="pt-BR" dirty="0"/>
              <a:t>Os fraudadores criam um "</a:t>
            </a:r>
            <a:r>
              <a:rPr lang="pt-BR" dirty="0" err="1"/>
              <a:t>template</a:t>
            </a:r>
            <a:r>
              <a:rPr lang="pt-BR" dirty="0"/>
              <a:t>" (modelo) idêntico ao layout oficial do PDF gerado pelo Receita Saúde. Usando editores de imagem, eles preenchem esse modelo com CPFs clonados de médicos reais, nomes de pacientes e valores exorbitantes. O documento enviado à operadora parece um recibo oficial do governo, mas nunca existiu no sistema da Receita Federal.</a:t>
            </a:r>
          </a:p>
          <a:p>
            <a:r>
              <a:rPr lang="pt-BR" b="1" dirty="0"/>
              <a:t>Por que os fraudadores conseguem fazer isso (e o ponto fraco do sistema)</a:t>
            </a:r>
          </a:p>
          <a:p>
            <a:r>
              <a:rPr lang="pt-BR" dirty="0"/>
              <a:t>O calcanhar de Aquiles desse processo é a </a:t>
            </a:r>
            <a:r>
              <a:rPr lang="pt-BR" b="1" dirty="0"/>
              <a:t>falta de integração em tempo real</a:t>
            </a:r>
            <a:r>
              <a:rPr lang="pt-BR" dirty="0"/>
              <a:t>. O sistema Receita Saúde foi feito para a </a:t>
            </a:r>
            <a:r>
              <a:rPr lang="pt-BR" i="1" dirty="0"/>
              <a:t>Receita Federal</a:t>
            </a:r>
            <a:r>
              <a:rPr lang="pt-BR" dirty="0"/>
              <a:t>, e não para as seguradoras privadas.</a:t>
            </a:r>
          </a:p>
          <a:p>
            <a:r>
              <a:rPr lang="pt-BR" dirty="0"/>
              <a:t>Quando o beneficiário anexa a imagem do recibo no aplicativo do plano de saúde, a operadora não tem acesso automático e irrestrito à base de dados da Receita Federal para dar um "dar match" instantâneo e checar se aquele PDF é verdadeiro. A checagem ainda depende de processos manuais, auditorias ou da exigência de outros documentos.</a:t>
            </a:r>
          </a:p>
          <a:p>
            <a:endParaRPr lang="pt-BR" dirty="0"/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441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8. ONDE TUDO QUEBRA (13–15 min) </a:t>
            </a:r>
          </a:p>
          <a:p>
            <a:r>
              <a:rPr lang="pt-BR" dirty="0"/>
              <a:t>“Vamos voltar para o caso do recibo…</a:t>
            </a:r>
          </a:p>
          <a:p>
            <a:r>
              <a:rPr lang="pt-BR" dirty="0"/>
              <a:t>” Documento → Sistema → Pagamento (pausa) </a:t>
            </a:r>
          </a:p>
          <a:p>
            <a:r>
              <a:rPr lang="pt-BR" dirty="0"/>
              <a:t>👉 “O erro nasce na entrada.” “Se esse recibo entra errado…” </a:t>
            </a:r>
          </a:p>
          <a:p>
            <a:r>
              <a:rPr lang="pt-BR" dirty="0"/>
              <a:t>👉 “todo o resto do processo vira um risco.”</a:t>
            </a:r>
          </a:p>
        </p:txBody>
      </p:sp>
    </p:spTree>
    <p:extLst>
      <p:ext uri="{BB962C8B-B14F-4D97-AF65-F5344CB8AC3E}">
        <p14:creationId xmlns:p14="http://schemas.microsoft.com/office/powerpoint/2010/main" val="3884793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“Então o que as empresas que estão na frente fazem?”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(pausa)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“Elas não digitalizam processos…”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</a:t>
            </a:r>
            <a:r>
              <a:rPr lang="pt-B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“Elas constroem confiança ao longo da jornada.”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9606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pt-B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“Quando elas estruturaram o processo…”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entrada inteligente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validação automatizada</a:t>
            </a:r>
          </a:p>
          <a:p>
            <a:pPr lvl="0"/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integração com fonte oficial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(pausa)</a:t>
            </a:r>
          </a:p>
          <a:p>
            <a:r>
              <a:rPr lang="pt-B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👉 “Elas eliminaram o dilema.”</a:t>
            </a:r>
          </a:p>
          <a:p>
            <a:endParaRPr lang="pt-B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401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8567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964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6709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5545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4839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2072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049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8483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9794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867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7749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4514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042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2798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56071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0201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78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9190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8884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3029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365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7644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753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st.com.br/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suporte@most.com.br" TargetMode="External"/><Relationship Id="rId5" Type="http://schemas.openxmlformats.org/officeDocument/2006/relationships/hyperlink" Target="mailto:comercial@most.com.br" TargetMode="External"/><Relationship Id="rId4" Type="http://schemas.openxmlformats.org/officeDocument/2006/relationships/hyperlink" Target="mailto:fred@most.com.b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5144838-1D60-B153-73E2-15419549B97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56B38D4-3867-4879-61FE-BF489FD6E4C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BA3ABA8-4F76-CE1C-94D9-8DCD51055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5261"/>
            <a:ext cx="9144000" cy="5127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37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7000809" y="138009"/>
            <a:ext cx="1774804" cy="380213"/>
          </a:xfrm>
          <a:custGeom>
            <a:avLst/>
            <a:gdLst/>
            <a:ahLst/>
            <a:cxnLst/>
            <a:rect l="l" t="t" r="r" b="b"/>
            <a:pathLst>
              <a:path w="3549608" h="760425">
                <a:moveTo>
                  <a:pt x="0" y="0"/>
                </a:moveTo>
                <a:lnTo>
                  <a:pt x="3549607" y="0"/>
                </a:lnTo>
                <a:lnTo>
                  <a:pt x="3549607" y="760424"/>
                </a:lnTo>
                <a:lnTo>
                  <a:pt x="0" y="76042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9747" t="-279849" r="-19477" b="-27004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1064832" y="1686595"/>
            <a:ext cx="255794" cy="1530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5"/>
              </a:lnSpc>
              <a:spcBef>
                <a:spcPct val="0"/>
              </a:spcBef>
            </a:pPr>
            <a:r>
              <a:rPr lang="en-US" sz="961" b="1" spc="-57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21912" y="1594593"/>
            <a:ext cx="7684749" cy="26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1"/>
              </a:lnSpc>
            </a:pPr>
            <a:r>
              <a:rPr lang="en-US" sz="1801" b="1" dirty="0">
                <a:solidFill>
                  <a:srgbClr val="B00001"/>
                </a:solidFill>
                <a:latin typeface="Garet Bold"/>
                <a:ea typeface="Garet Bold"/>
                <a:cs typeface="Garet Bold"/>
                <a:sym typeface="Garet Bold"/>
              </a:rPr>
              <a:t>COMO FUNCIONA A SOLUÇÃO?</a:t>
            </a:r>
          </a:p>
        </p:txBody>
      </p:sp>
      <p:sp>
        <p:nvSpPr>
          <p:cNvPr id="7" name="AutoShape 7"/>
          <p:cNvSpPr/>
          <p:nvPr/>
        </p:nvSpPr>
        <p:spPr>
          <a:xfrm flipH="1">
            <a:off x="3053229" y="328115"/>
            <a:ext cx="0" cy="619243"/>
          </a:xfrm>
          <a:prstGeom prst="line">
            <a:avLst/>
          </a:prstGeom>
          <a:ln w="76200" cap="flat">
            <a:solidFill>
              <a:srgbClr val="B00001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79236" y="96473"/>
            <a:ext cx="2825315" cy="1020645"/>
          </a:xfrm>
          <a:custGeom>
            <a:avLst/>
            <a:gdLst/>
            <a:ahLst/>
            <a:cxnLst/>
            <a:rect l="l" t="t" r="r" b="b"/>
            <a:pathLst>
              <a:path w="5650629" h="2041290">
                <a:moveTo>
                  <a:pt x="0" y="0"/>
                </a:moveTo>
                <a:lnTo>
                  <a:pt x="5650630" y="0"/>
                </a:lnTo>
                <a:lnTo>
                  <a:pt x="5650630" y="2041290"/>
                </a:lnTo>
                <a:lnTo>
                  <a:pt x="0" y="20412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9" name="Group 9"/>
          <p:cNvGrpSpPr/>
          <p:nvPr/>
        </p:nvGrpSpPr>
        <p:grpSpPr>
          <a:xfrm>
            <a:off x="194370" y="2200033"/>
            <a:ext cx="2203735" cy="1765272"/>
            <a:chOff x="0" y="0"/>
            <a:chExt cx="5876627" cy="4707392"/>
          </a:xfrm>
        </p:grpSpPr>
        <p:sp>
          <p:nvSpPr>
            <p:cNvPr id="10" name="Freeform 10"/>
            <p:cNvSpPr/>
            <p:nvPr/>
          </p:nvSpPr>
          <p:spPr>
            <a:xfrm rot="-5400000">
              <a:off x="3539340" y="1901494"/>
              <a:ext cx="3871283" cy="803291"/>
            </a:xfrm>
            <a:custGeom>
              <a:avLst/>
              <a:gdLst/>
              <a:ahLst/>
              <a:cxnLst/>
              <a:rect l="l" t="t" r="r" b="b"/>
              <a:pathLst>
                <a:path w="3871283" h="803291">
                  <a:moveTo>
                    <a:pt x="0" y="0"/>
                  </a:moveTo>
                  <a:lnTo>
                    <a:pt x="3871283" y="0"/>
                  </a:lnTo>
                  <a:lnTo>
                    <a:pt x="3871283" y="803291"/>
                  </a:lnTo>
                  <a:lnTo>
                    <a:pt x="0" y="803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grpSp>
          <p:nvGrpSpPr>
            <p:cNvPr id="11" name="Group 11"/>
            <p:cNvGrpSpPr/>
            <p:nvPr/>
          </p:nvGrpSpPr>
          <p:grpSpPr>
            <a:xfrm rot="5400000">
              <a:off x="2596934" y="-2268158"/>
              <a:ext cx="353341" cy="5547209"/>
              <a:chOff x="0" y="0"/>
              <a:chExt cx="94972" cy="1490996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94972" cy="1490996"/>
              </a:xfrm>
              <a:custGeom>
                <a:avLst/>
                <a:gdLst/>
                <a:ahLst/>
                <a:cxnLst/>
                <a:rect l="l" t="t" r="r" b="b"/>
                <a:pathLst>
                  <a:path w="94972" h="1490996">
                    <a:moveTo>
                      <a:pt x="47486" y="0"/>
                    </a:moveTo>
                    <a:lnTo>
                      <a:pt x="47486" y="0"/>
                    </a:lnTo>
                    <a:cubicBezTo>
                      <a:pt x="73712" y="0"/>
                      <a:pt x="94972" y="21260"/>
                      <a:pt x="94972" y="47486"/>
                    </a:cubicBezTo>
                    <a:lnTo>
                      <a:pt x="94972" y="1443510"/>
                    </a:lnTo>
                    <a:cubicBezTo>
                      <a:pt x="94972" y="1469736"/>
                      <a:pt x="73712" y="1490996"/>
                      <a:pt x="47486" y="1490996"/>
                    </a:cubicBezTo>
                    <a:lnTo>
                      <a:pt x="47486" y="1490996"/>
                    </a:lnTo>
                    <a:cubicBezTo>
                      <a:pt x="21260" y="1490996"/>
                      <a:pt x="0" y="1469736"/>
                      <a:pt x="0" y="1443510"/>
                    </a:cubicBezTo>
                    <a:lnTo>
                      <a:pt x="0" y="47486"/>
                    </a:lnTo>
                    <a:cubicBezTo>
                      <a:pt x="0" y="21260"/>
                      <a:pt x="21260" y="0"/>
                      <a:pt x="47486" y="0"/>
                    </a:cubicBezTo>
                    <a:close/>
                  </a:path>
                </a:pathLst>
              </a:custGeom>
              <a:solidFill>
                <a:srgbClr val="001646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28575"/>
                <a:ext cx="94972" cy="1519571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980"/>
                  </a:lnSpc>
                </a:pPr>
                <a:endParaRPr sz="900"/>
              </a:p>
            </p:txBody>
          </p:sp>
        </p:grpSp>
        <p:sp>
          <p:nvSpPr>
            <p:cNvPr id="14" name="Freeform 14"/>
            <p:cNvSpPr/>
            <p:nvPr/>
          </p:nvSpPr>
          <p:spPr>
            <a:xfrm>
              <a:off x="58642" y="3599782"/>
              <a:ext cx="5665585" cy="1107610"/>
            </a:xfrm>
            <a:custGeom>
              <a:avLst/>
              <a:gdLst/>
              <a:ahLst/>
              <a:cxnLst/>
              <a:rect l="l" t="t" r="r" b="b"/>
              <a:pathLst>
                <a:path w="5665585" h="1107610">
                  <a:moveTo>
                    <a:pt x="0" y="0"/>
                  </a:moveTo>
                  <a:lnTo>
                    <a:pt x="5665585" y="0"/>
                  </a:lnTo>
                  <a:lnTo>
                    <a:pt x="5665585" y="1107610"/>
                  </a:lnTo>
                  <a:lnTo>
                    <a:pt x="0" y="11076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6139"/>
              </a:stretch>
            </a:blipFill>
          </p:spPr>
          <p:txBody>
            <a:bodyPr/>
            <a:lstStyle/>
            <a:p>
              <a:endParaRPr lang="pt-BR"/>
            </a:p>
          </p:txBody>
        </p:sp>
        <p:grpSp>
          <p:nvGrpSpPr>
            <p:cNvPr id="15" name="Group 15"/>
            <p:cNvGrpSpPr/>
            <p:nvPr/>
          </p:nvGrpSpPr>
          <p:grpSpPr>
            <a:xfrm>
              <a:off x="0" y="472985"/>
              <a:ext cx="5547209" cy="3715728"/>
              <a:chOff x="0" y="0"/>
              <a:chExt cx="1490996" cy="998725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490996" cy="998725"/>
              </a:xfrm>
              <a:custGeom>
                <a:avLst/>
                <a:gdLst/>
                <a:ahLst/>
                <a:cxnLst/>
                <a:rect l="l" t="t" r="r" b="b"/>
                <a:pathLst>
                  <a:path w="1490996" h="998725">
                    <a:moveTo>
                      <a:pt x="16748" y="0"/>
                    </a:moveTo>
                    <a:lnTo>
                      <a:pt x="1474248" y="0"/>
                    </a:lnTo>
                    <a:cubicBezTo>
                      <a:pt x="1478690" y="0"/>
                      <a:pt x="1482950" y="1764"/>
                      <a:pt x="1486090" y="4905"/>
                    </a:cubicBezTo>
                    <a:cubicBezTo>
                      <a:pt x="1489231" y="8046"/>
                      <a:pt x="1490996" y="12306"/>
                      <a:pt x="1490996" y="16748"/>
                    </a:cubicBezTo>
                    <a:lnTo>
                      <a:pt x="1490996" y="981977"/>
                    </a:lnTo>
                    <a:cubicBezTo>
                      <a:pt x="1490996" y="986419"/>
                      <a:pt x="1489231" y="990679"/>
                      <a:pt x="1486090" y="993819"/>
                    </a:cubicBezTo>
                    <a:cubicBezTo>
                      <a:pt x="1482950" y="996960"/>
                      <a:pt x="1478690" y="998725"/>
                      <a:pt x="1474248" y="998725"/>
                    </a:cubicBezTo>
                    <a:lnTo>
                      <a:pt x="16748" y="998725"/>
                    </a:lnTo>
                    <a:cubicBezTo>
                      <a:pt x="12306" y="998725"/>
                      <a:pt x="8046" y="996960"/>
                      <a:pt x="4905" y="993819"/>
                    </a:cubicBezTo>
                    <a:cubicBezTo>
                      <a:pt x="1764" y="990679"/>
                      <a:pt x="0" y="986419"/>
                      <a:pt x="0" y="981977"/>
                    </a:cubicBezTo>
                    <a:lnTo>
                      <a:pt x="0" y="16748"/>
                    </a:lnTo>
                    <a:cubicBezTo>
                      <a:pt x="0" y="12306"/>
                      <a:pt x="1764" y="8046"/>
                      <a:pt x="4905" y="4905"/>
                    </a:cubicBezTo>
                    <a:cubicBezTo>
                      <a:pt x="8046" y="1764"/>
                      <a:pt x="12306" y="0"/>
                      <a:pt x="16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D9D9D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28575"/>
                <a:ext cx="1490996" cy="1027300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980"/>
                  </a:lnSpc>
                </a:pPr>
                <a:endParaRPr sz="900"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2333933" y="0"/>
              <a:ext cx="682117" cy="689035"/>
              <a:chOff x="0" y="0"/>
              <a:chExt cx="812800" cy="821043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21043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21043">
                    <a:moveTo>
                      <a:pt x="406400" y="0"/>
                    </a:moveTo>
                    <a:cubicBezTo>
                      <a:pt x="181951" y="0"/>
                      <a:pt x="0" y="183797"/>
                      <a:pt x="0" y="410522"/>
                    </a:cubicBezTo>
                    <a:cubicBezTo>
                      <a:pt x="0" y="637247"/>
                      <a:pt x="181951" y="821043"/>
                      <a:pt x="406400" y="821043"/>
                    </a:cubicBezTo>
                    <a:cubicBezTo>
                      <a:pt x="630849" y="821043"/>
                      <a:pt x="812800" y="637247"/>
                      <a:pt x="812800" y="410522"/>
                    </a:cubicBezTo>
                    <a:cubicBezTo>
                      <a:pt x="812800" y="183797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3A6F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19823"/>
                <a:ext cx="660400" cy="724248"/>
              </a:xfrm>
              <a:prstGeom prst="rect">
                <a:avLst/>
              </a:prstGeom>
            </p:spPr>
            <p:txBody>
              <a:bodyPr lIns="22848" tIns="22848" rIns="22848" bIns="22848" rtlCol="0" anchor="ctr"/>
              <a:lstStyle/>
              <a:p>
                <a:pPr algn="ctr">
                  <a:lnSpc>
                    <a:spcPts val="1225"/>
                  </a:lnSpc>
                </a:pPr>
                <a:r>
                  <a:rPr lang="en-US" sz="875" b="1">
                    <a:solidFill>
                      <a:srgbClr val="FFFFFF"/>
                    </a:solidFill>
                    <a:latin typeface="Arimo Bold"/>
                    <a:ea typeface="Arimo Bold"/>
                    <a:cs typeface="Arimo Bold"/>
                    <a:sym typeface="Arimo Bold"/>
                  </a:rPr>
                  <a:t>1</a:t>
                </a:r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366336" y="1842056"/>
              <a:ext cx="4814539" cy="4679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96"/>
                </a:lnSpc>
                <a:spcBef>
                  <a:spcPct val="0"/>
                </a:spcBef>
              </a:pPr>
              <a:r>
                <a:rPr lang="en-US" sz="1068" b="1" spc="-64">
                  <a:solidFill>
                    <a:srgbClr val="545454"/>
                  </a:solidFill>
                  <a:latin typeface="Garet Bold"/>
                  <a:ea typeface="Garet Bold"/>
                  <a:cs typeface="Garet Bold"/>
                  <a:sym typeface="Garet Bold"/>
                </a:rPr>
                <a:t>EXTRAÇÃO INTELIGENTE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405656" y="2506291"/>
              <a:ext cx="4538672" cy="12849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282"/>
                </a:lnSpc>
              </a:pPr>
              <a:r>
                <a:rPr lang="en-US" sz="801">
                  <a:solidFill>
                    <a:srgbClr val="2F491F"/>
                  </a:solidFill>
                  <a:latin typeface="Telegraf"/>
                  <a:ea typeface="Telegraf"/>
                  <a:cs typeface="Telegraf"/>
                  <a:sym typeface="Telegraf"/>
                </a:rPr>
                <a:t>IDP extrai automaticamente dados de receitas digitais ou processa parâmetros textuais para consulta.</a:t>
              </a:r>
            </a:p>
          </p:txBody>
        </p:sp>
        <p:sp>
          <p:nvSpPr>
            <p:cNvPr id="23" name="Freeform 23"/>
            <p:cNvSpPr/>
            <p:nvPr/>
          </p:nvSpPr>
          <p:spPr>
            <a:xfrm>
              <a:off x="2130649" y="723848"/>
              <a:ext cx="1088686" cy="1114576"/>
            </a:xfrm>
            <a:custGeom>
              <a:avLst/>
              <a:gdLst/>
              <a:ahLst/>
              <a:cxnLst/>
              <a:rect l="l" t="t" r="r" b="b"/>
              <a:pathLst>
                <a:path w="1088686" h="1114576">
                  <a:moveTo>
                    <a:pt x="0" y="0"/>
                  </a:moveTo>
                  <a:lnTo>
                    <a:pt x="1088686" y="0"/>
                  </a:lnTo>
                  <a:lnTo>
                    <a:pt x="1088686" y="1114576"/>
                  </a:lnTo>
                  <a:lnTo>
                    <a:pt x="0" y="11145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780937" t="-1020426" r="-2424019" b="-586376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2331963" y="2200033"/>
            <a:ext cx="2255815" cy="1765272"/>
            <a:chOff x="0" y="0"/>
            <a:chExt cx="6015506" cy="4707391"/>
          </a:xfrm>
        </p:grpSpPr>
        <p:grpSp>
          <p:nvGrpSpPr>
            <p:cNvPr id="25" name="Group 25"/>
            <p:cNvGrpSpPr/>
            <p:nvPr/>
          </p:nvGrpSpPr>
          <p:grpSpPr>
            <a:xfrm rot="5400000">
              <a:off x="2782661" y="-2302906"/>
              <a:ext cx="288417" cy="5551782"/>
              <a:chOff x="0" y="0"/>
              <a:chExt cx="77522" cy="1492225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77522" cy="1492225"/>
              </a:xfrm>
              <a:custGeom>
                <a:avLst/>
                <a:gdLst/>
                <a:ahLst/>
                <a:cxnLst/>
                <a:rect l="l" t="t" r="r" b="b"/>
                <a:pathLst>
                  <a:path w="77522" h="1492225">
                    <a:moveTo>
                      <a:pt x="38761" y="0"/>
                    </a:moveTo>
                    <a:lnTo>
                      <a:pt x="38761" y="0"/>
                    </a:lnTo>
                    <a:cubicBezTo>
                      <a:pt x="60168" y="0"/>
                      <a:pt x="77522" y="17354"/>
                      <a:pt x="77522" y="38761"/>
                    </a:cubicBezTo>
                    <a:lnTo>
                      <a:pt x="77522" y="1453464"/>
                    </a:lnTo>
                    <a:cubicBezTo>
                      <a:pt x="77522" y="1463744"/>
                      <a:pt x="73438" y="1473603"/>
                      <a:pt x="66169" y="1480872"/>
                    </a:cubicBezTo>
                    <a:cubicBezTo>
                      <a:pt x="58900" y="1488141"/>
                      <a:pt x="49041" y="1492225"/>
                      <a:pt x="38761" y="1492225"/>
                    </a:cubicBezTo>
                    <a:lnTo>
                      <a:pt x="38761" y="1492225"/>
                    </a:lnTo>
                    <a:cubicBezTo>
                      <a:pt x="17354" y="1492225"/>
                      <a:pt x="0" y="1474871"/>
                      <a:pt x="0" y="1453464"/>
                    </a:cubicBezTo>
                    <a:lnTo>
                      <a:pt x="0" y="38761"/>
                    </a:lnTo>
                    <a:cubicBezTo>
                      <a:pt x="0" y="28481"/>
                      <a:pt x="4084" y="18622"/>
                      <a:pt x="11353" y="11353"/>
                    </a:cubicBezTo>
                    <a:cubicBezTo>
                      <a:pt x="18622" y="4084"/>
                      <a:pt x="28481" y="0"/>
                      <a:pt x="38761" y="0"/>
                    </a:cubicBezTo>
                    <a:close/>
                  </a:path>
                </a:pathLst>
              </a:custGeom>
              <a:solidFill>
                <a:srgbClr val="1C69AE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28575"/>
                <a:ext cx="77522" cy="1520800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980"/>
                  </a:lnSpc>
                </a:pPr>
                <a:endParaRPr sz="900"/>
              </a:p>
            </p:txBody>
          </p:sp>
        </p:grpSp>
        <p:sp>
          <p:nvSpPr>
            <p:cNvPr id="28" name="Freeform 28"/>
            <p:cNvSpPr/>
            <p:nvPr/>
          </p:nvSpPr>
          <p:spPr>
            <a:xfrm rot="-5400000">
              <a:off x="3678219" y="1952509"/>
              <a:ext cx="3871283" cy="803291"/>
            </a:xfrm>
            <a:custGeom>
              <a:avLst/>
              <a:gdLst/>
              <a:ahLst/>
              <a:cxnLst/>
              <a:rect l="l" t="t" r="r" b="b"/>
              <a:pathLst>
                <a:path w="3871283" h="803291">
                  <a:moveTo>
                    <a:pt x="0" y="0"/>
                  </a:moveTo>
                  <a:lnTo>
                    <a:pt x="3871283" y="0"/>
                  </a:lnTo>
                  <a:lnTo>
                    <a:pt x="3871283" y="803291"/>
                  </a:lnTo>
                  <a:lnTo>
                    <a:pt x="0" y="8032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29" name="Freeform 29"/>
            <p:cNvSpPr/>
            <p:nvPr/>
          </p:nvSpPr>
          <p:spPr>
            <a:xfrm>
              <a:off x="0" y="3567030"/>
              <a:ext cx="5833113" cy="1140361"/>
            </a:xfrm>
            <a:custGeom>
              <a:avLst/>
              <a:gdLst/>
              <a:ahLst/>
              <a:cxnLst/>
              <a:rect l="l" t="t" r="r" b="b"/>
              <a:pathLst>
                <a:path w="5833113" h="1140361">
                  <a:moveTo>
                    <a:pt x="0" y="0"/>
                  </a:moveTo>
                  <a:lnTo>
                    <a:pt x="5833113" y="0"/>
                  </a:lnTo>
                  <a:lnTo>
                    <a:pt x="5833113" y="1140362"/>
                  </a:lnTo>
                  <a:lnTo>
                    <a:pt x="0" y="11403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6139"/>
              </a:stretch>
            </a:blipFill>
          </p:spPr>
          <p:txBody>
            <a:bodyPr/>
            <a:lstStyle/>
            <a:p>
              <a:endParaRPr lang="pt-BR"/>
            </a:p>
          </p:txBody>
        </p:sp>
        <p:grpSp>
          <p:nvGrpSpPr>
            <p:cNvPr id="30" name="Group 30"/>
            <p:cNvGrpSpPr/>
            <p:nvPr/>
          </p:nvGrpSpPr>
          <p:grpSpPr>
            <a:xfrm>
              <a:off x="150979" y="472985"/>
              <a:ext cx="5551782" cy="3715728"/>
              <a:chOff x="0" y="0"/>
              <a:chExt cx="1492225" cy="998725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1492225" cy="998725"/>
              </a:xfrm>
              <a:custGeom>
                <a:avLst/>
                <a:gdLst/>
                <a:ahLst/>
                <a:cxnLst/>
                <a:rect l="l" t="t" r="r" b="b"/>
                <a:pathLst>
                  <a:path w="1492225" h="998725">
                    <a:moveTo>
                      <a:pt x="16734" y="0"/>
                    </a:moveTo>
                    <a:lnTo>
                      <a:pt x="1475491" y="0"/>
                    </a:lnTo>
                    <a:cubicBezTo>
                      <a:pt x="1479929" y="0"/>
                      <a:pt x="1484185" y="1763"/>
                      <a:pt x="1487324" y="4901"/>
                    </a:cubicBezTo>
                    <a:cubicBezTo>
                      <a:pt x="1490462" y="8039"/>
                      <a:pt x="1492225" y="12296"/>
                      <a:pt x="1492225" y="16734"/>
                    </a:cubicBezTo>
                    <a:lnTo>
                      <a:pt x="1492225" y="981991"/>
                    </a:lnTo>
                    <a:cubicBezTo>
                      <a:pt x="1492225" y="991233"/>
                      <a:pt x="1484733" y="998725"/>
                      <a:pt x="1475491" y="998725"/>
                    </a:cubicBezTo>
                    <a:lnTo>
                      <a:pt x="16734" y="998725"/>
                    </a:lnTo>
                    <a:cubicBezTo>
                      <a:pt x="12296" y="998725"/>
                      <a:pt x="8039" y="996962"/>
                      <a:pt x="4901" y="993823"/>
                    </a:cubicBezTo>
                    <a:cubicBezTo>
                      <a:pt x="1763" y="990685"/>
                      <a:pt x="0" y="986429"/>
                      <a:pt x="0" y="981991"/>
                    </a:cubicBezTo>
                    <a:lnTo>
                      <a:pt x="0" y="16734"/>
                    </a:lnTo>
                    <a:cubicBezTo>
                      <a:pt x="0" y="7492"/>
                      <a:pt x="7492" y="0"/>
                      <a:pt x="1673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D9D9D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28575"/>
                <a:ext cx="1492225" cy="1027300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980"/>
                  </a:lnSpc>
                </a:pPr>
                <a:endParaRPr sz="900"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2585811" y="0"/>
              <a:ext cx="682117" cy="682117"/>
              <a:chOff x="0" y="0"/>
              <a:chExt cx="812800" cy="81280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3A6F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5" name="TextBox 35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22848" tIns="22848" rIns="22848" bIns="22848" rtlCol="0" anchor="ctr"/>
              <a:lstStyle/>
              <a:p>
                <a:pPr algn="ctr">
                  <a:lnSpc>
                    <a:spcPts val="1155"/>
                  </a:lnSpc>
                </a:pPr>
                <a:endParaRPr sz="900"/>
              </a:p>
            </p:txBody>
          </p:sp>
        </p:grpSp>
        <p:sp>
          <p:nvSpPr>
            <p:cNvPr id="36" name="TextBox 36"/>
            <p:cNvSpPr txBox="1"/>
            <p:nvPr/>
          </p:nvSpPr>
          <p:spPr>
            <a:xfrm>
              <a:off x="2585810" y="122267"/>
              <a:ext cx="682117" cy="4081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45"/>
                </a:lnSpc>
                <a:spcBef>
                  <a:spcPct val="0"/>
                </a:spcBef>
              </a:pPr>
              <a:r>
                <a:rPr lang="en-US" sz="961" b="1" spc="-57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2</a:t>
              </a: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519600" y="1842056"/>
              <a:ext cx="4814538" cy="4679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96"/>
                </a:lnSpc>
                <a:spcBef>
                  <a:spcPct val="0"/>
                </a:spcBef>
              </a:pPr>
              <a:r>
                <a:rPr lang="en-US" sz="1068" b="1" spc="-64">
                  <a:solidFill>
                    <a:srgbClr val="545454"/>
                  </a:solidFill>
                  <a:latin typeface="Garet Bold"/>
                  <a:ea typeface="Garet Bold"/>
                  <a:cs typeface="Garet Bold"/>
                  <a:sym typeface="Garet Bold"/>
                </a:rPr>
                <a:t>VALIDAÇÃO OFICIAL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558312" y="2506290"/>
              <a:ext cx="4737117" cy="12849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282"/>
                </a:lnSpc>
              </a:pPr>
              <a:r>
                <a:rPr lang="en-US" sz="801">
                  <a:solidFill>
                    <a:srgbClr val="2F491F"/>
                  </a:solidFill>
                  <a:latin typeface="Telegraf"/>
                  <a:ea typeface="Telegraf"/>
                  <a:cs typeface="Telegraf"/>
                  <a:sym typeface="Telegraf"/>
                </a:rPr>
                <a:t>RPA acessa automaticamente o sistema da Receita Federal para validação oficial dos dados</a:t>
              </a:r>
            </a:p>
          </p:txBody>
        </p:sp>
        <p:sp>
          <p:nvSpPr>
            <p:cNvPr id="39" name="Freeform 39"/>
            <p:cNvSpPr/>
            <p:nvPr/>
          </p:nvSpPr>
          <p:spPr>
            <a:xfrm>
              <a:off x="2382527" y="741014"/>
              <a:ext cx="1088686" cy="1114576"/>
            </a:xfrm>
            <a:custGeom>
              <a:avLst/>
              <a:gdLst/>
              <a:ahLst/>
              <a:cxnLst/>
              <a:rect l="l" t="t" r="r" b="b"/>
              <a:pathLst>
                <a:path w="1088686" h="1114576">
                  <a:moveTo>
                    <a:pt x="0" y="0"/>
                  </a:moveTo>
                  <a:lnTo>
                    <a:pt x="1088685" y="0"/>
                  </a:lnTo>
                  <a:lnTo>
                    <a:pt x="1088685" y="1114577"/>
                  </a:lnTo>
                  <a:lnTo>
                    <a:pt x="0" y="111457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778165" t="-1136853" r="-2426791" b="-469949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4505093" y="2190821"/>
            <a:ext cx="2274262" cy="1765272"/>
            <a:chOff x="0" y="0"/>
            <a:chExt cx="6064700" cy="4707392"/>
          </a:xfrm>
        </p:grpSpPr>
        <p:grpSp>
          <p:nvGrpSpPr>
            <p:cNvPr id="41" name="Group 41"/>
            <p:cNvGrpSpPr/>
            <p:nvPr/>
          </p:nvGrpSpPr>
          <p:grpSpPr>
            <a:xfrm rot="5400000">
              <a:off x="2849889" y="-2300620"/>
              <a:ext cx="288417" cy="5547209"/>
              <a:chOff x="0" y="0"/>
              <a:chExt cx="77522" cy="1490996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0" y="0"/>
                <a:ext cx="77522" cy="1490996"/>
              </a:xfrm>
              <a:custGeom>
                <a:avLst/>
                <a:gdLst/>
                <a:ahLst/>
                <a:cxnLst/>
                <a:rect l="l" t="t" r="r" b="b"/>
                <a:pathLst>
                  <a:path w="77522" h="1490996">
                    <a:moveTo>
                      <a:pt x="38761" y="0"/>
                    </a:moveTo>
                    <a:lnTo>
                      <a:pt x="38761" y="0"/>
                    </a:lnTo>
                    <a:cubicBezTo>
                      <a:pt x="60168" y="0"/>
                      <a:pt x="77522" y="17354"/>
                      <a:pt x="77522" y="38761"/>
                    </a:cubicBezTo>
                    <a:lnTo>
                      <a:pt x="77522" y="1452235"/>
                    </a:lnTo>
                    <a:cubicBezTo>
                      <a:pt x="77522" y="1462515"/>
                      <a:pt x="73438" y="1472374"/>
                      <a:pt x="66169" y="1479643"/>
                    </a:cubicBezTo>
                    <a:cubicBezTo>
                      <a:pt x="58900" y="1486912"/>
                      <a:pt x="49041" y="1490996"/>
                      <a:pt x="38761" y="1490996"/>
                    </a:cubicBezTo>
                    <a:lnTo>
                      <a:pt x="38761" y="1490996"/>
                    </a:lnTo>
                    <a:cubicBezTo>
                      <a:pt x="17354" y="1490996"/>
                      <a:pt x="0" y="1473642"/>
                      <a:pt x="0" y="1452235"/>
                    </a:cubicBezTo>
                    <a:lnTo>
                      <a:pt x="0" y="38761"/>
                    </a:lnTo>
                    <a:cubicBezTo>
                      <a:pt x="0" y="28481"/>
                      <a:pt x="4084" y="18622"/>
                      <a:pt x="11353" y="11353"/>
                    </a:cubicBezTo>
                    <a:cubicBezTo>
                      <a:pt x="18622" y="4084"/>
                      <a:pt x="28481" y="0"/>
                      <a:pt x="38761" y="0"/>
                    </a:cubicBezTo>
                    <a:close/>
                  </a:path>
                </a:pathLst>
              </a:custGeom>
              <a:solidFill>
                <a:srgbClr val="3498DB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3" name="TextBox 43"/>
              <p:cNvSpPr txBox="1"/>
              <p:nvPr/>
            </p:nvSpPr>
            <p:spPr>
              <a:xfrm>
                <a:off x="0" y="-28575"/>
                <a:ext cx="77522" cy="1519571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980"/>
                  </a:lnSpc>
                </a:pPr>
                <a:endParaRPr sz="900"/>
              </a:p>
            </p:txBody>
          </p:sp>
        </p:grpSp>
        <p:sp>
          <p:nvSpPr>
            <p:cNvPr id="44" name="Freeform 44"/>
            <p:cNvSpPr/>
            <p:nvPr/>
          </p:nvSpPr>
          <p:spPr>
            <a:xfrm rot="-5400000">
              <a:off x="3665819" y="1915480"/>
              <a:ext cx="3973302" cy="824460"/>
            </a:xfrm>
            <a:custGeom>
              <a:avLst/>
              <a:gdLst/>
              <a:ahLst/>
              <a:cxnLst/>
              <a:rect l="l" t="t" r="r" b="b"/>
              <a:pathLst>
                <a:path w="3973302" h="824460">
                  <a:moveTo>
                    <a:pt x="0" y="0"/>
                  </a:moveTo>
                  <a:lnTo>
                    <a:pt x="3973303" y="0"/>
                  </a:lnTo>
                  <a:lnTo>
                    <a:pt x="3973303" y="824460"/>
                  </a:lnTo>
                  <a:lnTo>
                    <a:pt x="0" y="824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45" name="Freeform 45"/>
            <p:cNvSpPr/>
            <p:nvPr/>
          </p:nvSpPr>
          <p:spPr>
            <a:xfrm>
              <a:off x="0" y="3537025"/>
              <a:ext cx="5986596" cy="1170367"/>
            </a:xfrm>
            <a:custGeom>
              <a:avLst/>
              <a:gdLst/>
              <a:ahLst/>
              <a:cxnLst/>
              <a:rect l="l" t="t" r="r" b="b"/>
              <a:pathLst>
                <a:path w="5986596" h="1170367">
                  <a:moveTo>
                    <a:pt x="0" y="0"/>
                  </a:moveTo>
                  <a:lnTo>
                    <a:pt x="5986596" y="0"/>
                  </a:lnTo>
                  <a:lnTo>
                    <a:pt x="5986596" y="1170367"/>
                  </a:lnTo>
                  <a:lnTo>
                    <a:pt x="0" y="11703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6139"/>
              </a:stretch>
            </a:blipFill>
          </p:spPr>
          <p:txBody>
            <a:bodyPr/>
            <a:lstStyle/>
            <a:p>
              <a:endParaRPr lang="pt-BR"/>
            </a:p>
          </p:txBody>
        </p:sp>
        <p:grpSp>
          <p:nvGrpSpPr>
            <p:cNvPr id="46" name="Group 46"/>
            <p:cNvGrpSpPr/>
            <p:nvPr/>
          </p:nvGrpSpPr>
          <p:grpSpPr>
            <a:xfrm>
              <a:off x="220493" y="497549"/>
              <a:ext cx="5547209" cy="3691163"/>
              <a:chOff x="0" y="0"/>
              <a:chExt cx="1490996" cy="992122"/>
            </a:xfrm>
          </p:grpSpPr>
          <p:sp>
            <p:nvSpPr>
              <p:cNvPr id="47" name="Freeform 47"/>
              <p:cNvSpPr/>
              <p:nvPr/>
            </p:nvSpPr>
            <p:spPr>
              <a:xfrm>
                <a:off x="0" y="0"/>
                <a:ext cx="1490996" cy="992122"/>
              </a:xfrm>
              <a:custGeom>
                <a:avLst/>
                <a:gdLst/>
                <a:ahLst/>
                <a:cxnLst/>
                <a:rect l="l" t="t" r="r" b="b"/>
                <a:pathLst>
                  <a:path w="1490996" h="992122">
                    <a:moveTo>
                      <a:pt x="16748" y="0"/>
                    </a:moveTo>
                    <a:lnTo>
                      <a:pt x="1474248" y="0"/>
                    </a:lnTo>
                    <a:cubicBezTo>
                      <a:pt x="1478690" y="0"/>
                      <a:pt x="1482950" y="1764"/>
                      <a:pt x="1486090" y="4905"/>
                    </a:cubicBezTo>
                    <a:cubicBezTo>
                      <a:pt x="1489231" y="8046"/>
                      <a:pt x="1490996" y="12306"/>
                      <a:pt x="1490996" y="16748"/>
                    </a:cubicBezTo>
                    <a:lnTo>
                      <a:pt x="1490996" y="975374"/>
                    </a:lnTo>
                    <a:cubicBezTo>
                      <a:pt x="1490996" y="979816"/>
                      <a:pt x="1489231" y="984076"/>
                      <a:pt x="1486090" y="987217"/>
                    </a:cubicBezTo>
                    <a:cubicBezTo>
                      <a:pt x="1482950" y="990358"/>
                      <a:pt x="1478690" y="992122"/>
                      <a:pt x="1474248" y="992122"/>
                    </a:cubicBezTo>
                    <a:lnTo>
                      <a:pt x="16748" y="992122"/>
                    </a:lnTo>
                    <a:cubicBezTo>
                      <a:pt x="12306" y="992122"/>
                      <a:pt x="8046" y="990358"/>
                      <a:pt x="4905" y="987217"/>
                    </a:cubicBezTo>
                    <a:cubicBezTo>
                      <a:pt x="1764" y="984076"/>
                      <a:pt x="0" y="979816"/>
                      <a:pt x="0" y="975374"/>
                    </a:cubicBezTo>
                    <a:lnTo>
                      <a:pt x="0" y="16748"/>
                    </a:lnTo>
                    <a:cubicBezTo>
                      <a:pt x="0" y="12306"/>
                      <a:pt x="1764" y="8046"/>
                      <a:pt x="4905" y="4905"/>
                    </a:cubicBezTo>
                    <a:cubicBezTo>
                      <a:pt x="8046" y="1764"/>
                      <a:pt x="12306" y="0"/>
                      <a:pt x="16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D9D9D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0" y="-28575"/>
                <a:ext cx="1490996" cy="1020697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980"/>
                  </a:lnSpc>
                </a:pPr>
                <a:endParaRPr sz="900"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2653039" y="0"/>
              <a:ext cx="682117" cy="682117"/>
              <a:chOff x="0" y="0"/>
              <a:chExt cx="812800" cy="8128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3A6F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22848" tIns="22848" rIns="22848" bIns="22848" rtlCol="0" anchor="ctr"/>
              <a:lstStyle/>
              <a:p>
                <a:pPr algn="ctr">
                  <a:lnSpc>
                    <a:spcPts val="1155"/>
                  </a:lnSpc>
                </a:pPr>
                <a:endParaRPr sz="900"/>
              </a:p>
            </p:txBody>
          </p:sp>
        </p:grpSp>
        <p:sp>
          <p:nvSpPr>
            <p:cNvPr id="52" name="TextBox 52"/>
            <p:cNvSpPr txBox="1"/>
            <p:nvPr/>
          </p:nvSpPr>
          <p:spPr>
            <a:xfrm>
              <a:off x="2653038" y="122267"/>
              <a:ext cx="682117" cy="4081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45"/>
                </a:lnSpc>
                <a:spcBef>
                  <a:spcPct val="0"/>
                </a:spcBef>
              </a:pPr>
              <a:r>
                <a:rPr lang="en-US" sz="961" b="1" spc="-57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3</a:t>
              </a:r>
            </a:p>
          </p:txBody>
        </p:sp>
        <p:sp>
          <p:nvSpPr>
            <p:cNvPr id="53" name="TextBox 53"/>
            <p:cNvSpPr txBox="1"/>
            <p:nvPr/>
          </p:nvSpPr>
          <p:spPr>
            <a:xfrm>
              <a:off x="614699" y="1842056"/>
              <a:ext cx="4758793" cy="4679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96"/>
                </a:lnSpc>
                <a:spcBef>
                  <a:spcPct val="0"/>
                </a:spcBef>
              </a:pPr>
              <a:r>
                <a:rPr lang="en-US" sz="1068" b="1" spc="-64">
                  <a:solidFill>
                    <a:srgbClr val="545454"/>
                  </a:solidFill>
                  <a:latin typeface="Garet Bold"/>
                  <a:ea typeface="Garet Bold"/>
                  <a:cs typeface="Garet Bold"/>
                  <a:sym typeface="Garet Bold"/>
                </a:rPr>
                <a:t>RESULTADO ESTRUTURADO</a:t>
              </a:r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654019" y="2506291"/>
              <a:ext cx="4719473" cy="12849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282"/>
                </a:lnSpc>
              </a:pPr>
              <a:r>
                <a:rPr lang="en-US" sz="801">
                  <a:solidFill>
                    <a:srgbClr val="2F491F"/>
                  </a:solidFill>
                  <a:latin typeface="Telegraf"/>
                  <a:ea typeface="Telegraf"/>
                  <a:cs typeface="Telegraf"/>
                  <a:sym typeface="Telegraf"/>
                </a:rPr>
                <a:t>Comparação inteligente e entrega via webhook com status VALIDATED ou NOT_VALIDATED</a:t>
              </a:r>
            </a:p>
          </p:txBody>
        </p:sp>
        <p:sp>
          <p:nvSpPr>
            <p:cNvPr id="55" name="Freeform 55"/>
            <p:cNvSpPr/>
            <p:nvPr/>
          </p:nvSpPr>
          <p:spPr>
            <a:xfrm>
              <a:off x="2449755" y="790602"/>
              <a:ext cx="1088686" cy="1114576"/>
            </a:xfrm>
            <a:custGeom>
              <a:avLst/>
              <a:gdLst/>
              <a:ahLst/>
              <a:cxnLst/>
              <a:rect l="l" t="t" r="r" b="b"/>
              <a:pathLst>
                <a:path w="1088686" h="1114576">
                  <a:moveTo>
                    <a:pt x="0" y="0"/>
                  </a:moveTo>
                  <a:lnTo>
                    <a:pt x="1088685" y="0"/>
                  </a:lnTo>
                  <a:lnTo>
                    <a:pt x="1088685" y="1114576"/>
                  </a:lnTo>
                  <a:lnTo>
                    <a:pt x="0" y="11145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778165" t="-1249218" r="-2426791" b="-35758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56" name="Group 56"/>
          <p:cNvGrpSpPr/>
          <p:nvPr/>
        </p:nvGrpSpPr>
        <p:grpSpPr>
          <a:xfrm>
            <a:off x="6705994" y="2200205"/>
            <a:ext cx="2243637" cy="1749225"/>
            <a:chOff x="0" y="0"/>
            <a:chExt cx="5983032" cy="4664598"/>
          </a:xfrm>
        </p:grpSpPr>
        <p:grpSp>
          <p:nvGrpSpPr>
            <p:cNvPr id="57" name="Group 57"/>
            <p:cNvGrpSpPr/>
            <p:nvPr/>
          </p:nvGrpSpPr>
          <p:grpSpPr>
            <a:xfrm rot="5400000">
              <a:off x="2730120" y="-2300620"/>
              <a:ext cx="288417" cy="5547209"/>
              <a:chOff x="0" y="0"/>
              <a:chExt cx="77522" cy="1490996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77522" cy="1490996"/>
              </a:xfrm>
              <a:custGeom>
                <a:avLst/>
                <a:gdLst/>
                <a:ahLst/>
                <a:cxnLst/>
                <a:rect l="l" t="t" r="r" b="b"/>
                <a:pathLst>
                  <a:path w="77522" h="1490996">
                    <a:moveTo>
                      <a:pt x="38761" y="0"/>
                    </a:moveTo>
                    <a:lnTo>
                      <a:pt x="38761" y="0"/>
                    </a:lnTo>
                    <a:cubicBezTo>
                      <a:pt x="60168" y="0"/>
                      <a:pt x="77522" y="17354"/>
                      <a:pt x="77522" y="38761"/>
                    </a:cubicBezTo>
                    <a:lnTo>
                      <a:pt x="77522" y="1452235"/>
                    </a:lnTo>
                    <a:cubicBezTo>
                      <a:pt x="77522" y="1462515"/>
                      <a:pt x="73438" y="1472374"/>
                      <a:pt x="66169" y="1479643"/>
                    </a:cubicBezTo>
                    <a:cubicBezTo>
                      <a:pt x="58900" y="1486912"/>
                      <a:pt x="49041" y="1490996"/>
                      <a:pt x="38761" y="1490996"/>
                    </a:cubicBezTo>
                    <a:lnTo>
                      <a:pt x="38761" y="1490996"/>
                    </a:lnTo>
                    <a:cubicBezTo>
                      <a:pt x="17354" y="1490996"/>
                      <a:pt x="0" y="1473642"/>
                      <a:pt x="0" y="1452235"/>
                    </a:cubicBezTo>
                    <a:lnTo>
                      <a:pt x="0" y="38761"/>
                    </a:lnTo>
                    <a:cubicBezTo>
                      <a:pt x="0" y="28481"/>
                      <a:pt x="4084" y="18622"/>
                      <a:pt x="11353" y="11353"/>
                    </a:cubicBezTo>
                    <a:cubicBezTo>
                      <a:pt x="18622" y="4084"/>
                      <a:pt x="28481" y="0"/>
                      <a:pt x="38761" y="0"/>
                    </a:cubicBezTo>
                    <a:close/>
                  </a:path>
                </a:pathLst>
              </a:custGeom>
              <a:solidFill>
                <a:srgbClr val="41B8D5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0" y="-28575"/>
                <a:ext cx="77522" cy="1519571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980"/>
                  </a:lnSpc>
                </a:pPr>
                <a:endParaRPr sz="900"/>
              </a:p>
            </p:txBody>
          </p:sp>
        </p:grpSp>
        <p:sp>
          <p:nvSpPr>
            <p:cNvPr id="60" name="Freeform 60"/>
            <p:cNvSpPr/>
            <p:nvPr/>
          </p:nvSpPr>
          <p:spPr>
            <a:xfrm>
              <a:off x="0" y="3560439"/>
              <a:ext cx="5647933" cy="1104159"/>
            </a:xfrm>
            <a:custGeom>
              <a:avLst/>
              <a:gdLst/>
              <a:ahLst/>
              <a:cxnLst/>
              <a:rect l="l" t="t" r="r" b="b"/>
              <a:pathLst>
                <a:path w="5647933" h="1104159">
                  <a:moveTo>
                    <a:pt x="0" y="0"/>
                  </a:moveTo>
                  <a:lnTo>
                    <a:pt x="5647933" y="0"/>
                  </a:lnTo>
                  <a:lnTo>
                    <a:pt x="5647933" y="1104159"/>
                  </a:lnTo>
                  <a:lnTo>
                    <a:pt x="0" y="11041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b="-6139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61" name="Freeform 61"/>
            <p:cNvSpPr/>
            <p:nvPr/>
          </p:nvSpPr>
          <p:spPr>
            <a:xfrm rot="-5400000">
              <a:off x="3584151" y="1789831"/>
              <a:ext cx="3973302" cy="824460"/>
            </a:xfrm>
            <a:custGeom>
              <a:avLst/>
              <a:gdLst/>
              <a:ahLst/>
              <a:cxnLst/>
              <a:rect l="l" t="t" r="r" b="b"/>
              <a:pathLst>
                <a:path w="3973302" h="824460">
                  <a:moveTo>
                    <a:pt x="0" y="0"/>
                  </a:moveTo>
                  <a:lnTo>
                    <a:pt x="3973302" y="0"/>
                  </a:lnTo>
                  <a:lnTo>
                    <a:pt x="3973302" y="824460"/>
                  </a:lnTo>
                  <a:lnTo>
                    <a:pt x="0" y="8244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  <p:txBody>
            <a:bodyPr/>
            <a:lstStyle/>
            <a:p>
              <a:endParaRPr lang="pt-BR"/>
            </a:p>
          </p:txBody>
        </p:sp>
        <p:grpSp>
          <p:nvGrpSpPr>
            <p:cNvPr id="62" name="Group 62"/>
            <p:cNvGrpSpPr/>
            <p:nvPr/>
          </p:nvGrpSpPr>
          <p:grpSpPr>
            <a:xfrm>
              <a:off x="100725" y="497549"/>
              <a:ext cx="5547209" cy="3691163"/>
              <a:chOff x="0" y="0"/>
              <a:chExt cx="1490996" cy="992122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0" y="0"/>
                <a:ext cx="1490996" cy="992122"/>
              </a:xfrm>
              <a:custGeom>
                <a:avLst/>
                <a:gdLst/>
                <a:ahLst/>
                <a:cxnLst/>
                <a:rect l="l" t="t" r="r" b="b"/>
                <a:pathLst>
                  <a:path w="1490996" h="992122">
                    <a:moveTo>
                      <a:pt x="16748" y="0"/>
                    </a:moveTo>
                    <a:lnTo>
                      <a:pt x="1474248" y="0"/>
                    </a:lnTo>
                    <a:cubicBezTo>
                      <a:pt x="1478690" y="0"/>
                      <a:pt x="1482950" y="1764"/>
                      <a:pt x="1486090" y="4905"/>
                    </a:cubicBezTo>
                    <a:cubicBezTo>
                      <a:pt x="1489231" y="8046"/>
                      <a:pt x="1490996" y="12306"/>
                      <a:pt x="1490996" y="16748"/>
                    </a:cubicBezTo>
                    <a:lnTo>
                      <a:pt x="1490996" y="975374"/>
                    </a:lnTo>
                    <a:cubicBezTo>
                      <a:pt x="1490996" y="979816"/>
                      <a:pt x="1489231" y="984076"/>
                      <a:pt x="1486090" y="987217"/>
                    </a:cubicBezTo>
                    <a:cubicBezTo>
                      <a:pt x="1482950" y="990358"/>
                      <a:pt x="1478690" y="992122"/>
                      <a:pt x="1474248" y="992122"/>
                    </a:cubicBezTo>
                    <a:lnTo>
                      <a:pt x="16748" y="992122"/>
                    </a:lnTo>
                    <a:cubicBezTo>
                      <a:pt x="12306" y="992122"/>
                      <a:pt x="8046" y="990358"/>
                      <a:pt x="4905" y="987217"/>
                    </a:cubicBezTo>
                    <a:cubicBezTo>
                      <a:pt x="1764" y="984076"/>
                      <a:pt x="0" y="979816"/>
                      <a:pt x="0" y="975374"/>
                    </a:cubicBezTo>
                    <a:lnTo>
                      <a:pt x="0" y="16748"/>
                    </a:lnTo>
                    <a:cubicBezTo>
                      <a:pt x="0" y="12306"/>
                      <a:pt x="1764" y="8046"/>
                      <a:pt x="4905" y="4905"/>
                    </a:cubicBezTo>
                    <a:cubicBezTo>
                      <a:pt x="8046" y="1764"/>
                      <a:pt x="12306" y="0"/>
                      <a:pt x="1674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19050" cap="sq">
                <a:solidFill>
                  <a:srgbClr val="D9D9D9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4" name="TextBox 64"/>
              <p:cNvSpPr txBox="1"/>
              <p:nvPr/>
            </p:nvSpPr>
            <p:spPr>
              <a:xfrm>
                <a:off x="0" y="-28575"/>
                <a:ext cx="1490996" cy="1020697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980"/>
                  </a:lnSpc>
                </a:pPr>
                <a:endParaRPr sz="900"/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>
              <a:off x="2533270" y="0"/>
              <a:ext cx="682117" cy="682117"/>
              <a:chOff x="0" y="0"/>
              <a:chExt cx="812800" cy="812800"/>
            </a:xfrm>
          </p:grpSpPr>
          <p:sp>
            <p:nvSpPr>
              <p:cNvPr id="66" name="Freeform 6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003A6F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" name="TextBox 6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22848" tIns="22848" rIns="22848" bIns="22848" rtlCol="0" anchor="ctr"/>
              <a:lstStyle/>
              <a:p>
                <a:pPr algn="ctr">
                  <a:lnSpc>
                    <a:spcPts val="1155"/>
                  </a:lnSpc>
                </a:pPr>
                <a:endParaRPr sz="900"/>
              </a:p>
            </p:txBody>
          </p:sp>
        </p:grpSp>
        <p:sp>
          <p:nvSpPr>
            <p:cNvPr id="68" name="TextBox 68"/>
            <p:cNvSpPr txBox="1"/>
            <p:nvPr/>
          </p:nvSpPr>
          <p:spPr>
            <a:xfrm>
              <a:off x="2533272" y="122267"/>
              <a:ext cx="682117" cy="4081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345"/>
                </a:lnSpc>
                <a:spcBef>
                  <a:spcPct val="0"/>
                </a:spcBef>
              </a:pPr>
              <a:r>
                <a:rPr lang="en-US" sz="961" b="1" spc="-57">
                  <a:solidFill>
                    <a:srgbClr val="FFFFFF"/>
                  </a:solidFill>
                  <a:latin typeface="Garet Bold"/>
                  <a:ea typeface="Garet Bold"/>
                  <a:cs typeface="Garet Bold"/>
                  <a:sym typeface="Garet Bold"/>
                </a:rPr>
                <a:t>4</a:t>
              </a:r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494931" y="1842055"/>
              <a:ext cx="4758795" cy="46799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96"/>
                </a:lnSpc>
                <a:spcBef>
                  <a:spcPct val="0"/>
                </a:spcBef>
              </a:pPr>
              <a:r>
                <a:rPr lang="en-US" sz="1068" b="1" spc="-64">
                  <a:solidFill>
                    <a:srgbClr val="545454"/>
                  </a:solidFill>
                  <a:latin typeface="Garet Bold"/>
                  <a:ea typeface="Garet Bold"/>
                  <a:cs typeface="Garet Bold"/>
                  <a:sym typeface="Garet Bold"/>
                </a:rPr>
                <a:t>AUTOMAÇÃO COMPLETA</a:t>
              </a:r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514592" y="2506290"/>
              <a:ext cx="4719475" cy="12849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1282"/>
                </a:lnSpc>
              </a:pPr>
              <a:r>
                <a:rPr lang="en-US" sz="801">
                  <a:solidFill>
                    <a:srgbClr val="2F491F"/>
                  </a:solidFill>
                  <a:latin typeface="Telegraf"/>
                  <a:ea typeface="Telegraf"/>
                  <a:cs typeface="Telegraf"/>
                  <a:sym typeface="Telegraf"/>
                </a:rPr>
                <a:t>O processo é automatizado, disponível 24/7 e com relatórios</a:t>
              </a:r>
            </a:p>
            <a:p>
              <a:pPr algn="just">
                <a:lnSpc>
                  <a:spcPts val="1282"/>
                </a:lnSpc>
              </a:pPr>
              <a:r>
                <a:rPr lang="en-US" sz="801">
                  <a:solidFill>
                    <a:srgbClr val="2F491F"/>
                  </a:solidFill>
                  <a:latin typeface="Telegraf"/>
                  <a:ea typeface="Telegraf"/>
                  <a:cs typeface="Telegraf"/>
                  <a:sym typeface="Telegraf"/>
                </a:rPr>
                <a:t>completos de sucesso e falhas.</a:t>
              </a:r>
            </a:p>
          </p:txBody>
        </p:sp>
        <p:sp>
          <p:nvSpPr>
            <p:cNvPr id="71" name="Freeform 71"/>
            <p:cNvSpPr/>
            <p:nvPr/>
          </p:nvSpPr>
          <p:spPr>
            <a:xfrm>
              <a:off x="2329986" y="740556"/>
              <a:ext cx="1088686" cy="1114576"/>
            </a:xfrm>
            <a:custGeom>
              <a:avLst/>
              <a:gdLst/>
              <a:ahLst/>
              <a:cxnLst/>
              <a:rect l="l" t="t" r="r" b="b"/>
              <a:pathLst>
                <a:path w="1088686" h="1114576">
                  <a:moveTo>
                    <a:pt x="0" y="0"/>
                  </a:moveTo>
                  <a:lnTo>
                    <a:pt x="1088686" y="0"/>
                  </a:lnTo>
                  <a:lnTo>
                    <a:pt x="1088686" y="1114576"/>
                  </a:lnTo>
                  <a:lnTo>
                    <a:pt x="0" y="11145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776779" t="-1381891" r="-2428177" b="-22491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72" name="Group 72"/>
          <p:cNvGrpSpPr/>
          <p:nvPr/>
        </p:nvGrpSpPr>
        <p:grpSpPr>
          <a:xfrm>
            <a:off x="377803" y="4164648"/>
            <a:ext cx="8397809" cy="1291735"/>
            <a:chOff x="0" y="0"/>
            <a:chExt cx="17869487" cy="3444625"/>
          </a:xfrm>
        </p:grpSpPr>
        <p:grpSp>
          <p:nvGrpSpPr>
            <p:cNvPr id="73" name="Group 73"/>
            <p:cNvGrpSpPr/>
            <p:nvPr/>
          </p:nvGrpSpPr>
          <p:grpSpPr>
            <a:xfrm>
              <a:off x="0" y="0"/>
              <a:ext cx="371614" cy="3319305"/>
              <a:chOff x="0" y="0"/>
              <a:chExt cx="99884" cy="892173"/>
            </a:xfrm>
          </p:grpSpPr>
          <p:sp>
            <p:nvSpPr>
              <p:cNvPr id="74" name="Freeform 74"/>
              <p:cNvSpPr/>
              <p:nvPr/>
            </p:nvSpPr>
            <p:spPr>
              <a:xfrm>
                <a:off x="0" y="0"/>
                <a:ext cx="99884" cy="892173"/>
              </a:xfrm>
              <a:custGeom>
                <a:avLst/>
                <a:gdLst/>
                <a:ahLst/>
                <a:cxnLst/>
                <a:rect l="l" t="t" r="r" b="b"/>
                <a:pathLst>
                  <a:path w="99884" h="892173">
                    <a:moveTo>
                      <a:pt x="49942" y="0"/>
                    </a:moveTo>
                    <a:lnTo>
                      <a:pt x="49942" y="0"/>
                    </a:lnTo>
                    <a:cubicBezTo>
                      <a:pt x="77524" y="0"/>
                      <a:pt x="99884" y="22360"/>
                      <a:pt x="99884" y="49942"/>
                    </a:cubicBezTo>
                    <a:lnTo>
                      <a:pt x="99884" y="842231"/>
                    </a:lnTo>
                    <a:cubicBezTo>
                      <a:pt x="99884" y="869813"/>
                      <a:pt x="77524" y="892173"/>
                      <a:pt x="49942" y="892173"/>
                    </a:cubicBezTo>
                    <a:lnTo>
                      <a:pt x="49942" y="892173"/>
                    </a:lnTo>
                    <a:cubicBezTo>
                      <a:pt x="22360" y="892173"/>
                      <a:pt x="0" y="869813"/>
                      <a:pt x="0" y="842231"/>
                    </a:cubicBezTo>
                    <a:lnTo>
                      <a:pt x="0" y="49942"/>
                    </a:lnTo>
                    <a:cubicBezTo>
                      <a:pt x="0" y="22360"/>
                      <a:pt x="22360" y="0"/>
                      <a:pt x="49942" y="0"/>
                    </a:cubicBezTo>
                    <a:close/>
                  </a:path>
                </a:pathLst>
              </a:custGeom>
              <a:solidFill>
                <a:srgbClr val="039BE5"/>
              </a:solid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pt-BR" sz="2800"/>
              </a:p>
            </p:txBody>
          </p:sp>
          <p:sp>
            <p:nvSpPr>
              <p:cNvPr id="75" name="TextBox 75"/>
              <p:cNvSpPr txBox="1"/>
              <p:nvPr/>
            </p:nvSpPr>
            <p:spPr>
              <a:xfrm>
                <a:off x="0" y="-28575"/>
                <a:ext cx="99884" cy="920748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980"/>
                  </a:lnSpc>
                </a:pPr>
                <a:endParaRPr sz="1100"/>
              </a:p>
            </p:txBody>
          </p:sp>
        </p:grpSp>
        <p:grpSp>
          <p:nvGrpSpPr>
            <p:cNvPr id="76" name="Group 76"/>
            <p:cNvGrpSpPr/>
            <p:nvPr/>
          </p:nvGrpSpPr>
          <p:grpSpPr>
            <a:xfrm>
              <a:off x="106560" y="0"/>
              <a:ext cx="17762927" cy="3319305"/>
              <a:chOff x="0" y="0"/>
              <a:chExt cx="4774374" cy="892173"/>
            </a:xfrm>
          </p:grpSpPr>
          <p:sp>
            <p:nvSpPr>
              <p:cNvPr id="77" name="Freeform 77"/>
              <p:cNvSpPr/>
              <p:nvPr/>
            </p:nvSpPr>
            <p:spPr>
              <a:xfrm>
                <a:off x="0" y="0"/>
                <a:ext cx="4774374" cy="892173"/>
              </a:xfrm>
              <a:custGeom>
                <a:avLst/>
                <a:gdLst/>
                <a:ahLst/>
                <a:cxnLst/>
                <a:rect l="l" t="t" r="r" b="b"/>
                <a:pathLst>
                  <a:path w="4774374" h="892173">
                    <a:moveTo>
                      <a:pt x="5230" y="0"/>
                    </a:moveTo>
                    <a:lnTo>
                      <a:pt x="4769144" y="0"/>
                    </a:lnTo>
                    <a:cubicBezTo>
                      <a:pt x="4770531" y="0"/>
                      <a:pt x="4771861" y="551"/>
                      <a:pt x="4772842" y="1532"/>
                    </a:cubicBezTo>
                    <a:cubicBezTo>
                      <a:pt x="4773823" y="2513"/>
                      <a:pt x="4774374" y="3843"/>
                      <a:pt x="4774374" y="5230"/>
                    </a:cubicBezTo>
                    <a:lnTo>
                      <a:pt x="4774374" y="886943"/>
                    </a:lnTo>
                    <a:cubicBezTo>
                      <a:pt x="4774374" y="888330"/>
                      <a:pt x="4773823" y="889660"/>
                      <a:pt x="4772842" y="890641"/>
                    </a:cubicBezTo>
                    <a:cubicBezTo>
                      <a:pt x="4771861" y="891622"/>
                      <a:pt x="4770531" y="892173"/>
                      <a:pt x="4769144" y="892173"/>
                    </a:cubicBezTo>
                    <a:lnTo>
                      <a:pt x="5230" y="892173"/>
                    </a:lnTo>
                    <a:cubicBezTo>
                      <a:pt x="3843" y="892173"/>
                      <a:pt x="2513" y="891622"/>
                      <a:pt x="1532" y="890641"/>
                    </a:cubicBezTo>
                    <a:cubicBezTo>
                      <a:pt x="551" y="889660"/>
                      <a:pt x="0" y="888330"/>
                      <a:pt x="0" y="886943"/>
                    </a:cubicBezTo>
                    <a:lnTo>
                      <a:pt x="0" y="5230"/>
                    </a:lnTo>
                    <a:cubicBezTo>
                      <a:pt x="0" y="3843"/>
                      <a:pt x="551" y="2513"/>
                      <a:pt x="1532" y="1532"/>
                    </a:cubicBezTo>
                    <a:cubicBezTo>
                      <a:pt x="2513" y="551"/>
                      <a:pt x="3843" y="0"/>
                      <a:pt x="5230" y="0"/>
                    </a:cubicBezTo>
                    <a:close/>
                  </a:path>
                </a:pathLst>
              </a:custGeom>
              <a:solidFill>
                <a:srgbClr val="F0FAFF"/>
              </a:solidFill>
              <a:ln w="9525" cap="sq">
                <a:solidFill>
                  <a:srgbClr val="F4F4F4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pt-BR" sz="2800"/>
              </a:p>
            </p:txBody>
          </p:sp>
          <p:sp>
            <p:nvSpPr>
              <p:cNvPr id="78" name="TextBox 78"/>
              <p:cNvSpPr txBox="1"/>
              <p:nvPr/>
            </p:nvSpPr>
            <p:spPr>
              <a:xfrm>
                <a:off x="0" y="-28575"/>
                <a:ext cx="4774374" cy="920748"/>
              </a:xfrm>
              <a:prstGeom prst="rect">
                <a:avLst/>
              </a:prstGeom>
            </p:spPr>
            <p:txBody>
              <a:bodyPr lIns="25400" tIns="25400" rIns="25400" bIns="25400" rtlCol="0" anchor="ctr"/>
              <a:lstStyle/>
              <a:p>
                <a:pPr algn="ctr">
                  <a:lnSpc>
                    <a:spcPts val="980"/>
                  </a:lnSpc>
                </a:pPr>
                <a:endParaRPr sz="1100"/>
              </a:p>
            </p:txBody>
          </p:sp>
        </p:grpSp>
        <p:sp>
          <p:nvSpPr>
            <p:cNvPr id="79" name="TextBox 79"/>
            <p:cNvSpPr txBox="1"/>
            <p:nvPr/>
          </p:nvSpPr>
          <p:spPr>
            <a:xfrm>
              <a:off x="560184" y="174083"/>
              <a:ext cx="5535928" cy="5813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706"/>
                </a:lnSpc>
                <a:spcBef>
                  <a:spcPct val="0"/>
                </a:spcBef>
              </a:pPr>
              <a:r>
                <a:rPr lang="en-US" b="1" spc="-73">
                  <a:solidFill>
                    <a:srgbClr val="0048A0"/>
                  </a:solidFill>
                  <a:latin typeface="Garet Bold"/>
                  <a:ea typeface="Garet Bold"/>
                  <a:cs typeface="Garet Bold"/>
                  <a:sym typeface="Garet Bold"/>
                </a:rPr>
                <a:t>Benefícios</a:t>
              </a:r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560184" y="1046690"/>
              <a:ext cx="6385538" cy="4113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72999" lvl="1" indent="-86500" algn="just">
                <a:lnSpc>
                  <a:spcPts val="1282"/>
                </a:lnSpc>
                <a:buFont typeface="Arial"/>
                <a:buChar char="•"/>
              </a:pPr>
              <a:r>
                <a:rPr lang="en-US" sz="1050">
                  <a:solidFill>
                    <a:srgbClr val="2F491F"/>
                  </a:solidFill>
                  <a:latin typeface="Telegraf"/>
                  <a:ea typeface="Telegraf"/>
                  <a:cs typeface="Telegraf"/>
                  <a:sym typeface="Telegraf"/>
                </a:rPr>
                <a:t>Segurança e conformidade</a:t>
              </a:r>
            </a:p>
          </p:txBody>
        </p:sp>
        <p:sp>
          <p:nvSpPr>
            <p:cNvPr id="81" name="TextBox 81"/>
            <p:cNvSpPr txBox="1"/>
            <p:nvPr/>
          </p:nvSpPr>
          <p:spPr>
            <a:xfrm>
              <a:off x="560184" y="2588665"/>
              <a:ext cx="7143645" cy="8559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72999" lvl="1" indent="-86500" algn="just">
                <a:lnSpc>
                  <a:spcPts val="1282"/>
                </a:lnSpc>
                <a:buFont typeface="Arial"/>
                <a:buChar char="•"/>
              </a:pPr>
              <a:r>
                <a:rPr lang="en-US" sz="1050">
                  <a:solidFill>
                    <a:srgbClr val="2F491F"/>
                  </a:solidFill>
                  <a:latin typeface="Telegraf"/>
                  <a:ea typeface="Telegraf"/>
                  <a:cs typeface="Telegraf"/>
                  <a:sym typeface="Telegraf"/>
                </a:rPr>
                <a:t>Automação total, eliminando etapas manuais.</a:t>
              </a:r>
            </a:p>
          </p:txBody>
        </p:sp>
        <p:sp>
          <p:nvSpPr>
            <p:cNvPr id="82" name="TextBox 82"/>
            <p:cNvSpPr txBox="1"/>
            <p:nvPr/>
          </p:nvSpPr>
          <p:spPr>
            <a:xfrm>
              <a:off x="560184" y="1814490"/>
              <a:ext cx="4266506" cy="41139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72999" lvl="1" indent="-86500" algn="just">
                <a:lnSpc>
                  <a:spcPts val="1282"/>
                </a:lnSpc>
                <a:buFont typeface="Arial"/>
                <a:buChar char="•"/>
              </a:pPr>
              <a:r>
                <a:rPr lang="en-US" sz="1050">
                  <a:solidFill>
                    <a:srgbClr val="2F491F"/>
                  </a:solidFill>
                  <a:latin typeface="Telegraf"/>
                  <a:ea typeface="Telegraf"/>
                  <a:cs typeface="Telegraf"/>
                  <a:sym typeface="Telegraf"/>
                </a:rPr>
                <a:t>Integração simples</a:t>
              </a:r>
            </a:p>
          </p:txBody>
        </p:sp>
        <p:sp>
          <p:nvSpPr>
            <p:cNvPr id="83" name="TextBox 83"/>
            <p:cNvSpPr txBox="1"/>
            <p:nvPr/>
          </p:nvSpPr>
          <p:spPr>
            <a:xfrm>
              <a:off x="7085306" y="1079501"/>
              <a:ext cx="10219021" cy="8559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72999" lvl="1" indent="-86500" algn="just">
                <a:lnSpc>
                  <a:spcPts val="1282"/>
                </a:lnSpc>
                <a:buFont typeface="Arial"/>
                <a:buChar char="•"/>
              </a:pPr>
              <a:r>
                <a:rPr lang="en-US" sz="1050">
                  <a:solidFill>
                    <a:srgbClr val="2F491F"/>
                  </a:solidFill>
                  <a:latin typeface="Telegraf"/>
                  <a:ea typeface="Telegraf"/>
                  <a:cs typeface="Telegraf"/>
                  <a:sym typeface="Telegraf"/>
                </a:rPr>
                <a:t>Maior confiabilidade, com redução de erros e agilidade no processo.</a:t>
              </a:r>
            </a:p>
          </p:txBody>
        </p:sp>
        <p:sp>
          <p:nvSpPr>
            <p:cNvPr id="84" name="TextBox 84"/>
            <p:cNvSpPr txBox="1"/>
            <p:nvPr/>
          </p:nvSpPr>
          <p:spPr>
            <a:xfrm>
              <a:off x="7105896" y="1814490"/>
              <a:ext cx="10557749" cy="8597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72999" lvl="1" indent="-86500" algn="just">
                <a:lnSpc>
                  <a:spcPts val="1282"/>
                </a:lnSpc>
                <a:buFont typeface="Arial"/>
                <a:buChar char="•"/>
              </a:pPr>
              <a:r>
                <a:rPr lang="en-US" sz="1050">
                  <a:solidFill>
                    <a:srgbClr val="2F491F"/>
                  </a:solidFill>
                  <a:latin typeface="Telegraf"/>
                  <a:ea typeface="Telegraf"/>
                  <a:cs typeface="Telegraf"/>
                  <a:sym typeface="Telegraf"/>
                </a:rPr>
                <a:t>Escalabilidade para atender desde consultórios a grandes redes hospitalares.</a:t>
              </a:r>
            </a:p>
          </p:txBody>
        </p:sp>
      </p:grpSp>
      <p:sp>
        <p:nvSpPr>
          <p:cNvPr id="85" name="TextBox 85"/>
          <p:cNvSpPr txBox="1"/>
          <p:nvPr/>
        </p:nvSpPr>
        <p:spPr>
          <a:xfrm>
            <a:off x="3233378" y="329536"/>
            <a:ext cx="5264764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442"/>
              </a:lnSpc>
            </a:pPr>
            <a:r>
              <a:rPr lang="en-US" sz="2200" b="1" spc="-66" dirty="0" err="1">
                <a:solidFill>
                  <a:srgbClr val="142445"/>
                </a:solidFill>
                <a:latin typeface="Telegraf Bold"/>
                <a:ea typeface="Telegraf Bold"/>
                <a:cs typeface="Telegraf Bold"/>
                <a:sym typeface="Telegraf Bold"/>
              </a:rPr>
              <a:t>Hiperautomação</a:t>
            </a:r>
            <a:r>
              <a:rPr lang="en-US" sz="2200" b="1" spc="-66" dirty="0">
                <a:solidFill>
                  <a:srgbClr val="142445"/>
                </a:solidFill>
                <a:latin typeface="Telegraf Bold"/>
                <a:ea typeface="Telegraf Bold"/>
                <a:cs typeface="Telegraf Bold"/>
                <a:sym typeface="Telegraf Bold"/>
              </a:rPr>
              <a:t> para</a:t>
            </a:r>
          </a:p>
          <a:p>
            <a:pPr>
              <a:lnSpc>
                <a:spcPts val="2442"/>
              </a:lnSpc>
            </a:pPr>
            <a:r>
              <a:rPr lang="en-US" sz="2200" b="1" spc="-66" dirty="0" err="1">
                <a:solidFill>
                  <a:srgbClr val="1C69AE"/>
                </a:solidFill>
                <a:latin typeface="Telegraf Bold"/>
                <a:ea typeface="Telegraf Bold"/>
                <a:cs typeface="Telegraf Bold"/>
                <a:sym typeface="Telegraf Bold"/>
              </a:rPr>
              <a:t>Autenticação</a:t>
            </a:r>
            <a:r>
              <a:rPr lang="en-US" sz="2200" b="1" spc="-66" dirty="0">
                <a:solidFill>
                  <a:srgbClr val="1C69AE"/>
                </a:solidFill>
                <a:latin typeface="Telegraf Bold"/>
                <a:ea typeface="Telegraf Bold"/>
                <a:cs typeface="Telegraf Bold"/>
                <a:sym typeface="Telegraf Bold"/>
              </a:rPr>
              <a:t> de </a:t>
            </a:r>
            <a:r>
              <a:rPr lang="en-US" sz="2200" b="1" spc="-66" dirty="0" err="1">
                <a:solidFill>
                  <a:srgbClr val="1C69AE"/>
                </a:solidFill>
                <a:latin typeface="Telegraf Bold"/>
                <a:ea typeface="Telegraf Bold"/>
                <a:cs typeface="Telegraf Bold"/>
                <a:sym typeface="Telegraf Bold"/>
              </a:rPr>
              <a:t>Receita</a:t>
            </a:r>
            <a:r>
              <a:rPr lang="en-US" sz="2200" b="1" spc="-66" dirty="0">
                <a:solidFill>
                  <a:srgbClr val="1C69AE"/>
                </a:solidFill>
                <a:latin typeface="Telegraf Bold"/>
                <a:ea typeface="Telegraf Bold"/>
                <a:cs typeface="Telegraf Bold"/>
                <a:sym typeface="Telegraf Bold"/>
              </a:rPr>
              <a:t> </a:t>
            </a:r>
            <a:r>
              <a:rPr lang="en-US" sz="2200" b="1" spc="-66" dirty="0" err="1">
                <a:solidFill>
                  <a:srgbClr val="1C69AE"/>
                </a:solidFill>
                <a:latin typeface="Telegraf Bold"/>
                <a:ea typeface="Telegraf Bold"/>
                <a:cs typeface="Telegraf Bold"/>
                <a:sym typeface="Telegraf Bold"/>
              </a:rPr>
              <a:t>Saúde</a:t>
            </a:r>
            <a:endParaRPr lang="en-US" sz="2200" b="1" spc="-66" dirty="0">
              <a:solidFill>
                <a:srgbClr val="1C69AE"/>
              </a:solidFill>
              <a:latin typeface="Telegraf Bold"/>
              <a:ea typeface="Telegraf Bold"/>
              <a:cs typeface="Telegraf Bold"/>
              <a:sym typeface="Telegraf Bold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01ED5578-92FA-9BD6-E846-0AD7252F2F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129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3E7A070-275A-EA47-BB89-B24FD56C30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6E993ECC-2DB0-3258-D170-BABC7188027B}"/>
              </a:ext>
            </a:extLst>
          </p:cNvPr>
          <p:cNvSpPr txBox="1"/>
          <p:nvPr/>
        </p:nvSpPr>
        <p:spPr>
          <a:xfrm>
            <a:off x="2449656" y="394636"/>
            <a:ext cx="42446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ESSE MESMO PROBLEMA EXISTE EM...</a:t>
            </a:r>
          </a:p>
        </p:txBody>
      </p:sp>
    </p:spTree>
    <p:extLst>
      <p:ext uri="{BB962C8B-B14F-4D97-AF65-F5344CB8AC3E}">
        <p14:creationId xmlns:p14="http://schemas.microsoft.com/office/powerpoint/2010/main" val="1051792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DDC3E0AA-3386-F4F0-CC21-91E162386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6E1243BD-AD5A-2C30-3985-B2545B365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637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0A30C9F9-93FE-C875-C9B3-55B42174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00000">
                <a:alpha val="100000"/>
              </a:srgbClr>
            </a:gs>
            <a:gs pos="100000">
              <a:srgbClr val="3533CD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049187" y="1944811"/>
            <a:ext cx="2744734" cy="2968379"/>
          </a:xfrm>
          <a:custGeom>
            <a:avLst/>
            <a:gdLst/>
            <a:ahLst/>
            <a:cxnLst/>
            <a:rect l="l" t="t" r="r" b="b"/>
            <a:pathLst>
              <a:path w="5489468" h="5936758">
                <a:moveTo>
                  <a:pt x="0" y="0"/>
                </a:moveTo>
                <a:lnTo>
                  <a:pt x="5489468" y="0"/>
                </a:lnTo>
                <a:lnTo>
                  <a:pt x="5489468" y="5936758"/>
                </a:lnTo>
                <a:lnTo>
                  <a:pt x="0" y="59367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t-B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5925954" y="1944811"/>
            <a:ext cx="2650711" cy="2968379"/>
          </a:xfrm>
          <a:custGeom>
            <a:avLst/>
            <a:gdLst/>
            <a:ahLst/>
            <a:cxnLst/>
            <a:rect l="l" t="t" r="r" b="b"/>
            <a:pathLst>
              <a:path w="5301421" h="5936758">
                <a:moveTo>
                  <a:pt x="0" y="0"/>
                </a:moveTo>
                <a:lnTo>
                  <a:pt x="5301420" y="0"/>
                </a:lnTo>
                <a:lnTo>
                  <a:pt x="5301420" y="5936758"/>
                </a:lnTo>
                <a:lnTo>
                  <a:pt x="0" y="59367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pt-B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567337" y="2641672"/>
            <a:ext cx="2334213" cy="1736427"/>
          </a:xfrm>
          <a:custGeom>
            <a:avLst/>
            <a:gdLst/>
            <a:ahLst/>
            <a:cxnLst/>
            <a:rect l="l" t="t" r="r" b="b"/>
            <a:pathLst>
              <a:path w="4668426" h="3472853">
                <a:moveTo>
                  <a:pt x="0" y="0"/>
                </a:moveTo>
                <a:lnTo>
                  <a:pt x="4668425" y="0"/>
                </a:lnTo>
                <a:lnTo>
                  <a:pt x="4668425" y="3472853"/>
                </a:lnTo>
                <a:lnTo>
                  <a:pt x="0" y="34728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 sz="9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5" name="Group 5"/>
          <p:cNvGrpSpPr/>
          <p:nvPr/>
        </p:nvGrpSpPr>
        <p:grpSpPr>
          <a:xfrm>
            <a:off x="1042386" y="3167987"/>
            <a:ext cx="472440" cy="64770"/>
            <a:chOff x="0" y="0"/>
            <a:chExt cx="248857" cy="3411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8857" cy="34118"/>
            </a:xfrm>
            <a:custGeom>
              <a:avLst/>
              <a:gdLst/>
              <a:ahLst/>
              <a:cxnLst/>
              <a:rect l="l" t="t" r="r" b="b"/>
              <a:pathLst>
                <a:path w="248857" h="34118">
                  <a:moveTo>
                    <a:pt x="0" y="0"/>
                  </a:moveTo>
                  <a:lnTo>
                    <a:pt x="248857" y="0"/>
                  </a:lnTo>
                  <a:lnTo>
                    <a:pt x="248857" y="34118"/>
                  </a:lnTo>
                  <a:lnTo>
                    <a:pt x="0" y="34118"/>
                  </a:lnTo>
                  <a:close/>
                </a:path>
              </a:pathLst>
            </a:custGeom>
            <a:solidFill>
              <a:srgbClr val="FFE000">
                <a:alpha val="42745"/>
              </a:srgbClr>
            </a:solidFill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48857" cy="62693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839785" y="3364230"/>
            <a:ext cx="631190" cy="64770"/>
            <a:chOff x="0" y="0"/>
            <a:chExt cx="332479" cy="3411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32479" cy="34118"/>
            </a:xfrm>
            <a:custGeom>
              <a:avLst/>
              <a:gdLst/>
              <a:ahLst/>
              <a:cxnLst/>
              <a:rect l="l" t="t" r="r" b="b"/>
              <a:pathLst>
                <a:path w="332479" h="34118">
                  <a:moveTo>
                    <a:pt x="0" y="0"/>
                  </a:moveTo>
                  <a:lnTo>
                    <a:pt x="332479" y="0"/>
                  </a:lnTo>
                  <a:lnTo>
                    <a:pt x="332479" y="34118"/>
                  </a:lnTo>
                  <a:lnTo>
                    <a:pt x="0" y="34118"/>
                  </a:lnTo>
                  <a:close/>
                </a:path>
              </a:pathLst>
            </a:custGeom>
            <a:solidFill>
              <a:srgbClr val="FDDE00">
                <a:alpha val="50980"/>
              </a:srgbClr>
            </a:solidFill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332479" cy="62693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822845" y="3469007"/>
            <a:ext cx="175013" cy="64770"/>
            <a:chOff x="0" y="0"/>
            <a:chExt cx="92188" cy="3411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2188" cy="34118"/>
            </a:xfrm>
            <a:custGeom>
              <a:avLst/>
              <a:gdLst/>
              <a:ahLst/>
              <a:cxnLst/>
              <a:rect l="l" t="t" r="r" b="b"/>
              <a:pathLst>
                <a:path w="92188" h="34118">
                  <a:moveTo>
                    <a:pt x="0" y="0"/>
                  </a:moveTo>
                  <a:lnTo>
                    <a:pt x="92188" y="0"/>
                  </a:lnTo>
                  <a:lnTo>
                    <a:pt x="92188" y="34118"/>
                  </a:lnTo>
                  <a:lnTo>
                    <a:pt x="0" y="34118"/>
                  </a:lnTo>
                  <a:close/>
                </a:path>
              </a:pathLst>
            </a:custGeom>
            <a:solidFill>
              <a:srgbClr val="FDDE00">
                <a:alpha val="50980"/>
              </a:srgbClr>
            </a:solidFill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92188" cy="62693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796378" y="3154652"/>
            <a:ext cx="218408" cy="64770"/>
            <a:chOff x="0" y="0"/>
            <a:chExt cx="115046" cy="3411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5046" cy="34118"/>
            </a:xfrm>
            <a:custGeom>
              <a:avLst/>
              <a:gdLst/>
              <a:ahLst/>
              <a:cxnLst/>
              <a:rect l="l" t="t" r="r" b="b"/>
              <a:pathLst>
                <a:path w="115046" h="34118">
                  <a:moveTo>
                    <a:pt x="0" y="0"/>
                  </a:moveTo>
                  <a:lnTo>
                    <a:pt x="115046" y="0"/>
                  </a:lnTo>
                  <a:lnTo>
                    <a:pt x="115046" y="34118"/>
                  </a:lnTo>
                  <a:lnTo>
                    <a:pt x="0" y="34118"/>
                  </a:lnTo>
                  <a:close/>
                </a:path>
              </a:pathLst>
            </a:custGeom>
            <a:solidFill>
              <a:srgbClr val="FDDE00">
                <a:alpha val="50980"/>
              </a:srgbClr>
            </a:solidFill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115046" cy="62693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7" name="Freeform 17"/>
          <p:cNvSpPr/>
          <p:nvPr/>
        </p:nvSpPr>
        <p:spPr>
          <a:xfrm rot="7818926" flipV="1">
            <a:off x="1930328" y="2507530"/>
            <a:ext cx="1208438" cy="1423785"/>
          </a:xfrm>
          <a:custGeom>
            <a:avLst/>
            <a:gdLst/>
            <a:ahLst/>
            <a:cxnLst/>
            <a:rect l="l" t="t" r="r" b="b"/>
            <a:pathLst>
              <a:path w="2416875" h="2847570">
                <a:moveTo>
                  <a:pt x="0" y="2847569"/>
                </a:moveTo>
                <a:lnTo>
                  <a:pt x="2416875" y="2847569"/>
                </a:lnTo>
                <a:lnTo>
                  <a:pt x="2416875" y="0"/>
                </a:lnTo>
                <a:lnTo>
                  <a:pt x="0" y="0"/>
                </a:lnTo>
                <a:lnTo>
                  <a:pt x="0" y="2847569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8590806" y="5467350"/>
            <a:ext cx="153888" cy="179023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1470"/>
              </a:lnSpc>
              <a:spcBef>
                <a:spcPct val="0"/>
              </a:spcBef>
            </a:pPr>
            <a:r>
              <a:rPr lang="en-US" sz="105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14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6055935" y="2538802"/>
            <a:ext cx="218440" cy="102870"/>
            <a:chOff x="0" y="0"/>
            <a:chExt cx="115063" cy="54187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15063" cy="54187"/>
            </a:xfrm>
            <a:custGeom>
              <a:avLst/>
              <a:gdLst/>
              <a:ahLst/>
              <a:cxnLst/>
              <a:rect l="l" t="t" r="r" b="b"/>
              <a:pathLst>
                <a:path w="115063" h="54187">
                  <a:moveTo>
                    <a:pt x="0" y="0"/>
                  </a:moveTo>
                  <a:lnTo>
                    <a:pt x="115063" y="0"/>
                  </a:lnTo>
                  <a:lnTo>
                    <a:pt x="115063" y="54187"/>
                  </a:lnTo>
                  <a:lnTo>
                    <a:pt x="0" y="54187"/>
                  </a:lnTo>
                  <a:close/>
                </a:path>
              </a:pathLst>
            </a:custGeom>
            <a:solidFill>
              <a:srgbClr val="FDDE00">
                <a:alpha val="50980"/>
              </a:srgbClr>
            </a:solidFill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115063" cy="82762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23" name="Freeform 23"/>
          <p:cNvSpPr/>
          <p:nvPr/>
        </p:nvSpPr>
        <p:spPr>
          <a:xfrm>
            <a:off x="514350" y="5090928"/>
            <a:ext cx="1401459" cy="358793"/>
          </a:xfrm>
          <a:custGeom>
            <a:avLst/>
            <a:gdLst/>
            <a:ahLst/>
            <a:cxnLst/>
            <a:rect l="l" t="t" r="r" b="b"/>
            <a:pathLst>
              <a:path w="2802918" h="717586">
                <a:moveTo>
                  <a:pt x="0" y="0"/>
                </a:moveTo>
                <a:lnTo>
                  <a:pt x="2802918" y="0"/>
                </a:lnTo>
                <a:lnTo>
                  <a:pt x="2802918" y="717586"/>
                </a:lnTo>
                <a:lnTo>
                  <a:pt x="0" y="71758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36665" t="-276699" r="-33817" b="-289213"/>
            </a:stretch>
          </a:blipFill>
        </p:spPr>
        <p:txBody>
          <a:bodyPr/>
          <a:lstStyle/>
          <a:p>
            <a:endParaRPr lang="pt-B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519325" y="4946755"/>
            <a:ext cx="2544792" cy="2436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940"/>
              </a:lnSpc>
            </a:pPr>
            <a:r>
              <a:rPr lang="en-US" sz="1643" b="1">
                <a:solidFill>
                  <a:srgbClr val="FAFAFA"/>
                </a:solidFill>
                <a:latin typeface="Telegraf Bold"/>
                <a:ea typeface="Telegraf Bold"/>
                <a:cs typeface="Telegraf Bold"/>
                <a:sym typeface="Telegraf Bold"/>
              </a:rPr>
              <a:t>iOCR</a:t>
            </a:r>
          </a:p>
        </p:txBody>
      </p:sp>
      <p:sp>
        <p:nvSpPr>
          <p:cNvPr id="25" name="Freeform 25"/>
          <p:cNvSpPr/>
          <p:nvPr/>
        </p:nvSpPr>
        <p:spPr>
          <a:xfrm>
            <a:off x="7061072" y="1112790"/>
            <a:ext cx="1765145" cy="324346"/>
          </a:xfrm>
          <a:custGeom>
            <a:avLst/>
            <a:gdLst/>
            <a:ahLst/>
            <a:cxnLst/>
            <a:rect l="l" t="t" r="r" b="b"/>
            <a:pathLst>
              <a:path w="3530290" h="648691">
                <a:moveTo>
                  <a:pt x="0" y="0"/>
                </a:moveTo>
                <a:lnTo>
                  <a:pt x="3530290" y="0"/>
                </a:lnTo>
                <a:lnTo>
                  <a:pt x="3530290" y="648691"/>
                </a:lnTo>
                <a:lnTo>
                  <a:pt x="0" y="6486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AutoShape 26"/>
          <p:cNvSpPr/>
          <p:nvPr/>
        </p:nvSpPr>
        <p:spPr>
          <a:xfrm>
            <a:off x="514350" y="2319090"/>
            <a:ext cx="1492302" cy="0"/>
          </a:xfrm>
          <a:prstGeom prst="line">
            <a:avLst/>
          </a:prstGeom>
          <a:ln w="28575" cap="flat">
            <a:solidFill>
              <a:srgbClr val="EE0007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514350" y="1850947"/>
            <a:ext cx="2984604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41"/>
              </a:lnSpc>
              <a:spcBef>
                <a:spcPct val="0"/>
              </a:spcBef>
            </a:pPr>
            <a:r>
              <a:rPr lang="en-US" sz="2785" b="1">
                <a:solidFill>
                  <a:srgbClr val="FFFFFF"/>
                </a:solidFill>
                <a:latin typeface="Telegraf Bold"/>
                <a:ea typeface="Telegraf Bold"/>
                <a:cs typeface="Telegraf Bold"/>
                <a:sym typeface="Telegraf Bold"/>
              </a:rPr>
              <a:t>Retorno API</a:t>
            </a:r>
          </a:p>
        </p:txBody>
      </p:sp>
      <p:grpSp>
        <p:nvGrpSpPr>
          <p:cNvPr id="28" name="Group 28"/>
          <p:cNvGrpSpPr/>
          <p:nvPr/>
        </p:nvGrpSpPr>
        <p:grpSpPr>
          <a:xfrm>
            <a:off x="514350" y="1235149"/>
            <a:ext cx="212030" cy="349637"/>
            <a:chOff x="0" y="0"/>
            <a:chExt cx="125245" cy="206529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25245" cy="206529"/>
            </a:xfrm>
            <a:custGeom>
              <a:avLst/>
              <a:gdLst/>
              <a:ahLst/>
              <a:cxnLst/>
              <a:rect l="l" t="t" r="r" b="b"/>
              <a:pathLst>
                <a:path w="125245" h="206529">
                  <a:moveTo>
                    <a:pt x="0" y="0"/>
                  </a:moveTo>
                  <a:lnTo>
                    <a:pt x="125245" y="0"/>
                  </a:lnTo>
                  <a:lnTo>
                    <a:pt x="125245" y="206529"/>
                  </a:lnTo>
                  <a:lnTo>
                    <a:pt x="0" y="206529"/>
                  </a:lnTo>
                  <a:close/>
                </a:path>
              </a:pathLst>
            </a:custGeom>
            <a:solidFill>
              <a:srgbClr val="EE0007"/>
            </a:solidFill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0" y="-28575"/>
              <a:ext cx="125245" cy="23510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1" name="Group 31"/>
          <p:cNvGrpSpPr/>
          <p:nvPr/>
        </p:nvGrpSpPr>
        <p:grpSpPr>
          <a:xfrm>
            <a:off x="709181" y="1235149"/>
            <a:ext cx="3666856" cy="349637"/>
            <a:chOff x="0" y="0"/>
            <a:chExt cx="2165998" cy="206529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2165998" cy="206529"/>
            </a:xfrm>
            <a:custGeom>
              <a:avLst/>
              <a:gdLst/>
              <a:ahLst/>
              <a:cxnLst/>
              <a:rect l="l" t="t" r="r" b="b"/>
              <a:pathLst>
                <a:path w="2165998" h="206529">
                  <a:moveTo>
                    <a:pt x="0" y="0"/>
                  </a:moveTo>
                  <a:lnTo>
                    <a:pt x="2165998" y="0"/>
                  </a:lnTo>
                  <a:lnTo>
                    <a:pt x="2165998" y="206529"/>
                  </a:lnTo>
                  <a:lnTo>
                    <a:pt x="0" y="206529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TextBox 33"/>
            <p:cNvSpPr txBox="1"/>
            <p:nvPr/>
          </p:nvSpPr>
          <p:spPr>
            <a:xfrm>
              <a:off x="0" y="-28575"/>
              <a:ext cx="2165998" cy="23510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34" name="TextBox 34"/>
          <p:cNvSpPr txBox="1"/>
          <p:nvPr/>
        </p:nvSpPr>
        <p:spPr>
          <a:xfrm>
            <a:off x="865794" y="1305206"/>
            <a:ext cx="3508253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40"/>
              </a:lnSpc>
            </a:pPr>
            <a:r>
              <a:rPr lang="en-US" sz="1450" b="1">
                <a:solidFill>
                  <a:srgbClr val="262261"/>
                </a:solidFill>
                <a:latin typeface="Garet Bold"/>
                <a:ea typeface="Garet Bold"/>
                <a:cs typeface="Garet Bold"/>
                <a:sym typeface="Garet Bold"/>
              </a:rPr>
              <a:t>1 – ENTRADA DE RELACIONAMENTO</a:t>
            </a:r>
          </a:p>
        </p:txBody>
      </p:sp>
      <p:pic>
        <p:nvPicPr>
          <p:cNvPr id="35" name="Picture 3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661715">
            <a:off x="5133835" y="2304691"/>
            <a:ext cx="3067986" cy="1856132"/>
          </a:xfrm>
          <a:prstGeom prst="rect">
            <a:avLst/>
          </a:prstGeom>
        </p:spPr>
      </p:pic>
      <p:sp>
        <p:nvSpPr>
          <p:cNvPr id="36" name="TextBox 36"/>
          <p:cNvSpPr txBox="1"/>
          <p:nvPr/>
        </p:nvSpPr>
        <p:spPr>
          <a:xfrm>
            <a:off x="7482915" y="1974065"/>
            <a:ext cx="1146735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8"/>
              </a:lnSpc>
              <a:spcBef>
                <a:spcPct val="0"/>
              </a:spcBef>
            </a:pPr>
            <a:r>
              <a:rPr lang="en-US" sz="957" b="1">
                <a:solidFill>
                  <a:srgbClr val="262261"/>
                </a:solidFill>
                <a:latin typeface="Telegraf Bold"/>
                <a:ea typeface="Telegraf Bold"/>
                <a:cs typeface="Telegraf Bold"/>
                <a:sym typeface="Telegraf Bold"/>
              </a:rPr>
              <a:t>Tipificação e detalhamento de conteúdo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647186" y="2939387"/>
            <a:ext cx="1146735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48"/>
              </a:lnSpc>
              <a:spcBef>
                <a:spcPct val="0"/>
              </a:spcBef>
            </a:pPr>
            <a:r>
              <a:rPr lang="en-US" sz="957" b="1">
                <a:solidFill>
                  <a:srgbClr val="262261"/>
                </a:solidFill>
                <a:latin typeface="Telegraf Bold"/>
                <a:ea typeface="Telegraf Bold"/>
                <a:cs typeface="Telegraf Bold"/>
                <a:sym typeface="Telegraf Bold"/>
              </a:rPr>
              <a:t>Extração estruturada e padonizada</a:t>
            </a:r>
          </a:p>
        </p:txBody>
      </p:sp>
      <p:grpSp>
        <p:nvGrpSpPr>
          <p:cNvPr id="38" name="Group 38"/>
          <p:cNvGrpSpPr/>
          <p:nvPr/>
        </p:nvGrpSpPr>
        <p:grpSpPr>
          <a:xfrm>
            <a:off x="3830260" y="3364230"/>
            <a:ext cx="631190" cy="64770"/>
            <a:chOff x="0" y="0"/>
            <a:chExt cx="332479" cy="34118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332479" cy="34118"/>
            </a:xfrm>
            <a:custGeom>
              <a:avLst/>
              <a:gdLst/>
              <a:ahLst/>
              <a:cxnLst/>
              <a:rect l="l" t="t" r="r" b="b"/>
              <a:pathLst>
                <a:path w="332479" h="34118">
                  <a:moveTo>
                    <a:pt x="0" y="0"/>
                  </a:moveTo>
                  <a:lnTo>
                    <a:pt x="332479" y="0"/>
                  </a:lnTo>
                  <a:lnTo>
                    <a:pt x="332479" y="34118"/>
                  </a:lnTo>
                  <a:lnTo>
                    <a:pt x="0" y="34118"/>
                  </a:lnTo>
                  <a:close/>
                </a:path>
              </a:pathLst>
            </a:custGeom>
            <a:solidFill>
              <a:srgbClr val="FDDE00">
                <a:alpha val="50980"/>
              </a:srgbClr>
            </a:solidFill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0" y="-28575"/>
              <a:ext cx="332479" cy="62693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1" name="Group 41"/>
          <p:cNvGrpSpPr/>
          <p:nvPr/>
        </p:nvGrpSpPr>
        <p:grpSpPr>
          <a:xfrm>
            <a:off x="3818076" y="3469007"/>
            <a:ext cx="175013" cy="64770"/>
            <a:chOff x="0" y="0"/>
            <a:chExt cx="92188" cy="34118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92188" cy="34118"/>
            </a:xfrm>
            <a:custGeom>
              <a:avLst/>
              <a:gdLst/>
              <a:ahLst/>
              <a:cxnLst/>
              <a:rect l="l" t="t" r="r" b="b"/>
              <a:pathLst>
                <a:path w="92188" h="34118">
                  <a:moveTo>
                    <a:pt x="0" y="0"/>
                  </a:moveTo>
                  <a:lnTo>
                    <a:pt x="92188" y="0"/>
                  </a:lnTo>
                  <a:lnTo>
                    <a:pt x="92188" y="34118"/>
                  </a:lnTo>
                  <a:lnTo>
                    <a:pt x="0" y="34118"/>
                  </a:lnTo>
                  <a:close/>
                </a:path>
              </a:pathLst>
            </a:custGeom>
            <a:solidFill>
              <a:srgbClr val="FDDE00">
                <a:alpha val="50980"/>
              </a:srgbClr>
            </a:solidFill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0" y="-28575"/>
              <a:ext cx="92188" cy="62693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3791616" y="3154652"/>
            <a:ext cx="218408" cy="64770"/>
            <a:chOff x="0" y="0"/>
            <a:chExt cx="115046" cy="34118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15046" cy="34118"/>
            </a:xfrm>
            <a:custGeom>
              <a:avLst/>
              <a:gdLst/>
              <a:ahLst/>
              <a:cxnLst/>
              <a:rect l="l" t="t" r="r" b="b"/>
              <a:pathLst>
                <a:path w="115046" h="34118">
                  <a:moveTo>
                    <a:pt x="0" y="0"/>
                  </a:moveTo>
                  <a:lnTo>
                    <a:pt x="115046" y="0"/>
                  </a:lnTo>
                  <a:lnTo>
                    <a:pt x="115046" y="34118"/>
                  </a:lnTo>
                  <a:lnTo>
                    <a:pt x="0" y="34118"/>
                  </a:lnTo>
                  <a:close/>
                </a:path>
              </a:pathLst>
            </a:custGeom>
            <a:solidFill>
              <a:srgbClr val="FDDE00">
                <a:alpha val="50980"/>
              </a:srgbClr>
            </a:solidFill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0" y="-28575"/>
              <a:ext cx="115046" cy="62693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7" name="Group 47"/>
          <p:cNvGrpSpPr/>
          <p:nvPr/>
        </p:nvGrpSpPr>
        <p:grpSpPr>
          <a:xfrm>
            <a:off x="6055935" y="2538802"/>
            <a:ext cx="218440" cy="102870"/>
            <a:chOff x="0" y="0"/>
            <a:chExt cx="115063" cy="54187"/>
          </a:xfrm>
        </p:grpSpPr>
        <p:sp>
          <p:nvSpPr>
            <p:cNvPr id="48" name="Freeform 48"/>
            <p:cNvSpPr/>
            <p:nvPr/>
          </p:nvSpPr>
          <p:spPr>
            <a:xfrm>
              <a:off x="0" y="0"/>
              <a:ext cx="115063" cy="54187"/>
            </a:xfrm>
            <a:custGeom>
              <a:avLst/>
              <a:gdLst/>
              <a:ahLst/>
              <a:cxnLst/>
              <a:rect l="l" t="t" r="r" b="b"/>
              <a:pathLst>
                <a:path w="115063" h="54187">
                  <a:moveTo>
                    <a:pt x="0" y="0"/>
                  </a:moveTo>
                  <a:lnTo>
                    <a:pt x="115063" y="0"/>
                  </a:lnTo>
                  <a:lnTo>
                    <a:pt x="115063" y="54187"/>
                  </a:lnTo>
                  <a:lnTo>
                    <a:pt x="0" y="54187"/>
                  </a:lnTo>
                  <a:close/>
                </a:path>
              </a:pathLst>
            </a:custGeom>
            <a:solidFill>
              <a:srgbClr val="FDDE00">
                <a:alpha val="50980"/>
              </a:srgbClr>
            </a:solidFill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9" name="TextBox 49"/>
            <p:cNvSpPr txBox="1"/>
            <p:nvPr/>
          </p:nvSpPr>
          <p:spPr>
            <a:xfrm>
              <a:off x="0" y="-28575"/>
              <a:ext cx="115063" cy="82762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7D1FFF2-5F52-7A6F-086E-BA1D8DEAD9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01" t="2591" r="1554" b="-1135"/>
          <a:stretch>
            <a:fillRect/>
          </a:stretch>
        </p:blipFill>
        <p:spPr>
          <a:xfrm>
            <a:off x="1148219" y="1416437"/>
            <a:ext cx="7218638" cy="4470114"/>
          </a:xfrm>
          <a:prstGeom prst="rect">
            <a:avLst/>
          </a:prstGeom>
        </p:spPr>
      </p:pic>
      <p:grpSp>
        <p:nvGrpSpPr>
          <p:cNvPr id="7" name="Group 26">
            <a:extLst>
              <a:ext uri="{FF2B5EF4-FFF2-40B4-BE49-F238E27FC236}">
                <a16:creationId xmlns:a16="http://schemas.microsoft.com/office/drawing/2014/main" id="{CD5FFCC6-E2CE-CAEC-FB73-4154986A4D76}"/>
              </a:ext>
            </a:extLst>
          </p:cNvPr>
          <p:cNvGrpSpPr/>
          <p:nvPr/>
        </p:nvGrpSpPr>
        <p:grpSpPr>
          <a:xfrm>
            <a:off x="109970" y="996757"/>
            <a:ext cx="212030" cy="349637"/>
            <a:chOff x="0" y="0"/>
            <a:chExt cx="125245" cy="206529"/>
          </a:xfrm>
        </p:grpSpPr>
        <p:sp>
          <p:nvSpPr>
            <p:cNvPr id="8" name="Freeform 27">
              <a:extLst>
                <a:ext uri="{FF2B5EF4-FFF2-40B4-BE49-F238E27FC236}">
                  <a16:creationId xmlns:a16="http://schemas.microsoft.com/office/drawing/2014/main" id="{88DD1B44-6011-AC8F-F1CD-3F6373F6E9CA}"/>
                </a:ext>
              </a:extLst>
            </p:cNvPr>
            <p:cNvSpPr/>
            <p:nvPr/>
          </p:nvSpPr>
          <p:spPr>
            <a:xfrm>
              <a:off x="0" y="0"/>
              <a:ext cx="125245" cy="206529"/>
            </a:xfrm>
            <a:custGeom>
              <a:avLst/>
              <a:gdLst/>
              <a:ahLst/>
              <a:cxnLst/>
              <a:rect l="l" t="t" r="r" b="b"/>
              <a:pathLst>
                <a:path w="125245" h="206529">
                  <a:moveTo>
                    <a:pt x="0" y="0"/>
                  </a:moveTo>
                  <a:lnTo>
                    <a:pt x="125245" y="0"/>
                  </a:lnTo>
                  <a:lnTo>
                    <a:pt x="125245" y="206529"/>
                  </a:lnTo>
                  <a:lnTo>
                    <a:pt x="0" y="206529"/>
                  </a:lnTo>
                  <a:close/>
                </a:path>
              </a:pathLst>
            </a:custGeom>
            <a:solidFill>
              <a:srgbClr val="EE0007"/>
            </a:solidFill>
          </p:spPr>
          <p:txBody>
            <a:bodyPr/>
            <a:lstStyle/>
            <a:p>
              <a:pPr>
                <a:defRPr/>
              </a:pPr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9" name="TextBox 28">
              <a:extLst>
                <a:ext uri="{FF2B5EF4-FFF2-40B4-BE49-F238E27FC236}">
                  <a16:creationId xmlns:a16="http://schemas.microsoft.com/office/drawing/2014/main" id="{73DD7A85-E2FE-9091-831D-E303DDC24A3D}"/>
                </a:ext>
              </a:extLst>
            </p:cNvPr>
            <p:cNvSpPr txBox="1"/>
            <p:nvPr/>
          </p:nvSpPr>
          <p:spPr>
            <a:xfrm>
              <a:off x="0" y="-28575"/>
              <a:ext cx="125245" cy="23510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  <a:defRPr/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0" name="Group 29">
            <a:extLst>
              <a:ext uri="{FF2B5EF4-FFF2-40B4-BE49-F238E27FC236}">
                <a16:creationId xmlns:a16="http://schemas.microsoft.com/office/drawing/2014/main" id="{0CDA5970-EAAB-2946-5F9E-E4B091F9EBBB}"/>
              </a:ext>
            </a:extLst>
          </p:cNvPr>
          <p:cNvGrpSpPr/>
          <p:nvPr/>
        </p:nvGrpSpPr>
        <p:grpSpPr>
          <a:xfrm>
            <a:off x="304800" y="996757"/>
            <a:ext cx="3666856" cy="349637"/>
            <a:chOff x="0" y="0"/>
            <a:chExt cx="2165998" cy="206529"/>
          </a:xfrm>
        </p:grpSpPr>
        <p:sp>
          <p:nvSpPr>
            <p:cNvPr id="11" name="Freeform 30">
              <a:extLst>
                <a:ext uri="{FF2B5EF4-FFF2-40B4-BE49-F238E27FC236}">
                  <a16:creationId xmlns:a16="http://schemas.microsoft.com/office/drawing/2014/main" id="{1A2564DE-BD7D-F07A-0D3F-7AB0C109F5A5}"/>
                </a:ext>
              </a:extLst>
            </p:cNvPr>
            <p:cNvSpPr/>
            <p:nvPr/>
          </p:nvSpPr>
          <p:spPr>
            <a:xfrm>
              <a:off x="0" y="0"/>
              <a:ext cx="2165998" cy="206529"/>
            </a:xfrm>
            <a:custGeom>
              <a:avLst/>
              <a:gdLst/>
              <a:ahLst/>
              <a:cxnLst/>
              <a:rect l="l" t="t" r="r" b="b"/>
              <a:pathLst>
                <a:path w="2165998" h="206529">
                  <a:moveTo>
                    <a:pt x="0" y="0"/>
                  </a:moveTo>
                  <a:lnTo>
                    <a:pt x="2165998" y="0"/>
                  </a:lnTo>
                  <a:lnTo>
                    <a:pt x="2165998" y="206529"/>
                  </a:lnTo>
                  <a:lnTo>
                    <a:pt x="0" y="206529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/>
            <a:lstStyle/>
            <a:p>
              <a:pPr>
                <a:defRPr/>
              </a:pPr>
              <a:endParaRPr lang="pt-BR" sz="9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2" name="TextBox 31">
              <a:extLst>
                <a:ext uri="{FF2B5EF4-FFF2-40B4-BE49-F238E27FC236}">
                  <a16:creationId xmlns:a16="http://schemas.microsoft.com/office/drawing/2014/main" id="{1BD7F48D-420C-7C5E-73F3-BC7F01767A0A}"/>
                </a:ext>
              </a:extLst>
            </p:cNvPr>
            <p:cNvSpPr txBox="1"/>
            <p:nvPr/>
          </p:nvSpPr>
          <p:spPr>
            <a:xfrm>
              <a:off x="0" y="-28575"/>
              <a:ext cx="2165998" cy="23510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  <a:defRPr/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3" name="TextBox 32">
            <a:extLst>
              <a:ext uri="{FF2B5EF4-FFF2-40B4-BE49-F238E27FC236}">
                <a16:creationId xmlns:a16="http://schemas.microsoft.com/office/drawing/2014/main" id="{B577355F-CFED-4462-F0E7-B45B3AEE879A}"/>
              </a:ext>
            </a:extLst>
          </p:cNvPr>
          <p:cNvSpPr txBox="1"/>
          <p:nvPr/>
        </p:nvSpPr>
        <p:spPr>
          <a:xfrm>
            <a:off x="339848" y="1066800"/>
            <a:ext cx="3508253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40"/>
              </a:lnSpc>
              <a:defRPr/>
            </a:pPr>
            <a:r>
              <a:rPr lang="pt-BR" sz="1450" b="1" dirty="0">
                <a:solidFill>
                  <a:srgbClr val="262261"/>
                </a:solidFill>
                <a:latin typeface="Garet Bold"/>
                <a:ea typeface="Garet Bold"/>
                <a:cs typeface="Garet Bold"/>
                <a:sym typeface="Garet Bold"/>
              </a:rPr>
              <a:t>Balanço patrimonial </a:t>
            </a:r>
          </a:p>
        </p:txBody>
      </p:sp>
    </p:spTree>
    <p:extLst>
      <p:ext uri="{BB962C8B-B14F-4D97-AF65-F5344CB8AC3E}">
        <p14:creationId xmlns:p14="http://schemas.microsoft.com/office/powerpoint/2010/main" val="686830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0ADF2BC-3758-F648-436E-1A75E6301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B0D22E3-241B-05F5-F722-8579C1FEE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1" y="1394768"/>
            <a:ext cx="6706517" cy="4605982"/>
          </a:xfrm>
          <a:prstGeom prst="rect">
            <a:avLst/>
          </a:prstGeom>
        </p:spPr>
      </p:pic>
      <p:grpSp>
        <p:nvGrpSpPr>
          <p:cNvPr id="4" name="Group 26">
            <a:extLst>
              <a:ext uri="{FF2B5EF4-FFF2-40B4-BE49-F238E27FC236}">
                <a16:creationId xmlns:a16="http://schemas.microsoft.com/office/drawing/2014/main" id="{96F358EA-23D8-C2A8-78E7-B0F332CAF90D}"/>
              </a:ext>
            </a:extLst>
          </p:cNvPr>
          <p:cNvGrpSpPr/>
          <p:nvPr/>
        </p:nvGrpSpPr>
        <p:grpSpPr>
          <a:xfrm>
            <a:off x="109970" y="996757"/>
            <a:ext cx="212030" cy="349637"/>
            <a:chOff x="0" y="0"/>
            <a:chExt cx="125245" cy="206529"/>
          </a:xfrm>
        </p:grpSpPr>
        <p:sp>
          <p:nvSpPr>
            <p:cNvPr id="7" name="Freeform 27">
              <a:extLst>
                <a:ext uri="{FF2B5EF4-FFF2-40B4-BE49-F238E27FC236}">
                  <a16:creationId xmlns:a16="http://schemas.microsoft.com/office/drawing/2014/main" id="{B2441AA0-4AF4-F193-6A72-100CA782D9CF}"/>
                </a:ext>
              </a:extLst>
            </p:cNvPr>
            <p:cNvSpPr/>
            <p:nvPr/>
          </p:nvSpPr>
          <p:spPr>
            <a:xfrm>
              <a:off x="0" y="0"/>
              <a:ext cx="125245" cy="206529"/>
            </a:xfrm>
            <a:custGeom>
              <a:avLst/>
              <a:gdLst/>
              <a:ahLst/>
              <a:cxnLst/>
              <a:rect l="l" t="t" r="r" b="b"/>
              <a:pathLst>
                <a:path w="125245" h="206529">
                  <a:moveTo>
                    <a:pt x="0" y="0"/>
                  </a:moveTo>
                  <a:lnTo>
                    <a:pt x="125245" y="0"/>
                  </a:lnTo>
                  <a:lnTo>
                    <a:pt x="125245" y="206529"/>
                  </a:lnTo>
                  <a:lnTo>
                    <a:pt x="0" y="206529"/>
                  </a:lnTo>
                  <a:close/>
                </a:path>
              </a:pathLst>
            </a:custGeom>
            <a:solidFill>
              <a:srgbClr val="EE0007"/>
            </a:solidFill>
          </p:spPr>
          <p:txBody>
            <a:bodyPr/>
            <a:lstStyle/>
            <a:p>
              <a:pPr>
                <a:defRPr/>
              </a:pPr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28">
              <a:extLst>
                <a:ext uri="{FF2B5EF4-FFF2-40B4-BE49-F238E27FC236}">
                  <a16:creationId xmlns:a16="http://schemas.microsoft.com/office/drawing/2014/main" id="{148803D0-E8A8-61EC-886F-3B0530FCBDDC}"/>
                </a:ext>
              </a:extLst>
            </p:cNvPr>
            <p:cNvSpPr txBox="1"/>
            <p:nvPr/>
          </p:nvSpPr>
          <p:spPr>
            <a:xfrm>
              <a:off x="0" y="-28575"/>
              <a:ext cx="125245" cy="23510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  <a:defRPr/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29">
            <a:extLst>
              <a:ext uri="{FF2B5EF4-FFF2-40B4-BE49-F238E27FC236}">
                <a16:creationId xmlns:a16="http://schemas.microsoft.com/office/drawing/2014/main" id="{285AD323-A50C-0A02-782B-1C04B76F1AE1}"/>
              </a:ext>
            </a:extLst>
          </p:cNvPr>
          <p:cNvGrpSpPr/>
          <p:nvPr/>
        </p:nvGrpSpPr>
        <p:grpSpPr>
          <a:xfrm>
            <a:off x="304800" y="996757"/>
            <a:ext cx="3666856" cy="349637"/>
            <a:chOff x="0" y="0"/>
            <a:chExt cx="2165998" cy="206529"/>
          </a:xfrm>
        </p:grpSpPr>
        <p:sp>
          <p:nvSpPr>
            <p:cNvPr id="10" name="Freeform 30">
              <a:extLst>
                <a:ext uri="{FF2B5EF4-FFF2-40B4-BE49-F238E27FC236}">
                  <a16:creationId xmlns:a16="http://schemas.microsoft.com/office/drawing/2014/main" id="{9CED5308-C23E-27AC-E1F5-BEF0A7CE9AE0}"/>
                </a:ext>
              </a:extLst>
            </p:cNvPr>
            <p:cNvSpPr/>
            <p:nvPr/>
          </p:nvSpPr>
          <p:spPr>
            <a:xfrm>
              <a:off x="0" y="0"/>
              <a:ext cx="2165998" cy="206529"/>
            </a:xfrm>
            <a:custGeom>
              <a:avLst/>
              <a:gdLst/>
              <a:ahLst/>
              <a:cxnLst/>
              <a:rect l="l" t="t" r="r" b="b"/>
              <a:pathLst>
                <a:path w="2165998" h="206529">
                  <a:moveTo>
                    <a:pt x="0" y="0"/>
                  </a:moveTo>
                  <a:lnTo>
                    <a:pt x="2165998" y="0"/>
                  </a:lnTo>
                  <a:lnTo>
                    <a:pt x="2165998" y="206529"/>
                  </a:lnTo>
                  <a:lnTo>
                    <a:pt x="0" y="206529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/>
            <a:lstStyle/>
            <a:p>
              <a:pPr>
                <a:defRPr/>
              </a:pPr>
              <a:endParaRPr lang="pt-BR" sz="9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31">
              <a:extLst>
                <a:ext uri="{FF2B5EF4-FFF2-40B4-BE49-F238E27FC236}">
                  <a16:creationId xmlns:a16="http://schemas.microsoft.com/office/drawing/2014/main" id="{16A3F329-225C-2570-F20C-699D72FA3375}"/>
                </a:ext>
              </a:extLst>
            </p:cNvPr>
            <p:cNvSpPr txBox="1"/>
            <p:nvPr/>
          </p:nvSpPr>
          <p:spPr>
            <a:xfrm>
              <a:off x="0" y="-28575"/>
              <a:ext cx="2165998" cy="23510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  <a:defRPr/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TextBox 32">
            <a:extLst>
              <a:ext uri="{FF2B5EF4-FFF2-40B4-BE49-F238E27FC236}">
                <a16:creationId xmlns:a16="http://schemas.microsoft.com/office/drawing/2014/main" id="{3446F157-A807-EEAB-545A-B63CB841E92F}"/>
              </a:ext>
            </a:extLst>
          </p:cNvPr>
          <p:cNvSpPr txBox="1"/>
          <p:nvPr/>
        </p:nvSpPr>
        <p:spPr>
          <a:xfrm>
            <a:off x="339848" y="1066800"/>
            <a:ext cx="3508253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40"/>
              </a:lnSpc>
              <a:defRPr/>
            </a:pPr>
            <a:r>
              <a:rPr lang="pt-BR" sz="1450" b="1" dirty="0">
                <a:solidFill>
                  <a:srgbClr val="262261"/>
                </a:solidFill>
                <a:latin typeface="Garet Bold"/>
                <a:ea typeface="Garet Bold"/>
                <a:cs typeface="Garet Bold"/>
                <a:sym typeface="Garet Bold"/>
              </a:rPr>
              <a:t>Balanço patrimonial - </a:t>
            </a:r>
            <a:r>
              <a:rPr lang="pt-BR" sz="1450" b="1" dirty="0" err="1">
                <a:solidFill>
                  <a:srgbClr val="262261"/>
                </a:solidFill>
                <a:latin typeface="Garet Bold"/>
                <a:ea typeface="Garet Bold"/>
                <a:cs typeface="Garet Bold"/>
                <a:sym typeface="Garet Bold"/>
              </a:rPr>
              <a:t>Json</a:t>
            </a:r>
            <a:r>
              <a:rPr lang="pt-BR" sz="1450" b="1" dirty="0">
                <a:solidFill>
                  <a:srgbClr val="262261"/>
                </a:solidFill>
                <a:latin typeface="Garet Bold"/>
                <a:ea typeface="Garet Bold"/>
                <a:cs typeface="Garet Bold"/>
                <a:sym typeface="Garet Bold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68916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C830BD1-0983-C577-AD61-82C0D0593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09D2D78-DD2D-9892-5F44-7996FE7BF279}"/>
              </a:ext>
            </a:extLst>
          </p:cNvPr>
          <p:cNvSpPr txBox="1"/>
          <p:nvPr/>
        </p:nvSpPr>
        <p:spPr>
          <a:xfrm>
            <a:off x="838200" y="3128918"/>
            <a:ext cx="7949484" cy="600164"/>
          </a:xfrm>
          <a:prstGeom prst="rect">
            <a:avLst/>
          </a:prstGeom>
          <a:noFill/>
        </p:spPr>
        <p:txBody>
          <a:bodyPr wrap="none" lIns="45720" tIns="22860" rIns="45720" bIns="22860" rtlCol="0" anchor="t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rgbClr val="00B0F0"/>
                </a:solidFill>
                <a:latin typeface="Calibri"/>
              </a:rPr>
              <a:t>Extração e </a:t>
            </a:r>
            <a:r>
              <a:rPr lang="pt-BR" sz="3600" b="1" dirty="0" err="1">
                <a:solidFill>
                  <a:srgbClr val="00B0F0"/>
                </a:solidFill>
                <a:latin typeface="Calibri"/>
              </a:rPr>
              <a:t>analise</a:t>
            </a:r>
            <a:r>
              <a:rPr lang="pt-BR" sz="3600" b="1" dirty="0">
                <a:solidFill>
                  <a:srgbClr val="00B0F0"/>
                </a:solidFill>
                <a:latin typeface="Calibri"/>
              </a:rPr>
              <a:t> de Registro de imóveis</a:t>
            </a:r>
            <a:endParaRPr lang="pt-BR" sz="3600" b="1">
              <a:solidFill>
                <a:srgbClr val="00B0F0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71174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AD0B1FB-D7B4-43B0-D45A-33BE6EC74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9F88CD-CFE3-388A-80E8-FCAF38C2F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92184661-15C2-7449-26B7-013E68713E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0494" y="1435156"/>
            <a:ext cx="3940262" cy="4350552"/>
          </a:xfrm>
          <a:prstGeom prst="rect">
            <a:avLst/>
          </a:prstGeom>
        </p:spPr>
      </p:pic>
      <p:grpSp>
        <p:nvGrpSpPr>
          <p:cNvPr id="4" name="Group 26">
            <a:extLst>
              <a:ext uri="{FF2B5EF4-FFF2-40B4-BE49-F238E27FC236}">
                <a16:creationId xmlns:a16="http://schemas.microsoft.com/office/drawing/2014/main" id="{602CDD97-524F-1FC2-802A-FB2EDFAE807D}"/>
              </a:ext>
            </a:extLst>
          </p:cNvPr>
          <p:cNvGrpSpPr/>
          <p:nvPr/>
        </p:nvGrpSpPr>
        <p:grpSpPr>
          <a:xfrm>
            <a:off x="109970" y="996757"/>
            <a:ext cx="212030" cy="349637"/>
            <a:chOff x="0" y="0"/>
            <a:chExt cx="125245" cy="206529"/>
          </a:xfrm>
        </p:grpSpPr>
        <p:sp>
          <p:nvSpPr>
            <p:cNvPr id="7" name="Freeform 27">
              <a:extLst>
                <a:ext uri="{FF2B5EF4-FFF2-40B4-BE49-F238E27FC236}">
                  <a16:creationId xmlns:a16="http://schemas.microsoft.com/office/drawing/2014/main" id="{52A77219-F15F-C516-74A7-1D76AFA7F18A}"/>
                </a:ext>
              </a:extLst>
            </p:cNvPr>
            <p:cNvSpPr/>
            <p:nvPr/>
          </p:nvSpPr>
          <p:spPr>
            <a:xfrm>
              <a:off x="0" y="0"/>
              <a:ext cx="125245" cy="206529"/>
            </a:xfrm>
            <a:custGeom>
              <a:avLst/>
              <a:gdLst/>
              <a:ahLst/>
              <a:cxnLst/>
              <a:rect l="l" t="t" r="r" b="b"/>
              <a:pathLst>
                <a:path w="125245" h="206529">
                  <a:moveTo>
                    <a:pt x="0" y="0"/>
                  </a:moveTo>
                  <a:lnTo>
                    <a:pt x="125245" y="0"/>
                  </a:lnTo>
                  <a:lnTo>
                    <a:pt x="125245" y="206529"/>
                  </a:lnTo>
                  <a:lnTo>
                    <a:pt x="0" y="206529"/>
                  </a:lnTo>
                  <a:close/>
                </a:path>
              </a:pathLst>
            </a:custGeom>
            <a:solidFill>
              <a:srgbClr val="EE0007"/>
            </a:solidFill>
          </p:spPr>
          <p:txBody>
            <a:bodyPr/>
            <a:lstStyle/>
            <a:p>
              <a:pPr>
                <a:defRPr/>
              </a:pPr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28">
              <a:extLst>
                <a:ext uri="{FF2B5EF4-FFF2-40B4-BE49-F238E27FC236}">
                  <a16:creationId xmlns:a16="http://schemas.microsoft.com/office/drawing/2014/main" id="{73EC0300-5D33-4334-A970-68A074378256}"/>
                </a:ext>
              </a:extLst>
            </p:cNvPr>
            <p:cNvSpPr txBox="1"/>
            <p:nvPr/>
          </p:nvSpPr>
          <p:spPr>
            <a:xfrm>
              <a:off x="0" y="-28575"/>
              <a:ext cx="125245" cy="23510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  <a:defRPr/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29">
            <a:extLst>
              <a:ext uri="{FF2B5EF4-FFF2-40B4-BE49-F238E27FC236}">
                <a16:creationId xmlns:a16="http://schemas.microsoft.com/office/drawing/2014/main" id="{8D2D64B4-144E-882E-F59A-8A8315C0B6E1}"/>
              </a:ext>
            </a:extLst>
          </p:cNvPr>
          <p:cNvGrpSpPr/>
          <p:nvPr/>
        </p:nvGrpSpPr>
        <p:grpSpPr>
          <a:xfrm>
            <a:off x="304800" y="996757"/>
            <a:ext cx="3666856" cy="349637"/>
            <a:chOff x="0" y="0"/>
            <a:chExt cx="2165998" cy="206529"/>
          </a:xfrm>
        </p:grpSpPr>
        <p:sp>
          <p:nvSpPr>
            <p:cNvPr id="10" name="Freeform 30">
              <a:extLst>
                <a:ext uri="{FF2B5EF4-FFF2-40B4-BE49-F238E27FC236}">
                  <a16:creationId xmlns:a16="http://schemas.microsoft.com/office/drawing/2014/main" id="{30E9D337-83FC-A5AF-7BFA-EF35A5D38543}"/>
                </a:ext>
              </a:extLst>
            </p:cNvPr>
            <p:cNvSpPr/>
            <p:nvPr/>
          </p:nvSpPr>
          <p:spPr>
            <a:xfrm>
              <a:off x="0" y="0"/>
              <a:ext cx="2165998" cy="206529"/>
            </a:xfrm>
            <a:custGeom>
              <a:avLst/>
              <a:gdLst/>
              <a:ahLst/>
              <a:cxnLst/>
              <a:rect l="l" t="t" r="r" b="b"/>
              <a:pathLst>
                <a:path w="2165998" h="206529">
                  <a:moveTo>
                    <a:pt x="0" y="0"/>
                  </a:moveTo>
                  <a:lnTo>
                    <a:pt x="2165998" y="0"/>
                  </a:lnTo>
                  <a:lnTo>
                    <a:pt x="2165998" y="206529"/>
                  </a:lnTo>
                  <a:lnTo>
                    <a:pt x="0" y="206529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/>
            <a:lstStyle/>
            <a:p>
              <a:pPr>
                <a:defRPr/>
              </a:pPr>
              <a:endParaRPr lang="pt-BR" sz="9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31">
              <a:extLst>
                <a:ext uri="{FF2B5EF4-FFF2-40B4-BE49-F238E27FC236}">
                  <a16:creationId xmlns:a16="http://schemas.microsoft.com/office/drawing/2014/main" id="{09776C20-FBC9-F2C5-90AB-D1164CFCB98A}"/>
                </a:ext>
              </a:extLst>
            </p:cNvPr>
            <p:cNvSpPr txBox="1"/>
            <p:nvPr/>
          </p:nvSpPr>
          <p:spPr>
            <a:xfrm>
              <a:off x="0" y="-28575"/>
              <a:ext cx="2165998" cy="23510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  <a:defRPr/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TextBox 32">
            <a:extLst>
              <a:ext uri="{FF2B5EF4-FFF2-40B4-BE49-F238E27FC236}">
                <a16:creationId xmlns:a16="http://schemas.microsoft.com/office/drawing/2014/main" id="{8B8D6EF9-A52B-816C-F09D-0E8D93D810DA}"/>
              </a:ext>
            </a:extLst>
          </p:cNvPr>
          <p:cNvSpPr txBox="1"/>
          <p:nvPr/>
        </p:nvSpPr>
        <p:spPr>
          <a:xfrm>
            <a:off x="339848" y="1066800"/>
            <a:ext cx="3508253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40"/>
              </a:lnSpc>
              <a:defRPr/>
            </a:pPr>
            <a:r>
              <a:rPr lang="pt-BR" sz="1450" b="1" dirty="0">
                <a:solidFill>
                  <a:srgbClr val="262261"/>
                </a:solidFill>
                <a:latin typeface="Garet Bold"/>
                <a:ea typeface="Garet Bold"/>
                <a:cs typeface="Garet Bold"/>
                <a:sym typeface="Garet Bold"/>
              </a:rPr>
              <a:t>Registro de imóvel</a:t>
            </a:r>
          </a:p>
        </p:txBody>
      </p:sp>
    </p:spTree>
    <p:extLst>
      <p:ext uri="{BB962C8B-B14F-4D97-AF65-F5344CB8AC3E}">
        <p14:creationId xmlns:p14="http://schemas.microsoft.com/office/powerpoint/2010/main" val="1079306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21FA8A-FB63-56C4-0A33-A0B5684EF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6">
            <a:extLst>
              <a:ext uri="{FF2B5EF4-FFF2-40B4-BE49-F238E27FC236}">
                <a16:creationId xmlns:a16="http://schemas.microsoft.com/office/drawing/2014/main" id="{9131B1F4-4E9D-391A-EDAE-805458B285E0}"/>
              </a:ext>
            </a:extLst>
          </p:cNvPr>
          <p:cNvGrpSpPr/>
          <p:nvPr/>
        </p:nvGrpSpPr>
        <p:grpSpPr>
          <a:xfrm>
            <a:off x="109970" y="996757"/>
            <a:ext cx="212030" cy="349637"/>
            <a:chOff x="0" y="0"/>
            <a:chExt cx="125245" cy="206529"/>
          </a:xfrm>
        </p:grpSpPr>
        <p:sp>
          <p:nvSpPr>
            <p:cNvPr id="7" name="Freeform 27">
              <a:extLst>
                <a:ext uri="{FF2B5EF4-FFF2-40B4-BE49-F238E27FC236}">
                  <a16:creationId xmlns:a16="http://schemas.microsoft.com/office/drawing/2014/main" id="{4F9A4720-CE4E-EACB-3CBA-95FC5D9BC87E}"/>
                </a:ext>
              </a:extLst>
            </p:cNvPr>
            <p:cNvSpPr/>
            <p:nvPr/>
          </p:nvSpPr>
          <p:spPr>
            <a:xfrm>
              <a:off x="0" y="0"/>
              <a:ext cx="125245" cy="206529"/>
            </a:xfrm>
            <a:custGeom>
              <a:avLst/>
              <a:gdLst/>
              <a:ahLst/>
              <a:cxnLst/>
              <a:rect l="l" t="t" r="r" b="b"/>
              <a:pathLst>
                <a:path w="125245" h="206529">
                  <a:moveTo>
                    <a:pt x="0" y="0"/>
                  </a:moveTo>
                  <a:lnTo>
                    <a:pt x="125245" y="0"/>
                  </a:lnTo>
                  <a:lnTo>
                    <a:pt x="125245" y="206529"/>
                  </a:lnTo>
                  <a:lnTo>
                    <a:pt x="0" y="206529"/>
                  </a:lnTo>
                  <a:close/>
                </a:path>
              </a:pathLst>
            </a:custGeom>
            <a:solidFill>
              <a:srgbClr val="EE0007"/>
            </a:solidFill>
          </p:spPr>
          <p:txBody>
            <a:bodyPr/>
            <a:lstStyle/>
            <a:p>
              <a:pPr>
                <a:defRPr/>
              </a:pPr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28">
              <a:extLst>
                <a:ext uri="{FF2B5EF4-FFF2-40B4-BE49-F238E27FC236}">
                  <a16:creationId xmlns:a16="http://schemas.microsoft.com/office/drawing/2014/main" id="{685BB40A-1FFA-2C20-37E6-B72967160CBF}"/>
                </a:ext>
              </a:extLst>
            </p:cNvPr>
            <p:cNvSpPr txBox="1"/>
            <p:nvPr/>
          </p:nvSpPr>
          <p:spPr>
            <a:xfrm>
              <a:off x="0" y="-28575"/>
              <a:ext cx="125245" cy="23510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  <a:defRPr/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29">
            <a:extLst>
              <a:ext uri="{FF2B5EF4-FFF2-40B4-BE49-F238E27FC236}">
                <a16:creationId xmlns:a16="http://schemas.microsoft.com/office/drawing/2014/main" id="{33AD5934-FC67-62D0-BE31-165BF155BA7F}"/>
              </a:ext>
            </a:extLst>
          </p:cNvPr>
          <p:cNvGrpSpPr/>
          <p:nvPr/>
        </p:nvGrpSpPr>
        <p:grpSpPr>
          <a:xfrm>
            <a:off x="304800" y="948382"/>
            <a:ext cx="3666856" cy="398012"/>
            <a:chOff x="0" y="-28575"/>
            <a:chExt cx="2165998" cy="235104"/>
          </a:xfrm>
        </p:grpSpPr>
        <p:sp>
          <p:nvSpPr>
            <p:cNvPr id="10" name="Freeform 30">
              <a:extLst>
                <a:ext uri="{FF2B5EF4-FFF2-40B4-BE49-F238E27FC236}">
                  <a16:creationId xmlns:a16="http://schemas.microsoft.com/office/drawing/2014/main" id="{325C57EE-D3F2-165A-3D7A-ABD76BA8B639}"/>
                </a:ext>
              </a:extLst>
            </p:cNvPr>
            <p:cNvSpPr/>
            <p:nvPr/>
          </p:nvSpPr>
          <p:spPr>
            <a:xfrm>
              <a:off x="0" y="0"/>
              <a:ext cx="2165998" cy="206529"/>
            </a:xfrm>
            <a:custGeom>
              <a:avLst/>
              <a:gdLst/>
              <a:ahLst/>
              <a:cxnLst/>
              <a:rect l="l" t="t" r="r" b="b"/>
              <a:pathLst>
                <a:path w="2165998" h="206529">
                  <a:moveTo>
                    <a:pt x="0" y="0"/>
                  </a:moveTo>
                  <a:lnTo>
                    <a:pt x="2165998" y="0"/>
                  </a:lnTo>
                  <a:lnTo>
                    <a:pt x="2165998" y="206529"/>
                  </a:lnTo>
                  <a:lnTo>
                    <a:pt x="0" y="206529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/>
            <a:lstStyle/>
            <a:p>
              <a:pPr>
                <a:defRPr/>
              </a:pPr>
              <a:endParaRPr lang="pt-BR" sz="9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31">
              <a:extLst>
                <a:ext uri="{FF2B5EF4-FFF2-40B4-BE49-F238E27FC236}">
                  <a16:creationId xmlns:a16="http://schemas.microsoft.com/office/drawing/2014/main" id="{5FD02B59-E367-FF38-5192-A9856565CE50}"/>
                </a:ext>
              </a:extLst>
            </p:cNvPr>
            <p:cNvSpPr txBox="1"/>
            <p:nvPr/>
          </p:nvSpPr>
          <p:spPr>
            <a:xfrm>
              <a:off x="0" y="-28575"/>
              <a:ext cx="2165998" cy="23510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  <a:defRPr/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TextBox 32">
            <a:extLst>
              <a:ext uri="{FF2B5EF4-FFF2-40B4-BE49-F238E27FC236}">
                <a16:creationId xmlns:a16="http://schemas.microsoft.com/office/drawing/2014/main" id="{7A2834D0-9088-486B-55C4-AAE481B4837C}"/>
              </a:ext>
            </a:extLst>
          </p:cNvPr>
          <p:cNvSpPr txBox="1"/>
          <p:nvPr/>
        </p:nvSpPr>
        <p:spPr>
          <a:xfrm>
            <a:off x="381000" y="1066800"/>
            <a:ext cx="3508253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40"/>
              </a:lnSpc>
              <a:defRPr/>
            </a:pPr>
            <a:r>
              <a:rPr lang="pt-BR" sz="1450" b="1" dirty="0">
                <a:solidFill>
                  <a:srgbClr val="262261"/>
                </a:solidFill>
                <a:latin typeface="Garet Bold"/>
                <a:ea typeface="Garet Bold"/>
                <a:cs typeface="Garet Bold"/>
                <a:sym typeface="Garet Bold"/>
              </a:rPr>
              <a:t>Registro de imóvel 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82CBE026-67D2-FA0E-58FD-574EC3693761}"/>
              </a:ext>
            </a:extLst>
          </p:cNvPr>
          <p:cNvSpPr/>
          <p:nvPr/>
        </p:nvSpPr>
        <p:spPr>
          <a:xfrm>
            <a:off x="803097" y="1797389"/>
            <a:ext cx="2607188" cy="3335530"/>
          </a:xfrm>
          <a:custGeom>
            <a:avLst/>
            <a:gdLst/>
            <a:ahLst/>
            <a:cxnLst/>
            <a:rect l="l" t="t" r="r" b="b"/>
            <a:pathLst>
              <a:path w="5214376" h="6671060">
                <a:moveTo>
                  <a:pt x="0" y="0"/>
                </a:moveTo>
                <a:lnTo>
                  <a:pt x="5214376" y="0"/>
                </a:lnTo>
                <a:lnTo>
                  <a:pt x="5214376" y="6671060"/>
                </a:lnTo>
                <a:lnTo>
                  <a:pt x="0" y="66710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291" r="-2291" b="-6682"/>
            </a:stretch>
          </a:blipFill>
        </p:spPr>
        <p:txBody>
          <a:bodyPr/>
          <a:lstStyle/>
          <a:p>
            <a:endParaRPr lang="pt-B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7B60365-8034-E108-7241-B5306466E68F}"/>
              </a:ext>
            </a:extLst>
          </p:cNvPr>
          <p:cNvSpPr/>
          <p:nvPr/>
        </p:nvSpPr>
        <p:spPr>
          <a:xfrm>
            <a:off x="3489094" y="1797389"/>
            <a:ext cx="5140557" cy="770014"/>
          </a:xfrm>
          <a:custGeom>
            <a:avLst/>
            <a:gdLst/>
            <a:ahLst/>
            <a:cxnLst/>
            <a:rect l="l" t="t" r="r" b="b"/>
            <a:pathLst>
              <a:path w="10281113" h="1540028">
                <a:moveTo>
                  <a:pt x="0" y="0"/>
                </a:moveTo>
                <a:lnTo>
                  <a:pt x="10281113" y="0"/>
                </a:lnTo>
                <a:lnTo>
                  <a:pt x="10281113" y="1540028"/>
                </a:lnTo>
                <a:lnTo>
                  <a:pt x="0" y="15400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38100" cap="sq">
            <a:solidFill>
              <a:srgbClr val="FFC107"/>
            </a:solidFill>
            <a:prstDash val="solid"/>
            <a:miter/>
          </a:ln>
        </p:spPr>
        <p:txBody>
          <a:bodyPr/>
          <a:lstStyle/>
          <a:p>
            <a:endParaRPr lang="pt-B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F7D59520-748D-1DC9-7853-439B6BD3F083}"/>
              </a:ext>
            </a:extLst>
          </p:cNvPr>
          <p:cNvSpPr/>
          <p:nvPr/>
        </p:nvSpPr>
        <p:spPr>
          <a:xfrm>
            <a:off x="3489094" y="2787540"/>
            <a:ext cx="5140557" cy="2345379"/>
          </a:xfrm>
          <a:custGeom>
            <a:avLst/>
            <a:gdLst/>
            <a:ahLst/>
            <a:cxnLst/>
            <a:rect l="l" t="t" r="r" b="b"/>
            <a:pathLst>
              <a:path w="10281113" h="4690758">
                <a:moveTo>
                  <a:pt x="0" y="0"/>
                </a:moveTo>
                <a:lnTo>
                  <a:pt x="10281113" y="0"/>
                </a:lnTo>
                <a:lnTo>
                  <a:pt x="10281113" y="4690758"/>
                </a:lnTo>
                <a:lnTo>
                  <a:pt x="0" y="46907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pt-BR" sz="9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3" name="Group 5">
            <a:extLst>
              <a:ext uri="{FF2B5EF4-FFF2-40B4-BE49-F238E27FC236}">
                <a16:creationId xmlns:a16="http://schemas.microsoft.com/office/drawing/2014/main" id="{6D2A8883-1ACA-DCC3-59E9-EF6C88FA3102}"/>
              </a:ext>
            </a:extLst>
          </p:cNvPr>
          <p:cNvGrpSpPr/>
          <p:nvPr/>
        </p:nvGrpSpPr>
        <p:grpSpPr>
          <a:xfrm>
            <a:off x="803097" y="1914715"/>
            <a:ext cx="2560043" cy="399534"/>
            <a:chOff x="0" y="0"/>
            <a:chExt cx="1348500" cy="210454"/>
          </a:xfrm>
        </p:grpSpPr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0AA63976-CE45-7ECC-EB76-0C3ED8755EE3}"/>
                </a:ext>
              </a:extLst>
            </p:cNvPr>
            <p:cNvSpPr/>
            <p:nvPr/>
          </p:nvSpPr>
          <p:spPr>
            <a:xfrm>
              <a:off x="0" y="0"/>
              <a:ext cx="1348500" cy="210454"/>
            </a:xfrm>
            <a:custGeom>
              <a:avLst/>
              <a:gdLst/>
              <a:ahLst/>
              <a:cxnLst/>
              <a:rect l="l" t="t" r="r" b="b"/>
              <a:pathLst>
                <a:path w="1348500" h="210454">
                  <a:moveTo>
                    <a:pt x="0" y="0"/>
                  </a:moveTo>
                  <a:lnTo>
                    <a:pt x="1348500" y="0"/>
                  </a:lnTo>
                  <a:lnTo>
                    <a:pt x="1348500" y="210454"/>
                  </a:lnTo>
                  <a:lnTo>
                    <a:pt x="0" y="210454"/>
                  </a:lnTo>
                  <a:close/>
                </a:path>
              </a:pathLst>
            </a:custGeom>
            <a:solidFill>
              <a:srgbClr val="FDDE00">
                <a:alpha val="50980"/>
              </a:srgbClr>
            </a:solidFill>
            <a:ln w="66675" cap="sq">
              <a:solidFill>
                <a:srgbClr val="FFC107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5" name="TextBox 7">
              <a:extLst>
                <a:ext uri="{FF2B5EF4-FFF2-40B4-BE49-F238E27FC236}">
                  <a16:creationId xmlns:a16="http://schemas.microsoft.com/office/drawing/2014/main" id="{BDA9D45B-D053-E1B5-B44B-5AB2FFEAA156}"/>
                </a:ext>
              </a:extLst>
            </p:cNvPr>
            <p:cNvSpPr txBox="1"/>
            <p:nvPr/>
          </p:nvSpPr>
          <p:spPr>
            <a:xfrm>
              <a:off x="0" y="-28575"/>
              <a:ext cx="1348500" cy="23902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6" name="Group 8">
            <a:extLst>
              <a:ext uri="{FF2B5EF4-FFF2-40B4-BE49-F238E27FC236}">
                <a16:creationId xmlns:a16="http://schemas.microsoft.com/office/drawing/2014/main" id="{41C1052E-7FD9-5D6C-702C-DCECA7B2DA42}"/>
              </a:ext>
            </a:extLst>
          </p:cNvPr>
          <p:cNvGrpSpPr/>
          <p:nvPr/>
        </p:nvGrpSpPr>
        <p:grpSpPr>
          <a:xfrm rot="5469097">
            <a:off x="3490007" y="1978097"/>
            <a:ext cx="163007" cy="499292"/>
            <a:chOff x="0" y="0"/>
            <a:chExt cx="232190" cy="711200"/>
          </a:xfrm>
        </p:grpSpPr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D80A4EC0-EA6F-1F21-21DD-0B052975D60A}"/>
                </a:ext>
              </a:extLst>
            </p:cNvPr>
            <p:cNvSpPr/>
            <p:nvPr/>
          </p:nvSpPr>
          <p:spPr>
            <a:xfrm>
              <a:off x="0" y="0"/>
              <a:ext cx="232190" cy="711200"/>
            </a:xfrm>
            <a:custGeom>
              <a:avLst/>
              <a:gdLst/>
              <a:ahLst/>
              <a:cxnLst/>
              <a:rect l="l" t="t" r="r" b="b"/>
              <a:pathLst>
                <a:path w="232190" h="711200">
                  <a:moveTo>
                    <a:pt x="116095" y="0"/>
                  </a:moveTo>
                  <a:lnTo>
                    <a:pt x="232190" y="711200"/>
                  </a:lnTo>
                  <a:lnTo>
                    <a:pt x="0" y="711200"/>
                  </a:lnTo>
                  <a:lnTo>
                    <a:pt x="116095" y="0"/>
                  </a:lnTo>
                  <a:close/>
                </a:path>
              </a:pathLst>
            </a:custGeom>
            <a:solidFill>
              <a:srgbClr val="FDDE00">
                <a:alpha val="50980"/>
              </a:srgbClr>
            </a:solidFill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TextBox 10">
              <a:extLst>
                <a:ext uri="{FF2B5EF4-FFF2-40B4-BE49-F238E27FC236}">
                  <a16:creationId xmlns:a16="http://schemas.microsoft.com/office/drawing/2014/main" id="{E2736916-2BC1-0572-D7F7-53C10817FAD1}"/>
                </a:ext>
              </a:extLst>
            </p:cNvPr>
            <p:cNvSpPr txBox="1"/>
            <p:nvPr/>
          </p:nvSpPr>
          <p:spPr>
            <a:xfrm>
              <a:off x="36280" y="301625"/>
              <a:ext cx="159630" cy="35877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19" name="Group 13">
            <a:extLst>
              <a:ext uri="{FF2B5EF4-FFF2-40B4-BE49-F238E27FC236}">
                <a16:creationId xmlns:a16="http://schemas.microsoft.com/office/drawing/2014/main" id="{287C6E77-CAAE-B8B0-1728-2890310773CA}"/>
              </a:ext>
            </a:extLst>
          </p:cNvPr>
          <p:cNvGrpSpPr/>
          <p:nvPr/>
        </p:nvGrpSpPr>
        <p:grpSpPr>
          <a:xfrm>
            <a:off x="3536245" y="2042543"/>
            <a:ext cx="1252480" cy="486260"/>
            <a:chOff x="0" y="0"/>
            <a:chExt cx="659742" cy="256137"/>
          </a:xfrm>
        </p:grpSpPr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DED1AF34-309C-AC6B-37B3-2586B539B5A8}"/>
                </a:ext>
              </a:extLst>
            </p:cNvPr>
            <p:cNvSpPr/>
            <p:nvPr/>
          </p:nvSpPr>
          <p:spPr>
            <a:xfrm>
              <a:off x="0" y="0"/>
              <a:ext cx="659742" cy="256137"/>
            </a:xfrm>
            <a:custGeom>
              <a:avLst/>
              <a:gdLst/>
              <a:ahLst/>
              <a:cxnLst/>
              <a:rect l="l" t="t" r="r" b="b"/>
              <a:pathLst>
                <a:path w="659742" h="256137">
                  <a:moveTo>
                    <a:pt x="0" y="0"/>
                  </a:moveTo>
                  <a:lnTo>
                    <a:pt x="659742" y="0"/>
                  </a:lnTo>
                  <a:lnTo>
                    <a:pt x="659742" y="256137"/>
                  </a:lnTo>
                  <a:lnTo>
                    <a:pt x="0" y="2561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39BE5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1" name="TextBox 15">
              <a:extLst>
                <a:ext uri="{FF2B5EF4-FFF2-40B4-BE49-F238E27FC236}">
                  <a16:creationId xmlns:a16="http://schemas.microsoft.com/office/drawing/2014/main" id="{2E01E247-A982-9583-374A-FDA9DA296E6C}"/>
                </a:ext>
              </a:extLst>
            </p:cNvPr>
            <p:cNvSpPr txBox="1"/>
            <p:nvPr/>
          </p:nvSpPr>
          <p:spPr>
            <a:xfrm>
              <a:off x="0" y="-28575"/>
              <a:ext cx="659742" cy="284712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2" name="Group 16">
            <a:extLst>
              <a:ext uri="{FF2B5EF4-FFF2-40B4-BE49-F238E27FC236}">
                <a16:creationId xmlns:a16="http://schemas.microsoft.com/office/drawing/2014/main" id="{FB9BD198-CB24-B5A5-77F1-D1E9B37B2BD3}"/>
              </a:ext>
            </a:extLst>
          </p:cNvPr>
          <p:cNvGrpSpPr/>
          <p:nvPr/>
        </p:nvGrpSpPr>
        <p:grpSpPr>
          <a:xfrm>
            <a:off x="3536245" y="3119429"/>
            <a:ext cx="4995045" cy="309571"/>
            <a:chOff x="0" y="0"/>
            <a:chExt cx="2631135" cy="163066"/>
          </a:xfrm>
        </p:grpSpPr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F3510215-3B61-25EA-9A1B-0528C426EBD0}"/>
                </a:ext>
              </a:extLst>
            </p:cNvPr>
            <p:cNvSpPr/>
            <p:nvPr/>
          </p:nvSpPr>
          <p:spPr>
            <a:xfrm>
              <a:off x="0" y="0"/>
              <a:ext cx="2631135" cy="163066"/>
            </a:xfrm>
            <a:custGeom>
              <a:avLst/>
              <a:gdLst/>
              <a:ahLst/>
              <a:cxnLst/>
              <a:rect l="l" t="t" r="r" b="b"/>
              <a:pathLst>
                <a:path w="2631135" h="163066">
                  <a:moveTo>
                    <a:pt x="0" y="0"/>
                  </a:moveTo>
                  <a:lnTo>
                    <a:pt x="2631135" y="0"/>
                  </a:lnTo>
                  <a:lnTo>
                    <a:pt x="2631135" y="163066"/>
                  </a:lnTo>
                  <a:lnTo>
                    <a:pt x="0" y="16306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039BE5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4" name="TextBox 18">
              <a:extLst>
                <a:ext uri="{FF2B5EF4-FFF2-40B4-BE49-F238E27FC236}">
                  <a16:creationId xmlns:a16="http://schemas.microsoft.com/office/drawing/2014/main" id="{3A59EEF8-4BA5-5933-E724-CB242EF3A903}"/>
                </a:ext>
              </a:extLst>
            </p:cNvPr>
            <p:cNvSpPr txBox="1"/>
            <p:nvPr/>
          </p:nvSpPr>
          <p:spPr>
            <a:xfrm>
              <a:off x="0" y="-28575"/>
              <a:ext cx="2631135" cy="191641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5" name="Group 19">
            <a:extLst>
              <a:ext uri="{FF2B5EF4-FFF2-40B4-BE49-F238E27FC236}">
                <a16:creationId xmlns:a16="http://schemas.microsoft.com/office/drawing/2014/main" id="{1DAF042C-C69A-22A1-7B9E-B9B65FF7FBDE}"/>
              </a:ext>
            </a:extLst>
          </p:cNvPr>
          <p:cNvGrpSpPr/>
          <p:nvPr/>
        </p:nvGrpSpPr>
        <p:grpSpPr>
          <a:xfrm>
            <a:off x="4806893" y="2042543"/>
            <a:ext cx="672082" cy="486260"/>
            <a:chOff x="0" y="0"/>
            <a:chExt cx="354018" cy="256137"/>
          </a:xfrm>
        </p:grpSpPr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210CD63C-9135-8086-3777-4828601ACDDD}"/>
                </a:ext>
              </a:extLst>
            </p:cNvPr>
            <p:cNvSpPr/>
            <p:nvPr/>
          </p:nvSpPr>
          <p:spPr>
            <a:xfrm>
              <a:off x="0" y="0"/>
              <a:ext cx="354018" cy="256137"/>
            </a:xfrm>
            <a:custGeom>
              <a:avLst/>
              <a:gdLst/>
              <a:ahLst/>
              <a:cxnLst/>
              <a:rect l="l" t="t" r="r" b="b"/>
              <a:pathLst>
                <a:path w="354018" h="256137">
                  <a:moveTo>
                    <a:pt x="0" y="0"/>
                  </a:moveTo>
                  <a:lnTo>
                    <a:pt x="354018" y="0"/>
                  </a:lnTo>
                  <a:lnTo>
                    <a:pt x="354018" y="256137"/>
                  </a:lnTo>
                  <a:lnTo>
                    <a:pt x="0" y="256137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5E17EB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27" name="TextBox 21">
              <a:extLst>
                <a:ext uri="{FF2B5EF4-FFF2-40B4-BE49-F238E27FC236}">
                  <a16:creationId xmlns:a16="http://schemas.microsoft.com/office/drawing/2014/main" id="{E6A35E56-60E5-5BE5-7A24-B115112CC691}"/>
                </a:ext>
              </a:extLst>
            </p:cNvPr>
            <p:cNvSpPr txBox="1"/>
            <p:nvPr/>
          </p:nvSpPr>
          <p:spPr>
            <a:xfrm>
              <a:off x="0" y="-28575"/>
              <a:ext cx="354018" cy="284712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28" name="Group 22">
            <a:extLst>
              <a:ext uri="{FF2B5EF4-FFF2-40B4-BE49-F238E27FC236}">
                <a16:creationId xmlns:a16="http://schemas.microsoft.com/office/drawing/2014/main" id="{C7C802F9-E6A1-0212-ED74-B4602D7BF10C}"/>
              </a:ext>
            </a:extLst>
          </p:cNvPr>
          <p:cNvGrpSpPr/>
          <p:nvPr/>
        </p:nvGrpSpPr>
        <p:grpSpPr>
          <a:xfrm>
            <a:off x="5988562" y="1827988"/>
            <a:ext cx="2239823" cy="313251"/>
            <a:chOff x="0" y="0"/>
            <a:chExt cx="1179824" cy="165004"/>
          </a:xfrm>
        </p:grpSpPr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E5C90B3C-CE0B-8CAB-A750-3E4B528CE66A}"/>
                </a:ext>
              </a:extLst>
            </p:cNvPr>
            <p:cNvSpPr/>
            <p:nvPr/>
          </p:nvSpPr>
          <p:spPr>
            <a:xfrm>
              <a:off x="0" y="0"/>
              <a:ext cx="1179824" cy="165004"/>
            </a:xfrm>
            <a:custGeom>
              <a:avLst/>
              <a:gdLst/>
              <a:ahLst/>
              <a:cxnLst/>
              <a:rect l="l" t="t" r="r" b="b"/>
              <a:pathLst>
                <a:path w="1179824" h="165004">
                  <a:moveTo>
                    <a:pt x="0" y="0"/>
                  </a:moveTo>
                  <a:lnTo>
                    <a:pt x="1179824" y="0"/>
                  </a:lnTo>
                  <a:lnTo>
                    <a:pt x="1179824" y="165004"/>
                  </a:lnTo>
                  <a:lnTo>
                    <a:pt x="0" y="165004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FF914D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0" name="TextBox 24">
              <a:extLst>
                <a:ext uri="{FF2B5EF4-FFF2-40B4-BE49-F238E27FC236}">
                  <a16:creationId xmlns:a16="http://schemas.microsoft.com/office/drawing/2014/main" id="{E995183A-F4B9-C0A2-1928-359F29E9866A}"/>
                </a:ext>
              </a:extLst>
            </p:cNvPr>
            <p:cNvSpPr txBox="1"/>
            <p:nvPr/>
          </p:nvSpPr>
          <p:spPr>
            <a:xfrm>
              <a:off x="0" y="-28575"/>
              <a:ext cx="1179824" cy="193579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1" name="Group 25">
            <a:extLst>
              <a:ext uri="{FF2B5EF4-FFF2-40B4-BE49-F238E27FC236}">
                <a16:creationId xmlns:a16="http://schemas.microsoft.com/office/drawing/2014/main" id="{C4E978AC-D9ED-8144-7341-B52648D12EAD}"/>
              </a:ext>
            </a:extLst>
          </p:cNvPr>
          <p:cNvGrpSpPr/>
          <p:nvPr/>
        </p:nvGrpSpPr>
        <p:grpSpPr>
          <a:xfrm>
            <a:off x="5843918" y="2381702"/>
            <a:ext cx="752137" cy="156626"/>
            <a:chOff x="0" y="0"/>
            <a:chExt cx="396187" cy="82502"/>
          </a:xfrm>
        </p:grpSpPr>
        <p:sp>
          <p:nvSpPr>
            <p:cNvPr id="32" name="Freeform 26">
              <a:extLst>
                <a:ext uri="{FF2B5EF4-FFF2-40B4-BE49-F238E27FC236}">
                  <a16:creationId xmlns:a16="http://schemas.microsoft.com/office/drawing/2014/main" id="{493A34E3-25DF-DE74-1F50-826790693D99}"/>
                </a:ext>
              </a:extLst>
            </p:cNvPr>
            <p:cNvSpPr/>
            <p:nvPr/>
          </p:nvSpPr>
          <p:spPr>
            <a:xfrm>
              <a:off x="0" y="0"/>
              <a:ext cx="396187" cy="82502"/>
            </a:xfrm>
            <a:custGeom>
              <a:avLst/>
              <a:gdLst/>
              <a:ahLst/>
              <a:cxnLst/>
              <a:rect l="l" t="t" r="r" b="b"/>
              <a:pathLst>
                <a:path w="396187" h="82502">
                  <a:moveTo>
                    <a:pt x="0" y="0"/>
                  </a:moveTo>
                  <a:lnTo>
                    <a:pt x="396187" y="0"/>
                  </a:lnTo>
                  <a:lnTo>
                    <a:pt x="396187" y="82502"/>
                  </a:lnTo>
                  <a:lnTo>
                    <a:pt x="0" y="8250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7ED957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3" name="TextBox 27">
              <a:extLst>
                <a:ext uri="{FF2B5EF4-FFF2-40B4-BE49-F238E27FC236}">
                  <a16:creationId xmlns:a16="http://schemas.microsoft.com/office/drawing/2014/main" id="{C17A6E43-D3BC-45DE-860E-05226D54683D}"/>
                </a:ext>
              </a:extLst>
            </p:cNvPr>
            <p:cNvSpPr txBox="1"/>
            <p:nvPr/>
          </p:nvSpPr>
          <p:spPr>
            <a:xfrm>
              <a:off x="0" y="-28575"/>
              <a:ext cx="396187" cy="111077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4" name="Group 28">
            <a:extLst>
              <a:ext uri="{FF2B5EF4-FFF2-40B4-BE49-F238E27FC236}">
                <a16:creationId xmlns:a16="http://schemas.microsoft.com/office/drawing/2014/main" id="{67C2FD22-E612-1F6E-25EE-BEFE06A8831F}"/>
              </a:ext>
            </a:extLst>
          </p:cNvPr>
          <p:cNvGrpSpPr/>
          <p:nvPr/>
        </p:nvGrpSpPr>
        <p:grpSpPr>
          <a:xfrm>
            <a:off x="6596054" y="2381702"/>
            <a:ext cx="1839549" cy="156626"/>
            <a:chOff x="0" y="0"/>
            <a:chExt cx="968980" cy="82502"/>
          </a:xfrm>
        </p:grpSpPr>
        <p:sp>
          <p:nvSpPr>
            <p:cNvPr id="35" name="Freeform 29">
              <a:extLst>
                <a:ext uri="{FF2B5EF4-FFF2-40B4-BE49-F238E27FC236}">
                  <a16:creationId xmlns:a16="http://schemas.microsoft.com/office/drawing/2014/main" id="{FF593952-5B8E-5B55-43C7-0D1DC257AB94}"/>
                </a:ext>
              </a:extLst>
            </p:cNvPr>
            <p:cNvSpPr/>
            <p:nvPr/>
          </p:nvSpPr>
          <p:spPr>
            <a:xfrm>
              <a:off x="0" y="0"/>
              <a:ext cx="968980" cy="82502"/>
            </a:xfrm>
            <a:custGeom>
              <a:avLst/>
              <a:gdLst/>
              <a:ahLst/>
              <a:cxnLst/>
              <a:rect l="l" t="t" r="r" b="b"/>
              <a:pathLst>
                <a:path w="968980" h="82502">
                  <a:moveTo>
                    <a:pt x="0" y="0"/>
                  </a:moveTo>
                  <a:lnTo>
                    <a:pt x="968980" y="0"/>
                  </a:lnTo>
                  <a:lnTo>
                    <a:pt x="968980" y="82502"/>
                  </a:lnTo>
                  <a:lnTo>
                    <a:pt x="0" y="82502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EB002B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6" name="TextBox 30">
              <a:extLst>
                <a:ext uri="{FF2B5EF4-FFF2-40B4-BE49-F238E27FC236}">
                  <a16:creationId xmlns:a16="http://schemas.microsoft.com/office/drawing/2014/main" id="{B7460930-F1E5-DDBC-CE93-72F209A687C3}"/>
                </a:ext>
              </a:extLst>
            </p:cNvPr>
            <p:cNvSpPr txBox="1"/>
            <p:nvPr/>
          </p:nvSpPr>
          <p:spPr>
            <a:xfrm>
              <a:off x="0" y="-28575"/>
              <a:ext cx="968980" cy="111077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37" name="Group 31">
            <a:extLst>
              <a:ext uri="{FF2B5EF4-FFF2-40B4-BE49-F238E27FC236}">
                <a16:creationId xmlns:a16="http://schemas.microsoft.com/office/drawing/2014/main" id="{DC88FF14-6099-23C1-6918-2A25C1F889A2}"/>
              </a:ext>
            </a:extLst>
          </p:cNvPr>
          <p:cNvGrpSpPr/>
          <p:nvPr/>
        </p:nvGrpSpPr>
        <p:grpSpPr>
          <a:xfrm>
            <a:off x="3536245" y="3529191"/>
            <a:ext cx="4995045" cy="309571"/>
            <a:chOff x="0" y="0"/>
            <a:chExt cx="2631135" cy="163066"/>
          </a:xfrm>
        </p:grpSpPr>
        <p:sp>
          <p:nvSpPr>
            <p:cNvPr id="38" name="Freeform 32">
              <a:extLst>
                <a:ext uri="{FF2B5EF4-FFF2-40B4-BE49-F238E27FC236}">
                  <a16:creationId xmlns:a16="http://schemas.microsoft.com/office/drawing/2014/main" id="{4BA490E9-F3A8-B15A-2C8F-07D75C8B59C8}"/>
                </a:ext>
              </a:extLst>
            </p:cNvPr>
            <p:cNvSpPr/>
            <p:nvPr/>
          </p:nvSpPr>
          <p:spPr>
            <a:xfrm>
              <a:off x="0" y="0"/>
              <a:ext cx="2631135" cy="163066"/>
            </a:xfrm>
            <a:custGeom>
              <a:avLst/>
              <a:gdLst/>
              <a:ahLst/>
              <a:cxnLst/>
              <a:rect l="l" t="t" r="r" b="b"/>
              <a:pathLst>
                <a:path w="2631135" h="163066">
                  <a:moveTo>
                    <a:pt x="0" y="0"/>
                  </a:moveTo>
                  <a:lnTo>
                    <a:pt x="2631135" y="0"/>
                  </a:lnTo>
                  <a:lnTo>
                    <a:pt x="2631135" y="163066"/>
                  </a:lnTo>
                  <a:lnTo>
                    <a:pt x="0" y="16306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FF5757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39" name="TextBox 33">
              <a:extLst>
                <a:ext uri="{FF2B5EF4-FFF2-40B4-BE49-F238E27FC236}">
                  <a16:creationId xmlns:a16="http://schemas.microsoft.com/office/drawing/2014/main" id="{51137321-0830-E472-9A89-D9C350C40678}"/>
                </a:ext>
              </a:extLst>
            </p:cNvPr>
            <p:cNvSpPr txBox="1"/>
            <p:nvPr/>
          </p:nvSpPr>
          <p:spPr>
            <a:xfrm>
              <a:off x="0" y="-28575"/>
              <a:ext cx="2631135" cy="191641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0" name="Group 34">
            <a:extLst>
              <a:ext uri="{FF2B5EF4-FFF2-40B4-BE49-F238E27FC236}">
                <a16:creationId xmlns:a16="http://schemas.microsoft.com/office/drawing/2014/main" id="{8BDEB426-C1E5-0A56-3CAF-A8F6971852B3}"/>
              </a:ext>
            </a:extLst>
          </p:cNvPr>
          <p:cNvGrpSpPr/>
          <p:nvPr/>
        </p:nvGrpSpPr>
        <p:grpSpPr>
          <a:xfrm>
            <a:off x="3536245" y="3938775"/>
            <a:ext cx="4995045" cy="309571"/>
            <a:chOff x="0" y="0"/>
            <a:chExt cx="2631135" cy="163066"/>
          </a:xfrm>
        </p:grpSpPr>
        <p:sp>
          <p:nvSpPr>
            <p:cNvPr id="41" name="Freeform 35">
              <a:extLst>
                <a:ext uri="{FF2B5EF4-FFF2-40B4-BE49-F238E27FC236}">
                  <a16:creationId xmlns:a16="http://schemas.microsoft.com/office/drawing/2014/main" id="{1F651DB8-F8BF-CAF9-9685-803743D01067}"/>
                </a:ext>
              </a:extLst>
            </p:cNvPr>
            <p:cNvSpPr/>
            <p:nvPr/>
          </p:nvSpPr>
          <p:spPr>
            <a:xfrm>
              <a:off x="0" y="0"/>
              <a:ext cx="2631135" cy="163066"/>
            </a:xfrm>
            <a:custGeom>
              <a:avLst/>
              <a:gdLst/>
              <a:ahLst/>
              <a:cxnLst/>
              <a:rect l="l" t="t" r="r" b="b"/>
              <a:pathLst>
                <a:path w="2631135" h="163066">
                  <a:moveTo>
                    <a:pt x="0" y="0"/>
                  </a:moveTo>
                  <a:lnTo>
                    <a:pt x="2631135" y="0"/>
                  </a:lnTo>
                  <a:lnTo>
                    <a:pt x="2631135" y="163066"/>
                  </a:lnTo>
                  <a:lnTo>
                    <a:pt x="0" y="16306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8C52FF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2" name="TextBox 36">
              <a:extLst>
                <a:ext uri="{FF2B5EF4-FFF2-40B4-BE49-F238E27FC236}">
                  <a16:creationId xmlns:a16="http://schemas.microsoft.com/office/drawing/2014/main" id="{EAB04AB1-DDDB-D891-A5C7-A2BDD97A9616}"/>
                </a:ext>
              </a:extLst>
            </p:cNvPr>
            <p:cNvSpPr txBox="1"/>
            <p:nvPr/>
          </p:nvSpPr>
          <p:spPr>
            <a:xfrm>
              <a:off x="0" y="-28575"/>
              <a:ext cx="2631135" cy="191641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3" name="Group 37">
            <a:extLst>
              <a:ext uri="{FF2B5EF4-FFF2-40B4-BE49-F238E27FC236}">
                <a16:creationId xmlns:a16="http://schemas.microsoft.com/office/drawing/2014/main" id="{99338AF8-58A6-C7F4-45E5-8277DB51D089}"/>
              </a:ext>
            </a:extLst>
          </p:cNvPr>
          <p:cNvGrpSpPr/>
          <p:nvPr/>
        </p:nvGrpSpPr>
        <p:grpSpPr>
          <a:xfrm>
            <a:off x="3536245" y="4748417"/>
            <a:ext cx="4995045" cy="309571"/>
            <a:chOff x="0" y="0"/>
            <a:chExt cx="2631135" cy="163066"/>
          </a:xfrm>
        </p:grpSpPr>
        <p:sp>
          <p:nvSpPr>
            <p:cNvPr id="44" name="Freeform 38">
              <a:extLst>
                <a:ext uri="{FF2B5EF4-FFF2-40B4-BE49-F238E27FC236}">
                  <a16:creationId xmlns:a16="http://schemas.microsoft.com/office/drawing/2014/main" id="{C96EBC30-C0A9-D989-6025-3A409ACEA24B}"/>
                </a:ext>
              </a:extLst>
            </p:cNvPr>
            <p:cNvSpPr/>
            <p:nvPr/>
          </p:nvSpPr>
          <p:spPr>
            <a:xfrm>
              <a:off x="0" y="0"/>
              <a:ext cx="2631135" cy="163066"/>
            </a:xfrm>
            <a:custGeom>
              <a:avLst/>
              <a:gdLst/>
              <a:ahLst/>
              <a:cxnLst/>
              <a:rect l="l" t="t" r="r" b="b"/>
              <a:pathLst>
                <a:path w="2631135" h="163066">
                  <a:moveTo>
                    <a:pt x="0" y="0"/>
                  </a:moveTo>
                  <a:lnTo>
                    <a:pt x="2631135" y="0"/>
                  </a:lnTo>
                  <a:lnTo>
                    <a:pt x="2631135" y="163066"/>
                  </a:lnTo>
                  <a:lnTo>
                    <a:pt x="0" y="163066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7ED957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5" name="TextBox 39">
              <a:extLst>
                <a:ext uri="{FF2B5EF4-FFF2-40B4-BE49-F238E27FC236}">
                  <a16:creationId xmlns:a16="http://schemas.microsoft.com/office/drawing/2014/main" id="{E3B92B9E-7A41-D1E6-7A4F-A7B86F8233B5}"/>
                </a:ext>
              </a:extLst>
            </p:cNvPr>
            <p:cNvSpPr txBox="1"/>
            <p:nvPr/>
          </p:nvSpPr>
          <p:spPr>
            <a:xfrm>
              <a:off x="0" y="-28575"/>
              <a:ext cx="2631135" cy="191641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46" name="Group 40">
            <a:extLst>
              <a:ext uri="{FF2B5EF4-FFF2-40B4-BE49-F238E27FC236}">
                <a16:creationId xmlns:a16="http://schemas.microsoft.com/office/drawing/2014/main" id="{8C330873-2420-E2C7-89EF-8C920C686A3A}"/>
              </a:ext>
            </a:extLst>
          </p:cNvPr>
          <p:cNvGrpSpPr/>
          <p:nvPr/>
        </p:nvGrpSpPr>
        <p:grpSpPr>
          <a:xfrm>
            <a:off x="3536245" y="4305496"/>
            <a:ext cx="4995045" cy="385771"/>
            <a:chOff x="0" y="0"/>
            <a:chExt cx="2631135" cy="203205"/>
          </a:xfrm>
        </p:grpSpPr>
        <p:sp>
          <p:nvSpPr>
            <p:cNvPr id="47" name="Freeform 41">
              <a:extLst>
                <a:ext uri="{FF2B5EF4-FFF2-40B4-BE49-F238E27FC236}">
                  <a16:creationId xmlns:a16="http://schemas.microsoft.com/office/drawing/2014/main" id="{EF48CD31-99D1-2533-6C03-5166972FBE3D}"/>
                </a:ext>
              </a:extLst>
            </p:cNvPr>
            <p:cNvSpPr/>
            <p:nvPr/>
          </p:nvSpPr>
          <p:spPr>
            <a:xfrm>
              <a:off x="0" y="0"/>
              <a:ext cx="2631135" cy="203205"/>
            </a:xfrm>
            <a:custGeom>
              <a:avLst/>
              <a:gdLst/>
              <a:ahLst/>
              <a:cxnLst/>
              <a:rect l="l" t="t" r="r" b="b"/>
              <a:pathLst>
                <a:path w="2631135" h="203205">
                  <a:moveTo>
                    <a:pt x="0" y="0"/>
                  </a:moveTo>
                  <a:lnTo>
                    <a:pt x="2631135" y="0"/>
                  </a:lnTo>
                  <a:lnTo>
                    <a:pt x="2631135" y="203205"/>
                  </a:lnTo>
                  <a:lnTo>
                    <a:pt x="0" y="203205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66675" cap="sq">
              <a:solidFill>
                <a:srgbClr val="FF914D">
                  <a:alpha val="50980"/>
                </a:srgbClr>
              </a:solidFill>
              <a:prstDash val="solid"/>
              <a:miter/>
            </a:ln>
          </p:spPr>
          <p:txBody>
            <a:bodyPr/>
            <a:lstStyle/>
            <a:p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48" name="TextBox 42">
              <a:extLst>
                <a:ext uri="{FF2B5EF4-FFF2-40B4-BE49-F238E27FC236}">
                  <a16:creationId xmlns:a16="http://schemas.microsoft.com/office/drawing/2014/main" id="{6B94CE5C-AF1E-CE5F-DA0A-1C3836A6380D}"/>
                </a:ext>
              </a:extLst>
            </p:cNvPr>
            <p:cNvSpPr txBox="1"/>
            <p:nvPr/>
          </p:nvSpPr>
          <p:spPr>
            <a:xfrm>
              <a:off x="0" y="-28575"/>
              <a:ext cx="2631135" cy="231780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1383"/>
                </a:lnSpc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4583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5E944B-B803-F35F-B7AB-DCD7A66AE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C730F5E-DF1C-D7CA-7139-8F1C5BE6C983}"/>
              </a:ext>
            </a:extLst>
          </p:cNvPr>
          <p:cNvSpPr txBox="1"/>
          <p:nvPr/>
        </p:nvSpPr>
        <p:spPr>
          <a:xfrm>
            <a:off x="838200" y="3128918"/>
            <a:ext cx="6925037" cy="600164"/>
          </a:xfrm>
          <a:prstGeom prst="rect">
            <a:avLst/>
          </a:prstGeom>
          <a:noFill/>
        </p:spPr>
        <p:txBody>
          <a:bodyPr wrap="none" lIns="45720" tIns="22860" rIns="45720" bIns="22860" rtlCol="0" anchor="t">
            <a:spAutoFit/>
          </a:bodyPr>
          <a:lstStyle/>
          <a:p>
            <a:pPr>
              <a:defRPr/>
            </a:pPr>
            <a:r>
              <a:rPr lang="pt-BR" sz="3600" b="1" dirty="0">
                <a:solidFill>
                  <a:srgbClr val="00B0F0"/>
                </a:solidFill>
                <a:latin typeface="Calibri"/>
              </a:rPr>
              <a:t>Extração, </a:t>
            </a:r>
            <a:r>
              <a:rPr lang="pt-BR" sz="3600" b="1" dirty="0" err="1">
                <a:solidFill>
                  <a:srgbClr val="00B0F0"/>
                </a:solidFill>
                <a:latin typeface="Calibri"/>
              </a:rPr>
              <a:t>analise</a:t>
            </a:r>
            <a:r>
              <a:rPr lang="pt-BR" sz="3600" b="1" dirty="0">
                <a:solidFill>
                  <a:srgbClr val="00B0F0"/>
                </a:solidFill>
                <a:latin typeface="Calibri"/>
              </a:rPr>
              <a:t> e qualificação CPD</a:t>
            </a:r>
            <a:endParaRPr lang="pt-BR" sz="3600" b="1">
              <a:solidFill>
                <a:srgbClr val="00B0F0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471474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3DDADE-965E-0372-2AF6-23FBD4DC4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6">
            <a:extLst>
              <a:ext uri="{FF2B5EF4-FFF2-40B4-BE49-F238E27FC236}">
                <a16:creationId xmlns:a16="http://schemas.microsoft.com/office/drawing/2014/main" id="{A2C27D3F-23A5-11EB-C557-0D304074DC27}"/>
              </a:ext>
            </a:extLst>
          </p:cNvPr>
          <p:cNvGrpSpPr/>
          <p:nvPr/>
        </p:nvGrpSpPr>
        <p:grpSpPr>
          <a:xfrm>
            <a:off x="109970" y="996757"/>
            <a:ext cx="212030" cy="349637"/>
            <a:chOff x="0" y="0"/>
            <a:chExt cx="125245" cy="206529"/>
          </a:xfrm>
        </p:grpSpPr>
        <p:sp>
          <p:nvSpPr>
            <p:cNvPr id="7" name="Freeform 27">
              <a:extLst>
                <a:ext uri="{FF2B5EF4-FFF2-40B4-BE49-F238E27FC236}">
                  <a16:creationId xmlns:a16="http://schemas.microsoft.com/office/drawing/2014/main" id="{A7E72111-07C1-5238-9B00-CC8926B4FD6C}"/>
                </a:ext>
              </a:extLst>
            </p:cNvPr>
            <p:cNvSpPr/>
            <p:nvPr/>
          </p:nvSpPr>
          <p:spPr>
            <a:xfrm>
              <a:off x="0" y="0"/>
              <a:ext cx="125245" cy="206529"/>
            </a:xfrm>
            <a:custGeom>
              <a:avLst/>
              <a:gdLst/>
              <a:ahLst/>
              <a:cxnLst/>
              <a:rect l="l" t="t" r="r" b="b"/>
              <a:pathLst>
                <a:path w="125245" h="206529">
                  <a:moveTo>
                    <a:pt x="0" y="0"/>
                  </a:moveTo>
                  <a:lnTo>
                    <a:pt x="125245" y="0"/>
                  </a:lnTo>
                  <a:lnTo>
                    <a:pt x="125245" y="206529"/>
                  </a:lnTo>
                  <a:lnTo>
                    <a:pt x="0" y="206529"/>
                  </a:lnTo>
                  <a:close/>
                </a:path>
              </a:pathLst>
            </a:custGeom>
            <a:solidFill>
              <a:srgbClr val="EE0007"/>
            </a:solidFill>
          </p:spPr>
          <p:txBody>
            <a:bodyPr/>
            <a:lstStyle/>
            <a:p>
              <a:pPr>
                <a:defRPr/>
              </a:pPr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28">
              <a:extLst>
                <a:ext uri="{FF2B5EF4-FFF2-40B4-BE49-F238E27FC236}">
                  <a16:creationId xmlns:a16="http://schemas.microsoft.com/office/drawing/2014/main" id="{96885C7D-32C4-A299-83FA-62B514A632B2}"/>
                </a:ext>
              </a:extLst>
            </p:cNvPr>
            <p:cNvSpPr txBox="1"/>
            <p:nvPr/>
          </p:nvSpPr>
          <p:spPr>
            <a:xfrm>
              <a:off x="0" y="-28575"/>
              <a:ext cx="125245" cy="23510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  <a:defRPr/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29">
            <a:extLst>
              <a:ext uri="{FF2B5EF4-FFF2-40B4-BE49-F238E27FC236}">
                <a16:creationId xmlns:a16="http://schemas.microsoft.com/office/drawing/2014/main" id="{F6C854A0-93AA-96D3-BD0F-B837EBBE79CF}"/>
              </a:ext>
            </a:extLst>
          </p:cNvPr>
          <p:cNvGrpSpPr/>
          <p:nvPr/>
        </p:nvGrpSpPr>
        <p:grpSpPr>
          <a:xfrm>
            <a:off x="304800" y="996757"/>
            <a:ext cx="3666856" cy="349637"/>
            <a:chOff x="0" y="0"/>
            <a:chExt cx="2165998" cy="206529"/>
          </a:xfrm>
        </p:grpSpPr>
        <p:sp>
          <p:nvSpPr>
            <p:cNvPr id="10" name="Freeform 30">
              <a:extLst>
                <a:ext uri="{FF2B5EF4-FFF2-40B4-BE49-F238E27FC236}">
                  <a16:creationId xmlns:a16="http://schemas.microsoft.com/office/drawing/2014/main" id="{1AA19407-B55D-8361-635B-0D373F22B2DA}"/>
                </a:ext>
              </a:extLst>
            </p:cNvPr>
            <p:cNvSpPr/>
            <p:nvPr/>
          </p:nvSpPr>
          <p:spPr>
            <a:xfrm>
              <a:off x="0" y="0"/>
              <a:ext cx="2165998" cy="206529"/>
            </a:xfrm>
            <a:custGeom>
              <a:avLst/>
              <a:gdLst/>
              <a:ahLst/>
              <a:cxnLst/>
              <a:rect l="l" t="t" r="r" b="b"/>
              <a:pathLst>
                <a:path w="2165998" h="206529">
                  <a:moveTo>
                    <a:pt x="0" y="0"/>
                  </a:moveTo>
                  <a:lnTo>
                    <a:pt x="2165998" y="0"/>
                  </a:lnTo>
                  <a:lnTo>
                    <a:pt x="2165998" y="206529"/>
                  </a:lnTo>
                  <a:lnTo>
                    <a:pt x="0" y="206529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/>
            <a:lstStyle/>
            <a:p>
              <a:pPr>
                <a:defRPr/>
              </a:pPr>
              <a:endParaRPr lang="pt-BR" sz="9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31">
              <a:extLst>
                <a:ext uri="{FF2B5EF4-FFF2-40B4-BE49-F238E27FC236}">
                  <a16:creationId xmlns:a16="http://schemas.microsoft.com/office/drawing/2014/main" id="{6A7F6096-AF15-9DD4-62A8-D7D1E343DBD6}"/>
                </a:ext>
              </a:extLst>
            </p:cNvPr>
            <p:cNvSpPr txBox="1"/>
            <p:nvPr/>
          </p:nvSpPr>
          <p:spPr>
            <a:xfrm>
              <a:off x="0" y="-28575"/>
              <a:ext cx="2165998" cy="23510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  <a:defRPr/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TextBox 32">
            <a:extLst>
              <a:ext uri="{FF2B5EF4-FFF2-40B4-BE49-F238E27FC236}">
                <a16:creationId xmlns:a16="http://schemas.microsoft.com/office/drawing/2014/main" id="{FA5B244B-2112-63C3-10DA-5EA267FE02A7}"/>
              </a:ext>
            </a:extLst>
          </p:cNvPr>
          <p:cNvSpPr txBox="1"/>
          <p:nvPr/>
        </p:nvSpPr>
        <p:spPr>
          <a:xfrm>
            <a:off x="339848" y="1066800"/>
            <a:ext cx="3508253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40"/>
              </a:lnSpc>
              <a:defRPr/>
            </a:pPr>
            <a:r>
              <a:rPr lang="pt-BR" sz="1450" b="1" dirty="0">
                <a:solidFill>
                  <a:srgbClr val="262261"/>
                </a:solidFill>
                <a:latin typeface="Garet Bold"/>
                <a:ea typeface="Garet Bold"/>
                <a:cs typeface="Garet Bold"/>
                <a:sym typeface="Garet Bold"/>
              </a:rPr>
              <a:t>Exame </a:t>
            </a:r>
            <a:r>
              <a:rPr lang="pt-BR" sz="1450" b="1" dirty="0" err="1">
                <a:solidFill>
                  <a:srgbClr val="262261"/>
                </a:solidFill>
                <a:latin typeface="Garet Bold"/>
                <a:ea typeface="Garet Bold"/>
                <a:cs typeface="Garet Bold"/>
                <a:sym typeface="Garet Bold"/>
              </a:rPr>
              <a:t>Audiológico</a:t>
            </a:r>
            <a:endParaRPr lang="pt-BR" sz="1450" b="1" dirty="0">
              <a:solidFill>
                <a:srgbClr val="262261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7419958-0BA4-8CF9-3580-F6AE8644BA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5500" y="1412080"/>
            <a:ext cx="5219700" cy="4603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487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3C17BF-CA25-023B-C45B-154BC06A9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6">
            <a:extLst>
              <a:ext uri="{FF2B5EF4-FFF2-40B4-BE49-F238E27FC236}">
                <a16:creationId xmlns:a16="http://schemas.microsoft.com/office/drawing/2014/main" id="{76C8E96C-6E4B-60F7-E3FD-823A256532F3}"/>
              </a:ext>
            </a:extLst>
          </p:cNvPr>
          <p:cNvGrpSpPr/>
          <p:nvPr/>
        </p:nvGrpSpPr>
        <p:grpSpPr>
          <a:xfrm>
            <a:off x="109970" y="996757"/>
            <a:ext cx="212030" cy="349637"/>
            <a:chOff x="0" y="0"/>
            <a:chExt cx="125245" cy="206529"/>
          </a:xfrm>
        </p:grpSpPr>
        <p:sp>
          <p:nvSpPr>
            <p:cNvPr id="7" name="Freeform 27">
              <a:extLst>
                <a:ext uri="{FF2B5EF4-FFF2-40B4-BE49-F238E27FC236}">
                  <a16:creationId xmlns:a16="http://schemas.microsoft.com/office/drawing/2014/main" id="{6A894058-7C21-B061-2BBE-83E780E17CD2}"/>
                </a:ext>
              </a:extLst>
            </p:cNvPr>
            <p:cNvSpPr/>
            <p:nvPr/>
          </p:nvSpPr>
          <p:spPr>
            <a:xfrm>
              <a:off x="0" y="0"/>
              <a:ext cx="125245" cy="206529"/>
            </a:xfrm>
            <a:custGeom>
              <a:avLst/>
              <a:gdLst/>
              <a:ahLst/>
              <a:cxnLst/>
              <a:rect l="l" t="t" r="r" b="b"/>
              <a:pathLst>
                <a:path w="125245" h="206529">
                  <a:moveTo>
                    <a:pt x="0" y="0"/>
                  </a:moveTo>
                  <a:lnTo>
                    <a:pt x="125245" y="0"/>
                  </a:lnTo>
                  <a:lnTo>
                    <a:pt x="125245" y="206529"/>
                  </a:lnTo>
                  <a:lnTo>
                    <a:pt x="0" y="206529"/>
                  </a:lnTo>
                  <a:close/>
                </a:path>
              </a:pathLst>
            </a:custGeom>
            <a:solidFill>
              <a:srgbClr val="EE0007"/>
            </a:solidFill>
          </p:spPr>
          <p:txBody>
            <a:bodyPr/>
            <a:lstStyle/>
            <a:p>
              <a:pPr>
                <a:defRPr/>
              </a:pPr>
              <a:endParaRPr lang="pt-BR" sz="9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28">
              <a:extLst>
                <a:ext uri="{FF2B5EF4-FFF2-40B4-BE49-F238E27FC236}">
                  <a16:creationId xmlns:a16="http://schemas.microsoft.com/office/drawing/2014/main" id="{A1A8DBCD-8D3C-A7FF-692A-D31B09352645}"/>
                </a:ext>
              </a:extLst>
            </p:cNvPr>
            <p:cNvSpPr txBox="1"/>
            <p:nvPr/>
          </p:nvSpPr>
          <p:spPr>
            <a:xfrm>
              <a:off x="0" y="-28575"/>
              <a:ext cx="125245" cy="23510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  <a:defRPr/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grpSp>
        <p:nvGrpSpPr>
          <p:cNvPr id="9" name="Group 29">
            <a:extLst>
              <a:ext uri="{FF2B5EF4-FFF2-40B4-BE49-F238E27FC236}">
                <a16:creationId xmlns:a16="http://schemas.microsoft.com/office/drawing/2014/main" id="{DE651CE1-94C4-8E80-B8C9-3090778C6411}"/>
              </a:ext>
            </a:extLst>
          </p:cNvPr>
          <p:cNvGrpSpPr/>
          <p:nvPr/>
        </p:nvGrpSpPr>
        <p:grpSpPr>
          <a:xfrm>
            <a:off x="304800" y="996757"/>
            <a:ext cx="3666856" cy="349637"/>
            <a:chOff x="0" y="0"/>
            <a:chExt cx="2165998" cy="206529"/>
          </a:xfrm>
        </p:grpSpPr>
        <p:sp>
          <p:nvSpPr>
            <p:cNvPr id="10" name="Freeform 30">
              <a:extLst>
                <a:ext uri="{FF2B5EF4-FFF2-40B4-BE49-F238E27FC236}">
                  <a16:creationId xmlns:a16="http://schemas.microsoft.com/office/drawing/2014/main" id="{905D6D7C-99A6-A0F6-E8F1-6B973AAB7555}"/>
                </a:ext>
              </a:extLst>
            </p:cNvPr>
            <p:cNvSpPr/>
            <p:nvPr/>
          </p:nvSpPr>
          <p:spPr>
            <a:xfrm>
              <a:off x="0" y="0"/>
              <a:ext cx="2165998" cy="206529"/>
            </a:xfrm>
            <a:custGeom>
              <a:avLst/>
              <a:gdLst/>
              <a:ahLst/>
              <a:cxnLst/>
              <a:rect l="l" t="t" r="r" b="b"/>
              <a:pathLst>
                <a:path w="2165998" h="206529">
                  <a:moveTo>
                    <a:pt x="0" y="0"/>
                  </a:moveTo>
                  <a:lnTo>
                    <a:pt x="2165998" y="0"/>
                  </a:lnTo>
                  <a:lnTo>
                    <a:pt x="2165998" y="206529"/>
                  </a:lnTo>
                  <a:lnTo>
                    <a:pt x="0" y="206529"/>
                  </a:lnTo>
                  <a:close/>
                </a:path>
              </a:pathLst>
            </a:custGeom>
            <a:solidFill>
              <a:srgbClr val="FAFAFA"/>
            </a:solidFill>
          </p:spPr>
          <p:txBody>
            <a:bodyPr/>
            <a:lstStyle/>
            <a:p>
              <a:pPr>
                <a:defRPr/>
              </a:pPr>
              <a:endParaRPr lang="pt-BR" sz="900" dirty="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1" name="TextBox 31">
              <a:extLst>
                <a:ext uri="{FF2B5EF4-FFF2-40B4-BE49-F238E27FC236}">
                  <a16:creationId xmlns:a16="http://schemas.microsoft.com/office/drawing/2014/main" id="{7EF13B98-57BD-BD1F-D433-04BF08974E75}"/>
                </a:ext>
              </a:extLst>
            </p:cNvPr>
            <p:cNvSpPr txBox="1"/>
            <p:nvPr/>
          </p:nvSpPr>
          <p:spPr>
            <a:xfrm>
              <a:off x="0" y="-28575"/>
              <a:ext cx="2165998" cy="235104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ctr">
                <a:lnSpc>
                  <a:spcPts val="980"/>
                </a:lnSpc>
                <a:defRPr/>
              </a:pPr>
              <a:endParaRPr sz="900">
                <a:solidFill>
                  <a:prstClr val="black"/>
                </a:solidFill>
                <a:latin typeface="Calibri"/>
              </a:endParaRPr>
            </a:p>
          </p:txBody>
        </p:sp>
      </p:grpSp>
      <p:sp>
        <p:nvSpPr>
          <p:cNvPr id="12" name="TextBox 32">
            <a:extLst>
              <a:ext uri="{FF2B5EF4-FFF2-40B4-BE49-F238E27FC236}">
                <a16:creationId xmlns:a16="http://schemas.microsoft.com/office/drawing/2014/main" id="{0953995B-6F89-A165-8384-6E78331773C1}"/>
              </a:ext>
            </a:extLst>
          </p:cNvPr>
          <p:cNvSpPr txBox="1"/>
          <p:nvPr/>
        </p:nvSpPr>
        <p:spPr>
          <a:xfrm>
            <a:off x="339848" y="1066800"/>
            <a:ext cx="3508253" cy="218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40"/>
              </a:lnSpc>
              <a:defRPr/>
            </a:pPr>
            <a:r>
              <a:rPr lang="pt-BR" sz="1450" b="1" dirty="0">
                <a:solidFill>
                  <a:srgbClr val="262261"/>
                </a:solidFill>
                <a:latin typeface="Garet Bold"/>
                <a:ea typeface="Garet Bold"/>
                <a:cs typeface="Garet Bold"/>
                <a:sym typeface="Garet Bold"/>
              </a:rPr>
              <a:t>Exame </a:t>
            </a:r>
            <a:r>
              <a:rPr lang="pt-BR" sz="1450" b="1" dirty="0" err="1">
                <a:solidFill>
                  <a:srgbClr val="262261"/>
                </a:solidFill>
                <a:latin typeface="Garet Bold"/>
                <a:ea typeface="Garet Bold"/>
                <a:cs typeface="Garet Bold"/>
                <a:sym typeface="Garet Bold"/>
              </a:rPr>
              <a:t>Audiológico</a:t>
            </a:r>
            <a:r>
              <a:rPr lang="pt-BR" sz="1450" b="1" dirty="0">
                <a:solidFill>
                  <a:srgbClr val="262261"/>
                </a:solidFill>
                <a:latin typeface="Garet Bold"/>
                <a:ea typeface="Garet Bold"/>
                <a:cs typeface="Garet Bold"/>
                <a:sym typeface="Garet Bold"/>
              </a:rPr>
              <a:t> - </a:t>
            </a:r>
            <a:r>
              <a:rPr lang="pt-BR" sz="1450" b="1" dirty="0" err="1">
                <a:solidFill>
                  <a:srgbClr val="262261"/>
                </a:solidFill>
                <a:latin typeface="Garet Bold"/>
                <a:ea typeface="Garet Bold"/>
                <a:cs typeface="Garet Bold"/>
                <a:sym typeface="Garet Bold"/>
              </a:rPr>
              <a:t>Json</a:t>
            </a:r>
            <a:endParaRPr lang="pt-BR" sz="1450" b="1" dirty="0">
              <a:solidFill>
                <a:srgbClr val="262261"/>
              </a:solidFill>
              <a:latin typeface="Garet Bold"/>
              <a:ea typeface="Garet Bold"/>
              <a:cs typeface="Garet Bold"/>
              <a:sym typeface="Garet Bold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7CA993D-0F9E-BD27-67DF-03193816D3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394395"/>
            <a:ext cx="7010400" cy="4606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2162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5D98C13-829A-0EFE-F1BC-2EC488699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CF248413-C98A-7EE3-D419-2CE8F1DE69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521"/>
            <a:ext cx="9144000" cy="6846957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1991DCA5-F9F2-EBD9-1667-3995C57FBF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BB8CEF0E-C73C-0BE9-9CBA-3740ABB95A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7607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A000D87-DDF2-179D-273F-CA95F2939C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70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DC1606B5-00E7-91E2-BA61-50A5D418AA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A37AD6A3-42D4-3093-285B-C26E78F8A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" r="1" b="1"/>
          <a:stretch>
            <a:fillRect/>
          </a:stretch>
        </p:blipFill>
        <p:spPr>
          <a:xfrm>
            <a:off x="10" y="1"/>
            <a:ext cx="9143990" cy="6858000"/>
          </a:xfrm>
          <a:prstGeom prst="rect">
            <a:avLst/>
          </a:prstGeom>
        </p:spPr>
      </p:pic>
      <p:sp>
        <p:nvSpPr>
          <p:cNvPr id="4" name="TextBox 31">
            <a:extLst>
              <a:ext uri="{FF2B5EF4-FFF2-40B4-BE49-F238E27FC236}">
                <a16:creationId xmlns:a16="http://schemas.microsoft.com/office/drawing/2014/main" id="{74EBF3B1-1B0A-47BA-B570-2D25A52F9B5A}"/>
              </a:ext>
            </a:extLst>
          </p:cNvPr>
          <p:cNvSpPr txBox="1"/>
          <p:nvPr/>
        </p:nvSpPr>
        <p:spPr>
          <a:xfrm>
            <a:off x="1188186" y="4981575"/>
            <a:ext cx="2012214" cy="15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23">
              <a:lnSpc>
                <a:spcPts val="1260"/>
              </a:lnSpc>
            </a:pPr>
            <a:r>
              <a:rPr lang="en-US" sz="1050" b="1" dirty="0">
                <a:solidFill>
                  <a:srgbClr val="0070C0"/>
                </a:solidFill>
                <a:latin typeface="Garet Bold"/>
                <a:ea typeface="Garet Bold"/>
                <a:cs typeface="Garet Bold"/>
                <a:sym typeface="Garet Bold"/>
                <a:hlinkClick r:id="rId3" tooltip="http://www.most.com.b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www.most.com.br</a:t>
            </a:r>
          </a:p>
        </p:txBody>
      </p:sp>
      <p:sp>
        <p:nvSpPr>
          <p:cNvPr id="5" name="TextBox 38">
            <a:hlinkClick r:id="rId4"/>
            <a:extLst>
              <a:ext uri="{FF2B5EF4-FFF2-40B4-BE49-F238E27FC236}">
                <a16:creationId xmlns:a16="http://schemas.microsoft.com/office/drawing/2014/main" id="{58B52492-DECD-D70C-8403-FFBFBF07491C}"/>
              </a:ext>
            </a:extLst>
          </p:cNvPr>
          <p:cNvSpPr txBox="1"/>
          <p:nvPr/>
        </p:nvSpPr>
        <p:spPr>
          <a:xfrm>
            <a:off x="1181100" y="3543300"/>
            <a:ext cx="2215715" cy="1556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23">
              <a:lnSpc>
                <a:spcPts val="1260"/>
              </a:lnSpc>
            </a:pPr>
            <a:r>
              <a:rPr lang="en-US" sz="1050" b="1" dirty="0">
                <a:solidFill>
                  <a:srgbClr val="0070C0"/>
                </a:solidFill>
                <a:latin typeface="Garet Bold"/>
                <a:ea typeface="Garet Bold"/>
                <a:cs typeface="Garet Bold"/>
                <a:sym typeface="Garet Bold"/>
                <a:hlinkClick r:id="rId5" tooltip="mailto:comercial@most.com.br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crstina@most.com.br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A61581C-C27A-AB05-E491-769115802BC3}"/>
              </a:ext>
            </a:extLst>
          </p:cNvPr>
          <p:cNvSpPr txBox="1"/>
          <p:nvPr/>
        </p:nvSpPr>
        <p:spPr>
          <a:xfrm>
            <a:off x="1143000" y="3068852"/>
            <a:ext cx="457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pt-BR" sz="1050" b="1" cap="all" dirty="0">
                <a:solidFill>
                  <a:srgbClr val="1F497D">
                    <a:lumMod val="75000"/>
                  </a:srgbClr>
                </a:solidFill>
                <a:latin typeface="Garet Bold" panose="020B0604020202020204" charset="0"/>
              </a:rPr>
              <a:t>CRISTINA DIEZ</a:t>
            </a:r>
            <a:endParaRPr lang="pt-BR" sz="1050" dirty="0">
              <a:solidFill>
                <a:srgbClr val="1F497D">
                  <a:lumMod val="75000"/>
                </a:srgbClr>
              </a:solidFill>
              <a:latin typeface="Garet Bold" panose="020B0604020202020204" charset="0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140438E-9A48-53CC-28EC-2695CAFF27EA}"/>
              </a:ext>
            </a:extLst>
          </p:cNvPr>
          <p:cNvSpPr txBox="1"/>
          <p:nvPr/>
        </p:nvSpPr>
        <p:spPr>
          <a:xfrm>
            <a:off x="1143000" y="4000500"/>
            <a:ext cx="4630993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pt-BR" sz="1050" b="1" dirty="0">
                <a:solidFill>
                  <a:srgbClr val="1F497D">
                    <a:lumMod val="75000"/>
                  </a:srgbClr>
                </a:solidFill>
                <a:latin typeface="Garet Bold" panose="020B0604020202020204" charset="0"/>
              </a:rPr>
              <a:t>(31) 99605-5939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EE8E8E0-6F7F-91E0-B555-013B1E500D6F}"/>
              </a:ext>
            </a:extLst>
          </p:cNvPr>
          <p:cNvSpPr txBox="1"/>
          <p:nvPr/>
        </p:nvSpPr>
        <p:spPr>
          <a:xfrm>
            <a:off x="1143000" y="4343400"/>
            <a:ext cx="457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pt-BR" sz="1050" b="1" cap="all" dirty="0">
                <a:solidFill>
                  <a:srgbClr val="1F497D">
                    <a:lumMod val="75000"/>
                  </a:srgbClr>
                </a:solidFill>
                <a:latin typeface="Garet Bold" panose="020B0604020202020204" charset="0"/>
              </a:rPr>
              <a:t>Suporte </a:t>
            </a:r>
            <a:r>
              <a:rPr lang="pt-BR" sz="1050" b="1" cap="all" dirty="0" err="1">
                <a:solidFill>
                  <a:srgbClr val="1F497D">
                    <a:lumMod val="75000"/>
                  </a:srgbClr>
                </a:solidFill>
                <a:latin typeface="Garet Bold" panose="020B0604020202020204" charset="0"/>
              </a:rPr>
              <a:t>most</a:t>
            </a:r>
            <a:r>
              <a:rPr lang="pt-BR" sz="1050" b="1" cap="all" dirty="0">
                <a:solidFill>
                  <a:srgbClr val="1F497D">
                    <a:lumMod val="75000"/>
                  </a:srgbClr>
                </a:solidFill>
                <a:latin typeface="Garet Bold" panose="020B0604020202020204" charset="0"/>
              </a:rPr>
              <a:t> </a:t>
            </a:r>
            <a:endParaRPr lang="pt-BR" sz="1050" dirty="0">
              <a:solidFill>
                <a:srgbClr val="1F497D">
                  <a:lumMod val="75000"/>
                </a:srgbClr>
              </a:solidFill>
              <a:latin typeface="Garet Bold" panose="020B0604020202020204" charset="0"/>
            </a:endParaRPr>
          </a:p>
        </p:txBody>
      </p:sp>
      <p:sp>
        <p:nvSpPr>
          <p:cNvPr id="10" name="CaixaDeTexto 9">
            <a:hlinkClick r:id="rId6"/>
            <a:extLst>
              <a:ext uri="{FF2B5EF4-FFF2-40B4-BE49-F238E27FC236}">
                <a16:creationId xmlns:a16="http://schemas.microsoft.com/office/drawing/2014/main" id="{DAD57CF8-D252-B131-ECF7-CF6CD9933336}"/>
              </a:ext>
            </a:extLst>
          </p:cNvPr>
          <p:cNvSpPr txBox="1"/>
          <p:nvPr/>
        </p:nvSpPr>
        <p:spPr>
          <a:xfrm>
            <a:off x="1143000" y="4516652"/>
            <a:ext cx="4572000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pt-BR" sz="1050" b="1" u="sng" dirty="0">
                <a:solidFill>
                  <a:srgbClr val="0070C0"/>
                </a:solidFill>
                <a:latin typeface="Garet Bold" panose="020B0604020202020204" charset="0"/>
              </a:rPr>
              <a:t>suporte@most.com.br</a:t>
            </a:r>
          </a:p>
        </p:txBody>
      </p:sp>
    </p:spTree>
    <p:extLst>
      <p:ext uri="{BB962C8B-B14F-4D97-AF65-F5344CB8AC3E}">
        <p14:creationId xmlns:p14="http://schemas.microsoft.com/office/powerpoint/2010/main" val="17691074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FBC78B62-675D-E750-B7C4-7F2F6863C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AA1D35F1-31F8-D7D7-A598-076D6069B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BBA6EBA-BDC5-DC8B-86E5-7BD0A8355E85}"/>
              </a:ext>
            </a:extLst>
          </p:cNvPr>
          <p:cNvSpPr txBox="1"/>
          <p:nvPr/>
        </p:nvSpPr>
        <p:spPr>
          <a:xfrm>
            <a:off x="1703070" y="297180"/>
            <a:ext cx="4798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600" b="1" dirty="0"/>
              <a:t>Mas qual é o Problema?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79BA51B6-D174-844B-8E15-30C232189828}"/>
              </a:ext>
            </a:extLst>
          </p:cNvPr>
          <p:cNvSpPr txBox="1"/>
          <p:nvPr/>
        </p:nvSpPr>
        <p:spPr>
          <a:xfrm>
            <a:off x="445770" y="4434840"/>
            <a:ext cx="16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Falta de dados?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BDDF182D-AC97-096C-996D-74CF4D84F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446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BE874D0-3C7B-E2CA-FDA7-2645E00DCE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519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D9907FB9-3069-437B-1D27-7482EAD714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668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FC4C4D3-D65C-A243-9DC4-89DDF2B216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7172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7985</TotalTime>
  <Words>3861</Words>
  <Application>Microsoft Office PowerPoint</Application>
  <PresentationFormat>Apresentação na tela (4:3)</PresentationFormat>
  <Paragraphs>594</Paragraphs>
  <Slides>30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30</vt:i4>
      </vt:variant>
    </vt:vector>
  </HeadingPairs>
  <TitlesOfParts>
    <vt:vector size="41" baseType="lpstr">
      <vt:lpstr>Arial</vt:lpstr>
      <vt:lpstr>Arimo Bold</vt:lpstr>
      <vt:lpstr>Calibri</vt:lpstr>
      <vt:lpstr>Garet Bold</vt:lpstr>
      <vt:lpstr>Open Sans</vt:lpstr>
      <vt:lpstr>Telegraf</vt:lpstr>
      <vt:lpstr>Telegraf Bold</vt:lpstr>
      <vt:lpstr>Wingdings</vt:lpstr>
      <vt:lpstr>Office Theme</vt:lpstr>
      <vt:lpstr>1_Office Theme</vt:lpstr>
      <vt:lpstr>2_Office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Most</dc:creator>
  <cp:keywords/>
  <dc:description>generated using python-pptx</dc:description>
  <cp:lastModifiedBy>Victor Carvalhais</cp:lastModifiedBy>
  <cp:revision>54</cp:revision>
  <dcterms:created xsi:type="dcterms:W3CDTF">2013-01-27T09:14:16Z</dcterms:created>
  <dcterms:modified xsi:type="dcterms:W3CDTF">2026-06-25T18:01:49Z</dcterms:modified>
  <cp:category/>
</cp:coreProperties>
</file>