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22"/>
  </p:notesMasterIdLst>
  <p:sldIdLst>
    <p:sldId id="27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embeddedFontLst>
    <p:embeddedFont>
      <p:font typeface="Manrope" panose="020B0604020202020204" charset="0"/>
      <p:regular r:id="rId23"/>
      <p:bold r:id="rId24"/>
    </p:embeddedFont>
    <p:embeddedFont>
      <p:font typeface="Manrope ExtraLight" panose="020B0604020202020204" charset="0"/>
      <p:regular r:id="rId25"/>
      <p:bold r:id="rId26"/>
    </p:embeddedFont>
    <p:embeddedFont>
      <p:font typeface="Manrope Light" panose="020B0604020202020204" charset="0"/>
      <p:regular r:id="rId27"/>
      <p:bold r:id="rId28"/>
    </p:embeddedFont>
    <p:embeddedFont>
      <p:font typeface="Manrope Medium" panose="020B0604020202020204" charset="0"/>
      <p:regular r:id="rId29"/>
      <p:bold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  <p:embeddedFont>
      <p:font typeface="Space Grotesk" panose="020B0604020202020204" charset="0"/>
      <p:regular r:id="rId35"/>
      <p:bold r:id="rId36"/>
    </p:embeddedFont>
    <p:embeddedFont>
      <p:font typeface="Space Grotesk Light" panose="020B0604020202020204" charset="0"/>
      <p:regular r:id="rId37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63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Carvalhais" userId="02deb496554e253a" providerId="LiveId" clId="{720DD2EA-1D9F-4EFB-81B5-163496F78E28}"/>
    <pc:docChg chg="addSld modSld">
      <pc:chgData name="Victor Carvalhais" userId="02deb496554e253a" providerId="LiveId" clId="{720DD2EA-1D9F-4EFB-81B5-163496F78E28}" dt="2026-06-25T13:25:40.265" v="2"/>
      <pc:docMkLst>
        <pc:docMk/>
      </pc:docMkLst>
      <pc:sldChg chg="addSp modSp new mod">
        <pc:chgData name="Victor Carvalhais" userId="02deb496554e253a" providerId="LiveId" clId="{720DD2EA-1D9F-4EFB-81B5-163496F78E28}" dt="2026-06-25T13:25:40.265" v="2"/>
        <pc:sldMkLst>
          <pc:docMk/>
          <pc:sldMk cId="3271702557" sldId="275"/>
        </pc:sldMkLst>
        <pc:picChg chg="add mod">
          <ac:chgData name="Victor Carvalhais" userId="02deb496554e253a" providerId="LiveId" clId="{720DD2EA-1D9F-4EFB-81B5-163496F78E28}" dt="2026-06-25T13:25:40.265" v="2"/>
          <ac:picMkLst>
            <pc:docMk/>
            <pc:sldMk cId="3271702557" sldId="275"/>
            <ac:picMk id="5" creationId="{6A79722A-537B-4180-4249-011EC9ECBF6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ee44953d44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3070" y="428572"/>
            <a:ext cx="2742900" cy="115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g3ee44953d44_0_414:notes"/>
          <p:cNvSpPr txBox="1">
            <a:spLocks noGrp="1"/>
          </p:cNvSpPr>
          <p:nvPr>
            <p:ph type="body" idx="1"/>
          </p:nvPr>
        </p:nvSpPr>
        <p:spPr>
          <a:xfrm>
            <a:off x="342900" y="1650002"/>
            <a:ext cx="27432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3ee44953d44_0_414:notes"/>
          <p:cNvSpPr txBox="1">
            <a:spLocks noGrp="1"/>
          </p:cNvSpPr>
          <p:nvPr>
            <p:ph type="sldNum" idx="12"/>
          </p:nvPr>
        </p:nvSpPr>
        <p:spPr>
          <a:xfrm>
            <a:off x="1942306" y="3256551"/>
            <a:ext cx="1485900" cy="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600"/>
              <a:t>2</a:t>
            </a:fld>
            <a:endParaRPr sz="6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ee44953d44_0_1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571500"/>
            <a:ext cx="3657600" cy="15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g3ee44953d44_0_1235:notes"/>
          <p:cNvSpPr txBox="1">
            <a:spLocks noGrp="1"/>
          </p:cNvSpPr>
          <p:nvPr>
            <p:ph type="body" idx="1"/>
          </p:nvPr>
        </p:nvSpPr>
        <p:spPr>
          <a:xfrm>
            <a:off x="457200" y="2200275"/>
            <a:ext cx="3657600" cy="18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6900" tIns="28425" rIns="56900" bIns="28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271" name="Google Shape;271;g3ee44953d44_0_1235:notes"/>
          <p:cNvSpPr txBox="1">
            <a:spLocks noGrp="1"/>
          </p:cNvSpPr>
          <p:nvPr>
            <p:ph type="sldNum" idx="12"/>
          </p:nvPr>
        </p:nvSpPr>
        <p:spPr>
          <a:xfrm>
            <a:off x="2589742" y="4342607"/>
            <a:ext cx="1981200" cy="2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6900" tIns="28425" rIns="56900" bIns="28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900"/>
              <a:t>11</a:t>
            </a:fld>
            <a:endParaRPr sz="9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ee44953d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ee44953d4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ee44953d44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3070" y="428572"/>
            <a:ext cx="2742900" cy="115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g3ee44953d44_0_102:notes"/>
          <p:cNvSpPr txBox="1">
            <a:spLocks noGrp="1"/>
          </p:cNvSpPr>
          <p:nvPr>
            <p:ph type="body" idx="1"/>
          </p:nvPr>
        </p:nvSpPr>
        <p:spPr>
          <a:xfrm>
            <a:off x="342900" y="1650002"/>
            <a:ext cx="27432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g3ee44953d44_0_102:notes"/>
          <p:cNvSpPr txBox="1">
            <a:spLocks noGrp="1"/>
          </p:cNvSpPr>
          <p:nvPr>
            <p:ph type="sldNum" idx="12"/>
          </p:nvPr>
        </p:nvSpPr>
        <p:spPr>
          <a:xfrm>
            <a:off x="1942306" y="3256551"/>
            <a:ext cx="1485900" cy="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600"/>
              <a:t>13</a:t>
            </a:fld>
            <a:endParaRPr sz="6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ee44953d44_0_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3070" y="428572"/>
            <a:ext cx="2742900" cy="115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g3ee44953d44_0_602:notes"/>
          <p:cNvSpPr txBox="1">
            <a:spLocks noGrp="1"/>
          </p:cNvSpPr>
          <p:nvPr>
            <p:ph type="body" idx="1"/>
          </p:nvPr>
        </p:nvSpPr>
        <p:spPr>
          <a:xfrm>
            <a:off x="342900" y="1650002"/>
            <a:ext cx="27432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g3ee44953d44_0_602:notes"/>
          <p:cNvSpPr txBox="1">
            <a:spLocks noGrp="1"/>
          </p:cNvSpPr>
          <p:nvPr>
            <p:ph type="sldNum" idx="12"/>
          </p:nvPr>
        </p:nvSpPr>
        <p:spPr>
          <a:xfrm>
            <a:off x="1942306" y="3256551"/>
            <a:ext cx="1485900" cy="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600"/>
              <a:t>14</a:t>
            </a:fld>
            <a:endParaRPr sz="6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f1bb8bc13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3070" y="428572"/>
            <a:ext cx="2742900" cy="115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g3f1bb8bc136_0_23:notes"/>
          <p:cNvSpPr txBox="1">
            <a:spLocks noGrp="1"/>
          </p:cNvSpPr>
          <p:nvPr>
            <p:ph type="body" idx="1"/>
          </p:nvPr>
        </p:nvSpPr>
        <p:spPr>
          <a:xfrm>
            <a:off x="342900" y="1650002"/>
            <a:ext cx="27432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g3f1bb8bc136_0_23:notes"/>
          <p:cNvSpPr txBox="1">
            <a:spLocks noGrp="1"/>
          </p:cNvSpPr>
          <p:nvPr>
            <p:ph type="sldNum" idx="12"/>
          </p:nvPr>
        </p:nvSpPr>
        <p:spPr>
          <a:xfrm>
            <a:off x="1942306" y="3256551"/>
            <a:ext cx="1485900" cy="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600"/>
              <a:t>15</a:t>
            </a:fld>
            <a:endParaRPr sz="6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f1bb8bc1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3070" y="428572"/>
            <a:ext cx="2742900" cy="115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g3f1bb8bc136_0_0:notes"/>
          <p:cNvSpPr txBox="1">
            <a:spLocks noGrp="1"/>
          </p:cNvSpPr>
          <p:nvPr>
            <p:ph type="body" idx="1"/>
          </p:nvPr>
        </p:nvSpPr>
        <p:spPr>
          <a:xfrm>
            <a:off x="342900" y="1650002"/>
            <a:ext cx="27432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g3f1bb8bc136_0_0:notes"/>
          <p:cNvSpPr txBox="1">
            <a:spLocks noGrp="1"/>
          </p:cNvSpPr>
          <p:nvPr>
            <p:ph type="sldNum" idx="12"/>
          </p:nvPr>
        </p:nvSpPr>
        <p:spPr>
          <a:xfrm>
            <a:off x="1942306" y="3256551"/>
            <a:ext cx="1485900" cy="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600"/>
              <a:t>16</a:t>
            </a:fld>
            <a:endParaRPr sz="6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f1bb8bc136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f1bb8bc136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ee44953d44_0_1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ee44953d44_0_1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ee44953d44_0_9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ee44953d44_0_9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ee44953d44_0_10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g3ee44953d44_0_10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ee44953d44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ee44953d44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e44953d44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ee44953d44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ee44953d44_0_6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3070" y="428572"/>
            <a:ext cx="2742900" cy="115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ee44953d44_0_696:notes"/>
          <p:cNvSpPr txBox="1">
            <a:spLocks noGrp="1"/>
          </p:cNvSpPr>
          <p:nvPr>
            <p:ph type="body" idx="1"/>
          </p:nvPr>
        </p:nvSpPr>
        <p:spPr>
          <a:xfrm>
            <a:off x="342900" y="1650002"/>
            <a:ext cx="27432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3ee44953d44_0_696:notes"/>
          <p:cNvSpPr txBox="1">
            <a:spLocks noGrp="1"/>
          </p:cNvSpPr>
          <p:nvPr>
            <p:ph type="sldNum" idx="12"/>
          </p:nvPr>
        </p:nvSpPr>
        <p:spPr>
          <a:xfrm>
            <a:off x="1942306" y="3256551"/>
            <a:ext cx="1485900" cy="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600"/>
              <a:t>5</a:t>
            </a:fld>
            <a:endParaRPr sz="6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ee44953d44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3070" y="428572"/>
            <a:ext cx="2742900" cy="115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ee44953d44_0_725:notes"/>
          <p:cNvSpPr txBox="1">
            <a:spLocks noGrp="1"/>
          </p:cNvSpPr>
          <p:nvPr>
            <p:ph type="body" idx="1"/>
          </p:nvPr>
        </p:nvSpPr>
        <p:spPr>
          <a:xfrm>
            <a:off x="342900" y="1650002"/>
            <a:ext cx="27432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3ee44953d44_0_725:notes"/>
          <p:cNvSpPr txBox="1">
            <a:spLocks noGrp="1"/>
          </p:cNvSpPr>
          <p:nvPr>
            <p:ph type="sldNum" idx="12"/>
          </p:nvPr>
        </p:nvSpPr>
        <p:spPr>
          <a:xfrm>
            <a:off x="1942306" y="3256551"/>
            <a:ext cx="1485900" cy="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600"/>
              <a:t>6</a:t>
            </a:fld>
            <a:endParaRPr sz="6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e44953d44_0_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ee44953d44_0_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1bb8bc136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1bb8bc136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ee44953d44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3070" y="428572"/>
            <a:ext cx="2742900" cy="115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g3ee44953d44_0_662:notes"/>
          <p:cNvSpPr txBox="1">
            <a:spLocks noGrp="1"/>
          </p:cNvSpPr>
          <p:nvPr>
            <p:ph type="body" idx="1"/>
          </p:nvPr>
        </p:nvSpPr>
        <p:spPr>
          <a:xfrm>
            <a:off x="342900" y="1650002"/>
            <a:ext cx="27432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3ee44953d44_0_662:notes"/>
          <p:cNvSpPr txBox="1">
            <a:spLocks noGrp="1"/>
          </p:cNvSpPr>
          <p:nvPr>
            <p:ph type="sldNum" idx="12"/>
          </p:nvPr>
        </p:nvSpPr>
        <p:spPr>
          <a:xfrm>
            <a:off x="1942306" y="3256551"/>
            <a:ext cx="1485900" cy="1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900" tIns="20950" rIns="41900" bIns="20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600"/>
              <a:t>9</a:t>
            </a:fld>
            <a:endParaRPr sz="6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ee44953d44_0_1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ee44953d44_0_1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1">
  <p:cSld name="TITLE_1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sz="1000"/>
          </a:p>
        </p:txBody>
      </p:sp>
      <p:pic>
        <p:nvPicPr>
          <p:cNvPr id="53" name="Google Shape;53;p1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09688"/>
            <a:ext cx="9144006" cy="3833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5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WJCBPDYZkJipzrL5WhJAPlY1Hzwmxbr6/view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9" Type="http://schemas.openxmlformats.org/officeDocument/2006/relationships/image" Target="../media/image46.png"/><Relationship Id="rId21" Type="http://schemas.openxmlformats.org/officeDocument/2006/relationships/image" Target="../media/image28.png"/><Relationship Id="rId34" Type="http://schemas.openxmlformats.org/officeDocument/2006/relationships/image" Target="../media/image41.png"/><Relationship Id="rId42" Type="http://schemas.openxmlformats.org/officeDocument/2006/relationships/image" Target="../media/image49.png"/><Relationship Id="rId47" Type="http://schemas.openxmlformats.org/officeDocument/2006/relationships/image" Target="../media/image54.png"/><Relationship Id="rId50" Type="http://schemas.openxmlformats.org/officeDocument/2006/relationships/image" Target="../media/image57.png"/><Relationship Id="rId55" Type="http://schemas.openxmlformats.org/officeDocument/2006/relationships/image" Target="../media/image6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3.png"/><Relationship Id="rId29" Type="http://schemas.openxmlformats.org/officeDocument/2006/relationships/image" Target="../media/image36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40" Type="http://schemas.openxmlformats.org/officeDocument/2006/relationships/image" Target="../media/image47.png"/><Relationship Id="rId45" Type="http://schemas.openxmlformats.org/officeDocument/2006/relationships/image" Target="../media/image52.png"/><Relationship Id="rId53" Type="http://schemas.openxmlformats.org/officeDocument/2006/relationships/image" Target="../media/image60.png"/><Relationship Id="rId58" Type="http://schemas.openxmlformats.org/officeDocument/2006/relationships/image" Target="../media/image65.png"/><Relationship Id="rId5" Type="http://schemas.openxmlformats.org/officeDocument/2006/relationships/image" Target="../media/image12.png"/><Relationship Id="rId61" Type="http://schemas.openxmlformats.org/officeDocument/2006/relationships/image" Target="../media/image68.png"/><Relationship Id="rId19" Type="http://schemas.openxmlformats.org/officeDocument/2006/relationships/image" Target="../media/image2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43" Type="http://schemas.openxmlformats.org/officeDocument/2006/relationships/image" Target="../media/image50.png"/><Relationship Id="rId48" Type="http://schemas.openxmlformats.org/officeDocument/2006/relationships/image" Target="../media/image55.png"/><Relationship Id="rId56" Type="http://schemas.openxmlformats.org/officeDocument/2006/relationships/image" Target="../media/image63.png"/><Relationship Id="rId8" Type="http://schemas.openxmlformats.org/officeDocument/2006/relationships/image" Target="../media/image15.png"/><Relationship Id="rId51" Type="http://schemas.openxmlformats.org/officeDocument/2006/relationships/image" Target="../media/image58.png"/><Relationship Id="rId3" Type="http://schemas.openxmlformats.org/officeDocument/2006/relationships/image" Target="../media/image10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33" Type="http://schemas.openxmlformats.org/officeDocument/2006/relationships/image" Target="../media/image40.png"/><Relationship Id="rId38" Type="http://schemas.openxmlformats.org/officeDocument/2006/relationships/image" Target="../media/image45.png"/><Relationship Id="rId46" Type="http://schemas.openxmlformats.org/officeDocument/2006/relationships/image" Target="../media/image53.png"/><Relationship Id="rId59" Type="http://schemas.openxmlformats.org/officeDocument/2006/relationships/image" Target="../media/image66.png"/><Relationship Id="rId20" Type="http://schemas.openxmlformats.org/officeDocument/2006/relationships/image" Target="../media/image27.png"/><Relationship Id="rId41" Type="http://schemas.openxmlformats.org/officeDocument/2006/relationships/image" Target="../media/image48.png"/><Relationship Id="rId54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49" Type="http://schemas.openxmlformats.org/officeDocument/2006/relationships/image" Target="../media/image56.png"/><Relationship Id="rId57" Type="http://schemas.openxmlformats.org/officeDocument/2006/relationships/image" Target="../media/image64.png"/><Relationship Id="rId10" Type="http://schemas.openxmlformats.org/officeDocument/2006/relationships/image" Target="../media/image17.png"/><Relationship Id="rId31" Type="http://schemas.openxmlformats.org/officeDocument/2006/relationships/image" Target="../media/image38.png"/><Relationship Id="rId44" Type="http://schemas.openxmlformats.org/officeDocument/2006/relationships/image" Target="../media/image51.png"/><Relationship Id="rId52" Type="http://schemas.openxmlformats.org/officeDocument/2006/relationships/image" Target="../media/image59.png"/><Relationship Id="rId60" Type="http://schemas.openxmlformats.org/officeDocument/2006/relationships/image" Target="../media/image6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9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4F5F44-AE46-C686-7995-F1DBB6EC00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50A56F7-B20E-40FA-3204-B0BE6897C8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A79722A-537B-4180-4249-011EC9ECB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11"/>
            <a:ext cx="9144000" cy="512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0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4" title="Adobe Express - pinterest-video88 (1).gif"/>
          <p:cNvPicPr preferRelativeResize="0"/>
          <p:nvPr/>
        </p:nvPicPr>
        <p:blipFill rotWithShape="1">
          <a:blip r:embed="rId3">
            <a:alphaModFix amt="5000"/>
          </a:blip>
          <a:srcRect t="5749" r="-3563" b="17897"/>
          <a:stretch/>
        </p:blipFill>
        <p:spPr>
          <a:xfrm>
            <a:off x="5220000" y="0"/>
            <a:ext cx="392400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4" title="Adobe Express - pinterest-video88 (1).gif"/>
          <p:cNvPicPr preferRelativeResize="0"/>
          <p:nvPr/>
        </p:nvPicPr>
        <p:blipFill rotWithShape="1">
          <a:blip r:embed="rId3">
            <a:alphaModFix amt="5000"/>
          </a:blip>
          <a:srcRect t="5749" r="-3563" b="17897"/>
          <a:stretch/>
        </p:blipFill>
        <p:spPr>
          <a:xfrm>
            <a:off x="0" y="-16325"/>
            <a:ext cx="392400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4"/>
          <p:cNvSpPr txBox="1"/>
          <p:nvPr/>
        </p:nvSpPr>
        <p:spPr>
          <a:xfrm>
            <a:off x="5920706" y="303350"/>
            <a:ext cx="29049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43205E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rgbClr val="43205E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55" name="Google Shape;255;p24" title="Marcarox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876" y="326460"/>
            <a:ext cx="768714" cy="1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4"/>
          <p:cNvSpPr/>
          <p:nvPr/>
        </p:nvSpPr>
        <p:spPr>
          <a:xfrm>
            <a:off x="501875" y="1379945"/>
            <a:ext cx="1914600" cy="3304800"/>
          </a:xfrm>
          <a:prstGeom prst="roundRect">
            <a:avLst>
              <a:gd name="adj" fmla="val 9223"/>
            </a:avLst>
          </a:pr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br>
              <a:rPr lang="pt-BR" sz="1000" b="1" i="0" u="none" strike="noStrike" cap="none">
                <a:solidFill>
                  <a:srgbClr val="5F3474"/>
                </a:solidFill>
                <a:latin typeface="Manrope"/>
                <a:ea typeface="Manrope"/>
                <a:cs typeface="Manrope"/>
                <a:sym typeface="Manrope"/>
              </a:rPr>
            </a:br>
            <a:br>
              <a:rPr lang="pt-BR" sz="1000" b="1" i="0" u="none" strike="noStrike" cap="none">
                <a:solidFill>
                  <a:srgbClr val="5F3474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Crie a vaga ideal na plataforma, </a:t>
            </a: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detalhando senioridade e competências técnicas com pesos. </a:t>
            </a: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Nossa IA mapeia o mercado</a:t>
            </a: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 e </a:t>
            </a: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ranqueia </a:t>
            </a: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os candidatos mais aderentes à sua necessidade.</a:t>
            </a:r>
            <a:endParaRPr sz="1000" i="0" u="none" strike="noStrike" cap="non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7" name="Google Shape;257;p24"/>
          <p:cNvSpPr/>
          <p:nvPr/>
        </p:nvSpPr>
        <p:spPr>
          <a:xfrm>
            <a:off x="2667789" y="1379945"/>
            <a:ext cx="1914600" cy="3304800"/>
          </a:xfrm>
          <a:prstGeom prst="roundRect">
            <a:avLst>
              <a:gd name="adj" fmla="val 9223"/>
            </a:avLst>
          </a:pr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Agendamos e realizamos a entrevista técnica com nossos especialistas. </a:t>
            </a: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Com consentimento, </a:t>
            </a: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a</a:t>
            </a: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 entrevista é gravada para sua análise posterior.</a:t>
            </a:r>
            <a:endParaRPr sz="1200" b="1" i="0" u="none" strike="noStrike" cap="none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8" name="Google Shape;258;p24"/>
          <p:cNvSpPr/>
          <p:nvPr/>
        </p:nvSpPr>
        <p:spPr>
          <a:xfrm>
            <a:off x="520705" y="1638194"/>
            <a:ext cx="1503900" cy="717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200" b="1" i="0" u="none" strike="noStrike" cap="none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DEFINI</a:t>
            </a:r>
            <a:r>
              <a:rPr lang="pt-BR" sz="12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ÇÃO PRECISA </a:t>
            </a:r>
            <a:endParaRPr sz="1200" b="1">
              <a:solidFill>
                <a:srgbClr val="542E7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2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E BUSCA INTELIGENTE</a:t>
            </a:r>
            <a:endParaRPr sz="1200" i="0" u="none" strike="noStrike" cap="none">
              <a:solidFill>
                <a:srgbClr val="542E7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9" name="Google Shape;259;p24"/>
          <p:cNvSpPr/>
          <p:nvPr/>
        </p:nvSpPr>
        <p:spPr>
          <a:xfrm>
            <a:off x="2690667" y="1638194"/>
            <a:ext cx="1503900" cy="717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200" b="1" i="0" u="none" strike="noStrike" cap="none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EN</a:t>
            </a:r>
            <a:r>
              <a:rPr lang="pt-BR" sz="12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TREVISTA TÉCNICA OTIMIZADA</a:t>
            </a:r>
            <a:endParaRPr sz="1200" b="1" i="0" u="none" strike="noStrike" cap="none">
              <a:solidFill>
                <a:srgbClr val="542E7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0" name="Google Shape;260;p24"/>
          <p:cNvSpPr/>
          <p:nvPr/>
        </p:nvSpPr>
        <p:spPr>
          <a:xfrm>
            <a:off x="4833703" y="1379945"/>
            <a:ext cx="1914600" cy="3304800"/>
          </a:xfrm>
          <a:prstGeom prst="roundRect">
            <a:avLst>
              <a:gd name="adj" fmla="val 9223"/>
            </a:avLst>
          </a:prstGeom>
          <a:solidFill>
            <a:srgbClr val="F5F5F5"/>
          </a:solidFill>
          <a:ln>
            <a:noFill/>
          </a:ln>
        </p:spPr>
        <p:txBody>
          <a:bodyPr spcFirstLastPara="1" wrap="square" lIns="91425" tIns="162000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b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</a:br>
            <a:b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A IA analisa a conversa, </a:t>
            </a: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pontuando critérios técnicos e avaliando competências comportamentais. Após, </a:t>
            </a: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sugere o nível de senioridade </a:t>
            </a: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e gera um </a:t>
            </a: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vídeo com linha do tempo </a:t>
            </a: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clicável dos principais momentos.</a:t>
            </a:r>
            <a:endParaRPr sz="1000" b="1" i="0" u="none" strike="noStrike" cap="none">
              <a:solidFill>
                <a:srgbClr val="50296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1" name="Google Shape;261;p24"/>
          <p:cNvSpPr/>
          <p:nvPr/>
        </p:nvSpPr>
        <p:spPr>
          <a:xfrm>
            <a:off x="4848417" y="1638194"/>
            <a:ext cx="1503900" cy="717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200" b="1" i="0" u="none" strike="noStrike" cap="none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AN</a:t>
            </a:r>
            <a:r>
              <a:rPr lang="pt-BR" sz="12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ÁLISE DA ENTREVISTA POR IA</a:t>
            </a:r>
            <a:endParaRPr sz="1200" b="1" i="0" u="none" strike="noStrike" cap="none">
              <a:solidFill>
                <a:srgbClr val="542E7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2" name="Google Shape;262;p24"/>
          <p:cNvSpPr/>
          <p:nvPr/>
        </p:nvSpPr>
        <p:spPr>
          <a:xfrm>
            <a:off x="6999618" y="1379945"/>
            <a:ext cx="1914600" cy="3304800"/>
          </a:xfrm>
          <a:prstGeom prst="roundRect">
            <a:avLst>
              <a:gd name="adj" fmla="val 9223"/>
            </a:avLst>
          </a:prstGeom>
          <a:solidFill>
            <a:srgbClr val="F5F5F5"/>
          </a:solidFill>
          <a:ln>
            <a:noFill/>
          </a:ln>
        </p:spPr>
        <p:txBody>
          <a:bodyPr spcFirstLastPara="1" wrap="square" lIns="91425" tIns="162000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000" i="0" u="none" strike="noStrike" cap="none">
              <a:solidFill>
                <a:srgbClr val="5F347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Tenha acesso ao portal com a vaga e todos os candidatos. </a:t>
            </a: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Veja o perfil, ranking, pontuações da IA, análise comportamental e o vídeo da entrevista.</a:t>
            </a:r>
            <a:r>
              <a:rPr lang="pt-BR" sz="1000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 Na própria plataforma, sinalize para contratação direta, agende etapas e </a:t>
            </a:r>
            <a:r>
              <a:rPr lang="pt-BR" sz="1000" b="1" i="0" u="none" strike="noStrike" cap="none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reprove com feedbacks para o RH.</a:t>
            </a:r>
            <a:endParaRPr sz="1000" b="1" i="0" u="none" strike="noStrike" cap="none">
              <a:solidFill>
                <a:srgbClr val="50296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3" name="Google Shape;263;p24"/>
          <p:cNvSpPr/>
          <p:nvPr/>
        </p:nvSpPr>
        <p:spPr>
          <a:xfrm>
            <a:off x="7030590" y="1638194"/>
            <a:ext cx="1503900" cy="717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200" b="1" i="0" u="none" strike="noStrike" cap="none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PORTAL EXCLU</a:t>
            </a:r>
            <a:r>
              <a:rPr lang="pt-BR" sz="12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SIVO E DECISÃO ÁGIL</a:t>
            </a:r>
            <a:endParaRPr sz="1200" b="1" i="0" u="none" strike="noStrike" cap="none">
              <a:solidFill>
                <a:srgbClr val="542E7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4" name="Google Shape;264;p24"/>
          <p:cNvSpPr txBox="1"/>
          <p:nvPr/>
        </p:nvSpPr>
        <p:spPr>
          <a:xfrm>
            <a:off x="1078800" y="667356"/>
            <a:ext cx="698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800" b="1" i="0" u="none" strike="noStrike" cap="none">
                <a:solidFill>
                  <a:srgbClr val="8B4CA9"/>
                </a:solidFill>
                <a:latin typeface="Space Grotesk"/>
                <a:ea typeface="Space Grotesk"/>
                <a:cs typeface="Space Grotesk"/>
                <a:sym typeface="Space Grotesk"/>
              </a:rPr>
              <a:t>O FLUXO DO TALENT A</a:t>
            </a:r>
            <a:r>
              <a:rPr lang="pt-BR" sz="2800" b="1">
                <a:solidFill>
                  <a:srgbClr val="8B4CA9"/>
                </a:solidFill>
                <a:latin typeface="Space Grotesk"/>
                <a:ea typeface="Space Grotesk"/>
                <a:cs typeface="Space Grotesk"/>
                <a:sym typeface="Space Grotesk"/>
              </a:rPr>
              <a:t>I</a:t>
            </a:r>
            <a:endParaRPr sz="2800" b="1" i="1" u="none" strike="noStrike" cap="none">
              <a:solidFill>
                <a:srgbClr val="8B4CA9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265" name="Google Shape;265;p24"/>
          <p:cNvCxnSpPr/>
          <p:nvPr/>
        </p:nvCxnSpPr>
        <p:spPr>
          <a:xfrm>
            <a:off x="2285544" y="2562845"/>
            <a:ext cx="231600" cy="0"/>
          </a:xfrm>
          <a:prstGeom prst="straightConnector1">
            <a:avLst/>
          </a:prstGeom>
          <a:noFill/>
          <a:ln w="19050" cap="flat" cmpd="sng">
            <a:solidFill>
              <a:srgbClr val="5F347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6" name="Google Shape;266;p24"/>
          <p:cNvCxnSpPr/>
          <p:nvPr/>
        </p:nvCxnSpPr>
        <p:spPr>
          <a:xfrm>
            <a:off x="4479979" y="2562845"/>
            <a:ext cx="231600" cy="0"/>
          </a:xfrm>
          <a:prstGeom prst="straightConnector1">
            <a:avLst/>
          </a:prstGeom>
          <a:noFill/>
          <a:ln w="19050" cap="flat" cmpd="sng">
            <a:solidFill>
              <a:srgbClr val="5F347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7" name="Google Shape;267;p24"/>
          <p:cNvCxnSpPr/>
          <p:nvPr/>
        </p:nvCxnSpPr>
        <p:spPr>
          <a:xfrm>
            <a:off x="6662152" y="2562845"/>
            <a:ext cx="231600" cy="0"/>
          </a:xfrm>
          <a:prstGeom prst="straightConnector1">
            <a:avLst/>
          </a:prstGeom>
          <a:noFill/>
          <a:ln w="19050" cap="flat" cmpd="sng">
            <a:solidFill>
              <a:srgbClr val="5F3473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124A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25" title="pexels-artem-yellow-422929671-23473917.jpg"/>
          <p:cNvPicPr preferRelativeResize="0"/>
          <p:nvPr/>
        </p:nvPicPr>
        <p:blipFill rotWithShape="1">
          <a:blip r:embed="rId3">
            <a:alphaModFix amt="15000"/>
          </a:blip>
          <a:srcRect t="2530" r="48786" b="47179"/>
          <a:stretch/>
        </p:blipFill>
        <p:spPr>
          <a:xfrm rot="5400000">
            <a:off x="1948501" y="-2000050"/>
            <a:ext cx="5218124" cy="9172874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5"/>
          <p:cNvSpPr/>
          <p:nvPr/>
        </p:nvSpPr>
        <p:spPr>
          <a:xfrm>
            <a:off x="6443209" y="-1088200"/>
            <a:ext cx="3430500" cy="3430500"/>
          </a:xfrm>
          <a:prstGeom prst="ellipse">
            <a:avLst/>
          </a:prstGeom>
          <a:noFill/>
          <a:ln w="4925" cap="flat" cmpd="sng">
            <a:solidFill>
              <a:schemeClr val="lt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47375" tIns="47375" rIns="47375" bIns="47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25"/>
          </a:p>
        </p:txBody>
      </p:sp>
      <p:sp>
        <p:nvSpPr>
          <p:cNvPr id="275" name="Google Shape;275;p25"/>
          <p:cNvSpPr/>
          <p:nvPr/>
        </p:nvSpPr>
        <p:spPr>
          <a:xfrm>
            <a:off x="-966491" y="2591320"/>
            <a:ext cx="3275400" cy="3275400"/>
          </a:xfrm>
          <a:prstGeom prst="ellipse">
            <a:avLst/>
          </a:prstGeom>
          <a:noFill/>
          <a:ln w="4925" cap="flat" cmpd="sng">
            <a:solidFill>
              <a:schemeClr val="lt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47375" tIns="47375" rIns="47375" bIns="47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25"/>
          </a:p>
        </p:txBody>
      </p:sp>
      <p:sp>
        <p:nvSpPr>
          <p:cNvPr id="276" name="Google Shape;276;p25"/>
          <p:cNvSpPr txBox="1"/>
          <p:nvPr/>
        </p:nvSpPr>
        <p:spPr>
          <a:xfrm>
            <a:off x="5920706" y="303350"/>
            <a:ext cx="29049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7" name="Google Shape;277;p25"/>
          <p:cNvSpPr/>
          <p:nvPr/>
        </p:nvSpPr>
        <p:spPr>
          <a:xfrm>
            <a:off x="479227" y="242900"/>
            <a:ext cx="1076700" cy="2901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56625" tIns="56625" rIns="56625" bIns="56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67"/>
          </a:p>
        </p:txBody>
      </p:sp>
      <p:sp>
        <p:nvSpPr>
          <p:cNvPr id="278" name="Google Shape;278;p25"/>
          <p:cNvSpPr/>
          <p:nvPr/>
        </p:nvSpPr>
        <p:spPr>
          <a:xfrm>
            <a:off x="1605702" y="238400"/>
            <a:ext cx="703200" cy="299100"/>
          </a:xfrm>
          <a:prstGeom prst="roundRect">
            <a:avLst>
              <a:gd name="adj" fmla="val 50000"/>
            </a:avLst>
          </a:prstGeom>
          <a:solidFill>
            <a:srgbClr val="542E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F5F3F7"/>
                </a:solidFill>
                <a:latin typeface="Manrope"/>
                <a:ea typeface="Manrope"/>
                <a:cs typeface="Manrope"/>
                <a:sym typeface="Manrope"/>
              </a:rPr>
              <a:t>CASE</a:t>
            </a:r>
            <a:endParaRPr sz="1000">
              <a:solidFill>
                <a:srgbClr val="F5F3F7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79" name="Google Shape;279;p25"/>
          <p:cNvPicPr preferRelativeResize="0"/>
          <p:nvPr/>
        </p:nvPicPr>
        <p:blipFill rotWithShape="1">
          <a:blip r:embed="rId4">
            <a:alphaModFix/>
          </a:blip>
          <a:srcRect l="9263" t="30711" r="9263" b="30711"/>
          <a:stretch/>
        </p:blipFill>
        <p:spPr>
          <a:xfrm>
            <a:off x="484414" y="285746"/>
            <a:ext cx="1076700" cy="204407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5"/>
          <p:cNvSpPr/>
          <p:nvPr/>
        </p:nvSpPr>
        <p:spPr>
          <a:xfrm>
            <a:off x="829600" y="752775"/>
            <a:ext cx="7681500" cy="3770400"/>
          </a:xfrm>
          <a:prstGeom prst="roundRect">
            <a:avLst>
              <a:gd name="adj" fmla="val 7742"/>
            </a:avLst>
          </a:prstGeom>
          <a:solidFill>
            <a:srgbClr val="2712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1" name="Google Shape;281;p25" title="Tabelaperiodica.png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1699519" y="922712"/>
            <a:ext cx="5744963" cy="3105326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5"/>
          <p:cNvSpPr/>
          <p:nvPr/>
        </p:nvSpPr>
        <p:spPr>
          <a:xfrm>
            <a:off x="6117958" y="1000200"/>
            <a:ext cx="1868400" cy="1003800"/>
          </a:xfrm>
          <a:prstGeom prst="roundRect">
            <a:avLst>
              <a:gd name="adj" fmla="val 7399"/>
            </a:avLst>
          </a:prstGeom>
          <a:solidFill>
            <a:srgbClr val="542E70"/>
          </a:solidFill>
          <a:ln>
            <a:noFill/>
          </a:ln>
        </p:spPr>
        <p:txBody>
          <a:bodyPr spcFirstLastPara="1" wrap="square" lIns="36950" tIns="61575" rIns="61575" bIns="62550" anchor="ctr" anchorCtr="0">
            <a:noAutofit/>
          </a:bodyPr>
          <a:lstStyle/>
          <a:p>
            <a:pPr marL="78196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87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180+</a:t>
            </a:r>
            <a:endParaRPr sz="2387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78196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28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profissionais</a:t>
            </a:r>
            <a:endParaRPr sz="1528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283" name="Google Shape;283;p25"/>
          <p:cNvSpPr/>
          <p:nvPr/>
        </p:nvSpPr>
        <p:spPr>
          <a:xfrm>
            <a:off x="6128677" y="2136071"/>
            <a:ext cx="1868400" cy="1003800"/>
          </a:xfrm>
          <a:prstGeom prst="roundRect">
            <a:avLst>
              <a:gd name="adj" fmla="val 7399"/>
            </a:avLst>
          </a:prstGeom>
          <a:solidFill>
            <a:srgbClr val="542E70"/>
          </a:solidFill>
          <a:ln>
            <a:noFill/>
          </a:ln>
        </p:spPr>
        <p:txBody>
          <a:bodyPr spcFirstLastPara="1" wrap="square" lIns="36950" tIns="61575" rIns="61575" bIns="62550" anchor="ctr" anchorCtr="0">
            <a:noAutofit/>
          </a:bodyPr>
          <a:lstStyle/>
          <a:p>
            <a:pPr marL="78196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9"/>
              <a:buFont typeface="Arial"/>
              <a:buNone/>
            </a:pPr>
            <a:r>
              <a:rPr lang="pt-BR" sz="2387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20 dias</a:t>
            </a:r>
            <a:endParaRPr sz="2387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78196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9"/>
              <a:buFont typeface="Arial"/>
              <a:buNone/>
            </a:pPr>
            <a:r>
              <a:rPr lang="pt-BR" sz="1337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Selecionar Candidatos</a:t>
            </a:r>
            <a:endParaRPr sz="1337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284" name="Google Shape;284;p25"/>
          <p:cNvSpPr/>
          <p:nvPr/>
        </p:nvSpPr>
        <p:spPr>
          <a:xfrm>
            <a:off x="6128698" y="3271938"/>
            <a:ext cx="1868400" cy="1003800"/>
          </a:xfrm>
          <a:prstGeom prst="roundRect">
            <a:avLst>
              <a:gd name="adj" fmla="val 7399"/>
            </a:avLst>
          </a:prstGeom>
          <a:solidFill>
            <a:srgbClr val="542E70"/>
          </a:solidFill>
          <a:ln>
            <a:noFill/>
          </a:ln>
        </p:spPr>
        <p:txBody>
          <a:bodyPr spcFirstLastPara="1" wrap="square" lIns="36950" tIns="61575" rIns="61575" bIns="62550" anchor="ctr" anchorCtr="0">
            <a:noAutofit/>
          </a:bodyPr>
          <a:lstStyle/>
          <a:p>
            <a:pPr marL="78196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9"/>
              <a:buFont typeface="Arial"/>
              <a:buNone/>
            </a:pPr>
            <a:r>
              <a:rPr lang="pt-BR" sz="1528">
                <a:solidFill>
                  <a:schemeClr val="lt1"/>
                </a:solidFill>
                <a:latin typeface="Manrope ExtraLight"/>
                <a:ea typeface="Manrope ExtraLight"/>
                <a:cs typeface="Manrope ExtraLight"/>
                <a:sym typeface="Manrope ExtraLight"/>
              </a:rPr>
              <a:t>para 2 dias</a:t>
            </a:r>
            <a:endParaRPr sz="1528">
              <a:solidFill>
                <a:schemeClr val="lt1"/>
              </a:solidFill>
              <a:latin typeface="Manrope ExtraLight"/>
              <a:ea typeface="Manrope ExtraLight"/>
              <a:cs typeface="Manrope ExtraLight"/>
              <a:sym typeface="Manrope ExtraLight"/>
            </a:endParaRPr>
          </a:p>
          <a:p>
            <a:pPr marL="78196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9"/>
              <a:buFont typeface="Arial"/>
              <a:buNone/>
            </a:pPr>
            <a:r>
              <a:rPr lang="pt-BR" sz="2387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90%</a:t>
            </a:r>
            <a:endParaRPr sz="2387">
              <a:solidFill>
                <a:schemeClr val="lt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285" name="Google Shape;285;p25"/>
          <p:cNvSpPr txBox="1"/>
          <p:nvPr/>
        </p:nvSpPr>
        <p:spPr>
          <a:xfrm>
            <a:off x="1465025" y="1143050"/>
            <a:ext cx="3675900" cy="32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46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FRAMEWORK É O </a:t>
            </a:r>
            <a:r>
              <a:rPr lang="pt-BR" sz="2246" b="1">
                <a:solidFill>
                  <a:srgbClr val="E3FE78"/>
                </a:solidFill>
                <a:latin typeface="Space Grotesk"/>
                <a:ea typeface="Space Grotesk"/>
                <a:cs typeface="Space Grotesk"/>
                <a:sym typeface="Space Grotesk"/>
              </a:rPr>
              <a:t>PRINCIPAL</a:t>
            </a:r>
            <a:r>
              <a:rPr lang="pt-BR" sz="2246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 FORNECEDOR TECH</a:t>
            </a:r>
            <a:endParaRPr sz="2046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46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46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SQUADS MISTO</a:t>
            </a:r>
            <a:br>
              <a:rPr lang="pt-BR" sz="1346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46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4 diferentes entrevistas </a:t>
            </a:r>
            <a:br>
              <a:rPr lang="pt-BR" sz="1346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46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por candidato aprovado</a:t>
            </a:r>
            <a:endParaRPr sz="1346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46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46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180000" lvl="0" indent="-18069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46"/>
              <a:buFont typeface="Manrope"/>
              <a:buChar char="●"/>
            </a:pPr>
            <a:r>
              <a:rPr lang="pt-BR" sz="1346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Incompatibilidade de perfil</a:t>
            </a:r>
            <a:endParaRPr sz="1346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180000" lvl="0" indent="-18069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46"/>
              <a:buFont typeface="Manrope"/>
              <a:buChar char="●"/>
            </a:pPr>
            <a:r>
              <a:rPr lang="pt-BR" sz="1346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Desistência de candidatos</a:t>
            </a:r>
            <a:endParaRPr sz="1346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180000" lvl="0" indent="-18069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46"/>
              <a:buFont typeface="Manrope"/>
              <a:buChar char="●"/>
            </a:pPr>
            <a:r>
              <a:rPr lang="pt-BR" sz="1346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Retrabalho em entrevistas</a:t>
            </a:r>
            <a:endParaRPr sz="1346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46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46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46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124A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6" title="6ceb11e2c9f57e8750fe5380184df426.gif"/>
          <p:cNvPicPr preferRelativeResize="0"/>
          <p:nvPr/>
        </p:nvPicPr>
        <p:blipFill rotWithShape="1">
          <a:blip r:embed="rId3">
            <a:alphaModFix amt="19000"/>
          </a:blip>
          <a:srcRect l="19401" t="17872" r="10409" b="11987"/>
          <a:stretch/>
        </p:blipFill>
        <p:spPr>
          <a:xfrm flipH="1">
            <a:off x="0" y="-2"/>
            <a:ext cx="91439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6" title="LOGOTIPO-SYMBIO-02.png"/>
          <p:cNvPicPr preferRelativeResize="0"/>
          <p:nvPr/>
        </p:nvPicPr>
        <p:blipFill rotWithShape="1">
          <a:blip r:embed="rId4">
            <a:alphaModFix/>
          </a:blip>
          <a:srcRect l="7812" t="6355" r="6248" b="6355"/>
          <a:stretch/>
        </p:blipFill>
        <p:spPr>
          <a:xfrm>
            <a:off x="3752017" y="1327787"/>
            <a:ext cx="4098601" cy="1119863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6"/>
          <p:cNvSpPr txBox="1"/>
          <p:nvPr/>
        </p:nvSpPr>
        <p:spPr>
          <a:xfrm>
            <a:off x="3843825" y="2354485"/>
            <a:ext cx="4098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Plataforma multi agentes </a:t>
            </a:r>
            <a:r>
              <a:rPr lang="pt-BR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que </a:t>
            </a:r>
            <a:r>
              <a:rPr lang="pt-BR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otimiza e automatiza</a:t>
            </a:r>
            <a:r>
              <a:rPr lang="pt-BR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o desenvolvimento de software, acelerando seu ciclo de vida.</a:t>
            </a:r>
            <a:r>
              <a:rPr lang="pt-BR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endParaRPr sz="15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293" name="Google Shape;293;p26"/>
          <p:cNvGrpSpPr/>
          <p:nvPr/>
        </p:nvGrpSpPr>
        <p:grpSpPr>
          <a:xfrm>
            <a:off x="506744" y="3851700"/>
            <a:ext cx="8130511" cy="836506"/>
            <a:chOff x="418431" y="3128723"/>
            <a:chExt cx="8130511" cy="836506"/>
          </a:xfrm>
        </p:grpSpPr>
        <p:cxnSp>
          <p:nvCxnSpPr>
            <p:cNvPr id="294" name="Google Shape;294;p26"/>
            <p:cNvCxnSpPr/>
            <p:nvPr/>
          </p:nvCxnSpPr>
          <p:spPr>
            <a:xfrm>
              <a:off x="1004331" y="3258803"/>
              <a:ext cx="1446900" cy="0"/>
            </a:xfrm>
            <a:prstGeom prst="straightConnector1">
              <a:avLst/>
            </a:prstGeom>
            <a:noFill/>
            <a:ln w="9525" cap="flat" cmpd="sng">
              <a:solidFill>
                <a:srgbClr val="8B4CA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95" name="Google Shape;295;p26"/>
            <p:cNvSpPr/>
            <p:nvPr/>
          </p:nvSpPr>
          <p:spPr>
            <a:xfrm>
              <a:off x="418431" y="3147428"/>
              <a:ext cx="585900" cy="22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82"/>
                <a:buFont typeface="Montserrat"/>
                <a:buNone/>
              </a:pPr>
              <a:r>
                <a:rPr lang="pt-BR" sz="1600">
                  <a:solidFill>
                    <a:srgbClr val="E3FE7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#01 </a:t>
              </a:r>
              <a:endParaRPr sz="1600" i="0" u="none" strike="noStrike" cap="none">
                <a:solidFill>
                  <a:srgbClr val="E3FE7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6"/>
            <p:cNvSpPr/>
            <p:nvPr/>
          </p:nvSpPr>
          <p:spPr>
            <a:xfrm>
              <a:off x="514141" y="3436792"/>
              <a:ext cx="13986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5F3473"/>
                </a:buClr>
                <a:buSzPts val="1204"/>
                <a:buFont typeface="Montserrat"/>
                <a:buNone/>
              </a:pPr>
              <a:r>
                <a:rPr lang="pt-BR" sz="1720" i="0" u="none" strike="noStrike" cap="none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ENTENDER</a:t>
              </a:r>
              <a:endParaRPr sz="172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297" name="Google Shape;297;p26"/>
            <p:cNvSpPr/>
            <p:nvPr/>
          </p:nvSpPr>
          <p:spPr>
            <a:xfrm>
              <a:off x="502657" y="3711729"/>
              <a:ext cx="16788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7B5A91"/>
                </a:buClr>
                <a:buSzPts val="741"/>
                <a:buFont typeface="Montserrat"/>
                <a:buNone/>
              </a:pPr>
              <a:r>
                <a:rPr lang="pt-BR" sz="910" b="1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Documentação + Arquitetura</a:t>
              </a:r>
              <a:endParaRPr sz="91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298" name="Google Shape;298;p26"/>
            <p:cNvSpPr/>
            <p:nvPr/>
          </p:nvSpPr>
          <p:spPr>
            <a:xfrm>
              <a:off x="2553847" y="3128723"/>
              <a:ext cx="585900" cy="22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82"/>
                <a:buFont typeface="Montserrat"/>
                <a:buNone/>
              </a:pPr>
              <a:r>
                <a:rPr lang="pt-BR" sz="1600">
                  <a:solidFill>
                    <a:srgbClr val="E3FE7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#02 </a:t>
              </a:r>
              <a:endParaRPr sz="1600" i="0" u="none" strike="noStrike" cap="none">
                <a:solidFill>
                  <a:srgbClr val="E3FE7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2649549" y="3436792"/>
              <a:ext cx="14637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5F3473"/>
                </a:buClr>
                <a:buSzPts val="1204"/>
                <a:buFont typeface="Montserrat"/>
                <a:buNone/>
              </a:pPr>
              <a:r>
                <a:rPr lang="pt-BR" sz="1720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MODERNIZAR</a:t>
              </a:r>
              <a:endParaRPr sz="172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00" name="Google Shape;300;p26"/>
            <p:cNvSpPr/>
            <p:nvPr/>
          </p:nvSpPr>
          <p:spPr>
            <a:xfrm>
              <a:off x="2638074" y="3711729"/>
              <a:ext cx="16788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7B5A91"/>
                </a:buClr>
                <a:buSzPts val="741"/>
                <a:buFont typeface="Montserrat"/>
                <a:buNone/>
              </a:pPr>
              <a:r>
                <a:rPr lang="pt-BR" sz="910" b="1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Modernização de Legados</a:t>
              </a:r>
              <a:endParaRPr sz="182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01" name="Google Shape;301;p26"/>
            <p:cNvSpPr/>
            <p:nvPr/>
          </p:nvSpPr>
          <p:spPr>
            <a:xfrm>
              <a:off x="4680852" y="3137586"/>
              <a:ext cx="585900" cy="22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82"/>
                <a:buFont typeface="Montserrat"/>
                <a:buNone/>
              </a:pPr>
              <a:r>
                <a:rPr lang="pt-BR" sz="1600">
                  <a:solidFill>
                    <a:srgbClr val="E3FE7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#03 </a:t>
              </a:r>
              <a:endParaRPr sz="1600" i="0" u="none" strike="noStrike" cap="none">
                <a:solidFill>
                  <a:srgbClr val="E3FE7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4776561" y="3436792"/>
              <a:ext cx="13986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5F3473"/>
                </a:buClr>
                <a:buSzPts val="1204"/>
                <a:buFont typeface="Montserrat"/>
                <a:buNone/>
              </a:pPr>
              <a:r>
                <a:rPr lang="pt-BR" sz="1720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CONSTRUIR</a:t>
              </a:r>
              <a:endParaRPr sz="172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03" name="Google Shape;303;p26"/>
            <p:cNvSpPr/>
            <p:nvPr/>
          </p:nvSpPr>
          <p:spPr>
            <a:xfrm>
              <a:off x="4776065" y="3711729"/>
              <a:ext cx="21078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7B5A91"/>
                </a:buClr>
                <a:buSzPts val="741"/>
                <a:buFont typeface="Montserrat"/>
                <a:buNone/>
              </a:pPr>
              <a:r>
                <a:rPr lang="pt-BR" sz="910" b="1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Produtos digitais + data science</a:t>
              </a:r>
              <a:endParaRPr sz="91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04" name="Google Shape;304;p26"/>
            <p:cNvSpPr/>
            <p:nvPr/>
          </p:nvSpPr>
          <p:spPr>
            <a:xfrm>
              <a:off x="6776791" y="3128736"/>
              <a:ext cx="585900" cy="22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82"/>
                <a:buFont typeface="Montserrat"/>
                <a:buNone/>
              </a:pPr>
              <a:r>
                <a:rPr lang="pt-BR" sz="1600">
                  <a:solidFill>
                    <a:srgbClr val="E3FE7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#04 </a:t>
              </a:r>
              <a:endParaRPr sz="1600" i="0" u="none" strike="noStrike" cap="none">
                <a:solidFill>
                  <a:srgbClr val="E3FE7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6"/>
            <p:cNvSpPr/>
            <p:nvPr/>
          </p:nvSpPr>
          <p:spPr>
            <a:xfrm>
              <a:off x="6861025" y="3436792"/>
              <a:ext cx="13986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5F3473"/>
                </a:buClr>
                <a:buSzPts val="1204"/>
                <a:buFont typeface="Montserrat"/>
                <a:buNone/>
              </a:pPr>
              <a:r>
                <a:rPr lang="pt-BR" sz="1720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EVOLUIR</a:t>
              </a:r>
              <a:endParaRPr sz="172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6870143" y="3711729"/>
              <a:ext cx="1678800" cy="2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7B5A91"/>
                </a:buClr>
                <a:buSzPts val="741"/>
                <a:buFont typeface="Montserrat"/>
                <a:buNone/>
              </a:pPr>
              <a:r>
                <a:rPr lang="pt-BR" sz="910" b="1">
                  <a:solidFill>
                    <a:schemeClr val="lt1"/>
                  </a:solidFill>
                  <a:latin typeface="Manrope"/>
                  <a:ea typeface="Manrope"/>
                  <a:cs typeface="Manrope"/>
                  <a:sym typeface="Manrope"/>
                </a:rPr>
                <a:t>Squad Symbio Contínuo</a:t>
              </a:r>
              <a:endParaRPr sz="91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cxnSp>
          <p:nvCxnSpPr>
            <p:cNvPr id="307" name="Google Shape;307;p26"/>
            <p:cNvCxnSpPr/>
            <p:nvPr/>
          </p:nvCxnSpPr>
          <p:spPr>
            <a:xfrm>
              <a:off x="3186756" y="3258803"/>
              <a:ext cx="1446900" cy="0"/>
            </a:xfrm>
            <a:prstGeom prst="straightConnector1">
              <a:avLst/>
            </a:prstGeom>
            <a:noFill/>
            <a:ln w="9525" cap="flat" cmpd="sng">
              <a:solidFill>
                <a:srgbClr val="8B4CA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8" name="Google Shape;308;p26"/>
            <p:cNvCxnSpPr/>
            <p:nvPr/>
          </p:nvCxnSpPr>
          <p:spPr>
            <a:xfrm>
              <a:off x="5282906" y="3258803"/>
              <a:ext cx="1446900" cy="0"/>
            </a:xfrm>
            <a:prstGeom prst="straightConnector1">
              <a:avLst/>
            </a:prstGeom>
            <a:noFill/>
            <a:ln w="9525" cap="flat" cmpd="sng">
              <a:solidFill>
                <a:srgbClr val="8B4CA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09" name="Google Shape;309;p26" title="Gemini_Generated_Image_vfkidevfkidevfki.png"/>
          <p:cNvPicPr preferRelativeResize="0"/>
          <p:nvPr/>
        </p:nvPicPr>
        <p:blipFill rotWithShape="1">
          <a:blip r:embed="rId5">
            <a:alphaModFix/>
          </a:blip>
          <a:srcRect l="-1314" t="-7322" r="-1355" b="-7265"/>
          <a:stretch/>
        </p:blipFill>
        <p:spPr>
          <a:xfrm>
            <a:off x="-1239200" y="449450"/>
            <a:ext cx="5083026" cy="3746826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6"/>
          <p:cNvSpPr txBox="1"/>
          <p:nvPr/>
        </p:nvSpPr>
        <p:spPr>
          <a:xfrm>
            <a:off x="4837549" y="288900"/>
            <a:ext cx="38685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ECOSSISTEMA DE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TRANSFORMAÇÃO DIGITAL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11" name="Google Shape;311;p26"/>
          <p:cNvSpPr txBox="1"/>
          <p:nvPr/>
        </p:nvSpPr>
        <p:spPr>
          <a:xfrm>
            <a:off x="353400" y="265800"/>
            <a:ext cx="4388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 FRAMEWORK DIGITAL</a:t>
            </a: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 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0B2E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27" title="macbook-16-pro-mockup-on-concrete-background-front-view.png"/>
          <p:cNvPicPr preferRelativeResize="0"/>
          <p:nvPr/>
        </p:nvPicPr>
        <p:blipFill rotWithShape="1">
          <a:blip r:embed="rId3">
            <a:alphaModFix/>
          </a:blip>
          <a:srcRect l="-7450" t="11933" r="19384"/>
          <a:stretch/>
        </p:blipFill>
        <p:spPr>
          <a:xfrm>
            <a:off x="1438405" y="0"/>
            <a:ext cx="770559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7"/>
          <p:cNvSpPr txBox="1"/>
          <p:nvPr/>
        </p:nvSpPr>
        <p:spPr>
          <a:xfrm>
            <a:off x="353400" y="265800"/>
            <a:ext cx="4388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      FRAMEWORK DIGITAL</a:t>
            </a: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 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19" name="Google Shape;319;p27"/>
          <p:cNvSpPr txBox="1">
            <a:spLocks noGrp="1"/>
          </p:cNvSpPr>
          <p:nvPr>
            <p:ph type="ctrTitle" idx="4294967295"/>
          </p:nvPr>
        </p:nvSpPr>
        <p:spPr>
          <a:xfrm>
            <a:off x="419856" y="512242"/>
            <a:ext cx="28689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200" b="1">
                <a:solidFill>
                  <a:srgbClr val="DEFF7A"/>
                </a:solidFill>
                <a:latin typeface="Space Grotesk"/>
                <a:ea typeface="Space Grotesk"/>
                <a:cs typeface="Space Grotesk"/>
                <a:sym typeface="Space Grotesk"/>
              </a:rPr>
              <a:t>TRANSFORMAÇÃO</a:t>
            </a:r>
            <a:endParaRPr sz="2200" b="1">
              <a:solidFill>
                <a:srgbClr val="DEFF7A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CASE CNPJ</a:t>
            </a:r>
            <a:endParaRPr sz="2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320" name="Google Shape;320;p27"/>
          <p:cNvSpPr txBox="1"/>
          <p:nvPr/>
        </p:nvSpPr>
        <p:spPr>
          <a:xfrm>
            <a:off x="444500" y="1692625"/>
            <a:ext cx="3250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PROBLEMA: </a:t>
            </a:r>
            <a:endParaRPr sz="1100">
              <a:solidFill>
                <a:srgbClr val="E3FE78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21" name="Google Shape;321;p27"/>
          <p:cNvSpPr txBox="1"/>
          <p:nvPr/>
        </p:nvSpPr>
        <p:spPr>
          <a:xfrm>
            <a:off x="444500" y="2046625"/>
            <a:ext cx="29784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 partir de julho de 2026, o Cadastro Nacional da Pessoa Jurídica (CNPJ) passará por uma grande atualização, adotando um formato alfanumérico (letras e números)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Um retrato preciso de todo o parque tecnológico do cliente — </a:t>
            </a:r>
            <a:r>
              <a:rPr lang="pt-BR" sz="1600" b="1" u="sng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2.414 repositórios de código</a:t>
            </a:r>
            <a:endParaRPr sz="1600" b="1" u="sng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Nossos agentes </a:t>
            </a:r>
            <a:r>
              <a:rPr lang="pt-BR" sz="11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Symbio</a:t>
            </a:r>
            <a:r>
              <a:rPr lang="pt-BR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analisaram 100% de todo código mapeando todos os achados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22" name="Google Shape;322;p27"/>
          <p:cNvSpPr txBox="1"/>
          <p:nvPr/>
        </p:nvSpPr>
        <p:spPr>
          <a:xfrm>
            <a:off x="3908938" y="1364296"/>
            <a:ext cx="3401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715 repositórios </a:t>
            </a:r>
            <a:endParaRPr sz="1600" b="1">
              <a:solidFill>
                <a:srgbClr val="E3FE78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23" name="Google Shape;323;p27"/>
          <p:cNvSpPr txBox="1"/>
          <p:nvPr/>
        </p:nvSpPr>
        <p:spPr>
          <a:xfrm>
            <a:off x="3908938" y="1132796"/>
            <a:ext cx="3401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Desse universo completo,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24" name="Google Shape;324;p27"/>
          <p:cNvSpPr txBox="1"/>
          <p:nvPr/>
        </p:nvSpPr>
        <p:spPr>
          <a:xfrm>
            <a:off x="3902938" y="1749471"/>
            <a:ext cx="2776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efetivamente tratam CNPJ e receberam análise profunda — gerando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25" name="Google Shape;325;p27"/>
          <p:cNvSpPr txBox="1"/>
          <p:nvPr/>
        </p:nvSpPr>
        <p:spPr>
          <a:xfrm>
            <a:off x="3902950" y="2184607"/>
            <a:ext cx="23457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47.489 achados com evidência, localização exata e racional do padrão detectado.</a:t>
            </a:r>
            <a:endParaRPr sz="1600" b="1">
              <a:solidFill>
                <a:srgbClr val="E3FE78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26" name="Google Shape;326;p27"/>
          <p:cNvSpPr txBox="1"/>
          <p:nvPr/>
        </p:nvSpPr>
        <p:spPr>
          <a:xfrm>
            <a:off x="3908950" y="3477925"/>
            <a:ext cx="36738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É análise de código conduzida por </a:t>
            </a:r>
            <a:r>
              <a:rPr lang="pt-BR" sz="13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agentes especializados e auditada continuamente</a:t>
            </a: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pelo time de IA da Framework Digital.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27" name="Google Shape;327;p27"/>
          <p:cNvSpPr txBox="1"/>
          <p:nvPr/>
        </p:nvSpPr>
        <p:spPr>
          <a:xfrm>
            <a:off x="4837549" y="288900"/>
            <a:ext cx="38685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ECOSSISTEMA DE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TRANSFORMAÇÃO DIGITAL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0B2E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/>
          <p:nvPr/>
        </p:nvSpPr>
        <p:spPr>
          <a:xfrm>
            <a:off x="6443209" y="-1088200"/>
            <a:ext cx="3430500" cy="3430500"/>
          </a:xfrm>
          <a:prstGeom prst="ellipse">
            <a:avLst/>
          </a:prstGeom>
          <a:noFill/>
          <a:ln w="4925" cap="flat" cmpd="sng">
            <a:solidFill>
              <a:srgbClr val="FFFF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47375" tIns="47375" rIns="47375" bIns="47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25"/>
          </a:p>
        </p:txBody>
      </p:sp>
      <p:pic>
        <p:nvPicPr>
          <p:cNvPr id="334" name="Google Shape;334;p28" title="Tabelaperiodica.png"/>
          <p:cNvPicPr preferRelativeResize="0"/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1898213" y="1258038"/>
            <a:ext cx="5347574" cy="2890524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8"/>
          <p:cNvSpPr/>
          <p:nvPr/>
        </p:nvSpPr>
        <p:spPr>
          <a:xfrm>
            <a:off x="-966491" y="2591320"/>
            <a:ext cx="3275400" cy="3275400"/>
          </a:xfrm>
          <a:prstGeom prst="ellipse">
            <a:avLst/>
          </a:prstGeom>
          <a:noFill/>
          <a:ln w="4925" cap="flat" cmpd="sng">
            <a:solidFill>
              <a:srgbClr val="FFFF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47375" tIns="47375" rIns="47375" bIns="47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25"/>
          </a:p>
        </p:txBody>
      </p:sp>
      <p:sp>
        <p:nvSpPr>
          <p:cNvPr id="336" name="Google Shape;336;p28"/>
          <p:cNvSpPr txBox="1"/>
          <p:nvPr/>
        </p:nvSpPr>
        <p:spPr>
          <a:xfrm>
            <a:off x="353400" y="265800"/>
            <a:ext cx="4388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      FRAMEWORK DIGITAL</a:t>
            </a: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 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7" name="Google Shape;337;p28"/>
          <p:cNvSpPr txBox="1">
            <a:spLocks noGrp="1"/>
          </p:cNvSpPr>
          <p:nvPr>
            <p:ph type="ctrTitle" idx="4294967295"/>
          </p:nvPr>
        </p:nvSpPr>
        <p:spPr>
          <a:xfrm>
            <a:off x="432775" y="490500"/>
            <a:ext cx="65271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pt-BR" sz="2500" b="1">
                <a:solidFill>
                  <a:srgbClr val="DEFF7A"/>
                </a:solidFill>
                <a:latin typeface="Space Grotesk"/>
                <a:ea typeface="Space Grotesk"/>
                <a:cs typeface="Space Grotesk"/>
                <a:sym typeface="Space Grotesk"/>
              </a:rPr>
              <a:t>TRANSFORMAÇÃO</a:t>
            </a:r>
            <a:endParaRPr sz="2500" b="1">
              <a:solidFill>
                <a:srgbClr val="DEFF7A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pt-BR" sz="25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COMO FUNCIONA NA PRÁTICA</a:t>
            </a:r>
            <a:endParaRPr sz="2500" b="1">
              <a:solidFill>
                <a:srgbClr val="DEFF7A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38" name="Google Shape;338;p28"/>
          <p:cNvSpPr txBox="1"/>
          <p:nvPr/>
        </p:nvSpPr>
        <p:spPr>
          <a:xfrm>
            <a:off x="429846" y="1883125"/>
            <a:ext cx="19242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#01 </a:t>
            </a:r>
            <a:br>
              <a:rPr lang="pt-BR" sz="13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5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Agentes de descoberta</a:t>
            </a:r>
            <a:b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Leem o código-fonte e identificam onde CNPJ é tratado, por comportamento e não simplesmente por texto fixo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9" name="Google Shape;339;p28"/>
          <p:cNvSpPr txBox="1"/>
          <p:nvPr/>
        </p:nvSpPr>
        <p:spPr>
          <a:xfrm>
            <a:off x="2608196" y="1883125"/>
            <a:ext cx="2118600" cy="19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#02  </a:t>
            </a:r>
            <a:br>
              <a:rPr lang="pt-BR" sz="13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5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Agentes de </a:t>
            </a:r>
            <a:br>
              <a:rPr lang="pt-BR" sz="15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5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descoberta</a:t>
            </a:r>
            <a:endParaRPr sz="15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Evoluem o catálogo a cada projeto, capturando dialetos legados (CGC, TaxId, FISCAL_NUMBER) e   </a:t>
            </a:r>
            <a:endParaRPr sz="1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reclassificando retroativamente análises anteriores. 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0" name="Google Shape;340;p28"/>
          <p:cNvSpPr txBox="1"/>
          <p:nvPr/>
        </p:nvSpPr>
        <p:spPr>
          <a:xfrm>
            <a:off x="4786546" y="1883125"/>
            <a:ext cx="19242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#03  </a:t>
            </a:r>
            <a:br>
              <a:rPr lang="pt-BR" sz="13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5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Revisão </a:t>
            </a:r>
            <a:br>
              <a:rPr lang="pt-BR" sz="15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5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contínua</a:t>
            </a:r>
            <a:b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Auditoria do time de IA em cada projeto: falsos positivos são removidos e achados de risco sobem à narrativa executiva com racional de negócio. </a:t>
            </a:r>
            <a:endParaRPr sz="1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1" name="Google Shape;341;p28"/>
          <p:cNvSpPr txBox="1"/>
          <p:nvPr/>
        </p:nvSpPr>
        <p:spPr>
          <a:xfrm>
            <a:off x="6964896" y="1883125"/>
            <a:ext cx="19242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13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#04 </a:t>
            </a:r>
            <a:br>
              <a:rPr lang="pt-BR" sz="13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  </a:t>
            </a:r>
            <a:r>
              <a:rPr lang="pt-BR" sz="15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2.414</a:t>
            </a:r>
            <a:r>
              <a:rPr lang="pt-BR" sz="15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lang="pt-BR" sz="15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5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repositórios </a:t>
            </a: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integralmente analisados</a:t>
            </a:r>
            <a:b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endParaRPr sz="1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29" title="Screenshot 2026-04-28 at 11.03.13.png"/>
          <p:cNvPicPr preferRelativeResize="0"/>
          <p:nvPr/>
        </p:nvPicPr>
        <p:blipFill rotWithShape="1">
          <a:blip r:embed="rId3">
            <a:alphaModFix/>
          </a:blip>
          <a:srcRect l="1388" r="899"/>
          <a:stretch/>
        </p:blipFill>
        <p:spPr>
          <a:xfrm>
            <a:off x="411301" y="1527900"/>
            <a:ext cx="5662403" cy="310405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9"/>
          <p:cNvSpPr txBox="1"/>
          <p:nvPr/>
        </p:nvSpPr>
        <p:spPr>
          <a:xfrm>
            <a:off x="353400" y="265800"/>
            <a:ext cx="4388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542E70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pt-BR" sz="8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       FRAMEWORK DIGITAL</a:t>
            </a:r>
            <a:r>
              <a:rPr lang="pt-BR" sz="800">
                <a:solidFill>
                  <a:srgbClr val="542E70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              </a:t>
            </a:r>
            <a:r>
              <a:rPr lang="pt-BR" sz="800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542E70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542E70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542E70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rgbClr val="542E7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9" name="Google Shape;349;p29"/>
          <p:cNvSpPr txBox="1">
            <a:spLocks noGrp="1"/>
          </p:cNvSpPr>
          <p:nvPr>
            <p:ph type="ctrTitle" idx="4294967295"/>
          </p:nvPr>
        </p:nvSpPr>
        <p:spPr>
          <a:xfrm>
            <a:off x="411306" y="434992"/>
            <a:ext cx="28689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200" b="1">
                <a:solidFill>
                  <a:srgbClr val="542E70"/>
                </a:solidFill>
                <a:latin typeface="Space Grotesk"/>
                <a:ea typeface="Space Grotesk"/>
                <a:cs typeface="Space Grotesk"/>
                <a:sym typeface="Space Grotesk"/>
              </a:rPr>
              <a:t>TRANSFORMAÇÃO</a:t>
            </a:r>
            <a:endParaRPr sz="2200" b="1">
              <a:solidFill>
                <a:srgbClr val="542E70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200">
                <a:solidFill>
                  <a:srgbClr val="542E70"/>
                </a:solidFill>
                <a:latin typeface="Manrope Light"/>
                <a:ea typeface="Manrope Light"/>
                <a:cs typeface="Manrope Light"/>
                <a:sym typeface="Manrope Light"/>
              </a:rPr>
              <a:t>CASE CNPJ</a:t>
            </a:r>
            <a:endParaRPr sz="2200">
              <a:solidFill>
                <a:srgbClr val="542E70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350" name="Google Shape;350;p29"/>
          <p:cNvSpPr txBox="1"/>
          <p:nvPr/>
        </p:nvSpPr>
        <p:spPr>
          <a:xfrm>
            <a:off x="6165600" y="1670075"/>
            <a:ext cx="2777700" cy="23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A partir de julho de 2026, o Cadastro Nacional da Pessoa Jurídica (CNPJ) passará por uma grande atualização, adotando um formato alfanumérico (letras e números)</a:t>
            </a:r>
            <a:endParaRPr sz="11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Um retrato preciso de todo o parque tecnológico do cliente — </a:t>
            </a:r>
            <a:r>
              <a:rPr lang="pt-BR" sz="1100" u="sng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2.414 repositórios de código</a:t>
            </a:r>
            <a:endParaRPr sz="1100" u="sng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Nossos agentes </a:t>
            </a:r>
            <a:r>
              <a:rPr lang="pt-BR" sz="11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Symbio</a:t>
            </a:r>
            <a:r>
              <a:rPr lang="pt-BR" sz="11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analisaram 100% de todo código mapeando todos os achados</a:t>
            </a:r>
            <a:endParaRPr sz="1100" b="1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0B2E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0"/>
          <p:cNvSpPr txBox="1"/>
          <p:nvPr/>
        </p:nvSpPr>
        <p:spPr>
          <a:xfrm>
            <a:off x="353400" y="265800"/>
            <a:ext cx="4388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      FRAMEWORK DIGITAL</a:t>
            </a: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 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57" name="Google Shape;357;p30"/>
          <p:cNvSpPr txBox="1"/>
          <p:nvPr/>
        </p:nvSpPr>
        <p:spPr>
          <a:xfrm>
            <a:off x="432775" y="1542050"/>
            <a:ext cx="4296900" cy="31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11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#01         </a:t>
            </a: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Leitura da regra negócios - Discovery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11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#02        </a:t>
            </a: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Documentação do sistema antigo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                 Separação das regras de negócio do low code  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                 para as regras de negócio do sistema</a:t>
            </a:r>
            <a:b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b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11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#03        </a:t>
            </a: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Adaptação para o sistema novo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11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#04       </a:t>
            </a: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UX ajustado - Design 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11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#05       </a:t>
            </a: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Comparativo Sistema Antigo X Novo Validação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                regra de negócio e fluxo - Build / QA</a:t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E3FE78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#06       </a:t>
            </a:r>
            <a:r>
              <a:rPr lang="pt-BR" sz="1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Tudo pronto em </a:t>
            </a:r>
            <a:r>
              <a:rPr lang="pt-BR" sz="1300" b="1" u="sng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2 semanas</a:t>
            </a:r>
            <a:endParaRPr sz="1300" b="1" u="sng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58" name="Google Shape;358;p30"/>
          <p:cNvSpPr txBox="1">
            <a:spLocks noGrp="1"/>
          </p:cNvSpPr>
          <p:nvPr>
            <p:ph type="ctrTitle" idx="4294967295"/>
          </p:nvPr>
        </p:nvSpPr>
        <p:spPr>
          <a:xfrm>
            <a:off x="432775" y="490492"/>
            <a:ext cx="28689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200" b="1">
                <a:solidFill>
                  <a:srgbClr val="DEFF7A"/>
                </a:solidFill>
                <a:latin typeface="Space Grotesk"/>
                <a:ea typeface="Space Grotesk"/>
                <a:cs typeface="Space Grotesk"/>
                <a:sym typeface="Space Grotesk"/>
              </a:rPr>
              <a:t>TRANSFORMAÇÃO</a:t>
            </a:r>
            <a:endParaRPr sz="2200" b="1">
              <a:solidFill>
                <a:srgbClr val="DEFF7A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POR IA - DB</a:t>
            </a:r>
            <a:endParaRPr sz="2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359" name="Google Shape;359;p30" title="Scene-1 (2)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6375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124A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31" title="Symbio - apropriação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85725" y="0"/>
            <a:ext cx="92297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0B2E"/>
        </a:soli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32" title="Bg.gif"/>
          <p:cNvPicPr preferRelativeResize="0"/>
          <p:nvPr/>
        </p:nvPicPr>
        <p:blipFill rotWithShape="1">
          <a:blip r:embed="rId3">
            <a:alphaModFix amt="28000"/>
          </a:blip>
          <a:srcRect t="20395" r="921" b="22091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2"/>
          <p:cNvSpPr txBox="1"/>
          <p:nvPr/>
        </p:nvSpPr>
        <p:spPr>
          <a:xfrm>
            <a:off x="660000" y="1286540"/>
            <a:ext cx="7824000" cy="26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A VERDADEIRA INOVAÇÃO </a:t>
            </a:r>
            <a:r>
              <a:rPr lang="pt-BR" sz="2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EM IA NÃO </a:t>
            </a:r>
            <a:br>
              <a:rPr lang="pt-BR" sz="2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23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SUBSTITUI SEU LEGADO OU SUA EQUIPE;</a:t>
            </a:r>
            <a:r>
              <a:rPr lang="pt-BR" sz="2300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endParaRPr sz="2300">
              <a:solidFill>
                <a:srgbClr val="DEFF7A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DEFF7A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DEFF7A"/>
                </a:solidFill>
                <a:latin typeface="Space Grotesk"/>
                <a:ea typeface="Space Grotesk"/>
                <a:cs typeface="Space Grotesk"/>
                <a:sym typeface="Space Grotesk"/>
              </a:rPr>
              <a:t>ELA SE INTEGRA À SUA OPERAÇÃO </a:t>
            </a:r>
            <a:br>
              <a:rPr lang="pt-BR" sz="3000" b="1">
                <a:solidFill>
                  <a:srgbClr val="DEFF7A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30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</a:t>
            </a:r>
            <a:r>
              <a:rPr lang="pt-BR" sz="3000" b="1">
                <a:solidFill>
                  <a:srgbClr val="DEFF7A"/>
                </a:solidFill>
                <a:latin typeface="Space Grotesk"/>
                <a:ea typeface="Space Grotesk"/>
                <a:cs typeface="Space Grotesk"/>
                <a:sym typeface="Space Grotesk"/>
              </a:rPr>
              <a:t> </a:t>
            </a:r>
            <a:r>
              <a:rPr lang="pt-BR" sz="30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PARA ENTREGAR RESULTADOS MENSURÁVEIS.</a:t>
            </a:r>
            <a:endParaRPr sz="2800">
              <a:solidFill>
                <a:schemeClr val="lt1"/>
              </a:solidFill>
              <a:latin typeface="Manrope ExtraLight"/>
              <a:ea typeface="Manrope ExtraLight"/>
              <a:cs typeface="Manrope ExtraLight"/>
              <a:sym typeface="Manrope ExtraLight"/>
            </a:endParaRPr>
          </a:p>
        </p:txBody>
      </p:sp>
      <p:sp>
        <p:nvSpPr>
          <p:cNvPr id="371" name="Google Shape;371;p32"/>
          <p:cNvSpPr txBox="1"/>
          <p:nvPr/>
        </p:nvSpPr>
        <p:spPr>
          <a:xfrm>
            <a:off x="4837549" y="288900"/>
            <a:ext cx="38685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ECOSSISTEMA DE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TRANSFORMAÇÃO DIGITAL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72" name="Google Shape;372;p32"/>
          <p:cNvSpPr txBox="1"/>
          <p:nvPr/>
        </p:nvSpPr>
        <p:spPr>
          <a:xfrm>
            <a:off x="353400" y="265800"/>
            <a:ext cx="4388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      FRAMEWORK DIGITAL</a:t>
            </a: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 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33" title="FWK04667-Enhanced-NR.png"/>
          <p:cNvPicPr preferRelativeResize="0"/>
          <p:nvPr/>
        </p:nvPicPr>
        <p:blipFill rotWithShape="1">
          <a:blip r:embed="rId3">
            <a:alphaModFix amt="70000"/>
          </a:blip>
          <a:srcRect t="6130" r="21642" b="15782"/>
          <a:stretch/>
        </p:blipFill>
        <p:spPr>
          <a:xfrm>
            <a:off x="-22150" y="0"/>
            <a:ext cx="917519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3" title="fim de slide.png"/>
          <p:cNvPicPr preferRelativeResize="0"/>
          <p:nvPr/>
        </p:nvPicPr>
        <p:blipFill rotWithShape="1">
          <a:blip r:embed="rId4">
            <a:alphaModFix/>
          </a:blip>
          <a:srcRect l="-140" r="140"/>
          <a:stretch/>
        </p:blipFill>
        <p:spPr>
          <a:xfrm>
            <a:off x="-25" y="7162"/>
            <a:ext cx="9144049" cy="512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3"/>
          <p:cNvPicPr preferRelativeResize="0"/>
          <p:nvPr/>
        </p:nvPicPr>
        <p:blipFill rotWithShape="1">
          <a:blip r:embed="rId5">
            <a:alphaModFix amt="80000"/>
          </a:blip>
          <a:srcRect l="10617" t="624" r="10388" b="6258"/>
          <a:stretch/>
        </p:blipFill>
        <p:spPr>
          <a:xfrm>
            <a:off x="-42100" y="-12"/>
            <a:ext cx="9215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3"/>
          <p:cNvSpPr txBox="1"/>
          <p:nvPr/>
        </p:nvSpPr>
        <p:spPr>
          <a:xfrm>
            <a:off x="501876" y="3058854"/>
            <a:ext cx="5110200" cy="13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E3FE78"/>
                </a:solidFill>
                <a:latin typeface="Space Grotesk"/>
                <a:ea typeface="Space Grotesk"/>
                <a:cs typeface="Space Grotesk"/>
                <a:sym typeface="Space Grotesk"/>
              </a:rPr>
              <a:t>QUAL PROCESSO</a:t>
            </a:r>
            <a:r>
              <a:rPr lang="pt-BR" sz="2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 HOJE TRAVA, CUSTA CARO OU </a:t>
            </a:r>
            <a:br>
              <a:rPr lang="pt-BR" sz="2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2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TEM BAIXA VISIBILIDADE?</a:t>
            </a:r>
            <a:endParaRPr sz="2800" b="1">
              <a:solidFill>
                <a:srgbClr val="DEFF7A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81" name="Google Shape;381;p33"/>
          <p:cNvSpPr txBox="1"/>
          <p:nvPr/>
        </p:nvSpPr>
        <p:spPr>
          <a:xfrm>
            <a:off x="5920706" y="303350"/>
            <a:ext cx="29049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43205E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rgbClr val="43205E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82" name="Google Shape;382;p33" title="Marcarox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1876" y="326460"/>
            <a:ext cx="768714" cy="12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0B2E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6" title="fim de sli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83" y="20675"/>
            <a:ext cx="9144052" cy="512917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6"/>
          <p:cNvSpPr txBox="1"/>
          <p:nvPr/>
        </p:nvSpPr>
        <p:spPr>
          <a:xfrm>
            <a:off x="4837549" y="288900"/>
            <a:ext cx="38685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ECOSSISTEMA DE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TRANSFORMAÇÃO DIGITAL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" name="Google Shape;62;p16"/>
          <p:cNvSpPr txBox="1">
            <a:spLocks noGrp="1"/>
          </p:cNvSpPr>
          <p:nvPr>
            <p:ph type="ctrTitle" idx="4294967295"/>
          </p:nvPr>
        </p:nvSpPr>
        <p:spPr>
          <a:xfrm>
            <a:off x="1138650" y="1525800"/>
            <a:ext cx="6866700" cy="20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4000" b="1">
                <a:solidFill>
                  <a:srgbClr val="E3FE78"/>
                </a:solidFill>
                <a:latin typeface="Space Grotesk"/>
                <a:ea typeface="Space Grotesk"/>
                <a:cs typeface="Space Grotesk"/>
                <a:sym typeface="Space Grotesk"/>
              </a:rPr>
              <a:t>AUTOMAÇÃO INTELIGENTE</a:t>
            </a:r>
            <a:r>
              <a:rPr lang="pt-BR" sz="4000" b="1">
                <a:solidFill>
                  <a:srgbClr val="F5F3F8"/>
                </a:solidFill>
                <a:latin typeface="Space Grotesk"/>
                <a:ea typeface="Space Grotesk"/>
                <a:cs typeface="Space Grotesk"/>
                <a:sym typeface="Space Grotesk"/>
              </a:rPr>
              <a:t> EM OPERAÇÕES REAIS</a:t>
            </a:r>
            <a:endParaRPr sz="4000" b="1">
              <a:solidFill>
                <a:srgbClr val="F5F3F8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000">
                <a:solidFill>
                  <a:srgbClr val="F5F3F8"/>
                </a:solidFill>
                <a:latin typeface="Manrope"/>
                <a:ea typeface="Manrope"/>
                <a:cs typeface="Manrope"/>
                <a:sym typeface="Manrope"/>
              </a:rPr>
              <a:t>Recrutamento, compliance e legado. </a:t>
            </a:r>
            <a:br>
              <a:rPr lang="pt-BR" sz="2000">
                <a:solidFill>
                  <a:srgbClr val="F5F3F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2000">
                <a:solidFill>
                  <a:srgbClr val="F5F3F8"/>
                </a:solidFill>
                <a:latin typeface="Manrope"/>
                <a:ea typeface="Manrope"/>
                <a:cs typeface="Manrope"/>
                <a:sym typeface="Manrope"/>
              </a:rPr>
              <a:t>Casos reais com resultado mensurável.</a:t>
            </a:r>
            <a:endParaRPr sz="2000">
              <a:solidFill>
                <a:srgbClr val="E3FE78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3" name="Google Shape;63;p16"/>
          <p:cNvSpPr txBox="1"/>
          <p:nvPr/>
        </p:nvSpPr>
        <p:spPr>
          <a:xfrm>
            <a:off x="353400" y="265800"/>
            <a:ext cx="4388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      FRAMEWORK DIGITAL</a:t>
            </a: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 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64" name="Google Shape;64;p16"/>
          <p:cNvGrpSpPr/>
          <p:nvPr/>
        </p:nvGrpSpPr>
        <p:grpSpPr>
          <a:xfrm>
            <a:off x="4239088" y="4540490"/>
            <a:ext cx="665981" cy="333011"/>
            <a:chOff x="4239000" y="4608328"/>
            <a:chExt cx="665981" cy="333011"/>
          </a:xfrm>
        </p:grpSpPr>
        <p:grpSp>
          <p:nvGrpSpPr>
            <p:cNvPr id="65" name="Google Shape;65;p16"/>
            <p:cNvGrpSpPr/>
            <p:nvPr/>
          </p:nvGrpSpPr>
          <p:grpSpPr>
            <a:xfrm>
              <a:off x="4239000" y="4608328"/>
              <a:ext cx="665981" cy="333011"/>
              <a:chOff x="861350" y="3121102"/>
              <a:chExt cx="867050" cy="433495"/>
            </a:xfrm>
          </p:grpSpPr>
          <p:sp>
            <p:nvSpPr>
              <p:cNvPr id="66" name="Google Shape;66;p16"/>
              <p:cNvSpPr/>
              <p:nvPr/>
            </p:nvSpPr>
            <p:spPr>
              <a:xfrm>
                <a:off x="861350" y="3121102"/>
                <a:ext cx="433495" cy="433495"/>
              </a:xfrm>
              <a:custGeom>
                <a:avLst/>
                <a:gdLst/>
                <a:ahLst/>
                <a:cxnLst/>
                <a:rect l="l" t="t" r="r" b="b"/>
                <a:pathLst>
                  <a:path w="433495" h="433495" extrusionOk="0">
                    <a:moveTo>
                      <a:pt x="433495" y="216748"/>
                    </a:moveTo>
                    <a:cubicBezTo>
                      <a:pt x="433495" y="336454"/>
                      <a:pt x="336454" y="433495"/>
                      <a:pt x="216748" y="433495"/>
                    </a:cubicBezTo>
                    <a:cubicBezTo>
                      <a:pt x="97041" y="433495"/>
                      <a:pt x="0" y="336454"/>
                      <a:pt x="0" y="216748"/>
                    </a:cubicBezTo>
                    <a:cubicBezTo>
                      <a:pt x="0" y="97041"/>
                      <a:pt x="97041" y="0"/>
                      <a:pt x="216748" y="0"/>
                    </a:cubicBezTo>
                    <a:cubicBezTo>
                      <a:pt x="336454" y="0"/>
                      <a:pt x="433495" y="97041"/>
                      <a:pt x="433495" y="216748"/>
                    </a:cubicBezTo>
                    <a:close/>
                  </a:path>
                </a:pathLst>
              </a:custGeom>
              <a:solidFill>
                <a:srgbClr val="FFFFFF">
                  <a:alpha val="30979"/>
                </a:srgbClr>
              </a:solidFill>
              <a:ln>
                <a:noFill/>
              </a:ln>
            </p:spPr>
            <p:txBody>
              <a:bodyPr spcFirstLastPara="1" wrap="square" lIns="82700" tIns="41325" rIns="82700" bIns="413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88"/>
                  <a:buFont typeface="Arial"/>
                  <a:buNone/>
                </a:pPr>
                <a:endParaRPr sz="1688" b="0" i="0" u="none" strike="noStrike" cap="none">
                  <a:solidFill>
                    <a:srgbClr val="000000"/>
                  </a:solidFill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sp>
            <p:nvSpPr>
              <p:cNvPr id="67" name="Google Shape;67;p16"/>
              <p:cNvSpPr/>
              <p:nvPr/>
            </p:nvSpPr>
            <p:spPr>
              <a:xfrm>
                <a:off x="1078158" y="3121102"/>
                <a:ext cx="433495" cy="433495"/>
              </a:xfrm>
              <a:custGeom>
                <a:avLst/>
                <a:gdLst/>
                <a:ahLst/>
                <a:cxnLst/>
                <a:rect l="l" t="t" r="r" b="b"/>
                <a:pathLst>
                  <a:path w="433495" h="433495" extrusionOk="0">
                    <a:moveTo>
                      <a:pt x="433495" y="216748"/>
                    </a:moveTo>
                    <a:cubicBezTo>
                      <a:pt x="433495" y="336454"/>
                      <a:pt x="336454" y="433495"/>
                      <a:pt x="216748" y="433495"/>
                    </a:cubicBezTo>
                    <a:cubicBezTo>
                      <a:pt x="97041" y="433495"/>
                      <a:pt x="0" y="336454"/>
                      <a:pt x="0" y="216748"/>
                    </a:cubicBezTo>
                    <a:cubicBezTo>
                      <a:pt x="0" y="97041"/>
                      <a:pt x="97041" y="0"/>
                      <a:pt x="216748" y="0"/>
                    </a:cubicBezTo>
                    <a:cubicBezTo>
                      <a:pt x="336454" y="0"/>
                      <a:pt x="433495" y="97041"/>
                      <a:pt x="433495" y="216748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82700" tIns="41325" rIns="82700" bIns="413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88"/>
                  <a:buFont typeface="Arial"/>
                  <a:buNone/>
                </a:pPr>
                <a:endParaRPr sz="1688" b="0" i="0" u="none" strike="noStrike" cap="none">
                  <a:solidFill>
                    <a:srgbClr val="000000"/>
                  </a:solidFill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  <p:sp>
            <p:nvSpPr>
              <p:cNvPr id="68" name="Google Shape;68;p16"/>
              <p:cNvSpPr/>
              <p:nvPr/>
            </p:nvSpPr>
            <p:spPr>
              <a:xfrm>
                <a:off x="1294905" y="3121102"/>
                <a:ext cx="433495" cy="433495"/>
              </a:xfrm>
              <a:custGeom>
                <a:avLst/>
                <a:gdLst/>
                <a:ahLst/>
                <a:cxnLst/>
                <a:rect l="l" t="t" r="r" b="b"/>
                <a:pathLst>
                  <a:path w="433495" h="433495" extrusionOk="0">
                    <a:moveTo>
                      <a:pt x="433495" y="216748"/>
                    </a:moveTo>
                    <a:cubicBezTo>
                      <a:pt x="433495" y="336454"/>
                      <a:pt x="336454" y="433495"/>
                      <a:pt x="216748" y="433495"/>
                    </a:cubicBezTo>
                    <a:cubicBezTo>
                      <a:pt x="97041" y="433495"/>
                      <a:pt x="0" y="336454"/>
                      <a:pt x="0" y="216748"/>
                    </a:cubicBezTo>
                    <a:cubicBezTo>
                      <a:pt x="0" y="97041"/>
                      <a:pt x="97041" y="0"/>
                      <a:pt x="216748" y="0"/>
                    </a:cubicBezTo>
                    <a:cubicBezTo>
                      <a:pt x="336454" y="0"/>
                      <a:pt x="433495" y="97041"/>
                      <a:pt x="433495" y="2167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82700" tIns="41325" rIns="82700" bIns="413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88"/>
                  <a:buFont typeface="Arial"/>
                  <a:buNone/>
                </a:pPr>
                <a:endParaRPr sz="1688" b="0" i="0" u="none" strike="noStrike" cap="none">
                  <a:solidFill>
                    <a:srgbClr val="000000"/>
                  </a:solidFill>
                  <a:latin typeface="Manrope"/>
                  <a:ea typeface="Manrope"/>
                  <a:cs typeface="Manrope"/>
                  <a:sym typeface="Manrope"/>
                </a:endParaRPr>
              </a:p>
            </p:txBody>
          </p:sp>
        </p:grpSp>
        <p:sp>
          <p:nvSpPr>
            <p:cNvPr id="69" name="Google Shape;69;p16"/>
            <p:cNvSpPr/>
            <p:nvPr/>
          </p:nvSpPr>
          <p:spPr>
            <a:xfrm>
              <a:off x="4669221" y="4707276"/>
              <a:ext cx="167078" cy="134450"/>
            </a:xfrm>
            <a:custGeom>
              <a:avLst/>
              <a:gdLst/>
              <a:ahLst/>
              <a:cxnLst/>
              <a:rect l="l" t="t" r="r" b="b"/>
              <a:pathLst>
                <a:path w="367205" h="295494" extrusionOk="0">
                  <a:moveTo>
                    <a:pt x="365810" y="153597"/>
                  </a:moveTo>
                  <a:cubicBezTo>
                    <a:pt x="367230" y="150216"/>
                    <a:pt x="367230" y="146406"/>
                    <a:pt x="365810" y="143025"/>
                  </a:cubicBezTo>
                  <a:cubicBezTo>
                    <a:pt x="365143" y="141348"/>
                    <a:pt x="364143" y="139824"/>
                    <a:pt x="362857" y="138548"/>
                  </a:cubicBezTo>
                  <a:lnTo>
                    <a:pt x="229507" y="5198"/>
                  </a:lnTo>
                  <a:cubicBezTo>
                    <a:pt x="225107" y="-1032"/>
                    <a:pt x="216487" y="-2508"/>
                    <a:pt x="210257" y="1893"/>
                  </a:cubicBezTo>
                  <a:cubicBezTo>
                    <a:pt x="204028" y="6294"/>
                    <a:pt x="202552" y="14913"/>
                    <a:pt x="206952" y="21143"/>
                  </a:cubicBezTo>
                  <a:cubicBezTo>
                    <a:pt x="207790" y="22333"/>
                    <a:pt x="208810" y="23381"/>
                    <a:pt x="209981" y="24248"/>
                  </a:cubicBezTo>
                  <a:lnTo>
                    <a:pt x="319995" y="134167"/>
                  </a:lnTo>
                  <a:lnTo>
                    <a:pt x="13481" y="134167"/>
                  </a:lnTo>
                  <a:cubicBezTo>
                    <a:pt x="5851" y="134167"/>
                    <a:pt x="-331" y="140348"/>
                    <a:pt x="-331" y="147978"/>
                  </a:cubicBezTo>
                  <a:cubicBezTo>
                    <a:pt x="-331" y="155607"/>
                    <a:pt x="5851" y="161789"/>
                    <a:pt x="13481" y="161789"/>
                  </a:cubicBezTo>
                  <a:lnTo>
                    <a:pt x="319805" y="161789"/>
                  </a:lnTo>
                  <a:lnTo>
                    <a:pt x="209791" y="271803"/>
                  </a:lnTo>
                  <a:cubicBezTo>
                    <a:pt x="204762" y="277156"/>
                    <a:pt x="204762" y="285500"/>
                    <a:pt x="209791" y="290853"/>
                  </a:cubicBezTo>
                  <a:cubicBezTo>
                    <a:pt x="212343" y="293339"/>
                    <a:pt x="215753" y="294777"/>
                    <a:pt x="219316" y="294853"/>
                  </a:cubicBezTo>
                  <a:cubicBezTo>
                    <a:pt x="222888" y="294815"/>
                    <a:pt x="226307" y="293377"/>
                    <a:pt x="228841" y="290853"/>
                  </a:cubicBezTo>
                  <a:lnTo>
                    <a:pt x="362191" y="157503"/>
                  </a:lnTo>
                  <a:cubicBezTo>
                    <a:pt x="363639" y="156445"/>
                    <a:pt x="364867" y="155122"/>
                    <a:pt x="365810" y="153597"/>
                  </a:cubicBezTo>
                  <a:close/>
                </a:path>
              </a:pathLst>
            </a:custGeom>
            <a:solidFill>
              <a:srgbClr val="5E3472"/>
            </a:solidFill>
            <a:ln>
              <a:noFill/>
            </a:ln>
          </p:spPr>
          <p:txBody>
            <a:bodyPr spcFirstLastPara="1" wrap="square" lIns="82700" tIns="41325" rIns="82700" bIns="413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8"/>
                <a:buFont typeface="Arial"/>
                <a:buNone/>
              </a:pPr>
              <a:endParaRPr sz="1688" b="0" i="0" u="none" strike="noStrike" cap="none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0B2E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34" title="Tabelaperiodica.png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-4" y="246478"/>
            <a:ext cx="7245773" cy="3916544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4"/>
          <p:cNvSpPr txBox="1"/>
          <p:nvPr/>
        </p:nvSpPr>
        <p:spPr>
          <a:xfrm>
            <a:off x="388275" y="427925"/>
            <a:ext cx="7328400" cy="1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0">
                <a:solidFill>
                  <a:srgbClr val="5F3473"/>
                </a:solidFill>
                <a:latin typeface="Manrope Light"/>
                <a:ea typeface="Manrope Light"/>
                <a:cs typeface="Manrope Light"/>
                <a:sym typeface="Manrope Light"/>
              </a:rPr>
              <a:t>OBRIGADO</a:t>
            </a:r>
            <a:endParaRPr sz="10000">
              <a:solidFill>
                <a:srgbClr val="5F3473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389" name="Google Shape;389;p34" title="framexperience-fotos_996.jpg"/>
          <p:cNvPicPr preferRelativeResize="0"/>
          <p:nvPr/>
        </p:nvPicPr>
        <p:blipFill rotWithShape="1">
          <a:blip r:embed="rId4">
            <a:alphaModFix/>
          </a:blip>
          <a:srcRect l="19518" t="11818" r="6496" b="38611"/>
          <a:stretch/>
        </p:blipFill>
        <p:spPr>
          <a:xfrm>
            <a:off x="5059929" y="1245400"/>
            <a:ext cx="2746500" cy="2760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90" name="Google Shape;390;p34"/>
          <p:cNvSpPr/>
          <p:nvPr/>
        </p:nvSpPr>
        <p:spPr>
          <a:xfrm>
            <a:off x="4382525" y="3243900"/>
            <a:ext cx="1560600" cy="264900"/>
          </a:xfrm>
          <a:prstGeom prst="roundRect">
            <a:avLst>
              <a:gd name="adj" fmla="val 50000"/>
            </a:avLst>
          </a:prstGeom>
          <a:solidFill>
            <a:srgbClr val="E3FE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34"/>
          <p:cNvSpPr txBox="1">
            <a:spLocks noGrp="1"/>
          </p:cNvSpPr>
          <p:nvPr>
            <p:ph type="subTitle" idx="4294967295"/>
          </p:nvPr>
        </p:nvSpPr>
        <p:spPr>
          <a:xfrm>
            <a:off x="4525775" y="3290984"/>
            <a:ext cx="1274100" cy="120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in/marceloborba-ti</a:t>
            </a:r>
            <a:endParaRPr sz="11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392" name="Google Shape;392;p34" title="adobe-express-qr-code (3)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07625" y="3244212"/>
            <a:ext cx="918823" cy="918823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4"/>
          <p:cNvSpPr txBox="1"/>
          <p:nvPr/>
        </p:nvSpPr>
        <p:spPr>
          <a:xfrm>
            <a:off x="5807106" y="4596499"/>
            <a:ext cx="29049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394" name="Google Shape;394;p34" title="Marca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8275" y="4656220"/>
            <a:ext cx="1057467" cy="1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34"/>
          <p:cNvSpPr txBox="1"/>
          <p:nvPr/>
        </p:nvSpPr>
        <p:spPr>
          <a:xfrm>
            <a:off x="446900" y="1967225"/>
            <a:ext cx="33762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5"/>
              </a:spcBef>
              <a:spcAft>
                <a:spcPts val="525"/>
              </a:spcAft>
              <a:buNone/>
            </a:pPr>
            <a:r>
              <a:rPr lang="pt-BR" sz="18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O ponto de partida não é adotar mais IA. </a:t>
            </a:r>
            <a:r>
              <a:rPr lang="pt-BR" sz="18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É identificar onde automação inteligente remove gargalo real.</a:t>
            </a: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3473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 title="6ceb11e2c9f57e8750fe5380184df426.gif"/>
          <p:cNvPicPr preferRelativeResize="0"/>
          <p:nvPr/>
        </p:nvPicPr>
        <p:blipFill rotWithShape="1">
          <a:blip r:embed="rId3">
            <a:alphaModFix amt="19000"/>
          </a:blip>
          <a:srcRect l="18692" t="6348" r="11118" b="23511"/>
          <a:stretch/>
        </p:blipFill>
        <p:spPr>
          <a:xfrm flipH="1">
            <a:off x="0" y="-2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7"/>
          <p:cNvSpPr/>
          <p:nvPr/>
        </p:nvSpPr>
        <p:spPr>
          <a:xfrm>
            <a:off x="4411000" y="1186950"/>
            <a:ext cx="3066900" cy="3066900"/>
          </a:xfrm>
          <a:prstGeom prst="ellipse">
            <a:avLst/>
          </a:prstGeom>
          <a:solidFill>
            <a:srgbClr val="4320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7"/>
          <p:cNvSpPr/>
          <p:nvPr/>
        </p:nvSpPr>
        <p:spPr>
          <a:xfrm>
            <a:off x="525735" y="2085900"/>
            <a:ext cx="3066900" cy="12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88%</a:t>
            </a:r>
            <a:r>
              <a:rPr lang="pt-BR" sz="16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endParaRPr sz="16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das empresas </a:t>
            </a:r>
            <a:r>
              <a:rPr lang="pt-BR" sz="1600" b="1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já usam IA em </a:t>
            </a:r>
            <a:br>
              <a:rPr lang="pt-BR" sz="1600" b="1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600" b="1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ao menos uma função</a:t>
            </a:r>
            <a:r>
              <a:rPr lang="pt-BR" sz="1600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.</a:t>
            </a:r>
            <a:r>
              <a:rPr lang="pt-BR" sz="16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Adoção deixou de ser diferencial. </a:t>
            </a:r>
            <a:endParaRPr sz="16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7" name="Google Shape;77;p17"/>
          <p:cNvSpPr/>
          <p:nvPr/>
        </p:nvSpPr>
        <p:spPr>
          <a:xfrm>
            <a:off x="4988025" y="2085900"/>
            <a:ext cx="2178300" cy="9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5,5% </a:t>
            </a:r>
            <a:endParaRPr sz="4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têm retorno real sobre o investimento em IA. </a:t>
            </a:r>
            <a:endParaRPr sz="1600" i="0" u="none" strike="noStrike" cap="non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8" name="Google Shape;78;p17"/>
          <p:cNvSpPr txBox="1"/>
          <p:nvPr/>
        </p:nvSpPr>
        <p:spPr>
          <a:xfrm>
            <a:off x="4837549" y="288900"/>
            <a:ext cx="38685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ECOSSISTEMA DE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TRANSFORMAÇÃO DIGITAL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353400" y="265800"/>
            <a:ext cx="4388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      FRAMEWORK DIGITAL</a:t>
            </a: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 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534775" y="424955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McKinsey, The State of AI, 2025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1" name="Google Shape;81;p17"/>
          <p:cNvSpPr txBox="1"/>
          <p:nvPr/>
        </p:nvSpPr>
        <p:spPr>
          <a:xfrm>
            <a:off x="520669" y="816225"/>
            <a:ext cx="34101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>
                <a:solidFill>
                  <a:srgbClr val="F5F3F8"/>
                </a:solidFill>
                <a:latin typeface="Space Grotesk"/>
                <a:ea typeface="Space Grotesk"/>
                <a:cs typeface="Space Grotesk"/>
                <a:sym typeface="Space Grotesk"/>
              </a:rPr>
              <a:t>POUCAS EMPRESAS TÊM </a:t>
            </a:r>
            <a:r>
              <a:rPr lang="pt-BR" sz="2500" b="1">
                <a:solidFill>
                  <a:srgbClr val="E3FE78"/>
                </a:solidFill>
                <a:latin typeface="Space Grotesk"/>
                <a:ea typeface="Space Grotesk"/>
                <a:cs typeface="Space Grotesk"/>
                <a:sym typeface="Space Grotesk"/>
              </a:rPr>
              <a:t>RESULTADO</a:t>
            </a:r>
            <a:endParaRPr sz="2500" b="1">
              <a:solidFill>
                <a:srgbClr val="E3FE78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82" name="Google Shape;82;p17"/>
          <p:cNvSpPr/>
          <p:nvPr/>
        </p:nvSpPr>
        <p:spPr>
          <a:xfrm>
            <a:off x="7621450" y="1809000"/>
            <a:ext cx="2111700" cy="2111700"/>
          </a:xfrm>
          <a:prstGeom prst="ellipse">
            <a:avLst/>
          </a:prstGeom>
          <a:solidFill>
            <a:srgbClr val="7B5A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7"/>
          <p:cNvSpPr/>
          <p:nvPr/>
        </p:nvSpPr>
        <p:spPr>
          <a:xfrm rot="6694781">
            <a:off x="6184619" y="3992406"/>
            <a:ext cx="2706400" cy="2706400"/>
          </a:xfrm>
          <a:prstGeom prst="chord">
            <a:avLst>
              <a:gd name="adj1" fmla="val 4572879"/>
              <a:gd name="adj2" fmla="val 14437605"/>
            </a:avLst>
          </a:prstGeom>
          <a:solidFill>
            <a:srgbClr val="5E34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0B2E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 title="Bg.gif"/>
          <p:cNvPicPr preferRelativeResize="0"/>
          <p:nvPr/>
        </p:nvPicPr>
        <p:blipFill rotWithShape="1">
          <a:blip r:embed="rId3">
            <a:alphaModFix amt="28000"/>
          </a:blip>
          <a:srcRect t="20395" r="921" b="22091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/>
          <p:nvPr/>
        </p:nvSpPr>
        <p:spPr>
          <a:xfrm>
            <a:off x="660000" y="1972315"/>
            <a:ext cx="7824000" cy="1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>
                <a:solidFill>
                  <a:srgbClr val="DEFF7A"/>
                </a:solidFill>
                <a:latin typeface="Space Grotesk"/>
                <a:ea typeface="Space Grotesk"/>
                <a:cs typeface="Space Grotesk"/>
                <a:sym typeface="Space Grotesk"/>
              </a:rPr>
              <a:t>O PROBLEMA NÃO ESTÁ NA FERRAMENTA</a:t>
            </a:r>
            <a:br>
              <a:rPr lang="pt-BR" sz="3000" b="1">
                <a:solidFill>
                  <a:srgbClr val="DEFF7A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2900">
                <a:solidFill>
                  <a:schemeClr val="lt1"/>
                </a:solidFill>
                <a:latin typeface="Manrope ExtraLight"/>
                <a:ea typeface="Manrope ExtraLight"/>
                <a:cs typeface="Manrope ExtraLight"/>
                <a:sym typeface="Manrope ExtraLight"/>
              </a:rPr>
              <a:t>Está em como IA e RPA entram no legado, </a:t>
            </a:r>
            <a:br>
              <a:rPr lang="pt-BR" sz="2900">
                <a:solidFill>
                  <a:schemeClr val="lt1"/>
                </a:solidFill>
                <a:latin typeface="Manrope ExtraLight"/>
                <a:ea typeface="Manrope ExtraLight"/>
                <a:cs typeface="Manrope ExtraLight"/>
                <a:sym typeface="Manrope ExtraLight"/>
              </a:rPr>
            </a:br>
            <a:r>
              <a:rPr lang="pt-BR" sz="2900">
                <a:solidFill>
                  <a:schemeClr val="lt1"/>
                </a:solidFill>
                <a:latin typeface="Manrope ExtraLight"/>
                <a:ea typeface="Manrope ExtraLight"/>
                <a:cs typeface="Manrope ExtraLight"/>
                <a:sym typeface="Manrope ExtraLight"/>
              </a:rPr>
              <a:t>nos processos e nos times.</a:t>
            </a:r>
            <a:endParaRPr sz="2900">
              <a:solidFill>
                <a:srgbClr val="DEFF7A"/>
              </a:solidFill>
              <a:latin typeface="Manrope ExtraLight"/>
              <a:ea typeface="Manrope ExtraLight"/>
              <a:cs typeface="Manrope ExtraLight"/>
              <a:sym typeface="Manrope ExtraLight"/>
            </a:endParaRPr>
          </a:p>
        </p:txBody>
      </p:sp>
      <p:sp>
        <p:nvSpPr>
          <p:cNvPr id="90" name="Google Shape;90;p18"/>
          <p:cNvSpPr txBox="1"/>
          <p:nvPr/>
        </p:nvSpPr>
        <p:spPr>
          <a:xfrm>
            <a:off x="4837549" y="288900"/>
            <a:ext cx="38685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ECOSSISTEMA DE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TRANSFORMAÇÃO DIGITAL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353400" y="265800"/>
            <a:ext cx="4388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pt-BR" sz="8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      FRAMEWORK DIGITAL</a:t>
            </a: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 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DEFF7A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2" name="Google Shape;92;p18"/>
          <p:cNvSpPr/>
          <p:nvPr/>
        </p:nvSpPr>
        <p:spPr>
          <a:xfrm>
            <a:off x="3072012" y="1616599"/>
            <a:ext cx="30000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F3473"/>
              </a:buClr>
              <a:buSzPts val="1204"/>
              <a:buFont typeface="Montserrat"/>
              <a:buNone/>
            </a:pPr>
            <a:r>
              <a:rPr lang="pt-BR" sz="1620" b="1">
                <a:solidFill>
                  <a:srgbClr val="AA94E0"/>
                </a:solidFill>
                <a:latin typeface="Manrope"/>
                <a:ea typeface="Manrope"/>
                <a:cs typeface="Manrope"/>
                <a:sym typeface="Manrope"/>
              </a:rPr>
              <a:t>O GAP É DE OPERAÇÃO</a:t>
            </a:r>
            <a:endParaRPr sz="1620" b="1" i="0" u="none" strike="noStrike" cap="none">
              <a:solidFill>
                <a:srgbClr val="AA94E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9" title="Fios condutores .gif"/>
          <p:cNvPicPr preferRelativeResize="0"/>
          <p:nvPr/>
        </p:nvPicPr>
        <p:blipFill>
          <a:blip r:embed="rId3">
            <a:alphaModFix amt="3000"/>
          </a:blip>
          <a:stretch>
            <a:fillRect/>
          </a:stretch>
        </p:blipFill>
        <p:spPr>
          <a:xfrm>
            <a:off x="0" y="0"/>
            <a:ext cx="9152176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19"/>
          <p:cNvCxnSpPr/>
          <p:nvPr/>
        </p:nvCxnSpPr>
        <p:spPr>
          <a:xfrm>
            <a:off x="14875" y="1711525"/>
            <a:ext cx="2277600" cy="0"/>
          </a:xfrm>
          <a:prstGeom prst="straightConnector1">
            <a:avLst/>
          </a:prstGeom>
          <a:noFill/>
          <a:ln w="9525" cap="flat" cmpd="sng">
            <a:solidFill>
              <a:srgbClr val="8B4C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0" name="Google Shape;100;p19"/>
          <p:cNvSpPr/>
          <p:nvPr/>
        </p:nvSpPr>
        <p:spPr>
          <a:xfrm>
            <a:off x="2197675" y="1650025"/>
            <a:ext cx="123000" cy="1230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9"/>
          <p:cNvSpPr txBox="1"/>
          <p:nvPr/>
        </p:nvSpPr>
        <p:spPr>
          <a:xfrm>
            <a:off x="5920706" y="303350"/>
            <a:ext cx="29049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43205E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rgbClr val="43205E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02" name="Google Shape;102;p19" title="Marcarox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876" y="326460"/>
            <a:ext cx="768714" cy="1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 txBox="1"/>
          <p:nvPr/>
        </p:nvSpPr>
        <p:spPr>
          <a:xfrm>
            <a:off x="1207125" y="2079325"/>
            <a:ext cx="2904900" cy="12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5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1A0B2E"/>
                </a:solidFill>
                <a:latin typeface="Manrope"/>
                <a:ea typeface="Manrope"/>
                <a:cs typeface="Manrope"/>
                <a:sym typeface="Manrope"/>
              </a:rPr>
              <a:t>A maioria das </a:t>
            </a:r>
            <a:r>
              <a:rPr lang="pt-BR" sz="1300" b="1">
                <a:solidFill>
                  <a:srgbClr val="1A0B2E"/>
                </a:solidFill>
                <a:latin typeface="Manrope"/>
                <a:ea typeface="Manrope"/>
                <a:cs typeface="Manrope"/>
                <a:sym typeface="Manrope"/>
              </a:rPr>
              <a:t>iniciativas trava</a:t>
            </a:r>
            <a:r>
              <a:rPr lang="pt-BR" sz="1300">
                <a:solidFill>
                  <a:srgbClr val="1A0B2E"/>
                </a:solidFill>
                <a:latin typeface="Manrope"/>
                <a:ea typeface="Manrope"/>
                <a:cs typeface="Manrope"/>
                <a:sym typeface="Manrope"/>
              </a:rPr>
              <a:t> antes de chegar a resultado porque </a:t>
            </a:r>
            <a:endParaRPr sz="1300">
              <a:solidFill>
                <a:srgbClr val="1A0B2E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525"/>
              </a:spcBef>
              <a:spcAft>
                <a:spcPts val="525"/>
              </a:spcAft>
              <a:buNone/>
            </a:pPr>
            <a:r>
              <a:rPr lang="pt-BR" sz="1800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NÃO ESTÁ CONECTADA </a:t>
            </a:r>
            <a:br>
              <a:rPr lang="pt-BR" sz="1800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800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À OPERAÇÃO REAL.</a:t>
            </a:r>
            <a:endParaRPr sz="2100">
              <a:solidFill>
                <a:srgbClr val="5F347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0" title="Fios condutores .gif"/>
          <p:cNvPicPr preferRelativeResize="0"/>
          <p:nvPr/>
        </p:nvPicPr>
        <p:blipFill>
          <a:blip r:embed="rId3">
            <a:alphaModFix amt="3000"/>
          </a:blip>
          <a:stretch>
            <a:fillRect/>
          </a:stretch>
        </p:blipFill>
        <p:spPr>
          <a:xfrm>
            <a:off x="0" y="0"/>
            <a:ext cx="91521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/>
          <p:nvPr/>
        </p:nvSpPr>
        <p:spPr>
          <a:xfrm>
            <a:off x="5920706" y="303350"/>
            <a:ext cx="29049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43205E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rgbClr val="43205E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11" name="Google Shape;111;p20" title="Marcarox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876" y="326460"/>
            <a:ext cx="768714" cy="1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5359350" y="2110050"/>
            <a:ext cx="29049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5"/>
              </a:spcBef>
              <a:spcAft>
                <a:spcPts val="525"/>
              </a:spcAft>
              <a:buNone/>
            </a:pPr>
            <a:r>
              <a:rPr lang="pt-BR" sz="1800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SEM INTEGRAÇÃO AO NEGÓCIO, </a:t>
            </a:r>
            <a:r>
              <a:rPr lang="pt-BR" sz="1800" b="1">
                <a:solidFill>
                  <a:srgbClr val="5F3473"/>
                </a:solidFill>
                <a:latin typeface="Manrope"/>
                <a:ea typeface="Manrope"/>
                <a:cs typeface="Manrope"/>
                <a:sym typeface="Manrope"/>
              </a:rPr>
              <a:t>AUTOMAÇÃO VIRA EXPERIMENTO.</a:t>
            </a:r>
            <a:endParaRPr sz="1800" b="1">
              <a:solidFill>
                <a:srgbClr val="5F347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13" name="Google Shape;113;p20"/>
          <p:cNvCxnSpPr>
            <a:endCxn id="114" idx="6"/>
          </p:cNvCxnSpPr>
          <p:nvPr/>
        </p:nvCxnSpPr>
        <p:spPr>
          <a:xfrm>
            <a:off x="14750" y="1711525"/>
            <a:ext cx="6454200" cy="0"/>
          </a:xfrm>
          <a:prstGeom prst="straightConnector1">
            <a:avLst/>
          </a:prstGeom>
          <a:noFill/>
          <a:ln w="9525" cap="flat" cmpd="sng">
            <a:solidFill>
              <a:srgbClr val="8B4C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4" name="Google Shape;114;p20"/>
          <p:cNvSpPr/>
          <p:nvPr/>
        </p:nvSpPr>
        <p:spPr>
          <a:xfrm>
            <a:off x="6345950" y="1650025"/>
            <a:ext cx="123000" cy="1230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0"/>
          <p:cNvSpPr txBox="1"/>
          <p:nvPr/>
        </p:nvSpPr>
        <p:spPr>
          <a:xfrm>
            <a:off x="1207125" y="2079325"/>
            <a:ext cx="2904900" cy="12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5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BFBFBF"/>
                </a:solidFill>
                <a:latin typeface="Manrope"/>
                <a:ea typeface="Manrope"/>
                <a:cs typeface="Manrope"/>
                <a:sym typeface="Manrope"/>
              </a:rPr>
              <a:t>A maioria das </a:t>
            </a:r>
            <a:r>
              <a:rPr lang="pt-BR" sz="1300" b="1">
                <a:solidFill>
                  <a:srgbClr val="BFBFBF"/>
                </a:solidFill>
                <a:latin typeface="Manrope"/>
                <a:ea typeface="Manrope"/>
                <a:cs typeface="Manrope"/>
                <a:sym typeface="Manrope"/>
              </a:rPr>
              <a:t>iniciativas trava</a:t>
            </a:r>
            <a:r>
              <a:rPr lang="pt-BR" sz="1300">
                <a:solidFill>
                  <a:srgbClr val="BFBFBF"/>
                </a:solidFill>
                <a:latin typeface="Manrope"/>
                <a:ea typeface="Manrope"/>
                <a:cs typeface="Manrope"/>
                <a:sym typeface="Manrope"/>
              </a:rPr>
              <a:t> antes de chegar a resultado porque </a:t>
            </a:r>
            <a:endParaRPr sz="1300">
              <a:solidFill>
                <a:srgbClr val="BFBFBF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525"/>
              </a:spcBef>
              <a:spcAft>
                <a:spcPts val="525"/>
              </a:spcAft>
              <a:buNone/>
            </a:pPr>
            <a:r>
              <a:rPr lang="pt-BR" sz="1800">
                <a:solidFill>
                  <a:srgbClr val="BFBFBF"/>
                </a:solidFill>
                <a:latin typeface="Manrope"/>
                <a:ea typeface="Manrope"/>
                <a:cs typeface="Manrope"/>
                <a:sym typeface="Manrope"/>
              </a:rPr>
              <a:t>NÃO ESTÁ CONECTADA </a:t>
            </a:r>
            <a:br>
              <a:rPr lang="pt-BR" sz="1800">
                <a:solidFill>
                  <a:srgbClr val="BFBFBF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800">
                <a:solidFill>
                  <a:srgbClr val="BFBFBF"/>
                </a:solidFill>
                <a:latin typeface="Manrope"/>
                <a:ea typeface="Manrope"/>
                <a:cs typeface="Manrope"/>
                <a:sym typeface="Manrope"/>
              </a:rPr>
              <a:t>À OPERAÇÃO REAL.</a:t>
            </a:r>
            <a:endParaRPr sz="2100">
              <a:solidFill>
                <a:srgbClr val="BFBFB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326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1" title="br.png"/>
          <p:cNvPicPr preferRelativeResize="0"/>
          <p:nvPr/>
        </p:nvPicPr>
        <p:blipFill rotWithShape="1">
          <a:blip r:embed="rId3">
            <a:alphaModFix amt="9000"/>
          </a:blip>
          <a:srcRect l="8952" t="11533" r="6674" b="17671"/>
          <a:stretch/>
        </p:blipFill>
        <p:spPr>
          <a:xfrm>
            <a:off x="4151432" y="0"/>
            <a:ext cx="6130125" cy="514352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/>
          <p:nvPr/>
        </p:nvSpPr>
        <p:spPr>
          <a:xfrm>
            <a:off x="3104134" y="2960385"/>
            <a:ext cx="1926000" cy="10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17">
                <a:solidFill>
                  <a:srgbClr val="B3AAC6"/>
                </a:solidFill>
                <a:latin typeface="Manrope"/>
                <a:ea typeface="Manrope"/>
                <a:cs typeface="Manrope"/>
                <a:sym typeface="Manrope"/>
              </a:rPr>
              <a:t>+150</a:t>
            </a:r>
            <a:r>
              <a:rPr lang="pt-BR" sz="4817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lang="pt-BR" sz="4817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38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milhões de pessoas</a:t>
            </a:r>
            <a:r>
              <a:rPr lang="pt-BR" sz="937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lang="pt-BR" sz="937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937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impactadas com nossas soluções</a:t>
            </a:r>
            <a:endParaRPr sz="937">
              <a:solidFill>
                <a:schemeClr val="lt2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cxnSp>
        <p:nvCxnSpPr>
          <p:cNvPr id="122" name="Google Shape;122;p21"/>
          <p:cNvCxnSpPr/>
          <p:nvPr/>
        </p:nvCxnSpPr>
        <p:spPr>
          <a:xfrm>
            <a:off x="1178125" y="2787688"/>
            <a:ext cx="68070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23" name="Google Shape;123;p21"/>
          <p:cNvSpPr txBox="1"/>
          <p:nvPr/>
        </p:nvSpPr>
        <p:spPr>
          <a:xfrm>
            <a:off x="2666127" y="2228720"/>
            <a:ext cx="38310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1150" tIns="61150" rIns="61150" bIns="61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38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+16 anos de atuação</a:t>
            </a:r>
            <a:endParaRPr sz="1637" b="1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5030137" y="2960385"/>
            <a:ext cx="1926000" cy="10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17">
                <a:solidFill>
                  <a:srgbClr val="B3AAC6"/>
                </a:solidFill>
                <a:latin typeface="Manrope"/>
                <a:ea typeface="Manrope"/>
                <a:cs typeface="Manrope"/>
                <a:sym typeface="Manrope"/>
              </a:rPr>
              <a:t>+700</a:t>
            </a:r>
            <a:r>
              <a:rPr lang="pt-BR" sz="4817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lang="pt-BR" sz="4817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38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colaboradores</a:t>
            </a:r>
            <a:r>
              <a:rPr lang="pt-BR" sz="937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lang="pt-BR" sz="937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937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espalhados pelo Brasil</a:t>
            </a:r>
            <a:endParaRPr sz="937">
              <a:solidFill>
                <a:schemeClr val="lt2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1178119" y="2947047"/>
            <a:ext cx="1926000" cy="10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17">
                <a:solidFill>
                  <a:srgbClr val="B3AAC6"/>
                </a:solidFill>
                <a:latin typeface="Manrope"/>
                <a:ea typeface="Manrope"/>
                <a:cs typeface="Manrope"/>
                <a:sym typeface="Manrope"/>
              </a:rPr>
              <a:t>+50</a:t>
            </a:r>
            <a:r>
              <a:rPr lang="pt-BR" sz="4817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lang="pt-BR" sz="4817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38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clientes impactados</a:t>
            </a:r>
            <a:r>
              <a:rPr lang="pt-BR" sz="937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lang="pt-BR" sz="937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937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com nossas entregas</a:t>
            </a:r>
            <a:endParaRPr sz="937">
              <a:solidFill>
                <a:schemeClr val="lt2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6698967" y="2960372"/>
            <a:ext cx="1568100" cy="10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17">
                <a:solidFill>
                  <a:srgbClr val="B3AAC6"/>
                </a:solidFill>
                <a:latin typeface="Manrope"/>
                <a:ea typeface="Manrope"/>
                <a:cs typeface="Manrope"/>
                <a:sym typeface="Manrope"/>
              </a:rPr>
              <a:t>+5</a:t>
            </a:r>
            <a:r>
              <a:rPr lang="pt-BR" sz="4817">
                <a:solidFill>
                  <a:srgbClr val="E3FE78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lang="pt-BR" sz="4817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1338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países</a:t>
            </a:r>
            <a:br>
              <a:rPr lang="pt-BR" sz="937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pt-BR" sz="937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com atuações</a:t>
            </a:r>
            <a:endParaRPr sz="937">
              <a:solidFill>
                <a:schemeClr val="lt2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27" name="Google Shape;127;p21"/>
          <p:cNvSpPr txBox="1">
            <a:spLocks noGrp="1"/>
          </p:cNvSpPr>
          <p:nvPr>
            <p:ph type="ctrTitle"/>
          </p:nvPr>
        </p:nvSpPr>
        <p:spPr>
          <a:xfrm>
            <a:off x="408225" y="481825"/>
            <a:ext cx="36273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800" b="1">
                <a:solidFill>
                  <a:srgbClr val="F5F3F8"/>
                </a:solidFill>
                <a:latin typeface="Space Grotesk"/>
                <a:ea typeface="Space Grotesk"/>
                <a:cs typeface="Space Grotesk"/>
                <a:sym typeface="Space Grotesk"/>
              </a:rPr>
              <a:t>A </a:t>
            </a:r>
            <a:r>
              <a:rPr lang="pt-BR" sz="2800" b="1">
                <a:solidFill>
                  <a:srgbClr val="DEFF7A"/>
                </a:solidFill>
                <a:latin typeface="Space Grotesk"/>
                <a:ea typeface="Space Grotesk"/>
                <a:cs typeface="Space Grotesk"/>
                <a:sym typeface="Space Grotesk"/>
              </a:rPr>
              <a:t>FRAMEWORK</a:t>
            </a:r>
            <a:endParaRPr sz="2800" b="1">
              <a:solidFill>
                <a:srgbClr val="DEFF7A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8" name="Google Shape;128;p21"/>
          <p:cNvSpPr txBox="1"/>
          <p:nvPr/>
        </p:nvSpPr>
        <p:spPr>
          <a:xfrm>
            <a:off x="393025" y="1312750"/>
            <a:ext cx="43443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Missão de gerar valor </a:t>
            </a:r>
            <a:r>
              <a:rPr lang="pt-BR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na jornada de </a:t>
            </a:r>
            <a:r>
              <a:rPr lang="pt-BR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transformação digital</a:t>
            </a:r>
            <a:r>
              <a:rPr lang="pt-BR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e </a:t>
            </a:r>
            <a:r>
              <a:rPr lang="pt-BR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inovação </a:t>
            </a:r>
            <a:r>
              <a:rPr lang="pt-BR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de grandes marcas </a:t>
            </a:r>
            <a:r>
              <a:rPr lang="pt-BR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resolvendo desafios </a:t>
            </a:r>
            <a:r>
              <a:rPr lang="pt-BR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que envolvam tecnologia, design e visão de negócios.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9" name="Google Shape;129;p21"/>
          <p:cNvSpPr/>
          <p:nvPr/>
        </p:nvSpPr>
        <p:spPr>
          <a:xfrm>
            <a:off x="8426900" y="1673050"/>
            <a:ext cx="44400" cy="444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1"/>
          <p:cNvSpPr/>
          <p:nvPr/>
        </p:nvSpPr>
        <p:spPr>
          <a:xfrm>
            <a:off x="8902900" y="2149025"/>
            <a:ext cx="44400" cy="444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1"/>
          <p:cNvSpPr/>
          <p:nvPr/>
        </p:nvSpPr>
        <p:spPr>
          <a:xfrm>
            <a:off x="7460825" y="2246625"/>
            <a:ext cx="44400" cy="444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1"/>
          <p:cNvSpPr/>
          <p:nvPr/>
        </p:nvSpPr>
        <p:spPr>
          <a:xfrm>
            <a:off x="8522675" y="2824775"/>
            <a:ext cx="44400" cy="444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1"/>
          <p:cNvSpPr/>
          <p:nvPr/>
        </p:nvSpPr>
        <p:spPr>
          <a:xfrm>
            <a:off x="8230575" y="3684725"/>
            <a:ext cx="44400" cy="444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1"/>
          <p:cNvSpPr/>
          <p:nvPr/>
        </p:nvSpPr>
        <p:spPr>
          <a:xfrm>
            <a:off x="7089275" y="4547675"/>
            <a:ext cx="44400" cy="444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1"/>
          <p:cNvSpPr/>
          <p:nvPr/>
        </p:nvSpPr>
        <p:spPr>
          <a:xfrm>
            <a:off x="6412825" y="1380950"/>
            <a:ext cx="44400" cy="444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1"/>
          <p:cNvSpPr/>
          <p:nvPr/>
        </p:nvSpPr>
        <p:spPr>
          <a:xfrm>
            <a:off x="4879575" y="1482275"/>
            <a:ext cx="44400" cy="444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1"/>
          <p:cNvSpPr/>
          <p:nvPr/>
        </p:nvSpPr>
        <p:spPr>
          <a:xfrm>
            <a:off x="6412825" y="2728900"/>
            <a:ext cx="44400" cy="44400"/>
          </a:xfrm>
          <a:prstGeom prst="ellipse">
            <a:avLst/>
          </a:prstGeom>
          <a:solidFill>
            <a:srgbClr val="8B4C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1"/>
          <p:cNvSpPr txBox="1"/>
          <p:nvPr/>
        </p:nvSpPr>
        <p:spPr>
          <a:xfrm>
            <a:off x="5920706" y="303350"/>
            <a:ext cx="29049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39" name="Google Shape;139;p21" title="Marc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876" y="326460"/>
            <a:ext cx="768714" cy="12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/>
          <p:nvPr/>
        </p:nvSpPr>
        <p:spPr>
          <a:xfrm>
            <a:off x="6047899" y="2575275"/>
            <a:ext cx="28287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sp>
        <p:nvSpPr>
          <p:cNvPr id="145" name="Google Shape;145;p22"/>
          <p:cNvSpPr/>
          <p:nvPr/>
        </p:nvSpPr>
        <p:spPr>
          <a:xfrm>
            <a:off x="358250" y="1048750"/>
            <a:ext cx="62517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pic>
        <p:nvPicPr>
          <p:cNvPr id="146" name="Google Shape;14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62" y="1338225"/>
            <a:ext cx="510575" cy="239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7561" y="1387135"/>
            <a:ext cx="687194" cy="147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2"/>
          <p:cNvPicPr preferRelativeResize="0"/>
          <p:nvPr/>
        </p:nvPicPr>
        <p:blipFill rotWithShape="1">
          <a:blip r:embed="rId5">
            <a:alphaModFix/>
          </a:blip>
          <a:srcRect t="-221" b="-221"/>
          <a:stretch/>
        </p:blipFill>
        <p:spPr>
          <a:xfrm>
            <a:off x="3296525" y="1293741"/>
            <a:ext cx="578825" cy="328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46049" y="1313362"/>
            <a:ext cx="404725" cy="255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64200" y="1296899"/>
            <a:ext cx="687201" cy="27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49480" y="1372471"/>
            <a:ext cx="510570" cy="17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48232" y="1299593"/>
            <a:ext cx="259450" cy="316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648893" y="1353372"/>
            <a:ext cx="566634" cy="208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 title="LOGOSUSELO_HORIZONTAL-Header.png"/>
          <p:cNvPicPr preferRelativeResize="0"/>
          <p:nvPr/>
        </p:nvPicPr>
        <p:blipFill rotWithShape="1">
          <a:blip r:embed="rId11">
            <a:alphaModFix/>
          </a:blip>
          <a:srcRect r="44156"/>
          <a:stretch/>
        </p:blipFill>
        <p:spPr>
          <a:xfrm>
            <a:off x="2304371" y="1336718"/>
            <a:ext cx="555018" cy="242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20300" y="1349162"/>
            <a:ext cx="449125" cy="15989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/>
          <p:nvPr/>
        </p:nvSpPr>
        <p:spPr>
          <a:xfrm>
            <a:off x="464113" y="1138279"/>
            <a:ext cx="624300" cy="147600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Saúde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57" name="Google Shape;157;p2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932173" y="2925914"/>
            <a:ext cx="449101" cy="168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602911" y="2853073"/>
            <a:ext cx="434401" cy="237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2" title="2024-logo-swift-primary.png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189762" y="2952687"/>
            <a:ext cx="487849" cy="115408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2"/>
          <p:cNvSpPr/>
          <p:nvPr/>
        </p:nvSpPr>
        <p:spPr>
          <a:xfrm>
            <a:off x="6210679" y="2668466"/>
            <a:ext cx="624300" cy="147600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Varejo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1" name="Google Shape;161;p22"/>
          <p:cNvSpPr/>
          <p:nvPr/>
        </p:nvSpPr>
        <p:spPr>
          <a:xfrm>
            <a:off x="6313900" y="1810175"/>
            <a:ext cx="25725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sp>
        <p:nvSpPr>
          <p:cNvPr id="162" name="Google Shape;162;p22"/>
          <p:cNvSpPr/>
          <p:nvPr/>
        </p:nvSpPr>
        <p:spPr>
          <a:xfrm>
            <a:off x="358250" y="1810175"/>
            <a:ext cx="57714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pic>
        <p:nvPicPr>
          <p:cNvPr id="163" name="Google Shape;163;p22"/>
          <p:cNvPicPr preferRelativeResize="0"/>
          <p:nvPr/>
        </p:nvPicPr>
        <p:blipFill rotWithShape="1">
          <a:blip r:embed="rId16">
            <a:alphaModFix/>
          </a:blip>
          <a:srcRect t="24164" b="24159"/>
          <a:stretch/>
        </p:blipFill>
        <p:spPr>
          <a:xfrm>
            <a:off x="4014458" y="2111675"/>
            <a:ext cx="796789" cy="207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743363" y="2091282"/>
            <a:ext cx="539702" cy="24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2"/>
          <p:cNvPicPr preferRelativeResize="0"/>
          <p:nvPr/>
        </p:nvPicPr>
        <p:blipFill rotWithShape="1">
          <a:blip r:embed="rId18">
            <a:alphaModFix/>
          </a:blip>
          <a:srcRect l="8246" t="10634" r="6828" b="12306"/>
          <a:stretch/>
        </p:blipFill>
        <p:spPr>
          <a:xfrm>
            <a:off x="3395589" y="2091252"/>
            <a:ext cx="506345" cy="24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2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132467" y="2144778"/>
            <a:ext cx="810291" cy="140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055281" y="2116507"/>
            <a:ext cx="575559" cy="197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2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472875" y="2147197"/>
            <a:ext cx="547068" cy="136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 title="ECAD.png"/>
          <p:cNvPicPr preferRelativeResize="0"/>
          <p:nvPr/>
        </p:nvPicPr>
        <p:blipFill rotWithShape="1">
          <a:blip r:embed="rId22">
            <a:alphaModFix/>
          </a:blip>
          <a:srcRect l="22505" t="22604" r="19672" b="20529"/>
          <a:stretch/>
        </p:blipFill>
        <p:spPr>
          <a:xfrm>
            <a:off x="4923771" y="2035150"/>
            <a:ext cx="364012" cy="360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2" title="Esfera_01.png"/>
          <p:cNvPicPr preferRelativeResize="0"/>
          <p:nvPr/>
        </p:nvPicPr>
        <p:blipFill rotWithShape="1">
          <a:blip r:embed="rId23">
            <a:alphaModFix/>
          </a:blip>
          <a:srcRect l="1114" r="1124"/>
          <a:stretch/>
        </p:blipFill>
        <p:spPr>
          <a:xfrm>
            <a:off x="6464350" y="2141284"/>
            <a:ext cx="651760" cy="144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2" title="Smiles_01.png"/>
          <p:cNvPicPr preferRelativeResize="0"/>
          <p:nvPr/>
        </p:nvPicPr>
        <p:blipFill rotWithShape="1">
          <a:blip r:embed="rId24">
            <a:alphaModFix/>
          </a:blip>
          <a:srcRect t="5572" b="5563"/>
          <a:stretch/>
        </p:blipFill>
        <p:spPr>
          <a:xfrm>
            <a:off x="7245140" y="2077979"/>
            <a:ext cx="587576" cy="23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2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5400306" y="2065139"/>
            <a:ext cx="487854" cy="30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2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961747" y="2084835"/>
            <a:ext cx="746304" cy="225426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2"/>
          <p:cNvSpPr/>
          <p:nvPr/>
        </p:nvSpPr>
        <p:spPr>
          <a:xfrm>
            <a:off x="464113" y="1888789"/>
            <a:ext cx="624300" cy="147600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Pessoas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6444154" y="1888789"/>
            <a:ext cx="853800" cy="147600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Loyalty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6" name="Google Shape;176;p22"/>
          <p:cNvSpPr/>
          <p:nvPr/>
        </p:nvSpPr>
        <p:spPr>
          <a:xfrm>
            <a:off x="358250" y="4109125"/>
            <a:ext cx="46914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sp>
        <p:nvSpPr>
          <p:cNvPr id="177" name="Google Shape;177;p22"/>
          <p:cNvSpPr/>
          <p:nvPr/>
        </p:nvSpPr>
        <p:spPr>
          <a:xfrm>
            <a:off x="464113" y="4215979"/>
            <a:ext cx="675900" cy="147600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Finanças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78" name="Google Shape;178;p22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228491" y="4516301"/>
            <a:ext cx="602354" cy="106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2"/>
          <p:cNvPicPr preferRelativeResize="0"/>
          <p:nvPr/>
        </p:nvPicPr>
        <p:blipFill rotWithShape="1">
          <a:blip r:embed="rId28">
            <a:alphaModFix/>
          </a:blip>
          <a:srcRect l="7991" t="30751" r="7983" b="30751"/>
          <a:stretch/>
        </p:blipFill>
        <p:spPr>
          <a:xfrm>
            <a:off x="496892" y="4489374"/>
            <a:ext cx="645673" cy="160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2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2586345" y="4496903"/>
            <a:ext cx="527519" cy="145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2" title="pagol.png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3199789" y="4511715"/>
            <a:ext cx="404742" cy="115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2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3690456" y="4529016"/>
            <a:ext cx="578823" cy="81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2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4355205" y="4472309"/>
            <a:ext cx="365604" cy="159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2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1916770" y="4496928"/>
            <a:ext cx="583650" cy="18560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2"/>
          <p:cNvSpPr/>
          <p:nvPr/>
        </p:nvSpPr>
        <p:spPr>
          <a:xfrm>
            <a:off x="5245575" y="4109129"/>
            <a:ext cx="36411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sp>
        <p:nvSpPr>
          <p:cNvPr id="186" name="Google Shape;186;p22"/>
          <p:cNvSpPr/>
          <p:nvPr/>
        </p:nvSpPr>
        <p:spPr>
          <a:xfrm>
            <a:off x="5357412" y="4215979"/>
            <a:ext cx="792300" cy="147600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Gás e energia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87" name="Google Shape;187;p22" title="Edge_01.png"/>
          <p:cNvPicPr preferRelativeResize="0"/>
          <p:nvPr/>
        </p:nvPicPr>
        <p:blipFill rotWithShape="1">
          <a:blip r:embed="rId34">
            <a:alphaModFix/>
          </a:blip>
          <a:srcRect t="199" b="189"/>
          <a:stretch/>
        </p:blipFill>
        <p:spPr>
          <a:xfrm>
            <a:off x="6085367" y="4490473"/>
            <a:ext cx="419814" cy="10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 title="necta.png"/>
          <p:cNvPicPr preferRelativeResize="0"/>
          <p:nvPr/>
        </p:nvPicPr>
        <p:blipFill rotWithShape="1">
          <a:blip r:embed="rId35">
            <a:alphaModFix/>
          </a:blip>
          <a:srcRect t="39169" b="31621"/>
          <a:stretch/>
        </p:blipFill>
        <p:spPr>
          <a:xfrm>
            <a:off x="7385155" y="4440447"/>
            <a:ext cx="650470" cy="20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 title="compagas.png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8176881" y="4374991"/>
            <a:ext cx="540004" cy="296350"/>
          </a:xfrm>
          <a:prstGeom prst="rect">
            <a:avLst/>
          </a:prstGeom>
          <a:solidFill>
            <a:srgbClr val="FFFFFF">
              <a:alpha val="58429"/>
            </a:srgbClr>
          </a:solidFill>
          <a:ln>
            <a:noFill/>
          </a:ln>
        </p:spPr>
      </p:pic>
      <p:pic>
        <p:nvPicPr>
          <p:cNvPr id="190" name="Google Shape;190;p22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5346650" y="4470215"/>
            <a:ext cx="597461" cy="142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2"/>
          <p:cNvPicPr preferRelativeResize="0"/>
          <p:nvPr/>
        </p:nvPicPr>
        <p:blipFill rotWithShape="1">
          <a:blip r:embed="rId38">
            <a:alphaModFix/>
          </a:blip>
          <a:srcRect l="5928" t="23668" r="7664" b="13502"/>
          <a:stretch/>
        </p:blipFill>
        <p:spPr>
          <a:xfrm>
            <a:off x="6646437" y="4447189"/>
            <a:ext cx="597462" cy="188267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2"/>
          <p:cNvSpPr/>
          <p:nvPr/>
        </p:nvSpPr>
        <p:spPr>
          <a:xfrm>
            <a:off x="358250" y="2575275"/>
            <a:ext cx="55419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sp>
        <p:nvSpPr>
          <p:cNvPr id="193" name="Google Shape;193;p22"/>
          <p:cNvSpPr/>
          <p:nvPr/>
        </p:nvSpPr>
        <p:spPr>
          <a:xfrm>
            <a:off x="464113" y="2654841"/>
            <a:ext cx="1152900" cy="1476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Mobilidade e turismo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94" name="Google Shape;194;p22"/>
          <p:cNvPicPr preferRelativeResize="0"/>
          <p:nvPr/>
        </p:nvPicPr>
        <p:blipFill rotWithShape="1">
          <a:blip r:embed="rId39">
            <a:alphaModFix/>
          </a:blip>
          <a:srcRect l="16438" t="38239" r="17037" b="36835"/>
          <a:stretch/>
        </p:blipFill>
        <p:spPr>
          <a:xfrm>
            <a:off x="496900" y="2921619"/>
            <a:ext cx="792300" cy="119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2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1354150" y="2935853"/>
            <a:ext cx="404726" cy="115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2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1838525" y="2915415"/>
            <a:ext cx="739999" cy="14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2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2658175" y="2925834"/>
            <a:ext cx="613402" cy="123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2" title="logo_bh_airport.png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3351226" y="2832753"/>
            <a:ext cx="527524" cy="250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2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4009131" y="2894316"/>
            <a:ext cx="331764" cy="13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2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4481925" y="2929075"/>
            <a:ext cx="448683" cy="10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2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5049643" y="2875716"/>
            <a:ext cx="624033" cy="1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2"/>
          <p:cNvSpPr/>
          <p:nvPr/>
        </p:nvSpPr>
        <p:spPr>
          <a:xfrm>
            <a:off x="6724375" y="1055526"/>
            <a:ext cx="21624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sp>
        <p:nvSpPr>
          <p:cNvPr id="203" name="Google Shape;203;p22"/>
          <p:cNvSpPr/>
          <p:nvPr/>
        </p:nvSpPr>
        <p:spPr>
          <a:xfrm>
            <a:off x="6964986" y="1137630"/>
            <a:ext cx="734700" cy="147600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Educação 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04" name="Google Shape;204;p22"/>
          <p:cNvPicPr preferRelativeResize="0"/>
          <p:nvPr/>
        </p:nvPicPr>
        <p:blipFill rotWithShape="1">
          <a:blip r:embed="rId47">
            <a:alphaModFix/>
          </a:blip>
          <a:srcRect t="6248" b="6240"/>
          <a:stretch/>
        </p:blipFill>
        <p:spPr>
          <a:xfrm>
            <a:off x="7618101" y="1391860"/>
            <a:ext cx="449107" cy="221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2" title="AF_ANIMA_CMYK_SEM_DEGRADE_CS5_CV.PNG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8149825" y="1391729"/>
            <a:ext cx="613395" cy="18728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2"/>
          <p:cNvSpPr/>
          <p:nvPr/>
        </p:nvSpPr>
        <p:spPr>
          <a:xfrm>
            <a:off x="358250" y="3342800"/>
            <a:ext cx="66384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sp>
        <p:nvSpPr>
          <p:cNvPr id="207" name="Google Shape;207;p22"/>
          <p:cNvSpPr/>
          <p:nvPr/>
        </p:nvSpPr>
        <p:spPr>
          <a:xfrm>
            <a:off x="464113" y="3435416"/>
            <a:ext cx="1290300" cy="147600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Indústria e construção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08" name="Google Shape;208;p22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2750939" y="3680016"/>
            <a:ext cx="578309" cy="161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2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1947610" y="3666437"/>
            <a:ext cx="655631" cy="188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2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4364659" y="3667517"/>
            <a:ext cx="767299" cy="186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2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3476947" y="3690886"/>
            <a:ext cx="740013" cy="13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2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1227304" y="3701118"/>
            <a:ext cx="572611" cy="119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2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480624" y="3653102"/>
            <a:ext cx="598984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2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5279658" y="3664071"/>
            <a:ext cx="620534" cy="19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2"/>
          <p:cNvPicPr preferRelativeResize="0"/>
          <p:nvPr/>
        </p:nvPicPr>
        <p:blipFill rotWithShape="1">
          <a:blip r:embed="rId56">
            <a:alphaModFix/>
          </a:blip>
          <a:srcRect t="25026" b="25031"/>
          <a:stretch/>
        </p:blipFill>
        <p:spPr>
          <a:xfrm>
            <a:off x="6047889" y="3655604"/>
            <a:ext cx="708896" cy="210046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2"/>
          <p:cNvSpPr/>
          <p:nvPr/>
        </p:nvSpPr>
        <p:spPr>
          <a:xfrm>
            <a:off x="7116100" y="3347700"/>
            <a:ext cx="1770300" cy="671700"/>
          </a:xfrm>
          <a:prstGeom prst="roundRect">
            <a:avLst>
              <a:gd name="adj" fmla="val 13922"/>
            </a:avLst>
          </a:prstGeom>
          <a:solidFill>
            <a:srgbClr val="FFFFFF">
              <a:alpha val="58429"/>
            </a:srgbClr>
          </a:solidFill>
          <a:ln>
            <a:noFill/>
          </a:ln>
        </p:spPr>
        <p:txBody>
          <a:bodyPr spcFirstLastPara="1" wrap="square" lIns="78200" tIns="78200" rIns="78200" bIns="78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8"/>
          </a:p>
        </p:txBody>
      </p:sp>
      <p:sp>
        <p:nvSpPr>
          <p:cNvPr id="217" name="Google Shape;217;p22"/>
          <p:cNvSpPr/>
          <p:nvPr/>
        </p:nvSpPr>
        <p:spPr>
          <a:xfrm>
            <a:off x="7240606" y="3429804"/>
            <a:ext cx="853800" cy="147600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0A0A0A"/>
                </a:solidFill>
                <a:latin typeface="Manrope"/>
                <a:ea typeface="Manrope"/>
                <a:cs typeface="Manrope"/>
                <a:sym typeface="Manrope"/>
              </a:rPr>
              <a:t>Agronegócio</a:t>
            </a:r>
            <a:endParaRPr sz="700" b="1">
              <a:solidFill>
                <a:srgbClr val="0A0A0A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18" name="Google Shape;218;p22"/>
          <p:cNvPicPr preferRelativeResize="0"/>
          <p:nvPr/>
        </p:nvPicPr>
        <p:blipFill rotWithShape="1">
          <a:blip r:embed="rId57">
            <a:alphaModFix/>
          </a:blip>
          <a:srcRect t="22095" b="22095"/>
          <a:stretch/>
        </p:blipFill>
        <p:spPr>
          <a:xfrm>
            <a:off x="7337150" y="3673905"/>
            <a:ext cx="713498" cy="215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2"/>
          <p:cNvPicPr preferRelativeResize="0"/>
          <p:nvPr/>
        </p:nvPicPr>
        <p:blipFill rotWithShape="1">
          <a:blip r:embed="rId58">
            <a:alphaModFix amt="90000"/>
          </a:blip>
          <a:srcRect l="4388" r="7669" b="39102"/>
          <a:stretch/>
        </p:blipFill>
        <p:spPr>
          <a:xfrm>
            <a:off x="8130211" y="3694380"/>
            <a:ext cx="627438" cy="1607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2"/>
          <p:cNvSpPr txBox="1"/>
          <p:nvPr/>
        </p:nvSpPr>
        <p:spPr>
          <a:xfrm>
            <a:off x="391046" y="473474"/>
            <a:ext cx="3242100" cy="2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800" b="1">
                <a:solidFill>
                  <a:srgbClr val="542E6F"/>
                </a:solidFill>
                <a:latin typeface="Space Grotesk"/>
                <a:ea typeface="Space Grotesk"/>
                <a:cs typeface="Space Grotesk"/>
                <a:sym typeface="Space Grotesk"/>
              </a:rPr>
              <a:t>ALTO IMPACTO</a:t>
            </a:r>
            <a:endParaRPr sz="2800">
              <a:solidFill>
                <a:srgbClr val="542E6F"/>
              </a:solidFill>
              <a:latin typeface="Space Grotesk Light"/>
              <a:ea typeface="Space Grotesk Light"/>
              <a:cs typeface="Space Grotesk Light"/>
              <a:sym typeface="Space Grotesk Light"/>
            </a:endParaRPr>
          </a:p>
        </p:txBody>
      </p:sp>
      <p:sp>
        <p:nvSpPr>
          <p:cNvPr id="221" name="Google Shape;221;p22"/>
          <p:cNvSpPr txBox="1"/>
          <p:nvPr/>
        </p:nvSpPr>
        <p:spPr>
          <a:xfrm>
            <a:off x="2874200" y="552550"/>
            <a:ext cx="23715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>
                <a:solidFill>
                  <a:srgbClr val="111111"/>
                </a:solidFill>
                <a:latin typeface="Manrope Light"/>
                <a:ea typeface="Manrope Light"/>
                <a:cs typeface="Manrope Light"/>
                <a:sym typeface="Manrope Light"/>
              </a:rPr>
              <a:t>para grandes empresas</a:t>
            </a:r>
            <a:endParaRPr sz="1500">
              <a:solidFill>
                <a:srgbClr val="11111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222" name="Google Shape;222;p22" title="MERCROX.png"/>
          <p:cNvPicPr preferRelativeResize="0"/>
          <p:nvPr/>
        </p:nvPicPr>
        <p:blipFill rotWithShape="1">
          <a:blip r:embed="rId59">
            <a:alphaModFix/>
          </a:blip>
          <a:srcRect l="278" r="269"/>
          <a:stretch/>
        </p:blipFill>
        <p:spPr>
          <a:xfrm>
            <a:off x="8567075" y="294097"/>
            <a:ext cx="195376" cy="18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2" title="logo_pucpr_horizontal_rgb.png"/>
          <p:cNvPicPr preferRelativeResize="0"/>
          <p:nvPr/>
        </p:nvPicPr>
        <p:blipFill rotWithShape="1">
          <a:blip r:embed="rId60">
            <a:alphaModFix/>
          </a:blip>
          <a:srcRect/>
          <a:stretch/>
        </p:blipFill>
        <p:spPr>
          <a:xfrm>
            <a:off x="6886538" y="1342076"/>
            <a:ext cx="624301" cy="255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2"/>
          <p:cNvPicPr preferRelativeResize="0"/>
          <p:nvPr/>
        </p:nvPicPr>
        <p:blipFill>
          <a:blip r:embed="rId61">
            <a:alphaModFix/>
          </a:blip>
          <a:stretch>
            <a:fillRect/>
          </a:stretch>
        </p:blipFill>
        <p:spPr>
          <a:xfrm>
            <a:off x="8247127" y="2809093"/>
            <a:ext cx="404726" cy="309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3"/>
          <p:cNvSpPr/>
          <p:nvPr/>
        </p:nvSpPr>
        <p:spPr>
          <a:xfrm>
            <a:off x="1379800" y="3891314"/>
            <a:ext cx="6081600" cy="776700"/>
          </a:xfrm>
          <a:prstGeom prst="roundRect">
            <a:avLst>
              <a:gd name="adj" fmla="val 16667"/>
            </a:avLst>
          </a:prstGeom>
          <a:solidFill>
            <a:srgbClr val="AA94E0">
              <a:alpha val="7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1" name="Google Shape;231;p23" title="Adobe Express - pinterest-video88 (1).gif"/>
          <p:cNvPicPr preferRelativeResize="0"/>
          <p:nvPr/>
        </p:nvPicPr>
        <p:blipFill rotWithShape="1">
          <a:blip r:embed="rId3">
            <a:alphaModFix amt="5000"/>
          </a:blip>
          <a:srcRect t="5749" r="-3563" b="17897"/>
          <a:stretch/>
        </p:blipFill>
        <p:spPr>
          <a:xfrm>
            <a:off x="0" y="-16325"/>
            <a:ext cx="392400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3"/>
          <p:cNvSpPr txBox="1"/>
          <p:nvPr/>
        </p:nvSpPr>
        <p:spPr>
          <a:xfrm>
            <a:off x="481797" y="707154"/>
            <a:ext cx="34101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>
                <a:solidFill>
                  <a:srgbClr val="5F3473"/>
                </a:solidFill>
                <a:latin typeface="Space Grotesk"/>
                <a:ea typeface="Space Grotesk"/>
                <a:cs typeface="Space Grotesk"/>
                <a:sym typeface="Space Grotesk"/>
              </a:rPr>
              <a:t>EVOLUÇÃO E </a:t>
            </a:r>
            <a:endParaRPr sz="2500" b="1">
              <a:solidFill>
                <a:srgbClr val="5F3473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>
                <a:solidFill>
                  <a:srgbClr val="5F3473"/>
                </a:solidFill>
                <a:latin typeface="Space Grotesk"/>
                <a:ea typeface="Space Grotesk"/>
                <a:cs typeface="Space Grotesk"/>
                <a:sym typeface="Space Grotesk"/>
              </a:rPr>
              <a:t>AGILIDADE EM R&amp;S COM IA GENERATIVA</a:t>
            </a:r>
            <a:endParaRPr sz="2500" b="1">
              <a:solidFill>
                <a:srgbClr val="5F3473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3107898" y="4097373"/>
            <a:ext cx="13086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33"/>
              <a:buFont typeface="Arial"/>
              <a:buNone/>
            </a:pPr>
            <a:r>
              <a:rPr lang="pt-BR" sz="1212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no tempo médio de contratação</a:t>
            </a:r>
            <a:endParaRPr sz="1212" b="1">
              <a:solidFill>
                <a:srgbClr val="43205E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4" name="Google Shape;234;p23"/>
          <p:cNvSpPr txBox="1"/>
          <p:nvPr/>
        </p:nvSpPr>
        <p:spPr>
          <a:xfrm>
            <a:off x="1447779" y="3882322"/>
            <a:ext cx="1504800" cy="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525" tIns="102525" rIns="102525" bIns="1025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7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-88%</a:t>
            </a:r>
            <a:endParaRPr sz="1570" b="1"/>
          </a:p>
        </p:txBody>
      </p:sp>
      <p:sp>
        <p:nvSpPr>
          <p:cNvPr id="235" name="Google Shape;235;p23"/>
          <p:cNvSpPr txBox="1"/>
          <p:nvPr/>
        </p:nvSpPr>
        <p:spPr>
          <a:xfrm>
            <a:off x="6046470" y="4080786"/>
            <a:ext cx="1586400" cy="3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33"/>
              <a:buFont typeface="Arial"/>
              <a:buNone/>
            </a:pPr>
            <a:r>
              <a:rPr lang="pt-BR" sz="1233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contratações urgentes</a:t>
            </a:r>
            <a:endParaRPr sz="1233" b="1">
              <a:solidFill>
                <a:srgbClr val="43205E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6" name="Google Shape;236;p23"/>
          <p:cNvSpPr txBox="1"/>
          <p:nvPr/>
        </p:nvSpPr>
        <p:spPr>
          <a:xfrm>
            <a:off x="4386348" y="3882453"/>
            <a:ext cx="1504800" cy="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525" tIns="102525" rIns="102525" bIns="1025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7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24h</a:t>
            </a:r>
            <a:endParaRPr sz="1570" b="1"/>
          </a:p>
        </p:txBody>
      </p:sp>
      <p:pic>
        <p:nvPicPr>
          <p:cNvPr id="237" name="Google Shape;23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0965" y="1234067"/>
            <a:ext cx="137857" cy="137846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 txBox="1"/>
          <p:nvPr/>
        </p:nvSpPr>
        <p:spPr>
          <a:xfrm>
            <a:off x="5536450" y="891305"/>
            <a:ext cx="3324300" cy="27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rgbClr val="5F3474"/>
                </a:solidFill>
                <a:latin typeface="Manrope"/>
                <a:ea typeface="Manrope"/>
                <a:cs typeface="Manrope"/>
                <a:sym typeface="Manrope"/>
              </a:rPr>
              <a:t>Otimização do esforço</a:t>
            </a:r>
            <a:r>
              <a:rPr lang="pt-BR" sz="1100">
                <a:solidFill>
                  <a:srgbClr val="5F3474"/>
                </a:solidFill>
                <a:latin typeface="Manrope"/>
                <a:ea typeface="Manrope"/>
                <a:cs typeface="Manrope"/>
                <a:sym typeface="Manrope"/>
              </a:rPr>
              <a:t> de profissionais estratégicos na avaliação de perfis</a:t>
            </a:r>
            <a:endParaRPr sz="1100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5F3474"/>
                </a:solidFill>
                <a:latin typeface="Manrope"/>
                <a:ea typeface="Manrope"/>
                <a:cs typeface="Manrope"/>
                <a:sym typeface="Manrope"/>
              </a:rPr>
              <a:t>Junção entre a</a:t>
            </a:r>
            <a:r>
              <a:rPr lang="pt-BR" sz="1100" b="1">
                <a:solidFill>
                  <a:srgbClr val="5F3474"/>
                </a:solidFill>
                <a:latin typeface="Manrope"/>
                <a:ea typeface="Manrope"/>
                <a:cs typeface="Manrope"/>
                <a:sym typeface="Manrope"/>
              </a:rPr>
              <a:t> humanização dos processos seletivos </a:t>
            </a:r>
            <a:r>
              <a:rPr lang="pt-BR" sz="1100">
                <a:solidFill>
                  <a:srgbClr val="5F3474"/>
                </a:solidFill>
                <a:latin typeface="Manrope"/>
                <a:ea typeface="Manrope"/>
                <a:cs typeface="Manrope"/>
                <a:sym typeface="Manrope"/>
              </a:rPr>
              <a:t>e a</a:t>
            </a:r>
            <a:r>
              <a:rPr lang="pt-BR" sz="1100" b="1">
                <a:solidFill>
                  <a:srgbClr val="5F3474"/>
                </a:solidFill>
                <a:latin typeface="Manrope"/>
                <a:ea typeface="Manrope"/>
                <a:cs typeface="Manrope"/>
                <a:sym typeface="Manrope"/>
              </a:rPr>
              <a:t> agilidade da IA</a:t>
            </a:r>
            <a:endParaRPr sz="1100" b="1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b="1">
                <a:solidFill>
                  <a:srgbClr val="5F3474"/>
                </a:solidFill>
                <a:latin typeface="Manrope"/>
                <a:ea typeface="Manrope"/>
                <a:cs typeface="Manrope"/>
                <a:sym typeface="Manrope"/>
              </a:rPr>
              <a:t>Foco na cultura do cliente sem perder a qualidade em hard e soft skills</a:t>
            </a:r>
            <a:endParaRPr sz="1100" b="1">
              <a:solidFill>
                <a:srgbClr val="5F347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39" name="Google Shape;23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60964" y="3184322"/>
            <a:ext cx="137857" cy="137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65522" y="2182410"/>
            <a:ext cx="137857" cy="13784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3"/>
          <p:cNvSpPr txBox="1"/>
          <p:nvPr/>
        </p:nvSpPr>
        <p:spPr>
          <a:xfrm>
            <a:off x="5920706" y="303350"/>
            <a:ext cx="29049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43205E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          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PRODUCT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STRATEGY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</a:t>
            </a:r>
            <a:r>
              <a:rPr lang="pt-BR" sz="1100">
                <a:solidFill>
                  <a:srgbClr val="43205E"/>
                </a:solidFill>
                <a:latin typeface="Manrope Light"/>
                <a:ea typeface="Manrope Light"/>
                <a:cs typeface="Manrope Light"/>
                <a:sym typeface="Manrope Light"/>
              </a:rPr>
              <a:t> 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ENGINEERING 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GROWTH </a:t>
            </a:r>
            <a:r>
              <a:rPr lang="pt-BR" sz="1100" b="1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· </a:t>
            </a:r>
            <a:r>
              <a:rPr lang="pt-BR" sz="8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sz="800">
              <a:solidFill>
                <a:srgbClr val="43205E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42" name="Google Shape;242;p23" title="Marcaroxo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1876" y="326460"/>
            <a:ext cx="768714" cy="12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3" title="Talent - Conceito-06.png"/>
          <p:cNvPicPr preferRelativeResize="0"/>
          <p:nvPr/>
        </p:nvPicPr>
        <p:blipFill rotWithShape="1">
          <a:blip r:embed="rId8">
            <a:alphaModFix/>
          </a:blip>
          <a:srcRect t="70" b="80"/>
          <a:stretch/>
        </p:blipFill>
        <p:spPr>
          <a:xfrm>
            <a:off x="434849" y="2249675"/>
            <a:ext cx="1157243" cy="2223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3"/>
          <p:cNvSpPr txBox="1"/>
          <p:nvPr/>
        </p:nvSpPr>
        <p:spPr>
          <a:xfrm>
            <a:off x="398515" y="2510645"/>
            <a:ext cx="34602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43205E"/>
                </a:solidFill>
                <a:latin typeface="Manrope"/>
                <a:ea typeface="Manrope"/>
                <a:cs typeface="Manrope"/>
                <a:sym typeface="Manrope"/>
              </a:rPr>
              <a:t>IA generativa reduzindo SLA e etapas do recrutamento, com agilidade na busca pelos melhores talentos.</a:t>
            </a:r>
            <a:endParaRPr sz="1300">
              <a:solidFill>
                <a:srgbClr val="43205E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5" name="Google Shape;245;p23"/>
          <p:cNvSpPr/>
          <p:nvPr/>
        </p:nvSpPr>
        <p:spPr>
          <a:xfrm>
            <a:off x="5340687" y="852784"/>
            <a:ext cx="30000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3473"/>
              </a:buClr>
              <a:buSzPts val="1204"/>
              <a:buFont typeface="Montserrat"/>
              <a:buNone/>
            </a:pPr>
            <a:r>
              <a:rPr lang="pt-BR" sz="1520">
                <a:solidFill>
                  <a:srgbClr val="AA94E0"/>
                </a:solidFill>
                <a:latin typeface="Manrope"/>
                <a:ea typeface="Manrope"/>
                <a:cs typeface="Manrope"/>
                <a:sym typeface="Manrope"/>
              </a:rPr>
              <a:t>EFICIÊNCIA ESTRATÉGICA</a:t>
            </a:r>
            <a:endParaRPr sz="1520" i="0" u="none" strike="noStrike" cap="none">
              <a:solidFill>
                <a:srgbClr val="AA94E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6" name="Google Shape;246;p23"/>
          <p:cNvSpPr/>
          <p:nvPr/>
        </p:nvSpPr>
        <p:spPr>
          <a:xfrm>
            <a:off x="5340687" y="1835334"/>
            <a:ext cx="25440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3473"/>
              </a:buClr>
              <a:buSzPts val="1204"/>
              <a:buFont typeface="Montserrat"/>
              <a:buNone/>
            </a:pPr>
            <a:r>
              <a:rPr lang="pt-BR" sz="1520">
                <a:solidFill>
                  <a:srgbClr val="AA94E0"/>
                </a:solidFill>
                <a:latin typeface="Manrope"/>
                <a:ea typeface="Manrope"/>
                <a:cs typeface="Manrope"/>
                <a:sym typeface="Manrope"/>
              </a:rPr>
              <a:t>INTELIGÊNCIA HÍBRIDA</a:t>
            </a:r>
            <a:endParaRPr sz="1520" i="0" u="none" strike="noStrike" cap="none">
              <a:solidFill>
                <a:srgbClr val="AA94E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7" name="Google Shape;247;p23"/>
          <p:cNvSpPr/>
          <p:nvPr/>
        </p:nvSpPr>
        <p:spPr>
          <a:xfrm>
            <a:off x="5340687" y="2879266"/>
            <a:ext cx="31995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3473"/>
              </a:buClr>
              <a:buSzPts val="1204"/>
              <a:buFont typeface="Montserrat"/>
              <a:buNone/>
            </a:pPr>
            <a:r>
              <a:rPr lang="pt-BR" sz="1520">
                <a:solidFill>
                  <a:srgbClr val="AA94E0"/>
                </a:solidFill>
                <a:latin typeface="Manrope"/>
                <a:ea typeface="Manrope"/>
                <a:cs typeface="Manrope"/>
                <a:sym typeface="Manrope"/>
              </a:rPr>
              <a:t>FIT CULTURAL &amp; QUALIDADE</a:t>
            </a:r>
            <a:endParaRPr sz="1520" i="0" u="none" strike="noStrike" cap="none">
              <a:solidFill>
                <a:srgbClr val="AA94E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1206</Words>
  <Application>Microsoft Office PowerPoint</Application>
  <PresentationFormat>Apresentação na tela (16:9)</PresentationFormat>
  <Paragraphs>177</Paragraphs>
  <Slides>20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30" baseType="lpstr">
      <vt:lpstr>Manrope Medium</vt:lpstr>
      <vt:lpstr>Manrope Light</vt:lpstr>
      <vt:lpstr>Space Grotesk</vt:lpstr>
      <vt:lpstr>Manrope</vt:lpstr>
      <vt:lpstr>Space Grotesk Light</vt:lpstr>
      <vt:lpstr>Manrope ExtraLight</vt:lpstr>
      <vt:lpstr>Montserrat</vt:lpstr>
      <vt:lpstr>Calibri</vt:lpstr>
      <vt:lpstr>Arial</vt:lpstr>
      <vt:lpstr>Simple Light</vt:lpstr>
      <vt:lpstr>Apresentação do PowerPoint</vt:lpstr>
      <vt:lpstr>AUTOMAÇÃO INTELIGENTE EM OPERAÇÕES REAIS Recrutamento, compliance e legado.  Casos reais com resultado mensurável.</vt:lpstr>
      <vt:lpstr>Apresentação do PowerPoint</vt:lpstr>
      <vt:lpstr>Apresentação do PowerPoint</vt:lpstr>
      <vt:lpstr>Apresentação do PowerPoint</vt:lpstr>
      <vt:lpstr>Apresentação do PowerPoint</vt:lpstr>
      <vt:lpstr>A FRAMEWORK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TRANSFORMAÇÃO CASE CNPJ</vt:lpstr>
      <vt:lpstr>TRANSFORMAÇÃO COMO FUNCIONA NA PRÁTICA</vt:lpstr>
      <vt:lpstr>TRANSFORMAÇÃO CASE CNPJ</vt:lpstr>
      <vt:lpstr>TRANSFORMAÇÃO POR IA - DB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Victor Carvalhais</cp:lastModifiedBy>
  <cp:revision>1</cp:revision>
  <dcterms:modified xsi:type="dcterms:W3CDTF">2026-06-25T13:25:44Z</dcterms:modified>
</cp:coreProperties>
</file>