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4" r:id="rId6"/>
  </p:sldMasterIdLst>
  <p:notesMasterIdLst>
    <p:notesMasterId r:id="rId17"/>
  </p:notesMasterIdLst>
  <p:sldIdLst>
    <p:sldId id="2147481370" r:id="rId7"/>
    <p:sldId id="3265" r:id="rId8"/>
    <p:sldId id="2147481361" r:id="rId9"/>
    <p:sldId id="3201" r:id="rId10"/>
    <p:sldId id="3199" r:id="rId11"/>
    <p:sldId id="2147481369" r:id="rId12"/>
    <p:sldId id="2147481367" r:id="rId13"/>
    <p:sldId id="2147481366" r:id="rId14"/>
    <p:sldId id="3287" r:id="rId15"/>
    <p:sldId id="214748136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DBFF"/>
    <a:srgbClr val="0000FF"/>
    <a:srgbClr val="EC1923"/>
    <a:srgbClr val="FFFFFF"/>
    <a:srgbClr val="FF0000"/>
    <a:srgbClr val="003248"/>
    <a:srgbClr val="242013"/>
    <a:srgbClr val="737779"/>
    <a:srgbClr val="EB1923"/>
    <a:srgbClr val="BA1F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5801" autoAdjust="0"/>
  </p:normalViewPr>
  <p:slideViewPr>
    <p:cSldViewPr snapToGrid="0">
      <p:cViewPr varScale="1">
        <p:scale>
          <a:sx n="74" d="100"/>
          <a:sy n="74" d="100"/>
        </p:scale>
        <p:origin x="86" y="30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Carvalhais" userId="02deb496554e253a" providerId="LiveId" clId="{720DD2EA-1D9F-4EFB-81B5-163496F78E28}"/>
    <pc:docChg chg="undo custSel addSld modSld">
      <pc:chgData name="Victor Carvalhais" userId="02deb496554e253a" providerId="LiveId" clId="{720DD2EA-1D9F-4EFB-81B5-163496F78E28}" dt="2026-06-25T11:45:49.748" v="11"/>
      <pc:docMkLst>
        <pc:docMk/>
      </pc:docMkLst>
      <pc:sldChg chg="addSp delSp modSp mod">
        <pc:chgData name="Victor Carvalhais" userId="02deb496554e253a" providerId="LiveId" clId="{720DD2EA-1D9F-4EFB-81B5-163496F78E28}" dt="2026-06-25T11:45:42.031" v="8" actId="931"/>
        <pc:sldMkLst>
          <pc:docMk/>
          <pc:sldMk cId="2111731139" sldId="3265"/>
        </pc:sldMkLst>
        <pc:picChg chg="add del mod">
          <ac:chgData name="Victor Carvalhais" userId="02deb496554e253a" providerId="LiveId" clId="{720DD2EA-1D9F-4EFB-81B5-163496F78E28}" dt="2026-06-25T11:45:35.838" v="5" actId="931"/>
          <ac:picMkLst>
            <pc:docMk/>
            <pc:sldMk cId="2111731139" sldId="3265"/>
            <ac:picMk id="3" creationId="{339682B5-B6AF-68D7-24BD-6E3ABEAF00D9}"/>
          </ac:picMkLst>
        </pc:picChg>
        <pc:picChg chg="add del mod">
          <ac:chgData name="Victor Carvalhais" userId="02deb496554e253a" providerId="LiveId" clId="{720DD2EA-1D9F-4EFB-81B5-163496F78E28}" dt="2026-06-25T11:45:42.031" v="8" actId="931"/>
          <ac:picMkLst>
            <pc:docMk/>
            <pc:sldMk cId="2111731139" sldId="3265"/>
            <ac:picMk id="5" creationId="{A22D759C-A113-8417-6EDF-F2876241A57F}"/>
          </ac:picMkLst>
        </pc:picChg>
      </pc:sldChg>
      <pc:sldChg chg="addSp modSp new mod">
        <pc:chgData name="Victor Carvalhais" userId="02deb496554e253a" providerId="LiveId" clId="{720DD2EA-1D9F-4EFB-81B5-163496F78E28}" dt="2026-06-25T11:45:49.748" v="11"/>
        <pc:sldMkLst>
          <pc:docMk/>
          <pc:sldMk cId="235451310" sldId="2147481370"/>
        </pc:sldMkLst>
        <pc:picChg chg="add mod">
          <ac:chgData name="Victor Carvalhais" userId="02deb496554e253a" providerId="LiveId" clId="{720DD2EA-1D9F-4EFB-81B5-163496F78E28}" dt="2026-06-25T11:45:49.748" v="11"/>
          <ac:picMkLst>
            <pc:docMk/>
            <pc:sldMk cId="235451310" sldId="2147481370"/>
            <ac:picMk id="3" creationId="{ED1E22C9-D483-65C7-4A44-EA3E7036F0D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A2485-0322-8D40-92E1-8F7D1B567B23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FFF43-91D8-274A-B8E2-727E0FE69C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4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5">
          <a:extLst>
            <a:ext uri="{FF2B5EF4-FFF2-40B4-BE49-F238E27FC236}">
              <a16:creationId xmlns:a16="http://schemas.microsoft.com/office/drawing/2014/main" id="{828165ED-372E-C231-E11B-12278BEBD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6" name="Google Shape;3626;g3257f281de8_0_1260:notes">
            <a:extLst>
              <a:ext uri="{FF2B5EF4-FFF2-40B4-BE49-F238E27FC236}">
                <a16:creationId xmlns:a16="http://schemas.microsoft.com/office/drawing/2014/main" id="{C1FE25AF-1A86-E8D5-A3CA-D2E6DFF321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 dirty="0"/>
          </a:p>
        </p:txBody>
      </p:sp>
      <p:sp>
        <p:nvSpPr>
          <p:cNvPr id="3627" name="Google Shape;3627;g3257f281de8_0_1260:notes">
            <a:extLst>
              <a:ext uri="{FF2B5EF4-FFF2-40B4-BE49-F238E27FC236}">
                <a16:creationId xmlns:a16="http://schemas.microsoft.com/office/drawing/2014/main" id="{A45B1CE5-ADDD-A723-36E4-F1CBE493D9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*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3347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5">
          <a:extLst>
            <a:ext uri="{FF2B5EF4-FFF2-40B4-BE49-F238E27FC236}">
              <a16:creationId xmlns:a16="http://schemas.microsoft.com/office/drawing/2014/main" id="{828165ED-372E-C231-E11B-12278BEBD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6" name="Google Shape;3626;g3257f281de8_0_1260:notes">
            <a:extLst>
              <a:ext uri="{FF2B5EF4-FFF2-40B4-BE49-F238E27FC236}">
                <a16:creationId xmlns:a16="http://schemas.microsoft.com/office/drawing/2014/main" id="{C1FE25AF-1A86-E8D5-A3CA-D2E6DFF321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7" name="Google Shape;3627;g3257f281de8_0_1260:notes">
            <a:extLst>
              <a:ext uri="{FF2B5EF4-FFF2-40B4-BE49-F238E27FC236}">
                <a16:creationId xmlns:a16="http://schemas.microsoft.com/office/drawing/2014/main" id="{A45B1CE5-ADDD-A723-36E4-F1CBE493D9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*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334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2FFF43-91D8-274A-B8E2-727E0FE69C5E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8109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57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A30736-9BB3-1F41-BE05-41575D628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886C634-A3CD-A045-ACEC-2A73F813D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FA0CD4-0EAA-F749-9187-B42710127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1BFBA7-E338-7740-82F9-90EAE5C0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2A63AA-D4D5-0141-BF29-6DB403711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519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2240CB-C9CB-394D-9EC6-A38E0C0175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5D8312B-FC05-8643-93FB-9542D0644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E58F67-CF49-A64F-B54C-27C2FCBF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70CC41-A04E-9B41-B523-8C124BE9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BCC4DE-1D8F-B14A-BF1F-CF93B3DE6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6269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314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939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811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342BA-4F63-B548-89A2-9A535A7FB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81A39A-C316-194B-A151-D07189500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FE374-DA52-884E-96E4-BD50D29100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8A9C7-6EC3-4847-BA91-2D460735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FBAB2-EE28-224F-A5C2-3783841A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024277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7696A-66F9-F34D-BFC1-7AA8380D1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F72E6-46FE-3944-BBDC-1BDCFA007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34798-909B-584F-96AD-1A23216AA2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FAE50-A721-F249-AA66-438B96DF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53BEC-FECB-C449-B985-D476A35D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738138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C0202-6C6D-ED40-8F37-2C60C01A0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A68A4-2106-9A49-B1E6-A73CA87BE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422D9-28E2-F340-97F0-8E02CE1D49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F7AF2-D55F-C349-88CC-3427ED905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53AF9-B48A-764F-9973-BB1C9E510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13243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7427-7D09-5B4C-834C-2248651C6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41C6C-2480-C24C-981B-2270F76B9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29606-DFB9-EF41-BC9E-5828CBC96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48F63-042B-BE4E-9F5B-8C513656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2EBB0-9FEF-894B-AA96-0B86DB3B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E08F1-7C1A-D04A-AE5F-3338A6AB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63047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B96D-BE24-F84C-AC30-3A1513F32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93BDA-57CB-D645-9096-E1E3B0DC4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6A764D-0F37-DF48-B16F-C81A93336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843167-4FE1-E643-9791-205427FC41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4DA6AA-8032-D748-9148-DB9EE5993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8DF58A-F55B-6D4B-831E-95A87EE6F9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BA0BDA-20B7-BC4B-92B1-7AEBDA7AF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9DFD1-393F-A840-A0CB-12908B756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65453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9B111-F277-FF44-A65B-D43060E3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A79761-6DF5-0745-8978-5AA825D78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F67221-D6B7-B548-A823-DD05D2815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78B966-55F1-7F46-A3EB-116B84D74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2DF6D5-46E5-8049-B97C-3853E7DE0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8961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174AC-CC74-4B44-B89D-434A4CE2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101C4-3697-6E46-83F5-62C3C64A0D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D0888A-1738-4C46-AD96-9D4EDD7F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0EB628-E408-8D4C-B643-D25B3BA8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0982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8C3083-0A7E-824B-91CA-FB6C58ED92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F7AFC2-C499-9446-B06D-0B0E3E86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ED777-D37A-8D49-9634-F13870DE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334232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ACC40-AE7F-8749-8DBF-6393ED3B6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230C0-D9EB-ED48-8236-1B2C3FB79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48154-BA44-6742-AFE7-061EFF67CE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DCCB2-8B85-464B-9D5C-8DEC8F74D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91B20-014A-D541-ACC9-DAA93517E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A6277-7033-1B41-B86D-FD7473BC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70294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40115-74D5-AE40-9D5E-1F9E7FA28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0C701-1902-BA48-9195-C91EFF2FC2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B6BEAF-8162-F84E-A6F6-0E9EF59A3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964C06-5F29-1646-A874-74D390CE1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61EBD-6475-8B4E-AA43-14985B153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9CAB2-918A-9D49-BB9D-C69832E20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9060189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FFDD8-6858-0C44-AD50-1EB5AE21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33E629-D06E-D148-9853-33C313B45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A7647-5D9D-4048-8A56-E08D8746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A37C9-8B77-3647-9673-103E6660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A9E01-BE67-8B44-BAF1-260070CEE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958740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D75EEF-C0DF-7E46-9208-515E091470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84B66-51FF-534F-A015-08962BBD5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6645C-C68E-934E-B383-13C2141EA4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127B40-558B-1248-A332-702C8B4B13CC}" type="datetimeFigureOut">
              <a:rPr lang="en-BR" smtClean="0"/>
              <a:t>06/25/2026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78218-B63B-344F-B966-F3534517D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78D1F-77DD-4D45-AD15-87A08FA08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CA3DC5-8201-2E45-9E3D-73301028FEAB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8313300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58C1-CED0-FC38-A552-C330DFAF8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C09327-D14E-4F88-0FCF-1C19E668D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347D-92A3-A66E-DA47-13605612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C134E-E155-DE9D-4B7F-B8DA0593A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83861-8D3B-7CA8-A982-DA51EB617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564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3F4C-31C6-E796-FC36-460E3FC61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508CD-F4A4-5640-7A60-3402FE57E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8C15C-2830-56DE-450A-BC48EFB00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9E05C-264E-C604-2C03-DCDD07CBF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7504F-5D08-E13D-CA6E-2FF9CDE28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9860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D1972-C6CC-CA05-5A71-CDBCA5D82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96B29-BC2F-A6AC-B84C-0E47B1D50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AEFB3-3196-9CFF-6EC0-CBF10CC42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9A232-6579-93A6-9BDD-B6F2692A7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517B8-84B0-2FE9-B29A-D810B6ED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62619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78093-35DB-A716-6890-A3E217B56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BA627-F58B-4FA5-B634-EB4E689AD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D0DB5-36F5-DC4D-EA7C-0EE2581793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8A2DE4-BE3C-9C8C-C22C-221DD8D2C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7E303-909A-9AC4-222C-CB12B53D3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AC640-5EAC-E66F-96EC-5B05B734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16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BD6087-E7C4-3048-8A5D-D1B09373A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C8D5CF-4929-7842-AF93-30FA42560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F7B528-0B18-3A4A-BE5A-24F05800D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B32E1C-46F1-5546-93BE-FB986B50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6D6845-22A4-A44C-ACE4-5F1A40B71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1987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C6488-931F-A727-D1B8-4830AC81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1B4B7-F5C4-5DB8-3523-9C24C5A5B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76995D-4A6B-116B-25E8-A9DBDEF77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591738-95D7-4CBF-AE17-EDF5098B08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61F2B-CBFE-22E0-D880-22838E159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BDF0CD-8141-7ECB-DE39-555B240EF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679A5D-DB1B-197C-50C4-8DC8E369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E02E9D-E077-2060-7905-296520BA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92041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CA18E-A266-F123-884A-DE74B0DD3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94515-EBF7-9AFE-90B9-C31429177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3DF1C0-B30B-5451-BA5B-94405D23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04344-585F-06B8-BC24-12D3C7F4D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2032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19045C-BA5C-B72F-BD48-BF0249659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8C991-000D-D62F-D9BC-47B5682FB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357D15-CE15-C77D-236F-0AE1E2D9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29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5EE22-2A11-F9AD-CA58-0D636881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48F36-4FEB-B70D-4F32-7D061F191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E73E32-5F62-F5E2-8302-E8E9D08F7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1C42A-E3FC-2B7E-33C1-25552E883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440CE-2339-07A3-364D-99F3E3FA0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CF15D-FF9B-B1FB-83C1-AE9A19E9D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092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BB1CF-5D8A-4437-006B-2D6A948B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F47D43-F4E2-9CF4-FE11-FE94E3FDA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C1D36-D1CE-C7C0-72BF-C8037A6A5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AFBCE-F9C9-6AD6-433A-F6780BC6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2DF18-137D-96B0-F0E2-96547F7E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0FEBE-D0C3-6805-F3EB-C2066FF7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6356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5889E-4738-F90D-737A-273CE26C1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BA90C1-9FFE-DC86-99E1-86CAB36FEB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1C291-7907-28E9-EBFF-FE4681DA7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7FBEB-D6DC-7D80-BA69-8A95A8AFE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DF531-ABC1-6687-7FEF-F6605370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6115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C85FBB-51B1-5594-19EC-795AFC5C4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DB1F2-FFFA-3D8C-FFC5-5939A3217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75C62-8C3F-E7BE-9D33-C32AFA106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1D666-082B-41DC-F249-1BD9D0DF4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C7DCE-E15E-9DD1-4500-20A0D9EB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7073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V="1">
            <a:off x="143573" y="784524"/>
            <a:ext cx="11917107" cy="3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V="1">
            <a:off x="137446" y="6292220"/>
            <a:ext cx="11917107" cy="31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93B83"/>
                </a:solidFill>
              </a:defRPr>
            </a:lvl1pPr>
          </a:lstStyle>
          <a:p>
            <a:fld id="{2605804C-AD73-48B8-BF65-8596AE223909}" type="datetime1">
              <a:rPr lang="pt-BR" smtClean="0"/>
              <a:t>25/06/2026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93B83"/>
                </a:solidFill>
              </a:defRPr>
            </a:lvl1pPr>
          </a:lstStyle>
          <a:p>
            <a:r>
              <a:rPr lang="en-US"/>
              <a:t>MV3 Tecnologia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93B83"/>
                </a:solidFill>
              </a:defRPr>
            </a:lvl1pPr>
          </a:lstStyle>
          <a:p>
            <a:fld id="{AB9E72B3-41BC-4563-AAEC-9DA20A1DBAB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3" name="Picture 12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C9A8F03F-69E6-B7C4-F0BE-FFFE7B0400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511" y="0"/>
            <a:ext cx="1602000" cy="78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475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 1 1" userDrawn="1">
  <p:cSld name="Blank 2 1 1"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5" name="Google Shape;2265;p275"/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2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reeform 29">
            <a:extLst>
              <a:ext uri="{FF2B5EF4-FFF2-40B4-BE49-F238E27FC236}">
                <a16:creationId xmlns:a16="http://schemas.microsoft.com/office/drawing/2014/main" id="{A6619974-40C4-D049-77D1-41BAB2A192E0}"/>
              </a:ext>
            </a:extLst>
          </p:cNvPr>
          <p:cNvSpPr/>
          <p:nvPr userDrawn="1"/>
        </p:nvSpPr>
        <p:spPr>
          <a:xfrm>
            <a:off x="0" y="-4421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/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826C6A38-BCBB-1774-3213-036605088C3A}"/>
              </a:ext>
            </a:extLst>
          </p:cNvPr>
          <p:cNvSpPr txBox="1"/>
          <p:nvPr userDrawn="1"/>
        </p:nvSpPr>
        <p:spPr>
          <a:xfrm>
            <a:off x="10134198" y="6390853"/>
            <a:ext cx="2057801" cy="36933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3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63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94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26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57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989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2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65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>
                <a:solidFill>
                  <a:schemeClr val="bg1"/>
                </a:solidFill>
              </a:rPr>
              <a:t>www.mv3.com.br</a:t>
            </a:r>
            <a:endParaRPr lang="pt-BR" sz="16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4" name="Google Shape;1164;p136">
            <a:extLst>
              <a:ext uri="{FF2B5EF4-FFF2-40B4-BE49-F238E27FC236}">
                <a16:creationId xmlns:a16="http://schemas.microsoft.com/office/drawing/2014/main" id="{C26A1333-25BF-DC5E-583A-F98A20C6D405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490" y="244972"/>
            <a:ext cx="1745965" cy="480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 descr="Home [cogna-landingpage.multiscreensite.com]">
            <a:extLst>
              <a:ext uri="{FF2B5EF4-FFF2-40B4-BE49-F238E27FC236}">
                <a16:creationId xmlns:a16="http://schemas.microsoft.com/office/drawing/2014/main" id="{F601EF16-C0D9-7E0D-666A-79C6EA7433A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28897" y="150725"/>
            <a:ext cx="1598012" cy="58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5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E165CC-0B1A-A245-B677-5EB9AA4B0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7A3BB8-07F7-9B48-8C5B-49C6C7F6D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C4EFF30-26D3-054C-A85F-3BD87FF81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1C12C51-E07A-604D-8123-8F36D203A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FF8F1A-EF72-1343-AADA-3296EBBB8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66E98D-29E8-B54F-8A5D-E7E753568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82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BB183-E875-A640-8B32-32723610C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1EBD81-D30E-714F-B947-A7B3DD968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D8E5A2-265D-9A4B-A663-7CF1C9B49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4896D59-7084-154F-88FA-E71CA2C62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6B56AE5-CF03-BA45-9191-A2875AF81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E932329-DE7F-3A4F-8BB6-4968F4D0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C011F61-08A3-2443-A817-ED7F921F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FDF92AD-3701-704C-9300-88BD1F667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630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1FBA7A-9787-6A4F-A79D-B577921A5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7AE9114-2BDE-AE4A-935B-DEAF0DAC9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5C0D53D-F6C8-5649-A2F7-DF98050D7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E16E301-7425-B34B-A0A3-7FEEECD05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4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6925B21-B087-954B-9414-071565451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D1E9D16-26FB-6E43-9517-32B0BA1BE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E5E26C-EA7C-6F46-8205-57C9549BE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1270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86DE8-27BB-AE41-84C5-C19B1132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50A1C6-307A-454C-B831-EC1ED32A5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ED74AEB-608F-904E-BC9B-97F16827B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CCFBB76-EAA4-2E41-9C51-7CE41A542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FFF3AE-9395-3C4E-9472-C229BC3B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71B1BC-AB56-C141-8194-7CF86FD6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23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D51C7-C4B5-CC45-B574-A60B0AFD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7A69912-D702-494A-B99D-19A137833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3501F76-62AF-4044-9877-08510777C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DE39C1-0E65-6B48-A6DD-2C21C0B0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26F287-8092-2640-87D8-2D96D0667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AD0222-4E3D-E245-8FFE-FB62F87B8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634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27992A7-1236-8D4B-BF7F-16587114D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98148D-BC4A-2042-909E-CE6421260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C8B12F-D368-8340-9BF8-7145B35B2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A60B7-A66D-5B43-B680-2E5AF5F9CE61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6177EE-3C5C-1646-9A04-8CCBCE70E3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99D7EB-6128-6146-89AF-99CC06F14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DEC3E-3D16-9D4B-AD79-04D70BEFAB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20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2" r:id="rId12"/>
    <p:sldLayoutId id="2147483689" r:id="rId13"/>
    <p:sldLayoutId id="214748369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kitchenware&#10;&#10;Description automatically generated">
            <a:extLst>
              <a:ext uri="{FF2B5EF4-FFF2-40B4-BE49-F238E27FC236}">
                <a16:creationId xmlns:a16="http://schemas.microsoft.com/office/drawing/2014/main" id="{39B373FB-3563-B844-AA82-E6F4086BECD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5000"/>
          </a:blip>
          <a:stretch>
            <a:fillRect/>
          </a:stretch>
        </p:blipFill>
        <p:spPr>
          <a:xfrm>
            <a:off x="261193" y="-1075845"/>
            <a:ext cx="10051207" cy="879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4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7B10E8-23CC-72FE-9740-1E64414F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23EFB-DD5C-F462-BF03-A10A47DAA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C51BF-69E9-595B-8E9D-8E5AF3909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548233-A450-46C4-975E-FE0C6C8EB3E8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C8BD4-9D0C-2158-E7E6-90330E362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E6574-52FC-B302-73F2-623803008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FC4DB-AD26-4123-91EE-D211ACD93F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993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3.jpe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6.png"/><Relationship Id="rId10" Type="http://schemas.openxmlformats.org/officeDocument/2006/relationships/image" Target="../media/image113.png"/><Relationship Id="rId4" Type="http://schemas.openxmlformats.org/officeDocument/2006/relationships/image" Target="../media/image4.png"/><Relationship Id="rId9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3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jpeg"/><Relationship Id="rId39" Type="http://schemas.openxmlformats.org/officeDocument/2006/relationships/image" Target="../media/image62.png"/><Relationship Id="rId21" Type="http://schemas.openxmlformats.org/officeDocument/2006/relationships/image" Target="../media/image45.png"/><Relationship Id="rId34" Type="http://schemas.openxmlformats.org/officeDocument/2006/relationships/image" Target="../media/image57.png"/><Relationship Id="rId42" Type="http://schemas.openxmlformats.org/officeDocument/2006/relationships/image" Target="../media/image65.png"/><Relationship Id="rId47" Type="http://schemas.openxmlformats.org/officeDocument/2006/relationships/image" Target="../media/image70.png"/><Relationship Id="rId50" Type="http://schemas.openxmlformats.org/officeDocument/2006/relationships/image" Target="../media/image73.png"/><Relationship Id="rId7" Type="http://schemas.openxmlformats.org/officeDocument/2006/relationships/image" Target="../media/image31.png"/><Relationship Id="rId2" Type="http://schemas.openxmlformats.org/officeDocument/2006/relationships/image" Target="../media/image3.jpeg"/><Relationship Id="rId16" Type="http://schemas.openxmlformats.org/officeDocument/2006/relationships/image" Target="../media/image40.png"/><Relationship Id="rId29" Type="http://schemas.openxmlformats.org/officeDocument/2006/relationships/image" Target="../media/image53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0.png"/><Relationship Id="rId40" Type="http://schemas.openxmlformats.org/officeDocument/2006/relationships/image" Target="../media/image63.png"/><Relationship Id="rId45" Type="http://schemas.openxmlformats.org/officeDocument/2006/relationships/image" Target="../media/image68.png"/><Relationship Id="rId53" Type="http://schemas.openxmlformats.org/officeDocument/2006/relationships/image" Target="../media/image76.pn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19" Type="http://schemas.openxmlformats.org/officeDocument/2006/relationships/image" Target="../media/image43.jpeg"/><Relationship Id="rId31" Type="http://schemas.openxmlformats.org/officeDocument/2006/relationships/image" Target="../media/image55.png"/><Relationship Id="rId44" Type="http://schemas.openxmlformats.org/officeDocument/2006/relationships/image" Target="../media/image67.png"/><Relationship Id="rId52" Type="http://schemas.openxmlformats.org/officeDocument/2006/relationships/image" Target="../media/image75.png"/><Relationship Id="rId4" Type="http://schemas.openxmlformats.org/officeDocument/2006/relationships/image" Target="../media/image5.png"/><Relationship Id="rId9" Type="http://schemas.openxmlformats.org/officeDocument/2006/relationships/image" Target="../media/image33.jpeg"/><Relationship Id="rId14" Type="http://schemas.openxmlformats.org/officeDocument/2006/relationships/image" Target="../media/image38.png"/><Relationship Id="rId22" Type="http://schemas.openxmlformats.org/officeDocument/2006/relationships/image" Target="../media/image46.jpeg"/><Relationship Id="rId27" Type="http://schemas.openxmlformats.org/officeDocument/2006/relationships/image" Target="../media/image51.png"/><Relationship Id="rId30" Type="http://schemas.openxmlformats.org/officeDocument/2006/relationships/image" Target="../media/image54.jpeg"/><Relationship Id="rId35" Type="http://schemas.openxmlformats.org/officeDocument/2006/relationships/image" Target="../media/image58.png"/><Relationship Id="rId43" Type="http://schemas.openxmlformats.org/officeDocument/2006/relationships/image" Target="../media/image66.png"/><Relationship Id="rId48" Type="http://schemas.openxmlformats.org/officeDocument/2006/relationships/image" Target="../media/image71.png"/><Relationship Id="rId8" Type="http://schemas.openxmlformats.org/officeDocument/2006/relationships/image" Target="../media/image32.jpeg"/><Relationship Id="rId51" Type="http://schemas.openxmlformats.org/officeDocument/2006/relationships/image" Target="../media/image74.png"/><Relationship Id="rId3" Type="http://schemas.openxmlformats.org/officeDocument/2006/relationships/image" Target="../media/image4.png"/><Relationship Id="rId12" Type="http://schemas.openxmlformats.org/officeDocument/2006/relationships/image" Target="../media/image36.jpeg"/><Relationship Id="rId17" Type="http://schemas.openxmlformats.org/officeDocument/2006/relationships/image" Target="../media/image41.jpeg"/><Relationship Id="rId25" Type="http://schemas.openxmlformats.org/officeDocument/2006/relationships/image" Target="../media/image49.png"/><Relationship Id="rId33" Type="http://schemas.microsoft.com/office/2007/relationships/hdphoto" Target="../media/hdphoto2.wdp"/><Relationship Id="rId38" Type="http://schemas.openxmlformats.org/officeDocument/2006/relationships/image" Target="../media/image61.png"/><Relationship Id="rId46" Type="http://schemas.openxmlformats.org/officeDocument/2006/relationships/image" Target="../media/image69.png"/><Relationship Id="rId20" Type="http://schemas.openxmlformats.org/officeDocument/2006/relationships/image" Target="../media/image44.jpeg"/><Relationship Id="rId41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5" Type="http://schemas.openxmlformats.org/officeDocument/2006/relationships/image" Target="../media/image39.png"/><Relationship Id="rId23" Type="http://schemas.openxmlformats.org/officeDocument/2006/relationships/image" Target="../media/image47.jpeg"/><Relationship Id="rId28" Type="http://schemas.openxmlformats.org/officeDocument/2006/relationships/image" Target="../media/image52.png"/><Relationship Id="rId36" Type="http://schemas.openxmlformats.org/officeDocument/2006/relationships/image" Target="../media/image59.png"/><Relationship Id="rId49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3" Type="http://schemas.openxmlformats.org/officeDocument/2006/relationships/image" Target="../media/image4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image" Target="../media/image3.jpeg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6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0.jpe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6" Type="http://schemas.microsoft.com/office/2007/relationships/hdphoto" Target="../media/hdphoto3.wdp"/><Relationship Id="rId11" Type="http://schemas.openxmlformats.org/officeDocument/2006/relationships/image" Target="../media/image107.png"/><Relationship Id="rId5" Type="http://schemas.openxmlformats.org/officeDocument/2006/relationships/image" Target="../media/image102.png"/><Relationship Id="rId10" Type="http://schemas.openxmlformats.org/officeDocument/2006/relationships/image" Target="../media/image106.jpeg"/><Relationship Id="rId4" Type="http://schemas.openxmlformats.org/officeDocument/2006/relationships/image" Target="../media/image101.png"/><Relationship Id="rId9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D1E22C9-D483-65C7-4A44-EA3E7036F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2"/>
            <a:ext cx="12192000" cy="68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1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88B42-BBD2-FF8E-298A-42D42544D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265;p275">
            <a:extLst>
              <a:ext uri="{FF2B5EF4-FFF2-40B4-BE49-F238E27FC236}">
                <a16:creationId xmlns:a16="http://schemas.microsoft.com/office/drawing/2014/main" id="{51F0692B-88CF-A4DA-A28C-71390DA10985}"/>
              </a:ext>
            </a:extLst>
          </p:cNvPr>
          <p:cNvPicPr preferRelativeResize="0"/>
          <p:nvPr/>
        </p:nvPicPr>
        <p:blipFill rotWithShape="1">
          <a:blip r:embed="rId3">
            <a:alphaModFix amt="85000"/>
          </a:blip>
          <a:srcRect l="20159"/>
          <a:stretch/>
        </p:blipFill>
        <p:spPr>
          <a:xfrm>
            <a:off x="-160867" y="107348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Freeform 29">
            <a:extLst>
              <a:ext uri="{FF2B5EF4-FFF2-40B4-BE49-F238E27FC236}">
                <a16:creationId xmlns:a16="http://schemas.microsoft.com/office/drawing/2014/main" id="{BADA950C-203C-8915-4E73-62FB3E4B7C10}"/>
              </a:ext>
            </a:extLst>
          </p:cNvPr>
          <p:cNvSpPr/>
          <p:nvPr/>
        </p:nvSpPr>
        <p:spPr>
          <a:xfrm>
            <a:off x="21942" y="-5904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/>
          </a:p>
        </p:txBody>
      </p:sp>
      <p:pic>
        <p:nvPicPr>
          <p:cNvPr id="17" name="Imagem 16" descr="Home [cogna-landingpage.multiscreensite.com]">
            <a:extLst>
              <a:ext uri="{FF2B5EF4-FFF2-40B4-BE49-F238E27FC236}">
                <a16:creationId xmlns:a16="http://schemas.microsoft.com/office/drawing/2014/main" id="{7BBF8DA1-C9B4-A135-410C-3A16D13E9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7973" y="199663"/>
            <a:ext cx="1598012" cy="582804"/>
          </a:xfrm>
          <a:prstGeom prst="rect">
            <a:avLst/>
          </a:prstGeom>
        </p:spPr>
      </p:pic>
      <p:pic>
        <p:nvPicPr>
          <p:cNvPr id="44" name="Google Shape;219;p18" descr="image.png">
            <a:extLst>
              <a:ext uri="{FF2B5EF4-FFF2-40B4-BE49-F238E27FC236}">
                <a16:creationId xmlns:a16="http://schemas.microsoft.com/office/drawing/2014/main" id="{D2EB0507-083E-4835-B382-1ABC9345CC2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7250" y="1888777"/>
            <a:ext cx="5162550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220;p18" descr="image.png">
            <a:extLst>
              <a:ext uri="{FF2B5EF4-FFF2-40B4-BE49-F238E27FC236}">
                <a16:creationId xmlns:a16="http://schemas.microsoft.com/office/drawing/2014/main" id="{5C5BCF48-D322-469B-A2CA-4B90F66622F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24600" y="1888777"/>
            <a:ext cx="5162550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224;p18" descr="image.png">
            <a:extLst>
              <a:ext uri="{FF2B5EF4-FFF2-40B4-BE49-F238E27FC236}">
                <a16:creationId xmlns:a16="http://schemas.microsoft.com/office/drawing/2014/main" id="{2011C8F8-141C-4A53-AE48-E5D6B10CF99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2025" y="2093565"/>
            <a:ext cx="176212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225;p18" descr="image.png">
            <a:extLst>
              <a:ext uri="{FF2B5EF4-FFF2-40B4-BE49-F238E27FC236}">
                <a16:creationId xmlns:a16="http://schemas.microsoft.com/office/drawing/2014/main" id="{826A2933-0F67-4A8A-AB19-481D8993CFD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29375" y="2093565"/>
            <a:ext cx="176212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226;p18">
            <a:extLst>
              <a:ext uri="{FF2B5EF4-FFF2-40B4-BE49-F238E27FC236}">
                <a16:creationId xmlns:a16="http://schemas.microsoft.com/office/drawing/2014/main" id="{28401115-FB44-4A44-BE0F-2E9861C8E8F8}"/>
              </a:ext>
            </a:extLst>
          </p:cNvPr>
          <p:cNvSpPr txBox="1"/>
          <p:nvPr/>
        </p:nvSpPr>
        <p:spPr>
          <a:xfrm>
            <a:off x="1409700" y="2774602"/>
            <a:ext cx="4248150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Lentidão</a:t>
            </a:r>
            <a:r>
              <a:rPr lang="en-US" sz="1650" b="1" i="0" u="none" strike="noStrike" cap="none" dirty="0">
                <a:solidFill>
                  <a:srgbClr val="FFFF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Crítica</a:t>
            </a:r>
            <a:r>
              <a:rPr lang="en-US" sz="1650" b="1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1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Atividades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manuais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atrasavam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o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lançamento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 as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campanhas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comerciais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novos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cursos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graduação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.</a:t>
            </a:r>
            <a:endParaRPr sz="1650" dirty="0">
              <a:latin typeface="Inter SemiBold"/>
              <a:cs typeface="Helvetica" panose="020B0604020202020204" pitchFamily="34" charset="0"/>
            </a:endParaRPr>
          </a:p>
        </p:txBody>
      </p:sp>
      <p:sp>
        <p:nvSpPr>
          <p:cNvPr id="49" name="Google Shape;227;p18">
            <a:extLst>
              <a:ext uri="{FF2B5EF4-FFF2-40B4-BE49-F238E27FC236}">
                <a16:creationId xmlns:a16="http://schemas.microsoft.com/office/drawing/2014/main" id="{9879E935-3207-4A0C-A9A1-6B9234C8E1A7}"/>
              </a:ext>
            </a:extLst>
          </p:cNvPr>
          <p:cNvSpPr txBox="1"/>
          <p:nvPr/>
        </p:nvSpPr>
        <p:spPr>
          <a:xfrm>
            <a:off x="1409700" y="4012852"/>
            <a:ext cx="4248150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Fugas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Financeiras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Custos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operacionais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indiretos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morosidade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sistêmica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gerando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perdas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em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cadeia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.</a:t>
            </a:r>
            <a:endParaRPr sz="1650" dirty="0">
              <a:latin typeface="Inter SemiBold"/>
              <a:cs typeface="Helvetica" panose="020B0604020202020204" pitchFamily="34" charset="0"/>
            </a:endParaRPr>
          </a:p>
        </p:txBody>
      </p:sp>
      <p:sp>
        <p:nvSpPr>
          <p:cNvPr id="50" name="Google Shape;228;p18">
            <a:extLst>
              <a:ext uri="{FF2B5EF4-FFF2-40B4-BE49-F238E27FC236}">
                <a16:creationId xmlns:a16="http://schemas.microsoft.com/office/drawing/2014/main" id="{A2A20740-C839-4372-A52A-0F99F73640E5}"/>
              </a:ext>
            </a:extLst>
          </p:cNvPr>
          <p:cNvSpPr txBox="1"/>
          <p:nvPr/>
        </p:nvSpPr>
        <p:spPr>
          <a:xfrm>
            <a:off x="1409700" y="5174902"/>
            <a:ext cx="4248150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Risco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de 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Não-Conformidade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Vulnerabilidade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operacional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em face do volume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expressivo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indicadores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cobrados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pelo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INEP/MEC.</a:t>
            </a:r>
            <a:endParaRPr sz="1650" dirty="0">
              <a:latin typeface="Inter SemiBold"/>
              <a:cs typeface="Helvetica" panose="020B0604020202020204" pitchFamily="34" charset="0"/>
            </a:endParaRPr>
          </a:p>
        </p:txBody>
      </p:sp>
      <p:sp>
        <p:nvSpPr>
          <p:cNvPr id="51" name="Google Shape;229;p18">
            <a:extLst>
              <a:ext uri="{FF2B5EF4-FFF2-40B4-BE49-F238E27FC236}">
                <a16:creationId xmlns:a16="http://schemas.microsoft.com/office/drawing/2014/main" id="{5EBCDB55-F524-459D-B4C6-FCC76E7BAE48}"/>
              </a:ext>
            </a:extLst>
          </p:cNvPr>
          <p:cNvSpPr txBox="1"/>
          <p:nvPr/>
        </p:nvSpPr>
        <p:spPr>
          <a:xfrm>
            <a:off x="6877050" y="2774602"/>
            <a:ext cx="4610100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Velocidade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sob 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Demanda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Processos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executados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em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fração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tempo,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antecipando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trâmites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em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semanas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.</a:t>
            </a:r>
            <a:endParaRPr sz="1650" dirty="0">
              <a:latin typeface="Inter SemiBold"/>
              <a:cs typeface="Helvetica" panose="020B0604020202020204" pitchFamily="34" charset="0"/>
            </a:endParaRPr>
          </a:p>
        </p:txBody>
      </p:sp>
      <p:sp>
        <p:nvSpPr>
          <p:cNvPr id="52" name="Google Shape;230;p18">
            <a:extLst>
              <a:ext uri="{FF2B5EF4-FFF2-40B4-BE49-F238E27FC236}">
                <a16:creationId xmlns:a16="http://schemas.microsoft.com/office/drawing/2014/main" id="{B5530E67-2C25-4226-A8F4-0B9663338B67}"/>
              </a:ext>
            </a:extLst>
          </p:cNvPr>
          <p:cNvSpPr txBox="1"/>
          <p:nvPr/>
        </p:nvSpPr>
        <p:spPr>
          <a:xfrm>
            <a:off x="6877049" y="3946177"/>
            <a:ext cx="4714875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Escalabilidade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sem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Headcount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Expansão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acelerada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novos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polos Cogna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sem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necessidade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contratação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em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massa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suporte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braçal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.</a:t>
            </a:r>
            <a:endParaRPr sz="1650" dirty="0">
              <a:latin typeface="Inter SemiBold"/>
              <a:cs typeface="Helvetica" panose="020B0604020202020204" pitchFamily="34" charset="0"/>
            </a:endParaRPr>
          </a:p>
        </p:txBody>
      </p:sp>
      <p:sp>
        <p:nvSpPr>
          <p:cNvPr id="53" name="Google Shape;231;p18">
            <a:extLst>
              <a:ext uri="{FF2B5EF4-FFF2-40B4-BE49-F238E27FC236}">
                <a16:creationId xmlns:a16="http://schemas.microsoft.com/office/drawing/2014/main" id="{A1933F08-DE04-4E1A-A83D-C66FAC0FB7E4}"/>
              </a:ext>
            </a:extLst>
          </p:cNvPr>
          <p:cNvSpPr txBox="1"/>
          <p:nvPr/>
        </p:nvSpPr>
        <p:spPr>
          <a:xfrm>
            <a:off x="6860380" y="5189190"/>
            <a:ext cx="4626769" cy="117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Prevenção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de </a:t>
            </a:r>
            <a:r>
              <a:rPr lang="en-US" sz="1650" b="1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e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rros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 </a:t>
            </a:r>
            <a:r>
              <a:rPr lang="en-US" sz="1650" b="1" i="0" u="none" strike="noStrike" cap="none" dirty="0" err="1">
                <a:solidFill>
                  <a:srgbClr val="1CDBFF"/>
                </a:solidFill>
                <a:latin typeface="Inter SemiBold"/>
                <a:ea typeface="Inter SemiBold"/>
                <a:cs typeface="Helvetica" panose="020B0604020202020204" pitchFamily="34" charset="0"/>
                <a:sym typeface="Inter SemiBold"/>
              </a:rPr>
              <a:t>ativa</a:t>
            </a:r>
            <a:r>
              <a:rPr lang="en-US" sz="1650" b="1" i="0" u="none" strike="noStrike" cap="none" dirty="0">
                <a:solidFill>
                  <a:srgbClr val="1CDBFF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Auditoria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operacional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automatizada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alta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precisão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blindando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 o compliance do </a:t>
            </a:r>
            <a:r>
              <a:rPr lang="en-US" sz="1650" b="0" i="0" u="none" strike="noStrike" cap="none" dirty="0" err="1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grupo</a:t>
            </a:r>
            <a:r>
              <a:rPr lang="en-US" sz="1650" b="0" i="0" u="none" strike="noStrike" cap="none" dirty="0">
                <a:solidFill>
                  <a:srgbClr val="F8FAFC"/>
                </a:solidFill>
                <a:latin typeface="Inter SemiBold"/>
                <a:ea typeface="Inter"/>
                <a:cs typeface="Helvetica" panose="020B0604020202020204" pitchFamily="34" charset="0"/>
                <a:sym typeface="Inter"/>
              </a:rPr>
              <a:t>.</a:t>
            </a:r>
            <a:endParaRPr sz="1650" dirty="0">
              <a:latin typeface="Inter SemiBold"/>
              <a:cs typeface="Helvetica" panose="020B0604020202020204" pitchFamily="34" charset="0"/>
            </a:endParaRPr>
          </a:p>
        </p:txBody>
      </p:sp>
      <p:pic>
        <p:nvPicPr>
          <p:cNvPr id="54" name="Google Shape;232;p18" descr="image.png">
            <a:extLst>
              <a:ext uri="{FF2B5EF4-FFF2-40B4-BE49-F238E27FC236}">
                <a16:creationId xmlns:a16="http://schemas.microsoft.com/office/drawing/2014/main" id="{9A0216C4-B162-4A3B-B823-EC0C98C6BAFF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025" y="2788890"/>
            <a:ext cx="295275" cy="32007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</p:pic>
      <p:pic>
        <p:nvPicPr>
          <p:cNvPr id="55" name="Google Shape;233;p18" descr="image.png">
            <a:extLst>
              <a:ext uri="{FF2B5EF4-FFF2-40B4-BE49-F238E27FC236}">
                <a16:creationId xmlns:a16="http://schemas.microsoft.com/office/drawing/2014/main" id="{9E499448-0D9A-4D95-A577-C6B7782189F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025" y="4025841"/>
            <a:ext cx="295275" cy="32007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</p:pic>
      <p:pic>
        <p:nvPicPr>
          <p:cNvPr id="56" name="Google Shape;234;p18" descr="image.png">
            <a:extLst>
              <a:ext uri="{FF2B5EF4-FFF2-40B4-BE49-F238E27FC236}">
                <a16:creationId xmlns:a16="http://schemas.microsoft.com/office/drawing/2014/main" id="{33173CF9-01D2-42AD-A582-45C18B7EDD7E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025" y="5189190"/>
            <a:ext cx="295275" cy="32007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</p:pic>
      <p:pic>
        <p:nvPicPr>
          <p:cNvPr id="57" name="Google Shape;235;p18" descr="image.png">
            <a:extLst>
              <a:ext uri="{FF2B5EF4-FFF2-40B4-BE49-F238E27FC236}">
                <a16:creationId xmlns:a16="http://schemas.microsoft.com/office/drawing/2014/main" id="{E359433F-36A2-466B-A9D7-2C9036F32FBE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29375" y="2788890"/>
            <a:ext cx="295275" cy="3200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pic>
        <p:nvPicPr>
          <p:cNvPr id="58" name="Google Shape;236;p18" descr="image.png">
            <a:extLst>
              <a:ext uri="{FF2B5EF4-FFF2-40B4-BE49-F238E27FC236}">
                <a16:creationId xmlns:a16="http://schemas.microsoft.com/office/drawing/2014/main" id="{BADEB9F9-96B2-4721-874D-0A16A2F3B061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29375" y="3960465"/>
            <a:ext cx="295275" cy="3200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pic>
        <p:nvPicPr>
          <p:cNvPr id="59" name="Google Shape;237;p18" descr="image.png">
            <a:extLst>
              <a:ext uri="{FF2B5EF4-FFF2-40B4-BE49-F238E27FC236}">
                <a16:creationId xmlns:a16="http://schemas.microsoft.com/office/drawing/2014/main" id="{02963373-4BCA-48E1-B5BF-C68C042721F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12706" y="5203478"/>
            <a:ext cx="295275" cy="3200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sp>
        <p:nvSpPr>
          <p:cNvPr id="60" name="Google Shape;238;p18">
            <a:extLst>
              <a:ext uri="{FF2B5EF4-FFF2-40B4-BE49-F238E27FC236}">
                <a16:creationId xmlns:a16="http://schemas.microsoft.com/office/drawing/2014/main" id="{2A46C7A5-B64D-4E9C-8422-6A3155E7A318}"/>
              </a:ext>
            </a:extLst>
          </p:cNvPr>
          <p:cNvSpPr txBox="1"/>
          <p:nvPr/>
        </p:nvSpPr>
        <p:spPr>
          <a:xfrm>
            <a:off x="516015" y="354970"/>
            <a:ext cx="11181397" cy="52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>
                <a:solidFill>
                  <a:srgbClr val="F8FAFC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De </a:t>
            </a:r>
            <a:r>
              <a:rPr lang="en-US" sz="2850" b="1" i="0" u="none" strike="noStrike" cap="none" dirty="0" err="1">
                <a:solidFill>
                  <a:srgbClr val="F8FAFC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Gargalo</a:t>
            </a:r>
            <a:r>
              <a:rPr lang="en-US" sz="2850" b="1" i="0" u="none" strike="noStrike" cap="none" dirty="0">
                <a:solidFill>
                  <a:srgbClr val="F8FAFC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 </a:t>
            </a:r>
            <a:r>
              <a:rPr lang="en-US" sz="2850" b="0" i="0" u="none" strike="noStrike" cap="none" dirty="0">
                <a:solidFill>
                  <a:srgbClr val="F8FAFC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a </a:t>
            </a:r>
            <a:r>
              <a:rPr lang="en-US" sz="2850" b="1" i="0" u="none" strike="noStrike" cap="none" dirty="0" err="1">
                <a:solidFill>
                  <a:srgbClr val="1CDBFF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Vantagem</a:t>
            </a:r>
            <a:r>
              <a:rPr lang="en-US" sz="2850" b="1" i="0" u="none" strike="noStrike" cap="none" dirty="0">
                <a:solidFill>
                  <a:srgbClr val="1CDBFF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 </a:t>
            </a:r>
            <a:r>
              <a:rPr lang="en-US" sz="2850" b="1" i="0" u="none" strike="noStrike" cap="none" dirty="0" err="1">
                <a:solidFill>
                  <a:srgbClr val="1CDBFF"/>
                </a:solidFill>
                <a:latin typeface="Helvetica" panose="020B0604020202020204" pitchFamily="34" charset="0"/>
                <a:ea typeface="Plus Jakarta Sans ExtraBold"/>
                <a:cs typeface="Helvetica" panose="020B0604020202020204" pitchFamily="34" charset="0"/>
                <a:sym typeface="Plus Jakarta Sans ExtraBold"/>
              </a:rPr>
              <a:t>Estratégica</a:t>
            </a:r>
            <a:endParaRPr b="1" dirty="0">
              <a:solidFill>
                <a:srgbClr val="1CDBF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Google Shape;239;p18">
            <a:extLst>
              <a:ext uri="{FF2B5EF4-FFF2-40B4-BE49-F238E27FC236}">
                <a16:creationId xmlns:a16="http://schemas.microsoft.com/office/drawing/2014/main" id="{D36740D0-03B9-46C0-BC0D-328FC4DDF02C}"/>
              </a:ext>
            </a:extLst>
          </p:cNvPr>
          <p:cNvSpPr txBox="1"/>
          <p:nvPr/>
        </p:nvSpPr>
        <p:spPr>
          <a:xfrm>
            <a:off x="516015" y="1120107"/>
            <a:ext cx="1064895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00" b="0" i="0" u="none" strike="noStrike" cap="none">
                <a:solidFill>
                  <a:schemeClr val="bg1"/>
                </a:solidFill>
                <a:latin typeface="Helvetica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1800" dirty="0">
                <a:latin typeface="Inter SemiBold"/>
                <a:sym typeface="Inter"/>
              </a:rPr>
              <a:t>O </a:t>
            </a:r>
            <a:r>
              <a:rPr lang="en-US" sz="1800" dirty="0" err="1">
                <a:latin typeface="Inter SemiBold"/>
                <a:sym typeface="Inter"/>
              </a:rPr>
              <a:t>impacto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tangível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gerado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pelo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redesenho</a:t>
            </a:r>
            <a:r>
              <a:rPr lang="en-US" sz="1800" dirty="0">
                <a:latin typeface="Inter SemiBold"/>
                <a:sym typeface="Inter"/>
              </a:rPr>
              <a:t> de </a:t>
            </a:r>
            <a:r>
              <a:rPr lang="en-US" sz="1800" dirty="0" err="1">
                <a:latin typeface="Inter SemiBold"/>
                <a:sym typeface="Inter"/>
              </a:rPr>
              <a:t>processos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operacionais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regulatórios</a:t>
            </a:r>
            <a:r>
              <a:rPr lang="en-US" sz="1800" dirty="0">
                <a:latin typeface="Inter SemiBold"/>
                <a:sym typeface="Inter"/>
              </a:rPr>
              <a:t> por </a:t>
            </a:r>
            <a:r>
              <a:rPr lang="en-US" sz="1800" dirty="0" err="1">
                <a:latin typeface="Inter SemiBold"/>
                <a:sym typeface="Inter"/>
              </a:rPr>
              <a:t>robôs</a:t>
            </a:r>
            <a:r>
              <a:rPr lang="en-US" sz="1800" dirty="0">
                <a:latin typeface="Inter SemiBold"/>
                <a:sym typeface="Inter"/>
              </a:rPr>
              <a:t> </a:t>
            </a:r>
            <a:r>
              <a:rPr lang="en-US" sz="1800" dirty="0" err="1">
                <a:latin typeface="Inter SemiBold"/>
                <a:sym typeface="Inter"/>
              </a:rPr>
              <a:t>inteligentes</a:t>
            </a:r>
            <a:r>
              <a:rPr lang="en-US" sz="1800" dirty="0">
                <a:latin typeface="Inter SemiBold"/>
                <a:sym typeface="Inter"/>
              </a:rPr>
              <a:t>.</a:t>
            </a:r>
            <a:endParaRPr sz="1800" dirty="0">
              <a:latin typeface="Int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14803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8">
          <a:extLst>
            <a:ext uri="{FF2B5EF4-FFF2-40B4-BE49-F238E27FC236}">
              <a16:creationId xmlns:a16="http://schemas.microsoft.com/office/drawing/2014/main" id="{AEEC77A2-3AE1-C4F0-4907-08E7AD4DB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24;p133">
            <a:extLst>
              <a:ext uri="{FF2B5EF4-FFF2-40B4-BE49-F238E27FC236}">
                <a16:creationId xmlns:a16="http://schemas.microsoft.com/office/drawing/2014/main" id="{B5E80A8E-6E0D-087C-7B32-0B816297FA74}"/>
              </a:ext>
            </a:extLst>
          </p:cNvPr>
          <p:cNvSpPr txBox="1"/>
          <p:nvPr/>
        </p:nvSpPr>
        <p:spPr>
          <a:xfrm>
            <a:off x="1446962" y="1619274"/>
            <a:ext cx="10379947" cy="317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BR" sz="4000" dirty="0">
                <a:solidFill>
                  <a:schemeClr val="bg1"/>
                </a:solidFill>
                <a:latin typeface="Helvetica"/>
              </a:rPr>
              <a:t>Como a </a:t>
            </a:r>
            <a:r>
              <a:rPr lang="pt-BR" sz="4000" b="1" dirty="0">
                <a:solidFill>
                  <a:srgbClr val="00B0F0"/>
                </a:solidFill>
                <a:latin typeface="Helvetica"/>
              </a:rPr>
              <a:t>Cogna</a:t>
            </a:r>
            <a:r>
              <a:rPr lang="pt-BR" sz="4000" dirty="0">
                <a:solidFill>
                  <a:schemeClr val="bg1"/>
                </a:solidFill>
                <a:latin typeface="Helvetica"/>
              </a:rPr>
              <a:t> acelerou processos regulatórios com </a:t>
            </a:r>
            <a:r>
              <a:rPr lang="pt-BR" sz="4000" b="1" dirty="0">
                <a:solidFill>
                  <a:srgbClr val="00B0F0"/>
                </a:solidFill>
                <a:latin typeface="Helvetica"/>
              </a:rPr>
              <a:t>Automação Inteligente </a:t>
            </a:r>
            <a:r>
              <a:rPr lang="pt-BR" sz="4000" dirty="0">
                <a:solidFill>
                  <a:schemeClr val="bg1"/>
                </a:solidFill>
                <a:latin typeface="Helvetica"/>
              </a:rPr>
              <a:t>em parceria com a </a:t>
            </a:r>
            <a:r>
              <a:rPr lang="pt-BR" sz="4000" b="1" dirty="0">
                <a:solidFill>
                  <a:srgbClr val="00B0F0"/>
                </a:solidFill>
                <a:latin typeface="Helvetica"/>
              </a:rPr>
              <a:t>MV3</a:t>
            </a:r>
            <a:endParaRPr lang="en" sz="40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  <a:sym typeface="Quicksand Light"/>
            </a:endParaRPr>
          </a:p>
          <a:p>
            <a:pPr lvl="1" algn="r">
              <a:lnSpc>
                <a:spcPct val="90000"/>
              </a:lnSpc>
            </a:pPr>
            <a:endParaRPr lang="en" sz="3200" b="1" dirty="0">
              <a:solidFill>
                <a:schemeClr val="lt1"/>
              </a:solidFill>
              <a:latin typeface="Calibri"/>
              <a:cs typeface="Calibri"/>
              <a:sym typeface="Quicksand Light"/>
            </a:endParaRPr>
          </a:p>
          <a:p>
            <a:pPr lvl="1" algn="r">
              <a:lnSpc>
                <a:spcPct val="90000"/>
              </a:lnSpc>
            </a:pPr>
            <a:endParaRPr lang="en" sz="3200" b="1" dirty="0">
              <a:solidFill>
                <a:schemeClr val="lt1"/>
              </a:solidFill>
              <a:latin typeface="Calibri"/>
              <a:cs typeface="Calibri"/>
              <a:sym typeface="Quicksand Light"/>
            </a:endParaRPr>
          </a:p>
          <a:p>
            <a:pPr lvl="1" algn="r">
              <a:lnSpc>
                <a:spcPct val="90000"/>
              </a:lnSpc>
            </a:pPr>
            <a:r>
              <a:rPr lang="en" sz="3200" b="1" dirty="0">
                <a:solidFill>
                  <a:schemeClr val="lt1"/>
                </a:solidFill>
                <a:latin typeface="Calibri"/>
                <a:cs typeface="Calibri"/>
                <a:sym typeface="Quicksand Light"/>
              </a:rPr>
              <a:t>25 de Junho de 2026 </a:t>
            </a:r>
            <a:endParaRPr lang="en"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Quicksand Light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7E0A8D0-BE9D-745B-A5D0-90DB6292CC5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77633" y="5351161"/>
            <a:ext cx="2132103" cy="58507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3F69A4A-D15E-DF04-0314-0E573290E9A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847824" y="5238726"/>
            <a:ext cx="2132103" cy="69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3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5F8A7-9132-3435-3676-8A7DA046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265;p275">
            <a:extLst>
              <a:ext uri="{FF2B5EF4-FFF2-40B4-BE49-F238E27FC236}">
                <a16:creationId xmlns:a16="http://schemas.microsoft.com/office/drawing/2014/main" id="{A5B67B1B-AB37-AB9B-47A2-828B0D6F4A2F}"/>
              </a:ext>
            </a:extLst>
          </p:cNvPr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2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Freeform 29">
            <a:extLst>
              <a:ext uri="{FF2B5EF4-FFF2-40B4-BE49-F238E27FC236}">
                <a16:creationId xmlns:a16="http://schemas.microsoft.com/office/drawing/2014/main" id="{E14E8583-1491-7931-DE61-4850813F64B6}"/>
              </a:ext>
            </a:extLst>
          </p:cNvPr>
          <p:cNvSpPr/>
          <p:nvPr/>
        </p:nvSpPr>
        <p:spPr>
          <a:xfrm>
            <a:off x="0" y="-4421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 dirty="0"/>
          </a:p>
        </p:txBody>
      </p:sp>
      <p:sp>
        <p:nvSpPr>
          <p:cNvPr id="28" name="CaixaDeTexto 4">
            <a:extLst>
              <a:ext uri="{FF2B5EF4-FFF2-40B4-BE49-F238E27FC236}">
                <a16:creationId xmlns:a16="http://schemas.microsoft.com/office/drawing/2014/main" id="{80A802F4-BBFB-55B3-44AF-631C23EB47A9}"/>
              </a:ext>
            </a:extLst>
          </p:cNvPr>
          <p:cNvSpPr txBox="1"/>
          <p:nvPr/>
        </p:nvSpPr>
        <p:spPr>
          <a:xfrm>
            <a:off x="10134198" y="6390853"/>
            <a:ext cx="2057801" cy="36933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3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63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94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26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57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989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2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65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>
                <a:solidFill>
                  <a:schemeClr val="bg1"/>
                </a:solidFill>
              </a:rPr>
              <a:t>www.mv3.com.br</a:t>
            </a:r>
            <a:endParaRPr lang="pt-BR" sz="16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29" name="Google Shape;1164;p136">
            <a:extLst>
              <a:ext uri="{FF2B5EF4-FFF2-40B4-BE49-F238E27FC236}">
                <a16:creationId xmlns:a16="http://schemas.microsoft.com/office/drawing/2014/main" id="{D2E8F200-AEF8-0959-9CC8-2E4935A0B60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490" y="244972"/>
            <a:ext cx="1745965" cy="480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0A820C-12AE-FEB5-2017-F4DB756ECA9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3346450"/>
            <a:ext cx="1371600" cy="18256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pt-BR"/>
            </a:defPPr>
            <a:lvl1pPr marL="0" algn="l" defTabSz="457200" rtl="0" eaLnBrk="1" latinLnBrk="0" hangingPunct="1">
              <a:defRPr sz="600" kern="1200">
                <a:solidFill>
                  <a:srgbClr val="293B83"/>
                </a:solidFill>
                <a:latin typeface="+mn-lt"/>
                <a:ea typeface="+mn-ea"/>
                <a:cs typeface="+mn-cs"/>
              </a:defRPr>
            </a:lvl1pPr>
            <a:lvl2pPr marL="228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00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72">
              <a:defRPr/>
            </a:pPr>
            <a:fld id="{2605804C-AD73-48B8-BF65-8596AE223909}" type="datetime1">
              <a:rPr lang="pt-BR">
                <a:latin typeface="Calibri"/>
              </a:rPr>
              <a:pPr defTabSz="914172">
                <a:defRPr/>
              </a:pPr>
              <a:t>25/06/2026</a:t>
            </a:fld>
            <a:endParaRPr lang="en-US" sz="1200" dirty="0">
              <a:latin typeface="Calibri" panose="020F050202020403020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3EFA56-C1C2-2D01-C5C8-BF533FD8603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3346450"/>
            <a:ext cx="2057400" cy="18256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pt-BR"/>
            </a:defPPr>
            <a:lvl1pPr marL="0" algn="ctr" defTabSz="457200" rtl="0" eaLnBrk="1" latinLnBrk="0" hangingPunct="1">
              <a:defRPr sz="600" kern="1200">
                <a:solidFill>
                  <a:srgbClr val="293B83"/>
                </a:solidFill>
                <a:latin typeface="+mn-lt"/>
                <a:ea typeface="+mn-ea"/>
                <a:cs typeface="+mn-cs"/>
              </a:defRPr>
            </a:lvl1pPr>
            <a:lvl2pPr marL="228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00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72">
              <a:defRPr/>
            </a:pPr>
            <a:r>
              <a:rPr lang="en-US" dirty="0">
                <a:latin typeface="Calibri"/>
              </a:rPr>
              <a:t>MV3 Tecnologia</a:t>
            </a:r>
            <a:endParaRPr lang="en-US" sz="1200" dirty="0">
              <a:latin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3958F-B1CB-455C-801A-8D75CC774C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3346450"/>
            <a:ext cx="1371600" cy="182563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>
              <a:defRPr lang="pt-BR"/>
            </a:defPPr>
            <a:lvl1pPr marL="0" algn="r" defTabSz="457200" rtl="0" eaLnBrk="1" latinLnBrk="0" hangingPunct="1">
              <a:defRPr sz="600" kern="1200">
                <a:solidFill>
                  <a:srgbClr val="293B83"/>
                </a:solidFill>
                <a:latin typeface="+mn-lt"/>
                <a:ea typeface="+mn-ea"/>
                <a:cs typeface="+mn-cs"/>
              </a:defRPr>
            </a:lvl1pPr>
            <a:lvl2pPr marL="228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00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72">
              <a:defRPr/>
            </a:pPr>
            <a:fld id="{AB9E72B3-41BC-4563-AAEC-9DA20A1DBAB9}" type="slidenum">
              <a:rPr lang="en-US">
                <a:latin typeface="Calibri"/>
              </a:rPr>
              <a:pPr defTabSz="914172">
                <a:defRPr/>
              </a:pPr>
              <a:t>3</a:t>
            </a:fld>
            <a:endParaRPr lang="en-US" sz="1200" dirty="0"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8FD966-947C-29CC-ED03-D3035C8C0AA9}"/>
              </a:ext>
            </a:extLst>
          </p:cNvPr>
          <p:cNvGrpSpPr/>
          <p:nvPr/>
        </p:nvGrpSpPr>
        <p:grpSpPr>
          <a:xfrm>
            <a:off x="0" y="3090463"/>
            <a:ext cx="12192000" cy="994063"/>
            <a:chOff x="115411" y="2350058"/>
            <a:chExt cx="12076590" cy="994322"/>
          </a:xfrm>
        </p:grpSpPr>
        <p:sp>
          <p:nvSpPr>
            <p:cNvPr id="9" name="Google Shape;149;p34">
              <a:extLst>
                <a:ext uri="{FF2B5EF4-FFF2-40B4-BE49-F238E27FC236}">
                  <a16:creationId xmlns:a16="http://schemas.microsoft.com/office/drawing/2014/main" id="{EF1DC05E-D164-25A7-C24E-8922913098EC}"/>
                </a:ext>
              </a:extLst>
            </p:cNvPr>
            <p:cNvSpPr/>
            <p:nvPr/>
          </p:nvSpPr>
          <p:spPr>
            <a:xfrm>
              <a:off x="115411" y="2350058"/>
              <a:ext cx="12076590" cy="9943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spcFirstLastPara="1" wrap="square" lIns="91401" tIns="91401" rIns="91401" bIns="91401" anchor="ctr" anchorCtr="0">
              <a:noAutofit/>
            </a:bodyPr>
            <a:lstStyle/>
            <a:p>
              <a:pPr defTabSz="914172">
                <a:buClr>
                  <a:srgbClr val="000000"/>
                </a:buClr>
                <a:defRPr/>
              </a:pPr>
              <a:endParaRPr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158;p34">
              <a:extLst>
                <a:ext uri="{FF2B5EF4-FFF2-40B4-BE49-F238E27FC236}">
                  <a16:creationId xmlns:a16="http://schemas.microsoft.com/office/drawing/2014/main" id="{35D82C32-0DF9-D36C-33E6-535CD994B0E5}"/>
                </a:ext>
              </a:extLst>
            </p:cNvPr>
            <p:cNvSpPr txBox="1"/>
            <p:nvPr/>
          </p:nvSpPr>
          <p:spPr>
            <a:xfrm>
              <a:off x="1051339" y="2456713"/>
              <a:ext cx="10310722" cy="770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91401" rIns="91401" bIns="91401" anchor="t" anchorCtr="0">
              <a:noAutofit/>
            </a:bodyPr>
            <a:lstStyle/>
            <a:p>
              <a:pPr algn="ctr" defTabSz="914172">
                <a:buClr>
                  <a:srgbClr val="000000"/>
                </a:buClr>
                <a:defRPr/>
              </a:pPr>
              <a:r>
                <a:rPr lang="pt-BR" sz="2000" b="1" dirty="0">
                  <a:solidFill>
                    <a:srgbClr val="002060"/>
                  </a:solidFill>
                  <a:latin typeface="Calibri"/>
                </a:rPr>
                <a:t>Soluções e Serviços com o melhor custo benefício para os clientes!</a:t>
              </a:r>
            </a:p>
            <a:p>
              <a:pPr algn="ctr" defTabSz="914172">
                <a:buClr>
                  <a:srgbClr val="000000"/>
                </a:buClr>
                <a:defRPr/>
              </a:pPr>
              <a:r>
                <a:rPr lang="pt-BR" sz="2000" b="1" kern="0" dirty="0">
                  <a:solidFill>
                    <a:srgbClr val="002060"/>
                  </a:solidFill>
                  <a:latin typeface="Calibri"/>
                  <a:ea typeface="Roboto"/>
                  <a:cs typeface="Helvetica" panose="020B0604020202020204" pitchFamily="34" charset="0"/>
                  <a:sym typeface="Roboto"/>
                </a:rPr>
                <a:t>Direto ao Ponto!</a:t>
              </a:r>
            </a:p>
          </p:txBody>
        </p:sp>
      </p:grpSp>
      <p:pic>
        <p:nvPicPr>
          <p:cNvPr id="15" name="Picture 14" descr="A blue and black logo&#10;&#10;Description automatically generated">
            <a:extLst>
              <a:ext uri="{FF2B5EF4-FFF2-40B4-BE49-F238E27FC236}">
                <a16:creationId xmlns:a16="http://schemas.microsoft.com/office/drawing/2014/main" id="{1997E8BB-A1F0-EA17-4D0B-F342A229DAF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biLevel thresh="25000"/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082" y="1273328"/>
            <a:ext cx="906807" cy="913410"/>
          </a:xfrm>
          <a:prstGeom prst="rect">
            <a:avLst/>
          </a:prstGeom>
          <a:noFill/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FE2B92BC-8950-C497-4E75-2647725E1026}"/>
              </a:ext>
            </a:extLst>
          </p:cNvPr>
          <p:cNvSpPr txBox="1"/>
          <p:nvPr/>
        </p:nvSpPr>
        <p:spPr>
          <a:xfrm>
            <a:off x="4977277" y="2281017"/>
            <a:ext cx="2344416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pt-BR" sz="1600" b="1" dirty="0">
                <a:solidFill>
                  <a:schemeClr val="bg1"/>
                </a:solidFill>
                <a:latin typeface="Calibri"/>
              </a:rPr>
              <a:t>Especializada em Automação Inteligente</a:t>
            </a:r>
            <a:endParaRPr lang="pt-BR" sz="2000" b="1" dirty="0"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F02454-EEC4-3F2F-81F2-0F3F7968D76E}"/>
              </a:ext>
            </a:extLst>
          </p:cNvPr>
          <p:cNvGrpSpPr/>
          <p:nvPr/>
        </p:nvGrpSpPr>
        <p:grpSpPr>
          <a:xfrm>
            <a:off x="1337180" y="1263648"/>
            <a:ext cx="2025116" cy="1644720"/>
            <a:chOff x="1169173" y="1214681"/>
            <a:chExt cx="2178684" cy="1756653"/>
          </a:xfrm>
        </p:grpSpPr>
        <p:pic>
          <p:nvPicPr>
            <p:cNvPr id="19" name="Picture 18" descr="A blue line drawing of a person with a gear and arrows&#10;&#10;Description automatically generated">
              <a:extLst>
                <a:ext uri="{FF2B5EF4-FFF2-40B4-BE49-F238E27FC236}">
                  <a16:creationId xmlns:a16="http://schemas.microsoft.com/office/drawing/2014/main" id="{BA68D517-D680-F869-D5DD-9B60DCF86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729" y="1214681"/>
              <a:ext cx="975572" cy="97557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8BC7E5F-97BE-117D-0FF7-F371B568DAC9}"/>
                </a:ext>
              </a:extLst>
            </p:cNvPr>
            <p:cNvSpPr txBox="1"/>
            <p:nvPr/>
          </p:nvSpPr>
          <p:spPr>
            <a:xfrm>
              <a:off x="1169173" y="2346762"/>
              <a:ext cx="2178684" cy="62457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/>
              <a:r>
                <a:rPr lang="pt-BR" sz="1600" b="1" dirty="0">
                  <a:solidFill>
                    <a:schemeClr val="bg1"/>
                  </a:solidFill>
                  <a:latin typeface="Calibri"/>
                </a:rPr>
                <a:t>Consultoria de Processos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CE04BF1-2171-9C1E-6713-2B7B9A4D1149}"/>
              </a:ext>
            </a:extLst>
          </p:cNvPr>
          <p:cNvGrpSpPr/>
          <p:nvPr/>
        </p:nvGrpSpPr>
        <p:grpSpPr>
          <a:xfrm>
            <a:off x="9065416" y="1277559"/>
            <a:ext cx="2025116" cy="1588234"/>
            <a:chOff x="8890026" y="645929"/>
            <a:chExt cx="2178684" cy="1696323"/>
          </a:xfrm>
        </p:grpSpPr>
        <p:pic>
          <p:nvPicPr>
            <p:cNvPr id="23" name="Picture 22" descr="A computer screen with a gear and text&#10;&#10;Description automatically generated">
              <a:extLst>
                <a:ext uri="{FF2B5EF4-FFF2-40B4-BE49-F238E27FC236}">
                  <a16:creationId xmlns:a16="http://schemas.microsoft.com/office/drawing/2014/main" id="{2F3B3FD2-4240-DC5B-235A-23B073A0B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1582" y="645929"/>
              <a:ext cx="975572" cy="975572"/>
            </a:xfrm>
            <a:prstGeom prst="rect">
              <a:avLst/>
            </a:prstGeom>
          </p:spPr>
        </p:pic>
        <p:sp>
          <p:nvSpPr>
            <p:cNvPr id="24" name="TextBox 20">
              <a:extLst>
                <a:ext uri="{FF2B5EF4-FFF2-40B4-BE49-F238E27FC236}">
                  <a16:creationId xmlns:a16="http://schemas.microsoft.com/office/drawing/2014/main" id="{3133EA0E-29B2-D2EA-B7AD-CB0FB7C4F4E1}"/>
                </a:ext>
              </a:extLst>
            </p:cNvPr>
            <p:cNvSpPr txBox="1"/>
            <p:nvPr/>
          </p:nvSpPr>
          <p:spPr>
            <a:xfrm>
              <a:off x="8890026" y="1717679"/>
              <a:ext cx="2178684" cy="62457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/>
              <a:r>
                <a:rPr lang="pt-BR" sz="1600" b="1" dirty="0">
                  <a:solidFill>
                    <a:schemeClr val="bg1"/>
                  </a:solidFill>
                  <a:latin typeface="Calibri"/>
                </a:rPr>
                <a:t>Desenvolvimento de Sistemas</a:t>
              </a:r>
            </a:p>
          </p:txBody>
        </p:sp>
      </p:grpSp>
      <p:grpSp>
        <p:nvGrpSpPr>
          <p:cNvPr id="8" name="Group 150">
            <a:extLst>
              <a:ext uri="{FF2B5EF4-FFF2-40B4-BE49-F238E27FC236}">
                <a16:creationId xmlns:a16="http://schemas.microsoft.com/office/drawing/2014/main" id="{8A0A0B06-B001-8441-8D3A-D30978A316A3}"/>
              </a:ext>
            </a:extLst>
          </p:cNvPr>
          <p:cNvGrpSpPr/>
          <p:nvPr/>
        </p:nvGrpSpPr>
        <p:grpSpPr>
          <a:xfrm>
            <a:off x="432237" y="4221000"/>
            <a:ext cx="2378149" cy="1105920"/>
            <a:chOff x="542281" y="1200673"/>
            <a:chExt cx="2404539" cy="1138865"/>
          </a:xfrm>
        </p:grpSpPr>
        <p:pic>
          <p:nvPicPr>
            <p:cNvPr id="12" name="Picture 143" descr="A blue and black logo&#10;&#10;Description automatically generated">
              <a:extLst>
                <a:ext uri="{FF2B5EF4-FFF2-40B4-BE49-F238E27FC236}">
                  <a16:creationId xmlns:a16="http://schemas.microsoft.com/office/drawing/2014/main" id="{1F22404A-FBE9-6450-AD9D-BE40AEAD1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281" y="1310230"/>
              <a:ext cx="1021889" cy="1021889"/>
            </a:xfrm>
            <a:prstGeom prst="rect">
              <a:avLst/>
            </a:prstGeom>
          </p:spPr>
        </p:pic>
        <p:sp>
          <p:nvSpPr>
            <p:cNvPr id="13" name="Google Shape;160;p34">
              <a:extLst>
                <a:ext uri="{FF2B5EF4-FFF2-40B4-BE49-F238E27FC236}">
                  <a16:creationId xmlns:a16="http://schemas.microsoft.com/office/drawing/2014/main" id="{657CD29E-19F9-E382-686A-30A8A7AB6FA2}"/>
                </a:ext>
              </a:extLst>
            </p:cNvPr>
            <p:cNvSpPr txBox="1"/>
            <p:nvPr/>
          </p:nvSpPr>
          <p:spPr>
            <a:xfrm>
              <a:off x="1673669" y="1200673"/>
              <a:ext cx="1273151" cy="11388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91401" rIns="91401" bIns="91401" anchor="t" anchorCtr="0">
              <a:no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 kumimoji="0" sz="6400" b="1" i="0" u="none" strike="noStrike" kern="0" cap="none" spc="0" normalizeH="0" baseline="0">
                  <a:ln>
                    <a:noFill/>
                  </a:ln>
                  <a:solidFill>
                    <a:srgbClr val="23CBE9"/>
                  </a:solidFill>
                  <a:effectLst/>
                  <a:uLnTx/>
                  <a:uFillTx/>
                  <a:latin typeface="+mj-lt"/>
                  <a:ea typeface="Roboto"/>
                  <a:cs typeface="Roboto"/>
                </a:defRPr>
              </a:lvl1pPr>
            </a:lstStyle>
            <a:p>
              <a:pPr defTabSz="457200"/>
              <a:r>
                <a:rPr lang="pt-BR" sz="3200" kern="1200" dirty="0">
                  <a:solidFill>
                    <a:srgbClr val="1CDBFF"/>
                  </a:solidFill>
                  <a:latin typeface="Calibri"/>
                  <a:ea typeface="+mn-ea"/>
                  <a:cs typeface="+mn-cs"/>
                  <a:sym typeface="Roboto"/>
                </a:rPr>
                <a:t>+20</a:t>
              </a:r>
              <a:br>
                <a:rPr lang="pt-BR" sz="3199" dirty="0">
                  <a:solidFill>
                    <a:schemeClr val="bg1"/>
                  </a:solidFill>
                  <a:latin typeface="Calibri"/>
                  <a:sym typeface="Roboto"/>
                </a:rPr>
              </a:br>
              <a:r>
                <a:rPr lang="pt-BR" sz="1600" dirty="0">
                  <a:solidFill>
                    <a:schemeClr val="bg1"/>
                  </a:solidFill>
                  <a:latin typeface="Calibri"/>
                  <a:cs typeface="Arial"/>
                  <a:sym typeface="Roboto"/>
                </a:rPr>
                <a:t>anos de</a:t>
              </a:r>
            </a:p>
            <a:p>
              <a:pPr defTabSz="457200"/>
              <a:r>
                <a:rPr lang="pt-BR" sz="1600" dirty="0">
                  <a:solidFill>
                    <a:schemeClr val="bg1"/>
                  </a:solidFill>
                  <a:latin typeface="Calibri"/>
                  <a:cs typeface="Arial"/>
                  <a:sym typeface="Roboto"/>
                </a:rPr>
                <a:t>experiência</a:t>
              </a:r>
              <a:r>
                <a:rPr lang="pt-BR" sz="1600" b="0" dirty="0">
                  <a:solidFill>
                    <a:schemeClr val="bg1"/>
                  </a:solidFill>
                  <a:latin typeface="Calibri"/>
                  <a:cs typeface="Arial"/>
                  <a:sym typeface="Roboto"/>
                </a:rPr>
                <a:t> </a:t>
              </a:r>
              <a:endParaRPr sz="1600" b="0" dirty="0">
                <a:solidFill>
                  <a:schemeClr val="bg1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14" name="Group 149">
            <a:extLst>
              <a:ext uri="{FF2B5EF4-FFF2-40B4-BE49-F238E27FC236}">
                <a16:creationId xmlns:a16="http://schemas.microsoft.com/office/drawing/2014/main" id="{6B0DE0FD-61FB-673A-1515-19D6A20D807F}"/>
              </a:ext>
            </a:extLst>
          </p:cNvPr>
          <p:cNvGrpSpPr/>
          <p:nvPr/>
        </p:nvGrpSpPr>
        <p:grpSpPr>
          <a:xfrm>
            <a:off x="2912991" y="4894015"/>
            <a:ext cx="3029147" cy="1300757"/>
            <a:chOff x="3445479" y="1212542"/>
            <a:chExt cx="2999069" cy="1273151"/>
          </a:xfrm>
        </p:grpSpPr>
        <p:pic>
          <p:nvPicPr>
            <p:cNvPr id="18" name="Picture 146" descr="A group of people with blue outline&#10;&#10;Description automatically generated">
              <a:extLst>
                <a:ext uri="{FF2B5EF4-FFF2-40B4-BE49-F238E27FC236}">
                  <a16:creationId xmlns:a16="http://schemas.microsoft.com/office/drawing/2014/main" id="{D221109D-559F-12FA-7A1F-E7580389F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5479" y="1212542"/>
              <a:ext cx="1273151" cy="1273151"/>
            </a:xfrm>
            <a:prstGeom prst="rect">
              <a:avLst/>
            </a:prstGeom>
          </p:spPr>
        </p:pic>
        <p:sp>
          <p:nvSpPr>
            <p:cNvPr id="20" name="Google Shape;160;p34">
              <a:extLst>
                <a:ext uri="{FF2B5EF4-FFF2-40B4-BE49-F238E27FC236}">
                  <a16:creationId xmlns:a16="http://schemas.microsoft.com/office/drawing/2014/main" id="{95BA064E-F46B-19E4-E938-DA2C886A0EB9}"/>
                </a:ext>
              </a:extLst>
            </p:cNvPr>
            <p:cNvSpPr txBox="1"/>
            <p:nvPr/>
          </p:nvSpPr>
          <p:spPr>
            <a:xfrm>
              <a:off x="4828310" y="1387660"/>
              <a:ext cx="1616238" cy="8670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91401" rIns="91401" bIns="91401" anchor="t" anchorCtr="0">
              <a:no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 kumimoji="0" sz="6400" b="1" i="0" u="none" strike="noStrike" kern="0" cap="none" spc="0" normalizeH="0" baseline="0">
                  <a:ln>
                    <a:noFill/>
                  </a:ln>
                  <a:solidFill>
                    <a:srgbClr val="23CBE9"/>
                  </a:solidFill>
                  <a:effectLst/>
                  <a:uLnTx/>
                  <a:uFillTx/>
                  <a:latin typeface="+mj-lt"/>
                  <a:ea typeface="Roboto"/>
                  <a:cs typeface="Roboto"/>
                </a:defRPr>
              </a:lvl1pPr>
            </a:lstStyle>
            <a:p>
              <a:pPr defTabSz="457200"/>
              <a:r>
                <a:rPr lang="pt-BR" sz="3200" kern="1200" dirty="0">
                  <a:solidFill>
                    <a:srgbClr val="1CDBFF"/>
                  </a:solidFill>
                  <a:latin typeface="Calibri"/>
                  <a:ea typeface="+mn-ea"/>
                  <a:cs typeface="+mn-cs"/>
                  <a:sym typeface="Roboto"/>
                </a:rPr>
                <a:t>+50</a:t>
              </a:r>
              <a:br>
                <a:rPr lang="pt-BR" sz="3199" dirty="0">
                  <a:solidFill>
                    <a:schemeClr val="bg1"/>
                  </a:solidFill>
                  <a:latin typeface="Calibri"/>
                  <a:sym typeface="Roboto"/>
                </a:rPr>
              </a:br>
              <a:r>
                <a:rPr lang="pt-BR" sz="1600" dirty="0">
                  <a:solidFill>
                    <a:schemeClr val="bg1"/>
                  </a:solidFill>
                  <a:latin typeface="Calibri"/>
                  <a:cs typeface="Arial"/>
                  <a:sym typeface="Roboto"/>
                </a:rPr>
                <a:t>colaboradores</a:t>
              </a:r>
              <a:endParaRPr sz="1600" b="0" dirty="0">
                <a:solidFill>
                  <a:schemeClr val="bg1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2" name="Group 156">
            <a:extLst>
              <a:ext uri="{FF2B5EF4-FFF2-40B4-BE49-F238E27FC236}">
                <a16:creationId xmlns:a16="http://schemas.microsoft.com/office/drawing/2014/main" id="{E21B9406-6486-71BE-FD58-EE1E43112F8F}"/>
              </a:ext>
            </a:extLst>
          </p:cNvPr>
          <p:cNvGrpSpPr/>
          <p:nvPr/>
        </p:nvGrpSpPr>
        <p:grpSpPr>
          <a:xfrm>
            <a:off x="6096000" y="4221000"/>
            <a:ext cx="2713049" cy="1121690"/>
            <a:chOff x="8058970" y="1069176"/>
            <a:chExt cx="2791798" cy="1136968"/>
          </a:xfrm>
        </p:grpSpPr>
        <p:pic>
          <p:nvPicPr>
            <p:cNvPr id="25" name="Picture 152" descr="A blue and white handshake with a tick and a black background&#10;&#10;Description automatically generated">
              <a:extLst>
                <a:ext uri="{FF2B5EF4-FFF2-40B4-BE49-F238E27FC236}">
                  <a16:creationId xmlns:a16="http://schemas.microsoft.com/office/drawing/2014/main" id="{EBECD573-51FB-5E74-23B2-9E4E700B3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8970" y="1093855"/>
              <a:ext cx="1112289" cy="1112289"/>
            </a:xfrm>
            <a:prstGeom prst="rect">
              <a:avLst/>
            </a:prstGeom>
          </p:spPr>
        </p:pic>
        <p:sp>
          <p:nvSpPr>
            <p:cNvPr id="26" name="Google Shape;160;p34">
              <a:extLst>
                <a:ext uri="{FF2B5EF4-FFF2-40B4-BE49-F238E27FC236}">
                  <a16:creationId xmlns:a16="http://schemas.microsoft.com/office/drawing/2014/main" id="{2FDE5C51-D8C5-7089-A39C-5F7A59EAFB71}"/>
                </a:ext>
              </a:extLst>
            </p:cNvPr>
            <p:cNvSpPr txBox="1"/>
            <p:nvPr/>
          </p:nvSpPr>
          <p:spPr>
            <a:xfrm>
              <a:off x="9171259" y="1069176"/>
              <a:ext cx="1679509" cy="11040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91401" rIns="91401" bIns="91401" anchor="t" anchorCtr="0">
              <a:no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 kumimoji="0" sz="6400" b="1" i="0" u="none" strike="noStrike" kern="0" cap="none" spc="0" normalizeH="0" baseline="0">
                  <a:ln>
                    <a:noFill/>
                  </a:ln>
                  <a:solidFill>
                    <a:srgbClr val="23CBE9"/>
                  </a:solidFill>
                  <a:effectLst/>
                  <a:uLnTx/>
                  <a:uFillTx/>
                  <a:latin typeface="+mj-lt"/>
                  <a:ea typeface="Roboto"/>
                  <a:cs typeface="Roboto"/>
                </a:defRPr>
              </a:lvl1pPr>
            </a:lstStyle>
            <a:p>
              <a:pPr defTabSz="457200"/>
              <a:r>
                <a:rPr lang="pt-BR" sz="3200" kern="1200" dirty="0">
                  <a:solidFill>
                    <a:srgbClr val="1CDBFF"/>
                  </a:solidFill>
                  <a:latin typeface="Calibri"/>
                  <a:ea typeface="+mn-ea"/>
                  <a:cs typeface="+mn-cs"/>
                  <a:sym typeface="Roboto"/>
                </a:rPr>
                <a:t>+1000</a:t>
              </a:r>
              <a:br>
                <a:rPr lang="pt-BR" sz="3199" dirty="0">
                  <a:solidFill>
                    <a:schemeClr val="bg1"/>
                  </a:solidFill>
                  <a:latin typeface="Calibri"/>
                  <a:sym typeface="Roboto"/>
                </a:rPr>
              </a:br>
              <a:r>
                <a:rPr lang="pt-BR" sz="1600" dirty="0">
                  <a:solidFill>
                    <a:schemeClr val="bg1"/>
                  </a:solidFill>
                  <a:latin typeface="Calibri"/>
                  <a:cs typeface="Arial"/>
                  <a:sym typeface="Roboto"/>
                </a:rPr>
                <a:t>projetos implementados</a:t>
              </a:r>
              <a:endParaRPr sz="1600" b="0" dirty="0">
                <a:solidFill>
                  <a:schemeClr val="bg1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33" name="Group 149">
            <a:extLst>
              <a:ext uri="{FF2B5EF4-FFF2-40B4-BE49-F238E27FC236}">
                <a16:creationId xmlns:a16="http://schemas.microsoft.com/office/drawing/2014/main" id="{E2994ACE-C344-9B68-076D-EDF0A26E7B8D}"/>
              </a:ext>
            </a:extLst>
          </p:cNvPr>
          <p:cNvGrpSpPr/>
          <p:nvPr/>
        </p:nvGrpSpPr>
        <p:grpSpPr>
          <a:xfrm>
            <a:off x="9065416" y="4899639"/>
            <a:ext cx="2805642" cy="1272820"/>
            <a:chOff x="3445479" y="1212542"/>
            <a:chExt cx="2999069" cy="1273151"/>
          </a:xfrm>
        </p:grpSpPr>
        <p:pic>
          <p:nvPicPr>
            <p:cNvPr id="34" name="Picture 146" descr="A group of people with blue outline&#10;&#10;Description automatically generated">
              <a:extLst>
                <a:ext uri="{FF2B5EF4-FFF2-40B4-BE49-F238E27FC236}">
                  <a16:creationId xmlns:a16="http://schemas.microsoft.com/office/drawing/2014/main" id="{F3242847-106E-685D-EC28-ED8BB39CB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5479" y="1212542"/>
              <a:ext cx="1273151" cy="1273151"/>
            </a:xfrm>
            <a:prstGeom prst="rect">
              <a:avLst/>
            </a:prstGeom>
          </p:spPr>
        </p:pic>
        <p:sp>
          <p:nvSpPr>
            <p:cNvPr id="35" name="Google Shape;160;p34">
              <a:extLst>
                <a:ext uri="{FF2B5EF4-FFF2-40B4-BE49-F238E27FC236}">
                  <a16:creationId xmlns:a16="http://schemas.microsoft.com/office/drawing/2014/main" id="{376ED283-2493-0B84-DEAD-42A8D855BE74}"/>
                </a:ext>
              </a:extLst>
            </p:cNvPr>
            <p:cNvSpPr txBox="1"/>
            <p:nvPr/>
          </p:nvSpPr>
          <p:spPr>
            <a:xfrm>
              <a:off x="4828310" y="1387660"/>
              <a:ext cx="1616238" cy="8670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91401" rIns="91401" bIns="91401" anchor="t" anchorCtr="0">
              <a:no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 kumimoji="0" sz="6400" b="1" i="0" u="none" strike="noStrike" kern="0" cap="none" spc="0" normalizeH="0" baseline="0">
                  <a:ln>
                    <a:noFill/>
                  </a:ln>
                  <a:solidFill>
                    <a:srgbClr val="23CBE9"/>
                  </a:solidFill>
                  <a:effectLst/>
                  <a:uLnTx/>
                  <a:uFillTx/>
                  <a:latin typeface="+mj-lt"/>
                  <a:ea typeface="Roboto"/>
                  <a:cs typeface="Roboto"/>
                </a:defRPr>
              </a:lvl1pPr>
            </a:lstStyle>
            <a:p>
              <a:pPr defTabSz="457200"/>
              <a:r>
                <a:rPr lang="pt-BR" sz="3200" kern="1200" dirty="0">
                  <a:solidFill>
                    <a:srgbClr val="1CDBFF"/>
                  </a:solidFill>
                  <a:latin typeface="Calibri"/>
                  <a:ea typeface="+mn-ea"/>
                  <a:cs typeface="+mn-cs"/>
                  <a:sym typeface="Roboto"/>
                </a:rPr>
                <a:t>+60</a:t>
              </a:r>
              <a:br>
                <a:rPr lang="pt-BR" sz="3200" kern="1200" dirty="0">
                  <a:solidFill>
                    <a:srgbClr val="1CDBFF"/>
                  </a:solidFill>
                  <a:latin typeface="Calibri"/>
                  <a:ea typeface="+mn-ea"/>
                  <a:cs typeface="+mn-cs"/>
                  <a:sym typeface="Roboto"/>
                </a:rPr>
              </a:br>
              <a:r>
                <a:rPr lang="pt-BR" sz="1600" dirty="0">
                  <a:solidFill>
                    <a:schemeClr val="bg1"/>
                  </a:solidFill>
                  <a:latin typeface="Calibri"/>
                  <a:cs typeface="Arial"/>
                  <a:sym typeface="Roboto"/>
                </a:rPr>
                <a:t>clientes</a:t>
              </a:r>
              <a:endParaRPr sz="1600" b="0" dirty="0">
                <a:solidFill>
                  <a:schemeClr val="bg1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37" name="Shape 180">
            <a:extLst>
              <a:ext uri="{FF2B5EF4-FFF2-40B4-BE49-F238E27FC236}">
                <a16:creationId xmlns:a16="http://schemas.microsoft.com/office/drawing/2014/main" id="{616660CD-D459-4052-CECC-AF6997BD120E}"/>
              </a:ext>
            </a:extLst>
          </p:cNvPr>
          <p:cNvSpPr txBox="1"/>
          <p:nvPr/>
        </p:nvSpPr>
        <p:spPr>
          <a:xfrm>
            <a:off x="4665795" y="283143"/>
            <a:ext cx="2787863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pt-BR"/>
            </a:defPPr>
            <a:lvl1pPr defTabSz="457200">
              <a:defRPr sz="2400" b="1">
                <a:solidFill>
                  <a:srgbClr val="1CDBFF"/>
                </a:solidFill>
                <a:latin typeface="Calibri"/>
              </a:defRPr>
            </a:lvl1pPr>
          </a:lstStyle>
          <a:p>
            <a:pPr algn="ctr"/>
            <a:r>
              <a:rPr lang="pt-BR" sz="2800" dirty="0">
                <a:sym typeface="Roboto Black"/>
              </a:rPr>
              <a:t>A MV3 Tecnologia</a:t>
            </a:r>
          </a:p>
        </p:txBody>
      </p:sp>
    </p:spTree>
    <p:extLst>
      <p:ext uri="{BB962C8B-B14F-4D97-AF65-F5344CB8AC3E}">
        <p14:creationId xmlns:p14="http://schemas.microsoft.com/office/powerpoint/2010/main" val="3925238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265;p275">
            <a:extLst>
              <a:ext uri="{FF2B5EF4-FFF2-40B4-BE49-F238E27FC236}">
                <a16:creationId xmlns:a16="http://schemas.microsoft.com/office/drawing/2014/main" id="{1D293AF0-8103-3573-7E14-32B958146EBF}"/>
              </a:ext>
            </a:extLst>
          </p:cNvPr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-13403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Freeform 29">
            <a:extLst>
              <a:ext uri="{FF2B5EF4-FFF2-40B4-BE49-F238E27FC236}">
                <a16:creationId xmlns:a16="http://schemas.microsoft.com/office/drawing/2014/main" id="{72C3EA28-6336-C533-5457-4E3DECB575F2}"/>
              </a:ext>
            </a:extLst>
          </p:cNvPr>
          <p:cNvSpPr/>
          <p:nvPr/>
        </p:nvSpPr>
        <p:spPr>
          <a:xfrm>
            <a:off x="0" y="-4421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 dirty="0"/>
          </a:p>
        </p:txBody>
      </p:sp>
      <p:pic>
        <p:nvPicPr>
          <p:cNvPr id="24" name="Google Shape;1164;p136">
            <a:extLst>
              <a:ext uri="{FF2B5EF4-FFF2-40B4-BE49-F238E27FC236}">
                <a16:creationId xmlns:a16="http://schemas.microsoft.com/office/drawing/2014/main" id="{BA618292-E976-CA2F-B827-6A91F690B8E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490" y="244972"/>
            <a:ext cx="1745965" cy="4805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EBD877F-00BA-986F-DC24-E1D76435A8A8}"/>
              </a:ext>
            </a:extLst>
          </p:cNvPr>
          <p:cNvSpPr/>
          <p:nvPr/>
        </p:nvSpPr>
        <p:spPr>
          <a:xfrm>
            <a:off x="8754385" y="-1014538"/>
            <a:ext cx="3299792" cy="4187913"/>
          </a:xfrm>
          <a:prstGeom prst="roundRect">
            <a:avLst>
              <a:gd name="adj" fmla="val 9438"/>
            </a:avLst>
          </a:prstGeom>
          <a:solidFill>
            <a:schemeClr val="bg1">
              <a:lumMod val="95000"/>
              <a:alpha val="88000"/>
            </a:schemeClr>
          </a:solidFill>
        </p:spPr>
        <p:txBody>
          <a:bodyPr wrap="square" lIns="0" tIns="0" rIns="0" bIns="0" rtlCol="0" anchor="ctr"/>
          <a:lstStyle/>
          <a:p>
            <a:pPr defTabSz="914217"/>
            <a:endParaRPr lang="pt-B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aixaDeTexto 26">
            <a:extLst>
              <a:ext uri="{FF2B5EF4-FFF2-40B4-BE49-F238E27FC236}">
                <a16:creationId xmlns:a16="http://schemas.microsoft.com/office/drawing/2014/main" id="{4B2874E5-FA04-064C-32AB-46226E25CCC0}"/>
              </a:ext>
            </a:extLst>
          </p:cNvPr>
          <p:cNvSpPr txBox="1"/>
          <p:nvPr/>
        </p:nvSpPr>
        <p:spPr>
          <a:xfrm>
            <a:off x="2758430" y="827265"/>
            <a:ext cx="5173053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91421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RPA – Robotic Process Automation</a:t>
            </a:r>
          </a:p>
          <a:p>
            <a:pPr marL="285750" indent="-285750" defTabSz="91421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IDP – Intelligent Document Processing</a:t>
            </a:r>
          </a:p>
          <a:p>
            <a:pPr marL="285750" indent="-285750" defTabSz="91421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IA Agents</a:t>
            </a:r>
          </a:p>
          <a:p>
            <a:pPr marL="285750" indent="-285750" defTabSz="91421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BPM &amp; BPA</a:t>
            </a:r>
          </a:p>
          <a:p>
            <a:pPr marL="285750" indent="-285750" defTabSz="91421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Chat Bots e Assistentes Virtuais</a:t>
            </a:r>
          </a:p>
          <a:p>
            <a:pPr marL="285750" indent="-285750" defTabSz="91421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Engenharia de Dados e Business Intelligence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670E132A-6BAD-0966-8DDB-7DF458273378}"/>
              </a:ext>
            </a:extLst>
          </p:cNvPr>
          <p:cNvSpPr txBox="1"/>
          <p:nvPr/>
        </p:nvSpPr>
        <p:spPr>
          <a:xfrm>
            <a:off x="2893670" y="262303"/>
            <a:ext cx="3966338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defTabSz="914400">
              <a:defRPr sz="4800" b="1">
                <a:solidFill>
                  <a:srgbClr val="1CDBFF"/>
                </a:solidFill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pPr defTabSz="457200"/>
            <a:r>
              <a:rPr lang="pt-BR" sz="2800" dirty="0">
                <a:latin typeface="Helvetica" panose="020B0604020202020204" pitchFamily="34" charset="0"/>
                <a:cs typeface="Helvetica" panose="020B0604020202020204" pitchFamily="34" charset="0"/>
              </a:rPr>
              <a:t>Automação Inteligente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E198FFD7-4787-0E45-09E7-D9CCD80A32FF}"/>
              </a:ext>
            </a:extLst>
          </p:cNvPr>
          <p:cNvGrpSpPr/>
          <p:nvPr/>
        </p:nvGrpSpPr>
        <p:grpSpPr>
          <a:xfrm>
            <a:off x="119899" y="4268376"/>
            <a:ext cx="11986591" cy="2024662"/>
            <a:chOff x="125692" y="4100377"/>
            <a:chExt cx="11986591" cy="2024662"/>
          </a:xfrm>
        </p:grpSpPr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C012B04C-58A2-0B8B-E71B-B6D8244FA0D6}"/>
                </a:ext>
              </a:extLst>
            </p:cNvPr>
            <p:cNvGrpSpPr/>
            <p:nvPr/>
          </p:nvGrpSpPr>
          <p:grpSpPr>
            <a:xfrm>
              <a:off x="125692" y="4100377"/>
              <a:ext cx="11986591" cy="2024662"/>
              <a:chOff x="404468" y="8464451"/>
              <a:chExt cx="23973182" cy="4049324"/>
            </a:xfrm>
          </p:grpSpPr>
          <p:grpSp>
            <p:nvGrpSpPr>
              <p:cNvPr id="12" name="Agrupar 11">
                <a:extLst>
                  <a:ext uri="{FF2B5EF4-FFF2-40B4-BE49-F238E27FC236}">
                    <a16:creationId xmlns:a16="http://schemas.microsoft.com/office/drawing/2014/main" id="{013FBDE3-4E71-89FE-A17C-7EA831CB1E69}"/>
                  </a:ext>
                </a:extLst>
              </p:cNvPr>
              <p:cNvGrpSpPr/>
              <p:nvPr/>
            </p:nvGrpSpPr>
            <p:grpSpPr>
              <a:xfrm>
                <a:off x="404468" y="8464451"/>
                <a:ext cx="23973182" cy="4049324"/>
                <a:chOff x="404468" y="8545352"/>
                <a:chExt cx="23973182" cy="4049324"/>
              </a:xfrm>
            </p:grpSpPr>
            <p:grpSp>
              <p:nvGrpSpPr>
                <p:cNvPr id="4" name="Agrupar 3">
                  <a:extLst>
                    <a:ext uri="{FF2B5EF4-FFF2-40B4-BE49-F238E27FC236}">
                      <a16:creationId xmlns:a16="http://schemas.microsoft.com/office/drawing/2014/main" id="{58F60D3A-03F0-A37A-556F-9C571C0475F6}"/>
                    </a:ext>
                  </a:extLst>
                </p:cNvPr>
                <p:cNvGrpSpPr/>
                <p:nvPr/>
              </p:nvGrpSpPr>
              <p:grpSpPr>
                <a:xfrm>
                  <a:off x="404468" y="8545352"/>
                  <a:ext cx="23973182" cy="4049324"/>
                  <a:chOff x="198784" y="8316134"/>
                  <a:chExt cx="23973182" cy="4049324"/>
                </a:xfrm>
              </p:grpSpPr>
              <p:grpSp>
                <p:nvGrpSpPr>
                  <p:cNvPr id="16" name="Agrupar 15">
                    <a:extLst>
                      <a:ext uri="{FF2B5EF4-FFF2-40B4-BE49-F238E27FC236}">
                        <a16:creationId xmlns:a16="http://schemas.microsoft.com/office/drawing/2014/main" id="{17B2BBBE-6791-B280-3427-5B5AB5BF9ED7}"/>
                      </a:ext>
                    </a:extLst>
                  </p:cNvPr>
                  <p:cNvGrpSpPr/>
                  <p:nvPr/>
                </p:nvGrpSpPr>
                <p:grpSpPr>
                  <a:xfrm>
                    <a:off x="198784" y="8316134"/>
                    <a:ext cx="23973182" cy="4049324"/>
                    <a:chOff x="419583" y="7278105"/>
                    <a:chExt cx="23420131" cy="4049324"/>
                  </a:xfrm>
                </p:grpSpPr>
                <p:sp>
                  <p:nvSpPr>
                    <p:cNvPr id="17" name="Rectangle 37">
                      <a:extLst>
                        <a:ext uri="{FF2B5EF4-FFF2-40B4-BE49-F238E27FC236}">
                          <a16:creationId xmlns:a16="http://schemas.microsoft.com/office/drawing/2014/main" id="{05B8A4DC-36D1-6017-2EC0-24DEC3BB48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583" y="7278105"/>
                      <a:ext cx="23420131" cy="4049324"/>
                    </a:xfrm>
                    <a:prstGeom prst="rect">
                      <a:avLst/>
                    </a:prstGeom>
                    <a:solidFill>
                      <a:srgbClr val="FFFFF7"/>
                    </a:solidFill>
                    <a:ln>
                      <a:solidFill>
                        <a:schemeClr val="tx1"/>
                      </a:solidFill>
                    </a:ln>
                    <a:effectLst>
                      <a:outerShdw blurRad="107950" dist="12700" dir="5400000" algn="ctr">
                        <a:srgbClr val="000000"/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soft" dir="t">
                        <a:rot lat="0" lon="0" rev="0"/>
                      </a:lightRig>
                    </a:scene3d>
                    <a:sp3d contourW="44450" prstMaterial="matte">
                      <a:bevelT w="63500" h="63500" prst="artDeco"/>
                      <a:contourClr>
                        <a:srgbClr val="FFFFFF"/>
                      </a:contourClr>
                    </a:sp3d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914217"/>
                      <a:endParaRPr lang="pt-BR" dirty="0">
                        <a:solidFill>
                          <a:prstClr val="white"/>
                        </a:solidFill>
                        <a:latin typeface="Calibri"/>
                      </a:endParaRPr>
                    </a:p>
                  </p:txBody>
                </p:sp>
                <p:pic>
                  <p:nvPicPr>
                    <p:cNvPr id="18" name="Picture 14" descr="Ver a imagem de origem">
                      <a:extLst>
                        <a:ext uri="{FF2B5EF4-FFF2-40B4-BE49-F238E27FC236}">
                          <a16:creationId xmlns:a16="http://schemas.microsoft.com/office/drawing/2014/main" id="{9A176325-96C1-9026-D5BD-3D46E574FFAE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0392337" y="9491843"/>
                      <a:ext cx="3115515" cy="1060006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7" name="Picture 2" descr="Fortra™’s Alert Logic Managed Detection and Response - Cybersecurity ...">
                      <a:extLst>
                        <a:ext uri="{FF2B5EF4-FFF2-40B4-BE49-F238E27FC236}">
                          <a16:creationId xmlns:a16="http://schemas.microsoft.com/office/drawing/2014/main" id="{643252BA-5DCC-B080-3731-0F976E0A6CD2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9362435" y="8009703"/>
                      <a:ext cx="2931438" cy="482534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2" name="Picture 6" descr="Automation Anywhere – Digination">
                      <a:extLst>
                        <a:ext uri="{FF2B5EF4-FFF2-40B4-BE49-F238E27FC236}">
                          <a16:creationId xmlns:a16="http://schemas.microsoft.com/office/drawing/2014/main" id="{7BE56D8B-EA4B-DCF3-F56E-EC2AB98DDCC9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2760121" y="7625833"/>
                      <a:ext cx="3454717" cy="1244212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3" name="Picture 8">
                      <a:extLst>
                        <a:ext uri="{FF2B5EF4-FFF2-40B4-BE49-F238E27FC236}">
                          <a16:creationId xmlns:a16="http://schemas.microsoft.com/office/drawing/2014/main" id="{78405703-220B-F53F-3B96-6B578F9EAA6A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755196" y="9578547"/>
                      <a:ext cx="2625432" cy="896488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grpSp>
                <p:nvGrpSpPr>
                  <p:cNvPr id="3" name="Agrupar 2">
                    <a:extLst>
                      <a:ext uri="{FF2B5EF4-FFF2-40B4-BE49-F238E27FC236}">
                        <a16:creationId xmlns:a16="http://schemas.microsoft.com/office/drawing/2014/main" id="{388B96FF-83DB-A53F-B9AC-8D061E8491EA}"/>
                      </a:ext>
                    </a:extLst>
                  </p:cNvPr>
                  <p:cNvGrpSpPr/>
                  <p:nvPr/>
                </p:nvGrpSpPr>
                <p:grpSpPr>
                  <a:xfrm>
                    <a:off x="16731391" y="8614275"/>
                    <a:ext cx="3865026" cy="1350074"/>
                    <a:chOff x="16750441" y="8652375"/>
                    <a:chExt cx="3865026" cy="1350074"/>
                  </a:xfrm>
                </p:grpSpPr>
                <p:pic>
                  <p:nvPicPr>
                    <p:cNvPr id="3074" name="Picture 2" descr="Python Logo - PNG y Vector">
                      <a:extLst>
                        <a:ext uri="{FF2B5EF4-FFF2-40B4-BE49-F238E27FC236}">
                          <a16:creationId xmlns:a16="http://schemas.microsoft.com/office/drawing/2014/main" id="{F869EF4B-4D6A-CF69-E3BE-191A21197EBB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9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b="37131"/>
                    <a:stretch/>
                  </p:blipFill>
                  <p:spPr bwMode="auto">
                    <a:xfrm>
                      <a:off x="16750441" y="8652375"/>
                      <a:ext cx="1931472" cy="1350074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8" name="Picture 2" descr="Python Logo - PNG y Vector">
                      <a:extLst>
                        <a:ext uri="{FF2B5EF4-FFF2-40B4-BE49-F238E27FC236}">
                          <a16:creationId xmlns:a16="http://schemas.microsoft.com/office/drawing/2014/main" id="{18966463-0A12-C2D8-7794-FF3A1DFCA959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0" cstate="email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61082"/>
                    <a:stretch/>
                  </p:blipFill>
                  <p:spPr bwMode="auto">
                    <a:xfrm>
                      <a:off x="18603337" y="8732073"/>
                      <a:ext cx="2012130" cy="870652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</p:grpSp>
            <p:pic>
              <p:nvPicPr>
                <p:cNvPr id="9" name="Picture 4" descr="BotCity | Carreiras - Vagas by INTERA">
                  <a:extLst>
                    <a:ext uri="{FF2B5EF4-FFF2-40B4-BE49-F238E27FC236}">
                      <a16:creationId xmlns:a16="http://schemas.microsoft.com/office/drawing/2014/main" id="{28E9776D-72D2-4A5D-C399-ADF6EC44B0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5208" y="9166884"/>
                  <a:ext cx="3576158" cy="75649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Picture 2" descr="Business Process Automation – Optimum – Modern Software Solutions and ...">
                  <a:extLst>
                    <a:ext uri="{FF2B5EF4-FFF2-40B4-BE49-F238E27FC236}">
                      <a16:creationId xmlns:a16="http://schemas.microsoft.com/office/drawing/2014/main" id="{7F7C8F25-1B1D-4174-E550-8E6A7E2A5F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5888" y="8946364"/>
                  <a:ext cx="4210044" cy="115073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id="{A5B3C5CA-57F6-89EC-7666-0076C9F440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94530" y="10225147"/>
                <a:ext cx="4912630" cy="2079680"/>
              </a:xfrm>
              <a:prstGeom prst="rect">
                <a:avLst/>
              </a:prstGeom>
            </p:spPr>
          </p:pic>
        </p:grpSp>
        <p:pic>
          <p:nvPicPr>
            <p:cNvPr id="1028" name="Picture 4" descr="N8n – Wikipedia">
              <a:extLst>
                <a:ext uri="{FF2B5EF4-FFF2-40B4-BE49-F238E27FC236}">
                  <a16:creationId xmlns:a16="http://schemas.microsoft.com/office/drawing/2014/main" id="{A684A399-D730-0C94-8087-2B7C7BF5D1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1876" y="4235668"/>
              <a:ext cx="1696540" cy="678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8A7922D-90C3-6BCC-1AF3-797A6A0FF1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3782" y="5250598"/>
              <a:ext cx="2176428" cy="34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0E4F5003-88F0-2C12-A67A-EB31AD60A06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147" y="858471"/>
            <a:ext cx="2512056" cy="123004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CaixaDeTexto 4">
            <a:extLst>
              <a:ext uri="{FF2B5EF4-FFF2-40B4-BE49-F238E27FC236}">
                <a16:creationId xmlns:a16="http://schemas.microsoft.com/office/drawing/2014/main" id="{58480CEB-2D00-8DEC-2734-48EADCF52447}"/>
              </a:ext>
            </a:extLst>
          </p:cNvPr>
          <p:cNvSpPr txBox="1"/>
          <p:nvPr/>
        </p:nvSpPr>
        <p:spPr>
          <a:xfrm>
            <a:off x="10134198" y="6390853"/>
            <a:ext cx="2057801" cy="36933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3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63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94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26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57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989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2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65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>
                <a:solidFill>
                  <a:schemeClr val="bg1"/>
                </a:solidFill>
              </a:rPr>
              <a:t>www.mv3.com.br</a:t>
            </a:r>
            <a:endParaRPr lang="pt-BR" sz="16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6355305-9A20-B55E-55FE-3FC8CC654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816" y="5418597"/>
            <a:ext cx="1811387" cy="37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2265;p275">
            <a:extLst>
              <a:ext uri="{FF2B5EF4-FFF2-40B4-BE49-F238E27FC236}">
                <a16:creationId xmlns:a16="http://schemas.microsoft.com/office/drawing/2014/main" id="{B795D2B5-4066-03F0-8338-E0075E9B57D9}"/>
              </a:ext>
            </a:extLst>
          </p:cNvPr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2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Freeform 29">
            <a:extLst>
              <a:ext uri="{FF2B5EF4-FFF2-40B4-BE49-F238E27FC236}">
                <a16:creationId xmlns:a16="http://schemas.microsoft.com/office/drawing/2014/main" id="{960F0BBA-7B0E-DD02-CFC8-0349141DA92C}"/>
              </a:ext>
            </a:extLst>
          </p:cNvPr>
          <p:cNvSpPr/>
          <p:nvPr/>
        </p:nvSpPr>
        <p:spPr>
          <a:xfrm>
            <a:off x="0" y="-4421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 dirty="0"/>
          </a:p>
        </p:txBody>
      </p:sp>
      <p:pic>
        <p:nvPicPr>
          <p:cNvPr id="56" name="Google Shape;1164;p136">
            <a:extLst>
              <a:ext uri="{FF2B5EF4-FFF2-40B4-BE49-F238E27FC236}">
                <a16:creationId xmlns:a16="http://schemas.microsoft.com/office/drawing/2014/main" id="{33EA98C7-9D44-42C6-CEE9-12AC126BD39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490" y="244972"/>
            <a:ext cx="1745965" cy="4805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180">
            <a:extLst>
              <a:ext uri="{FF2B5EF4-FFF2-40B4-BE49-F238E27FC236}">
                <a16:creationId xmlns:a16="http://schemas.microsoft.com/office/drawing/2014/main" id="{0C6D714F-D566-545D-E616-C50E06B90190}"/>
              </a:ext>
            </a:extLst>
          </p:cNvPr>
          <p:cNvSpPr txBox="1"/>
          <p:nvPr/>
        </p:nvSpPr>
        <p:spPr>
          <a:xfrm>
            <a:off x="5324363" y="308759"/>
            <a:ext cx="1543273" cy="52322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pt-BR"/>
            </a:defPPr>
            <a:lvl1pPr defTabSz="457200">
              <a:defRPr sz="2400" b="1">
                <a:solidFill>
                  <a:srgbClr val="1CDBFF"/>
                </a:solidFill>
                <a:latin typeface="Calibri"/>
              </a:defRPr>
            </a:lvl1pPr>
          </a:lstStyle>
          <a:p>
            <a:r>
              <a:rPr lang="pt-BR" sz="2800" dirty="0">
                <a:latin typeface="Helvetica" panose="020B0604020202020204" pitchFamily="34" charset="0"/>
                <a:cs typeface="Helvetica" panose="020B0604020202020204" pitchFamily="34" charset="0"/>
                <a:sym typeface="Roboto Black"/>
              </a:rPr>
              <a:t>Clientes</a:t>
            </a:r>
          </a:p>
        </p:txBody>
      </p:sp>
      <p:pic>
        <p:nvPicPr>
          <p:cNvPr id="33" name="Picture 4">
            <a:extLst>
              <a:ext uri="{FF2B5EF4-FFF2-40B4-BE49-F238E27FC236}">
                <a16:creationId xmlns:a16="http://schemas.microsoft.com/office/drawing/2014/main" id="{AC054859-AF94-C5AE-AC3D-83030C4F70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76" b="32062"/>
          <a:stretch>
            <a:fillRect/>
          </a:stretch>
        </p:blipFill>
        <p:spPr bwMode="auto">
          <a:xfrm>
            <a:off x="10619071" y="5170538"/>
            <a:ext cx="1251094" cy="50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Agrupar 54">
            <a:extLst>
              <a:ext uri="{FF2B5EF4-FFF2-40B4-BE49-F238E27FC236}">
                <a16:creationId xmlns:a16="http://schemas.microsoft.com/office/drawing/2014/main" id="{337DAC53-BD58-AE3C-24EE-E7CEE67A46CD}"/>
              </a:ext>
            </a:extLst>
          </p:cNvPr>
          <p:cNvGrpSpPr/>
          <p:nvPr/>
        </p:nvGrpSpPr>
        <p:grpSpPr>
          <a:xfrm>
            <a:off x="113912" y="1179998"/>
            <a:ext cx="11964176" cy="4875407"/>
            <a:chOff x="113912" y="991296"/>
            <a:chExt cx="11964176" cy="4875407"/>
          </a:xfrm>
        </p:grpSpPr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E71AC07F-7FF5-FCD4-2975-DCE9A760B872}"/>
                </a:ext>
              </a:extLst>
            </p:cNvPr>
            <p:cNvGrpSpPr/>
            <p:nvPr/>
          </p:nvGrpSpPr>
          <p:grpSpPr>
            <a:xfrm>
              <a:off x="113912" y="991296"/>
              <a:ext cx="11964176" cy="4875407"/>
              <a:chOff x="113912" y="991296"/>
              <a:chExt cx="11964176" cy="4875407"/>
            </a:xfrm>
          </p:grpSpPr>
          <p:grpSp>
            <p:nvGrpSpPr>
              <p:cNvPr id="4" name="Agrupar 3">
                <a:extLst>
                  <a:ext uri="{FF2B5EF4-FFF2-40B4-BE49-F238E27FC236}">
                    <a16:creationId xmlns:a16="http://schemas.microsoft.com/office/drawing/2014/main" id="{ACB02119-0EEF-C4A5-0963-63C229071F55}"/>
                  </a:ext>
                </a:extLst>
              </p:cNvPr>
              <p:cNvGrpSpPr/>
              <p:nvPr/>
            </p:nvGrpSpPr>
            <p:grpSpPr>
              <a:xfrm>
                <a:off x="113912" y="991296"/>
                <a:ext cx="11964176" cy="4875407"/>
                <a:chOff x="224649" y="2072592"/>
                <a:chExt cx="23928351" cy="9750814"/>
              </a:xfrm>
            </p:grpSpPr>
            <p:sp>
              <p:nvSpPr>
                <p:cNvPr id="7" name="Rectangle 14">
                  <a:extLst>
                    <a:ext uri="{FF2B5EF4-FFF2-40B4-BE49-F238E27FC236}">
                      <a16:creationId xmlns:a16="http://schemas.microsoft.com/office/drawing/2014/main" id="{561997C7-358F-308C-9100-399B0B0BCDED}"/>
                    </a:ext>
                  </a:extLst>
                </p:cNvPr>
                <p:cNvSpPr/>
                <p:nvPr/>
              </p:nvSpPr>
              <p:spPr>
                <a:xfrm>
                  <a:off x="224649" y="2072592"/>
                  <a:ext cx="23928351" cy="9750814"/>
                </a:xfrm>
                <a:prstGeom prst="rect">
                  <a:avLst/>
                </a:prstGeom>
                <a:solidFill>
                  <a:srgbClr val="FFFFF7"/>
                </a:solidFill>
                <a:ln>
                  <a:solidFill>
                    <a:schemeClr val="tx1"/>
                  </a:solidFill>
                </a:ln>
                <a:effectLst>
                  <a:outerShdw blurRad="107950" dist="12700" dir="5400000" algn="ctr">
                    <a:srgbClr val="000000"/>
                  </a:outerShdw>
                </a:effectLst>
                <a:scene3d>
                  <a:camera prst="orthographicFront">
                    <a:rot lat="0" lon="0" rev="0"/>
                  </a:camera>
                  <a:lightRig rig="soft" dir="t">
                    <a:rot lat="0" lon="0" rev="0"/>
                  </a:lightRig>
                </a:scene3d>
                <a:sp3d contourW="44450" prstMaterial="matte">
                  <a:bevelT w="63500" h="63500" prst="artDeco"/>
                  <a:contourClr>
                    <a:srgbClr val="FFFFFF"/>
                  </a:contourClr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217"/>
                  <a:endParaRPr lang="pt-BR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pic>
              <p:nvPicPr>
                <p:cNvPr id="9" name="Imagem 39">
                  <a:extLst>
                    <a:ext uri="{FF2B5EF4-FFF2-40B4-BE49-F238E27FC236}">
                      <a16:creationId xmlns:a16="http://schemas.microsoft.com/office/drawing/2014/main" id="{D5968325-7272-426F-CF60-C08C11A68B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446999" y="3803120"/>
                  <a:ext cx="1390237" cy="1470028"/>
                </a:xfrm>
                <a:prstGeom prst="rect">
                  <a:avLst/>
                </a:prstGeom>
              </p:spPr>
            </p:pic>
            <p:pic>
              <p:nvPicPr>
                <p:cNvPr id="10" name="Imagem 15">
                  <a:extLst>
                    <a:ext uri="{FF2B5EF4-FFF2-40B4-BE49-F238E27FC236}">
                      <a16:creationId xmlns:a16="http://schemas.microsoft.com/office/drawing/2014/main" id="{3C95B6EC-EFC0-3AD1-6AFD-2A460421EC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54263" y="2528571"/>
                  <a:ext cx="1420844" cy="1166854"/>
                </a:xfrm>
                <a:prstGeom prst="rect">
                  <a:avLst/>
                </a:prstGeom>
              </p:spPr>
            </p:pic>
            <p:pic>
              <p:nvPicPr>
                <p:cNvPr id="13" name="Imagem 19">
                  <a:extLst>
                    <a:ext uri="{FF2B5EF4-FFF2-40B4-BE49-F238E27FC236}">
                      <a16:creationId xmlns:a16="http://schemas.microsoft.com/office/drawing/2014/main" id="{68DE8B35-12A2-072B-F8D9-B0384FA6DF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33933" y="4040635"/>
                  <a:ext cx="3008994" cy="1167961"/>
                </a:xfrm>
                <a:prstGeom prst="rect">
                  <a:avLst/>
                </a:prstGeom>
              </p:spPr>
            </p:pic>
            <p:pic>
              <p:nvPicPr>
                <p:cNvPr id="14" name="Imagem 3">
                  <a:extLst>
                    <a:ext uri="{FF2B5EF4-FFF2-40B4-BE49-F238E27FC236}">
                      <a16:creationId xmlns:a16="http://schemas.microsoft.com/office/drawing/2014/main" id="{572B1722-1E04-8166-07FA-6AA884B8EE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2145"/>
                <a:stretch/>
              </p:blipFill>
              <p:spPr>
                <a:xfrm>
                  <a:off x="711911" y="10159687"/>
                  <a:ext cx="2036952" cy="1269772"/>
                </a:xfrm>
                <a:prstGeom prst="rect">
                  <a:avLst/>
                </a:prstGeom>
              </p:spPr>
            </p:pic>
            <p:pic>
              <p:nvPicPr>
                <p:cNvPr id="15" name="Imagem 4" descr="Uma imagem contendo clip-art&#10;&#10;Descrição gerada automaticamente">
                  <a:extLst>
                    <a:ext uri="{FF2B5EF4-FFF2-40B4-BE49-F238E27FC236}">
                      <a16:creationId xmlns:a16="http://schemas.microsoft.com/office/drawing/2014/main" id="{D325F446-97B5-5983-4AF7-6939A4060C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498185" y="5930178"/>
                  <a:ext cx="2730208" cy="688229"/>
                </a:xfrm>
                <a:prstGeom prst="rect">
                  <a:avLst/>
                </a:prstGeom>
              </p:spPr>
            </p:pic>
            <p:pic>
              <p:nvPicPr>
                <p:cNvPr id="17" name="Picture 2" descr="Resultado de imagem para zurich logo">
                  <a:extLst>
                    <a:ext uri="{FF2B5EF4-FFF2-40B4-BE49-F238E27FC236}">
                      <a16:creationId xmlns:a16="http://schemas.microsoft.com/office/drawing/2014/main" id="{4FA3AFE0-2E32-7AE1-69BB-CBD8031DF0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00975" y="5733913"/>
                  <a:ext cx="1553051" cy="109665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Imagem 40">
                  <a:extLst>
                    <a:ext uri="{FF2B5EF4-FFF2-40B4-BE49-F238E27FC236}">
                      <a16:creationId xmlns:a16="http://schemas.microsoft.com/office/drawing/2014/main" id="{7C780C4A-EED9-C83E-98D6-959642D140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08773" y="9044905"/>
                  <a:ext cx="2487938" cy="899637"/>
                </a:xfrm>
                <a:prstGeom prst="rect">
                  <a:avLst/>
                </a:prstGeom>
              </p:spPr>
            </p:pic>
            <p:pic>
              <p:nvPicPr>
                <p:cNvPr id="20" name="Picture 2" descr="Home page - Mirae Asset">
                  <a:extLst>
                    <a:ext uri="{FF2B5EF4-FFF2-40B4-BE49-F238E27FC236}">
                      <a16:creationId xmlns:a16="http://schemas.microsoft.com/office/drawing/2014/main" id="{B9CED10E-9723-A768-8C38-2E99BDBE12B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03019" y="10303733"/>
                  <a:ext cx="2989101" cy="9803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4" descr="Vitreo">
                  <a:extLst>
                    <a:ext uri="{FF2B5EF4-FFF2-40B4-BE49-F238E27FC236}">
                      <a16:creationId xmlns:a16="http://schemas.microsoft.com/office/drawing/2014/main" id="{1F942FE7-C30F-2DD7-B97D-6B836977BC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067065" y="2836439"/>
                  <a:ext cx="2111387" cy="53855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6" descr="Trademaster - Solução de crédito B2B para a Indústria ...">
                  <a:extLst>
                    <a:ext uri="{FF2B5EF4-FFF2-40B4-BE49-F238E27FC236}">
                      <a16:creationId xmlns:a16="http://schemas.microsoft.com/office/drawing/2014/main" id="{5F05617C-1AB3-F7BF-E35C-E7E56F855D0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02947" y="10556664"/>
                  <a:ext cx="3406659" cy="70557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Ver a imagem de origem">
                  <a:extLst>
                    <a:ext uri="{FF2B5EF4-FFF2-40B4-BE49-F238E27FC236}">
                      <a16:creationId xmlns:a16="http://schemas.microsoft.com/office/drawing/2014/main" id="{E136BA48-6F2D-1A6E-7F7E-06AFF62CD9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10601" y="8869917"/>
                  <a:ext cx="2991349" cy="104246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6" descr="Ver a imagem de origem">
                  <a:extLst>
                    <a:ext uri="{FF2B5EF4-FFF2-40B4-BE49-F238E27FC236}">
                      <a16:creationId xmlns:a16="http://schemas.microsoft.com/office/drawing/2014/main" id="{DFD6A1C6-5D07-2D3A-8242-F6C26E09E5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017412" y="10250783"/>
                  <a:ext cx="1934240" cy="139449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8" descr="Ver a imagem de origem">
                  <a:extLst>
                    <a:ext uri="{FF2B5EF4-FFF2-40B4-BE49-F238E27FC236}">
                      <a16:creationId xmlns:a16="http://schemas.microsoft.com/office/drawing/2014/main" id="{44E35BA8-1EBA-89CD-55FC-0A8FF8D62D3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77466" y="4204078"/>
                  <a:ext cx="1011043" cy="10690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14" descr="Ver a imagem de origem">
                  <a:extLst>
                    <a:ext uri="{FF2B5EF4-FFF2-40B4-BE49-F238E27FC236}">
                      <a16:creationId xmlns:a16="http://schemas.microsoft.com/office/drawing/2014/main" id="{CED0F725-C0CE-34A0-DDD0-7936604EED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737751" y="4025669"/>
                  <a:ext cx="1989191" cy="11282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Ver a imagem de origem">
                  <a:extLst>
                    <a:ext uri="{FF2B5EF4-FFF2-40B4-BE49-F238E27FC236}">
                      <a16:creationId xmlns:a16="http://schemas.microsoft.com/office/drawing/2014/main" id="{BD0004D1-613C-7ACF-C8CF-3FB6C9B4F6B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0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7205"/>
                <a:stretch/>
              </p:blipFill>
              <p:spPr bwMode="auto">
                <a:xfrm>
                  <a:off x="10400035" y="10224215"/>
                  <a:ext cx="2263221" cy="132091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12" descr="Ver a imagem de origem">
                  <a:extLst>
                    <a:ext uri="{FF2B5EF4-FFF2-40B4-BE49-F238E27FC236}">
                      <a16:creationId xmlns:a16="http://schemas.microsoft.com/office/drawing/2014/main" id="{6C0DAE0B-63CE-6176-8E60-EA54D06E6A1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1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091058" y="5802558"/>
                  <a:ext cx="1623438" cy="94818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39">
                  <a:extLst>
                    <a:ext uri="{FF2B5EF4-FFF2-40B4-BE49-F238E27FC236}">
                      <a16:creationId xmlns:a16="http://schemas.microsoft.com/office/drawing/2014/main" id="{25F5374F-E06D-4A98-0F0A-32B14DD9ED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69366" y="5175734"/>
                  <a:ext cx="2334161" cy="18757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4" name="Picture 2" descr="Ver a imagem de origem">
                  <a:extLst>
                    <a:ext uri="{FF2B5EF4-FFF2-40B4-BE49-F238E27FC236}">
                      <a16:creationId xmlns:a16="http://schemas.microsoft.com/office/drawing/2014/main" id="{AFB4E6AF-F7AD-9E9D-68E4-10497AE293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3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0048" b="24291"/>
                <a:stretch/>
              </p:blipFill>
              <p:spPr bwMode="auto">
                <a:xfrm>
                  <a:off x="10586068" y="8982183"/>
                  <a:ext cx="2854558" cy="103219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2" descr="OceanPact Serviços Marítimos S.A. | Registro Público de Emissões">
                  <a:extLst>
                    <a:ext uri="{FF2B5EF4-FFF2-40B4-BE49-F238E27FC236}">
                      <a16:creationId xmlns:a16="http://schemas.microsoft.com/office/drawing/2014/main" id="{6FA98D67-EB55-890E-C425-6C2F4D3E8D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77792" y="3825306"/>
                  <a:ext cx="2775643" cy="153647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 descr="Assessoria de Investimentos | Lifetime">
                  <a:extLst>
                    <a:ext uri="{FF2B5EF4-FFF2-40B4-BE49-F238E27FC236}">
                      <a16:creationId xmlns:a16="http://schemas.microsoft.com/office/drawing/2014/main" id="{12262611-E54B-611D-249E-9C389C6D5D4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5590" y="7098427"/>
                  <a:ext cx="7032085" cy="13843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2" descr="Grupo Unimetal | LinkedIn">
                  <a:extLst>
                    <a:ext uri="{FF2B5EF4-FFF2-40B4-BE49-F238E27FC236}">
                      <a16:creationId xmlns:a16="http://schemas.microsoft.com/office/drawing/2014/main" id="{C2173F19-18E4-55DA-0F73-AF08A88602B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8554" b="36576"/>
                <a:stretch/>
              </p:blipFill>
              <p:spPr bwMode="auto">
                <a:xfrm>
                  <a:off x="17829297" y="10426035"/>
                  <a:ext cx="2991349" cy="10082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2" descr="Empiricus Portugal - Kenoby">
                  <a:extLst>
                    <a:ext uri="{FF2B5EF4-FFF2-40B4-BE49-F238E27FC236}">
                      <a16:creationId xmlns:a16="http://schemas.microsoft.com/office/drawing/2014/main" id="{B6706524-B02F-35F2-3005-FEC3C1D120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7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686713" y="5849522"/>
                  <a:ext cx="2865248" cy="89770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Imagem 13">
                  <a:extLst>
                    <a:ext uri="{FF2B5EF4-FFF2-40B4-BE49-F238E27FC236}">
                      <a16:creationId xmlns:a16="http://schemas.microsoft.com/office/drawing/2014/main" id="{81F7A0F7-CD5D-4C36-4907-C0008ADE28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8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rcRect t="29590" b="30627"/>
                <a:stretch/>
              </p:blipFill>
              <p:spPr>
                <a:xfrm>
                  <a:off x="19889844" y="2737969"/>
                  <a:ext cx="1927618" cy="890810"/>
                </a:xfrm>
                <a:prstGeom prst="rect">
                  <a:avLst/>
                </a:prstGeom>
              </p:spPr>
            </p:pic>
            <p:pic>
              <p:nvPicPr>
                <p:cNvPr id="41" name="Picture 2" descr="Smart Fit Logo – PNG e Vetor – Download de Logo">
                  <a:extLst>
                    <a:ext uri="{FF2B5EF4-FFF2-40B4-BE49-F238E27FC236}">
                      <a16:creationId xmlns:a16="http://schemas.microsoft.com/office/drawing/2014/main" id="{0FC10CC8-5B1C-35AD-7C95-29EDE9E176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9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76" t="17455" r="23925" b="15984"/>
                <a:stretch/>
              </p:blipFill>
              <p:spPr bwMode="auto">
                <a:xfrm>
                  <a:off x="22695894" y="2425840"/>
                  <a:ext cx="985478" cy="13364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4" descr="Vórtx · GitHub">
                  <a:extLst>
                    <a:ext uri="{FF2B5EF4-FFF2-40B4-BE49-F238E27FC236}">
                      <a16:creationId xmlns:a16="http://schemas.microsoft.com/office/drawing/2014/main" id="{88FD331E-D1C8-CE1E-58EF-679482A563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0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302707" y="2227184"/>
                  <a:ext cx="1553052" cy="164218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Logo Banco Original – Logos PNG">
                  <a:extLst>
                    <a:ext uri="{FF2B5EF4-FFF2-40B4-BE49-F238E27FC236}">
                      <a16:creationId xmlns:a16="http://schemas.microsoft.com/office/drawing/2014/main" id="{DE6810E1-B7D3-8989-A576-107E32CBA9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1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9680" b="35613"/>
                <a:stretch/>
              </p:blipFill>
              <p:spPr bwMode="auto">
                <a:xfrm>
                  <a:off x="2608688" y="2529918"/>
                  <a:ext cx="2626724" cy="96398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Imagem 31">
                  <a:extLst>
                    <a:ext uri="{FF2B5EF4-FFF2-40B4-BE49-F238E27FC236}">
                      <a16:creationId xmlns:a16="http://schemas.microsoft.com/office/drawing/2014/main" id="{D50F915F-F9C0-5BF9-FD8C-1F8A5EBF08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2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33">
                          <a14:imgEffect>
                            <a14:backgroundRemoval t="10093" b="15556" l="15104" r="23854">
                              <a14:foregroundMark x1="15000" y1="10556" x2="17656" y2="13889"/>
                              <a14:foregroundMark x1="17656" y1="13889" x2="20990" y2="13981"/>
                              <a14:foregroundMark x1="20990" y1="13981" x2="17708" y2="11667"/>
                              <a14:foregroundMark x1="17708" y1="11667" x2="16927" y2="14722"/>
                              <a14:foregroundMark x1="23854" y1="15556" x2="23854" y2="15556"/>
                              <a14:foregroundMark x1="17135" y1="13333" x2="17135" y2="13333"/>
                              <a14:foregroundMark x1="16979" y1="13796" x2="16979" y2="13796"/>
                              <a14:foregroundMark x1="15260" y1="13333" x2="15365" y2="13889"/>
                              <a14:foregroundMark x1="15417" y1="12963" x2="15937" y2="14259"/>
                              <a14:foregroundMark x1="15885" y1="13148" x2="16771" y2="14444"/>
                              <a14:foregroundMark x1="16458" y1="13148" x2="17396" y2="13889"/>
                              <a14:foregroundMark x1="16927" y1="13796" x2="16458" y2="13426"/>
                              <a14:foregroundMark x1="19167" y1="13889" x2="21198" y2="14074"/>
                              <a14:foregroundMark x1="21042" y1="14074" x2="18385" y2="14074"/>
                              <a14:foregroundMark x1="20208" y1="13426" x2="20729" y2="1407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14453" t="9545" r="78446" b="84305"/>
                <a:stretch/>
              </p:blipFill>
              <p:spPr>
                <a:xfrm>
                  <a:off x="13979351" y="2495255"/>
                  <a:ext cx="2282436" cy="1175792"/>
                </a:xfrm>
                <a:prstGeom prst="rect">
                  <a:avLst/>
                </a:prstGeom>
              </p:spPr>
            </p:pic>
            <p:pic>
              <p:nvPicPr>
                <p:cNvPr id="6" name="Picture 6" descr="Carrefour Logo PNG Vector (SVG) Free Download">
                  <a:extLst>
                    <a:ext uri="{FF2B5EF4-FFF2-40B4-BE49-F238E27FC236}">
                      <a16:creationId xmlns:a16="http://schemas.microsoft.com/office/drawing/2014/main" id="{20A40598-6FFD-E035-E012-6296600345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4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66088" y="7353876"/>
                  <a:ext cx="1390238" cy="97511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2" descr="PSI – Segurança da Informação | GRECA Asfaltos">
                  <a:extLst>
                    <a:ext uri="{FF2B5EF4-FFF2-40B4-BE49-F238E27FC236}">
                      <a16:creationId xmlns:a16="http://schemas.microsoft.com/office/drawing/2014/main" id="{9F6606F5-C0D4-D8E1-CA37-9ACE82905F0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39" r="55077"/>
                <a:stretch/>
              </p:blipFill>
              <p:spPr bwMode="auto">
                <a:xfrm>
                  <a:off x="21108716" y="5735939"/>
                  <a:ext cx="3044284" cy="11351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8" name="Picture 4" descr="Unifique Internet | Planos de internet Unifique | Atendimento">
                  <a:extLst>
                    <a:ext uri="{FF2B5EF4-FFF2-40B4-BE49-F238E27FC236}">
                      <a16:creationId xmlns:a16="http://schemas.microsoft.com/office/drawing/2014/main" id="{B7557912-A684-B089-545B-4B9519075FB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010" t="24305" r="29345" b="31055"/>
                <a:stretch/>
              </p:blipFill>
              <p:spPr bwMode="auto">
                <a:xfrm>
                  <a:off x="427651" y="7251507"/>
                  <a:ext cx="2588339" cy="10540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47" name="Agrupar 46">
                  <a:extLst>
                    <a:ext uri="{FF2B5EF4-FFF2-40B4-BE49-F238E27FC236}">
                      <a16:creationId xmlns:a16="http://schemas.microsoft.com/office/drawing/2014/main" id="{0EE69B2F-BE69-6C51-D3C3-A0014A2E8717}"/>
                    </a:ext>
                  </a:extLst>
                </p:cNvPr>
                <p:cNvGrpSpPr/>
                <p:nvPr/>
              </p:nvGrpSpPr>
              <p:grpSpPr>
                <a:xfrm>
                  <a:off x="7684169" y="4169653"/>
                  <a:ext cx="3170032" cy="1071662"/>
                  <a:chOff x="7851802" y="11364229"/>
                  <a:chExt cx="3170032" cy="1059946"/>
                </a:xfrm>
              </p:grpSpPr>
              <p:pic>
                <p:nvPicPr>
                  <p:cNvPr id="1032" name="Picture 8" descr="Sobre A Atuação Do Serviço Nacional De Aprendizagem Rural Senar - EDUCA">
                    <a:extLst>
                      <a:ext uri="{FF2B5EF4-FFF2-40B4-BE49-F238E27FC236}">
                        <a16:creationId xmlns:a16="http://schemas.microsoft.com/office/drawing/2014/main" id="{8D52A573-3234-ED3D-D066-3219E1382F1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7" cstate="email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3706" t="38608" r="25976" b="48551"/>
                  <a:stretch/>
                </p:blipFill>
                <p:spPr bwMode="auto">
                  <a:xfrm>
                    <a:off x="9176509" y="11553340"/>
                    <a:ext cx="1845325" cy="55278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6" name="Picture 8" descr="Sobre A Atuação Do Serviço Nacional De Aprendizagem Rural Senar - EDUCA">
                    <a:extLst>
                      <a:ext uri="{FF2B5EF4-FFF2-40B4-BE49-F238E27FC236}">
                        <a16:creationId xmlns:a16="http://schemas.microsoft.com/office/drawing/2014/main" id="{BA4B6FFF-601B-54C1-02A5-CE0A65AAEE3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8" cstate="email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2847" t="36818" r="56653" b="38559"/>
                  <a:stretch/>
                </p:blipFill>
                <p:spPr bwMode="auto">
                  <a:xfrm>
                    <a:off x="7851802" y="11364229"/>
                    <a:ext cx="1247696" cy="105994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026" name="Picture 2" descr="Associação Brasileira das Empresas Geradoras de Energia Elétrica">
                  <a:extLst>
                    <a:ext uri="{FF2B5EF4-FFF2-40B4-BE49-F238E27FC236}">
                      <a16:creationId xmlns:a16="http://schemas.microsoft.com/office/drawing/2014/main" id="{214DC0D8-17C7-F2A3-F9A5-BDCCF1E8ECF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9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8517" y="4388055"/>
                  <a:ext cx="2639475" cy="59940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" name="Picture 2" descr="Oportunidades">
                  <a:extLst>
                    <a:ext uri="{FF2B5EF4-FFF2-40B4-BE49-F238E27FC236}">
                      <a16:creationId xmlns:a16="http://schemas.microsoft.com/office/drawing/2014/main" id="{2759AAA0-732F-9BE0-9972-1B430A12538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0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813979" y="8635945"/>
                  <a:ext cx="2991349" cy="154223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" name="Imagem 7">
                  <a:extLst>
                    <a:ext uri="{FF2B5EF4-FFF2-40B4-BE49-F238E27FC236}">
                      <a16:creationId xmlns:a16="http://schemas.microsoft.com/office/drawing/2014/main" id="{BB8F38B7-8D28-A917-2B68-4B3B6E62CF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44900" y="8988108"/>
                  <a:ext cx="2556622" cy="956434"/>
                </a:xfrm>
                <a:prstGeom prst="rect">
                  <a:avLst/>
                </a:prstGeom>
              </p:spPr>
            </p:pic>
            <p:pic>
              <p:nvPicPr>
                <p:cNvPr id="37" name="Picture 4" descr="Logo Komatsu – Logos PNG">
                  <a:extLst>
                    <a:ext uri="{FF2B5EF4-FFF2-40B4-BE49-F238E27FC236}">
                      <a16:creationId xmlns:a16="http://schemas.microsoft.com/office/drawing/2014/main" id="{CA004C1B-471E-9EFF-A41E-98B09A3C46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6276" b="33806"/>
                <a:stretch>
                  <a:fillRect/>
                </a:stretch>
              </p:blipFill>
              <p:spPr bwMode="auto">
                <a:xfrm>
                  <a:off x="19958918" y="8911697"/>
                  <a:ext cx="3215359" cy="9619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Imagem 48">
                  <a:extLst>
                    <a:ext uri="{FF2B5EF4-FFF2-40B4-BE49-F238E27FC236}">
                      <a16:creationId xmlns:a16="http://schemas.microsoft.com/office/drawing/2014/main" id="{D1C27E75-5306-5413-D76C-B572DE56E2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4090975" y="9021446"/>
                  <a:ext cx="2379793" cy="732244"/>
                </a:xfrm>
                <a:prstGeom prst="rect">
                  <a:avLst/>
                </a:prstGeom>
              </p:spPr>
            </p:pic>
            <p:pic>
              <p:nvPicPr>
                <p:cNvPr id="50" name="Picture 8" descr="Home - Altomar">
                  <a:extLst>
                    <a:ext uri="{FF2B5EF4-FFF2-40B4-BE49-F238E27FC236}">
                      <a16:creationId xmlns:a16="http://schemas.microsoft.com/office/drawing/2014/main" id="{CA4A8CFB-CAB8-2558-DE17-6F51D7C596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30694" y="5822515"/>
                  <a:ext cx="3290392" cy="9619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2" name="Imagem 51">
                  <a:extLst>
                    <a:ext uri="{FF2B5EF4-FFF2-40B4-BE49-F238E27FC236}">
                      <a16:creationId xmlns:a16="http://schemas.microsoft.com/office/drawing/2014/main" id="{7A2CC3BF-EDD5-5924-95CD-20669B5A55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5590042" y="10314683"/>
                  <a:ext cx="1537885" cy="1060610"/>
                </a:xfrm>
                <a:prstGeom prst="rect">
                  <a:avLst/>
                </a:prstGeom>
              </p:spPr>
            </p:pic>
            <p:pic>
              <p:nvPicPr>
                <p:cNvPr id="1034" name="Picture 10" descr="Canal de denúncia - Diefra">
                  <a:extLst>
                    <a:ext uri="{FF2B5EF4-FFF2-40B4-BE49-F238E27FC236}">
                      <a16:creationId xmlns:a16="http://schemas.microsoft.com/office/drawing/2014/main" id="{A1C7AD29-9ADB-C058-CC6C-AB12CBE1B4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6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8013" y="5955847"/>
                  <a:ext cx="2514052" cy="5241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4" name="Imagem 53">
                  <a:extLst>
                    <a:ext uri="{FF2B5EF4-FFF2-40B4-BE49-F238E27FC236}">
                      <a16:creationId xmlns:a16="http://schemas.microsoft.com/office/drawing/2014/main" id="{D65F4AF3-8FF4-BC03-3AA9-7A8C989BED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531645" y="4381190"/>
                  <a:ext cx="2595517" cy="590048"/>
                </a:xfrm>
                <a:prstGeom prst="rect">
                  <a:avLst/>
                </a:prstGeom>
              </p:spPr>
            </p:pic>
            <p:pic>
              <p:nvPicPr>
                <p:cNvPr id="12" name="Imagem 11">
                  <a:extLst>
                    <a:ext uri="{FF2B5EF4-FFF2-40B4-BE49-F238E27FC236}">
                      <a16:creationId xmlns:a16="http://schemas.microsoft.com/office/drawing/2014/main" id="{5A5A4EF3-AE3E-FC66-ACB3-A0B04CF5BE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8"/>
                <a:srcRect r="22672" b="304"/>
                <a:stretch>
                  <a:fillRect/>
                </a:stretch>
              </p:blipFill>
              <p:spPr>
                <a:xfrm>
                  <a:off x="16610314" y="7452472"/>
                  <a:ext cx="2813752" cy="687276"/>
                </a:xfrm>
                <a:prstGeom prst="rect">
                  <a:avLst/>
                </a:prstGeom>
              </p:spPr>
            </p:pic>
            <p:pic>
              <p:nvPicPr>
                <p:cNvPr id="16" name="Imagem 15">
                  <a:extLst>
                    <a:ext uri="{FF2B5EF4-FFF2-40B4-BE49-F238E27FC236}">
                      <a16:creationId xmlns:a16="http://schemas.microsoft.com/office/drawing/2014/main" id="{33438D45-DE0F-9C62-2D83-E22CF8C1B2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9"/>
                <a:srcRect l="25100" t="18672" r="26417" b="16993"/>
                <a:stretch>
                  <a:fillRect/>
                </a:stretch>
              </p:blipFill>
              <p:spPr>
                <a:xfrm>
                  <a:off x="10272502" y="7019696"/>
                  <a:ext cx="2218775" cy="1594993"/>
                </a:xfrm>
                <a:prstGeom prst="rect">
                  <a:avLst/>
                </a:prstGeom>
              </p:spPr>
            </p:pic>
            <p:pic>
              <p:nvPicPr>
                <p:cNvPr id="26" name="Imagem 25">
                  <a:extLst>
                    <a:ext uri="{FF2B5EF4-FFF2-40B4-BE49-F238E27FC236}">
                      <a16:creationId xmlns:a16="http://schemas.microsoft.com/office/drawing/2014/main" id="{950A4F1A-6764-6B00-9BDF-A4FA92FB60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2578" y="2600620"/>
                  <a:ext cx="1135731" cy="1135731"/>
                </a:xfrm>
                <a:prstGeom prst="rect">
                  <a:avLst/>
                </a:prstGeom>
              </p:spPr>
            </p:pic>
            <p:pic>
              <p:nvPicPr>
                <p:cNvPr id="48" name="Imagem 47">
                  <a:extLst>
                    <a:ext uri="{FF2B5EF4-FFF2-40B4-BE49-F238E27FC236}">
                      <a16:creationId xmlns:a16="http://schemas.microsoft.com/office/drawing/2014/main" id="{089D0442-B4B0-5ABD-5DC1-643D7D0C2D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2394994" y="7165012"/>
                  <a:ext cx="4022104" cy="1251208"/>
                </a:xfrm>
                <a:prstGeom prst="rect">
                  <a:avLst/>
                </a:prstGeom>
              </p:spPr>
            </p:pic>
          </p:grpSp>
          <p:pic>
            <p:nvPicPr>
              <p:cNvPr id="29" name="Picture 2">
                <a:extLst>
                  <a:ext uri="{FF2B5EF4-FFF2-40B4-BE49-F238E27FC236}">
                    <a16:creationId xmlns:a16="http://schemas.microsoft.com/office/drawing/2014/main" id="{EAEB95B7-92AB-3753-2E55-B1FF5A035B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23852" y="1194481"/>
                <a:ext cx="1434945" cy="671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Cemig Saúde – UDIBH">
                <a:extLst>
                  <a:ext uri="{FF2B5EF4-FFF2-40B4-BE49-F238E27FC236}">
                    <a16:creationId xmlns:a16="http://schemas.microsoft.com/office/drawing/2014/main" id="{027BD8C7-4A79-044F-C697-4D56462921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96269" y="3565404"/>
                <a:ext cx="1218202" cy="6053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3" name="Picture 8">
              <a:extLst>
                <a:ext uri="{FF2B5EF4-FFF2-40B4-BE49-F238E27FC236}">
                  <a16:creationId xmlns:a16="http://schemas.microsoft.com/office/drawing/2014/main" id="{C5F6B064-6944-D9BC-63AB-F9634F9C91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689" b="29307"/>
            <a:stretch>
              <a:fillRect/>
            </a:stretch>
          </p:blipFill>
          <p:spPr bwMode="auto">
            <a:xfrm>
              <a:off x="10505370" y="5106867"/>
              <a:ext cx="1393650" cy="557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8" name="CaixaDeTexto 4">
            <a:extLst>
              <a:ext uri="{FF2B5EF4-FFF2-40B4-BE49-F238E27FC236}">
                <a16:creationId xmlns:a16="http://schemas.microsoft.com/office/drawing/2014/main" id="{5E001C34-7ACC-EE71-9813-68E51B93D1AE}"/>
              </a:ext>
            </a:extLst>
          </p:cNvPr>
          <p:cNvSpPr txBox="1"/>
          <p:nvPr/>
        </p:nvSpPr>
        <p:spPr>
          <a:xfrm>
            <a:off x="10134198" y="6390853"/>
            <a:ext cx="2057801" cy="369332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>
            <a:defPPr>
              <a:defRPr lang="en-US"/>
            </a:defPPr>
            <a:lvl1pPr marL="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3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63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494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26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57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6989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20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651" algn="l" defTabSz="685663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>
                <a:solidFill>
                  <a:schemeClr val="bg1"/>
                </a:solidFill>
              </a:rPr>
              <a:t>www.mv3.com.br</a:t>
            </a:r>
            <a:endParaRPr lang="pt-BR" sz="1600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582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C7C3-2E21-276B-C811-3240DFCE5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265;p275">
            <a:extLst>
              <a:ext uri="{FF2B5EF4-FFF2-40B4-BE49-F238E27FC236}">
                <a16:creationId xmlns:a16="http://schemas.microsoft.com/office/drawing/2014/main" id="{1DABC86F-0CD2-98FB-8AA7-1B1DC45E9B55}"/>
              </a:ext>
            </a:extLst>
          </p:cNvPr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2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Freeform 29">
            <a:extLst>
              <a:ext uri="{FF2B5EF4-FFF2-40B4-BE49-F238E27FC236}">
                <a16:creationId xmlns:a16="http://schemas.microsoft.com/office/drawing/2014/main" id="{48979398-C27C-8D9B-FD0B-1ED78706AD4E}"/>
              </a:ext>
            </a:extLst>
          </p:cNvPr>
          <p:cNvSpPr/>
          <p:nvPr/>
        </p:nvSpPr>
        <p:spPr>
          <a:xfrm>
            <a:off x="0" y="-4421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 dirty="0"/>
          </a:p>
        </p:txBody>
      </p:sp>
      <p:pic>
        <p:nvPicPr>
          <p:cNvPr id="17" name="Imagem 16" descr="Home [cogna-landingpage.multiscreensite.com]">
            <a:extLst>
              <a:ext uri="{FF2B5EF4-FFF2-40B4-BE49-F238E27FC236}">
                <a16:creationId xmlns:a16="http://schemas.microsoft.com/office/drawing/2014/main" id="{1C14F7B8-54D4-1CE6-DBA0-8B9F53D79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973" y="199663"/>
            <a:ext cx="1598012" cy="58280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D9FD09C-39CA-4849-90EF-110833100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5840"/>
            <a:ext cx="12192000" cy="626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0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C7C3-2E21-276B-C811-3240DFCE5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265;p275">
            <a:extLst>
              <a:ext uri="{FF2B5EF4-FFF2-40B4-BE49-F238E27FC236}">
                <a16:creationId xmlns:a16="http://schemas.microsoft.com/office/drawing/2014/main" id="{1DABC86F-0CD2-98FB-8AA7-1B1DC45E9B55}"/>
              </a:ext>
            </a:extLst>
          </p:cNvPr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2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Freeform 29">
            <a:extLst>
              <a:ext uri="{FF2B5EF4-FFF2-40B4-BE49-F238E27FC236}">
                <a16:creationId xmlns:a16="http://schemas.microsoft.com/office/drawing/2014/main" id="{48979398-C27C-8D9B-FD0B-1ED78706AD4E}"/>
              </a:ext>
            </a:extLst>
          </p:cNvPr>
          <p:cNvSpPr/>
          <p:nvPr/>
        </p:nvSpPr>
        <p:spPr>
          <a:xfrm>
            <a:off x="0" y="-4421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 dirty="0"/>
          </a:p>
        </p:txBody>
      </p:sp>
      <p:pic>
        <p:nvPicPr>
          <p:cNvPr id="17" name="Imagem 16" descr="Home [cogna-landingpage.multiscreensite.com]">
            <a:extLst>
              <a:ext uri="{FF2B5EF4-FFF2-40B4-BE49-F238E27FC236}">
                <a16:creationId xmlns:a16="http://schemas.microsoft.com/office/drawing/2014/main" id="{1C14F7B8-54D4-1CE6-DBA0-8B9F53D79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973" y="199663"/>
            <a:ext cx="1598012" cy="582804"/>
          </a:xfrm>
          <a:prstGeom prst="rect">
            <a:avLst/>
          </a:prstGeom>
        </p:spPr>
      </p:pic>
      <p:sp>
        <p:nvSpPr>
          <p:cNvPr id="30" name="Google Shape;1124;p133">
            <a:extLst>
              <a:ext uri="{FF2B5EF4-FFF2-40B4-BE49-F238E27FC236}">
                <a16:creationId xmlns:a16="http://schemas.microsoft.com/office/drawing/2014/main" id="{47EE36CF-3BB4-DE21-BBBE-222EA7CED74C}"/>
              </a:ext>
            </a:extLst>
          </p:cNvPr>
          <p:cNvSpPr txBox="1"/>
          <p:nvPr/>
        </p:nvSpPr>
        <p:spPr>
          <a:xfrm>
            <a:off x="389974" y="1048424"/>
            <a:ext cx="9973226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rgbClr val="1CDBFF"/>
                </a:solidFill>
                <a:latin typeface="Helvetica"/>
              </a:rPr>
              <a:t>Cogna Educação: </a:t>
            </a:r>
            <a:r>
              <a:rPr lang="pt-BR" sz="2800" b="1" dirty="0">
                <a:solidFill>
                  <a:schemeClr val="bg1"/>
                </a:solidFill>
                <a:latin typeface="Helvetica"/>
              </a:rPr>
              <a:t>Mais de 60 Marcas que atuam de forma integrada. Uma operação educacional líder que impacta o Brasil de ponta a ponta</a:t>
            </a:r>
            <a:endParaRPr lang="en" sz="28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Quicksand Light"/>
            </a:endParaRPr>
          </a:p>
        </p:txBody>
      </p:sp>
      <p:pic>
        <p:nvPicPr>
          <p:cNvPr id="18" name="Google Shape;130;p15" descr="image.png">
            <a:extLst>
              <a:ext uri="{FF2B5EF4-FFF2-40B4-BE49-F238E27FC236}">
                <a16:creationId xmlns:a16="http://schemas.microsoft.com/office/drawing/2014/main" id="{35D651D0-02C7-44E2-89F4-5C44362C279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1525" y="2971229"/>
            <a:ext cx="3397150" cy="1452562"/>
          </a:xfrm>
          <a:prstGeom prst="rect">
            <a:avLst/>
          </a:prstGeom>
          <a:solidFill>
            <a:srgbClr val="0000FF"/>
          </a:solidFill>
          <a:ln>
            <a:noFill/>
          </a:ln>
        </p:spPr>
      </p:pic>
      <p:pic>
        <p:nvPicPr>
          <p:cNvPr id="19" name="Google Shape;131;p15" descr="image.png">
            <a:extLst>
              <a:ext uri="{FF2B5EF4-FFF2-40B4-BE49-F238E27FC236}">
                <a16:creationId xmlns:a16="http://schemas.microsoft.com/office/drawing/2014/main" id="{1A99B36D-D681-4D80-B049-F5F1B21C301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7275" y="2971229"/>
            <a:ext cx="3397299" cy="1452562"/>
          </a:xfrm>
          <a:prstGeom prst="rect">
            <a:avLst/>
          </a:prstGeom>
          <a:solidFill>
            <a:srgbClr val="0000FF"/>
          </a:solidFill>
          <a:ln>
            <a:noFill/>
          </a:ln>
        </p:spPr>
      </p:pic>
      <p:pic>
        <p:nvPicPr>
          <p:cNvPr id="20" name="Google Shape;132;p15" descr="image.png">
            <a:extLst>
              <a:ext uri="{FF2B5EF4-FFF2-40B4-BE49-F238E27FC236}">
                <a16:creationId xmlns:a16="http://schemas.microsoft.com/office/drawing/2014/main" id="{E78955E8-6476-439B-87A3-03EE5E969CE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23175" y="2971229"/>
            <a:ext cx="3397150" cy="1452562"/>
          </a:xfrm>
          <a:prstGeom prst="rect">
            <a:avLst/>
          </a:prstGeom>
          <a:solidFill>
            <a:srgbClr val="0000FF"/>
          </a:solidFill>
          <a:ln>
            <a:noFill/>
          </a:ln>
        </p:spPr>
      </p:pic>
      <p:sp>
        <p:nvSpPr>
          <p:cNvPr id="29" name="Google Shape;142;p15">
            <a:extLst>
              <a:ext uri="{FF2B5EF4-FFF2-40B4-BE49-F238E27FC236}">
                <a16:creationId xmlns:a16="http://schemas.microsoft.com/office/drawing/2014/main" id="{F47D4801-1310-4D01-8BA9-03D01D536EAD}"/>
              </a:ext>
            </a:extLst>
          </p:cNvPr>
          <p:cNvSpPr txBox="1"/>
          <p:nvPr/>
        </p:nvSpPr>
        <p:spPr>
          <a:xfrm>
            <a:off x="1047750" y="3162110"/>
            <a:ext cx="288280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97316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60 Anos</a:t>
            </a:r>
            <a:endParaRPr/>
          </a:p>
        </p:txBody>
      </p:sp>
      <p:sp>
        <p:nvSpPr>
          <p:cNvPr id="31" name="Google Shape;143;p15">
            <a:extLst>
              <a:ext uri="{FF2B5EF4-FFF2-40B4-BE49-F238E27FC236}">
                <a16:creationId xmlns:a16="http://schemas.microsoft.com/office/drawing/2014/main" id="{FCCF17B4-81B5-471E-93DF-AD2DDBBDA7A7}"/>
              </a:ext>
            </a:extLst>
          </p:cNvPr>
          <p:cNvSpPr txBox="1"/>
          <p:nvPr/>
        </p:nvSpPr>
        <p:spPr>
          <a:xfrm>
            <a:off x="1047750" y="3657410"/>
            <a:ext cx="2882800" cy="67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De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tradição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acadêmica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e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inovação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mercadológica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contínua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nas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marcas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Kroton,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Somos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e Saber.</a:t>
            </a:r>
            <a:endParaRPr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2" name="Google Shape;144;p15">
            <a:extLst>
              <a:ext uri="{FF2B5EF4-FFF2-40B4-BE49-F238E27FC236}">
                <a16:creationId xmlns:a16="http://schemas.microsoft.com/office/drawing/2014/main" id="{1E90CF4A-3CE3-4361-B220-92950D34E0B5}"/>
              </a:ext>
            </a:extLst>
          </p:cNvPr>
          <p:cNvSpPr txBox="1"/>
          <p:nvPr/>
        </p:nvSpPr>
        <p:spPr>
          <a:xfrm>
            <a:off x="4673500" y="3162110"/>
            <a:ext cx="2882949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97316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24 Milhões</a:t>
            </a:r>
            <a:endParaRPr/>
          </a:p>
        </p:txBody>
      </p:sp>
      <p:sp>
        <p:nvSpPr>
          <p:cNvPr id="33" name="Google Shape;145;p15">
            <a:extLst>
              <a:ext uri="{FF2B5EF4-FFF2-40B4-BE49-F238E27FC236}">
                <a16:creationId xmlns:a16="http://schemas.microsoft.com/office/drawing/2014/main" id="{39EEA056-44AF-4F2E-BD8D-E58BDA297BE7}"/>
              </a:ext>
            </a:extLst>
          </p:cNvPr>
          <p:cNvSpPr txBox="1"/>
          <p:nvPr/>
        </p:nvSpPr>
        <p:spPr>
          <a:xfrm>
            <a:off x="4673500" y="3657410"/>
            <a:ext cx="2882949" cy="67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De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estudantes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impactados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ao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longo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de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nossa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trajetória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na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educação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1125" b="0" i="0" u="none" strike="noStrike" cap="none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básica</a:t>
            </a:r>
            <a:r>
              <a:rPr lang="en-US" sz="1125" b="0" i="0" u="none" strike="noStrike" cap="none" dirty="0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 e superior.</a:t>
            </a:r>
            <a:endParaRPr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4" name="Google Shape;146;p15">
            <a:extLst>
              <a:ext uri="{FF2B5EF4-FFF2-40B4-BE49-F238E27FC236}">
                <a16:creationId xmlns:a16="http://schemas.microsoft.com/office/drawing/2014/main" id="{D0EA6821-99EE-4C3E-808F-74506C5623C5}"/>
              </a:ext>
            </a:extLst>
          </p:cNvPr>
          <p:cNvSpPr txBox="1"/>
          <p:nvPr/>
        </p:nvSpPr>
        <p:spPr>
          <a:xfrm>
            <a:off x="8299400" y="3162110"/>
            <a:ext cx="288280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0" i="0" u="none" strike="noStrike" cap="none">
                <a:solidFill>
                  <a:srgbClr val="F97316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3.000+</a:t>
            </a:r>
            <a:endParaRPr/>
          </a:p>
        </p:txBody>
      </p:sp>
      <p:sp>
        <p:nvSpPr>
          <p:cNvPr id="35" name="Google Shape;147;p15">
            <a:extLst>
              <a:ext uri="{FF2B5EF4-FFF2-40B4-BE49-F238E27FC236}">
                <a16:creationId xmlns:a16="http://schemas.microsoft.com/office/drawing/2014/main" id="{5FE08EA4-4CA4-4BD8-92B7-2F4B39758FE7}"/>
              </a:ext>
            </a:extLst>
          </p:cNvPr>
          <p:cNvSpPr txBox="1"/>
          <p:nvPr/>
        </p:nvSpPr>
        <p:spPr>
          <a:xfrm>
            <a:off x="8299400" y="3657410"/>
            <a:ext cx="2882800" cy="67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chemeClr val="tx1">
                    <a:lumMod val="40000"/>
                    <a:lumOff val="60000"/>
                  </a:schemeClr>
                </a:solidFill>
                <a:latin typeface="Inter Medium"/>
                <a:ea typeface="Inter Medium"/>
                <a:cs typeface="Inter Medium"/>
                <a:sym typeface="Inter Medium"/>
              </a:rPr>
              <a:t>Polos de ensino estrategicamente distribuídos de ponta a ponta do território nacional.</a:t>
            </a:r>
            <a:endParaRPr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343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88B42-BBD2-FF8E-298A-42D42544D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265;p275">
            <a:extLst>
              <a:ext uri="{FF2B5EF4-FFF2-40B4-BE49-F238E27FC236}">
                <a16:creationId xmlns:a16="http://schemas.microsoft.com/office/drawing/2014/main" id="{51F0692B-88CF-A4DA-A28C-71390DA10985}"/>
              </a:ext>
            </a:extLst>
          </p:cNvPr>
          <p:cNvPicPr preferRelativeResize="0"/>
          <p:nvPr/>
        </p:nvPicPr>
        <p:blipFill rotWithShape="1">
          <a:blip r:embed="rId2">
            <a:alphaModFix amt="85000"/>
          </a:blip>
          <a:srcRect l="20159"/>
          <a:stretch/>
        </p:blipFill>
        <p:spPr>
          <a:xfrm>
            <a:off x="-93131" y="-1"/>
            <a:ext cx="12191999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Freeform 29">
            <a:extLst>
              <a:ext uri="{FF2B5EF4-FFF2-40B4-BE49-F238E27FC236}">
                <a16:creationId xmlns:a16="http://schemas.microsoft.com/office/drawing/2014/main" id="{BADA950C-203C-8915-4E73-62FB3E4B7C10}"/>
              </a:ext>
            </a:extLst>
          </p:cNvPr>
          <p:cNvSpPr/>
          <p:nvPr/>
        </p:nvSpPr>
        <p:spPr>
          <a:xfrm>
            <a:off x="21942" y="-5904"/>
            <a:ext cx="5282747" cy="6862421"/>
          </a:xfrm>
          <a:custGeom>
            <a:avLst/>
            <a:gdLst/>
            <a:ahLst/>
            <a:cxnLst/>
            <a:rect l="l" t="t" r="r" b="b"/>
            <a:pathLst>
              <a:path w="17548733" h="14887194">
                <a:moveTo>
                  <a:pt x="0" y="0"/>
                </a:moveTo>
                <a:lnTo>
                  <a:pt x="17548733" y="0"/>
                </a:lnTo>
                <a:lnTo>
                  <a:pt x="17548733" y="14887194"/>
                </a:lnTo>
                <a:lnTo>
                  <a:pt x="0" y="148871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61307" r="-2"/>
            </a:stretch>
          </a:blipFill>
        </p:spPr>
        <p:txBody>
          <a:bodyPr/>
          <a:lstStyle/>
          <a:p>
            <a:endParaRPr lang="pt-BR" sz="2400"/>
          </a:p>
        </p:txBody>
      </p:sp>
      <p:pic>
        <p:nvPicPr>
          <p:cNvPr id="17" name="Imagem 16" descr="Home [cogna-landingpage.multiscreensite.com]">
            <a:extLst>
              <a:ext uri="{FF2B5EF4-FFF2-40B4-BE49-F238E27FC236}">
                <a16:creationId xmlns:a16="http://schemas.microsoft.com/office/drawing/2014/main" id="{7BBF8DA1-C9B4-A135-410C-3A16D13E9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973" y="199663"/>
            <a:ext cx="1598012" cy="582804"/>
          </a:xfrm>
          <a:prstGeom prst="rect">
            <a:avLst/>
          </a:prstGeom>
        </p:spPr>
      </p:pic>
      <p:sp>
        <p:nvSpPr>
          <p:cNvPr id="30" name="Google Shape;1124;p133">
            <a:extLst>
              <a:ext uri="{FF2B5EF4-FFF2-40B4-BE49-F238E27FC236}">
                <a16:creationId xmlns:a16="http://schemas.microsoft.com/office/drawing/2014/main" id="{578B1BCC-7892-E99E-440F-ADAF609463CC}"/>
              </a:ext>
            </a:extLst>
          </p:cNvPr>
          <p:cNvSpPr txBox="1"/>
          <p:nvPr/>
        </p:nvSpPr>
        <p:spPr>
          <a:xfrm>
            <a:off x="310516" y="177967"/>
            <a:ext cx="975976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800" b="1" dirty="0">
                <a:solidFill>
                  <a:srgbClr val="1CDBFF"/>
                </a:solidFill>
                <a:latin typeface="Helvetica"/>
              </a:rPr>
              <a:t>O Desafio comum: </a:t>
            </a:r>
          </a:p>
          <a:p>
            <a:r>
              <a:rPr lang="pt-BR" sz="2000" b="1" dirty="0">
                <a:solidFill>
                  <a:schemeClr val="bg1"/>
                </a:solidFill>
                <a:latin typeface="Helvetica"/>
              </a:rPr>
              <a:t>Fricção entre </a:t>
            </a:r>
            <a:r>
              <a:rPr lang="pt-BR" sz="2000" b="1" dirty="0">
                <a:solidFill>
                  <a:srgbClr val="00B0F0"/>
                </a:solidFill>
                <a:latin typeface="Helvetica"/>
              </a:rPr>
              <a:t>Escala e Regulação</a:t>
            </a:r>
            <a:endParaRPr lang="en" sz="20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  <a:sym typeface="Quicksand Light"/>
            </a:endParaRPr>
          </a:p>
        </p:txBody>
      </p:sp>
      <p:sp>
        <p:nvSpPr>
          <p:cNvPr id="126" name="TextBox 3">
            <a:extLst>
              <a:ext uri="{FF2B5EF4-FFF2-40B4-BE49-F238E27FC236}">
                <a16:creationId xmlns:a16="http://schemas.microsoft.com/office/drawing/2014/main" id="{F0E6B516-D5BB-6CB7-9BF2-2D3C89B2854C}"/>
              </a:ext>
            </a:extLst>
          </p:cNvPr>
          <p:cNvSpPr txBox="1"/>
          <p:nvPr/>
        </p:nvSpPr>
        <p:spPr>
          <a:xfrm>
            <a:off x="1242291" y="1821174"/>
            <a:ext cx="1618021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6"/>
              </a:lnSpc>
            </a:pPr>
            <a:r>
              <a:rPr lang="en-US" sz="1180" b="1" spc="-35" dirty="0">
                <a:solidFill>
                  <a:schemeClr val="bg1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ESCALA INSTITUCIONAL</a:t>
            </a:r>
          </a:p>
        </p:txBody>
      </p:sp>
      <p:sp>
        <p:nvSpPr>
          <p:cNvPr id="127" name="Freeform 4">
            <a:extLst>
              <a:ext uri="{FF2B5EF4-FFF2-40B4-BE49-F238E27FC236}">
                <a16:creationId xmlns:a16="http://schemas.microsoft.com/office/drawing/2014/main" id="{5F3C12E8-F059-3F56-7B07-9396FF0FD521}"/>
              </a:ext>
            </a:extLst>
          </p:cNvPr>
          <p:cNvSpPr/>
          <p:nvPr/>
        </p:nvSpPr>
        <p:spPr>
          <a:xfrm>
            <a:off x="443948" y="2125169"/>
            <a:ext cx="3007454" cy="1019426"/>
          </a:xfrm>
          <a:custGeom>
            <a:avLst/>
            <a:gdLst/>
            <a:ahLst/>
            <a:cxnLst/>
            <a:rect l="l" t="t" r="r" b="b"/>
            <a:pathLst>
              <a:path w="3977978" h="1529139">
                <a:moveTo>
                  <a:pt x="0" y="0"/>
                </a:moveTo>
                <a:lnTo>
                  <a:pt x="3977978" y="0"/>
                </a:lnTo>
                <a:lnTo>
                  <a:pt x="3977978" y="1529139"/>
                </a:lnTo>
                <a:lnTo>
                  <a:pt x="0" y="15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28" name="Freeform 5">
            <a:extLst>
              <a:ext uri="{FF2B5EF4-FFF2-40B4-BE49-F238E27FC236}">
                <a16:creationId xmlns:a16="http://schemas.microsoft.com/office/drawing/2014/main" id="{0B6B964E-D8BB-F5B4-5567-1D1F8C858D13}"/>
              </a:ext>
            </a:extLst>
          </p:cNvPr>
          <p:cNvSpPr/>
          <p:nvPr/>
        </p:nvSpPr>
        <p:spPr>
          <a:xfrm>
            <a:off x="526165" y="2379364"/>
            <a:ext cx="537785" cy="501677"/>
          </a:xfrm>
          <a:custGeom>
            <a:avLst/>
            <a:gdLst/>
            <a:ahLst/>
            <a:cxnLst/>
            <a:rect l="l" t="t" r="r" b="b"/>
            <a:pathLst>
              <a:path w="1108072" h="1096991">
                <a:moveTo>
                  <a:pt x="0" y="0"/>
                </a:moveTo>
                <a:lnTo>
                  <a:pt x="1108072" y="0"/>
                </a:lnTo>
                <a:lnTo>
                  <a:pt x="1108072" y="1096991"/>
                </a:lnTo>
                <a:lnTo>
                  <a:pt x="0" y="10969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29" name="TextBox 6">
            <a:extLst>
              <a:ext uri="{FF2B5EF4-FFF2-40B4-BE49-F238E27FC236}">
                <a16:creationId xmlns:a16="http://schemas.microsoft.com/office/drawing/2014/main" id="{548E9A05-7EB9-C31C-CEF1-CCB307FCB1D3}"/>
              </a:ext>
            </a:extLst>
          </p:cNvPr>
          <p:cNvSpPr txBox="1"/>
          <p:nvPr/>
        </p:nvSpPr>
        <p:spPr>
          <a:xfrm>
            <a:off x="1110023" y="2472421"/>
            <a:ext cx="2113610" cy="489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77"/>
              </a:lnSpc>
            </a:pP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Alto volume de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processos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em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curto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prazo</a:t>
            </a:r>
            <a:endParaRPr lang="en-US" sz="1400" b="1" spc="-49" dirty="0">
              <a:solidFill>
                <a:srgbClr val="FFFFFF"/>
              </a:solidFill>
              <a:latin typeface="Helvetica" panose="020B0604020202020204" pitchFamily="34" charset="0"/>
              <a:ea typeface="Roboto Bold"/>
              <a:cs typeface="Helvetica" panose="020B0604020202020204" pitchFamily="34" charset="0"/>
              <a:sym typeface="Roboto Bold"/>
            </a:endParaRPr>
          </a:p>
        </p:txBody>
      </p:sp>
      <p:sp>
        <p:nvSpPr>
          <p:cNvPr id="130" name="Freeform 7">
            <a:extLst>
              <a:ext uri="{FF2B5EF4-FFF2-40B4-BE49-F238E27FC236}">
                <a16:creationId xmlns:a16="http://schemas.microsoft.com/office/drawing/2014/main" id="{0FD0422E-1C16-0F98-9A9D-5A446EB6351D}"/>
              </a:ext>
            </a:extLst>
          </p:cNvPr>
          <p:cNvSpPr/>
          <p:nvPr/>
        </p:nvSpPr>
        <p:spPr>
          <a:xfrm>
            <a:off x="443948" y="3137208"/>
            <a:ext cx="3007454" cy="1167169"/>
          </a:xfrm>
          <a:custGeom>
            <a:avLst/>
            <a:gdLst/>
            <a:ahLst/>
            <a:cxnLst/>
            <a:rect l="l" t="t" r="r" b="b"/>
            <a:pathLst>
              <a:path w="3977978" h="1750754">
                <a:moveTo>
                  <a:pt x="0" y="0"/>
                </a:moveTo>
                <a:lnTo>
                  <a:pt x="3977978" y="0"/>
                </a:lnTo>
                <a:lnTo>
                  <a:pt x="3977978" y="1750753"/>
                </a:lnTo>
                <a:lnTo>
                  <a:pt x="0" y="17507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1" name="Freeform 8">
            <a:extLst>
              <a:ext uri="{FF2B5EF4-FFF2-40B4-BE49-F238E27FC236}">
                <a16:creationId xmlns:a16="http://schemas.microsoft.com/office/drawing/2014/main" id="{4724E7EE-03F4-D280-533A-4A80C6AB757D}"/>
              </a:ext>
            </a:extLst>
          </p:cNvPr>
          <p:cNvSpPr/>
          <p:nvPr/>
        </p:nvSpPr>
        <p:spPr>
          <a:xfrm>
            <a:off x="526165" y="3539146"/>
            <a:ext cx="537785" cy="501677"/>
          </a:xfrm>
          <a:custGeom>
            <a:avLst/>
            <a:gdLst/>
            <a:ahLst/>
            <a:cxnLst/>
            <a:rect l="l" t="t" r="r" b="b"/>
            <a:pathLst>
              <a:path w="1108072" h="1096991">
                <a:moveTo>
                  <a:pt x="0" y="0"/>
                </a:moveTo>
                <a:lnTo>
                  <a:pt x="1108072" y="0"/>
                </a:lnTo>
                <a:lnTo>
                  <a:pt x="1108072" y="1096991"/>
                </a:lnTo>
                <a:lnTo>
                  <a:pt x="0" y="10969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2" name="TextBox 9">
            <a:extLst>
              <a:ext uri="{FF2B5EF4-FFF2-40B4-BE49-F238E27FC236}">
                <a16:creationId xmlns:a16="http://schemas.microsoft.com/office/drawing/2014/main" id="{33DC5C84-9F9E-EED1-F4C5-C6EDD19CE05B}"/>
              </a:ext>
            </a:extLst>
          </p:cNvPr>
          <p:cNvSpPr txBox="1"/>
          <p:nvPr/>
        </p:nvSpPr>
        <p:spPr>
          <a:xfrm>
            <a:off x="1076520" y="3494974"/>
            <a:ext cx="2193864" cy="489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77"/>
              </a:lnSpc>
            </a:pP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Expansão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acelerada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de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Instituições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e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cursos</a:t>
            </a:r>
            <a:endParaRPr lang="en-US" sz="1400" b="1" spc="-49" dirty="0">
              <a:solidFill>
                <a:srgbClr val="FFFFFF"/>
              </a:solidFill>
              <a:latin typeface="Helvetica" panose="020B0604020202020204" pitchFamily="34" charset="0"/>
              <a:ea typeface="Roboto Bold"/>
              <a:cs typeface="Helvetica" panose="020B0604020202020204" pitchFamily="34" charset="0"/>
              <a:sym typeface="Roboto Bold"/>
            </a:endParaRPr>
          </a:p>
        </p:txBody>
      </p:sp>
      <p:sp>
        <p:nvSpPr>
          <p:cNvPr id="133" name="Freeform 10">
            <a:extLst>
              <a:ext uri="{FF2B5EF4-FFF2-40B4-BE49-F238E27FC236}">
                <a16:creationId xmlns:a16="http://schemas.microsoft.com/office/drawing/2014/main" id="{9DE84A6C-E3B7-AC9A-5343-23E414658D92}"/>
              </a:ext>
            </a:extLst>
          </p:cNvPr>
          <p:cNvSpPr/>
          <p:nvPr/>
        </p:nvSpPr>
        <p:spPr>
          <a:xfrm>
            <a:off x="443948" y="4296990"/>
            <a:ext cx="3007454" cy="1019426"/>
          </a:xfrm>
          <a:custGeom>
            <a:avLst/>
            <a:gdLst/>
            <a:ahLst/>
            <a:cxnLst/>
            <a:rect l="l" t="t" r="r" b="b"/>
            <a:pathLst>
              <a:path w="3977978" h="1529139">
                <a:moveTo>
                  <a:pt x="0" y="0"/>
                </a:moveTo>
                <a:lnTo>
                  <a:pt x="3977978" y="0"/>
                </a:lnTo>
                <a:lnTo>
                  <a:pt x="3977978" y="1529139"/>
                </a:lnTo>
                <a:lnTo>
                  <a:pt x="0" y="15291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4" name="Freeform 11">
            <a:extLst>
              <a:ext uri="{FF2B5EF4-FFF2-40B4-BE49-F238E27FC236}">
                <a16:creationId xmlns:a16="http://schemas.microsoft.com/office/drawing/2014/main" id="{85A87032-AA24-16B5-2BDC-5E9CB12AAFD9}"/>
              </a:ext>
            </a:extLst>
          </p:cNvPr>
          <p:cNvSpPr/>
          <p:nvPr/>
        </p:nvSpPr>
        <p:spPr>
          <a:xfrm>
            <a:off x="526165" y="4551185"/>
            <a:ext cx="537785" cy="501677"/>
          </a:xfrm>
          <a:custGeom>
            <a:avLst/>
            <a:gdLst/>
            <a:ahLst/>
            <a:cxnLst/>
            <a:rect l="l" t="t" r="r" b="b"/>
            <a:pathLst>
              <a:path w="1108072" h="1096991">
                <a:moveTo>
                  <a:pt x="0" y="0"/>
                </a:moveTo>
                <a:lnTo>
                  <a:pt x="1108072" y="0"/>
                </a:lnTo>
                <a:lnTo>
                  <a:pt x="1108072" y="1096991"/>
                </a:lnTo>
                <a:lnTo>
                  <a:pt x="0" y="10969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5" name="TextBox 12">
            <a:extLst>
              <a:ext uri="{FF2B5EF4-FFF2-40B4-BE49-F238E27FC236}">
                <a16:creationId xmlns:a16="http://schemas.microsoft.com/office/drawing/2014/main" id="{199A08C9-1A24-8FE3-57FA-C62A7B1BBC80}"/>
              </a:ext>
            </a:extLst>
          </p:cNvPr>
          <p:cNvSpPr txBox="1"/>
          <p:nvPr/>
        </p:nvSpPr>
        <p:spPr>
          <a:xfrm>
            <a:off x="1104719" y="4551185"/>
            <a:ext cx="2124217" cy="489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77"/>
              </a:lnSpc>
            </a:pP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Sinergia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e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marcas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integradas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ao</a:t>
            </a:r>
            <a:r>
              <a:rPr lang="en-US" sz="1400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  <a:r>
              <a:rPr lang="en-US" sz="1400" b="1" spc="-4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ecossistema</a:t>
            </a:r>
            <a:endParaRPr lang="en-US" sz="1400" b="1" spc="-49" dirty="0">
              <a:solidFill>
                <a:srgbClr val="FFFFFF"/>
              </a:solidFill>
              <a:latin typeface="Helvetica" panose="020B0604020202020204" pitchFamily="34" charset="0"/>
              <a:ea typeface="Roboto Bold"/>
              <a:cs typeface="Helvetica" panose="020B0604020202020204" pitchFamily="34" charset="0"/>
              <a:sym typeface="Roboto Bold"/>
            </a:endParaRPr>
          </a:p>
        </p:txBody>
      </p:sp>
      <p:sp>
        <p:nvSpPr>
          <p:cNvPr id="136" name="Freeform 13">
            <a:extLst>
              <a:ext uri="{FF2B5EF4-FFF2-40B4-BE49-F238E27FC236}">
                <a16:creationId xmlns:a16="http://schemas.microsoft.com/office/drawing/2014/main" id="{FD66E0C4-9096-2A29-7C19-DF8EB9D3875F}"/>
              </a:ext>
            </a:extLst>
          </p:cNvPr>
          <p:cNvSpPr/>
          <p:nvPr/>
        </p:nvSpPr>
        <p:spPr>
          <a:xfrm>
            <a:off x="3444015" y="2553624"/>
            <a:ext cx="1625172" cy="2326951"/>
          </a:xfrm>
          <a:custGeom>
            <a:avLst/>
            <a:gdLst/>
            <a:ahLst/>
            <a:cxnLst/>
            <a:rect l="l" t="t" r="r" b="b"/>
            <a:pathLst>
              <a:path w="2437758" h="3490427">
                <a:moveTo>
                  <a:pt x="0" y="0"/>
                </a:moveTo>
                <a:lnTo>
                  <a:pt x="2437758" y="0"/>
                </a:lnTo>
                <a:lnTo>
                  <a:pt x="2437758" y="3490426"/>
                </a:lnTo>
                <a:lnTo>
                  <a:pt x="0" y="34904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7" name="Freeform 14">
            <a:extLst>
              <a:ext uri="{FF2B5EF4-FFF2-40B4-BE49-F238E27FC236}">
                <a16:creationId xmlns:a16="http://schemas.microsoft.com/office/drawing/2014/main" id="{C59D521C-9595-1830-9C35-7A50406BEA47}"/>
              </a:ext>
            </a:extLst>
          </p:cNvPr>
          <p:cNvSpPr/>
          <p:nvPr/>
        </p:nvSpPr>
        <p:spPr>
          <a:xfrm>
            <a:off x="3512208" y="1215471"/>
            <a:ext cx="5080647" cy="1314912"/>
          </a:xfrm>
          <a:custGeom>
            <a:avLst/>
            <a:gdLst/>
            <a:ahLst/>
            <a:cxnLst/>
            <a:rect l="l" t="t" r="r" b="b"/>
            <a:pathLst>
              <a:path w="6404656" h="1972368">
                <a:moveTo>
                  <a:pt x="0" y="0"/>
                </a:moveTo>
                <a:lnTo>
                  <a:pt x="6404656" y="0"/>
                </a:lnTo>
                <a:lnTo>
                  <a:pt x="6404656" y="1972368"/>
                </a:lnTo>
                <a:lnTo>
                  <a:pt x="0" y="19723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8" name="Freeform 15">
            <a:extLst>
              <a:ext uri="{FF2B5EF4-FFF2-40B4-BE49-F238E27FC236}">
                <a16:creationId xmlns:a16="http://schemas.microsoft.com/office/drawing/2014/main" id="{748E7272-B495-9402-B782-BF15AE0315D6}"/>
              </a:ext>
            </a:extLst>
          </p:cNvPr>
          <p:cNvSpPr/>
          <p:nvPr/>
        </p:nvSpPr>
        <p:spPr>
          <a:xfrm>
            <a:off x="3701648" y="1609807"/>
            <a:ext cx="598360" cy="614212"/>
          </a:xfrm>
          <a:custGeom>
            <a:avLst/>
            <a:gdLst/>
            <a:ahLst/>
            <a:cxnLst/>
            <a:rect l="l" t="t" r="r" b="b"/>
            <a:pathLst>
              <a:path w="1329686" h="1307525">
                <a:moveTo>
                  <a:pt x="0" y="0"/>
                </a:moveTo>
                <a:lnTo>
                  <a:pt x="1329686" y="0"/>
                </a:lnTo>
                <a:lnTo>
                  <a:pt x="1329686" y="1307525"/>
                </a:lnTo>
                <a:lnTo>
                  <a:pt x="0" y="13075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39" name="TextBox 16">
            <a:extLst>
              <a:ext uri="{FF2B5EF4-FFF2-40B4-BE49-F238E27FC236}">
                <a16:creationId xmlns:a16="http://schemas.microsoft.com/office/drawing/2014/main" id="{1EF7E82A-0BCB-3E0C-D14E-120F5D437DB9}"/>
              </a:ext>
            </a:extLst>
          </p:cNvPr>
          <p:cNvSpPr txBox="1"/>
          <p:nvPr/>
        </p:nvSpPr>
        <p:spPr>
          <a:xfrm>
            <a:off x="4300007" y="1750403"/>
            <a:ext cx="4045347" cy="583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82"/>
              </a:lnSpc>
            </a:pP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Você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não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pode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alterar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a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velocidade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do MEC. Mas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pode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transformar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a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escala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com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que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sua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instituição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entrega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conformidade</a:t>
            </a:r>
            <a:r>
              <a:rPr lang="en-US" sz="1600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.</a:t>
            </a:r>
          </a:p>
        </p:txBody>
      </p:sp>
      <p:sp>
        <p:nvSpPr>
          <p:cNvPr id="140" name="Freeform 17">
            <a:extLst>
              <a:ext uri="{FF2B5EF4-FFF2-40B4-BE49-F238E27FC236}">
                <a16:creationId xmlns:a16="http://schemas.microsoft.com/office/drawing/2014/main" id="{FE714073-72F0-BC20-9468-782C30AB5746}"/>
              </a:ext>
            </a:extLst>
          </p:cNvPr>
          <p:cNvSpPr/>
          <p:nvPr/>
        </p:nvSpPr>
        <p:spPr>
          <a:xfrm>
            <a:off x="4478215" y="2429799"/>
            <a:ext cx="3383313" cy="2326951"/>
          </a:xfrm>
          <a:custGeom>
            <a:avLst/>
            <a:gdLst/>
            <a:ahLst/>
            <a:cxnLst/>
            <a:rect l="l" t="t" r="r" b="b"/>
            <a:pathLst>
              <a:path w="5074970" h="3490427">
                <a:moveTo>
                  <a:pt x="0" y="0"/>
                </a:moveTo>
                <a:lnTo>
                  <a:pt x="5074970" y="0"/>
                </a:lnTo>
                <a:lnTo>
                  <a:pt x="5074970" y="3490426"/>
                </a:lnTo>
                <a:lnTo>
                  <a:pt x="0" y="3490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41" name="Freeform 18">
            <a:extLst>
              <a:ext uri="{FF2B5EF4-FFF2-40B4-BE49-F238E27FC236}">
                <a16:creationId xmlns:a16="http://schemas.microsoft.com/office/drawing/2014/main" id="{44F4FB11-7ADF-43DD-A750-9DEC0CFF262D}"/>
              </a:ext>
            </a:extLst>
          </p:cNvPr>
          <p:cNvSpPr/>
          <p:nvPr/>
        </p:nvSpPr>
        <p:spPr>
          <a:xfrm>
            <a:off x="5652772" y="2539441"/>
            <a:ext cx="886457" cy="1019426"/>
          </a:xfrm>
          <a:custGeom>
            <a:avLst/>
            <a:gdLst/>
            <a:ahLst/>
            <a:cxnLst/>
            <a:rect l="l" t="t" r="r" b="b"/>
            <a:pathLst>
              <a:path w="1329686" h="1529139">
                <a:moveTo>
                  <a:pt x="0" y="0"/>
                </a:moveTo>
                <a:lnTo>
                  <a:pt x="1329686" y="0"/>
                </a:lnTo>
                <a:lnTo>
                  <a:pt x="1329686" y="1529139"/>
                </a:lnTo>
                <a:lnTo>
                  <a:pt x="0" y="152913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42" name="TextBox 19">
            <a:extLst>
              <a:ext uri="{FF2B5EF4-FFF2-40B4-BE49-F238E27FC236}">
                <a16:creationId xmlns:a16="http://schemas.microsoft.com/office/drawing/2014/main" id="{2C10CC60-E48A-F844-88A2-E2CCA29AA7D9}"/>
              </a:ext>
            </a:extLst>
          </p:cNvPr>
          <p:cNvSpPr txBox="1"/>
          <p:nvPr/>
        </p:nvSpPr>
        <p:spPr>
          <a:xfrm>
            <a:off x="5540191" y="3570657"/>
            <a:ext cx="1347122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290" b="1" spc="-3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CONFORMIDADE REGULATÓRIA</a:t>
            </a:r>
          </a:p>
        </p:txBody>
      </p:sp>
      <p:sp>
        <p:nvSpPr>
          <p:cNvPr id="143" name="Freeform 20">
            <a:extLst>
              <a:ext uri="{FF2B5EF4-FFF2-40B4-BE49-F238E27FC236}">
                <a16:creationId xmlns:a16="http://schemas.microsoft.com/office/drawing/2014/main" id="{8059D5F4-BB74-2562-5C89-B4487C79C489}"/>
              </a:ext>
            </a:extLst>
          </p:cNvPr>
          <p:cNvSpPr/>
          <p:nvPr/>
        </p:nvSpPr>
        <p:spPr>
          <a:xfrm>
            <a:off x="3960263" y="4777938"/>
            <a:ext cx="3613167" cy="731327"/>
          </a:xfrm>
          <a:custGeom>
            <a:avLst/>
            <a:gdLst/>
            <a:ahLst/>
            <a:cxnLst/>
            <a:rect l="l" t="t" r="r" b="b"/>
            <a:pathLst>
              <a:path w="4432288" h="1096991">
                <a:moveTo>
                  <a:pt x="0" y="0"/>
                </a:moveTo>
                <a:lnTo>
                  <a:pt x="4432288" y="0"/>
                </a:lnTo>
                <a:lnTo>
                  <a:pt x="4432288" y="1096991"/>
                </a:lnTo>
                <a:lnTo>
                  <a:pt x="0" y="109699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44" name="Freeform 21">
            <a:extLst>
              <a:ext uri="{FF2B5EF4-FFF2-40B4-BE49-F238E27FC236}">
                <a16:creationId xmlns:a16="http://schemas.microsoft.com/office/drawing/2014/main" id="{1AB901F2-271E-A21F-C5CE-7D1686D46C36}"/>
              </a:ext>
            </a:extLst>
          </p:cNvPr>
          <p:cNvSpPr/>
          <p:nvPr/>
        </p:nvSpPr>
        <p:spPr>
          <a:xfrm>
            <a:off x="4352116" y="4908832"/>
            <a:ext cx="450616" cy="435841"/>
          </a:xfrm>
          <a:custGeom>
            <a:avLst/>
            <a:gdLst/>
            <a:ahLst/>
            <a:cxnLst/>
            <a:rect l="l" t="t" r="r" b="b"/>
            <a:pathLst>
              <a:path w="675924" h="653762">
                <a:moveTo>
                  <a:pt x="0" y="0"/>
                </a:moveTo>
                <a:lnTo>
                  <a:pt x="675924" y="0"/>
                </a:lnTo>
                <a:lnTo>
                  <a:pt x="675924" y="653763"/>
                </a:lnTo>
                <a:lnTo>
                  <a:pt x="0" y="65376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45" name="TextBox 22">
            <a:extLst>
              <a:ext uri="{FF2B5EF4-FFF2-40B4-BE49-F238E27FC236}">
                <a16:creationId xmlns:a16="http://schemas.microsoft.com/office/drawing/2014/main" id="{D8FDF7E3-2781-2C02-7049-80B140144A63}"/>
              </a:ext>
            </a:extLst>
          </p:cNvPr>
          <p:cNvSpPr txBox="1"/>
          <p:nvPr/>
        </p:nvSpPr>
        <p:spPr>
          <a:xfrm>
            <a:off x="5241437" y="4956682"/>
            <a:ext cx="1990503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8"/>
              </a:lnSpc>
            </a:pPr>
            <a:r>
              <a:rPr lang="en-US" sz="1290" b="1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Garantir</a:t>
            </a:r>
            <a:r>
              <a:rPr lang="en-US" sz="1290" b="1" spc="-3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  <a:r>
              <a:rPr lang="en-US" sz="1290" b="1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Portfólio</a:t>
            </a:r>
            <a:r>
              <a:rPr lang="en-US" sz="1290" b="1" spc="-3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de </a:t>
            </a:r>
            <a:r>
              <a:rPr lang="en-US" sz="1290" b="1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Cursos</a:t>
            </a:r>
            <a:r>
              <a:rPr lang="en-US" sz="1290" b="1" spc="-3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e </a:t>
            </a:r>
            <a:r>
              <a:rPr lang="en-US" sz="1290" b="1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Expansão</a:t>
            </a:r>
            <a:r>
              <a:rPr lang="en-US" sz="1290" b="1" spc="-3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 </a:t>
            </a:r>
          </a:p>
        </p:txBody>
      </p:sp>
      <p:sp>
        <p:nvSpPr>
          <p:cNvPr id="146" name="TextBox 23">
            <a:extLst>
              <a:ext uri="{FF2B5EF4-FFF2-40B4-BE49-F238E27FC236}">
                <a16:creationId xmlns:a16="http://schemas.microsoft.com/office/drawing/2014/main" id="{F1699661-BCE9-171D-D9E1-D2D5BE185079}"/>
              </a:ext>
            </a:extLst>
          </p:cNvPr>
          <p:cNvSpPr txBox="1"/>
          <p:nvPr/>
        </p:nvSpPr>
        <p:spPr>
          <a:xfrm>
            <a:off x="3572378" y="5599502"/>
            <a:ext cx="5282747" cy="203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2"/>
              </a:lnSpc>
            </a:pP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Atrasos</a:t>
            </a:r>
            <a:r>
              <a:rPr lang="en-US" sz="1600" b="1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na</a:t>
            </a:r>
            <a:r>
              <a:rPr lang="en-US" sz="1600" b="1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aprovação</a:t>
            </a:r>
            <a:r>
              <a:rPr lang="en-US" sz="1600" b="1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de </a:t>
            </a: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cursos</a:t>
            </a:r>
            <a:r>
              <a:rPr lang="en-US" sz="1600" b="1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e </a:t>
            </a: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perdas</a:t>
            </a:r>
            <a:r>
              <a:rPr lang="en-US" sz="1600" b="1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financeiras</a:t>
            </a:r>
            <a:r>
              <a:rPr lang="en-US" sz="1600" b="1" spc="-37" dirty="0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b="1" spc="-37" dirty="0" err="1">
                <a:solidFill>
                  <a:srgbClr val="FFFFFF"/>
                </a:solidFill>
                <a:latin typeface="Inter SemiBold"/>
                <a:ea typeface="Roboto"/>
                <a:cs typeface="Helvetica" panose="020B0604020202020204" pitchFamily="34" charset="0"/>
                <a:sym typeface="Roboto"/>
              </a:rPr>
              <a:t>silenciosas</a:t>
            </a:r>
            <a:endParaRPr lang="en-US" sz="1600" b="1" spc="-37" dirty="0">
              <a:solidFill>
                <a:srgbClr val="FFFFFF"/>
              </a:solidFill>
              <a:latin typeface="Inter SemiBold"/>
              <a:ea typeface="Roboto"/>
              <a:cs typeface="Helvetica" panose="020B0604020202020204" pitchFamily="34" charset="0"/>
              <a:sym typeface="Roboto"/>
            </a:endParaRPr>
          </a:p>
        </p:txBody>
      </p:sp>
      <p:sp>
        <p:nvSpPr>
          <p:cNvPr id="147" name="Freeform 24">
            <a:extLst>
              <a:ext uri="{FF2B5EF4-FFF2-40B4-BE49-F238E27FC236}">
                <a16:creationId xmlns:a16="http://schemas.microsoft.com/office/drawing/2014/main" id="{C2AFDF8D-E56F-5AE6-F9B7-E4A1E5CB34F2}"/>
              </a:ext>
            </a:extLst>
          </p:cNvPr>
          <p:cNvSpPr/>
          <p:nvPr/>
        </p:nvSpPr>
        <p:spPr>
          <a:xfrm>
            <a:off x="7270556" y="3277563"/>
            <a:ext cx="1625172" cy="879071"/>
          </a:xfrm>
          <a:custGeom>
            <a:avLst/>
            <a:gdLst/>
            <a:ahLst/>
            <a:cxnLst/>
            <a:rect l="l" t="t" r="r" b="b"/>
            <a:pathLst>
              <a:path w="2437758" h="1318606">
                <a:moveTo>
                  <a:pt x="0" y="0"/>
                </a:moveTo>
                <a:lnTo>
                  <a:pt x="2437759" y="0"/>
                </a:lnTo>
                <a:lnTo>
                  <a:pt x="2437759" y="1318606"/>
                </a:lnTo>
                <a:lnTo>
                  <a:pt x="0" y="131860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48" name="Freeform 25">
            <a:extLst>
              <a:ext uri="{FF2B5EF4-FFF2-40B4-BE49-F238E27FC236}">
                <a16:creationId xmlns:a16="http://schemas.microsoft.com/office/drawing/2014/main" id="{BE9A497D-F566-968E-3FD7-11D5135D3B4D}"/>
              </a:ext>
            </a:extLst>
          </p:cNvPr>
          <p:cNvSpPr/>
          <p:nvPr/>
        </p:nvSpPr>
        <p:spPr>
          <a:xfrm>
            <a:off x="8592855" y="1689327"/>
            <a:ext cx="738715" cy="4062931"/>
          </a:xfrm>
          <a:custGeom>
            <a:avLst/>
            <a:gdLst/>
            <a:ahLst/>
            <a:cxnLst/>
            <a:rect l="l" t="t" r="r" b="b"/>
            <a:pathLst>
              <a:path w="1108072" h="6094396">
                <a:moveTo>
                  <a:pt x="0" y="0"/>
                </a:moveTo>
                <a:lnTo>
                  <a:pt x="1108072" y="0"/>
                </a:lnTo>
                <a:lnTo>
                  <a:pt x="1108072" y="6094395"/>
                </a:lnTo>
                <a:lnTo>
                  <a:pt x="0" y="609439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49" name="TextBox 26">
            <a:extLst>
              <a:ext uri="{FF2B5EF4-FFF2-40B4-BE49-F238E27FC236}">
                <a16:creationId xmlns:a16="http://schemas.microsoft.com/office/drawing/2014/main" id="{137CE32A-9945-C6DF-8C7F-ED6E3BCC8C38}"/>
              </a:ext>
            </a:extLst>
          </p:cNvPr>
          <p:cNvSpPr txBox="1"/>
          <p:nvPr/>
        </p:nvSpPr>
        <p:spPr>
          <a:xfrm>
            <a:off x="9579069" y="2236973"/>
            <a:ext cx="2301951" cy="240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77"/>
              </a:lnSpc>
            </a:pPr>
            <a:r>
              <a:rPr lang="en-US" sz="1647" b="1" spc="-49" dirty="0">
                <a:solidFill>
                  <a:srgbClr val="FFFF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BUROCRACIA DO MEC</a:t>
            </a:r>
          </a:p>
        </p:txBody>
      </p:sp>
      <p:sp>
        <p:nvSpPr>
          <p:cNvPr id="150" name="Freeform 27">
            <a:extLst>
              <a:ext uri="{FF2B5EF4-FFF2-40B4-BE49-F238E27FC236}">
                <a16:creationId xmlns:a16="http://schemas.microsoft.com/office/drawing/2014/main" id="{995C4DA5-323B-9114-CA9C-56447F7E1418}"/>
              </a:ext>
            </a:extLst>
          </p:cNvPr>
          <p:cNvSpPr/>
          <p:nvPr/>
        </p:nvSpPr>
        <p:spPr>
          <a:xfrm>
            <a:off x="9471926" y="2849110"/>
            <a:ext cx="598359" cy="583585"/>
          </a:xfrm>
          <a:custGeom>
            <a:avLst/>
            <a:gdLst/>
            <a:ahLst/>
            <a:cxnLst/>
            <a:rect l="l" t="t" r="r" b="b"/>
            <a:pathLst>
              <a:path w="897538" h="875377">
                <a:moveTo>
                  <a:pt x="0" y="0"/>
                </a:moveTo>
                <a:lnTo>
                  <a:pt x="897538" y="0"/>
                </a:lnTo>
                <a:lnTo>
                  <a:pt x="897538" y="875376"/>
                </a:lnTo>
                <a:lnTo>
                  <a:pt x="0" y="87537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51" name="TextBox 28">
            <a:extLst>
              <a:ext uri="{FF2B5EF4-FFF2-40B4-BE49-F238E27FC236}">
                <a16:creationId xmlns:a16="http://schemas.microsoft.com/office/drawing/2014/main" id="{38E6F86C-A82E-E717-121E-00FAFFB9032D}"/>
              </a:ext>
            </a:extLst>
          </p:cNvPr>
          <p:cNvSpPr txBox="1"/>
          <p:nvPr/>
        </p:nvSpPr>
        <p:spPr>
          <a:xfrm>
            <a:off x="10085473" y="3019171"/>
            <a:ext cx="1185725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8"/>
              </a:lnSpc>
            </a:pPr>
            <a:r>
              <a:rPr lang="en-US" sz="1290" spc="-39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Sistema SINAES (+20 </a:t>
            </a:r>
            <a:r>
              <a:rPr lang="en-US" sz="1290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anos</a:t>
            </a:r>
            <a:r>
              <a:rPr lang="en-US" sz="1290" spc="-39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152" name="Freeform 29">
            <a:extLst>
              <a:ext uri="{FF2B5EF4-FFF2-40B4-BE49-F238E27FC236}">
                <a16:creationId xmlns:a16="http://schemas.microsoft.com/office/drawing/2014/main" id="{D0E18867-2E34-5CEB-2DE8-8361AC892829}"/>
              </a:ext>
            </a:extLst>
          </p:cNvPr>
          <p:cNvSpPr/>
          <p:nvPr/>
        </p:nvSpPr>
        <p:spPr>
          <a:xfrm>
            <a:off x="9471926" y="3573050"/>
            <a:ext cx="598359" cy="583585"/>
          </a:xfrm>
          <a:custGeom>
            <a:avLst/>
            <a:gdLst/>
            <a:ahLst/>
            <a:cxnLst/>
            <a:rect l="l" t="t" r="r" b="b"/>
            <a:pathLst>
              <a:path w="897538" h="875377">
                <a:moveTo>
                  <a:pt x="0" y="0"/>
                </a:moveTo>
                <a:lnTo>
                  <a:pt x="897538" y="0"/>
                </a:lnTo>
                <a:lnTo>
                  <a:pt x="897538" y="875377"/>
                </a:lnTo>
                <a:lnTo>
                  <a:pt x="0" y="87537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53" name="TextBox 30">
            <a:extLst>
              <a:ext uri="{FF2B5EF4-FFF2-40B4-BE49-F238E27FC236}">
                <a16:creationId xmlns:a16="http://schemas.microsoft.com/office/drawing/2014/main" id="{876E0FAC-15FF-C9E5-E93A-BFEBD4A5D6A8}"/>
              </a:ext>
            </a:extLst>
          </p:cNvPr>
          <p:cNvSpPr txBox="1"/>
          <p:nvPr/>
        </p:nvSpPr>
        <p:spPr>
          <a:xfrm>
            <a:off x="10085473" y="3742107"/>
            <a:ext cx="133394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8"/>
              </a:lnSpc>
            </a:pPr>
            <a:r>
              <a:rPr lang="en-US" sz="1290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Milhares</a:t>
            </a:r>
            <a:r>
              <a:rPr lang="en-US" sz="1290" spc="-39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de  </a:t>
            </a:r>
            <a:r>
              <a:rPr lang="en-US" sz="1290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processos</a:t>
            </a:r>
            <a:r>
              <a:rPr lang="en-US" sz="1290" spc="-39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290" spc="-39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parados</a:t>
            </a:r>
            <a:r>
              <a:rPr lang="en-US" sz="1290" spc="-39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no MEC</a:t>
            </a:r>
          </a:p>
        </p:txBody>
      </p:sp>
      <p:sp>
        <p:nvSpPr>
          <p:cNvPr id="154" name="Freeform 31">
            <a:extLst>
              <a:ext uri="{FF2B5EF4-FFF2-40B4-BE49-F238E27FC236}">
                <a16:creationId xmlns:a16="http://schemas.microsoft.com/office/drawing/2014/main" id="{992052EF-877A-73E1-01B9-60AA461BCFED}"/>
              </a:ext>
            </a:extLst>
          </p:cNvPr>
          <p:cNvSpPr/>
          <p:nvPr/>
        </p:nvSpPr>
        <p:spPr>
          <a:xfrm>
            <a:off x="9471926" y="4296990"/>
            <a:ext cx="598359" cy="583585"/>
          </a:xfrm>
          <a:custGeom>
            <a:avLst/>
            <a:gdLst/>
            <a:ahLst/>
            <a:cxnLst/>
            <a:rect l="l" t="t" r="r" b="b"/>
            <a:pathLst>
              <a:path w="897538" h="875377">
                <a:moveTo>
                  <a:pt x="0" y="0"/>
                </a:moveTo>
                <a:lnTo>
                  <a:pt x="897538" y="0"/>
                </a:lnTo>
                <a:lnTo>
                  <a:pt x="897538" y="875376"/>
                </a:lnTo>
                <a:lnTo>
                  <a:pt x="0" y="87537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55" name="TextBox 32">
            <a:extLst>
              <a:ext uri="{FF2B5EF4-FFF2-40B4-BE49-F238E27FC236}">
                <a16:creationId xmlns:a16="http://schemas.microsoft.com/office/drawing/2014/main" id="{1D16A40A-682C-B82E-1BA7-84208D94D23A}"/>
              </a:ext>
            </a:extLst>
          </p:cNvPr>
          <p:cNvSpPr txBox="1"/>
          <p:nvPr/>
        </p:nvSpPr>
        <p:spPr>
          <a:xfrm>
            <a:off x="10085473" y="4451139"/>
            <a:ext cx="88929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8"/>
              </a:lnSpc>
            </a:pPr>
            <a:r>
              <a:rPr lang="en-US" sz="1290" spc="-39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Aprovações lentas</a:t>
            </a:r>
          </a:p>
        </p:txBody>
      </p:sp>
      <p:sp>
        <p:nvSpPr>
          <p:cNvPr id="157" name="Freeform 34">
            <a:extLst>
              <a:ext uri="{FF2B5EF4-FFF2-40B4-BE49-F238E27FC236}">
                <a16:creationId xmlns:a16="http://schemas.microsoft.com/office/drawing/2014/main" id="{4696DCE3-DA90-6868-2650-3B19B969AA5F}"/>
              </a:ext>
            </a:extLst>
          </p:cNvPr>
          <p:cNvSpPr/>
          <p:nvPr/>
        </p:nvSpPr>
        <p:spPr>
          <a:xfrm>
            <a:off x="1064303" y="5891519"/>
            <a:ext cx="590972" cy="731327"/>
          </a:xfrm>
          <a:custGeom>
            <a:avLst/>
            <a:gdLst/>
            <a:ahLst/>
            <a:cxnLst/>
            <a:rect l="l" t="t" r="r" b="b"/>
            <a:pathLst>
              <a:path w="886458" h="1096991">
                <a:moveTo>
                  <a:pt x="0" y="0"/>
                </a:moveTo>
                <a:lnTo>
                  <a:pt x="886457" y="0"/>
                </a:lnTo>
                <a:lnTo>
                  <a:pt x="886457" y="1096991"/>
                </a:lnTo>
                <a:lnTo>
                  <a:pt x="0" y="1096991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58" name="TextBox 35">
            <a:extLst>
              <a:ext uri="{FF2B5EF4-FFF2-40B4-BE49-F238E27FC236}">
                <a16:creationId xmlns:a16="http://schemas.microsoft.com/office/drawing/2014/main" id="{461F921F-F695-463A-FBC9-36CC5D850646}"/>
              </a:ext>
            </a:extLst>
          </p:cNvPr>
          <p:cNvSpPr txBox="1"/>
          <p:nvPr/>
        </p:nvSpPr>
        <p:spPr>
          <a:xfrm>
            <a:off x="1837418" y="6173105"/>
            <a:ext cx="10888653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75"/>
              </a:lnSpc>
            </a:pP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A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resposta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para o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monitoramento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e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otimização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dos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processos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regulatórios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não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é </a:t>
            </a:r>
            <a:r>
              <a:rPr lang="en-US" sz="1600" b="1" spc="-51" dirty="0" err="1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braçal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.   </a:t>
            </a:r>
            <a:r>
              <a:rPr lang="en-US" b="1" spc="-51" dirty="0">
                <a:solidFill>
                  <a:srgbClr val="1CDB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É </a:t>
            </a:r>
            <a:r>
              <a:rPr lang="en-US" b="1" spc="-51" dirty="0" err="1">
                <a:solidFill>
                  <a:srgbClr val="1CDB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algoritmo</a:t>
            </a:r>
            <a:r>
              <a:rPr lang="en-US" sz="1600" b="1" spc="-51" dirty="0">
                <a:solidFill>
                  <a:srgbClr val="FFFFFF"/>
                </a:solidFill>
                <a:latin typeface="Helvetica" panose="020B0604020202020204" pitchFamily="34" charset="0"/>
                <a:ea typeface="Roboto"/>
                <a:cs typeface="Helvetica" panose="020B0604020202020204" pitchFamily="34" charset="0"/>
                <a:sym typeface="Roboto"/>
              </a:rPr>
              <a:t> </a:t>
            </a:r>
          </a:p>
        </p:txBody>
      </p:sp>
      <p:sp>
        <p:nvSpPr>
          <p:cNvPr id="161" name="TextBox 38">
            <a:extLst>
              <a:ext uri="{FF2B5EF4-FFF2-40B4-BE49-F238E27FC236}">
                <a16:creationId xmlns:a16="http://schemas.microsoft.com/office/drawing/2014/main" id="{DB888FFE-EB9A-6E7A-305F-AD6C88B40805}"/>
              </a:ext>
            </a:extLst>
          </p:cNvPr>
          <p:cNvSpPr txBox="1"/>
          <p:nvPr/>
        </p:nvSpPr>
        <p:spPr>
          <a:xfrm>
            <a:off x="4414433" y="1457025"/>
            <a:ext cx="2359705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49"/>
              </a:lnSpc>
            </a:pPr>
            <a:r>
              <a:rPr lang="en-US" sz="1207" b="1" spc="-36" dirty="0">
                <a:solidFill>
                  <a:srgbClr val="00C9FF"/>
                </a:solidFill>
                <a:latin typeface="Helvetica" panose="020B0604020202020204" pitchFamily="34" charset="0"/>
                <a:ea typeface="Roboto Bold"/>
                <a:cs typeface="Helvetica" panose="020B0604020202020204" pitchFamily="34" charset="0"/>
                <a:sym typeface="Roboto Bold"/>
              </a:rPr>
              <a:t>PREMISSA OPERACIONAL</a:t>
            </a:r>
          </a:p>
        </p:txBody>
      </p:sp>
      <p:sp>
        <p:nvSpPr>
          <p:cNvPr id="41" name="Google Shape;178;p16">
            <a:extLst>
              <a:ext uri="{FF2B5EF4-FFF2-40B4-BE49-F238E27FC236}">
                <a16:creationId xmlns:a16="http://schemas.microsoft.com/office/drawing/2014/main" id="{4EC76175-42D0-4643-B7DA-CA653EF4F679}"/>
              </a:ext>
            </a:extLst>
          </p:cNvPr>
          <p:cNvSpPr txBox="1"/>
          <p:nvPr/>
        </p:nvSpPr>
        <p:spPr>
          <a:xfrm>
            <a:off x="328296" y="990502"/>
            <a:ext cx="108886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1" i="0" u="none" strike="noStrike" cap="none">
                <a:solidFill>
                  <a:schemeClr val="bg1"/>
                </a:solidFill>
                <a:latin typeface="Helvetica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1800" b="0" dirty="0">
                <a:latin typeface="Inter SemiBold"/>
                <a:sym typeface="Inter"/>
              </a:rPr>
              <a:t>Como </a:t>
            </a:r>
            <a:r>
              <a:rPr lang="en-US" sz="1800" b="0" dirty="0" err="1">
                <a:latin typeface="Inter SemiBold"/>
                <a:sym typeface="Inter"/>
              </a:rPr>
              <a:t>exigências</a:t>
            </a:r>
            <a:r>
              <a:rPr lang="en-US" sz="1800" b="0" dirty="0">
                <a:latin typeface="Inter SemiBold"/>
                <a:sym typeface="Inter"/>
              </a:rPr>
              <a:t> e </a:t>
            </a:r>
            <a:r>
              <a:rPr lang="en-US" sz="1800" b="0" dirty="0" err="1">
                <a:latin typeface="Inter SemiBold"/>
                <a:sym typeface="Inter"/>
              </a:rPr>
              <a:t>trâmites</a:t>
            </a:r>
            <a:r>
              <a:rPr lang="en-US" sz="1800" b="0" dirty="0">
                <a:latin typeface="Inter SemiBold"/>
                <a:sym typeface="Inter"/>
              </a:rPr>
              <a:t> </a:t>
            </a:r>
            <a:r>
              <a:rPr lang="en-US" sz="1800" b="0" dirty="0" err="1">
                <a:latin typeface="Inter SemiBold"/>
                <a:sym typeface="Inter"/>
              </a:rPr>
              <a:t>burocráticos</a:t>
            </a:r>
            <a:r>
              <a:rPr lang="en-US" sz="1800" b="0" dirty="0">
                <a:latin typeface="Inter SemiBold"/>
                <a:sym typeface="Inter"/>
              </a:rPr>
              <a:t> </a:t>
            </a:r>
            <a:r>
              <a:rPr lang="en-US" sz="1800" b="0" dirty="0" err="1">
                <a:latin typeface="Inter SemiBold"/>
                <a:sym typeface="Inter"/>
              </a:rPr>
              <a:t>estatais</a:t>
            </a:r>
            <a:r>
              <a:rPr lang="en-US" sz="1800" b="0" dirty="0">
                <a:latin typeface="Inter SemiBold"/>
                <a:sym typeface="Inter"/>
              </a:rPr>
              <a:t> do </a:t>
            </a:r>
            <a:r>
              <a:rPr lang="en-US" sz="1800" b="0" dirty="0" err="1">
                <a:latin typeface="Inter SemiBold"/>
                <a:sym typeface="Inter"/>
              </a:rPr>
              <a:t>setor</a:t>
            </a:r>
            <a:r>
              <a:rPr lang="en-US" sz="1800" b="0" dirty="0">
                <a:latin typeface="Inter SemiBold"/>
                <a:sym typeface="Inter"/>
              </a:rPr>
              <a:t> </a:t>
            </a:r>
            <a:r>
              <a:rPr lang="en-US" sz="1800" b="0" dirty="0" err="1">
                <a:latin typeface="Inter SemiBold"/>
                <a:sym typeface="Inter"/>
              </a:rPr>
              <a:t>colidem</a:t>
            </a:r>
            <a:r>
              <a:rPr lang="en-US" sz="1800" b="0" dirty="0">
                <a:latin typeface="Inter SemiBold"/>
                <a:sym typeface="Inter"/>
              </a:rPr>
              <a:t> com a </a:t>
            </a:r>
            <a:r>
              <a:rPr lang="en-US" sz="1800" b="0" dirty="0" err="1">
                <a:latin typeface="Inter SemiBold"/>
                <a:sym typeface="Inter"/>
              </a:rPr>
              <a:t>velocidade</a:t>
            </a:r>
            <a:r>
              <a:rPr lang="en-US" sz="1800" b="0" dirty="0">
                <a:latin typeface="Inter SemiBold"/>
                <a:sym typeface="Inter"/>
              </a:rPr>
              <a:t> de </a:t>
            </a:r>
            <a:r>
              <a:rPr lang="en-US" sz="1800" b="0" dirty="0" err="1">
                <a:latin typeface="Inter SemiBold"/>
                <a:sym typeface="Inter"/>
              </a:rPr>
              <a:t>operação</a:t>
            </a:r>
            <a:r>
              <a:rPr lang="en-US" sz="1800" b="0" dirty="0">
                <a:latin typeface="Inter SemiBold"/>
                <a:sym typeface="Inter"/>
              </a:rPr>
              <a:t>.</a:t>
            </a:r>
            <a:endParaRPr sz="1800" b="0" dirty="0">
              <a:latin typeface="Int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714447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8">
          <a:extLst>
            <a:ext uri="{FF2B5EF4-FFF2-40B4-BE49-F238E27FC236}">
              <a16:creationId xmlns:a16="http://schemas.microsoft.com/office/drawing/2014/main" id="{AEEC77A2-3AE1-C4F0-4907-08E7AD4DB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24;p133">
            <a:extLst>
              <a:ext uri="{FF2B5EF4-FFF2-40B4-BE49-F238E27FC236}">
                <a16:creationId xmlns:a16="http://schemas.microsoft.com/office/drawing/2014/main" id="{ED2C8E16-D62A-E56C-AB7A-BBD023E4B5C9}"/>
              </a:ext>
            </a:extLst>
          </p:cNvPr>
          <p:cNvSpPr txBox="1"/>
          <p:nvPr/>
        </p:nvSpPr>
        <p:spPr>
          <a:xfrm>
            <a:off x="1507960" y="889586"/>
            <a:ext cx="10379947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pt-BR" sz="3600" u="sng" dirty="0">
                <a:solidFill>
                  <a:schemeClr val="bg1"/>
                </a:solidFill>
                <a:latin typeface="Helvetica"/>
              </a:rPr>
              <a:t>Painel</a:t>
            </a:r>
            <a:r>
              <a:rPr lang="pt-BR" sz="3600" dirty="0">
                <a:solidFill>
                  <a:schemeClr val="bg1"/>
                </a:solidFill>
                <a:latin typeface="Helvetica"/>
              </a:rPr>
              <a:t>: Como a </a:t>
            </a:r>
            <a:r>
              <a:rPr lang="pt-BR" sz="3600" b="1" dirty="0">
                <a:solidFill>
                  <a:srgbClr val="00B0F0"/>
                </a:solidFill>
                <a:latin typeface="Helvetica"/>
              </a:rPr>
              <a:t>Cogna</a:t>
            </a:r>
            <a:r>
              <a:rPr lang="pt-BR" sz="3600" dirty="0">
                <a:solidFill>
                  <a:schemeClr val="bg1"/>
                </a:solidFill>
                <a:latin typeface="Helvetica"/>
              </a:rPr>
              <a:t> acelerou processos regulatórios com </a:t>
            </a:r>
            <a:r>
              <a:rPr lang="pt-BR" sz="3600" b="1" dirty="0">
                <a:solidFill>
                  <a:srgbClr val="00B0F0"/>
                </a:solidFill>
                <a:latin typeface="Helvetica"/>
              </a:rPr>
              <a:t>Automação Inteligente </a:t>
            </a:r>
            <a:r>
              <a:rPr lang="pt-BR" sz="3600" dirty="0">
                <a:solidFill>
                  <a:schemeClr val="bg1"/>
                </a:solidFill>
                <a:latin typeface="Helvetica"/>
              </a:rPr>
              <a:t>em parceria com a </a:t>
            </a:r>
            <a:r>
              <a:rPr lang="pt-BR" sz="3600" b="1" dirty="0">
                <a:solidFill>
                  <a:srgbClr val="00B0F0"/>
                </a:solidFill>
                <a:latin typeface="Helvetica"/>
              </a:rPr>
              <a:t>MV3</a:t>
            </a:r>
            <a:endParaRPr lang="en" sz="2800" b="1" dirty="0">
              <a:solidFill>
                <a:schemeClr val="lt1"/>
              </a:solidFill>
              <a:latin typeface="Calibri"/>
              <a:cs typeface="Calibri"/>
              <a:sym typeface="Quicksand Light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1A1F80A-6290-D20E-4B03-03A652EAB934}"/>
              </a:ext>
            </a:extLst>
          </p:cNvPr>
          <p:cNvGrpSpPr/>
          <p:nvPr/>
        </p:nvGrpSpPr>
        <p:grpSpPr>
          <a:xfrm>
            <a:off x="6050779" y="3208514"/>
            <a:ext cx="2249250" cy="2785695"/>
            <a:chOff x="5567177" y="3433630"/>
            <a:chExt cx="2249250" cy="2785695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D4860839-B2BE-AE4C-1C20-003255C35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9254" y="3501463"/>
              <a:ext cx="1656000" cy="1656000"/>
            </a:xfrm>
            <a:prstGeom prst="ellipse">
              <a:avLst/>
            </a:prstGeom>
            <a:ln w="19050" cap="rnd">
              <a:noFill/>
              <a:prstDash val="sysDash"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grpSp>
          <p:nvGrpSpPr>
            <p:cNvPr id="6" name="Group 20">
              <a:extLst>
                <a:ext uri="{FF2B5EF4-FFF2-40B4-BE49-F238E27FC236}">
                  <a16:creationId xmlns:a16="http://schemas.microsoft.com/office/drawing/2014/main" id="{D167B3DF-6E8D-85FC-C996-B0983B202BC0}"/>
                </a:ext>
              </a:extLst>
            </p:cNvPr>
            <p:cNvGrpSpPr/>
            <p:nvPr/>
          </p:nvGrpSpPr>
          <p:grpSpPr>
            <a:xfrm>
              <a:off x="5957888" y="4485796"/>
              <a:ext cx="1858539" cy="1733529"/>
              <a:chOff x="3023448" y="2603806"/>
              <a:chExt cx="1393904" cy="1300147"/>
            </a:xfrm>
          </p:grpSpPr>
          <p:sp>
            <p:nvSpPr>
              <p:cNvPr id="9" name="Google Shape;1131;p133">
                <a:extLst>
                  <a:ext uri="{FF2B5EF4-FFF2-40B4-BE49-F238E27FC236}">
                    <a16:creationId xmlns:a16="http://schemas.microsoft.com/office/drawing/2014/main" id="{F3779B46-20D3-A89D-BB6A-C11B01AE3DAE}"/>
                  </a:ext>
                </a:extLst>
              </p:cNvPr>
              <p:cNvSpPr txBox="1"/>
              <p:nvPr/>
            </p:nvSpPr>
            <p:spPr>
              <a:xfrm>
                <a:off x="3023448" y="3266856"/>
                <a:ext cx="1279853" cy="6370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15000"/>
                  </a:lnSpc>
                </a:pPr>
                <a:r>
                  <a:rPr lang="en" sz="1600" dirty="0">
                    <a:solidFill>
                      <a:schemeClr val="bg1">
                        <a:lumMod val="95000"/>
                      </a:schemeClr>
                    </a:solidFill>
                    <a:latin typeface="Inter SemiBold"/>
                    <a:ea typeface="Inter SemiBold"/>
                    <a:cs typeface="Inter Light"/>
                  </a:rPr>
                  <a:t>Paulo Mota</a:t>
                </a:r>
              </a:p>
              <a:p>
                <a:pPr>
                  <a:lnSpc>
                    <a:spcPct val="115000"/>
                  </a:lnSpc>
                </a:pPr>
                <a:r>
                  <a:rPr lang="en" sz="1600" dirty="0">
                    <a:solidFill>
                      <a:schemeClr val="bg1">
                        <a:lumMod val="95000"/>
                      </a:schemeClr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Diretor Executivo</a:t>
                </a:r>
              </a:p>
              <a:p>
                <a:pPr>
                  <a:lnSpc>
                    <a:spcPct val="115000"/>
                  </a:lnSpc>
                </a:pPr>
                <a:r>
                  <a:rPr lang="en" sz="1600" dirty="0">
                    <a:solidFill>
                      <a:srgbClr val="00B0F0"/>
                    </a:solidFill>
                    <a:latin typeface="Inter Light"/>
                    <a:ea typeface="Inter Light"/>
                    <a:cs typeface="Inter Light"/>
                    <a:sym typeface="Inter Light"/>
                  </a:rPr>
                  <a:t>MV3 Tecnologia</a:t>
                </a:r>
                <a:endParaRPr sz="1600" dirty="0">
                  <a:solidFill>
                    <a:srgbClr val="00B0F0"/>
                  </a:solidFill>
                  <a:latin typeface="Inter Light"/>
                  <a:ea typeface="Inter Light"/>
                  <a:cs typeface="Inter Light"/>
                  <a:sym typeface="Inter Light"/>
                </a:endParaRPr>
              </a:p>
            </p:txBody>
          </p:sp>
          <p:pic>
            <p:nvPicPr>
              <p:cNvPr id="10" name="Imagem 1">
                <a:extLst>
                  <a:ext uri="{FF2B5EF4-FFF2-40B4-BE49-F238E27FC236}">
                    <a16:creationId xmlns:a16="http://schemas.microsoft.com/office/drawing/2014/main" id="{653A6412-E72E-7359-5C4A-CA976086AD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4796" t="26822" r="16192" b="40309"/>
              <a:stretch/>
            </p:blipFill>
            <p:spPr>
              <a:xfrm>
                <a:off x="3831529" y="2603806"/>
                <a:ext cx="585823" cy="569700"/>
              </a:xfrm>
              <a:prstGeom prst="rect">
                <a:avLst/>
              </a:prstGeom>
              <a:ln w="38100">
                <a:noFill/>
              </a:ln>
            </p:spPr>
          </p:pic>
        </p:grpSp>
        <p:pic>
          <p:nvPicPr>
            <p:cNvPr id="7" name="Imagem 5" descr="Uma imagem contendo luz, água, pendurado, grande&#10;&#10;O conteúdo gerado por IA pode estar incorreto.">
              <a:extLst>
                <a:ext uri="{FF2B5EF4-FFF2-40B4-BE49-F238E27FC236}">
                  <a16:creationId xmlns:a16="http://schemas.microsoft.com/office/drawing/2014/main" id="{860CA734-147D-6E6E-CBFB-1016BB046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67177" y="3433630"/>
              <a:ext cx="1776000" cy="1776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0148EBC0-F32C-9F86-C0D6-D39120835800}"/>
              </a:ext>
            </a:extLst>
          </p:cNvPr>
          <p:cNvGrpSpPr/>
          <p:nvPr/>
        </p:nvGrpSpPr>
        <p:grpSpPr>
          <a:xfrm>
            <a:off x="8861721" y="3208512"/>
            <a:ext cx="2856895" cy="2785697"/>
            <a:chOff x="8764070" y="3306227"/>
            <a:chExt cx="2856895" cy="2785697"/>
          </a:xfrm>
        </p:grpSpPr>
        <p:pic>
          <p:nvPicPr>
            <p:cNvPr id="15" name="Imagem 5" descr="Uma imagem contendo luz, água, pendurado, grande&#10;&#10;O conteúdo gerado por IA pode estar incorreto.">
              <a:extLst>
                <a:ext uri="{FF2B5EF4-FFF2-40B4-BE49-F238E27FC236}">
                  <a16:creationId xmlns:a16="http://schemas.microsoft.com/office/drawing/2014/main" id="{8C40F787-062C-49B5-F7DD-3294CB251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64070" y="3306227"/>
              <a:ext cx="1776000" cy="177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131;p133">
              <a:extLst>
                <a:ext uri="{FF2B5EF4-FFF2-40B4-BE49-F238E27FC236}">
                  <a16:creationId xmlns:a16="http://schemas.microsoft.com/office/drawing/2014/main" id="{127D5166-A297-D5DD-86A3-8ED22D54F79D}"/>
                </a:ext>
              </a:extLst>
            </p:cNvPr>
            <p:cNvSpPr txBox="1"/>
            <p:nvPr/>
          </p:nvSpPr>
          <p:spPr>
            <a:xfrm>
              <a:off x="8971284" y="5242461"/>
              <a:ext cx="2649681" cy="849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SemiBold"/>
                  <a:ea typeface="Inter SemiBold"/>
                  <a:cs typeface="Inter Light"/>
                </a:rPr>
                <a:t>Emerson Alvares</a:t>
              </a:r>
            </a:p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G</a:t>
              </a:r>
              <a:r>
                <a:rPr lang="pt-BR" sz="1600" dirty="0">
                  <a:solidFill>
                    <a:schemeClr val="bg1">
                      <a:lumMod val="95000"/>
                    </a:schemeClr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e</a:t>
              </a: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rente de Negócios e Projetos</a:t>
              </a:r>
            </a:p>
            <a:p>
              <a:pPr>
                <a:lnSpc>
                  <a:spcPct val="115000"/>
                </a:lnSpc>
              </a:pPr>
              <a:r>
                <a:rPr lang="en" sz="1600" b="1" dirty="0">
                  <a:solidFill>
                    <a:srgbClr val="00B0F0"/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MV3 Tecnologia</a:t>
              </a:r>
              <a:endParaRPr sz="1600" b="1" dirty="0">
                <a:solidFill>
                  <a:srgbClr val="00B0F0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pic>
          <p:nvPicPr>
            <p:cNvPr id="1031" name="x_m_3763064149335982480x_m_79741801968727895m_-5605123914913309939x_Imagem 8">
              <a:extLst>
                <a:ext uri="{FF2B5EF4-FFF2-40B4-BE49-F238E27FC236}">
                  <a16:creationId xmlns:a16="http://schemas.microsoft.com/office/drawing/2014/main" id="{2875349F-A601-A7AC-A18B-F1E95CEF73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23" t="1319" r="11904" b="22459"/>
            <a:stretch>
              <a:fillRect/>
            </a:stretch>
          </p:blipFill>
          <p:spPr bwMode="auto">
            <a:xfrm>
              <a:off x="8804949" y="3341749"/>
              <a:ext cx="1705237" cy="1692000"/>
            </a:xfrm>
            <a:prstGeom prst="ellipse">
              <a:avLst/>
            </a:prstGeom>
            <a:ln w="19050" cap="rnd">
              <a:noFill/>
              <a:prstDash val="sysDash"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987DC7FC-D329-4295-CB3D-2C643678C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57881" y="4358098"/>
              <a:ext cx="781200" cy="792141"/>
            </a:xfrm>
            <a:prstGeom prst="rect">
              <a:avLst/>
            </a:prstGeom>
            <a:ln w="38100">
              <a:noFill/>
            </a:ln>
          </p:spPr>
        </p:pic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4157DDE-C61A-71A8-3F88-540E80BE548A}"/>
              </a:ext>
            </a:extLst>
          </p:cNvPr>
          <p:cNvGrpSpPr/>
          <p:nvPr/>
        </p:nvGrpSpPr>
        <p:grpSpPr>
          <a:xfrm>
            <a:off x="3317081" y="3208514"/>
            <a:ext cx="3274309" cy="3004721"/>
            <a:chOff x="3339456" y="3184551"/>
            <a:chExt cx="3274309" cy="3004721"/>
          </a:xfrm>
        </p:grpSpPr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A7E0F305-434A-DE6E-BBA6-97651F564C28}"/>
                </a:ext>
              </a:extLst>
            </p:cNvPr>
            <p:cNvGrpSpPr/>
            <p:nvPr/>
          </p:nvGrpSpPr>
          <p:grpSpPr>
            <a:xfrm>
              <a:off x="3339456" y="3184551"/>
              <a:ext cx="1731734" cy="1776000"/>
              <a:chOff x="3339456" y="3184551"/>
              <a:chExt cx="1731734" cy="1776000"/>
            </a:xfrm>
          </p:grpSpPr>
          <p:pic>
            <p:nvPicPr>
              <p:cNvPr id="1028" name="x_m_3763064149335982480x_m_79741801968727895m_-5605123914913309939x_m_-5964192934824211919x_m_-3821924233326555665x_Imagem 4">
                <a:extLst>
                  <a:ext uri="{FF2B5EF4-FFF2-40B4-BE49-F238E27FC236}">
                    <a16:creationId xmlns:a16="http://schemas.microsoft.com/office/drawing/2014/main" id="{70450893-7454-B495-D857-45C86B43BC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540" b="39026"/>
              <a:stretch>
                <a:fillRect/>
              </a:stretch>
            </p:blipFill>
            <p:spPr bwMode="auto">
              <a:xfrm>
                <a:off x="3377323" y="3215771"/>
                <a:ext cx="1656000" cy="1713607"/>
              </a:xfrm>
              <a:prstGeom prst="ellipse">
                <a:avLst/>
              </a:prstGeom>
              <a:ln w="19050" cap="rnd">
                <a:noFill/>
                <a:prstDash val="sysDash"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Imagem 5" descr="Uma imagem contendo luz, água, pendurado, grande&#10;&#10;O conteúdo gerado por IA pode estar incorreto.">
                <a:extLst>
                  <a:ext uri="{FF2B5EF4-FFF2-40B4-BE49-F238E27FC236}">
                    <a16:creationId xmlns:a16="http://schemas.microsoft.com/office/drawing/2014/main" id="{8D5B7F00-80CD-A3E0-EAFB-5AE608692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7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339456" y="3184551"/>
                <a:ext cx="1731734" cy="1776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4" name="Google Shape;1131;p133">
              <a:extLst>
                <a:ext uri="{FF2B5EF4-FFF2-40B4-BE49-F238E27FC236}">
                  <a16:creationId xmlns:a16="http://schemas.microsoft.com/office/drawing/2014/main" id="{CACB18FE-32D7-7460-BD77-31EFEA05251B}"/>
                </a:ext>
              </a:extLst>
            </p:cNvPr>
            <p:cNvSpPr txBox="1"/>
            <p:nvPr/>
          </p:nvSpPr>
          <p:spPr>
            <a:xfrm>
              <a:off x="3452881" y="5056654"/>
              <a:ext cx="3160884" cy="1132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SemiBold"/>
                  <a:ea typeface="Inter SemiBold"/>
                  <a:cs typeface="Inter Light"/>
                </a:rPr>
                <a:t>Adriana Lourenço</a:t>
              </a:r>
            </a:p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Coordenadora Processos </a:t>
              </a:r>
            </a:p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Regulatórios</a:t>
              </a:r>
            </a:p>
            <a:p>
              <a:pPr>
                <a:lnSpc>
                  <a:spcPct val="115000"/>
                </a:lnSpc>
              </a:pPr>
              <a:r>
                <a:rPr lang="en" sz="1600" b="1" dirty="0">
                  <a:solidFill>
                    <a:srgbClr val="00B0F0"/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Cogna Educação</a:t>
              </a:r>
              <a:endParaRPr sz="1600" b="1" dirty="0">
                <a:solidFill>
                  <a:srgbClr val="00B0F0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403D888-B63F-F547-91E4-DD8043E8AC1C}"/>
              </a:ext>
            </a:extLst>
          </p:cNvPr>
          <p:cNvGrpSpPr/>
          <p:nvPr/>
        </p:nvGrpSpPr>
        <p:grpSpPr>
          <a:xfrm>
            <a:off x="556788" y="3262347"/>
            <a:ext cx="2105844" cy="2719463"/>
            <a:chOff x="760692" y="3234289"/>
            <a:chExt cx="2105844" cy="2719463"/>
          </a:xfrm>
        </p:grpSpPr>
        <p:pic>
          <p:nvPicPr>
            <p:cNvPr id="1030" name="x_m_3763064149335982480x_m_79741801968727895m_-5605123914913309939x_m_-5964192934824211919x_m_-3821924233326555665x_Imagem 2">
              <a:extLst>
                <a:ext uri="{FF2B5EF4-FFF2-40B4-BE49-F238E27FC236}">
                  <a16:creationId xmlns:a16="http://schemas.microsoft.com/office/drawing/2014/main" id="{B7C1D7A1-B4BC-1FC7-36CF-796CD0FB5A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40" t="11191" r="18848" b="36606"/>
            <a:stretch>
              <a:fillRect/>
            </a:stretch>
          </p:blipFill>
          <p:spPr bwMode="auto">
            <a:xfrm>
              <a:off x="830375" y="3263069"/>
              <a:ext cx="1582115" cy="1656000"/>
            </a:xfrm>
            <a:prstGeom prst="ellipse">
              <a:avLst/>
            </a:prstGeom>
            <a:ln w="19050" cap="rnd">
              <a:noFill/>
              <a:prstDash val="sysDash"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m 5" descr="Uma imagem contendo luz, água, pendurado, grande&#10;&#10;O conteúdo gerado por IA pode estar incorreto.">
              <a:extLst>
                <a:ext uri="{FF2B5EF4-FFF2-40B4-BE49-F238E27FC236}">
                  <a16:creationId xmlns:a16="http://schemas.microsoft.com/office/drawing/2014/main" id="{B33B8CEA-B812-0D29-A474-AAC3A6EFE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0692" y="3234289"/>
              <a:ext cx="1701292" cy="17447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1131;p133">
              <a:extLst>
                <a:ext uri="{FF2B5EF4-FFF2-40B4-BE49-F238E27FC236}">
                  <a16:creationId xmlns:a16="http://schemas.microsoft.com/office/drawing/2014/main" id="{EE78B889-F6A1-2D50-BC8B-EC9D981F59FE}"/>
                </a:ext>
              </a:extLst>
            </p:cNvPr>
            <p:cNvSpPr txBox="1"/>
            <p:nvPr/>
          </p:nvSpPr>
          <p:spPr>
            <a:xfrm>
              <a:off x="792433" y="5104289"/>
              <a:ext cx="2074103" cy="849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SemiBold"/>
                  <a:ea typeface="Inter SemiBold"/>
                  <a:cs typeface="Inter Light"/>
                </a:rPr>
                <a:t>Isabella Fernandes</a:t>
              </a:r>
            </a:p>
            <a:p>
              <a:pPr>
                <a:lnSpc>
                  <a:spcPct val="115000"/>
                </a:lnSpc>
              </a:pPr>
              <a:r>
                <a:rPr lang="en" sz="1600" dirty="0">
                  <a:solidFill>
                    <a:schemeClr val="bg1">
                      <a:lumMod val="95000"/>
                    </a:schemeClr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Gerente de Avaliação</a:t>
              </a:r>
            </a:p>
            <a:p>
              <a:pPr>
                <a:lnSpc>
                  <a:spcPct val="115000"/>
                </a:lnSpc>
              </a:pPr>
              <a:r>
                <a:rPr lang="en" sz="1600" b="1" dirty="0">
                  <a:solidFill>
                    <a:srgbClr val="00B0F0"/>
                  </a:solidFill>
                  <a:latin typeface="Inter Light"/>
                  <a:ea typeface="Inter Light"/>
                  <a:cs typeface="Inter Light"/>
                  <a:sym typeface="Inter Light"/>
                </a:rPr>
                <a:t>Cogna Educação</a:t>
              </a:r>
              <a:endParaRPr sz="1600" b="1" dirty="0">
                <a:solidFill>
                  <a:srgbClr val="00B0F0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CF4E0D90-6461-56CD-32DC-C08554A26F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1444" y="4230410"/>
            <a:ext cx="758256" cy="754102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FA2D399B-4B1D-D8EB-9830-88C348A008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88914" y="4239209"/>
            <a:ext cx="754102" cy="75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55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GRUPO FLEURY 1">
      <a:dk1>
        <a:srgbClr val="585958"/>
      </a:dk1>
      <a:lt1>
        <a:srgbClr val="FFFFFF"/>
      </a:lt1>
      <a:dk2>
        <a:srgbClr val="1A1918"/>
      </a:dk2>
      <a:lt2>
        <a:srgbClr val="BFC0BE"/>
      </a:lt2>
      <a:accent1>
        <a:srgbClr val="F2B234"/>
      </a:accent1>
      <a:accent2>
        <a:srgbClr val="ED7D31"/>
      </a:accent2>
      <a:accent3>
        <a:srgbClr val="E42331"/>
      </a:accent3>
      <a:accent4>
        <a:srgbClr val="8C2E87"/>
      </a:accent4>
      <a:accent5>
        <a:srgbClr val="1DA4DD"/>
      </a:accent5>
      <a:accent6>
        <a:srgbClr val="70AD47"/>
      </a:accent6>
      <a:hlink>
        <a:srgbClr val="ED1C24"/>
      </a:hlink>
      <a:folHlink>
        <a:srgbClr val="A70E13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336704-5a6f-47c6-9872-42c651337159" xsi:nil="true"/>
    <lcf76f155ced4ddcb4097134ff3c332f xmlns="46a8e09e-bccf-45fe-88f8-c063489ae6a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6A5D7C517BA3F49B7EAB57F31721A09" ma:contentTypeVersion="13" ma:contentTypeDescription="Crie um novo documento." ma:contentTypeScope="" ma:versionID="a8b4fee884e24f779ccd8274569dc1b4">
  <xsd:schema xmlns:xsd="http://www.w3.org/2001/XMLSchema" xmlns:xs="http://www.w3.org/2001/XMLSchema" xmlns:p="http://schemas.microsoft.com/office/2006/metadata/properties" xmlns:ns2="46a8e09e-bccf-45fe-88f8-c063489ae6a0" xmlns:ns3="cc336704-5a6f-47c6-9872-42c651337159" targetNamespace="http://schemas.microsoft.com/office/2006/metadata/properties" ma:root="true" ma:fieldsID="976325ddc30ed4f6d8c91e4d188144c2" ns2:_="" ns3:_="">
    <xsd:import namespace="46a8e09e-bccf-45fe-88f8-c063489ae6a0"/>
    <xsd:import namespace="cc336704-5a6f-47c6-9872-42c651337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a8e09e-bccf-45fe-88f8-c063489ae6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6365149f-4af8-494f-b280-18b4f3846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36704-5a6f-47c6-9872-42c651337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932a0ea-d3dd-451b-acdc-b843244b46ae}" ma:internalName="TaxCatchAll" ma:showField="CatchAllData" ma:web="cc336704-5a6f-47c6-9872-42c651337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D4B6A7-450B-4D3D-B711-8BA882330948}">
  <ds:schemaRefs>
    <ds:schemaRef ds:uri="46a8e09e-bccf-45fe-88f8-c063489ae6a0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cc336704-5a6f-47c6-9872-42c651337159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98535CF-4B02-45A1-929B-B6EF3211FF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B7E629-3093-4634-9F30-3A6E33A5C0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a8e09e-bccf-45fe-88f8-c063489ae6a0"/>
    <ds:schemaRef ds:uri="cc336704-5a6f-47c6-9872-42c651337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4861</TotalTime>
  <Words>481</Words>
  <Application>Microsoft Office PowerPoint</Application>
  <PresentationFormat>Widescreen</PresentationFormat>
  <Paragraphs>78</Paragraphs>
  <Slides>10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10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Calibri Light</vt:lpstr>
      <vt:lpstr>Helvetica</vt:lpstr>
      <vt:lpstr>Inter ExtraBold</vt:lpstr>
      <vt:lpstr>Inter Light</vt:lpstr>
      <vt:lpstr>Inter Medium</vt:lpstr>
      <vt:lpstr>Inter SemiBold</vt:lpstr>
      <vt:lpstr>Roboto Black</vt:lpstr>
      <vt:lpstr>Wingdings</vt:lpstr>
      <vt:lpstr>Tema do Office</vt:lpstr>
      <vt:lpstr>Custom Design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22663</dc:creator>
  <cp:lastModifiedBy>Victor Carvalhais</cp:lastModifiedBy>
  <cp:revision>32</cp:revision>
  <dcterms:created xsi:type="dcterms:W3CDTF">2019-12-30T12:39:20Z</dcterms:created>
  <dcterms:modified xsi:type="dcterms:W3CDTF">2026-06-25T11:45:55Z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416729b-f83a-495b-8172-1b4831f1677b_Enabled">
    <vt:lpwstr>true</vt:lpwstr>
  </property>
  <property fmtid="{D5CDD505-2E9C-101B-9397-08002B2CF9AE}" pid="3" name="MSIP_Label_d416729b-f83a-495b-8172-1b4831f1677b_SetDate">
    <vt:lpwstr>2025-12-19T02:55:45Z</vt:lpwstr>
  </property>
  <property fmtid="{D5CDD505-2E9C-101B-9397-08002B2CF9AE}" pid="4" name="MSIP_Label_d416729b-f83a-495b-8172-1b4831f1677b_Method">
    <vt:lpwstr>Standard</vt:lpwstr>
  </property>
  <property fmtid="{D5CDD505-2E9C-101B-9397-08002B2CF9AE}" pid="5" name="MSIP_Label_d416729b-f83a-495b-8172-1b4831f1677b_Name">
    <vt:lpwstr>Interno</vt:lpwstr>
  </property>
  <property fmtid="{D5CDD505-2E9C-101B-9397-08002B2CF9AE}" pid="6" name="MSIP_Label_d416729b-f83a-495b-8172-1b4831f1677b_SiteId">
    <vt:lpwstr>e0b90a4b-c4ab-46c6-8c8f-98d332fc2db0</vt:lpwstr>
  </property>
  <property fmtid="{D5CDD505-2E9C-101B-9397-08002B2CF9AE}" pid="7" name="MSIP_Label_d416729b-f83a-495b-8172-1b4831f1677b_ActionId">
    <vt:lpwstr>ab974d77-ff9a-4c33-8eb1-061d1e849daa</vt:lpwstr>
  </property>
  <property fmtid="{D5CDD505-2E9C-101B-9397-08002B2CF9AE}" pid="8" name="MSIP_Label_d416729b-f83a-495b-8172-1b4831f1677b_ContentBits">
    <vt:lpwstr>2</vt:lpwstr>
  </property>
  <property fmtid="{D5CDD505-2E9C-101B-9397-08002B2CF9AE}" pid="9" name="MSIP_Label_d416729b-f83a-495b-8172-1b4831f1677b_Tag">
    <vt:lpwstr>50, 3, 0, 1</vt:lpwstr>
  </property>
  <property fmtid="{D5CDD505-2E9C-101B-9397-08002B2CF9AE}" pid="10" name="ClassificationContentMarkingFooterLocations">
    <vt:lpwstr>Tema do Office:8\Custom Design:3</vt:lpwstr>
  </property>
  <property fmtid="{D5CDD505-2E9C-101B-9397-08002B2CF9AE}" pid="11" name="ClassificationContentMarkingFooterText">
    <vt:lpwstr>*** Este documento está classificado como INTERNO pelo GRUPO FLEURY ***</vt:lpwstr>
  </property>
  <property fmtid="{D5CDD505-2E9C-101B-9397-08002B2CF9AE}" pid="12" name="ContentTypeId">
    <vt:lpwstr>0x010100B6A5D7C517BA3F49B7EAB57F31721A09</vt:lpwstr>
  </property>
  <property fmtid="{D5CDD505-2E9C-101B-9397-08002B2CF9AE}" pid="13" name="MediaServiceImageTags">
    <vt:lpwstr/>
  </property>
</Properties>
</file>