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1"/>
  </p:notesMasterIdLst>
  <p:sldIdLst>
    <p:sldId id="324" r:id="rId2"/>
    <p:sldId id="321" r:id="rId3"/>
    <p:sldId id="322" r:id="rId4"/>
    <p:sldId id="258" r:id="rId5"/>
    <p:sldId id="262" r:id="rId6"/>
    <p:sldId id="260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300" r:id="rId18"/>
    <p:sldId id="323" r:id="rId19"/>
    <p:sldId id="295" r:id="rId20"/>
    <p:sldId id="296" r:id="rId21"/>
    <p:sldId id="297" r:id="rId22"/>
    <p:sldId id="299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310" r:id="rId33"/>
    <p:sldId id="311" r:id="rId34"/>
    <p:sldId id="312" r:id="rId35"/>
    <p:sldId id="314" r:id="rId36"/>
    <p:sldId id="315" r:id="rId37"/>
    <p:sldId id="316" r:id="rId38"/>
    <p:sldId id="317" r:id="rId39"/>
    <p:sldId id="318" r:id="rId40"/>
    <p:sldId id="319" r:id="rId41"/>
    <p:sldId id="320" r:id="rId42"/>
    <p:sldId id="276" r:id="rId43"/>
    <p:sldId id="277" r:id="rId44"/>
    <p:sldId id="278" r:id="rId45"/>
    <p:sldId id="279" r:id="rId46"/>
    <p:sldId id="282" r:id="rId47"/>
    <p:sldId id="285" r:id="rId48"/>
    <p:sldId id="293" r:id="rId49"/>
    <p:sldId id="294" r:id="rId50"/>
  </p:sldIdLst>
  <p:sldSz cx="18288000" cy="10287000"/>
  <p:notesSz cx="6858000" cy="9144000"/>
  <p:embeddedFontLst>
    <p:embeddedFont>
      <p:font typeface="Arimo" panose="020B0604020202020204" charset="0"/>
      <p:regular r:id="rId52"/>
    </p:embeddedFont>
    <p:embeddedFont>
      <p:font typeface="Arimo Bold" panose="020B0604020202020204" charset="0"/>
      <p:regular r:id="rId53"/>
    </p:embeddedFont>
    <p:embeddedFont>
      <p:font typeface="Garet" panose="020B0604020202020204" charset="0"/>
      <p:regular r:id="rId54"/>
    </p:embeddedFont>
    <p:embeddedFont>
      <p:font typeface="Garet Bold" panose="020B0604020202020204" charset="0"/>
      <p:regular r:id="rId55"/>
    </p:embeddedFont>
    <p:embeddedFont>
      <p:font typeface="Open Sans" panose="020B0606030504020204" charset="0"/>
      <p:regular r:id="rId56"/>
      <p:bold r:id="rId57"/>
      <p:italic r:id="rId58"/>
      <p:boldItalic r:id="rId59"/>
    </p:embeddedFont>
    <p:embeddedFont>
      <p:font typeface="Pathway Gothic One" panose="020B0604020202020204" charset="0"/>
      <p:regular r:id="rId60"/>
    </p:embeddedFont>
    <p:embeddedFont>
      <p:font typeface="Telegraf" panose="020B0604020202020204" charset="0"/>
      <p:regular r:id="rId61"/>
    </p:embeddedFont>
    <p:embeddedFont>
      <p:font typeface="Telegraf Bold" panose="020B0604020202020204" charset="0"/>
      <p:regular r:id="rId6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72" y="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font" Target="fonts/font4.fntdata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2.fntdata"/><Relationship Id="rId58" Type="http://schemas.openxmlformats.org/officeDocument/2006/relationships/font" Target="fonts/font7.fntdata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font" Target="fonts/font10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5.fntdata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8.fntdata"/><Relationship Id="rId67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3.fntdata"/><Relationship Id="rId62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6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1.fntdata"/><Relationship Id="rId60" Type="http://schemas.openxmlformats.org/officeDocument/2006/relationships/font" Target="fonts/font9.fntdata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 Carvalhais" userId="02deb496554e253a" providerId="LiveId" clId="{720DD2EA-1D9F-4EFB-81B5-163496F78E28}"/>
    <pc:docChg chg="addSld modSld">
      <pc:chgData name="Victor Carvalhais" userId="02deb496554e253a" providerId="LiveId" clId="{720DD2EA-1D9F-4EFB-81B5-163496F78E28}" dt="2026-06-26T18:13:16.156" v="2"/>
      <pc:docMkLst>
        <pc:docMk/>
      </pc:docMkLst>
      <pc:sldChg chg="addSp modSp new mod">
        <pc:chgData name="Victor Carvalhais" userId="02deb496554e253a" providerId="LiveId" clId="{720DD2EA-1D9F-4EFB-81B5-163496F78E28}" dt="2026-06-26T18:13:16.156" v="2"/>
        <pc:sldMkLst>
          <pc:docMk/>
          <pc:sldMk cId="4090161062" sldId="324"/>
        </pc:sldMkLst>
        <pc:picChg chg="add mod">
          <ac:chgData name="Victor Carvalhais" userId="02deb496554e253a" providerId="LiveId" clId="{720DD2EA-1D9F-4EFB-81B5-163496F78E28}" dt="2026-06-26T18:13:16.156" v="2"/>
          <ac:picMkLst>
            <pc:docMk/>
            <pc:sldMk cId="4090161062" sldId="324"/>
            <ac:picMk id="5" creationId="{2D6B09AF-A373-5727-8383-22BF82C6BEF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26.06.2026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‹nº›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Our solution portfolio represents the evolution of document processing technology, and I'm excited to walk you through how each piece of this ecosystem works together.</a:t>
            </a:r>
          </a:p>
          <a:p>
            <a:endParaRPr lang="en-US"/>
          </a:p>
          <a:p>
            <a:r>
              <a:rPr lang="en-US"/>
              <a:t>Let's start with the foundation - our core IDP solutions that handle the heavy lifting of document processing. </a:t>
            </a:r>
          </a:p>
          <a:p>
            <a:endParaRPr lang="en-US"/>
          </a:p>
          <a:p>
            <a:r>
              <a:rPr lang="en-US"/>
              <a:t>The first one I am going to look at is mostQI Extraction, which is this one. [CLICK]</a:t>
            </a:r>
          </a:p>
          <a:p>
            <a:endParaRPr lang="en-US"/>
          </a:p>
          <a:p>
            <a:r>
              <a:rPr lang="en-US"/>
              <a:t>mostQI Extraction     takes care of pulling data from structured and semi-structured documents with remarkable precision.</a:t>
            </a:r>
          </a:p>
          <a:p>
            <a:endParaRPr lang="en-US"/>
          </a:p>
          <a:p>
            <a:r>
              <a:rPr lang="en-US"/>
              <a:t>Then, working alongside      mostQI Extraction    , we've developed the solution      mostQI Generative.  [CLICK]</a:t>
            </a:r>
          </a:p>
          <a:p>
            <a:endParaRPr lang="en-US"/>
          </a:p>
          <a:p>
            <a:r>
              <a:rPr lang="en-US"/>
              <a:t>mostQI Generative      uses Generative AI for those challenging unstructured documents. This solution can understand context and extract meaningful data from complex documents. </a:t>
            </a:r>
          </a:p>
          <a:p>
            <a:endParaRPr lang="en-US"/>
          </a:p>
          <a:p>
            <a:r>
              <a:rPr lang="en-US"/>
              <a:t>We also created    mostValid     ,  [CLICK]</a:t>
            </a:r>
          </a:p>
          <a:p>
            <a:endParaRPr lang="en-US"/>
          </a:p>
          <a:p>
            <a:r>
              <a:rPr lang="en-US"/>
              <a:t> our human -in-the-loop tool, that combines</a:t>
            </a:r>
          </a:p>
          <a:p>
            <a:endParaRPr lang="en-US"/>
          </a:p>
          <a:p>
            <a:r>
              <a:rPr lang="en-US"/>
              <a:t>"automated data extraction" with "human validation"</a:t>
            </a:r>
          </a:p>
          <a:p>
            <a:endParaRPr lang="en-US"/>
          </a:p>
          <a:p>
            <a:r>
              <a:rPr lang="en-US"/>
              <a:t>But that is not all.</a:t>
            </a:r>
          </a:p>
          <a:p>
            <a:endParaRPr lang="en-US"/>
          </a:p>
          <a:p>
            <a:r>
              <a:rPr lang="en-US"/>
              <a:t>We've built specialized processing tools that tackle specific challenges we face every day.</a:t>
            </a:r>
          </a:p>
          <a:p>
            <a:endParaRPr lang="en-US"/>
          </a:p>
          <a:p>
            <a:r>
              <a:rPr lang="en-US"/>
              <a:t>The first one of these tools is     "Image Properties"   [CLICK]</a:t>
            </a:r>
          </a:p>
          <a:p>
            <a:endParaRPr lang="en-US"/>
          </a:p>
          <a:p>
            <a:r>
              <a:rPr lang="en-US"/>
              <a:t> "Image Properties"  automatically detects when content is in grayscale.</a:t>
            </a:r>
          </a:p>
          <a:p>
            <a:endParaRPr lang="en-US"/>
          </a:p>
          <a:p>
            <a:r>
              <a:rPr lang="en-US"/>
              <a:t>Next,            we have LPR.   [CLICK]</a:t>
            </a:r>
          </a:p>
          <a:p>
            <a:endParaRPr lang="en-US"/>
          </a:p>
          <a:p>
            <a:r>
              <a:rPr lang="en-US"/>
              <a:t>LPR extracts license plate data from images, which is perfect for security applications.</a:t>
            </a:r>
          </a:p>
          <a:p>
            <a:endParaRPr lang="en-US"/>
          </a:p>
          <a:p>
            <a:r>
              <a:rPr lang="en-US"/>
              <a:t>And,                         the solution      "Address Parsing"    ,   [CLICK] which breaks down address information, no matter how it's formatted.</a:t>
            </a:r>
          </a:p>
          <a:p>
            <a:endParaRPr lang="en-US"/>
          </a:p>
          <a:p>
            <a:r>
              <a:rPr lang="en-US"/>
              <a:t>Now,          security is paramount in today's digital world, which is why our 4 Anti-Fraud Solutions add that crucial extra layer of protection. </a:t>
            </a:r>
          </a:p>
          <a:p>
            <a:endParaRPr lang="en-US"/>
          </a:p>
          <a:p>
            <a:r>
              <a:rPr lang="en-US"/>
              <a:t>To make this presentation clearer, I'm going to highlight these Anti-Fraud solutions in blue, ok?</a:t>
            </a:r>
          </a:p>
          <a:p>
            <a:endParaRPr lang="en-US"/>
          </a:p>
          <a:p>
            <a:r>
              <a:rPr lang="en-US"/>
              <a:t>Among these anti-fraud solutions, we have    Enrichment     .  [CLICK]</a:t>
            </a:r>
          </a:p>
          <a:p>
            <a:endParaRPr lang="en-US"/>
          </a:p>
          <a:p>
            <a:r>
              <a:rPr lang="en-US"/>
              <a:t>Enrichment pulls in robust data from public and government sources to verify document information.</a:t>
            </a:r>
          </a:p>
          <a:p>
            <a:endParaRPr lang="en-US"/>
          </a:p>
          <a:p>
            <a:r>
              <a:rPr lang="en-US"/>
              <a:t>Next, we have FaceMatch  [CLICK] that provides identity security by comparing photos against ID documents or a company's face database.</a:t>
            </a:r>
          </a:p>
          <a:p>
            <a:endParaRPr lang="en-US"/>
          </a:p>
          <a:p>
            <a:r>
              <a:rPr lang="en-US"/>
              <a:t>For our Brazilian clients, we offer VIO  [CLICK CENTER] that validates QR codes on driver's licenses.</a:t>
            </a:r>
          </a:p>
          <a:p>
            <a:endParaRPr lang="en-US"/>
          </a:p>
          <a:p>
            <a:r>
              <a:rPr lang="en-US"/>
              <a:t>And finally, mostQI Liveness.  [CLICK]</a:t>
            </a:r>
          </a:p>
          <a:p>
            <a:endParaRPr lang="en-US"/>
          </a:p>
          <a:p>
            <a:r>
              <a:rPr lang="en-US"/>
              <a:t>mostQI Liveness uses advanced technology to detect real-time liveness, preventing spoofing attempts.</a:t>
            </a:r>
          </a:p>
          <a:p>
            <a:endParaRPr lang="en-US"/>
          </a:p>
          <a:p>
            <a:r>
              <a:rPr lang="en-US"/>
              <a:t>And those are the four anti-fraud solutions we offer.</a:t>
            </a:r>
          </a:p>
          <a:p>
            <a:endParaRPr lang="en-US"/>
          </a:p>
          <a:p>
            <a:r>
              <a:rPr lang="en-US"/>
              <a:t>Finally, our last service: mostQI RPA  [CLICK]. mostQI RPA can be used when users need to automate repetitive tasks. It delivers custom</a:t>
            </a:r>
          </a:p>
          <a:p>
            <a:r>
              <a:rPr lang="en-US"/>
              <a:t>"robotic process automation" for operational efficiency.</a:t>
            </a:r>
          </a:p>
          <a:p>
            <a:endParaRPr lang="en-US"/>
          </a:p>
          <a:p>
            <a:r>
              <a:rPr lang="en-US"/>
              <a:t>But here's what makes all of our solutions truly powerful - even though all of them work isolated, they are designed to work "together seamlessly" in our orchestration platform: mostQI Connect.  </a:t>
            </a:r>
          </a:p>
          <a:p>
            <a:endParaRPr lang="en-US"/>
          </a:p>
          <a:p>
            <a:r>
              <a:rPr lang="en-US"/>
              <a:t>[CLICK *****CENTER******]</a:t>
            </a:r>
          </a:p>
          <a:p>
            <a:endParaRPr lang="en-US"/>
          </a:p>
          <a:p>
            <a:r>
              <a:rPr lang="en-US"/>
              <a:t>mostQI Connect serves as the brain of our operation - it brings everything together with intelligent rule engines and a modular architecture that adapts to ours client's specific needs.</a:t>
            </a:r>
          </a:p>
          <a:p>
            <a:endParaRPr lang="en-US"/>
          </a:p>
          <a:p>
            <a:r>
              <a:rPr lang="en-US"/>
              <a:t>Let me show you **how** everything connects and how this integrated approach transforms </a:t>
            </a:r>
          </a:p>
          <a:p>
            <a:r>
              <a:rPr lang="en-US"/>
              <a:t>document processing workflows.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4E8AB-EDC3-FD34-7B55-DE12491FD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ECDB02-C453-6614-6476-9997BAF68AE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C3DAA5-96F4-A4D1-8B86-4C220E7532F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61F661C-6017-EBAC-7797-C491F384936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3CDF9BF-3A39-9459-C15D-85F9594FF1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C672A5-E489-0445-3717-0F0762EDC2C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D68643-47AC-6287-0601-289FCA2399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4654989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4FBE50-D4E8-6F92-2236-2F9027C89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646E7A-29E1-F78F-571E-5DF53F4557B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FC6EC9-C34D-0997-01B1-50418DC53EC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FFB4808-EDC6-BFC0-3F13-264D6A924E8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103AFE2-F3C2-5D78-3200-0E83888AA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CD1CBE-63D9-240F-6A78-5602AC4F9F1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569F3-F89F-1BE2-969E-CF0B116B4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40883148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Uma primeira rede neural vai analisar a qualidade do documento do ponto de vista de um usuário final, para isso usamos algumas técnicas de nitidez como saber se o documento esta muito claro ou muito escuro, se esta tremulo ou de tem reflexo.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7697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svg"/><Relationship Id="rId10" Type="http://schemas.openxmlformats.org/officeDocument/2006/relationships/image" Target="../media/image15.svg"/><Relationship Id="rId4" Type="http://schemas.openxmlformats.org/officeDocument/2006/relationships/image" Target="../media/image9.jpeg"/><Relationship Id="rId9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5.png"/><Relationship Id="rId4" Type="http://schemas.openxmlformats.org/officeDocument/2006/relationships/image" Target="../media/image19.pn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svg"/><Relationship Id="rId18" Type="http://schemas.openxmlformats.org/officeDocument/2006/relationships/image" Target="../media/image52.svg"/><Relationship Id="rId3" Type="http://schemas.microsoft.com/office/2007/relationships/media" Target="../media/media3.mp4"/><Relationship Id="rId21" Type="http://schemas.openxmlformats.org/officeDocument/2006/relationships/image" Target="../media/image3.png"/><Relationship Id="rId7" Type="http://schemas.openxmlformats.org/officeDocument/2006/relationships/image" Target="../media/image41.svg"/><Relationship Id="rId12" Type="http://schemas.openxmlformats.org/officeDocument/2006/relationships/image" Target="../media/image46.svg"/><Relationship Id="rId17" Type="http://schemas.openxmlformats.org/officeDocument/2006/relationships/image" Target="../media/image51.svg"/><Relationship Id="rId2" Type="http://schemas.microsoft.com/office/2007/relationships/media" Target="../media/media2.mp4"/><Relationship Id="rId16" Type="http://schemas.openxmlformats.org/officeDocument/2006/relationships/image" Target="../media/image50.svg"/><Relationship Id="rId20" Type="http://schemas.openxmlformats.org/officeDocument/2006/relationships/image" Target="../media/image54.svg"/><Relationship Id="rId1" Type="http://schemas.openxmlformats.org/officeDocument/2006/relationships/video" Target="NULL" TargetMode="External"/><Relationship Id="rId6" Type="http://schemas.openxmlformats.org/officeDocument/2006/relationships/image" Target="../media/image40.jpeg"/><Relationship Id="rId11" Type="http://schemas.openxmlformats.org/officeDocument/2006/relationships/image" Target="../media/image45.svg"/><Relationship Id="rId5" Type="http://schemas.openxmlformats.org/officeDocument/2006/relationships/image" Target="../media/image39.jpeg"/><Relationship Id="rId15" Type="http://schemas.openxmlformats.org/officeDocument/2006/relationships/image" Target="../media/image49.svg"/><Relationship Id="rId10" Type="http://schemas.openxmlformats.org/officeDocument/2006/relationships/image" Target="../media/image44.svg"/><Relationship Id="rId19" Type="http://schemas.openxmlformats.org/officeDocument/2006/relationships/image" Target="../media/image53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43.svg"/><Relationship Id="rId14" Type="http://schemas.openxmlformats.org/officeDocument/2006/relationships/image" Target="../media/image4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58.png"/><Relationship Id="rId5" Type="http://schemas.openxmlformats.org/officeDocument/2006/relationships/image" Target="../media/image57.jpeg"/><Relationship Id="rId4" Type="http://schemas.openxmlformats.org/officeDocument/2006/relationships/image" Target="../media/image5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0.sv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jpeg"/><Relationship Id="rId10" Type="http://schemas.openxmlformats.org/officeDocument/2006/relationships/image" Target="../media/image63.svg"/><Relationship Id="rId4" Type="http://schemas.openxmlformats.org/officeDocument/2006/relationships/image" Target="../media/image59.jpeg"/><Relationship Id="rId9" Type="http://schemas.openxmlformats.org/officeDocument/2006/relationships/image" Target="../media/image6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svg"/><Relationship Id="rId3" Type="http://schemas.openxmlformats.org/officeDocument/2006/relationships/image" Target="../media/image10.svg"/><Relationship Id="rId7" Type="http://schemas.openxmlformats.org/officeDocument/2006/relationships/image" Target="../media/image67.png"/><Relationship Id="rId12" Type="http://schemas.openxmlformats.org/officeDocument/2006/relationships/image" Target="../media/image72.jpe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5" Type="http://schemas.openxmlformats.org/officeDocument/2006/relationships/image" Target="../media/image58.png"/><Relationship Id="rId10" Type="http://schemas.openxmlformats.org/officeDocument/2006/relationships/image" Target="../media/image70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Relationship Id="rId14" Type="http://schemas.openxmlformats.org/officeDocument/2006/relationships/image" Target="../media/image7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75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77.svg"/><Relationship Id="rId4" Type="http://schemas.openxmlformats.org/officeDocument/2006/relationships/image" Target="../media/image7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8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3" Type="http://schemas.openxmlformats.org/officeDocument/2006/relationships/image" Target="../media/image81.png"/><Relationship Id="rId7" Type="http://schemas.openxmlformats.org/officeDocument/2006/relationships/image" Target="../media/image8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11" Type="http://schemas.openxmlformats.org/officeDocument/2006/relationships/image" Target="../media/image87.gif"/><Relationship Id="rId5" Type="http://schemas.openxmlformats.org/officeDocument/2006/relationships/image" Target="../media/image83.png"/><Relationship Id="rId10" Type="http://schemas.openxmlformats.org/officeDocument/2006/relationships/image" Target="../media/image3.png"/><Relationship Id="rId4" Type="http://schemas.openxmlformats.org/officeDocument/2006/relationships/image" Target="../media/image82.png"/><Relationship Id="rId9" Type="http://schemas.openxmlformats.org/officeDocument/2006/relationships/image" Target="../media/image5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88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7" Type="http://schemas.openxmlformats.org/officeDocument/2006/relationships/image" Target="../media/image10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jpeg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1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2.png"/><Relationship Id="rId7" Type="http://schemas.openxmlformats.org/officeDocument/2006/relationships/image" Target="../media/image1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7.png"/><Relationship Id="rId4" Type="http://schemas.openxmlformats.org/officeDocument/2006/relationships/image" Target="../media/image10.svg"/><Relationship Id="rId9" Type="http://schemas.openxmlformats.org/officeDocument/2006/relationships/image" Target="../media/image11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svg"/><Relationship Id="rId3" Type="http://schemas.openxmlformats.org/officeDocument/2006/relationships/image" Target="../media/image2.png"/><Relationship Id="rId7" Type="http://schemas.openxmlformats.org/officeDocument/2006/relationships/image" Target="../media/image1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7.png"/><Relationship Id="rId4" Type="http://schemas.openxmlformats.org/officeDocument/2006/relationships/image" Target="../media/image116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88.jpeg"/><Relationship Id="rId4" Type="http://schemas.openxmlformats.org/officeDocument/2006/relationships/notesSlide" Target="../notesSlides/notesSlide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png"/><Relationship Id="rId4" Type="http://schemas.openxmlformats.org/officeDocument/2006/relationships/image" Target="../media/image17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1.sv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20.png"/><Relationship Id="rId5" Type="http://schemas.openxmlformats.org/officeDocument/2006/relationships/image" Target="../media/image119.jpeg"/><Relationship Id="rId10" Type="http://schemas.openxmlformats.org/officeDocument/2006/relationships/image" Target="../media/image118.png"/><Relationship Id="rId4" Type="http://schemas.openxmlformats.org/officeDocument/2006/relationships/notesSlide" Target="../notesSlides/notesSlide16.xml"/><Relationship Id="rId9" Type="http://schemas.openxmlformats.org/officeDocument/2006/relationships/image" Target="../media/image1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121.svg"/><Relationship Id="rId5" Type="http://schemas.openxmlformats.org/officeDocument/2006/relationships/image" Target="../media/image10.svg"/><Relationship Id="rId4" Type="http://schemas.openxmlformats.org/officeDocument/2006/relationships/image" Target="../media/image12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4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0.svg"/><Relationship Id="rId5" Type="http://schemas.openxmlformats.org/officeDocument/2006/relationships/image" Target="../media/image125.jpeg"/><Relationship Id="rId4" Type="http://schemas.openxmlformats.org/officeDocument/2006/relationships/notesSlide" Target="../notesSlides/notesSlide17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0.png"/><Relationship Id="rId12" Type="http://schemas.openxmlformats.org/officeDocument/2006/relationships/image" Target="../media/image133.png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6" Type="http://schemas.openxmlformats.org/officeDocument/2006/relationships/image" Target="../media/image129.png"/><Relationship Id="rId11" Type="http://schemas.openxmlformats.org/officeDocument/2006/relationships/image" Target="../media/image17.png"/><Relationship Id="rId5" Type="http://schemas.openxmlformats.org/officeDocument/2006/relationships/image" Target="../media/image128.png"/><Relationship Id="rId10" Type="http://schemas.openxmlformats.org/officeDocument/2006/relationships/image" Target="../media/image10.svg"/><Relationship Id="rId4" Type="http://schemas.openxmlformats.org/officeDocument/2006/relationships/image" Target="../media/image127.jpeg"/><Relationship Id="rId9" Type="http://schemas.openxmlformats.org/officeDocument/2006/relationships/image" Target="../media/image132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svg"/><Relationship Id="rId13" Type="http://schemas.openxmlformats.org/officeDocument/2006/relationships/hyperlink" Target="mailto:comercial@most.com.br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7.svg"/><Relationship Id="rId12" Type="http://schemas.openxmlformats.org/officeDocument/2006/relationships/hyperlink" Target="tel:+5531997384328" TargetMode="Externa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136.svg"/><Relationship Id="rId11" Type="http://schemas.openxmlformats.org/officeDocument/2006/relationships/hyperlink" Target="tel:+5531971355059" TargetMode="External"/><Relationship Id="rId5" Type="http://schemas.openxmlformats.org/officeDocument/2006/relationships/image" Target="../media/image135.svg"/><Relationship Id="rId10" Type="http://schemas.openxmlformats.org/officeDocument/2006/relationships/hyperlink" Target="mailto:suporte@most.com.br" TargetMode="External"/><Relationship Id="rId4" Type="http://schemas.openxmlformats.org/officeDocument/2006/relationships/image" Target="../media/image134.jpeg"/><Relationship Id="rId9" Type="http://schemas.openxmlformats.org/officeDocument/2006/relationships/hyperlink" Target="http://www.most.com.br" TargetMode="External"/><Relationship Id="rId1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7818A83-01CD-B4AF-ED1D-8399496D1A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7D2F34B-9FE6-4489-AC93-4ED8D265DA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D6B09AF-A373-5727-8383-22BF82C6BE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61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/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1" y="0"/>
            <a:ext cx="18287543" cy="10287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91540" y="754380"/>
            <a:ext cx="246888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3600" b="1" dirty="0">
                <a:solidFill>
                  <a:srgbClr val="1BE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MOST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891540" y="2880360"/>
            <a:ext cx="658368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70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Pitch Comercial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91540" y="3538728"/>
            <a:ext cx="100126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5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Inteligência que transforma</a:t>
            </a:r>
            <a:endParaRPr lang="en-US" sz="5400" dirty="0"/>
          </a:p>
          <a:p>
            <a:r>
              <a:rPr lang="en-US" sz="5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documentos em decisões</a:t>
            </a:r>
            <a:endParaRPr lang="en-US" sz="5400" dirty="0"/>
          </a:p>
        </p:txBody>
      </p:sp>
      <p:sp>
        <p:nvSpPr>
          <p:cNvPr id="6" name="Text 3"/>
          <p:cNvSpPr/>
          <p:nvPr/>
        </p:nvSpPr>
        <p:spPr>
          <a:xfrm>
            <a:off x="932688" y="562356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10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IDP • IA Generativa • RPA • Antifraude • Orquestração</a:t>
            </a:r>
            <a:endParaRPr lang="en-US" sz="2100" dirty="0"/>
          </a:p>
        </p:txBody>
      </p:sp>
      <p:sp>
        <p:nvSpPr>
          <p:cNvPr id="7" name="Shape 4"/>
          <p:cNvSpPr/>
          <p:nvPr/>
        </p:nvSpPr>
        <p:spPr>
          <a:xfrm>
            <a:off x="932688" y="6487668"/>
            <a:ext cx="2194560" cy="493776"/>
          </a:xfrm>
          <a:prstGeom prst="roundRect">
            <a:avLst>
              <a:gd name="adj" fmla="val 22222"/>
            </a:avLst>
          </a:prstGeom>
          <a:solidFill>
            <a:srgbClr val="2D7DFF">
              <a:alpha val="88000"/>
            </a:srgbClr>
          </a:solidFill>
          <a:ln w="12700">
            <a:solidFill>
              <a:srgbClr val="2D7D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8" name="Text 5"/>
          <p:cNvSpPr/>
          <p:nvPr/>
        </p:nvSpPr>
        <p:spPr>
          <a:xfrm>
            <a:off x="1110996" y="6597396"/>
            <a:ext cx="183794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275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 anos de mercado</a:t>
            </a:r>
            <a:endParaRPr lang="en-US" sz="1275" dirty="0"/>
          </a:p>
        </p:txBody>
      </p:sp>
      <p:sp>
        <p:nvSpPr>
          <p:cNvPr id="9" name="Shape 6"/>
          <p:cNvSpPr/>
          <p:nvPr/>
        </p:nvSpPr>
        <p:spPr>
          <a:xfrm>
            <a:off x="3319272" y="6487668"/>
            <a:ext cx="2743200" cy="493776"/>
          </a:xfrm>
          <a:prstGeom prst="roundRect">
            <a:avLst>
              <a:gd name="adj" fmla="val 22222"/>
            </a:avLst>
          </a:prstGeom>
          <a:solidFill>
            <a:srgbClr val="2D7DFF">
              <a:alpha val="88000"/>
            </a:srgbClr>
          </a:solidFill>
          <a:ln w="12700">
            <a:solidFill>
              <a:srgbClr val="2D7D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0" name="Text 7"/>
          <p:cNvSpPr/>
          <p:nvPr/>
        </p:nvSpPr>
        <p:spPr>
          <a:xfrm>
            <a:off x="3497580" y="6597396"/>
            <a:ext cx="238658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275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+4.000 tipos documentais</a:t>
            </a:r>
            <a:endParaRPr lang="en-US" sz="1275" dirty="0"/>
          </a:p>
        </p:txBody>
      </p:sp>
      <p:sp>
        <p:nvSpPr>
          <p:cNvPr id="11" name="Shape 8"/>
          <p:cNvSpPr/>
          <p:nvPr/>
        </p:nvSpPr>
        <p:spPr>
          <a:xfrm>
            <a:off x="6240780" y="6487668"/>
            <a:ext cx="1851660" cy="493776"/>
          </a:xfrm>
          <a:prstGeom prst="roundRect">
            <a:avLst>
              <a:gd name="adj" fmla="val 22222"/>
            </a:avLst>
          </a:prstGeom>
          <a:solidFill>
            <a:srgbClr val="2D7DFF">
              <a:alpha val="88000"/>
            </a:srgbClr>
          </a:solidFill>
          <a:ln w="12700">
            <a:solidFill>
              <a:srgbClr val="2D7D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2" name="Text 9"/>
          <p:cNvSpPr/>
          <p:nvPr/>
        </p:nvSpPr>
        <p:spPr>
          <a:xfrm>
            <a:off x="6419088" y="6597396"/>
            <a:ext cx="149504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275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SaaS enterprise</a:t>
            </a:r>
            <a:endParaRPr lang="en-US" sz="127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/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1" y="0"/>
            <a:ext cx="18287543" cy="10287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91540" y="617220"/>
            <a:ext cx="12070080" cy="7543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4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Quem somos</a:t>
            </a:r>
            <a:endParaRPr lang="en-US" sz="4500" dirty="0"/>
          </a:p>
        </p:txBody>
      </p:sp>
      <p:sp>
        <p:nvSpPr>
          <p:cNvPr id="4" name="Text 1"/>
          <p:cNvSpPr/>
          <p:nvPr/>
        </p:nvSpPr>
        <p:spPr>
          <a:xfrm>
            <a:off x="918972" y="1481328"/>
            <a:ext cx="11247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Uma empresa brasileira de tecnologia especializada em IDP, automação e antifraude.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1371600" y="2743200"/>
            <a:ext cx="2263140" cy="7543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3900" b="1" dirty="0">
                <a:solidFill>
                  <a:srgbClr val="1BE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</a:t>
            </a:r>
            <a:endParaRPr lang="en-US" sz="3900" dirty="0"/>
          </a:p>
        </p:txBody>
      </p:sp>
      <p:sp>
        <p:nvSpPr>
          <p:cNvPr id="6" name="Text 3"/>
          <p:cNvSpPr/>
          <p:nvPr/>
        </p:nvSpPr>
        <p:spPr>
          <a:xfrm>
            <a:off x="1303020" y="3607308"/>
            <a:ext cx="240030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35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anos de sucesso</a:t>
            </a:r>
            <a:endParaRPr lang="en-US" sz="1350" dirty="0"/>
          </a:p>
        </p:txBody>
      </p:sp>
      <p:sp>
        <p:nvSpPr>
          <p:cNvPr id="7" name="Text 4"/>
          <p:cNvSpPr/>
          <p:nvPr/>
        </p:nvSpPr>
        <p:spPr>
          <a:xfrm>
            <a:off x="4251960" y="2743200"/>
            <a:ext cx="2263140" cy="7543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3900" b="1" dirty="0">
                <a:solidFill>
                  <a:srgbClr val="1BE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+600</a:t>
            </a:r>
            <a:endParaRPr lang="en-US" sz="3900" dirty="0"/>
          </a:p>
        </p:txBody>
      </p:sp>
      <p:sp>
        <p:nvSpPr>
          <p:cNvPr id="8" name="Text 5"/>
          <p:cNvSpPr/>
          <p:nvPr/>
        </p:nvSpPr>
        <p:spPr>
          <a:xfrm>
            <a:off x="4183380" y="3607308"/>
            <a:ext cx="240030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35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projetos desenvolvidos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7132320" y="2743200"/>
            <a:ext cx="2263140" cy="7543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3900" b="1" dirty="0">
                <a:solidFill>
                  <a:srgbClr val="1BE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+200</a:t>
            </a:r>
            <a:endParaRPr lang="en-US" sz="3900" dirty="0"/>
          </a:p>
        </p:txBody>
      </p:sp>
      <p:sp>
        <p:nvSpPr>
          <p:cNvPr id="10" name="Text 7"/>
          <p:cNvSpPr/>
          <p:nvPr/>
        </p:nvSpPr>
        <p:spPr>
          <a:xfrm>
            <a:off x="7063740" y="3607308"/>
            <a:ext cx="240030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35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empresas confiam seus processos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10012680" y="2743200"/>
            <a:ext cx="2263140" cy="7543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3900" b="1" dirty="0">
                <a:solidFill>
                  <a:srgbClr val="1BE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3900" dirty="0"/>
          </a:p>
        </p:txBody>
      </p:sp>
      <p:sp>
        <p:nvSpPr>
          <p:cNvPr id="12" name="Text 9"/>
          <p:cNvSpPr/>
          <p:nvPr/>
        </p:nvSpPr>
        <p:spPr>
          <a:xfrm>
            <a:off x="9944100" y="3607308"/>
            <a:ext cx="2400300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/>
            <a:r>
              <a:rPr lang="en-US" sz="135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prêmios GPTW consecutivos</a:t>
            </a:r>
            <a:endParaRPr lang="en-US" sz="1350" dirty="0"/>
          </a:p>
        </p:txBody>
      </p:sp>
      <p:sp>
        <p:nvSpPr>
          <p:cNvPr id="13" name="Shape 10"/>
          <p:cNvSpPr/>
          <p:nvPr/>
        </p:nvSpPr>
        <p:spPr>
          <a:xfrm>
            <a:off x="1371600" y="5486400"/>
            <a:ext cx="4663440" cy="1577340"/>
          </a:xfrm>
          <a:prstGeom prst="roundRect">
            <a:avLst>
              <a:gd name="adj" fmla="val 10435"/>
            </a:avLst>
          </a:prstGeom>
          <a:solidFill>
            <a:srgbClr val="0B1B31">
              <a:alpha val="96000"/>
            </a:srgbClr>
          </a:solidFill>
          <a:ln w="12700">
            <a:solidFill>
              <a:srgbClr val="254A75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4" name="Shape 11"/>
          <p:cNvSpPr/>
          <p:nvPr/>
        </p:nvSpPr>
        <p:spPr>
          <a:xfrm>
            <a:off x="1426464" y="5554980"/>
            <a:ext cx="68580" cy="1440180"/>
          </a:xfrm>
          <a:prstGeom prst="rect">
            <a:avLst/>
          </a:prstGeom>
          <a:solidFill>
            <a:srgbClr val="1BE7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5" name="Text 12"/>
          <p:cNvSpPr/>
          <p:nvPr/>
        </p:nvSpPr>
        <p:spPr>
          <a:xfrm>
            <a:off x="1673352" y="5733288"/>
            <a:ext cx="4169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Especialização vertical</a:t>
            </a:r>
            <a:endParaRPr lang="en-US" sz="2100" dirty="0"/>
          </a:p>
        </p:txBody>
      </p:sp>
      <p:sp>
        <p:nvSpPr>
          <p:cNvPr id="16" name="Text 13"/>
          <p:cNvSpPr/>
          <p:nvPr/>
        </p:nvSpPr>
        <p:spPr>
          <a:xfrm>
            <a:off x="1673352" y="6281928"/>
            <a:ext cx="4169664" cy="5897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53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Documentos, onboarding, validação, compliance e fluxos críticos de negócio.</a:t>
            </a:r>
            <a:endParaRPr lang="en-US" sz="1530" dirty="0"/>
          </a:p>
        </p:txBody>
      </p:sp>
      <p:sp>
        <p:nvSpPr>
          <p:cNvPr id="17" name="Shape 14"/>
          <p:cNvSpPr/>
          <p:nvPr/>
        </p:nvSpPr>
        <p:spPr>
          <a:xfrm>
            <a:off x="6515100" y="5486400"/>
            <a:ext cx="4663440" cy="1577340"/>
          </a:xfrm>
          <a:prstGeom prst="roundRect">
            <a:avLst>
              <a:gd name="adj" fmla="val 10435"/>
            </a:avLst>
          </a:prstGeom>
          <a:solidFill>
            <a:srgbClr val="0B1B31">
              <a:alpha val="96000"/>
            </a:srgbClr>
          </a:solidFill>
          <a:ln w="12700">
            <a:solidFill>
              <a:srgbClr val="254A75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8" name="Shape 15"/>
          <p:cNvSpPr/>
          <p:nvPr/>
        </p:nvSpPr>
        <p:spPr>
          <a:xfrm>
            <a:off x="6569964" y="5554980"/>
            <a:ext cx="68580" cy="1440180"/>
          </a:xfrm>
          <a:prstGeom prst="rect">
            <a:avLst/>
          </a:prstGeom>
          <a:solidFill>
            <a:srgbClr val="1BE7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19" name="Text 16"/>
          <p:cNvSpPr/>
          <p:nvPr/>
        </p:nvSpPr>
        <p:spPr>
          <a:xfrm>
            <a:off x="6816852" y="5733288"/>
            <a:ext cx="4169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Arquitetura modular</a:t>
            </a:r>
            <a:endParaRPr lang="en-US" sz="2100" dirty="0"/>
          </a:p>
        </p:txBody>
      </p:sp>
      <p:sp>
        <p:nvSpPr>
          <p:cNvPr id="20" name="Text 17"/>
          <p:cNvSpPr/>
          <p:nvPr/>
        </p:nvSpPr>
        <p:spPr>
          <a:xfrm>
            <a:off x="6816852" y="6281928"/>
            <a:ext cx="4169664" cy="5897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53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APIs independentes e combináveis dentro do mostQI Connect.</a:t>
            </a:r>
            <a:endParaRPr lang="en-US" sz="1530" dirty="0"/>
          </a:p>
        </p:txBody>
      </p:sp>
      <p:sp>
        <p:nvSpPr>
          <p:cNvPr id="21" name="Shape 18"/>
          <p:cNvSpPr/>
          <p:nvPr/>
        </p:nvSpPr>
        <p:spPr>
          <a:xfrm>
            <a:off x="11658600" y="5486400"/>
            <a:ext cx="4663440" cy="1577340"/>
          </a:xfrm>
          <a:prstGeom prst="roundRect">
            <a:avLst>
              <a:gd name="adj" fmla="val 10435"/>
            </a:avLst>
          </a:prstGeom>
          <a:solidFill>
            <a:srgbClr val="0B1B31">
              <a:alpha val="96000"/>
            </a:srgbClr>
          </a:solidFill>
          <a:ln w="12700">
            <a:solidFill>
              <a:srgbClr val="254A75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22" name="Shape 19"/>
          <p:cNvSpPr/>
          <p:nvPr/>
        </p:nvSpPr>
        <p:spPr>
          <a:xfrm>
            <a:off x="11713464" y="5554980"/>
            <a:ext cx="68580" cy="1440180"/>
          </a:xfrm>
          <a:prstGeom prst="rect">
            <a:avLst/>
          </a:prstGeom>
          <a:solidFill>
            <a:srgbClr val="1BE7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pt-BR" sz="2700"/>
          </a:p>
        </p:txBody>
      </p:sp>
      <p:sp>
        <p:nvSpPr>
          <p:cNvPr id="23" name="Text 20"/>
          <p:cNvSpPr/>
          <p:nvPr/>
        </p:nvSpPr>
        <p:spPr>
          <a:xfrm>
            <a:off x="11960352" y="5733288"/>
            <a:ext cx="4169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Operação em escala</a:t>
            </a:r>
            <a:endParaRPr lang="en-US" sz="2100" dirty="0"/>
          </a:p>
        </p:txBody>
      </p:sp>
      <p:sp>
        <p:nvSpPr>
          <p:cNvPr id="24" name="Text 21"/>
          <p:cNvSpPr/>
          <p:nvPr/>
        </p:nvSpPr>
        <p:spPr>
          <a:xfrm>
            <a:off x="11960352" y="6281928"/>
            <a:ext cx="4169664" cy="5897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530" dirty="0">
                <a:solidFill>
                  <a:srgbClr val="AFC0D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Processamento massivo com rastreabilidade, score e integração via API.</a:t>
            </a:r>
            <a:endParaRPr lang="en-US" sz="1530" dirty="0"/>
          </a:p>
        </p:txBody>
      </p:sp>
      <p:sp>
        <p:nvSpPr>
          <p:cNvPr id="25" name="Text 22"/>
          <p:cNvSpPr/>
          <p:nvPr/>
        </p:nvSpPr>
        <p:spPr>
          <a:xfrm>
            <a:off x="754380" y="9779508"/>
            <a:ext cx="6858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125" dirty="0">
                <a:solidFill>
                  <a:srgbClr val="7893B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MOST  |  Documentos → Dados → Decisões</a:t>
            </a:r>
            <a:endParaRPr lang="en-US" sz="1125" dirty="0"/>
          </a:p>
        </p:txBody>
      </p:sp>
      <p:sp>
        <p:nvSpPr>
          <p:cNvPr id="26" name="Text 23"/>
          <p:cNvSpPr/>
          <p:nvPr/>
        </p:nvSpPr>
        <p:spPr>
          <a:xfrm>
            <a:off x="16939260" y="9710928"/>
            <a:ext cx="6172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r"/>
            <a:r>
              <a:rPr lang="en-US" sz="1350" dirty="0">
                <a:solidFill>
                  <a:srgbClr val="7893B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3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6320188" y="1228165"/>
            <a:ext cx="0" cy="1288542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3" name="Freeform 3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Freeform 4"/>
          <p:cNvSpPr/>
          <p:nvPr/>
        </p:nvSpPr>
        <p:spPr>
          <a:xfrm>
            <a:off x="2327901" y="1057026"/>
            <a:ext cx="3690525" cy="1160982"/>
          </a:xfrm>
          <a:custGeom>
            <a:avLst/>
            <a:gdLst/>
            <a:ahLst/>
            <a:cxnLst/>
            <a:rect l="l" t="t" r="r" b="b"/>
            <a:pathLst>
              <a:path w="3690525" h="1160982">
                <a:moveTo>
                  <a:pt x="0" y="0"/>
                </a:moveTo>
                <a:lnTo>
                  <a:pt x="3690525" y="0"/>
                </a:lnTo>
                <a:lnTo>
                  <a:pt x="3690525" y="1160982"/>
                </a:lnTo>
                <a:lnTo>
                  <a:pt x="0" y="11609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444" t="-44584" b="-106749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5" name="Freeform 5"/>
          <p:cNvSpPr/>
          <p:nvPr/>
        </p:nvSpPr>
        <p:spPr>
          <a:xfrm>
            <a:off x="697985" y="835425"/>
            <a:ext cx="5498912" cy="1681283"/>
          </a:xfrm>
          <a:custGeom>
            <a:avLst/>
            <a:gdLst/>
            <a:ahLst/>
            <a:cxnLst/>
            <a:rect l="l" t="t" r="r" b="b"/>
            <a:pathLst>
              <a:path w="5498912" h="1681283">
                <a:moveTo>
                  <a:pt x="0" y="0"/>
                </a:moveTo>
                <a:lnTo>
                  <a:pt x="5498913" y="0"/>
                </a:lnTo>
                <a:lnTo>
                  <a:pt x="5498913" y="1681282"/>
                </a:lnTo>
                <a:lnTo>
                  <a:pt x="0" y="16812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7159" b="-45589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" name="TextBox 6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99695" y="1285315"/>
            <a:ext cx="10952739" cy="1100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8"/>
              </a:lnSpc>
            </a:pPr>
            <a:r>
              <a:rPr lang="en-US" sz="3800" spc="-114">
                <a:solidFill>
                  <a:srgbClr val="142445"/>
                </a:solidFill>
                <a:latin typeface="Arimo"/>
                <a:ea typeface="Arimo"/>
                <a:cs typeface="Arimo"/>
                <a:sym typeface="Arimo"/>
              </a:rPr>
              <a:t>A MOST redefine o padrão.</a:t>
            </a:r>
          </a:p>
          <a:p>
            <a:pPr marL="0" lvl="0" indent="0" algn="l">
              <a:lnSpc>
                <a:spcPts val="4218"/>
              </a:lnSpc>
            </a:pPr>
            <a:r>
              <a:rPr lang="en-US" sz="3800" spc="-114">
                <a:solidFill>
                  <a:srgbClr val="142445"/>
                </a:solidFill>
                <a:latin typeface="Arimo"/>
                <a:ea typeface="Arimo"/>
                <a:cs typeface="Arimo"/>
                <a:sym typeface="Arimo"/>
              </a:rPr>
              <a:t>Inteligência que transforma documentos em decisões.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020287" y="2967703"/>
            <a:ext cx="17267713" cy="3107921"/>
            <a:chOff x="0" y="0"/>
            <a:chExt cx="23023617" cy="4143895"/>
          </a:xfrm>
        </p:grpSpPr>
        <p:grpSp>
          <p:nvGrpSpPr>
            <p:cNvPr id="9" name="Group 9"/>
            <p:cNvGrpSpPr/>
            <p:nvPr/>
          </p:nvGrpSpPr>
          <p:grpSpPr>
            <a:xfrm>
              <a:off x="11217" y="0"/>
              <a:ext cx="23012400" cy="4143895"/>
              <a:chOff x="0" y="0"/>
              <a:chExt cx="17989615" cy="323943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7989519" cy="3239431"/>
              </a:xfrm>
              <a:custGeom>
                <a:avLst/>
                <a:gdLst/>
                <a:ahLst/>
                <a:cxnLst/>
                <a:rect l="l" t="t" r="r" b="b"/>
                <a:pathLst>
                  <a:path w="17989519" h="3239431">
                    <a:moveTo>
                      <a:pt x="0" y="0"/>
                    </a:moveTo>
                    <a:lnTo>
                      <a:pt x="17989519" y="0"/>
                    </a:lnTo>
                    <a:lnTo>
                      <a:pt x="17989519" y="3239431"/>
                    </a:lnTo>
                    <a:lnTo>
                      <a:pt x="0" y="3239431"/>
                    </a:lnTo>
                    <a:close/>
                  </a:path>
                </a:pathLst>
              </a:custGeom>
              <a:solidFill>
                <a:srgbClr val="EDF0F7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1" name="Freeform 11"/>
            <p:cNvSpPr/>
            <p:nvPr/>
          </p:nvSpPr>
          <p:spPr>
            <a:xfrm>
              <a:off x="14727784" y="0"/>
              <a:ext cx="6059146" cy="4057276"/>
            </a:xfrm>
            <a:custGeom>
              <a:avLst/>
              <a:gdLst/>
              <a:ahLst/>
              <a:cxnLst/>
              <a:rect l="l" t="t" r="r" b="b"/>
              <a:pathLst>
                <a:path w="6059146" h="4057276">
                  <a:moveTo>
                    <a:pt x="0" y="0"/>
                  </a:moveTo>
                  <a:lnTo>
                    <a:pt x="6059146" y="0"/>
                  </a:lnTo>
                  <a:lnTo>
                    <a:pt x="6059146" y="4057276"/>
                  </a:lnTo>
                  <a:lnTo>
                    <a:pt x="0" y="40572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2478" t="-106569" r="-157983" b="-19114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2" name="Group 12"/>
            <p:cNvGrpSpPr/>
            <p:nvPr/>
          </p:nvGrpSpPr>
          <p:grpSpPr>
            <a:xfrm>
              <a:off x="0" y="0"/>
              <a:ext cx="108692" cy="4143895"/>
              <a:chOff x="0" y="0"/>
              <a:chExt cx="76200" cy="2905125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76200" cy="2905125"/>
              </a:xfrm>
              <a:custGeom>
                <a:avLst/>
                <a:gdLst/>
                <a:ahLst/>
                <a:cxnLst/>
                <a:rect l="l" t="t" r="r" b="b"/>
                <a:pathLst>
                  <a:path w="76200" h="2905125">
                    <a:moveTo>
                      <a:pt x="0" y="0"/>
                    </a:moveTo>
                    <a:lnTo>
                      <a:pt x="76200" y="0"/>
                    </a:lnTo>
                    <a:lnTo>
                      <a:pt x="76200" y="2905125"/>
                    </a:lnTo>
                    <a:lnTo>
                      <a:pt x="0" y="2905125"/>
                    </a:lnTo>
                    <a:close/>
                  </a:path>
                </a:pathLst>
              </a:custGeom>
              <a:solidFill>
                <a:srgbClr val="CBD5E1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596069" y="664051"/>
              <a:ext cx="328979" cy="438639"/>
              <a:chOff x="0" y="0"/>
              <a:chExt cx="257175" cy="342900"/>
            </a:xfrm>
          </p:grpSpPr>
          <p:sp>
            <p:nvSpPr>
              <p:cNvPr id="15" name="Freeform 15" descr="preencoded.png"/>
              <p:cNvSpPr/>
              <p:nvPr/>
            </p:nvSpPr>
            <p:spPr>
              <a:xfrm>
                <a:off x="0" y="0"/>
                <a:ext cx="257175" cy="342900"/>
              </a:xfrm>
              <a:custGeom>
                <a:avLst/>
                <a:gdLst/>
                <a:ahLst/>
                <a:cxnLst/>
                <a:rect l="l" t="t" r="r" b="b"/>
                <a:pathLst>
                  <a:path w="257175" h="342900">
                    <a:moveTo>
                      <a:pt x="0" y="0"/>
                    </a:moveTo>
                    <a:lnTo>
                      <a:pt x="257175" y="0"/>
                    </a:lnTo>
                    <a:lnTo>
                      <a:pt x="257175" y="342900"/>
                    </a:lnTo>
                    <a:lnTo>
                      <a:pt x="0" y="3429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 t="-892" b="-892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168737" y="527702"/>
              <a:ext cx="3448663" cy="5172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0"/>
                </a:lnSpc>
              </a:pPr>
              <a:r>
                <a:rPr lang="en-US" sz="2264" b="1">
                  <a:solidFill>
                    <a:srgbClr val="64748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OCR Tradicional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96069" y="1849584"/>
              <a:ext cx="8636220" cy="1741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581"/>
                </a:lnSpc>
              </a:pPr>
              <a:r>
                <a:rPr lang="en-US" sz="2133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Extração linear de texto plano ("flat text"). Perde relações estruturais, ignora layout e requer limpeza manual intensiva.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5505199" y="6196089"/>
            <a:ext cx="484757" cy="351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6"/>
              </a:lnSpc>
            </a:pPr>
            <a:r>
              <a:rPr lang="en-US" sz="1947" b="1">
                <a:solidFill>
                  <a:srgbClr val="64748B"/>
                </a:solidFill>
                <a:latin typeface="Telegraf Bold"/>
                <a:ea typeface="Telegraf Bold"/>
                <a:cs typeface="Telegraf Bold"/>
                <a:sym typeface="Telegraf Bold"/>
              </a:rPr>
              <a:t>VS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12074" y="6725590"/>
            <a:ext cx="17275926" cy="2834335"/>
            <a:chOff x="0" y="0"/>
            <a:chExt cx="23034568" cy="3779113"/>
          </a:xfrm>
        </p:grpSpPr>
        <p:sp>
          <p:nvSpPr>
            <p:cNvPr id="20" name="Freeform 20"/>
            <p:cNvSpPr/>
            <p:nvPr/>
          </p:nvSpPr>
          <p:spPr>
            <a:xfrm>
              <a:off x="14721170" y="0"/>
              <a:ext cx="6607403" cy="3779113"/>
            </a:xfrm>
            <a:custGeom>
              <a:avLst/>
              <a:gdLst/>
              <a:ahLst/>
              <a:cxnLst/>
              <a:rect l="l" t="t" r="r" b="b"/>
              <a:pathLst>
                <a:path w="6607403" h="3779113">
                  <a:moveTo>
                    <a:pt x="0" y="0"/>
                  </a:moveTo>
                  <a:lnTo>
                    <a:pt x="6607402" y="0"/>
                  </a:lnTo>
                  <a:lnTo>
                    <a:pt x="6607402" y="3779113"/>
                  </a:lnTo>
                  <a:lnTo>
                    <a:pt x="0" y="37791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22276" t="-105051" r="-7551" b="-19470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22168" y="0"/>
              <a:ext cx="23012400" cy="3716250"/>
              <a:chOff x="0" y="0"/>
              <a:chExt cx="17989615" cy="290512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7989519" cy="2905125"/>
              </a:xfrm>
              <a:custGeom>
                <a:avLst/>
                <a:gdLst/>
                <a:ahLst/>
                <a:cxnLst/>
                <a:rect l="l" t="t" r="r" b="b"/>
                <a:pathLst>
                  <a:path w="17989519" h="2905125">
                    <a:moveTo>
                      <a:pt x="0" y="0"/>
                    </a:moveTo>
                    <a:lnTo>
                      <a:pt x="17989519" y="0"/>
                    </a:lnTo>
                    <a:lnTo>
                      <a:pt x="17989519" y="2905125"/>
                    </a:lnTo>
                    <a:lnTo>
                      <a:pt x="0" y="2905125"/>
                    </a:lnTo>
                    <a:close/>
                  </a:path>
                </a:pathLst>
              </a:custGeom>
              <a:solidFill>
                <a:srgbClr val="D9D9D9">
                  <a:alpha val="18824"/>
                </a:srgbClr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607021" y="606297"/>
              <a:ext cx="438639" cy="438639"/>
              <a:chOff x="0" y="0"/>
              <a:chExt cx="342900" cy="342900"/>
            </a:xfrm>
          </p:grpSpPr>
          <p:sp>
            <p:nvSpPr>
              <p:cNvPr id="24" name="Freeform 24" descr="preencoded.png"/>
              <p:cNvSpPr/>
              <p:nvPr/>
            </p:nvSpPr>
            <p:spPr>
              <a:xfrm>
                <a:off x="0" y="0"/>
                <a:ext cx="342900" cy="342900"/>
              </a:xfrm>
              <a:custGeom>
                <a:avLst/>
                <a:gdLst/>
                <a:ahLst/>
                <a:cxnLst/>
                <a:rect l="l" t="t" r="r" b="b"/>
                <a:pathLst>
                  <a:path w="342900" h="342900">
                    <a:moveTo>
                      <a:pt x="0" y="0"/>
                    </a:moveTo>
                    <a:lnTo>
                      <a:pt x="342900" y="0"/>
                    </a:lnTo>
                    <a:lnTo>
                      <a:pt x="342900" y="342900"/>
                    </a:lnTo>
                    <a:lnTo>
                      <a:pt x="0" y="3429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/>
                <a:stretch>
                  <a:fillRect t="-2777" b="-2777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1289348" y="527702"/>
              <a:ext cx="3814017" cy="5172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0"/>
                </a:lnSpc>
              </a:pPr>
              <a:r>
                <a:rPr lang="en-US" sz="2264" b="1">
                  <a:solidFill>
                    <a:srgbClr val="3B82F6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IA Agêntica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607021" y="1721600"/>
              <a:ext cx="8636220" cy="1741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581"/>
                </a:lnSpc>
              </a:pPr>
              <a:r>
                <a:rPr lang="en-US" sz="2133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Entendimento Semântico &amp; Visual. Preserva layout completo, interpreta tabelas  e contextos complexos </a:t>
              </a:r>
            </a:p>
          </p:txBody>
        </p:sp>
        <p:grpSp>
          <p:nvGrpSpPr>
            <p:cNvPr id="27" name="Group 27"/>
            <p:cNvGrpSpPr/>
            <p:nvPr/>
          </p:nvGrpSpPr>
          <p:grpSpPr>
            <a:xfrm>
              <a:off x="0" y="0"/>
              <a:ext cx="97475" cy="3716250"/>
              <a:chOff x="0" y="0"/>
              <a:chExt cx="76200" cy="2905125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76200" cy="2905125"/>
              </a:xfrm>
              <a:custGeom>
                <a:avLst/>
                <a:gdLst/>
                <a:ahLst/>
                <a:cxnLst/>
                <a:rect l="l" t="t" r="r" b="b"/>
                <a:pathLst>
                  <a:path w="76200" h="2905125">
                    <a:moveTo>
                      <a:pt x="0" y="0"/>
                    </a:moveTo>
                    <a:lnTo>
                      <a:pt x="76200" y="0"/>
                    </a:lnTo>
                    <a:lnTo>
                      <a:pt x="76200" y="2905125"/>
                    </a:lnTo>
                    <a:lnTo>
                      <a:pt x="0" y="2905125"/>
                    </a:lnTo>
                    <a:close/>
                  </a:path>
                </a:pathLst>
              </a:custGeom>
              <a:solidFill>
                <a:srgbClr val="3B82F6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</p:grp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.5"/>
                </p14:media>
              </p:ext>
            </p:extLst>
          </p:nvPr>
        </p:nvPicPr>
        <p:blipFill>
          <a:blip r:embed="rId4"/>
          <a:srcRect l="21171" r="20929"/>
          <a:stretch>
            <a:fillRect/>
          </a:stretch>
        </p:blipFill>
        <p:spPr>
          <a:xfrm>
            <a:off x="7730116" y="0"/>
            <a:ext cx="10986492" cy="1070887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56742" y="2613517"/>
            <a:ext cx="2349335" cy="0"/>
          </a:xfrm>
          <a:prstGeom prst="line">
            <a:avLst/>
          </a:prstGeom>
          <a:ln w="19050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grpSp>
        <p:nvGrpSpPr>
          <p:cNvPr id="4" name="Group 4"/>
          <p:cNvGrpSpPr/>
          <p:nvPr/>
        </p:nvGrpSpPr>
        <p:grpSpPr>
          <a:xfrm>
            <a:off x="7501516" y="2520551"/>
            <a:ext cx="10786484" cy="6737749"/>
            <a:chOff x="0" y="0"/>
            <a:chExt cx="2840885" cy="177455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840885" cy="1774551"/>
            </a:xfrm>
            <a:custGeom>
              <a:avLst/>
              <a:gdLst/>
              <a:ahLst/>
              <a:cxnLst/>
              <a:rect l="l" t="t" r="r" b="b"/>
              <a:pathLst>
                <a:path w="2840885" h="1774551">
                  <a:moveTo>
                    <a:pt x="0" y="0"/>
                  </a:moveTo>
                  <a:lnTo>
                    <a:pt x="2840885" y="0"/>
                  </a:lnTo>
                  <a:lnTo>
                    <a:pt x="2840885" y="1774551"/>
                  </a:lnTo>
                  <a:lnTo>
                    <a:pt x="0" y="1774551"/>
                  </a:lnTo>
                  <a:close/>
                </a:path>
              </a:pathLst>
            </a:custGeom>
            <a:solidFill>
              <a:srgbClr val="FFFFFF">
                <a:alpha val="93725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76200"/>
              <a:ext cx="2840885" cy="18507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6378910" y="2124644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8" name="AutoShape 8"/>
          <p:cNvSpPr/>
          <p:nvPr/>
        </p:nvSpPr>
        <p:spPr>
          <a:xfrm>
            <a:off x="8948240" y="2937773"/>
            <a:ext cx="2349335" cy="0"/>
          </a:xfrm>
          <a:prstGeom prst="line">
            <a:avLst/>
          </a:prstGeom>
          <a:ln w="19050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9" name="Freeform 9"/>
          <p:cNvSpPr/>
          <p:nvPr/>
        </p:nvSpPr>
        <p:spPr>
          <a:xfrm rot="5400000">
            <a:off x="8905566" y="5988203"/>
            <a:ext cx="750441" cy="750441"/>
          </a:xfrm>
          <a:custGeom>
            <a:avLst/>
            <a:gdLst/>
            <a:ahLst/>
            <a:cxnLst/>
            <a:rect l="l" t="t" r="r" b="b"/>
            <a:pathLst>
              <a:path w="750441" h="750441">
                <a:moveTo>
                  <a:pt x="0" y="0"/>
                </a:moveTo>
                <a:lnTo>
                  <a:pt x="750440" y="0"/>
                </a:lnTo>
                <a:lnTo>
                  <a:pt x="750440" y="750441"/>
                </a:lnTo>
                <a:lnTo>
                  <a:pt x="0" y="7504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0" name="Freeform 10"/>
          <p:cNvSpPr/>
          <p:nvPr/>
        </p:nvSpPr>
        <p:spPr>
          <a:xfrm rot="2700000">
            <a:off x="8907795" y="4577182"/>
            <a:ext cx="745982" cy="745982"/>
          </a:xfrm>
          <a:custGeom>
            <a:avLst/>
            <a:gdLst/>
            <a:ahLst/>
            <a:cxnLst/>
            <a:rect l="l" t="t" r="r" b="b"/>
            <a:pathLst>
              <a:path w="745982" h="745982">
                <a:moveTo>
                  <a:pt x="0" y="0"/>
                </a:moveTo>
                <a:lnTo>
                  <a:pt x="745982" y="0"/>
                </a:lnTo>
                <a:lnTo>
                  <a:pt x="745982" y="745982"/>
                </a:lnTo>
                <a:lnTo>
                  <a:pt x="0" y="7459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>
          <a:xfrm flipH="1">
            <a:off x="12863130" y="4572723"/>
            <a:ext cx="754899" cy="754899"/>
          </a:xfrm>
          <a:custGeom>
            <a:avLst/>
            <a:gdLst/>
            <a:ahLst/>
            <a:cxnLst/>
            <a:rect l="l" t="t" r="r" b="b"/>
            <a:pathLst>
              <a:path w="754899" h="754899">
                <a:moveTo>
                  <a:pt x="754899" y="0"/>
                </a:moveTo>
                <a:lnTo>
                  <a:pt x="0" y="0"/>
                </a:lnTo>
                <a:lnTo>
                  <a:pt x="0" y="754900"/>
                </a:lnTo>
                <a:lnTo>
                  <a:pt x="754899" y="754900"/>
                </a:lnTo>
                <a:lnTo>
                  <a:pt x="754899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2" name="TextBox 12"/>
          <p:cNvSpPr txBox="1"/>
          <p:nvPr/>
        </p:nvSpPr>
        <p:spPr>
          <a:xfrm>
            <a:off x="9933167" y="5830023"/>
            <a:ext cx="3200321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60"/>
              </a:lnSpc>
              <a:spcBef>
                <a:spcPct val="0"/>
              </a:spcBef>
            </a:pPr>
            <a:r>
              <a:rPr lang="en-US" sz="3300" b="1">
                <a:solidFill>
                  <a:srgbClr val="EB002B"/>
                </a:solidFill>
                <a:latin typeface="Telegraf Bold"/>
                <a:ea typeface="Telegraf Bold"/>
                <a:cs typeface="Telegraf Bold"/>
                <a:sym typeface="Telegraf Bold"/>
              </a:rPr>
              <a:t>Aumente </a:t>
            </a:r>
            <a:r>
              <a:rPr lang="en-US" sz="3300" b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a Eficiência</a:t>
            </a:r>
          </a:p>
        </p:txBody>
      </p:sp>
      <p:sp>
        <p:nvSpPr>
          <p:cNvPr id="13" name="Freeform 13"/>
          <p:cNvSpPr/>
          <p:nvPr/>
        </p:nvSpPr>
        <p:spPr>
          <a:xfrm rot="-5392808">
            <a:off x="12931020" y="6075206"/>
            <a:ext cx="687729" cy="687729"/>
          </a:xfrm>
          <a:custGeom>
            <a:avLst/>
            <a:gdLst/>
            <a:ahLst/>
            <a:cxnLst/>
            <a:rect l="l" t="t" r="r" b="b"/>
            <a:pathLst>
              <a:path w="687729" h="687729">
                <a:moveTo>
                  <a:pt x="0" y="0"/>
                </a:moveTo>
                <a:lnTo>
                  <a:pt x="687729" y="0"/>
                </a:lnTo>
                <a:lnTo>
                  <a:pt x="687729" y="687729"/>
                </a:lnTo>
                <a:lnTo>
                  <a:pt x="0" y="6877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4" name="Freeform 14"/>
          <p:cNvSpPr/>
          <p:nvPr/>
        </p:nvSpPr>
        <p:spPr>
          <a:xfrm rot="-10800000">
            <a:off x="8948240" y="7291013"/>
            <a:ext cx="707766" cy="626373"/>
          </a:xfrm>
          <a:custGeom>
            <a:avLst/>
            <a:gdLst/>
            <a:ahLst/>
            <a:cxnLst/>
            <a:rect l="l" t="t" r="r" b="b"/>
            <a:pathLst>
              <a:path w="707766" h="626373">
                <a:moveTo>
                  <a:pt x="0" y="0"/>
                </a:moveTo>
                <a:lnTo>
                  <a:pt x="707766" y="0"/>
                </a:lnTo>
                <a:lnTo>
                  <a:pt x="707766" y="626373"/>
                </a:lnTo>
                <a:lnTo>
                  <a:pt x="0" y="6263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5" name="Freeform 15"/>
          <p:cNvSpPr/>
          <p:nvPr/>
        </p:nvSpPr>
        <p:spPr>
          <a:xfrm>
            <a:off x="1028700" y="7264450"/>
            <a:ext cx="3875004" cy="1305872"/>
          </a:xfrm>
          <a:custGeom>
            <a:avLst/>
            <a:gdLst/>
            <a:ahLst/>
            <a:cxnLst/>
            <a:rect l="l" t="t" r="r" b="b"/>
            <a:pathLst>
              <a:path w="3875004" h="1305872">
                <a:moveTo>
                  <a:pt x="0" y="0"/>
                </a:moveTo>
                <a:lnTo>
                  <a:pt x="3875004" y="0"/>
                </a:lnTo>
                <a:lnTo>
                  <a:pt x="3875004" y="1305872"/>
                </a:lnTo>
                <a:lnTo>
                  <a:pt x="0" y="130587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23478" t="-158467" r="-23147" b="-176626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6" name="TextBox 16"/>
          <p:cNvSpPr txBox="1"/>
          <p:nvPr/>
        </p:nvSpPr>
        <p:spPr>
          <a:xfrm>
            <a:off x="1028699" y="875946"/>
            <a:ext cx="6802265" cy="1288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1499"/>
              </a:lnSpc>
            </a:pPr>
            <a:r>
              <a:rPr lang="en-US" sz="5400" b="1" spc="-344" dirty="0" err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Problemas</a:t>
            </a:r>
            <a:r>
              <a:rPr lang="en-US" sz="5400" b="1" spc="-344" dirty="0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 / </a:t>
            </a:r>
            <a:r>
              <a:rPr lang="en-US" sz="5400" b="1" spc="-344" dirty="0" err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Solução</a:t>
            </a:r>
            <a:endParaRPr lang="en-US" sz="5400" b="1" spc="-344" dirty="0">
              <a:solidFill>
                <a:srgbClr val="142445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28700" y="3187209"/>
            <a:ext cx="4882674" cy="1233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68"/>
              </a:lnSpc>
            </a:pPr>
            <a:r>
              <a:rPr lang="en-US" sz="4106" b="1" spc="-123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Hiperautomação</a:t>
            </a:r>
            <a:r>
              <a:rPr lang="en-US" sz="4106" b="1" spc="-123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,</a:t>
            </a:r>
          </a:p>
          <a:p>
            <a:pPr marL="0" lvl="0" indent="0" algn="l">
              <a:lnSpc>
                <a:spcPts val="4484"/>
              </a:lnSpc>
            </a:pPr>
            <a:r>
              <a:rPr lang="en-US" sz="3706" b="1" spc="-11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sob medida para você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948240" y="3458044"/>
            <a:ext cx="6427496" cy="659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599"/>
              </a:lnSpc>
              <a:spcBef>
                <a:spcPct val="0"/>
              </a:spcBef>
            </a:pPr>
            <a:r>
              <a:rPr lang="en-US" sz="4599" b="1" spc="-137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Benefícios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28700" y="4883503"/>
            <a:ext cx="4882674" cy="148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3B3B3B"/>
                </a:solidFill>
                <a:latin typeface="Garet"/>
                <a:ea typeface="Garet"/>
                <a:cs typeface="Garet"/>
                <a:sym typeface="Garet"/>
              </a:rPr>
              <a:t>Aproveite todos os benefícios da hiperautomação e transforme seus processos com a nossa tecnologia de ponta! 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933167" y="4534623"/>
            <a:ext cx="2839567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60"/>
              </a:lnSpc>
              <a:spcBef>
                <a:spcPct val="0"/>
              </a:spcBef>
            </a:pPr>
            <a:r>
              <a:rPr lang="en-US" sz="3300" b="1">
                <a:solidFill>
                  <a:srgbClr val="EB002B"/>
                </a:solidFill>
                <a:latin typeface="Telegraf Bold"/>
                <a:ea typeface="Telegraf Bold"/>
                <a:cs typeface="Telegraf Bold"/>
                <a:sym typeface="Telegraf Bold"/>
              </a:rPr>
              <a:t>Reduza </a:t>
            </a:r>
            <a:r>
              <a:rPr lang="en-US" sz="3300" b="1">
                <a:solidFill>
                  <a:srgbClr val="19315D"/>
                </a:solidFill>
                <a:latin typeface="Telegraf Bold"/>
                <a:ea typeface="Telegraf Bold"/>
                <a:cs typeface="Telegraf Bold"/>
                <a:sym typeface="Telegraf Bold"/>
              </a:rPr>
              <a:t>Custos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939492" y="4534623"/>
            <a:ext cx="3595261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60"/>
              </a:lnSpc>
              <a:spcBef>
                <a:spcPct val="0"/>
              </a:spcBef>
            </a:pPr>
            <a:r>
              <a:rPr lang="en-US" sz="3300" b="1">
                <a:solidFill>
                  <a:srgbClr val="EB002B"/>
                </a:solidFill>
                <a:latin typeface="Telegraf Bold"/>
                <a:ea typeface="Telegraf Bold"/>
                <a:cs typeface="Telegraf Bold"/>
                <a:sym typeface="Telegraf Bold"/>
              </a:rPr>
              <a:t>Padronize </a:t>
            </a:r>
            <a:r>
              <a:rPr lang="en-US" sz="3300" b="1">
                <a:solidFill>
                  <a:srgbClr val="19315D"/>
                </a:solidFill>
                <a:latin typeface="Telegraf Bold"/>
                <a:ea typeface="Telegraf Bold"/>
                <a:cs typeface="Telegraf Bold"/>
                <a:sym typeface="Telegraf Bold"/>
              </a:rPr>
              <a:t>o Processo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939492" y="5969072"/>
            <a:ext cx="3595261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60"/>
              </a:lnSpc>
            </a:pPr>
            <a:r>
              <a:rPr lang="en-US" sz="3300" b="1">
                <a:solidFill>
                  <a:srgbClr val="EB002B"/>
                </a:solidFill>
                <a:latin typeface="Telegraf Bold"/>
                <a:ea typeface="Telegraf Bold"/>
                <a:cs typeface="Telegraf Bold"/>
                <a:sym typeface="Telegraf Bold"/>
              </a:rPr>
              <a:t>Minimize</a:t>
            </a:r>
          </a:p>
          <a:p>
            <a:pPr marL="0" lvl="0" indent="0" algn="l">
              <a:lnSpc>
                <a:spcPts val="3960"/>
              </a:lnSpc>
              <a:spcBef>
                <a:spcPct val="0"/>
              </a:spcBef>
            </a:pPr>
            <a:r>
              <a:rPr lang="en-US" sz="3300" b="1">
                <a:solidFill>
                  <a:srgbClr val="19315D"/>
                </a:solidFill>
                <a:latin typeface="Telegraf Bold"/>
                <a:ea typeface="Telegraf Bold"/>
                <a:cs typeface="Telegraf Bold"/>
                <a:sym typeface="Telegraf Bold"/>
              </a:rPr>
              <a:t>Erros Humanos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939254" y="7249248"/>
            <a:ext cx="2923876" cy="1028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60"/>
              </a:lnSpc>
              <a:spcBef>
                <a:spcPct val="0"/>
              </a:spcBef>
            </a:pPr>
            <a:r>
              <a:rPr lang="en-US" sz="3300" b="1">
                <a:solidFill>
                  <a:srgbClr val="EB002B"/>
                </a:solidFill>
                <a:latin typeface="Telegraf Bold"/>
                <a:ea typeface="Telegraf Bold"/>
                <a:cs typeface="Telegraf Bold"/>
                <a:sym typeface="Telegraf Bold"/>
              </a:rPr>
              <a:t>Potencialize</a:t>
            </a:r>
            <a:r>
              <a:rPr lang="en-US" sz="3300" b="1">
                <a:solidFill>
                  <a:srgbClr val="19315D"/>
                </a:solidFill>
                <a:latin typeface="Telegraf Bold"/>
                <a:ea typeface="Telegraf Bold"/>
                <a:cs typeface="Telegraf Bold"/>
                <a:sym typeface="Telegraf Bold"/>
              </a:rPr>
              <a:t> a Segurança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7</a:t>
            </a:r>
          </a:p>
        </p:txBody>
      </p:sp>
      <p:sp>
        <p:nvSpPr>
          <p:cNvPr id="25" name="Freeform 25"/>
          <p:cNvSpPr/>
          <p:nvPr/>
        </p:nvSpPr>
        <p:spPr>
          <a:xfrm>
            <a:off x="14025952" y="490799"/>
            <a:ext cx="3702263" cy="791175"/>
          </a:xfrm>
          <a:custGeom>
            <a:avLst/>
            <a:gdLst/>
            <a:ahLst/>
            <a:cxnLst/>
            <a:rect l="l" t="t" r="r" b="b"/>
            <a:pathLst>
              <a:path w="3702263" h="791175">
                <a:moveTo>
                  <a:pt x="0" y="0"/>
                </a:moveTo>
                <a:lnTo>
                  <a:pt x="3702263" y="0"/>
                </a:lnTo>
                <a:lnTo>
                  <a:pt x="3702263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19699" t="-279849" r="-19183" b="-270042"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pt-BR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848106" y="5385111"/>
            <a:ext cx="8019288" cy="1279569"/>
            <a:chOff x="0" y="0"/>
            <a:chExt cx="10692384" cy="1706093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10692384" cy="1706093"/>
              <a:chOff x="0" y="0"/>
              <a:chExt cx="10692384" cy="170609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12192" y="10894"/>
                <a:ext cx="10668000" cy="1684327"/>
              </a:xfrm>
              <a:custGeom>
                <a:avLst/>
                <a:gdLst/>
                <a:ahLst/>
                <a:cxnLst/>
                <a:rect l="l" t="t" r="r" b="b"/>
                <a:pathLst>
                  <a:path w="10668000" h="1684327">
                    <a:moveTo>
                      <a:pt x="0" y="0"/>
                    </a:moveTo>
                    <a:lnTo>
                      <a:pt x="10668000" y="0"/>
                    </a:lnTo>
                    <a:lnTo>
                      <a:pt x="10668000" y="1684327"/>
                    </a:lnTo>
                    <a:lnTo>
                      <a:pt x="0" y="168432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10692384" cy="1706118"/>
              </a:xfrm>
              <a:custGeom>
                <a:avLst/>
                <a:gdLst/>
                <a:ahLst/>
                <a:cxnLst/>
                <a:rect l="l" t="t" r="r" b="b"/>
                <a:pathLst>
                  <a:path w="10692384" h="1706118">
                    <a:moveTo>
                      <a:pt x="12192" y="0"/>
                    </a:moveTo>
                    <a:lnTo>
                      <a:pt x="10680192" y="0"/>
                    </a:lnTo>
                    <a:cubicBezTo>
                      <a:pt x="10686923" y="0"/>
                      <a:pt x="10692384" y="4880"/>
                      <a:pt x="10692384" y="10894"/>
                    </a:cubicBezTo>
                    <a:lnTo>
                      <a:pt x="10692384" y="1695221"/>
                    </a:lnTo>
                    <a:cubicBezTo>
                      <a:pt x="10692384" y="1701235"/>
                      <a:pt x="10686923" y="1706118"/>
                      <a:pt x="10680192" y="1706118"/>
                    </a:cubicBezTo>
                    <a:lnTo>
                      <a:pt x="12192" y="1706118"/>
                    </a:lnTo>
                    <a:cubicBezTo>
                      <a:pt x="5461" y="1706118"/>
                      <a:pt x="0" y="1701235"/>
                      <a:pt x="0" y="1695221"/>
                    </a:cubicBezTo>
                    <a:lnTo>
                      <a:pt x="0" y="10894"/>
                    </a:lnTo>
                    <a:cubicBezTo>
                      <a:pt x="0" y="4880"/>
                      <a:pt x="5461" y="0"/>
                      <a:pt x="12192" y="0"/>
                    </a:cubicBezTo>
                    <a:moveTo>
                      <a:pt x="12192" y="21789"/>
                    </a:moveTo>
                    <a:lnTo>
                      <a:pt x="12192" y="10894"/>
                    </a:lnTo>
                    <a:lnTo>
                      <a:pt x="24384" y="10894"/>
                    </a:lnTo>
                    <a:lnTo>
                      <a:pt x="24384" y="1695221"/>
                    </a:lnTo>
                    <a:lnTo>
                      <a:pt x="12192" y="1695221"/>
                    </a:lnTo>
                    <a:lnTo>
                      <a:pt x="12192" y="1684326"/>
                    </a:lnTo>
                    <a:lnTo>
                      <a:pt x="10680192" y="1684326"/>
                    </a:lnTo>
                    <a:lnTo>
                      <a:pt x="10680192" y="1695221"/>
                    </a:lnTo>
                    <a:lnTo>
                      <a:pt x="10668000" y="1695221"/>
                    </a:lnTo>
                    <a:lnTo>
                      <a:pt x="10668000" y="10894"/>
                    </a:lnTo>
                    <a:lnTo>
                      <a:pt x="10680192" y="10894"/>
                    </a:lnTo>
                    <a:lnTo>
                      <a:pt x="10680192" y="21789"/>
                    </a:lnTo>
                    <a:lnTo>
                      <a:pt x="12192" y="21789"/>
                    </a:lnTo>
                    <a:close/>
                  </a:path>
                </a:pathLst>
              </a:custGeom>
              <a:solidFill>
                <a:srgbClr val="E2E8F0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316992" y="334395"/>
              <a:ext cx="381000" cy="1199109"/>
              <a:chOff x="0" y="0"/>
              <a:chExt cx="381000" cy="1199109"/>
            </a:xfrm>
          </p:grpSpPr>
          <p:sp>
            <p:nvSpPr>
              <p:cNvPr id="10" name="Freeform 10" descr="preencoded.png"/>
              <p:cNvSpPr/>
              <p:nvPr/>
            </p:nvSpPr>
            <p:spPr>
              <a:xfrm>
                <a:off x="0" y="0"/>
                <a:ext cx="381000" cy="1199134"/>
              </a:xfrm>
              <a:custGeom>
                <a:avLst/>
                <a:gdLst/>
                <a:ahLst/>
                <a:cxnLst/>
                <a:rect l="l" t="t" r="r" b="b"/>
                <a:pathLst>
                  <a:path w="381000" h="1199134">
                    <a:moveTo>
                      <a:pt x="0" y="0"/>
                    </a:moveTo>
                    <a:lnTo>
                      <a:pt x="381000" y="0"/>
                    </a:lnTo>
                    <a:lnTo>
                      <a:pt x="381000" y="1199134"/>
                    </a:lnTo>
                    <a:lnTo>
                      <a:pt x="0" y="119913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t="-837" b="-835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1" name="TextBox 11"/>
            <p:cNvSpPr txBox="1"/>
            <p:nvPr/>
          </p:nvSpPr>
          <p:spPr>
            <a:xfrm>
              <a:off x="955167" y="277245"/>
              <a:ext cx="9372600" cy="3715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568" b="1">
                  <a:solidFill>
                    <a:srgbClr val="0F172A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Do Custo à Inteligência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02792" y="759905"/>
              <a:ext cx="9372600" cy="7261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454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Transformação de centros de custo de digitação em hubs de inteligência estratégica.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48106" y="6999719"/>
            <a:ext cx="8019288" cy="1225518"/>
            <a:chOff x="0" y="0"/>
            <a:chExt cx="10692384" cy="1634024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0"/>
              <a:ext cx="10692384" cy="1521943"/>
              <a:chOff x="0" y="0"/>
              <a:chExt cx="10692384" cy="1521943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12192" y="9719"/>
                <a:ext cx="10668000" cy="1502526"/>
              </a:xfrm>
              <a:custGeom>
                <a:avLst/>
                <a:gdLst/>
                <a:ahLst/>
                <a:cxnLst/>
                <a:rect l="l" t="t" r="r" b="b"/>
                <a:pathLst>
                  <a:path w="10668000" h="1502526">
                    <a:moveTo>
                      <a:pt x="0" y="0"/>
                    </a:moveTo>
                    <a:lnTo>
                      <a:pt x="10668000" y="0"/>
                    </a:lnTo>
                    <a:lnTo>
                      <a:pt x="10668000" y="1502525"/>
                    </a:lnTo>
                    <a:lnTo>
                      <a:pt x="0" y="150252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6" name="Freeform 16"/>
              <p:cNvSpPr/>
              <p:nvPr/>
            </p:nvSpPr>
            <p:spPr>
              <a:xfrm>
                <a:off x="0" y="0"/>
                <a:ext cx="10692384" cy="1521968"/>
              </a:xfrm>
              <a:custGeom>
                <a:avLst/>
                <a:gdLst/>
                <a:ahLst/>
                <a:cxnLst/>
                <a:rect l="l" t="t" r="r" b="b"/>
                <a:pathLst>
                  <a:path w="10692384" h="1521968">
                    <a:moveTo>
                      <a:pt x="12192" y="0"/>
                    </a:moveTo>
                    <a:lnTo>
                      <a:pt x="10680192" y="0"/>
                    </a:lnTo>
                    <a:cubicBezTo>
                      <a:pt x="10686923" y="0"/>
                      <a:pt x="10692384" y="4353"/>
                      <a:pt x="10692384" y="9719"/>
                    </a:cubicBezTo>
                    <a:lnTo>
                      <a:pt x="10692384" y="1512244"/>
                    </a:lnTo>
                    <a:cubicBezTo>
                      <a:pt x="10692384" y="1517610"/>
                      <a:pt x="10686923" y="1521968"/>
                      <a:pt x="10680192" y="1521968"/>
                    </a:cubicBezTo>
                    <a:lnTo>
                      <a:pt x="12192" y="1521968"/>
                    </a:lnTo>
                    <a:cubicBezTo>
                      <a:pt x="5461" y="1521968"/>
                      <a:pt x="0" y="1517610"/>
                      <a:pt x="0" y="1512244"/>
                    </a:cubicBezTo>
                    <a:lnTo>
                      <a:pt x="0" y="9719"/>
                    </a:lnTo>
                    <a:cubicBezTo>
                      <a:pt x="0" y="4353"/>
                      <a:pt x="5461" y="0"/>
                      <a:pt x="12192" y="0"/>
                    </a:cubicBezTo>
                    <a:moveTo>
                      <a:pt x="12192" y="19437"/>
                    </a:moveTo>
                    <a:lnTo>
                      <a:pt x="12192" y="9719"/>
                    </a:lnTo>
                    <a:lnTo>
                      <a:pt x="24384" y="9719"/>
                    </a:lnTo>
                    <a:lnTo>
                      <a:pt x="24384" y="1512244"/>
                    </a:lnTo>
                    <a:lnTo>
                      <a:pt x="12192" y="1512244"/>
                    </a:lnTo>
                    <a:lnTo>
                      <a:pt x="12192" y="1502526"/>
                    </a:lnTo>
                    <a:lnTo>
                      <a:pt x="10680192" y="1502526"/>
                    </a:lnTo>
                    <a:lnTo>
                      <a:pt x="10680192" y="1512244"/>
                    </a:lnTo>
                    <a:lnTo>
                      <a:pt x="10668000" y="1512244"/>
                    </a:lnTo>
                    <a:lnTo>
                      <a:pt x="10668000" y="9719"/>
                    </a:lnTo>
                    <a:lnTo>
                      <a:pt x="10680192" y="9719"/>
                    </a:lnTo>
                    <a:lnTo>
                      <a:pt x="10680192" y="19437"/>
                    </a:lnTo>
                    <a:lnTo>
                      <a:pt x="12192" y="19437"/>
                    </a:lnTo>
                    <a:close/>
                  </a:path>
                </a:pathLst>
              </a:custGeom>
              <a:solidFill>
                <a:srgbClr val="E2E8F0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316992" y="434916"/>
              <a:ext cx="476250" cy="1199109"/>
              <a:chOff x="0" y="0"/>
              <a:chExt cx="476250" cy="1199109"/>
            </a:xfrm>
          </p:grpSpPr>
          <p:sp>
            <p:nvSpPr>
              <p:cNvPr id="18" name="Freeform 18" descr="preencoded.png"/>
              <p:cNvSpPr/>
              <p:nvPr/>
            </p:nvSpPr>
            <p:spPr>
              <a:xfrm>
                <a:off x="0" y="0"/>
                <a:ext cx="476250" cy="1199134"/>
              </a:xfrm>
              <a:custGeom>
                <a:avLst/>
                <a:gdLst/>
                <a:ahLst/>
                <a:cxnLst/>
                <a:rect l="l" t="t" r="r" b="b"/>
                <a:pathLst>
                  <a:path w="476250" h="1199134">
                    <a:moveTo>
                      <a:pt x="0" y="0"/>
                    </a:moveTo>
                    <a:lnTo>
                      <a:pt x="476250" y="0"/>
                    </a:lnTo>
                    <a:lnTo>
                      <a:pt x="476250" y="1199134"/>
                    </a:lnTo>
                    <a:lnTo>
                      <a:pt x="0" y="119913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t="-837" b="-835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1098042" y="390974"/>
              <a:ext cx="9277350" cy="3715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568" b="1">
                  <a:solidFill>
                    <a:srgbClr val="0F172A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Realocação de Talentos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098042" y="871986"/>
              <a:ext cx="9277350" cy="3578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454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Equipes focadas em análise de dados verificáveis, não em entrada manual.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848106" y="8476215"/>
            <a:ext cx="8019288" cy="1151973"/>
            <a:chOff x="0" y="0"/>
            <a:chExt cx="10692384" cy="1535963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10692384" cy="1535963"/>
              <a:chOff x="0" y="0"/>
              <a:chExt cx="10692384" cy="1535963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12192" y="12192"/>
                <a:ext cx="10668000" cy="1511554"/>
              </a:xfrm>
              <a:custGeom>
                <a:avLst/>
                <a:gdLst/>
                <a:ahLst/>
                <a:cxnLst/>
                <a:rect l="l" t="t" r="r" b="b"/>
                <a:pathLst>
                  <a:path w="10668000" h="1511554">
                    <a:moveTo>
                      <a:pt x="0" y="0"/>
                    </a:moveTo>
                    <a:lnTo>
                      <a:pt x="10668000" y="0"/>
                    </a:lnTo>
                    <a:lnTo>
                      <a:pt x="10668000" y="1511554"/>
                    </a:lnTo>
                    <a:lnTo>
                      <a:pt x="0" y="1511554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reeform 24"/>
              <p:cNvSpPr/>
              <p:nvPr/>
            </p:nvSpPr>
            <p:spPr>
              <a:xfrm>
                <a:off x="0" y="0"/>
                <a:ext cx="10692384" cy="1535938"/>
              </a:xfrm>
              <a:custGeom>
                <a:avLst/>
                <a:gdLst/>
                <a:ahLst/>
                <a:cxnLst/>
                <a:rect l="l" t="t" r="r" b="b"/>
                <a:pathLst>
                  <a:path w="10692384" h="1535938">
                    <a:moveTo>
                      <a:pt x="12192" y="0"/>
                    </a:moveTo>
                    <a:lnTo>
                      <a:pt x="10680192" y="0"/>
                    </a:lnTo>
                    <a:cubicBezTo>
                      <a:pt x="10686923" y="0"/>
                      <a:pt x="10692384" y="5461"/>
                      <a:pt x="10692384" y="12192"/>
                    </a:cubicBezTo>
                    <a:lnTo>
                      <a:pt x="10692384" y="1523746"/>
                    </a:lnTo>
                    <a:cubicBezTo>
                      <a:pt x="10692384" y="1530477"/>
                      <a:pt x="10686923" y="1535938"/>
                      <a:pt x="10680192" y="1535938"/>
                    </a:cubicBezTo>
                    <a:lnTo>
                      <a:pt x="12192" y="1535938"/>
                    </a:lnTo>
                    <a:cubicBezTo>
                      <a:pt x="5461" y="1535938"/>
                      <a:pt x="0" y="1530477"/>
                      <a:pt x="0" y="1523746"/>
                    </a:cubicBezTo>
                    <a:lnTo>
                      <a:pt x="0" y="12192"/>
                    </a:lnTo>
                    <a:cubicBezTo>
                      <a:pt x="0" y="5461"/>
                      <a:pt x="5461" y="0"/>
                      <a:pt x="12192" y="0"/>
                    </a:cubicBezTo>
                    <a:moveTo>
                      <a:pt x="12192" y="24384"/>
                    </a:moveTo>
                    <a:lnTo>
                      <a:pt x="12192" y="12192"/>
                    </a:lnTo>
                    <a:lnTo>
                      <a:pt x="24384" y="12192"/>
                    </a:lnTo>
                    <a:lnTo>
                      <a:pt x="24384" y="1523746"/>
                    </a:lnTo>
                    <a:lnTo>
                      <a:pt x="12192" y="1523746"/>
                    </a:lnTo>
                    <a:lnTo>
                      <a:pt x="12192" y="1511554"/>
                    </a:lnTo>
                    <a:lnTo>
                      <a:pt x="10680192" y="1511554"/>
                    </a:lnTo>
                    <a:lnTo>
                      <a:pt x="10680192" y="1523746"/>
                    </a:lnTo>
                    <a:lnTo>
                      <a:pt x="10668000" y="1523746"/>
                    </a:lnTo>
                    <a:lnTo>
                      <a:pt x="10668000" y="12192"/>
                    </a:lnTo>
                    <a:lnTo>
                      <a:pt x="10680192" y="12192"/>
                    </a:lnTo>
                    <a:lnTo>
                      <a:pt x="10680192" y="24384"/>
                    </a:lnTo>
                    <a:lnTo>
                      <a:pt x="12192" y="24384"/>
                    </a:lnTo>
                    <a:close/>
                  </a:path>
                </a:pathLst>
              </a:custGeom>
              <a:solidFill>
                <a:srgbClr val="E2E8F0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955167" y="759905"/>
              <a:ext cx="8257362" cy="3578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454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Geração automática de JSON hierárquico para alimentar sistemas.</a:t>
              </a:r>
            </a:p>
          </p:txBody>
        </p:sp>
        <p:grpSp>
          <p:nvGrpSpPr>
            <p:cNvPr id="26" name="Group 26"/>
            <p:cNvGrpSpPr/>
            <p:nvPr/>
          </p:nvGrpSpPr>
          <p:grpSpPr>
            <a:xfrm>
              <a:off x="316992" y="374142"/>
              <a:ext cx="333375" cy="825779"/>
              <a:chOff x="0" y="0"/>
              <a:chExt cx="333375" cy="825779"/>
            </a:xfrm>
          </p:grpSpPr>
          <p:sp>
            <p:nvSpPr>
              <p:cNvPr id="27" name="Freeform 27" descr="preencoded.png"/>
              <p:cNvSpPr/>
              <p:nvPr/>
            </p:nvSpPr>
            <p:spPr>
              <a:xfrm>
                <a:off x="0" y="0"/>
                <a:ext cx="333375" cy="825754"/>
              </a:xfrm>
              <a:custGeom>
                <a:avLst/>
                <a:gdLst/>
                <a:ahLst/>
                <a:cxnLst/>
                <a:rect l="l" t="t" r="r" b="b"/>
                <a:pathLst>
                  <a:path w="333375" h="825754">
                    <a:moveTo>
                      <a:pt x="0" y="0"/>
                    </a:moveTo>
                    <a:lnTo>
                      <a:pt x="333375" y="0"/>
                    </a:lnTo>
                    <a:lnTo>
                      <a:pt x="333375" y="825754"/>
                    </a:lnTo>
                    <a:lnTo>
                      <a:pt x="0" y="82575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666" r="-666" b="-3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955167" y="278892"/>
              <a:ext cx="8257362" cy="3715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00"/>
                </a:lnSpc>
              </a:pPr>
              <a:r>
                <a:rPr lang="en-US" sz="1568" b="1">
                  <a:solidFill>
                    <a:srgbClr val="0F172A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Output Pronto para Integração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57250" y="2735561"/>
            <a:ext cx="5333981" cy="2306650"/>
            <a:chOff x="0" y="0"/>
            <a:chExt cx="7111975" cy="3075534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7111975" cy="3075534"/>
              <a:chOff x="0" y="0"/>
              <a:chExt cx="7111975" cy="307553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7112000" cy="3075559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3075559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3075559"/>
                    </a:lnTo>
                    <a:lnTo>
                      <a:pt x="0" y="3075559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0" y="0"/>
              <a:ext cx="7111975" cy="76200"/>
              <a:chOff x="0" y="0"/>
              <a:chExt cx="7111975" cy="762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7112000" cy="76200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76200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76200"/>
                    </a:lnTo>
                    <a:lnTo>
                      <a:pt x="0" y="76200"/>
                    </a:lnTo>
                    <a:close/>
                  </a:path>
                </a:pathLst>
              </a:custGeom>
              <a:solidFill>
                <a:srgbClr val="3B82F6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1508023" y="1081186"/>
              <a:ext cx="1296213" cy="81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88"/>
                </a:lnSpc>
              </a:pPr>
              <a:r>
                <a:rPr lang="en-US" sz="3593" b="1">
                  <a:solidFill>
                    <a:srgbClr val="0F172A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Dias</a:t>
              </a:r>
            </a:p>
          </p:txBody>
        </p:sp>
        <p:grpSp>
          <p:nvGrpSpPr>
            <p:cNvPr id="35" name="Group 35"/>
            <p:cNvGrpSpPr/>
            <p:nvPr/>
          </p:nvGrpSpPr>
          <p:grpSpPr>
            <a:xfrm>
              <a:off x="2955658" y="1340457"/>
              <a:ext cx="333375" cy="381000"/>
              <a:chOff x="0" y="0"/>
              <a:chExt cx="333375" cy="381000"/>
            </a:xfrm>
          </p:grpSpPr>
          <p:sp>
            <p:nvSpPr>
              <p:cNvPr id="36" name="Freeform 36" descr="preencoded.png"/>
              <p:cNvSpPr/>
              <p:nvPr/>
            </p:nvSpPr>
            <p:spPr>
              <a:xfrm>
                <a:off x="0" y="0"/>
                <a:ext cx="333375" cy="381000"/>
              </a:xfrm>
              <a:custGeom>
                <a:avLst/>
                <a:gdLst/>
                <a:ahLst/>
                <a:cxnLst/>
                <a:rect l="l" t="t" r="r" b="b"/>
                <a:pathLst>
                  <a:path w="333375" h="381000">
                    <a:moveTo>
                      <a:pt x="0" y="0"/>
                    </a:moveTo>
                    <a:lnTo>
                      <a:pt x="333375" y="0"/>
                    </a:lnTo>
                    <a:lnTo>
                      <a:pt x="333375" y="381000"/>
                    </a:lnTo>
                    <a:lnTo>
                      <a:pt x="0" y="38100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 l="-1699" r="-1702"/>
                </a:stretch>
              </a:blip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37" name="TextBox 37"/>
            <p:cNvSpPr txBox="1"/>
            <p:nvPr/>
          </p:nvSpPr>
          <p:spPr>
            <a:xfrm>
              <a:off x="3390633" y="1081186"/>
              <a:ext cx="2397392" cy="81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88"/>
                </a:lnSpc>
              </a:pPr>
              <a:r>
                <a:rPr lang="en-US" sz="3593">
                  <a:solidFill>
                    <a:srgbClr val="3B82F6"/>
                  </a:solidFill>
                  <a:latin typeface="Telegraf"/>
                  <a:ea typeface="Telegraf"/>
                  <a:cs typeface="Telegraf"/>
                  <a:sym typeface="Telegraf"/>
                </a:rPr>
                <a:t>Minutos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381000" y="1933674"/>
              <a:ext cx="6349975" cy="872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53"/>
                </a:lnSpc>
              </a:pPr>
              <a:r>
                <a:rPr lang="en-US" sz="1753">
                  <a:solidFill>
                    <a:srgbClr val="64748B"/>
                  </a:solidFill>
                  <a:latin typeface="Telegraf"/>
                  <a:ea typeface="Telegraf"/>
                  <a:cs typeface="Telegraf"/>
                  <a:sym typeface="Telegraf"/>
                </a:rPr>
                <a:t>Redução drástica no tempo de ciclo operacional.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685800" y="228541"/>
              <a:ext cx="6299149" cy="4342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20"/>
                </a:lnSpc>
              </a:pPr>
              <a:r>
                <a:rPr lang="en-US" sz="1867" b="1">
                  <a:solidFill>
                    <a:srgbClr val="64748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Tempo de Ciclo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6476981" y="2735561"/>
            <a:ext cx="5333981" cy="2306650"/>
            <a:chOff x="0" y="0"/>
            <a:chExt cx="7111975" cy="3075534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7111975" cy="3075534"/>
              <a:chOff x="0" y="0"/>
              <a:chExt cx="7111975" cy="3075534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7112000" cy="3075559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3075559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3075559"/>
                    </a:lnTo>
                    <a:lnTo>
                      <a:pt x="0" y="3075559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0" y="0"/>
              <a:ext cx="7111975" cy="76200"/>
              <a:chOff x="0" y="0"/>
              <a:chExt cx="7111975" cy="7620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7112000" cy="76200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76200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76200"/>
                    </a:lnTo>
                    <a:lnTo>
                      <a:pt x="0" y="76200"/>
                    </a:lnTo>
                    <a:close/>
                  </a:path>
                </a:pathLst>
              </a:custGeom>
              <a:solidFill>
                <a:srgbClr val="3B82F6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45" name="TextBox 45"/>
            <p:cNvSpPr txBox="1"/>
            <p:nvPr/>
          </p:nvSpPr>
          <p:spPr>
            <a:xfrm>
              <a:off x="381000" y="894560"/>
              <a:ext cx="6349975" cy="81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88"/>
                </a:lnSpc>
              </a:pPr>
              <a:r>
                <a:rPr lang="en-US" sz="3593" b="1">
                  <a:solidFill>
                    <a:srgbClr val="3B82F6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&gt; 99%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381000" y="1747047"/>
              <a:ext cx="6349975" cy="872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53"/>
                </a:lnSpc>
              </a:pPr>
              <a:r>
                <a:rPr lang="en-US" sz="1753">
                  <a:solidFill>
                    <a:srgbClr val="64748B"/>
                  </a:solidFill>
                  <a:latin typeface="Telegraf"/>
                  <a:ea typeface="Telegraf"/>
                  <a:cs typeface="Telegraf"/>
                  <a:sym typeface="Telegraf"/>
                </a:rPr>
                <a:t>Precisão superior com Grounding Visual e Zero Alucinações.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406375" y="228541"/>
              <a:ext cx="6299225" cy="4342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20"/>
                </a:lnSpc>
              </a:pPr>
              <a:r>
                <a:rPr lang="en-US" sz="1867" b="1">
                  <a:solidFill>
                    <a:srgbClr val="64748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Precisão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2096712" y="2735561"/>
            <a:ext cx="5334038" cy="2306650"/>
            <a:chOff x="0" y="0"/>
            <a:chExt cx="7112051" cy="3075534"/>
          </a:xfrm>
        </p:grpSpPr>
        <p:grpSp>
          <p:nvGrpSpPr>
            <p:cNvPr id="49" name="Group 49"/>
            <p:cNvGrpSpPr/>
            <p:nvPr/>
          </p:nvGrpSpPr>
          <p:grpSpPr>
            <a:xfrm>
              <a:off x="0" y="0"/>
              <a:ext cx="7112051" cy="3075534"/>
              <a:chOff x="0" y="0"/>
              <a:chExt cx="7112051" cy="3075534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7112000" cy="3075559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3075559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3075559"/>
                    </a:lnTo>
                    <a:lnTo>
                      <a:pt x="0" y="3075559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0" y="0"/>
              <a:ext cx="7112051" cy="76200"/>
              <a:chOff x="0" y="0"/>
              <a:chExt cx="7112051" cy="762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7112000" cy="76200"/>
              </a:xfrm>
              <a:custGeom>
                <a:avLst/>
                <a:gdLst/>
                <a:ahLst/>
                <a:cxnLst/>
                <a:rect l="l" t="t" r="r" b="b"/>
                <a:pathLst>
                  <a:path w="7112000" h="76200">
                    <a:moveTo>
                      <a:pt x="0" y="0"/>
                    </a:moveTo>
                    <a:lnTo>
                      <a:pt x="7112000" y="0"/>
                    </a:lnTo>
                    <a:lnTo>
                      <a:pt x="7112000" y="76200"/>
                    </a:lnTo>
                    <a:lnTo>
                      <a:pt x="0" y="76200"/>
                    </a:lnTo>
                    <a:close/>
                  </a:path>
                </a:pathLst>
              </a:custGeom>
              <a:solidFill>
                <a:srgbClr val="3B82F6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53" name="TextBox 53"/>
            <p:cNvSpPr txBox="1"/>
            <p:nvPr/>
          </p:nvSpPr>
          <p:spPr>
            <a:xfrm>
              <a:off x="381000" y="856460"/>
              <a:ext cx="6350051" cy="81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88"/>
                </a:lnSpc>
              </a:pPr>
              <a:r>
                <a:rPr lang="en-US" sz="3593" b="1">
                  <a:solidFill>
                    <a:srgbClr val="0F172A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10 a </a:t>
              </a:r>
              <a:r>
                <a:rPr lang="en-US" sz="3593" b="1">
                  <a:solidFill>
                    <a:srgbClr val="3B82F6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1M+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381000" y="1708947"/>
              <a:ext cx="6350051" cy="872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53"/>
                </a:lnSpc>
              </a:pPr>
              <a:r>
                <a:rPr lang="en-US" sz="1753">
                  <a:solidFill>
                    <a:srgbClr val="64748B"/>
                  </a:solidFill>
                  <a:latin typeface="Telegraf"/>
                  <a:ea typeface="Telegraf"/>
                  <a:cs typeface="Telegraf"/>
                  <a:sym typeface="Telegraf"/>
                </a:rPr>
                <a:t>Escalabilidade massiva de documentos sem complexidade.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27025" y="228541"/>
              <a:ext cx="6299149" cy="4342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20"/>
                </a:lnSpc>
              </a:pPr>
              <a:r>
                <a:rPr lang="en-US" sz="1867" b="1">
                  <a:solidFill>
                    <a:srgbClr val="64748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Escalabilidade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143000" y="1278731"/>
            <a:ext cx="16002000" cy="1123059"/>
            <a:chOff x="0" y="-28575"/>
            <a:chExt cx="21336000" cy="1497412"/>
          </a:xfrm>
        </p:grpSpPr>
        <p:sp>
          <p:nvSpPr>
            <p:cNvPr id="57" name="TextBox 57"/>
            <p:cNvSpPr txBox="1"/>
            <p:nvPr/>
          </p:nvSpPr>
          <p:spPr>
            <a:xfrm>
              <a:off x="0" y="-28575"/>
              <a:ext cx="16865600" cy="83193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5199"/>
                </a:lnSpc>
              </a:pPr>
              <a:r>
                <a:rPr lang="en-US" sz="4242" dirty="0">
                  <a:solidFill>
                    <a:srgbClr val="001646"/>
                  </a:solidFill>
                  <a:latin typeface="Arimo"/>
                  <a:ea typeface="Arimo"/>
                  <a:cs typeface="Arimo"/>
                  <a:sym typeface="Arimo"/>
                </a:rPr>
                <a:t>ROI </a:t>
              </a:r>
              <a:r>
                <a:rPr lang="en-US" sz="4242" dirty="0" err="1">
                  <a:solidFill>
                    <a:srgbClr val="001646"/>
                  </a:solidFill>
                  <a:latin typeface="Arimo"/>
                  <a:ea typeface="Arimo"/>
                  <a:cs typeface="Arimo"/>
                  <a:sym typeface="Arimo"/>
                </a:rPr>
                <a:t>Comprovado</a:t>
              </a:r>
              <a:r>
                <a:rPr lang="en-US" sz="4242" dirty="0">
                  <a:solidFill>
                    <a:srgbClr val="001646"/>
                  </a:solidFill>
                  <a:latin typeface="Arimo"/>
                  <a:ea typeface="Arimo"/>
                  <a:cs typeface="Arimo"/>
                  <a:sym typeface="Arimo"/>
                </a:rPr>
                <a:t> com Performance </a:t>
              </a:r>
              <a:r>
                <a:rPr lang="en-US" sz="4242" dirty="0" err="1">
                  <a:solidFill>
                    <a:srgbClr val="001646"/>
                  </a:solidFill>
                  <a:latin typeface="Arimo"/>
                  <a:ea typeface="Arimo"/>
                  <a:cs typeface="Arimo"/>
                  <a:sym typeface="Arimo"/>
                </a:rPr>
                <a:t>em</a:t>
              </a:r>
              <a:r>
                <a:rPr lang="en-US" sz="4242" dirty="0">
                  <a:solidFill>
                    <a:srgbClr val="001646"/>
                  </a:solidFill>
                  <a:latin typeface="Arimo"/>
                  <a:ea typeface="Arimo"/>
                  <a:cs typeface="Arimo"/>
                  <a:sym typeface="Arimo"/>
                </a:rPr>
                <a:t> Escala</a:t>
              </a:r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979675"/>
              <a:ext cx="21336000" cy="4891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100">
                  <a:solidFill>
                    <a:srgbClr val="475569"/>
                  </a:solidFill>
                  <a:latin typeface="Telegraf"/>
                  <a:ea typeface="Telegraf"/>
                  <a:cs typeface="Telegraf"/>
                  <a:sym typeface="Telegraf"/>
                </a:rPr>
                <a:t>Transformação de processos manuais em inteligência de negócios auditável.</a:t>
              </a:r>
            </a:p>
          </p:txBody>
        </p:sp>
      </p:grpSp>
      <p:sp>
        <p:nvSpPr>
          <p:cNvPr id="59" name="Freeform 59" descr="preencoded.png"/>
          <p:cNvSpPr/>
          <p:nvPr/>
        </p:nvSpPr>
        <p:spPr>
          <a:xfrm>
            <a:off x="9382773" y="5385111"/>
            <a:ext cx="7464899" cy="4174814"/>
          </a:xfrm>
          <a:custGeom>
            <a:avLst/>
            <a:gdLst/>
            <a:ahLst/>
            <a:cxnLst/>
            <a:rect l="l" t="t" r="r" b="b"/>
            <a:pathLst>
              <a:path w="7464899" h="4174814">
                <a:moveTo>
                  <a:pt x="0" y="0"/>
                </a:moveTo>
                <a:lnTo>
                  <a:pt x="7464899" y="0"/>
                </a:lnTo>
                <a:lnTo>
                  <a:pt x="7464899" y="4174814"/>
                </a:lnTo>
                <a:lnTo>
                  <a:pt x="0" y="417481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0" name="Freeform 60"/>
          <p:cNvSpPr/>
          <p:nvPr/>
        </p:nvSpPr>
        <p:spPr>
          <a:xfrm>
            <a:off x="14210233" y="1071063"/>
            <a:ext cx="3283416" cy="1032912"/>
          </a:xfrm>
          <a:custGeom>
            <a:avLst/>
            <a:gdLst/>
            <a:ahLst/>
            <a:cxnLst/>
            <a:rect l="l" t="t" r="r" b="b"/>
            <a:pathLst>
              <a:path w="3283416" h="1032912">
                <a:moveTo>
                  <a:pt x="0" y="0"/>
                </a:moveTo>
                <a:lnTo>
                  <a:pt x="3283416" y="0"/>
                </a:lnTo>
                <a:lnTo>
                  <a:pt x="3283416" y="1032912"/>
                </a:lnTo>
                <a:lnTo>
                  <a:pt x="0" y="103291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35444" t="-44584" b="-106749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1" name="Freeform 61"/>
          <p:cNvSpPr/>
          <p:nvPr/>
        </p:nvSpPr>
        <p:spPr>
          <a:xfrm>
            <a:off x="12760117" y="873907"/>
            <a:ext cx="4892316" cy="1495817"/>
          </a:xfrm>
          <a:custGeom>
            <a:avLst/>
            <a:gdLst/>
            <a:ahLst/>
            <a:cxnLst/>
            <a:rect l="l" t="t" r="r" b="b"/>
            <a:pathLst>
              <a:path w="4892316" h="1495817">
                <a:moveTo>
                  <a:pt x="0" y="0"/>
                </a:moveTo>
                <a:lnTo>
                  <a:pt x="4892317" y="0"/>
                </a:lnTo>
                <a:lnTo>
                  <a:pt x="4892317" y="1495817"/>
                </a:lnTo>
                <a:lnTo>
                  <a:pt x="0" y="149581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37159" b="-45589"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B002B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701784" y="3414855"/>
            <a:ext cx="5004137" cy="2090737"/>
            <a:chOff x="0" y="0"/>
            <a:chExt cx="1317962" cy="5506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7962" cy="550647"/>
            </a:xfrm>
            <a:custGeom>
              <a:avLst/>
              <a:gdLst/>
              <a:ahLst/>
              <a:cxnLst/>
              <a:rect l="l" t="t" r="r" b="b"/>
              <a:pathLst>
                <a:path w="1317962" h="550647">
                  <a:moveTo>
                    <a:pt x="32489" y="0"/>
                  </a:moveTo>
                  <a:lnTo>
                    <a:pt x="1285473" y="0"/>
                  </a:lnTo>
                  <a:cubicBezTo>
                    <a:pt x="1303416" y="0"/>
                    <a:pt x="1317962" y="14546"/>
                    <a:pt x="1317962" y="32489"/>
                  </a:cubicBezTo>
                  <a:lnTo>
                    <a:pt x="1317962" y="518158"/>
                  </a:lnTo>
                  <a:cubicBezTo>
                    <a:pt x="1317962" y="526774"/>
                    <a:pt x="1314539" y="535038"/>
                    <a:pt x="1308446" y="541131"/>
                  </a:cubicBezTo>
                  <a:cubicBezTo>
                    <a:pt x="1302353" y="547224"/>
                    <a:pt x="1294090" y="550647"/>
                    <a:pt x="1285473" y="550647"/>
                  </a:cubicBezTo>
                  <a:lnTo>
                    <a:pt x="32489" y="550647"/>
                  </a:lnTo>
                  <a:cubicBezTo>
                    <a:pt x="23873" y="550647"/>
                    <a:pt x="15609" y="547224"/>
                    <a:pt x="9516" y="541131"/>
                  </a:cubicBezTo>
                  <a:cubicBezTo>
                    <a:pt x="3423" y="535038"/>
                    <a:pt x="0" y="526774"/>
                    <a:pt x="0" y="518158"/>
                  </a:cubicBezTo>
                  <a:lnTo>
                    <a:pt x="0" y="32489"/>
                  </a:lnTo>
                  <a:cubicBezTo>
                    <a:pt x="0" y="23873"/>
                    <a:pt x="3423" y="15609"/>
                    <a:pt x="9516" y="9516"/>
                  </a:cubicBezTo>
                  <a:cubicBezTo>
                    <a:pt x="15609" y="3423"/>
                    <a:pt x="23873" y="0"/>
                    <a:pt x="32489" y="0"/>
                  </a:cubicBezTo>
                  <a:close/>
                </a:path>
              </a:pathLst>
            </a:custGeom>
            <a:solidFill>
              <a:srgbClr val="FFEFE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1317962" cy="5792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01784" y="1581711"/>
            <a:ext cx="5445613" cy="1961046"/>
            <a:chOff x="0" y="0"/>
            <a:chExt cx="1434236" cy="51649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34236" cy="516490"/>
            </a:xfrm>
            <a:custGeom>
              <a:avLst/>
              <a:gdLst/>
              <a:ahLst/>
              <a:cxnLst/>
              <a:rect l="l" t="t" r="r" b="b"/>
              <a:pathLst>
                <a:path w="1434236" h="516490">
                  <a:moveTo>
                    <a:pt x="29855" y="0"/>
                  </a:moveTo>
                  <a:lnTo>
                    <a:pt x="1404380" y="0"/>
                  </a:lnTo>
                  <a:cubicBezTo>
                    <a:pt x="1420869" y="0"/>
                    <a:pt x="1434236" y="13367"/>
                    <a:pt x="1434236" y="29855"/>
                  </a:cubicBezTo>
                  <a:lnTo>
                    <a:pt x="1434236" y="486634"/>
                  </a:lnTo>
                  <a:cubicBezTo>
                    <a:pt x="1434236" y="494552"/>
                    <a:pt x="1431090" y="502146"/>
                    <a:pt x="1425491" y="507745"/>
                  </a:cubicBezTo>
                  <a:cubicBezTo>
                    <a:pt x="1419892" y="513344"/>
                    <a:pt x="1412298" y="516490"/>
                    <a:pt x="1404380" y="516490"/>
                  </a:cubicBezTo>
                  <a:lnTo>
                    <a:pt x="29855" y="516490"/>
                  </a:lnTo>
                  <a:cubicBezTo>
                    <a:pt x="21937" y="516490"/>
                    <a:pt x="14343" y="513344"/>
                    <a:pt x="8744" y="507745"/>
                  </a:cubicBezTo>
                  <a:cubicBezTo>
                    <a:pt x="3145" y="502146"/>
                    <a:pt x="0" y="494552"/>
                    <a:pt x="0" y="486634"/>
                  </a:cubicBezTo>
                  <a:lnTo>
                    <a:pt x="0" y="29855"/>
                  </a:lnTo>
                  <a:cubicBezTo>
                    <a:pt x="0" y="21937"/>
                    <a:pt x="3145" y="14343"/>
                    <a:pt x="8744" y="8744"/>
                  </a:cubicBezTo>
                  <a:cubicBezTo>
                    <a:pt x="14343" y="3145"/>
                    <a:pt x="21937" y="0"/>
                    <a:pt x="29855" y="0"/>
                  </a:cubicBezTo>
                  <a:close/>
                </a:path>
              </a:pathLst>
            </a:custGeom>
            <a:solidFill>
              <a:srgbClr val="FFEFE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1434236" cy="5450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466961" y="1581711"/>
            <a:ext cx="5293714" cy="1989621"/>
            <a:chOff x="0" y="0"/>
            <a:chExt cx="1394229" cy="52401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94229" cy="524015"/>
            </a:xfrm>
            <a:custGeom>
              <a:avLst/>
              <a:gdLst/>
              <a:ahLst/>
              <a:cxnLst/>
              <a:rect l="l" t="t" r="r" b="b"/>
              <a:pathLst>
                <a:path w="1394229" h="524015">
                  <a:moveTo>
                    <a:pt x="30712" y="0"/>
                  </a:moveTo>
                  <a:lnTo>
                    <a:pt x="1363517" y="0"/>
                  </a:lnTo>
                  <a:cubicBezTo>
                    <a:pt x="1380479" y="0"/>
                    <a:pt x="1394229" y="13750"/>
                    <a:pt x="1394229" y="30712"/>
                  </a:cubicBezTo>
                  <a:lnTo>
                    <a:pt x="1394229" y="493303"/>
                  </a:lnTo>
                  <a:cubicBezTo>
                    <a:pt x="1394229" y="501449"/>
                    <a:pt x="1390993" y="509261"/>
                    <a:pt x="1385234" y="515020"/>
                  </a:cubicBezTo>
                  <a:cubicBezTo>
                    <a:pt x="1379474" y="520780"/>
                    <a:pt x="1371662" y="524015"/>
                    <a:pt x="1363517" y="524015"/>
                  </a:cubicBezTo>
                  <a:lnTo>
                    <a:pt x="30712" y="524015"/>
                  </a:lnTo>
                  <a:cubicBezTo>
                    <a:pt x="22567" y="524015"/>
                    <a:pt x="14755" y="520780"/>
                    <a:pt x="8995" y="515020"/>
                  </a:cubicBezTo>
                  <a:cubicBezTo>
                    <a:pt x="3236" y="509261"/>
                    <a:pt x="0" y="501449"/>
                    <a:pt x="0" y="493303"/>
                  </a:cubicBezTo>
                  <a:lnTo>
                    <a:pt x="0" y="30712"/>
                  </a:lnTo>
                  <a:cubicBezTo>
                    <a:pt x="0" y="22567"/>
                    <a:pt x="3236" y="14755"/>
                    <a:pt x="8995" y="8995"/>
                  </a:cubicBezTo>
                  <a:cubicBezTo>
                    <a:pt x="14755" y="3236"/>
                    <a:pt x="22567" y="0"/>
                    <a:pt x="30712" y="0"/>
                  </a:cubicBezTo>
                  <a:close/>
                </a:path>
              </a:pathLst>
            </a:custGeom>
            <a:solidFill>
              <a:srgbClr val="FFEFE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394229" cy="552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67106" y="3676108"/>
            <a:ext cx="5231233" cy="1829484"/>
            <a:chOff x="0" y="0"/>
            <a:chExt cx="1377773" cy="48184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77773" cy="481840"/>
            </a:xfrm>
            <a:custGeom>
              <a:avLst/>
              <a:gdLst/>
              <a:ahLst/>
              <a:cxnLst/>
              <a:rect l="l" t="t" r="r" b="b"/>
              <a:pathLst>
                <a:path w="1377773" h="481840">
                  <a:moveTo>
                    <a:pt x="31079" y="0"/>
                  </a:moveTo>
                  <a:lnTo>
                    <a:pt x="1346695" y="0"/>
                  </a:lnTo>
                  <a:cubicBezTo>
                    <a:pt x="1354937" y="0"/>
                    <a:pt x="1362842" y="3274"/>
                    <a:pt x="1368671" y="9103"/>
                  </a:cubicBezTo>
                  <a:cubicBezTo>
                    <a:pt x="1374499" y="14931"/>
                    <a:pt x="1377773" y="22836"/>
                    <a:pt x="1377773" y="31079"/>
                  </a:cubicBezTo>
                  <a:lnTo>
                    <a:pt x="1377773" y="450761"/>
                  </a:lnTo>
                  <a:cubicBezTo>
                    <a:pt x="1377773" y="459003"/>
                    <a:pt x="1374499" y="466908"/>
                    <a:pt x="1368671" y="472737"/>
                  </a:cubicBezTo>
                  <a:cubicBezTo>
                    <a:pt x="1362842" y="478565"/>
                    <a:pt x="1354937" y="481840"/>
                    <a:pt x="1346695" y="481840"/>
                  </a:cubicBezTo>
                  <a:lnTo>
                    <a:pt x="31079" y="481840"/>
                  </a:lnTo>
                  <a:cubicBezTo>
                    <a:pt x="22836" y="481840"/>
                    <a:pt x="14931" y="478565"/>
                    <a:pt x="9103" y="472737"/>
                  </a:cubicBezTo>
                  <a:cubicBezTo>
                    <a:pt x="3274" y="466908"/>
                    <a:pt x="0" y="459003"/>
                    <a:pt x="0" y="450761"/>
                  </a:cubicBezTo>
                  <a:lnTo>
                    <a:pt x="0" y="31079"/>
                  </a:lnTo>
                  <a:cubicBezTo>
                    <a:pt x="0" y="22836"/>
                    <a:pt x="3274" y="14931"/>
                    <a:pt x="9103" y="9103"/>
                  </a:cubicBezTo>
                  <a:cubicBezTo>
                    <a:pt x="14931" y="3274"/>
                    <a:pt x="22836" y="0"/>
                    <a:pt x="31079" y="0"/>
                  </a:cubicBezTo>
                  <a:close/>
                </a:path>
              </a:pathLst>
            </a:custGeom>
            <a:solidFill>
              <a:srgbClr val="FFEFE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1377773" cy="510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18361" y="755798"/>
            <a:ext cx="7505985" cy="699273"/>
            <a:chOff x="0" y="0"/>
            <a:chExt cx="2216879" cy="20652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216879" cy="206529"/>
            </a:xfrm>
            <a:custGeom>
              <a:avLst/>
              <a:gdLst/>
              <a:ahLst/>
              <a:cxnLst/>
              <a:rect l="l" t="t" r="r" b="b"/>
              <a:pathLst>
                <a:path w="2216879" h="206529">
                  <a:moveTo>
                    <a:pt x="0" y="0"/>
                  </a:moveTo>
                  <a:lnTo>
                    <a:pt x="2216879" y="0"/>
                  </a:lnTo>
                  <a:lnTo>
                    <a:pt x="2216879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023A7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2216879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2016824" y="1747026"/>
            <a:ext cx="3461535" cy="819928"/>
          </a:xfrm>
          <a:custGeom>
            <a:avLst/>
            <a:gdLst/>
            <a:ahLst/>
            <a:cxnLst/>
            <a:rect l="l" t="t" r="r" b="b"/>
            <a:pathLst>
              <a:path w="3461535" h="819928">
                <a:moveTo>
                  <a:pt x="0" y="0"/>
                </a:moveTo>
                <a:lnTo>
                  <a:pt x="3461535" y="0"/>
                </a:lnTo>
                <a:lnTo>
                  <a:pt x="3461535" y="819928"/>
                </a:lnTo>
                <a:lnTo>
                  <a:pt x="0" y="8199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7182" b="-6926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1" name="TextBox 21"/>
          <p:cNvSpPr txBox="1"/>
          <p:nvPr/>
        </p:nvSpPr>
        <p:spPr>
          <a:xfrm>
            <a:off x="2026349" y="2678725"/>
            <a:ext cx="4106369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439"/>
              </a:lnSpc>
              <a:spcBef>
                <a:spcPct val="0"/>
              </a:spcBef>
            </a:pPr>
            <a:r>
              <a:rPr lang="en-US" sz="12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Plataforma de orquestração para hiperautomação </a:t>
            </a:r>
            <a:r>
              <a:rPr lang="en-US" sz="12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com motor de regras e arquitetura modular, projetada para simplificar fluxos de trabalho complexos e conectar perfeitamente serviços a sistemas legados com segurança e eficiência.</a:t>
            </a:r>
          </a:p>
        </p:txBody>
      </p:sp>
      <p:sp>
        <p:nvSpPr>
          <p:cNvPr id="22" name="Freeform 22"/>
          <p:cNvSpPr/>
          <p:nvPr/>
        </p:nvSpPr>
        <p:spPr>
          <a:xfrm>
            <a:off x="7247844" y="1733670"/>
            <a:ext cx="3308402" cy="833283"/>
          </a:xfrm>
          <a:custGeom>
            <a:avLst/>
            <a:gdLst/>
            <a:ahLst/>
            <a:cxnLst/>
            <a:rect l="l" t="t" r="r" b="b"/>
            <a:pathLst>
              <a:path w="3308402" h="833283">
                <a:moveTo>
                  <a:pt x="0" y="0"/>
                </a:moveTo>
                <a:lnTo>
                  <a:pt x="3308402" y="0"/>
                </a:lnTo>
                <a:lnTo>
                  <a:pt x="3308402" y="833284"/>
                </a:lnTo>
                <a:lnTo>
                  <a:pt x="0" y="8332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71783" b="-5998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3" name="Freeform 23"/>
          <p:cNvSpPr/>
          <p:nvPr/>
        </p:nvSpPr>
        <p:spPr>
          <a:xfrm>
            <a:off x="12423264" y="1722465"/>
            <a:ext cx="3173691" cy="844489"/>
          </a:xfrm>
          <a:custGeom>
            <a:avLst/>
            <a:gdLst/>
            <a:ahLst/>
            <a:cxnLst/>
            <a:rect l="l" t="t" r="r" b="b"/>
            <a:pathLst>
              <a:path w="3173691" h="844489">
                <a:moveTo>
                  <a:pt x="0" y="0"/>
                </a:moveTo>
                <a:lnTo>
                  <a:pt x="3173691" y="0"/>
                </a:lnTo>
                <a:lnTo>
                  <a:pt x="3173691" y="844489"/>
                </a:lnTo>
                <a:lnTo>
                  <a:pt x="0" y="84448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59992" b="-59387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24" name="Group 24"/>
          <p:cNvGrpSpPr/>
          <p:nvPr/>
        </p:nvGrpSpPr>
        <p:grpSpPr>
          <a:xfrm>
            <a:off x="6626613" y="7417307"/>
            <a:ext cx="5079308" cy="2367013"/>
            <a:chOff x="0" y="0"/>
            <a:chExt cx="1337760" cy="623411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337760" cy="623411"/>
            </a:xfrm>
            <a:custGeom>
              <a:avLst/>
              <a:gdLst/>
              <a:ahLst/>
              <a:cxnLst/>
              <a:rect l="l" t="t" r="r" b="b"/>
              <a:pathLst>
                <a:path w="1337760" h="623411">
                  <a:moveTo>
                    <a:pt x="32008" y="0"/>
                  </a:moveTo>
                  <a:lnTo>
                    <a:pt x="1305752" y="0"/>
                  </a:lnTo>
                  <a:cubicBezTo>
                    <a:pt x="1314241" y="0"/>
                    <a:pt x="1322382" y="3372"/>
                    <a:pt x="1328385" y="9375"/>
                  </a:cubicBezTo>
                  <a:cubicBezTo>
                    <a:pt x="1334388" y="15378"/>
                    <a:pt x="1337760" y="23519"/>
                    <a:pt x="1337760" y="32008"/>
                  </a:cubicBezTo>
                  <a:lnTo>
                    <a:pt x="1337760" y="591403"/>
                  </a:lnTo>
                  <a:cubicBezTo>
                    <a:pt x="1337760" y="599892"/>
                    <a:pt x="1334388" y="608033"/>
                    <a:pt x="1328385" y="614036"/>
                  </a:cubicBezTo>
                  <a:cubicBezTo>
                    <a:pt x="1322382" y="620039"/>
                    <a:pt x="1314241" y="623411"/>
                    <a:pt x="1305752" y="623411"/>
                  </a:cubicBezTo>
                  <a:lnTo>
                    <a:pt x="32008" y="623411"/>
                  </a:lnTo>
                  <a:cubicBezTo>
                    <a:pt x="23519" y="623411"/>
                    <a:pt x="15378" y="620039"/>
                    <a:pt x="9375" y="614036"/>
                  </a:cubicBezTo>
                  <a:cubicBezTo>
                    <a:pt x="3372" y="608033"/>
                    <a:pt x="0" y="599892"/>
                    <a:pt x="0" y="591403"/>
                  </a:cubicBezTo>
                  <a:lnTo>
                    <a:pt x="0" y="32008"/>
                  </a:lnTo>
                  <a:cubicBezTo>
                    <a:pt x="0" y="23519"/>
                    <a:pt x="3372" y="15378"/>
                    <a:pt x="9375" y="9375"/>
                  </a:cubicBezTo>
                  <a:cubicBezTo>
                    <a:pt x="15378" y="3372"/>
                    <a:pt x="23519" y="0"/>
                    <a:pt x="32008" y="0"/>
                  </a:cubicBezTo>
                  <a:close/>
                </a:path>
              </a:pathLst>
            </a:custGeom>
            <a:solidFill>
              <a:srgbClr val="E0F7FE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28575"/>
              <a:ext cx="1337760" cy="6519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6626613" y="5648467"/>
            <a:ext cx="10108753" cy="1959493"/>
            <a:chOff x="0" y="0"/>
            <a:chExt cx="2662388" cy="51608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662388" cy="516081"/>
            </a:xfrm>
            <a:custGeom>
              <a:avLst/>
              <a:gdLst/>
              <a:ahLst/>
              <a:cxnLst/>
              <a:rect l="l" t="t" r="r" b="b"/>
              <a:pathLst>
                <a:path w="2662388" h="516081">
                  <a:moveTo>
                    <a:pt x="16083" y="0"/>
                  </a:moveTo>
                  <a:lnTo>
                    <a:pt x="2646305" y="0"/>
                  </a:lnTo>
                  <a:cubicBezTo>
                    <a:pt x="2655187" y="0"/>
                    <a:pt x="2662388" y="7201"/>
                    <a:pt x="2662388" y="16083"/>
                  </a:cubicBezTo>
                  <a:lnTo>
                    <a:pt x="2662388" y="499997"/>
                  </a:lnTo>
                  <a:cubicBezTo>
                    <a:pt x="2662388" y="504263"/>
                    <a:pt x="2660693" y="508354"/>
                    <a:pt x="2657677" y="511370"/>
                  </a:cubicBezTo>
                  <a:cubicBezTo>
                    <a:pt x="2654661" y="514386"/>
                    <a:pt x="2650570" y="516081"/>
                    <a:pt x="2646305" y="516081"/>
                  </a:cubicBezTo>
                  <a:lnTo>
                    <a:pt x="16083" y="516081"/>
                  </a:lnTo>
                  <a:cubicBezTo>
                    <a:pt x="11818" y="516081"/>
                    <a:pt x="7727" y="514386"/>
                    <a:pt x="4711" y="511370"/>
                  </a:cubicBezTo>
                  <a:cubicBezTo>
                    <a:pt x="1694" y="508354"/>
                    <a:pt x="0" y="504263"/>
                    <a:pt x="0" y="499997"/>
                  </a:cubicBezTo>
                  <a:lnTo>
                    <a:pt x="0" y="16083"/>
                  </a:lnTo>
                  <a:cubicBezTo>
                    <a:pt x="0" y="11818"/>
                    <a:pt x="1694" y="7727"/>
                    <a:pt x="4711" y="4711"/>
                  </a:cubicBezTo>
                  <a:cubicBezTo>
                    <a:pt x="7727" y="1694"/>
                    <a:pt x="11818" y="0"/>
                    <a:pt x="16083" y="0"/>
                  </a:cubicBezTo>
                  <a:close/>
                </a:path>
              </a:pathLst>
            </a:custGeom>
            <a:solidFill>
              <a:srgbClr val="E0F7FE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2662388" cy="5446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731587" y="7722260"/>
            <a:ext cx="5166751" cy="2062060"/>
            <a:chOff x="0" y="0"/>
            <a:chExt cx="1360790" cy="543094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360790" cy="543094"/>
            </a:xfrm>
            <a:custGeom>
              <a:avLst/>
              <a:gdLst/>
              <a:ahLst/>
              <a:cxnLst/>
              <a:rect l="l" t="t" r="r" b="b"/>
              <a:pathLst>
                <a:path w="1360790" h="543094">
                  <a:moveTo>
                    <a:pt x="31467" y="0"/>
                  </a:moveTo>
                  <a:lnTo>
                    <a:pt x="1329324" y="0"/>
                  </a:lnTo>
                  <a:cubicBezTo>
                    <a:pt x="1337669" y="0"/>
                    <a:pt x="1345673" y="3315"/>
                    <a:pt x="1351574" y="9216"/>
                  </a:cubicBezTo>
                  <a:cubicBezTo>
                    <a:pt x="1357475" y="15118"/>
                    <a:pt x="1360790" y="23121"/>
                    <a:pt x="1360790" y="31467"/>
                  </a:cubicBezTo>
                  <a:lnTo>
                    <a:pt x="1360790" y="511627"/>
                  </a:lnTo>
                  <a:cubicBezTo>
                    <a:pt x="1360790" y="519973"/>
                    <a:pt x="1357475" y="527976"/>
                    <a:pt x="1351574" y="533878"/>
                  </a:cubicBezTo>
                  <a:cubicBezTo>
                    <a:pt x="1345673" y="539779"/>
                    <a:pt x="1337669" y="543094"/>
                    <a:pt x="1329324" y="543094"/>
                  </a:cubicBezTo>
                  <a:lnTo>
                    <a:pt x="31467" y="543094"/>
                  </a:lnTo>
                  <a:cubicBezTo>
                    <a:pt x="23121" y="543094"/>
                    <a:pt x="15118" y="539779"/>
                    <a:pt x="9216" y="533878"/>
                  </a:cubicBezTo>
                  <a:cubicBezTo>
                    <a:pt x="3315" y="527976"/>
                    <a:pt x="0" y="519973"/>
                    <a:pt x="0" y="511627"/>
                  </a:cubicBezTo>
                  <a:lnTo>
                    <a:pt x="0" y="31467"/>
                  </a:lnTo>
                  <a:cubicBezTo>
                    <a:pt x="0" y="23121"/>
                    <a:pt x="3315" y="15118"/>
                    <a:pt x="9216" y="9216"/>
                  </a:cubicBezTo>
                  <a:cubicBezTo>
                    <a:pt x="15118" y="3315"/>
                    <a:pt x="23121" y="0"/>
                    <a:pt x="31467" y="0"/>
                  </a:cubicBezTo>
                  <a:close/>
                </a:path>
              </a:pathLst>
            </a:custGeom>
            <a:solidFill>
              <a:srgbClr val="E0F7FE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28575"/>
              <a:ext cx="1360790" cy="5716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7088839" y="7763222"/>
            <a:ext cx="3482359" cy="830786"/>
          </a:xfrm>
          <a:custGeom>
            <a:avLst/>
            <a:gdLst/>
            <a:ahLst/>
            <a:cxnLst/>
            <a:rect l="l" t="t" r="r" b="b"/>
            <a:pathLst>
              <a:path w="3482359" h="830786">
                <a:moveTo>
                  <a:pt x="0" y="0"/>
                </a:moveTo>
                <a:lnTo>
                  <a:pt x="3482358" y="0"/>
                </a:lnTo>
                <a:lnTo>
                  <a:pt x="3482358" y="830786"/>
                </a:lnTo>
                <a:lnTo>
                  <a:pt x="0" y="8307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68648" b="-76038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34" name="Freeform 34"/>
          <p:cNvSpPr/>
          <p:nvPr/>
        </p:nvSpPr>
        <p:spPr>
          <a:xfrm>
            <a:off x="12423264" y="5772292"/>
            <a:ext cx="3421877" cy="825865"/>
          </a:xfrm>
          <a:custGeom>
            <a:avLst/>
            <a:gdLst/>
            <a:ahLst/>
            <a:cxnLst/>
            <a:rect l="l" t="t" r="r" b="b"/>
            <a:pathLst>
              <a:path w="3421877" h="825865">
                <a:moveTo>
                  <a:pt x="0" y="0"/>
                </a:moveTo>
                <a:lnTo>
                  <a:pt x="3421877" y="0"/>
                </a:lnTo>
                <a:lnTo>
                  <a:pt x="3421877" y="825865"/>
                </a:lnTo>
                <a:lnTo>
                  <a:pt x="0" y="82586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891" t="-76609" b="-69836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35" name="Group 35"/>
          <p:cNvGrpSpPr/>
          <p:nvPr/>
        </p:nvGrpSpPr>
        <p:grpSpPr>
          <a:xfrm>
            <a:off x="11896420" y="7763222"/>
            <a:ext cx="4864254" cy="2021098"/>
            <a:chOff x="0" y="0"/>
            <a:chExt cx="1281121" cy="53230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281121" cy="532306"/>
            </a:xfrm>
            <a:custGeom>
              <a:avLst/>
              <a:gdLst/>
              <a:ahLst/>
              <a:cxnLst/>
              <a:rect l="l" t="t" r="r" b="b"/>
              <a:pathLst>
                <a:path w="1281121" h="532306">
                  <a:moveTo>
                    <a:pt x="33423" y="0"/>
                  </a:moveTo>
                  <a:lnTo>
                    <a:pt x="1247697" y="0"/>
                  </a:lnTo>
                  <a:cubicBezTo>
                    <a:pt x="1256561" y="0"/>
                    <a:pt x="1265063" y="3521"/>
                    <a:pt x="1271331" y="9790"/>
                  </a:cubicBezTo>
                  <a:cubicBezTo>
                    <a:pt x="1277599" y="16058"/>
                    <a:pt x="1281121" y="24559"/>
                    <a:pt x="1281121" y="33423"/>
                  </a:cubicBezTo>
                  <a:lnTo>
                    <a:pt x="1281121" y="498882"/>
                  </a:lnTo>
                  <a:cubicBezTo>
                    <a:pt x="1281121" y="507747"/>
                    <a:pt x="1277599" y="516248"/>
                    <a:pt x="1271331" y="522516"/>
                  </a:cubicBezTo>
                  <a:cubicBezTo>
                    <a:pt x="1265063" y="528784"/>
                    <a:pt x="1256561" y="532306"/>
                    <a:pt x="1247697" y="532306"/>
                  </a:cubicBezTo>
                  <a:lnTo>
                    <a:pt x="33423" y="532306"/>
                  </a:lnTo>
                  <a:cubicBezTo>
                    <a:pt x="14964" y="532306"/>
                    <a:pt x="0" y="517341"/>
                    <a:pt x="0" y="498882"/>
                  </a:cubicBezTo>
                  <a:lnTo>
                    <a:pt x="0" y="33423"/>
                  </a:lnTo>
                  <a:cubicBezTo>
                    <a:pt x="0" y="24559"/>
                    <a:pt x="3521" y="16058"/>
                    <a:pt x="9790" y="9790"/>
                  </a:cubicBezTo>
                  <a:cubicBezTo>
                    <a:pt x="16058" y="3521"/>
                    <a:pt x="24559" y="0"/>
                    <a:pt x="33423" y="0"/>
                  </a:cubicBezTo>
                  <a:close/>
                </a:path>
              </a:pathLst>
            </a:custGeom>
            <a:solidFill>
              <a:srgbClr val="F5F3F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28575"/>
              <a:ext cx="1281121" cy="5608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38" name="Freeform 38"/>
          <p:cNvSpPr/>
          <p:nvPr/>
        </p:nvSpPr>
        <p:spPr>
          <a:xfrm>
            <a:off x="12435534" y="7722260"/>
            <a:ext cx="3409607" cy="912710"/>
          </a:xfrm>
          <a:custGeom>
            <a:avLst/>
            <a:gdLst/>
            <a:ahLst/>
            <a:cxnLst/>
            <a:rect l="l" t="t" r="r" b="b"/>
            <a:pathLst>
              <a:path w="3409607" h="912710">
                <a:moveTo>
                  <a:pt x="0" y="0"/>
                </a:moveTo>
                <a:lnTo>
                  <a:pt x="3409607" y="0"/>
                </a:lnTo>
                <a:lnTo>
                  <a:pt x="3409607" y="912710"/>
                </a:lnTo>
                <a:lnTo>
                  <a:pt x="0" y="91271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668" t="-50697" b="-73192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39" name="Group 39"/>
          <p:cNvGrpSpPr/>
          <p:nvPr/>
        </p:nvGrpSpPr>
        <p:grpSpPr>
          <a:xfrm>
            <a:off x="11896420" y="3676108"/>
            <a:ext cx="4864254" cy="1829484"/>
            <a:chOff x="0" y="0"/>
            <a:chExt cx="1281121" cy="48184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281121" cy="481840"/>
            </a:xfrm>
            <a:custGeom>
              <a:avLst/>
              <a:gdLst/>
              <a:ahLst/>
              <a:cxnLst/>
              <a:rect l="l" t="t" r="r" b="b"/>
              <a:pathLst>
                <a:path w="1281121" h="481840">
                  <a:moveTo>
                    <a:pt x="33423" y="0"/>
                  </a:moveTo>
                  <a:lnTo>
                    <a:pt x="1247697" y="0"/>
                  </a:lnTo>
                  <a:cubicBezTo>
                    <a:pt x="1256561" y="0"/>
                    <a:pt x="1265063" y="3521"/>
                    <a:pt x="1271331" y="9790"/>
                  </a:cubicBezTo>
                  <a:cubicBezTo>
                    <a:pt x="1277599" y="16058"/>
                    <a:pt x="1281121" y="24559"/>
                    <a:pt x="1281121" y="33423"/>
                  </a:cubicBezTo>
                  <a:lnTo>
                    <a:pt x="1281121" y="448416"/>
                  </a:lnTo>
                  <a:cubicBezTo>
                    <a:pt x="1281121" y="457281"/>
                    <a:pt x="1277599" y="465782"/>
                    <a:pt x="1271331" y="472050"/>
                  </a:cubicBezTo>
                  <a:cubicBezTo>
                    <a:pt x="1265063" y="478318"/>
                    <a:pt x="1256561" y="481840"/>
                    <a:pt x="1247697" y="481840"/>
                  </a:cubicBezTo>
                  <a:lnTo>
                    <a:pt x="33423" y="481840"/>
                  </a:lnTo>
                  <a:cubicBezTo>
                    <a:pt x="14964" y="481840"/>
                    <a:pt x="0" y="466875"/>
                    <a:pt x="0" y="448416"/>
                  </a:cubicBezTo>
                  <a:lnTo>
                    <a:pt x="0" y="33423"/>
                  </a:lnTo>
                  <a:cubicBezTo>
                    <a:pt x="0" y="24559"/>
                    <a:pt x="3521" y="16058"/>
                    <a:pt x="9790" y="9790"/>
                  </a:cubicBezTo>
                  <a:cubicBezTo>
                    <a:pt x="16058" y="3521"/>
                    <a:pt x="24559" y="0"/>
                    <a:pt x="33423" y="0"/>
                  </a:cubicBezTo>
                  <a:close/>
                </a:path>
              </a:pathLst>
            </a:custGeom>
            <a:solidFill>
              <a:srgbClr val="F5F3F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28575"/>
              <a:ext cx="1281121" cy="510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42" name="Freeform 42"/>
          <p:cNvSpPr/>
          <p:nvPr/>
        </p:nvSpPr>
        <p:spPr>
          <a:xfrm>
            <a:off x="12486136" y="3890986"/>
            <a:ext cx="3308402" cy="851743"/>
          </a:xfrm>
          <a:custGeom>
            <a:avLst/>
            <a:gdLst/>
            <a:ahLst/>
            <a:cxnLst/>
            <a:rect l="l" t="t" r="r" b="b"/>
            <a:pathLst>
              <a:path w="3308402" h="851743">
                <a:moveTo>
                  <a:pt x="0" y="0"/>
                </a:moveTo>
                <a:lnTo>
                  <a:pt x="3308402" y="0"/>
                </a:lnTo>
                <a:lnTo>
                  <a:pt x="3308402" y="851743"/>
                </a:lnTo>
                <a:lnTo>
                  <a:pt x="0" y="85174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693" t="-69678" b="-6317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3" name="Freeform 43"/>
          <p:cNvSpPr/>
          <p:nvPr/>
        </p:nvSpPr>
        <p:spPr>
          <a:xfrm>
            <a:off x="7183167" y="3890986"/>
            <a:ext cx="3290469" cy="825075"/>
          </a:xfrm>
          <a:custGeom>
            <a:avLst/>
            <a:gdLst/>
            <a:ahLst/>
            <a:cxnLst/>
            <a:rect l="l" t="t" r="r" b="b"/>
            <a:pathLst>
              <a:path w="3290469" h="825075">
                <a:moveTo>
                  <a:pt x="0" y="0"/>
                </a:moveTo>
                <a:lnTo>
                  <a:pt x="3290469" y="0"/>
                </a:lnTo>
                <a:lnTo>
                  <a:pt x="3290469" y="825075"/>
                </a:lnTo>
                <a:lnTo>
                  <a:pt x="0" y="82507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56120" b="-7668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4" name="Freeform 44"/>
          <p:cNvSpPr/>
          <p:nvPr/>
        </p:nvSpPr>
        <p:spPr>
          <a:xfrm>
            <a:off x="7225595" y="5772292"/>
            <a:ext cx="3397501" cy="825865"/>
          </a:xfrm>
          <a:custGeom>
            <a:avLst/>
            <a:gdLst/>
            <a:ahLst/>
            <a:cxnLst/>
            <a:rect l="l" t="t" r="r" b="b"/>
            <a:pathLst>
              <a:path w="3397501" h="825865">
                <a:moveTo>
                  <a:pt x="0" y="0"/>
                </a:moveTo>
                <a:lnTo>
                  <a:pt x="3397502" y="0"/>
                </a:lnTo>
                <a:lnTo>
                  <a:pt x="3397502" y="825865"/>
                </a:lnTo>
                <a:lnTo>
                  <a:pt x="0" y="82586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2622" t="-82104" b="-64340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5" name="Freeform 45"/>
          <p:cNvSpPr/>
          <p:nvPr/>
        </p:nvSpPr>
        <p:spPr>
          <a:xfrm>
            <a:off x="1959246" y="7777876"/>
            <a:ext cx="3579924" cy="801479"/>
          </a:xfrm>
          <a:custGeom>
            <a:avLst/>
            <a:gdLst/>
            <a:ahLst/>
            <a:cxnLst/>
            <a:rect l="l" t="t" r="r" b="b"/>
            <a:pathLst>
              <a:path w="3579924" h="801479">
                <a:moveTo>
                  <a:pt x="0" y="0"/>
                </a:moveTo>
                <a:lnTo>
                  <a:pt x="3579924" y="0"/>
                </a:lnTo>
                <a:lnTo>
                  <a:pt x="3579924" y="801479"/>
                </a:lnTo>
                <a:lnTo>
                  <a:pt x="0" y="80147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t="-85870" b="-74870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6" name="Freeform 46"/>
          <p:cNvSpPr/>
          <p:nvPr/>
        </p:nvSpPr>
        <p:spPr>
          <a:xfrm>
            <a:off x="2822477" y="3841512"/>
            <a:ext cx="1826391" cy="818742"/>
          </a:xfrm>
          <a:custGeom>
            <a:avLst/>
            <a:gdLst/>
            <a:ahLst/>
            <a:cxnLst/>
            <a:rect l="l" t="t" r="r" b="b"/>
            <a:pathLst>
              <a:path w="1826391" h="818742">
                <a:moveTo>
                  <a:pt x="0" y="0"/>
                </a:moveTo>
                <a:lnTo>
                  <a:pt x="1826391" y="0"/>
                </a:lnTo>
                <a:lnTo>
                  <a:pt x="1826391" y="818742"/>
                </a:lnTo>
                <a:lnTo>
                  <a:pt x="0" y="81874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44938" t="-48655" b="-40081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7" name="Freeform 47"/>
          <p:cNvSpPr/>
          <p:nvPr/>
        </p:nvSpPr>
        <p:spPr>
          <a:xfrm>
            <a:off x="16467485" y="7326353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48" name="Freeform 48"/>
          <p:cNvSpPr/>
          <p:nvPr/>
        </p:nvSpPr>
        <p:spPr>
          <a:xfrm>
            <a:off x="2081182" y="3917937"/>
            <a:ext cx="741295" cy="805743"/>
          </a:xfrm>
          <a:custGeom>
            <a:avLst/>
            <a:gdLst/>
            <a:ahLst/>
            <a:cxnLst/>
            <a:rect l="l" t="t" r="r" b="b"/>
            <a:pathLst>
              <a:path w="741295" h="805743">
                <a:moveTo>
                  <a:pt x="0" y="0"/>
                </a:moveTo>
                <a:lnTo>
                  <a:pt x="741295" y="0"/>
                </a:lnTo>
                <a:lnTo>
                  <a:pt x="741295" y="805742"/>
                </a:lnTo>
                <a:lnTo>
                  <a:pt x="0" y="80574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t="-107983" r="-257412" b="-120841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49" name="Group 49"/>
          <p:cNvGrpSpPr/>
          <p:nvPr/>
        </p:nvGrpSpPr>
        <p:grpSpPr>
          <a:xfrm>
            <a:off x="1667106" y="5648467"/>
            <a:ext cx="4814486" cy="1959493"/>
            <a:chOff x="0" y="0"/>
            <a:chExt cx="1268013" cy="516081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268013" cy="516081"/>
            </a:xfrm>
            <a:custGeom>
              <a:avLst/>
              <a:gdLst/>
              <a:ahLst/>
              <a:cxnLst/>
              <a:rect l="l" t="t" r="r" b="b"/>
              <a:pathLst>
                <a:path w="1268013" h="516081">
                  <a:moveTo>
                    <a:pt x="33769" y="0"/>
                  </a:moveTo>
                  <a:lnTo>
                    <a:pt x="1234244" y="0"/>
                  </a:lnTo>
                  <a:cubicBezTo>
                    <a:pt x="1243200" y="0"/>
                    <a:pt x="1251789" y="3558"/>
                    <a:pt x="1258122" y="9891"/>
                  </a:cubicBezTo>
                  <a:cubicBezTo>
                    <a:pt x="1264455" y="16224"/>
                    <a:pt x="1268013" y="24813"/>
                    <a:pt x="1268013" y="33769"/>
                  </a:cubicBezTo>
                  <a:lnTo>
                    <a:pt x="1268013" y="482312"/>
                  </a:lnTo>
                  <a:cubicBezTo>
                    <a:pt x="1268013" y="491268"/>
                    <a:pt x="1264455" y="499857"/>
                    <a:pt x="1258122" y="506190"/>
                  </a:cubicBezTo>
                  <a:cubicBezTo>
                    <a:pt x="1251789" y="512523"/>
                    <a:pt x="1243200" y="516081"/>
                    <a:pt x="1234244" y="516081"/>
                  </a:cubicBezTo>
                  <a:lnTo>
                    <a:pt x="33769" y="516081"/>
                  </a:lnTo>
                  <a:cubicBezTo>
                    <a:pt x="24813" y="516081"/>
                    <a:pt x="16224" y="512523"/>
                    <a:pt x="9891" y="506190"/>
                  </a:cubicBezTo>
                  <a:cubicBezTo>
                    <a:pt x="3558" y="499857"/>
                    <a:pt x="0" y="491268"/>
                    <a:pt x="0" y="482312"/>
                  </a:cubicBezTo>
                  <a:lnTo>
                    <a:pt x="0" y="33769"/>
                  </a:lnTo>
                  <a:cubicBezTo>
                    <a:pt x="0" y="24813"/>
                    <a:pt x="3558" y="16224"/>
                    <a:pt x="9891" y="9891"/>
                  </a:cubicBezTo>
                  <a:cubicBezTo>
                    <a:pt x="16224" y="3558"/>
                    <a:pt x="24813" y="0"/>
                    <a:pt x="33769" y="0"/>
                  </a:cubicBezTo>
                  <a:close/>
                </a:path>
              </a:pathLst>
            </a:custGeom>
            <a:solidFill>
              <a:srgbClr val="F5F3F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28575"/>
              <a:ext cx="1268013" cy="5446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52" name="Freeform 52"/>
          <p:cNvSpPr/>
          <p:nvPr/>
        </p:nvSpPr>
        <p:spPr>
          <a:xfrm>
            <a:off x="2121830" y="5807336"/>
            <a:ext cx="3140477" cy="755778"/>
          </a:xfrm>
          <a:custGeom>
            <a:avLst/>
            <a:gdLst/>
            <a:ahLst/>
            <a:cxnLst/>
            <a:rect l="l" t="t" r="r" b="b"/>
            <a:pathLst>
              <a:path w="3140477" h="755778">
                <a:moveTo>
                  <a:pt x="0" y="0"/>
                </a:moveTo>
                <a:lnTo>
                  <a:pt x="3140477" y="0"/>
                </a:lnTo>
                <a:lnTo>
                  <a:pt x="3140477" y="755777"/>
                </a:lnTo>
                <a:lnTo>
                  <a:pt x="0" y="75577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1230" t="-79203" r="-1817" b="-70755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53" name="TextBox 53"/>
          <p:cNvSpPr txBox="1"/>
          <p:nvPr/>
        </p:nvSpPr>
        <p:spPr>
          <a:xfrm>
            <a:off x="1731587" y="895912"/>
            <a:ext cx="7582420" cy="448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 dirty="0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SOLUÇÕES PARA HIPERAUTOMAÇÃO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2495661" y="2686281"/>
            <a:ext cx="3692834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Solução de IA para extrair dados de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documentos não estruturados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, capaz de compreender o contexto e isolar as informações necessárias.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2495661" y="4811254"/>
            <a:ext cx="3692834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Solução para extrair dados de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placas de veículos 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 partir de arquivos de imagem.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2027901" y="6765296"/>
            <a:ext cx="4104817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Solução inteligente que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separa dados de endereço em segmentos estruturados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para interpretação precisa e eficiente de endereços.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016824" y="8701645"/>
            <a:ext cx="4115894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Validação de qualquer documento contendo código QR Code VIo, como a CNH, permitindo verificação rápida, segura e fácil de sua autenticidade.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2495661" y="8701645"/>
            <a:ext cx="3692834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Oferece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soluções RPA personalizadas que simplificam tarefas repetitivas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e aumentam a eficiência operacional.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257369" y="4811254"/>
            <a:ext cx="4209592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Detecta automaticamente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escala de cinza 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em imagens e arquivos PDF.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2495661" y="6720995"/>
            <a:ext cx="3692834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Eleva a segurança de identidade realizando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comparação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facial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instantânea entre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 fotos capturadas e documentos oficiais ou banco de dados facial da empresa.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7257369" y="2686282"/>
            <a:ext cx="4209592" cy="981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Automatiza a extração de dados de documentos estruturados e semiestruturados com mais de 98% de precisão. Processa milhares de layouts e identifica com precisão informações-chave, incluindo texto, figuras e dados incorporados.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7257369" y="6720995"/>
            <a:ext cx="4209592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Solução robusta de enriquecimento de dados que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consulta fontes públicas e governamentais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em tempo real para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 prevenção e combate a fraudes.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7257369" y="8701645"/>
            <a:ext cx="420959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Tecnologia avançada de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detecção de vivacidade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em tempo real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,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 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que garante segurança máxima em processos de integração de usuários e verificação de identidade.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2016824" y="4811254"/>
            <a:ext cx="4115894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5"/>
              </a:lnSpc>
              <a:spcBef>
                <a:spcPct val="0"/>
              </a:spcBef>
            </a:pP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Ferramenta que integra extração automatizada de dados com </a:t>
            </a:r>
            <a:r>
              <a:rPr lang="en-US" sz="13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validação humana (human-in-the-loop)</a:t>
            </a:r>
            <a:r>
              <a:rPr lang="en-US" sz="1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, garantindo precisão e gerenciando exceções.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262261"/>
                </a:solidFill>
                <a:latin typeface="Open Sans"/>
                <a:ea typeface="Open Sans"/>
                <a:cs typeface="Open Sans"/>
                <a:sym typeface="Open Sans"/>
              </a:rPr>
              <a:t>8</a:t>
            </a:r>
          </a:p>
        </p:txBody>
      </p:sp>
      <p:grpSp>
        <p:nvGrpSpPr>
          <p:cNvPr id="66" name="Group 66"/>
          <p:cNvGrpSpPr/>
          <p:nvPr/>
        </p:nvGrpSpPr>
        <p:grpSpPr>
          <a:xfrm>
            <a:off x="1667106" y="1533072"/>
            <a:ext cx="4889657" cy="2038261"/>
            <a:chOff x="0" y="0"/>
            <a:chExt cx="6519543" cy="2717681"/>
          </a:xfrm>
        </p:grpSpPr>
        <p:grpSp>
          <p:nvGrpSpPr>
            <p:cNvPr id="67" name="Group 67"/>
            <p:cNvGrpSpPr/>
            <p:nvPr/>
          </p:nvGrpSpPr>
          <p:grpSpPr>
            <a:xfrm>
              <a:off x="0" y="0"/>
              <a:ext cx="6519543" cy="2717681"/>
              <a:chOff x="0" y="0"/>
              <a:chExt cx="1287811" cy="536826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1287811" cy="536826"/>
              </a:xfrm>
              <a:custGeom>
                <a:avLst/>
                <a:gdLst/>
                <a:ahLst/>
                <a:cxnLst/>
                <a:rect l="l" t="t" r="r" b="b"/>
                <a:pathLst>
                  <a:path w="1287811" h="536826">
                    <a:moveTo>
                      <a:pt x="33250" y="0"/>
                    </a:moveTo>
                    <a:lnTo>
                      <a:pt x="1254561" y="0"/>
                    </a:lnTo>
                    <a:cubicBezTo>
                      <a:pt x="1272924" y="0"/>
                      <a:pt x="1287811" y="14886"/>
                      <a:pt x="1287811" y="33250"/>
                    </a:cubicBezTo>
                    <a:lnTo>
                      <a:pt x="1287811" y="503576"/>
                    </a:lnTo>
                    <a:cubicBezTo>
                      <a:pt x="1287811" y="512394"/>
                      <a:pt x="1284308" y="520852"/>
                      <a:pt x="1278072" y="527087"/>
                    </a:cubicBezTo>
                    <a:cubicBezTo>
                      <a:pt x="1271837" y="533323"/>
                      <a:pt x="1263379" y="536826"/>
                      <a:pt x="1254561" y="536826"/>
                    </a:cubicBezTo>
                    <a:lnTo>
                      <a:pt x="33250" y="536826"/>
                    </a:lnTo>
                    <a:cubicBezTo>
                      <a:pt x="24431" y="536826"/>
                      <a:pt x="15974" y="533323"/>
                      <a:pt x="9739" y="527087"/>
                    </a:cubicBezTo>
                    <a:cubicBezTo>
                      <a:pt x="3503" y="520852"/>
                      <a:pt x="0" y="512394"/>
                      <a:pt x="0" y="503576"/>
                    </a:cubicBezTo>
                    <a:lnTo>
                      <a:pt x="0" y="33250"/>
                    </a:lnTo>
                    <a:cubicBezTo>
                      <a:pt x="0" y="24431"/>
                      <a:pt x="3503" y="15974"/>
                      <a:pt x="9739" y="9739"/>
                    </a:cubicBezTo>
                    <a:cubicBezTo>
                      <a:pt x="15974" y="3503"/>
                      <a:pt x="24431" y="0"/>
                      <a:pt x="33250" y="0"/>
                    </a:cubicBezTo>
                    <a:close/>
                  </a:path>
                </a:pathLst>
              </a:custGeom>
              <a:solidFill>
                <a:srgbClr val="023A7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0" y="-28575"/>
                <a:ext cx="1287811" cy="5654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70" name="Freeform 70"/>
            <p:cNvSpPr/>
            <p:nvPr/>
          </p:nvSpPr>
          <p:spPr>
            <a:xfrm>
              <a:off x="450399" y="153462"/>
              <a:ext cx="4615380" cy="1093237"/>
            </a:xfrm>
            <a:custGeom>
              <a:avLst/>
              <a:gdLst/>
              <a:ahLst/>
              <a:cxnLst/>
              <a:rect l="l" t="t" r="r" b="b"/>
              <a:pathLst>
                <a:path w="4615380" h="1093237">
                  <a:moveTo>
                    <a:pt x="0" y="0"/>
                  </a:moveTo>
                  <a:lnTo>
                    <a:pt x="4615380" y="0"/>
                  </a:lnTo>
                  <a:lnTo>
                    <a:pt x="4615380" y="1093237"/>
                  </a:lnTo>
                  <a:lnTo>
                    <a:pt x="0" y="10932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 t="-77182" b="-69262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481060" y="1367349"/>
              <a:ext cx="5475159" cy="12255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439"/>
                </a:lnSpc>
                <a:spcBef>
                  <a:spcPct val="0"/>
                </a:spcBef>
              </a:pPr>
              <a:r>
                <a:rPr lang="en-US" sz="1200" b="1">
                  <a:solidFill>
                    <a:srgbClr val="FFFFFF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Plataforma de orquestração para hiperautomação</a:t>
              </a:r>
              <a:r>
                <a:rPr lang="en-US" sz="1200">
                  <a:solidFill>
                    <a:srgbClr val="FFFFFF"/>
                  </a:solidFill>
                  <a:latin typeface="Telegraf"/>
                  <a:ea typeface="Telegraf"/>
                  <a:cs typeface="Telegraf"/>
                  <a:sym typeface="Telegraf"/>
                </a:rPr>
                <a:t> com motor de regras e arquitetura modular, projetada para simplificar fluxos de trabalho complexos e conectar perfeitamente serviços a sistemas legados com segurança e eficiência.</a:t>
              </a:r>
            </a:p>
          </p:txBody>
        </p:sp>
      </p:grp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A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58.3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9436875" y="6114989"/>
            <a:ext cx="524319" cy="295903"/>
          </a:xfrm>
          <a:prstGeom prst="rect">
            <a:avLst/>
          </a:prstGeom>
        </p:spPr>
      </p:pic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6.667"/>
                </p14:media>
              </p:ext>
            </p:extLst>
          </p:nvPr>
        </p:nvPicPr>
        <p:blipFill>
          <a:blip r:embed="rId6"/>
          <a:srcRect l="2043" t="5307" b="9199"/>
          <a:stretch>
            <a:fillRect/>
          </a:stretch>
        </p:blipFill>
        <p:spPr>
          <a:xfrm>
            <a:off x="3572388" y="2934722"/>
            <a:ext cx="11040191" cy="543782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B002B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18361" y="755798"/>
            <a:ext cx="3838884" cy="699273"/>
            <a:chOff x="0" y="0"/>
            <a:chExt cx="1133807" cy="20652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33807" cy="206529"/>
            </a:xfrm>
            <a:custGeom>
              <a:avLst/>
              <a:gdLst/>
              <a:ahLst/>
              <a:cxnLst/>
              <a:rect l="l" t="t" r="r" b="b"/>
              <a:pathLst>
                <a:path w="1133807" h="206529">
                  <a:moveTo>
                    <a:pt x="0" y="0"/>
                  </a:moveTo>
                  <a:lnTo>
                    <a:pt x="1133807" y="0"/>
                  </a:lnTo>
                  <a:lnTo>
                    <a:pt x="1133807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1133807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pic>
        <p:nvPicPr>
          <p:cNvPr id="10" name="Picture 10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1687.501" end="0.001"/>
                </p14:media>
              </p:ext>
            </p:extLst>
          </p:nvPr>
        </p:nvPicPr>
        <p:blipFill>
          <a:blip r:embed="rId6"/>
          <a:srcRect l="2043" t="5307" b="9199"/>
          <a:stretch>
            <a:fillRect/>
          </a:stretch>
        </p:blipFill>
        <p:spPr>
          <a:xfrm>
            <a:off x="3505200" y="2933700"/>
            <a:ext cx="11040191" cy="543782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8645059" y="7976641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grpSp>
        <p:nvGrpSpPr>
          <p:cNvPr id="12" name="Group 12"/>
          <p:cNvGrpSpPr/>
          <p:nvPr/>
        </p:nvGrpSpPr>
        <p:grpSpPr>
          <a:xfrm>
            <a:off x="340319" y="2934722"/>
            <a:ext cx="3160068" cy="5495284"/>
            <a:chOff x="0" y="0"/>
            <a:chExt cx="4213423" cy="7327046"/>
          </a:xfrm>
        </p:grpSpPr>
        <p:grpSp>
          <p:nvGrpSpPr>
            <p:cNvPr id="13" name="Group 13"/>
            <p:cNvGrpSpPr/>
            <p:nvPr/>
          </p:nvGrpSpPr>
          <p:grpSpPr>
            <a:xfrm>
              <a:off x="187114" y="76610"/>
              <a:ext cx="4026310" cy="7250436"/>
              <a:chOff x="0" y="0"/>
              <a:chExt cx="795320" cy="1432185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795320" cy="1432185"/>
              </a:xfrm>
              <a:custGeom>
                <a:avLst/>
                <a:gdLst/>
                <a:ahLst/>
                <a:cxnLst/>
                <a:rect l="l" t="t" r="r" b="b"/>
                <a:pathLst>
                  <a:path w="795320" h="1432185">
                    <a:moveTo>
                      <a:pt x="130753" y="0"/>
                    </a:moveTo>
                    <a:lnTo>
                      <a:pt x="664568" y="0"/>
                    </a:lnTo>
                    <a:cubicBezTo>
                      <a:pt x="699246" y="0"/>
                      <a:pt x="732503" y="13776"/>
                      <a:pt x="757024" y="38297"/>
                    </a:cubicBezTo>
                    <a:cubicBezTo>
                      <a:pt x="781545" y="62817"/>
                      <a:pt x="795320" y="96075"/>
                      <a:pt x="795320" y="130753"/>
                    </a:cubicBezTo>
                    <a:lnTo>
                      <a:pt x="795320" y="1301432"/>
                    </a:lnTo>
                    <a:cubicBezTo>
                      <a:pt x="795320" y="1373645"/>
                      <a:pt x="736781" y="1432185"/>
                      <a:pt x="664568" y="1432185"/>
                    </a:cubicBezTo>
                    <a:lnTo>
                      <a:pt x="130753" y="1432185"/>
                    </a:lnTo>
                    <a:cubicBezTo>
                      <a:pt x="58540" y="1432185"/>
                      <a:pt x="0" y="1373645"/>
                      <a:pt x="0" y="1301432"/>
                    </a:cubicBezTo>
                    <a:lnTo>
                      <a:pt x="0" y="130753"/>
                    </a:lnTo>
                    <a:cubicBezTo>
                      <a:pt x="0" y="58540"/>
                      <a:pt x="58540" y="0"/>
                      <a:pt x="130753" y="0"/>
                    </a:cubicBezTo>
                    <a:close/>
                  </a:path>
                </a:pathLst>
              </a:custGeom>
              <a:solidFill>
                <a:srgbClr val="737373">
                  <a:alpha val="31765"/>
                </a:srgbClr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0"/>
                <a:ext cx="795320" cy="14321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0" y="0"/>
              <a:ext cx="4114800" cy="7250436"/>
              <a:chOff x="0" y="0"/>
              <a:chExt cx="812800" cy="143218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812800" cy="1432185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432185">
                    <a:moveTo>
                      <a:pt x="127941" y="0"/>
                    </a:moveTo>
                    <a:lnTo>
                      <a:pt x="684859" y="0"/>
                    </a:lnTo>
                    <a:cubicBezTo>
                      <a:pt x="718791" y="0"/>
                      <a:pt x="751333" y="13479"/>
                      <a:pt x="775327" y="37473"/>
                    </a:cubicBezTo>
                    <a:cubicBezTo>
                      <a:pt x="799321" y="61467"/>
                      <a:pt x="812800" y="94009"/>
                      <a:pt x="812800" y="127941"/>
                    </a:cubicBezTo>
                    <a:lnTo>
                      <a:pt x="812800" y="1304244"/>
                    </a:lnTo>
                    <a:cubicBezTo>
                      <a:pt x="812800" y="1338176"/>
                      <a:pt x="799321" y="1370718"/>
                      <a:pt x="775327" y="1394712"/>
                    </a:cubicBezTo>
                    <a:cubicBezTo>
                      <a:pt x="751333" y="1418705"/>
                      <a:pt x="718791" y="1432185"/>
                      <a:pt x="684859" y="1432185"/>
                    </a:cubicBezTo>
                    <a:lnTo>
                      <a:pt x="127941" y="1432185"/>
                    </a:lnTo>
                    <a:cubicBezTo>
                      <a:pt x="94009" y="1432185"/>
                      <a:pt x="61467" y="1418705"/>
                      <a:pt x="37473" y="1394712"/>
                    </a:cubicBezTo>
                    <a:cubicBezTo>
                      <a:pt x="13479" y="1370718"/>
                      <a:pt x="0" y="1338176"/>
                      <a:pt x="0" y="1304244"/>
                    </a:cubicBezTo>
                    <a:lnTo>
                      <a:pt x="0" y="127941"/>
                    </a:lnTo>
                    <a:cubicBezTo>
                      <a:pt x="0" y="94009"/>
                      <a:pt x="13479" y="61467"/>
                      <a:pt x="37473" y="37473"/>
                    </a:cubicBezTo>
                    <a:cubicBezTo>
                      <a:pt x="61467" y="13479"/>
                      <a:pt x="94009" y="0"/>
                      <a:pt x="127941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0"/>
                <a:ext cx="812800" cy="14321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19" name="Freeform 19"/>
            <p:cNvSpPr/>
            <p:nvPr/>
          </p:nvSpPr>
          <p:spPr>
            <a:xfrm>
              <a:off x="942349" y="269568"/>
              <a:ext cx="822306" cy="851028"/>
            </a:xfrm>
            <a:custGeom>
              <a:avLst/>
              <a:gdLst/>
              <a:ahLst/>
              <a:cxnLst/>
              <a:rect l="l" t="t" r="r" b="b"/>
              <a:pathLst>
                <a:path w="822306" h="851028">
                  <a:moveTo>
                    <a:pt x="0" y="0"/>
                  </a:moveTo>
                  <a:lnTo>
                    <a:pt x="822306" y="0"/>
                  </a:lnTo>
                  <a:lnTo>
                    <a:pt x="822306" y="851029"/>
                  </a:lnTo>
                  <a:lnTo>
                    <a:pt x="0" y="8510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05680" y="1502451"/>
              <a:ext cx="836289" cy="732799"/>
            </a:xfrm>
            <a:custGeom>
              <a:avLst/>
              <a:gdLst/>
              <a:ahLst/>
              <a:cxnLst/>
              <a:rect l="l" t="t" r="r" b="b"/>
              <a:pathLst>
                <a:path w="836289" h="732799">
                  <a:moveTo>
                    <a:pt x="0" y="0"/>
                  </a:moveTo>
                  <a:lnTo>
                    <a:pt x="836289" y="0"/>
                  </a:lnTo>
                  <a:lnTo>
                    <a:pt x="836289" y="732799"/>
                  </a:lnTo>
                  <a:lnTo>
                    <a:pt x="0" y="7327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947541" y="2614244"/>
              <a:ext cx="811922" cy="811922"/>
            </a:xfrm>
            <a:custGeom>
              <a:avLst/>
              <a:gdLst/>
              <a:ahLst/>
              <a:cxnLst/>
              <a:rect l="l" t="t" r="r" b="b"/>
              <a:pathLst>
                <a:path w="811922" h="811922">
                  <a:moveTo>
                    <a:pt x="0" y="0"/>
                  </a:moveTo>
                  <a:lnTo>
                    <a:pt x="811922" y="0"/>
                  </a:lnTo>
                  <a:lnTo>
                    <a:pt x="811922" y="811922"/>
                  </a:lnTo>
                  <a:lnTo>
                    <a:pt x="0" y="8119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928592" y="3779761"/>
              <a:ext cx="849821" cy="741469"/>
            </a:xfrm>
            <a:custGeom>
              <a:avLst/>
              <a:gdLst/>
              <a:ahLst/>
              <a:cxnLst/>
              <a:rect l="l" t="t" r="r" b="b"/>
              <a:pathLst>
                <a:path w="849821" h="741469">
                  <a:moveTo>
                    <a:pt x="0" y="0"/>
                  </a:moveTo>
                  <a:lnTo>
                    <a:pt x="849821" y="0"/>
                  </a:lnTo>
                  <a:lnTo>
                    <a:pt x="849821" y="741469"/>
                  </a:lnTo>
                  <a:lnTo>
                    <a:pt x="0" y="7414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472988" y="272845"/>
              <a:ext cx="844474" cy="844474"/>
            </a:xfrm>
            <a:custGeom>
              <a:avLst/>
              <a:gdLst/>
              <a:ahLst/>
              <a:cxnLst/>
              <a:rect l="l" t="t" r="r" b="b"/>
              <a:pathLst>
                <a:path w="844474" h="844474">
                  <a:moveTo>
                    <a:pt x="0" y="0"/>
                  </a:moveTo>
                  <a:lnTo>
                    <a:pt x="844474" y="0"/>
                  </a:lnTo>
                  <a:lnTo>
                    <a:pt x="844474" y="844475"/>
                  </a:lnTo>
                  <a:lnTo>
                    <a:pt x="0" y="8444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74839" y="2599820"/>
              <a:ext cx="840772" cy="840772"/>
            </a:xfrm>
            <a:custGeom>
              <a:avLst/>
              <a:gdLst/>
              <a:ahLst/>
              <a:cxnLst/>
              <a:rect l="l" t="t" r="r" b="b"/>
              <a:pathLst>
                <a:path w="840772" h="840772">
                  <a:moveTo>
                    <a:pt x="0" y="0"/>
                  </a:moveTo>
                  <a:lnTo>
                    <a:pt x="840772" y="0"/>
                  </a:lnTo>
                  <a:lnTo>
                    <a:pt x="840772" y="840771"/>
                  </a:lnTo>
                  <a:lnTo>
                    <a:pt x="0" y="8407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887987" y="4913478"/>
              <a:ext cx="800364" cy="800364"/>
            </a:xfrm>
            <a:custGeom>
              <a:avLst/>
              <a:gdLst/>
              <a:ahLst/>
              <a:cxnLst/>
              <a:rect l="l" t="t" r="r" b="b"/>
              <a:pathLst>
                <a:path w="800364" h="800364">
                  <a:moveTo>
                    <a:pt x="0" y="0"/>
                  </a:moveTo>
                  <a:lnTo>
                    <a:pt x="800364" y="0"/>
                  </a:lnTo>
                  <a:lnTo>
                    <a:pt x="800364" y="800363"/>
                  </a:lnTo>
                  <a:lnTo>
                    <a:pt x="0" y="8003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904666" y="6075374"/>
              <a:ext cx="865030" cy="865030"/>
            </a:xfrm>
            <a:custGeom>
              <a:avLst/>
              <a:gdLst/>
              <a:ahLst/>
              <a:cxnLst/>
              <a:rect l="l" t="t" r="r" b="b"/>
              <a:pathLst>
                <a:path w="865030" h="865030">
                  <a:moveTo>
                    <a:pt x="0" y="0"/>
                  </a:moveTo>
                  <a:lnTo>
                    <a:pt x="865031" y="0"/>
                  </a:lnTo>
                  <a:lnTo>
                    <a:pt x="865031" y="865031"/>
                  </a:lnTo>
                  <a:lnTo>
                    <a:pt x="0" y="8650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473445" y="4919288"/>
              <a:ext cx="843560" cy="852081"/>
            </a:xfrm>
            <a:custGeom>
              <a:avLst/>
              <a:gdLst/>
              <a:ahLst/>
              <a:cxnLst/>
              <a:rect l="l" t="t" r="r" b="b"/>
              <a:pathLst>
                <a:path w="843560" h="852081">
                  <a:moveTo>
                    <a:pt x="0" y="0"/>
                  </a:moveTo>
                  <a:lnTo>
                    <a:pt x="843560" y="0"/>
                  </a:lnTo>
                  <a:lnTo>
                    <a:pt x="843560" y="852080"/>
                  </a:lnTo>
                  <a:lnTo>
                    <a:pt x="0" y="8520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543945" y="6107049"/>
              <a:ext cx="660838" cy="792610"/>
            </a:xfrm>
            <a:custGeom>
              <a:avLst/>
              <a:gdLst/>
              <a:ahLst/>
              <a:cxnLst/>
              <a:rect l="l" t="t" r="r" b="b"/>
              <a:pathLst>
                <a:path w="660838" h="792610">
                  <a:moveTo>
                    <a:pt x="0" y="0"/>
                  </a:moveTo>
                  <a:lnTo>
                    <a:pt x="660839" y="0"/>
                  </a:lnTo>
                  <a:lnTo>
                    <a:pt x="660839" y="792610"/>
                  </a:lnTo>
                  <a:lnTo>
                    <a:pt x="0" y="7926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939033" y="6587959"/>
              <a:ext cx="320770" cy="320770"/>
            </a:xfrm>
            <a:custGeom>
              <a:avLst/>
              <a:gdLst/>
              <a:ahLst/>
              <a:cxnLst/>
              <a:rect l="l" t="t" r="r" b="b"/>
              <a:pathLst>
                <a:path w="320770" h="320770">
                  <a:moveTo>
                    <a:pt x="0" y="0"/>
                  </a:moveTo>
                  <a:lnTo>
                    <a:pt x="320770" y="0"/>
                  </a:lnTo>
                  <a:lnTo>
                    <a:pt x="320770" y="320771"/>
                  </a:lnTo>
                  <a:lnTo>
                    <a:pt x="0" y="3207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445306" y="3732848"/>
              <a:ext cx="899838" cy="899838"/>
            </a:xfrm>
            <a:custGeom>
              <a:avLst/>
              <a:gdLst/>
              <a:ahLst/>
              <a:cxnLst/>
              <a:rect l="l" t="t" r="r" b="b"/>
              <a:pathLst>
                <a:path w="899838" h="899838">
                  <a:moveTo>
                    <a:pt x="0" y="0"/>
                  </a:moveTo>
                  <a:lnTo>
                    <a:pt x="899838" y="0"/>
                  </a:lnTo>
                  <a:lnTo>
                    <a:pt x="899838" y="899837"/>
                  </a:lnTo>
                  <a:lnTo>
                    <a:pt x="0" y="8998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2465331" y="1549732"/>
              <a:ext cx="859788" cy="615823"/>
            </a:xfrm>
            <a:custGeom>
              <a:avLst/>
              <a:gdLst/>
              <a:ahLst/>
              <a:cxnLst/>
              <a:rect l="l" t="t" r="r" b="b"/>
              <a:pathLst>
                <a:path w="859788" h="615823">
                  <a:moveTo>
                    <a:pt x="0" y="0"/>
                  </a:moveTo>
                  <a:lnTo>
                    <a:pt x="859788" y="0"/>
                  </a:lnTo>
                  <a:lnTo>
                    <a:pt x="859788" y="615823"/>
                  </a:lnTo>
                  <a:lnTo>
                    <a:pt x="0" y="6158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32" name="Freeform 32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33" name="TextBox 33"/>
          <p:cNvSpPr txBox="1"/>
          <p:nvPr/>
        </p:nvSpPr>
        <p:spPr>
          <a:xfrm>
            <a:off x="15586958" y="2441021"/>
            <a:ext cx="1488025" cy="314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b="1" spc="-55">
                <a:solidFill>
                  <a:srgbClr val="FAFAFA"/>
                </a:solidFill>
                <a:latin typeface="Garet Bold"/>
                <a:ea typeface="Garet Bold"/>
                <a:cs typeface="Garet Bold"/>
                <a:sym typeface="Garet Bold"/>
              </a:rPr>
              <a:t>SAÍDAS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684406" y="3725376"/>
            <a:ext cx="644065" cy="32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IDP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16380" y="4799810"/>
            <a:ext cx="1488025" cy="321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FaceMatch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028865" y="4209872"/>
            <a:ext cx="1488025" cy="321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Liveness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302653" y="3110492"/>
            <a:ext cx="1488025" cy="652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Background</a:t>
            </a:r>
          </a:p>
          <a:p>
            <a:pPr algn="ctr">
              <a:lnSpc>
                <a:spcPts val="2611"/>
              </a:lnSpc>
            </a:pPr>
            <a:r>
              <a:rPr lang="en-US" sz="1865" u="none" strike="noStrike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Check / KYC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3905" y="4370799"/>
            <a:ext cx="1488025" cy="5307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 spc="-47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Input</a:t>
            </a:r>
          </a:p>
          <a:p>
            <a:pPr algn="ctr">
              <a:lnSpc>
                <a:spcPts val="2239"/>
              </a:lnSpc>
            </a:pPr>
            <a:r>
              <a:rPr lang="en-US" sz="1599" b="1" u="none" strike="noStrike" spc="-47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Agent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111930" y="7247087"/>
            <a:ext cx="1488025" cy="321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RPA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2934592" y="3588889"/>
            <a:ext cx="1488025" cy="32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mostValid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867704" y="6675298"/>
            <a:ext cx="1724334" cy="321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spc="-55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IA Generativa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28700" y="2441021"/>
            <a:ext cx="1488025" cy="314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b="1" spc="-55">
                <a:solidFill>
                  <a:srgbClr val="FAFAFA"/>
                </a:solidFill>
                <a:latin typeface="Garet Bold"/>
                <a:ea typeface="Garet Bold"/>
                <a:cs typeface="Garet Bold"/>
                <a:sym typeface="Garet Bold"/>
              </a:rPr>
              <a:t>ENTRADAS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48238" y="7182003"/>
            <a:ext cx="2191523" cy="314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1"/>
              </a:lnSpc>
            </a:pPr>
            <a:r>
              <a:rPr lang="en-US" sz="1865" b="1" spc="-55">
                <a:solidFill>
                  <a:srgbClr val="1A6EC0"/>
                </a:solidFill>
                <a:latin typeface="Garet Bold"/>
                <a:ea typeface="Garet Bold"/>
                <a:cs typeface="Garet Bold"/>
                <a:sym typeface="Garet Bold"/>
              </a:rPr>
              <a:t>most</a:t>
            </a:r>
            <a:r>
              <a:rPr lang="en-US" sz="1865" b="1" spc="-55">
                <a:solidFill>
                  <a:srgbClr val="B00001"/>
                </a:solidFill>
                <a:latin typeface="Garet Bold"/>
                <a:ea typeface="Garet Bold"/>
                <a:cs typeface="Garet Bold"/>
                <a:sym typeface="Garet Bold"/>
              </a:rPr>
              <a:t>QI Connect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31587" y="895911"/>
            <a:ext cx="324974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ORQUESTRAÇÃO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4F4F4"/>
                </a:solidFill>
                <a:latin typeface="Open Sans"/>
                <a:ea typeface="Open Sans"/>
                <a:cs typeface="Open Sans"/>
                <a:sym typeface="Open Sans"/>
              </a:rPr>
              <a:t>9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3592038" y="6137812"/>
            <a:ext cx="1072058" cy="5307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 b="1" u="none" strike="noStrike" spc="-47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Output</a:t>
            </a:r>
          </a:p>
          <a:p>
            <a:pPr algn="ctr">
              <a:lnSpc>
                <a:spcPts val="2239"/>
              </a:lnSpc>
            </a:pPr>
            <a:r>
              <a:rPr lang="en-US" sz="1599" b="1" u="none" strike="noStrike" spc="-47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Agent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048430" y="2193823"/>
            <a:ext cx="7799595" cy="463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1"/>
              </a:lnSpc>
            </a:pPr>
            <a:r>
              <a:rPr lang="en-US" sz="2765" b="1" spc="-82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Padronização de Dados Multimodais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14787920" y="2934788"/>
            <a:ext cx="3160068" cy="5495284"/>
            <a:chOff x="0" y="0"/>
            <a:chExt cx="4213423" cy="7327046"/>
          </a:xfrm>
        </p:grpSpPr>
        <p:grpSp>
          <p:nvGrpSpPr>
            <p:cNvPr id="49" name="Group 49"/>
            <p:cNvGrpSpPr/>
            <p:nvPr/>
          </p:nvGrpSpPr>
          <p:grpSpPr>
            <a:xfrm>
              <a:off x="187114" y="76610"/>
              <a:ext cx="4026310" cy="7250436"/>
              <a:chOff x="0" y="0"/>
              <a:chExt cx="795320" cy="1432185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795320" cy="1432185"/>
              </a:xfrm>
              <a:custGeom>
                <a:avLst/>
                <a:gdLst/>
                <a:ahLst/>
                <a:cxnLst/>
                <a:rect l="l" t="t" r="r" b="b"/>
                <a:pathLst>
                  <a:path w="795320" h="1432185">
                    <a:moveTo>
                      <a:pt x="130753" y="0"/>
                    </a:moveTo>
                    <a:lnTo>
                      <a:pt x="664568" y="0"/>
                    </a:lnTo>
                    <a:cubicBezTo>
                      <a:pt x="699246" y="0"/>
                      <a:pt x="732503" y="13776"/>
                      <a:pt x="757024" y="38297"/>
                    </a:cubicBezTo>
                    <a:cubicBezTo>
                      <a:pt x="781545" y="62817"/>
                      <a:pt x="795320" y="96075"/>
                      <a:pt x="795320" y="130753"/>
                    </a:cubicBezTo>
                    <a:lnTo>
                      <a:pt x="795320" y="1301432"/>
                    </a:lnTo>
                    <a:cubicBezTo>
                      <a:pt x="795320" y="1373645"/>
                      <a:pt x="736781" y="1432185"/>
                      <a:pt x="664568" y="1432185"/>
                    </a:cubicBezTo>
                    <a:lnTo>
                      <a:pt x="130753" y="1432185"/>
                    </a:lnTo>
                    <a:cubicBezTo>
                      <a:pt x="58540" y="1432185"/>
                      <a:pt x="0" y="1373645"/>
                      <a:pt x="0" y="1301432"/>
                    </a:cubicBezTo>
                    <a:lnTo>
                      <a:pt x="0" y="130753"/>
                    </a:lnTo>
                    <a:cubicBezTo>
                      <a:pt x="0" y="58540"/>
                      <a:pt x="58540" y="0"/>
                      <a:pt x="130753" y="0"/>
                    </a:cubicBezTo>
                    <a:close/>
                  </a:path>
                </a:pathLst>
              </a:custGeom>
              <a:solidFill>
                <a:srgbClr val="737373">
                  <a:alpha val="31765"/>
                </a:srgbClr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TextBox 51"/>
              <p:cNvSpPr txBox="1"/>
              <p:nvPr/>
            </p:nvSpPr>
            <p:spPr>
              <a:xfrm>
                <a:off x="0" y="0"/>
                <a:ext cx="795320" cy="14321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grpSp>
          <p:nvGrpSpPr>
            <p:cNvPr id="52" name="Group 52"/>
            <p:cNvGrpSpPr/>
            <p:nvPr/>
          </p:nvGrpSpPr>
          <p:grpSpPr>
            <a:xfrm>
              <a:off x="0" y="0"/>
              <a:ext cx="4114800" cy="7250436"/>
              <a:chOff x="0" y="0"/>
              <a:chExt cx="812800" cy="1432185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812800" cy="1432185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432185">
                    <a:moveTo>
                      <a:pt x="127941" y="0"/>
                    </a:moveTo>
                    <a:lnTo>
                      <a:pt x="684859" y="0"/>
                    </a:lnTo>
                    <a:cubicBezTo>
                      <a:pt x="718791" y="0"/>
                      <a:pt x="751333" y="13479"/>
                      <a:pt x="775327" y="37473"/>
                    </a:cubicBezTo>
                    <a:cubicBezTo>
                      <a:pt x="799321" y="61467"/>
                      <a:pt x="812800" y="94009"/>
                      <a:pt x="812800" y="127941"/>
                    </a:cubicBezTo>
                    <a:lnTo>
                      <a:pt x="812800" y="1304244"/>
                    </a:lnTo>
                    <a:cubicBezTo>
                      <a:pt x="812800" y="1338176"/>
                      <a:pt x="799321" y="1370718"/>
                      <a:pt x="775327" y="1394712"/>
                    </a:cubicBezTo>
                    <a:cubicBezTo>
                      <a:pt x="751333" y="1418705"/>
                      <a:pt x="718791" y="1432185"/>
                      <a:pt x="684859" y="1432185"/>
                    </a:cubicBezTo>
                    <a:lnTo>
                      <a:pt x="127941" y="1432185"/>
                    </a:lnTo>
                    <a:cubicBezTo>
                      <a:pt x="94009" y="1432185"/>
                      <a:pt x="61467" y="1418705"/>
                      <a:pt x="37473" y="1394712"/>
                    </a:cubicBezTo>
                    <a:cubicBezTo>
                      <a:pt x="13479" y="1370718"/>
                      <a:pt x="0" y="1338176"/>
                      <a:pt x="0" y="1304244"/>
                    </a:cubicBezTo>
                    <a:lnTo>
                      <a:pt x="0" y="127941"/>
                    </a:lnTo>
                    <a:cubicBezTo>
                      <a:pt x="0" y="94009"/>
                      <a:pt x="13479" y="61467"/>
                      <a:pt x="37473" y="37473"/>
                    </a:cubicBezTo>
                    <a:cubicBezTo>
                      <a:pt x="61467" y="13479"/>
                      <a:pt x="94009" y="0"/>
                      <a:pt x="127941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0" y="0"/>
                <a:ext cx="812800" cy="14321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55" name="Freeform 55"/>
            <p:cNvSpPr/>
            <p:nvPr/>
          </p:nvSpPr>
          <p:spPr>
            <a:xfrm>
              <a:off x="783135" y="186191"/>
              <a:ext cx="1055472" cy="1092338"/>
            </a:xfrm>
            <a:custGeom>
              <a:avLst/>
              <a:gdLst/>
              <a:ahLst/>
              <a:cxnLst/>
              <a:rect l="l" t="t" r="r" b="b"/>
              <a:pathLst>
                <a:path w="1055472" h="1092338">
                  <a:moveTo>
                    <a:pt x="0" y="0"/>
                  </a:moveTo>
                  <a:lnTo>
                    <a:pt x="1055472" y="0"/>
                  </a:lnTo>
                  <a:lnTo>
                    <a:pt x="1055472" y="1092338"/>
                  </a:lnTo>
                  <a:lnTo>
                    <a:pt x="0" y="10923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56"/>
            <p:cNvSpPr/>
            <p:nvPr/>
          </p:nvSpPr>
          <p:spPr>
            <a:xfrm>
              <a:off x="795511" y="1512375"/>
              <a:ext cx="1030719" cy="903168"/>
            </a:xfrm>
            <a:custGeom>
              <a:avLst/>
              <a:gdLst/>
              <a:ahLst/>
              <a:cxnLst/>
              <a:rect l="l" t="t" r="r" b="b"/>
              <a:pathLst>
                <a:path w="1030719" h="903168">
                  <a:moveTo>
                    <a:pt x="0" y="0"/>
                  </a:moveTo>
                  <a:lnTo>
                    <a:pt x="1030719" y="0"/>
                  </a:lnTo>
                  <a:lnTo>
                    <a:pt x="1030719" y="903168"/>
                  </a:lnTo>
                  <a:lnTo>
                    <a:pt x="0" y="9031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57"/>
            <p:cNvSpPr/>
            <p:nvPr/>
          </p:nvSpPr>
          <p:spPr>
            <a:xfrm>
              <a:off x="859570" y="2649389"/>
              <a:ext cx="902601" cy="902601"/>
            </a:xfrm>
            <a:custGeom>
              <a:avLst/>
              <a:gdLst/>
              <a:ahLst/>
              <a:cxnLst/>
              <a:rect l="l" t="t" r="r" b="b"/>
              <a:pathLst>
                <a:path w="902601" h="902601">
                  <a:moveTo>
                    <a:pt x="0" y="0"/>
                  </a:moveTo>
                  <a:lnTo>
                    <a:pt x="902601" y="0"/>
                  </a:lnTo>
                  <a:lnTo>
                    <a:pt x="902601" y="902602"/>
                  </a:lnTo>
                  <a:lnTo>
                    <a:pt x="0" y="9026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31634" y="3785837"/>
              <a:ext cx="958473" cy="836268"/>
            </a:xfrm>
            <a:custGeom>
              <a:avLst/>
              <a:gdLst/>
              <a:ahLst/>
              <a:cxnLst/>
              <a:rect l="l" t="t" r="r" b="b"/>
              <a:pathLst>
                <a:path w="958473" h="836268">
                  <a:moveTo>
                    <a:pt x="0" y="0"/>
                  </a:moveTo>
                  <a:lnTo>
                    <a:pt x="958473" y="0"/>
                  </a:lnTo>
                  <a:lnTo>
                    <a:pt x="958473" y="836267"/>
                  </a:lnTo>
                  <a:lnTo>
                    <a:pt x="0" y="8362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59" name="Freeform 59"/>
            <p:cNvSpPr/>
            <p:nvPr/>
          </p:nvSpPr>
          <p:spPr>
            <a:xfrm>
              <a:off x="2487191" y="285160"/>
              <a:ext cx="844474" cy="844474"/>
            </a:xfrm>
            <a:custGeom>
              <a:avLst/>
              <a:gdLst/>
              <a:ahLst/>
              <a:cxnLst/>
              <a:rect l="l" t="t" r="r" b="b"/>
              <a:pathLst>
                <a:path w="844474" h="844474">
                  <a:moveTo>
                    <a:pt x="0" y="0"/>
                  </a:moveTo>
                  <a:lnTo>
                    <a:pt x="844474" y="0"/>
                  </a:lnTo>
                  <a:lnTo>
                    <a:pt x="844474" y="844474"/>
                  </a:lnTo>
                  <a:lnTo>
                    <a:pt x="0" y="8444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0" name="Freeform 60"/>
            <p:cNvSpPr/>
            <p:nvPr/>
          </p:nvSpPr>
          <p:spPr>
            <a:xfrm>
              <a:off x="2490894" y="2649389"/>
              <a:ext cx="840772" cy="840772"/>
            </a:xfrm>
            <a:custGeom>
              <a:avLst/>
              <a:gdLst/>
              <a:ahLst/>
              <a:cxnLst/>
              <a:rect l="l" t="t" r="r" b="b"/>
              <a:pathLst>
                <a:path w="840772" h="840772">
                  <a:moveTo>
                    <a:pt x="0" y="0"/>
                  </a:moveTo>
                  <a:lnTo>
                    <a:pt x="840771" y="0"/>
                  </a:lnTo>
                  <a:lnTo>
                    <a:pt x="840771" y="840772"/>
                  </a:lnTo>
                  <a:lnTo>
                    <a:pt x="0" y="8407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1" name="Freeform 61"/>
            <p:cNvSpPr/>
            <p:nvPr/>
          </p:nvSpPr>
          <p:spPr>
            <a:xfrm>
              <a:off x="817259" y="4855951"/>
              <a:ext cx="987224" cy="987224"/>
            </a:xfrm>
            <a:custGeom>
              <a:avLst/>
              <a:gdLst/>
              <a:ahLst/>
              <a:cxnLst/>
              <a:rect l="l" t="t" r="r" b="b"/>
              <a:pathLst>
                <a:path w="987224" h="987224">
                  <a:moveTo>
                    <a:pt x="0" y="0"/>
                  </a:moveTo>
                  <a:lnTo>
                    <a:pt x="987224" y="0"/>
                  </a:lnTo>
                  <a:lnTo>
                    <a:pt x="987224" y="987224"/>
                  </a:lnTo>
                  <a:lnTo>
                    <a:pt x="0" y="9872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2" name="Freeform 62"/>
            <p:cNvSpPr/>
            <p:nvPr/>
          </p:nvSpPr>
          <p:spPr>
            <a:xfrm>
              <a:off x="817259" y="6077021"/>
              <a:ext cx="987224" cy="987224"/>
            </a:xfrm>
            <a:custGeom>
              <a:avLst/>
              <a:gdLst/>
              <a:ahLst/>
              <a:cxnLst/>
              <a:rect l="l" t="t" r="r" b="b"/>
              <a:pathLst>
                <a:path w="987224" h="987224">
                  <a:moveTo>
                    <a:pt x="0" y="0"/>
                  </a:moveTo>
                  <a:lnTo>
                    <a:pt x="987224" y="0"/>
                  </a:lnTo>
                  <a:lnTo>
                    <a:pt x="987224" y="987224"/>
                  </a:lnTo>
                  <a:lnTo>
                    <a:pt x="0" y="9872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3" name="Freeform 63"/>
            <p:cNvSpPr/>
            <p:nvPr/>
          </p:nvSpPr>
          <p:spPr>
            <a:xfrm>
              <a:off x="2470642" y="4861761"/>
              <a:ext cx="843560" cy="852081"/>
            </a:xfrm>
            <a:custGeom>
              <a:avLst/>
              <a:gdLst/>
              <a:ahLst/>
              <a:cxnLst/>
              <a:rect l="l" t="t" r="r" b="b"/>
              <a:pathLst>
                <a:path w="843560" h="852081">
                  <a:moveTo>
                    <a:pt x="0" y="0"/>
                  </a:moveTo>
                  <a:lnTo>
                    <a:pt x="843560" y="0"/>
                  </a:lnTo>
                  <a:lnTo>
                    <a:pt x="843560" y="852080"/>
                  </a:lnTo>
                  <a:lnTo>
                    <a:pt x="0" y="8520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467990" y="5993283"/>
              <a:ext cx="720755" cy="864474"/>
            </a:xfrm>
            <a:custGeom>
              <a:avLst/>
              <a:gdLst/>
              <a:ahLst/>
              <a:cxnLst/>
              <a:rect l="l" t="t" r="r" b="b"/>
              <a:pathLst>
                <a:path w="720755" h="864474">
                  <a:moveTo>
                    <a:pt x="0" y="0"/>
                  </a:moveTo>
                  <a:lnTo>
                    <a:pt x="720755" y="0"/>
                  </a:lnTo>
                  <a:lnTo>
                    <a:pt x="720755" y="864474"/>
                  </a:lnTo>
                  <a:lnTo>
                    <a:pt x="0" y="8644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892422" y="6684858"/>
              <a:ext cx="379387" cy="379387"/>
            </a:xfrm>
            <a:custGeom>
              <a:avLst/>
              <a:gdLst/>
              <a:ahLst/>
              <a:cxnLst/>
              <a:rect l="l" t="t" r="r" b="b"/>
              <a:pathLst>
                <a:path w="379387" h="379387">
                  <a:moveTo>
                    <a:pt x="0" y="0"/>
                  </a:moveTo>
                  <a:lnTo>
                    <a:pt x="379387" y="0"/>
                  </a:lnTo>
                  <a:lnTo>
                    <a:pt x="379387" y="379387"/>
                  </a:lnTo>
                  <a:lnTo>
                    <a:pt x="0" y="3793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6" name="Freeform 66"/>
            <p:cNvSpPr/>
            <p:nvPr/>
          </p:nvSpPr>
          <p:spPr>
            <a:xfrm>
              <a:off x="2371972" y="3782261"/>
              <a:ext cx="899838" cy="899838"/>
            </a:xfrm>
            <a:custGeom>
              <a:avLst/>
              <a:gdLst/>
              <a:ahLst/>
              <a:cxnLst/>
              <a:rect l="l" t="t" r="r" b="b"/>
              <a:pathLst>
                <a:path w="899838" h="899838">
                  <a:moveTo>
                    <a:pt x="0" y="0"/>
                  </a:moveTo>
                  <a:lnTo>
                    <a:pt x="899837" y="0"/>
                  </a:lnTo>
                  <a:lnTo>
                    <a:pt x="899837" y="899837"/>
                  </a:lnTo>
                  <a:lnTo>
                    <a:pt x="0" y="8998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7" name="Freeform 67"/>
            <p:cNvSpPr/>
            <p:nvPr/>
          </p:nvSpPr>
          <p:spPr>
            <a:xfrm>
              <a:off x="2454414" y="1581600"/>
              <a:ext cx="859788" cy="615823"/>
            </a:xfrm>
            <a:custGeom>
              <a:avLst/>
              <a:gdLst/>
              <a:ahLst/>
              <a:cxnLst/>
              <a:rect l="l" t="t" r="r" b="b"/>
              <a:pathLst>
                <a:path w="859788" h="615823">
                  <a:moveTo>
                    <a:pt x="0" y="0"/>
                  </a:moveTo>
                  <a:lnTo>
                    <a:pt x="859788" y="0"/>
                  </a:lnTo>
                  <a:lnTo>
                    <a:pt x="859788" y="615823"/>
                  </a:lnTo>
                  <a:lnTo>
                    <a:pt x="0" y="6158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100000">
                <p:cTn id="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10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2121E">
                <a:alpha val="100000"/>
              </a:srgbClr>
            </a:gs>
            <a:gs pos="100000">
              <a:srgbClr val="337ACD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Imagem 46">
            <a:extLst>
              <a:ext uri="{FF2B5EF4-FFF2-40B4-BE49-F238E27FC236}">
                <a16:creationId xmlns:a16="http://schemas.microsoft.com/office/drawing/2014/main" id="{A889E2CD-ADF4-4F95-E206-343A1777DD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5"/>
            <a:ext cx="18288000" cy="10292469"/>
          </a:xfrm>
          <a:prstGeom prst="rect">
            <a:avLst/>
          </a:prstGeom>
        </p:spPr>
      </p:pic>
    </p:spTree>
  </p:cSld>
  <p:clrMapOvr>
    <a:masterClrMapping/>
  </p:clrMapOvr>
  <p:transition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1895" y="-726831"/>
            <a:ext cx="8006105" cy="11013831"/>
            <a:chOff x="0" y="0"/>
            <a:chExt cx="2108604" cy="29007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8604" cy="2900762"/>
            </a:xfrm>
            <a:custGeom>
              <a:avLst/>
              <a:gdLst/>
              <a:ahLst/>
              <a:cxnLst/>
              <a:rect l="l" t="t" r="r" b="b"/>
              <a:pathLst>
                <a:path w="2108604" h="2900762">
                  <a:moveTo>
                    <a:pt x="0" y="0"/>
                  </a:moveTo>
                  <a:lnTo>
                    <a:pt x="2108604" y="0"/>
                  </a:lnTo>
                  <a:lnTo>
                    <a:pt x="2108604" y="2900762"/>
                  </a:lnTo>
                  <a:lnTo>
                    <a:pt x="0" y="2900762"/>
                  </a:lnTo>
                  <a:close/>
                </a:path>
              </a:pathLst>
            </a:custGeom>
            <a:solidFill>
              <a:srgbClr val="20292E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08604" cy="29293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885987" y="6727512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pic>
        <p:nvPicPr>
          <p:cNvPr id="6" name="Picture 6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00" end="1301.364"/>
                </p14:media>
              </p:ext>
            </p:extLst>
          </p:nvPr>
        </p:nvPicPr>
        <p:blipFill>
          <a:blip r:embed="rId5"/>
          <a:srcRect l="38322" t="36176" r="35341" b="26052"/>
          <a:stretch>
            <a:fillRect/>
          </a:stretch>
        </p:blipFill>
        <p:spPr>
          <a:xfrm>
            <a:off x="10620094" y="2418284"/>
            <a:ext cx="7329707" cy="5913131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015415" y="1986056"/>
            <a:ext cx="6809456" cy="1292355"/>
            <a:chOff x="0" y="0"/>
            <a:chExt cx="9079274" cy="1723140"/>
          </a:xfrm>
        </p:grpSpPr>
        <p:sp>
          <p:nvSpPr>
            <p:cNvPr id="8" name="Freeform 8"/>
            <p:cNvSpPr/>
            <p:nvPr/>
          </p:nvSpPr>
          <p:spPr>
            <a:xfrm>
              <a:off x="0" y="445540"/>
              <a:ext cx="4990352" cy="1277600"/>
            </a:xfrm>
            <a:custGeom>
              <a:avLst/>
              <a:gdLst/>
              <a:ahLst/>
              <a:cxnLst/>
              <a:rect l="l" t="t" r="r" b="b"/>
              <a:pathLst>
                <a:path w="4990352" h="1277600">
                  <a:moveTo>
                    <a:pt x="0" y="0"/>
                  </a:moveTo>
                  <a:lnTo>
                    <a:pt x="4990352" y="0"/>
                  </a:lnTo>
                  <a:lnTo>
                    <a:pt x="4990352" y="1277600"/>
                  </a:lnTo>
                  <a:lnTo>
                    <a:pt x="0" y="1277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36665" t="-276699" r="-33817" b="-289213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7713" y="-38100"/>
              <a:ext cx="9061561" cy="9292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180"/>
                </a:lnSpc>
              </a:pPr>
              <a:r>
                <a:rPr lang="en-US" sz="4390" b="1">
                  <a:solidFill>
                    <a:srgbClr val="54545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IDP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755798"/>
            <a:ext cx="8434342" cy="699273"/>
            <a:chOff x="0" y="0"/>
            <a:chExt cx="11245789" cy="932365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565413" cy="932365"/>
              <a:chOff x="0" y="0"/>
              <a:chExt cx="125245" cy="2065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25245" cy="206529"/>
              </a:xfrm>
              <a:custGeom>
                <a:avLst/>
                <a:gdLst/>
                <a:ahLst/>
                <a:cxnLst/>
                <a:rect l="l" t="t" r="r" b="b"/>
                <a:pathLst>
                  <a:path w="125245" h="206529">
                    <a:moveTo>
                      <a:pt x="0" y="0"/>
                    </a:moveTo>
                    <a:lnTo>
                      <a:pt x="125245" y="0"/>
                    </a:lnTo>
                    <a:lnTo>
                      <a:pt x="125245" y="206529"/>
                    </a:lnTo>
                    <a:lnTo>
                      <a:pt x="0" y="206529"/>
                    </a:lnTo>
                    <a:close/>
                  </a:path>
                </a:pathLst>
              </a:custGeom>
              <a:solidFill>
                <a:srgbClr val="EB002B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28575"/>
                <a:ext cx="125245" cy="2351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519548" y="0"/>
              <a:ext cx="9778281" cy="932365"/>
              <a:chOff x="0" y="0"/>
              <a:chExt cx="2165998" cy="20652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165998" cy="206529"/>
              </a:xfrm>
              <a:custGeom>
                <a:avLst/>
                <a:gdLst/>
                <a:ahLst/>
                <a:cxnLst/>
                <a:rect l="l" t="t" r="r" b="b"/>
                <a:pathLst>
                  <a:path w="2165998" h="206529">
                    <a:moveTo>
                      <a:pt x="0" y="0"/>
                    </a:moveTo>
                    <a:lnTo>
                      <a:pt x="2165998" y="0"/>
                    </a:lnTo>
                    <a:lnTo>
                      <a:pt x="2165998" y="206529"/>
                    </a:lnTo>
                    <a:lnTo>
                      <a:pt x="0" y="206529"/>
                    </a:lnTo>
                    <a:close/>
                  </a:path>
                </a:pathLst>
              </a:custGeom>
              <a:solidFill>
                <a:srgbClr val="26226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28575"/>
                <a:ext cx="2165998" cy="2351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937183" y="183643"/>
              <a:ext cx="10308606" cy="574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80"/>
                </a:lnSpc>
              </a:pPr>
              <a:r>
                <a:rPr lang="en-US" sz="2900" b="1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1 – ENTRADA DE RELACIONAMENTO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8700" y="3536525"/>
            <a:ext cx="8228105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20"/>
              </a:lnSpc>
              <a:spcBef>
                <a:spcPct val="0"/>
              </a:spcBef>
            </a:pPr>
            <a:r>
              <a:rPr lang="en-US" sz="2600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Solução de Inteligência Artificial para automatizar processos de </a:t>
            </a:r>
            <a:r>
              <a:rPr lang="en-US" sz="2600" b="1">
                <a:solidFill>
                  <a:srgbClr val="B00001"/>
                </a:solidFill>
                <a:latin typeface="Telegraf Bold"/>
                <a:ea typeface="Telegraf Bold"/>
                <a:cs typeface="Telegraf Bold"/>
                <a:sym typeface="Telegraf Bold"/>
              </a:rPr>
              <a:t>Processamento Inteligente de Documentos</a:t>
            </a:r>
            <a:r>
              <a:rPr lang="en-US" sz="2600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 (</a:t>
            </a:r>
            <a:r>
              <a:rPr lang="en-US" sz="2600" b="1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  <a:r>
              <a:rPr lang="en-US" sz="2600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28700" y="5022425"/>
            <a:ext cx="8595963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As imagens são processadas por uma série de redes neurais para: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34542" y="7546761"/>
            <a:ext cx="2730405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Extrair os dados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34542" y="7041870"/>
            <a:ext cx="4351858" cy="3473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Melhorar</a:t>
            </a:r>
            <a:r>
              <a:rPr lang="en-US" sz="23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a </a:t>
            </a:r>
            <a:r>
              <a:rPr lang="en-US" sz="23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perspectiva</a:t>
            </a:r>
            <a:endParaRPr lang="en-US" sz="2304" dirty="0">
              <a:solidFill>
                <a:srgbClr val="545454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34542" y="6527454"/>
            <a:ext cx="4807276" cy="3473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Tipificar</a:t>
            </a:r>
            <a:r>
              <a:rPr lang="en-US" sz="23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o(s) </a:t>
            </a:r>
            <a:r>
              <a:rPr lang="en-US" sz="23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documento</a:t>
            </a:r>
            <a:r>
              <a:rPr lang="en-US" sz="23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(s)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34542" y="6013005"/>
            <a:ext cx="4807276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spcBef>
                <a:spcPct val="0"/>
              </a:spcBef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Analisar a qualidade da imagem</a:t>
            </a:r>
          </a:p>
        </p:txBody>
      </p:sp>
      <p:sp>
        <p:nvSpPr>
          <p:cNvPr id="25" name="Freeform 25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10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18361" y="755798"/>
            <a:ext cx="7333711" cy="699273"/>
            <a:chOff x="0" y="0"/>
            <a:chExt cx="2165998" cy="206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292E64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985483" y="8393126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9" name="AutoShape 9"/>
          <p:cNvSpPr/>
          <p:nvPr/>
        </p:nvSpPr>
        <p:spPr>
          <a:xfrm>
            <a:off x="1028700" y="2923679"/>
            <a:ext cx="3577800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10" name="Freeform 10"/>
          <p:cNvSpPr/>
          <p:nvPr/>
        </p:nvSpPr>
        <p:spPr>
          <a:xfrm>
            <a:off x="9018858" y="1824625"/>
            <a:ext cx="4953438" cy="3104620"/>
          </a:xfrm>
          <a:custGeom>
            <a:avLst/>
            <a:gdLst/>
            <a:ahLst/>
            <a:cxnLst/>
            <a:rect l="l" t="t" r="r" b="b"/>
            <a:pathLst>
              <a:path w="4953438" h="3104620">
                <a:moveTo>
                  <a:pt x="0" y="0"/>
                </a:moveTo>
                <a:lnTo>
                  <a:pt x="4953438" y="0"/>
                </a:lnTo>
                <a:lnTo>
                  <a:pt x="4953438" y="3104619"/>
                </a:lnTo>
                <a:lnTo>
                  <a:pt x="0" y="31046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>
          <a:xfrm>
            <a:off x="9018858" y="6120051"/>
            <a:ext cx="5007094" cy="3138249"/>
          </a:xfrm>
          <a:custGeom>
            <a:avLst/>
            <a:gdLst/>
            <a:ahLst/>
            <a:cxnLst/>
            <a:rect l="l" t="t" r="r" b="b"/>
            <a:pathLst>
              <a:path w="5007094" h="3138249">
                <a:moveTo>
                  <a:pt x="0" y="0"/>
                </a:moveTo>
                <a:lnTo>
                  <a:pt x="5007094" y="0"/>
                </a:lnTo>
                <a:lnTo>
                  <a:pt x="5007094" y="3138249"/>
                </a:lnTo>
                <a:lnTo>
                  <a:pt x="0" y="31382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2" name="TextBox 12"/>
          <p:cNvSpPr txBox="1"/>
          <p:nvPr/>
        </p:nvSpPr>
        <p:spPr>
          <a:xfrm>
            <a:off x="9148310" y="5060217"/>
            <a:ext cx="2566957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 b="1">
                <a:solidFill>
                  <a:srgbClr val="262261"/>
                </a:solidFill>
                <a:latin typeface="Telegraf Bold"/>
                <a:ea typeface="Telegraf Bold"/>
                <a:cs typeface="Telegraf Bold"/>
                <a:sym typeface="Telegraf Bold"/>
              </a:rPr>
              <a:t>CLARO / ESCURO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735978" y="5060217"/>
            <a:ext cx="1000678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 b="1">
                <a:solidFill>
                  <a:srgbClr val="262261"/>
                </a:solidFill>
                <a:latin typeface="Telegraf Bold"/>
                <a:ea typeface="Telegraf Bold"/>
                <a:cs typeface="Telegraf Bold"/>
                <a:sym typeface="Telegraf Bold"/>
              </a:rPr>
              <a:t>ROSTO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8310" y="5574633"/>
            <a:ext cx="1385611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 b="1">
                <a:solidFill>
                  <a:srgbClr val="292E64"/>
                </a:solidFill>
                <a:latin typeface="Telegraf Bold"/>
                <a:ea typeface="Telegraf Bold"/>
                <a:cs typeface="Telegraf Bold"/>
                <a:sym typeface="Telegraf Bold"/>
              </a:rPr>
              <a:t>NITIDEZ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02772" y="5574633"/>
            <a:ext cx="1385611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 b="1">
                <a:solidFill>
                  <a:srgbClr val="292E64"/>
                </a:solidFill>
                <a:latin typeface="Telegraf Bold"/>
                <a:ea typeface="Telegraf Bold"/>
                <a:cs typeface="Telegraf Bold"/>
                <a:sym typeface="Telegraf Bold"/>
              </a:rPr>
              <a:t>REFLEXO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457233" y="5574633"/>
            <a:ext cx="1279423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 b="1">
                <a:solidFill>
                  <a:srgbClr val="292E64"/>
                </a:solidFill>
                <a:latin typeface="Telegraf Bold"/>
                <a:ea typeface="Telegraf Bold"/>
                <a:cs typeface="Telegraf Bold"/>
                <a:sym typeface="Telegraf Bold"/>
              </a:rPr>
              <a:t>DOBRAS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12322808" y="5100727"/>
            <a:ext cx="0" cy="859776"/>
          </a:xfrm>
          <a:prstGeom prst="line">
            <a:avLst/>
          </a:prstGeom>
          <a:ln w="28575" cap="flat">
            <a:solidFill>
              <a:srgbClr val="737373"/>
            </a:solidFill>
            <a:prstDash val="lgDash"/>
            <a:headEnd type="arrow" w="med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18" name="AutoShape 18"/>
          <p:cNvSpPr/>
          <p:nvPr/>
        </p:nvSpPr>
        <p:spPr>
          <a:xfrm flipV="1">
            <a:off x="13958009" y="5100727"/>
            <a:ext cx="0" cy="859776"/>
          </a:xfrm>
          <a:prstGeom prst="line">
            <a:avLst/>
          </a:prstGeom>
          <a:ln w="28575" cap="flat">
            <a:solidFill>
              <a:srgbClr val="737373"/>
            </a:solidFill>
            <a:prstDash val="lgDash"/>
            <a:headEnd type="arrow" w="med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19" name="AutoShape 19"/>
          <p:cNvSpPr/>
          <p:nvPr/>
        </p:nvSpPr>
        <p:spPr>
          <a:xfrm flipV="1">
            <a:off x="9004571" y="5100727"/>
            <a:ext cx="0" cy="859776"/>
          </a:xfrm>
          <a:prstGeom prst="line">
            <a:avLst/>
          </a:prstGeom>
          <a:ln w="28575" cap="flat">
            <a:solidFill>
              <a:srgbClr val="737373"/>
            </a:solidFill>
            <a:prstDash val="lgDash"/>
            <a:headEnd type="arrow" w="med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20" name="Freeform 20"/>
          <p:cNvSpPr/>
          <p:nvPr/>
        </p:nvSpPr>
        <p:spPr>
          <a:xfrm>
            <a:off x="14473334" y="2427463"/>
            <a:ext cx="3537447" cy="2003079"/>
          </a:xfrm>
          <a:custGeom>
            <a:avLst/>
            <a:gdLst/>
            <a:ahLst/>
            <a:cxnLst/>
            <a:rect l="l" t="t" r="r" b="b"/>
            <a:pathLst>
              <a:path w="3537447" h="2003079">
                <a:moveTo>
                  <a:pt x="0" y="0"/>
                </a:moveTo>
                <a:lnTo>
                  <a:pt x="3537447" y="0"/>
                </a:lnTo>
                <a:lnTo>
                  <a:pt x="3537447" y="2003079"/>
                </a:lnTo>
                <a:lnTo>
                  <a:pt x="0" y="200307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1" name="Freeform 21"/>
          <p:cNvSpPr/>
          <p:nvPr/>
        </p:nvSpPr>
        <p:spPr>
          <a:xfrm>
            <a:off x="1028700" y="8467355"/>
            <a:ext cx="2802918" cy="717586"/>
          </a:xfrm>
          <a:custGeom>
            <a:avLst/>
            <a:gdLst/>
            <a:ahLst/>
            <a:cxnLst/>
            <a:rect l="l" t="t" r="r" b="b"/>
            <a:pathLst>
              <a:path w="2802918" h="717586">
                <a:moveTo>
                  <a:pt x="0" y="0"/>
                </a:moveTo>
                <a:lnTo>
                  <a:pt x="2802918" y="0"/>
                </a:lnTo>
                <a:lnTo>
                  <a:pt x="2802918" y="717586"/>
                </a:lnTo>
                <a:lnTo>
                  <a:pt x="0" y="71758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36665" t="-276699" r="-33817" b="-28921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2" name="Freeform 22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3" name="Freeform 23"/>
          <p:cNvSpPr/>
          <p:nvPr/>
        </p:nvSpPr>
        <p:spPr>
          <a:xfrm>
            <a:off x="14473334" y="6618840"/>
            <a:ext cx="3537447" cy="2003079"/>
          </a:xfrm>
          <a:custGeom>
            <a:avLst/>
            <a:gdLst/>
            <a:ahLst/>
            <a:cxnLst/>
            <a:rect l="l" t="t" r="r" b="b"/>
            <a:pathLst>
              <a:path w="3537447" h="2003079">
                <a:moveTo>
                  <a:pt x="0" y="0"/>
                </a:moveTo>
                <a:lnTo>
                  <a:pt x="3537447" y="0"/>
                </a:lnTo>
                <a:lnTo>
                  <a:pt x="3537447" y="2003079"/>
                </a:lnTo>
                <a:lnTo>
                  <a:pt x="0" y="200307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4" name="Freeform 24"/>
          <p:cNvSpPr/>
          <p:nvPr/>
        </p:nvSpPr>
        <p:spPr>
          <a:xfrm>
            <a:off x="13491000" y="2643865"/>
            <a:ext cx="962593" cy="476483"/>
          </a:xfrm>
          <a:custGeom>
            <a:avLst/>
            <a:gdLst/>
            <a:ahLst/>
            <a:cxnLst/>
            <a:rect l="l" t="t" r="r" b="b"/>
            <a:pathLst>
              <a:path w="962593" h="476483">
                <a:moveTo>
                  <a:pt x="0" y="0"/>
                </a:moveTo>
                <a:lnTo>
                  <a:pt x="962593" y="0"/>
                </a:lnTo>
                <a:lnTo>
                  <a:pt x="962593" y="476484"/>
                </a:lnTo>
                <a:lnTo>
                  <a:pt x="0" y="4764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5" name="TextBox 25"/>
          <p:cNvSpPr txBox="1"/>
          <p:nvPr/>
        </p:nvSpPr>
        <p:spPr>
          <a:xfrm>
            <a:off x="1731587" y="895911"/>
            <a:ext cx="701650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 – ENTRADA DE RELACIONAMENTO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1987393"/>
            <a:ext cx="7723373" cy="894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682"/>
              </a:lnSpc>
              <a:spcBef>
                <a:spcPct val="0"/>
              </a:spcBef>
            </a:pPr>
            <a:r>
              <a:rPr lang="en-US" sz="5569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Qualidade </a:t>
            </a:r>
            <a:r>
              <a:rPr lang="en-US" sz="5569">
                <a:solidFill>
                  <a:srgbClr val="061D48"/>
                </a:solidFill>
                <a:latin typeface="Telegraf"/>
                <a:ea typeface="Telegraf"/>
                <a:cs typeface="Telegraf"/>
                <a:sym typeface="Telegraf"/>
              </a:rPr>
              <a:t>da Imagem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13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3327068"/>
            <a:ext cx="8115300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  <a:spcBef>
                <a:spcPct val="0"/>
              </a:spcBef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Análise da qualidade da imagem do documento: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38649" y="5410331"/>
            <a:ext cx="1365202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Brilho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38649" y="4900669"/>
            <a:ext cx="1513703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Tremor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38649" y="4391007"/>
            <a:ext cx="1205592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Foco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38649" y="3881345"/>
            <a:ext cx="1513703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spcBef>
                <a:spcPct val="0"/>
              </a:spcBef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Nitidez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38649" y="5919993"/>
            <a:ext cx="1695068" cy="371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7631" lvl="1" indent="-248816" algn="l">
              <a:lnSpc>
                <a:spcPts val="2765"/>
              </a:lnSpc>
              <a:buFont typeface="Arial"/>
              <a:buChar char="•"/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Sombra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305390" y="3181385"/>
            <a:ext cx="2431265" cy="4219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5"/>
              </a:lnSpc>
            </a:pPr>
            <a:r>
              <a:rPr lang="en-US" sz="2804" b="1" dirty="0">
                <a:solidFill>
                  <a:srgbClr val="EE0007"/>
                </a:solidFill>
                <a:latin typeface="Telegraf Bold"/>
                <a:ea typeface="Telegraf Bold"/>
                <a:cs typeface="Telegraf Bold"/>
                <a:sym typeface="Telegraf Bold"/>
              </a:rPr>
              <a:t>REPROVADO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418216" y="7582279"/>
            <a:ext cx="2221584" cy="4219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5"/>
              </a:lnSpc>
            </a:pPr>
            <a:r>
              <a:rPr lang="en-US" sz="2804" b="1" dirty="0">
                <a:solidFill>
                  <a:srgbClr val="278D46"/>
                </a:solidFill>
                <a:latin typeface="Telegraf Bold"/>
                <a:ea typeface="Telegraf Bold"/>
                <a:cs typeface="Telegraf Bold"/>
                <a:sym typeface="Telegraf Bold"/>
              </a:rPr>
              <a:t>APROVADO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38649" y="8179009"/>
            <a:ext cx="5089584" cy="53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9"/>
              </a:lnSpc>
            </a:pPr>
            <a:r>
              <a:rPr lang="en-US" sz="3287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11229" y="6488765"/>
            <a:ext cx="7390543" cy="1321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7"/>
              </a:lnSpc>
            </a:pP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 imagem recebe um </a:t>
            </a:r>
            <a:r>
              <a:rPr lang="en-US" sz="2304" b="1">
                <a:solidFill>
                  <a:srgbClr val="1A6EC0"/>
                </a:solidFill>
                <a:latin typeface="Telegraf Bold"/>
                <a:ea typeface="Telegraf Bold"/>
                <a:cs typeface="Telegraf Bold"/>
                <a:sym typeface="Telegraf Bold"/>
              </a:rPr>
              <a:t>score</a:t>
            </a: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— saída probabilística que determina a sua qualidade e a </a:t>
            </a:r>
            <a:r>
              <a:rPr lang="en-US" sz="2304" b="1">
                <a:solidFill>
                  <a:srgbClr val="1A6EC0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confiabilidade da extração</a:t>
            </a:r>
            <a:r>
              <a:rPr lang="en-US" sz="23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.</a:t>
            </a:r>
          </a:p>
        </p:txBody>
      </p:sp>
      <p:sp>
        <p:nvSpPr>
          <p:cNvPr id="38" name="Freeform 38"/>
          <p:cNvSpPr/>
          <p:nvPr/>
        </p:nvSpPr>
        <p:spPr>
          <a:xfrm>
            <a:off x="13476713" y="6978239"/>
            <a:ext cx="962593" cy="476483"/>
          </a:xfrm>
          <a:custGeom>
            <a:avLst/>
            <a:gdLst/>
            <a:ahLst/>
            <a:cxnLst/>
            <a:rect l="l" t="t" r="r" b="b"/>
            <a:pathLst>
              <a:path w="962593" h="476483">
                <a:moveTo>
                  <a:pt x="0" y="0"/>
                </a:moveTo>
                <a:lnTo>
                  <a:pt x="962592" y="0"/>
                </a:lnTo>
                <a:lnTo>
                  <a:pt x="962592" y="476483"/>
                </a:lnTo>
                <a:lnTo>
                  <a:pt x="0" y="4764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18361" y="755798"/>
            <a:ext cx="7333711" cy="699273"/>
            <a:chOff x="0" y="0"/>
            <a:chExt cx="2165998" cy="206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292E64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5956239" y="8832199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9" name="AutoShape 9"/>
          <p:cNvSpPr/>
          <p:nvPr/>
        </p:nvSpPr>
        <p:spPr>
          <a:xfrm>
            <a:off x="1028700" y="2923679"/>
            <a:ext cx="3024363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10" name="Freeform 10"/>
          <p:cNvSpPr/>
          <p:nvPr/>
        </p:nvSpPr>
        <p:spPr>
          <a:xfrm>
            <a:off x="8779373" y="1853422"/>
            <a:ext cx="1970583" cy="1369036"/>
          </a:xfrm>
          <a:custGeom>
            <a:avLst/>
            <a:gdLst/>
            <a:ahLst/>
            <a:cxnLst/>
            <a:rect l="l" t="t" r="r" b="b"/>
            <a:pathLst>
              <a:path w="1970583" h="1369036">
                <a:moveTo>
                  <a:pt x="0" y="0"/>
                </a:moveTo>
                <a:lnTo>
                  <a:pt x="1970582" y="0"/>
                </a:lnTo>
                <a:lnTo>
                  <a:pt x="1970582" y="1369036"/>
                </a:lnTo>
                <a:lnTo>
                  <a:pt x="0" y="13690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>
          <a:xfrm>
            <a:off x="14117535" y="2537940"/>
            <a:ext cx="1249772" cy="1775991"/>
          </a:xfrm>
          <a:custGeom>
            <a:avLst/>
            <a:gdLst/>
            <a:ahLst/>
            <a:cxnLst/>
            <a:rect l="l" t="t" r="r" b="b"/>
            <a:pathLst>
              <a:path w="1249772" h="1775991">
                <a:moveTo>
                  <a:pt x="0" y="0"/>
                </a:moveTo>
                <a:lnTo>
                  <a:pt x="1249772" y="0"/>
                </a:lnTo>
                <a:lnTo>
                  <a:pt x="1249772" y="1775991"/>
                </a:lnTo>
                <a:lnTo>
                  <a:pt x="0" y="17759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2" name="Freeform 12"/>
          <p:cNvSpPr/>
          <p:nvPr/>
        </p:nvSpPr>
        <p:spPr>
          <a:xfrm>
            <a:off x="8816384" y="3765002"/>
            <a:ext cx="1970583" cy="1382108"/>
          </a:xfrm>
          <a:custGeom>
            <a:avLst/>
            <a:gdLst/>
            <a:ahLst/>
            <a:cxnLst/>
            <a:rect l="l" t="t" r="r" b="b"/>
            <a:pathLst>
              <a:path w="1970583" h="1382108">
                <a:moveTo>
                  <a:pt x="0" y="0"/>
                </a:moveTo>
                <a:lnTo>
                  <a:pt x="1970583" y="0"/>
                </a:lnTo>
                <a:lnTo>
                  <a:pt x="1970583" y="1382109"/>
                </a:lnTo>
                <a:lnTo>
                  <a:pt x="0" y="138210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4075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3" name="Freeform 13"/>
          <p:cNvSpPr/>
          <p:nvPr/>
        </p:nvSpPr>
        <p:spPr>
          <a:xfrm>
            <a:off x="8752073" y="7570188"/>
            <a:ext cx="1970583" cy="1253348"/>
          </a:xfrm>
          <a:custGeom>
            <a:avLst/>
            <a:gdLst/>
            <a:ahLst/>
            <a:cxnLst/>
            <a:rect l="l" t="t" r="r" b="b"/>
            <a:pathLst>
              <a:path w="1970583" h="1253348">
                <a:moveTo>
                  <a:pt x="0" y="0"/>
                </a:moveTo>
                <a:lnTo>
                  <a:pt x="1970583" y="0"/>
                </a:lnTo>
                <a:lnTo>
                  <a:pt x="1970583" y="1253349"/>
                </a:lnTo>
                <a:lnTo>
                  <a:pt x="0" y="125334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4" name="Freeform 14"/>
          <p:cNvSpPr/>
          <p:nvPr/>
        </p:nvSpPr>
        <p:spPr>
          <a:xfrm>
            <a:off x="14184409" y="4627569"/>
            <a:ext cx="1182898" cy="1833950"/>
          </a:xfrm>
          <a:custGeom>
            <a:avLst/>
            <a:gdLst/>
            <a:ahLst/>
            <a:cxnLst/>
            <a:rect l="l" t="t" r="r" b="b"/>
            <a:pathLst>
              <a:path w="1182898" h="1833950">
                <a:moveTo>
                  <a:pt x="0" y="0"/>
                </a:moveTo>
                <a:lnTo>
                  <a:pt x="1182898" y="0"/>
                </a:lnTo>
                <a:lnTo>
                  <a:pt x="1182898" y="1833951"/>
                </a:lnTo>
                <a:lnTo>
                  <a:pt x="0" y="183395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ln w="9525" cap="sq">
            <a:solidFill>
              <a:srgbClr val="D9D9D9"/>
            </a:solidFill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15" name="Freeform 15"/>
          <p:cNvSpPr/>
          <p:nvPr/>
        </p:nvSpPr>
        <p:spPr>
          <a:xfrm>
            <a:off x="8779373" y="5730850"/>
            <a:ext cx="1943283" cy="1231458"/>
          </a:xfrm>
          <a:custGeom>
            <a:avLst/>
            <a:gdLst/>
            <a:ahLst/>
            <a:cxnLst/>
            <a:rect l="l" t="t" r="r" b="b"/>
            <a:pathLst>
              <a:path w="1943283" h="1231458">
                <a:moveTo>
                  <a:pt x="0" y="0"/>
                </a:moveTo>
                <a:lnTo>
                  <a:pt x="1943283" y="0"/>
                </a:lnTo>
                <a:lnTo>
                  <a:pt x="1943283" y="1231457"/>
                </a:lnTo>
                <a:lnTo>
                  <a:pt x="0" y="123145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6" name="AutoShape 16"/>
          <p:cNvSpPr/>
          <p:nvPr/>
        </p:nvSpPr>
        <p:spPr>
          <a:xfrm>
            <a:off x="10825277" y="2501710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17" name="AutoShape 17"/>
          <p:cNvSpPr/>
          <p:nvPr/>
        </p:nvSpPr>
        <p:spPr>
          <a:xfrm>
            <a:off x="10825277" y="4359268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18" name="AutoShape 18"/>
          <p:cNvSpPr/>
          <p:nvPr/>
        </p:nvSpPr>
        <p:spPr>
          <a:xfrm>
            <a:off x="10825277" y="6283127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19" name="AutoShape 19"/>
          <p:cNvSpPr/>
          <p:nvPr/>
        </p:nvSpPr>
        <p:spPr>
          <a:xfrm>
            <a:off x="10825277" y="8190702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20" name="AutoShape 20"/>
          <p:cNvSpPr/>
          <p:nvPr/>
        </p:nvSpPr>
        <p:spPr>
          <a:xfrm>
            <a:off x="15424457" y="3392598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21" name="AutoShape 21"/>
          <p:cNvSpPr/>
          <p:nvPr/>
        </p:nvSpPr>
        <p:spPr>
          <a:xfrm>
            <a:off x="15465543" y="5460663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22" name="AutoShape 22"/>
          <p:cNvSpPr/>
          <p:nvPr/>
        </p:nvSpPr>
        <p:spPr>
          <a:xfrm flipV="1">
            <a:off x="13860360" y="1837946"/>
            <a:ext cx="0" cy="7063642"/>
          </a:xfrm>
          <a:prstGeom prst="line">
            <a:avLst/>
          </a:prstGeom>
          <a:ln w="28575" cap="flat">
            <a:solidFill>
              <a:srgbClr val="D9D9D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23" name="AutoShape 23"/>
          <p:cNvSpPr/>
          <p:nvPr/>
        </p:nvSpPr>
        <p:spPr>
          <a:xfrm>
            <a:off x="15465543" y="7485542"/>
            <a:ext cx="408566" cy="0"/>
          </a:xfrm>
          <a:prstGeom prst="line">
            <a:avLst/>
          </a:prstGeom>
          <a:ln w="66675" cap="flat">
            <a:solidFill>
              <a:srgbClr val="061D4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pt-BR"/>
          </a:p>
        </p:txBody>
      </p:sp>
      <p:sp>
        <p:nvSpPr>
          <p:cNvPr id="24" name="Freeform 24"/>
          <p:cNvSpPr/>
          <p:nvPr/>
        </p:nvSpPr>
        <p:spPr>
          <a:xfrm>
            <a:off x="14055622" y="7103333"/>
            <a:ext cx="1306922" cy="838063"/>
          </a:xfrm>
          <a:custGeom>
            <a:avLst/>
            <a:gdLst/>
            <a:ahLst/>
            <a:cxnLst/>
            <a:rect l="l" t="t" r="r" b="b"/>
            <a:pathLst>
              <a:path w="1306922" h="838063">
                <a:moveTo>
                  <a:pt x="0" y="0"/>
                </a:moveTo>
                <a:lnTo>
                  <a:pt x="1306922" y="0"/>
                </a:lnTo>
                <a:lnTo>
                  <a:pt x="1306922" y="838063"/>
                </a:lnTo>
                <a:lnTo>
                  <a:pt x="0" y="83806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5" name="TextBox 25"/>
          <p:cNvSpPr txBox="1"/>
          <p:nvPr/>
        </p:nvSpPr>
        <p:spPr>
          <a:xfrm>
            <a:off x="1731587" y="895911"/>
            <a:ext cx="701650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 – ENTRADA DE RELACIONAMENTO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1987393"/>
            <a:ext cx="7787684" cy="904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682"/>
              </a:lnSpc>
              <a:spcBef>
                <a:spcPct val="0"/>
              </a:spcBef>
            </a:pPr>
            <a:r>
              <a:rPr lang="en-US" sz="5569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Tipifica </a:t>
            </a:r>
            <a:r>
              <a:rPr lang="en-US" sz="5569">
                <a:solidFill>
                  <a:srgbClr val="061D48"/>
                </a:solidFill>
                <a:latin typeface="Telegraf"/>
                <a:ea typeface="Telegraf"/>
                <a:cs typeface="Telegraf"/>
                <a:sym typeface="Telegraf"/>
              </a:rPr>
              <a:t>e</a:t>
            </a:r>
            <a:r>
              <a:rPr lang="en-US" sz="5569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 Classifica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14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19801" y="3269328"/>
            <a:ext cx="7522414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spcBef>
                <a:spcPct val="0"/>
              </a:spcBef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Tipificação e classificação de documentos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9801" y="4812796"/>
            <a:ext cx="6399662" cy="66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Carteiras de identidade, passaportes e habilitação de mais de 100 países.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9801" y="4298318"/>
            <a:ext cx="5820028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Mais de 900 documentos internacionais.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801" y="3783806"/>
            <a:ext cx="7508320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spcBef>
                <a:spcPct val="0"/>
              </a:spcBef>
              <a:buFont typeface="Arial"/>
              <a:buChar char="•"/>
            </a:pPr>
            <a:r>
              <a:rPr lang="en-US" sz="21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Mais de 5.000 </a:t>
            </a:r>
            <a:r>
              <a:rPr lang="en-US" sz="21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tipos</a:t>
            </a:r>
            <a:r>
              <a:rPr lang="en-US" sz="21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de </a:t>
            </a:r>
            <a:r>
              <a:rPr lang="en-US" sz="21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documentos</a:t>
            </a:r>
            <a:r>
              <a:rPr lang="en-US" sz="21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2104" dirty="0" err="1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treinados</a:t>
            </a:r>
            <a:r>
              <a:rPr lang="en-US" sz="2104" dirty="0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. 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11292328" y="1853422"/>
            <a:ext cx="2315620" cy="1490153"/>
            <a:chOff x="0" y="0"/>
            <a:chExt cx="3087493" cy="198687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87493" cy="1986870"/>
              <a:chOff x="0" y="0"/>
              <a:chExt cx="609875" cy="39246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09875" cy="392468"/>
              </a:xfrm>
              <a:custGeom>
                <a:avLst/>
                <a:gdLst/>
                <a:ahLst/>
                <a:cxnLst/>
                <a:rect l="l" t="t" r="r" b="b"/>
                <a:pathLst>
                  <a:path w="609875" h="392468">
                    <a:moveTo>
                      <a:pt x="90270" y="0"/>
                    </a:moveTo>
                    <a:lnTo>
                      <a:pt x="519605" y="0"/>
                    </a:lnTo>
                    <a:cubicBezTo>
                      <a:pt x="543546" y="0"/>
                      <a:pt x="566507" y="9511"/>
                      <a:pt x="583436" y="26440"/>
                    </a:cubicBezTo>
                    <a:cubicBezTo>
                      <a:pt x="600365" y="43369"/>
                      <a:pt x="609875" y="66329"/>
                      <a:pt x="609875" y="90270"/>
                    </a:cubicBezTo>
                    <a:lnTo>
                      <a:pt x="609875" y="302198"/>
                    </a:lnTo>
                    <a:cubicBezTo>
                      <a:pt x="609875" y="352053"/>
                      <a:pt x="569460" y="392468"/>
                      <a:pt x="519605" y="392468"/>
                    </a:cubicBezTo>
                    <a:lnTo>
                      <a:pt x="90270" y="392468"/>
                    </a:lnTo>
                    <a:cubicBezTo>
                      <a:pt x="66329" y="392468"/>
                      <a:pt x="43369" y="382958"/>
                      <a:pt x="26440" y="366029"/>
                    </a:cubicBezTo>
                    <a:cubicBezTo>
                      <a:pt x="9511" y="349100"/>
                      <a:pt x="0" y="326139"/>
                      <a:pt x="0" y="302198"/>
                    </a:cubicBezTo>
                    <a:lnTo>
                      <a:pt x="0" y="90270"/>
                    </a:lnTo>
                    <a:cubicBezTo>
                      <a:pt x="0" y="66329"/>
                      <a:pt x="9511" y="43369"/>
                      <a:pt x="26440" y="26440"/>
                    </a:cubicBezTo>
                    <a:cubicBezTo>
                      <a:pt x="43369" y="9511"/>
                      <a:pt x="66329" y="0"/>
                      <a:pt x="90270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28575"/>
                <a:ext cx="609875" cy="4210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36" name="Freeform 36"/>
            <p:cNvSpPr/>
            <p:nvPr/>
          </p:nvSpPr>
          <p:spPr>
            <a:xfrm>
              <a:off x="531244" y="164534"/>
              <a:ext cx="2030324" cy="1304483"/>
            </a:xfrm>
            <a:custGeom>
              <a:avLst/>
              <a:gdLst/>
              <a:ahLst/>
              <a:cxnLst/>
              <a:rect l="l" t="t" r="r" b="b"/>
              <a:pathLst>
                <a:path w="2030324" h="1304483">
                  <a:moveTo>
                    <a:pt x="0" y="0"/>
                  </a:moveTo>
                  <a:lnTo>
                    <a:pt x="2030324" y="0"/>
                  </a:lnTo>
                  <a:lnTo>
                    <a:pt x="2030324" y="1304483"/>
                  </a:lnTo>
                  <a:lnTo>
                    <a:pt x="0" y="13044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alphaModFix amt="81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251257" y="1503942"/>
              <a:ext cx="2584979" cy="311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Passaporte Espanhol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1292328" y="3595966"/>
            <a:ext cx="2315620" cy="1720181"/>
            <a:chOff x="0" y="0"/>
            <a:chExt cx="3087493" cy="2293575"/>
          </a:xfrm>
        </p:grpSpPr>
        <p:grpSp>
          <p:nvGrpSpPr>
            <p:cNvPr id="39" name="Group 39"/>
            <p:cNvGrpSpPr/>
            <p:nvPr/>
          </p:nvGrpSpPr>
          <p:grpSpPr>
            <a:xfrm>
              <a:off x="0" y="0"/>
              <a:ext cx="3087493" cy="2293575"/>
              <a:chOff x="0" y="0"/>
              <a:chExt cx="609875" cy="453052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609875" cy="453052"/>
              </a:xfrm>
              <a:custGeom>
                <a:avLst/>
                <a:gdLst/>
                <a:ahLst/>
                <a:cxnLst/>
                <a:rect l="l" t="t" r="r" b="b"/>
                <a:pathLst>
                  <a:path w="609875" h="453052">
                    <a:moveTo>
                      <a:pt x="90270" y="0"/>
                    </a:moveTo>
                    <a:lnTo>
                      <a:pt x="519605" y="0"/>
                    </a:lnTo>
                    <a:cubicBezTo>
                      <a:pt x="543546" y="0"/>
                      <a:pt x="566507" y="9511"/>
                      <a:pt x="583436" y="26440"/>
                    </a:cubicBezTo>
                    <a:cubicBezTo>
                      <a:pt x="600365" y="43369"/>
                      <a:pt x="609875" y="66329"/>
                      <a:pt x="609875" y="90270"/>
                    </a:cubicBezTo>
                    <a:lnTo>
                      <a:pt x="609875" y="362781"/>
                    </a:lnTo>
                    <a:cubicBezTo>
                      <a:pt x="609875" y="412636"/>
                      <a:pt x="569460" y="453052"/>
                      <a:pt x="519605" y="453052"/>
                    </a:cubicBezTo>
                    <a:lnTo>
                      <a:pt x="90270" y="453052"/>
                    </a:lnTo>
                    <a:cubicBezTo>
                      <a:pt x="66329" y="453052"/>
                      <a:pt x="43369" y="443541"/>
                      <a:pt x="26440" y="426612"/>
                    </a:cubicBezTo>
                    <a:cubicBezTo>
                      <a:pt x="9511" y="409683"/>
                      <a:pt x="0" y="386723"/>
                      <a:pt x="0" y="362781"/>
                    </a:cubicBezTo>
                    <a:lnTo>
                      <a:pt x="0" y="90270"/>
                    </a:lnTo>
                    <a:cubicBezTo>
                      <a:pt x="0" y="66329"/>
                      <a:pt x="9511" y="43369"/>
                      <a:pt x="26440" y="26440"/>
                    </a:cubicBezTo>
                    <a:cubicBezTo>
                      <a:pt x="43369" y="9511"/>
                      <a:pt x="66329" y="0"/>
                      <a:pt x="90270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28575"/>
                <a:ext cx="609875" cy="48162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>
              <a:off x="452356" y="225382"/>
              <a:ext cx="2051564" cy="1230939"/>
            </a:xfrm>
            <a:custGeom>
              <a:avLst/>
              <a:gdLst/>
              <a:ahLst/>
              <a:cxnLst/>
              <a:rect l="l" t="t" r="r" b="b"/>
              <a:pathLst>
                <a:path w="2051564" h="1230939">
                  <a:moveTo>
                    <a:pt x="0" y="0"/>
                  </a:moveTo>
                  <a:lnTo>
                    <a:pt x="2051564" y="0"/>
                  </a:lnTo>
                  <a:lnTo>
                    <a:pt x="2051564" y="1230938"/>
                  </a:lnTo>
                  <a:lnTo>
                    <a:pt x="0" y="12309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alphaModFix amt="81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32746" y="1586858"/>
              <a:ext cx="2822002" cy="6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Carteira de Identidade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Francesa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290993" y="5544545"/>
            <a:ext cx="2315620" cy="1662124"/>
            <a:chOff x="0" y="0"/>
            <a:chExt cx="3087493" cy="2216166"/>
          </a:xfrm>
        </p:grpSpPr>
        <p:grpSp>
          <p:nvGrpSpPr>
            <p:cNvPr id="45" name="Group 45"/>
            <p:cNvGrpSpPr/>
            <p:nvPr/>
          </p:nvGrpSpPr>
          <p:grpSpPr>
            <a:xfrm>
              <a:off x="0" y="0"/>
              <a:ext cx="3087493" cy="2216166"/>
              <a:chOff x="0" y="0"/>
              <a:chExt cx="609875" cy="43776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609875" cy="437761"/>
              </a:xfrm>
              <a:custGeom>
                <a:avLst/>
                <a:gdLst/>
                <a:ahLst/>
                <a:cxnLst/>
                <a:rect l="l" t="t" r="r" b="b"/>
                <a:pathLst>
                  <a:path w="609875" h="437761">
                    <a:moveTo>
                      <a:pt x="90270" y="0"/>
                    </a:moveTo>
                    <a:lnTo>
                      <a:pt x="519605" y="0"/>
                    </a:lnTo>
                    <a:cubicBezTo>
                      <a:pt x="543546" y="0"/>
                      <a:pt x="566507" y="9511"/>
                      <a:pt x="583436" y="26440"/>
                    </a:cubicBezTo>
                    <a:cubicBezTo>
                      <a:pt x="600365" y="43369"/>
                      <a:pt x="609875" y="66329"/>
                      <a:pt x="609875" y="90270"/>
                    </a:cubicBezTo>
                    <a:lnTo>
                      <a:pt x="609875" y="347491"/>
                    </a:lnTo>
                    <a:cubicBezTo>
                      <a:pt x="609875" y="371432"/>
                      <a:pt x="600365" y="394393"/>
                      <a:pt x="583436" y="411322"/>
                    </a:cubicBezTo>
                    <a:cubicBezTo>
                      <a:pt x="566507" y="428251"/>
                      <a:pt x="543546" y="437761"/>
                      <a:pt x="519605" y="437761"/>
                    </a:cubicBezTo>
                    <a:lnTo>
                      <a:pt x="90270" y="437761"/>
                    </a:lnTo>
                    <a:cubicBezTo>
                      <a:pt x="66329" y="437761"/>
                      <a:pt x="43369" y="428251"/>
                      <a:pt x="26440" y="411322"/>
                    </a:cubicBezTo>
                    <a:cubicBezTo>
                      <a:pt x="9511" y="394393"/>
                      <a:pt x="0" y="371432"/>
                      <a:pt x="0" y="347491"/>
                    </a:cubicBezTo>
                    <a:lnTo>
                      <a:pt x="0" y="90270"/>
                    </a:lnTo>
                    <a:cubicBezTo>
                      <a:pt x="0" y="66329"/>
                      <a:pt x="9511" y="43369"/>
                      <a:pt x="26440" y="26440"/>
                    </a:cubicBezTo>
                    <a:cubicBezTo>
                      <a:pt x="43369" y="9511"/>
                      <a:pt x="66329" y="0"/>
                      <a:pt x="90270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28575"/>
                <a:ext cx="609875" cy="46633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525925" y="139970"/>
              <a:ext cx="2035643" cy="1254465"/>
            </a:xfrm>
            <a:custGeom>
              <a:avLst/>
              <a:gdLst/>
              <a:ahLst/>
              <a:cxnLst/>
              <a:rect l="l" t="t" r="r" b="b"/>
              <a:pathLst>
                <a:path w="2035643" h="1254465">
                  <a:moveTo>
                    <a:pt x="0" y="0"/>
                  </a:moveTo>
                  <a:lnTo>
                    <a:pt x="2035643" y="0"/>
                  </a:lnTo>
                  <a:lnTo>
                    <a:pt x="2035643" y="1254465"/>
                  </a:lnTo>
                  <a:lnTo>
                    <a:pt x="0" y="12544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81000"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32746" y="1509449"/>
              <a:ext cx="2822002" cy="6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Carteira de Identidade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Francesa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1292328" y="7540044"/>
            <a:ext cx="2315620" cy="1361544"/>
            <a:chOff x="0" y="0"/>
            <a:chExt cx="3087493" cy="1815392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3087493" cy="1815392"/>
              <a:chOff x="0" y="0"/>
              <a:chExt cx="609875" cy="35859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609875" cy="358596"/>
              </a:xfrm>
              <a:custGeom>
                <a:avLst/>
                <a:gdLst/>
                <a:ahLst/>
                <a:cxnLst/>
                <a:rect l="l" t="t" r="r" b="b"/>
                <a:pathLst>
                  <a:path w="609875" h="358596">
                    <a:moveTo>
                      <a:pt x="90270" y="0"/>
                    </a:moveTo>
                    <a:lnTo>
                      <a:pt x="519605" y="0"/>
                    </a:lnTo>
                    <a:cubicBezTo>
                      <a:pt x="543546" y="0"/>
                      <a:pt x="566507" y="9511"/>
                      <a:pt x="583436" y="26440"/>
                    </a:cubicBezTo>
                    <a:cubicBezTo>
                      <a:pt x="600365" y="43369"/>
                      <a:pt x="609875" y="66329"/>
                      <a:pt x="609875" y="90270"/>
                    </a:cubicBezTo>
                    <a:lnTo>
                      <a:pt x="609875" y="268326"/>
                    </a:lnTo>
                    <a:cubicBezTo>
                      <a:pt x="609875" y="318181"/>
                      <a:pt x="569460" y="358596"/>
                      <a:pt x="519605" y="358596"/>
                    </a:cubicBezTo>
                    <a:lnTo>
                      <a:pt x="90270" y="358596"/>
                    </a:lnTo>
                    <a:cubicBezTo>
                      <a:pt x="40415" y="358596"/>
                      <a:pt x="0" y="318181"/>
                      <a:pt x="0" y="268326"/>
                    </a:cubicBezTo>
                    <a:lnTo>
                      <a:pt x="0" y="90270"/>
                    </a:lnTo>
                    <a:cubicBezTo>
                      <a:pt x="0" y="66329"/>
                      <a:pt x="9511" y="43369"/>
                      <a:pt x="26440" y="26440"/>
                    </a:cubicBezTo>
                    <a:cubicBezTo>
                      <a:pt x="43369" y="9511"/>
                      <a:pt x="66329" y="0"/>
                      <a:pt x="90270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609875" cy="3871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54" name="Freeform 54"/>
            <p:cNvSpPr/>
            <p:nvPr/>
          </p:nvSpPr>
          <p:spPr>
            <a:xfrm>
              <a:off x="554846" y="194520"/>
              <a:ext cx="1983120" cy="1266718"/>
            </a:xfrm>
            <a:custGeom>
              <a:avLst/>
              <a:gdLst/>
              <a:ahLst/>
              <a:cxnLst/>
              <a:rect l="l" t="t" r="r" b="b"/>
              <a:pathLst>
                <a:path w="1983120" h="1266718">
                  <a:moveTo>
                    <a:pt x="0" y="0"/>
                  </a:moveTo>
                  <a:lnTo>
                    <a:pt x="1983120" y="0"/>
                  </a:lnTo>
                  <a:lnTo>
                    <a:pt x="1983120" y="1266718"/>
                  </a:lnTo>
                  <a:lnTo>
                    <a:pt x="0" y="12667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87000"/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525925" y="1479084"/>
              <a:ext cx="2035643" cy="311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CNH Brasileira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5921734" y="2572673"/>
            <a:ext cx="1776594" cy="1600820"/>
            <a:chOff x="0" y="0"/>
            <a:chExt cx="2368793" cy="2134426"/>
          </a:xfrm>
        </p:grpSpPr>
        <p:grpSp>
          <p:nvGrpSpPr>
            <p:cNvPr id="57" name="Group 57"/>
            <p:cNvGrpSpPr/>
            <p:nvPr/>
          </p:nvGrpSpPr>
          <p:grpSpPr>
            <a:xfrm>
              <a:off x="0" y="0"/>
              <a:ext cx="2368793" cy="2134426"/>
              <a:chOff x="0" y="0"/>
              <a:chExt cx="467910" cy="421615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67910" cy="421615"/>
              </a:xfrm>
              <a:custGeom>
                <a:avLst/>
                <a:gdLst/>
                <a:ahLst/>
                <a:cxnLst/>
                <a:rect l="l" t="t" r="r" b="b"/>
                <a:pathLst>
                  <a:path w="467910" h="421615">
                    <a:moveTo>
                      <a:pt x="117659" y="0"/>
                    </a:moveTo>
                    <a:lnTo>
                      <a:pt x="350251" y="0"/>
                    </a:lnTo>
                    <a:cubicBezTo>
                      <a:pt x="381456" y="0"/>
                      <a:pt x="411383" y="12396"/>
                      <a:pt x="433448" y="34461"/>
                    </a:cubicBezTo>
                    <a:cubicBezTo>
                      <a:pt x="455514" y="56527"/>
                      <a:pt x="467910" y="86454"/>
                      <a:pt x="467910" y="117659"/>
                    </a:cubicBezTo>
                    <a:lnTo>
                      <a:pt x="467910" y="303956"/>
                    </a:lnTo>
                    <a:cubicBezTo>
                      <a:pt x="467910" y="335161"/>
                      <a:pt x="455514" y="365088"/>
                      <a:pt x="433448" y="387154"/>
                    </a:cubicBezTo>
                    <a:cubicBezTo>
                      <a:pt x="411383" y="409219"/>
                      <a:pt x="381456" y="421615"/>
                      <a:pt x="350251" y="421615"/>
                    </a:cubicBezTo>
                    <a:lnTo>
                      <a:pt x="117659" y="421615"/>
                    </a:lnTo>
                    <a:cubicBezTo>
                      <a:pt x="86454" y="421615"/>
                      <a:pt x="56527" y="409219"/>
                      <a:pt x="34461" y="387154"/>
                    </a:cubicBezTo>
                    <a:cubicBezTo>
                      <a:pt x="12396" y="365088"/>
                      <a:pt x="0" y="335161"/>
                      <a:pt x="0" y="303956"/>
                    </a:cubicBezTo>
                    <a:lnTo>
                      <a:pt x="0" y="117659"/>
                    </a:lnTo>
                    <a:cubicBezTo>
                      <a:pt x="0" y="86454"/>
                      <a:pt x="12396" y="56527"/>
                      <a:pt x="34461" y="34461"/>
                    </a:cubicBezTo>
                    <a:cubicBezTo>
                      <a:pt x="56527" y="12396"/>
                      <a:pt x="86454" y="0"/>
                      <a:pt x="117659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9" name="TextBox 59"/>
              <p:cNvSpPr txBox="1"/>
              <p:nvPr/>
            </p:nvSpPr>
            <p:spPr>
              <a:xfrm>
                <a:off x="0" y="-28575"/>
                <a:ext cx="467910" cy="4501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60" name="TextBox 60"/>
            <p:cNvSpPr txBox="1"/>
            <p:nvPr/>
          </p:nvSpPr>
          <p:spPr>
            <a:xfrm>
              <a:off x="178884" y="1479084"/>
              <a:ext cx="2035643" cy="6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Certidão de casamento</a:t>
              </a:r>
            </a:p>
          </p:txBody>
        </p:sp>
        <p:sp>
          <p:nvSpPr>
            <p:cNvPr id="61" name="Freeform 61"/>
            <p:cNvSpPr/>
            <p:nvPr/>
          </p:nvSpPr>
          <p:spPr>
            <a:xfrm>
              <a:off x="231407" y="196386"/>
              <a:ext cx="1983120" cy="1266718"/>
            </a:xfrm>
            <a:custGeom>
              <a:avLst/>
              <a:gdLst/>
              <a:ahLst/>
              <a:cxnLst/>
              <a:rect l="l" t="t" r="r" b="b"/>
              <a:pathLst>
                <a:path w="1983120" h="1266718">
                  <a:moveTo>
                    <a:pt x="0" y="0"/>
                  </a:moveTo>
                  <a:lnTo>
                    <a:pt x="1983120" y="0"/>
                  </a:lnTo>
                  <a:lnTo>
                    <a:pt x="1983120" y="1266718"/>
                  </a:lnTo>
                  <a:lnTo>
                    <a:pt x="0" y="12667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87000"/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5921734" y="4660253"/>
            <a:ext cx="1776594" cy="1600820"/>
            <a:chOff x="0" y="0"/>
            <a:chExt cx="2368793" cy="2134426"/>
          </a:xfrm>
        </p:grpSpPr>
        <p:grpSp>
          <p:nvGrpSpPr>
            <p:cNvPr id="63" name="Group 63"/>
            <p:cNvGrpSpPr/>
            <p:nvPr/>
          </p:nvGrpSpPr>
          <p:grpSpPr>
            <a:xfrm>
              <a:off x="0" y="0"/>
              <a:ext cx="2368793" cy="2134426"/>
              <a:chOff x="0" y="0"/>
              <a:chExt cx="467910" cy="421615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467910" cy="421615"/>
              </a:xfrm>
              <a:custGeom>
                <a:avLst/>
                <a:gdLst/>
                <a:ahLst/>
                <a:cxnLst/>
                <a:rect l="l" t="t" r="r" b="b"/>
                <a:pathLst>
                  <a:path w="467910" h="421615">
                    <a:moveTo>
                      <a:pt x="117659" y="0"/>
                    </a:moveTo>
                    <a:lnTo>
                      <a:pt x="350251" y="0"/>
                    </a:lnTo>
                    <a:cubicBezTo>
                      <a:pt x="381456" y="0"/>
                      <a:pt x="411383" y="12396"/>
                      <a:pt x="433448" y="34461"/>
                    </a:cubicBezTo>
                    <a:cubicBezTo>
                      <a:pt x="455514" y="56527"/>
                      <a:pt x="467910" y="86454"/>
                      <a:pt x="467910" y="117659"/>
                    </a:cubicBezTo>
                    <a:lnTo>
                      <a:pt x="467910" y="303956"/>
                    </a:lnTo>
                    <a:cubicBezTo>
                      <a:pt x="467910" y="335161"/>
                      <a:pt x="455514" y="365088"/>
                      <a:pt x="433448" y="387154"/>
                    </a:cubicBezTo>
                    <a:cubicBezTo>
                      <a:pt x="411383" y="409219"/>
                      <a:pt x="381456" y="421615"/>
                      <a:pt x="350251" y="421615"/>
                    </a:cubicBezTo>
                    <a:lnTo>
                      <a:pt x="117659" y="421615"/>
                    </a:lnTo>
                    <a:cubicBezTo>
                      <a:pt x="86454" y="421615"/>
                      <a:pt x="56527" y="409219"/>
                      <a:pt x="34461" y="387154"/>
                    </a:cubicBezTo>
                    <a:cubicBezTo>
                      <a:pt x="12396" y="365088"/>
                      <a:pt x="0" y="335161"/>
                      <a:pt x="0" y="303956"/>
                    </a:cubicBezTo>
                    <a:lnTo>
                      <a:pt x="0" y="117659"/>
                    </a:lnTo>
                    <a:cubicBezTo>
                      <a:pt x="0" y="86454"/>
                      <a:pt x="12396" y="56527"/>
                      <a:pt x="34461" y="34461"/>
                    </a:cubicBezTo>
                    <a:cubicBezTo>
                      <a:pt x="56527" y="12396"/>
                      <a:pt x="86454" y="0"/>
                      <a:pt x="117659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5" name="TextBox 65"/>
              <p:cNvSpPr txBox="1"/>
              <p:nvPr/>
            </p:nvSpPr>
            <p:spPr>
              <a:xfrm>
                <a:off x="0" y="-28575"/>
                <a:ext cx="467910" cy="4501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66" name="TextBox 66"/>
            <p:cNvSpPr txBox="1"/>
            <p:nvPr/>
          </p:nvSpPr>
          <p:spPr>
            <a:xfrm>
              <a:off x="178884" y="1479084"/>
              <a:ext cx="2035643" cy="6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Comprovante de Residência</a:t>
              </a:r>
            </a:p>
          </p:txBody>
        </p:sp>
        <p:sp>
          <p:nvSpPr>
            <p:cNvPr id="67" name="Freeform 67"/>
            <p:cNvSpPr/>
            <p:nvPr/>
          </p:nvSpPr>
          <p:spPr>
            <a:xfrm>
              <a:off x="178884" y="145007"/>
              <a:ext cx="1983120" cy="1266718"/>
            </a:xfrm>
            <a:custGeom>
              <a:avLst/>
              <a:gdLst/>
              <a:ahLst/>
              <a:cxnLst/>
              <a:rect l="l" t="t" r="r" b="b"/>
              <a:pathLst>
                <a:path w="1983120" h="1266718">
                  <a:moveTo>
                    <a:pt x="0" y="0"/>
                  </a:moveTo>
                  <a:lnTo>
                    <a:pt x="1983120" y="0"/>
                  </a:lnTo>
                  <a:lnTo>
                    <a:pt x="1983120" y="1266718"/>
                  </a:lnTo>
                  <a:lnTo>
                    <a:pt x="0" y="12667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87000"/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921734" y="6818053"/>
            <a:ext cx="1776594" cy="1342900"/>
            <a:chOff x="0" y="0"/>
            <a:chExt cx="2368793" cy="1790533"/>
          </a:xfrm>
        </p:grpSpPr>
        <p:grpSp>
          <p:nvGrpSpPr>
            <p:cNvPr id="69" name="Group 69"/>
            <p:cNvGrpSpPr/>
            <p:nvPr/>
          </p:nvGrpSpPr>
          <p:grpSpPr>
            <a:xfrm>
              <a:off x="0" y="0"/>
              <a:ext cx="2368793" cy="1790533"/>
              <a:chOff x="0" y="0"/>
              <a:chExt cx="467910" cy="353686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467910" cy="353686"/>
              </a:xfrm>
              <a:custGeom>
                <a:avLst/>
                <a:gdLst/>
                <a:ahLst/>
                <a:cxnLst/>
                <a:rect l="l" t="t" r="r" b="b"/>
                <a:pathLst>
                  <a:path w="467910" h="353686">
                    <a:moveTo>
                      <a:pt x="117659" y="0"/>
                    </a:moveTo>
                    <a:lnTo>
                      <a:pt x="350251" y="0"/>
                    </a:lnTo>
                    <a:cubicBezTo>
                      <a:pt x="381456" y="0"/>
                      <a:pt x="411383" y="12396"/>
                      <a:pt x="433448" y="34461"/>
                    </a:cubicBezTo>
                    <a:cubicBezTo>
                      <a:pt x="455514" y="56527"/>
                      <a:pt x="467910" y="86454"/>
                      <a:pt x="467910" y="117659"/>
                    </a:cubicBezTo>
                    <a:lnTo>
                      <a:pt x="467910" y="236027"/>
                    </a:lnTo>
                    <a:cubicBezTo>
                      <a:pt x="467910" y="267232"/>
                      <a:pt x="455514" y="297159"/>
                      <a:pt x="433448" y="319224"/>
                    </a:cubicBezTo>
                    <a:cubicBezTo>
                      <a:pt x="411383" y="341289"/>
                      <a:pt x="381456" y="353686"/>
                      <a:pt x="350251" y="353686"/>
                    </a:cubicBezTo>
                    <a:lnTo>
                      <a:pt x="117659" y="353686"/>
                    </a:lnTo>
                    <a:cubicBezTo>
                      <a:pt x="86454" y="353686"/>
                      <a:pt x="56527" y="341289"/>
                      <a:pt x="34461" y="319224"/>
                    </a:cubicBezTo>
                    <a:cubicBezTo>
                      <a:pt x="12396" y="297159"/>
                      <a:pt x="0" y="267232"/>
                      <a:pt x="0" y="236027"/>
                    </a:cubicBezTo>
                    <a:lnTo>
                      <a:pt x="0" y="117659"/>
                    </a:lnTo>
                    <a:cubicBezTo>
                      <a:pt x="0" y="86454"/>
                      <a:pt x="12396" y="56527"/>
                      <a:pt x="34461" y="34461"/>
                    </a:cubicBezTo>
                    <a:cubicBezTo>
                      <a:pt x="56527" y="12396"/>
                      <a:pt x="86454" y="0"/>
                      <a:pt x="117659" y="0"/>
                    </a:cubicBezTo>
                    <a:close/>
                  </a:path>
                </a:pathLst>
              </a:custGeom>
              <a:solidFill>
                <a:srgbClr val="F5F3F5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71" name="TextBox 71"/>
              <p:cNvSpPr txBox="1"/>
              <p:nvPr/>
            </p:nvSpPr>
            <p:spPr>
              <a:xfrm>
                <a:off x="0" y="-28575"/>
                <a:ext cx="467910" cy="38226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72" name="TextBox 72"/>
            <p:cNvSpPr txBox="1"/>
            <p:nvPr/>
          </p:nvSpPr>
          <p:spPr>
            <a:xfrm>
              <a:off x="178884" y="1479084"/>
              <a:ext cx="2035643" cy="311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Holerite</a:t>
              </a:r>
            </a:p>
          </p:txBody>
        </p:sp>
        <p:sp>
          <p:nvSpPr>
            <p:cNvPr id="73" name="Freeform 73"/>
            <p:cNvSpPr/>
            <p:nvPr/>
          </p:nvSpPr>
          <p:spPr>
            <a:xfrm>
              <a:off x="192836" y="192338"/>
              <a:ext cx="1983120" cy="1266718"/>
            </a:xfrm>
            <a:custGeom>
              <a:avLst/>
              <a:gdLst/>
              <a:ahLst/>
              <a:cxnLst/>
              <a:rect l="l" t="t" r="r" b="b"/>
              <a:pathLst>
                <a:path w="1983120" h="1266718">
                  <a:moveTo>
                    <a:pt x="0" y="0"/>
                  </a:moveTo>
                  <a:lnTo>
                    <a:pt x="1983120" y="0"/>
                  </a:lnTo>
                  <a:lnTo>
                    <a:pt x="1983120" y="1266718"/>
                  </a:lnTo>
                  <a:lnTo>
                    <a:pt x="0" y="12667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87000"/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819801" y="5641600"/>
            <a:ext cx="7051490" cy="66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Comprovantes de residência, invoices, entre outros documentos internacionais.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19801" y="6470403"/>
            <a:ext cx="6917767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2525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Possibilidade de treinar novos tipos de documentos.</a:t>
            </a:r>
          </a:p>
        </p:txBody>
      </p:sp>
      <p:sp>
        <p:nvSpPr>
          <p:cNvPr id="76" name="Freeform 76"/>
          <p:cNvSpPr/>
          <p:nvPr/>
        </p:nvSpPr>
        <p:spPr>
          <a:xfrm>
            <a:off x="1028700" y="8467355"/>
            <a:ext cx="2802918" cy="717586"/>
          </a:xfrm>
          <a:custGeom>
            <a:avLst/>
            <a:gdLst/>
            <a:ahLst/>
            <a:cxnLst/>
            <a:rect l="l" t="t" r="r" b="b"/>
            <a:pathLst>
              <a:path w="2802918" h="717586">
                <a:moveTo>
                  <a:pt x="0" y="0"/>
                </a:moveTo>
                <a:lnTo>
                  <a:pt x="2802918" y="0"/>
                </a:lnTo>
                <a:lnTo>
                  <a:pt x="2802918" y="717586"/>
                </a:lnTo>
                <a:lnTo>
                  <a:pt x="0" y="717586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-36665" t="-276699" r="-33817" b="-28921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77" name="TextBox 77"/>
          <p:cNvSpPr txBox="1"/>
          <p:nvPr/>
        </p:nvSpPr>
        <p:spPr>
          <a:xfrm>
            <a:off x="1038649" y="8179009"/>
            <a:ext cx="5089584" cy="53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9"/>
              </a:lnSpc>
            </a:pPr>
            <a:r>
              <a:rPr lang="en-US" sz="3287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</a:p>
        </p:txBody>
      </p:sp>
      <p:sp>
        <p:nvSpPr>
          <p:cNvPr id="78" name="Freeform 78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18361" y="755798"/>
            <a:ext cx="7333711" cy="699273"/>
            <a:chOff x="0" y="0"/>
            <a:chExt cx="2165998" cy="206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292E64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028700" y="2923679"/>
            <a:ext cx="3535259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grpSp>
        <p:nvGrpSpPr>
          <p:cNvPr id="9" name="Group 9"/>
          <p:cNvGrpSpPr/>
          <p:nvPr/>
        </p:nvGrpSpPr>
        <p:grpSpPr>
          <a:xfrm>
            <a:off x="7942518" y="3162800"/>
            <a:ext cx="3427608" cy="4387771"/>
            <a:chOff x="0" y="0"/>
            <a:chExt cx="4570144" cy="58503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570144" cy="4976063"/>
            </a:xfrm>
            <a:custGeom>
              <a:avLst/>
              <a:gdLst/>
              <a:ahLst/>
              <a:cxnLst/>
              <a:rect l="l" t="t" r="r" b="b"/>
              <a:pathLst>
                <a:path w="4570144" h="4976063">
                  <a:moveTo>
                    <a:pt x="0" y="0"/>
                  </a:moveTo>
                  <a:lnTo>
                    <a:pt x="4570144" y="0"/>
                  </a:lnTo>
                  <a:lnTo>
                    <a:pt x="4570144" y="4976063"/>
                  </a:lnTo>
                  <a:lnTo>
                    <a:pt x="0" y="49760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368" r="-1287" b="-58414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0" y="4976063"/>
              <a:ext cx="4570144" cy="874299"/>
              <a:chOff x="0" y="0"/>
              <a:chExt cx="1079572" cy="206529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79572" cy="206529"/>
              </a:xfrm>
              <a:custGeom>
                <a:avLst/>
                <a:gdLst/>
                <a:ahLst/>
                <a:cxnLst/>
                <a:rect l="l" t="t" r="r" b="b"/>
                <a:pathLst>
                  <a:path w="1079572" h="206529">
                    <a:moveTo>
                      <a:pt x="0" y="0"/>
                    </a:moveTo>
                    <a:lnTo>
                      <a:pt x="1079572" y="0"/>
                    </a:lnTo>
                    <a:lnTo>
                      <a:pt x="1079572" y="206529"/>
                    </a:lnTo>
                    <a:lnTo>
                      <a:pt x="0" y="206529"/>
                    </a:lnTo>
                    <a:close/>
                  </a:path>
                </a:pathLst>
              </a:custGeom>
              <a:solidFill>
                <a:srgbClr val="292E64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28575"/>
                <a:ext cx="1079572" cy="2351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247033" y="5184556"/>
              <a:ext cx="4076077" cy="41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88"/>
                </a:lnSpc>
              </a:pPr>
              <a:r>
                <a:rPr lang="en-US" sz="2156" b="1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IMAGEM ORIGINAL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468503" y="3162800"/>
            <a:ext cx="4936070" cy="4077742"/>
            <a:chOff x="0" y="0"/>
            <a:chExt cx="6581426" cy="543698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581426" cy="4667077"/>
            </a:xfrm>
            <a:custGeom>
              <a:avLst/>
              <a:gdLst/>
              <a:ahLst/>
              <a:cxnLst/>
              <a:rect l="l" t="t" r="r" b="b"/>
              <a:pathLst>
                <a:path w="6581426" h="4667077">
                  <a:moveTo>
                    <a:pt x="0" y="0"/>
                  </a:moveTo>
                  <a:lnTo>
                    <a:pt x="6581426" y="0"/>
                  </a:lnTo>
                  <a:lnTo>
                    <a:pt x="6581426" y="4667077"/>
                  </a:lnTo>
                  <a:lnTo>
                    <a:pt x="0" y="46670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3638" t="-120575" r="-2274" b="-86583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4562691"/>
              <a:ext cx="6581426" cy="874299"/>
              <a:chOff x="0" y="0"/>
              <a:chExt cx="1554682" cy="206529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554682" cy="206529"/>
              </a:xfrm>
              <a:custGeom>
                <a:avLst/>
                <a:gdLst/>
                <a:ahLst/>
                <a:cxnLst/>
                <a:rect l="l" t="t" r="r" b="b"/>
                <a:pathLst>
                  <a:path w="1554682" h="206529">
                    <a:moveTo>
                      <a:pt x="0" y="0"/>
                    </a:moveTo>
                    <a:lnTo>
                      <a:pt x="1554682" y="0"/>
                    </a:lnTo>
                    <a:lnTo>
                      <a:pt x="1554682" y="206529"/>
                    </a:lnTo>
                    <a:lnTo>
                      <a:pt x="0" y="206529"/>
                    </a:lnTo>
                    <a:close/>
                  </a:path>
                </a:pathLst>
              </a:custGeom>
              <a:solidFill>
                <a:srgbClr val="292E64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28575"/>
                <a:ext cx="1554682" cy="2351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123517" y="4771184"/>
              <a:ext cx="6334393" cy="41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88"/>
                </a:lnSpc>
              </a:pPr>
              <a:r>
                <a:rPr lang="en-US" sz="2156" b="1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IMAGEM RETORNADA PELA API</a:t>
              </a:r>
            </a:p>
          </p:txBody>
        </p:sp>
      </p:grpSp>
      <p:sp>
        <p:nvSpPr>
          <p:cNvPr id="21" name="Freeform 21"/>
          <p:cNvSpPr/>
          <p:nvPr/>
        </p:nvSpPr>
        <p:spPr>
          <a:xfrm rot="-513285" flipV="1">
            <a:off x="10718025" y="2269053"/>
            <a:ext cx="3090478" cy="961911"/>
          </a:xfrm>
          <a:custGeom>
            <a:avLst/>
            <a:gdLst/>
            <a:ahLst/>
            <a:cxnLst/>
            <a:rect l="l" t="t" r="r" b="b"/>
            <a:pathLst>
              <a:path w="3090478" h="961911">
                <a:moveTo>
                  <a:pt x="0" y="961911"/>
                </a:moveTo>
                <a:lnTo>
                  <a:pt x="3090478" y="961911"/>
                </a:lnTo>
                <a:lnTo>
                  <a:pt x="3090478" y="0"/>
                </a:lnTo>
                <a:lnTo>
                  <a:pt x="0" y="0"/>
                </a:lnTo>
                <a:lnTo>
                  <a:pt x="0" y="961911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2" name="TextBox 22"/>
          <p:cNvSpPr txBox="1"/>
          <p:nvPr/>
        </p:nvSpPr>
        <p:spPr>
          <a:xfrm>
            <a:off x="1731587" y="895911"/>
            <a:ext cx="701650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 – ENTRADA DE RELACIONAMENTO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1987393"/>
            <a:ext cx="5969208" cy="904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682"/>
              </a:lnSpc>
              <a:spcBef>
                <a:spcPct val="0"/>
              </a:spcBef>
            </a:pPr>
            <a:r>
              <a:rPr lang="en-US" sz="5569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Deskew </a:t>
            </a:r>
            <a:r>
              <a:rPr lang="en-US" sz="5569">
                <a:solidFill>
                  <a:srgbClr val="061D48"/>
                </a:solidFill>
                <a:latin typeface="Telegraf"/>
                <a:ea typeface="Telegraf"/>
                <a:cs typeface="Telegraf"/>
                <a:sym typeface="Telegraf"/>
              </a:rPr>
              <a:t>e</a:t>
            </a:r>
            <a:r>
              <a:rPr lang="en-US" sz="5569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 Crop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15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3232" y="3442792"/>
            <a:ext cx="5544655" cy="778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Recorte e melhoria da perspectiva da imagem.</a:t>
            </a:r>
          </a:p>
        </p:txBody>
      </p:sp>
      <p:sp>
        <p:nvSpPr>
          <p:cNvPr id="26" name="Freeform 26"/>
          <p:cNvSpPr/>
          <p:nvPr/>
        </p:nvSpPr>
        <p:spPr>
          <a:xfrm>
            <a:off x="1056888" y="5207656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27" name="Freeform 27"/>
          <p:cNvSpPr/>
          <p:nvPr/>
        </p:nvSpPr>
        <p:spPr>
          <a:xfrm>
            <a:off x="1028700" y="8467355"/>
            <a:ext cx="2802918" cy="717586"/>
          </a:xfrm>
          <a:custGeom>
            <a:avLst/>
            <a:gdLst/>
            <a:ahLst/>
            <a:cxnLst/>
            <a:rect l="l" t="t" r="r" b="b"/>
            <a:pathLst>
              <a:path w="2802918" h="717586">
                <a:moveTo>
                  <a:pt x="0" y="0"/>
                </a:moveTo>
                <a:lnTo>
                  <a:pt x="2802918" y="0"/>
                </a:lnTo>
                <a:lnTo>
                  <a:pt x="2802918" y="717586"/>
                </a:lnTo>
                <a:lnTo>
                  <a:pt x="0" y="71758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36665" t="-276699" r="-33817" b="-28921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8" name="TextBox 28"/>
          <p:cNvSpPr txBox="1"/>
          <p:nvPr/>
        </p:nvSpPr>
        <p:spPr>
          <a:xfrm>
            <a:off x="1038649" y="8179009"/>
            <a:ext cx="5089584" cy="53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9"/>
              </a:lnSpc>
            </a:pPr>
            <a:r>
              <a:rPr lang="en-US" sz="3287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</a:p>
        </p:txBody>
      </p:sp>
      <p:sp>
        <p:nvSpPr>
          <p:cNvPr id="29" name="Freeform 29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18361" y="755798"/>
            <a:ext cx="7333711" cy="699273"/>
            <a:chOff x="0" y="0"/>
            <a:chExt cx="2165998" cy="206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292E64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028700" y="2923679"/>
            <a:ext cx="2984604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9" name="Freeform 9"/>
          <p:cNvSpPr/>
          <p:nvPr/>
        </p:nvSpPr>
        <p:spPr>
          <a:xfrm>
            <a:off x="1028700" y="8467355"/>
            <a:ext cx="2802918" cy="717586"/>
          </a:xfrm>
          <a:custGeom>
            <a:avLst/>
            <a:gdLst/>
            <a:ahLst/>
            <a:cxnLst/>
            <a:rect l="l" t="t" r="r" b="b"/>
            <a:pathLst>
              <a:path w="2802918" h="717586">
                <a:moveTo>
                  <a:pt x="0" y="0"/>
                </a:moveTo>
                <a:lnTo>
                  <a:pt x="2802918" y="0"/>
                </a:lnTo>
                <a:lnTo>
                  <a:pt x="2802918" y="717586"/>
                </a:lnTo>
                <a:lnTo>
                  <a:pt x="0" y="7175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6665" t="-276699" r="-33817" b="-28921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0" name="Freeform 10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>
          <a:xfrm>
            <a:off x="9028297" y="1315909"/>
            <a:ext cx="7760509" cy="5520867"/>
          </a:xfrm>
          <a:custGeom>
            <a:avLst/>
            <a:gdLst/>
            <a:ahLst/>
            <a:cxnLst/>
            <a:rect l="l" t="t" r="r" b="b"/>
            <a:pathLst>
              <a:path w="7760509" h="5520867">
                <a:moveTo>
                  <a:pt x="0" y="0"/>
                </a:moveTo>
                <a:lnTo>
                  <a:pt x="7760509" y="0"/>
                </a:lnTo>
                <a:lnTo>
                  <a:pt x="7760509" y="5520867"/>
                </a:lnTo>
                <a:lnTo>
                  <a:pt x="0" y="552086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00809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12" name="Group 12"/>
          <p:cNvGrpSpPr/>
          <p:nvPr/>
        </p:nvGrpSpPr>
        <p:grpSpPr>
          <a:xfrm>
            <a:off x="8622362" y="6654336"/>
            <a:ext cx="8326554" cy="2754760"/>
            <a:chOff x="0" y="0"/>
            <a:chExt cx="11102072" cy="367301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516476" cy="3673013"/>
            </a:xfrm>
            <a:custGeom>
              <a:avLst/>
              <a:gdLst/>
              <a:ahLst/>
              <a:cxnLst/>
              <a:rect l="l" t="t" r="r" b="b"/>
              <a:pathLst>
                <a:path w="5516476" h="3673013">
                  <a:moveTo>
                    <a:pt x="0" y="0"/>
                  </a:moveTo>
                  <a:lnTo>
                    <a:pt x="5516476" y="0"/>
                  </a:lnTo>
                  <a:lnTo>
                    <a:pt x="5516476" y="3673013"/>
                  </a:lnTo>
                  <a:lnTo>
                    <a:pt x="0" y="36730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5516476" y="7466"/>
              <a:ext cx="5585596" cy="3665547"/>
            </a:xfrm>
            <a:custGeom>
              <a:avLst/>
              <a:gdLst/>
              <a:ahLst/>
              <a:cxnLst/>
              <a:rect l="l" t="t" r="r" b="b"/>
              <a:pathLst>
                <a:path w="5585596" h="3665547">
                  <a:moveTo>
                    <a:pt x="0" y="0"/>
                  </a:moveTo>
                  <a:lnTo>
                    <a:pt x="5585596" y="0"/>
                  </a:lnTo>
                  <a:lnTo>
                    <a:pt x="5585596" y="3665547"/>
                  </a:lnTo>
                  <a:lnTo>
                    <a:pt x="0" y="36655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731587" y="895911"/>
            <a:ext cx="701650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 – ENTRADA DE RELACIONAMENTO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1987393"/>
            <a:ext cx="6438900" cy="832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6682"/>
              </a:lnSpc>
              <a:spcBef>
                <a:spcPct val="0"/>
              </a:spcBef>
            </a:pPr>
            <a:r>
              <a:rPr lang="en-US" sz="5569" b="1" dirty="0" err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iOCR</a:t>
            </a:r>
            <a:r>
              <a:rPr lang="en-US" sz="5569" b="1" dirty="0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 da Imagem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16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3232" y="3442792"/>
            <a:ext cx="6992455" cy="39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Acurácia</a:t>
            </a: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e alto percentual de extração dos dados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38649" y="8179009"/>
            <a:ext cx="5089584" cy="53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9"/>
              </a:lnSpc>
            </a:pPr>
            <a:r>
              <a:rPr lang="en-US" sz="3287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3232" y="4176622"/>
            <a:ext cx="6992455" cy="39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Entrega dos dados extraídos de </a:t>
            </a: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forma estruturada.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3232" y="4910452"/>
            <a:ext cx="6992455" cy="778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Apresentação do </a:t>
            </a:r>
            <a:r>
              <a:rPr lang="en-US" sz="2104" b="1">
                <a:solidFill>
                  <a:srgbClr val="049EE3"/>
                </a:solidFill>
                <a:latin typeface="Telegraf Bold"/>
                <a:ea typeface="Telegraf Bold"/>
                <a:cs typeface="Telegraf Bold"/>
                <a:sym typeface="Telegraf Bold"/>
              </a:rPr>
              <a:t>percentual de confiabilidade</a:t>
            </a: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da extração de dados campo a campo (</a:t>
            </a:r>
            <a:r>
              <a:rPr lang="en-US" sz="2104" b="1">
                <a:solidFill>
                  <a:srgbClr val="049EE3"/>
                </a:solidFill>
                <a:latin typeface="Telegraf Bold"/>
                <a:ea typeface="Telegraf Bold"/>
                <a:cs typeface="Telegraf Bold"/>
                <a:sym typeface="Telegraf Bold"/>
              </a:rPr>
              <a:t>score</a:t>
            </a: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).</a:t>
            </a:r>
          </a:p>
        </p:txBody>
      </p:sp>
      <p:sp>
        <p:nvSpPr>
          <p:cNvPr id="22" name="Freeform 22"/>
          <p:cNvSpPr/>
          <p:nvPr/>
        </p:nvSpPr>
        <p:spPr>
          <a:xfrm>
            <a:off x="1240730" y="6836776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2659">
                <a:alpha val="100000"/>
              </a:srgbClr>
            </a:gs>
            <a:gs pos="100000">
              <a:srgbClr val="3B81D4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615481" y="1159770"/>
            <a:ext cx="23230963" cy="23230963"/>
          </a:xfrm>
          <a:custGeom>
            <a:avLst/>
            <a:gdLst/>
            <a:ahLst/>
            <a:cxnLst/>
            <a:rect l="l" t="t" r="r" b="b"/>
            <a:pathLst>
              <a:path w="23230963" h="23230963">
                <a:moveTo>
                  <a:pt x="0" y="0"/>
                </a:moveTo>
                <a:lnTo>
                  <a:pt x="23230962" y="0"/>
                </a:lnTo>
                <a:lnTo>
                  <a:pt x="23230962" y="23230963"/>
                </a:lnTo>
                <a:lnTo>
                  <a:pt x="0" y="232309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3" name="Freeform 3"/>
          <p:cNvSpPr/>
          <p:nvPr/>
        </p:nvSpPr>
        <p:spPr>
          <a:xfrm>
            <a:off x="7684318" y="2281254"/>
            <a:ext cx="4765568" cy="5936758"/>
          </a:xfrm>
          <a:custGeom>
            <a:avLst/>
            <a:gdLst/>
            <a:ahLst/>
            <a:cxnLst/>
            <a:rect l="l" t="t" r="r" b="b"/>
            <a:pathLst>
              <a:path w="4765568" h="5936758">
                <a:moveTo>
                  <a:pt x="0" y="0"/>
                </a:moveTo>
                <a:lnTo>
                  <a:pt x="4765567" y="0"/>
                </a:lnTo>
                <a:lnTo>
                  <a:pt x="4765567" y="5936758"/>
                </a:lnTo>
                <a:lnTo>
                  <a:pt x="0" y="59367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5190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Freeform 4"/>
          <p:cNvSpPr/>
          <p:nvPr/>
        </p:nvSpPr>
        <p:spPr>
          <a:xfrm>
            <a:off x="12561679" y="2262204"/>
            <a:ext cx="4850149" cy="5936758"/>
          </a:xfrm>
          <a:custGeom>
            <a:avLst/>
            <a:gdLst/>
            <a:ahLst/>
            <a:cxnLst/>
            <a:rect l="l" t="t" r="r" b="b"/>
            <a:pathLst>
              <a:path w="4850149" h="5936758">
                <a:moveTo>
                  <a:pt x="0" y="0"/>
                </a:moveTo>
                <a:lnTo>
                  <a:pt x="4850149" y="0"/>
                </a:lnTo>
                <a:lnTo>
                  <a:pt x="4850149" y="5936758"/>
                </a:lnTo>
                <a:lnTo>
                  <a:pt x="0" y="59367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9304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5" name="Freeform 5"/>
          <p:cNvSpPr/>
          <p:nvPr/>
        </p:nvSpPr>
        <p:spPr>
          <a:xfrm>
            <a:off x="484951" y="3528517"/>
            <a:ext cx="6529359" cy="4287692"/>
          </a:xfrm>
          <a:custGeom>
            <a:avLst/>
            <a:gdLst/>
            <a:ahLst/>
            <a:cxnLst/>
            <a:rect l="l" t="t" r="r" b="b"/>
            <a:pathLst>
              <a:path w="6529359" h="4287692">
                <a:moveTo>
                  <a:pt x="0" y="0"/>
                </a:moveTo>
                <a:lnTo>
                  <a:pt x="6529359" y="0"/>
                </a:lnTo>
                <a:lnTo>
                  <a:pt x="6529359" y="4287692"/>
                </a:lnTo>
                <a:lnTo>
                  <a:pt x="0" y="428769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6907" t="-9671" r="-8827" b="-21435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6" name="Group 6"/>
          <p:cNvGrpSpPr/>
          <p:nvPr/>
        </p:nvGrpSpPr>
        <p:grpSpPr>
          <a:xfrm>
            <a:off x="1636612" y="4804354"/>
            <a:ext cx="1507036" cy="248583"/>
            <a:chOff x="0" y="0"/>
            <a:chExt cx="396915" cy="6547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96915" cy="65470"/>
            </a:xfrm>
            <a:custGeom>
              <a:avLst/>
              <a:gdLst/>
              <a:ahLst/>
              <a:cxnLst/>
              <a:rect l="l" t="t" r="r" b="b"/>
              <a:pathLst>
                <a:path w="396915" h="65470">
                  <a:moveTo>
                    <a:pt x="0" y="0"/>
                  </a:moveTo>
                  <a:lnTo>
                    <a:pt x="396915" y="0"/>
                  </a:lnTo>
                  <a:lnTo>
                    <a:pt x="396915" y="65470"/>
                  </a:lnTo>
                  <a:lnTo>
                    <a:pt x="0" y="65470"/>
                  </a:lnTo>
                  <a:close/>
                </a:path>
              </a:pathLst>
            </a:custGeom>
            <a:solidFill>
              <a:srgbClr val="FFE000">
                <a:alpha val="17647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96915" cy="9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265514" y="5120093"/>
            <a:ext cx="1262380" cy="129540"/>
            <a:chOff x="0" y="0"/>
            <a:chExt cx="332479" cy="341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32479" cy="34118"/>
            </a:xfrm>
            <a:custGeom>
              <a:avLst/>
              <a:gdLst/>
              <a:ahLst/>
              <a:cxnLst/>
              <a:rect l="l" t="t" r="r" b="b"/>
              <a:pathLst>
                <a:path w="332479" h="34118">
                  <a:moveTo>
                    <a:pt x="0" y="0"/>
                  </a:moveTo>
                  <a:lnTo>
                    <a:pt x="332479" y="0"/>
                  </a:lnTo>
                  <a:lnTo>
                    <a:pt x="332479" y="34118"/>
                  </a:lnTo>
                  <a:lnTo>
                    <a:pt x="0" y="34118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332479" cy="62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231633" y="5329648"/>
            <a:ext cx="350025" cy="129540"/>
            <a:chOff x="0" y="0"/>
            <a:chExt cx="92188" cy="3411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2188" cy="34118"/>
            </a:xfrm>
            <a:custGeom>
              <a:avLst/>
              <a:gdLst/>
              <a:ahLst/>
              <a:cxnLst/>
              <a:rect l="l" t="t" r="r" b="b"/>
              <a:pathLst>
                <a:path w="92188" h="34118">
                  <a:moveTo>
                    <a:pt x="0" y="0"/>
                  </a:moveTo>
                  <a:lnTo>
                    <a:pt x="92188" y="0"/>
                  </a:lnTo>
                  <a:lnTo>
                    <a:pt x="92188" y="34118"/>
                  </a:lnTo>
                  <a:lnTo>
                    <a:pt x="0" y="34118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92188" cy="62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178700" y="4700936"/>
            <a:ext cx="436815" cy="129540"/>
            <a:chOff x="0" y="0"/>
            <a:chExt cx="115046" cy="3411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5046" cy="34118"/>
            </a:xfrm>
            <a:custGeom>
              <a:avLst/>
              <a:gdLst/>
              <a:ahLst/>
              <a:cxnLst/>
              <a:rect l="l" t="t" r="r" b="b"/>
              <a:pathLst>
                <a:path w="115046" h="34118">
                  <a:moveTo>
                    <a:pt x="0" y="0"/>
                  </a:moveTo>
                  <a:lnTo>
                    <a:pt x="115046" y="0"/>
                  </a:lnTo>
                  <a:lnTo>
                    <a:pt x="115046" y="34118"/>
                  </a:lnTo>
                  <a:lnTo>
                    <a:pt x="0" y="34118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28575"/>
              <a:ext cx="115046" cy="62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7818926" flipV="1">
            <a:off x="5446600" y="3406692"/>
            <a:ext cx="2416875" cy="2847570"/>
          </a:xfrm>
          <a:custGeom>
            <a:avLst/>
            <a:gdLst/>
            <a:ahLst/>
            <a:cxnLst/>
            <a:rect l="l" t="t" r="r" b="b"/>
            <a:pathLst>
              <a:path w="2416875" h="2847570">
                <a:moveTo>
                  <a:pt x="0" y="2847569"/>
                </a:moveTo>
                <a:lnTo>
                  <a:pt x="2416874" y="2847569"/>
                </a:lnTo>
                <a:lnTo>
                  <a:pt x="2416874" y="0"/>
                </a:lnTo>
                <a:lnTo>
                  <a:pt x="0" y="0"/>
                </a:lnTo>
                <a:lnTo>
                  <a:pt x="0" y="2847569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9" name="TextBox 19"/>
          <p:cNvSpPr txBox="1"/>
          <p:nvPr/>
        </p:nvSpPr>
        <p:spPr>
          <a:xfrm>
            <a:off x="17259300" y="9220200"/>
            <a:ext cx="152400" cy="190500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17</a:t>
            </a:r>
          </a:p>
        </p:txBody>
      </p:sp>
      <p:sp>
        <p:nvSpPr>
          <p:cNvPr id="20" name="Freeform 20"/>
          <p:cNvSpPr/>
          <p:nvPr/>
        </p:nvSpPr>
        <p:spPr>
          <a:xfrm>
            <a:off x="6206093" y="8436944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21" name="Freeform 21"/>
          <p:cNvSpPr/>
          <p:nvPr/>
        </p:nvSpPr>
        <p:spPr>
          <a:xfrm>
            <a:off x="946712" y="8729912"/>
            <a:ext cx="2802918" cy="717586"/>
          </a:xfrm>
          <a:custGeom>
            <a:avLst/>
            <a:gdLst/>
            <a:ahLst/>
            <a:cxnLst/>
            <a:rect l="l" t="t" r="r" b="b"/>
            <a:pathLst>
              <a:path w="2802918" h="717586">
                <a:moveTo>
                  <a:pt x="0" y="0"/>
                </a:moveTo>
                <a:lnTo>
                  <a:pt x="2802918" y="0"/>
                </a:lnTo>
                <a:lnTo>
                  <a:pt x="2802918" y="717587"/>
                </a:lnTo>
                <a:lnTo>
                  <a:pt x="0" y="71758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36665" t="-276699" r="-33817" b="-289213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2" name="TextBox 22"/>
          <p:cNvSpPr txBox="1"/>
          <p:nvPr/>
        </p:nvSpPr>
        <p:spPr>
          <a:xfrm>
            <a:off x="956237" y="8294212"/>
            <a:ext cx="5089584" cy="53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9"/>
              </a:lnSpc>
            </a:pPr>
            <a:r>
              <a:rPr lang="en-US" sz="3287" b="1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IDP</a:t>
            </a:r>
          </a:p>
        </p:txBody>
      </p:sp>
      <p:sp>
        <p:nvSpPr>
          <p:cNvPr id="23" name="Freeform 23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4" name="AutoShape 24"/>
          <p:cNvSpPr/>
          <p:nvPr/>
        </p:nvSpPr>
        <p:spPr>
          <a:xfrm>
            <a:off x="1028700" y="2923679"/>
            <a:ext cx="2984604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25" name="TextBox 25"/>
          <p:cNvSpPr txBox="1"/>
          <p:nvPr/>
        </p:nvSpPr>
        <p:spPr>
          <a:xfrm>
            <a:off x="1028700" y="1987393"/>
            <a:ext cx="5969208" cy="904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682"/>
              </a:lnSpc>
              <a:spcBef>
                <a:spcPct val="0"/>
              </a:spcBef>
            </a:pPr>
            <a:r>
              <a:rPr lang="en-US" sz="556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Retorno API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1028700" y="755798"/>
            <a:ext cx="424060" cy="699273"/>
            <a:chOff x="0" y="0"/>
            <a:chExt cx="125245" cy="206529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418361" y="755798"/>
            <a:ext cx="7333711" cy="699273"/>
            <a:chOff x="0" y="0"/>
            <a:chExt cx="2165998" cy="206529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731587" y="895911"/>
            <a:ext cx="7016505" cy="42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b="1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1 – ENTRADA DE RELACIONAMENTO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661715">
            <a:off x="11853613" y="3001015"/>
            <a:ext cx="6135971" cy="3712263"/>
          </a:xfrm>
          <a:prstGeom prst="rect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15358964" y="2373545"/>
            <a:ext cx="1900336" cy="75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94"/>
              </a:lnSpc>
            </a:pPr>
            <a:r>
              <a:rPr lang="en-US" sz="1913" b="1">
                <a:solidFill>
                  <a:srgbClr val="262261"/>
                </a:solidFill>
                <a:latin typeface="Telegraf Bold"/>
                <a:ea typeface="Telegraf Bold"/>
                <a:cs typeface="Telegraf Bold"/>
                <a:sym typeface="Telegraf Bold"/>
              </a:rPr>
              <a:t>Tipificação e detalhamento de conteúdo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527894" y="2427467"/>
            <a:ext cx="1788641" cy="786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51"/>
              </a:lnSpc>
            </a:pPr>
            <a:r>
              <a:rPr lang="en-US" sz="1913" b="1">
                <a:solidFill>
                  <a:srgbClr val="262261"/>
                </a:solidFill>
                <a:latin typeface="Telegraf Bold"/>
                <a:ea typeface="Telegraf Bold"/>
                <a:cs typeface="Telegraf Bold"/>
                <a:sym typeface="Telegraf Bold"/>
              </a:rPr>
              <a:t>Extração estruturada e padonizada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2821642" y="3450187"/>
            <a:ext cx="436880" cy="205740"/>
            <a:chOff x="0" y="0"/>
            <a:chExt cx="115063" cy="5418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15063" cy="54187"/>
            </a:xfrm>
            <a:custGeom>
              <a:avLst/>
              <a:gdLst/>
              <a:ahLst/>
              <a:cxnLst/>
              <a:rect l="l" t="t" r="r" b="b"/>
              <a:pathLst>
                <a:path w="115063" h="54187">
                  <a:moveTo>
                    <a:pt x="0" y="0"/>
                  </a:moveTo>
                  <a:lnTo>
                    <a:pt x="115063" y="0"/>
                  </a:lnTo>
                  <a:lnTo>
                    <a:pt x="115063" y="54187"/>
                  </a:lnTo>
                  <a:lnTo>
                    <a:pt x="0" y="54187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28575"/>
              <a:ext cx="115063" cy="827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sp>
        <p:nvSpPr>
          <p:cNvPr id="39" name="AutoShape 39"/>
          <p:cNvSpPr/>
          <p:nvPr/>
        </p:nvSpPr>
        <p:spPr>
          <a:xfrm>
            <a:off x="818894" y="4064989"/>
            <a:ext cx="638541" cy="820308"/>
          </a:xfrm>
          <a:prstGeom prst="line">
            <a:avLst/>
          </a:prstGeom>
          <a:ln w="123825" cap="flat">
            <a:solidFill>
              <a:srgbClr val="B00001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pt-BR"/>
          </a:p>
        </p:txBody>
      </p:sp>
      <p:grpSp>
        <p:nvGrpSpPr>
          <p:cNvPr id="40" name="Group 40"/>
          <p:cNvGrpSpPr/>
          <p:nvPr/>
        </p:nvGrpSpPr>
        <p:grpSpPr>
          <a:xfrm>
            <a:off x="12821642" y="2820809"/>
            <a:ext cx="436880" cy="205740"/>
            <a:chOff x="0" y="0"/>
            <a:chExt cx="115063" cy="54187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15063" cy="54187"/>
            </a:xfrm>
            <a:custGeom>
              <a:avLst/>
              <a:gdLst/>
              <a:ahLst/>
              <a:cxnLst/>
              <a:rect l="l" t="t" r="r" b="b"/>
              <a:pathLst>
                <a:path w="115063" h="54187">
                  <a:moveTo>
                    <a:pt x="0" y="0"/>
                  </a:moveTo>
                  <a:lnTo>
                    <a:pt x="115063" y="0"/>
                  </a:lnTo>
                  <a:lnTo>
                    <a:pt x="115063" y="54187"/>
                  </a:lnTo>
                  <a:lnTo>
                    <a:pt x="0" y="54187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28575"/>
              <a:ext cx="115063" cy="827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2821642" y="3026549"/>
            <a:ext cx="646430" cy="205740"/>
            <a:chOff x="0" y="0"/>
            <a:chExt cx="170253" cy="54187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70253" cy="54187"/>
            </a:xfrm>
            <a:custGeom>
              <a:avLst/>
              <a:gdLst/>
              <a:ahLst/>
              <a:cxnLst/>
              <a:rect l="l" t="t" r="r" b="b"/>
              <a:pathLst>
                <a:path w="170253" h="54187">
                  <a:moveTo>
                    <a:pt x="0" y="0"/>
                  </a:moveTo>
                  <a:lnTo>
                    <a:pt x="170253" y="0"/>
                  </a:lnTo>
                  <a:lnTo>
                    <a:pt x="170253" y="54187"/>
                  </a:lnTo>
                  <a:lnTo>
                    <a:pt x="0" y="54187"/>
                  </a:lnTo>
                  <a:close/>
                </a:path>
              </a:pathLst>
            </a:custGeom>
            <a:solidFill>
              <a:srgbClr val="FDDE00">
                <a:alpha val="50980"/>
              </a:srgbClr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28575"/>
              <a:ext cx="170253" cy="827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Elipse 28">
            <a:extLst>
              <a:ext uri="{FF2B5EF4-FFF2-40B4-BE49-F238E27FC236}">
                <a16:creationId xmlns:a16="http://schemas.microsoft.com/office/drawing/2014/main" id="{E269750B-693B-B5A2-4FFF-0B446ADA0FA2}"/>
              </a:ext>
            </a:extLst>
          </p:cNvPr>
          <p:cNvSpPr/>
          <p:nvPr/>
        </p:nvSpPr>
        <p:spPr>
          <a:xfrm>
            <a:off x="1219200" y="5710303"/>
            <a:ext cx="5940323" cy="45231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AutoShape 2"/>
          <p:cNvSpPr/>
          <p:nvPr/>
        </p:nvSpPr>
        <p:spPr>
          <a:xfrm>
            <a:off x="1032417" y="2721744"/>
            <a:ext cx="4593582" cy="0"/>
          </a:xfrm>
          <a:prstGeom prst="line">
            <a:avLst/>
          </a:prstGeom>
          <a:ln w="28575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grpSp>
        <p:nvGrpSpPr>
          <p:cNvPr id="3" name="Group 3"/>
          <p:cNvGrpSpPr/>
          <p:nvPr/>
        </p:nvGrpSpPr>
        <p:grpSpPr>
          <a:xfrm>
            <a:off x="8035823" y="-713488"/>
            <a:ext cx="10252177" cy="11000488"/>
            <a:chOff x="0" y="0"/>
            <a:chExt cx="2700162" cy="28972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00162" cy="2897248"/>
            </a:xfrm>
            <a:custGeom>
              <a:avLst/>
              <a:gdLst/>
              <a:ahLst/>
              <a:cxnLst/>
              <a:rect l="l" t="t" r="r" b="b"/>
              <a:pathLst>
                <a:path w="2700162" h="2897248">
                  <a:moveTo>
                    <a:pt x="0" y="0"/>
                  </a:moveTo>
                  <a:lnTo>
                    <a:pt x="2700162" y="0"/>
                  </a:lnTo>
                  <a:lnTo>
                    <a:pt x="2700162" y="2897248"/>
                  </a:lnTo>
                  <a:lnTo>
                    <a:pt x="0" y="2897248"/>
                  </a:lnTo>
                  <a:close/>
                </a:path>
              </a:pathLst>
            </a:custGeom>
            <a:solidFill>
              <a:srgbClr val="021122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700162" cy="2925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5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7" name="Group 7"/>
          <p:cNvGrpSpPr/>
          <p:nvPr/>
        </p:nvGrpSpPr>
        <p:grpSpPr>
          <a:xfrm>
            <a:off x="2934902" y="5890081"/>
            <a:ext cx="2398065" cy="2398065"/>
            <a:chOff x="0" y="0"/>
            <a:chExt cx="3197421" cy="3197421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3197421" cy="3197421"/>
              <a:chOff x="0" y="0"/>
              <a:chExt cx="812800" cy="8128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A797E">
                  <a:alpha val="91765"/>
                </a:srgbClr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11" name="TextBox 11"/>
            <p:cNvSpPr txBox="1"/>
            <p:nvPr/>
          </p:nvSpPr>
          <p:spPr>
            <a:xfrm>
              <a:off x="1020936" y="888534"/>
              <a:ext cx="1122758" cy="7333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16"/>
                </a:lnSpc>
              </a:pPr>
              <a:r>
                <a:rPr lang="en-US" sz="3297" b="1">
                  <a:solidFill>
                    <a:srgbClr val="FAFAFA"/>
                  </a:solidFill>
                  <a:latin typeface="Garet Bold"/>
                  <a:ea typeface="Garet Bold"/>
                  <a:cs typeface="Garet Bold"/>
                  <a:sym typeface="Garet Bold"/>
                </a:rPr>
                <a:t>NLP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981186" y="7247027"/>
            <a:ext cx="2398066" cy="2413956"/>
            <a:chOff x="-217895" y="187345"/>
            <a:chExt cx="3197421" cy="3218608"/>
          </a:xfrm>
        </p:grpSpPr>
        <p:grpSp>
          <p:nvGrpSpPr>
            <p:cNvPr id="13" name="Group 13"/>
            <p:cNvGrpSpPr/>
            <p:nvPr/>
          </p:nvGrpSpPr>
          <p:grpSpPr>
            <a:xfrm>
              <a:off x="-217895" y="187345"/>
              <a:ext cx="3197421" cy="3218608"/>
              <a:chOff x="-55390" y="47624"/>
              <a:chExt cx="812800" cy="818186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-55390" y="53018"/>
                <a:ext cx="812800" cy="812792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792">
                    <a:moveTo>
                      <a:pt x="406400" y="0"/>
                    </a:moveTo>
                    <a:cubicBezTo>
                      <a:pt x="181951" y="0"/>
                      <a:pt x="0" y="181950"/>
                      <a:pt x="0" y="406396"/>
                    </a:cubicBezTo>
                    <a:cubicBezTo>
                      <a:pt x="0" y="630842"/>
                      <a:pt x="181951" y="812792"/>
                      <a:pt x="406400" y="812792"/>
                    </a:cubicBezTo>
                    <a:cubicBezTo>
                      <a:pt x="630849" y="812792"/>
                      <a:pt x="812800" y="630842"/>
                      <a:pt x="812800" y="406396"/>
                    </a:cubicBezTo>
                    <a:cubicBezTo>
                      <a:pt x="812800" y="181950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0979C">
                  <a:alpha val="83922"/>
                </a:srgbClr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76200" y="47624"/>
                <a:ext cx="660400" cy="6889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" y="1383300"/>
              <a:ext cx="2535056" cy="75909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616"/>
                </a:lnSpc>
              </a:pPr>
              <a:r>
                <a:rPr lang="en-US" sz="3297" b="1" dirty="0">
                  <a:solidFill>
                    <a:srgbClr val="FAFAFA"/>
                  </a:solidFill>
                  <a:latin typeface="Garet Bold"/>
                  <a:ea typeface="Garet Bold"/>
                  <a:cs typeface="Garet Bold"/>
                  <a:sym typeface="Garet Bold"/>
                </a:rPr>
                <a:t>Analytic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121638" y="7012635"/>
            <a:ext cx="2398065" cy="2398065"/>
            <a:chOff x="0" y="0"/>
            <a:chExt cx="3197421" cy="3197421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197421" cy="3197421"/>
              <a:chOff x="0" y="0"/>
              <a:chExt cx="812800" cy="81280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5B5BC">
                  <a:alpha val="80000"/>
                </a:srgbClr>
              </a:solidFill>
            </p:spPr>
            <p:txBody>
              <a:bodyPr/>
              <a:lstStyle/>
              <a:p>
                <a:endParaRPr lang="pt-BR" dirty="0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65"/>
                  </a:lnSpc>
                </a:pPr>
                <a:endParaRPr/>
              </a:p>
              <a:p>
                <a:pPr algn="ctr">
                  <a:lnSpc>
                    <a:spcPts val="2765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1091744" y="1278963"/>
              <a:ext cx="1164640" cy="7333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16"/>
                </a:lnSpc>
              </a:pPr>
              <a:r>
                <a:rPr lang="en-US" sz="3297" b="1" dirty="0">
                  <a:solidFill>
                    <a:srgbClr val="FAFAFA"/>
                  </a:solidFill>
                  <a:latin typeface="Garet Bold"/>
                  <a:ea typeface="Garet Bold"/>
                  <a:cs typeface="Garet Bold"/>
                  <a:sym typeface="Garet Bold"/>
                </a:rPr>
                <a:t>LLM</a:t>
              </a:r>
            </a:p>
          </p:txBody>
        </p:sp>
      </p:grpSp>
      <p:pic>
        <p:nvPicPr>
          <p:cNvPr id="22" name="Picture 2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750" end="60166.634"/>
                </p14:media>
              </p:ext>
            </p:extLst>
          </p:nvPr>
        </p:nvPicPr>
        <p:blipFill>
          <a:blip r:embed="rId6"/>
          <a:srcRect/>
          <a:stretch>
            <a:fillRect/>
          </a:stretch>
        </p:blipFill>
        <p:spPr>
          <a:xfrm>
            <a:off x="8035823" y="2260075"/>
            <a:ext cx="10252177" cy="5766850"/>
          </a:xfrm>
          <a:prstGeom prst="rect">
            <a:avLst/>
          </a:prstGeom>
        </p:spPr>
      </p:pic>
      <p:sp>
        <p:nvSpPr>
          <p:cNvPr id="23" name="Freeform 23"/>
          <p:cNvSpPr/>
          <p:nvPr/>
        </p:nvSpPr>
        <p:spPr>
          <a:xfrm>
            <a:off x="844327" y="771525"/>
            <a:ext cx="4998625" cy="1745182"/>
          </a:xfrm>
          <a:custGeom>
            <a:avLst/>
            <a:gdLst/>
            <a:ahLst/>
            <a:cxnLst/>
            <a:rect l="l" t="t" r="r" b="b"/>
            <a:pathLst>
              <a:path w="4998625" h="1745182">
                <a:moveTo>
                  <a:pt x="0" y="0"/>
                </a:moveTo>
                <a:lnTo>
                  <a:pt x="4998625" y="0"/>
                </a:lnTo>
                <a:lnTo>
                  <a:pt x="4998625" y="1745182"/>
                </a:lnTo>
                <a:lnTo>
                  <a:pt x="0" y="17451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29659" b="-37540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4" name="TextBox 2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18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80676" y="3130554"/>
            <a:ext cx="6822577" cy="778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Entende o contexto</a:t>
            </a: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 do conteúdo de documentos  e </a:t>
            </a: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identifica informações relevantes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3398" y="4097395"/>
            <a:ext cx="6799855" cy="778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Extração dos dados de</a:t>
            </a: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 documentos não estruturados e complexos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0676" y="5064236"/>
            <a:ext cx="6694715" cy="39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452" lvl="1" indent="-227226" algn="l">
              <a:lnSpc>
                <a:spcPts val="3073"/>
              </a:lnSpc>
              <a:buFont typeface="Arial"/>
              <a:buChar char="•"/>
            </a:pPr>
            <a:r>
              <a:rPr lang="en-US" sz="2104">
                <a:solidFill>
                  <a:srgbClr val="545454"/>
                </a:solidFill>
                <a:latin typeface="Telegraf"/>
                <a:ea typeface="Telegraf"/>
                <a:cs typeface="Telegraf"/>
                <a:sym typeface="Telegraf"/>
              </a:rPr>
              <a:t>Informações entregues</a:t>
            </a:r>
            <a:r>
              <a:rPr lang="en-US" sz="2104" b="1">
                <a:solidFill>
                  <a:srgbClr val="545454"/>
                </a:solidFill>
                <a:latin typeface="Telegraf Bold"/>
                <a:ea typeface="Telegraf Bold"/>
                <a:cs typeface="Telegraf Bold"/>
                <a:sym typeface="Telegraf Bold"/>
              </a:rPr>
              <a:t> organizadas por sessões</a:t>
            </a:r>
          </a:p>
        </p:txBody>
      </p:sp>
      <p:sp>
        <p:nvSpPr>
          <p:cNvPr id="28" name="Elipse 27">
            <a:extLst>
              <a:ext uri="{FF2B5EF4-FFF2-40B4-BE49-F238E27FC236}">
                <a16:creationId xmlns:a16="http://schemas.microsoft.com/office/drawing/2014/main" id="{248F4E06-D481-8BBB-3A4D-78802883D99C}"/>
              </a:ext>
            </a:extLst>
          </p:cNvPr>
          <p:cNvSpPr/>
          <p:nvPr/>
        </p:nvSpPr>
        <p:spPr>
          <a:xfrm>
            <a:off x="8305800" y="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9B617CE6-70C5-EFBC-76E6-A01719353E0F}"/>
              </a:ext>
            </a:extLst>
          </p:cNvPr>
          <p:cNvSpPr txBox="1"/>
          <p:nvPr/>
        </p:nvSpPr>
        <p:spPr>
          <a:xfrm>
            <a:off x="3631681" y="9216779"/>
            <a:ext cx="168898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600" b="1" dirty="0">
                <a:solidFill>
                  <a:srgbClr val="FF0000"/>
                </a:solidFill>
              </a:rPr>
              <a:t>NPV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0">
                <p:cTn id="2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20A63510-C66C-A979-80E2-F4F822705B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E9F88D43-6417-BE91-4A26-DE7295323C63}"/>
              </a:ext>
            </a:extLst>
          </p:cNvPr>
          <p:cNvSpPr/>
          <p:nvPr/>
        </p:nvSpPr>
        <p:spPr>
          <a:xfrm>
            <a:off x="914400" y="3998713"/>
            <a:ext cx="16611600" cy="15257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r>
              <a:rPr lang="pt-BR" sz="8800" b="1" dirty="0">
                <a:solidFill>
                  <a:srgbClr val="FFFFFF"/>
                </a:solidFill>
                <a:latin typeface="Aptos" pitchFamily="34" charset="0"/>
              </a:rPr>
              <a:t>Vamos fazer apresentações concretas?</a:t>
            </a:r>
          </a:p>
        </p:txBody>
      </p:sp>
    </p:spTree>
    <p:extLst>
      <p:ext uri="{BB962C8B-B14F-4D97-AF65-F5344CB8AC3E}">
        <p14:creationId xmlns:p14="http://schemas.microsoft.com/office/powerpoint/2010/main" val="41574012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34F3EA-2D46-273C-9E51-9327E4E6A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2FFBDADE-DE56-0607-2E28-CF6657F380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218B5F5F-EF13-E779-CD28-7FF55F5DF3A1}"/>
              </a:ext>
            </a:extLst>
          </p:cNvPr>
          <p:cNvSpPr/>
          <p:nvPr/>
        </p:nvSpPr>
        <p:spPr>
          <a:xfrm>
            <a:off x="914400" y="3998713"/>
            <a:ext cx="16611600" cy="11447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r>
              <a:rPr lang="pt-BR" sz="5400" b="1" dirty="0">
                <a:solidFill>
                  <a:srgbClr val="FFFFFF"/>
                </a:solidFill>
                <a:latin typeface="Aptos" pitchFamily="34" charset="0"/>
              </a:rPr>
              <a:t>Seguimentos variados</a:t>
            </a:r>
            <a:r>
              <a:rPr lang="en-US" sz="5400" b="1" dirty="0">
                <a:solidFill>
                  <a:srgbClr val="FFFFFF"/>
                </a:solidFill>
                <a:latin typeface="Aptos" pitchFamily="34" charset="0"/>
              </a:rPr>
              <a:t>: </a:t>
            </a:r>
            <a:r>
              <a:rPr lang="pt-BR" sz="5400" b="1" dirty="0">
                <a:solidFill>
                  <a:srgbClr val="FFFFFF"/>
                </a:solidFill>
                <a:latin typeface="Aptos" pitchFamily="34" charset="0"/>
              </a:rPr>
              <a:t>Extração e analise de balanço contábil</a:t>
            </a:r>
          </a:p>
        </p:txBody>
      </p:sp>
    </p:spTree>
    <p:extLst>
      <p:ext uri="{BB962C8B-B14F-4D97-AF65-F5344CB8AC3E}">
        <p14:creationId xmlns:p14="http://schemas.microsoft.com/office/powerpoint/2010/main" val="27429958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CC0038E0-E726-6864-2214-A217B093A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7D1FFF2-5F52-7A6F-086E-BA1D8DEAD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1118373"/>
            <a:ext cx="15110586" cy="9072256"/>
          </a:xfrm>
          <a:prstGeom prst="rect">
            <a:avLst/>
          </a:prstGeom>
        </p:spPr>
      </p:pic>
      <p:grpSp>
        <p:nvGrpSpPr>
          <p:cNvPr id="7" name="Group 26">
            <a:extLst>
              <a:ext uri="{FF2B5EF4-FFF2-40B4-BE49-F238E27FC236}">
                <a16:creationId xmlns:a16="http://schemas.microsoft.com/office/drawing/2014/main" id="{CD5FFCC6-E2CE-CAEC-FB73-4154986A4D76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8" name="Freeform 27">
              <a:extLst>
                <a:ext uri="{FF2B5EF4-FFF2-40B4-BE49-F238E27FC236}">
                  <a16:creationId xmlns:a16="http://schemas.microsoft.com/office/drawing/2014/main" id="{88DD1B44-6011-AC8F-F1CD-3F6373F6E9CA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9" name="TextBox 28">
              <a:extLst>
                <a:ext uri="{FF2B5EF4-FFF2-40B4-BE49-F238E27FC236}">
                  <a16:creationId xmlns:a16="http://schemas.microsoft.com/office/drawing/2014/main" id="{73DD7A85-E2FE-9091-831D-E303DDC24A3D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10" name="Group 29">
            <a:extLst>
              <a:ext uri="{FF2B5EF4-FFF2-40B4-BE49-F238E27FC236}">
                <a16:creationId xmlns:a16="http://schemas.microsoft.com/office/drawing/2014/main" id="{0CDA5970-EAAB-2946-5F9E-E4B091F9EBBB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1" name="Freeform 30">
              <a:extLst>
                <a:ext uri="{FF2B5EF4-FFF2-40B4-BE49-F238E27FC236}">
                  <a16:creationId xmlns:a16="http://schemas.microsoft.com/office/drawing/2014/main" id="{1A2564DE-BD7D-F07A-0D3F-7AB0C109F5A5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2" name="TextBox 31">
              <a:extLst>
                <a:ext uri="{FF2B5EF4-FFF2-40B4-BE49-F238E27FC236}">
                  <a16:creationId xmlns:a16="http://schemas.microsoft.com/office/drawing/2014/main" id="{1BD7F48D-420C-7C5E-73F3-BC7F01767A0A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3" name="TextBox 32">
            <a:extLst>
              <a:ext uri="{FF2B5EF4-FFF2-40B4-BE49-F238E27FC236}">
                <a16:creationId xmlns:a16="http://schemas.microsoft.com/office/drawing/2014/main" id="{B577355F-CFED-4462-F0E7-B45B3AEE879A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Balanço patrimonial </a:t>
            </a:r>
          </a:p>
        </p:txBody>
      </p:sp>
    </p:spTree>
    <p:extLst>
      <p:ext uri="{BB962C8B-B14F-4D97-AF65-F5344CB8AC3E}">
        <p14:creationId xmlns:p14="http://schemas.microsoft.com/office/powerpoint/2010/main" val="686830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DF2BC-3758-F648-436E-1A75E6301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33593A4F-3B89-9812-AEF1-61DC06B41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2B0D22E3-241B-05F5-F722-8579C1FEE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1" y="1075036"/>
            <a:ext cx="13413034" cy="9211963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96F358EA-23D8-C2A8-78E7-B0F332CAF90D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B2441AA0-4AF4-F193-6A72-100CA782D9CF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148803D0-E8A8-61EC-886F-3B0530FCBDDC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285AD323-A50C-0A02-782B-1C04B76F1AE1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9CED5308-C23E-27AC-E1F5-BEF0A7CE9AE0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16A3F329-225C-2570-F20C-699D72FA3375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3446F157-A807-EEAB-545A-B63CB841E92F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Balanço patrimonial -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Json</a:t>
            </a: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89163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62EAE6-E6D9-37C5-CB22-E35C3CB45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29C351CD-D811-0EDA-FE73-91CF9867E8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B7A798E4-C62C-DAA5-41B9-585871F14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1181100"/>
            <a:ext cx="11277600" cy="9125520"/>
          </a:xfrm>
          <a:prstGeom prst="rect">
            <a:avLst/>
          </a:prstGeom>
        </p:spPr>
      </p:pic>
      <p:grpSp>
        <p:nvGrpSpPr>
          <p:cNvPr id="5" name="Group 26">
            <a:extLst>
              <a:ext uri="{FF2B5EF4-FFF2-40B4-BE49-F238E27FC236}">
                <a16:creationId xmlns:a16="http://schemas.microsoft.com/office/drawing/2014/main" id="{26AE2D99-92DC-3137-C11B-E6DA9F7473F6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D7073919-0A87-E122-5AA0-D24D0FE9743A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10B9E830-CC30-7554-0827-2892F63F8997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443A5E79-A02E-9358-8770-F669754CABE2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935CFE5D-3424-2A50-57FD-6BD9241438A9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1D321658-B5AD-2616-3F9C-9DF604152A4B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F945D6B1-1616-B4F5-BE44-76C873091049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Visão bancaria - Resumida</a:t>
            </a:r>
          </a:p>
        </p:txBody>
      </p:sp>
    </p:spTree>
    <p:extLst>
      <p:ext uri="{BB962C8B-B14F-4D97-AF65-F5344CB8AC3E}">
        <p14:creationId xmlns:p14="http://schemas.microsoft.com/office/powerpoint/2010/main" val="15930025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49472-4076-D296-5441-6AFF0F763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78918A4B-14F2-1DE1-05E0-6F996D2D50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5" name="Group 26">
            <a:extLst>
              <a:ext uri="{FF2B5EF4-FFF2-40B4-BE49-F238E27FC236}">
                <a16:creationId xmlns:a16="http://schemas.microsoft.com/office/drawing/2014/main" id="{DEA5E93B-CB6B-5260-8F63-99F15C1BE074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C7B61B27-01A0-15EF-C7B1-3F53ACC851C1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FADBD14E-646A-CC7A-AF52-C291E873DF01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0C51E678-E500-8E24-21D6-F973ED271C1B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4E23E995-7972-AFFD-0C74-8B04D6EA7D72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04AAF19C-DC3C-9DE8-E0DC-26A4981E7FBF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8339CC1F-3E05-23F0-95F2-A0BDD841D9FB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Visão Seguradora - Resumida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68D7E22-B646-8E58-F649-5BAA8A64F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1140981"/>
            <a:ext cx="11353800" cy="904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791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30BD1-0983-C577-AD61-82C0D0593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45172B20-6521-F20C-B905-6ED7DE4591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09D2D78-DD2D-9892-5F44-7996FE7BF279}"/>
              </a:ext>
            </a:extLst>
          </p:cNvPr>
          <p:cNvSpPr txBox="1"/>
          <p:nvPr/>
        </p:nvSpPr>
        <p:spPr>
          <a:xfrm>
            <a:off x="753429" y="4533900"/>
            <a:ext cx="1678068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600" b="1" dirty="0">
                <a:solidFill>
                  <a:schemeClr val="bg1"/>
                </a:solidFill>
                <a:latin typeface="Aptos" panose="020B0004020202020204" pitchFamily="34" charset="0"/>
              </a:rPr>
              <a:t>Vários seguimentos: Extração e analise de Registro de imóveis</a:t>
            </a:r>
          </a:p>
        </p:txBody>
      </p:sp>
    </p:spTree>
    <p:extLst>
      <p:ext uri="{BB962C8B-B14F-4D97-AF65-F5344CB8AC3E}">
        <p14:creationId xmlns:p14="http://schemas.microsoft.com/office/powerpoint/2010/main" val="34711749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9F88CD-CFE3-388A-80E8-FCAF38C2F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0FB39763-1E39-D273-48F2-0C73586D0C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92184661-15C2-7449-26B7-013E68713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9276" y="1406333"/>
            <a:ext cx="7880524" cy="8701104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602CDD97-524F-1FC2-802A-FB2EDFAE807D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52A77219-F15F-C516-74A7-1D76AFA7F18A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73EC0300-5D33-4334-A970-68A074378256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8D2D64B4-144E-882E-F59A-8A8315C0B6E1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30E9D337-83FC-A5AF-7BFA-EF35A5D38543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09776C20-FBC9-F2C5-90AB-D1164CFCB98A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8B8D6EF9-A52B-816C-F09D-0E8D93D810DA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Registro de imóvel</a:t>
            </a:r>
          </a:p>
        </p:txBody>
      </p:sp>
    </p:spTree>
    <p:extLst>
      <p:ext uri="{BB962C8B-B14F-4D97-AF65-F5344CB8AC3E}">
        <p14:creationId xmlns:p14="http://schemas.microsoft.com/office/powerpoint/2010/main" val="1079306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83319-DF75-80F8-F827-16BFCD348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5E939810-D0DC-FA30-BAF2-48918855BD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EB86BC97-B386-23B9-EFFC-EA653737E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9276" y="1406333"/>
            <a:ext cx="7880524" cy="8701104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019E785F-C0D0-78A8-269D-5FE23F7BD351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8CDCA3E9-0A82-1FAD-C298-F4F0D5A69EE9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60DEEBF6-B2E2-2B2A-F383-01E7F833AA24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619E2A55-6F78-DB6D-5987-DFF02CF5DA06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03ED9250-5C93-BE66-C149-0870A8CB65DE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0C4B1188-23FE-22C7-878D-E3D3857361A3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1061F97F-C000-B65A-F5F2-78578128D5EE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Registro de imóvel -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Json</a:t>
            </a:r>
            <a:endParaRPr lang="pt-BR" sz="2900" b="1" noProof="0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</p:spTree>
    <p:extLst>
      <p:ext uri="{BB962C8B-B14F-4D97-AF65-F5344CB8AC3E}">
        <p14:creationId xmlns:p14="http://schemas.microsoft.com/office/powerpoint/2010/main" val="31276781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21FA8A-FB63-56C4-0A33-A0B5684EF2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B0B8E380-9390-23AA-CA2E-14F3B054FF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9131B1F4-4E9D-391A-EDAE-805458B285E0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4F9A4720-CE4E-EACB-3CBA-95FC5D9BC87E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685BB40A-1FFA-2C20-37E6-B72967160CBF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33AD5934-FC67-62D0-BE31-165BF155BA7F}"/>
              </a:ext>
            </a:extLst>
          </p:cNvPr>
          <p:cNvGrpSpPr/>
          <p:nvPr/>
        </p:nvGrpSpPr>
        <p:grpSpPr>
          <a:xfrm>
            <a:off x="609600" y="182264"/>
            <a:ext cx="7333711" cy="796023"/>
            <a:chOff x="0" y="-28575"/>
            <a:chExt cx="2165998" cy="235104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325C57EE-D3F2-165A-3D7A-ABD76BA8B639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5FD02B59-E367-FF38-5192-A9856565CE50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7A2834D0-9088-486B-55C4-AAE481B4837C}"/>
              </a:ext>
            </a:extLst>
          </p:cNvPr>
          <p:cNvSpPr txBox="1"/>
          <p:nvPr/>
        </p:nvSpPr>
        <p:spPr>
          <a:xfrm>
            <a:off x="762000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Registro de imóvel - Resumo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BA9DE33D-6A20-1683-E8F6-218E5BCFB2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1" y="1110856"/>
            <a:ext cx="10896600" cy="9153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583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E944B-B803-F35F-B7AB-DCD7A66AE6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4EF0D835-CBAD-4D81-B102-608D6A3C89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C730F5E-DF1C-D7CA-7139-8F1C5BE6C983}"/>
              </a:ext>
            </a:extLst>
          </p:cNvPr>
          <p:cNvSpPr txBox="1"/>
          <p:nvPr/>
        </p:nvSpPr>
        <p:spPr>
          <a:xfrm>
            <a:off x="1447800" y="4543335"/>
            <a:ext cx="155200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7200" b="1" dirty="0">
                <a:solidFill>
                  <a:schemeClr val="bg1"/>
                </a:solidFill>
                <a:latin typeface="Aptos" panose="020B0004020202020204" pitchFamily="34" charset="0"/>
              </a:rPr>
              <a:t>Extração, analise e qualificação CPD</a:t>
            </a:r>
          </a:p>
        </p:txBody>
      </p:sp>
    </p:spTree>
    <p:extLst>
      <p:ext uri="{BB962C8B-B14F-4D97-AF65-F5344CB8AC3E}">
        <p14:creationId xmlns:p14="http://schemas.microsoft.com/office/powerpoint/2010/main" val="3647147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3DDADE-965E-0372-2AF6-23FBD4DC4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E1618F5A-EC1D-6647-C46B-13833953F2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A2C27D3F-23A5-11EB-C557-0D304074DC27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A7E72111-07C1-5238-9B00-CC8926B4FD6C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96885C7D-32C4-A299-83FA-62B514A632B2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F6C854A0-93AA-96D3-BD0F-B837EBBE79CF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1AA19407-B55D-8361-635B-0D373F22B2DA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6A7F6096-AF15-9DD4-62A8-D7D1E343DBD6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FA5B244B-2112-63C3-10DA-5EA267FE02A7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Exame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Audiológico</a:t>
            </a:r>
            <a:endParaRPr lang="pt-BR" sz="2900" b="1" noProof="0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7419958-0BA4-8CF9-3580-F6AE8644B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0" y="1109659"/>
            <a:ext cx="10439400" cy="9207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487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C17BF-CA25-023B-C45B-154BC06A9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B9C9BDD2-2AEE-3EDC-863E-3ECBC96241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76C8E96C-6E4B-60F7-E3FD-823A256532F3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6A894058-7C21-B061-2BBE-83E780E17CD2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A1A8DBCD-8D3C-A7FF-692A-D31B09352645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DE651CE1-94C4-8E80-B8C9-3090778C6411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905D6D7C-99A6-A0F6-E8F1-6B973AAB7555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7EF13B98-57BD-BD1F-D433-04BF08974E75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0953995B-6F89-A165-8384-6E78331773C1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Exame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Audiológico</a:t>
            </a: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 -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Json</a:t>
            </a:r>
            <a:endParaRPr lang="pt-BR" sz="2900" b="1" noProof="0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97CA993D-0F9E-BD27-67DF-03193816D3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074289"/>
            <a:ext cx="14020800" cy="921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2162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26510-A0CE-E2E4-B9A9-697C16563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836CC419-63F7-8FFB-6E8B-23C0CA47B1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EF7BEC82-C2C9-748F-F279-6322CAC70BBC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638080B1-A33A-D3A2-95F6-884C57DB0314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858FF89D-9685-B505-F968-47E9FDD51D35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ABF9D45A-9AF8-7A37-7964-EB5BE24A090B}"/>
              </a:ext>
            </a:extLst>
          </p:cNvPr>
          <p:cNvGrpSpPr/>
          <p:nvPr/>
        </p:nvGrpSpPr>
        <p:grpSpPr>
          <a:xfrm>
            <a:off x="609600" y="182264"/>
            <a:ext cx="7333711" cy="796023"/>
            <a:chOff x="0" y="-28575"/>
            <a:chExt cx="2165998" cy="235104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73E433C8-799D-929B-93B6-2D295600CD9E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B1FD772F-250B-67D7-524B-29A7CF989C44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D6FF2B0A-A0C4-9759-812F-5D628FC7A319}"/>
              </a:ext>
            </a:extLst>
          </p:cNvPr>
          <p:cNvSpPr txBox="1"/>
          <p:nvPr/>
        </p:nvSpPr>
        <p:spPr>
          <a:xfrm>
            <a:off x="762000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Exame </a:t>
            </a:r>
            <a:r>
              <a:rPr lang="pt-BR" sz="2900" b="1" noProof="0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Audiológico</a:t>
            </a:r>
            <a:r>
              <a:rPr lang="pt-BR" sz="2900" b="1" noProof="0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 - CPD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911F9EB-D738-1381-6155-4A39B7F48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1160551"/>
            <a:ext cx="12268199" cy="8805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1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3409CB-84C1-F480-4D23-36025A497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17349254-485E-104B-D60E-18B315E4E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237FF09-A69A-DD06-B098-E52D7EA211C3}"/>
              </a:ext>
            </a:extLst>
          </p:cNvPr>
          <p:cNvSpPr txBox="1"/>
          <p:nvPr/>
        </p:nvSpPr>
        <p:spPr>
          <a:xfrm>
            <a:off x="685800" y="4533900"/>
            <a:ext cx="17068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dirty="0">
                <a:solidFill>
                  <a:schemeClr val="bg1"/>
                </a:solidFill>
                <a:latin typeface="Aptos" panose="020B0004020202020204" pitchFamily="34" charset="0"/>
              </a:rPr>
              <a:t>Extração, análise e qualificação de reembolsos médico-hospitalares</a:t>
            </a:r>
          </a:p>
        </p:txBody>
      </p:sp>
    </p:spTree>
    <p:extLst>
      <p:ext uri="{BB962C8B-B14F-4D97-AF65-F5344CB8AC3E}">
        <p14:creationId xmlns:p14="http://schemas.microsoft.com/office/powerpoint/2010/main" val="41213704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7FDEC-07A9-8989-BF7E-83CA187D5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0" descr="/mnt/data/most_dark_bg.png">
            <a:extLst>
              <a:ext uri="{FF2B5EF4-FFF2-40B4-BE49-F238E27FC236}">
                <a16:creationId xmlns:a16="http://schemas.microsoft.com/office/drawing/2014/main" id="{A4972EB1-4F5D-C596-D29F-871C04C7F9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0B41EE66-63B8-238A-E3AA-1EE17AEDE274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2106F2D4-E61F-F3AE-E069-8A84DC7BAE59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C47B58A0-4798-89D1-9CB7-0353724E3973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D7779CEB-7B77-49EB-0FF6-CB5C7FD103F6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A8D3C3E3-C155-2B47-43CF-4E4D7FE5C384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89DFDFA9-9CD1-D023-8EAD-60B869D2A189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4AD6DD69-999F-483E-6307-92A815587D3C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Analise Reembolso Saúde</a:t>
            </a:r>
            <a:endParaRPr lang="pt-BR" sz="2900" b="1" noProof="0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0B24156E-7222-0993-4D87-A5260FD2AF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69" y="2344398"/>
            <a:ext cx="6140766" cy="5542302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7562D887-2200-4ED6-11AB-285B13E009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1218" y="2344398"/>
            <a:ext cx="5222392" cy="6685302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E267DA64-6E0F-4553-8F14-CE90913B88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27792" y="2344399"/>
            <a:ext cx="5101426" cy="6685301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EDB5AF52-217F-E186-7111-648873EE415F}"/>
              </a:ext>
            </a:extLst>
          </p:cNvPr>
          <p:cNvSpPr txBox="1"/>
          <p:nvPr/>
        </p:nvSpPr>
        <p:spPr>
          <a:xfrm>
            <a:off x="2447655" y="1185051"/>
            <a:ext cx="18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</a:rPr>
              <a:t>TISS</a:t>
            </a:r>
            <a:endParaRPr lang="pt-BR" dirty="0">
              <a:solidFill>
                <a:schemeClr val="bg1"/>
              </a:solidFill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AB520C28-1F99-151C-82FA-36A743999975}"/>
              </a:ext>
            </a:extLst>
          </p:cNvPr>
          <p:cNvSpPr txBox="1"/>
          <p:nvPr/>
        </p:nvSpPr>
        <p:spPr>
          <a:xfrm>
            <a:off x="6781800" y="1189814"/>
            <a:ext cx="52872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</a:rPr>
              <a:t>Pedido</a:t>
            </a:r>
            <a:endParaRPr lang="pt-BR" dirty="0">
              <a:solidFill>
                <a:schemeClr val="bg1"/>
              </a:solidFill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D1A2ACE-1B91-1574-EEFA-68F431DFFA37}"/>
              </a:ext>
            </a:extLst>
          </p:cNvPr>
          <p:cNvSpPr txBox="1"/>
          <p:nvPr/>
        </p:nvSpPr>
        <p:spPr>
          <a:xfrm>
            <a:off x="12496799" y="1181100"/>
            <a:ext cx="20775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</a:rPr>
              <a:t>Laudo</a:t>
            </a:r>
            <a:endParaRPr lang="pt-B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9320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D792A-9F98-89CE-9000-8B19A6E72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39E00BDC-01E4-FC0B-3059-1455C11168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7B9260BB-191B-50FA-A7E0-1EF541CDEF35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87314BA1-4DDB-C2B5-7388-10D1B516A790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8CDEBC6B-FEF4-57A4-D2EC-0421D376F7C8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7FEAB4C4-212A-21F8-260A-CF6AE9A3AF49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BB97442D-F09F-7C16-6260-D98017416F22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7CB04D4A-5F99-1A0B-E4CB-B4017865ACB1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93E5FE27-8DBB-4E76-C922-4620BFD29D9F}"/>
              </a:ext>
            </a:extLst>
          </p:cNvPr>
          <p:cNvSpPr txBox="1"/>
          <p:nvPr/>
        </p:nvSpPr>
        <p:spPr>
          <a:xfrm>
            <a:off x="679695" y="419100"/>
            <a:ext cx="8007105" cy="448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80"/>
              </a:lnSpc>
            </a:pPr>
            <a:r>
              <a:rPr lang="pt-BR" sz="2900" b="1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Analise Reembolso Saúde - </a:t>
            </a:r>
            <a:r>
              <a:rPr lang="pt-BR" sz="2900" b="1" dirty="0" err="1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Json</a:t>
            </a:r>
            <a:endParaRPr lang="pt-BR" sz="2900" b="1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6E5F2F0-D5D7-A806-CC24-9E58F6318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1075037"/>
            <a:ext cx="11430000" cy="9107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0391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D637D-1F64-0C8F-D4C6-B78BCCB7E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23E65F84-3BEA-E1C7-7795-A953F34240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82A97420-EF20-CA5F-D957-605E8ED30369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38EE857D-6DFD-2B56-1812-21CA4CA74EF1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174F2F0F-5F8A-C132-9A45-C7C469D3DB54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D57A332E-D57C-9B7B-A69B-0A7E40B8577D}"/>
              </a:ext>
            </a:extLst>
          </p:cNvPr>
          <p:cNvGrpSpPr/>
          <p:nvPr/>
        </p:nvGrpSpPr>
        <p:grpSpPr>
          <a:xfrm>
            <a:off x="609600" y="182264"/>
            <a:ext cx="7333711" cy="796023"/>
            <a:chOff x="0" y="-28575"/>
            <a:chExt cx="2165998" cy="235104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63CC8ADD-8E30-58E1-9211-D4764367BBC5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39042C6E-1B47-E892-8856-5B232189ED5A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ADF47CB2-F304-5F39-92AE-CBECCFCDF806}"/>
              </a:ext>
            </a:extLst>
          </p:cNvPr>
          <p:cNvSpPr txBox="1"/>
          <p:nvPr/>
        </p:nvSpPr>
        <p:spPr>
          <a:xfrm>
            <a:off x="762000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480"/>
              </a:lnSpc>
            </a:pPr>
            <a:r>
              <a:rPr lang="pt-BR" sz="2900" b="1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Analise Reembolso Saúde - Negado</a:t>
            </a:r>
          </a:p>
        </p:txBody>
      </p:sp>
      <p:pic>
        <p:nvPicPr>
          <p:cNvPr id="14" name="Imagem 13">
            <a:extLst>
              <a:ext uri="{FF2B5EF4-FFF2-40B4-BE49-F238E27FC236}">
                <a16:creationId xmlns:a16="http://schemas.microsoft.com/office/drawing/2014/main" id="{9DF4198C-D04B-2F2A-985A-06EAA725F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768987"/>
            <a:ext cx="9458325" cy="7335749"/>
          </a:xfrm>
          <a:prstGeom prst="rect">
            <a:avLst/>
          </a:prstGeom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id="{5DB54045-FFD7-3C72-9018-0E6760B6B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7800" y="5071312"/>
            <a:ext cx="12809827" cy="4714789"/>
          </a:xfrm>
          <a:prstGeom prst="rect">
            <a:avLst/>
          </a:prstGeom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id="{50EE6174-CDB5-6BFB-FC00-16C999B10F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226" y="1203413"/>
            <a:ext cx="9392133" cy="14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47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37DF0-13AC-E5AA-2414-85FFF29A0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CBBEB10E-7035-40CA-318C-488F751DCFCB}"/>
              </a:ext>
            </a:extLst>
          </p:cNvPr>
          <p:cNvSpPr txBox="1"/>
          <p:nvPr/>
        </p:nvSpPr>
        <p:spPr>
          <a:xfrm>
            <a:off x="1676400" y="4543335"/>
            <a:ext cx="13868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800" dirty="0"/>
              <a:t>Extração, analise e qualificação de pequeno reembolso</a:t>
            </a:r>
          </a:p>
        </p:txBody>
      </p:sp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F0AD8328-BB7C-DC54-822A-B32A85F373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7C1E6577-3202-69DF-5C17-83DA018C0790}"/>
              </a:ext>
            </a:extLst>
          </p:cNvPr>
          <p:cNvSpPr/>
          <p:nvPr/>
        </p:nvSpPr>
        <p:spPr>
          <a:xfrm>
            <a:off x="2742675" y="4455912"/>
            <a:ext cx="13716525" cy="11447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pt-BR" sz="5400" b="1" noProof="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Seguradoras</a:t>
            </a:r>
            <a:r>
              <a:rPr lang="en-US" sz="5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</a:t>
            </a:r>
            <a:r>
              <a:rPr lang="en-US" sz="5400" b="1" dirty="0" err="1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pequenos</a:t>
            </a:r>
            <a:r>
              <a:rPr lang="en-US" sz="5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  <a:r>
              <a:rPr lang="en-US" sz="6000" b="1" dirty="0" err="1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reembolsos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6337994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0BD18-EB61-BD3B-8C30-44A8FAF09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 0" descr="/mnt/data/most_dark_bg.png">
            <a:extLst>
              <a:ext uri="{FF2B5EF4-FFF2-40B4-BE49-F238E27FC236}">
                <a16:creationId xmlns:a16="http://schemas.microsoft.com/office/drawing/2014/main" id="{48D05361-2128-054D-B516-BF908EB124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grpSp>
        <p:nvGrpSpPr>
          <p:cNvPr id="4" name="Group 26">
            <a:extLst>
              <a:ext uri="{FF2B5EF4-FFF2-40B4-BE49-F238E27FC236}">
                <a16:creationId xmlns:a16="http://schemas.microsoft.com/office/drawing/2014/main" id="{5AE547B1-9C79-6FDB-C185-ECECA650754C}"/>
              </a:ext>
            </a:extLst>
          </p:cNvPr>
          <p:cNvGrpSpPr/>
          <p:nvPr/>
        </p:nvGrpSpPr>
        <p:grpSpPr>
          <a:xfrm>
            <a:off x="219939" y="279014"/>
            <a:ext cx="424060" cy="699273"/>
            <a:chOff x="0" y="0"/>
            <a:chExt cx="125245" cy="206529"/>
          </a:xfrm>
        </p:grpSpPr>
        <p:sp>
          <p:nvSpPr>
            <p:cNvPr id="7" name="Freeform 27">
              <a:extLst>
                <a:ext uri="{FF2B5EF4-FFF2-40B4-BE49-F238E27FC236}">
                  <a16:creationId xmlns:a16="http://schemas.microsoft.com/office/drawing/2014/main" id="{E8F920A3-ACC6-3786-4F15-5691F130C74A}"/>
                </a:ext>
              </a:extLst>
            </p:cNvPr>
            <p:cNvSpPr/>
            <p:nvPr/>
          </p:nvSpPr>
          <p:spPr>
            <a:xfrm>
              <a:off x="0" y="0"/>
              <a:ext cx="125245" cy="206529"/>
            </a:xfrm>
            <a:custGeom>
              <a:avLst/>
              <a:gdLst/>
              <a:ahLst/>
              <a:cxnLst/>
              <a:rect l="l" t="t" r="r" b="b"/>
              <a:pathLst>
                <a:path w="125245" h="206529">
                  <a:moveTo>
                    <a:pt x="0" y="0"/>
                  </a:moveTo>
                  <a:lnTo>
                    <a:pt x="125245" y="0"/>
                  </a:lnTo>
                  <a:lnTo>
                    <a:pt x="125245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EE0007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28">
              <a:extLst>
                <a:ext uri="{FF2B5EF4-FFF2-40B4-BE49-F238E27FC236}">
                  <a16:creationId xmlns:a16="http://schemas.microsoft.com/office/drawing/2014/main" id="{98F71DF7-4C26-4EDA-D147-E06F495AFC92}"/>
                </a:ext>
              </a:extLst>
            </p:cNvPr>
            <p:cNvSpPr txBox="1"/>
            <p:nvPr/>
          </p:nvSpPr>
          <p:spPr>
            <a:xfrm>
              <a:off x="0" y="-28575"/>
              <a:ext cx="125245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29">
            <a:extLst>
              <a:ext uri="{FF2B5EF4-FFF2-40B4-BE49-F238E27FC236}">
                <a16:creationId xmlns:a16="http://schemas.microsoft.com/office/drawing/2014/main" id="{5B3C1907-89A7-1FC7-48C2-8BEA37D9066A}"/>
              </a:ext>
            </a:extLst>
          </p:cNvPr>
          <p:cNvGrpSpPr/>
          <p:nvPr/>
        </p:nvGrpSpPr>
        <p:grpSpPr>
          <a:xfrm>
            <a:off x="609600" y="279014"/>
            <a:ext cx="7333711" cy="699273"/>
            <a:chOff x="0" y="0"/>
            <a:chExt cx="2165998" cy="206529"/>
          </a:xfrm>
        </p:grpSpPr>
        <p:sp>
          <p:nvSpPr>
            <p:cNvPr id="10" name="Freeform 30">
              <a:extLst>
                <a:ext uri="{FF2B5EF4-FFF2-40B4-BE49-F238E27FC236}">
                  <a16:creationId xmlns:a16="http://schemas.microsoft.com/office/drawing/2014/main" id="{AF7B401E-D84A-7BA5-9812-0D4CEE58F020}"/>
                </a:ext>
              </a:extLst>
            </p:cNvPr>
            <p:cNvSpPr/>
            <p:nvPr/>
          </p:nvSpPr>
          <p:spPr>
            <a:xfrm>
              <a:off x="0" y="0"/>
              <a:ext cx="2165998" cy="206529"/>
            </a:xfrm>
            <a:custGeom>
              <a:avLst/>
              <a:gdLst/>
              <a:ahLst/>
              <a:cxnLst/>
              <a:rect l="l" t="t" r="r" b="b"/>
              <a:pathLst>
                <a:path w="2165998" h="206529">
                  <a:moveTo>
                    <a:pt x="0" y="0"/>
                  </a:moveTo>
                  <a:lnTo>
                    <a:pt x="2165998" y="0"/>
                  </a:lnTo>
                  <a:lnTo>
                    <a:pt x="2165998" y="206529"/>
                  </a:lnTo>
                  <a:lnTo>
                    <a:pt x="0" y="206529"/>
                  </a:ln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pt-BR" dirty="0"/>
            </a:p>
          </p:txBody>
        </p:sp>
        <p:sp>
          <p:nvSpPr>
            <p:cNvPr id="11" name="TextBox 31">
              <a:extLst>
                <a:ext uri="{FF2B5EF4-FFF2-40B4-BE49-F238E27FC236}">
                  <a16:creationId xmlns:a16="http://schemas.microsoft.com/office/drawing/2014/main" id="{2B1F30DD-7D45-2E06-10B9-4209CD010ADC}"/>
                </a:ext>
              </a:extLst>
            </p:cNvPr>
            <p:cNvSpPr txBox="1"/>
            <p:nvPr/>
          </p:nvSpPr>
          <p:spPr>
            <a:xfrm>
              <a:off x="0" y="-28575"/>
              <a:ext cx="2165998" cy="235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TextBox 32">
            <a:extLst>
              <a:ext uri="{FF2B5EF4-FFF2-40B4-BE49-F238E27FC236}">
                <a16:creationId xmlns:a16="http://schemas.microsoft.com/office/drawing/2014/main" id="{5C157821-AFE4-B433-3DBB-C3511018ABC0}"/>
              </a:ext>
            </a:extLst>
          </p:cNvPr>
          <p:cNvSpPr txBox="1"/>
          <p:nvPr/>
        </p:nvSpPr>
        <p:spPr>
          <a:xfrm>
            <a:off x="679695" y="419100"/>
            <a:ext cx="7016505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pt-BR" sz="2900" b="1" dirty="0">
                <a:solidFill>
                  <a:srgbClr val="262261"/>
                </a:solidFill>
                <a:latin typeface="Garet Bold"/>
                <a:ea typeface="Garet Bold"/>
                <a:cs typeface="Garet Bold"/>
                <a:sym typeface="Garet Bold"/>
              </a:rPr>
              <a:t>Pequenos Reembolso</a:t>
            </a:r>
            <a:endParaRPr lang="pt-BR" sz="2900" b="1" noProof="0" dirty="0">
              <a:solidFill>
                <a:srgbClr val="262261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75EA07EE-A273-7DBD-BCCB-E2BD49F258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465885"/>
            <a:ext cx="2771775" cy="3695700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31334523-6F9E-31EF-D7A2-2FD4059443B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955" y="1465885"/>
            <a:ext cx="2771776" cy="3695701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7124AC4F-061C-1758-938C-EFDC66260E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208" y="5448300"/>
            <a:ext cx="2743925" cy="3658566"/>
          </a:xfrm>
          <a:prstGeom prst="rect">
            <a:avLst/>
          </a:prstGeom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44A97D67-AE3F-5052-338F-9461895F396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990" y="5411165"/>
            <a:ext cx="2771776" cy="3695701"/>
          </a:xfrm>
          <a:prstGeom prst="rect">
            <a:avLst/>
          </a:prstGeom>
        </p:spPr>
      </p:pic>
      <p:pic>
        <p:nvPicPr>
          <p:cNvPr id="27" name="Imagem 26">
            <a:extLst>
              <a:ext uri="{FF2B5EF4-FFF2-40B4-BE49-F238E27FC236}">
                <a16:creationId xmlns:a16="http://schemas.microsoft.com/office/drawing/2014/main" id="{A9C1C900-538E-0F96-0B99-7D798F67B7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91600" y="723900"/>
            <a:ext cx="7519430" cy="906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011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B8227-E843-A5F2-BDAA-60964D4C5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4FC22E36-7E56-E83F-8F12-9CA23FA3E201}"/>
              </a:ext>
            </a:extLst>
          </p:cNvPr>
          <p:cNvSpPr txBox="1"/>
          <p:nvPr/>
        </p:nvSpPr>
        <p:spPr>
          <a:xfrm>
            <a:off x="1676400" y="4543335"/>
            <a:ext cx="13868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800" dirty="0"/>
              <a:t>Extração, analise e qualificação de pequeno reembolso</a:t>
            </a:r>
          </a:p>
        </p:txBody>
      </p:sp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3324B80A-CD59-13F5-2B75-55B7A7D90C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B218989C-D9DA-5E31-4E5F-AEADDAAAA988}"/>
              </a:ext>
            </a:extLst>
          </p:cNvPr>
          <p:cNvSpPr/>
          <p:nvPr/>
        </p:nvSpPr>
        <p:spPr>
          <a:xfrm>
            <a:off x="2742675" y="4455912"/>
            <a:ext cx="13716525" cy="11447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pt-BR" sz="5400" b="1" noProof="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Transportadores: </a:t>
            </a:r>
            <a:r>
              <a:rPr lang="pt-BR" sz="5400" b="1" noProof="0" dirty="0" err="1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Invoices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4399881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st_dark_bg.png">
            <a:extLst>
              <a:ext uri="{FF2B5EF4-FFF2-40B4-BE49-F238E27FC236}">
                <a16:creationId xmlns:a16="http://schemas.microsoft.com/office/drawing/2014/main" id="{2CDCF8FA-C85A-BE76-7DD3-3BAE2F5ABB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C82F31AD-E85A-5085-00D5-3414DEBB5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342900"/>
            <a:ext cx="8992062" cy="642018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D45CACD6-C9E3-D4AE-7DE7-07D83D05D0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800" y="2168372"/>
            <a:ext cx="8236373" cy="5950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5250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261A1-07EB-4705-0E7E-D8F06A92D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/mnt/data/most_dark_bg.png">
            <a:extLst>
              <a:ext uri="{FF2B5EF4-FFF2-40B4-BE49-F238E27FC236}">
                <a16:creationId xmlns:a16="http://schemas.microsoft.com/office/drawing/2014/main" id="{057ED0F9-F00D-9C06-3611-B4CF54A3FF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790A8E5-6D78-ACD6-532F-AD91D42EE706}"/>
              </a:ext>
            </a:extLst>
          </p:cNvPr>
          <p:cNvSpPr txBox="1"/>
          <p:nvPr/>
        </p:nvSpPr>
        <p:spPr>
          <a:xfrm>
            <a:off x="1676400" y="4543335"/>
            <a:ext cx="8965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7200" b="1" dirty="0">
                <a:solidFill>
                  <a:schemeClr val="bg1"/>
                </a:solidFill>
                <a:latin typeface="Aptos" panose="020B0004020202020204" pitchFamily="34" charset="0"/>
              </a:rPr>
              <a:t>Most Medical </a:t>
            </a:r>
            <a:r>
              <a:rPr lang="pt-BR" sz="7200" b="1" dirty="0" err="1">
                <a:solidFill>
                  <a:schemeClr val="bg1"/>
                </a:solidFill>
                <a:latin typeface="Aptos" panose="020B0004020202020204" pitchFamily="34" charset="0"/>
              </a:rPr>
              <a:t>receipt</a:t>
            </a:r>
            <a:endParaRPr lang="pt-BR" sz="7200" b="1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3976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AB9875-514D-FE74-9F1B-622FBFAB7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 0" descr="/mnt/data/most_dark_bg.png">
            <a:extLst>
              <a:ext uri="{FF2B5EF4-FFF2-40B4-BE49-F238E27FC236}">
                <a16:creationId xmlns:a16="http://schemas.microsoft.com/office/drawing/2014/main" id="{C39020A0-80B2-AA0A-6A30-E9E670A4D7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Freeform 2">
            <a:extLst>
              <a:ext uri="{FF2B5EF4-FFF2-40B4-BE49-F238E27FC236}">
                <a16:creationId xmlns:a16="http://schemas.microsoft.com/office/drawing/2014/main" id="{97A08AC7-DEB7-3DCE-4201-7BBA96CDF801}"/>
              </a:ext>
            </a:extLst>
          </p:cNvPr>
          <p:cNvSpPr/>
          <p:nvPr/>
        </p:nvSpPr>
        <p:spPr>
          <a:xfrm>
            <a:off x="16652873" y="6674383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B06C959-1355-20A9-AE9A-EB3EEECB3EE2}"/>
              </a:ext>
            </a:extLst>
          </p:cNvPr>
          <p:cNvSpPr/>
          <p:nvPr/>
        </p:nvSpPr>
        <p:spPr>
          <a:xfrm>
            <a:off x="14344517" y="458897"/>
            <a:ext cx="3549608" cy="760425"/>
          </a:xfrm>
          <a:custGeom>
            <a:avLst/>
            <a:gdLst/>
            <a:ahLst/>
            <a:cxnLst/>
            <a:rect l="l" t="t" r="r" b="b"/>
            <a:pathLst>
              <a:path w="3549608" h="760425">
                <a:moveTo>
                  <a:pt x="0" y="0"/>
                </a:moveTo>
                <a:lnTo>
                  <a:pt x="3549607" y="0"/>
                </a:lnTo>
                <a:lnTo>
                  <a:pt x="3549607" y="760424"/>
                </a:lnTo>
                <a:lnTo>
                  <a:pt x="0" y="7604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5FB1492E-DAC1-AC87-2FE3-93725A440900}"/>
              </a:ext>
            </a:extLst>
          </p:cNvPr>
          <p:cNvSpPr/>
          <p:nvPr/>
        </p:nvSpPr>
        <p:spPr>
          <a:xfrm flipH="1">
            <a:off x="6449358" y="839109"/>
            <a:ext cx="0" cy="1238486"/>
          </a:xfrm>
          <a:prstGeom prst="line">
            <a:avLst/>
          </a:prstGeom>
          <a:ln w="76200" cap="flat">
            <a:solidFill>
              <a:srgbClr val="B000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178C587B-CD20-7EA1-F958-969B7A8F27D3}"/>
              </a:ext>
            </a:extLst>
          </p:cNvPr>
          <p:cNvSpPr/>
          <p:nvPr/>
        </p:nvSpPr>
        <p:spPr>
          <a:xfrm>
            <a:off x="661884" y="439236"/>
            <a:ext cx="5650629" cy="2041290"/>
          </a:xfrm>
          <a:custGeom>
            <a:avLst/>
            <a:gdLst/>
            <a:ahLst/>
            <a:cxnLst/>
            <a:rect l="l" t="t" r="r" b="b"/>
            <a:pathLst>
              <a:path w="5650629" h="2041290">
                <a:moveTo>
                  <a:pt x="0" y="0"/>
                </a:moveTo>
                <a:lnTo>
                  <a:pt x="5650630" y="0"/>
                </a:lnTo>
                <a:lnTo>
                  <a:pt x="5650630" y="2041290"/>
                </a:lnTo>
                <a:lnTo>
                  <a:pt x="0" y="20412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DAF60897-68BC-C489-95A8-074429DBECD5}"/>
              </a:ext>
            </a:extLst>
          </p:cNvPr>
          <p:cNvGrpSpPr/>
          <p:nvPr/>
        </p:nvGrpSpPr>
        <p:grpSpPr>
          <a:xfrm>
            <a:off x="1377047" y="3005987"/>
            <a:ext cx="7239884" cy="3767146"/>
            <a:chOff x="0" y="0"/>
            <a:chExt cx="9653179" cy="5022862"/>
          </a:xfrm>
        </p:grpSpPr>
        <p:grpSp>
          <p:nvGrpSpPr>
            <p:cNvPr id="7" name="Group 7">
              <a:extLst>
                <a:ext uri="{FF2B5EF4-FFF2-40B4-BE49-F238E27FC236}">
                  <a16:creationId xmlns:a16="http://schemas.microsoft.com/office/drawing/2014/main" id="{0A866AD5-452F-51D4-EE64-C49A58B8D251}"/>
                </a:ext>
              </a:extLst>
            </p:cNvPr>
            <p:cNvGrpSpPr/>
            <p:nvPr/>
          </p:nvGrpSpPr>
          <p:grpSpPr>
            <a:xfrm>
              <a:off x="98671" y="0"/>
              <a:ext cx="450148" cy="4399064"/>
              <a:chOff x="0" y="0"/>
              <a:chExt cx="120992" cy="1182394"/>
            </a:xfrm>
          </p:grpSpPr>
          <p:sp>
            <p:nvSpPr>
              <p:cNvPr id="8" name="Freeform 8">
                <a:extLst>
                  <a:ext uri="{FF2B5EF4-FFF2-40B4-BE49-F238E27FC236}">
                    <a16:creationId xmlns:a16="http://schemas.microsoft.com/office/drawing/2014/main" id="{910E07E0-36CA-9BE7-6D77-2C0AE2FE7929}"/>
                  </a:ext>
                </a:extLst>
              </p:cNvPr>
              <p:cNvSpPr/>
              <p:nvPr/>
            </p:nvSpPr>
            <p:spPr>
              <a:xfrm>
                <a:off x="0" y="0"/>
                <a:ext cx="120992" cy="1182394"/>
              </a:xfrm>
              <a:custGeom>
                <a:avLst/>
                <a:gdLst/>
                <a:ahLst/>
                <a:cxnLst/>
                <a:rect l="l" t="t" r="r" b="b"/>
                <a:pathLst>
                  <a:path w="120992" h="1182394">
                    <a:moveTo>
                      <a:pt x="60496" y="0"/>
                    </a:moveTo>
                    <a:lnTo>
                      <a:pt x="60496" y="0"/>
                    </a:lnTo>
                    <a:cubicBezTo>
                      <a:pt x="76541" y="0"/>
                      <a:pt x="91928" y="6374"/>
                      <a:pt x="103273" y="17719"/>
                    </a:cubicBezTo>
                    <a:cubicBezTo>
                      <a:pt x="114619" y="29064"/>
                      <a:pt x="120992" y="44452"/>
                      <a:pt x="120992" y="60496"/>
                    </a:cubicBezTo>
                    <a:lnTo>
                      <a:pt x="120992" y="1121898"/>
                    </a:lnTo>
                    <a:cubicBezTo>
                      <a:pt x="120992" y="1137942"/>
                      <a:pt x="114619" y="1153330"/>
                      <a:pt x="103273" y="1164675"/>
                    </a:cubicBezTo>
                    <a:cubicBezTo>
                      <a:pt x="91928" y="1176020"/>
                      <a:pt x="76541" y="1182394"/>
                      <a:pt x="60496" y="1182394"/>
                    </a:cubicBezTo>
                    <a:lnTo>
                      <a:pt x="60496" y="1182394"/>
                    </a:lnTo>
                    <a:cubicBezTo>
                      <a:pt x="44452" y="1182394"/>
                      <a:pt x="29064" y="1176020"/>
                      <a:pt x="17719" y="1164675"/>
                    </a:cubicBezTo>
                    <a:cubicBezTo>
                      <a:pt x="6374" y="1153330"/>
                      <a:pt x="0" y="1137942"/>
                      <a:pt x="0" y="1121898"/>
                    </a:cubicBezTo>
                    <a:lnTo>
                      <a:pt x="0" y="60496"/>
                    </a:lnTo>
                    <a:cubicBezTo>
                      <a:pt x="0" y="44452"/>
                      <a:pt x="6374" y="29064"/>
                      <a:pt x="17719" y="17719"/>
                    </a:cubicBezTo>
                    <a:cubicBezTo>
                      <a:pt x="29064" y="6374"/>
                      <a:pt x="44452" y="0"/>
                      <a:pt x="60496" y="0"/>
                    </a:cubicBezTo>
                    <a:close/>
                  </a:path>
                </a:pathLst>
              </a:custGeom>
              <a:solidFill>
                <a:srgbClr val="E74C3C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9" name="TextBox 9">
                <a:extLst>
                  <a:ext uri="{FF2B5EF4-FFF2-40B4-BE49-F238E27FC236}">
                    <a16:creationId xmlns:a16="http://schemas.microsoft.com/office/drawing/2014/main" id="{BBA8402E-EF5D-C454-3528-D25DFDDF3D67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20992" cy="12109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E84E7718-CF0B-B647-4079-7C4E50A560E2}"/>
                </a:ext>
              </a:extLst>
            </p:cNvPr>
            <p:cNvSpPr/>
            <p:nvPr/>
          </p:nvSpPr>
          <p:spPr>
            <a:xfrm rot="-5400000">
              <a:off x="6969633" y="1941206"/>
              <a:ext cx="4418981" cy="948111"/>
            </a:xfrm>
            <a:custGeom>
              <a:avLst/>
              <a:gdLst/>
              <a:ahLst/>
              <a:cxnLst/>
              <a:rect l="l" t="t" r="r" b="b"/>
              <a:pathLst>
                <a:path w="4418981" h="948111">
                  <a:moveTo>
                    <a:pt x="0" y="0"/>
                  </a:moveTo>
                  <a:lnTo>
                    <a:pt x="4418981" y="0"/>
                  </a:lnTo>
                  <a:lnTo>
                    <a:pt x="4418981" y="948111"/>
                  </a:lnTo>
                  <a:lnTo>
                    <a:pt x="0" y="9481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28" r="-3459" b="-28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B6BA0E0-B72C-C7C0-9506-534FA515A74F}"/>
                </a:ext>
              </a:extLst>
            </p:cNvPr>
            <p:cNvSpPr/>
            <p:nvPr/>
          </p:nvSpPr>
          <p:spPr>
            <a:xfrm>
              <a:off x="0" y="3159301"/>
              <a:ext cx="9483782" cy="1863561"/>
            </a:xfrm>
            <a:custGeom>
              <a:avLst/>
              <a:gdLst/>
              <a:ahLst/>
              <a:cxnLst/>
              <a:rect l="l" t="t" r="r" b="b"/>
              <a:pathLst>
                <a:path w="9483782" h="1863561">
                  <a:moveTo>
                    <a:pt x="0" y="0"/>
                  </a:moveTo>
                  <a:lnTo>
                    <a:pt x="9483782" y="0"/>
                  </a:lnTo>
                  <a:lnTo>
                    <a:pt x="9483782" y="1863561"/>
                  </a:lnTo>
                  <a:lnTo>
                    <a:pt x="0" y="18635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5598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B15C69A3-8094-835E-50A4-79DB88C1AE37}"/>
                </a:ext>
              </a:extLst>
            </p:cNvPr>
            <p:cNvGrpSpPr/>
            <p:nvPr/>
          </p:nvGrpSpPr>
          <p:grpSpPr>
            <a:xfrm>
              <a:off x="204759" y="0"/>
              <a:ext cx="9145120" cy="4399064"/>
              <a:chOff x="0" y="0"/>
              <a:chExt cx="2458053" cy="1182394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6EAE8D94-B7B7-0CE9-20F4-DFFFF1AE3944}"/>
                  </a:ext>
                </a:extLst>
              </p:cNvPr>
              <p:cNvSpPr/>
              <p:nvPr/>
            </p:nvSpPr>
            <p:spPr>
              <a:xfrm>
                <a:off x="0" y="0"/>
                <a:ext cx="2458053" cy="1182394"/>
              </a:xfrm>
              <a:custGeom>
                <a:avLst/>
                <a:gdLst/>
                <a:ahLst/>
                <a:cxnLst/>
                <a:rect l="l" t="t" r="r" b="b"/>
                <a:pathLst>
                  <a:path w="2458053" h="1182394">
                    <a:moveTo>
                      <a:pt x="10159" y="0"/>
                    </a:moveTo>
                    <a:lnTo>
                      <a:pt x="2447895" y="0"/>
                    </a:lnTo>
                    <a:cubicBezTo>
                      <a:pt x="2453505" y="0"/>
                      <a:pt x="2458053" y="4548"/>
                      <a:pt x="2458053" y="10159"/>
                    </a:cubicBezTo>
                    <a:lnTo>
                      <a:pt x="2458053" y="1172235"/>
                    </a:lnTo>
                    <a:cubicBezTo>
                      <a:pt x="2458053" y="1177846"/>
                      <a:pt x="2453505" y="1182394"/>
                      <a:pt x="2447895" y="1182394"/>
                    </a:cubicBezTo>
                    <a:lnTo>
                      <a:pt x="10159" y="1182394"/>
                    </a:lnTo>
                    <a:cubicBezTo>
                      <a:pt x="4548" y="1182394"/>
                      <a:pt x="0" y="1177846"/>
                      <a:pt x="0" y="1172235"/>
                    </a:cubicBezTo>
                    <a:lnTo>
                      <a:pt x="0" y="10159"/>
                    </a:lnTo>
                    <a:cubicBezTo>
                      <a:pt x="0" y="4548"/>
                      <a:pt x="4548" y="0"/>
                      <a:pt x="1015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F5F3EB07-B0D0-9000-B8FC-BDFF999C7DF6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2458053" cy="12109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DCC92AD3-47FB-BA14-726C-A754EC0EB052}"/>
                </a:ext>
              </a:extLst>
            </p:cNvPr>
            <p:cNvSpPr/>
            <p:nvPr/>
          </p:nvSpPr>
          <p:spPr>
            <a:xfrm>
              <a:off x="739319" y="396271"/>
              <a:ext cx="626533" cy="626533"/>
            </a:xfrm>
            <a:custGeom>
              <a:avLst/>
              <a:gdLst/>
              <a:ahLst/>
              <a:cxnLst/>
              <a:rect l="l" t="t" r="r" b="b"/>
              <a:pathLst>
                <a:path w="626533" h="626533">
                  <a:moveTo>
                    <a:pt x="0" y="0"/>
                  </a:moveTo>
                  <a:lnTo>
                    <a:pt x="626533" y="0"/>
                  </a:lnTo>
                  <a:lnTo>
                    <a:pt x="626533" y="626534"/>
                  </a:lnTo>
                  <a:lnTo>
                    <a:pt x="0" y="6265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D2E3BDA9-64B5-9E3C-AB78-DFE53321CB53}"/>
                </a:ext>
              </a:extLst>
            </p:cNvPr>
            <p:cNvSpPr txBox="1"/>
            <p:nvPr/>
          </p:nvSpPr>
          <p:spPr>
            <a:xfrm>
              <a:off x="684582" y="1353005"/>
              <a:ext cx="8114617" cy="27346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714"/>
                </a:lnSpc>
              </a:pPr>
              <a:r>
                <a:rPr lang="en-US" sz="1846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A partir de 2025, profissionais de saúde são obrigados a emitir recibos digitais pelo sistema da Receita Federal. Essa medida aumenta a segurança, mas também traz desaﬁos: </a:t>
              </a:r>
              <a:r>
                <a:rPr lang="en-US" sz="1846" b="1">
                  <a:solidFill>
                    <a:srgbClr val="2F491F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como garantir que os recibos sejam validados de forma rápida, conﬁável e integrada aos sistemas existentes?</a:t>
              </a:r>
            </a:p>
          </p:txBody>
        </p:sp>
      </p:grpSp>
      <p:sp>
        <p:nvSpPr>
          <p:cNvPr id="17" name="TextBox 17">
            <a:extLst>
              <a:ext uri="{FF2B5EF4-FFF2-40B4-BE49-F238E27FC236}">
                <a16:creationId xmlns:a16="http://schemas.microsoft.com/office/drawing/2014/main" id="{00B8578A-BFCE-9422-A047-C605C66045FA}"/>
              </a:ext>
            </a:extLst>
          </p:cNvPr>
          <p:cNvSpPr txBox="1"/>
          <p:nvPr/>
        </p:nvSpPr>
        <p:spPr>
          <a:xfrm>
            <a:off x="6809655" y="841952"/>
            <a:ext cx="10529527" cy="1298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4"/>
              </a:lnSpc>
            </a:pPr>
            <a:r>
              <a:rPr lang="en-US" sz="4400" b="1" spc="-132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Hiperautomação para</a:t>
            </a:r>
          </a:p>
          <a:p>
            <a:pPr marL="0" lvl="0" indent="0" algn="l">
              <a:lnSpc>
                <a:spcPts val="4884"/>
              </a:lnSpc>
            </a:pPr>
            <a:r>
              <a:rPr lang="en-US" sz="4400" b="1" spc="-132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Autenticação de Receita Saúde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50FE17A0-ED7D-B9C7-6A1D-B8A22020CE25}"/>
              </a:ext>
            </a:extLst>
          </p:cNvPr>
          <p:cNvSpPr txBox="1"/>
          <p:nvPr/>
        </p:nvSpPr>
        <p:spPr>
          <a:xfrm>
            <a:off x="1583189" y="6944583"/>
            <a:ext cx="10706651" cy="1771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46"/>
              </a:lnSpc>
              <a:spcBef>
                <a:spcPct val="0"/>
              </a:spcBef>
            </a:pPr>
            <a:r>
              <a:rPr lang="en-US" sz="1955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O </a:t>
            </a:r>
            <a:r>
              <a:rPr lang="en-US" sz="1955" b="1">
                <a:solidFill>
                  <a:srgbClr val="B00001"/>
                </a:solidFill>
                <a:latin typeface="Garet Bold"/>
                <a:ea typeface="Garet Bold"/>
                <a:cs typeface="Garet Bold"/>
                <a:sym typeface="Garet Bold"/>
              </a:rPr>
              <a:t>Medical Receipt</a:t>
            </a:r>
            <a:r>
              <a:rPr lang="en-US" sz="1955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é uma solução de automação inteligente que</a:t>
            </a:r>
            <a:r>
              <a:rPr lang="en-US" sz="1955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 valida a originalidade</a:t>
            </a:r>
            <a:r>
              <a:rPr lang="en-US" sz="1955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de recibos médicos digitais </a:t>
            </a:r>
            <a:r>
              <a:rPr lang="en-US" sz="1955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diretamente no sistema da Receita Federal.</a:t>
            </a:r>
          </a:p>
          <a:p>
            <a:pPr algn="just">
              <a:lnSpc>
                <a:spcPts val="2346"/>
              </a:lnSpc>
              <a:spcBef>
                <a:spcPct val="0"/>
              </a:spcBef>
            </a:pPr>
            <a:endParaRPr lang="en-US" sz="1955" b="1">
              <a:solidFill>
                <a:srgbClr val="545454"/>
              </a:solidFill>
              <a:latin typeface="Garet Bold"/>
              <a:ea typeface="Garet Bold"/>
              <a:cs typeface="Garet Bold"/>
              <a:sym typeface="Garet Bold"/>
            </a:endParaRPr>
          </a:p>
          <a:p>
            <a:pPr algn="just">
              <a:lnSpc>
                <a:spcPts val="2346"/>
              </a:lnSpc>
              <a:spcBef>
                <a:spcPct val="0"/>
              </a:spcBef>
            </a:pPr>
            <a:r>
              <a:rPr lang="en-US" sz="1955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 plataforma utiliza </a:t>
            </a:r>
            <a:r>
              <a:rPr lang="en-US" sz="1955">
                <a:solidFill>
                  <a:srgbClr val="B00001"/>
                </a:solidFill>
                <a:latin typeface="Garet"/>
                <a:ea typeface="Garet"/>
                <a:cs typeface="Garet"/>
                <a:sym typeface="Garet"/>
              </a:rPr>
              <a:t>RPA (Robotic Process Automation)</a:t>
            </a:r>
            <a:r>
              <a:rPr lang="en-US" sz="1955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para realizar a validação oﬁcial e disponibilizar os resultados de forma estruturada, prontos para integração.</a:t>
            </a:r>
          </a:p>
        </p:txBody>
      </p:sp>
      <p:grpSp>
        <p:nvGrpSpPr>
          <p:cNvPr id="19" name="Group 19">
            <a:extLst>
              <a:ext uri="{FF2B5EF4-FFF2-40B4-BE49-F238E27FC236}">
                <a16:creationId xmlns:a16="http://schemas.microsoft.com/office/drawing/2014/main" id="{B8D197C2-1E88-4CD3-1A0C-AE9B5DF27D9D}"/>
              </a:ext>
            </a:extLst>
          </p:cNvPr>
          <p:cNvGrpSpPr/>
          <p:nvPr/>
        </p:nvGrpSpPr>
        <p:grpSpPr>
          <a:xfrm>
            <a:off x="8994698" y="3005987"/>
            <a:ext cx="7400590" cy="3753388"/>
            <a:chOff x="0" y="0"/>
            <a:chExt cx="9867453" cy="5004517"/>
          </a:xfrm>
        </p:grpSpPr>
        <p:grpSp>
          <p:nvGrpSpPr>
            <p:cNvPr id="20" name="Group 20">
              <a:extLst>
                <a:ext uri="{FF2B5EF4-FFF2-40B4-BE49-F238E27FC236}">
                  <a16:creationId xmlns:a16="http://schemas.microsoft.com/office/drawing/2014/main" id="{5FBB5C0D-06A7-32B8-2AA2-4846D52CA1B1}"/>
                </a:ext>
              </a:extLst>
            </p:cNvPr>
            <p:cNvGrpSpPr/>
            <p:nvPr/>
          </p:nvGrpSpPr>
          <p:grpSpPr>
            <a:xfrm>
              <a:off x="153943" y="0"/>
              <a:ext cx="450474" cy="4399064"/>
              <a:chOff x="0" y="0"/>
              <a:chExt cx="121080" cy="1182394"/>
            </a:xfrm>
          </p:grpSpPr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E9C037AA-4FA9-13D4-93D5-35F8BDF688A9}"/>
                  </a:ext>
                </a:extLst>
              </p:cNvPr>
              <p:cNvSpPr/>
              <p:nvPr/>
            </p:nvSpPr>
            <p:spPr>
              <a:xfrm>
                <a:off x="0" y="0"/>
                <a:ext cx="121080" cy="1182394"/>
              </a:xfrm>
              <a:custGeom>
                <a:avLst/>
                <a:gdLst/>
                <a:ahLst/>
                <a:cxnLst/>
                <a:rect l="l" t="t" r="r" b="b"/>
                <a:pathLst>
                  <a:path w="121080" h="1182394">
                    <a:moveTo>
                      <a:pt x="60540" y="0"/>
                    </a:moveTo>
                    <a:lnTo>
                      <a:pt x="60540" y="0"/>
                    </a:lnTo>
                    <a:cubicBezTo>
                      <a:pt x="93975" y="0"/>
                      <a:pt x="121080" y="27105"/>
                      <a:pt x="121080" y="60540"/>
                    </a:cubicBezTo>
                    <a:lnTo>
                      <a:pt x="121080" y="1121854"/>
                    </a:lnTo>
                    <a:cubicBezTo>
                      <a:pt x="121080" y="1155289"/>
                      <a:pt x="93975" y="1182394"/>
                      <a:pt x="60540" y="1182394"/>
                    </a:cubicBezTo>
                    <a:lnTo>
                      <a:pt x="60540" y="1182394"/>
                    </a:lnTo>
                    <a:cubicBezTo>
                      <a:pt x="27105" y="1182394"/>
                      <a:pt x="0" y="1155289"/>
                      <a:pt x="0" y="1121854"/>
                    </a:cubicBezTo>
                    <a:lnTo>
                      <a:pt x="0" y="60540"/>
                    </a:lnTo>
                    <a:cubicBezTo>
                      <a:pt x="0" y="27105"/>
                      <a:pt x="27105" y="0"/>
                      <a:pt x="60540" y="0"/>
                    </a:cubicBezTo>
                    <a:close/>
                  </a:path>
                </a:pathLst>
              </a:custGeom>
              <a:solidFill>
                <a:srgbClr val="E74C3C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2" name="TextBox 22">
                <a:extLst>
                  <a:ext uri="{FF2B5EF4-FFF2-40B4-BE49-F238E27FC236}">
                    <a16:creationId xmlns:a16="http://schemas.microsoft.com/office/drawing/2014/main" id="{472C69B8-210B-63ED-8D47-0E5A7D8EDFA5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21080" cy="12109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68A0E8DD-C7AA-86F0-C8BF-11DED0B78D15}"/>
                </a:ext>
              </a:extLst>
            </p:cNvPr>
            <p:cNvSpPr/>
            <p:nvPr/>
          </p:nvSpPr>
          <p:spPr>
            <a:xfrm rot="-5400000">
              <a:off x="7196002" y="1727613"/>
              <a:ext cx="4399064" cy="943838"/>
            </a:xfrm>
            <a:custGeom>
              <a:avLst/>
              <a:gdLst/>
              <a:ahLst/>
              <a:cxnLst/>
              <a:rect l="l" t="t" r="r" b="b"/>
              <a:pathLst>
                <a:path w="4399064" h="943838">
                  <a:moveTo>
                    <a:pt x="0" y="0"/>
                  </a:moveTo>
                  <a:lnTo>
                    <a:pt x="4399064" y="0"/>
                  </a:lnTo>
                  <a:lnTo>
                    <a:pt x="4399064" y="943838"/>
                  </a:lnTo>
                  <a:lnTo>
                    <a:pt x="0" y="9438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28" r="-3459" b="-28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4" name="Freeform 24">
              <a:extLst>
                <a:ext uri="{FF2B5EF4-FFF2-40B4-BE49-F238E27FC236}">
                  <a16:creationId xmlns:a16="http://schemas.microsoft.com/office/drawing/2014/main" id="{046476C6-580C-C286-D572-B8485E4DBC2E}"/>
                </a:ext>
              </a:extLst>
            </p:cNvPr>
            <p:cNvSpPr/>
            <p:nvPr/>
          </p:nvSpPr>
          <p:spPr>
            <a:xfrm>
              <a:off x="0" y="3137868"/>
              <a:ext cx="9499497" cy="1866650"/>
            </a:xfrm>
            <a:custGeom>
              <a:avLst/>
              <a:gdLst/>
              <a:ahLst/>
              <a:cxnLst/>
              <a:rect l="l" t="t" r="r" b="b"/>
              <a:pathLst>
                <a:path w="9499497" h="1866650">
                  <a:moveTo>
                    <a:pt x="0" y="0"/>
                  </a:moveTo>
                  <a:lnTo>
                    <a:pt x="9499497" y="0"/>
                  </a:lnTo>
                  <a:lnTo>
                    <a:pt x="9499497" y="1866649"/>
                  </a:lnTo>
                  <a:lnTo>
                    <a:pt x="0" y="18666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5598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25" name="Group 25">
              <a:extLst>
                <a:ext uri="{FF2B5EF4-FFF2-40B4-BE49-F238E27FC236}">
                  <a16:creationId xmlns:a16="http://schemas.microsoft.com/office/drawing/2014/main" id="{4F690302-F7A0-8913-D9CA-8120CD087CBA}"/>
                </a:ext>
              </a:extLst>
            </p:cNvPr>
            <p:cNvGrpSpPr/>
            <p:nvPr/>
          </p:nvGrpSpPr>
          <p:grpSpPr>
            <a:xfrm>
              <a:off x="260502" y="0"/>
              <a:ext cx="9191584" cy="4399064"/>
              <a:chOff x="0" y="0"/>
              <a:chExt cx="2470542" cy="1182394"/>
            </a:xfrm>
          </p:grpSpPr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0C8221F2-701D-E20C-FFE0-7CEE5F3ED2BB}"/>
                  </a:ext>
                </a:extLst>
              </p:cNvPr>
              <p:cNvSpPr/>
              <p:nvPr/>
            </p:nvSpPr>
            <p:spPr>
              <a:xfrm>
                <a:off x="0" y="0"/>
                <a:ext cx="2470542" cy="1182394"/>
              </a:xfrm>
              <a:custGeom>
                <a:avLst/>
                <a:gdLst/>
                <a:ahLst/>
                <a:cxnLst/>
                <a:rect l="l" t="t" r="r" b="b"/>
                <a:pathLst>
                  <a:path w="2470542" h="1182394">
                    <a:moveTo>
                      <a:pt x="10107" y="0"/>
                    </a:moveTo>
                    <a:lnTo>
                      <a:pt x="2460435" y="0"/>
                    </a:lnTo>
                    <a:cubicBezTo>
                      <a:pt x="2463115" y="0"/>
                      <a:pt x="2465686" y="1065"/>
                      <a:pt x="2467582" y="2960"/>
                    </a:cubicBezTo>
                    <a:cubicBezTo>
                      <a:pt x="2469477" y="4856"/>
                      <a:pt x="2470542" y="7427"/>
                      <a:pt x="2470542" y="10107"/>
                    </a:cubicBezTo>
                    <a:lnTo>
                      <a:pt x="2470542" y="1172287"/>
                    </a:lnTo>
                    <a:cubicBezTo>
                      <a:pt x="2470542" y="1174967"/>
                      <a:pt x="2469477" y="1177538"/>
                      <a:pt x="2467582" y="1179434"/>
                    </a:cubicBezTo>
                    <a:cubicBezTo>
                      <a:pt x="2465686" y="1181329"/>
                      <a:pt x="2463115" y="1182394"/>
                      <a:pt x="2460435" y="1182394"/>
                    </a:cubicBezTo>
                    <a:lnTo>
                      <a:pt x="10107" y="1182394"/>
                    </a:lnTo>
                    <a:cubicBezTo>
                      <a:pt x="7427" y="1182394"/>
                      <a:pt x="4856" y="1181329"/>
                      <a:pt x="2960" y="1179434"/>
                    </a:cubicBezTo>
                    <a:cubicBezTo>
                      <a:pt x="1065" y="1177538"/>
                      <a:pt x="0" y="1174967"/>
                      <a:pt x="0" y="1172287"/>
                    </a:cubicBezTo>
                    <a:lnTo>
                      <a:pt x="0" y="10107"/>
                    </a:lnTo>
                    <a:cubicBezTo>
                      <a:pt x="0" y="7427"/>
                      <a:pt x="1065" y="4856"/>
                      <a:pt x="2960" y="2960"/>
                    </a:cubicBezTo>
                    <a:cubicBezTo>
                      <a:pt x="4856" y="1065"/>
                      <a:pt x="7427" y="0"/>
                      <a:pt x="1010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TextBox 27">
                <a:extLst>
                  <a:ext uri="{FF2B5EF4-FFF2-40B4-BE49-F238E27FC236}">
                    <a16:creationId xmlns:a16="http://schemas.microsoft.com/office/drawing/2014/main" id="{4DF8B999-A8DA-443A-E75B-971D4F910B07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2470542" cy="12109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28" name="TextBox 28">
              <a:extLst>
                <a:ext uri="{FF2B5EF4-FFF2-40B4-BE49-F238E27FC236}">
                  <a16:creationId xmlns:a16="http://schemas.microsoft.com/office/drawing/2014/main" id="{7E4BFB03-B167-1F7C-094C-145C9F9BDDB8}"/>
                </a:ext>
              </a:extLst>
            </p:cNvPr>
            <p:cNvSpPr txBox="1"/>
            <p:nvPr/>
          </p:nvSpPr>
          <p:spPr>
            <a:xfrm>
              <a:off x="604417" y="1214813"/>
              <a:ext cx="6671443" cy="27315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98648" lvl="1" indent="-199324" algn="just">
                <a:lnSpc>
                  <a:spcPts val="2732"/>
                </a:lnSpc>
                <a:buFont typeface="Arial"/>
                <a:buChar char="•"/>
              </a:pPr>
              <a:r>
                <a:rPr lang="en-US" sz="1846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Clínicas e hospitais que precisam validar recibos em grande volume.</a:t>
              </a:r>
            </a:p>
            <a:p>
              <a:pPr marL="398648" lvl="1" indent="-199324" algn="just">
                <a:lnSpc>
                  <a:spcPts val="2732"/>
                </a:lnSpc>
                <a:buFont typeface="Arial"/>
                <a:buChar char="•"/>
              </a:pPr>
              <a:r>
                <a:rPr lang="en-US" sz="1846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Operadoras de saúde que demandam rastreabilidade e compliance.</a:t>
              </a:r>
            </a:p>
            <a:p>
              <a:pPr marL="398648" lvl="1" indent="-199324" algn="just">
                <a:lnSpc>
                  <a:spcPts val="2732"/>
                </a:lnSpc>
                <a:buFont typeface="Arial"/>
                <a:buChar char="•"/>
              </a:pPr>
              <a:r>
                <a:rPr lang="en-US" sz="1846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Empresas de tecnologia e integração em saúde que buscam soluções confiáveis.</a:t>
              </a:r>
            </a:p>
          </p:txBody>
        </p:sp>
        <p:sp>
          <p:nvSpPr>
            <p:cNvPr id="29" name="TextBox 29">
              <a:extLst>
                <a:ext uri="{FF2B5EF4-FFF2-40B4-BE49-F238E27FC236}">
                  <a16:creationId xmlns:a16="http://schemas.microsoft.com/office/drawing/2014/main" id="{C3ABF1B8-9EB7-9E39-A4B8-9CA20DFEEBF5}"/>
                </a:ext>
              </a:extLst>
            </p:cNvPr>
            <p:cNvSpPr txBox="1"/>
            <p:nvPr/>
          </p:nvSpPr>
          <p:spPr>
            <a:xfrm>
              <a:off x="667968" y="336905"/>
              <a:ext cx="8587441" cy="4826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82"/>
                </a:lnSpc>
              </a:pPr>
              <a:r>
                <a:rPr lang="en-US" sz="2401">
                  <a:solidFill>
                    <a:srgbClr val="1C69AE"/>
                  </a:solidFill>
                  <a:latin typeface="Garet"/>
                  <a:ea typeface="Garet"/>
                  <a:cs typeface="Garet"/>
                  <a:sym typeface="Garet"/>
                </a:rPr>
                <a:t>Para quem é o </a:t>
              </a:r>
              <a:r>
                <a:rPr lang="en-US" sz="2401">
                  <a:solidFill>
                    <a:srgbClr val="B00001"/>
                  </a:solidFill>
                  <a:latin typeface="Garet"/>
                  <a:ea typeface="Garet"/>
                  <a:cs typeface="Garet"/>
                  <a:sym typeface="Garet"/>
                </a:rPr>
                <a:t>mostQI Medical Receipt</a:t>
              </a:r>
              <a:r>
                <a:rPr lang="en-US" sz="2401">
                  <a:solidFill>
                    <a:srgbClr val="1C69AE"/>
                  </a:solidFill>
                  <a:latin typeface="Garet"/>
                  <a:ea typeface="Garet"/>
                  <a:cs typeface="Garet"/>
                  <a:sym typeface="Garet"/>
                </a:rPr>
                <a:t>?</a:t>
              </a:r>
            </a:p>
          </p:txBody>
        </p:sp>
      </p:grpSp>
      <p:sp>
        <p:nvSpPr>
          <p:cNvPr id="30" name="Freeform 30">
            <a:extLst>
              <a:ext uri="{FF2B5EF4-FFF2-40B4-BE49-F238E27FC236}">
                <a16:creationId xmlns:a16="http://schemas.microsoft.com/office/drawing/2014/main" id="{A0910679-C456-A23E-4D35-BFA91B7C0482}"/>
              </a:ext>
            </a:extLst>
          </p:cNvPr>
          <p:cNvSpPr/>
          <p:nvPr/>
        </p:nvSpPr>
        <p:spPr>
          <a:xfrm>
            <a:off x="12560080" y="3997724"/>
            <a:ext cx="7118482" cy="6519013"/>
          </a:xfrm>
          <a:custGeom>
            <a:avLst/>
            <a:gdLst/>
            <a:ahLst/>
            <a:cxnLst/>
            <a:rect l="l" t="t" r="r" b="b"/>
            <a:pathLst>
              <a:path w="7118482" h="6519013">
                <a:moveTo>
                  <a:pt x="0" y="0"/>
                </a:moveTo>
                <a:lnTo>
                  <a:pt x="7118481" y="0"/>
                </a:lnTo>
                <a:lnTo>
                  <a:pt x="7118481" y="6519013"/>
                </a:lnTo>
                <a:lnTo>
                  <a:pt x="0" y="651901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34056" t="-30640" b="-11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81EF0D5-A7FA-9371-0423-C96860496D3E}"/>
              </a:ext>
            </a:extLst>
          </p:cNvPr>
          <p:cNvSpPr txBox="1"/>
          <p:nvPr/>
        </p:nvSpPr>
        <p:spPr>
          <a:xfrm>
            <a:off x="17048781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AFAFA"/>
                </a:solidFill>
                <a:latin typeface="Open Sans"/>
                <a:ea typeface="Open Sans"/>
                <a:cs typeface="Open Sans"/>
                <a:sym typeface="Open Sans"/>
              </a:rPr>
              <a:t>35</a:t>
            </a:r>
          </a:p>
        </p:txBody>
      </p:sp>
    </p:spTree>
    <p:extLst>
      <p:ext uri="{BB962C8B-B14F-4D97-AF65-F5344CB8AC3E}">
        <p14:creationId xmlns:p14="http://schemas.microsoft.com/office/powerpoint/2010/main" val="39783913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2B1DC-B682-FCD4-5438-F1224B476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Image 0" descr="/mnt/data/most_dark_bg.png">
            <a:extLst>
              <a:ext uri="{FF2B5EF4-FFF2-40B4-BE49-F238E27FC236}">
                <a16:creationId xmlns:a16="http://schemas.microsoft.com/office/drawing/2014/main" id="{102B7D47-C804-A17A-EA8C-EF9ED1B516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0" y="0"/>
            <a:ext cx="18287543" cy="10287000"/>
          </a:xfrm>
          <a:prstGeom prst="rect">
            <a:avLst/>
          </a:prstGeom>
        </p:spPr>
      </p:pic>
      <p:sp>
        <p:nvSpPr>
          <p:cNvPr id="2" name="Freeform 2">
            <a:extLst>
              <a:ext uri="{FF2B5EF4-FFF2-40B4-BE49-F238E27FC236}">
                <a16:creationId xmlns:a16="http://schemas.microsoft.com/office/drawing/2014/main" id="{4115E26A-C291-E5FB-D8C7-03BF36DB4454}"/>
              </a:ext>
            </a:extLst>
          </p:cNvPr>
          <p:cNvSpPr/>
          <p:nvPr/>
        </p:nvSpPr>
        <p:spPr>
          <a:xfrm>
            <a:off x="15621507" y="7806528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419A734-BFCC-F6FE-DAD9-C4725C59FAE4}"/>
              </a:ext>
            </a:extLst>
          </p:cNvPr>
          <p:cNvSpPr/>
          <p:nvPr/>
        </p:nvSpPr>
        <p:spPr>
          <a:xfrm>
            <a:off x="14344517" y="458897"/>
            <a:ext cx="3549608" cy="760425"/>
          </a:xfrm>
          <a:custGeom>
            <a:avLst/>
            <a:gdLst/>
            <a:ahLst/>
            <a:cxnLst/>
            <a:rect l="l" t="t" r="r" b="b"/>
            <a:pathLst>
              <a:path w="3549608" h="760425">
                <a:moveTo>
                  <a:pt x="0" y="0"/>
                </a:moveTo>
                <a:lnTo>
                  <a:pt x="3549607" y="0"/>
                </a:lnTo>
                <a:lnTo>
                  <a:pt x="3549607" y="760424"/>
                </a:lnTo>
                <a:lnTo>
                  <a:pt x="0" y="7604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0AC14AA-1CEC-C706-6351-BADADACE7F8A}"/>
              </a:ext>
            </a:extLst>
          </p:cNvPr>
          <p:cNvSpPr txBox="1"/>
          <p:nvPr/>
        </p:nvSpPr>
        <p:spPr>
          <a:xfrm>
            <a:off x="2129664" y="3373189"/>
            <a:ext cx="511588" cy="313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90"/>
              </a:lnSpc>
              <a:spcBef>
                <a:spcPct val="0"/>
              </a:spcBef>
            </a:pPr>
            <a:r>
              <a:rPr lang="en-US" sz="1922" b="1" spc="-115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5A6CD204-0F56-62D5-3383-EF0F65E44D95}"/>
              </a:ext>
            </a:extLst>
          </p:cNvPr>
          <p:cNvSpPr txBox="1"/>
          <p:nvPr/>
        </p:nvSpPr>
        <p:spPr>
          <a:xfrm>
            <a:off x="17048781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36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41CF338E-B6AA-F046-B3C3-6F5F572B9B5E}"/>
              </a:ext>
            </a:extLst>
          </p:cNvPr>
          <p:cNvSpPr txBox="1"/>
          <p:nvPr/>
        </p:nvSpPr>
        <p:spPr>
          <a:xfrm>
            <a:off x="1043824" y="2480526"/>
            <a:ext cx="15369498" cy="552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2"/>
              </a:lnSpc>
            </a:pPr>
            <a:r>
              <a:rPr lang="en-US" sz="3601" b="1">
                <a:solidFill>
                  <a:srgbClr val="B00001"/>
                </a:solidFill>
                <a:latin typeface="Garet Bold"/>
                <a:ea typeface="Garet Bold"/>
                <a:cs typeface="Garet Bold"/>
                <a:sym typeface="Garet Bold"/>
              </a:rPr>
              <a:t>COMO FUNCIONA A SOLUÇÃO?</a:t>
            </a:r>
          </a:p>
        </p:txBody>
      </p:sp>
      <p:sp>
        <p:nvSpPr>
          <p:cNvPr id="7" name="AutoShape 7">
            <a:extLst>
              <a:ext uri="{FF2B5EF4-FFF2-40B4-BE49-F238E27FC236}">
                <a16:creationId xmlns:a16="http://schemas.microsoft.com/office/drawing/2014/main" id="{B3E7B773-B0D0-50F8-E91C-3B2462D84869}"/>
              </a:ext>
            </a:extLst>
          </p:cNvPr>
          <p:cNvSpPr/>
          <p:nvPr/>
        </p:nvSpPr>
        <p:spPr>
          <a:xfrm flipH="1">
            <a:off x="6449358" y="839109"/>
            <a:ext cx="0" cy="1238486"/>
          </a:xfrm>
          <a:prstGeom prst="line">
            <a:avLst/>
          </a:prstGeom>
          <a:ln w="76200" cap="flat">
            <a:solidFill>
              <a:srgbClr val="B000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DFA7DB65-0A19-28FE-3F06-7CF66183488A}"/>
              </a:ext>
            </a:extLst>
          </p:cNvPr>
          <p:cNvSpPr/>
          <p:nvPr/>
        </p:nvSpPr>
        <p:spPr>
          <a:xfrm>
            <a:off x="642834" y="439236"/>
            <a:ext cx="5650629" cy="2041290"/>
          </a:xfrm>
          <a:custGeom>
            <a:avLst/>
            <a:gdLst/>
            <a:ahLst/>
            <a:cxnLst/>
            <a:rect l="l" t="t" r="r" b="b"/>
            <a:pathLst>
              <a:path w="5650629" h="2041290">
                <a:moveTo>
                  <a:pt x="0" y="0"/>
                </a:moveTo>
                <a:lnTo>
                  <a:pt x="5650630" y="0"/>
                </a:lnTo>
                <a:lnTo>
                  <a:pt x="5650630" y="2041290"/>
                </a:lnTo>
                <a:lnTo>
                  <a:pt x="0" y="20412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60248806-D7CE-465A-1F1C-599F176ED3BF}"/>
              </a:ext>
            </a:extLst>
          </p:cNvPr>
          <p:cNvGrpSpPr/>
          <p:nvPr/>
        </p:nvGrpSpPr>
        <p:grpSpPr>
          <a:xfrm>
            <a:off x="388739" y="3394225"/>
            <a:ext cx="4407470" cy="3530544"/>
            <a:chOff x="0" y="0"/>
            <a:chExt cx="5876627" cy="4707392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539CF9EF-B9E6-2FF4-70DD-6D2D2AF056BD}"/>
                </a:ext>
              </a:extLst>
            </p:cNvPr>
            <p:cNvSpPr/>
            <p:nvPr/>
          </p:nvSpPr>
          <p:spPr>
            <a:xfrm rot="-5400000">
              <a:off x="3539340" y="1901494"/>
              <a:ext cx="3871283" cy="803291"/>
            </a:xfrm>
            <a:custGeom>
              <a:avLst/>
              <a:gdLst/>
              <a:ahLst/>
              <a:cxnLst/>
              <a:rect l="l" t="t" r="r" b="b"/>
              <a:pathLst>
                <a:path w="3871283" h="803291">
                  <a:moveTo>
                    <a:pt x="0" y="0"/>
                  </a:moveTo>
                  <a:lnTo>
                    <a:pt x="3871283" y="0"/>
                  </a:lnTo>
                  <a:lnTo>
                    <a:pt x="3871283" y="803291"/>
                  </a:lnTo>
                  <a:lnTo>
                    <a:pt x="0" y="8032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1" name="Group 11">
              <a:extLst>
                <a:ext uri="{FF2B5EF4-FFF2-40B4-BE49-F238E27FC236}">
                  <a16:creationId xmlns:a16="http://schemas.microsoft.com/office/drawing/2014/main" id="{A0479A6B-4393-5EB1-947A-B65AA7D02666}"/>
                </a:ext>
              </a:extLst>
            </p:cNvPr>
            <p:cNvGrpSpPr/>
            <p:nvPr/>
          </p:nvGrpSpPr>
          <p:grpSpPr>
            <a:xfrm rot="5400000">
              <a:off x="2596934" y="-2268158"/>
              <a:ext cx="353341" cy="5547209"/>
              <a:chOff x="0" y="0"/>
              <a:chExt cx="94972" cy="1490996"/>
            </a:xfrm>
          </p:grpSpPr>
          <p:sp>
            <p:nvSpPr>
              <p:cNvPr id="12" name="Freeform 12">
                <a:extLst>
                  <a:ext uri="{FF2B5EF4-FFF2-40B4-BE49-F238E27FC236}">
                    <a16:creationId xmlns:a16="http://schemas.microsoft.com/office/drawing/2014/main" id="{3FC92A0C-D08C-6E78-D141-BB2CE397807A}"/>
                  </a:ext>
                </a:extLst>
              </p:cNvPr>
              <p:cNvSpPr/>
              <p:nvPr/>
            </p:nvSpPr>
            <p:spPr>
              <a:xfrm>
                <a:off x="0" y="0"/>
                <a:ext cx="94972" cy="1490996"/>
              </a:xfrm>
              <a:custGeom>
                <a:avLst/>
                <a:gdLst/>
                <a:ahLst/>
                <a:cxnLst/>
                <a:rect l="l" t="t" r="r" b="b"/>
                <a:pathLst>
                  <a:path w="94972" h="1490996">
                    <a:moveTo>
                      <a:pt x="47486" y="0"/>
                    </a:moveTo>
                    <a:lnTo>
                      <a:pt x="47486" y="0"/>
                    </a:lnTo>
                    <a:cubicBezTo>
                      <a:pt x="73712" y="0"/>
                      <a:pt x="94972" y="21260"/>
                      <a:pt x="94972" y="47486"/>
                    </a:cubicBezTo>
                    <a:lnTo>
                      <a:pt x="94972" y="1443510"/>
                    </a:lnTo>
                    <a:cubicBezTo>
                      <a:pt x="94972" y="1469736"/>
                      <a:pt x="73712" y="1490996"/>
                      <a:pt x="47486" y="1490996"/>
                    </a:cubicBezTo>
                    <a:lnTo>
                      <a:pt x="47486" y="1490996"/>
                    </a:lnTo>
                    <a:cubicBezTo>
                      <a:pt x="21260" y="1490996"/>
                      <a:pt x="0" y="1469736"/>
                      <a:pt x="0" y="1443510"/>
                    </a:cubicBezTo>
                    <a:lnTo>
                      <a:pt x="0" y="47486"/>
                    </a:lnTo>
                    <a:cubicBezTo>
                      <a:pt x="0" y="21260"/>
                      <a:pt x="21260" y="0"/>
                      <a:pt x="47486" y="0"/>
                    </a:cubicBezTo>
                    <a:close/>
                  </a:path>
                </a:pathLst>
              </a:custGeom>
              <a:solidFill>
                <a:srgbClr val="001646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3" name="TextBox 13">
                <a:extLst>
                  <a:ext uri="{FF2B5EF4-FFF2-40B4-BE49-F238E27FC236}">
                    <a16:creationId xmlns:a16="http://schemas.microsoft.com/office/drawing/2014/main" id="{8823C0BB-D52C-430C-A43B-2B4850CFE6F7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94972" cy="15195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31875EC6-5792-5911-7237-6A740E7C1C46}"/>
                </a:ext>
              </a:extLst>
            </p:cNvPr>
            <p:cNvSpPr/>
            <p:nvPr/>
          </p:nvSpPr>
          <p:spPr>
            <a:xfrm>
              <a:off x="58642" y="3599782"/>
              <a:ext cx="5665585" cy="1107610"/>
            </a:xfrm>
            <a:custGeom>
              <a:avLst/>
              <a:gdLst/>
              <a:ahLst/>
              <a:cxnLst/>
              <a:rect l="l" t="t" r="r" b="b"/>
              <a:pathLst>
                <a:path w="5665585" h="1107610">
                  <a:moveTo>
                    <a:pt x="0" y="0"/>
                  </a:moveTo>
                  <a:lnTo>
                    <a:pt x="5665585" y="0"/>
                  </a:lnTo>
                  <a:lnTo>
                    <a:pt x="5665585" y="1107610"/>
                  </a:lnTo>
                  <a:lnTo>
                    <a:pt x="0" y="11076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6139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FC5BA9F9-90EB-6927-FD0D-1C2189A6EFFA}"/>
                </a:ext>
              </a:extLst>
            </p:cNvPr>
            <p:cNvGrpSpPr/>
            <p:nvPr/>
          </p:nvGrpSpPr>
          <p:grpSpPr>
            <a:xfrm>
              <a:off x="0" y="472985"/>
              <a:ext cx="5547209" cy="3715728"/>
              <a:chOff x="0" y="0"/>
              <a:chExt cx="1490996" cy="9987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3E7E339F-D48E-322F-AA8E-D706A76A546C}"/>
                  </a:ext>
                </a:extLst>
              </p:cNvPr>
              <p:cNvSpPr/>
              <p:nvPr/>
            </p:nvSpPr>
            <p:spPr>
              <a:xfrm>
                <a:off x="0" y="0"/>
                <a:ext cx="1490996" cy="998725"/>
              </a:xfrm>
              <a:custGeom>
                <a:avLst/>
                <a:gdLst/>
                <a:ahLst/>
                <a:cxnLst/>
                <a:rect l="l" t="t" r="r" b="b"/>
                <a:pathLst>
                  <a:path w="1490996" h="998725">
                    <a:moveTo>
                      <a:pt x="16748" y="0"/>
                    </a:moveTo>
                    <a:lnTo>
                      <a:pt x="1474248" y="0"/>
                    </a:lnTo>
                    <a:cubicBezTo>
                      <a:pt x="1478690" y="0"/>
                      <a:pt x="1482950" y="1764"/>
                      <a:pt x="1486090" y="4905"/>
                    </a:cubicBezTo>
                    <a:cubicBezTo>
                      <a:pt x="1489231" y="8046"/>
                      <a:pt x="1490996" y="12306"/>
                      <a:pt x="1490996" y="16748"/>
                    </a:cubicBezTo>
                    <a:lnTo>
                      <a:pt x="1490996" y="981977"/>
                    </a:lnTo>
                    <a:cubicBezTo>
                      <a:pt x="1490996" y="986419"/>
                      <a:pt x="1489231" y="990679"/>
                      <a:pt x="1486090" y="993819"/>
                    </a:cubicBezTo>
                    <a:cubicBezTo>
                      <a:pt x="1482950" y="996960"/>
                      <a:pt x="1478690" y="998725"/>
                      <a:pt x="1474248" y="998725"/>
                    </a:cubicBezTo>
                    <a:lnTo>
                      <a:pt x="16748" y="998725"/>
                    </a:lnTo>
                    <a:cubicBezTo>
                      <a:pt x="12306" y="998725"/>
                      <a:pt x="8046" y="996960"/>
                      <a:pt x="4905" y="993819"/>
                    </a:cubicBezTo>
                    <a:cubicBezTo>
                      <a:pt x="1764" y="990679"/>
                      <a:pt x="0" y="986419"/>
                      <a:pt x="0" y="981977"/>
                    </a:cubicBezTo>
                    <a:lnTo>
                      <a:pt x="0" y="16748"/>
                    </a:lnTo>
                    <a:cubicBezTo>
                      <a:pt x="0" y="12306"/>
                      <a:pt x="1764" y="8046"/>
                      <a:pt x="4905" y="4905"/>
                    </a:cubicBezTo>
                    <a:cubicBezTo>
                      <a:pt x="8046" y="1764"/>
                      <a:pt x="12306" y="0"/>
                      <a:pt x="1674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F1FF453D-3ADA-8E2E-5932-07268FB53A57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490996" cy="10273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18" name="Group 18">
              <a:extLst>
                <a:ext uri="{FF2B5EF4-FFF2-40B4-BE49-F238E27FC236}">
                  <a16:creationId xmlns:a16="http://schemas.microsoft.com/office/drawing/2014/main" id="{A53C36C8-DB42-9026-DACD-E61523FACEA0}"/>
                </a:ext>
              </a:extLst>
            </p:cNvPr>
            <p:cNvGrpSpPr/>
            <p:nvPr/>
          </p:nvGrpSpPr>
          <p:grpSpPr>
            <a:xfrm>
              <a:off x="2333933" y="0"/>
              <a:ext cx="682117" cy="689035"/>
              <a:chOff x="0" y="0"/>
              <a:chExt cx="812800" cy="821043"/>
            </a:xfrm>
          </p:grpSpPr>
          <p:sp>
            <p:nvSpPr>
              <p:cNvPr id="19" name="Freeform 19">
                <a:extLst>
                  <a:ext uri="{FF2B5EF4-FFF2-40B4-BE49-F238E27FC236}">
                    <a16:creationId xmlns:a16="http://schemas.microsoft.com/office/drawing/2014/main" id="{6E003BB6-499B-E71C-AEFB-61E00530198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21043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21043">
                    <a:moveTo>
                      <a:pt x="406400" y="0"/>
                    </a:moveTo>
                    <a:cubicBezTo>
                      <a:pt x="181951" y="0"/>
                      <a:pt x="0" y="183797"/>
                      <a:pt x="0" y="410522"/>
                    </a:cubicBezTo>
                    <a:cubicBezTo>
                      <a:pt x="0" y="637247"/>
                      <a:pt x="181951" y="821043"/>
                      <a:pt x="406400" y="821043"/>
                    </a:cubicBezTo>
                    <a:cubicBezTo>
                      <a:pt x="630849" y="821043"/>
                      <a:pt x="812800" y="637247"/>
                      <a:pt x="812800" y="410522"/>
                    </a:cubicBezTo>
                    <a:cubicBezTo>
                      <a:pt x="812800" y="183797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0" name="TextBox 20">
                <a:extLst>
                  <a:ext uri="{FF2B5EF4-FFF2-40B4-BE49-F238E27FC236}">
                    <a16:creationId xmlns:a16="http://schemas.microsoft.com/office/drawing/2014/main" id="{4CD2E862-4939-FA83-41B8-CC037B440DF8}"/>
                  </a:ext>
                </a:extLst>
              </p:cNvPr>
              <p:cNvSpPr txBox="1"/>
              <p:nvPr/>
            </p:nvSpPr>
            <p:spPr>
              <a:xfrm>
                <a:off x="76200" y="19823"/>
                <a:ext cx="660400" cy="724248"/>
              </a:xfrm>
              <a:prstGeom prst="rect">
                <a:avLst/>
              </a:prstGeom>
            </p:spPr>
            <p:txBody>
              <a:bodyPr lIns="45695" tIns="45695" rIns="45695" bIns="45695" rtlCol="0" anchor="ctr"/>
              <a:lstStyle/>
              <a:p>
                <a:pPr algn="ctr">
                  <a:lnSpc>
                    <a:spcPts val="2450"/>
                  </a:lnSpc>
                </a:pPr>
                <a:r>
                  <a:rPr lang="en-US" sz="1750" b="1">
                    <a:solidFill>
                      <a:srgbClr val="FFFFFF"/>
                    </a:solidFill>
                    <a:latin typeface="Arimo Bold"/>
                    <a:ea typeface="Arimo Bold"/>
                    <a:cs typeface="Arimo Bold"/>
                    <a:sym typeface="Arimo Bold"/>
                  </a:rPr>
                  <a:t>1</a:t>
                </a:r>
              </a:p>
            </p:txBody>
          </p:sp>
        </p:grpSp>
        <p:sp>
          <p:nvSpPr>
            <p:cNvPr id="21" name="TextBox 21">
              <a:extLst>
                <a:ext uri="{FF2B5EF4-FFF2-40B4-BE49-F238E27FC236}">
                  <a16:creationId xmlns:a16="http://schemas.microsoft.com/office/drawing/2014/main" id="{3385FD1F-AAB3-C4F6-6D9A-A9BABE62A6F1}"/>
                </a:ext>
              </a:extLst>
            </p:cNvPr>
            <p:cNvSpPr txBox="1"/>
            <p:nvPr/>
          </p:nvSpPr>
          <p:spPr>
            <a:xfrm>
              <a:off x="366335" y="1842055"/>
              <a:ext cx="4814538" cy="4610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1"/>
                </a:lnSpc>
                <a:spcBef>
                  <a:spcPct val="0"/>
                </a:spcBef>
              </a:pPr>
              <a:r>
                <a:rPr lang="en-US" sz="2136" b="1" spc="-128">
                  <a:solidFill>
                    <a:srgbClr val="545454"/>
                  </a:solidFill>
                  <a:latin typeface="Garet Bold"/>
                  <a:ea typeface="Garet Bold"/>
                  <a:cs typeface="Garet Bold"/>
                  <a:sym typeface="Garet Bold"/>
                </a:rPr>
                <a:t>EXTRAÇÃO INTELIGENTE</a:t>
              </a:r>
            </a:p>
          </p:txBody>
        </p:sp>
        <p:sp>
          <p:nvSpPr>
            <p:cNvPr id="22" name="TextBox 22">
              <a:extLst>
                <a:ext uri="{FF2B5EF4-FFF2-40B4-BE49-F238E27FC236}">
                  <a16:creationId xmlns:a16="http://schemas.microsoft.com/office/drawing/2014/main" id="{A642030D-2F58-9459-D11A-2AB192B4E866}"/>
                </a:ext>
              </a:extLst>
            </p:cNvPr>
            <p:cNvSpPr txBox="1"/>
            <p:nvPr/>
          </p:nvSpPr>
          <p:spPr>
            <a:xfrm>
              <a:off x="405656" y="2506290"/>
              <a:ext cx="4538672" cy="12469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564"/>
                </a:lnSpc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IDP extrai automaticamente dados de receitas digitais ou processa parâmetros textuais para consulta.</a:t>
              </a:r>
            </a:p>
          </p:txBody>
        </p: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1E6F70AE-9C5B-BA61-8545-F5BF5DE031CC}"/>
                </a:ext>
              </a:extLst>
            </p:cNvPr>
            <p:cNvSpPr/>
            <p:nvPr/>
          </p:nvSpPr>
          <p:spPr>
            <a:xfrm>
              <a:off x="2130649" y="723848"/>
              <a:ext cx="1088686" cy="1114576"/>
            </a:xfrm>
            <a:custGeom>
              <a:avLst/>
              <a:gdLst/>
              <a:ahLst/>
              <a:cxnLst/>
              <a:rect l="l" t="t" r="r" b="b"/>
              <a:pathLst>
                <a:path w="1088686" h="1114576">
                  <a:moveTo>
                    <a:pt x="0" y="0"/>
                  </a:moveTo>
                  <a:lnTo>
                    <a:pt x="1088686" y="0"/>
                  </a:lnTo>
                  <a:lnTo>
                    <a:pt x="1088686" y="1114576"/>
                  </a:lnTo>
                  <a:lnTo>
                    <a:pt x="0" y="1114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l="-780937" t="-1020426" r="-2424019" b="-586376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4" name="Group 24">
            <a:extLst>
              <a:ext uri="{FF2B5EF4-FFF2-40B4-BE49-F238E27FC236}">
                <a16:creationId xmlns:a16="http://schemas.microsoft.com/office/drawing/2014/main" id="{F3C59B14-D673-E442-6167-ECBDE8B4888C}"/>
              </a:ext>
            </a:extLst>
          </p:cNvPr>
          <p:cNvGrpSpPr/>
          <p:nvPr/>
        </p:nvGrpSpPr>
        <p:grpSpPr>
          <a:xfrm>
            <a:off x="4663926" y="3394225"/>
            <a:ext cx="4511629" cy="3530544"/>
            <a:chOff x="0" y="0"/>
            <a:chExt cx="6015506" cy="4707392"/>
          </a:xfrm>
        </p:grpSpPr>
        <p:grpSp>
          <p:nvGrpSpPr>
            <p:cNvPr id="25" name="Group 25">
              <a:extLst>
                <a:ext uri="{FF2B5EF4-FFF2-40B4-BE49-F238E27FC236}">
                  <a16:creationId xmlns:a16="http://schemas.microsoft.com/office/drawing/2014/main" id="{F9B945E5-A661-6401-7D66-84FF6E3E45B8}"/>
                </a:ext>
              </a:extLst>
            </p:cNvPr>
            <p:cNvGrpSpPr/>
            <p:nvPr/>
          </p:nvGrpSpPr>
          <p:grpSpPr>
            <a:xfrm rot="5400000">
              <a:off x="2782661" y="-2302906"/>
              <a:ext cx="288417" cy="5551782"/>
              <a:chOff x="0" y="0"/>
              <a:chExt cx="77522" cy="1492225"/>
            </a:xfrm>
          </p:grpSpPr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6917F100-CF7D-6F28-E5E7-785A47C09C5D}"/>
                  </a:ext>
                </a:extLst>
              </p:cNvPr>
              <p:cNvSpPr/>
              <p:nvPr/>
            </p:nvSpPr>
            <p:spPr>
              <a:xfrm>
                <a:off x="0" y="0"/>
                <a:ext cx="77522" cy="1492225"/>
              </a:xfrm>
              <a:custGeom>
                <a:avLst/>
                <a:gdLst/>
                <a:ahLst/>
                <a:cxnLst/>
                <a:rect l="l" t="t" r="r" b="b"/>
                <a:pathLst>
                  <a:path w="77522" h="1492225">
                    <a:moveTo>
                      <a:pt x="38761" y="0"/>
                    </a:moveTo>
                    <a:lnTo>
                      <a:pt x="38761" y="0"/>
                    </a:lnTo>
                    <a:cubicBezTo>
                      <a:pt x="60168" y="0"/>
                      <a:pt x="77522" y="17354"/>
                      <a:pt x="77522" y="38761"/>
                    </a:cubicBezTo>
                    <a:lnTo>
                      <a:pt x="77522" y="1453464"/>
                    </a:lnTo>
                    <a:cubicBezTo>
                      <a:pt x="77522" y="1463744"/>
                      <a:pt x="73438" y="1473603"/>
                      <a:pt x="66169" y="1480872"/>
                    </a:cubicBezTo>
                    <a:cubicBezTo>
                      <a:pt x="58900" y="1488141"/>
                      <a:pt x="49041" y="1492225"/>
                      <a:pt x="38761" y="1492225"/>
                    </a:cubicBezTo>
                    <a:lnTo>
                      <a:pt x="38761" y="1492225"/>
                    </a:lnTo>
                    <a:cubicBezTo>
                      <a:pt x="17354" y="1492225"/>
                      <a:pt x="0" y="1474871"/>
                      <a:pt x="0" y="1453464"/>
                    </a:cubicBezTo>
                    <a:lnTo>
                      <a:pt x="0" y="38761"/>
                    </a:lnTo>
                    <a:cubicBezTo>
                      <a:pt x="0" y="28481"/>
                      <a:pt x="4084" y="18622"/>
                      <a:pt x="11353" y="11353"/>
                    </a:cubicBezTo>
                    <a:cubicBezTo>
                      <a:pt x="18622" y="4084"/>
                      <a:pt x="28481" y="0"/>
                      <a:pt x="38761" y="0"/>
                    </a:cubicBezTo>
                    <a:close/>
                  </a:path>
                </a:pathLst>
              </a:custGeom>
              <a:solidFill>
                <a:srgbClr val="1C69AE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TextBox 27">
                <a:extLst>
                  <a:ext uri="{FF2B5EF4-FFF2-40B4-BE49-F238E27FC236}">
                    <a16:creationId xmlns:a16="http://schemas.microsoft.com/office/drawing/2014/main" id="{CB4F368F-CA29-A467-2C72-F1E7468E4DC8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77522" cy="1520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C21973C-A2FE-2F5E-2D19-F5D9FE25F4B3}"/>
                </a:ext>
              </a:extLst>
            </p:cNvPr>
            <p:cNvSpPr/>
            <p:nvPr/>
          </p:nvSpPr>
          <p:spPr>
            <a:xfrm rot="-5400000">
              <a:off x="3678219" y="1952509"/>
              <a:ext cx="3871283" cy="803291"/>
            </a:xfrm>
            <a:custGeom>
              <a:avLst/>
              <a:gdLst/>
              <a:ahLst/>
              <a:cxnLst/>
              <a:rect l="l" t="t" r="r" b="b"/>
              <a:pathLst>
                <a:path w="3871283" h="803291">
                  <a:moveTo>
                    <a:pt x="0" y="0"/>
                  </a:moveTo>
                  <a:lnTo>
                    <a:pt x="3871283" y="0"/>
                  </a:lnTo>
                  <a:lnTo>
                    <a:pt x="3871283" y="803291"/>
                  </a:lnTo>
                  <a:lnTo>
                    <a:pt x="0" y="8032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8EFC961D-B79B-511A-FF79-F1A731EA51EB}"/>
                </a:ext>
              </a:extLst>
            </p:cNvPr>
            <p:cNvSpPr/>
            <p:nvPr/>
          </p:nvSpPr>
          <p:spPr>
            <a:xfrm>
              <a:off x="0" y="3567030"/>
              <a:ext cx="5833113" cy="1140361"/>
            </a:xfrm>
            <a:custGeom>
              <a:avLst/>
              <a:gdLst/>
              <a:ahLst/>
              <a:cxnLst/>
              <a:rect l="l" t="t" r="r" b="b"/>
              <a:pathLst>
                <a:path w="5833113" h="1140361">
                  <a:moveTo>
                    <a:pt x="0" y="0"/>
                  </a:moveTo>
                  <a:lnTo>
                    <a:pt x="5833113" y="0"/>
                  </a:lnTo>
                  <a:lnTo>
                    <a:pt x="5833113" y="1140362"/>
                  </a:lnTo>
                  <a:lnTo>
                    <a:pt x="0" y="1140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6139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30" name="Group 30">
              <a:extLst>
                <a:ext uri="{FF2B5EF4-FFF2-40B4-BE49-F238E27FC236}">
                  <a16:creationId xmlns:a16="http://schemas.microsoft.com/office/drawing/2014/main" id="{7F279315-AAAD-6099-5D39-4A66FEBFD9AF}"/>
                </a:ext>
              </a:extLst>
            </p:cNvPr>
            <p:cNvGrpSpPr/>
            <p:nvPr/>
          </p:nvGrpSpPr>
          <p:grpSpPr>
            <a:xfrm>
              <a:off x="150979" y="472985"/>
              <a:ext cx="5551782" cy="3715728"/>
              <a:chOff x="0" y="0"/>
              <a:chExt cx="1492225" cy="998725"/>
            </a:xfrm>
          </p:grpSpPr>
          <p:sp>
            <p:nvSpPr>
              <p:cNvPr id="31" name="Freeform 31">
                <a:extLst>
                  <a:ext uri="{FF2B5EF4-FFF2-40B4-BE49-F238E27FC236}">
                    <a16:creationId xmlns:a16="http://schemas.microsoft.com/office/drawing/2014/main" id="{D2C97BDE-D03E-B851-AC3A-A6AA360744B6}"/>
                  </a:ext>
                </a:extLst>
              </p:cNvPr>
              <p:cNvSpPr/>
              <p:nvPr/>
            </p:nvSpPr>
            <p:spPr>
              <a:xfrm>
                <a:off x="0" y="0"/>
                <a:ext cx="1492225" cy="998725"/>
              </a:xfrm>
              <a:custGeom>
                <a:avLst/>
                <a:gdLst/>
                <a:ahLst/>
                <a:cxnLst/>
                <a:rect l="l" t="t" r="r" b="b"/>
                <a:pathLst>
                  <a:path w="1492225" h="998725">
                    <a:moveTo>
                      <a:pt x="16734" y="0"/>
                    </a:moveTo>
                    <a:lnTo>
                      <a:pt x="1475491" y="0"/>
                    </a:lnTo>
                    <a:cubicBezTo>
                      <a:pt x="1479929" y="0"/>
                      <a:pt x="1484185" y="1763"/>
                      <a:pt x="1487324" y="4901"/>
                    </a:cubicBezTo>
                    <a:cubicBezTo>
                      <a:pt x="1490462" y="8039"/>
                      <a:pt x="1492225" y="12296"/>
                      <a:pt x="1492225" y="16734"/>
                    </a:cubicBezTo>
                    <a:lnTo>
                      <a:pt x="1492225" y="981991"/>
                    </a:lnTo>
                    <a:cubicBezTo>
                      <a:pt x="1492225" y="991233"/>
                      <a:pt x="1484733" y="998725"/>
                      <a:pt x="1475491" y="998725"/>
                    </a:cubicBezTo>
                    <a:lnTo>
                      <a:pt x="16734" y="998725"/>
                    </a:lnTo>
                    <a:cubicBezTo>
                      <a:pt x="12296" y="998725"/>
                      <a:pt x="8039" y="996962"/>
                      <a:pt x="4901" y="993823"/>
                    </a:cubicBezTo>
                    <a:cubicBezTo>
                      <a:pt x="1763" y="990685"/>
                      <a:pt x="0" y="986429"/>
                      <a:pt x="0" y="981991"/>
                    </a:cubicBezTo>
                    <a:lnTo>
                      <a:pt x="0" y="16734"/>
                    </a:lnTo>
                    <a:cubicBezTo>
                      <a:pt x="0" y="7492"/>
                      <a:pt x="7492" y="0"/>
                      <a:pt x="1673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TextBox 32">
                <a:extLst>
                  <a:ext uri="{FF2B5EF4-FFF2-40B4-BE49-F238E27FC236}">
                    <a16:creationId xmlns:a16="http://schemas.microsoft.com/office/drawing/2014/main" id="{D9FEA867-A155-62C5-E0C8-66555E44A9C8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492225" cy="10273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B80D89C9-49E1-6E7A-D410-375243364698}"/>
                </a:ext>
              </a:extLst>
            </p:cNvPr>
            <p:cNvGrpSpPr/>
            <p:nvPr/>
          </p:nvGrpSpPr>
          <p:grpSpPr>
            <a:xfrm>
              <a:off x="2585811" y="0"/>
              <a:ext cx="682117" cy="682117"/>
              <a:chOff x="0" y="0"/>
              <a:chExt cx="812800" cy="812800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C6B23E89-BBA5-923F-7B61-794F331148E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CAC425CD-756F-57CD-3C1A-9A84A1F62199}"/>
                  </a:ext>
                </a:extLst>
              </p:cNvPr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45695" tIns="45695" rIns="45695" bIns="45695" rtlCol="0" anchor="ctr"/>
              <a:lstStyle/>
              <a:p>
                <a:pPr algn="ctr">
                  <a:lnSpc>
                    <a:spcPts val="2310"/>
                  </a:lnSpc>
                </a:pPr>
                <a:endParaRPr/>
              </a:p>
            </p:txBody>
          </p:sp>
        </p:grpSp>
        <p:sp>
          <p:nvSpPr>
            <p:cNvPr id="36" name="TextBox 36">
              <a:extLst>
                <a:ext uri="{FF2B5EF4-FFF2-40B4-BE49-F238E27FC236}">
                  <a16:creationId xmlns:a16="http://schemas.microsoft.com/office/drawing/2014/main" id="{5F615DC3-5D7B-80DE-308C-1B8CF48BD876}"/>
                </a:ext>
              </a:extLst>
            </p:cNvPr>
            <p:cNvSpPr txBox="1"/>
            <p:nvPr/>
          </p:nvSpPr>
          <p:spPr>
            <a:xfrm>
              <a:off x="2585811" y="122266"/>
              <a:ext cx="682117" cy="4090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90"/>
                </a:lnSpc>
                <a:spcBef>
                  <a:spcPct val="0"/>
                </a:spcBef>
              </a:pPr>
              <a:r>
                <a:rPr lang="en-US" sz="1922" b="1" spc="-115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2</a:t>
              </a:r>
            </a:p>
          </p:txBody>
        </p:sp>
        <p:sp>
          <p:nvSpPr>
            <p:cNvPr id="37" name="TextBox 37">
              <a:extLst>
                <a:ext uri="{FF2B5EF4-FFF2-40B4-BE49-F238E27FC236}">
                  <a16:creationId xmlns:a16="http://schemas.microsoft.com/office/drawing/2014/main" id="{3E4030B3-7A2D-95A8-8CB3-902552AD2E27}"/>
                </a:ext>
              </a:extLst>
            </p:cNvPr>
            <p:cNvSpPr txBox="1"/>
            <p:nvPr/>
          </p:nvSpPr>
          <p:spPr>
            <a:xfrm>
              <a:off x="519600" y="1842055"/>
              <a:ext cx="4814538" cy="4610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1"/>
                </a:lnSpc>
                <a:spcBef>
                  <a:spcPct val="0"/>
                </a:spcBef>
              </a:pPr>
              <a:r>
                <a:rPr lang="en-US" sz="2136" b="1" spc="-128">
                  <a:solidFill>
                    <a:srgbClr val="545454"/>
                  </a:solidFill>
                  <a:latin typeface="Garet Bold"/>
                  <a:ea typeface="Garet Bold"/>
                  <a:cs typeface="Garet Bold"/>
                  <a:sym typeface="Garet Bold"/>
                </a:rPr>
                <a:t>VALIDAÇÃO OFICIAL</a:t>
              </a:r>
            </a:p>
          </p:txBody>
        </p:sp>
        <p:sp>
          <p:nvSpPr>
            <p:cNvPr id="38" name="TextBox 38">
              <a:extLst>
                <a:ext uri="{FF2B5EF4-FFF2-40B4-BE49-F238E27FC236}">
                  <a16:creationId xmlns:a16="http://schemas.microsoft.com/office/drawing/2014/main" id="{84907779-CF44-4C38-D65A-4492712AF9C8}"/>
                </a:ext>
              </a:extLst>
            </p:cNvPr>
            <p:cNvSpPr txBox="1"/>
            <p:nvPr/>
          </p:nvSpPr>
          <p:spPr>
            <a:xfrm>
              <a:off x="558311" y="2506290"/>
              <a:ext cx="4737118" cy="12469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564"/>
                </a:lnSpc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RPA acessa automaticamente o sistema da Receita Federal para validação oficial dos dados</a:t>
              </a:r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EFFE8E32-52C6-2D57-428D-3A6516D47909}"/>
                </a:ext>
              </a:extLst>
            </p:cNvPr>
            <p:cNvSpPr/>
            <p:nvPr/>
          </p:nvSpPr>
          <p:spPr>
            <a:xfrm>
              <a:off x="2382527" y="741014"/>
              <a:ext cx="1088686" cy="1114576"/>
            </a:xfrm>
            <a:custGeom>
              <a:avLst/>
              <a:gdLst/>
              <a:ahLst/>
              <a:cxnLst/>
              <a:rect l="l" t="t" r="r" b="b"/>
              <a:pathLst>
                <a:path w="1088686" h="1114576">
                  <a:moveTo>
                    <a:pt x="0" y="0"/>
                  </a:moveTo>
                  <a:lnTo>
                    <a:pt x="1088685" y="0"/>
                  </a:lnTo>
                  <a:lnTo>
                    <a:pt x="1088685" y="1114577"/>
                  </a:lnTo>
                  <a:lnTo>
                    <a:pt x="0" y="11145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l="-778165" t="-1136853" r="-2426791" b="-469949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40" name="Group 40">
            <a:extLst>
              <a:ext uri="{FF2B5EF4-FFF2-40B4-BE49-F238E27FC236}">
                <a16:creationId xmlns:a16="http://schemas.microsoft.com/office/drawing/2014/main" id="{F359C823-0296-B6D5-F274-AFA5D7D4A3B3}"/>
              </a:ext>
            </a:extLst>
          </p:cNvPr>
          <p:cNvGrpSpPr/>
          <p:nvPr/>
        </p:nvGrpSpPr>
        <p:grpSpPr>
          <a:xfrm>
            <a:off x="9010185" y="3375802"/>
            <a:ext cx="4548525" cy="3530544"/>
            <a:chOff x="0" y="0"/>
            <a:chExt cx="6064701" cy="4707392"/>
          </a:xfrm>
        </p:grpSpPr>
        <p:grpSp>
          <p:nvGrpSpPr>
            <p:cNvPr id="41" name="Group 41">
              <a:extLst>
                <a:ext uri="{FF2B5EF4-FFF2-40B4-BE49-F238E27FC236}">
                  <a16:creationId xmlns:a16="http://schemas.microsoft.com/office/drawing/2014/main" id="{CC673954-4F08-E0C9-0377-104BB6BD2009}"/>
                </a:ext>
              </a:extLst>
            </p:cNvPr>
            <p:cNvGrpSpPr/>
            <p:nvPr/>
          </p:nvGrpSpPr>
          <p:grpSpPr>
            <a:xfrm rot="5400000">
              <a:off x="2849889" y="-2300620"/>
              <a:ext cx="288417" cy="5547209"/>
              <a:chOff x="0" y="0"/>
              <a:chExt cx="77522" cy="1490996"/>
            </a:xfrm>
          </p:grpSpPr>
          <p:sp>
            <p:nvSpPr>
              <p:cNvPr id="42" name="Freeform 42">
                <a:extLst>
                  <a:ext uri="{FF2B5EF4-FFF2-40B4-BE49-F238E27FC236}">
                    <a16:creationId xmlns:a16="http://schemas.microsoft.com/office/drawing/2014/main" id="{695F7859-2F41-96E7-DFFC-9A2223861567}"/>
                  </a:ext>
                </a:extLst>
              </p:cNvPr>
              <p:cNvSpPr/>
              <p:nvPr/>
            </p:nvSpPr>
            <p:spPr>
              <a:xfrm>
                <a:off x="0" y="0"/>
                <a:ext cx="77522" cy="1490996"/>
              </a:xfrm>
              <a:custGeom>
                <a:avLst/>
                <a:gdLst/>
                <a:ahLst/>
                <a:cxnLst/>
                <a:rect l="l" t="t" r="r" b="b"/>
                <a:pathLst>
                  <a:path w="77522" h="1490996">
                    <a:moveTo>
                      <a:pt x="38761" y="0"/>
                    </a:moveTo>
                    <a:lnTo>
                      <a:pt x="38761" y="0"/>
                    </a:lnTo>
                    <a:cubicBezTo>
                      <a:pt x="60168" y="0"/>
                      <a:pt x="77522" y="17354"/>
                      <a:pt x="77522" y="38761"/>
                    </a:cubicBezTo>
                    <a:lnTo>
                      <a:pt x="77522" y="1452235"/>
                    </a:lnTo>
                    <a:cubicBezTo>
                      <a:pt x="77522" y="1462515"/>
                      <a:pt x="73438" y="1472374"/>
                      <a:pt x="66169" y="1479643"/>
                    </a:cubicBezTo>
                    <a:cubicBezTo>
                      <a:pt x="58900" y="1486912"/>
                      <a:pt x="49041" y="1490996"/>
                      <a:pt x="38761" y="1490996"/>
                    </a:cubicBezTo>
                    <a:lnTo>
                      <a:pt x="38761" y="1490996"/>
                    </a:lnTo>
                    <a:cubicBezTo>
                      <a:pt x="17354" y="1490996"/>
                      <a:pt x="0" y="1473642"/>
                      <a:pt x="0" y="1452235"/>
                    </a:cubicBezTo>
                    <a:lnTo>
                      <a:pt x="0" y="38761"/>
                    </a:lnTo>
                    <a:cubicBezTo>
                      <a:pt x="0" y="28481"/>
                      <a:pt x="4084" y="18622"/>
                      <a:pt x="11353" y="11353"/>
                    </a:cubicBezTo>
                    <a:cubicBezTo>
                      <a:pt x="18622" y="4084"/>
                      <a:pt x="28481" y="0"/>
                      <a:pt x="38761" y="0"/>
                    </a:cubicBezTo>
                    <a:close/>
                  </a:path>
                </a:pathLst>
              </a:custGeom>
              <a:solidFill>
                <a:srgbClr val="3498DB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3" name="TextBox 43">
                <a:extLst>
                  <a:ext uri="{FF2B5EF4-FFF2-40B4-BE49-F238E27FC236}">
                    <a16:creationId xmlns:a16="http://schemas.microsoft.com/office/drawing/2014/main" id="{9C3CFE3F-93E2-DE6C-3D77-8756DEDC1F75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77522" cy="15195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44" name="Freeform 44">
              <a:extLst>
                <a:ext uri="{FF2B5EF4-FFF2-40B4-BE49-F238E27FC236}">
                  <a16:creationId xmlns:a16="http://schemas.microsoft.com/office/drawing/2014/main" id="{7A350439-ECCD-5093-43A6-6C51588F0B06}"/>
                </a:ext>
              </a:extLst>
            </p:cNvPr>
            <p:cNvSpPr/>
            <p:nvPr/>
          </p:nvSpPr>
          <p:spPr>
            <a:xfrm rot="-5400000">
              <a:off x="3665819" y="1915480"/>
              <a:ext cx="3973302" cy="824460"/>
            </a:xfrm>
            <a:custGeom>
              <a:avLst/>
              <a:gdLst/>
              <a:ahLst/>
              <a:cxnLst/>
              <a:rect l="l" t="t" r="r" b="b"/>
              <a:pathLst>
                <a:path w="3973302" h="824460">
                  <a:moveTo>
                    <a:pt x="0" y="0"/>
                  </a:moveTo>
                  <a:lnTo>
                    <a:pt x="3973303" y="0"/>
                  </a:lnTo>
                  <a:lnTo>
                    <a:pt x="3973303" y="824460"/>
                  </a:lnTo>
                  <a:lnTo>
                    <a:pt x="0" y="824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Freeform 45">
              <a:extLst>
                <a:ext uri="{FF2B5EF4-FFF2-40B4-BE49-F238E27FC236}">
                  <a16:creationId xmlns:a16="http://schemas.microsoft.com/office/drawing/2014/main" id="{8783B0A1-B673-779E-3188-2CC38F249907}"/>
                </a:ext>
              </a:extLst>
            </p:cNvPr>
            <p:cNvSpPr/>
            <p:nvPr/>
          </p:nvSpPr>
          <p:spPr>
            <a:xfrm>
              <a:off x="0" y="3537025"/>
              <a:ext cx="5986596" cy="1170367"/>
            </a:xfrm>
            <a:custGeom>
              <a:avLst/>
              <a:gdLst/>
              <a:ahLst/>
              <a:cxnLst/>
              <a:rect l="l" t="t" r="r" b="b"/>
              <a:pathLst>
                <a:path w="5986596" h="1170367">
                  <a:moveTo>
                    <a:pt x="0" y="0"/>
                  </a:moveTo>
                  <a:lnTo>
                    <a:pt x="5986596" y="0"/>
                  </a:lnTo>
                  <a:lnTo>
                    <a:pt x="5986596" y="1170367"/>
                  </a:lnTo>
                  <a:lnTo>
                    <a:pt x="0" y="11703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6139"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46" name="Group 46">
              <a:extLst>
                <a:ext uri="{FF2B5EF4-FFF2-40B4-BE49-F238E27FC236}">
                  <a16:creationId xmlns:a16="http://schemas.microsoft.com/office/drawing/2014/main" id="{A825294B-B5DC-289A-66FB-B5805C9EDE38}"/>
                </a:ext>
              </a:extLst>
            </p:cNvPr>
            <p:cNvGrpSpPr/>
            <p:nvPr/>
          </p:nvGrpSpPr>
          <p:grpSpPr>
            <a:xfrm>
              <a:off x="220493" y="497549"/>
              <a:ext cx="5547209" cy="3691163"/>
              <a:chOff x="0" y="0"/>
              <a:chExt cx="1490996" cy="992122"/>
            </a:xfrm>
          </p:grpSpPr>
          <p:sp>
            <p:nvSpPr>
              <p:cNvPr id="47" name="Freeform 47">
                <a:extLst>
                  <a:ext uri="{FF2B5EF4-FFF2-40B4-BE49-F238E27FC236}">
                    <a16:creationId xmlns:a16="http://schemas.microsoft.com/office/drawing/2014/main" id="{BB947A20-E7F1-EE68-B3DF-2B85748C3CA1}"/>
                  </a:ext>
                </a:extLst>
              </p:cNvPr>
              <p:cNvSpPr/>
              <p:nvPr/>
            </p:nvSpPr>
            <p:spPr>
              <a:xfrm>
                <a:off x="0" y="0"/>
                <a:ext cx="1490996" cy="992122"/>
              </a:xfrm>
              <a:custGeom>
                <a:avLst/>
                <a:gdLst/>
                <a:ahLst/>
                <a:cxnLst/>
                <a:rect l="l" t="t" r="r" b="b"/>
                <a:pathLst>
                  <a:path w="1490996" h="992122">
                    <a:moveTo>
                      <a:pt x="16748" y="0"/>
                    </a:moveTo>
                    <a:lnTo>
                      <a:pt x="1474248" y="0"/>
                    </a:lnTo>
                    <a:cubicBezTo>
                      <a:pt x="1478690" y="0"/>
                      <a:pt x="1482950" y="1764"/>
                      <a:pt x="1486090" y="4905"/>
                    </a:cubicBezTo>
                    <a:cubicBezTo>
                      <a:pt x="1489231" y="8046"/>
                      <a:pt x="1490996" y="12306"/>
                      <a:pt x="1490996" y="16748"/>
                    </a:cubicBezTo>
                    <a:lnTo>
                      <a:pt x="1490996" y="975374"/>
                    </a:lnTo>
                    <a:cubicBezTo>
                      <a:pt x="1490996" y="979816"/>
                      <a:pt x="1489231" y="984076"/>
                      <a:pt x="1486090" y="987217"/>
                    </a:cubicBezTo>
                    <a:cubicBezTo>
                      <a:pt x="1482950" y="990358"/>
                      <a:pt x="1478690" y="992122"/>
                      <a:pt x="1474248" y="992122"/>
                    </a:cubicBezTo>
                    <a:lnTo>
                      <a:pt x="16748" y="992122"/>
                    </a:lnTo>
                    <a:cubicBezTo>
                      <a:pt x="12306" y="992122"/>
                      <a:pt x="8046" y="990358"/>
                      <a:pt x="4905" y="987217"/>
                    </a:cubicBezTo>
                    <a:cubicBezTo>
                      <a:pt x="1764" y="984076"/>
                      <a:pt x="0" y="979816"/>
                      <a:pt x="0" y="975374"/>
                    </a:cubicBezTo>
                    <a:lnTo>
                      <a:pt x="0" y="16748"/>
                    </a:lnTo>
                    <a:cubicBezTo>
                      <a:pt x="0" y="12306"/>
                      <a:pt x="1764" y="8046"/>
                      <a:pt x="4905" y="4905"/>
                    </a:cubicBezTo>
                    <a:cubicBezTo>
                      <a:pt x="8046" y="1764"/>
                      <a:pt x="12306" y="0"/>
                      <a:pt x="1674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8" name="TextBox 48">
                <a:extLst>
                  <a:ext uri="{FF2B5EF4-FFF2-40B4-BE49-F238E27FC236}">
                    <a16:creationId xmlns:a16="http://schemas.microsoft.com/office/drawing/2014/main" id="{5D322787-FE4B-63D6-92C2-7574F0F36754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490996" cy="10206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49" name="Group 49">
              <a:extLst>
                <a:ext uri="{FF2B5EF4-FFF2-40B4-BE49-F238E27FC236}">
                  <a16:creationId xmlns:a16="http://schemas.microsoft.com/office/drawing/2014/main" id="{4CDBF905-B7CB-FD70-D340-0F200BD9EF80}"/>
                </a:ext>
              </a:extLst>
            </p:cNvPr>
            <p:cNvGrpSpPr/>
            <p:nvPr/>
          </p:nvGrpSpPr>
          <p:grpSpPr>
            <a:xfrm>
              <a:off x="2653039" y="0"/>
              <a:ext cx="682117" cy="682117"/>
              <a:chOff x="0" y="0"/>
              <a:chExt cx="812800" cy="812800"/>
            </a:xfrm>
          </p:grpSpPr>
          <p:sp>
            <p:nvSpPr>
              <p:cNvPr id="50" name="Freeform 50">
                <a:extLst>
                  <a:ext uri="{FF2B5EF4-FFF2-40B4-BE49-F238E27FC236}">
                    <a16:creationId xmlns:a16="http://schemas.microsoft.com/office/drawing/2014/main" id="{063C07A7-4480-2E1C-4FB5-CD1CFB8C29D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TextBox 51">
                <a:extLst>
                  <a:ext uri="{FF2B5EF4-FFF2-40B4-BE49-F238E27FC236}">
                    <a16:creationId xmlns:a16="http://schemas.microsoft.com/office/drawing/2014/main" id="{91AE0826-69F3-27A4-61E2-D01CF1B5111B}"/>
                  </a:ext>
                </a:extLst>
              </p:cNvPr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45695" tIns="45695" rIns="45695" bIns="45695" rtlCol="0" anchor="ctr"/>
              <a:lstStyle/>
              <a:p>
                <a:pPr algn="ctr">
                  <a:lnSpc>
                    <a:spcPts val="2310"/>
                  </a:lnSpc>
                </a:pPr>
                <a:endParaRPr/>
              </a:p>
            </p:txBody>
          </p:sp>
        </p:grpSp>
        <p:sp>
          <p:nvSpPr>
            <p:cNvPr id="52" name="TextBox 52">
              <a:extLst>
                <a:ext uri="{FF2B5EF4-FFF2-40B4-BE49-F238E27FC236}">
                  <a16:creationId xmlns:a16="http://schemas.microsoft.com/office/drawing/2014/main" id="{7CCF4D4F-C8DB-317F-B44D-ACEDEECE4968}"/>
                </a:ext>
              </a:extLst>
            </p:cNvPr>
            <p:cNvSpPr txBox="1"/>
            <p:nvPr/>
          </p:nvSpPr>
          <p:spPr>
            <a:xfrm>
              <a:off x="2653039" y="122266"/>
              <a:ext cx="682117" cy="4090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90"/>
                </a:lnSpc>
                <a:spcBef>
                  <a:spcPct val="0"/>
                </a:spcBef>
              </a:pPr>
              <a:r>
                <a:rPr lang="en-US" sz="1922" b="1" spc="-115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3</a:t>
              </a:r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9B230ACA-E6C9-B829-BA90-D0ED2D4396DD}"/>
                </a:ext>
              </a:extLst>
            </p:cNvPr>
            <p:cNvSpPr txBox="1"/>
            <p:nvPr/>
          </p:nvSpPr>
          <p:spPr>
            <a:xfrm>
              <a:off x="614700" y="1842055"/>
              <a:ext cx="4758795" cy="4610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1"/>
                </a:lnSpc>
                <a:spcBef>
                  <a:spcPct val="0"/>
                </a:spcBef>
              </a:pPr>
              <a:r>
                <a:rPr lang="en-US" sz="2136" b="1" spc="-128">
                  <a:solidFill>
                    <a:srgbClr val="545454"/>
                  </a:solidFill>
                  <a:latin typeface="Garet Bold"/>
                  <a:ea typeface="Garet Bold"/>
                  <a:cs typeface="Garet Bold"/>
                  <a:sym typeface="Garet Bold"/>
                </a:rPr>
                <a:t>RESULTADO ESTRUTURADO</a:t>
              </a:r>
            </a:p>
          </p:txBody>
        </p:sp>
        <p:sp>
          <p:nvSpPr>
            <p:cNvPr id="54" name="TextBox 54">
              <a:extLst>
                <a:ext uri="{FF2B5EF4-FFF2-40B4-BE49-F238E27FC236}">
                  <a16:creationId xmlns:a16="http://schemas.microsoft.com/office/drawing/2014/main" id="{7B962A19-472A-CEAC-94D9-AE24A8EA3718}"/>
                </a:ext>
              </a:extLst>
            </p:cNvPr>
            <p:cNvSpPr txBox="1"/>
            <p:nvPr/>
          </p:nvSpPr>
          <p:spPr>
            <a:xfrm>
              <a:off x="654020" y="2506290"/>
              <a:ext cx="4719475" cy="12465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564"/>
                </a:lnSpc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Comparação inteligente e entrega via webhook com status VALIDATED ou NOT_VALIDATED</a:t>
              </a:r>
            </a:p>
          </p:txBody>
        </p:sp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2FA22B65-3955-312C-7F27-951E5550CE80}"/>
                </a:ext>
              </a:extLst>
            </p:cNvPr>
            <p:cNvSpPr/>
            <p:nvPr/>
          </p:nvSpPr>
          <p:spPr>
            <a:xfrm>
              <a:off x="2449755" y="790602"/>
              <a:ext cx="1088686" cy="1114576"/>
            </a:xfrm>
            <a:custGeom>
              <a:avLst/>
              <a:gdLst/>
              <a:ahLst/>
              <a:cxnLst/>
              <a:rect l="l" t="t" r="r" b="b"/>
              <a:pathLst>
                <a:path w="1088686" h="1114576">
                  <a:moveTo>
                    <a:pt x="0" y="0"/>
                  </a:moveTo>
                  <a:lnTo>
                    <a:pt x="1088685" y="0"/>
                  </a:lnTo>
                  <a:lnTo>
                    <a:pt x="1088685" y="1114576"/>
                  </a:lnTo>
                  <a:lnTo>
                    <a:pt x="0" y="1114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l="-778165" t="-1249218" r="-2426791" b="-357583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56" name="Group 56">
            <a:extLst>
              <a:ext uri="{FF2B5EF4-FFF2-40B4-BE49-F238E27FC236}">
                <a16:creationId xmlns:a16="http://schemas.microsoft.com/office/drawing/2014/main" id="{4287539C-DABA-4C09-D8DE-12C154BF6950}"/>
              </a:ext>
            </a:extLst>
          </p:cNvPr>
          <p:cNvGrpSpPr/>
          <p:nvPr/>
        </p:nvGrpSpPr>
        <p:grpSpPr>
          <a:xfrm>
            <a:off x="13411987" y="3394569"/>
            <a:ext cx="4487274" cy="3498449"/>
            <a:chOff x="0" y="0"/>
            <a:chExt cx="5983032" cy="4664598"/>
          </a:xfrm>
        </p:grpSpPr>
        <p:grpSp>
          <p:nvGrpSpPr>
            <p:cNvPr id="57" name="Group 57">
              <a:extLst>
                <a:ext uri="{FF2B5EF4-FFF2-40B4-BE49-F238E27FC236}">
                  <a16:creationId xmlns:a16="http://schemas.microsoft.com/office/drawing/2014/main" id="{0B374D13-4843-2C8F-2D7F-0D73C9FF6D0D}"/>
                </a:ext>
              </a:extLst>
            </p:cNvPr>
            <p:cNvGrpSpPr/>
            <p:nvPr/>
          </p:nvGrpSpPr>
          <p:grpSpPr>
            <a:xfrm rot="5400000">
              <a:off x="2730120" y="-2300620"/>
              <a:ext cx="288417" cy="5547209"/>
              <a:chOff x="0" y="0"/>
              <a:chExt cx="77522" cy="1490996"/>
            </a:xfrm>
          </p:grpSpPr>
          <p:sp>
            <p:nvSpPr>
              <p:cNvPr id="58" name="Freeform 58">
                <a:extLst>
                  <a:ext uri="{FF2B5EF4-FFF2-40B4-BE49-F238E27FC236}">
                    <a16:creationId xmlns:a16="http://schemas.microsoft.com/office/drawing/2014/main" id="{C807A593-CF18-7E96-1A26-0417DA361A30}"/>
                  </a:ext>
                </a:extLst>
              </p:cNvPr>
              <p:cNvSpPr/>
              <p:nvPr/>
            </p:nvSpPr>
            <p:spPr>
              <a:xfrm>
                <a:off x="0" y="0"/>
                <a:ext cx="77522" cy="1490996"/>
              </a:xfrm>
              <a:custGeom>
                <a:avLst/>
                <a:gdLst/>
                <a:ahLst/>
                <a:cxnLst/>
                <a:rect l="l" t="t" r="r" b="b"/>
                <a:pathLst>
                  <a:path w="77522" h="1490996">
                    <a:moveTo>
                      <a:pt x="38761" y="0"/>
                    </a:moveTo>
                    <a:lnTo>
                      <a:pt x="38761" y="0"/>
                    </a:lnTo>
                    <a:cubicBezTo>
                      <a:pt x="60168" y="0"/>
                      <a:pt x="77522" y="17354"/>
                      <a:pt x="77522" y="38761"/>
                    </a:cubicBezTo>
                    <a:lnTo>
                      <a:pt x="77522" y="1452235"/>
                    </a:lnTo>
                    <a:cubicBezTo>
                      <a:pt x="77522" y="1462515"/>
                      <a:pt x="73438" y="1472374"/>
                      <a:pt x="66169" y="1479643"/>
                    </a:cubicBezTo>
                    <a:cubicBezTo>
                      <a:pt x="58900" y="1486912"/>
                      <a:pt x="49041" y="1490996"/>
                      <a:pt x="38761" y="1490996"/>
                    </a:cubicBezTo>
                    <a:lnTo>
                      <a:pt x="38761" y="1490996"/>
                    </a:lnTo>
                    <a:cubicBezTo>
                      <a:pt x="17354" y="1490996"/>
                      <a:pt x="0" y="1473642"/>
                      <a:pt x="0" y="1452235"/>
                    </a:cubicBezTo>
                    <a:lnTo>
                      <a:pt x="0" y="38761"/>
                    </a:lnTo>
                    <a:cubicBezTo>
                      <a:pt x="0" y="28481"/>
                      <a:pt x="4084" y="18622"/>
                      <a:pt x="11353" y="11353"/>
                    </a:cubicBezTo>
                    <a:cubicBezTo>
                      <a:pt x="18622" y="4084"/>
                      <a:pt x="28481" y="0"/>
                      <a:pt x="38761" y="0"/>
                    </a:cubicBezTo>
                    <a:close/>
                  </a:path>
                </a:pathLst>
              </a:custGeom>
              <a:solidFill>
                <a:srgbClr val="41B8D5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9" name="TextBox 59">
                <a:extLst>
                  <a:ext uri="{FF2B5EF4-FFF2-40B4-BE49-F238E27FC236}">
                    <a16:creationId xmlns:a16="http://schemas.microsoft.com/office/drawing/2014/main" id="{8AF0FA62-B297-2A94-41B4-9A2ACE68E0EE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77522" cy="15195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60" name="Freeform 60">
              <a:extLst>
                <a:ext uri="{FF2B5EF4-FFF2-40B4-BE49-F238E27FC236}">
                  <a16:creationId xmlns:a16="http://schemas.microsoft.com/office/drawing/2014/main" id="{986FBB43-F5F2-EF90-BE38-0AE8618DB37A}"/>
                </a:ext>
              </a:extLst>
            </p:cNvPr>
            <p:cNvSpPr/>
            <p:nvPr/>
          </p:nvSpPr>
          <p:spPr>
            <a:xfrm>
              <a:off x="0" y="3560439"/>
              <a:ext cx="5647933" cy="1104159"/>
            </a:xfrm>
            <a:custGeom>
              <a:avLst/>
              <a:gdLst/>
              <a:ahLst/>
              <a:cxnLst/>
              <a:rect l="l" t="t" r="r" b="b"/>
              <a:pathLst>
                <a:path w="5647933" h="1104159">
                  <a:moveTo>
                    <a:pt x="0" y="0"/>
                  </a:moveTo>
                  <a:lnTo>
                    <a:pt x="5647933" y="0"/>
                  </a:lnTo>
                  <a:lnTo>
                    <a:pt x="5647933" y="1104159"/>
                  </a:lnTo>
                  <a:lnTo>
                    <a:pt x="0" y="1104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6139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AACD5E4C-32EE-879C-667C-DD80F91C86C0}"/>
                </a:ext>
              </a:extLst>
            </p:cNvPr>
            <p:cNvSpPr/>
            <p:nvPr/>
          </p:nvSpPr>
          <p:spPr>
            <a:xfrm rot="-5400000">
              <a:off x="3584151" y="1789831"/>
              <a:ext cx="3973302" cy="824460"/>
            </a:xfrm>
            <a:custGeom>
              <a:avLst/>
              <a:gdLst/>
              <a:ahLst/>
              <a:cxnLst/>
              <a:rect l="l" t="t" r="r" b="b"/>
              <a:pathLst>
                <a:path w="3973302" h="824460">
                  <a:moveTo>
                    <a:pt x="0" y="0"/>
                  </a:moveTo>
                  <a:lnTo>
                    <a:pt x="3973302" y="0"/>
                  </a:lnTo>
                  <a:lnTo>
                    <a:pt x="3973302" y="824460"/>
                  </a:lnTo>
                  <a:lnTo>
                    <a:pt x="0" y="824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grpSp>
          <p:nvGrpSpPr>
            <p:cNvPr id="62" name="Group 62">
              <a:extLst>
                <a:ext uri="{FF2B5EF4-FFF2-40B4-BE49-F238E27FC236}">
                  <a16:creationId xmlns:a16="http://schemas.microsoft.com/office/drawing/2014/main" id="{3D5A20C9-93EB-484A-F496-9A7DCF5FC913}"/>
                </a:ext>
              </a:extLst>
            </p:cNvPr>
            <p:cNvGrpSpPr/>
            <p:nvPr/>
          </p:nvGrpSpPr>
          <p:grpSpPr>
            <a:xfrm>
              <a:off x="100725" y="497549"/>
              <a:ext cx="5547209" cy="3691163"/>
              <a:chOff x="0" y="0"/>
              <a:chExt cx="1490996" cy="992122"/>
            </a:xfrm>
          </p:grpSpPr>
          <p:sp>
            <p:nvSpPr>
              <p:cNvPr id="63" name="Freeform 63">
                <a:extLst>
                  <a:ext uri="{FF2B5EF4-FFF2-40B4-BE49-F238E27FC236}">
                    <a16:creationId xmlns:a16="http://schemas.microsoft.com/office/drawing/2014/main" id="{70FA1EE8-FE5A-BF4D-54D0-A35E8B5C941B}"/>
                  </a:ext>
                </a:extLst>
              </p:cNvPr>
              <p:cNvSpPr/>
              <p:nvPr/>
            </p:nvSpPr>
            <p:spPr>
              <a:xfrm>
                <a:off x="0" y="0"/>
                <a:ext cx="1490996" cy="992122"/>
              </a:xfrm>
              <a:custGeom>
                <a:avLst/>
                <a:gdLst/>
                <a:ahLst/>
                <a:cxnLst/>
                <a:rect l="l" t="t" r="r" b="b"/>
                <a:pathLst>
                  <a:path w="1490996" h="992122">
                    <a:moveTo>
                      <a:pt x="16748" y="0"/>
                    </a:moveTo>
                    <a:lnTo>
                      <a:pt x="1474248" y="0"/>
                    </a:lnTo>
                    <a:cubicBezTo>
                      <a:pt x="1478690" y="0"/>
                      <a:pt x="1482950" y="1764"/>
                      <a:pt x="1486090" y="4905"/>
                    </a:cubicBezTo>
                    <a:cubicBezTo>
                      <a:pt x="1489231" y="8046"/>
                      <a:pt x="1490996" y="12306"/>
                      <a:pt x="1490996" y="16748"/>
                    </a:cubicBezTo>
                    <a:lnTo>
                      <a:pt x="1490996" y="975374"/>
                    </a:lnTo>
                    <a:cubicBezTo>
                      <a:pt x="1490996" y="979816"/>
                      <a:pt x="1489231" y="984076"/>
                      <a:pt x="1486090" y="987217"/>
                    </a:cubicBezTo>
                    <a:cubicBezTo>
                      <a:pt x="1482950" y="990358"/>
                      <a:pt x="1478690" y="992122"/>
                      <a:pt x="1474248" y="992122"/>
                    </a:cubicBezTo>
                    <a:lnTo>
                      <a:pt x="16748" y="992122"/>
                    </a:lnTo>
                    <a:cubicBezTo>
                      <a:pt x="12306" y="992122"/>
                      <a:pt x="8046" y="990358"/>
                      <a:pt x="4905" y="987217"/>
                    </a:cubicBezTo>
                    <a:cubicBezTo>
                      <a:pt x="1764" y="984076"/>
                      <a:pt x="0" y="979816"/>
                      <a:pt x="0" y="975374"/>
                    </a:cubicBezTo>
                    <a:lnTo>
                      <a:pt x="0" y="16748"/>
                    </a:lnTo>
                    <a:cubicBezTo>
                      <a:pt x="0" y="12306"/>
                      <a:pt x="1764" y="8046"/>
                      <a:pt x="4905" y="4905"/>
                    </a:cubicBezTo>
                    <a:cubicBezTo>
                      <a:pt x="8046" y="1764"/>
                      <a:pt x="12306" y="0"/>
                      <a:pt x="1674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D9D9D9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4" name="TextBox 64">
                <a:extLst>
                  <a:ext uri="{FF2B5EF4-FFF2-40B4-BE49-F238E27FC236}">
                    <a16:creationId xmlns:a16="http://schemas.microsoft.com/office/drawing/2014/main" id="{BB9BB561-57F1-111D-F507-D4CA494E51B3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490996" cy="10206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65" name="Group 65">
              <a:extLst>
                <a:ext uri="{FF2B5EF4-FFF2-40B4-BE49-F238E27FC236}">
                  <a16:creationId xmlns:a16="http://schemas.microsoft.com/office/drawing/2014/main" id="{6D13AFEB-0CEC-CF77-44E3-5F69AC63031C}"/>
                </a:ext>
              </a:extLst>
            </p:cNvPr>
            <p:cNvGrpSpPr/>
            <p:nvPr/>
          </p:nvGrpSpPr>
          <p:grpSpPr>
            <a:xfrm>
              <a:off x="2533270" y="0"/>
              <a:ext cx="682117" cy="682117"/>
              <a:chOff x="0" y="0"/>
              <a:chExt cx="812800" cy="812800"/>
            </a:xfrm>
          </p:grpSpPr>
          <p:sp>
            <p:nvSpPr>
              <p:cNvPr id="66" name="Freeform 66">
                <a:extLst>
                  <a:ext uri="{FF2B5EF4-FFF2-40B4-BE49-F238E27FC236}">
                    <a16:creationId xmlns:a16="http://schemas.microsoft.com/office/drawing/2014/main" id="{259F1549-4867-95D3-E2E2-E1CF3F91D1D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7" name="TextBox 67">
                <a:extLst>
                  <a:ext uri="{FF2B5EF4-FFF2-40B4-BE49-F238E27FC236}">
                    <a16:creationId xmlns:a16="http://schemas.microsoft.com/office/drawing/2014/main" id="{B1A6C0B0-A245-71B7-B327-769DA432F183}"/>
                  </a:ext>
                </a:extLst>
              </p:cNvPr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45695" tIns="45695" rIns="45695" bIns="45695" rtlCol="0" anchor="ctr"/>
              <a:lstStyle/>
              <a:p>
                <a:pPr algn="ctr">
                  <a:lnSpc>
                    <a:spcPts val="2310"/>
                  </a:lnSpc>
                </a:pPr>
                <a:endParaRPr/>
              </a:p>
            </p:txBody>
          </p:sp>
        </p:grp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E534FF3C-1A64-CF8D-5547-3690E876304F}"/>
                </a:ext>
              </a:extLst>
            </p:cNvPr>
            <p:cNvSpPr txBox="1"/>
            <p:nvPr/>
          </p:nvSpPr>
          <p:spPr>
            <a:xfrm>
              <a:off x="2533270" y="122266"/>
              <a:ext cx="682117" cy="4090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90"/>
                </a:lnSpc>
                <a:spcBef>
                  <a:spcPct val="0"/>
                </a:spcBef>
              </a:pPr>
              <a:r>
                <a:rPr lang="en-US" sz="1922" b="1" spc="-115">
                  <a:solidFill>
                    <a:srgbClr val="FFFFFF"/>
                  </a:solidFill>
                  <a:latin typeface="Garet Bold"/>
                  <a:ea typeface="Garet Bold"/>
                  <a:cs typeface="Garet Bold"/>
                  <a:sym typeface="Garet Bold"/>
                </a:rPr>
                <a:t>4</a:t>
              </a:r>
            </a:p>
          </p:txBody>
        </p:sp>
        <p:sp>
          <p:nvSpPr>
            <p:cNvPr id="69" name="TextBox 69">
              <a:extLst>
                <a:ext uri="{FF2B5EF4-FFF2-40B4-BE49-F238E27FC236}">
                  <a16:creationId xmlns:a16="http://schemas.microsoft.com/office/drawing/2014/main" id="{4B852FCE-56D5-50AA-FC38-E0F34D8EEEDC}"/>
                </a:ext>
              </a:extLst>
            </p:cNvPr>
            <p:cNvSpPr txBox="1"/>
            <p:nvPr/>
          </p:nvSpPr>
          <p:spPr>
            <a:xfrm>
              <a:off x="494931" y="1842055"/>
              <a:ext cx="4758795" cy="4610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1"/>
                </a:lnSpc>
                <a:spcBef>
                  <a:spcPct val="0"/>
                </a:spcBef>
              </a:pPr>
              <a:r>
                <a:rPr lang="en-US" sz="2136" b="1" spc="-128">
                  <a:solidFill>
                    <a:srgbClr val="545454"/>
                  </a:solidFill>
                  <a:latin typeface="Garet Bold"/>
                  <a:ea typeface="Garet Bold"/>
                  <a:cs typeface="Garet Bold"/>
                  <a:sym typeface="Garet Bold"/>
                </a:rPr>
                <a:t>AUTOMAÇÃO COMPLETA</a:t>
              </a:r>
            </a:p>
          </p:txBody>
        </p:sp>
        <p:sp>
          <p:nvSpPr>
            <p:cNvPr id="70" name="TextBox 70">
              <a:extLst>
                <a:ext uri="{FF2B5EF4-FFF2-40B4-BE49-F238E27FC236}">
                  <a16:creationId xmlns:a16="http://schemas.microsoft.com/office/drawing/2014/main" id="{2D7A48B9-646C-5F9E-447E-E1E70394EB16}"/>
                </a:ext>
              </a:extLst>
            </p:cNvPr>
            <p:cNvSpPr txBox="1"/>
            <p:nvPr/>
          </p:nvSpPr>
          <p:spPr>
            <a:xfrm>
              <a:off x="514591" y="2506290"/>
              <a:ext cx="4719475" cy="12469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564"/>
                </a:lnSpc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O processo é automatizado, disponível 24/7 e com relatórios</a:t>
              </a:r>
            </a:p>
            <a:p>
              <a:pPr algn="just">
                <a:lnSpc>
                  <a:spcPts val="2564"/>
                </a:lnSpc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completos de sucesso e falhas.</a:t>
              </a:r>
            </a:p>
          </p:txBody>
        </p:sp>
        <p:sp>
          <p:nvSpPr>
            <p:cNvPr id="71" name="Freeform 71">
              <a:extLst>
                <a:ext uri="{FF2B5EF4-FFF2-40B4-BE49-F238E27FC236}">
                  <a16:creationId xmlns:a16="http://schemas.microsoft.com/office/drawing/2014/main" id="{9E5EE7C2-2F1A-A53A-4EF1-53FB70D6BB4A}"/>
                </a:ext>
              </a:extLst>
            </p:cNvPr>
            <p:cNvSpPr/>
            <p:nvPr/>
          </p:nvSpPr>
          <p:spPr>
            <a:xfrm>
              <a:off x="2329986" y="740556"/>
              <a:ext cx="1088686" cy="1114576"/>
            </a:xfrm>
            <a:custGeom>
              <a:avLst/>
              <a:gdLst/>
              <a:ahLst/>
              <a:cxnLst/>
              <a:rect l="l" t="t" r="r" b="b"/>
              <a:pathLst>
                <a:path w="1088686" h="1114576">
                  <a:moveTo>
                    <a:pt x="0" y="0"/>
                  </a:moveTo>
                  <a:lnTo>
                    <a:pt x="1088686" y="0"/>
                  </a:lnTo>
                  <a:lnTo>
                    <a:pt x="1088686" y="1114576"/>
                  </a:lnTo>
                  <a:lnTo>
                    <a:pt x="0" y="1114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l="-776779" t="-1381891" r="-2428177" b="-224911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97FD6A78-458B-8053-AC8A-8545D2F89FFA}"/>
              </a:ext>
            </a:extLst>
          </p:cNvPr>
          <p:cNvGrpSpPr/>
          <p:nvPr/>
        </p:nvGrpSpPr>
        <p:grpSpPr>
          <a:xfrm>
            <a:off x="755607" y="6957696"/>
            <a:ext cx="13402115" cy="2489479"/>
            <a:chOff x="0" y="0"/>
            <a:chExt cx="17869487" cy="3319305"/>
          </a:xfrm>
        </p:grpSpPr>
        <p:grpSp>
          <p:nvGrpSpPr>
            <p:cNvPr id="73" name="Group 73">
              <a:extLst>
                <a:ext uri="{FF2B5EF4-FFF2-40B4-BE49-F238E27FC236}">
                  <a16:creationId xmlns:a16="http://schemas.microsoft.com/office/drawing/2014/main" id="{14BA4487-55A6-475B-B8E0-CD0CE7FF93F0}"/>
                </a:ext>
              </a:extLst>
            </p:cNvPr>
            <p:cNvGrpSpPr/>
            <p:nvPr/>
          </p:nvGrpSpPr>
          <p:grpSpPr>
            <a:xfrm>
              <a:off x="0" y="0"/>
              <a:ext cx="371614" cy="3319305"/>
              <a:chOff x="0" y="0"/>
              <a:chExt cx="99884" cy="892173"/>
            </a:xfrm>
          </p:grpSpPr>
          <p:sp>
            <p:nvSpPr>
              <p:cNvPr id="74" name="Freeform 74">
                <a:extLst>
                  <a:ext uri="{FF2B5EF4-FFF2-40B4-BE49-F238E27FC236}">
                    <a16:creationId xmlns:a16="http://schemas.microsoft.com/office/drawing/2014/main" id="{3624F2BA-3487-DCD6-F80E-6ADBC5263D4A}"/>
                  </a:ext>
                </a:extLst>
              </p:cNvPr>
              <p:cNvSpPr/>
              <p:nvPr/>
            </p:nvSpPr>
            <p:spPr>
              <a:xfrm>
                <a:off x="0" y="0"/>
                <a:ext cx="99884" cy="892173"/>
              </a:xfrm>
              <a:custGeom>
                <a:avLst/>
                <a:gdLst/>
                <a:ahLst/>
                <a:cxnLst/>
                <a:rect l="l" t="t" r="r" b="b"/>
                <a:pathLst>
                  <a:path w="99884" h="892173">
                    <a:moveTo>
                      <a:pt x="49942" y="0"/>
                    </a:moveTo>
                    <a:lnTo>
                      <a:pt x="49942" y="0"/>
                    </a:lnTo>
                    <a:cubicBezTo>
                      <a:pt x="77524" y="0"/>
                      <a:pt x="99884" y="22360"/>
                      <a:pt x="99884" y="49942"/>
                    </a:cubicBezTo>
                    <a:lnTo>
                      <a:pt x="99884" y="842231"/>
                    </a:lnTo>
                    <a:cubicBezTo>
                      <a:pt x="99884" y="869813"/>
                      <a:pt x="77524" y="892173"/>
                      <a:pt x="49942" y="892173"/>
                    </a:cubicBezTo>
                    <a:lnTo>
                      <a:pt x="49942" y="892173"/>
                    </a:lnTo>
                    <a:cubicBezTo>
                      <a:pt x="22360" y="892173"/>
                      <a:pt x="0" y="869813"/>
                      <a:pt x="0" y="842231"/>
                    </a:cubicBezTo>
                    <a:lnTo>
                      <a:pt x="0" y="49942"/>
                    </a:lnTo>
                    <a:cubicBezTo>
                      <a:pt x="0" y="22360"/>
                      <a:pt x="22360" y="0"/>
                      <a:pt x="49942" y="0"/>
                    </a:cubicBezTo>
                    <a:close/>
                  </a:path>
                </a:pathLst>
              </a:custGeom>
              <a:solidFill>
                <a:srgbClr val="039BE5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75" name="TextBox 75">
                <a:extLst>
                  <a:ext uri="{FF2B5EF4-FFF2-40B4-BE49-F238E27FC236}">
                    <a16:creationId xmlns:a16="http://schemas.microsoft.com/office/drawing/2014/main" id="{E9F7E6D1-A755-87F1-E40A-4D43BAAA2C79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99884" cy="9207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grpSp>
          <p:nvGrpSpPr>
            <p:cNvPr id="76" name="Group 76">
              <a:extLst>
                <a:ext uri="{FF2B5EF4-FFF2-40B4-BE49-F238E27FC236}">
                  <a16:creationId xmlns:a16="http://schemas.microsoft.com/office/drawing/2014/main" id="{D8D40A30-6032-7DEC-E953-7F93FD8922E0}"/>
                </a:ext>
              </a:extLst>
            </p:cNvPr>
            <p:cNvGrpSpPr/>
            <p:nvPr/>
          </p:nvGrpSpPr>
          <p:grpSpPr>
            <a:xfrm>
              <a:off x="106560" y="0"/>
              <a:ext cx="17762927" cy="3319305"/>
              <a:chOff x="0" y="0"/>
              <a:chExt cx="4774374" cy="892173"/>
            </a:xfrm>
          </p:grpSpPr>
          <p:sp>
            <p:nvSpPr>
              <p:cNvPr id="77" name="Freeform 77">
                <a:extLst>
                  <a:ext uri="{FF2B5EF4-FFF2-40B4-BE49-F238E27FC236}">
                    <a16:creationId xmlns:a16="http://schemas.microsoft.com/office/drawing/2014/main" id="{13DC7871-E736-6AF1-0B14-951EF18F5C1A}"/>
                  </a:ext>
                </a:extLst>
              </p:cNvPr>
              <p:cNvSpPr/>
              <p:nvPr/>
            </p:nvSpPr>
            <p:spPr>
              <a:xfrm>
                <a:off x="0" y="0"/>
                <a:ext cx="4774374" cy="892173"/>
              </a:xfrm>
              <a:custGeom>
                <a:avLst/>
                <a:gdLst/>
                <a:ahLst/>
                <a:cxnLst/>
                <a:rect l="l" t="t" r="r" b="b"/>
                <a:pathLst>
                  <a:path w="4774374" h="892173">
                    <a:moveTo>
                      <a:pt x="5230" y="0"/>
                    </a:moveTo>
                    <a:lnTo>
                      <a:pt x="4769144" y="0"/>
                    </a:lnTo>
                    <a:cubicBezTo>
                      <a:pt x="4770531" y="0"/>
                      <a:pt x="4771861" y="551"/>
                      <a:pt x="4772842" y="1532"/>
                    </a:cubicBezTo>
                    <a:cubicBezTo>
                      <a:pt x="4773823" y="2513"/>
                      <a:pt x="4774374" y="3843"/>
                      <a:pt x="4774374" y="5230"/>
                    </a:cubicBezTo>
                    <a:lnTo>
                      <a:pt x="4774374" y="886943"/>
                    </a:lnTo>
                    <a:cubicBezTo>
                      <a:pt x="4774374" y="888330"/>
                      <a:pt x="4773823" y="889660"/>
                      <a:pt x="4772842" y="890641"/>
                    </a:cubicBezTo>
                    <a:cubicBezTo>
                      <a:pt x="4771861" y="891622"/>
                      <a:pt x="4770531" y="892173"/>
                      <a:pt x="4769144" y="892173"/>
                    </a:cubicBezTo>
                    <a:lnTo>
                      <a:pt x="5230" y="892173"/>
                    </a:lnTo>
                    <a:cubicBezTo>
                      <a:pt x="3843" y="892173"/>
                      <a:pt x="2513" y="891622"/>
                      <a:pt x="1532" y="890641"/>
                    </a:cubicBezTo>
                    <a:cubicBezTo>
                      <a:pt x="551" y="889660"/>
                      <a:pt x="0" y="888330"/>
                      <a:pt x="0" y="886943"/>
                    </a:cubicBezTo>
                    <a:lnTo>
                      <a:pt x="0" y="5230"/>
                    </a:lnTo>
                    <a:cubicBezTo>
                      <a:pt x="0" y="3843"/>
                      <a:pt x="551" y="2513"/>
                      <a:pt x="1532" y="1532"/>
                    </a:cubicBezTo>
                    <a:cubicBezTo>
                      <a:pt x="2513" y="551"/>
                      <a:pt x="3843" y="0"/>
                      <a:pt x="5230" y="0"/>
                    </a:cubicBezTo>
                    <a:close/>
                  </a:path>
                </a:pathLst>
              </a:custGeom>
              <a:solidFill>
                <a:srgbClr val="F0FAFF"/>
              </a:solidFill>
              <a:ln w="9525" cap="sq">
                <a:solidFill>
                  <a:srgbClr val="F4F4F4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78" name="TextBox 78">
                <a:extLst>
                  <a:ext uri="{FF2B5EF4-FFF2-40B4-BE49-F238E27FC236}">
                    <a16:creationId xmlns:a16="http://schemas.microsoft.com/office/drawing/2014/main" id="{08419C2E-228B-9C8A-629A-C411F4DCDBC1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4774374" cy="9207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</a:pPr>
                <a:endParaRPr/>
              </a:p>
            </p:txBody>
          </p:sp>
        </p:grpSp>
        <p:sp>
          <p:nvSpPr>
            <p:cNvPr id="79" name="TextBox 79">
              <a:extLst>
                <a:ext uri="{FF2B5EF4-FFF2-40B4-BE49-F238E27FC236}">
                  <a16:creationId xmlns:a16="http://schemas.microsoft.com/office/drawing/2014/main" id="{681C2075-DB3F-9712-ED31-B864D484706D}"/>
                </a:ext>
              </a:extLst>
            </p:cNvPr>
            <p:cNvSpPr txBox="1"/>
            <p:nvPr/>
          </p:nvSpPr>
          <p:spPr>
            <a:xfrm>
              <a:off x="560184" y="174082"/>
              <a:ext cx="5535930" cy="536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11"/>
                </a:lnSpc>
                <a:spcBef>
                  <a:spcPct val="0"/>
                </a:spcBef>
              </a:pPr>
              <a:r>
                <a:rPr lang="en-US" sz="2436" b="1" spc="-146">
                  <a:solidFill>
                    <a:srgbClr val="0048A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Benefícios</a:t>
              </a:r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F97DA28C-5345-A0DF-15F6-A00D8F2D91EA}"/>
                </a:ext>
              </a:extLst>
            </p:cNvPr>
            <p:cNvSpPr txBox="1"/>
            <p:nvPr/>
          </p:nvSpPr>
          <p:spPr>
            <a:xfrm>
              <a:off x="560184" y="1046689"/>
              <a:ext cx="6385539" cy="3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5998" lvl="1" indent="-172999" algn="just">
                <a:lnSpc>
                  <a:spcPts val="2564"/>
                </a:lnSpc>
                <a:buFont typeface="Arial"/>
                <a:buChar char="•"/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Segurança e conformidade</a:t>
              </a:r>
            </a:p>
          </p:txBody>
        </p:sp>
        <p:sp>
          <p:nvSpPr>
            <p:cNvPr id="81" name="TextBox 81">
              <a:extLst>
                <a:ext uri="{FF2B5EF4-FFF2-40B4-BE49-F238E27FC236}">
                  <a16:creationId xmlns:a16="http://schemas.microsoft.com/office/drawing/2014/main" id="{4746CDF5-2C0C-C07C-D134-951F91597040}"/>
                </a:ext>
              </a:extLst>
            </p:cNvPr>
            <p:cNvSpPr txBox="1"/>
            <p:nvPr/>
          </p:nvSpPr>
          <p:spPr>
            <a:xfrm>
              <a:off x="560184" y="2588666"/>
              <a:ext cx="7143645" cy="3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5998" lvl="1" indent="-172999" algn="just">
                <a:lnSpc>
                  <a:spcPts val="2564"/>
                </a:lnSpc>
                <a:buFont typeface="Arial"/>
                <a:buChar char="•"/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Automação total, eliminando etapas manuais.</a:t>
              </a:r>
            </a:p>
          </p:txBody>
        </p:sp>
        <p:sp>
          <p:nvSpPr>
            <p:cNvPr id="82" name="TextBox 82">
              <a:extLst>
                <a:ext uri="{FF2B5EF4-FFF2-40B4-BE49-F238E27FC236}">
                  <a16:creationId xmlns:a16="http://schemas.microsoft.com/office/drawing/2014/main" id="{CA5E0697-26CA-8A06-12E6-6807674AA598}"/>
                </a:ext>
              </a:extLst>
            </p:cNvPr>
            <p:cNvSpPr txBox="1"/>
            <p:nvPr/>
          </p:nvSpPr>
          <p:spPr>
            <a:xfrm>
              <a:off x="560184" y="1814490"/>
              <a:ext cx="4266507" cy="3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5998" lvl="1" indent="-172999" algn="just">
                <a:lnSpc>
                  <a:spcPts val="2564"/>
                </a:lnSpc>
                <a:buFont typeface="Arial"/>
                <a:buChar char="•"/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Integração simples</a:t>
              </a:r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8603F00F-0599-8529-9FD9-225D6D3CA6C4}"/>
                </a:ext>
              </a:extLst>
            </p:cNvPr>
            <p:cNvSpPr txBox="1"/>
            <p:nvPr/>
          </p:nvSpPr>
          <p:spPr>
            <a:xfrm>
              <a:off x="7085307" y="1079500"/>
              <a:ext cx="10219022" cy="3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5998" lvl="1" indent="-172999" algn="just">
                <a:lnSpc>
                  <a:spcPts val="2564"/>
                </a:lnSpc>
                <a:buFont typeface="Arial"/>
                <a:buChar char="•"/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Maior confiabilidade, com redução de erros e agilidade no processo.</a:t>
              </a:r>
            </a:p>
          </p:txBody>
        </p:sp>
        <p:sp>
          <p:nvSpPr>
            <p:cNvPr id="84" name="TextBox 84">
              <a:extLst>
                <a:ext uri="{FF2B5EF4-FFF2-40B4-BE49-F238E27FC236}">
                  <a16:creationId xmlns:a16="http://schemas.microsoft.com/office/drawing/2014/main" id="{4DFC22D2-43A4-B303-B306-7D7D7458F7CC}"/>
                </a:ext>
              </a:extLst>
            </p:cNvPr>
            <p:cNvSpPr txBox="1"/>
            <p:nvPr/>
          </p:nvSpPr>
          <p:spPr>
            <a:xfrm>
              <a:off x="7105895" y="1814490"/>
              <a:ext cx="10557748" cy="3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5998" lvl="1" indent="-172999" algn="just">
                <a:lnSpc>
                  <a:spcPts val="2564"/>
                </a:lnSpc>
                <a:buFont typeface="Arial"/>
                <a:buChar char="•"/>
              </a:pPr>
              <a:r>
                <a:rPr lang="en-US" sz="1602">
                  <a:solidFill>
                    <a:srgbClr val="2F491F"/>
                  </a:solidFill>
                  <a:latin typeface="Telegraf"/>
                  <a:ea typeface="Telegraf"/>
                  <a:cs typeface="Telegraf"/>
                  <a:sym typeface="Telegraf"/>
                </a:rPr>
                <a:t>Escalabilidade para atender desde consultórios a grandes redes hospitalares.</a:t>
              </a:r>
            </a:p>
          </p:txBody>
        </p:sp>
      </p:grpSp>
      <p:sp>
        <p:nvSpPr>
          <p:cNvPr id="85" name="TextBox 85">
            <a:extLst>
              <a:ext uri="{FF2B5EF4-FFF2-40B4-BE49-F238E27FC236}">
                <a16:creationId xmlns:a16="http://schemas.microsoft.com/office/drawing/2014/main" id="{D2808E43-0DCA-B8BF-3834-C4E29BFE3F39}"/>
              </a:ext>
            </a:extLst>
          </p:cNvPr>
          <p:cNvSpPr txBox="1"/>
          <p:nvPr/>
        </p:nvSpPr>
        <p:spPr>
          <a:xfrm>
            <a:off x="6809655" y="841952"/>
            <a:ext cx="10529527" cy="1298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4"/>
              </a:lnSpc>
            </a:pPr>
            <a:r>
              <a:rPr lang="en-US" sz="4400" b="1" spc="-132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Hiperautomação para</a:t>
            </a:r>
          </a:p>
          <a:p>
            <a:pPr marL="0" lvl="0" indent="0" algn="l">
              <a:lnSpc>
                <a:spcPts val="4884"/>
              </a:lnSpc>
            </a:pPr>
            <a:r>
              <a:rPr lang="en-US" sz="4400" b="1" spc="-132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Autenticação de Receita Saúde</a:t>
            </a:r>
          </a:p>
        </p:txBody>
      </p:sp>
    </p:spTree>
    <p:extLst>
      <p:ext uri="{BB962C8B-B14F-4D97-AF65-F5344CB8AC3E}">
        <p14:creationId xmlns:p14="http://schemas.microsoft.com/office/powerpoint/2010/main" val="1359078775"/>
      </p:ext>
    </p:extLst>
  </p:cSld>
  <p:clrMapOvr>
    <a:masterClrMapping/>
  </p:clrMapOvr>
  <p:transition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21</a:t>
            </a:r>
          </a:p>
        </p:txBody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352.5" end="32661.978"/>
                </p14:media>
              </p:ext>
            </p:extLst>
          </p:nvPr>
        </p:nvPicPr>
        <p:blipFill>
          <a:blip r:embed="rId5"/>
          <a:srcRect b="4658"/>
          <a:stretch>
            <a:fillRect/>
          </a:stretch>
        </p:blipFill>
        <p:spPr>
          <a:xfrm>
            <a:off x="-325365" y="65124"/>
            <a:ext cx="18938730" cy="10156753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FFAFF">
                <a:alpha val="100000"/>
              </a:srgbClr>
            </a:gs>
            <a:gs pos="100000">
              <a:srgbClr val="A7DA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73334" y="6541876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3" name="Freeform 3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Freeform 4"/>
          <p:cNvSpPr/>
          <p:nvPr/>
        </p:nvSpPr>
        <p:spPr>
          <a:xfrm>
            <a:off x="1028700" y="886386"/>
            <a:ext cx="4386141" cy="1113313"/>
          </a:xfrm>
          <a:custGeom>
            <a:avLst/>
            <a:gdLst/>
            <a:ahLst/>
            <a:cxnLst/>
            <a:rect l="l" t="t" r="r" b="b"/>
            <a:pathLst>
              <a:path w="4386141" h="1113313">
                <a:moveTo>
                  <a:pt x="0" y="0"/>
                </a:moveTo>
                <a:lnTo>
                  <a:pt x="4386141" y="0"/>
                </a:lnTo>
                <a:lnTo>
                  <a:pt x="4386141" y="1113313"/>
                </a:lnTo>
                <a:lnTo>
                  <a:pt x="0" y="111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264" t="-68923" b="-66266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22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691975"/>
            <a:ext cx="8115300" cy="1396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6"/>
              </a:lnSpc>
            </a:pPr>
            <a:r>
              <a:rPr lang="en-US" sz="2204" b="1">
                <a:solidFill>
                  <a:srgbClr val="253370"/>
                </a:solidFill>
                <a:latin typeface="Telegraf Bold"/>
                <a:ea typeface="Telegraf Bold"/>
                <a:cs typeface="Telegraf Bold"/>
                <a:sym typeface="Telegraf Bold"/>
              </a:rPr>
              <a:t>Automatize tarefas manuais e repetitivas, como consultas e captura de dados e informações e melhore a eficiência operacional.</a:t>
            </a:r>
          </a:p>
        </p:txBody>
      </p:sp>
      <p:sp>
        <p:nvSpPr>
          <p:cNvPr id="7" name="AutoShape 7"/>
          <p:cNvSpPr/>
          <p:nvPr/>
        </p:nvSpPr>
        <p:spPr>
          <a:xfrm>
            <a:off x="1028700" y="2199756"/>
            <a:ext cx="2349335" cy="0"/>
          </a:xfrm>
          <a:prstGeom prst="line">
            <a:avLst/>
          </a:prstGeom>
          <a:ln w="19050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sp>
        <p:nvSpPr>
          <p:cNvPr id="8" name="TextBox 8"/>
          <p:cNvSpPr txBox="1"/>
          <p:nvPr/>
        </p:nvSpPr>
        <p:spPr>
          <a:xfrm>
            <a:off x="1028700" y="4612031"/>
            <a:ext cx="8115300" cy="9295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6042" lvl="1" indent="-238021" algn="l">
              <a:lnSpc>
                <a:spcPts val="3726"/>
              </a:lnSpc>
              <a:buFont typeface="Arial"/>
              <a:buChar char="•"/>
            </a:pPr>
            <a:r>
              <a:rPr lang="en-US" sz="2204" b="1">
                <a:solidFill>
                  <a:srgbClr val="707070"/>
                </a:solidFill>
                <a:latin typeface="Telegraf Bold"/>
                <a:ea typeface="Telegraf Bold"/>
                <a:cs typeface="Telegraf Bold"/>
                <a:sym typeface="Telegraf Bold"/>
              </a:rPr>
              <a:t>Monitoramento</a:t>
            </a:r>
            <a:r>
              <a:rPr lang="en-US" sz="2204">
                <a:solidFill>
                  <a:srgbClr val="707070"/>
                </a:solidFill>
                <a:latin typeface="Telegraf"/>
                <a:ea typeface="Telegraf"/>
                <a:cs typeface="Telegraf"/>
                <a:sym typeface="Telegraf"/>
              </a:rPr>
              <a:t> e </a:t>
            </a:r>
            <a:r>
              <a:rPr lang="en-US" sz="2204" b="1">
                <a:solidFill>
                  <a:srgbClr val="707070"/>
                </a:solidFill>
                <a:latin typeface="Telegraf Bold"/>
                <a:ea typeface="Telegraf Bold"/>
                <a:cs typeface="Telegraf Bold"/>
                <a:sym typeface="Telegraf Bold"/>
              </a:rPr>
              <a:t>suporte</a:t>
            </a:r>
            <a:r>
              <a:rPr lang="en-US" sz="2204">
                <a:solidFill>
                  <a:srgbClr val="707070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2204" b="1">
                <a:solidFill>
                  <a:srgbClr val="707070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contínuos</a:t>
            </a:r>
          </a:p>
          <a:p>
            <a:pPr marL="476042" lvl="1" indent="-238021" algn="l">
              <a:lnSpc>
                <a:spcPts val="3726"/>
              </a:lnSpc>
              <a:buFont typeface="Arial"/>
              <a:buChar char="•"/>
            </a:pPr>
            <a:r>
              <a:rPr lang="en-US" sz="2204">
                <a:solidFill>
                  <a:srgbClr val="707070"/>
                </a:solidFill>
                <a:latin typeface="Telegraf"/>
                <a:ea typeface="Telegraf"/>
                <a:cs typeface="Telegraf"/>
                <a:sym typeface="Telegraf"/>
              </a:rPr>
              <a:t>Automações otimizadas</a:t>
            </a:r>
          </a:p>
        </p:txBody>
      </p:sp>
    </p:spTree>
  </p:cSld>
  <p:clrMapOvr>
    <a:masterClrMapping/>
  </p:clrMapOvr>
  <p:transition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21329" r="23167"/>
          <a:stretch>
            <a:fillRect/>
          </a:stretch>
        </p:blipFill>
        <p:spPr>
          <a:xfrm>
            <a:off x="8271128" y="0"/>
            <a:ext cx="10016872" cy="10287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396338" y="980040"/>
            <a:ext cx="1147503" cy="1102026"/>
          </a:xfrm>
          <a:custGeom>
            <a:avLst/>
            <a:gdLst/>
            <a:ahLst/>
            <a:cxnLst/>
            <a:rect l="l" t="t" r="r" b="b"/>
            <a:pathLst>
              <a:path w="1147503" h="1102026">
                <a:moveTo>
                  <a:pt x="0" y="0"/>
                </a:moveTo>
                <a:lnTo>
                  <a:pt x="1147503" y="0"/>
                </a:lnTo>
                <a:lnTo>
                  <a:pt x="1147503" y="1102027"/>
                </a:lnTo>
                <a:lnTo>
                  <a:pt x="0" y="11020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9267" t="-10432" r="-267900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2438" y="2567140"/>
            <a:ext cx="6607802" cy="169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142445"/>
                </a:solidFill>
                <a:latin typeface="Telegraf"/>
                <a:ea typeface="Telegraf"/>
                <a:cs typeface="Telegraf"/>
                <a:sym typeface="Telegraf"/>
              </a:rPr>
              <a:t>Extração e </a:t>
            </a:r>
            <a:r>
              <a:rPr lang="en-US" sz="2400" b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autenticação</a:t>
            </a:r>
            <a:r>
              <a:rPr lang="en-US" sz="2400">
                <a:solidFill>
                  <a:srgbClr val="142445"/>
                </a:solidFill>
                <a:latin typeface="Telegraf"/>
                <a:ea typeface="Telegraf"/>
                <a:cs typeface="Telegraf"/>
                <a:sym typeface="Telegraf"/>
              </a:rPr>
              <a:t> de dados de </a:t>
            </a:r>
            <a:r>
              <a:rPr lang="en-US" sz="2400" b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documentos fiscais</a:t>
            </a:r>
            <a:r>
              <a:rPr lang="en-US" sz="2400">
                <a:solidFill>
                  <a:srgbClr val="142445"/>
                </a:solidFill>
                <a:latin typeface="Telegraf"/>
                <a:ea typeface="Telegraf"/>
                <a:cs typeface="Telegraf"/>
                <a:sym typeface="Telegraf"/>
              </a:rPr>
              <a:t> junto aos </a:t>
            </a:r>
            <a:r>
              <a:rPr lang="en-US" sz="2400" b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sistemas emissores</a:t>
            </a:r>
            <a:r>
              <a:rPr lang="en-US" sz="2400">
                <a:solidFill>
                  <a:srgbClr val="142445"/>
                </a:solidFill>
                <a:latin typeface="Telegraf"/>
                <a:ea typeface="Telegraf"/>
                <a:cs typeface="Telegraf"/>
                <a:sym typeface="Telegraf"/>
              </a:rPr>
              <a:t>, garantindo maior precisão e confiabilidade no processo.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614457" y="6886519"/>
            <a:ext cx="3099884" cy="537982"/>
            <a:chOff x="0" y="0"/>
            <a:chExt cx="4133179" cy="71730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17974" y="231446"/>
              <a:ext cx="3115205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Reduza fraudes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14457" y="6170563"/>
            <a:ext cx="5436288" cy="537982"/>
            <a:chOff x="0" y="0"/>
            <a:chExt cx="7248384" cy="71730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017974" y="231446"/>
              <a:ext cx="6230410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Reduza o índice de input manual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614457" y="5454607"/>
            <a:ext cx="4236499" cy="537982"/>
            <a:chOff x="0" y="0"/>
            <a:chExt cx="5648665" cy="71730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017974" y="231446"/>
              <a:ext cx="4630691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  <a:spcBef>
                  <a:spcPct val="0"/>
                </a:spcBef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Aumente produtividade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614457" y="4738651"/>
            <a:ext cx="3537025" cy="537982"/>
            <a:chOff x="0" y="0"/>
            <a:chExt cx="4716034" cy="71730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017974" y="231446"/>
              <a:ext cx="3698060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Valide notas fiscais</a:t>
              </a:r>
            </a:p>
          </p:txBody>
        </p:sp>
      </p:grpSp>
      <p:sp>
        <p:nvSpPr>
          <p:cNvPr id="18" name="Freeform 18"/>
          <p:cNvSpPr/>
          <p:nvPr/>
        </p:nvSpPr>
        <p:spPr>
          <a:xfrm>
            <a:off x="7875220" y="6043646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grpSp>
        <p:nvGrpSpPr>
          <p:cNvPr id="19" name="Group 19"/>
          <p:cNvGrpSpPr/>
          <p:nvPr/>
        </p:nvGrpSpPr>
        <p:grpSpPr>
          <a:xfrm>
            <a:off x="1614457" y="7602475"/>
            <a:ext cx="3896556" cy="537982"/>
            <a:chOff x="0" y="0"/>
            <a:chExt cx="5195409" cy="71730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17974" y="231446"/>
              <a:ext cx="4177434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Reduza índice de erro</a:t>
              </a:r>
            </a:p>
          </p:txBody>
        </p:sp>
      </p:grpSp>
      <p:sp>
        <p:nvSpPr>
          <p:cNvPr id="22" name="Freeform 22"/>
          <p:cNvSpPr/>
          <p:nvPr/>
        </p:nvSpPr>
        <p:spPr>
          <a:xfrm>
            <a:off x="14025952" y="490799"/>
            <a:ext cx="3693147" cy="791175"/>
          </a:xfrm>
          <a:custGeom>
            <a:avLst/>
            <a:gdLst/>
            <a:ahLst/>
            <a:cxnLst/>
            <a:rect l="l" t="t" r="r" b="b"/>
            <a:pathLst>
              <a:path w="3693147" h="791175">
                <a:moveTo>
                  <a:pt x="0" y="0"/>
                </a:moveTo>
                <a:lnTo>
                  <a:pt x="3693147" y="0"/>
                </a:lnTo>
                <a:lnTo>
                  <a:pt x="3693147" y="791175"/>
                </a:lnTo>
                <a:lnTo>
                  <a:pt x="0" y="79117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23" name="Freeform 23"/>
          <p:cNvSpPr/>
          <p:nvPr/>
        </p:nvSpPr>
        <p:spPr>
          <a:xfrm>
            <a:off x="1028700" y="1119860"/>
            <a:ext cx="3061794" cy="1031730"/>
          </a:xfrm>
          <a:custGeom>
            <a:avLst/>
            <a:gdLst/>
            <a:ahLst/>
            <a:cxnLst/>
            <a:rect l="l" t="t" r="r" b="b"/>
            <a:pathLst>
              <a:path w="3061794" h="1031730">
                <a:moveTo>
                  <a:pt x="0" y="0"/>
                </a:moveTo>
                <a:lnTo>
                  <a:pt x="3061794" y="0"/>
                </a:lnTo>
                <a:lnTo>
                  <a:pt x="3061794" y="1031730"/>
                </a:lnTo>
                <a:lnTo>
                  <a:pt x="0" y="103173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35763" t="-68923" b="-66266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24" name="Group 24"/>
          <p:cNvGrpSpPr/>
          <p:nvPr/>
        </p:nvGrpSpPr>
        <p:grpSpPr>
          <a:xfrm>
            <a:off x="5524791" y="1107016"/>
            <a:ext cx="2111843" cy="975050"/>
            <a:chOff x="0" y="0"/>
            <a:chExt cx="2815790" cy="1300067"/>
          </a:xfrm>
        </p:grpSpPr>
        <p:sp>
          <p:nvSpPr>
            <p:cNvPr id="25" name="Freeform 25"/>
            <p:cNvSpPr/>
            <p:nvPr/>
          </p:nvSpPr>
          <p:spPr>
            <a:xfrm>
              <a:off x="97579" y="0"/>
              <a:ext cx="2718212" cy="673800"/>
            </a:xfrm>
            <a:custGeom>
              <a:avLst/>
              <a:gdLst/>
              <a:ahLst/>
              <a:cxnLst/>
              <a:rect l="l" t="t" r="r" b="b"/>
              <a:pathLst>
                <a:path w="2718212" h="673800">
                  <a:moveTo>
                    <a:pt x="0" y="0"/>
                  </a:moveTo>
                  <a:lnTo>
                    <a:pt x="2718211" y="0"/>
                  </a:lnTo>
                  <a:lnTo>
                    <a:pt x="2718211" y="673800"/>
                  </a:lnTo>
                  <a:lnTo>
                    <a:pt x="0" y="673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59390" t="-140715" r="-44508" b="-239451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478476"/>
              <a:ext cx="2724396" cy="8215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89"/>
                </a:lnSpc>
              </a:pPr>
              <a:r>
                <a:rPr lang="en-US" sz="3706" spc="1223">
                  <a:solidFill>
                    <a:srgbClr val="B00001"/>
                  </a:solidFill>
                  <a:latin typeface="Pathway Gothic One"/>
                  <a:ea typeface="Pathway Gothic One"/>
                  <a:cs typeface="Pathway Gothic One"/>
                  <a:sym typeface="Pathway Gothic One"/>
                </a:rPr>
                <a:t>FISCAL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 flipV="1">
            <a:off x="3838840" y="992884"/>
            <a:ext cx="529621" cy="1158706"/>
          </a:xfrm>
          <a:prstGeom prst="line">
            <a:avLst/>
          </a:prstGeom>
          <a:ln w="57150" cap="flat">
            <a:solidFill>
              <a:srgbClr val="B000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928248"/>
            <a:ext cx="2349335" cy="0"/>
          </a:xfrm>
          <a:prstGeom prst="line">
            <a:avLst/>
          </a:prstGeom>
          <a:ln w="19050" cap="flat">
            <a:solidFill>
              <a:srgbClr val="EE000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pt-BR"/>
          </a:p>
        </p:txBody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3786.311"/>
                </p14:media>
              </p:ext>
            </p:extLst>
          </p:nvPr>
        </p:nvPicPr>
        <p:blipFill>
          <a:blip r:embed="rId4"/>
          <a:srcRect l="12940" r="12940"/>
          <a:stretch>
            <a:fillRect/>
          </a:stretch>
        </p:blipFill>
        <p:spPr>
          <a:xfrm>
            <a:off x="8960506" y="-816323"/>
            <a:ext cx="14582274" cy="11103323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1028700" y="6730565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5" name="TextBox 5"/>
          <p:cNvSpPr txBox="1"/>
          <p:nvPr/>
        </p:nvSpPr>
        <p:spPr>
          <a:xfrm>
            <a:off x="1028700" y="1668977"/>
            <a:ext cx="6701416" cy="1155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</a:pPr>
            <a:r>
              <a:rPr lang="en-US" sz="8000" b="1" spc="-240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Anti-fraudes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24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5256295"/>
            <a:ext cx="4679696" cy="537982"/>
            <a:chOff x="0" y="0"/>
            <a:chExt cx="6239594" cy="71730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17974" y="231446"/>
              <a:ext cx="5221620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Background Check e KYC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4575438"/>
            <a:ext cx="7277099" cy="537982"/>
            <a:chOff x="0" y="0"/>
            <a:chExt cx="9702798" cy="71730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17973" y="231447"/>
              <a:ext cx="8684825" cy="46311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</a:pPr>
              <a:r>
                <a:rPr lang="en-US" sz="2304" b="1" dirty="0" err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Validação</a:t>
              </a:r>
              <a:r>
                <a:rPr lang="en-US" sz="2304" b="1" dirty="0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 de </a:t>
              </a:r>
              <a:r>
                <a:rPr lang="en-US" sz="2304" b="1" dirty="0" err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documentos</a:t>
              </a:r>
              <a:r>
                <a:rPr lang="en-US" sz="2304" b="1" dirty="0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 com </a:t>
              </a:r>
              <a:r>
                <a:rPr lang="en-US" sz="2304" b="1" dirty="0" err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QRCode</a:t>
              </a:r>
              <a:r>
                <a:rPr lang="en-US" sz="2304" b="1" dirty="0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 VIO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3982421"/>
            <a:ext cx="5178479" cy="537982"/>
            <a:chOff x="0" y="0"/>
            <a:chExt cx="6904638" cy="71730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905122" cy="717309"/>
            </a:xfrm>
            <a:custGeom>
              <a:avLst/>
              <a:gdLst/>
              <a:ahLst/>
              <a:cxnLst/>
              <a:rect l="l" t="t" r="r" b="b"/>
              <a:pathLst>
                <a:path w="905122" h="717309">
                  <a:moveTo>
                    <a:pt x="0" y="0"/>
                  </a:moveTo>
                  <a:lnTo>
                    <a:pt x="905122" y="0"/>
                  </a:lnTo>
                  <a:lnTo>
                    <a:pt x="905122" y="717309"/>
                  </a:lnTo>
                  <a:lnTo>
                    <a:pt x="0" y="717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17974" y="231446"/>
              <a:ext cx="5886664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65"/>
                </a:lnSpc>
                <a:spcBef>
                  <a:spcPct val="0"/>
                </a:spcBef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Biometria Facial (FaceMatch)</a:t>
              </a:r>
            </a:p>
          </p:txBody>
        </p:sp>
      </p:grpSp>
      <p:sp>
        <p:nvSpPr>
          <p:cNvPr id="16" name="Freeform 16"/>
          <p:cNvSpPr/>
          <p:nvPr/>
        </p:nvSpPr>
        <p:spPr>
          <a:xfrm>
            <a:off x="1028700" y="3389404"/>
            <a:ext cx="678842" cy="537982"/>
          </a:xfrm>
          <a:custGeom>
            <a:avLst/>
            <a:gdLst/>
            <a:ahLst/>
            <a:cxnLst/>
            <a:rect l="l" t="t" r="r" b="b"/>
            <a:pathLst>
              <a:path w="678842" h="537982">
                <a:moveTo>
                  <a:pt x="0" y="0"/>
                </a:moveTo>
                <a:lnTo>
                  <a:pt x="678842" y="0"/>
                </a:lnTo>
                <a:lnTo>
                  <a:pt x="678842" y="537982"/>
                </a:lnTo>
                <a:lnTo>
                  <a:pt x="0" y="5379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17" name="TextBox 17"/>
          <p:cNvSpPr txBox="1"/>
          <p:nvPr/>
        </p:nvSpPr>
        <p:spPr>
          <a:xfrm>
            <a:off x="1792181" y="3555845"/>
            <a:ext cx="4875024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</a:pPr>
            <a:r>
              <a:rPr lang="en-US" sz="2304" b="1">
                <a:solidFill>
                  <a:srgbClr val="292E64"/>
                </a:solidFill>
                <a:latin typeface="Telegraf Bold"/>
                <a:ea typeface="Telegraf Bold"/>
                <a:cs typeface="Telegraf Bold"/>
                <a:sym typeface="Telegraf Bold"/>
              </a:rPr>
              <a:t>Análise de vivacidade (Liveness)</a:t>
            </a:r>
          </a:p>
        </p:txBody>
      </p:sp>
      <p:sp>
        <p:nvSpPr>
          <p:cNvPr id="18" name="Freeform 18"/>
          <p:cNvSpPr/>
          <p:nvPr/>
        </p:nvSpPr>
        <p:spPr>
          <a:xfrm>
            <a:off x="14122144" y="511079"/>
            <a:ext cx="3530290" cy="648691"/>
          </a:xfrm>
          <a:custGeom>
            <a:avLst/>
            <a:gdLst/>
            <a:ahLst/>
            <a:cxnLst/>
            <a:rect l="l" t="t" r="r" b="b"/>
            <a:pathLst>
              <a:path w="3530290" h="648691">
                <a:moveTo>
                  <a:pt x="0" y="0"/>
                </a:moveTo>
                <a:lnTo>
                  <a:pt x="3530290" y="0"/>
                </a:lnTo>
                <a:lnTo>
                  <a:pt x="3530290" y="648691"/>
                </a:lnTo>
                <a:lnTo>
                  <a:pt x="0" y="6486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2F7FF">
                <a:alpha val="100000"/>
              </a:srgbClr>
            </a:gs>
            <a:gs pos="50000">
              <a:srgbClr val="235DB4">
                <a:alpha val="100000"/>
              </a:srgbClr>
            </a:gs>
            <a:gs pos="100000">
              <a:srgbClr val="00254B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012847" y="0"/>
            <a:ext cx="13716000" cy="10287000"/>
            <a:chOff x="0" y="0"/>
            <a:chExt cx="812800" cy="609600"/>
          </a:xfrm>
        </p:grpSpPr>
        <p:sp>
          <p:nvSpPr>
            <p:cNvPr id="3" name="Freeform 3"/>
            <p:cNvSpPr/>
            <p:nvPr/>
          </p:nvSpPr>
          <p:spPr>
            <a:xfrm rot="749445">
              <a:off x="75542" y="-80683"/>
              <a:ext cx="661716" cy="770965"/>
            </a:xfrm>
            <a:custGeom>
              <a:avLst/>
              <a:gdLst/>
              <a:ahLst/>
              <a:cxnLst/>
              <a:rect l="l" t="t" r="r" b="b"/>
              <a:pathLst>
                <a:path w="661716" h="770965">
                  <a:moveTo>
                    <a:pt x="66545" y="131846"/>
                  </a:moveTo>
                  <a:lnTo>
                    <a:pt x="661716" y="0"/>
                  </a:lnTo>
                  <a:lnTo>
                    <a:pt x="595171" y="639120"/>
                  </a:lnTo>
                  <a:lnTo>
                    <a:pt x="0" y="770966"/>
                  </a:lnTo>
                  <a:lnTo>
                    <a:pt x="66545" y="131846"/>
                  </a:lnTo>
                  <a:close/>
                </a:path>
              </a:pathLst>
            </a:custGeom>
            <a:blipFill>
              <a:blip r:embed="rId2"/>
              <a:stretch>
                <a:fillRect l="-22046" t="-5935" r="-11170" b="-46517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4" name="Freeform 4"/>
          <p:cNvSpPr/>
          <p:nvPr/>
        </p:nvSpPr>
        <p:spPr>
          <a:xfrm>
            <a:off x="895965" y="5281470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5" y="0"/>
                </a:lnTo>
                <a:lnTo>
                  <a:pt x="791815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5" name="Freeform 5"/>
          <p:cNvSpPr/>
          <p:nvPr/>
        </p:nvSpPr>
        <p:spPr>
          <a:xfrm>
            <a:off x="571229" y="1498760"/>
            <a:ext cx="6128400" cy="2110032"/>
          </a:xfrm>
          <a:custGeom>
            <a:avLst/>
            <a:gdLst/>
            <a:ahLst/>
            <a:cxnLst/>
            <a:rect l="l" t="t" r="r" b="b"/>
            <a:pathLst>
              <a:path w="6128400" h="2110032">
                <a:moveTo>
                  <a:pt x="0" y="0"/>
                </a:moveTo>
                <a:lnTo>
                  <a:pt x="6128399" y="0"/>
                </a:lnTo>
                <a:lnTo>
                  <a:pt x="6128399" y="2110032"/>
                </a:lnTo>
                <a:lnTo>
                  <a:pt x="0" y="21100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32348" b="-37075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" name="TextBox 6"/>
          <p:cNvSpPr txBox="1"/>
          <p:nvPr/>
        </p:nvSpPr>
        <p:spPr>
          <a:xfrm>
            <a:off x="895965" y="3748332"/>
            <a:ext cx="4824558" cy="833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1"/>
              </a:lnSpc>
            </a:pPr>
            <a:r>
              <a:rPr lang="en-US" sz="2100" b="1">
                <a:solidFill>
                  <a:srgbClr val="FAFAFA"/>
                </a:solidFill>
                <a:latin typeface="Garet Bold"/>
                <a:ea typeface="Garet Bold"/>
                <a:cs typeface="Garet Bold"/>
                <a:sym typeface="Garet Bold"/>
              </a:rPr>
              <a:t>Leitura de QRCode para validação dos dados da CNH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27</a:t>
            </a:r>
          </a:p>
        </p:txBody>
      </p:sp>
    </p:spTree>
  </p:cSld>
  <p:clrMapOvr>
    <a:masterClrMapping/>
  </p:clrMapOvr>
  <p:transition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19315" y="721900"/>
            <a:ext cx="9053735" cy="9053735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AFAFA"/>
            </a:solidFill>
            <a:ln w="66675" cap="sq">
              <a:solidFill>
                <a:srgbClr val="049EE3"/>
              </a:solidFill>
              <a:prstDash val="solid"/>
              <a:miter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5"/>
                </a:lnSpc>
              </a:pPr>
              <a:endParaRPr/>
            </a:p>
          </p:txBody>
        </p:sp>
      </p:grpSp>
      <p:pic>
        <p:nvPicPr>
          <p:cNvPr id="5" name="Picture 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9107490" y="2093780"/>
            <a:ext cx="6270137" cy="6270137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6573320" y="8731001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5"/>
                </a:lnTo>
                <a:lnTo>
                  <a:pt x="0" y="791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grpSp>
        <p:nvGrpSpPr>
          <p:cNvPr id="7" name="Group 7"/>
          <p:cNvGrpSpPr/>
          <p:nvPr/>
        </p:nvGrpSpPr>
        <p:grpSpPr>
          <a:xfrm>
            <a:off x="10682138" y="275710"/>
            <a:ext cx="2786319" cy="943612"/>
            <a:chOff x="0" y="0"/>
            <a:chExt cx="3715092" cy="1258149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3715092" cy="1258149"/>
              <a:chOff x="0" y="0"/>
              <a:chExt cx="733845" cy="248523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733845" cy="248523"/>
              </a:xfrm>
              <a:custGeom>
                <a:avLst/>
                <a:gdLst/>
                <a:ahLst/>
                <a:cxnLst/>
                <a:rect l="l" t="t" r="r" b="b"/>
                <a:pathLst>
                  <a:path w="733845" h="248523">
                    <a:moveTo>
                      <a:pt x="86135" y="0"/>
                    </a:moveTo>
                    <a:lnTo>
                      <a:pt x="647710" y="0"/>
                    </a:lnTo>
                    <a:cubicBezTo>
                      <a:pt x="670555" y="0"/>
                      <a:pt x="692463" y="9075"/>
                      <a:pt x="708617" y="25228"/>
                    </a:cubicBezTo>
                    <a:cubicBezTo>
                      <a:pt x="724770" y="41382"/>
                      <a:pt x="733845" y="63291"/>
                      <a:pt x="733845" y="86135"/>
                    </a:cubicBezTo>
                    <a:lnTo>
                      <a:pt x="733845" y="162388"/>
                    </a:lnTo>
                    <a:cubicBezTo>
                      <a:pt x="733845" y="209959"/>
                      <a:pt x="695281" y="248523"/>
                      <a:pt x="647710" y="248523"/>
                    </a:cubicBezTo>
                    <a:lnTo>
                      <a:pt x="86135" y="248523"/>
                    </a:lnTo>
                    <a:cubicBezTo>
                      <a:pt x="63291" y="248523"/>
                      <a:pt x="41382" y="239448"/>
                      <a:pt x="25228" y="223295"/>
                    </a:cubicBezTo>
                    <a:cubicBezTo>
                      <a:pt x="9075" y="207141"/>
                      <a:pt x="0" y="185233"/>
                      <a:pt x="0" y="162388"/>
                    </a:cubicBezTo>
                    <a:lnTo>
                      <a:pt x="0" y="86135"/>
                    </a:lnTo>
                    <a:cubicBezTo>
                      <a:pt x="0" y="38564"/>
                      <a:pt x="38564" y="0"/>
                      <a:pt x="86135" y="0"/>
                    </a:cubicBezTo>
                    <a:close/>
                  </a:path>
                </a:pathLst>
              </a:custGeom>
              <a:solidFill>
                <a:srgbClr val="05B5B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0"/>
                <a:ext cx="733845" cy="2485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11" name="TextBox 11"/>
            <p:cNvSpPr txBox="1"/>
            <p:nvPr/>
          </p:nvSpPr>
          <p:spPr>
            <a:xfrm>
              <a:off x="134181" y="142552"/>
              <a:ext cx="3446730" cy="9431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PENDÊNCIAS FINANCEIRAS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205347" y="5456111"/>
            <a:ext cx="2642013" cy="922082"/>
            <a:chOff x="0" y="0"/>
            <a:chExt cx="3522683" cy="1229443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3522683" cy="1229443"/>
              <a:chOff x="0" y="0"/>
              <a:chExt cx="695839" cy="242853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95839" cy="242853"/>
              </a:xfrm>
              <a:custGeom>
                <a:avLst/>
                <a:gdLst/>
                <a:ahLst/>
                <a:cxnLst/>
                <a:rect l="l" t="t" r="r" b="b"/>
                <a:pathLst>
                  <a:path w="695839" h="242853">
                    <a:moveTo>
                      <a:pt x="90840" y="0"/>
                    </a:moveTo>
                    <a:lnTo>
                      <a:pt x="604999" y="0"/>
                    </a:lnTo>
                    <a:cubicBezTo>
                      <a:pt x="629091" y="0"/>
                      <a:pt x="652197" y="9571"/>
                      <a:pt x="669232" y="26606"/>
                    </a:cubicBezTo>
                    <a:cubicBezTo>
                      <a:pt x="686268" y="43642"/>
                      <a:pt x="695839" y="66747"/>
                      <a:pt x="695839" y="90840"/>
                    </a:cubicBezTo>
                    <a:lnTo>
                      <a:pt x="695839" y="152013"/>
                    </a:lnTo>
                    <a:cubicBezTo>
                      <a:pt x="695839" y="176106"/>
                      <a:pt x="686268" y="199211"/>
                      <a:pt x="669232" y="216247"/>
                    </a:cubicBezTo>
                    <a:cubicBezTo>
                      <a:pt x="652197" y="233282"/>
                      <a:pt x="629091" y="242853"/>
                      <a:pt x="604999" y="242853"/>
                    </a:cubicBezTo>
                    <a:lnTo>
                      <a:pt x="90840" y="242853"/>
                    </a:lnTo>
                    <a:cubicBezTo>
                      <a:pt x="66747" y="242853"/>
                      <a:pt x="43642" y="233282"/>
                      <a:pt x="26606" y="216247"/>
                    </a:cubicBezTo>
                    <a:cubicBezTo>
                      <a:pt x="9571" y="199211"/>
                      <a:pt x="0" y="176106"/>
                      <a:pt x="0" y="152013"/>
                    </a:cubicBezTo>
                    <a:lnTo>
                      <a:pt x="0" y="90840"/>
                    </a:lnTo>
                    <a:cubicBezTo>
                      <a:pt x="0" y="66747"/>
                      <a:pt x="9571" y="43642"/>
                      <a:pt x="26606" y="26606"/>
                    </a:cubicBezTo>
                    <a:cubicBezTo>
                      <a:pt x="43642" y="9571"/>
                      <a:pt x="66747" y="0"/>
                      <a:pt x="90840" y="0"/>
                    </a:cubicBezTo>
                    <a:close/>
                  </a:path>
                </a:pathLst>
              </a:custGeom>
              <a:solidFill>
                <a:srgbClr val="9ABCD6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0"/>
                <a:ext cx="695839" cy="2428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90718" y="128858"/>
              <a:ext cx="3341247" cy="9431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ANTECEDENTES CRIMINAIS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215965" y="3696154"/>
            <a:ext cx="1296512" cy="814278"/>
            <a:chOff x="0" y="0"/>
            <a:chExt cx="1728683" cy="1085704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1728683" cy="1085704"/>
              <a:chOff x="0" y="0"/>
              <a:chExt cx="341468" cy="21446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1468" cy="214460"/>
              </a:xfrm>
              <a:custGeom>
                <a:avLst/>
                <a:gdLst/>
                <a:ahLst/>
                <a:cxnLst/>
                <a:rect l="l" t="t" r="r" b="b"/>
                <a:pathLst>
                  <a:path w="341468" h="214460">
                    <a:moveTo>
                      <a:pt x="107230" y="0"/>
                    </a:moveTo>
                    <a:lnTo>
                      <a:pt x="234238" y="0"/>
                    </a:lnTo>
                    <a:cubicBezTo>
                      <a:pt x="293460" y="0"/>
                      <a:pt x="341468" y="48009"/>
                      <a:pt x="341468" y="107230"/>
                    </a:cubicBezTo>
                    <a:lnTo>
                      <a:pt x="341468" y="107230"/>
                    </a:lnTo>
                    <a:cubicBezTo>
                      <a:pt x="341468" y="166452"/>
                      <a:pt x="293460" y="214460"/>
                      <a:pt x="234238" y="214460"/>
                    </a:cubicBezTo>
                    <a:lnTo>
                      <a:pt x="107230" y="214460"/>
                    </a:lnTo>
                    <a:cubicBezTo>
                      <a:pt x="48009" y="214460"/>
                      <a:pt x="0" y="166452"/>
                      <a:pt x="0" y="107230"/>
                    </a:cubicBezTo>
                    <a:lnTo>
                      <a:pt x="0" y="107230"/>
                    </a:lnTo>
                    <a:cubicBezTo>
                      <a:pt x="0" y="48009"/>
                      <a:pt x="48009" y="0"/>
                      <a:pt x="107230" y="0"/>
                    </a:cubicBezTo>
                    <a:close/>
                  </a:path>
                </a:pathLst>
              </a:custGeom>
              <a:solidFill>
                <a:srgbClr val="05B5B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0"/>
                <a:ext cx="341468" cy="21446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324582" y="285633"/>
              <a:ext cx="1079519" cy="48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  <a:spcBef>
                  <a:spcPct val="0"/>
                </a:spcBef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KYC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301090" y="1644064"/>
            <a:ext cx="2564776" cy="1028766"/>
            <a:chOff x="0" y="0"/>
            <a:chExt cx="3419701" cy="1371688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419701" cy="1371688"/>
              <a:chOff x="0" y="0"/>
              <a:chExt cx="675497" cy="270951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75497" cy="270951"/>
              </a:xfrm>
              <a:custGeom>
                <a:avLst/>
                <a:gdLst/>
                <a:ahLst/>
                <a:cxnLst/>
                <a:rect l="l" t="t" r="r" b="b"/>
                <a:pathLst>
                  <a:path w="675497" h="270951">
                    <a:moveTo>
                      <a:pt x="93575" y="0"/>
                    </a:moveTo>
                    <a:lnTo>
                      <a:pt x="581921" y="0"/>
                    </a:lnTo>
                    <a:cubicBezTo>
                      <a:pt x="606739" y="0"/>
                      <a:pt x="630540" y="9859"/>
                      <a:pt x="648089" y="27408"/>
                    </a:cubicBezTo>
                    <a:cubicBezTo>
                      <a:pt x="665638" y="44956"/>
                      <a:pt x="675497" y="68758"/>
                      <a:pt x="675497" y="93575"/>
                    </a:cubicBezTo>
                    <a:lnTo>
                      <a:pt x="675497" y="177376"/>
                    </a:lnTo>
                    <a:cubicBezTo>
                      <a:pt x="675497" y="202193"/>
                      <a:pt x="665638" y="225994"/>
                      <a:pt x="648089" y="243543"/>
                    </a:cubicBezTo>
                    <a:cubicBezTo>
                      <a:pt x="630540" y="261092"/>
                      <a:pt x="606739" y="270951"/>
                      <a:pt x="581921" y="270951"/>
                    </a:cubicBezTo>
                    <a:lnTo>
                      <a:pt x="93575" y="270951"/>
                    </a:lnTo>
                    <a:cubicBezTo>
                      <a:pt x="68758" y="270951"/>
                      <a:pt x="44956" y="261092"/>
                      <a:pt x="27408" y="243543"/>
                    </a:cubicBezTo>
                    <a:cubicBezTo>
                      <a:pt x="9859" y="225994"/>
                      <a:pt x="0" y="202193"/>
                      <a:pt x="0" y="177376"/>
                    </a:cubicBezTo>
                    <a:lnTo>
                      <a:pt x="0" y="93575"/>
                    </a:lnTo>
                    <a:cubicBezTo>
                      <a:pt x="0" y="68758"/>
                      <a:pt x="9859" y="44956"/>
                      <a:pt x="27408" y="27408"/>
                    </a:cubicBezTo>
                    <a:cubicBezTo>
                      <a:pt x="44956" y="9859"/>
                      <a:pt x="68758" y="0"/>
                      <a:pt x="93575" y="0"/>
                    </a:cubicBezTo>
                    <a:close/>
                  </a:path>
                </a:pathLst>
              </a:custGeom>
              <a:solidFill>
                <a:srgbClr val="CFD8D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0"/>
                <a:ext cx="675497" cy="27095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490605" y="200069"/>
              <a:ext cx="2576491" cy="942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ANÁLISE DE CRÉDITO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4207491" y="1514730"/>
            <a:ext cx="2642013" cy="922082"/>
            <a:chOff x="0" y="0"/>
            <a:chExt cx="3522683" cy="1229443"/>
          </a:xfrm>
        </p:grpSpPr>
        <p:grpSp>
          <p:nvGrpSpPr>
            <p:cNvPr id="28" name="Group 28"/>
            <p:cNvGrpSpPr/>
            <p:nvPr/>
          </p:nvGrpSpPr>
          <p:grpSpPr>
            <a:xfrm>
              <a:off x="0" y="0"/>
              <a:ext cx="3522683" cy="1229443"/>
              <a:chOff x="0" y="0"/>
              <a:chExt cx="695839" cy="242853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695839" cy="242853"/>
              </a:xfrm>
              <a:custGeom>
                <a:avLst/>
                <a:gdLst/>
                <a:ahLst/>
                <a:cxnLst/>
                <a:rect l="l" t="t" r="r" b="b"/>
                <a:pathLst>
                  <a:path w="695839" h="242853">
                    <a:moveTo>
                      <a:pt x="90840" y="0"/>
                    </a:moveTo>
                    <a:lnTo>
                      <a:pt x="604999" y="0"/>
                    </a:lnTo>
                    <a:cubicBezTo>
                      <a:pt x="629091" y="0"/>
                      <a:pt x="652197" y="9571"/>
                      <a:pt x="669232" y="26606"/>
                    </a:cubicBezTo>
                    <a:cubicBezTo>
                      <a:pt x="686268" y="43642"/>
                      <a:pt x="695839" y="66747"/>
                      <a:pt x="695839" y="90840"/>
                    </a:cubicBezTo>
                    <a:lnTo>
                      <a:pt x="695839" y="152013"/>
                    </a:lnTo>
                    <a:cubicBezTo>
                      <a:pt x="695839" y="176106"/>
                      <a:pt x="686268" y="199211"/>
                      <a:pt x="669232" y="216247"/>
                    </a:cubicBezTo>
                    <a:cubicBezTo>
                      <a:pt x="652197" y="233282"/>
                      <a:pt x="629091" y="242853"/>
                      <a:pt x="604999" y="242853"/>
                    </a:cubicBezTo>
                    <a:lnTo>
                      <a:pt x="90840" y="242853"/>
                    </a:lnTo>
                    <a:cubicBezTo>
                      <a:pt x="66747" y="242853"/>
                      <a:pt x="43642" y="233282"/>
                      <a:pt x="26606" y="216247"/>
                    </a:cubicBezTo>
                    <a:cubicBezTo>
                      <a:pt x="9571" y="199211"/>
                      <a:pt x="0" y="176106"/>
                      <a:pt x="0" y="152013"/>
                    </a:cubicBezTo>
                    <a:lnTo>
                      <a:pt x="0" y="90840"/>
                    </a:lnTo>
                    <a:cubicBezTo>
                      <a:pt x="0" y="66747"/>
                      <a:pt x="9571" y="43642"/>
                      <a:pt x="26606" y="26606"/>
                    </a:cubicBezTo>
                    <a:cubicBezTo>
                      <a:pt x="43642" y="9571"/>
                      <a:pt x="66747" y="0"/>
                      <a:pt x="90840" y="0"/>
                    </a:cubicBezTo>
                    <a:close/>
                  </a:path>
                </a:pathLst>
              </a:custGeom>
              <a:solidFill>
                <a:srgbClr val="9ABCD6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0"/>
                <a:ext cx="695839" cy="2428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181367" y="143870"/>
              <a:ext cx="3159949" cy="9431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INFORMAÇÕES CADASTRAIS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885677" y="7145198"/>
            <a:ext cx="2441594" cy="814278"/>
            <a:chOff x="0" y="0"/>
            <a:chExt cx="3255459" cy="1085704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255459" cy="1085704"/>
              <a:chOff x="0" y="0"/>
              <a:chExt cx="643054" cy="21446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43054" cy="214460"/>
              </a:xfrm>
              <a:custGeom>
                <a:avLst/>
                <a:gdLst/>
                <a:ahLst/>
                <a:cxnLst/>
                <a:rect l="l" t="t" r="r" b="b"/>
                <a:pathLst>
                  <a:path w="643054" h="214460">
                    <a:moveTo>
                      <a:pt x="98296" y="0"/>
                    </a:moveTo>
                    <a:lnTo>
                      <a:pt x="544757" y="0"/>
                    </a:lnTo>
                    <a:cubicBezTo>
                      <a:pt x="599045" y="0"/>
                      <a:pt x="643054" y="44009"/>
                      <a:pt x="643054" y="98296"/>
                    </a:cubicBezTo>
                    <a:lnTo>
                      <a:pt x="643054" y="116164"/>
                    </a:lnTo>
                    <a:cubicBezTo>
                      <a:pt x="643054" y="170451"/>
                      <a:pt x="599045" y="214460"/>
                      <a:pt x="544757" y="214460"/>
                    </a:cubicBezTo>
                    <a:lnTo>
                      <a:pt x="98296" y="214460"/>
                    </a:lnTo>
                    <a:cubicBezTo>
                      <a:pt x="44009" y="214460"/>
                      <a:pt x="0" y="170451"/>
                      <a:pt x="0" y="116164"/>
                    </a:cubicBezTo>
                    <a:lnTo>
                      <a:pt x="0" y="98296"/>
                    </a:lnTo>
                    <a:cubicBezTo>
                      <a:pt x="0" y="44009"/>
                      <a:pt x="44009" y="0"/>
                      <a:pt x="98296" y="0"/>
                    </a:cubicBezTo>
                    <a:close/>
                  </a:path>
                </a:pathLst>
              </a:custGeom>
              <a:solidFill>
                <a:srgbClr val="CFD8D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0"/>
                <a:ext cx="643054" cy="21446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710318" y="56989"/>
              <a:ext cx="1834823" cy="9431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RECEITA FEDERAL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765198" y="8533531"/>
            <a:ext cx="1296512" cy="814278"/>
            <a:chOff x="0" y="0"/>
            <a:chExt cx="1728683" cy="1085704"/>
          </a:xfrm>
        </p:grpSpPr>
        <p:grpSp>
          <p:nvGrpSpPr>
            <p:cNvPr id="38" name="Group 38"/>
            <p:cNvGrpSpPr/>
            <p:nvPr/>
          </p:nvGrpSpPr>
          <p:grpSpPr>
            <a:xfrm>
              <a:off x="0" y="0"/>
              <a:ext cx="1728683" cy="1085704"/>
              <a:chOff x="0" y="0"/>
              <a:chExt cx="341468" cy="21446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341468" cy="214460"/>
              </a:xfrm>
              <a:custGeom>
                <a:avLst/>
                <a:gdLst/>
                <a:ahLst/>
                <a:cxnLst/>
                <a:rect l="l" t="t" r="r" b="b"/>
                <a:pathLst>
                  <a:path w="341468" h="214460">
                    <a:moveTo>
                      <a:pt x="107230" y="0"/>
                    </a:moveTo>
                    <a:lnTo>
                      <a:pt x="234238" y="0"/>
                    </a:lnTo>
                    <a:cubicBezTo>
                      <a:pt x="293460" y="0"/>
                      <a:pt x="341468" y="48009"/>
                      <a:pt x="341468" y="107230"/>
                    </a:cubicBezTo>
                    <a:lnTo>
                      <a:pt x="341468" y="107230"/>
                    </a:lnTo>
                    <a:cubicBezTo>
                      <a:pt x="341468" y="166452"/>
                      <a:pt x="293460" y="214460"/>
                      <a:pt x="234238" y="214460"/>
                    </a:cubicBezTo>
                    <a:lnTo>
                      <a:pt x="107230" y="214460"/>
                    </a:lnTo>
                    <a:cubicBezTo>
                      <a:pt x="48009" y="214460"/>
                      <a:pt x="0" y="166452"/>
                      <a:pt x="0" y="107230"/>
                    </a:cubicBezTo>
                    <a:lnTo>
                      <a:pt x="0" y="107230"/>
                    </a:lnTo>
                    <a:cubicBezTo>
                      <a:pt x="0" y="48009"/>
                      <a:pt x="48009" y="0"/>
                      <a:pt x="107230" y="0"/>
                    </a:cubicBezTo>
                    <a:close/>
                  </a:path>
                </a:pathLst>
              </a:custGeom>
              <a:solidFill>
                <a:srgbClr val="05B5B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0"/>
                <a:ext cx="341468" cy="21446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41" name="TextBox 41"/>
            <p:cNvSpPr txBox="1"/>
            <p:nvPr/>
          </p:nvSpPr>
          <p:spPr>
            <a:xfrm>
              <a:off x="417832" y="285633"/>
              <a:ext cx="893020" cy="48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TRF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5377628" y="3696154"/>
            <a:ext cx="2278849" cy="814278"/>
            <a:chOff x="0" y="0"/>
            <a:chExt cx="3038466" cy="1085704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8466" cy="1085704"/>
              <a:chOff x="0" y="0"/>
              <a:chExt cx="600191" cy="21446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00191" cy="214460"/>
              </a:xfrm>
              <a:custGeom>
                <a:avLst/>
                <a:gdLst/>
                <a:ahLst/>
                <a:cxnLst/>
                <a:rect l="l" t="t" r="r" b="b"/>
                <a:pathLst>
                  <a:path w="600191" h="214460">
                    <a:moveTo>
                      <a:pt x="105316" y="0"/>
                    </a:moveTo>
                    <a:lnTo>
                      <a:pt x="494875" y="0"/>
                    </a:lnTo>
                    <a:cubicBezTo>
                      <a:pt x="522806" y="0"/>
                      <a:pt x="549594" y="11096"/>
                      <a:pt x="569344" y="30846"/>
                    </a:cubicBezTo>
                    <a:cubicBezTo>
                      <a:pt x="589095" y="50597"/>
                      <a:pt x="600191" y="77385"/>
                      <a:pt x="600191" y="105316"/>
                    </a:cubicBezTo>
                    <a:lnTo>
                      <a:pt x="600191" y="109144"/>
                    </a:lnTo>
                    <a:cubicBezTo>
                      <a:pt x="600191" y="137075"/>
                      <a:pt x="589095" y="163863"/>
                      <a:pt x="569344" y="183614"/>
                    </a:cubicBezTo>
                    <a:cubicBezTo>
                      <a:pt x="549594" y="203364"/>
                      <a:pt x="522806" y="214460"/>
                      <a:pt x="494875" y="214460"/>
                    </a:cubicBezTo>
                    <a:lnTo>
                      <a:pt x="105316" y="214460"/>
                    </a:lnTo>
                    <a:cubicBezTo>
                      <a:pt x="77385" y="214460"/>
                      <a:pt x="50597" y="203364"/>
                      <a:pt x="30846" y="183614"/>
                    </a:cubicBezTo>
                    <a:cubicBezTo>
                      <a:pt x="11096" y="163863"/>
                      <a:pt x="0" y="137075"/>
                      <a:pt x="0" y="109144"/>
                    </a:cubicBezTo>
                    <a:lnTo>
                      <a:pt x="0" y="105316"/>
                    </a:lnTo>
                    <a:cubicBezTo>
                      <a:pt x="0" y="77385"/>
                      <a:pt x="11096" y="50597"/>
                      <a:pt x="30846" y="30846"/>
                    </a:cubicBezTo>
                    <a:cubicBezTo>
                      <a:pt x="50597" y="11096"/>
                      <a:pt x="77385" y="0"/>
                      <a:pt x="105316" y="0"/>
                    </a:cubicBezTo>
                    <a:close/>
                  </a:path>
                </a:pathLst>
              </a:custGeom>
              <a:solidFill>
                <a:srgbClr val="CFD8D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0"/>
                <a:ext cx="600191" cy="21446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46" name="TextBox 46"/>
            <p:cNvSpPr txBox="1"/>
            <p:nvPr/>
          </p:nvSpPr>
          <p:spPr>
            <a:xfrm>
              <a:off x="341203" y="285633"/>
              <a:ext cx="2497568" cy="48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PROCESSOS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5868796" y="5510013"/>
            <a:ext cx="1296512" cy="814212"/>
            <a:chOff x="0" y="0"/>
            <a:chExt cx="1728683" cy="1085616"/>
          </a:xfrm>
        </p:grpSpPr>
        <p:grpSp>
          <p:nvGrpSpPr>
            <p:cNvPr id="48" name="Group 48"/>
            <p:cNvGrpSpPr/>
            <p:nvPr/>
          </p:nvGrpSpPr>
          <p:grpSpPr>
            <a:xfrm>
              <a:off x="0" y="0"/>
              <a:ext cx="1728683" cy="1085616"/>
              <a:chOff x="0" y="0"/>
              <a:chExt cx="341468" cy="214443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341468" cy="214443"/>
              </a:xfrm>
              <a:custGeom>
                <a:avLst/>
                <a:gdLst/>
                <a:ahLst/>
                <a:cxnLst/>
                <a:rect l="l" t="t" r="r" b="b"/>
                <a:pathLst>
                  <a:path w="341468" h="214443">
                    <a:moveTo>
                      <a:pt x="107221" y="0"/>
                    </a:moveTo>
                    <a:lnTo>
                      <a:pt x="234247" y="0"/>
                    </a:lnTo>
                    <a:cubicBezTo>
                      <a:pt x="262684" y="0"/>
                      <a:pt x="289956" y="11296"/>
                      <a:pt x="310064" y="31404"/>
                    </a:cubicBezTo>
                    <a:cubicBezTo>
                      <a:pt x="330172" y="51512"/>
                      <a:pt x="341468" y="78784"/>
                      <a:pt x="341468" y="107221"/>
                    </a:cubicBezTo>
                    <a:lnTo>
                      <a:pt x="341468" y="107221"/>
                    </a:lnTo>
                    <a:cubicBezTo>
                      <a:pt x="341468" y="166438"/>
                      <a:pt x="293464" y="214443"/>
                      <a:pt x="234247" y="214443"/>
                    </a:cubicBezTo>
                    <a:lnTo>
                      <a:pt x="107221" y="214443"/>
                    </a:lnTo>
                    <a:cubicBezTo>
                      <a:pt x="78784" y="214443"/>
                      <a:pt x="51512" y="203146"/>
                      <a:pt x="31404" y="183038"/>
                    </a:cubicBezTo>
                    <a:cubicBezTo>
                      <a:pt x="11296" y="162930"/>
                      <a:pt x="0" y="135658"/>
                      <a:pt x="0" y="107221"/>
                    </a:cubicBezTo>
                    <a:lnTo>
                      <a:pt x="0" y="107221"/>
                    </a:lnTo>
                    <a:cubicBezTo>
                      <a:pt x="0" y="78784"/>
                      <a:pt x="11296" y="51512"/>
                      <a:pt x="31404" y="31404"/>
                    </a:cubicBezTo>
                    <a:cubicBezTo>
                      <a:pt x="51512" y="11296"/>
                      <a:pt x="78784" y="0"/>
                      <a:pt x="107221" y="0"/>
                    </a:cubicBezTo>
                    <a:close/>
                  </a:path>
                </a:pathLst>
              </a:custGeom>
              <a:solidFill>
                <a:srgbClr val="05B5B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0"/>
                <a:ext cx="341468" cy="2144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51" name="TextBox 51"/>
            <p:cNvSpPr txBox="1"/>
            <p:nvPr/>
          </p:nvSpPr>
          <p:spPr>
            <a:xfrm>
              <a:off x="167932" y="289650"/>
              <a:ext cx="1392820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PEP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5181762" y="7209371"/>
            <a:ext cx="1958653" cy="814212"/>
            <a:chOff x="0" y="0"/>
            <a:chExt cx="2611537" cy="1085616"/>
          </a:xfrm>
        </p:grpSpPr>
        <p:grpSp>
          <p:nvGrpSpPr>
            <p:cNvPr id="53" name="Group 53"/>
            <p:cNvGrpSpPr/>
            <p:nvPr/>
          </p:nvGrpSpPr>
          <p:grpSpPr>
            <a:xfrm>
              <a:off x="0" y="0"/>
              <a:ext cx="2611537" cy="1085616"/>
              <a:chOff x="0" y="0"/>
              <a:chExt cx="515859" cy="214443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515859" cy="214443"/>
              </a:xfrm>
              <a:custGeom>
                <a:avLst/>
                <a:gdLst/>
                <a:ahLst/>
                <a:cxnLst/>
                <a:rect l="l" t="t" r="r" b="b"/>
                <a:pathLst>
                  <a:path w="515859" h="214443">
                    <a:moveTo>
                      <a:pt x="107221" y="0"/>
                    </a:moveTo>
                    <a:lnTo>
                      <a:pt x="408638" y="0"/>
                    </a:lnTo>
                    <a:cubicBezTo>
                      <a:pt x="437075" y="0"/>
                      <a:pt x="464347" y="11296"/>
                      <a:pt x="484455" y="31404"/>
                    </a:cubicBezTo>
                    <a:cubicBezTo>
                      <a:pt x="504563" y="51512"/>
                      <a:pt x="515859" y="78784"/>
                      <a:pt x="515859" y="107221"/>
                    </a:cubicBezTo>
                    <a:lnTo>
                      <a:pt x="515859" y="107221"/>
                    </a:lnTo>
                    <a:cubicBezTo>
                      <a:pt x="515859" y="166438"/>
                      <a:pt x="467854" y="214443"/>
                      <a:pt x="408638" y="214443"/>
                    </a:cubicBezTo>
                    <a:lnTo>
                      <a:pt x="107221" y="214443"/>
                    </a:lnTo>
                    <a:cubicBezTo>
                      <a:pt x="78784" y="214443"/>
                      <a:pt x="51512" y="203146"/>
                      <a:pt x="31404" y="183038"/>
                    </a:cubicBezTo>
                    <a:cubicBezTo>
                      <a:pt x="11296" y="162930"/>
                      <a:pt x="0" y="135658"/>
                      <a:pt x="0" y="107221"/>
                    </a:cubicBezTo>
                    <a:lnTo>
                      <a:pt x="0" y="107221"/>
                    </a:lnTo>
                    <a:cubicBezTo>
                      <a:pt x="0" y="78784"/>
                      <a:pt x="11296" y="51512"/>
                      <a:pt x="31404" y="31404"/>
                    </a:cubicBezTo>
                    <a:cubicBezTo>
                      <a:pt x="51512" y="11296"/>
                      <a:pt x="78784" y="0"/>
                      <a:pt x="107221" y="0"/>
                    </a:cubicBezTo>
                    <a:close/>
                  </a:path>
                </a:pathLst>
              </a:custGeom>
              <a:solidFill>
                <a:srgbClr val="CFD8D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0"/>
                <a:ext cx="515859" cy="2144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56" name="TextBox 56"/>
            <p:cNvSpPr txBox="1"/>
            <p:nvPr/>
          </p:nvSpPr>
          <p:spPr>
            <a:xfrm>
              <a:off x="261154" y="285633"/>
              <a:ext cx="2089230" cy="4857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INTERPOL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3739817" y="8533531"/>
            <a:ext cx="1866292" cy="814278"/>
            <a:chOff x="0" y="0"/>
            <a:chExt cx="491534" cy="21446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491534" cy="214460"/>
            </a:xfrm>
            <a:custGeom>
              <a:avLst/>
              <a:gdLst/>
              <a:ahLst/>
              <a:cxnLst/>
              <a:rect l="l" t="t" r="r" b="b"/>
              <a:pathLst>
                <a:path w="491534" h="214460">
                  <a:moveTo>
                    <a:pt x="107230" y="0"/>
                  </a:moveTo>
                  <a:lnTo>
                    <a:pt x="384304" y="0"/>
                  </a:lnTo>
                  <a:cubicBezTo>
                    <a:pt x="412743" y="0"/>
                    <a:pt x="440017" y="11297"/>
                    <a:pt x="460127" y="31407"/>
                  </a:cubicBezTo>
                  <a:cubicBezTo>
                    <a:pt x="480236" y="51516"/>
                    <a:pt x="491534" y="78791"/>
                    <a:pt x="491534" y="107230"/>
                  </a:cubicBezTo>
                  <a:lnTo>
                    <a:pt x="491534" y="107230"/>
                  </a:lnTo>
                  <a:cubicBezTo>
                    <a:pt x="491534" y="166452"/>
                    <a:pt x="443525" y="214460"/>
                    <a:pt x="384304" y="214460"/>
                  </a:cubicBezTo>
                  <a:lnTo>
                    <a:pt x="107230" y="214460"/>
                  </a:lnTo>
                  <a:cubicBezTo>
                    <a:pt x="48009" y="214460"/>
                    <a:pt x="0" y="166452"/>
                    <a:pt x="0" y="107230"/>
                  </a:cubicBezTo>
                  <a:lnTo>
                    <a:pt x="0" y="107230"/>
                  </a:lnTo>
                  <a:cubicBezTo>
                    <a:pt x="0" y="48009"/>
                    <a:pt x="48009" y="0"/>
                    <a:pt x="107230" y="0"/>
                  </a:cubicBezTo>
                  <a:close/>
                </a:path>
              </a:pathLst>
            </a:custGeom>
            <a:solidFill>
              <a:srgbClr val="9ABCD6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0"/>
              <a:ext cx="491534" cy="2144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5"/>
                </a:lnSpc>
              </a:pPr>
              <a:endParaRPr/>
            </a:p>
          </p:txBody>
        </p:sp>
      </p:grpSp>
      <p:sp>
        <p:nvSpPr>
          <p:cNvPr id="60" name="TextBox 60"/>
          <p:cNvSpPr txBox="1"/>
          <p:nvPr/>
        </p:nvSpPr>
        <p:spPr>
          <a:xfrm>
            <a:off x="14002505" y="8755433"/>
            <a:ext cx="1603603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5"/>
              </a:lnSpc>
            </a:pPr>
            <a:r>
              <a:rPr lang="en-US" sz="2304" b="1">
                <a:solidFill>
                  <a:srgbClr val="292E64"/>
                </a:solidFill>
                <a:latin typeface="Telegraf Bold"/>
                <a:ea typeface="Telegraf Bold"/>
                <a:cs typeface="Telegraf Bold"/>
                <a:sym typeface="Telegraf Bold"/>
              </a:rPr>
              <a:t>SANÇÕES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10916362" y="9197013"/>
            <a:ext cx="2278849" cy="814278"/>
            <a:chOff x="0" y="0"/>
            <a:chExt cx="3038466" cy="1085704"/>
          </a:xfrm>
        </p:grpSpPr>
        <p:grpSp>
          <p:nvGrpSpPr>
            <p:cNvPr id="62" name="Group 62"/>
            <p:cNvGrpSpPr/>
            <p:nvPr/>
          </p:nvGrpSpPr>
          <p:grpSpPr>
            <a:xfrm>
              <a:off x="0" y="0"/>
              <a:ext cx="3038466" cy="1085704"/>
              <a:chOff x="0" y="0"/>
              <a:chExt cx="600191" cy="214460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600191" cy="214460"/>
              </a:xfrm>
              <a:custGeom>
                <a:avLst/>
                <a:gdLst/>
                <a:ahLst/>
                <a:cxnLst/>
                <a:rect l="l" t="t" r="r" b="b"/>
                <a:pathLst>
                  <a:path w="600191" h="214460">
                    <a:moveTo>
                      <a:pt x="105316" y="0"/>
                    </a:moveTo>
                    <a:lnTo>
                      <a:pt x="494875" y="0"/>
                    </a:lnTo>
                    <a:cubicBezTo>
                      <a:pt x="522806" y="0"/>
                      <a:pt x="549594" y="11096"/>
                      <a:pt x="569344" y="30846"/>
                    </a:cubicBezTo>
                    <a:cubicBezTo>
                      <a:pt x="589095" y="50597"/>
                      <a:pt x="600191" y="77385"/>
                      <a:pt x="600191" y="105316"/>
                    </a:cubicBezTo>
                    <a:lnTo>
                      <a:pt x="600191" y="109144"/>
                    </a:lnTo>
                    <a:cubicBezTo>
                      <a:pt x="600191" y="137075"/>
                      <a:pt x="589095" y="163863"/>
                      <a:pt x="569344" y="183614"/>
                    </a:cubicBezTo>
                    <a:cubicBezTo>
                      <a:pt x="549594" y="203364"/>
                      <a:pt x="522806" y="214460"/>
                      <a:pt x="494875" y="214460"/>
                    </a:cubicBezTo>
                    <a:lnTo>
                      <a:pt x="105316" y="214460"/>
                    </a:lnTo>
                    <a:cubicBezTo>
                      <a:pt x="77385" y="214460"/>
                      <a:pt x="50597" y="203364"/>
                      <a:pt x="30846" y="183614"/>
                    </a:cubicBezTo>
                    <a:cubicBezTo>
                      <a:pt x="11096" y="163863"/>
                      <a:pt x="0" y="137075"/>
                      <a:pt x="0" y="109144"/>
                    </a:cubicBezTo>
                    <a:lnTo>
                      <a:pt x="0" y="105316"/>
                    </a:lnTo>
                    <a:cubicBezTo>
                      <a:pt x="0" y="77385"/>
                      <a:pt x="11096" y="50597"/>
                      <a:pt x="30846" y="30846"/>
                    </a:cubicBezTo>
                    <a:cubicBezTo>
                      <a:pt x="50597" y="11096"/>
                      <a:pt x="77385" y="0"/>
                      <a:pt x="105316" y="0"/>
                    </a:cubicBezTo>
                    <a:close/>
                  </a:path>
                </a:pathLst>
              </a:custGeom>
              <a:solidFill>
                <a:srgbClr val="CFD8DC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4" name="TextBox 64"/>
              <p:cNvSpPr txBox="1"/>
              <p:nvPr/>
            </p:nvSpPr>
            <p:spPr>
              <a:xfrm>
                <a:off x="0" y="0"/>
                <a:ext cx="600191" cy="21446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65"/>
                  </a:lnSpc>
                </a:pPr>
                <a:endParaRPr/>
              </a:p>
            </p:txBody>
          </p:sp>
        </p:grpSp>
        <p:sp>
          <p:nvSpPr>
            <p:cNvPr id="65" name="TextBox 65"/>
            <p:cNvSpPr txBox="1"/>
            <p:nvPr/>
          </p:nvSpPr>
          <p:spPr>
            <a:xfrm>
              <a:off x="341203" y="285633"/>
              <a:ext cx="2497568" cy="4858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5"/>
                </a:lnSpc>
              </a:pPr>
              <a:r>
                <a:rPr lang="en-US" sz="2304" b="1">
                  <a:solidFill>
                    <a:srgbClr val="292E6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PROTESTOS</a:t>
              </a:r>
            </a:p>
          </p:txBody>
        </p:sp>
      </p:grpSp>
      <p:sp>
        <p:nvSpPr>
          <p:cNvPr id="66" name="Freeform 66"/>
          <p:cNvSpPr/>
          <p:nvPr/>
        </p:nvSpPr>
        <p:spPr>
          <a:xfrm>
            <a:off x="14344517" y="458897"/>
            <a:ext cx="3549608" cy="760425"/>
          </a:xfrm>
          <a:custGeom>
            <a:avLst/>
            <a:gdLst/>
            <a:ahLst/>
            <a:cxnLst/>
            <a:rect l="l" t="t" r="r" b="b"/>
            <a:pathLst>
              <a:path w="3549608" h="760425">
                <a:moveTo>
                  <a:pt x="0" y="0"/>
                </a:moveTo>
                <a:lnTo>
                  <a:pt x="3549607" y="0"/>
                </a:lnTo>
                <a:lnTo>
                  <a:pt x="3549607" y="760424"/>
                </a:lnTo>
                <a:lnTo>
                  <a:pt x="0" y="76042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7" name="Freeform 67"/>
          <p:cNvSpPr/>
          <p:nvPr/>
        </p:nvSpPr>
        <p:spPr>
          <a:xfrm>
            <a:off x="601323" y="721900"/>
            <a:ext cx="5604024" cy="1995515"/>
          </a:xfrm>
          <a:custGeom>
            <a:avLst/>
            <a:gdLst/>
            <a:ahLst/>
            <a:cxnLst/>
            <a:rect l="l" t="t" r="r" b="b"/>
            <a:pathLst>
              <a:path w="5604024" h="1995515">
                <a:moveTo>
                  <a:pt x="0" y="0"/>
                </a:moveTo>
                <a:lnTo>
                  <a:pt x="5604024" y="0"/>
                </a:lnTo>
                <a:lnTo>
                  <a:pt x="5604024" y="1995515"/>
                </a:lnTo>
                <a:lnTo>
                  <a:pt x="0" y="199551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6176" b="-27641"/>
            </a:stretch>
          </a:blipFill>
        </p:spPr>
        <p:txBody>
          <a:bodyPr/>
          <a:lstStyle/>
          <a:p>
            <a:endParaRPr lang="pt-BR"/>
          </a:p>
        </p:txBody>
      </p:sp>
      <p:sp>
        <p:nvSpPr>
          <p:cNvPr id="68" name="TextBox 68"/>
          <p:cNvSpPr txBox="1"/>
          <p:nvPr/>
        </p:nvSpPr>
        <p:spPr>
          <a:xfrm>
            <a:off x="17048781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61D48"/>
                </a:solidFill>
                <a:latin typeface="Open Sans"/>
                <a:ea typeface="Open Sans"/>
                <a:cs typeface="Open Sans"/>
                <a:sym typeface="Open Sans"/>
              </a:rPr>
              <a:t>30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855323" y="5182092"/>
            <a:ext cx="4959499" cy="2024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16"/>
              </a:lnSpc>
            </a:pP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A partir de um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CPF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ou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CNPJ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obtenha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dados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de diversas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bases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públicas 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para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 análise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e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 validação de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2400" b="1">
                <a:solidFill>
                  <a:srgbClr val="3B3B3B"/>
                </a:solidFill>
                <a:latin typeface="Telegraf Bold"/>
                <a:ea typeface="Telegraf Bold"/>
                <a:cs typeface="Telegraf Bold"/>
                <a:sym typeface="Telegraf Bold"/>
              </a:rPr>
              <a:t>informações</a:t>
            </a:r>
            <a:r>
              <a:rPr lang="en-US" sz="2400">
                <a:solidFill>
                  <a:srgbClr val="3B3B3B"/>
                </a:solidFill>
                <a:latin typeface="Telegraf"/>
                <a:ea typeface="Telegraf"/>
                <a:cs typeface="Telegraf"/>
                <a:sym typeface="Telegraf"/>
              </a:rPr>
              <a:t> de uma pessoa ou empresa.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794285" y="3074987"/>
            <a:ext cx="5779035" cy="1585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5"/>
              </a:lnSpc>
            </a:pPr>
            <a:r>
              <a:rPr lang="en-US" sz="2410">
                <a:solidFill>
                  <a:srgbClr val="1C69AE"/>
                </a:solidFill>
                <a:latin typeface="Telegraf"/>
                <a:ea typeface="Telegraf"/>
                <a:cs typeface="Telegraf"/>
                <a:sym typeface="Telegraf"/>
              </a:rPr>
              <a:t>Verifique todas as informações dos seus clientes, fornecedores e usuários com a</a:t>
            </a:r>
            <a:r>
              <a:rPr lang="en-US" sz="2410" b="1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 solução antifraude mais precisa do mercado!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video>
              <p:cMediaNode vol="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7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95.833" end="4181.048"/>
                </p14:media>
              </p:ext>
            </p:extLst>
          </p:nvPr>
        </p:nvPicPr>
        <p:blipFill>
          <a:blip r:embed="rId4"/>
          <a:srcRect t="657" b="657"/>
          <a:stretch>
            <a:fillRect/>
          </a:stretch>
        </p:blipFill>
        <p:spPr>
          <a:xfrm>
            <a:off x="2004289" y="573985"/>
            <a:ext cx="7955298" cy="447485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0" y="4641216"/>
            <a:ext cx="19100074" cy="5717273"/>
            <a:chOff x="0" y="0"/>
            <a:chExt cx="5030472" cy="150578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30472" cy="1505784"/>
            </a:xfrm>
            <a:custGeom>
              <a:avLst/>
              <a:gdLst/>
              <a:ahLst/>
              <a:cxnLst/>
              <a:rect l="l" t="t" r="r" b="b"/>
              <a:pathLst>
                <a:path w="5030472" h="1505784">
                  <a:moveTo>
                    <a:pt x="0" y="0"/>
                  </a:moveTo>
                  <a:lnTo>
                    <a:pt x="5030472" y="0"/>
                  </a:lnTo>
                  <a:lnTo>
                    <a:pt x="5030472" y="1505784"/>
                  </a:lnTo>
                  <a:lnTo>
                    <a:pt x="0" y="150578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5030472" cy="15153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2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1880317">
            <a:off x="7328766" y="-3096930"/>
            <a:ext cx="23092501" cy="6849743"/>
            <a:chOff x="0" y="0"/>
            <a:chExt cx="6800540" cy="20171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800540" cy="2017190"/>
            </a:xfrm>
            <a:custGeom>
              <a:avLst/>
              <a:gdLst/>
              <a:ahLst/>
              <a:cxnLst/>
              <a:rect l="l" t="t" r="r" b="b"/>
              <a:pathLst>
                <a:path w="6800540" h="2017190">
                  <a:moveTo>
                    <a:pt x="203200" y="0"/>
                  </a:moveTo>
                  <a:lnTo>
                    <a:pt x="6800540" y="0"/>
                  </a:lnTo>
                  <a:lnTo>
                    <a:pt x="6597340" y="2017190"/>
                  </a:lnTo>
                  <a:lnTo>
                    <a:pt x="0" y="201719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1600" y="-19050"/>
              <a:ext cx="6597340" cy="2036240"/>
            </a:xfrm>
            <a:prstGeom prst="rect">
              <a:avLst/>
            </a:prstGeom>
          </p:spPr>
          <p:txBody>
            <a:bodyPr lIns="39866" tIns="39866" rIns="39866" bIns="39866" rtlCol="0" anchor="ctr"/>
            <a:lstStyle/>
            <a:p>
              <a:pPr algn="ctr">
                <a:lnSpc>
                  <a:spcPts val="1538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607187" y="5058365"/>
            <a:ext cx="3916784" cy="1711950"/>
            <a:chOff x="0" y="0"/>
            <a:chExt cx="812197" cy="35499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197" cy="354995"/>
            </a:xfrm>
            <a:custGeom>
              <a:avLst/>
              <a:gdLst/>
              <a:ahLst/>
              <a:cxnLst/>
              <a:rect l="l" t="t" r="r" b="b"/>
              <a:pathLst>
                <a:path w="812197" h="354995">
                  <a:moveTo>
                    <a:pt x="0" y="0"/>
                  </a:moveTo>
                  <a:lnTo>
                    <a:pt x="812197" y="0"/>
                  </a:lnTo>
                  <a:lnTo>
                    <a:pt x="812197" y="354995"/>
                  </a:lnTo>
                  <a:lnTo>
                    <a:pt x="0" y="354995"/>
                  </a:lnTo>
                  <a:close/>
                </a:path>
              </a:pathLst>
            </a:custGeom>
            <a:solidFill>
              <a:srgbClr val="003A6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197" cy="354995"/>
            </a:xfrm>
            <a:prstGeom prst="rect">
              <a:avLst/>
            </a:prstGeom>
          </p:spPr>
          <p:txBody>
            <a:bodyPr lIns="39866" tIns="39866" rIns="39866" bIns="39866" rtlCol="0" anchor="ctr"/>
            <a:lstStyle/>
            <a:p>
              <a:pPr algn="ctr">
                <a:lnSpc>
                  <a:spcPts val="113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737841" y="5058365"/>
            <a:ext cx="3642194" cy="1711950"/>
            <a:chOff x="0" y="0"/>
            <a:chExt cx="755257" cy="35499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55257" cy="354995"/>
            </a:xfrm>
            <a:custGeom>
              <a:avLst/>
              <a:gdLst/>
              <a:ahLst/>
              <a:cxnLst/>
              <a:rect l="l" t="t" r="r" b="b"/>
              <a:pathLst>
                <a:path w="755257" h="354995">
                  <a:moveTo>
                    <a:pt x="0" y="0"/>
                  </a:moveTo>
                  <a:lnTo>
                    <a:pt x="755257" y="0"/>
                  </a:lnTo>
                  <a:lnTo>
                    <a:pt x="755257" y="354995"/>
                  </a:lnTo>
                  <a:lnTo>
                    <a:pt x="0" y="354995"/>
                  </a:lnTo>
                  <a:close/>
                </a:path>
              </a:pathLst>
            </a:custGeom>
            <a:solidFill>
              <a:srgbClr val="EB002B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0"/>
              <a:ext cx="755257" cy="354995"/>
            </a:xfrm>
            <a:prstGeom prst="rect">
              <a:avLst/>
            </a:prstGeom>
          </p:spPr>
          <p:txBody>
            <a:bodyPr lIns="39866" tIns="39866" rIns="39866" bIns="39866" rtlCol="0" anchor="ctr"/>
            <a:lstStyle/>
            <a:p>
              <a:pPr algn="ctr">
                <a:lnSpc>
                  <a:spcPts val="113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781006" y="4983938"/>
            <a:ext cx="1687653" cy="1786377"/>
            <a:chOff x="0" y="0"/>
            <a:chExt cx="2250204" cy="2381836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5"/>
            <a:srcRect l="1735" r="1735"/>
            <a:stretch>
              <a:fillRect/>
            </a:stretch>
          </p:blipFill>
          <p:spPr>
            <a:xfrm flipH="1">
              <a:off x="0" y="0"/>
              <a:ext cx="2250204" cy="2381836"/>
            </a:xfrm>
            <a:prstGeom prst="rect">
              <a:avLst/>
            </a:prstGeom>
          </p:spPr>
        </p:pic>
      </p:grpSp>
      <p:grpSp>
        <p:nvGrpSpPr>
          <p:cNvPr id="17" name="Group 17"/>
          <p:cNvGrpSpPr/>
          <p:nvPr/>
        </p:nvGrpSpPr>
        <p:grpSpPr>
          <a:xfrm>
            <a:off x="2789413" y="6967913"/>
            <a:ext cx="3734558" cy="1712030"/>
            <a:chOff x="0" y="0"/>
            <a:chExt cx="774410" cy="35501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774410" cy="355012"/>
            </a:xfrm>
            <a:custGeom>
              <a:avLst/>
              <a:gdLst/>
              <a:ahLst/>
              <a:cxnLst/>
              <a:rect l="l" t="t" r="r" b="b"/>
              <a:pathLst>
                <a:path w="774410" h="355012">
                  <a:moveTo>
                    <a:pt x="0" y="0"/>
                  </a:moveTo>
                  <a:lnTo>
                    <a:pt x="774410" y="0"/>
                  </a:lnTo>
                  <a:lnTo>
                    <a:pt x="774410" y="355012"/>
                  </a:lnTo>
                  <a:lnTo>
                    <a:pt x="0" y="355012"/>
                  </a:lnTo>
                  <a:close/>
                </a:path>
              </a:pathLst>
            </a:custGeom>
            <a:solidFill>
              <a:srgbClr val="EB002B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0"/>
              <a:ext cx="774410" cy="355012"/>
            </a:xfrm>
            <a:prstGeom prst="rect">
              <a:avLst/>
            </a:prstGeom>
          </p:spPr>
          <p:txBody>
            <a:bodyPr lIns="39866" tIns="39866" rIns="39866" bIns="39866" rtlCol="0" anchor="ctr"/>
            <a:lstStyle/>
            <a:p>
              <a:pPr algn="ctr">
                <a:lnSpc>
                  <a:spcPts val="113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860964" y="6967913"/>
            <a:ext cx="1644356" cy="1711950"/>
            <a:chOff x="0" y="0"/>
            <a:chExt cx="2192474" cy="2282600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6"/>
            <a:srcRect l="26002" r="426" b="23404"/>
            <a:stretch>
              <a:fillRect/>
            </a:stretch>
          </p:blipFill>
          <p:spPr>
            <a:xfrm>
              <a:off x="0" y="0"/>
              <a:ext cx="2192474" cy="2282600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1798445" y="4932338"/>
            <a:ext cx="1706875" cy="1837977"/>
            <a:chOff x="0" y="0"/>
            <a:chExt cx="2275833" cy="2450636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7"/>
            <a:srcRect l="4482" r="4482"/>
            <a:stretch>
              <a:fillRect/>
            </a:stretch>
          </p:blipFill>
          <p:spPr>
            <a:xfrm flipH="1">
              <a:off x="0" y="0"/>
              <a:ext cx="2275833" cy="2450636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12662506" y="6967913"/>
            <a:ext cx="3754883" cy="1711950"/>
            <a:chOff x="0" y="0"/>
            <a:chExt cx="778624" cy="35499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78624" cy="354995"/>
            </a:xfrm>
            <a:custGeom>
              <a:avLst/>
              <a:gdLst/>
              <a:ahLst/>
              <a:cxnLst/>
              <a:rect l="l" t="t" r="r" b="b"/>
              <a:pathLst>
                <a:path w="778624" h="354995">
                  <a:moveTo>
                    <a:pt x="0" y="0"/>
                  </a:moveTo>
                  <a:lnTo>
                    <a:pt x="778624" y="0"/>
                  </a:lnTo>
                  <a:lnTo>
                    <a:pt x="778624" y="354995"/>
                  </a:lnTo>
                  <a:lnTo>
                    <a:pt x="0" y="354995"/>
                  </a:lnTo>
                  <a:close/>
                </a:path>
              </a:pathLst>
            </a:custGeom>
            <a:solidFill>
              <a:srgbClr val="EB002B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0"/>
              <a:ext cx="778624" cy="354995"/>
            </a:xfrm>
            <a:prstGeom prst="rect">
              <a:avLst/>
            </a:prstGeom>
          </p:spPr>
          <p:txBody>
            <a:bodyPr lIns="39866" tIns="39866" rIns="39866" bIns="39866" rtlCol="0" anchor="ctr"/>
            <a:lstStyle/>
            <a:p>
              <a:pPr algn="ctr">
                <a:lnSpc>
                  <a:spcPts val="1130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1818680" y="6967913"/>
            <a:ext cx="1687653" cy="1711950"/>
            <a:chOff x="0" y="0"/>
            <a:chExt cx="2250204" cy="2282600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8"/>
            <a:srcRect l="8740" r="9754" b="17321"/>
            <a:stretch>
              <a:fillRect/>
            </a:stretch>
          </p:blipFill>
          <p:spPr>
            <a:xfrm>
              <a:off x="0" y="0"/>
              <a:ext cx="2250204" cy="2282600"/>
            </a:xfrm>
            <a:prstGeom prst="rect">
              <a:avLst/>
            </a:prstGeom>
          </p:spPr>
        </p:pic>
      </p:grpSp>
      <p:grpSp>
        <p:nvGrpSpPr>
          <p:cNvPr id="29" name="Group 29"/>
          <p:cNvGrpSpPr/>
          <p:nvPr/>
        </p:nvGrpSpPr>
        <p:grpSpPr>
          <a:xfrm>
            <a:off x="12599730" y="5058365"/>
            <a:ext cx="3827306" cy="1711883"/>
            <a:chOff x="0" y="0"/>
            <a:chExt cx="5103075" cy="2282511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5103075" cy="2282511"/>
              <a:chOff x="0" y="0"/>
              <a:chExt cx="793642" cy="354982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793642" cy="354982"/>
              </a:xfrm>
              <a:custGeom>
                <a:avLst/>
                <a:gdLst/>
                <a:ahLst/>
                <a:cxnLst/>
                <a:rect l="l" t="t" r="r" b="b"/>
                <a:pathLst>
                  <a:path w="793642" h="354982">
                    <a:moveTo>
                      <a:pt x="0" y="0"/>
                    </a:moveTo>
                    <a:lnTo>
                      <a:pt x="793642" y="0"/>
                    </a:lnTo>
                    <a:lnTo>
                      <a:pt x="793642" y="354982"/>
                    </a:lnTo>
                    <a:lnTo>
                      <a:pt x="0" y="354982"/>
                    </a:ln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0"/>
                <a:ext cx="793642" cy="354982"/>
              </a:xfrm>
              <a:prstGeom prst="rect">
                <a:avLst/>
              </a:prstGeom>
            </p:spPr>
            <p:txBody>
              <a:bodyPr lIns="39866" tIns="39866" rIns="39866" bIns="39866" rtlCol="0" anchor="ctr"/>
              <a:lstStyle/>
              <a:p>
                <a:pPr algn="ctr">
                  <a:lnSpc>
                    <a:spcPts val="1130"/>
                  </a:lnSpc>
                </a:pPr>
                <a:endParaRPr/>
              </a:p>
            </p:txBody>
          </p:sp>
        </p:grpSp>
        <p:sp>
          <p:nvSpPr>
            <p:cNvPr id="33" name="TextBox 33"/>
            <p:cNvSpPr txBox="1"/>
            <p:nvPr/>
          </p:nvSpPr>
          <p:spPr>
            <a:xfrm>
              <a:off x="2258540" y="1239993"/>
              <a:ext cx="2570566" cy="3212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074"/>
                </a:lnSpc>
              </a:pPr>
              <a:r>
                <a:rPr lang="en-US" sz="1481">
                  <a:solidFill>
                    <a:srgbClr val="F5F3F5"/>
                  </a:solidFill>
                  <a:latin typeface="Garet"/>
                  <a:ea typeface="Garet"/>
                  <a:cs typeface="Garet"/>
                  <a:sym typeface="Garet"/>
                </a:rPr>
                <a:t>Head do </a:t>
              </a:r>
              <a:r>
                <a:rPr lang="en-US" sz="1481" b="1">
                  <a:solidFill>
                    <a:srgbClr val="F5F3F5"/>
                  </a:solidFill>
                  <a:latin typeface="Garet Bold"/>
                  <a:ea typeface="Garet Bold"/>
                  <a:cs typeface="Garet Bold"/>
                  <a:sym typeface="Garet Bold"/>
                </a:rPr>
                <a:t>Suporte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2418267" y="116732"/>
              <a:ext cx="2366850" cy="11033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125"/>
                </a:lnSpc>
              </a:pPr>
              <a:r>
                <a:rPr lang="en-US" sz="2815" b="1">
                  <a:solidFill>
                    <a:srgbClr val="EB002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Flaísa</a:t>
              </a:r>
            </a:p>
            <a:p>
              <a:pPr algn="r">
                <a:lnSpc>
                  <a:spcPts val="3125"/>
                </a:lnSpc>
              </a:pPr>
              <a:r>
                <a:rPr lang="en-US" sz="2815" b="1">
                  <a:solidFill>
                    <a:srgbClr val="EB002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Barbosa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2335847" y="1610933"/>
              <a:ext cx="2415952" cy="2773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1659"/>
                </a:lnSpc>
                <a:spcBef>
                  <a:spcPct val="0"/>
                </a:spcBef>
              </a:pPr>
              <a:r>
                <a:rPr lang="en-US" sz="1185" b="1">
                  <a:solidFill>
                    <a:srgbClr val="F4F4F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suporte@most.com.br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1869764" y="5058365"/>
            <a:ext cx="1585485" cy="1711950"/>
            <a:chOff x="0" y="0"/>
            <a:chExt cx="2113980" cy="2282600"/>
          </a:xfrm>
        </p:grpSpPr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9"/>
            <a:srcRect l="21962" r="27176" b="45082"/>
            <a:stretch>
              <a:fillRect/>
            </a:stretch>
          </p:blipFill>
          <p:spPr>
            <a:xfrm flipH="1">
              <a:off x="0" y="0"/>
              <a:ext cx="2113980" cy="22826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5400000">
            <a:off x="9865963" y="1000988"/>
            <a:ext cx="1827446" cy="5925357"/>
            <a:chOff x="0" y="0"/>
            <a:chExt cx="481303" cy="1560588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481303" cy="1560588"/>
            </a:xfrm>
            <a:custGeom>
              <a:avLst/>
              <a:gdLst/>
              <a:ahLst/>
              <a:cxnLst/>
              <a:rect l="l" t="t" r="r" b="b"/>
              <a:pathLst>
                <a:path w="481303" h="1560588">
                  <a:moveTo>
                    <a:pt x="0" y="0"/>
                  </a:moveTo>
                  <a:lnTo>
                    <a:pt x="481303" y="0"/>
                  </a:lnTo>
                  <a:lnTo>
                    <a:pt x="481303" y="1560588"/>
                  </a:lnTo>
                  <a:lnTo>
                    <a:pt x="0" y="156058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9525"/>
              <a:ext cx="481303" cy="15701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20"/>
                </a:lnSpc>
              </a:pPr>
              <a:endParaRPr/>
            </a:p>
          </p:txBody>
        </p:sp>
      </p:grpSp>
      <p:sp>
        <p:nvSpPr>
          <p:cNvPr id="41" name="Freeform 41"/>
          <p:cNvSpPr/>
          <p:nvPr/>
        </p:nvSpPr>
        <p:spPr>
          <a:xfrm>
            <a:off x="15635220" y="1903391"/>
            <a:ext cx="791815" cy="791815"/>
          </a:xfrm>
          <a:custGeom>
            <a:avLst/>
            <a:gdLst/>
            <a:ahLst/>
            <a:cxnLst/>
            <a:rect l="l" t="t" r="r" b="b"/>
            <a:pathLst>
              <a:path w="791815" h="791815">
                <a:moveTo>
                  <a:pt x="0" y="0"/>
                </a:moveTo>
                <a:lnTo>
                  <a:pt x="791816" y="0"/>
                </a:lnTo>
                <a:lnTo>
                  <a:pt x="791816" y="791816"/>
                </a:lnTo>
                <a:lnTo>
                  <a:pt x="0" y="791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pt-BR"/>
          </a:p>
        </p:txBody>
      </p:sp>
      <p:sp>
        <p:nvSpPr>
          <p:cNvPr id="42" name="Freeform 42"/>
          <p:cNvSpPr/>
          <p:nvPr/>
        </p:nvSpPr>
        <p:spPr>
          <a:xfrm>
            <a:off x="14344517" y="458897"/>
            <a:ext cx="3549608" cy="760425"/>
          </a:xfrm>
          <a:custGeom>
            <a:avLst/>
            <a:gdLst/>
            <a:ahLst/>
            <a:cxnLst/>
            <a:rect l="l" t="t" r="r" b="b"/>
            <a:pathLst>
              <a:path w="3549608" h="760425">
                <a:moveTo>
                  <a:pt x="0" y="0"/>
                </a:moveTo>
                <a:lnTo>
                  <a:pt x="3549607" y="0"/>
                </a:lnTo>
                <a:lnTo>
                  <a:pt x="3549607" y="760424"/>
                </a:lnTo>
                <a:lnTo>
                  <a:pt x="0" y="76042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19747" t="-279849" r="-19477" b="-270042"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43" name="Group 43"/>
          <p:cNvGrpSpPr/>
          <p:nvPr/>
        </p:nvGrpSpPr>
        <p:grpSpPr>
          <a:xfrm>
            <a:off x="6781006" y="6939124"/>
            <a:ext cx="4599028" cy="1740739"/>
            <a:chOff x="0" y="0"/>
            <a:chExt cx="6132038" cy="2320985"/>
          </a:xfrm>
        </p:grpSpPr>
        <p:grpSp>
          <p:nvGrpSpPr>
            <p:cNvPr id="44" name="Group 44"/>
            <p:cNvGrpSpPr/>
            <p:nvPr/>
          </p:nvGrpSpPr>
          <p:grpSpPr>
            <a:xfrm>
              <a:off x="965200" y="38385"/>
              <a:ext cx="5166838" cy="2282600"/>
              <a:chOff x="0" y="0"/>
              <a:chExt cx="803559" cy="354995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803559" cy="354995"/>
              </a:xfrm>
              <a:custGeom>
                <a:avLst/>
                <a:gdLst/>
                <a:ahLst/>
                <a:cxnLst/>
                <a:rect l="l" t="t" r="r" b="b"/>
                <a:pathLst>
                  <a:path w="803559" h="354995">
                    <a:moveTo>
                      <a:pt x="0" y="0"/>
                    </a:moveTo>
                    <a:lnTo>
                      <a:pt x="803559" y="0"/>
                    </a:lnTo>
                    <a:lnTo>
                      <a:pt x="803559" y="354995"/>
                    </a:lnTo>
                    <a:lnTo>
                      <a:pt x="0" y="354995"/>
                    </a:lnTo>
                    <a:close/>
                  </a:path>
                </a:pathLst>
              </a:custGeom>
              <a:solidFill>
                <a:srgbClr val="003A6F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0"/>
                <a:ext cx="803559" cy="354995"/>
              </a:xfrm>
              <a:prstGeom prst="rect">
                <a:avLst/>
              </a:prstGeom>
            </p:spPr>
            <p:txBody>
              <a:bodyPr lIns="39866" tIns="39866" rIns="39866" bIns="39866" rtlCol="0" anchor="ctr"/>
              <a:lstStyle/>
              <a:p>
                <a:pPr algn="ctr">
                  <a:lnSpc>
                    <a:spcPts val="1130"/>
                  </a:lnSpc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0" y="0"/>
              <a:ext cx="1887803" cy="2320985"/>
            </a:xfrm>
            <a:custGeom>
              <a:avLst/>
              <a:gdLst/>
              <a:ahLst/>
              <a:cxnLst/>
              <a:rect l="l" t="t" r="r" b="b"/>
              <a:pathLst>
                <a:path w="1887803" h="2320985">
                  <a:moveTo>
                    <a:pt x="0" y="0"/>
                  </a:moveTo>
                  <a:lnTo>
                    <a:pt x="1887803" y="0"/>
                  </a:lnTo>
                  <a:lnTo>
                    <a:pt x="1887803" y="2320985"/>
                  </a:lnTo>
                  <a:lnTo>
                    <a:pt x="0" y="23209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l="-20530" t="-40958" r="-30920" b="-33154"/>
              </a:stretch>
            </a:blipFill>
          </p:spPr>
          <p:txBody>
            <a:bodyPr/>
            <a:lstStyle/>
            <a:p>
              <a:endParaRPr lang="pt-BR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3490413" y="210792"/>
              <a:ext cx="2401284" cy="11033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125"/>
                </a:lnSpc>
              </a:pPr>
              <a:r>
                <a:rPr lang="en-US" sz="2815" b="1">
                  <a:solidFill>
                    <a:srgbClr val="EB002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Cristina</a:t>
              </a:r>
            </a:p>
            <a:p>
              <a:pPr algn="r">
                <a:lnSpc>
                  <a:spcPts val="3125"/>
                </a:lnSpc>
              </a:pPr>
              <a:r>
                <a:rPr lang="en-US" sz="2815" b="1">
                  <a:solidFill>
                    <a:srgbClr val="EB002B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Diez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2931613" y="1659611"/>
              <a:ext cx="2927367" cy="3072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1867"/>
                </a:lnSpc>
                <a:spcBef>
                  <a:spcPct val="0"/>
                </a:spcBef>
              </a:pPr>
              <a:r>
                <a:rPr lang="en-US" sz="1333" b="1">
                  <a:solidFill>
                    <a:srgbClr val="F4F4F4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comercial@most.com.br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2931613" y="1341982"/>
              <a:ext cx="2960084" cy="3212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074"/>
                </a:lnSpc>
              </a:pPr>
              <a:r>
                <a:rPr lang="en-US" sz="1481">
                  <a:solidFill>
                    <a:srgbClr val="F5F3F5"/>
                  </a:solidFill>
                  <a:latin typeface="Garet"/>
                  <a:ea typeface="Garet"/>
                  <a:cs typeface="Garet"/>
                  <a:sym typeface="Garet"/>
                </a:rPr>
                <a:t>Diretora </a:t>
              </a:r>
              <a:r>
                <a:rPr lang="en-US" sz="1481" b="1">
                  <a:solidFill>
                    <a:srgbClr val="F5F3F5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Comercial</a:t>
              </a:r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3857883" y="6003710"/>
            <a:ext cx="2137395" cy="248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4"/>
              </a:lnSpc>
            </a:pPr>
            <a:r>
              <a:rPr lang="en-US" sz="1481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CEO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3790186" y="5163513"/>
            <a:ext cx="2137395" cy="841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E74C3C"/>
                </a:solidFill>
                <a:latin typeface="Telegraf Bold"/>
                <a:ea typeface="Telegraf Bold"/>
                <a:cs typeface="Telegraf Bold"/>
                <a:sym typeface="Telegraf Bold"/>
              </a:rPr>
              <a:t>Jean Michel</a:t>
            </a:r>
          </a:p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E74C3C"/>
                </a:solidFill>
                <a:latin typeface="Telegraf Bold"/>
                <a:ea typeface="Telegraf Bold"/>
                <a:cs typeface="Telegraf Bold"/>
                <a:sym typeface="Telegraf Bold"/>
              </a:rPr>
              <a:t>Guillaume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8573501" y="5981349"/>
            <a:ext cx="2739607" cy="244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4"/>
              </a:lnSpc>
            </a:pPr>
            <a:r>
              <a:rPr lang="en-US" sz="1481">
                <a:solidFill>
                  <a:srgbClr val="061D48"/>
                </a:solidFill>
                <a:latin typeface="Garet"/>
                <a:ea typeface="Garet"/>
                <a:cs typeface="Garet"/>
                <a:sym typeface="Garet"/>
              </a:rPr>
              <a:t>Principal Product Manager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8573501" y="5141152"/>
            <a:ext cx="2137395" cy="841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Rogério Martins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573501" y="6247614"/>
            <a:ext cx="2181737" cy="23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061D48"/>
                </a:solidFill>
                <a:latin typeface="Telegraf Bold"/>
                <a:ea typeface="Telegraf Bold"/>
                <a:cs typeface="Telegraf Bold"/>
                <a:sym typeface="Telegraf Bold"/>
              </a:rPr>
              <a:t>rogerio@most.com.br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3857883" y="6269975"/>
            <a:ext cx="2182425" cy="239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michel@most.com.br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3610856" y="7920127"/>
            <a:ext cx="2816180" cy="244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4"/>
              </a:lnSpc>
            </a:pPr>
            <a:r>
              <a:rPr lang="en-US" sz="1481">
                <a:solidFill>
                  <a:srgbClr val="142445"/>
                </a:solidFill>
                <a:latin typeface="Garet"/>
                <a:ea typeface="Garet"/>
                <a:cs typeface="Garet"/>
                <a:sym typeface="Garet"/>
              </a:rPr>
              <a:t>Analista </a:t>
            </a:r>
            <a:r>
              <a:rPr lang="en-US" sz="1481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</a:rPr>
              <a:t>mostQI Connect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3610856" y="7050700"/>
            <a:ext cx="2137395" cy="841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Talita</a:t>
            </a:r>
          </a:p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Euclydes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3610856" y="8168642"/>
            <a:ext cx="2638322" cy="23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67"/>
              </a:lnSpc>
              <a:spcBef>
                <a:spcPct val="0"/>
              </a:spcBef>
            </a:pPr>
            <a:r>
              <a:rPr lang="en-US" sz="1333" b="1">
                <a:solidFill>
                  <a:srgbClr val="142445"/>
                </a:solidFill>
                <a:latin typeface="Telegraf Bold"/>
                <a:ea typeface="Telegraf Bold"/>
                <a:cs typeface="Telegraf Bold"/>
                <a:sym typeface="Telegraf Bold"/>
              </a:rPr>
              <a:t>talita.andrade@most.com.br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3762356" y="7935828"/>
            <a:ext cx="2761614" cy="223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70"/>
              </a:lnSpc>
            </a:pPr>
            <a:r>
              <a:rPr lang="en-US" sz="1407">
                <a:solidFill>
                  <a:srgbClr val="142445"/>
                </a:solidFill>
                <a:latin typeface="Garet"/>
                <a:ea typeface="Garet"/>
                <a:cs typeface="Garet"/>
                <a:sym typeface="Garet"/>
              </a:rPr>
              <a:t>Head do </a:t>
            </a:r>
            <a:r>
              <a:rPr lang="en-US" sz="1407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</a:rPr>
              <a:t>Customer Success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3790186" y="7107077"/>
            <a:ext cx="2137395" cy="84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Deiziane</a:t>
            </a:r>
          </a:p>
          <a:p>
            <a:pPr algn="l">
              <a:lnSpc>
                <a:spcPts val="3125"/>
              </a:lnSpc>
            </a:pPr>
            <a:r>
              <a:rPr lang="en-US" sz="2815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Ramos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3762356" y="8178167"/>
            <a:ext cx="1781376" cy="211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5"/>
              </a:lnSpc>
              <a:spcBef>
                <a:spcPct val="0"/>
              </a:spcBef>
            </a:pPr>
            <a:r>
              <a:rPr lang="en-US" sz="1203" b="1">
                <a:solidFill>
                  <a:srgbClr val="19315D"/>
                </a:solidFill>
                <a:latin typeface="Telegraf Bold"/>
                <a:ea typeface="Telegraf Bold"/>
                <a:cs typeface="Telegraf Bold"/>
                <a:sym typeface="Telegraf Bold"/>
              </a:rPr>
              <a:t>cs@most.com.br 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3762356" y="8408597"/>
            <a:ext cx="1254671" cy="159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  <a:spcBef>
                <a:spcPct val="0"/>
              </a:spcBef>
            </a:pPr>
            <a:r>
              <a:rPr lang="en-US" sz="1139" b="1">
                <a:solidFill>
                  <a:srgbClr val="061D48"/>
                </a:solidFill>
                <a:latin typeface="Garet Bold"/>
                <a:ea typeface="Garet Bold"/>
                <a:cs typeface="Garet Bold"/>
                <a:sym typeface="Garet Bold"/>
              </a:rPr>
              <a:t>(31) 99554-6608 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8196859" y="3209557"/>
            <a:ext cx="8220531" cy="1016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8"/>
              </a:lnSpc>
            </a:pPr>
            <a:r>
              <a:rPr lang="en-US" sz="2700" b="1">
                <a:solidFill>
                  <a:srgbClr val="737373"/>
                </a:solidFill>
                <a:latin typeface="Garet Bold"/>
                <a:ea typeface="Garet Bold"/>
                <a:cs typeface="Garet Bold"/>
                <a:sym typeface="Garet Bold"/>
              </a:rPr>
              <a:t>Conheça</a:t>
            </a:r>
            <a:r>
              <a:rPr lang="en-US" sz="27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 parte da equipe de </a:t>
            </a:r>
            <a:r>
              <a:rPr lang="en-US" sz="2700" b="1">
                <a:solidFill>
                  <a:srgbClr val="737373"/>
                </a:solidFill>
                <a:latin typeface="Garet Bold"/>
                <a:ea typeface="Garet Bold"/>
                <a:cs typeface="Garet Bold"/>
                <a:sym typeface="Garet Bold"/>
              </a:rPr>
              <a:t>especialistas</a:t>
            </a:r>
            <a:r>
              <a:rPr lang="en-US" sz="27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 da </a:t>
            </a:r>
            <a:r>
              <a:rPr lang="en-US" sz="2700" b="1">
                <a:solidFill>
                  <a:srgbClr val="737373"/>
                </a:solidFill>
                <a:latin typeface="Garet Bold"/>
                <a:ea typeface="Garet Bold"/>
                <a:cs typeface="Garet Bold"/>
                <a:sym typeface="Garet Bold"/>
              </a:rPr>
              <a:t>MOST</a:t>
            </a:r>
            <a:r>
              <a:rPr lang="en-US" sz="27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!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181100" y="2100356"/>
            <a:ext cx="6796171" cy="706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80"/>
              </a:lnSpc>
            </a:pPr>
            <a:r>
              <a:rPr lang="en-US" sz="4390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Nosso Time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9315D"/>
                </a:solidFill>
                <a:latin typeface="Open Sans"/>
                <a:ea typeface="Open Sans"/>
                <a:cs typeface="Open Sans"/>
                <a:sym typeface="Open Sans"/>
              </a:rPr>
              <a:t>38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63171"/>
          <a:stretch>
            <a:fillRect/>
          </a:stretch>
        </p:blipFill>
        <p:spPr>
          <a:xfrm>
            <a:off x="11574992" y="-8884"/>
            <a:ext cx="6713008" cy="10287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 flipV="1">
            <a:off x="3006906" y="6647658"/>
            <a:ext cx="11288611" cy="4346115"/>
          </a:xfrm>
          <a:custGeom>
            <a:avLst/>
            <a:gdLst/>
            <a:ahLst/>
            <a:cxnLst/>
            <a:rect l="l" t="t" r="r" b="b"/>
            <a:pathLst>
              <a:path w="11288611" h="4346115">
                <a:moveTo>
                  <a:pt x="0" y="4346115"/>
                </a:moveTo>
                <a:lnTo>
                  <a:pt x="11288611" y="4346115"/>
                </a:lnTo>
                <a:lnTo>
                  <a:pt x="11288611" y="0"/>
                </a:lnTo>
                <a:lnTo>
                  <a:pt x="0" y="0"/>
                </a:lnTo>
                <a:lnTo>
                  <a:pt x="0" y="4346115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4" name="Group 4"/>
          <p:cNvGrpSpPr/>
          <p:nvPr/>
        </p:nvGrpSpPr>
        <p:grpSpPr>
          <a:xfrm>
            <a:off x="1613696" y="7861531"/>
            <a:ext cx="695569" cy="695569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244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100535" tIns="100535" rIns="100535" bIns="100535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728301" y="7966632"/>
            <a:ext cx="466357" cy="466357"/>
          </a:xfrm>
          <a:custGeom>
            <a:avLst/>
            <a:gdLst/>
            <a:ahLst/>
            <a:cxnLst/>
            <a:rect l="l" t="t" r="r" b="b"/>
            <a:pathLst>
              <a:path w="466357" h="466357">
                <a:moveTo>
                  <a:pt x="0" y="0"/>
                </a:moveTo>
                <a:lnTo>
                  <a:pt x="466358" y="0"/>
                </a:lnTo>
                <a:lnTo>
                  <a:pt x="466358" y="466357"/>
                </a:lnTo>
                <a:lnTo>
                  <a:pt x="0" y="4663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8" name="Group 8"/>
          <p:cNvGrpSpPr/>
          <p:nvPr/>
        </p:nvGrpSpPr>
        <p:grpSpPr>
          <a:xfrm>
            <a:off x="1613696" y="5265391"/>
            <a:ext cx="695569" cy="69556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244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100535" tIns="100535" rIns="100535" bIns="100535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763267" y="5463772"/>
            <a:ext cx="396426" cy="298806"/>
          </a:xfrm>
          <a:custGeom>
            <a:avLst/>
            <a:gdLst/>
            <a:ahLst/>
            <a:cxnLst/>
            <a:rect l="l" t="t" r="r" b="b"/>
            <a:pathLst>
              <a:path w="396426" h="298806">
                <a:moveTo>
                  <a:pt x="0" y="0"/>
                </a:moveTo>
                <a:lnTo>
                  <a:pt x="396426" y="0"/>
                </a:lnTo>
                <a:lnTo>
                  <a:pt x="396426" y="298806"/>
                </a:lnTo>
                <a:lnTo>
                  <a:pt x="0" y="298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12" name="Group 12"/>
          <p:cNvGrpSpPr/>
          <p:nvPr/>
        </p:nvGrpSpPr>
        <p:grpSpPr>
          <a:xfrm>
            <a:off x="1613696" y="6131087"/>
            <a:ext cx="695569" cy="69556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78D46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47808" tIns="47808" rIns="47808" bIns="47808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782682" y="6271869"/>
            <a:ext cx="357597" cy="414005"/>
          </a:xfrm>
          <a:custGeom>
            <a:avLst/>
            <a:gdLst/>
            <a:ahLst/>
            <a:cxnLst/>
            <a:rect l="l" t="t" r="r" b="b"/>
            <a:pathLst>
              <a:path w="357597" h="414005">
                <a:moveTo>
                  <a:pt x="0" y="0"/>
                </a:moveTo>
                <a:lnTo>
                  <a:pt x="357596" y="0"/>
                </a:lnTo>
                <a:lnTo>
                  <a:pt x="357596" y="414005"/>
                </a:lnTo>
                <a:lnTo>
                  <a:pt x="0" y="4140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16" name="Group 16"/>
          <p:cNvGrpSpPr/>
          <p:nvPr/>
        </p:nvGrpSpPr>
        <p:grpSpPr>
          <a:xfrm>
            <a:off x="1613696" y="6996309"/>
            <a:ext cx="695569" cy="695569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244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47808" tIns="47808" rIns="47808" bIns="47808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782682" y="7137091"/>
            <a:ext cx="357597" cy="414005"/>
          </a:xfrm>
          <a:custGeom>
            <a:avLst/>
            <a:gdLst/>
            <a:ahLst/>
            <a:cxnLst/>
            <a:rect l="l" t="t" r="r" b="b"/>
            <a:pathLst>
              <a:path w="357597" h="414005">
                <a:moveTo>
                  <a:pt x="0" y="0"/>
                </a:moveTo>
                <a:lnTo>
                  <a:pt x="357596" y="0"/>
                </a:lnTo>
                <a:lnTo>
                  <a:pt x="357596" y="414005"/>
                </a:lnTo>
                <a:lnTo>
                  <a:pt x="0" y="4140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20" name="Group 20"/>
          <p:cNvGrpSpPr/>
          <p:nvPr/>
        </p:nvGrpSpPr>
        <p:grpSpPr>
          <a:xfrm rot="-7405866">
            <a:off x="1508834" y="6584393"/>
            <a:ext cx="242155" cy="211885"/>
            <a:chOff x="0" y="0"/>
            <a:chExt cx="812800" cy="7112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278D46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27000" y="339725"/>
              <a:ext cx="558800" cy="320675"/>
            </a:xfrm>
            <a:prstGeom prst="rect">
              <a:avLst/>
            </a:prstGeom>
          </p:spPr>
          <p:txBody>
            <a:bodyPr lIns="47808" tIns="47808" rIns="47808" bIns="47808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613696" y="4419019"/>
            <a:ext cx="695569" cy="695569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244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100535" tIns="100535" rIns="100535" bIns="100535" rtlCol="0" anchor="ctr"/>
            <a:lstStyle/>
            <a:p>
              <a:pPr algn="ctr">
                <a:lnSpc>
                  <a:spcPts val="1355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763267" y="4617400"/>
            <a:ext cx="396426" cy="298806"/>
          </a:xfrm>
          <a:custGeom>
            <a:avLst/>
            <a:gdLst/>
            <a:ahLst/>
            <a:cxnLst/>
            <a:rect l="l" t="t" r="r" b="b"/>
            <a:pathLst>
              <a:path w="396426" h="298806">
                <a:moveTo>
                  <a:pt x="0" y="0"/>
                </a:moveTo>
                <a:lnTo>
                  <a:pt x="396426" y="0"/>
                </a:lnTo>
                <a:lnTo>
                  <a:pt x="396426" y="298807"/>
                </a:lnTo>
                <a:lnTo>
                  <a:pt x="0" y="2988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  <p:grpSp>
        <p:nvGrpSpPr>
          <p:cNvPr id="27" name="Group 27"/>
          <p:cNvGrpSpPr/>
          <p:nvPr/>
        </p:nvGrpSpPr>
        <p:grpSpPr>
          <a:xfrm rot="2224821">
            <a:off x="11276565" y="2464613"/>
            <a:ext cx="13109021" cy="11470394"/>
            <a:chOff x="0" y="0"/>
            <a:chExt cx="812800" cy="7112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142445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27000" y="330200"/>
              <a:ext cx="558800" cy="3302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5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613696" y="1858846"/>
            <a:ext cx="6842953" cy="1340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316"/>
              </a:lnSpc>
            </a:pPr>
            <a:r>
              <a:rPr lang="en-US" sz="9316" b="1">
                <a:solidFill>
                  <a:srgbClr val="B00001"/>
                </a:solidFill>
                <a:latin typeface="Telegraf Bold"/>
                <a:ea typeface="Telegraf Bold"/>
                <a:cs typeface="Telegraf Bold"/>
                <a:sym typeface="Telegraf Bold"/>
              </a:rPr>
              <a:t>OBRIGADO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557124" y="8033123"/>
            <a:ext cx="4024428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  <a:hlinkClick r:id="rId9" tooltip="http://www.most.com.br"/>
              </a:rPr>
              <a:t>www.most.com.br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557124" y="5446488"/>
            <a:ext cx="4431429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  <a:hlinkClick r:id="rId10" tooltip="mailto:suporte@most.com.br"/>
              </a:rPr>
              <a:t>suporte@most.com.br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13696" y="3175395"/>
            <a:ext cx="4800931" cy="614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4"/>
              </a:lnSpc>
            </a:pPr>
            <a:r>
              <a:rPr lang="en-US" sz="4244" b="1">
                <a:solidFill>
                  <a:srgbClr val="B00001"/>
                </a:solidFill>
                <a:latin typeface="Telegraf Bold"/>
                <a:ea typeface="Telegraf Bold"/>
                <a:cs typeface="Telegraf Bold"/>
                <a:sym typeface="Telegraf Bold"/>
              </a:rPr>
              <a:t>POR ESCOLHER A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557124" y="6459135"/>
            <a:ext cx="4431429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142445"/>
                </a:solidFill>
                <a:latin typeface="Garet"/>
                <a:ea typeface="Garet"/>
                <a:cs typeface="Garet"/>
                <a:sym typeface="Garet"/>
                <a:hlinkClick r:id="rId11" tooltip="tel:+5531971355059"/>
              </a:rPr>
              <a:t>(31) 97135-5059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557124" y="6204915"/>
            <a:ext cx="1781354" cy="263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7"/>
              </a:lnSpc>
            </a:pPr>
            <a:r>
              <a:rPr lang="en-US" sz="1781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</a:rPr>
              <a:t>COMERCIAL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557124" y="7324357"/>
            <a:ext cx="4431429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142445"/>
                </a:solidFill>
                <a:latin typeface="Garet"/>
                <a:ea typeface="Garet"/>
                <a:cs typeface="Garet"/>
                <a:sym typeface="Garet"/>
                <a:hlinkClick r:id="rId12" tooltip="tel:+5531997384328"/>
              </a:rPr>
              <a:t>(31) 99738-4328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557124" y="7070137"/>
            <a:ext cx="1781354" cy="263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7"/>
              </a:lnSpc>
            </a:pPr>
            <a:r>
              <a:rPr lang="en-US" sz="1781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</a:rPr>
              <a:t>SUPORTE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557124" y="4578200"/>
            <a:ext cx="4431429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 b="1">
                <a:solidFill>
                  <a:srgbClr val="142445"/>
                </a:solidFill>
                <a:latin typeface="Garet Bold"/>
                <a:ea typeface="Garet Bold"/>
                <a:cs typeface="Garet Bold"/>
                <a:sym typeface="Garet Bold"/>
                <a:hlinkClick r:id="rId13" tooltip="mailto:comercial@most.com.br"/>
              </a:rPr>
              <a:t>comercial@most.com.br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526091" y="3184920"/>
            <a:ext cx="1815547" cy="613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89"/>
              </a:lnSpc>
            </a:pPr>
            <a:r>
              <a:rPr lang="en-US" sz="4289" b="1">
                <a:solidFill>
                  <a:srgbClr val="1C69AE"/>
                </a:solidFill>
                <a:latin typeface="Telegraf Bold"/>
                <a:ea typeface="Telegraf Bold"/>
                <a:cs typeface="Telegraf Bold"/>
                <a:sym typeface="Telegraf Bold"/>
              </a:rPr>
              <a:t>MOST</a:t>
            </a:r>
            <a:r>
              <a:rPr lang="en-US" sz="4289" b="1">
                <a:solidFill>
                  <a:srgbClr val="B00001"/>
                </a:solidFill>
                <a:latin typeface="Telegraf Bold"/>
                <a:ea typeface="Telegraf Bold"/>
                <a:cs typeface="Telegraf Bold"/>
                <a:sym typeface="Telegraf Bold"/>
              </a:rPr>
              <a:t>!</a:t>
            </a:r>
          </a:p>
        </p:txBody>
      </p:sp>
      <p:sp>
        <p:nvSpPr>
          <p:cNvPr id="40" name="Freeform 40"/>
          <p:cNvSpPr/>
          <p:nvPr/>
        </p:nvSpPr>
        <p:spPr>
          <a:xfrm>
            <a:off x="13404420" y="8761072"/>
            <a:ext cx="3854880" cy="708334"/>
          </a:xfrm>
          <a:custGeom>
            <a:avLst/>
            <a:gdLst/>
            <a:ahLst/>
            <a:cxnLst/>
            <a:rect l="l" t="t" r="r" b="b"/>
            <a:pathLst>
              <a:path w="3854880" h="708334">
                <a:moveTo>
                  <a:pt x="0" y="0"/>
                </a:moveTo>
                <a:lnTo>
                  <a:pt x="3854880" y="0"/>
                </a:lnTo>
                <a:lnTo>
                  <a:pt x="3854880" y="708334"/>
                </a:lnTo>
                <a:lnTo>
                  <a:pt x="0" y="708334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pt-BR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2751</Words>
  <Application>Microsoft Office PowerPoint</Application>
  <PresentationFormat>Personalizar</PresentationFormat>
  <Paragraphs>414</Paragraphs>
  <Slides>49</Slides>
  <Notes>17</Notes>
  <HiddenSlides>0</HiddenSlides>
  <MMClips>12</MMClips>
  <ScaleCrop>false</ScaleCrop>
  <HeadingPairs>
    <vt:vector size="6" baseType="variant">
      <vt:variant>
        <vt:lpstr>Fontes usadas</vt:lpstr>
      </vt:variant>
      <vt:variant>
        <vt:i4>11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49</vt:i4>
      </vt:variant>
    </vt:vector>
  </HeadingPairs>
  <TitlesOfParts>
    <vt:vector size="61" baseType="lpstr">
      <vt:lpstr>Arimo</vt:lpstr>
      <vt:lpstr>Garet Bold</vt:lpstr>
      <vt:lpstr>Telegraf Bold</vt:lpstr>
      <vt:lpstr>Aptos</vt:lpstr>
      <vt:lpstr>Arial</vt:lpstr>
      <vt:lpstr>Garet</vt:lpstr>
      <vt:lpstr>Open Sans</vt:lpstr>
      <vt:lpstr>Calibri</vt:lpstr>
      <vt:lpstr>Pathway Gothic One</vt:lpstr>
      <vt:lpstr>Arimo Bold</vt:lpstr>
      <vt:lpstr>Telegraf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Comercial MOST</dc:title>
  <cp:lastModifiedBy>Victor Carvalhais</cp:lastModifiedBy>
  <cp:revision>7</cp:revision>
  <dcterms:created xsi:type="dcterms:W3CDTF">2006-08-16T00:00:00Z</dcterms:created>
  <dcterms:modified xsi:type="dcterms:W3CDTF">2026-06-26T18:13:26Z</dcterms:modified>
  <dc:identifier>DAGmB5KwXb8</dc:identifier>
</cp:coreProperties>
</file>