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omments/modernComment_124_AB2005C2.xml" ContentType="application/vnd.ms-powerpoint.comment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s/modernComment_105_88CF468.xml" ContentType="application/vnd.ms-powerpoint.comment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omments/modernComment_141_703B85C7.xml" ContentType="application/vnd.ms-powerpoint.comment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40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4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comments/modernComment_152_10218A60.xml" ContentType="application/vnd.ms-powerpoint.comments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comments/modernComment_170_F3CB8656.xml" ContentType="application/vnd.ms-powerpoint.comments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98" r:id="rId2"/>
  </p:sldMasterIdLst>
  <p:notesMasterIdLst>
    <p:notesMasterId r:id="rId95"/>
  </p:notesMasterIdLst>
  <p:sldIdLst>
    <p:sldId id="259" r:id="rId3"/>
    <p:sldId id="2147482857" r:id="rId4"/>
    <p:sldId id="307" r:id="rId5"/>
    <p:sldId id="2147483298" r:id="rId6"/>
    <p:sldId id="2147481752" r:id="rId7"/>
    <p:sldId id="288" r:id="rId8"/>
    <p:sldId id="289" r:id="rId9"/>
    <p:sldId id="258" r:id="rId10"/>
    <p:sldId id="2147482909" r:id="rId11"/>
    <p:sldId id="292" r:id="rId12"/>
    <p:sldId id="337" r:id="rId13"/>
    <p:sldId id="2147482861" r:id="rId14"/>
    <p:sldId id="2147482862" r:id="rId15"/>
    <p:sldId id="2147483643" r:id="rId16"/>
    <p:sldId id="282" r:id="rId17"/>
    <p:sldId id="2147481800" r:id="rId18"/>
    <p:sldId id="284" r:id="rId19"/>
    <p:sldId id="261" r:id="rId20"/>
    <p:sldId id="290" r:id="rId21"/>
    <p:sldId id="291" r:id="rId22"/>
    <p:sldId id="2147483647" r:id="rId23"/>
    <p:sldId id="256" r:id="rId24"/>
    <p:sldId id="300" r:id="rId25"/>
    <p:sldId id="314" r:id="rId26"/>
    <p:sldId id="274" r:id="rId27"/>
    <p:sldId id="317" r:id="rId28"/>
    <p:sldId id="2147483319" r:id="rId29"/>
    <p:sldId id="319" r:id="rId30"/>
    <p:sldId id="320" r:id="rId31"/>
    <p:sldId id="318" r:id="rId32"/>
    <p:sldId id="321" r:id="rId33"/>
    <p:sldId id="2147483085" r:id="rId34"/>
    <p:sldId id="324" r:id="rId35"/>
    <p:sldId id="267" r:id="rId36"/>
    <p:sldId id="327" r:id="rId37"/>
    <p:sldId id="285" r:id="rId38"/>
    <p:sldId id="2147483038" r:id="rId39"/>
    <p:sldId id="2147483407" r:id="rId40"/>
    <p:sldId id="2147483408" r:id="rId41"/>
    <p:sldId id="2147483075" r:id="rId42"/>
    <p:sldId id="2147482884" r:id="rId43"/>
    <p:sldId id="2147483076" r:id="rId44"/>
    <p:sldId id="275" r:id="rId45"/>
    <p:sldId id="2147482888" r:id="rId46"/>
    <p:sldId id="2147482889" r:id="rId47"/>
    <p:sldId id="2147483409" r:id="rId48"/>
    <p:sldId id="2147483410" r:id="rId49"/>
    <p:sldId id="2147483516" r:id="rId50"/>
    <p:sldId id="2147483517" r:id="rId51"/>
    <p:sldId id="380" r:id="rId52"/>
    <p:sldId id="323" r:id="rId53"/>
    <p:sldId id="381" r:id="rId54"/>
    <p:sldId id="382" r:id="rId55"/>
    <p:sldId id="2147482860" r:id="rId56"/>
    <p:sldId id="331" r:id="rId57"/>
    <p:sldId id="334" r:id="rId58"/>
    <p:sldId id="335" r:id="rId59"/>
    <p:sldId id="336" r:id="rId60"/>
    <p:sldId id="272" r:id="rId61"/>
    <p:sldId id="338" r:id="rId62"/>
    <p:sldId id="339" r:id="rId63"/>
    <p:sldId id="262" r:id="rId64"/>
    <p:sldId id="264" r:id="rId65"/>
    <p:sldId id="265" r:id="rId66"/>
    <p:sldId id="340" r:id="rId67"/>
    <p:sldId id="342" r:id="rId68"/>
    <p:sldId id="343" r:id="rId69"/>
    <p:sldId id="294" r:id="rId70"/>
    <p:sldId id="346" r:id="rId71"/>
    <p:sldId id="347" r:id="rId72"/>
    <p:sldId id="348" r:id="rId73"/>
    <p:sldId id="349" r:id="rId74"/>
    <p:sldId id="350" r:id="rId75"/>
    <p:sldId id="351" r:id="rId76"/>
    <p:sldId id="354" r:id="rId77"/>
    <p:sldId id="355" r:id="rId78"/>
    <p:sldId id="361" r:id="rId79"/>
    <p:sldId id="362" r:id="rId80"/>
    <p:sldId id="364" r:id="rId81"/>
    <p:sldId id="367" r:id="rId82"/>
    <p:sldId id="368" r:id="rId83"/>
    <p:sldId id="369" r:id="rId84"/>
    <p:sldId id="370" r:id="rId85"/>
    <p:sldId id="372" r:id="rId86"/>
    <p:sldId id="374" r:id="rId87"/>
    <p:sldId id="377" r:id="rId88"/>
    <p:sldId id="378" r:id="rId89"/>
    <p:sldId id="280" r:id="rId90"/>
    <p:sldId id="2147481776" r:id="rId91"/>
    <p:sldId id="305" r:id="rId92"/>
    <p:sldId id="257" r:id="rId93"/>
    <p:sldId id="2147483646" r:id="rId94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C531C68C-9CAB-4812-86D4-4A49FD23A9F5}">
          <p14:sldIdLst>
            <p14:sldId id="259"/>
            <p14:sldId id="2147482857"/>
            <p14:sldId id="307"/>
            <p14:sldId id="2147483298"/>
            <p14:sldId id="2147481752"/>
            <p14:sldId id="288"/>
            <p14:sldId id="289"/>
            <p14:sldId id="258"/>
            <p14:sldId id="2147482909"/>
            <p14:sldId id="292"/>
            <p14:sldId id="337"/>
            <p14:sldId id="2147482861"/>
            <p14:sldId id="2147482862"/>
            <p14:sldId id="2147483643"/>
            <p14:sldId id="282"/>
            <p14:sldId id="2147481800"/>
            <p14:sldId id="284"/>
            <p14:sldId id="261"/>
            <p14:sldId id="290"/>
            <p14:sldId id="291"/>
            <p14:sldId id="2147483647"/>
            <p14:sldId id="256"/>
            <p14:sldId id="300"/>
            <p14:sldId id="314"/>
            <p14:sldId id="274"/>
            <p14:sldId id="317"/>
            <p14:sldId id="2147483319"/>
            <p14:sldId id="319"/>
            <p14:sldId id="320"/>
            <p14:sldId id="318"/>
            <p14:sldId id="321"/>
            <p14:sldId id="2147483085"/>
            <p14:sldId id="324"/>
            <p14:sldId id="267"/>
            <p14:sldId id="327"/>
            <p14:sldId id="285"/>
            <p14:sldId id="2147483038"/>
            <p14:sldId id="2147483407"/>
            <p14:sldId id="2147483408"/>
            <p14:sldId id="2147483075"/>
            <p14:sldId id="2147482884"/>
            <p14:sldId id="2147483076"/>
            <p14:sldId id="275"/>
            <p14:sldId id="2147482888"/>
            <p14:sldId id="2147482889"/>
            <p14:sldId id="2147483409"/>
            <p14:sldId id="2147483410"/>
            <p14:sldId id="2147483516"/>
            <p14:sldId id="2147483517"/>
            <p14:sldId id="380"/>
            <p14:sldId id="323"/>
            <p14:sldId id="381"/>
            <p14:sldId id="382"/>
            <p14:sldId id="2147482860"/>
            <p14:sldId id="331"/>
            <p14:sldId id="334"/>
            <p14:sldId id="335"/>
            <p14:sldId id="336"/>
            <p14:sldId id="272"/>
            <p14:sldId id="338"/>
            <p14:sldId id="339"/>
            <p14:sldId id="262"/>
            <p14:sldId id="264"/>
            <p14:sldId id="265"/>
            <p14:sldId id="340"/>
            <p14:sldId id="342"/>
            <p14:sldId id="343"/>
            <p14:sldId id="294"/>
            <p14:sldId id="346"/>
            <p14:sldId id="347"/>
            <p14:sldId id="348"/>
            <p14:sldId id="349"/>
            <p14:sldId id="350"/>
            <p14:sldId id="351"/>
            <p14:sldId id="354"/>
            <p14:sldId id="355"/>
            <p14:sldId id="361"/>
            <p14:sldId id="362"/>
            <p14:sldId id="364"/>
            <p14:sldId id="367"/>
            <p14:sldId id="368"/>
            <p14:sldId id="369"/>
            <p14:sldId id="370"/>
            <p14:sldId id="372"/>
            <p14:sldId id="374"/>
            <p14:sldId id="377"/>
            <p14:sldId id="378"/>
            <p14:sldId id="280"/>
            <p14:sldId id="2147481776"/>
            <p14:sldId id="305"/>
            <p14:sldId id="257"/>
            <p14:sldId id="2147483646"/>
          </p14:sldIdLst>
        </p14:section>
        <p14:section name="CIA" id="{ED2CB3C5-C8D3-417A-A39F-8C982CBCF9A1}">
          <p14:sldIdLst/>
        </p14:section>
        <p14:section name="Revolução Processos Negócio" id="{E87D6980-2ABF-4556-9779-48F9038C8443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4B4E10F-254D-1EEB-5CE0-FCB77BF13EDC}" name="Glaucia Azevedo" initials="GA" userId="S::glaucia.azevedo@iprocess.com.br::02b53feb-5d72-4089-a571-4386bc0d933a" providerId="AD"/>
  <p188:author id="{42C92624-5B4E-100B-5474-2D3E3B87200F}" name="Kelly Sganderla" initials="KS" userId="S::kelly.sganderla@iprocess.com.br::4fe74840-ff17-4d6b-a9d3-b2e418a4cca9" providerId="AD"/>
  <p188:author id="{F746C65E-E471-0B73-B506-EA3674B1F3A1}" name="Nanachara Veloso" initials="NV" userId="S::nanachara.veloso@iprocess.com.br::a34787bc-bba6-4ded-ac91-d298dfa0410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EEB544-AD3F-4405-A40B-81D9BF97F539}" v="3" dt="2026-06-26T13:14:10.6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Estilo Médio 2 - Ênfas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521"/>
  </p:normalViewPr>
  <p:slideViewPr>
    <p:cSldViewPr snapToGrid="0">
      <p:cViewPr varScale="1">
        <p:scale>
          <a:sx n="61" d="100"/>
          <a:sy n="61" d="100"/>
        </p:scale>
        <p:origin x="58" y="557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102" Type="http://schemas.microsoft.com/office/2018/10/relationships/authors" Target="authors.xml"/><Relationship Id="rId5" Type="http://schemas.openxmlformats.org/officeDocument/2006/relationships/slide" Target="slides/slide3.xml"/><Relationship Id="rId90" Type="http://schemas.openxmlformats.org/officeDocument/2006/relationships/slide" Target="slides/slide88.xml"/><Relationship Id="rId95" Type="http://schemas.openxmlformats.org/officeDocument/2006/relationships/notesMaster" Target="notesMasters/notesMaster1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tableStyles" Target="tableStyles.xml"/><Relationship Id="rId10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viewProps" Target="view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100" Type="http://schemas.microsoft.com/office/2016/11/relationships/changesInfo" Target="changesInfos/changesInfo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slide" Target="slides/slide91.xml"/><Relationship Id="rId98" Type="http://schemas.openxmlformats.org/officeDocument/2006/relationships/theme" Target="theme/theme1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 Carvalhais" userId="02deb496554e253a" providerId="LiveId" clId="{720DD2EA-1D9F-4EFB-81B5-163496F78E28}"/>
    <pc:docChg chg="custSel addSld delSld modSld modSection">
      <pc:chgData name="Victor Carvalhais" userId="02deb496554e253a" providerId="LiveId" clId="{720DD2EA-1D9F-4EFB-81B5-163496F78E28}" dt="2026-06-26T14:31:07.406" v="28"/>
      <pc:docMkLst>
        <pc:docMk/>
      </pc:docMkLst>
      <pc:sldChg chg="addSp modSp new mod">
        <pc:chgData name="Victor Carvalhais" userId="02deb496554e253a" providerId="LiveId" clId="{720DD2EA-1D9F-4EFB-81B5-163496F78E28}" dt="2026-06-26T14:31:07.406" v="28"/>
        <pc:sldMkLst>
          <pc:docMk/>
          <pc:sldMk cId="1279893449" sldId="259"/>
        </pc:sldMkLst>
        <pc:picChg chg="add mod">
          <ac:chgData name="Victor Carvalhais" userId="02deb496554e253a" providerId="LiveId" clId="{720DD2EA-1D9F-4EFB-81B5-163496F78E28}" dt="2026-06-26T14:31:07.406" v="28"/>
          <ac:picMkLst>
            <pc:docMk/>
            <pc:sldMk cId="1279893449" sldId="259"/>
            <ac:picMk id="3" creationId="{FBED7773-473C-0DC3-05C8-5F233F192E4D}"/>
          </ac:picMkLst>
        </pc:picChg>
      </pc:sldChg>
      <pc:sldChg chg="modSp mod">
        <pc:chgData name="Victor Carvalhais" userId="02deb496554e253a" providerId="LiveId" clId="{720DD2EA-1D9F-4EFB-81B5-163496F78E28}" dt="2026-06-26T13:13:11.972" v="16" actId="404"/>
        <pc:sldMkLst>
          <pc:docMk/>
          <pc:sldMk cId="4080506494" sldId="272"/>
        </pc:sldMkLst>
        <pc:spChg chg="mod">
          <ac:chgData name="Victor Carvalhais" userId="02deb496554e253a" providerId="LiveId" clId="{720DD2EA-1D9F-4EFB-81B5-163496F78E28}" dt="2026-06-26T13:13:11.972" v="16" actId="404"/>
          <ac:spMkLst>
            <pc:docMk/>
            <pc:sldMk cId="4080506494" sldId="272"/>
            <ac:spMk id="2" creationId="{28041A80-BD78-CA00-26C1-F39207EEBC8D}"/>
          </ac:spMkLst>
        </pc:spChg>
      </pc:sldChg>
      <pc:sldChg chg="modSp mod">
        <pc:chgData name="Victor Carvalhais" userId="02deb496554e253a" providerId="LiveId" clId="{720DD2EA-1D9F-4EFB-81B5-163496F78E28}" dt="2026-06-26T13:13:30.454" v="20" actId="404"/>
        <pc:sldMkLst>
          <pc:docMk/>
          <pc:sldMk cId="3616589215" sldId="331"/>
        </pc:sldMkLst>
        <pc:spChg chg="mod">
          <ac:chgData name="Victor Carvalhais" userId="02deb496554e253a" providerId="LiveId" clId="{720DD2EA-1D9F-4EFB-81B5-163496F78E28}" dt="2026-06-26T13:13:30.454" v="20" actId="404"/>
          <ac:spMkLst>
            <pc:docMk/>
            <pc:sldMk cId="3616589215" sldId="331"/>
            <ac:spMk id="2" creationId="{6E0A3DAC-74FE-06DD-084C-C570E279CF31}"/>
          </ac:spMkLst>
        </pc:spChg>
      </pc:sldChg>
      <pc:sldChg chg="modSp mod">
        <pc:chgData name="Victor Carvalhais" userId="02deb496554e253a" providerId="LiveId" clId="{720DD2EA-1D9F-4EFB-81B5-163496F78E28}" dt="2026-06-26T13:13:25.686" v="19" actId="404"/>
        <pc:sldMkLst>
          <pc:docMk/>
          <pc:sldMk cId="3584991726" sldId="334"/>
        </pc:sldMkLst>
        <pc:spChg chg="mod">
          <ac:chgData name="Victor Carvalhais" userId="02deb496554e253a" providerId="LiveId" clId="{720DD2EA-1D9F-4EFB-81B5-163496F78E28}" dt="2026-06-26T13:13:25.686" v="19" actId="404"/>
          <ac:spMkLst>
            <pc:docMk/>
            <pc:sldMk cId="3584991726" sldId="334"/>
            <ac:spMk id="2" creationId="{BA8C4DBA-09CA-B487-38C2-3F2838E62077}"/>
          </ac:spMkLst>
        </pc:spChg>
      </pc:sldChg>
      <pc:sldChg chg="modSp mod">
        <pc:chgData name="Victor Carvalhais" userId="02deb496554e253a" providerId="LiveId" clId="{720DD2EA-1D9F-4EFB-81B5-163496F78E28}" dt="2026-06-26T13:13:21.412" v="18" actId="404"/>
        <pc:sldMkLst>
          <pc:docMk/>
          <pc:sldMk cId="1900732405" sldId="335"/>
        </pc:sldMkLst>
        <pc:spChg chg="mod">
          <ac:chgData name="Victor Carvalhais" userId="02deb496554e253a" providerId="LiveId" clId="{720DD2EA-1D9F-4EFB-81B5-163496F78E28}" dt="2026-06-26T13:13:21.412" v="18" actId="404"/>
          <ac:spMkLst>
            <pc:docMk/>
            <pc:sldMk cId="1900732405" sldId="335"/>
            <ac:spMk id="2" creationId="{0942A95F-CFC1-5B81-6640-0A454586D00C}"/>
          </ac:spMkLst>
        </pc:spChg>
      </pc:sldChg>
      <pc:sldChg chg="modSp mod">
        <pc:chgData name="Victor Carvalhais" userId="02deb496554e253a" providerId="LiveId" clId="{720DD2EA-1D9F-4EFB-81B5-163496F78E28}" dt="2026-06-26T13:13:17.536" v="17" actId="404"/>
        <pc:sldMkLst>
          <pc:docMk/>
          <pc:sldMk cId="872138283" sldId="336"/>
        </pc:sldMkLst>
        <pc:spChg chg="mod">
          <ac:chgData name="Victor Carvalhais" userId="02deb496554e253a" providerId="LiveId" clId="{720DD2EA-1D9F-4EFB-81B5-163496F78E28}" dt="2026-06-26T13:13:17.536" v="17" actId="404"/>
          <ac:spMkLst>
            <pc:docMk/>
            <pc:sldMk cId="872138283" sldId="336"/>
            <ac:spMk id="2" creationId="{C56FFEE7-C862-F5CF-7386-12A2969611AB}"/>
          </ac:spMkLst>
        </pc:spChg>
      </pc:sldChg>
      <pc:sldChg chg="modSp mod">
        <pc:chgData name="Victor Carvalhais" userId="02deb496554e253a" providerId="LiveId" clId="{720DD2EA-1D9F-4EFB-81B5-163496F78E28}" dt="2026-06-26T13:13:04.789" v="15" actId="404"/>
        <pc:sldMkLst>
          <pc:docMk/>
          <pc:sldMk cId="270633568" sldId="338"/>
        </pc:sldMkLst>
        <pc:spChg chg="mod">
          <ac:chgData name="Victor Carvalhais" userId="02deb496554e253a" providerId="LiveId" clId="{720DD2EA-1D9F-4EFB-81B5-163496F78E28}" dt="2026-06-26T13:13:04.789" v="15" actId="404"/>
          <ac:spMkLst>
            <pc:docMk/>
            <pc:sldMk cId="270633568" sldId="338"/>
            <ac:spMk id="2" creationId="{F88F4344-634F-15C1-3840-A65D449DAA6D}"/>
          </ac:spMkLst>
        </pc:spChg>
      </pc:sldChg>
      <pc:sldChg chg="modSp mod">
        <pc:chgData name="Victor Carvalhais" userId="02deb496554e253a" providerId="LiveId" clId="{720DD2EA-1D9F-4EFB-81B5-163496F78E28}" dt="2026-06-26T13:12:59.332" v="14" actId="404"/>
        <pc:sldMkLst>
          <pc:docMk/>
          <pc:sldMk cId="4183591435" sldId="339"/>
        </pc:sldMkLst>
        <pc:spChg chg="mod">
          <ac:chgData name="Victor Carvalhais" userId="02deb496554e253a" providerId="LiveId" clId="{720DD2EA-1D9F-4EFB-81B5-163496F78E28}" dt="2026-06-26T13:12:59.332" v="14" actId="404"/>
          <ac:spMkLst>
            <pc:docMk/>
            <pc:sldMk cId="4183591435" sldId="339"/>
            <ac:spMk id="13" creationId="{F77911BB-8E7B-AC6A-6D50-5A236D988246}"/>
          </ac:spMkLst>
        </pc:spChg>
      </pc:sldChg>
      <pc:sldChg chg="modSp mod">
        <pc:chgData name="Victor Carvalhais" userId="02deb496554e253a" providerId="LiveId" clId="{720DD2EA-1D9F-4EFB-81B5-163496F78E28}" dt="2026-06-26T13:12:52.041" v="13" actId="404"/>
        <pc:sldMkLst>
          <pc:docMk/>
          <pc:sldMk cId="1854966775" sldId="340"/>
        </pc:sldMkLst>
        <pc:spChg chg="mod">
          <ac:chgData name="Victor Carvalhais" userId="02deb496554e253a" providerId="LiveId" clId="{720DD2EA-1D9F-4EFB-81B5-163496F78E28}" dt="2026-06-26T13:12:52.041" v="13" actId="404"/>
          <ac:spMkLst>
            <pc:docMk/>
            <pc:sldMk cId="1854966775" sldId="340"/>
            <ac:spMk id="5" creationId="{29C52AF4-C597-2E32-4A04-59DC5EC97379}"/>
          </ac:spMkLst>
        </pc:spChg>
      </pc:sldChg>
      <pc:sldChg chg="modSp mod">
        <pc:chgData name="Victor Carvalhais" userId="02deb496554e253a" providerId="LiveId" clId="{720DD2EA-1D9F-4EFB-81B5-163496F78E28}" dt="2026-06-26T13:12:47.266" v="12" actId="404"/>
        <pc:sldMkLst>
          <pc:docMk/>
          <pc:sldMk cId="267562109" sldId="342"/>
        </pc:sldMkLst>
        <pc:spChg chg="mod">
          <ac:chgData name="Victor Carvalhais" userId="02deb496554e253a" providerId="LiveId" clId="{720DD2EA-1D9F-4EFB-81B5-163496F78E28}" dt="2026-06-26T13:12:47.266" v="12" actId="404"/>
          <ac:spMkLst>
            <pc:docMk/>
            <pc:sldMk cId="267562109" sldId="342"/>
            <ac:spMk id="64" creationId="{8DDDFF6E-D826-070B-91C2-A700174F3481}"/>
          </ac:spMkLst>
        </pc:spChg>
      </pc:sldChg>
      <pc:sldChg chg="modSp mod">
        <pc:chgData name="Victor Carvalhais" userId="02deb496554e253a" providerId="LiveId" clId="{720DD2EA-1D9F-4EFB-81B5-163496F78E28}" dt="2026-06-26T13:12:43.712" v="11" actId="404"/>
        <pc:sldMkLst>
          <pc:docMk/>
          <pc:sldMk cId="2726145322" sldId="343"/>
        </pc:sldMkLst>
        <pc:spChg chg="mod">
          <ac:chgData name="Victor Carvalhais" userId="02deb496554e253a" providerId="LiveId" clId="{720DD2EA-1D9F-4EFB-81B5-163496F78E28}" dt="2026-06-26T13:12:43.712" v="11" actId="404"/>
          <ac:spMkLst>
            <pc:docMk/>
            <pc:sldMk cId="2726145322" sldId="343"/>
            <ac:spMk id="5" creationId="{10907FCC-79C6-2639-A50F-549B2C49C89C}"/>
          </ac:spMkLst>
        </pc:spChg>
      </pc:sldChg>
      <pc:sldChg chg="modSp mod">
        <pc:chgData name="Victor Carvalhais" userId="02deb496554e253a" providerId="LiveId" clId="{720DD2EA-1D9F-4EFB-81B5-163496F78E28}" dt="2026-06-26T13:12:32.839" v="10" actId="404"/>
        <pc:sldMkLst>
          <pc:docMk/>
          <pc:sldMk cId="762208586" sldId="346"/>
        </pc:sldMkLst>
        <pc:spChg chg="mod">
          <ac:chgData name="Victor Carvalhais" userId="02deb496554e253a" providerId="LiveId" clId="{720DD2EA-1D9F-4EFB-81B5-163496F78E28}" dt="2026-06-26T13:12:32.839" v="10" actId="404"/>
          <ac:spMkLst>
            <pc:docMk/>
            <pc:sldMk cId="762208586" sldId="346"/>
            <ac:spMk id="5" creationId="{C421EBD2-170D-CE48-69A1-3691F40528DD}"/>
          </ac:spMkLst>
        </pc:spChg>
      </pc:sldChg>
      <pc:sldChg chg="modSp mod">
        <pc:chgData name="Victor Carvalhais" userId="02deb496554e253a" providerId="LiveId" clId="{720DD2EA-1D9F-4EFB-81B5-163496F78E28}" dt="2026-06-26T13:12:22.849" v="9" actId="404"/>
        <pc:sldMkLst>
          <pc:docMk/>
          <pc:sldMk cId="404803494" sldId="348"/>
        </pc:sldMkLst>
        <pc:spChg chg="mod">
          <ac:chgData name="Victor Carvalhais" userId="02deb496554e253a" providerId="LiveId" clId="{720DD2EA-1D9F-4EFB-81B5-163496F78E28}" dt="2026-06-26T13:12:22.849" v="9" actId="404"/>
          <ac:spMkLst>
            <pc:docMk/>
            <pc:sldMk cId="404803494" sldId="348"/>
            <ac:spMk id="5" creationId="{5166FD03-61A2-3DEC-BC56-249326BDCBAE}"/>
          </ac:spMkLst>
        </pc:spChg>
      </pc:sldChg>
      <pc:sldChg chg="addSp delSp modSp mod">
        <pc:chgData name="Victor Carvalhais" userId="02deb496554e253a" providerId="LiveId" clId="{720DD2EA-1D9F-4EFB-81B5-163496F78E28}" dt="2026-06-26T13:12:09.808" v="7" actId="403"/>
        <pc:sldMkLst>
          <pc:docMk/>
          <pc:sldMk cId="3695320374" sldId="349"/>
        </pc:sldMkLst>
        <pc:spChg chg="mod">
          <ac:chgData name="Victor Carvalhais" userId="02deb496554e253a" providerId="LiveId" clId="{720DD2EA-1D9F-4EFB-81B5-163496F78E28}" dt="2026-06-26T13:12:09.808" v="7" actId="403"/>
          <ac:spMkLst>
            <pc:docMk/>
            <pc:sldMk cId="3695320374" sldId="349"/>
            <ac:spMk id="9" creationId="{D6AC992C-5328-C5C0-7DAC-3479445532F2}"/>
          </ac:spMkLst>
        </pc:spChg>
        <pc:graphicFrameChg chg="add del mod">
          <ac:chgData name="Victor Carvalhais" userId="02deb496554e253a" providerId="LiveId" clId="{720DD2EA-1D9F-4EFB-81B5-163496F78E28}" dt="2026-06-26T13:11:49.313" v="3" actId="478"/>
          <ac:graphicFrameMkLst>
            <pc:docMk/>
            <pc:sldMk cId="3695320374" sldId="349"/>
            <ac:graphicFrameMk id="2" creationId="{BAC5F704-4994-3751-AD86-50E0470D1DFC}"/>
          </ac:graphicFrameMkLst>
        </pc:graphicFrameChg>
      </pc:sldChg>
      <pc:sldChg chg="modSp mod">
        <pc:chgData name="Victor Carvalhais" userId="02deb496554e253a" providerId="LiveId" clId="{720DD2EA-1D9F-4EFB-81B5-163496F78E28}" dt="2026-06-26T13:12:00.821" v="4" actId="404"/>
        <pc:sldMkLst>
          <pc:docMk/>
          <pc:sldMk cId="161225526" sldId="350"/>
        </pc:sldMkLst>
        <pc:spChg chg="mod">
          <ac:chgData name="Victor Carvalhais" userId="02deb496554e253a" providerId="LiveId" clId="{720DD2EA-1D9F-4EFB-81B5-163496F78E28}" dt="2026-06-26T13:12:00.821" v="4" actId="404"/>
          <ac:spMkLst>
            <pc:docMk/>
            <pc:sldMk cId="161225526" sldId="350"/>
            <ac:spMk id="5" creationId="{BC241D9B-76EA-2B41-D79D-34D1041E2C67}"/>
          </ac:spMkLst>
        </pc:spChg>
      </pc:sldChg>
      <pc:sldChg chg="modSp mod">
        <pc:chgData name="Victor Carvalhais" userId="02deb496554e253a" providerId="LiveId" clId="{720DD2EA-1D9F-4EFB-81B5-163496F78E28}" dt="2026-06-26T13:10:52.947" v="0" actId="404"/>
        <pc:sldMkLst>
          <pc:docMk/>
          <pc:sldMk cId="3440412546" sldId="351"/>
        </pc:sldMkLst>
        <pc:spChg chg="mod">
          <ac:chgData name="Victor Carvalhais" userId="02deb496554e253a" providerId="LiveId" clId="{720DD2EA-1D9F-4EFB-81B5-163496F78E28}" dt="2026-06-26T13:10:52.947" v="0" actId="404"/>
          <ac:spMkLst>
            <pc:docMk/>
            <pc:sldMk cId="3440412546" sldId="351"/>
            <ac:spMk id="5" creationId="{9F4906A3-900D-E285-B80C-1735D45479CE}"/>
          </ac:spMkLst>
        </pc:spChg>
      </pc:sldChg>
      <pc:sldChg chg="del">
        <pc:chgData name="Victor Carvalhais" userId="02deb496554e253a" providerId="LiveId" clId="{720DD2EA-1D9F-4EFB-81B5-163496F78E28}" dt="2026-06-26T13:15:19.096" v="25" actId="47"/>
        <pc:sldMkLst>
          <pc:docMk/>
          <pc:sldMk cId="1687871903" sldId="373"/>
        </pc:sldMkLst>
      </pc:sldChg>
      <pc:sldChg chg="mod modShow">
        <pc:chgData name="Victor Carvalhais" userId="02deb496554e253a" providerId="LiveId" clId="{720DD2EA-1D9F-4EFB-81B5-163496F78E28}" dt="2026-06-26T13:13:44.466" v="21" actId="729"/>
        <pc:sldMkLst>
          <pc:docMk/>
          <pc:sldMk cId="435573675" sldId="2147482861"/>
        </pc:sldMkLst>
      </pc:sldChg>
      <pc:sldChg chg="mod modShow">
        <pc:chgData name="Victor Carvalhais" userId="02deb496554e253a" providerId="LiveId" clId="{720DD2EA-1D9F-4EFB-81B5-163496F78E28}" dt="2026-06-26T13:13:44.466" v="21" actId="729"/>
        <pc:sldMkLst>
          <pc:docMk/>
          <pc:sldMk cId="3850574786" sldId="2147482862"/>
        </pc:sldMkLst>
      </pc:sldChg>
      <pc:sldChg chg="del">
        <pc:chgData name="Victor Carvalhais" userId="02deb496554e253a" providerId="LiveId" clId="{720DD2EA-1D9F-4EFB-81B5-163496F78E28}" dt="2026-06-26T13:15:03.340" v="24" actId="47"/>
        <pc:sldMkLst>
          <pc:docMk/>
          <pc:sldMk cId="3291801211" sldId="2147483318"/>
        </pc:sldMkLst>
      </pc:sldChg>
      <pc:sldChg chg="modAnim">
        <pc:chgData name="Victor Carvalhais" userId="02deb496554e253a" providerId="LiveId" clId="{720DD2EA-1D9F-4EFB-81B5-163496F78E28}" dt="2026-06-26T13:14:10.689" v="23"/>
        <pc:sldMkLst>
          <pc:docMk/>
          <pc:sldMk cId="3415236332" sldId="2147483643"/>
        </pc:sldMkLst>
      </pc:sldChg>
    </pc:docChg>
  </pc:docChgLst>
</pc:chgInfo>
</file>

<file path=ppt/comments/modernComment_105_88CF46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4CE49EB-D505-3F40-A566-D91E9164EE3C}" authorId="{F746C65E-E471-0B73-B506-EA3674B1F3A1}" status="resolved" created="2026-04-09T20:26:25.149">
    <pc:sldMkLst xmlns:pc="http://schemas.microsoft.com/office/powerpoint/2013/main/command">
      <pc:docMk/>
      <pc:sldMk cId="5833418" sldId="2147483477"/>
    </pc:sldMkLst>
    <p188:txBody>
      <a:bodyPr/>
      <a:lstStyle/>
      <a:p>
        <a:r>
          <a:rPr lang="pt-BR"/>
          <a:t>Incluir o gatilho</a:t>
        </a:r>
      </a:p>
    </p188:txBody>
  </p188:cm>
</p188:cmLst>
</file>

<file path=ppt/comments/modernComment_124_AB2005C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2C21289-CFE7-45AA-B37C-AC05B35E9B26}" authorId="{42C92624-5B4E-100B-5474-2D3E3B87200F}" created="2026-04-10T15:25:30.0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71002562" sldId="292"/>
      <ac:picMk id="10" creationId="{AFFEA0EB-E560-23F7-31D2-771450690135}"/>
    </ac:deMkLst>
    <p188:txBody>
      <a:bodyPr/>
      <a:lstStyle/>
      <a:p>
        <a:r>
          <a:rPr lang="pt-BR"/>
          <a:t>Video de IA para compreender/interpretar - analisar riscos aalisar contrato riscos, conferencia imposto nota fiscal.</a:t>
        </a:r>
      </a:p>
    </p188:txBody>
  </p188:cm>
</p188:cmLst>
</file>

<file path=ppt/comments/modernComment_141_703B85C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BECBE07-B1F1-435D-A9F5-422659BD1AD3}" authorId="{F746C65E-E471-0B73-B506-EA3674B1F3A1}" created="2026-03-27T13:46:25.955">
    <pc:sldMkLst xmlns:pc="http://schemas.microsoft.com/office/powerpoint/2013/main/command">
      <pc:docMk/>
      <pc:sldMk cId="2440551593" sldId="2147483431"/>
    </pc:sldMkLst>
    <p188:txBody>
      <a:bodyPr/>
      <a:lstStyle/>
      <a:p>
        <a:r>
          <a:rPr lang="pt-BR"/>
          <a:t>Verificar se possui vídeo de execução do agente</a:t>
        </a:r>
      </a:p>
    </p188:txBody>
  </p188:cm>
</p188:cmLst>
</file>

<file path=ppt/comments/modernComment_152_10218A6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BC090AB-9544-42AE-999A-01E29A130881}" authorId="{94B4E10F-254D-1EEB-5CE0-FCB77BF13EDC}" created="2026-03-09T02:09:20.60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70633568" sldId="338"/>
      <ac:spMk id="37" creationId="{A02572B4-2C7E-D92D-EBB9-2522CD1B8039}"/>
      <ac:txMk cp="0" len="7">
        <ac:context len="14" hash="3833811604"/>
      </ac:txMk>
    </ac:txMkLst>
    <p188:pos x="1080937" y="374736"/>
    <p188:txBody>
      <a:bodyPr/>
      <a:lstStyle/>
      <a:p>
        <a:r>
          <a:rPr lang="pt-BR"/>
          <a:t>Incluir etapas com passos</a:t>
        </a:r>
      </a:p>
    </p188:txBody>
  </p188:cm>
</p188:cmLst>
</file>

<file path=ppt/comments/modernComment_170_F3CB86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C1C7C62-937F-4999-88A2-4C458A6B4D8D}" authorId="{F746C65E-E471-0B73-B506-EA3674B1F3A1}" created="2026-04-02T20:23:52.686">
    <pc:sldMkLst xmlns:pc="http://schemas.microsoft.com/office/powerpoint/2013/main/command">
      <pc:docMk/>
      <pc:sldMk cId="3155749460" sldId="2147483447"/>
    </pc:sldMkLst>
    <p188:txBody>
      <a:bodyPr/>
      <a:lstStyle/>
      <a:p>
        <a:r>
          <a:rPr lang="pt-BR"/>
          <a:t>[@Eduardo Britto] verificar se queres manter o canvas neste formato e também o primeiro exemplo.
Os demais exemplos faço de acordo com o teu retorno.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/>
      <dgm:t>
        <a:bodyPr/>
        <a:lstStyle/>
        <a:p>
          <a:r>
            <a:rPr lang="pt-BR" sz="1200" b="1"/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/>
      <dgm:t>
        <a:bodyPr/>
        <a:lstStyle/>
        <a:p>
          <a:r>
            <a:rPr lang="pt-BR" sz="1200" b="1"/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6322">
        <dgm:presLayoutVars>
          <dgm:chMax val="0"/>
          <dgm:chPref val="0"/>
          <dgm:bulletEnabled val="1"/>
        </dgm:presLayoutVars>
      </dgm:prSet>
      <dgm:spPr/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1124" custLinFactNeighborY="1380">
        <dgm:presLayoutVars>
          <dgm:chMax val="0"/>
          <dgm:chPref val="0"/>
          <dgm:bulletEnabled val="1"/>
        </dgm:presLayoutVars>
      </dgm:prSet>
      <dgm:spPr>
        <a:xfrm>
          <a:off x="0" y="0"/>
          <a:ext cx="1863000" cy="494971"/>
        </a:xfrm>
        <a:prstGeom prst="chevron">
          <a:avLst/>
        </a:prstGeom>
      </dgm:spPr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 custLinFactNeighborY="-3885">
        <dgm:presLayoutVars>
          <dgm:chMax val="0"/>
          <dgm:chPref val="0"/>
          <dgm:bulletEnabled val="1"/>
        </dgm:presLayoutVars>
      </dgm:prSet>
      <dgm:spPr>
        <a:xfrm>
          <a:off x="1678793" y="0"/>
          <a:ext cx="1863000" cy="494971"/>
        </a:xfrm>
        <a:prstGeom prst="chevron">
          <a:avLst/>
        </a:prstGeom>
      </dgm:spPr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 custLinFactNeighborY="1380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49497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 custLinFactNeighborY="1380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 custLinFactNeighborY="1380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6322">
        <dgm:presLayoutVars>
          <dgm:chMax val="0"/>
          <dgm:chPref val="0"/>
          <dgm:bulletEnabled val="1"/>
        </dgm:presLayoutVars>
      </dgm:prSet>
      <dgm:spPr/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59172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rgbClr val="EB891B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6322">
        <dgm:presLayoutVars>
          <dgm:chMax val="0"/>
          <dgm:chPref val="0"/>
          <dgm:bulletEnabled val="1"/>
        </dgm:presLayoutVars>
      </dgm:prSet>
      <dgm:spPr/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59172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3F2D410-E1D6-4F4C-86B3-102B4ABB69BE}" type="doc">
      <dgm:prSet loTypeId="urn:microsoft.com/office/officeart/2005/8/layout/chevron1" loCatId="process" qsTypeId="urn:microsoft.com/office/officeart/2005/8/quickstyle/simple1#25" qsCatId="simple" csTypeId="urn:microsoft.com/office/officeart/2005/8/colors/colorful5" csCatId="colorful" phldr="1"/>
      <dgm:spPr/>
    </dgm:pt>
    <dgm:pt modelId="{74B91EC8-CD19-4683-B9E1-C9191D5F4A25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Descoberta e Modelagem</a:t>
          </a:r>
        </a:p>
      </dgm:t>
    </dgm:pt>
    <dgm:pt modelId="{207B6A5F-5899-46FC-9C4E-A68F95B63299}" type="par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F5860632-65D9-4D52-B492-D58C80E9ED33}" type="sibTrans" cxnId="{896034DA-F2F1-4A36-8B5A-055BA857973A}">
      <dgm:prSet/>
      <dgm:spPr/>
      <dgm:t>
        <a:bodyPr/>
        <a:lstStyle/>
        <a:p>
          <a:endParaRPr lang="pt-BR" sz="1800" b="1"/>
        </a:p>
      </dgm:t>
    </dgm:pt>
    <dgm:pt modelId="{81DA52A2-2CB9-41EE-B705-69A66EEC2AAC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Análise</a:t>
          </a:r>
        </a:p>
      </dgm:t>
    </dgm:pt>
    <dgm:pt modelId="{08E73E90-35AF-44D8-AEE1-368A181C61B0}" type="par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D27FDF9-EC8B-4FF1-AB3F-6DDF2D9131CF}" type="sibTrans" cxnId="{1B56CAB3-06C0-4387-A0FD-0B6AAD793FCC}">
      <dgm:prSet/>
      <dgm:spPr/>
      <dgm:t>
        <a:bodyPr/>
        <a:lstStyle/>
        <a:p>
          <a:endParaRPr lang="pt-BR" sz="1800" b="1"/>
        </a:p>
      </dgm:t>
    </dgm:pt>
    <dgm:pt modelId="{E9C21DB5-6AA2-4D42-B651-C4D535D05C9C}">
      <dgm:prSet phldrT="[Texto]" custT="1"/>
      <dgm:spPr>
        <a:solidFill>
          <a:schemeClr val="accent6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</a:ln>
        <a:effectLst/>
      </dgm:spPr>
      <dgm:t>
        <a:bodyPr spcFirstLastPara="0" vert="horz" wrap="square" lIns="48006" tIns="16002" rIns="16002" bIns="16002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gm:t>
    </dgm:pt>
    <dgm:pt modelId="{FAD13DF3-C8F5-464D-B279-23E964AFD5E1}" type="par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B4327976-277C-4147-A7E0-FF0C0621B5A8}" type="sibTrans" cxnId="{08F841A3-1CE5-463B-AA4F-8A48CE9F9AC6}">
      <dgm:prSet/>
      <dgm:spPr/>
      <dgm:t>
        <a:bodyPr/>
        <a:lstStyle/>
        <a:p>
          <a:endParaRPr lang="pt-BR" sz="1800" b="1"/>
        </a:p>
      </dgm:t>
    </dgm:pt>
    <dgm:pt modelId="{C1CDB6F5-EEC9-41DA-940F-3CB9D229780B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Implementação</a:t>
          </a:r>
        </a:p>
      </dgm:t>
    </dgm:pt>
    <dgm:pt modelId="{BFFE6E0E-26BD-4292-ABD7-ED69CBCF967B}" type="par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C7AFA64E-04CA-4745-AC96-BF1AD3436DFF}" type="sibTrans" cxnId="{FD90179A-D6CC-4609-8FBC-2ED98DC6DDAC}">
      <dgm:prSet/>
      <dgm:spPr/>
      <dgm:t>
        <a:bodyPr/>
        <a:lstStyle/>
        <a:p>
          <a:endParaRPr lang="pt-BR" sz="1800" b="1"/>
        </a:p>
      </dgm:t>
    </dgm:pt>
    <dgm:pt modelId="{3F69F0BA-8657-4086-820E-49E5E87EB82A}">
      <dgm:prSet phldrT="[Texto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pt-BR" sz="1200" b="1"/>
            <a:t>Monitoramento</a:t>
          </a:r>
        </a:p>
      </dgm:t>
    </dgm:pt>
    <dgm:pt modelId="{537E85F3-2198-4263-9EAF-DEF1C5C0D265}" type="par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0D201A89-A70C-4CCA-A612-9DAC33497031}" type="sibTrans" cxnId="{52F7308D-7282-4E47-8C26-97D4F2EFF574}">
      <dgm:prSet/>
      <dgm:spPr/>
      <dgm:t>
        <a:bodyPr/>
        <a:lstStyle/>
        <a:p>
          <a:endParaRPr lang="pt-BR" sz="1800" b="1"/>
        </a:p>
      </dgm:t>
    </dgm:pt>
    <dgm:pt modelId="{FE48AF31-5ACF-4241-B60E-7E80B448C308}" type="pres">
      <dgm:prSet presAssocID="{C3F2D410-E1D6-4F4C-86B3-102B4ABB69BE}" presName="Name0" presStyleCnt="0">
        <dgm:presLayoutVars>
          <dgm:dir/>
          <dgm:animLvl val="lvl"/>
          <dgm:resizeHandles val="exact"/>
        </dgm:presLayoutVars>
      </dgm:prSet>
      <dgm:spPr/>
    </dgm:pt>
    <dgm:pt modelId="{03490F6B-6301-4F30-AD26-D0CCEFA4F681}" type="pres">
      <dgm:prSet presAssocID="{74B91EC8-CD19-4683-B9E1-C9191D5F4A25}" presName="parTxOnly" presStyleLbl="node1" presStyleIdx="0" presStyleCnt="5" custLinFactNeighborX="-6322">
        <dgm:presLayoutVars>
          <dgm:chMax val="0"/>
          <dgm:chPref val="0"/>
          <dgm:bulletEnabled val="1"/>
        </dgm:presLayoutVars>
      </dgm:prSet>
      <dgm:spPr/>
    </dgm:pt>
    <dgm:pt modelId="{4F8FFDAF-E903-4E96-B589-DA2364A333BF}" type="pres">
      <dgm:prSet presAssocID="{F5860632-65D9-4D52-B492-D58C80E9ED33}" presName="parTxOnlySpace" presStyleCnt="0"/>
      <dgm:spPr/>
    </dgm:pt>
    <dgm:pt modelId="{22FD9DCE-66F7-4450-9477-4B5E4A9D0F07}" type="pres">
      <dgm:prSet presAssocID="{81DA52A2-2CB9-41EE-B705-69A66EEC2AA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77A24A4B-AB75-4B79-9C63-EFB10D1B591D}" type="pres">
      <dgm:prSet presAssocID="{ED27FDF9-EC8B-4FF1-AB3F-6DDF2D9131CF}" presName="parTxOnlySpace" presStyleCnt="0"/>
      <dgm:spPr/>
    </dgm:pt>
    <dgm:pt modelId="{4FEE118A-A74D-4158-88BB-33C81D551BF6}" type="pres">
      <dgm:prSet presAssocID="{E9C21DB5-6AA2-4D42-B651-C4D535D05C9C}" presName="parTxOnly" presStyleLbl="node1" presStyleIdx="2" presStyleCnt="5">
        <dgm:presLayoutVars>
          <dgm:chMax val="0"/>
          <dgm:chPref val="0"/>
          <dgm:bulletEnabled val="1"/>
        </dgm:presLayoutVars>
      </dgm:prSet>
      <dgm:spPr>
        <a:xfrm>
          <a:off x="3355494" y="0"/>
          <a:ext cx="1863000" cy="591721"/>
        </a:xfrm>
        <a:prstGeom prst="chevron">
          <a:avLst/>
        </a:prstGeom>
      </dgm:spPr>
    </dgm:pt>
    <dgm:pt modelId="{43D2C051-8C14-4E03-9403-FF961FE506B7}" type="pres">
      <dgm:prSet presAssocID="{B4327976-277C-4147-A7E0-FF0C0621B5A8}" presName="parTxOnlySpace" presStyleCnt="0"/>
      <dgm:spPr/>
    </dgm:pt>
    <dgm:pt modelId="{83BD7CF7-3FD3-43ED-AF0F-9DC2E5A912E3}" type="pres">
      <dgm:prSet presAssocID="{C1CDB6F5-EEC9-41DA-940F-3CB9D229780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E1AE0D3-0B4B-44AC-A3EE-9FBF43F41FF8}" type="pres">
      <dgm:prSet presAssocID="{C7AFA64E-04CA-4745-AC96-BF1AD3436DFF}" presName="parTxOnlySpace" presStyleCnt="0"/>
      <dgm:spPr/>
    </dgm:pt>
    <dgm:pt modelId="{BB721FF6-8363-4199-B412-8236D4923105}" type="pres">
      <dgm:prSet presAssocID="{3F69F0BA-8657-4086-820E-49E5E87EB82A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3AB36B26-F135-485B-B51A-8577F533EFB8}" type="presOf" srcId="{3F69F0BA-8657-4086-820E-49E5E87EB82A}" destId="{BB721FF6-8363-4199-B412-8236D4923105}" srcOrd="0" destOrd="0" presId="urn:microsoft.com/office/officeart/2005/8/layout/chevron1"/>
    <dgm:cxn modelId="{6B1E8933-E3F9-4A30-A1BE-981066BCA9F4}" type="presOf" srcId="{E9C21DB5-6AA2-4D42-B651-C4D535D05C9C}" destId="{4FEE118A-A74D-4158-88BB-33C81D551BF6}" srcOrd="0" destOrd="0" presId="urn:microsoft.com/office/officeart/2005/8/layout/chevron1"/>
    <dgm:cxn modelId="{C4539235-64F9-48AD-9A7C-D74690349CC4}" type="presOf" srcId="{74B91EC8-CD19-4683-B9E1-C9191D5F4A25}" destId="{03490F6B-6301-4F30-AD26-D0CCEFA4F681}" srcOrd="0" destOrd="0" presId="urn:microsoft.com/office/officeart/2005/8/layout/chevron1"/>
    <dgm:cxn modelId="{38EBA181-5405-4A26-AFD6-6D4A8A8968A9}" type="presOf" srcId="{81DA52A2-2CB9-41EE-B705-69A66EEC2AAC}" destId="{22FD9DCE-66F7-4450-9477-4B5E4A9D0F07}" srcOrd="0" destOrd="0" presId="urn:microsoft.com/office/officeart/2005/8/layout/chevron1"/>
    <dgm:cxn modelId="{52F7308D-7282-4E47-8C26-97D4F2EFF574}" srcId="{C3F2D410-E1D6-4F4C-86B3-102B4ABB69BE}" destId="{3F69F0BA-8657-4086-820E-49E5E87EB82A}" srcOrd="4" destOrd="0" parTransId="{537E85F3-2198-4263-9EAF-DEF1C5C0D265}" sibTransId="{0D201A89-A70C-4CCA-A612-9DAC33497031}"/>
    <dgm:cxn modelId="{FD90179A-D6CC-4609-8FBC-2ED98DC6DDAC}" srcId="{C3F2D410-E1D6-4F4C-86B3-102B4ABB69BE}" destId="{C1CDB6F5-EEC9-41DA-940F-3CB9D229780B}" srcOrd="3" destOrd="0" parTransId="{BFFE6E0E-26BD-4292-ABD7-ED69CBCF967B}" sibTransId="{C7AFA64E-04CA-4745-AC96-BF1AD3436DFF}"/>
    <dgm:cxn modelId="{A05C5AA1-B4BD-4719-844A-680788FAF90D}" type="presOf" srcId="{C1CDB6F5-EEC9-41DA-940F-3CB9D229780B}" destId="{83BD7CF7-3FD3-43ED-AF0F-9DC2E5A912E3}" srcOrd="0" destOrd="0" presId="urn:microsoft.com/office/officeart/2005/8/layout/chevron1"/>
    <dgm:cxn modelId="{08F841A3-1CE5-463B-AA4F-8A48CE9F9AC6}" srcId="{C3F2D410-E1D6-4F4C-86B3-102B4ABB69BE}" destId="{E9C21DB5-6AA2-4D42-B651-C4D535D05C9C}" srcOrd="2" destOrd="0" parTransId="{FAD13DF3-C8F5-464D-B279-23E964AFD5E1}" sibTransId="{B4327976-277C-4147-A7E0-FF0C0621B5A8}"/>
    <dgm:cxn modelId="{1B56CAB3-06C0-4387-A0FD-0B6AAD793FCC}" srcId="{C3F2D410-E1D6-4F4C-86B3-102B4ABB69BE}" destId="{81DA52A2-2CB9-41EE-B705-69A66EEC2AAC}" srcOrd="1" destOrd="0" parTransId="{08E73E90-35AF-44D8-AEE1-368A181C61B0}" sibTransId="{ED27FDF9-EC8B-4FF1-AB3F-6DDF2D9131CF}"/>
    <dgm:cxn modelId="{490E69E1-2E5B-4AE6-B84C-F05C6FE879D5}" type="presOf" srcId="{C3F2D410-E1D6-4F4C-86B3-102B4ABB69BE}" destId="{FE48AF31-5ACF-4241-B60E-7E80B448C308}" srcOrd="0" destOrd="0" presId="urn:microsoft.com/office/officeart/2005/8/layout/chevron1"/>
    <dgm:cxn modelId="{896034DA-F2F1-4A36-8B5A-055BA857973A}" srcId="{C3F2D410-E1D6-4F4C-86B3-102B4ABB69BE}" destId="{74B91EC8-CD19-4683-B9E1-C9191D5F4A25}" srcOrd="0" destOrd="0" parTransId="{207B6A5F-5899-46FC-9C4E-A68F95B63299}" sibTransId="{F5860632-65D9-4D52-B492-D58C80E9ED33}"/>
    <dgm:cxn modelId="{968751FE-C45C-4FCB-8F05-81AD04872504}" type="presParOf" srcId="{FE48AF31-5ACF-4241-B60E-7E80B448C308}" destId="{03490F6B-6301-4F30-AD26-D0CCEFA4F681}" srcOrd="0" destOrd="0" presId="urn:microsoft.com/office/officeart/2005/8/layout/chevron1"/>
    <dgm:cxn modelId="{70220088-EA7F-4E89-A758-5233A2BF9741}" type="presParOf" srcId="{FE48AF31-5ACF-4241-B60E-7E80B448C308}" destId="{4F8FFDAF-E903-4E96-B589-DA2364A333BF}" srcOrd="1" destOrd="0" presId="urn:microsoft.com/office/officeart/2005/8/layout/chevron1"/>
    <dgm:cxn modelId="{CCA70664-73D6-4BEA-B649-AE5E9A5C59E1}" type="presParOf" srcId="{FE48AF31-5ACF-4241-B60E-7E80B448C308}" destId="{22FD9DCE-66F7-4450-9477-4B5E4A9D0F07}" srcOrd="2" destOrd="0" presId="urn:microsoft.com/office/officeart/2005/8/layout/chevron1"/>
    <dgm:cxn modelId="{A4B8A289-B8F1-4EB7-89E7-3456346837DB}" type="presParOf" srcId="{FE48AF31-5ACF-4241-B60E-7E80B448C308}" destId="{77A24A4B-AB75-4B79-9C63-EFB10D1B591D}" srcOrd="3" destOrd="0" presId="urn:microsoft.com/office/officeart/2005/8/layout/chevron1"/>
    <dgm:cxn modelId="{F994507D-5B7B-4A28-B10B-F4EF624AF3C8}" type="presParOf" srcId="{FE48AF31-5ACF-4241-B60E-7E80B448C308}" destId="{4FEE118A-A74D-4158-88BB-33C81D551BF6}" srcOrd="4" destOrd="0" presId="urn:microsoft.com/office/officeart/2005/8/layout/chevron1"/>
    <dgm:cxn modelId="{58DBE204-8084-4C43-88DE-67726FBA497E}" type="presParOf" srcId="{FE48AF31-5ACF-4241-B60E-7E80B448C308}" destId="{43D2C051-8C14-4E03-9403-FF961FE506B7}" srcOrd="5" destOrd="0" presId="urn:microsoft.com/office/officeart/2005/8/layout/chevron1"/>
    <dgm:cxn modelId="{A625D1FE-DCF5-4994-ACB7-BD9128EA7C20}" type="presParOf" srcId="{FE48AF31-5ACF-4241-B60E-7E80B448C308}" destId="{83BD7CF7-3FD3-43ED-AF0F-9DC2E5A912E3}" srcOrd="6" destOrd="0" presId="urn:microsoft.com/office/officeart/2005/8/layout/chevron1"/>
    <dgm:cxn modelId="{4A4B92D1-C9BF-4956-80FC-15A6B663DB5F}" type="presParOf" srcId="{FE48AF31-5ACF-4241-B60E-7E80B448C308}" destId="{EE1AE0D3-0B4B-44AC-A3EE-9FBF43F41FF8}" srcOrd="7" destOrd="0" presId="urn:microsoft.com/office/officeart/2005/8/layout/chevron1"/>
    <dgm:cxn modelId="{203FF512-0DBA-4809-B37D-CC1E745F2120}" type="presParOf" srcId="{FE48AF31-5ACF-4241-B60E-7E80B448C308}" destId="{BB721FF6-8363-4199-B412-8236D492310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78896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Descoberta e Modelagem</a:t>
          </a:r>
        </a:p>
      </dsp:txBody>
      <dsp:txXfrm>
        <a:off x="394481" y="0"/>
        <a:ext cx="1695040" cy="788961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788961"/>
        </a:xfrm>
        <a:prstGeom prst="chevron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Análise</a:t>
          </a:r>
        </a:p>
      </dsp:txBody>
      <dsp:txXfrm>
        <a:off x="2632872" y="0"/>
        <a:ext cx="1695040" cy="788961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788961"/>
        </a:xfrm>
        <a:prstGeom prst="chevron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Redesenho</a:t>
          </a:r>
        </a:p>
      </dsp:txBody>
      <dsp:txXfrm>
        <a:off x="4868473" y="0"/>
        <a:ext cx="1695040" cy="788961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788961"/>
        </a:xfrm>
        <a:prstGeom prst="chevron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104074" y="0"/>
        <a:ext cx="1695040" cy="788961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788961"/>
        </a:xfrm>
        <a:prstGeom prst="chevron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339675" y="0"/>
        <a:ext cx="1695040" cy="7889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Descoberta e Modelagem</a:t>
          </a:r>
        </a:p>
      </dsp:txBody>
      <dsp:txXfrm>
        <a:off x="329980" y="0"/>
        <a:ext cx="1824041" cy="659960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59960"/>
        </a:xfrm>
        <a:prstGeom prst="chevron">
          <a:avLst/>
        </a:prstGeom>
        <a:solidFill>
          <a:prstClr val="white">
            <a:lumMod val="7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Análise</a:t>
          </a:r>
        </a:p>
      </dsp:txBody>
      <dsp:txXfrm>
        <a:off x="2568371" y="0"/>
        <a:ext cx="1824041" cy="659960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59960"/>
        </a:xfrm>
        <a:prstGeom prst="chevron">
          <a:avLst/>
        </a:prstGeom>
        <a:solidFill>
          <a:srgbClr val="EB891B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Arial"/>
              <a:ea typeface="+mn-ea"/>
              <a:cs typeface="+mn-cs"/>
            </a:rPr>
            <a:t>Redesenho</a:t>
          </a:r>
        </a:p>
      </dsp:txBody>
      <dsp:txXfrm>
        <a:off x="4803972" y="0"/>
        <a:ext cx="1824041" cy="659960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39573" y="0"/>
        <a:ext cx="1824041" cy="659960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59960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5174" y="0"/>
        <a:ext cx="1824041" cy="6599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Descoberta e Modelagem</a:t>
          </a:r>
        </a:p>
      </dsp:txBody>
      <dsp:txXfrm>
        <a:off x="331200" y="0"/>
        <a:ext cx="1821602" cy="662399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Análise</a:t>
          </a:r>
        </a:p>
      </dsp:txBody>
      <dsp:txXfrm>
        <a:off x="2569591" y="0"/>
        <a:ext cx="1821602" cy="662399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62399"/>
        </a:xfrm>
        <a:prstGeom prst="chevron">
          <a:avLst/>
        </a:prstGeom>
        <a:solidFill>
          <a:srgbClr val="EB891B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sp:txBody>
      <dsp:txXfrm>
        <a:off x="4805192" y="0"/>
        <a:ext cx="1821602" cy="662399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40793" y="0"/>
        <a:ext cx="1821602" cy="662399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6394" y="0"/>
        <a:ext cx="1821602" cy="6623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Descoberta e Modelagem</a:t>
          </a:r>
        </a:p>
      </dsp:txBody>
      <dsp:txXfrm>
        <a:off x="331200" y="0"/>
        <a:ext cx="1821602" cy="662399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Análise</a:t>
          </a:r>
        </a:p>
      </dsp:txBody>
      <dsp:txXfrm>
        <a:off x="2569591" y="0"/>
        <a:ext cx="1821602" cy="662399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62399"/>
        </a:xfrm>
        <a:prstGeom prst="chevron">
          <a:avLst/>
        </a:prstGeom>
        <a:solidFill>
          <a:srgbClr val="EB891B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sp:txBody>
      <dsp:txXfrm>
        <a:off x="4805192" y="0"/>
        <a:ext cx="1821602" cy="662399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40793" y="0"/>
        <a:ext cx="1821602" cy="662399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6394" y="0"/>
        <a:ext cx="1821602" cy="66239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90F6B-6301-4F30-AD26-D0CCEFA4F681}">
      <dsp:nvSpPr>
        <dsp:cNvPr id="0" name=""/>
        <dsp:cNvSpPr/>
      </dsp:nvSpPr>
      <dsp:spPr>
        <a:xfrm>
          <a:off x="0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Descoberta e Modelagem</a:t>
          </a:r>
        </a:p>
      </dsp:txBody>
      <dsp:txXfrm>
        <a:off x="331200" y="0"/>
        <a:ext cx="1821602" cy="662399"/>
      </dsp:txXfrm>
    </dsp:sp>
    <dsp:sp modelId="{22FD9DCE-66F7-4450-9477-4B5E4A9D0F07}">
      <dsp:nvSpPr>
        <dsp:cNvPr id="0" name=""/>
        <dsp:cNvSpPr/>
      </dsp:nvSpPr>
      <dsp:spPr>
        <a:xfrm>
          <a:off x="2238391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Análise</a:t>
          </a:r>
        </a:p>
      </dsp:txBody>
      <dsp:txXfrm>
        <a:off x="2569591" y="0"/>
        <a:ext cx="1821602" cy="662399"/>
      </dsp:txXfrm>
    </dsp:sp>
    <dsp:sp modelId="{4FEE118A-A74D-4158-88BB-33C81D551BF6}">
      <dsp:nvSpPr>
        <dsp:cNvPr id="0" name=""/>
        <dsp:cNvSpPr/>
      </dsp:nvSpPr>
      <dsp:spPr>
        <a:xfrm>
          <a:off x="4473992" y="0"/>
          <a:ext cx="2484001" cy="662399"/>
        </a:xfrm>
        <a:prstGeom prst="chevron">
          <a:avLst/>
        </a:prstGeom>
        <a:solidFill>
          <a:schemeClr val="accent6"/>
        </a:solidFill>
        <a:ln w="254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>
              <a:solidFill>
                <a:prstClr val="white"/>
              </a:solidFill>
              <a:latin typeface="Calibri"/>
              <a:ea typeface="+mn-ea"/>
              <a:cs typeface="+mn-cs"/>
            </a:rPr>
            <a:t>Redesenho</a:t>
          </a:r>
        </a:p>
      </dsp:txBody>
      <dsp:txXfrm>
        <a:off x="4805192" y="0"/>
        <a:ext cx="1821602" cy="662399"/>
      </dsp:txXfrm>
    </dsp:sp>
    <dsp:sp modelId="{83BD7CF7-3FD3-43ED-AF0F-9DC2E5A912E3}">
      <dsp:nvSpPr>
        <dsp:cNvPr id="0" name=""/>
        <dsp:cNvSpPr/>
      </dsp:nvSpPr>
      <dsp:spPr>
        <a:xfrm>
          <a:off x="6709593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Implementação</a:t>
          </a:r>
        </a:p>
      </dsp:txBody>
      <dsp:txXfrm>
        <a:off x="7040793" y="0"/>
        <a:ext cx="1821602" cy="662399"/>
      </dsp:txXfrm>
    </dsp:sp>
    <dsp:sp modelId="{BB721FF6-8363-4199-B412-8236D4923105}">
      <dsp:nvSpPr>
        <dsp:cNvPr id="0" name=""/>
        <dsp:cNvSpPr/>
      </dsp:nvSpPr>
      <dsp:spPr>
        <a:xfrm>
          <a:off x="8945194" y="0"/>
          <a:ext cx="2484001" cy="662399"/>
        </a:xfrm>
        <a:prstGeom prst="chevron">
          <a:avLst/>
        </a:prstGeom>
        <a:solidFill>
          <a:schemeClr val="bg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b="1" kern="1200"/>
            <a:t>Monitoramento</a:t>
          </a:r>
        </a:p>
      </dsp:txBody>
      <dsp:txXfrm>
        <a:off x="9276394" y="0"/>
        <a:ext cx="1821602" cy="662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FA0881-51BB-7041-8F60-48FA8B97B65D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A2E778-D885-D84E-8E31-8117DF113D5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64166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B130EC-4A16-A05E-ED55-433CF4DF2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EFBB919-B0B0-5CA2-D386-A0A738CE4D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08DF0C8-6466-991A-6680-67700B1E04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869600E-E897-019B-D297-94EB112B33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5487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>
          <a:extLst>
            <a:ext uri="{FF2B5EF4-FFF2-40B4-BE49-F238E27FC236}">
              <a16:creationId xmlns:a16="http://schemas.microsoft.com/office/drawing/2014/main" id="{FAA2AF94-E976-2C00-8FB1-009539F3F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g1f3a834bfe7_1_642:notes">
            <a:extLst>
              <a:ext uri="{FF2B5EF4-FFF2-40B4-BE49-F238E27FC236}">
                <a16:creationId xmlns:a16="http://schemas.microsoft.com/office/drawing/2014/main" id="{E500FF3B-AF44-E243-B1A9-84033DA5BA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pt-BR"/>
          </a:p>
        </p:txBody>
      </p:sp>
      <p:sp>
        <p:nvSpPr>
          <p:cNvPr id="53" name="Google Shape;53;g1f3a834bfe7_1_642:notes">
            <a:extLst>
              <a:ext uri="{FF2B5EF4-FFF2-40B4-BE49-F238E27FC236}">
                <a16:creationId xmlns:a16="http://schemas.microsoft.com/office/drawing/2014/main" id="{8E848226-F87D-0B1F-7357-E1EA90CF4A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Orientações ao Instrutor:</a:t>
            </a:r>
            <a:br>
              <a:rPr lang="pt-BR"/>
            </a:br>
            <a:r>
              <a:rPr lang="pt-BR"/>
              <a:t>Temos uma  pesquisa  no </a:t>
            </a:r>
            <a:r>
              <a:rPr lang="pt-BR" err="1"/>
              <a:t>mentimeter</a:t>
            </a:r>
            <a:r>
              <a:rPr lang="pt-BR"/>
              <a:t> para conhecer o público. Avaliei as questões, revise opções, limpe resultados anteriores e compartilhe o QR </a:t>
            </a:r>
            <a:r>
              <a:rPr lang="pt-BR" err="1"/>
              <a:t>Code</a:t>
            </a:r>
            <a:r>
              <a:rPr lang="pt-BR"/>
              <a:t> atualizado.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As perguntas ajudam a </a:t>
            </a:r>
            <a:r>
              <a:rPr lang="pt-BR" err="1"/>
              <a:t>antender</a:t>
            </a:r>
            <a:r>
              <a:rPr lang="pt-BR"/>
              <a:t>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- Área de atuação do público, intimidade com IA generativa, experiência atual com </a:t>
            </a:r>
            <a:r>
              <a:rPr lang="pt-BR" err="1"/>
              <a:t>Copilot</a:t>
            </a:r>
            <a:r>
              <a:rPr lang="pt-BR"/>
              <a:t>, expectativas sobre o curso.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83514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583787EE-6E5B-25BC-8491-B2D56951B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8:notes">
            <a:extLst>
              <a:ext uri="{FF2B5EF4-FFF2-40B4-BE49-F238E27FC236}">
                <a16:creationId xmlns:a16="http://schemas.microsoft.com/office/drawing/2014/main" id="{B58603AF-D0A0-B659-5503-2F69F20C610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07175" cy="371633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  <p:txBody>
          <a:bodyPr/>
          <a:lstStyle/>
          <a:p>
            <a:endParaRPr lang="pt-BR"/>
          </a:p>
        </p:txBody>
      </p:sp>
      <p:sp>
        <p:nvSpPr>
          <p:cNvPr id="179" name="Google Shape;179;p38:notes">
            <a:extLst>
              <a:ext uri="{FF2B5EF4-FFF2-40B4-BE49-F238E27FC236}">
                <a16:creationId xmlns:a16="http://schemas.microsoft.com/office/drawing/2014/main" id="{14E36938-24E3-9D97-5B59-1D1EE5C65E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9320" y="4714560"/>
            <a:ext cx="5432400" cy="4461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000" tIns="46800" rIns="90000" bIns="468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Portfolio </a:t>
            </a:r>
            <a:r>
              <a:rPr lang="pt-BR" err="1"/>
              <a:t>iProcess</a:t>
            </a:r>
            <a:endParaRPr lang="pt-BR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Process Mining </a:t>
            </a:r>
            <a:r>
              <a:rPr lang="pt-BR" err="1"/>
              <a:t>COmplementam</a:t>
            </a:r>
            <a:r>
              <a:rPr lang="pt-BR"/>
              <a:t> com a parte de Analise e Redesenho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</a:t>
            </a:r>
            <a:r>
              <a:rPr lang="pt-BR" err="1"/>
              <a:t>Agnostica</a:t>
            </a:r>
            <a:r>
              <a:rPr lang="pt-BR"/>
              <a:t> - Melhores fornecedores do mercado para levar </a:t>
            </a:r>
            <a:r>
              <a:rPr lang="pt-BR" err="1"/>
              <a:t>diferntes</a:t>
            </a:r>
            <a:r>
              <a:rPr lang="pt-BR"/>
              <a:t> </a:t>
            </a:r>
            <a:r>
              <a:rPr lang="pt-BR" err="1"/>
              <a:t>opcoes</a:t>
            </a:r>
            <a:r>
              <a:rPr lang="pt-BR"/>
              <a:t> 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Para cada tecnologia temos 2 a 4 </a:t>
            </a:r>
            <a:r>
              <a:rPr lang="pt-BR" err="1"/>
              <a:t>opcoes</a:t>
            </a:r>
            <a:endParaRPr lang="pt-BR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Fornecedores amplos reconhecidos como IBM e Microsoft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lang="pt-BR"/>
              <a:t>- Fornecedores referencia nas tecnologias como </a:t>
            </a:r>
            <a:r>
              <a:rPr lang="pt-BR" err="1"/>
              <a:t>uiPath</a:t>
            </a:r>
            <a:r>
              <a:rPr lang="pt-BR"/>
              <a:t> e AA para RPA ou </a:t>
            </a:r>
            <a:r>
              <a:rPr lang="pt-BR" err="1"/>
              <a:t>Lecom</a:t>
            </a:r>
            <a:r>
              <a:rPr lang="pt-BR"/>
              <a:t> e </a:t>
            </a:r>
            <a:r>
              <a:rPr lang="pt-BR" err="1"/>
              <a:t>Sydle</a:t>
            </a:r>
            <a:r>
              <a:rPr lang="pt-BR"/>
              <a:t> para BPMS</a:t>
            </a:r>
          </a:p>
        </p:txBody>
      </p:sp>
      <p:sp>
        <p:nvSpPr>
          <p:cNvPr id="180" name="Google Shape;180;p38:notes">
            <a:extLst>
              <a:ext uri="{FF2B5EF4-FFF2-40B4-BE49-F238E27FC236}">
                <a16:creationId xmlns:a16="http://schemas.microsoft.com/office/drawing/2014/main" id="{57597942-5653-BDDA-74CC-28D8FD836059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49839" y="9425880"/>
            <a:ext cx="2939760" cy="491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000" tIns="46800" rIns="90000" bIns="468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Verdana"/>
              <a:buNone/>
            </a:pPr>
            <a:fld id="{00000000-1234-1234-1234-123412341234}" type="slidenum">
              <a:rPr lang="pt-BR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5260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F7EF0-468B-77C2-DBE8-A2EEAEC7C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581FF34-3644-08E6-3AE3-5D39C6CA0F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0D5C307-A567-B962-33C9-CF688F738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Essa tecnologia é tão disruptiva que tem mudado praticamente todas as nossas rotinas, na vida pessoal, educacional e profissional.</a:t>
            </a:r>
          </a:p>
          <a:p>
            <a:endParaRPr lang="pt-BR"/>
          </a:p>
          <a:p>
            <a:r>
              <a:rPr lang="pt-BR"/>
              <a:t>No âmbito profissional, há muitos anos as empresas vem buscando formas de tornar o trabalho mais inteligente.</a:t>
            </a:r>
          </a:p>
          <a:p>
            <a:endParaRPr lang="pt-BR"/>
          </a:p>
          <a:p>
            <a:r>
              <a:rPr lang="pt-BR"/>
              <a:t>Isso significa, basicamente, aproveitar o que a tecnologia nos oferece para automatizar o que é repetitivo para focarmos no que é estratégico.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2B10AC0-21D1-DDA5-F36B-A818BF615F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7650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C14CAC-A827-A109-486A-63068A44D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260FDDE-01F0-6CBC-F6BD-46072A5BEA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C30D73A-5219-97A3-658E-880C7CE946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C517C5A-2A2D-55D9-F023-0E6954026E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0DEB00F-8573-4A32-B3F6-8660BD94E7C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9846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60" name="Google Shape;26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30768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>
          <a:extLst>
            <a:ext uri="{FF2B5EF4-FFF2-40B4-BE49-F238E27FC236}">
              <a16:creationId xmlns:a16="http://schemas.microsoft.com/office/drawing/2014/main" id="{B9790BC0-38EC-2C45-BB99-D822CE5AC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2:notes">
            <a:extLst>
              <a:ext uri="{FF2B5EF4-FFF2-40B4-BE49-F238E27FC236}">
                <a16:creationId xmlns:a16="http://schemas.microsoft.com/office/drawing/2014/main" id="{28402E4F-8A7A-D87C-DECA-E7B925A41E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  <a:buFontTx/>
              <a:buNone/>
              <a:tabLst/>
              <a:defRPr/>
            </a:pPr>
            <a:r>
              <a:rPr lang="pt-BR" b="1">
                <a:solidFill>
                  <a:srgbClr val="FF0000"/>
                </a:solidFill>
              </a:rPr>
              <a:t>ATENCAO:</a:t>
            </a:r>
            <a:br>
              <a:rPr lang="pt-BR" b="1">
                <a:solidFill>
                  <a:srgbClr val="FF0000"/>
                </a:solidFill>
              </a:rPr>
            </a:br>
            <a:r>
              <a:rPr lang="pt-BR" b="1">
                <a:solidFill>
                  <a:srgbClr val="FF0000"/>
                </a:solidFill>
              </a:rPr>
              <a:t>Esse slide deve ser usado apenas em apresentações, na versão impressa do documento oculte ele e use o slide anterior (sem animação).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60" name="Google Shape;260;p12:notes">
            <a:extLst>
              <a:ext uri="{FF2B5EF4-FFF2-40B4-BE49-F238E27FC236}">
                <a16:creationId xmlns:a16="http://schemas.microsoft.com/office/drawing/2014/main" id="{4B769D2A-6550-1245-0386-9F4DB92B11F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2374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44328-C326-F340-7565-0CF624C6D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8827437-F7CC-2A02-92BB-81B73C5A9B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D5F179C-A8EA-F259-E22A-2C341D1FF5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EF472BB-291D-46A7-C310-6455C1E6822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Verdana"/>
              <a:buNone/>
            </a:pPr>
            <a:fld id="{00000000-1234-1234-1234-123412341234}" type="slidenum">
              <a:rPr lang="pt-BR" sz="1200" b="0" i="0" u="none" strike="noStrike" cap="none" smtClean="0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9</a:t>
            </a:fld>
            <a:endParaRPr lang="pt-BR" sz="1200" b="0" i="0" u="none" strike="noStrike" cap="none">
              <a:solidFill>
                <a:srgbClr val="000000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999867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BD8DFE-538C-AB88-1313-A4A0805FE3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7907964-0633-065C-9680-C886226374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90FFEDE-E10C-CD71-D948-757BBFCE35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A IA </a:t>
            </a:r>
            <a:r>
              <a:rPr lang="en-US" err="1"/>
              <a:t>generativa</a:t>
            </a:r>
            <a:r>
              <a:rPr lang="en-US"/>
              <a:t> </a:t>
            </a:r>
            <a:r>
              <a:rPr lang="en-US" err="1"/>
              <a:t>já</a:t>
            </a:r>
            <a:r>
              <a:rPr lang="en-US"/>
              <a:t> </a:t>
            </a:r>
            <a:r>
              <a:rPr lang="en-US" err="1"/>
              <a:t>consegue</a:t>
            </a:r>
            <a:r>
              <a:rPr lang="en-US"/>
              <a:t> </a:t>
            </a:r>
            <a:r>
              <a:rPr lang="en-US" err="1"/>
              <a:t>realizar</a:t>
            </a:r>
            <a:r>
              <a:rPr lang="en-US"/>
              <a:t> </a:t>
            </a:r>
            <a:r>
              <a:rPr lang="en-US" err="1"/>
              <a:t>várias</a:t>
            </a:r>
            <a:r>
              <a:rPr lang="en-US"/>
              <a:t> dessas </a:t>
            </a:r>
            <a:r>
              <a:rPr lang="en-US" err="1"/>
              <a:t>habilidades</a:t>
            </a:r>
            <a:r>
              <a:rPr lang="en-US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Com um </a:t>
            </a:r>
            <a:r>
              <a:rPr lang="en-US" err="1"/>
              <a:t>aplicativo</a:t>
            </a:r>
            <a:r>
              <a:rPr lang="en-US"/>
              <a:t> de chat </a:t>
            </a:r>
            <a:r>
              <a:rPr lang="en-US" err="1"/>
              <a:t>baseado</a:t>
            </a:r>
            <a:r>
              <a:rPr lang="en-US"/>
              <a:t> </a:t>
            </a:r>
            <a:r>
              <a:rPr lang="en-US" err="1"/>
              <a:t>em</a:t>
            </a:r>
            <a:r>
              <a:rPr lang="en-US"/>
              <a:t> IA </a:t>
            </a:r>
            <a:r>
              <a:rPr lang="en-US" err="1"/>
              <a:t>generativa</a:t>
            </a:r>
            <a:r>
              <a:rPr lang="en-US"/>
              <a:t>, </a:t>
            </a:r>
            <a:r>
              <a:rPr lang="en-US" err="1"/>
              <a:t>como</a:t>
            </a:r>
            <a:r>
              <a:rPr lang="en-US"/>
              <a:t> copilot chat, </a:t>
            </a:r>
            <a:r>
              <a:rPr lang="en-US" err="1"/>
              <a:t>gemini</a:t>
            </a:r>
            <a:r>
              <a:rPr lang="en-US"/>
              <a:t>, </a:t>
            </a:r>
            <a:r>
              <a:rPr lang="en-US" err="1"/>
              <a:t>chatgpt</a:t>
            </a:r>
            <a:r>
              <a:rPr lang="en-US"/>
              <a:t>, </a:t>
            </a:r>
            <a:r>
              <a:rPr lang="en-US" err="1"/>
              <a:t>nós</a:t>
            </a:r>
            <a:r>
              <a:rPr lang="en-US"/>
              <a:t> </a:t>
            </a:r>
            <a:r>
              <a:rPr lang="en-US" err="1"/>
              <a:t>conseguimos</a:t>
            </a:r>
            <a:r>
              <a:rPr lang="en-US"/>
              <a:t> </a:t>
            </a:r>
            <a:r>
              <a:rPr lang="en-US" err="1"/>
              <a:t>rapidamente</a:t>
            </a:r>
            <a:r>
              <a:rPr lang="en-US"/>
              <a:t> usar prompts para: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[CLIQUE] 1) </a:t>
            </a:r>
            <a:r>
              <a:rPr lang="en-US" b="1"/>
              <a:t>Converse</a:t>
            </a:r>
            <a:r>
              <a:rPr lang="en-US"/>
              <a:t> via chat, e </a:t>
            </a:r>
            <a:r>
              <a:rPr lang="en-US" err="1"/>
              <a:t>até</a:t>
            </a:r>
            <a:r>
              <a:rPr lang="en-US"/>
              <a:t> via </a:t>
            </a:r>
            <a:r>
              <a:rPr lang="en-US" err="1"/>
              <a:t>voz</a:t>
            </a:r>
            <a:r>
              <a:rPr lang="en-US"/>
              <a:t>, </a:t>
            </a:r>
            <a:r>
              <a:rPr lang="en-US" err="1"/>
              <a:t>sobre</a:t>
            </a:r>
            <a:r>
              <a:rPr lang="en-US"/>
              <a:t> </a:t>
            </a:r>
            <a:r>
              <a:rPr lang="en-US" err="1"/>
              <a:t>assuntos</a:t>
            </a:r>
            <a:r>
              <a:rPr lang="en-US"/>
              <a:t> </a:t>
            </a:r>
            <a:r>
              <a:rPr lang="en-US" err="1"/>
              <a:t>conhecidos</a:t>
            </a:r>
            <a:br>
              <a:rPr lang="en-US"/>
            </a:br>
            <a:r>
              <a:rPr lang="en-US"/>
              <a:t>[CLIQUE] 2) </a:t>
            </a:r>
            <a:r>
              <a:rPr lang="en-US" b="1"/>
              <a:t>Leia</a:t>
            </a:r>
            <a:r>
              <a:rPr lang="en-US"/>
              <a:t>, </a:t>
            </a:r>
            <a:r>
              <a:rPr lang="en-US" b="1" err="1"/>
              <a:t>ouça</a:t>
            </a:r>
            <a:r>
              <a:rPr lang="en-US" b="1"/>
              <a:t>, </a:t>
            </a:r>
            <a:r>
              <a:rPr lang="en-US" b="1" err="1"/>
              <a:t>aprenda</a:t>
            </a:r>
            <a:r>
              <a:rPr lang="en-US" b="1"/>
              <a:t> </a:t>
            </a:r>
            <a:r>
              <a:rPr lang="en-US"/>
              <a:t>e </a:t>
            </a:r>
            <a:r>
              <a:rPr lang="en-US" b="1" err="1"/>
              <a:t>compreenda</a:t>
            </a:r>
            <a:r>
              <a:rPr lang="en-US" b="1"/>
              <a:t> </a:t>
            </a:r>
            <a:r>
              <a:rPr lang="en-US" err="1"/>
              <a:t>sobre</a:t>
            </a:r>
            <a:r>
              <a:rPr lang="en-US"/>
              <a:t> </a:t>
            </a:r>
            <a:r>
              <a:rPr lang="en-US" err="1"/>
              <a:t>assuntos</a:t>
            </a:r>
            <a:r>
              <a:rPr lang="en-US"/>
              <a:t> </a:t>
            </a:r>
            <a:r>
              <a:rPr lang="en-US" err="1"/>
              <a:t>específicos</a:t>
            </a:r>
            <a:r>
              <a:rPr lang="en-US"/>
              <a:t>, </a:t>
            </a:r>
            <a:r>
              <a:rPr lang="en-US" err="1"/>
              <a:t>ao</a:t>
            </a:r>
            <a:r>
              <a:rPr lang="en-US"/>
              <a:t> </a:t>
            </a:r>
            <a:r>
              <a:rPr lang="en-US" err="1"/>
              <a:t>darmos</a:t>
            </a:r>
            <a:r>
              <a:rPr lang="en-US"/>
              <a:t> dados e </a:t>
            </a:r>
            <a:r>
              <a:rPr lang="en-US" err="1"/>
              <a:t>documentos</a:t>
            </a:r>
            <a:r>
              <a:rPr lang="en-US"/>
              <a:t> para </a:t>
            </a:r>
            <a:r>
              <a:rPr lang="en-US" err="1"/>
              <a:t>ela</a:t>
            </a:r>
            <a:br>
              <a:rPr lang="en-US"/>
            </a:br>
            <a:r>
              <a:rPr lang="en-US"/>
              <a:t>[CLIQUE] 3) </a:t>
            </a:r>
            <a:r>
              <a:rPr lang="en-US" b="1" err="1"/>
              <a:t>Escreva</a:t>
            </a:r>
            <a:r>
              <a:rPr lang="en-US" b="1"/>
              <a:t> </a:t>
            </a:r>
            <a:r>
              <a:rPr lang="en-US"/>
              <a:t>e </a:t>
            </a:r>
            <a:r>
              <a:rPr lang="en-US" b="1" err="1"/>
              <a:t>crie</a:t>
            </a:r>
            <a:r>
              <a:rPr lang="en-US" b="1"/>
              <a:t> </a:t>
            </a:r>
            <a:r>
              <a:rPr lang="en-US" err="1"/>
              <a:t>conteúdos</a:t>
            </a:r>
            <a:r>
              <a:rPr lang="en-US"/>
              <a:t> </a:t>
            </a:r>
            <a:r>
              <a:rPr lang="en-US" err="1"/>
              <a:t>em</a:t>
            </a:r>
            <a:r>
              <a:rPr lang="en-US"/>
              <a:t> </a:t>
            </a:r>
            <a:r>
              <a:rPr lang="en-US" err="1"/>
              <a:t>diferentes</a:t>
            </a:r>
            <a:r>
              <a:rPr lang="en-US"/>
              <a:t> </a:t>
            </a:r>
            <a:r>
              <a:rPr lang="en-US" err="1"/>
              <a:t>formatos</a:t>
            </a:r>
            <a:r>
              <a:rPr lang="en-US"/>
              <a:t> </a:t>
            </a:r>
            <a:r>
              <a:rPr lang="en-US" err="1"/>
              <a:t>como</a:t>
            </a:r>
            <a:r>
              <a:rPr lang="en-US"/>
              <a:t> </a:t>
            </a:r>
            <a:r>
              <a:rPr lang="en-US" err="1"/>
              <a:t>texto</a:t>
            </a:r>
            <a:r>
              <a:rPr lang="en-US"/>
              <a:t>, </a:t>
            </a:r>
            <a:r>
              <a:rPr lang="en-US" err="1"/>
              <a:t>imagem</a:t>
            </a:r>
            <a:r>
              <a:rPr lang="en-US"/>
              <a:t> e video, e inclusive </a:t>
            </a:r>
            <a:r>
              <a:rPr lang="en-US" b="1" err="1"/>
              <a:t>código</a:t>
            </a:r>
            <a:r>
              <a:rPr lang="en-US" b="1"/>
              <a:t> de </a:t>
            </a:r>
            <a:r>
              <a:rPr lang="en-US" b="1" err="1"/>
              <a:t>programas</a:t>
            </a:r>
            <a:br>
              <a:rPr lang="en-US"/>
            </a:br>
            <a:r>
              <a:rPr lang="en-US"/>
              <a:t>[CLIQUE] 5) E </a:t>
            </a:r>
            <a:r>
              <a:rPr lang="en-US" err="1"/>
              <a:t>em</a:t>
            </a:r>
            <a:r>
              <a:rPr lang="en-US"/>
              <a:t> </a:t>
            </a:r>
            <a:r>
              <a:rPr lang="en-US" err="1"/>
              <a:t>alguns</a:t>
            </a:r>
            <a:r>
              <a:rPr lang="en-US"/>
              <a:t> </a:t>
            </a:r>
            <a:r>
              <a:rPr lang="en-US" err="1"/>
              <a:t>casos</a:t>
            </a:r>
            <a:r>
              <a:rPr lang="en-US"/>
              <a:t> </a:t>
            </a:r>
            <a:r>
              <a:rPr lang="en-US" err="1"/>
              <a:t>também</a:t>
            </a:r>
            <a:r>
              <a:rPr lang="en-US"/>
              <a:t> utilize </a:t>
            </a:r>
            <a:r>
              <a:rPr lang="en-US" b="1" err="1"/>
              <a:t>visão</a:t>
            </a:r>
            <a:r>
              <a:rPr lang="en-US" b="1"/>
              <a:t> </a:t>
            </a:r>
            <a:r>
              <a:rPr lang="en-US" err="1"/>
              <a:t>computacional</a:t>
            </a:r>
            <a:r>
              <a:rPr lang="en-US"/>
              <a:t> para </a:t>
            </a:r>
            <a:r>
              <a:rPr lang="en-US" err="1"/>
              <a:t>analisar</a:t>
            </a:r>
            <a:r>
              <a:rPr lang="en-US"/>
              <a:t> e responder </a:t>
            </a:r>
            <a:r>
              <a:rPr lang="en-US" err="1"/>
              <a:t>sobre</a:t>
            </a:r>
            <a:r>
              <a:rPr lang="en-US"/>
              <a:t> imagens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/>
            </a:br>
            <a:r>
              <a:rPr lang="en-US" err="1"/>
              <a:t>Ánálises</a:t>
            </a:r>
            <a:r>
              <a:rPr lang="en-US"/>
              <a:t> </a:t>
            </a:r>
            <a:r>
              <a:rPr lang="en-US" err="1"/>
              <a:t>mais</a:t>
            </a:r>
            <a:r>
              <a:rPr lang="en-US"/>
              <a:t> </a:t>
            </a:r>
            <a:r>
              <a:rPr lang="en-US" err="1"/>
              <a:t>especializadas</a:t>
            </a:r>
            <a:r>
              <a:rPr lang="en-US"/>
              <a:t>, </a:t>
            </a:r>
            <a:r>
              <a:rPr lang="en-US" err="1"/>
              <a:t>que</a:t>
            </a:r>
            <a:r>
              <a:rPr lang="en-US"/>
              <a:t> </a:t>
            </a:r>
            <a:r>
              <a:rPr lang="en-US" err="1"/>
              <a:t>envolvem</a:t>
            </a:r>
            <a:r>
              <a:rPr lang="en-US"/>
              <a:t> a </a:t>
            </a:r>
            <a:r>
              <a:rPr lang="en-US" err="1"/>
              <a:t>criação</a:t>
            </a:r>
            <a:r>
              <a:rPr lang="en-US"/>
              <a:t> de </a:t>
            </a:r>
            <a:r>
              <a:rPr lang="en-US" err="1"/>
              <a:t>modelos</a:t>
            </a:r>
            <a:r>
              <a:rPr lang="en-US"/>
              <a:t> </a:t>
            </a:r>
            <a:r>
              <a:rPr lang="en-US" err="1"/>
              <a:t>específicos</a:t>
            </a:r>
            <a:r>
              <a:rPr lang="en-US"/>
              <a:t> </a:t>
            </a:r>
            <a:r>
              <a:rPr lang="en-US" err="1"/>
              <a:t>como</a:t>
            </a:r>
            <a:r>
              <a:rPr lang="en-US"/>
              <a:t> </a:t>
            </a:r>
            <a:r>
              <a:rPr lang="en-US" b="1" err="1"/>
              <a:t>mineração</a:t>
            </a:r>
            <a:r>
              <a:rPr lang="en-US"/>
              <a:t>, </a:t>
            </a:r>
            <a:r>
              <a:rPr lang="en-US" b="1" err="1"/>
              <a:t>predição</a:t>
            </a:r>
            <a:r>
              <a:rPr lang="en-US" b="1"/>
              <a:t> </a:t>
            </a:r>
            <a:r>
              <a:rPr lang="en-US"/>
              <a:t>e </a:t>
            </a:r>
            <a:r>
              <a:rPr lang="en-US" b="1" err="1"/>
              <a:t>recomendações</a:t>
            </a:r>
            <a:r>
              <a:rPr lang="en-US" b="1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 b="0"/>
            </a:br>
            <a:endParaRPr lang="en-US" b="1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121A8A4-1A23-E4CF-A202-FC27D4A353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0DEB00F-8573-4A32-B3F6-8660BD94E7C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5206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E29D8-D39D-4961-4B61-50AE3A81E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F113E96-D195-7459-E081-3B147D2032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3AC7DFE-F41C-5C0E-EF40-B0D59595EB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Domínio da TI</a:t>
            </a:r>
          </a:p>
          <a:p>
            <a:pPr marL="171450" indent="-171450">
              <a:buFontTx/>
              <a:buChar char="-"/>
            </a:pPr>
            <a:r>
              <a:rPr lang="pt-BR"/>
              <a:t>Modelos preditivos Análise de Crédito e E-commerce</a:t>
            </a:r>
          </a:p>
          <a:p>
            <a:pPr marL="171450" indent="-171450">
              <a:buFontTx/>
              <a:buChar char="-"/>
            </a:pPr>
            <a:r>
              <a:rPr lang="pt-BR"/>
              <a:t>Monitoramento de Fraude a partir de análise histórica</a:t>
            </a:r>
          </a:p>
          <a:p>
            <a:pPr marL="171450" indent="-171450">
              <a:buFontTx/>
              <a:buChar char="-"/>
            </a:pPr>
            <a:r>
              <a:rPr lang="pt-BR"/>
              <a:t>Visão computacional pra identificação facial e reconhecimento de imagens (identificar defeitos em linha de produção)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11851B3-0797-F075-8601-1B6DE4CAE7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32564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64883-B7BA-D7DA-1FFD-737E60250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73C400B-0A58-FAF7-3350-9D0C8582EF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5D657A0-2A04-2D58-349E-BC8414611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Domínio da TI</a:t>
            </a:r>
          </a:p>
          <a:p>
            <a:pPr marL="171450" indent="-171450">
              <a:buFontTx/>
              <a:buChar char="-"/>
            </a:pPr>
            <a:r>
              <a:rPr lang="pt-BR"/>
              <a:t>Modelos preditivos Análise de Crédito e E-commerce</a:t>
            </a:r>
          </a:p>
          <a:p>
            <a:pPr marL="171450" indent="-171450">
              <a:buFontTx/>
              <a:buChar char="-"/>
            </a:pPr>
            <a:r>
              <a:rPr lang="pt-BR"/>
              <a:t>Monitoramento de Fraude a partir de análise histórica</a:t>
            </a:r>
          </a:p>
          <a:p>
            <a:pPr marL="171450" indent="-171450">
              <a:buFontTx/>
              <a:buChar char="-"/>
            </a:pPr>
            <a:r>
              <a:rPr lang="pt-BR"/>
              <a:t>Visão computacional pra identificação facial e reconhecimento de imagens (identificar defeitos em linha de produção)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0CFF5CF-760F-8C98-8302-DCD2AB511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959847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err="1"/>
              <a:t>Camada</a:t>
            </a:r>
            <a:r>
              <a:rPr lang="en-US" b="1"/>
              <a:t> 1 — Uso Individual (Prompts &amp; Copilots)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err="1"/>
              <a:t>Interações</a:t>
            </a:r>
            <a:r>
              <a:rPr lang="en-US"/>
              <a:t> </a:t>
            </a:r>
            <a:r>
              <a:rPr lang="en-US" err="1"/>
              <a:t>diretas</a:t>
            </a:r>
            <a:r>
              <a:rPr lang="en-US"/>
              <a:t> com </a:t>
            </a:r>
            <a:r>
              <a:rPr lang="en-US" err="1"/>
              <a:t>modelos</a:t>
            </a:r>
            <a:r>
              <a:rPr lang="en-US"/>
              <a:t> de IA (Copilot, Gemini).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Resolução</a:t>
            </a:r>
            <a:r>
              <a:rPr lang="en-US"/>
              <a:t> </a:t>
            </a:r>
            <a:r>
              <a:rPr lang="en-US" err="1"/>
              <a:t>rápida</a:t>
            </a:r>
            <a:r>
              <a:rPr lang="en-US"/>
              <a:t> de </a:t>
            </a:r>
            <a:r>
              <a:rPr lang="en-US" err="1"/>
              <a:t>tarefas</a:t>
            </a:r>
            <a:r>
              <a:rPr lang="en-US"/>
              <a:t> do </a:t>
            </a:r>
            <a:r>
              <a:rPr lang="en-US" err="1"/>
              <a:t>dia</a:t>
            </a:r>
            <a:r>
              <a:rPr lang="en-US"/>
              <a:t> a </a:t>
            </a:r>
            <a:r>
              <a:rPr lang="en-US" err="1"/>
              <a:t>dia</a:t>
            </a:r>
            <a:r>
              <a:rPr lang="en-US"/>
              <a:t>: </a:t>
            </a:r>
            <a:r>
              <a:rPr lang="en-US" err="1"/>
              <a:t>texto</a:t>
            </a:r>
            <a:r>
              <a:rPr lang="en-US"/>
              <a:t>, </a:t>
            </a:r>
            <a:r>
              <a:rPr lang="en-US" err="1"/>
              <a:t>análise</a:t>
            </a:r>
            <a:r>
              <a:rPr lang="en-US"/>
              <a:t>, </a:t>
            </a:r>
            <a:r>
              <a:rPr lang="en-US" err="1"/>
              <a:t>ideias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b="1"/>
              <a:t>Zero </a:t>
            </a:r>
            <a:r>
              <a:rPr lang="en-US" b="1" err="1"/>
              <a:t>complexidade</a:t>
            </a:r>
            <a:r>
              <a:rPr lang="en-US" b="1"/>
              <a:t> </a:t>
            </a:r>
            <a:r>
              <a:rPr lang="en-US" b="1" err="1"/>
              <a:t>técnica</a:t>
            </a:r>
            <a:r>
              <a:rPr lang="en-US" b="1"/>
              <a:t>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Porta de entrada para </a:t>
            </a:r>
            <a:r>
              <a:rPr lang="en-US" err="1"/>
              <a:t>cidadania</a:t>
            </a:r>
            <a:r>
              <a:rPr lang="en-US"/>
              <a:t> digital.</a:t>
            </a:r>
          </a:p>
          <a:p>
            <a:r>
              <a:rPr lang="en-US" b="1"/>
              <a:t>🔹 </a:t>
            </a:r>
            <a:r>
              <a:rPr lang="en-US" b="1" err="1"/>
              <a:t>Camada</a:t>
            </a:r>
            <a:r>
              <a:rPr lang="en-US" b="1"/>
              <a:t> 2 — </a:t>
            </a:r>
            <a:r>
              <a:rPr lang="en-US" b="1" err="1"/>
              <a:t>Automação</a:t>
            </a:r>
            <a:r>
              <a:rPr lang="en-US" b="1"/>
              <a:t> Leve (Workflows &amp; </a:t>
            </a:r>
            <a:r>
              <a:rPr lang="en-US" b="1" err="1"/>
              <a:t>Documentos</a:t>
            </a:r>
            <a:r>
              <a:rPr lang="en-US" b="1"/>
              <a:t>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err="1"/>
              <a:t>Criação</a:t>
            </a:r>
            <a:r>
              <a:rPr lang="en-US"/>
              <a:t> de </a:t>
            </a:r>
            <a:r>
              <a:rPr lang="en-US" err="1"/>
              <a:t>pequenos</a:t>
            </a:r>
            <a:r>
              <a:rPr lang="en-US"/>
              <a:t> </a:t>
            </a:r>
            <a:r>
              <a:rPr lang="en-US" err="1"/>
              <a:t>fluxos</a:t>
            </a:r>
            <a:r>
              <a:rPr lang="en-US"/>
              <a:t> e </a:t>
            </a:r>
            <a:r>
              <a:rPr lang="en-US" err="1"/>
              <a:t>rotinas</a:t>
            </a:r>
            <a:r>
              <a:rPr lang="en-US"/>
              <a:t> </a:t>
            </a:r>
            <a:r>
              <a:rPr lang="en-US" err="1"/>
              <a:t>automáticas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Uso de </a:t>
            </a:r>
            <a:r>
              <a:rPr lang="en-US" err="1"/>
              <a:t>formulários</a:t>
            </a:r>
            <a:r>
              <a:rPr lang="en-US"/>
              <a:t>, </a:t>
            </a:r>
            <a:r>
              <a:rPr lang="en-US" err="1"/>
              <a:t>planilhas</a:t>
            </a:r>
            <a:r>
              <a:rPr lang="en-US"/>
              <a:t>, </a:t>
            </a:r>
            <a:r>
              <a:rPr lang="en-US" err="1"/>
              <a:t>disparos</a:t>
            </a:r>
            <a:r>
              <a:rPr lang="en-US"/>
              <a:t> de e-mail, </a:t>
            </a:r>
            <a:r>
              <a:rPr lang="en-US" err="1"/>
              <a:t>aprovações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Baseado</a:t>
            </a:r>
            <a:r>
              <a:rPr lang="en-US"/>
              <a:t> </a:t>
            </a:r>
            <a:r>
              <a:rPr lang="en-US" err="1"/>
              <a:t>em</a:t>
            </a:r>
            <a:r>
              <a:rPr lang="en-US"/>
              <a:t> </a:t>
            </a:r>
            <a:r>
              <a:rPr lang="en-US" err="1"/>
              <a:t>plataformas</a:t>
            </a:r>
            <a:r>
              <a:rPr lang="en-US"/>
              <a:t> no-code (Power Automate, Workspace Flows).</a:t>
            </a:r>
          </a:p>
          <a:p>
            <a:pPr marL="285750" indent="-285750">
              <a:buFont typeface="Arial"/>
              <a:buChar char="•"/>
            </a:pPr>
            <a:r>
              <a:rPr lang="en-US" b="1"/>
              <a:t>Escala </a:t>
            </a:r>
            <a:r>
              <a:rPr lang="en-US" b="1" err="1"/>
              <a:t>operacional</a:t>
            </a:r>
            <a:r>
              <a:rPr lang="en-US" b="1"/>
              <a:t> </a:t>
            </a:r>
            <a:r>
              <a:rPr lang="en-US" b="1" err="1"/>
              <a:t>sem</a:t>
            </a:r>
            <a:r>
              <a:rPr lang="en-US" b="1"/>
              <a:t> </a:t>
            </a:r>
            <a:r>
              <a:rPr lang="en-US" b="1" err="1"/>
              <a:t>mexer</a:t>
            </a:r>
            <a:r>
              <a:rPr lang="en-US" b="1"/>
              <a:t> </a:t>
            </a:r>
            <a:r>
              <a:rPr lang="en-US" b="1" err="1"/>
              <a:t>em</a:t>
            </a:r>
            <a:r>
              <a:rPr lang="en-US" b="1"/>
              <a:t> </a:t>
            </a:r>
            <a:r>
              <a:rPr lang="en-US" b="1" err="1"/>
              <a:t>sistemas</a:t>
            </a:r>
            <a:r>
              <a:rPr lang="en-US" b="1"/>
              <a:t> </a:t>
            </a:r>
            <a:r>
              <a:rPr lang="en-US" b="1" err="1"/>
              <a:t>centrais</a:t>
            </a:r>
            <a:r>
              <a:rPr lang="en-US" b="1"/>
              <a:t>.</a:t>
            </a:r>
            <a:endParaRPr lang="en-US"/>
          </a:p>
          <a:p>
            <a:r>
              <a:rPr lang="en-US" b="1"/>
              <a:t>🔹 </a:t>
            </a:r>
            <a:r>
              <a:rPr lang="en-US" b="1" err="1"/>
              <a:t>Camada</a:t>
            </a:r>
            <a:r>
              <a:rPr lang="en-US" b="1"/>
              <a:t> 3 — </a:t>
            </a:r>
            <a:r>
              <a:rPr lang="en-US" b="1" err="1"/>
              <a:t>Agentes</a:t>
            </a:r>
            <a:r>
              <a:rPr lang="en-US" b="1"/>
              <a:t> </a:t>
            </a:r>
            <a:r>
              <a:rPr lang="en-US" b="1" err="1"/>
              <a:t>Orquestrados</a:t>
            </a:r>
            <a:r>
              <a:rPr lang="en-US" b="1"/>
              <a:t> (Ferramentas, APIs, ERP)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err="1"/>
              <a:t>Agentes</a:t>
            </a:r>
            <a:r>
              <a:rPr lang="en-US"/>
              <a:t> </a:t>
            </a:r>
            <a:r>
              <a:rPr lang="en-US" err="1"/>
              <a:t>capazes</a:t>
            </a:r>
            <a:r>
              <a:rPr lang="en-US"/>
              <a:t> de </a:t>
            </a:r>
            <a:r>
              <a:rPr lang="en-US" err="1"/>
              <a:t>tomar</a:t>
            </a:r>
            <a:r>
              <a:rPr lang="en-US"/>
              <a:t> </a:t>
            </a:r>
            <a:r>
              <a:rPr lang="en-US" err="1"/>
              <a:t>ações</a:t>
            </a:r>
            <a:r>
              <a:rPr lang="en-US"/>
              <a:t> </a:t>
            </a:r>
            <a:r>
              <a:rPr lang="en-US" err="1"/>
              <a:t>baseadas</a:t>
            </a:r>
            <a:r>
              <a:rPr lang="en-US"/>
              <a:t> </a:t>
            </a:r>
            <a:r>
              <a:rPr lang="en-US" err="1"/>
              <a:t>em</a:t>
            </a:r>
            <a:r>
              <a:rPr lang="en-US"/>
              <a:t> </a:t>
            </a:r>
            <a:r>
              <a:rPr lang="en-US" err="1"/>
              <a:t>contexto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Integração</a:t>
            </a:r>
            <a:r>
              <a:rPr lang="en-US"/>
              <a:t> com </a:t>
            </a:r>
            <a:r>
              <a:rPr lang="en-US" err="1"/>
              <a:t>sistemas</a:t>
            </a:r>
            <a:r>
              <a:rPr lang="en-US"/>
              <a:t> </a:t>
            </a:r>
            <a:r>
              <a:rPr lang="en-US" err="1"/>
              <a:t>corporativos</a:t>
            </a:r>
            <a:r>
              <a:rPr lang="en-US"/>
              <a:t>, APIs, </a:t>
            </a:r>
            <a:r>
              <a:rPr lang="en-US" err="1"/>
              <a:t>bancos</a:t>
            </a:r>
            <a:r>
              <a:rPr lang="en-US"/>
              <a:t> de dados.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Autonomia</a:t>
            </a:r>
            <a:r>
              <a:rPr lang="en-US"/>
              <a:t> “</a:t>
            </a:r>
            <a:r>
              <a:rPr lang="en-US" err="1"/>
              <a:t>assistida</a:t>
            </a:r>
            <a:r>
              <a:rPr lang="en-US"/>
              <a:t>” com </a:t>
            </a:r>
            <a:r>
              <a:rPr lang="en-US" err="1"/>
              <a:t>limites</a:t>
            </a:r>
            <a:r>
              <a:rPr lang="en-US"/>
              <a:t>, logs e </a:t>
            </a:r>
            <a:r>
              <a:rPr lang="en-US" err="1"/>
              <a:t>governança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b="1"/>
              <a:t>Maior </a:t>
            </a:r>
            <a:r>
              <a:rPr lang="en-US" b="1" err="1"/>
              <a:t>impacto</a:t>
            </a:r>
            <a:r>
              <a:rPr lang="en-US" b="1"/>
              <a:t> e </a:t>
            </a:r>
            <a:r>
              <a:rPr lang="en-US" b="1" err="1"/>
              <a:t>maior</a:t>
            </a:r>
            <a:r>
              <a:rPr lang="en-US" b="1"/>
              <a:t> </a:t>
            </a:r>
            <a:r>
              <a:rPr lang="en-US" b="1" err="1"/>
              <a:t>necessidade</a:t>
            </a:r>
            <a:r>
              <a:rPr lang="en-US" b="1"/>
              <a:t> de </a:t>
            </a:r>
            <a:r>
              <a:rPr lang="en-US" b="1" err="1"/>
              <a:t>padrões</a:t>
            </a:r>
            <a:r>
              <a:rPr lang="en-US" b="1"/>
              <a:t>.</a:t>
            </a:r>
            <a:endParaRPr lang="en-US"/>
          </a:p>
          <a:p>
            <a:endParaRPr lang="en-US"/>
          </a:p>
          <a:p>
            <a:pPr algn="ctr"/>
            <a:endParaRPr lang="pt-BR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7E5AE9-EF88-4D51-967C-3050F6F7CE60}" type="slidenum">
              <a:rPr lang="pt-BR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00004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t-BR" sz="2800" b="1">
                <a:solidFill>
                  <a:schemeClr val="bg1"/>
                </a:solidFill>
              </a:rPr>
              <a:t>Assistentes Digitais</a:t>
            </a:r>
            <a:br>
              <a:rPr lang="pt-BR" sz="2800" b="1">
                <a:solidFill>
                  <a:schemeClr val="bg1"/>
                </a:solidFill>
              </a:rPr>
            </a:br>
            <a:r>
              <a:rPr kumimoji="0" lang="pt-BR" altLang="pt-BR" sz="280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Assistentes Digitais: Softwares que interagem com usuários para fornecer suporte em tarefas específicas, como responder perguntas, executar comandos e automatizar ações. São baseados em IA, mas frequentemente dependem de interações humanas para iniciar ações. </a:t>
            </a:r>
          </a:p>
          <a:p>
            <a:pPr>
              <a:buFont typeface="Arial" panose="020B0604020202020204" pitchFamily="34" charset="0"/>
              <a:buNone/>
            </a:pPr>
            <a:r>
              <a:rPr lang="pt-BR" sz="2800">
                <a:solidFill>
                  <a:schemeClr val="bg1"/>
                </a:solidFill>
              </a:rPr>
              <a:t>Podem ser (tipos)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Baseados em Regras</a:t>
            </a:r>
            <a:r>
              <a:rPr lang="pt-BR" sz="2800">
                <a:solidFill>
                  <a:schemeClr val="bg1"/>
                </a:solidFill>
              </a:rPr>
              <a:t> – Como </a:t>
            </a:r>
            <a:r>
              <a:rPr lang="pt-BR" sz="2800" err="1">
                <a:solidFill>
                  <a:schemeClr val="bg1"/>
                </a:solidFill>
              </a:rPr>
              <a:t>chatbots</a:t>
            </a:r>
            <a:r>
              <a:rPr lang="pt-BR" sz="2800">
                <a:solidFill>
                  <a:schemeClr val="bg1"/>
                </a:solidFill>
              </a:rPr>
              <a:t> simples que seguem roteiros pré-definidos (exemplo: SAC automatizado).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Baseados em IA</a:t>
            </a:r>
            <a:r>
              <a:rPr lang="pt-BR" sz="2800">
                <a:solidFill>
                  <a:schemeClr val="bg1"/>
                </a:solidFill>
              </a:rPr>
              <a:t> – Como </a:t>
            </a:r>
            <a:r>
              <a:rPr lang="pt-BR" sz="2800" err="1">
                <a:solidFill>
                  <a:schemeClr val="bg1"/>
                </a:solidFill>
              </a:rPr>
              <a:t>Alexa</a:t>
            </a:r>
            <a:r>
              <a:rPr lang="pt-BR" sz="2800">
                <a:solidFill>
                  <a:schemeClr val="bg1"/>
                </a:solidFill>
              </a:rPr>
              <a:t>, Google </a:t>
            </a:r>
            <a:r>
              <a:rPr lang="pt-BR" sz="2800" err="1">
                <a:solidFill>
                  <a:schemeClr val="bg1"/>
                </a:solidFill>
              </a:rPr>
              <a:t>Assistant</a:t>
            </a:r>
            <a:r>
              <a:rPr lang="pt-BR" sz="2800">
                <a:solidFill>
                  <a:schemeClr val="bg1"/>
                </a:solidFill>
              </a:rPr>
              <a:t> e Siri, que utilizam IA para reconhecer voz e interpretar comandos.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Assistentes Corporativos</a:t>
            </a:r>
            <a:r>
              <a:rPr lang="pt-BR" sz="2800">
                <a:solidFill>
                  <a:schemeClr val="bg1"/>
                </a:solidFill>
              </a:rPr>
              <a:t> – Voltados para produtividade no trabalho, como copilotos de software.</a:t>
            </a:r>
          </a:p>
          <a:p>
            <a:pPr>
              <a:buFont typeface="Arial" panose="020B0604020202020204" pitchFamily="34" charset="0"/>
              <a:buChar char="•"/>
            </a:pPr>
            <a:endParaRPr lang="pt-BR" sz="2800" b="1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pt-BR" sz="2800" b="1">
              <a:solidFill>
                <a:schemeClr val="bg1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pt-BR" sz="2800" b="1">
                <a:solidFill>
                  <a:schemeClr val="bg1"/>
                </a:solidFill>
              </a:rPr>
              <a:t>Agentes Inteligentes</a:t>
            </a:r>
            <a:endParaRPr lang="pt-BR" altLang="pt-BR" sz="2800">
              <a:solidFill>
                <a:schemeClr val="bg1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pt-BR" altLang="pt-BR" sz="2800">
                <a:solidFill>
                  <a:schemeClr val="bg1"/>
                </a:solidFill>
              </a:rPr>
              <a:t>A</a:t>
            </a:r>
            <a:r>
              <a:rPr kumimoji="0" lang="pt-BR" altLang="pt-BR" sz="280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gentes Inteligentes: Sistemas autônomos capazes de perceber o ambiente, tomar decisões e agir para atingir objetivos, sem necessidade de comando direto do usuário. </a:t>
            </a:r>
          </a:p>
          <a:p>
            <a:r>
              <a:rPr lang="pt-BR" sz="2800"/>
              <a:t>Podem ser (tipos):</a:t>
            </a:r>
            <a:endParaRPr lang="pt-BR" sz="280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Reativos</a:t>
            </a:r>
            <a:r>
              <a:rPr lang="pt-BR" sz="2800">
                <a:solidFill>
                  <a:schemeClr val="bg1"/>
                </a:solidFill>
              </a:rPr>
              <a:t> – Respondem a estímulos do ambiente sem planejamento futuro.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Baseados em Objetivos</a:t>
            </a:r>
            <a:r>
              <a:rPr lang="pt-BR" sz="2800">
                <a:solidFill>
                  <a:schemeClr val="bg1"/>
                </a:solidFill>
              </a:rPr>
              <a:t> – Planejam ações para atingir metas específicas.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Baseados em Aprendizado</a:t>
            </a:r>
            <a:r>
              <a:rPr lang="pt-BR" sz="2800">
                <a:solidFill>
                  <a:schemeClr val="bg1"/>
                </a:solidFill>
              </a:rPr>
              <a:t> – Melhoram suas decisões ao longo do tempo usando aprendizado de máquina.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pt-BR" sz="2800" b="1">
                <a:solidFill>
                  <a:schemeClr val="bg1"/>
                </a:solidFill>
              </a:rPr>
              <a:t>Multiagentes</a:t>
            </a:r>
            <a:r>
              <a:rPr lang="pt-BR" sz="2800">
                <a:solidFill>
                  <a:schemeClr val="bg1"/>
                </a:solidFill>
              </a:rPr>
              <a:t> – Trabalham em colaboração com outros agentes para resolver problemas complexos.</a:t>
            </a:r>
          </a:p>
          <a:p>
            <a:endParaRPr lang="pt-BR"/>
          </a:p>
          <a:p>
            <a:endParaRPr lang="pt-BR"/>
          </a:p>
          <a:p>
            <a:r>
              <a:rPr lang="pt-BR"/>
              <a:t>Exemplos de aplicação:</a:t>
            </a:r>
          </a:p>
          <a:p>
            <a:pPr marL="0" algn="l" rtl="0" eaLnBrk="1" fontAlgn="ctr" latinLnBrk="0" hangingPunct="1">
              <a:buNone/>
            </a:pPr>
            <a:r>
              <a:rPr lang="pt-BR" sz="1800" b="1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Atendimento ao Cliente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ASSISTENTE: </a:t>
            </a:r>
            <a:r>
              <a:rPr lang="pt-BR" sz="1800" b="0" i="0" u="none" strike="noStrike" kern="1200" err="1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Chatbots</a:t>
            </a: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 para responder perguntas e direcionar atendimentos.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AGENTE: Sistemas que analisam emoções e ajustam o tom da conversa.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1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Produtividade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ASSISTENTE: Agendam reuniões, enviam lembretes e otimizam fluxos de trabalho.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AGENTE: Automatizam processos empresariais e tomam decisões autônomas.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1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E-commerce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ASSISTENTE: Recomendam produtos e auxiliam em compras.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AGENTE: Gerenciam estoque automaticamente e ajustam preços dinamicamente.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1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Automação Industrial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ASSISTENTE: Controlam dispositivos inteligentes mediante comandos.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AGENTE: Operam máquinas de forma autônoma, ajustando parâmetros em tempo real.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1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Mobilidade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ASSISTENTE: Sistemas de navegação e controle de voz em veículos.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/>
            <a:r>
              <a:rPr lang="pt-BR" sz="1800" b="0" i="0" u="none" strike="noStrike" kern="120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AGENTE:  Veículos autônomos que tomam decisões de direção.</a:t>
            </a:r>
            <a:endParaRPr lang="pt-BR" sz="1800" b="0" i="0" u="none" strike="noStrike">
              <a:effectLst/>
              <a:latin typeface="Arial" panose="020B0604020202020204" pitchFamily="34" charset="0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67105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8DFC3-FD7B-41AF-6B36-F5DEAC6E8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E8B42FB-C32F-9049-EF80-688569E52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5939E09-06C3-46A8-A5FE-C149BE45AF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Perfeito, Eduardo — abaixo está a versão </a:t>
            </a:r>
            <a:r>
              <a:rPr lang="pt-BR" b="1"/>
              <a:t>integrada e recriada</a:t>
            </a:r>
            <a:r>
              <a:rPr lang="pt-BR"/>
              <a:t> do conteúdo, unindo o melhor das duas explicações, de forma didática, clara e fluida para aula.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1. 🎤 Roteiro do instrutor</a:t>
            </a:r>
          </a:p>
          <a:p>
            <a:r>
              <a:rPr lang="pt-BR"/>
              <a:t>“Pessoal, pensem no agente de IA como a contratação de um novo colaborador.</a:t>
            </a:r>
            <a:br>
              <a:rPr lang="pt-BR"/>
            </a:br>
            <a:r>
              <a:rPr lang="pt-BR"/>
              <a:t>Ele não é apenas ‘um robô’ que responde coisas. Ele é uma estrutura organizada, formada por alguns componentes principais que trabalham juntos.</a:t>
            </a:r>
          </a:p>
          <a:p>
            <a:r>
              <a:rPr lang="pt-BR"/>
              <a:t>Entender esses componentes é o que permite desenhar agentes que realmente entregam valor para o negócio.</a:t>
            </a:r>
          </a:p>
          <a:p>
            <a:r>
              <a:rPr lang="pt-BR" b="1"/>
              <a:t>1. LLM — o cérebro</a:t>
            </a:r>
          </a:p>
          <a:p>
            <a:r>
              <a:rPr lang="pt-BR"/>
              <a:t>O primeiro componente é o </a:t>
            </a:r>
            <a:r>
              <a:rPr lang="pt-BR" b="1"/>
              <a:t>LLM</a:t>
            </a:r>
            <a:r>
              <a:rPr lang="pt-BR"/>
              <a:t>, o modelo de IA generativa que será utilizado, como GPT, Gemini, Claude ou outro.</a:t>
            </a:r>
          </a:p>
          <a:p>
            <a:r>
              <a:rPr lang="pt-BR"/>
              <a:t>👉 Ele é o cérebro do agente.</a:t>
            </a:r>
          </a:p>
          <a:p>
            <a:r>
              <a:rPr lang="pt-BR"/>
              <a:t>É ele quem:</a:t>
            </a:r>
          </a:p>
          <a:p>
            <a:r>
              <a:rPr lang="pt-BR"/>
              <a:t>entende o que foi pedido</a:t>
            </a:r>
          </a:p>
          <a:p>
            <a:r>
              <a:rPr lang="pt-BR"/>
              <a:t>interpreta contexto</a:t>
            </a:r>
          </a:p>
          <a:p>
            <a:r>
              <a:rPr lang="pt-BR"/>
              <a:t>processa a linguagem</a:t>
            </a:r>
          </a:p>
          <a:p>
            <a:r>
              <a:rPr lang="pt-BR"/>
              <a:t>gera o raciocínio</a:t>
            </a:r>
          </a:p>
          <a:p>
            <a:r>
              <a:rPr lang="pt-BR"/>
              <a:t>e constrói a resposta</a:t>
            </a:r>
          </a:p>
          <a:p>
            <a:r>
              <a:rPr lang="pt-BR"/>
              <a:t>Sem esse cérebro, nada acontece.</a:t>
            </a:r>
            <a:br>
              <a:rPr lang="pt-BR"/>
            </a:br>
            <a:r>
              <a:rPr lang="pt-BR"/>
              <a:t>É ele que dá inteligência ao agente.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2. Prompt — as diretrizes</a:t>
            </a:r>
          </a:p>
          <a:p>
            <a:r>
              <a:rPr lang="pt-BR"/>
              <a:t>O segundo componente é o </a:t>
            </a:r>
            <a:r>
              <a:rPr lang="pt-BR" b="1"/>
              <a:t>prompt</a:t>
            </a:r>
            <a:r>
              <a:rPr lang="pt-BR"/>
              <a:t>.</a:t>
            </a:r>
          </a:p>
          <a:p>
            <a:r>
              <a:rPr lang="pt-BR"/>
              <a:t>👉 O prompt funciona como o manual de conduta do agente.</a:t>
            </a:r>
          </a:p>
          <a:p>
            <a:r>
              <a:rPr lang="pt-BR"/>
              <a:t>É nele que definimos:</a:t>
            </a:r>
          </a:p>
          <a:p>
            <a:r>
              <a:rPr lang="pt-BR"/>
              <a:t>quem o agente é</a:t>
            </a:r>
          </a:p>
          <a:p>
            <a:r>
              <a:rPr lang="pt-BR"/>
              <a:t>como ele deve se comportar</a:t>
            </a:r>
          </a:p>
          <a:p>
            <a:r>
              <a:rPr lang="pt-BR"/>
              <a:t>qual é sua personalidade</a:t>
            </a:r>
          </a:p>
          <a:p>
            <a:r>
              <a:rPr lang="pt-BR"/>
              <a:t>qual é seu objetivo</a:t>
            </a:r>
          </a:p>
          <a:p>
            <a:r>
              <a:rPr lang="pt-BR"/>
              <a:t>quais habilidades ele deve usar</a:t>
            </a:r>
          </a:p>
          <a:p>
            <a:r>
              <a:rPr lang="pt-BR"/>
              <a:t>e quais limites deve respeitar</a:t>
            </a:r>
          </a:p>
          <a:p>
            <a:r>
              <a:rPr lang="pt-BR"/>
              <a:t>Por exemplo:</a:t>
            </a:r>
          </a:p>
          <a:p>
            <a:r>
              <a:rPr lang="pt-BR"/>
              <a:t>“Você é um consultor empático”</a:t>
            </a:r>
          </a:p>
          <a:p>
            <a:r>
              <a:rPr lang="pt-BR"/>
              <a:t>“Seu foco é reduzir </a:t>
            </a:r>
            <a:r>
              <a:rPr lang="pt-BR" err="1"/>
              <a:t>churn</a:t>
            </a:r>
            <a:r>
              <a:rPr lang="pt-BR"/>
              <a:t>”</a:t>
            </a:r>
          </a:p>
          <a:p>
            <a:r>
              <a:rPr lang="pt-BR"/>
              <a:t>“Responda de forma objetiva e profissional”</a:t>
            </a:r>
          </a:p>
          <a:p>
            <a:r>
              <a:rPr lang="pt-BR"/>
              <a:t>Então, o prompt dá direção ao cérebro do agente.</a:t>
            </a:r>
            <a:br>
              <a:rPr lang="pt-BR"/>
            </a:br>
            <a:r>
              <a:rPr lang="pt-BR"/>
              <a:t>Ele ajuda a transformar inteligência genérica em um comportamento orientado ao papel que aquele agente precisa cumprir.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3. Documentos — a memória e a base de conhecimento</a:t>
            </a:r>
          </a:p>
          <a:p>
            <a:r>
              <a:rPr lang="pt-BR"/>
              <a:t>O terceiro componente são os </a:t>
            </a:r>
            <a:r>
              <a:rPr lang="pt-BR" b="1"/>
              <a:t>documentos</a:t>
            </a:r>
            <a:r>
              <a:rPr lang="pt-BR"/>
              <a:t>, que representam a base de conhecimento do agente.</a:t>
            </a:r>
          </a:p>
          <a:p>
            <a:r>
              <a:rPr lang="pt-BR"/>
              <a:t>👉 Porque um agente sem dados específicos pode até falar bem, mas corre o risco de falar de forma genérica ou inventar respostas.</a:t>
            </a:r>
          </a:p>
          <a:p>
            <a:r>
              <a:rPr lang="pt-BR"/>
              <a:t>É nessa base que conectamos a “verdade” que ele deve consultar.</a:t>
            </a:r>
          </a:p>
          <a:p>
            <a:r>
              <a:rPr lang="pt-BR"/>
              <a:t>Essa base pode vir de várias formas:</a:t>
            </a:r>
          </a:p>
          <a:p>
            <a:r>
              <a:rPr lang="pt-BR"/>
              <a:t>manuais em PDF</a:t>
            </a:r>
          </a:p>
          <a:p>
            <a:r>
              <a:rPr lang="pt-BR"/>
              <a:t>políticas</a:t>
            </a:r>
          </a:p>
          <a:p>
            <a:r>
              <a:rPr lang="pt-BR"/>
              <a:t>normas</a:t>
            </a:r>
          </a:p>
          <a:p>
            <a:r>
              <a:rPr lang="pt-BR"/>
              <a:t>contratos</a:t>
            </a:r>
          </a:p>
          <a:p>
            <a:r>
              <a:rPr lang="pt-BR"/>
              <a:t>sites de referência</a:t>
            </a:r>
          </a:p>
          <a:p>
            <a:r>
              <a:rPr lang="pt-BR"/>
              <a:t>SharePoint</a:t>
            </a:r>
          </a:p>
          <a:p>
            <a:r>
              <a:rPr lang="pt-BR"/>
              <a:t>Google </a:t>
            </a:r>
            <a:r>
              <a:rPr lang="pt-BR" err="1"/>
              <a:t>Docs</a:t>
            </a:r>
            <a:endParaRPr lang="pt-BR"/>
          </a:p>
          <a:p>
            <a:r>
              <a:rPr lang="pt-BR"/>
              <a:t>e outros repositórios corporativos</a:t>
            </a:r>
          </a:p>
          <a:p>
            <a:r>
              <a:rPr lang="pt-BR"/>
              <a:t>Ou seja, é o conhecimento específico que complementa o cérebro geral do modelo.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4. Ferramentas — os braços do agente</a:t>
            </a:r>
          </a:p>
          <a:p>
            <a:r>
              <a:rPr lang="pt-BR"/>
              <a:t>O quarto componente são as </a:t>
            </a:r>
            <a:r>
              <a:rPr lang="pt-BR" b="1"/>
              <a:t>ferramentas</a:t>
            </a:r>
            <a:r>
              <a:rPr lang="pt-BR"/>
              <a:t>.</a:t>
            </a:r>
          </a:p>
          <a:p>
            <a:r>
              <a:rPr lang="pt-BR"/>
              <a:t>👉 Se o LLM é o cérebro, as ferramentas são os braços ou as mãos do agente.</a:t>
            </a:r>
          </a:p>
          <a:p>
            <a:r>
              <a:rPr lang="pt-BR"/>
              <a:t>São elas que permitem que o agente saia da conversa e passe a agir no ambiente digital.</a:t>
            </a:r>
          </a:p>
          <a:p>
            <a:r>
              <a:rPr lang="pt-BR"/>
              <a:t>Por exemplo:</a:t>
            </a:r>
          </a:p>
          <a:p>
            <a:r>
              <a:rPr lang="pt-BR"/>
              <a:t>consultar um banco de dados</a:t>
            </a:r>
          </a:p>
          <a:p>
            <a:r>
              <a:rPr lang="pt-BR"/>
              <a:t>buscar informações no ERP</a:t>
            </a:r>
          </a:p>
          <a:p>
            <a:r>
              <a:rPr lang="pt-BR"/>
              <a:t>atualizar um CRM</a:t>
            </a:r>
          </a:p>
          <a:p>
            <a:r>
              <a:rPr lang="pt-BR"/>
              <a:t>enviar um e-mail</a:t>
            </a:r>
          </a:p>
          <a:p>
            <a:r>
              <a:rPr lang="pt-BR"/>
              <a:t>abrir um chamado</a:t>
            </a:r>
          </a:p>
          <a:p>
            <a:r>
              <a:rPr lang="pt-BR"/>
              <a:t>emitir um boleto</a:t>
            </a:r>
          </a:p>
          <a:p>
            <a:r>
              <a:rPr lang="pt-BR"/>
              <a:t>gerar um documento</a:t>
            </a:r>
          </a:p>
          <a:p>
            <a:r>
              <a:rPr lang="pt-BR"/>
              <a:t>Ou seja, as ferramentas dão capacidade de ação.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5. Agentes amigos — a equipe</a:t>
            </a:r>
          </a:p>
          <a:p>
            <a:r>
              <a:rPr lang="pt-BR"/>
              <a:t>O quinto componente são os </a:t>
            </a:r>
            <a:r>
              <a:rPr lang="pt-BR" b="1"/>
              <a:t>agentes amigos</a:t>
            </a:r>
            <a:r>
              <a:rPr lang="pt-BR"/>
              <a:t>.</a:t>
            </a:r>
          </a:p>
          <a:p>
            <a:r>
              <a:rPr lang="pt-BR"/>
              <a:t>👉 O agente não precisa fazer tudo sozinho. Ele pode trabalhar em rede com outros agentes especialistas.</a:t>
            </a:r>
          </a:p>
          <a:p>
            <a:r>
              <a:rPr lang="pt-BR"/>
              <a:t>Por exemplo:</a:t>
            </a:r>
          </a:p>
          <a:p>
            <a:r>
              <a:rPr lang="pt-BR"/>
              <a:t>um agente comercial pode pedir para um agente jurídico revisar um contrato</a:t>
            </a:r>
          </a:p>
          <a:p>
            <a:r>
              <a:rPr lang="pt-BR"/>
              <a:t>um agente de atendimento pode acionar outro agente especialista em cadastro</a:t>
            </a:r>
          </a:p>
          <a:p>
            <a:r>
              <a:rPr lang="pt-BR"/>
              <a:t>um agente principal pode distribuir partes da tarefa para agentes mais especializados</a:t>
            </a:r>
          </a:p>
          <a:p>
            <a:r>
              <a:rPr lang="pt-BR"/>
              <a:t>Isso permite colaboração, divisão de trabalho e mais qualidade na execução.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Conclusão</a:t>
            </a:r>
          </a:p>
          <a:p>
            <a:r>
              <a:rPr lang="pt-BR"/>
              <a:t>Então, resumindo de forma simples:</a:t>
            </a:r>
          </a:p>
          <a:p>
            <a:r>
              <a:rPr lang="pt-BR"/>
              <a:t>o </a:t>
            </a:r>
            <a:r>
              <a:rPr lang="pt-BR" b="1"/>
              <a:t>LLM</a:t>
            </a:r>
            <a:r>
              <a:rPr lang="pt-BR"/>
              <a:t> é o cérebro</a:t>
            </a:r>
          </a:p>
          <a:p>
            <a:r>
              <a:rPr lang="pt-BR"/>
              <a:t>o </a:t>
            </a:r>
            <a:r>
              <a:rPr lang="pt-BR" b="1"/>
              <a:t>prompt</a:t>
            </a:r>
            <a:r>
              <a:rPr lang="pt-BR"/>
              <a:t> dá direção e comportamento</a:t>
            </a:r>
          </a:p>
          <a:p>
            <a:r>
              <a:rPr lang="pt-BR"/>
              <a:t>os </a:t>
            </a:r>
            <a:r>
              <a:rPr lang="pt-BR" b="1"/>
              <a:t>documentos</a:t>
            </a:r>
            <a:r>
              <a:rPr lang="pt-BR"/>
              <a:t> trazem conhecimento e memória</a:t>
            </a:r>
          </a:p>
          <a:p>
            <a:r>
              <a:rPr lang="pt-BR"/>
              <a:t>as </a:t>
            </a:r>
            <a:r>
              <a:rPr lang="pt-BR" b="1"/>
              <a:t>ferramentas</a:t>
            </a:r>
            <a:r>
              <a:rPr lang="pt-BR"/>
              <a:t> permitem agir</a:t>
            </a:r>
          </a:p>
          <a:p>
            <a:r>
              <a:rPr lang="pt-BR"/>
              <a:t>e os </a:t>
            </a:r>
            <a:r>
              <a:rPr lang="pt-BR" b="1"/>
              <a:t>agentes amigos</a:t>
            </a:r>
            <a:r>
              <a:rPr lang="pt-BR"/>
              <a:t> ampliam a capacidade por colaboração</a:t>
            </a:r>
          </a:p>
          <a:p>
            <a:r>
              <a:rPr lang="pt-BR"/>
              <a:t>👉 </a:t>
            </a:r>
            <a:r>
              <a:rPr lang="pt-BR" b="1"/>
              <a:t>Um agente eficiente nasce da combinação entre inteligência, diretrizes, conhecimento, ação e trabalho em equipe.</a:t>
            </a:r>
            <a:endParaRPr lang="pt-BR"/>
          </a:p>
          <a:p>
            <a:r>
              <a:rPr lang="pt-BR"/>
              <a:t>É essa estrutura que transforma um modelo de IA em um agente capaz de apoiar processos reais do negócio.”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2. 🎨 Slide para Designer</a:t>
            </a:r>
          </a:p>
          <a:p>
            <a:r>
              <a:rPr lang="pt-BR" b="1"/>
              <a:t>Título do slide</a:t>
            </a:r>
          </a:p>
          <a:p>
            <a:r>
              <a:rPr lang="pt-BR" b="1"/>
              <a:t>Os principais componentes de um agente</a:t>
            </a:r>
            <a:endParaRPr lang="pt-BR"/>
          </a:p>
          <a:p>
            <a:r>
              <a:rPr lang="pt-BR" b="1"/>
              <a:t>Ideia visual principal</a:t>
            </a:r>
          </a:p>
          <a:p>
            <a:r>
              <a:rPr lang="pt-BR"/>
              <a:t>Usar a metáfora de um </a:t>
            </a:r>
            <a:r>
              <a:rPr lang="pt-BR" b="1"/>
              <a:t>novo colaborador digital</a:t>
            </a:r>
            <a:r>
              <a:rPr lang="pt-BR"/>
              <a:t>, mostrando que o agente é formado por 5 partes essenciais.</a:t>
            </a:r>
          </a:p>
          <a:p>
            <a:r>
              <a:rPr lang="pt-BR" b="1"/>
              <a:t>Composição sugerida</a:t>
            </a:r>
          </a:p>
          <a:p>
            <a:r>
              <a:rPr lang="pt-BR" b="1"/>
              <a:t>Centro do slide</a:t>
            </a:r>
          </a:p>
          <a:p>
            <a:r>
              <a:rPr lang="pt-BR"/>
              <a:t>Figura principal do agente ou colaborador digital com o texto:</a:t>
            </a:r>
          </a:p>
          <a:p>
            <a:r>
              <a:rPr lang="pt-BR" b="1"/>
              <a:t>Agente de IA</a:t>
            </a:r>
            <a:br>
              <a:rPr lang="pt-BR"/>
            </a:br>
            <a:r>
              <a:rPr lang="pt-BR" i="1"/>
              <a:t>Um colaborador digital com cérebro, diretrizes, conhecimento, ação e colaboração</a:t>
            </a:r>
            <a:endParaRPr lang="pt-BR"/>
          </a:p>
          <a:p>
            <a:r>
              <a:rPr lang="pt-BR" b="1"/>
              <a:t>Ao redor do agente, 5 componentes</a:t>
            </a:r>
          </a:p>
          <a:p>
            <a:r>
              <a:rPr lang="pt-BR"/>
              <a:t>Distribuir em formato radial ou em torno do personagem central: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1. LLM</a:t>
            </a:r>
          </a:p>
          <a:p>
            <a:r>
              <a:rPr lang="pt-BR" b="1"/>
              <a:t>Rótulo:</a:t>
            </a:r>
            <a:r>
              <a:rPr lang="pt-BR"/>
              <a:t> O cérebro</a:t>
            </a:r>
            <a:br>
              <a:rPr lang="pt-BR"/>
            </a:br>
            <a:r>
              <a:rPr lang="pt-BR" b="1"/>
              <a:t>Texto curto:</a:t>
            </a:r>
            <a:br>
              <a:rPr lang="pt-BR"/>
            </a:br>
            <a:r>
              <a:rPr lang="pt-BR"/>
              <a:t>Modelo de IA que entende, raciocina e gera respostas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2. Prompt</a:t>
            </a:r>
          </a:p>
          <a:p>
            <a:r>
              <a:rPr lang="pt-BR" b="1"/>
              <a:t>Rótulo:</a:t>
            </a:r>
            <a:r>
              <a:rPr lang="pt-BR"/>
              <a:t> As diretrizes</a:t>
            </a:r>
            <a:br>
              <a:rPr lang="pt-BR"/>
            </a:br>
            <a:r>
              <a:rPr lang="pt-BR" b="1"/>
              <a:t>Texto curto:</a:t>
            </a:r>
            <a:br>
              <a:rPr lang="pt-BR"/>
            </a:br>
            <a:r>
              <a:rPr lang="pt-BR"/>
              <a:t>Define comportamento, personalidade, objetivo e habilidades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3. Documentos</a:t>
            </a:r>
          </a:p>
          <a:p>
            <a:r>
              <a:rPr lang="pt-BR" b="1"/>
              <a:t>Rótulo:</a:t>
            </a:r>
            <a:r>
              <a:rPr lang="pt-BR"/>
              <a:t> Memória e conhecimento</a:t>
            </a:r>
            <a:br>
              <a:rPr lang="pt-BR"/>
            </a:br>
            <a:r>
              <a:rPr lang="pt-BR" b="1"/>
              <a:t>Texto curto:</a:t>
            </a:r>
            <a:br>
              <a:rPr lang="pt-BR"/>
            </a:br>
            <a:r>
              <a:rPr lang="pt-BR"/>
              <a:t>Base de conhecimento com </a:t>
            </a:r>
            <a:r>
              <a:rPr lang="pt-BR" err="1"/>
              <a:t>PDFs</a:t>
            </a:r>
            <a:r>
              <a:rPr lang="pt-BR"/>
              <a:t>, sites, SharePoint, Google </a:t>
            </a:r>
            <a:r>
              <a:rPr lang="pt-BR" err="1"/>
              <a:t>Docs</a:t>
            </a:r>
            <a:r>
              <a:rPr lang="pt-BR"/>
              <a:t> e outros conteúdos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4. Ferramentas</a:t>
            </a:r>
          </a:p>
          <a:p>
            <a:r>
              <a:rPr lang="pt-BR" b="1"/>
              <a:t>Rótulo:</a:t>
            </a:r>
            <a:r>
              <a:rPr lang="pt-BR"/>
              <a:t> Os braços</a:t>
            </a:r>
            <a:br>
              <a:rPr lang="pt-BR"/>
            </a:br>
            <a:r>
              <a:rPr lang="pt-BR" b="1"/>
              <a:t>Texto curto:</a:t>
            </a:r>
            <a:br>
              <a:rPr lang="pt-BR"/>
            </a:br>
            <a:r>
              <a:rPr lang="pt-BR"/>
              <a:t>Permitem agir em sistemas, consultar dados e executar ações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5. Agentes amigos</a:t>
            </a:r>
          </a:p>
          <a:p>
            <a:r>
              <a:rPr lang="pt-BR" b="1"/>
              <a:t>Rótulo:</a:t>
            </a:r>
            <a:r>
              <a:rPr lang="pt-BR"/>
              <a:t> A equipe</a:t>
            </a:r>
            <a:br>
              <a:rPr lang="pt-BR"/>
            </a:br>
            <a:r>
              <a:rPr lang="pt-BR" b="1"/>
              <a:t>Texto curto:</a:t>
            </a:r>
            <a:br>
              <a:rPr lang="pt-BR"/>
            </a:br>
            <a:r>
              <a:rPr lang="pt-BR"/>
              <a:t>Outros agentes que cooperam em tarefas complementares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Mensagem de destaque</a:t>
            </a:r>
          </a:p>
          <a:p>
            <a:r>
              <a:rPr lang="pt-BR" b="1"/>
              <a:t>Um agente eficiente combina inteligência, diretrizes, conhecimento, ação e colaboração.</a:t>
            </a:r>
            <a:endParaRPr lang="pt-BR"/>
          </a:p>
          <a:p>
            <a:r>
              <a:rPr lang="pt-BR" b="1"/>
              <a:t>Direção visual</a:t>
            </a:r>
          </a:p>
          <a:p>
            <a:r>
              <a:rPr lang="pt-BR"/>
              <a:t>Visual corporativo, moderno e acessível</a:t>
            </a:r>
          </a:p>
          <a:p>
            <a:r>
              <a:rPr lang="pt-BR"/>
              <a:t>Pode usar a metáfora de colaborador digital</a:t>
            </a:r>
          </a:p>
          <a:p>
            <a:r>
              <a:rPr lang="pt-BR"/>
              <a:t>Componentes bem distribuídos ao redor</a:t>
            </a:r>
          </a:p>
          <a:p>
            <a:r>
              <a:rPr lang="pt-BR"/>
              <a:t>Pouco texto</a:t>
            </a:r>
          </a:p>
          <a:p>
            <a:r>
              <a:rPr lang="pt-BR"/>
              <a:t>Forte apoio visual para 16:9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3. ⚡ Prompt para </a:t>
            </a:r>
            <a:r>
              <a:rPr lang="pt-BR" b="1" err="1"/>
              <a:t>Gamma.app</a:t>
            </a:r>
            <a:endParaRPr lang="pt-BR" b="1"/>
          </a:p>
          <a:p>
            <a:r>
              <a:rPr lang="pt-BR"/>
              <a:t>Crie um slide corporativo, moderno e didático em </a:t>
            </a:r>
            <a:r>
              <a:rPr lang="pt-BR" b="1"/>
              <a:t>layout horizontal compatível com PowerPoint 16:9</a:t>
            </a:r>
            <a:r>
              <a:rPr lang="pt-BR"/>
              <a:t>, com composição visual clara, equilibrada e legível nesse formato </a:t>
            </a:r>
            <a:r>
              <a:rPr lang="pt-BR" err="1"/>
              <a:t>widescreen</a:t>
            </a:r>
            <a:r>
              <a:rPr lang="pt-BR"/>
              <a:t>.</a:t>
            </a:r>
          </a:p>
          <a:p>
            <a:r>
              <a:rPr lang="pt-BR"/>
              <a:t>Título do slide:</a:t>
            </a:r>
            <a:br>
              <a:rPr lang="pt-BR"/>
            </a:br>
            <a:r>
              <a:rPr lang="pt-BR" b="1"/>
              <a:t>Os principais componentes de um agente</a:t>
            </a:r>
            <a:endParaRPr lang="pt-BR"/>
          </a:p>
          <a:p>
            <a:r>
              <a:rPr lang="pt-BR"/>
              <a:t>Objetivo do slide:</a:t>
            </a:r>
            <a:br>
              <a:rPr lang="pt-BR"/>
            </a:br>
            <a:r>
              <a:rPr lang="pt-BR"/>
              <a:t>Explicar de forma simples que um agente de IA é formado por cinco componentes principais que trabalham juntos, como se fosse um colaborador digital.</a:t>
            </a:r>
          </a:p>
          <a:p>
            <a:r>
              <a:rPr lang="pt-BR"/>
              <a:t>Estrutura visual:</a:t>
            </a:r>
          </a:p>
          <a:p>
            <a:r>
              <a:rPr lang="pt-BR"/>
              <a:t>Colocar no centro do slide um </a:t>
            </a:r>
            <a:r>
              <a:rPr lang="pt-BR" b="1"/>
              <a:t>Agente de IA</a:t>
            </a:r>
            <a:r>
              <a:rPr lang="pt-BR"/>
              <a:t> representado como um colaborador digital</a:t>
            </a:r>
          </a:p>
          <a:p>
            <a:r>
              <a:rPr lang="pt-BR"/>
              <a:t>Ao redor dele, distribuir 5 blocos conectados visualmente, em formato radial ou hub</a:t>
            </a:r>
          </a:p>
          <a:p>
            <a:r>
              <a:rPr lang="pt-BR"/>
              <a:t>Os 5 blocos devem ser:</a:t>
            </a:r>
          </a:p>
          <a:p>
            <a:r>
              <a:rPr lang="pt-BR" b="1"/>
              <a:t>1. LLM</a:t>
            </a:r>
          </a:p>
          <a:p>
            <a:r>
              <a:rPr lang="pt-BR"/>
              <a:t>Rótulo:</a:t>
            </a:r>
            <a:br>
              <a:rPr lang="pt-BR"/>
            </a:br>
            <a:r>
              <a:rPr lang="pt-BR" b="1"/>
              <a:t>O cérebro</a:t>
            </a:r>
            <a:br>
              <a:rPr lang="pt-BR"/>
            </a:br>
            <a:r>
              <a:rPr lang="pt-BR"/>
              <a:t>Texto curto:</a:t>
            </a:r>
            <a:br>
              <a:rPr lang="pt-BR"/>
            </a:br>
            <a:r>
              <a:rPr lang="pt-BR"/>
              <a:t>Modelo de IA que entende, raciocina e gera respostas</a:t>
            </a:r>
          </a:p>
          <a:p>
            <a:r>
              <a:rPr lang="pt-BR" b="1"/>
              <a:t>2. Prompt</a:t>
            </a:r>
          </a:p>
          <a:p>
            <a:r>
              <a:rPr lang="pt-BR"/>
              <a:t>Rótulo:</a:t>
            </a:r>
            <a:br>
              <a:rPr lang="pt-BR"/>
            </a:br>
            <a:r>
              <a:rPr lang="pt-BR" b="1"/>
              <a:t>As diretrizes</a:t>
            </a:r>
            <a:br>
              <a:rPr lang="pt-BR"/>
            </a:br>
            <a:r>
              <a:rPr lang="pt-BR"/>
              <a:t>Texto curto:</a:t>
            </a:r>
            <a:br>
              <a:rPr lang="pt-BR"/>
            </a:br>
            <a:r>
              <a:rPr lang="pt-BR"/>
              <a:t>Define comportamento, personalidade, objetivo e habilidades</a:t>
            </a:r>
          </a:p>
          <a:p>
            <a:r>
              <a:rPr lang="pt-BR" b="1"/>
              <a:t>3. Documentos</a:t>
            </a:r>
          </a:p>
          <a:p>
            <a:r>
              <a:rPr lang="pt-BR"/>
              <a:t>Rótulo:</a:t>
            </a:r>
            <a:br>
              <a:rPr lang="pt-BR"/>
            </a:br>
            <a:r>
              <a:rPr lang="pt-BR" b="1"/>
              <a:t>Memória e conhecimento</a:t>
            </a:r>
            <a:br>
              <a:rPr lang="pt-BR"/>
            </a:br>
            <a:r>
              <a:rPr lang="pt-BR"/>
              <a:t>Texto curto:</a:t>
            </a:r>
            <a:br>
              <a:rPr lang="pt-BR"/>
            </a:br>
            <a:r>
              <a:rPr lang="pt-BR"/>
              <a:t>Base de conhecimento com </a:t>
            </a:r>
            <a:r>
              <a:rPr lang="pt-BR" err="1"/>
              <a:t>PDFs</a:t>
            </a:r>
            <a:r>
              <a:rPr lang="pt-BR"/>
              <a:t>, sites, SharePoint, Google </a:t>
            </a:r>
            <a:r>
              <a:rPr lang="pt-BR" err="1"/>
              <a:t>Docs</a:t>
            </a:r>
            <a:r>
              <a:rPr lang="pt-BR"/>
              <a:t> e outros conteúdos</a:t>
            </a:r>
          </a:p>
          <a:p>
            <a:r>
              <a:rPr lang="pt-BR" b="1"/>
              <a:t>4. Ferramentas</a:t>
            </a:r>
          </a:p>
          <a:p>
            <a:r>
              <a:rPr lang="pt-BR"/>
              <a:t>Rótulo:</a:t>
            </a:r>
            <a:br>
              <a:rPr lang="pt-BR"/>
            </a:br>
            <a:r>
              <a:rPr lang="pt-BR" b="1"/>
              <a:t>Os braços</a:t>
            </a:r>
            <a:br>
              <a:rPr lang="pt-BR"/>
            </a:br>
            <a:r>
              <a:rPr lang="pt-BR"/>
              <a:t>Texto curto:</a:t>
            </a:r>
            <a:br>
              <a:rPr lang="pt-BR"/>
            </a:br>
            <a:r>
              <a:rPr lang="pt-BR"/>
              <a:t>Permitem agir em sistemas, consultar dados e executar ações</a:t>
            </a:r>
          </a:p>
          <a:p>
            <a:r>
              <a:rPr lang="pt-BR" b="1"/>
              <a:t>5. Agentes amigos</a:t>
            </a:r>
          </a:p>
          <a:p>
            <a:r>
              <a:rPr lang="pt-BR"/>
              <a:t>Rótulo:</a:t>
            </a:r>
            <a:br>
              <a:rPr lang="pt-BR"/>
            </a:br>
            <a:r>
              <a:rPr lang="pt-BR" b="1"/>
              <a:t>A equipe</a:t>
            </a:r>
            <a:br>
              <a:rPr lang="pt-BR"/>
            </a:br>
            <a:r>
              <a:rPr lang="pt-BR"/>
              <a:t>Texto curto:</a:t>
            </a:r>
            <a:br>
              <a:rPr lang="pt-BR"/>
            </a:br>
            <a:r>
              <a:rPr lang="pt-BR"/>
              <a:t>Outros agentes que cooperam em tarefas complementares</a:t>
            </a:r>
          </a:p>
          <a:p>
            <a:r>
              <a:rPr lang="pt-BR"/>
              <a:t>Adicionar uma frase de destaque no rodapé:</a:t>
            </a:r>
            <a:br>
              <a:rPr lang="pt-BR"/>
            </a:br>
            <a:r>
              <a:rPr lang="pt-BR" b="1"/>
              <a:t>Um agente eficiente combina inteligência, diretrizes, conhecimento, ação e colaboração.</a:t>
            </a:r>
            <a:endParaRPr lang="pt-BR"/>
          </a:p>
          <a:p>
            <a:r>
              <a:rPr lang="pt-BR"/>
              <a:t>Direção de design:</a:t>
            </a:r>
          </a:p>
          <a:p>
            <a:r>
              <a:rPr lang="pt-BR"/>
              <a:t>slide limpo, executivo e autoexplicativo</a:t>
            </a:r>
          </a:p>
          <a:p>
            <a:r>
              <a:rPr lang="pt-BR"/>
              <a:t>layout otimizado para PowerPoint 16:9</a:t>
            </a:r>
          </a:p>
          <a:p>
            <a:r>
              <a:rPr lang="pt-BR"/>
              <a:t>agente no centro e componentes ao redor</a:t>
            </a:r>
          </a:p>
          <a:p>
            <a:r>
              <a:rPr lang="pt-BR"/>
              <a:t>usar ícones claros e modernos</a:t>
            </a:r>
          </a:p>
          <a:p>
            <a:r>
              <a:rPr lang="pt-BR"/>
              <a:t>visual tecnológico, mas acessível para público de negócios</a:t>
            </a:r>
          </a:p>
          <a:p>
            <a:r>
              <a:rPr lang="pt-BR"/>
              <a:t>transmitir a metáfora de um colaborador digital formado por partes que trabalham juntas</a:t>
            </a:r>
          </a:p>
          <a:p>
            <a:br>
              <a:rPr lang="pt-BR"/>
            </a:br>
            <a:endParaRPr lang="pt-BR"/>
          </a:p>
          <a:p>
            <a:r>
              <a:rPr lang="pt-BR"/>
              <a:t>Se quiser, o próximo slide pode ser uma continuação excelente: </a:t>
            </a:r>
            <a:r>
              <a:rPr lang="pt-BR" b="1"/>
              <a:t>“Como esses componentes interagem durante a execução de uma tarefa”</a:t>
            </a:r>
            <a:r>
              <a:rPr lang="pt-BR"/>
              <a:t>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AE85D5E-E472-80D2-4582-AA0BAD05CE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34484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MCP</a:t>
            </a:r>
          </a:p>
          <a:p>
            <a:endParaRPr lang="pt-BR"/>
          </a:p>
          <a:p>
            <a:r>
              <a:rPr lang="pt-BR"/>
              <a:t>Temos que pensar num slide para falar do que é o MCP</a:t>
            </a:r>
          </a:p>
          <a:p>
            <a:r>
              <a:rPr lang="pt-BR"/>
              <a:t>Fazer a comparação que sistemas falam com APIs, humanos com interfaces</a:t>
            </a:r>
          </a:p>
          <a:p>
            <a:r>
              <a:rPr lang="pt-BR"/>
              <a:t>E Agentes de IA falam com MCP</a:t>
            </a:r>
          </a:p>
          <a:p>
            <a:endParaRPr lang="pt-BR"/>
          </a:p>
          <a:p>
            <a:r>
              <a:rPr lang="pt-BR"/>
              <a:t>E usar esta analogia: </a:t>
            </a:r>
          </a:p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1867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13981A-BAB0-D6FB-B1A2-0641B9C75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92DD701-688B-5380-A286-1F1B03FA04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070C9F5-E136-CAC8-4965-F1675C45D6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MCP</a:t>
            </a:r>
          </a:p>
          <a:p>
            <a:endParaRPr lang="pt-BR"/>
          </a:p>
          <a:p>
            <a:r>
              <a:rPr lang="pt-BR"/>
              <a:t>Temos que pensar num slide para falar do que é o MCP</a:t>
            </a:r>
          </a:p>
          <a:p>
            <a:r>
              <a:rPr lang="pt-BR"/>
              <a:t>Fazer a comparação que sistemas falam com APIs, humanos com interfaces</a:t>
            </a:r>
          </a:p>
          <a:p>
            <a:r>
              <a:rPr lang="pt-BR"/>
              <a:t>E Agentes de IA falam com MCP</a:t>
            </a:r>
          </a:p>
          <a:p>
            <a:endParaRPr lang="pt-BR"/>
          </a:p>
          <a:p>
            <a:r>
              <a:rPr lang="pt-BR"/>
              <a:t>E usar esta analogia: </a:t>
            </a:r>
          </a:p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E8D175E-477A-EB43-643F-55F621F970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98679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1F85B-6BA3-F3AE-1286-4AA782A7F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B42872A-F5FB-A707-3E8E-185D2A014A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CB87A66-FCD2-7E11-8303-D99BFB2531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MCP</a:t>
            </a:r>
          </a:p>
          <a:p>
            <a:endParaRPr lang="pt-BR"/>
          </a:p>
          <a:p>
            <a:r>
              <a:rPr lang="pt-BR"/>
              <a:t>Temos que pensar num slide para falar do que é o MCP</a:t>
            </a:r>
          </a:p>
          <a:p>
            <a:r>
              <a:rPr lang="pt-BR"/>
              <a:t>Fazer a comparação que sistemas falam com APIs, humanos com interfaces</a:t>
            </a:r>
          </a:p>
          <a:p>
            <a:r>
              <a:rPr lang="pt-BR"/>
              <a:t>E Agentes de IA falam com MCP</a:t>
            </a:r>
          </a:p>
          <a:p>
            <a:endParaRPr lang="pt-BR"/>
          </a:p>
          <a:p>
            <a:r>
              <a:rPr lang="pt-BR"/>
              <a:t>E usar esta analogia: </a:t>
            </a:r>
          </a:p>
          <a:p>
            <a:endParaRPr lang="pt-BR"/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EA9397C-0728-7F0E-B324-6ECF68C97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01395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“Até agora, vimos que os agentes podem usar ferramentas e acessar dados. Mas, no mundo real das empresas, sempre existiu um desafio técnico: </a:t>
            </a:r>
            <a:r>
              <a:rPr lang="pt-BR" b="1"/>
              <a:t>cada sistema fala uma linguagem diferente</a:t>
            </a:r>
            <a:r>
              <a:rPr lang="pt-BR"/>
              <a:t>. Integrar a IA ao ERP, ao banco de dados, ao e-mail, ao chat ou aos arquivos costumava exigir conexões específicas, quase como construir uma ponte nova para cada sistema.</a:t>
            </a:r>
          </a:p>
          <a:p>
            <a:r>
              <a:rPr lang="pt-BR"/>
              <a:t>É aí que entra o </a:t>
            </a:r>
            <a:r>
              <a:rPr lang="pt-BR" b="1"/>
              <a:t>MCP, o Model </a:t>
            </a:r>
            <a:r>
              <a:rPr lang="pt-BR" b="1" err="1"/>
              <a:t>Context</a:t>
            </a:r>
            <a:r>
              <a:rPr lang="pt-BR" b="1"/>
              <a:t> </a:t>
            </a:r>
            <a:r>
              <a:rPr lang="pt-BR" b="1" err="1"/>
              <a:t>Protocol</a:t>
            </a:r>
            <a:r>
              <a:rPr lang="pt-BR"/>
              <a:t>.</a:t>
            </a:r>
          </a:p>
          <a:p>
            <a:r>
              <a:rPr lang="pt-BR"/>
              <a:t>A forma mais didática de entender o MCP é pensar nele como o </a:t>
            </a:r>
            <a:r>
              <a:rPr lang="pt-BR" b="1"/>
              <a:t>USB da Inteligência Artificial</a:t>
            </a:r>
            <a:r>
              <a:rPr lang="pt-BR"/>
              <a:t>. Antes do USB, cada dispositivo tinha um conector diferente e tudo era mais complicado. O USB padronizou essa conexão. O MCP faz algo parecido para os agentes: ele cria uma forma mais padronizada de conectar a IA a dados, ferramentas e aplicações externas.</a:t>
            </a:r>
          </a:p>
          <a:p>
            <a:r>
              <a:rPr lang="pt-BR"/>
              <a:t>Na prática, isso significa que sistemas corporativos podem disponibilizar informações e funcionalidades para os agentes de maneira mais organizada e reutilizável. Em vez de criar uma integração do zero para cada caso, o MCP ajuda os sistemas a ‘falarem a mesma língua’ do agente.</a:t>
            </a:r>
          </a:p>
          <a:p>
            <a:r>
              <a:rPr lang="pt-BR"/>
              <a:t>E por que isso é tão importante para o negócio?</a:t>
            </a:r>
          </a:p>
          <a:p>
            <a:r>
              <a:rPr lang="pt-BR"/>
              <a:t>Porque o potencial de ação do agente cresce muito. Ele deixa de ser apenas um assistente que lê documentos ou responde perguntas e passa a atuar de forma mais ativa nos processos. Por exemplo: em uma única tarefa, ele pode consultar um banco de dados, buscar um contrato em arquivos da empresa e enviar um alerta para a equipe — tudo usando conexões padronizadas com essas aplicações. O MCP foi concebido justamente para padronizar o acesso do modelo a ferramentas, recursos e prompts vindos de sistemas externos.</a:t>
            </a:r>
          </a:p>
          <a:p>
            <a:r>
              <a:rPr lang="pt-BR"/>
              <a:t>Isso amplia bastante a capacidade dos agentes de assumirem responsabilidades reais dentro do negócio. Quanto mais aplicações relevantes eles conseguem acessar com segurança, mais conseguem participar de processos ponta a ponta. Ao mesmo tempo, esse avanço exige controle de permissões e segurança, porque mais acesso também significa mais responsabilidade.</a:t>
            </a:r>
          </a:p>
          <a:p>
            <a:r>
              <a:rPr lang="pt-BR"/>
              <a:t>Então, a ideia principal é esta:</a:t>
            </a:r>
          </a:p>
          <a:p>
            <a:r>
              <a:rPr lang="pt-BR"/>
              <a:t>👉 </a:t>
            </a:r>
            <a:r>
              <a:rPr lang="pt-BR" b="1"/>
              <a:t>Se as ferramentas são as mãos do agente, o MCP ajuda a padronizar como essas mãos se conectam ao ambiente corporativo.</a:t>
            </a:r>
            <a:r>
              <a:rPr lang="pt-BR"/>
              <a:t>”</a:t>
            </a:r>
          </a:p>
          <a:p>
            <a:endParaRPr lang="pt-BR"/>
          </a:p>
          <a:p>
            <a:r>
              <a:rPr lang="pt-BR" b="1"/>
              <a:t>Título do slide</a:t>
            </a:r>
          </a:p>
          <a:p>
            <a:r>
              <a:rPr lang="pt-BR" b="1"/>
              <a:t>MCP: o protocolo que conecta agentes ao mundo corporativo</a:t>
            </a:r>
            <a:endParaRPr lang="pt-BR"/>
          </a:p>
          <a:p>
            <a:r>
              <a:rPr lang="pt-BR" b="1"/>
              <a:t>Ideia visual principal</a:t>
            </a:r>
          </a:p>
          <a:p>
            <a:r>
              <a:rPr lang="pt-BR"/>
              <a:t>Mostrar o MCP como uma </a:t>
            </a:r>
            <a:r>
              <a:rPr lang="pt-BR" b="1"/>
              <a:t>camada de conexão padronizada</a:t>
            </a:r>
            <a:r>
              <a:rPr lang="pt-BR"/>
              <a:t> entre o agente e várias aplicações corporativas.</a:t>
            </a:r>
          </a:p>
          <a:p>
            <a:r>
              <a:rPr lang="pt-BR" b="1"/>
              <a:t>Composição sugerida</a:t>
            </a:r>
          </a:p>
          <a:p>
            <a:r>
              <a:rPr lang="pt-BR" b="1"/>
              <a:t>Parte superior / centro</a:t>
            </a:r>
          </a:p>
          <a:p>
            <a:r>
              <a:rPr lang="pt-BR"/>
              <a:t>Um agente de IA em destaque </a:t>
            </a:r>
          </a:p>
          <a:p>
            <a:r>
              <a:rPr lang="pt-BR"/>
              <a:t>Logo abaixo ou ao lado, uma camada visual chamada: </a:t>
            </a:r>
          </a:p>
          <a:p>
            <a:r>
              <a:rPr lang="pt-BR" b="1"/>
              <a:t>MCP – Model </a:t>
            </a:r>
            <a:r>
              <a:rPr lang="pt-BR" b="1" err="1"/>
              <a:t>Context</a:t>
            </a:r>
            <a:r>
              <a:rPr lang="pt-BR" b="1"/>
              <a:t> </a:t>
            </a:r>
            <a:r>
              <a:rPr lang="pt-BR" b="1" err="1"/>
              <a:t>Protocol</a:t>
            </a:r>
            <a:br>
              <a:rPr lang="pt-BR"/>
            </a:br>
            <a:r>
              <a:rPr lang="pt-BR" i="1"/>
              <a:t>Padrão de conexão entre agentes e sistemas</a:t>
            </a:r>
            <a:endParaRPr lang="pt-BR"/>
          </a:p>
          <a:p>
            <a:r>
              <a:rPr lang="pt-BR" b="1"/>
              <a:t>Parte inferior / ao redor</a:t>
            </a:r>
          </a:p>
          <a:p>
            <a:r>
              <a:rPr lang="pt-BR"/>
              <a:t>Várias aplicações corporativas conectadas ao MCP, por exemplo:</a:t>
            </a:r>
          </a:p>
          <a:p>
            <a:r>
              <a:rPr lang="pt-BR"/>
              <a:t>ERP </a:t>
            </a:r>
          </a:p>
          <a:p>
            <a:r>
              <a:rPr lang="pt-BR"/>
              <a:t>CRM </a:t>
            </a:r>
          </a:p>
          <a:p>
            <a:r>
              <a:rPr lang="pt-BR"/>
              <a:t>Banco de Dados </a:t>
            </a:r>
          </a:p>
          <a:p>
            <a:r>
              <a:rPr lang="pt-BR"/>
              <a:t>E-mail </a:t>
            </a:r>
          </a:p>
          <a:p>
            <a:r>
              <a:rPr lang="pt-BR"/>
              <a:t>Calendário </a:t>
            </a:r>
          </a:p>
          <a:p>
            <a:r>
              <a:rPr lang="pt-BR"/>
              <a:t>Arquivos / Documentos </a:t>
            </a:r>
          </a:p>
          <a:p>
            <a:r>
              <a:rPr lang="pt-BR"/>
              <a:t>Sistemas internos </a:t>
            </a:r>
          </a:p>
          <a:p>
            <a:r>
              <a:rPr lang="pt-BR" b="1"/>
              <a:t>Fluxo visual</a:t>
            </a:r>
          </a:p>
          <a:p>
            <a:r>
              <a:rPr lang="pt-BR" b="1"/>
              <a:t>Agente</a:t>
            </a:r>
            <a:r>
              <a:rPr lang="pt-BR"/>
              <a:t> → </a:t>
            </a:r>
            <a:r>
              <a:rPr lang="pt-BR" b="1"/>
              <a:t>MCP</a:t>
            </a:r>
            <a:r>
              <a:rPr lang="pt-BR"/>
              <a:t> → </a:t>
            </a:r>
            <a:r>
              <a:rPr lang="pt-BR" b="1"/>
              <a:t>Aplicações corporativas</a:t>
            </a:r>
            <a:endParaRPr lang="pt-BR"/>
          </a:p>
          <a:p>
            <a:r>
              <a:rPr lang="pt-BR" b="1"/>
              <a:t>Bloco lateral de benefício</a:t>
            </a:r>
          </a:p>
          <a:p>
            <a:r>
              <a:rPr lang="pt-BR" b="1"/>
              <a:t>O que o MCP viabiliza</a:t>
            </a:r>
          </a:p>
          <a:p>
            <a:r>
              <a:rPr lang="pt-BR"/>
              <a:t>conexão padronizada </a:t>
            </a:r>
          </a:p>
          <a:p>
            <a:r>
              <a:rPr lang="pt-BR"/>
              <a:t>menos integrações sob medida </a:t>
            </a:r>
          </a:p>
          <a:p>
            <a:r>
              <a:rPr lang="pt-BR"/>
              <a:t>acesso a dados e ferramentas </a:t>
            </a:r>
          </a:p>
          <a:p>
            <a:r>
              <a:rPr lang="pt-BR"/>
              <a:t>agentes mais ativos nos processos </a:t>
            </a:r>
          </a:p>
          <a:p>
            <a:r>
              <a:rPr lang="pt-BR" b="1"/>
              <a:t>Mensagem de destaque</a:t>
            </a:r>
          </a:p>
          <a:p>
            <a:r>
              <a:rPr lang="pt-BR" b="1"/>
              <a:t>Quanto mais sistemas o agente acessa com segurança, mais valor ele pode gerar no processo.</a:t>
            </a:r>
            <a:endParaRPr lang="pt-BR"/>
          </a:p>
          <a:p>
            <a:r>
              <a:rPr lang="pt-BR" b="1"/>
              <a:t>Estilo visual</a:t>
            </a:r>
          </a:p>
          <a:p>
            <a:r>
              <a:rPr lang="pt-BR"/>
              <a:t>Moderno, executivo, tecnológico </a:t>
            </a:r>
          </a:p>
          <a:p>
            <a:r>
              <a:rPr lang="pt-BR"/>
              <a:t>Visual de ecossistema integrado </a:t>
            </a:r>
          </a:p>
          <a:p>
            <a:r>
              <a:rPr lang="pt-BR"/>
              <a:t>O MCP deve aparecer como uma camada organizadora, quase como um “hub” ou “barramento” </a:t>
            </a:r>
          </a:p>
          <a:p>
            <a:r>
              <a:rPr lang="pt-BR"/>
              <a:t>Pouco texto, forte apoio visual </a:t>
            </a:r>
          </a:p>
          <a:p>
            <a:br>
              <a:rPr lang="pt-BR"/>
            </a:br>
            <a:endParaRPr lang="pt-BR"/>
          </a:p>
          <a:p>
            <a:r>
              <a:rPr lang="pt-BR" b="1"/>
              <a:t>3. ⚡ Prompt para </a:t>
            </a:r>
            <a:r>
              <a:rPr lang="pt-BR" b="1" err="1"/>
              <a:t>Gamma.app</a:t>
            </a:r>
            <a:endParaRPr lang="pt-BR" b="1"/>
          </a:p>
          <a:p>
            <a:r>
              <a:rPr lang="pt-BR"/>
              <a:t>Crie um slide corporativo, moderno e didático explicando o que é o MCP (Model </a:t>
            </a:r>
            <a:r>
              <a:rPr lang="pt-BR" err="1"/>
              <a:t>Context</a:t>
            </a:r>
            <a:r>
              <a:rPr lang="pt-BR"/>
              <a:t> </a:t>
            </a:r>
            <a:r>
              <a:rPr lang="pt-BR" err="1"/>
              <a:t>Protocol</a:t>
            </a:r>
            <a:r>
              <a:rPr lang="pt-BR"/>
              <a:t>) e por que ele é importante para agentes de IA no ambiente empresarial.</a:t>
            </a:r>
          </a:p>
          <a:p>
            <a:r>
              <a:rPr lang="pt-BR"/>
              <a:t>Título do slide:</a:t>
            </a:r>
            <a:br>
              <a:rPr lang="pt-BR"/>
            </a:br>
            <a:r>
              <a:rPr lang="pt-BR"/>
              <a:t>“MCP: o protocolo que conecta agentes ao mundo corporativo”</a:t>
            </a:r>
          </a:p>
          <a:p>
            <a:r>
              <a:rPr lang="pt-BR"/>
              <a:t>Objetivo do slide:</a:t>
            </a:r>
            <a:br>
              <a:rPr lang="pt-BR"/>
            </a:br>
            <a:r>
              <a:rPr lang="pt-BR"/>
              <a:t>Mostrar que o MCP é um padrão aberto que padroniza a conexão entre agentes de IA e sistemas externos, ampliando a capacidade dos agentes de atuar de forma mais ativa nos processos de negócio.</a:t>
            </a:r>
          </a:p>
          <a:p>
            <a:r>
              <a:rPr lang="pt-BR"/>
              <a:t>Estrutura visual:</a:t>
            </a:r>
          </a:p>
          <a:p>
            <a:r>
              <a:rPr lang="pt-BR"/>
              <a:t>Colocar um agente de IA na parte superior ou no centro </a:t>
            </a:r>
          </a:p>
          <a:p>
            <a:r>
              <a:rPr lang="pt-BR"/>
              <a:t>Entre o agente e os sistemas corporativos, inserir uma camada intermediária chamada:</a:t>
            </a:r>
            <a:br>
              <a:rPr lang="pt-BR"/>
            </a:br>
            <a:r>
              <a:rPr lang="pt-BR"/>
              <a:t>“MCP – Model </a:t>
            </a:r>
            <a:r>
              <a:rPr lang="pt-BR" err="1"/>
              <a:t>Context</a:t>
            </a:r>
            <a:r>
              <a:rPr lang="pt-BR"/>
              <a:t> </a:t>
            </a:r>
            <a:r>
              <a:rPr lang="pt-BR" err="1"/>
              <a:t>Protocol</a:t>
            </a:r>
            <a:r>
              <a:rPr lang="pt-BR"/>
              <a:t>” </a:t>
            </a:r>
          </a:p>
          <a:p>
            <a:r>
              <a:rPr lang="pt-BR"/>
              <a:t>Abaixo dessa camada, mostrar várias aplicações corporativas conectadas: </a:t>
            </a:r>
          </a:p>
          <a:p>
            <a:pPr lvl="1"/>
            <a:r>
              <a:rPr lang="pt-BR"/>
              <a:t>ERP </a:t>
            </a:r>
          </a:p>
          <a:p>
            <a:pPr lvl="1"/>
            <a:r>
              <a:rPr lang="pt-BR"/>
              <a:t>CRM </a:t>
            </a:r>
          </a:p>
          <a:p>
            <a:pPr lvl="1"/>
            <a:r>
              <a:rPr lang="pt-BR"/>
              <a:t>Banco de Dados </a:t>
            </a:r>
          </a:p>
          <a:p>
            <a:pPr lvl="1"/>
            <a:r>
              <a:rPr lang="pt-BR"/>
              <a:t>E-mail </a:t>
            </a:r>
          </a:p>
          <a:p>
            <a:pPr lvl="1"/>
            <a:r>
              <a:rPr lang="pt-BR"/>
              <a:t>Calendário </a:t>
            </a:r>
          </a:p>
          <a:p>
            <a:pPr lvl="1"/>
            <a:r>
              <a:rPr lang="pt-BR"/>
              <a:t>Arquivos / Documentos </a:t>
            </a:r>
          </a:p>
          <a:p>
            <a:pPr lvl="1"/>
            <a:r>
              <a:rPr lang="pt-BR"/>
              <a:t>Sistemas internos </a:t>
            </a:r>
          </a:p>
          <a:p>
            <a:r>
              <a:rPr lang="pt-BR"/>
              <a:t>Fluxo visual principal:</a:t>
            </a:r>
            <a:br>
              <a:rPr lang="pt-BR"/>
            </a:br>
            <a:r>
              <a:rPr lang="pt-BR"/>
              <a:t>“Agente de IA” → “MCP” → “Aplicações corporativas”</a:t>
            </a:r>
          </a:p>
          <a:p>
            <a:r>
              <a:rPr lang="pt-BR"/>
              <a:t>Adicionar um bloco lateral ou inferior com o título:</a:t>
            </a:r>
            <a:br>
              <a:rPr lang="pt-BR"/>
            </a:br>
            <a:r>
              <a:rPr lang="pt-BR"/>
              <a:t>“O que o MCP viabiliza”</a:t>
            </a:r>
            <a:br>
              <a:rPr lang="pt-BR"/>
            </a:br>
            <a:r>
              <a:rPr lang="pt-BR"/>
              <a:t>Itens curtos:</a:t>
            </a:r>
          </a:p>
          <a:p>
            <a:r>
              <a:rPr lang="pt-BR"/>
              <a:t>conexão padronizada </a:t>
            </a:r>
          </a:p>
          <a:p>
            <a:r>
              <a:rPr lang="pt-BR"/>
              <a:t>acesso a dados e ferramentas </a:t>
            </a:r>
          </a:p>
          <a:p>
            <a:r>
              <a:rPr lang="pt-BR"/>
              <a:t>menos integrações sob medida </a:t>
            </a:r>
          </a:p>
          <a:p>
            <a:r>
              <a:rPr lang="pt-BR"/>
              <a:t>agentes mais ativos nos processos </a:t>
            </a:r>
          </a:p>
          <a:p>
            <a:r>
              <a:rPr lang="pt-BR"/>
              <a:t>Adicionar frase de destaque:</a:t>
            </a:r>
            <a:br>
              <a:rPr lang="pt-BR"/>
            </a:br>
            <a:r>
              <a:rPr lang="pt-BR"/>
              <a:t>“Quanto mais sistemas o agente acessa com segurança, mais valor ele pode gerar no processo.”</a:t>
            </a:r>
          </a:p>
          <a:p>
            <a:r>
              <a:rPr lang="pt-BR"/>
              <a:t>Direção de design:</a:t>
            </a:r>
          </a:p>
          <a:p>
            <a:r>
              <a:rPr lang="pt-BR"/>
              <a:t>Slide limpo, visual e executivo </a:t>
            </a:r>
          </a:p>
          <a:p>
            <a:r>
              <a:rPr lang="pt-BR"/>
              <a:t>O MCP deve parecer uma camada organizadora ou hub de integração </a:t>
            </a:r>
          </a:p>
          <a:p>
            <a:r>
              <a:rPr lang="pt-BR"/>
              <a:t>Visual tecnológico e corporativo </a:t>
            </a:r>
          </a:p>
          <a:p>
            <a:r>
              <a:rPr lang="pt-BR"/>
              <a:t>Pouco texto, ícones claros e conexões visíveis </a:t>
            </a:r>
          </a:p>
          <a:p>
            <a:r>
              <a:rPr lang="pt-BR"/>
              <a:t>O slide deve transmitir escalabilidade, padronização e aumento do potencial dos agentes </a:t>
            </a:r>
          </a:p>
          <a:p>
            <a:r>
              <a:rPr lang="pt-BR"/>
              <a:t>Se quiser, no próximo eu posso montar um slide complementar mostrando </a:t>
            </a:r>
            <a:r>
              <a:rPr lang="pt-BR" b="1"/>
              <a:t>MCP </a:t>
            </a:r>
            <a:r>
              <a:rPr lang="pt-BR" b="1" err="1"/>
              <a:t>vs</a:t>
            </a:r>
            <a:r>
              <a:rPr lang="pt-BR" b="1"/>
              <a:t> integrações tradicionais</a:t>
            </a:r>
            <a:r>
              <a:rPr lang="pt-BR"/>
              <a:t>, que fica ótimo para explicar por que isso acelera a evolução dos agentes.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1694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F63E1-8E7D-93BA-810E-CD280FC53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BDC5D99-966C-D448-531A-EEE8EBC9A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157477D-DAAC-7A31-E46B-68904F9CDF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O slide inicia com o “cérebro” do agente ao centro após tem animação:</a:t>
            </a:r>
          </a:p>
          <a:p>
            <a:endParaRPr lang="pt-BR"/>
          </a:p>
          <a:p>
            <a:r>
              <a:rPr lang="pt-BR"/>
              <a:t>Clique 1: ERP</a:t>
            </a:r>
          </a:p>
          <a:p>
            <a:r>
              <a:rPr lang="pt-BR"/>
              <a:t>Clique 2: Email</a:t>
            </a:r>
          </a:p>
          <a:p>
            <a:r>
              <a:rPr lang="pt-BR"/>
              <a:t>Clique 3: Aplicativos de escritório</a:t>
            </a:r>
          </a:p>
          <a:p>
            <a:r>
              <a:rPr lang="pt-BR"/>
              <a:t>Clique 4: Aplicativos Web</a:t>
            </a:r>
          </a:p>
          <a:p>
            <a:r>
              <a:rPr lang="pt-BR"/>
              <a:t>Clique 5: Calendário</a:t>
            </a:r>
          </a:p>
          <a:p>
            <a:r>
              <a:rPr lang="pt-BR"/>
              <a:t>Clique 6: CRM</a:t>
            </a:r>
          </a:p>
          <a:p>
            <a:endParaRPr lang="pt-BR"/>
          </a:p>
          <a:p>
            <a:r>
              <a:rPr lang="pt-BR"/>
              <a:t>--------------------</a:t>
            </a:r>
          </a:p>
          <a:p>
            <a:r>
              <a:rPr lang="pt-BR"/>
              <a:t>“Até agora, vimos que o agente pode </a:t>
            </a:r>
            <a:r>
              <a:rPr lang="pt-BR" b="1"/>
              <a:t>ler informações</a:t>
            </a:r>
            <a:r>
              <a:rPr lang="pt-BR"/>
              <a:t>, </a:t>
            </a:r>
            <a:r>
              <a:rPr lang="pt-BR" b="1"/>
              <a:t>entender contexto</a:t>
            </a:r>
            <a:r>
              <a:rPr lang="pt-BR"/>
              <a:t> e </a:t>
            </a:r>
            <a:r>
              <a:rPr lang="pt-BR" b="1"/>
              <a:t>buscar conhecimento</a:t>
            </a:r>
            <a:r>
              <a:rPr lang="pt-BR"/>
              <a:t>.</a:t>
            </a:r>
            <a:br>
              <a:rPr lang="pt-BR"/>
            </a:br>
            <a:r>
              <a:rPr lang="pt-BR"/>
              <a:t>Mas surge uma pergunta importante: </a:t>
            </a:r>
            <a:r>
              <a:rPr lang="pt-BR" b="1"/>
              <a:t>como é que ele faz as coisas?</a:t>
            </a:r>
            <a:br>
              <a:rPr lang="pt-BR"/>
            </a:br>
            <a:r>
              <a:rPr lang="pt-BR"/>
              <a:t>Como ele consulta um pedido no ERP, registra algo no CRM, envia um e-mail ou agenda uma reunião?</a:t>
            </a:r>
          </a:p>
          <a:p>
            <a:r>
              <a:rPr lang="pt-BR"/>
              <a:t>A forma mais simples de entender isso é pensar no agente como um </a:t>
            </a:r>
            <a:r>
              <a:rPr lang="pt-BR" b="1"/>
              <a:t>profissional digital</a:t>
            </a:r>
            <a:r>
              <a:rPr lang="pt-BR"/>
              <a:t> ou até como um </a:t>
            </a:r>
            <a:r>
              <a:rPr lang="pt-BR" b="1"/>
              <a:t>mestre de obras com um cinto de ferramentas</a:t>
            </a:r>
            <a:r>
              <a:rPr lang="pt-BR"/>
              <a:t>.</a:t>
            </a:r>
          </a:p>
          <a:p>
            <a:r>
              <a:rPr lang="pt-BR"/>
              <a:t>Ele tem inteligência para entender a missão, mas não faz tudo sozinho com as próprias mãos.</a:t>
            </a:r>
            <a:br>
              <a:rPr lang="pt-BR"/>
            </a:br>
            <a:r>
              <a:rPr lang="pt-BR"/>
              <a:t>Para agir, ele usa ferramentas que já existem na empresa.</a:t>
            </a:r>
          </a:p>
          <a:p>
            <a:r>
              <a:rPr lang="pt-BR"/>
              <a:t>Essas ferramentas são os sistemas corporativos que vocês já usam no dia a dia:</a:t>
            </a:r>
          </a:p>
          <a:p>
            <a:r>
              <a:rPr lang="pt-BR"/>
              <a:t>o </a:t>
            </a:r>
            <a:r>
              <a:rPr lang="pt-BR" b="1"/>
              <a:t>ERP</a:t>
            </a:r>
            <a:r>
              <a:rPr lang="pt-BR"/>
              <a:t> para finanças, pedidos, estoque e faturamento </a:t>
            </a:r>
          </a:p>
          <a:p>
            <a:r>
              <a:rPr lang="pt-BR"/>
              <a:t>o </a:t>
            </a:r>
            <a:r>
              <a:rPr lang="pt-BR" b="1"/>
              <a:t>CRM</a:t>
            </a:r>
            <a:r>
              <a:rPr lang="pt-BR"/>
              <a:t> para clientes e vendas </a:t>
            </a:r>
          </a:p>
          <a:p>
            <a:r>
              <a:rPr lang="pt-BR"/>
              <a:t>o </a:t>
            </a:r>
            <a:r>
              <a:rPr lang="pt-BR" b="1"/>
              <a:t>e-mail</a:t>
            </a:r>
            <a:r>
              <a:rPr lang="pt-BR"/>
              <a:t> para comunicação </a:t>
            </a:r>
          </a:p>
          <a:p>
            <a:r>
              <a:rPr lang="pt-BR"/>
              <a:t>o </a:t>
            </a:r>
            <a:r>
              <a:rPr lang="pt-BR" b="1"/>
              <a:t>calendário</a:t>
            </a:r>
            <a:r>
              <a:rPr lang="pt-BR"/>
              <a:t> para compromissos </a:t>
            </a:r>
          </a:p>
          <a:p>
            <a:r>
              <a:rPr lang="pt-BR"/>
              <a:t>as </a:t>
            </a:r>
            <a:r>
              <a:rPr lang="pt-BR" b="1"/>
              <a:t>planilhas e aplicativos de escritório</a:t>
            </a:r>
            <a:r>
              <a:rPr lang="pt-BR"/>
              <a:t> para documentos, análises e controles </a:t>
            </a:r>
          </a:p>
          <a:p>
            <a:r>
              <a:rPr lang="pt-BR"/>
              <a:t>e vários outros sistemas internos </a:t>
            </a:r>
          </a:p>
          <a:p>
            <a:r>
              <a:rPr lang="pt-BR"/>
              <a:t>Então a lógica é esta:</a:t>
            </a:r>
          </a:p>
          <a:p>
            <a:r>
              <a:rPr lang="pt-BR"/>
              <a:t>👉 </a:t>
            </a:r>
            <a:r>
              <a:rPr lang="pt-BR" b="1"/>
              <a:t>a IA pensa</a:t>
            </a:r>
            <a:br>
              <a:rPr lang="pt-BR"/>
            </a:br>
            <a:r>
              <a:rPr lang="pt-BR"/>
              <a:t>👉 </a:t>
            </a:r>
            <a:r>
              <a:rPr lang="pt-BR" b="1"/>
              <a:t>as ferramentas executam</a:t>
            </a:r>
            <a:endParaRPr lang="pt-BR"/>
          </a:p>
          <a:p>
            <a:r>
              <a:rPr lang="pt-BR"/>
              <a:t>Ou seja, o agente entende o objetivo, decide o que precisa fazer e usa os sistemas disponíveis como instrumentos de trabalho.</a:t>
            </a:r>
          </a:p>
          <a:p>
            <a:r>
              <a:rPr lang="pt-BR"/>
              <a:t>Por exemplo, imagine que você peça:</a:t>
            </a:r>
          </a:p>
          <a:p>
            <a:r>
              <a:rPr lang="pt-BR" b="1"/>
              <a:t>‘Avise o cliente que o pedido dele saiu para entrega.’</a:t>
            </a:r>
            <a:endParaRPr lang="pt-BR"/>
          </a:p>
          <a:p>
            <a:r>
              <a:rPr lang="pt-BR"/>
              <a:t>O agente pode raciocinar assim:</a:t>
            </a:r>
          </a:p>
          <a:p>
            <a:r>
              <a:rPr lang="pt-BR"/>
              <a:t>‘Para cumprir essa missão, preciso consultar o ERP para buscar o status do pedido e o código de rastreio.’ </a:t>
            </a:r>
          </a:p>
          <a:p>
            <a:r>
              <a:rPr lang="pt-BR"/>
              <a:t>‘Depois, preciso usar a ferramenta de e-mail para enviar a mensagem ao cliente.’ </a:t>
            </a:r>
          </a:p>
          <a:p>
            <a:r>
              <a:rPr lang="pt-BR"/>
              <a:t>Perceba que ele não está só escrevendo um texto.</a:t>
            </a:r>
            <a:br>
              <a:rPr lang="pt-BR"/>
            </a:br>
            <a:r>
              <a:rPr lang="pt-BR"/>
              <a:t>Ele está </a:t>
            </a:r>
            <a:r>
              <a:rPr lang="pt-BR" b="1"/>
              <a:t>orquestrando o uso de diferentes sistemas</a:t>
            </a:r>
            <a:r>
              <a:rPr lang="pt-BR"/>
              <a:t> para chegar ao resultado.</a:t>
            </a:r>
          </a:p>
          <a:p>
            <a:r>
              <a:rPr lang="pt-BR"/>
              <a:t>E como ele faz isso?</a:t>
            </a:r>
            <a:br>
              <a:rPr lang="pt-BR"/>
            </a:br>
            <a:r>
              <a:rPr lang="pt-BR"/>
              <a:t>Porque esses sistemas disponibilizam algumas de suas funcionalidades para serem usadas por outros sistemas, normalmente por meio de </a:t>
            </a:r>
            <a:r>
              <a:rPr lang="pt-BR" b="1"/>
              <a:t>APIs</a:t>
            </a:r>
            <a:r>
              <a:rPr lang="pt-BR"/>
              <a:t>.</a:t>
            </a:r>
          </a:p>
          <a:p>
            <a:r>
              <a:rPr lang="pt-BR"/>
              <a:t>Então, quando o agente precisa agir, ele acessa essas funções:</a:t>
            </a:r>
          </a:p>
          <a:p>
            <a:r>
              <a:rPr lang="pt-BR"/>
              <a:t>consultar dados </a:t>
            </a:r>
          </a:p>
          <a:p>
            <a:r>
              <a:rPr lang="pt-BR"/>
              <a:t>registrar informações </a:t>
            </a:r>
          </a:p>
          <a:p>
            <a:r>
              <a:rPr lang="pt-BR"/>
              <a:t>atualizar cadastros </a:t>
            </a:r>
          </a:p>
          <a:p>
            <a:r>
              <a:rPr lang="pt-BR"/>
              <a:t>enviar mensagens </a:t>
            </a:r>
          </a:p>
          <a:p>
            <a:r>
              <a:rPr lang="pt-BR"/>
              <a:t>abrir chamados </a:t>
            </a:r>
          </a:p>
          <a:p>
            <a:r>
              <a:rPr lang="pt-BR"/>
              <a:t>gerar documentos </a:t>
            </a:r>
          </a:p>
          <a:p>
            <a:r>
              <a:rPr lang="pt-BR"/>
              <a:t>agendar reuniões </a:t>
            </a:r>
          </a:p>
          <a:p>
            <a:r>
              <a:rPr lang="pt-BR"/>
              <a:t>Por isso, o agente deixa de ser apenas um assistente que responde perguntas e passa a ser um agente que </a:t>
            </a:r>
            <a:r>
              <a:rPr lang="pt-BR" b="1"/>
              <a:t>opera processos do negócio</a:t>
            </a:r>
            <a:r>
              <a:rPr lang="pt-BR"/>
              <a:t>.</a:t>
            </a:r>
          </a:p>
          <a:p>
            <a:r>
              <a:rPr lang="pt-BR"/>
              <a:t>Uma frase importante para guardar é:</a:t>
            </a:r>
          </a:p>
          <a:p>
            <a:r>
              <a:rPr lang="pt-BR"/>
              <a:t>👉 </a:t>
            </a:r>
            <a:r>
              <a:rPr lang="pt-BR" b="1"/>
              <a:t>As ferramentas são as mãos do agente no ambiente digital.</a:t>
            </a:r>
            <a:endParaRPr lang="pt-BR"/>
          </a:p>
          <a:p>
            <a:r>
              <a:rPr lang="pt-BR"/>
              <a:t>Sem ferramentas, ele apenas orienta, sugere ou responde.</a:t>
            </a:r>
            <a:br>
              <a:rPr lang="pt-BR"/>
            </a:br>
            <a:r>
              <a:rPr lang="pt-BR"/>
              <a:t>Com ferramentas, ele pode consultar, registrar, atualizar, enviar e executar ações reais dentro do ambiente corporativo.”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AE20C5-3B3A-95AE-C9A2-09CF8C3F9D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22163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1B0DA-B80A-1FD3-E4D6-6027709215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2645D05-B679-AFC4-007D-E7AC05F426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455CA11-B1D7-1B9B-81E1-4476D7303C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6F7C961-DD25-5F5A-3F06-37D28D0C64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2765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866D9-B418-E9C0-1C0E-D241E6D384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E95B312-3596-A615-60E3-A48D4380D0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3E3C5F6-2B4C-36B9-D5AC-7037235FD7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9A9245A-B139-AA0E-025F-915ABD0D4BA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Verdana"/>
              <a:buNone/>
            </a:pPr>
            <a:fld id="{00000000-1234-1234-1234-123412341234}" type="slidenum">
              <a:rPr lang="pt-BR" sz="1200" b="0" i="0" u="none" strike="noStrike" cap="none" smtClean="0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26</a:t>
            </a:fld>
            <a:endParaRPr lang="pt-BR" sz="1200" b="0" i="0" u="none" strike="noStrike" cap="none">
              <a:solidFill>
                <a:srgbClr val="000000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8800574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O slide possui animação a partir da organização</a:t>
            </a:r>
          </a:p>
          <a:p>
            <a:endParaRPr lang="pt-BR"/>
          </a:p>
          <a:p>
            <a:r>
              <a:rPr lang="pt-BR"/>
              <a:t>Sugestão:</a:t>
            </a:r>
          </a:p>
          <a:p>
            <a:endParaRPr lang="pt-BR"/>
          </a:p>
          <a:p>
            <a:r>
              <a:rPr lang="pt-BR"/>
              <a:t>Ao iniciar o slide:</a:t>
            </a:r>
          </a:p>
          <a:p>
            <a:r>
              <a:rPr lang="pt-BR"/>
              <a:t>Biblioteca que tem o objetivo de inspirar as áreas de negócio a encontrar aplicações de uso da IA em funções e atividades do dia a dia. </a:t>
            </a:r>
          </a:p>
          <a:p>
            <a:endParaRPr lang="pt-BR"/>
          </a:p>
          <a:p>
            <a:r>
              <a:rPr lang="pt-BR"/>
              <a:t>Clique 1:</a:t>
            </a:r>
          </a:p>
          <a:p>
            <a:r>
              <a:rPr lang="pt-BR"/>
              <a:t>Organizada por indústria e por área de negócios, a CIA permite que gestores e analistas conheçam oportunidades e vislumbrem situações no seu negócio em que agentes poderiam realizar atividades relevantes e semelhantes as que possuem no dia a dia.</a:t>
            </a:r>
          </a:p>
          <a:p>
            <a:endParaRPr lang="pt-BR"/>
          </a:p>
          <a:p>
            <a:r>
              <a:rPr lang="pt-BR"/>
              <a:t>Clique 2:</a:t>
            </a:r>
          </a:p>
          <a:p>
            <a:r>
              <a:rPr lang="pt-BR"/>
              <a:t>O conceito por </a:t>
            </a:r>
            <a:r>
              <a:rPr lang="pt-BR" err="1"/>
              <a:t>tras</a:t>
            </a:r>
            <a:r>
              <a:rPr lang="pt-BR"/>
              <a:t> da CIA está em expandir a visão da identificação de oportunidades de uma tarefa ou capacidade individual para uma função de negócio – uma necessidade de negócio que é cumprida por uma ou mais pessoas e que podem ser parcialmente ou totalmente substituída por um agente de IA. </a:t>
            </a:r>
          </a:p>
          <a:p>
            <a:endParaRPr lang="pt-BR"/>
          </a:p>
          <a:p>
            <a:r>
              <a:rPr lang="pt-BR"/>
              <a:t>Clique 3:</a:t>
            </a:r>
          </a:p>
          <a:p>
            <a:r>
              <a:rPr lang="pt-BR"/>
              <a:t>Este agente pode assumir atividades que ele consegue atender 100% da demanda ou absorver o fluxo transacional de alto volume que também conhecemos como dia feliz e </a:t>
            </a:r>
          </a:p>
          <a:p>
            <a:endParaRPr lang="pt-BR"/>
          </a:p>
          <a:p>
            <a:r>
              <a:rPr lang="pt-BR"/>
              <a:t>Clique 4: </a:t>
            </a:r>
          </a:p>
          <a:p>
            <a:r>
              <a:rPr lang="pt-BR"/>
              <a:t>deixar com os humanos os casos de maior complexidade ou que exigem análise e decisão humana. 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35945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9C489-A6DF-A11E-E520-FDD489E1F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C91289E-4DAC-1AC8-28F5-B921831CF7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2AE7106-EB3C-7848-E58D-1D254B4BC0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Vamos a partir daqui olhar alguns agentes e classificar o que eles estão fazendo</a:t>
            </a:r>
          </a:p>
          <a:p>
            <a:endParaRPr lang="pt-BR"/>
          </a:p>
          <a:p>
            <a:r>
              <a:rPr lang="pt-BR"/>
              <a:t>Neste slide explicamos o que o agente faz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DBAC3D4-E332-2D97-E7D5-EA06320A9B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42556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As etapas de execução do agente estão com animação para aparecer um por vez ao clicar.</a:t>
            </a:r>
          </a:p>
          <a:p>
            <a:r>
              <a:rPr lang="pt-BR"/>
              <a:t>Sugestão:</a:t>
            </a:r>
          </a:p>
          <a:p>
            <a:r>
              <a:rPr lang="pt-BR"/>
              <a:t>Clique 1: falar sobre a etapa Entrada e preparação</a:t>
            </a:r>
          </a:p>
          <a:p>
            <a:r>
              <a:rPr lang="pt-BR"/>
              <a:t>Clique 2: falar sobre a etapa Análise e validação</a:t>
            </a:r>
          </a:p>
          <a:p>
            <a:r>
              <a:rPr lang="pt-BR"/>
              <a:t>Clique 3: falar sobre a etapa Decisão</a:t>
            </a:r>
          </a:p>
          <a:p>
            <a:r>
              <a:rPr lang="pt-BR"/>
              <a:t>Clique 4: falar sobre a etapa Registro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Clique 5: falar sobre a etapa Comunicação</a:t>
            </a:r>
          </a:p>
          <a:p>
            <a:endParaRPr lang="pt-BR"/>
          </a:p>
          <a:p>
            <a:r>
              <a:rPr lang="pt-BR"/>
              <a:t>----------------------</a:t>
            </a:r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r>
              <a:rPr lang="pt-BR"/>
              <a:t>Neste slide mostramos as capacidades que ele utiliza. Sugiro uma forma de apresentação como um processo ou algo que mostre este passo a passo de forma lúdica. </a:t>
            </a:r>
          </a:p>
          <a:p>
            <a:pPr marL="228600" indent="-228600">
              <a:buAutoNum type="arabicPeriod"/>
            </a:pPr>
            <a:r>
              <a:rPr lang="pt-BR"/>
              <a:t>Classifica documentos e verifica se são os documentos esperados</a:t>
            </a:r>
          </a:p>
          <a:p>
            <a:pPr marL="228600" indent="-228600">
              <a:buAutoNum type="arabicPeriod"/>
            </a:pPr>
            <a:r>
              <a:rPr lang="pt-BR"/>
              <a:t>Extrai dados de dos documentos</a:t>
            </a:r>
          </a:p>
          <a:p>
            <a:pPr marL="228600" indent="-228600">
              <a:buAutoNum type="arabicPeriod"/>
            </a:pPr>
            <a:r>
              <a:rPr lang="pt-BR"/>
              <a:t>Compara dados e verifica consistência</a:t>
            </a:r>
          </a:p>
          <a:p>
            <a:pPr marL="228600" indent="-228600">
              <a:buAutoNum type="arabicPeriod"/>
            </a:pPr>
            <a:r>
              <a:rPr lang="pt-BR"/>
              <a:t>Interpreta documentos para avaliar regularidade fiscal</a:t>
            </a:r>
          </a:p>
          <a:p>
            <a:pPr marL="228600" indent="-228600">
              <a:buAutoNum type="arabicPeriod"/>
            </a:pPr>
            <a:r>
              <a:rPr lang="pt-BR"/>
              <a:t>Calcula índices de saúde financeira com base no balancete</a:t>
            </a:r>
          </a:p>
          <a:p>
            <a:pPr marL="228600" indent="-228600">
              <a:buAutoNum type="arabicPeriod"/>
            </a:pPr>
            <a:r>
              <a:rPr lang="pt-BR"/>
              <a:t>Gera documento estruturado de dossiê</a:t>
            </a:r>
          </a:p>
          <a:p>
            <a:pPr marL="228600" indent="-228600">
              <a:buAutoNum type="arabicPeriod"/>
            </a:pPr>
            <a:r>
              <a:rPr lang="pt-BR"/>
              <a:t>Valida se o fornecedor está habilitado a partir de regras de negócio</a:t>
            </a:r>
          </a:p>
          <a:p>
            <a:pPr marL="228600" indent="-228600">
              <a:buAutoNum type="arabicPeriod"/>
            </a:pPr>
            <a:r>
              <a:rPr lang="pt-BR"/>
              <a:t>Solicita intervenção de um comprador em caso de análise negativa</a:t>
            </a:r>
          </a:p>
          <a:p>
            <a:pPr marL="228600" indent="-228600">
              <a:buAutoNum type="arabicPeriod"/>
            </a:pPr>
            <a:r>
              <a:rPr lang="pt-BR"/>
              <a:t>Insere os dados do fornecedor no ERP</a:t>
            </a:r>
          </a:p>
          <a:p>
            <a:pPr marL="228600" indent="-228600">
              <a:buAutoNum type="arabicPeriod"/>
            </a:pPr>
            <a:r>
              <a:rPr lang="pt-BR"/>
              <a:t>Conversa com Fornecedor via Whatsapp para informar resultado da avaliação</a:t>
            </a:r>
          </a:p>
          <a:p>
            <a:pPr marL="228600" indent="-228600">
              <a:buAutoNum type="arabicPeriod"/>
            </a:pPr>
            <a:r>
              <a:rPr lang="pt-BR"/>
              <a:t>Encaminha por </a:t>
            </a:r>
            <a:r>
              <a:rPr lang="pt-BR" err="1"/>
              <a:t>email</a:t>
            </a:r>
            <a:r>
              <a:rPr lang="pt-BR"/>
              <a:t> para o comprador o resultado da avalição</a:t>
            </a:r>
          </a:p>
          <a:p>
            <a:pPr marL="228600" indent="-228600">
              <a:buAutoNum type="arabicPeriod"/>
            </a:pPr>
            <a:endParaRPr lang="pt-BR"/>
          </a:p>
          <a:p>
            <a:pPr marL="0" indent="0">
              <a:buNone/>
            </a:pP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106462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607B9-D0FB-E054-1D87-7449B8A89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493BCFA-C19A-0579-D431-67D642C504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16FBA65-2658-0E31-8A98-4510F755E8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Explicar este caso de uso de um agente que faz compras de </a:t>
            </a:r>
            <a:r>
              <a:rPr lang="pt-BR" err="1"/>
              <a:t>pequenoas</a:t>
            </a:r>
            <a:r>
              <a:rPr lang="pt-BR"/>
              <a:t> valores. 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A55A660-57D5-2346-2B8D-2E8A9E6862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11352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02BF9-A383-2E86-C553-7825A9409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1384F0F-82E1-8851-FE9A-64303167FF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1612910-4FFA-8827-2B20-045E652F8E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2 slides – apresentamos o agente e depois listamos as </a:t>
            </a:r>
            <a:r>
              <a:rPr lang="pt-BR" err="1"/>
              <a:t>acoes</a:t>
            </a:r>
            <a:r>
              <a:rPr lang="pt-BR"/>
              <a:t> que ele pode fazer.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00C477E-8F84-CC8B-6C85-661E4EC7D2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09787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4F81EC-E79C-6CB5-AECA-976FB7119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AE6DF7F-2988-68F2-B64A-1393ED9E80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8AB0BD9-DB06-6217-C45E-E4B93F9F6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AB33722-F694-058A-6691-5E5B722090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294992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B39AA-FD2A-4559-788F-7736CE7FF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51BB90D-6161-A97C-82D6-C57AC72594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0037643-7064-3EC8-ED3C-F5AE761B5F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7AA31E5-3567-2B8E-84D3-828AFAA01E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EAC217-0E93-48B5-9B6A-5DCB225ACCBE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27111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62596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C0F7C-DBEC-B4A4-4C04-A3EE7C26C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2DF622-BB6B-23FE-08EF-956B2C24F8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66F865-E556-926D-D791-397F5222F8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9B51A7-1ED3-457A-B333-7978619817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65275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8307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615742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86037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15359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829382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393972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762158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04688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113457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13277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DOS SLIDES DE SOLUCOES DE REDESENHO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218451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625963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56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0297660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7A34D-7EFF-1EE5-8D79-A87F73435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87ED2BD-703D-4450-66BA-2D171F3E30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6128063-34C1-3B65-EBEC-121F3DCE52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81B8C77-834A-A673-5D5A-B8A32757D7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533240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/>
              <a:t>99,9%</a:t>
            </a:r>
            <a:r>
              <a:rPr lang="pt-BR"/>
              <a:t> dos colaboradores </a:t>
            </a:r>
            <a:r>
              <a:rPr lang="pt-BR" b="1"/>
              <a:t>não</a:t>
            </a:r>
            <a:r>
              <a:rPr lang="pt-BR"/>
              <a:t> aprenderam IA pra negócios na </a:t>
            </a:r>
            <a:r>
              <a:rPr lang="pt-BR" b="1"/>
              <a:t>universidade</a:t>
            </a:r>
            <a:r>
              <a:rPr lang="pt-BR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 generativa traz uma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capacidade que não existia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até então. Até então, 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tecnologia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só fazia atividades repetitivas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Agora, a gente tem capacidade de utilizar a tecnologia para fazer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atividades analíticas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como fazer 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leitura, extração de dados, documentos, compreender o conteúdo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Tirar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decisões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partir daí,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gerar novos conteúdos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 até mesmo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compilar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dados.</a:t>
            </a:r>
          </a:p>
          <a:p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conjunto de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apresentações, palestras, webinários, deixe gravado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pt-BR"/>
          </a:p>
          <a:p>
            <a:endParaRPr lang="pt-BR"/>
          </a:p>
          <a:p>
            <a:r>
              <a:rPr lang="pt-BR"/>
              <a:t>Como </a:t>
            </a:r>
            <a:r>
              <a:rPr lang="pt-BR" b="1"/>
              <a:t>usar a IA com as demais tecnologias </a:t>
            </a:r>
            <a:r>
              <a:rPr lang="pt-BR"/>
              <a:t>pra maior eficiência.</a:t>
            </a:r>
          </a:p>
          <a:p>
            <a:r>
              <a:rPr lang="pt-BR"/>
              <a:t>Identificar oportunidade: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Se aplica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Granularidade (tarefa, função ou processo ponta a ponta)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30918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783F5-8731-53D1-7562-B1FE0CA6D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3393CB8-006B-3F4C-B5A2-14FAB6E10F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9FA7757-63C7-CC40-ADDB-762C17C97A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/>
              <a:t>99,9%</a:t>
            </a:r>
            <a:r>
              <a:rPr lang="pt-BR"/>
              <a:t> dos colaboradores </a:t>
            </a:r>
            <a:r>
              <a:rPr lang="pt-BR" b="1"/>
              <a:t>não</a:t>
            </a:r>
            <a:r>
              <a:rPr lang="pt-BR"/>
              <a:t> aprenderam IA pra negócios na </a:t>
            </a:r>
            <a:r>
              <a:rPr lang="pt-BR" b="1"/>
              <a:t>universidade</a:t>
            </a:r>
            <a:r>
              <a:rPr lang="pt-BR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 generativa traz uma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capacidade que não existia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até então. Até então, 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tecnologia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só fazia atividades repetitivas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Agora, a gente tem capacidade de utilizar a tecnologia para fazer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atividades analíticas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como fazer a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leitura, extração de dados, documentos, compreender o conteúdo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Tirar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decisões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partir daí,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gerar novos conteúdos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 até mesmo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compilar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dados.</a:t>
            </a:r>
          </a:p>
          <a:p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conjunto de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apresentações, palestras, webinários, deixe gravado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pt-BR"/>
          </a:p>
          <a:p>
            <a:endParaRPr lang="pt-BR"/>
          </a:p>
          <a:p>
            <a:r>
              <a:rPr lang="pt-BR"/>
              <a:t>Como </a:t>
            </a:r>
            <a:r>
              <a:rPr lang="pt-BR" b="1"/>
              <a:t>usar a IA com as demais tecnologias </a:t>
            </a:r>
            <a:r>
              <a:rPr lang="pt-BR"/>
              <a:t>pra maior eficiência.</a:t>
            </a:r>
          </a:p>
          <a:p>
            <a:r>
              <a:rPr lang="pt-BR"/>
              <a:t>Identificar oportunidade: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Se aplica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Granularidade (tarefa, função ou processo ponta a ponta)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BF1C264-E6B1-B3A1-92D9-16F99CCD2C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59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9881971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 passa a ser o nosso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suporte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para nos ajudar a tornar tarefas que a gente fazia em 30 minutos, em 10 minutos</a:t>
            </a:r>
          </a:p>
          <a:p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Uso de um prompt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 permite a gente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otimizar muito trabalho operacional analítico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isso quer dizer que a gente tem que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dominar o prompt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tem que saber o que.</a:t>
            </a:r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Entender que aquilo que a gente está fazendo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poderia ser otimizado com o prompt da mesma forma que a gente sabe que daria para usar uma planilha Excel (soma, </a:t>
            </a:r>
            <a:r>
              <a:rPr lang="pt-BR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contatenar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pt-BR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rpoc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 resolver um problema, por exemplo, no nosso dia a dia. Assim 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prompt de IA generativa começa a ser usado como instrumento de trabalho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Vai acontecer naturalmente, mas vai demorar anos.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Governança inicial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Capacitação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Suporte ao uso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Canal dúvidas (chamado de suporte)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seções de mentoria (2x semana) 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multiplicadores – treinamento especial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Promptathon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Laboratório Prático de Criação de Prompts​: sair dos exemplos genéricos com casos práticos. Manhã: diretrizes e boas práticas. Tarde: desafios e problemas de negócio com construção de prompts.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Biblioteca de prompts validados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Backlog de oportunidades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doção vertical de IA generativa por área de negócio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Mensuração e escala: relatório de uso e criar estimativa de ganho, divulgar casos de sucesso &gt; identificar área em uso e estimular</a:t>
            </a:r>
          </a:p>
          <a:p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60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519344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EC272-EFF9-6D8B-A51A-A8671F617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9C3D0AA-0C3E-182F-3406-F2A5D34147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6D30091-8CE7-0C24-BD15-ACFF26207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 passa a ser o nosso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suporte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para nos ajudar a tornar tarefas que a gente fazia em 30 minutos, em 10 minutos</a:t>
            </a:r>
          </a:p>
          <a:p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Uso de um prompt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 permite a gente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otimizar muito trabalho operacional analítico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isso quer dizer que a gente tem que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dominar o prompt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tem que saber o que.</a:t>
            </a:r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Entender que aquilo que a gente está fazendo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poderia ser otimizado com o prompt da mesma forma que a gente sabe que daria para usar uma planilha Excel (soma, </a:t>
            </a:r>
            <a:r>
              <a:rPr lang="pt-BR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contatenar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pt-BR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rpoc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 resolver um problema, por exemplo, no nosso dia a dia. Assim o </a:t>
            </a: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prompt de IA generativa começa a ser usado como instrumento de trabalho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Vai acontecer naturalmente, mas vai demorar anos.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Governança inicial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Capacitação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Suporte ao uso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Canal dúvidas (chamado de suporte)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seções de mentoria (2x semana) 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multiplicadores – treinamento especial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Promptathon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Laboratório Prático de Criação de Prompts​: sair dos exemplos genéricos com casos práticos. Manhã: diretrizes e boas práticas. Tarde: desafios e problemas de negócio com construção de prompts.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Biblioteca de prompts validados</a:t>
            </a:r>
          </a:p>
          <a:p>
            <a:pPr marL="685800" lvl="1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Backlog de oportunidades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doção vertical de IA generativa por área de negócio</a:t>
            </a:r>
          </a:p>
          <a:p>
            <a:pPr marL="228600" indent="-228600">
              <a:buFont typeface="+mj-lt"/>
              <a:buAutoNum type="arabicPeriod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Mensuração e escala: relatório de uso e criar estimativa de ganho, divulgar casos de sucesso &gt; identificar área em uso e estimular</a:t>
            </a:r>
          </a:p>
          <a:p>
            <a:b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AA69A9F-9976-EA33-DB3C-A7F84747DB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61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780095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1DF288-765D-761E-89F6-D7B5F38E2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0B833-3511-C865-2957-86F9E5D4D9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2CFE83-6892-B8D4-001E-00DE1F290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29BD8D-8DB9-19CD-8AFC-CC3773FBC0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46073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556EAD-6D78-2452-52C9-8E7BB5297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A38D48-191E-994E-7B36-7AC394464C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BBED41-33F3-F009-633A-4337091D3C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84ABBD-8612-B2B5-EBCB-A501093502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05418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F8A31-4D44-A64E-427F-50D8BFEE7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0310D0-0862-5C20-7C6F-4392422E3E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EA269B-ABBC-CE67-A09A-CE223BA1EF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D2608F-2837-4291-6316-A25F4D19B7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3622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Abordagens:</a:t>
            </a:r>
          </a:p>
          <a:p>
            <a:r>
              <a:rPr lang="pt-BR" b="1"/>
              <a:t>Redesenho tecnológico</a:t>
            </a:r>
            <a:r>
              <a:rPr lang="pt-BR"/>
              <a:t>: analisar documentação de processos e verificar tecnologias viáveis.</a:t>
            </a:r>
          </a:p>
          <a:p>
            <a:r>
              <a:rPr lang="pt-BR" b="1"/>
              <a:t>Workshop</a:t>
            </a:r>
            <a:r>
              <a:rPr lang="pt-BR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apresentação depois questionários aplicáveis, ganhos (redução de tempo, experiência do cliente, qualidade dos serviços...). Se melhoria será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importante, desejável ou estratégico.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Depois gerar apresentação com diagnóstico com lista de oportunidades levantadas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Garagem de IA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experiência completa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Capacitação de IA com exemplos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Mesma dinâmica com desafios corporativos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pt-BR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0102940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061CB-2B6E-6B87-20F7-485A45AE0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64BB8BB-5329-2E3C-0D72-FCB8225D05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6D5292B-7583-C558-7A75-CF41E9CAD9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Abordagens:</a:t>
            </a:r>
          </a:p>
          <a:p>
            <a:r>
              <a:rPr lang="pt-BR" b="1"/>
              <a:t>Redesenho tecnológico</a:t>
            </a:r>
            <a:r>
              <a:rPr lang="pt-BR"/>
              <a:t>: analisar documentação de processos e verificar tecnologias viáveis.</a:t>
            </a:r>
          </a:p>
          <a:p>
            <a:r>
              <a:rPr lang="pt-BR" b="1"/>
              <a:t>Workshop</a:t>
            </a:r>
            <a:r>
              <a:rPr lang="pt-BR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apresentação depois questionários aplicáveis, ganhos (redução de tempo, experiência do cliente, qualidade dos serviços...). Se melhoria será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importante, desejável ou estratégico.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Depois gerar apresentação com diagnóstico com lista de oportunidades levantadas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Garagem de IA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experiência completa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Capacitação de IA com exemplos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Mesma dinâmica com desafios corporativos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pt-BR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AFE9244-F2DD-F2C8-CB2A-12455A9F9B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66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4097908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0B508-78F3-0B62-3C4B-57797E771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D4F30FA-724C-14D2-B01E-A1D456EE93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B770951-A22C-17B3-185F-645A082F3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Abordagens:</a:t>
            </a:r>
          </a:p>
          <a:p>
            <a:r>
              <a:rPr lang="pt-BR" b="1"/>
              <a:t>Redesenho tecnológico</a:t>
            </a:r>
            <a:r>
              <a:rPr lang="pt-BR"/>
              <a:t>: analisar documentação de processos e verificar tecnologias viáveis.</a:t>
            </a:r>
          </a:p>
          <a:p>
            <a:r>
              <a:rPr lang="pt-BR" b="1"/>
              <a:t>Workshop</a:t>
            </a:r>
            <a:r>
              <a:rPr lang="pt-BR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apresentação depois questionários aplicáveis, ganhos (redução de tempo, experiência do cliente, qualidade dos serviços...). Se melhoria será 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importante, desejável ou estratégico.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Depois gerar apresentação com diagnóstico com lista de oportunidades levantadas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pt-BR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Garagem de IA</a:t>
            </a: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experiência completa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Capacitação de IA com exemplos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Mesma dinâmica com desafios corporativos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pt-BR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C0AA544-E5D3-5584-1743-71ACCCD3C8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67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7969361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Verdana"/>
              <a:buNone/>
            </a:pPr>
            <a:fld id="{00000000-1234-1234-1234-123412341234}" type="slidenum">
              <a:rPr lang="pt-BR" sz="1200" b="0" i="0" u="none" strike="noStrike" cap="none" smtClean="0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68</a:t>
            </a:fld>
            <a:endParaRPr lang="pt-BR" sz="1200" b="0" i="0" u="none" strike="noStrike" cap="none">
              <a:solidFill>
                <a:srgbClr val="000000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82510939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Estruturada e segura.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Baixa e média complexidade.</a:t>
            </a:r>
          </a:p>
          <a:p>
            <a:r>
              <a:rPr lang="pt-BR"/>
              <a:t>Shadow AI: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Ferramentas não autorizadas por TI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Risco de vazamento de dados sensíveis</a:t>
            </a:r>
          </a:p>
          <a:p>
            <a:endParaRPr lang="pt-BR"/>
          </a:p>
          <a:p>
            <a:r>
              <a:rPr lang="pt-BR"/>
              <a:t>Documentação. Necessidade de aprovação.</a:t>
            </a:r>
          </a:p>
          <a:p>
            <a:endParaRPr lang="pt-BR"/>
          </a:p>
          <a:p>
            <a:r>
              <a:rPr lang="pt-BR"/>
              <a:t>Automações com IA </a:t>
            </a:r>
            <a:r>
              <a:rPr lang="pt-BR" b="1"/>
              <a:t>eficientes</a:t>
            </a:r>
            <a:r>
              <a:rPr lang="pt-BR" b="0"/>
              <a:t>,</a:t>
            </a:r>
            <a:r>
              <a:rPr lang="pt-BR"/>
              <a:t> </a:t>
            </a:r>
            <a:r>
              <a:rPr lang="pt-BR" b="1"/>
              <a:t>construídas</a:t>
            </a:r>
            <a:r>
              <a:rPr lang="pt-BR"/>
              <a:t> e </a:t>
            </a:r>
            <a:r>
              <a:rPr lang="pt-BR" b="1"/>
              <a:t>com manutenção </a:t>
            </a:r>
            <a:r>
              <a:rPr lang="pt-BR"/>
              <a:t>feita pelas </a:t>
            </a:r>
            <a:r>
              <a:rPr lang="pt-BR" u="sng"/>
              <a:t>áreas de negócio</a:t>
            </a:r>
            <a:r>
              <a:rPr lang="pt-BR"/>
              <a:t> respeitando </a:t>
            </a:r>
            <a:r>
              <a:rPr lang="pt-BR" b="1"/>
              <a:t>Governança</a:t>
            </a:r>
            <a:r>
              <a:rPr lang="pt-BR"/>
              <a:t>.</a:t>
            </a:r>
          </a:p>
          <a:p>
            <a:r>
              <a:rPr lang="pt-BR"/>
              <a:t>Reduzir o gargalo para ter maior alcance com soluções de IA de maneira segura.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71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7263918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88DB4-9846-12F9-6792-51E5B64B0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5206E4-ECD4-ACF9-8D0D-CCC909F070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57C8ABC-360B-0937-55F2-1EA975EBC3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Estruturada e segura.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Baixa e média complexidade.</a:t>
            </a:r>
          </a:p>
          <a:p>
            <a:r>
              <a:rPr lang="pt-BR"/>
              <a:t>Shadow AI: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Ferramentas não autorizadas por TI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/>
              <a:t>Risco de vazamento de dados sensíveis</a:t>
            </a:r>
          </a:p>
          <a:p>
            <a:endParaRPr lang="pt-BR"/>
          </a:p>
          <a:p>
            <a:r>
              <a:rPr lang="pt-BR"/>
              <a:t>Documentação. Necessidade de aprovação.</a:t>
            </a:r>
          </a:p>
          <a:p>
            <a:endParaRPr lang="pt-BR"/>
          </a:p>
          <a:p>
            <a:r>
              <a:rPr lang="pt-BR"/>
              <a:t>Automações com IA </a:t>
            </a:r>
            <a:r>
              <a:rPr lang="pt-BR" b="1"/>
              <a:t>eficientes</a:t>
            </a:r>
            <a:r>
              <a:rPr lang="pt-BR" b="0"/>
              <a:t>,</a:t>
            </a:r>
            <a:r>
              <a:rPr lang="pt-BR"/>
              <a:t> </a:t>
            </a:r>
            <a:r>
              <a:rPr lang="pt-BR" b="1"/>
              <a:t>construídas</a:t>
            </a:r>
            <a:r>
              <a:rPr lang="pt-BR"/>
              <a:t> e </a:t>
            </a:r>
            <a:r>
              <a:rPr lang="pt-BR" b="1"/>
              <a:t>com manutenção </a:t>
            </a:r>
            <a:r>
              <a:rPr lang="pt-BR"/>
              <a:t>feita pelas </a:t>
            </a:r>
            <a:r>
              <a:rPr lang="pt-BR" u="sng"/>
              <a:t>áreas de negócio</a:t>
            </a:r>
            <a:r>
              <a:rPr lang="pt-BR"/>
              <a:t> respeitando </a:t>
            </a:r>
            <a:r>
              <a:rPr lang="pt-BR" b="1"/>
              <a:t>Governança</a:t>
            </a:r>
            <a:r>
              <a:rPr lang="pt-BR"/>
              <a:t>.</a:t>
            </a:r>
          </a:p>
          <a:p>
            <a:r>
              <a:rPr lang="pt-BR"/>
              <a:t>Reduzir o gargalo para ter maior alcance com soluções de IA de maneira segura.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41F8CFF-C553-626F-5D78-CDB0B0515D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72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84520139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CB094-94B5-1DD1-3F9B-1B84A2D89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350C2C2-FC68-8AD1-27A5-A1B9937226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7D8B3D2-0976-6407-5C39-5A2891D0FA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1 analista (análise de viabilidade, requisitos, homologação), 2 desenvolvedores (desenvolvimento e testes) e 1 líder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32091EB-15ED-4EA0-AEFF-11BF8F9006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73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691938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B0C8F-0BA1-0703-B2B1-4B903A400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16D9333-13AF-9DCD-027C-799B84B2A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BAD7B0A-E72B-454D-80E6-FD4E847AD4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1 analista (análise de viabilidade, requisitos, homologação), 2 desenvolvedores (desenvolvimento e testes) e 1 líder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D189FF8-0715-CAF2-3545-ACE1E66937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B428B-AEA0-4E81-B28B-B94801F53455}" type="slidenum">
              <a:rPr lang="pt-BR" smtClean="0"/>
              <a:t>74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3041827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A2E778-D885-D84E-8E31-8117DF113D50}" type="slidenum">
              <a:rPr lang="pt-BR" smtClean="0"/>
              <a:t>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6534068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Projetos de IA não estão dando em nada: </a:t>
            </a:r>
            <a:r>
              <a:rPr lang="pt-BR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https://www.baguete.com.br/noticias/projetos-de-ia-nao-estao-dando-em-nada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Por que 95% dos projetos de IA não dão retorno, e o que um estudo do MIT revelou sobre isso</a:t>
            </a:r>
            <a:r>
              <a:rPr lang="pt-BR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link https://mittechreview.com.br/genai-divide-retorno-ia-negocios-2025/?srsltid=AfmBOopPxqDOEnZtsupHfjiIFLFTObmtVG46CJdFLHGGsvhQC0lRiWhC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200" b="1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4300654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79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5894304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As perguntas para identificar as oportunidades que afetam estão com animação para aparecer um por vez ao clicar.</a:t>
            </a:r>
          </a:p>
          <a:p>
            <a:r>
              <a:rPr lang="pt-BR"/>
              <a:t>Sugestão:</a:t>
            </a:r>
          </a:p>
          <a:p>
            <a:r>
              <a:rPr lang="pt-BR"/>
              <a:t>Clique 1: falar sobre a dor</a:t>
            </a:r>
          </a:p>
          <a:p>
            <a:r>
              <a:rPr lang="pt-BR"/>
              <a:t>Clique 2: falar sobre o custo</a:t>
            </a:r>
          </a:p>
          <a:p>
            <a:r>
              <a:rPr lang="pt-BR"/>
              <a:t>Clique 3: falar sobre o ruído</a:t>
            </a:r>
          </a:p>
          <a:p>
            <a:r>
              <a:rPr lang="pt-BR"/>
              <a:t>Clique 4: falar sobre o retrabalho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Clique 5: falar sobre o esforço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Clique 6: falar sobre a demora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6481831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err="1"/>
              <a:t>iCanvas</a:t>
            </a:r>
            <a:r>
              <a:rPr lang="pt-BR"/>
              <a:t> – Artefato desenvolvido pela iProcess para apoiar o negócio na descoberta</a:t>
            </a:r>
          </a:p>
          <a:p>
            <a:r>
              <a:rPr lang="pt-BR"/>
              <a:t>E análise de oportunidades de uso de IA. </a:t>
            </a:r>
          </a:p>
          <a:p>
            <a:r>
              <a:rPr lang="pt-BR"/>
              <a:t>Foco da </a:t>
            </a:r>
            <a:r>
              <a:rPr lang="pt-BR" err="1"/>
              <a:t>iCanvas</a:t>
            </a:r>
            <a:r>
              <a:rPr lang="pt-BR"/>
              <a:t> é analise de oportunidades individualizadas, onde cada oportunidade</a:t>
            </a:r>
          </a:p>
          <a:p>
            <a:r>
              <a:rPr lang="pt-BR"/>
              <a:t>é analisada de ponta a ponta. </a:t>
            </a:r>
          </a:p>
          <a:p>
            <a:r>
              <a:rPr lang="pt-BR"/>
              <a:t>Foco na identificação de oportunidades de funções de negócio.</a:t>
            </a:r>
          </a:p>
          <a:p>
            <a:r>
              <a:rPr lang="pt-BR"/>
              <a:t>Análise é conduzida por etapas que vão refinando a identificação da oportunidade, o uso da IA e sua aplicação. 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E50F6A-645C-4C4C-83FA-0EAD9B3F13A4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3031936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ED4D3-4D2A-58A6-525B-23E35127B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C2D628A-7DD1-E68B-6065-891B35D2F0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58FDB25-5B45-D608-FCA2-38F2837D2F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Os pilares estão com animação para aparecer um por vez ao clicar.</a:t>
            </a:r>
          </a:p>
          <a:p>
            <a:r>
              <a:rPr lang="pt-BR"/>
              <a:t>Sugestão:</a:t>
            </a:r>
          </a:p>
          <a:p>
            <a:r>
              <a:rPr lang="pt-BR"/>
              <a:t>Clique 1: falar sobre o pilar custo</a:t>
            </a:r>
          </a:p>
          <a:p>
            <a:r>
              <a:rPr lang="pt-BR"/>
              <a:t>Clique 2: falar sobre o pilar técnico</a:t>
            </a:r>
          </a:p>
          <a:p>
            <a:r>
              <a:rPr lang="pt-BR"/>
              <a:t>Clique 3: falar sobre o pilar estratégico</a:t>
            </a:r>
          </a:p>
          <a:p>
            <a:r>
              <a:rPr lang="pt-BR"/>
              <a:t>Clique 4: falar sobre o pilar negócio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C08E768-6CCB-C5CC-098B-2A727226C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E50F6A-645C-4C4C-83FA-0EAD9B3F13A4}" type="slidenum">
              <a:rPr lang="pt-BR" smtClean="0"/>
              <a:t>83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089152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680C60-FDEC-AE4B-85EE-8DC140726427}" type="slidenum">
              <a:rPr lang="pt-BR" smtClean="0"/>
              <a:t>88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63889026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>
          <a:extLst>
            <a:ext uri="{FF2B5EF4-FFF2-40B4-BE49-F238E27FC236}">
              <a16:creationId xmlns:a16="http://schemas.microsoft.com/office/drawing/2014/main" id="{C270218A-E21D-A56C-4A94-212437409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g1f3a834bfe7_1_642:notes">
            <a:extLst>
              <a:ext uri="{FF2B5EF4-FFF2-40B4-BE49-F238E27FC236}">
                <a16:creationId xmlns:a16="http://schemas.microsoft.com/office/drawing/2014/main" id="{41B6639C-FDB2-9826-4453-FAB7E0003FA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pt-BR"/>
          </a:p>
        </p:txBody>
      </p:sp>
      <p:sp>
        <p:nvSpPr>
          <p:cNvPr id="53" name="Google Shape;53;g1f3a834bfe7_1_642:notes">
            <a:extLst>
              <a:ext uri="{FF2B5EF4-FFF2-40B4-BE49-F238E27FC236}">
                <a16:creationId xmlns:a16="http://schemas.microsoft.com/office/drawing/2014/main" id="{07813B1E-D4CE-D4A4-B667-CF2D013309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Orientações ao Instrutor:</a:t>
            </a:r>
            <a:br>
              <a:rPr lang="pt-BR"/>
            </a:br>
            <a:r>
              <a:rPr lang="pt-BR"/>
              <a:t>Temos uma  pesquisa  no </a:t>
            </a:r>
            <a:r>
              <a:rPr lang="pt-BR" err="1"/>
              <a:t>mentimeter</a:t>
            </a:r>
            <a:r>
              <a:rPr lang="pt-BR"/>
              <a:t> para conhecer o público. Avaliei as questões, revise opções, limpe resultados anteriores e compartilhe o QR </a:t>
            </a:r>
            <a:r>
              <a:rPr lang="pt-BR" err="1"/>
              <a:t>Code</a:t>
            </a:r>
            <a:r>
              <a:rPr lang="pt-BR"/>
              <a:t> atualizado.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As perguntas ajudam a </a:t>
            </a:r>
            <a:r>
              <a:rPr lang="pt-BR" err="1"/>
              <a:t>antender</a:t>
            </a:r>
            <a:r>
              <a:rPr lang="pt-BR"/>
              <a:t>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/>
              <a:t>- Área de atuação do público, intimidade com IA generativa, experiência atual com </a:t>
            </a:r>
            <a:r>
              <a:rPr lang="pt-BR" err="1"/>
              <a:t>Copilot</a:t>
            </a:r>
            <a:r>
              <a:rPr lang="pt-BR"/>
              <a:t>, expectativas sobre o curso.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8066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7649DC4-8095-E11A-020B-B0B086F41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AEB85C4-6FF0-A498-1980-6CB90281A7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D9CF211-1AD6-9C69-6F8F-54478FB3B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CE4E167-BBF3-F6F6-BA6C-1F186B39D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9A1DA00-4165-1411-D49F-E7CF4F58A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9016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E749DC-FE89-7848-4B00-6066A0727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4548AA8-D930-2CA8-62CF-3F04D2F41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1273907-DB29-37D9-557A-7DAC4E551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9749B82-27B1-89DA-D45C-4EE2D5016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B0A0E25-6AC3-3459-605F-E5C1B82F1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7917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C2B8B6-63E9-CAB5-8F05-36AC7AC70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58672E6-FFD2-FA3F-4EF6-7C2BAC8F5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A656D3E-F39A-15F9-2D9E-8C9B9D7D5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2DE8204-DD87-9EA4-9ACB-C3DD25740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39E20EF-2BFD-C684-C802-5136FC84D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56373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DCF0B7D-788E-E812-0E6A-E98749DC0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CF806C5-DE05-8316-F408-5C632F5AEC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DA31100-7C61-C02C-F045-91FF18C6E6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F8C18B0-730A-742D-23DA-D45BC03BA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A15A496-AA73-C1D9-19D8-FE581CFA8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B38B0A74-6A5F-64F8-6702-390B28165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094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17E12C-0BBF-D6D1-F6F2-29F96D57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4A8761E-C965-19E1-513A-B35C25E1D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3B4E863-B6DC-A13B-7A06-C3658836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7B7926DF-9C38-1F03-8A60-8F5DF2AFB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1F83BDBF-45D7-A1A6-66E2-247BA59D0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46A1C681-EF41-A9B5-96A9-457D90348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FC79E1DB-0D48-9206-2D40-59EF3967C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3AC8736A-2A36-8045-3898-9DFA8E563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01352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F699F21-1F88-AE36-7261-F7B7D9F91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6B793852-44C5-5DEE-9780-D48389030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BAA267DC-293E-E232-F4F4-1AA7F577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053F5C85-9278-8ED2-520C-847484941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8609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73A32B35-3E3C-6CE2-F50D-3919F89E8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2022C759-7B80-E469-B6FF-BBC146BE1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C5FDF44-763A-9846-6A6B-16B505F9A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7888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1ED3CAF-D8FF-2E2E-0927-811799E4B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090511D-4346-F028-D34C-451A72AE5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3DA47C4-5B85-1596-4047-EC130573A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D9B093EA-3E79-3AD8-43F6-A2878AAD4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47C3D76-9DA2-4D65-F027-0C34E3EA1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AA324888-B4A0-DA41-E2B1-A39EFD7D9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86471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3E0B52C-E5B9-13F1-7605-6C7A3099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E035A40C-5C26-8075-2E60-65B2A04B9B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E0AA052-BCC4-F9E4-5FFC-A4945EFAE3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D8BAFEA-02D6-09F7-7EB7-A77BD3629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ED57974-F4CF-54D2-DA38-386505B1A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CEB70070-9B0B-379A-8C62-67C117CA5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8785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520B64C-DCF5-D476-C70B-793F63A0C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27DA029D-7148-14FF-6F2A-C4B9E75B14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5967236-2BDF-9E45-37FF-06AE5AB8F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B72C3DE-7830-EC97-D178-6DCD11037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6A3D034-6101-387C-07E5-84AF13818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20123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33592259-9C36-0639-44FC-F748460CB5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4D084A4-BAB5-1BAF-809C-6B4704B5B1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914D45A-DE16-7EAA-C0F7-B8E2A6AA6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C76D24B-FF6A-68BE-34ED-BA4E32700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460E6A0-161F-5DD8-9FFE-F2B65CA8E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21196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no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42650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793129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sp>
        <p:nvSpPr>
          <p:cNvPr id="3" name="Google Shape;112;p3">
            <a:extLst>
              <a:ext uri="{FF2B5EF4-FFF2-40B4-BE49-F238E27FC236}">
                <a16:creationId xmlns:a16="http://schemas.microsoft.com/office/drawing/2014/main" id="{7A6D7E17-6D1E-0FC4-D93C-5EB36E93AFB5}"/>
              </a:ext>
            </a:extLst>
          </p:cNvPr>
          <p:cNvSpPr/>
          <p:nvPr userDrawn="1"/>
        </p:nvSpPr>
        <p:spPr>
          <a:xfrm>
            <a:off x="-22580" y="0"/>
            <a:ext cx="4612165" cy="6858000"/>
          </a:xfrm>
          <a:prstGeom prst="rect">
            <a:avLst/>
          </a:prstGeom>
          <a:solidFill>
            <a:srgbClr val="FF660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5110BF1E-22C8-9BA9-1572-FC1D233F04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937" y="6308043"/>
            <a:ext cx="3895249" cy="366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1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titulo cur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95118D-A6BA-6744-E57F-42D8842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793129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681D4F12-D7F2-A6BF-2DB7-C2568BE008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71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ormal titulo cur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95118D-A6BA-6744-E57F-42D8842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681D4F12-D7F2-A6BF-2DB7-C2568BE008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64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ormal título 2 linh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12;p3">
            <a:extLst>
              <a:ext uri="{FF2B5EF4-FFF2-40B4-BE49-F238E27FC236}">
                <a16:creationId xmlns:a16="http://schemas.microsoft.com/office/drawing/2014/main" id="{E13B361A-E28F-250B-C667-BFFDFACBD434}"/>
              </a:ext>
            </a:extLst>
          </p:cNvPr>
          <p:cNvSpPr/>
          <p:nvPr userDrawn="1"/>
        </p:nvSpPr>
        <p:spPr>
          <a:xfrm>
            <a:off x="-1" y="0"/>
            <a:ext cx="240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75BFECF3-9BDB-3EBC-27B7-EF786AD2C7B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357BC65F-B757-0DC0-C4A9-C674B88B7DE0}"/>
              </a:ext>
            </a:extLst>
          </p:cNvPr>
          <p:cNvSpPr/>
          <p:nvPr userDrawn="1"/>
        </p:nvSpPr>
        <p:spPr>
          <a:xfrm>
            <a:off x="298081" y="225805"/>
            <a:ext cx="7838691" cy="1517305"/>
          </a:xfrm>
          <a:prstGeom prst="roundRect">
            <a:avLst>
              <a:gd name="adj" fmla="val 10045"/>
            </a:avLst>
          </a:prstGeom>
          <a:solidFill>
            <a:srgbClr val="F87E0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49791C1-00B7-74F1-84FA-4D2B237E1BE7}"/>
              </a:ext>
            </a:extLst>
          </p:cNvPr>
          <p:cNvGrpSpPr/>
          <p:nvPr userDrawn="1"/>
        </p:nvGrpSpPr>
        <p:grpSpPr>
          <a:xfrm>
            <a:off x="302463" y="997240"/>
            <a:ext cx="10942108" cy="5619173"/>
            <a:chOff x="503238" y="1519535"/>
            <a:chExt cx="16122217" cy="842876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06BCD255-9B44-0829-04E2-58AB4B74A048}"/>
                </a:ext>
              </a:extLst>
            </p:cNvPr>
            <p:cNvSpPr/>
            <p:nvPr/>
          </p:nvSpPr>
          <p:spPr>
            <a:xfrm>
              <a:off x="503238" y="1519535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rgbClr val="F87E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B650165B-6CEC-6B49-43DF-E1370086E4C2}"/>
                </a:ext>
              </a:extLst>
            </p:cNvPr>
            <p:cNvSpPr/>
            <p:nvPr/>
          </p:nvSpPr>
          <p:spPr>
            <a:xfrm>
              <a:off x="503238" y="1705280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rgbClr val="FFAD2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</p:grpSp>
    </p:spTree>
    <p:extLst>
      <p:ext uri="{BB962C8B-B14F-4D97-AF65-F5344CB8AC3E}">
        <p14:creationId xmlns:p14="http://schemas.microsoft.com/office/powerpoint/2010/main" val="268078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ormal título 2 linh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951076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493F35FB-4B45-70B6-D2DE-2F2DF6B7E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9499F1A3-8E12-E3F6-2CA4-C546271A666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1005" y="6556296"/>
            <a:ext cx="2865119" cy="269768"/>
          </a:xfrm>
          <a:prstGeom prst="rect">
            <a:avLst/>
          </a:prstGeom>
        </p:spPr>
      </p:pic>
      <p:sp>
        <p:nvSpPr>
          <p:cNvPr id="6" name="Google Shape;112;p3">
            <a:extLst>
              <a:ext uri="{FF2B5EF4-FFF2-40B4-BE49-F238E27FC236}">
                <a16:creationId xmlns:a16="http://schemas.microsoft.com/office/drawing/2014/main" id="{E13B361A-E28F-250B-C667-BFFDFACBD434}"/>
              </a:ext>
            </a:extLst>
          </p:cNvPr>
          <p:cNvSpPr/>
          <p:nvPr userDrawn="1"/>
        </p:nvSpPr>
        <p:spPr>
          <a:xfrm>
            <a:off x="-1" y="0"/>
            <a:ext cx="240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543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título 2 linh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1292821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493F35FB-4B45-70B6-D2DE-2F2DF6B7E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9499F1A3-8E12-E3F6-2CA4-C546271A666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39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faixa larg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1370641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sp>
        <p:nvSpPr>
          <p:cNvPr id="3" name="Google Shape;112;p3">
            <a:extLst>
              <a:ext uri="{FF2B5EF4-FFF2-40B4-BE49-F238E27FC236}">
                <a16:creationId xmlns:a16="http://schemas.microsoft.com/office/drawing/2014/main" id="{7E0F92FF-9018-96BC-74B9-295E4104D413}"/>
              </a:ext>
            </a:extLst>
          </p:cNvPr>
          <p:cNvSpPr/>
          <p:nvPr userDrawn="1"/>
        </p:nvSpPr>
        <p:spPr>
          <a:xfrm>
            <a:off x="-22580" y="0"/>
            <a:ext cx="2704235" cy="6858000"/>
          </a:xfrm>
          <a:prstGeom prst="rect">
            <a:avLst/>
          </a:prstGeom>
          <a:solidFill>
            <a:srgbClr val="FF660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501EECDA-44B3-1382-5313-A7BB2C8D1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451" y="209909"/>
            <a:ext cx="811008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D1EA27D8-2FB4-8D99-76C5-0B3C785C3E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42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Normal titulo cur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95118D-A6BA-6744-E57F-42D8842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681D4F12-D7F2-A6BF-2DB7-C2568BE008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85" y="6517592"/>
            <a:ext cx="2865119" cy="26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95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no pret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4392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16389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367042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236274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070087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60741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953953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0561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309268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4813964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1304396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9321078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37242812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8645156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VO sem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163836" y="-639763"/>
            <a:ext cx="9542584" cy="6397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2" name="Google Shape;17;p10">
            <a:extLst>
              <a:ext uri="{FF2B5EF4-FFF2-40B4-BE49-F238E27FC236}">
                <a16:creationId xmlns:a16="http://schemas.microsoft.com/office/drawing/2014/main" id="{CD581816-6412-CB6B-082D-A5C862BB7835}"/>
              </a:ext>
            </a:extLst>
          </p:cNvPr>
          <p:cNvSpPr txBox="1"/>
          <p:nvPr userDrawn="1"/>
        </p:nvSpPr>
        <p:spPr>
          <a:xfrm>
            <a:off x="158044" y="6492786"/>
            <a:ext cx="12033956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13" tIns="45694" rIns="91413" bIns="45694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pt-BR" sz="1100" b="1" i="0" u="none" strike="noStrike" cap="none">
                <a:solidFill>
                  <a:srgbClr val="FF66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www.iprocess.com.br    |      #bpm #rpa #mining #ia</a:t>
            </a:r>
            <a:endParaRPr sz="1000" b="1" i="0" u="none" strike="noStrike" cap="none">
              <a:solidFill>
                <a:srgbClr val="FF660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01540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cesso Recrutame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95118D-A6BA-6744-E57F-42D8842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681D4F12-D7F2-A6BF-2DB7-C2568BE008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9441" y="5171604"/>
            <a:ext cx="2865119" cy="269768"/>
          </a:xfrm>
          <a:prstGeom prst="rect">
            <a:avLst/>
          </a:prstGeom>
        </p:spPr>
      </p:pic>
      <p:pic>
        <p:nvPicPr>
          <p:cNvPr id="5" name="Gráfico 4">
            <a:extLst>
              <a:ext uri="{FF2B5EF4-FFF2-40B4-BE49-F238E27FC236}">
                <a16:creationId xmlns:a16="http://schemas.microsoft.com/office/drawing/2014/main" id="{532D5878-4F05-84A7-D70D-4E4427639D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6937" y="976767"/>
            <a:ext cx="11294533" cy="5794323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C16A4D4D-F3D6-C52D-C89A-698FD8336531}"/>
              </a:ext>
            </a:extLst>
          </p:cNvPr>
          <p:cNvGrpSpPr>
            <a:grpSpLocks/>
          </p:cNvGrpSpPr>
          <p:nvPr/>
        </p:nvGrpSpPr>
        <p:grpSpPr>
          <a:xfrm>
            <a:off x="585571" y="1030155"/>
            <a:ext cx="1174761" cy="5619047"/>
            <a:chOff x="742975" y="742550"/>
            <a:chExt cx="881071" cy="4214285"/>
          </a:xfrm>
        </p:grpSpPr>
        <p:pic>
          <p:nvPicPr>
            <p:cNvPr id="7" name="Gráfico 6" descr="Homem usando um moletom">
              <a:extLst>
                <a:ext uri="{FF2B5EF4-FFF2-40B4-BE49-F238E27FC236}">
                  <a16:creationId xmlns:a16="http://schemas.microsoft.com/office/drawing/2014/main" id="{D40063C4-8AB6-29EF-B6A3-8EB1C67A88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42975" y="742550"/>
              <a:ext cx="293736" cy="396000"/>
            </a:xfrm>
            <a:prstGeom prst="rect">
              <a:avLst/>
            </a:prstGeom>
          </p:spPr>
        </p:pic>
        <p:grpSp>
          <p:nvGrpSpPr>
            <p:cNvPr id="8" name="Gráfico 54" descr="Mulher com cabelo longo e ondulado">
              <a:extLst>
                <a:ext uri="{FF2B5EF4-FFF2-40B4-BE49-F238E27FC236}">
                  <a16:creationId xmlns:a16="http://schemas.microsoft.com/office/drawing/2014/main" id="{15207B4C-7BD7-8A8B-B089-8226759E297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52292" y="2650629"/>
              <a:ext cx="275036" cy="396000"/>
              <a:chOff x="1489090" y="3000241"/>
              <a:chExt cx="403346" cy="580740"/>
            </a:xfrm>
          </p:grpSpPr>
          <p:grpSp>
            <p:nvGrpSpPr>
              <p:cNvPr id="135" name="Gráfico 54" descr="Mulher com cabelo longo e ondulado">
                <a:extLst>
                  <a:ext uri="{FF2B5EF4-FFF2-40B4-BE49-F238E27FC236}">
                    <a16:creationId xmlns:a16="http://schemas.microsoft.com/office/drawing/2014/main" id="{8FE307F9-BF4E-39EC-9EFC-E66D0E4EFC30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489090" y="3193194"/>
                <a:ext cx="403346" cy="387787"/>
                <a:chOff x="1489090" y="3193194"/>
                <a:chExt cx="403346" cy="387787"/>
              </a:xfrm>
            </p:grpSpPr>
            <p:sp>
              <p:nvSpPr>
                <p:cNvPr id="150" name="Forma Livre: Forma 149">
                  <a:extLst>
                    <a:ext uri="{FF2B5EF4-FFF2-40B4-BE49-F238E27FC236}">
                      <a16:creationId xmlns:a16="http://schemas.microsoft.com/office/drawing/2014/main" id="{554E3FB2-E736-E8BC-DBED-5104D8827C62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492971" y="3193194"/>
                  <a:ext cx="393860" cy="382230"/>
                </a:xfrm>
                <a:custGeom>
                  <a:avLst/>
                  <a:gdLst>
                    <a:gd name="connsiteX0" fmla="*/ 389778 w 393860"/>
                    <a:gd name="connsiteY0" fmla="*/ 343696 h 382230"/>
                    <a:gd name="connsiteX1" fmla="*/ 386503 w 393860"/>
                    <a:gd name="connsiteY1" fmla="*/ 316239 h 382230"/>
                    <a:gd name="connsiteX2" fmla="*/ 386503 w 393860"/>
                    <a:gd name="connsiteY2" fmla="*/ 315776 h 382230"/>
                    <a:gd name="connsiteX3" fmla="*/ 384154 w 393860"/>
                    <a:gd name="connsiteY3" fmla="*/ 284746 h 382230"/>
                    <a:gd name="connsiteX4" fmla="*/ 377207 w 393860"/>
                    <a:gd name="connsiteY4" fmla="*/ 234462 h 382230"/>
                    <a:gd name="connsiteX5" fmla="*/ 361295 w 393860"/>
                    <a:gd name="connsiteY5" fmla="*/ 152521 h 382230"/>
                    <a:gd name="connsiteX6" fmla="*/ 340818 w 393860"/>
                    <a:gd name="connsiteY6" fmla="*/ 105744 h 382230"/>
                    <a:gd name="connsiteX7" fmla="*/ 298706 w 393860"/>
                    <a:gd name="connsiteY7" fmla="*/ 72398 h 382230"/>
                    <a:gd name="connsiteX8" fmla="*/ 271810 w 393860"/>
                    <a:gd name="connsiteY8" fmla="*/ 61912 h 382230"/>
                    <a:gd name="connsiteX9" fmla="*/ 260364 w 393860"/>
                    <a:gd name="connsiteY9" fmla="*/ 23802 h 382230"/>
                    <a:gd name="connsiteX10" fmla="*/ 255237 w 393860"/>
                    <a:gd name="connsiteY10" fmla="*/ 11562 h 382230"/>
                    <a:gd name="connsiteX11" fmla="*/ 192284 w 393860"/>
                    <a:gd name="connsiteY11" fmla="*/ 10668 h 382230"/>
                    <a:gd name="connsiteX12" fmla="*/ 188248 w 393860"/>
                    <a:gd name="connsiteY12" fmla="*/ 15962 h 382230"/>
                    <a:gd name="connsiteX13" fmla="*/ 186858 w 393860"/>
                    <a:gd name="connsiteY13" fmla="*/ 24794 h 382230"/>
                    <a:gd name="connsiteX14" fmla="*/ 126651 w 393860"/>
                    <a:gd name="connsiteY14" fmla="*/ 64294 h 382230"/>
                    <a:gd name="connsiteX15" fmla="*/ 10569 w 393860"/>
                    <a:gd name="connsiteY15" fmla="*/ 210545 h 382230"/>
                    <a:gd name="connsiteX16" fmla="*/ 7460 w 393860"/>
                    <a:gd name="connsiteY16" fmla="*/ 233337 h 382230"/>
                    <a:gd name="connsiteX17" fmla="*/ 3821 w 393860"/>
                    <a:gd name="connsiteY17" fmla="*/ 298044 h 382230"/>
                    <a:gd name="connsiteX18" fmla="*/ 12092 w 393860"/>
                    <a:gd name="connsiteY18" fmla="*/ 385709 h 382230"/>
                    <a:gd name="connsiteX19" fmla="*/ 396427 w 393860"/>
                    <a:gd name="connsiteY19" fmla="*/ 385577 h 382230"/>
                    <a:gd name="connsiteX20" fmla="*/ 397584 w 393860"/>
                    <a:gd name="connsiteY20" fmla="*/ 384188 h 382230"/>
                    <a:gd name="connsiteX21" fmla="*/ 389778 w 393860"/>
                    <a:gd name="connsiteY21" fmla="*/ 343696 h 3822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93860" h="382230">
                      <a:moveTo>
                        <a:pt x="389778" y="343696"/>
                      </a:moveTo>
                      <a:cubicBezTo>
                        <a:pt x="388686" y="338106"/>
                        <a:pt x="386536" y="320308"/>
                        <a:pt x="386503" y="316239"/>
                      </a:cubicBezTo>
                      <a:lnTo>
                        <a:pt x="386503" y="315776"/>
                      </a:lnTo>
                      <a:cubicBezTo>
                        <a:pt x="386470" y="308696"/>
                        <a:pt x="385676" y="298243"/>
                        <a:pt x="384154" y="284746"/>
                      </a:cubicBezTo>
                      <a:cubicBezTo>
                        <a:pt x="382599" y="271248"/>
                        <a:pt x="380283" y="254344"/>
                        <a:pt x="377207" y="234462"/>
                      </a:cubicBezTo>
                      <a:cubicBezTo>
                        <a:pt x="377207" y="234462"/>
                        <a:pt x="362949" y="158442"/>
                        <a:pt x="361295" y="152521"/>
                      </a:cubicBezTo>
                      <a:cubicBezTo>
                        <a:pt x="356035" y="137733"/>
                        <a:pt x="348393" y="121226"/>
                        <a:pt x="340818" y="105744"/>
                      </a:cubicBezTo>
                      <a:cubicBezTo>
                        <a:pt x="330298" y="81562"/>
                        <a:pt x="320969" y="79279"/>
                        <a:pt x="298706" y="72398"/>
                      </a:cubicBezTo>
                      <a:cubicBezTo>
                        <a:pt x="287359" y="71075"/>
                        <a:pt x="277269" y="71704"/>
                        <a:pt x="271810" y="61912"/>
                      </a:cubicBezTo>
                      <a:cubicBezTo>
                        <a:pt x="265658" y="51921"/>
                        <a:pt x="262383" y="34421"/>
                        <a:pt x="260364" y="23802"/>
                      </a:cubicBezTo>
                      <a:cubicBezTo>
                        <a:pt x="258611" y="17450"/>
                        <a:pt x="260298" y="14936"/>
                        <a:pt x="255237" y="11562"/>
                      </a:cubicBezTo>
                      <a:cubicBezTo>
                        <a:pt x="236447" y="1108"/>
                        <a:pt x="211339" y="777"/>
                        <a:pt x="192284" y="10668"/>
                      </a:cubicBezTo>
                      <a:cubicBezTo>
                        <a:pt x="190001" y="12058"/>
                        <a:pt x="188380" y="13977"/>
                        <a:pt x="188248" y="15962"/>
                      </a:cubicBezTo>
                      <a:cubicBezTo>
                        <a:pt x="188050" y="19369"/>
                        <a:pt x="186858" y="24794"/>
                        <a:pt x="186858" y="24794"/>
                      </a:cubicBezTo>
                      <a:cubicBezTo>
                        <a:pt x="180441" y="62242"/>
                        <a:pt x="159699" y="56751"/>
                        <a:pt x="126651" y="64294"/>
                      </a:cubicBezTo>
                      <a:cubicBezTo>
                        <a:pt x="53443" y="90956"/>
                        <a:pt x="20362" y="174321"/>
                        <a:pt x="10569" y="210545"/>
                      </a:cubicBezTo>
                      <a:lnTo>
                        <a:pt x="7460" y="233337"/>
                      </a:lnTo>
                      <a:cubicBezTo>
                        <a:pt x="7460" y="233337"/>
                        <a:pt x="3159" y="268602"/>
                        <a:pt x="3821" y="298044"/>
                      </a:cubicBezTo>
                      <a:cubicBezTo>
                        <a:pt x="4483" y="327486"/>
                        <a:pt x="12092" y="385709"/>
                        <a:pt x="12092" y="385709"/>
                      </a:cubicBezTo>
                      <a:lnTo>
                        <a:pt x="396427" y="385577"/>
                      </a:lnTo>
                      <a:cubicBezTo>
                        <a:pt x="397155" y="385577"/>
                        <a:pt x="397750" y="384915"/>
                        <a:pt x="397584" y="384188"/>
                      </a:cubicBezTo>
                      <a:cubicBezTo>
                        <a:pt x="396394" y="378067"/>
                        <a:pt x="391664" y="353455"/>
                        <a:pt x="389778" y="34369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51" name="Forma Livre: Forma 150">
                  <a:extLst>
                    <a:ext uri="{FF2B5EF4-FFF2-40B4-BE49-F238E27FC236}">
                      <a16:creationId xmlns:a16="http://schemas.microsoft.com/office/drawing/2014/main" id="{4E44F8F3-12E7-F47B-3E61-D4F39D45153B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489090" y="3204618"/>
                  <a:ext cx="403346" cy="376363"/>
                </a:xfrm>
                <a:custGeom>
                  <a:avLst/>
                  <a:gdLst>
                    <a:gd name="connsiteX0" fmla="*/ 87295 w 403346"/>
                    <a:gd name="connsiteY0" fmla="*/ 379843 h 376363"/>
                    <a:gd name="connsiteX1" fmla="*/ 79257 w 403346"/>
                    <a:gd name="connsiteY1" fmla="*/ 343619 h 376363"/>
                    <a:gd name="connsiteX2" fmla="*/ 81638 w 403346"/>
                    <a:gd name="connsiteY2" fmla="*/ 239513 h 376363"/>
                    <a:gd name="connsiteX3" fmla="*/ 81308 w 403346"/>
                    <a:gd name="connsiteY3" fmla="*/ 221649 h 376363"/>
                    <a:gd name="connsiteX4" fmla="*/ 15311 w 403346"/>
                    <a:gd name="connsiteY4" fmla="*/ 201899 h 376363"/>
                    <a:gd name="connsiteX5" fmla="*/ 21100 w 403346"/>
                    <a:gd name="connsiteY5" fmla="*/ 372069 h 376363"/>
                    <a:gd name="connsiteX6" fmla="*/ 11639 w 403346"/>
                    <a:gd name="connsiteY6" fmla="*/ 373359 h 376363"/>
                    <a:gd name="connsiteX7" fmla="*/ 3931 w 403346"/>
                    <a:gd name="connsiteY7" fmla="*/ 299026 h 376363"/>
                    <a:gd name="connsiteX8" fmla="*/ 13492 w 403346"/>
                    <a:gd name="connsiteY8" fmla="*/ 200345 h 376363"/>
                    <a:gd name="connsiteX9" fmla="*/ 11109 w 403346"/>
                    <a:gd name="connsiteY9" fmla="*/ 197797 h 376363"/>
                    <a:gd name="connsiteX10" fmla="*/ 14087 w 403346"/>
                    <a:gd name="connsiteY10" fmla="*/ 169678 h 376363"/>
                    <a:gd name="connsiteX11" fmla="*/ 145121 w 403346"/>
                    <a:gd name="connsiteY11" fmla="*/ 45724 h 376363"/>
                    <a:gd name="connsiteX12" fmla="*/ 154814 w 403346"/>
                    <a:gd name="connsiteY12" fmla="*/ 46749 h 376363"/>
                    <a:gd name="connsiteX13" fmla="*/ 155542 w 403346"/>
                    <a:gd name="connsiteY13" fmla="*/ 47278 h 376363"/>
                    <a:gd name="connsiteX14" fmla="*/ 157559 w 403346"/>
                    <a:gd name="connsiteY14" fmla="*/ 53034 h 376363"/>
                    <a:gd name="connsiteX15" fmla="*/ 179261 w 403346"/>
                    <a:gd name="connsiteY15" fmla="*/ 81551 h 376363"/>
                    <a:gd name="connsiteX16" fmla="*/ 279496 w 403346"/>
                    <a:gd name="connsiteY16" fmla="*/ 60743 h 376363"/>
                    <a:gd name="connsiteX17" fmla="*/ 279099 w 403346"/>
                    <a:gd name="connsiteY17" fmla="*/ 60346 h 376363"/>
                    <a:gd name="connsiteX18" fmla="*/ 262757 w 403346"/>
                    <a:gd name="connsiteY18" fmla="*/ 24882 h 376363"/>
                    <a:gd name="connsiteX19" fmla="*/ 267124 w 403346"/>
                    <a:gd name="connsiteY19" fmla="*/ 21045 h 376363"/>
                    <a:gd name="connsiteX20" fmla="*/ 267124 w 403346"/>
                    <a:gd name="connsiteY20" fmla="*/ 21045 h 376363"/>
                    <a:gd name="connsiteX21" fmla="*/ 268546 w 403346"/>
                    <a:gd name="connsiteY21" fmla="*/ 24915 h 376363"/>
                    <a:gd name="connsiteX22" fmla="*/ 268546 w 403346"/>
                    <a:gd name="connsiteY22" fmla="*/ 24915 h 376363"/>
                    <a:gd name="connsiteX23" fmla="*/ 279397 w 403346"/>
                    <a:gd name="connsiteY23" fmla="*/ 48899 h 376363"/>
                    <a:gd name="connsiteX24" fmla="*/ 279397 w 403346"/>
                    <a:gd name="connsiteY24" fmla="*/ 48899 h 376363"/>
                    <a:gd name="connsiteX25" fmla="*/ 279397 w 403346"/>
                    <a:gd name="connsiteY25" fmla="*/ 48899 h 376363"/>
                    <a:gd name="connsiteX26" fmla="*/ 280489 w 403346"/>
                    <a:gd name="connsiteY26" fmla="*/ 50091 h 376363"/>
                    <a:gd name="connsiteX27" fmla="*/ 282044 w 403346"/>
                    <a:gd name="connsiteY27" fmla="*/ 48668 h 376363"/>
                    <a:gd name="connsiteX28" fmla="*/ 308078 w 403346"/>
                    <a:gd name="connsiteY28" fmla="*/ 54027 h 376363"/>
                    <a:gd name="connsiteX29" fmla="*/ 334642 w 403346"/>
                    <a:gd name="connsiteY29" fmla="*/ 66995 h 376363"/>
                    <a:gd name="connsiteX30" fmla="*/ 386513 w 403346"/>
                    <a:gd name="connsiteY30" fmla="*/ 166867 h 376363"/>
                    <a:gd name="connsiteX31" fmla="*/ 405204 w 403346"/>
                    <a:gd name="connsiteY31" fmla="*/ 223998 h 376363"/>
                    <a:gd name="connsiteX32" fmla="*/ 384429 w 403346"/>
                    <a:gd name="connsiteY32" fmla="*/ 237065 h 376363"/>
                    <a:gd name="connsiteX33" fmla="*/ 402458 w 403346"/>
                    <a:gd name="connsiteY33" fmla="*/ 352451 h 376363"/>
                    <a:gd name="connsiteX34" fmla="*/ 402458 w 403346"/>
                    <a:gd name="connsiteY34" fmla="*/ 352451 h 376363"/>
                    <a:gd name="connsiteX35" fmla="*/ 406792 w 403346"/>
                    <a:gd name="connsiteY35" fmla="*/ 370878 h 376363"/>
                    <a:gd name="connsiteX36" fmla="*/ 396769 w 403346"/>
                    <a:gd name="connsiteY36" fmla="*/ 371109 h 376363"/>
                    <a:gd name="connsiteX37" fmla="*/ 381948 w 403346"/>
                    <a:gd name="connsiteY37" fmla="*/ 292409 h 376363"/>
                    <a:gd name="connsiteX38" fmla="*/ 381188 w 403346"/>
                    <a:gd name="connsiteY38" fmla="*/ 238091 h 376363"/>
                    <a:gd name="connsiteX39" fmla="*/ 370602 w 403346"/>
                    <a:gd name="connsiteY39" fmla="*/ 241167 h 376363"/>
                    <a:gd name="connsiteX40" fmla="*/ 364912 w 403346"/>
                    <a:gd name="connsiteY40" fmla="*/ 242325 h 376363"/>
                    <a:gd name="connsiteX41" fmla="*/ 356145 w 403346"/>
                    <a:gd name="connsiteY41" fmla="*/ 243086 h 376363"/>
                    <a:gd name="connsiteX42" fmla="*/ 369444 w 403346"/>
                    <a:gd name="connsiteY42" fmla="*/ 374748 h 376363"/>
                    <a:gd name="connsiteX43" fmla="*/ 369411 w 403346"/>
                    <a:gd name="connsiteY43" fmla="*/ 374748 h 376363"/>
                    <a:gd name="connsiteX44" fmla="*/ 360875 w 403346"/>
                    <a:gd name="connsiteY44" fmla="*/ 375278 h 376363"/>
                    <a:gd name="connsiteX45" fmla="*/ 334180 w 403346"/>
                    <a:gd name="connsiteY45" fmla="*/ 376237 h 376363"/>
                    <a:gd name="connsiteX46" fmla="*/ 273079 w 403346"/>
                    <a:gd name="connsiteY46" fmla="*/ 377064 h 376363"/>
                    <a:gd name="connsiteX47" fmla="*/ 89710 w 403346"/>
                    <a:gd name="connsiteY47" fmla="*/ 378255 h 376363"/>
                    <a:gd name="connsiteX48" fmla="*/ 87295 w 403346"/>
                    <a:gd name="connsiteY48" fmla="*/ 379843 h 376363"/>
                    <a:gd name="connsiteX49" fmla="*/ 168047 w 403346"/>
                    <a:gd name="connsiteY49" fmla="*/ 52870 h 376363"/>
                    <a:gd name="connsiteX50" fmla="*/ 166392 w 403346"/>
                    <a:gd name="connsiteY50" fmla="*/ 42978 h 376363"/>
                    <a:gd name="connsiteX51" fmla="*/ 190045 w 403346"/>
                    <a:gd name="connsiteY51" fmla="*/ 9964 h 376363"/>
                    <a:gd name="connsiteX52" fmla="*/ 190045 w 403346"/>
                    <a:gd name="connsiteY52" fmla="*/ 9964 h 376363"/>
                    <a:gd name="connsiteX53" fmla="*/ 192328 w 403346"/>
                    <a:gd name="connsiteY53" fmla="*/ 3479 h 376363"/>
                    <a:gd name="connsiteX54" fmla="*/ 194180 w 403346"/>
                    <a:gd name="connsiteY54" fmla="*/ 17142 h 376363"/>
                    <a:gd name="connsiteX55" fmla="*/ 168047 w 403346"/>
                    <a:gd name="connsiteY55" fmla="*/ 52870 h 3763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403346" h="376363">
                      <a:moveTo>
                        <a:pt x="87295" y="379843"/>
                      </a:moveTo>
                      <a:cubicBezTo>
                        <a:pt x="79621" y="377527"/>
                        <a:pt x="80415" y="350467"/>
                        <a:pt x="79257" y="343619"/>
                      </a:cubicBezTo>
                      <a:cubicBezTo>
                        <a:pt x="76941" y="309149"/>
                        <a:pt x="77007" y="272925"/>
                        <a:pt x="81638" y="239513"/>
                      </a:cubicBezTo>
                      <a:cubicBezTo>
                        <a:pt x="81605" y="233657"/>
                        <a:pt x="81242" y="227603"/>
                        <a:pt x="81308" y="221649"/>
                      </a:cubicBezTo>
                      <a:cubicBezTo>
                        <a:pt x="59342" y="216852"/>
                        <a:pt x="35259" y="213676"/>
                        <a:pt x="15311" y="201899"/>
                      </a:cubicBezTo>
                      <a:cubicBezTo>
                        <a:pt x="10547" y="261380"/>
                        <a:pt x="11838" y="316161"/>
                        <a:pt x="21100" y="372069"/>
                      </a:cubicBezTo>
                      <a:cubicBezTo>
                        <a:pt x="21663" y="377494"/>
                        <a:pt x="12830" y="378420"/>
                        <a:pt x="11639" y="373359"/>
                      </a:cubicBezTo>
                      <a:cubicBezTo>
                        <a:pt x="7040" y="349342"/>
                        <a:pt x="4725" y="323803"/>
                        <a:pt x="3931" y="299026"/>
                      </a:cubicBezTo>
                      <a:cubicBezTo>
                        <a:pt x="2905" y="266309"/>
                        <a:pt x="6313" y="233492"/>
                        <a:pt x="13492" y="200345"/>
                      </a:cubicBezTo>
                      <a:cubicBezTo>
                        <a:pt x="12632" y="199584"/>
                        <a:pt x="11805" y="198757"/>
                        <a:pt x="11109" y="197797"/>
                      </a:cubicBezTo>
                      <a:cubicBezTo>
                        <a:pt x="2806" y="196574"/>
                        <a:pt x="12929" y="174905"/>
                        <a:pt x="14087" y="169678"/>
                      </a:cubicBezTo>
                      <a:cubicBezTo>
                        <a:pt x="33076" y="114665"/>
                        <a:pt x="83458" y="50984"/>
                        <a:pt x="145121" y="45724"/>
                      </a:cubicBezTo>
                      <a:cubicBezTo>
                        <a:pt x="148132" y="43872"/>
                        <a:pt x="152068" y="44764"/>
                        <a:pt x="154814" y="46749"/>
                      </a:cubicBezTo>
                      <a:cubicBezTo>
                        <a:pt x="154814" y="46749"/>
                        <a:pt x="155542" y="47245"/>
                        <a:pt x="155542" y="47278"/>
                      </a:cubicBezTo>
                      <a:cubicBezTo>
                        <a:pt x="157427" y="48503"/>
                        <a:pt x="158850" y="50851"/>
                        <a:pt x="157559" y="53034"/>
                      </a:cubicBezTo>
                      <a:cubicBezTo>
                        <a:pt x="166161" y="61503"/>
                        <a:pt x="169204" y="74273"/>
                        <a:pt x="179261" y="81551"/>
                      </a:cubicBezTo>
                      <a:cubicBezTo>
                        <a:pt x="209563" y="108314"/>
                        <a:pt x="268216" y="104409"/>
                        <a:pt x="279496" y="60743"/>
                      </a:cubicBezTo>
                      <a:cubicBezTo>
                        <a:pt x="279563" y="60511"/>
                        <a:pt x="279364" y="60313"/>
                        <a:pt x="279099" y="60346"/>
                      </a:cubicBezTo>
                      <a:cubicBezTo>
                        <a:pt x="268878" y="61834"/>
                        <a:pt x="263121" y="32557"/>
                        <a:pt x="262757" y="24882"/>
                      </a:cubicBezTo>
                      <a:cubicBezTo>
                        <a:pt x="262394" y="18564"/>
                        <a:pt x="263188" y="8607"/>
                        <a:pt x="267124" y="21045"/>
                      </a:cubicBezTo>
                      <a:lnTo>
                        <a:pt x="267124" y="21045"/>
                      </a:lnTo>
                      <a:cubicBezTo>
                        <a:pt x="267620" y="22336"/>
                        <a:pt x="268051" y="23559"/>
                        <a:pt x="268546" y="24915"/>
                      </a:cubicBezTo>
                      <a:lnTo>
                        <a:pt x="268546" y="24915"/>
                      </a:lnTo>
                      <a:cubicBezTo>
                        <a:pt x="271359" y="32922"/>
                        <a:pt x="274964" y="41159"/>
                        <a:pt x="279397" y="48899"/>
                      </a:cubicBezTo>
                      <a:lnTo>
                        <a:pt x="279397" y="48899"/>
                      </a:lnTo>
                      <a:lnTo>
                        <a:pt x="279397" y="48899"/>
                      </a:lnTo>
                      <a:cubicBezTo>
                        <a:pt x="279596" y="49363"/>
                        <a:pt x="280290" y="50422"/>
                        <a:pt x="280489" y="50091"/>
                      </a:cubicBezTo>
                      <a:cubicBezTo>
                        <a:pt x="280786" y="49562"/>
                        <a:pt x="281679" y="48701"/>
                        <a:pt x="282044" y="48668"/>
                      </a:cubicBezTo>
                      <a:cubicBezTo>
                        <a:pt x="289090" y="47874"/>
                        <a:pt x="300172" y="51778"/>
                        <a:pt x="308078" y="54027"/>
                      </a:cubicBezTo>
                      <a:cubicBezTo>
                        <a:pt x="315521" y="56409"/>
                        <a:pt x="328853" y="61272"/>
                        <a:pt x="334642" y="66995"/>
                      </a:cubicBezTo>
                      <a:cubicBezTo>
                        <a:pt x="362529" y="93625"/>
                        <a:pt x="375696" y="130775"/>
                        <a:pt x="386513" y="166867"/>
                      </a:cubicBezTo>
                      <a:cubicBezTo>
                        <a:pt x="392600" y="186021"/>
                        <a:pt x="399018" y="204877"/>
                        <a:pt x="405204" y="223998"/>
                      </a:cubicBezTo>
                      <a:cubicBezTo>
                        <a:pt x="407189" y="233426"/>
                        <a:pt x="390219" y="233955"/>
                        <a:pt x="384429" y="237065"/>
                      </a:cubicBezTo>
                      <a:cubicBezTo>
                        <a:pt x="394685" y="274447"/>
                        <a:pt x="390913" y="315732"/>
                        <a:pt x="402458" y="352451"/>
                      </a:cubicBezTo>
                      <a:lnTo>
                        <a:pt x="402458" y="352451"/>
                      </a:lnTo>
                      <a:cubicBezTo>
                        <a:pt x="403319" y="358638"/>
                        <a:pt x="408380" y="364560"/>
                        <a:pt x="406792" y="370878"/>
                      </a:cubicBezTo>
                      <a:cubicBezTo>
                        <a:pt x="405469" y="375510"/>
                        <a:pt x="397662" y="376435"/>
                        <a:pt x="396769" y="371109"/>
                      </a:cubicBezTo>
                      <a:cubicBezTo>
                        <a:pt x="387638" y="345835"/>
                        <a:pt x="382908" y="319337"/>
                        <a:pt x="381948" y="292409"/>
                      </a:cubicBezTo>
                      <a:cubicBezTo>
                        <a:pt x="380592" y="273057"/>
                        <a:pt x="379732" y="255656"/>
                        <a:pt x="381188" y="238091"/>
                      </a:cubicBezTo>
                      <a:cubicBezTo>
                        <a:pt x="377515" y="239215"/>
                        <a:pt x="374240" y="240241"/>
                        <a:pt x="370602" y="241167"/>
                      </a:cubicBezTo>
                      <a:cubicBezTo>
                        <a:pt x="368749" y="241729"/>
                        <a:pt x="366863" y="242325"/>
                        <a:pt x="364912" y="242325"/>
                      </a:cubicBezTo>
                      <a:cubicBezTo>
                        <a:pt x="362000" y="242788"/>
                        <a:pt x="359057" y="243053"/>
                        <a:pt x="356145" y="243086"/>
                      </a:cubicBezTo>
                      <a:cubicBezTo>
                        <a:pt x="358263" y="288539"/>
                        <a:pt x="364151" y="331280"/>
                        <a:pt x="369444" y="374748"/>
                      </a:cubicBezTo>
                      <a:cubicBezTo>
                        <a:pt x="369444" y="374748"/>
                        <a:pt x="369444" y="374748"/>
                        <a:pt x="369411" y="374748"/>
                      </a:cubicBezTo>
                      <a:cubicBezTo>
                        <a:pt x="368550" y="378883"/>
                        <a:pt x="362332" y="379148"/>
                        <a:pt x="360875" y="375278"/>
                      </a:cubicBezTo>
                      <a:cubicBezTo>
                        <a:pt x="358858" y="376667"/>
                        <a:pt x="336925" y="375972"/>
                        <a:pt x="334180" y="376237"/>
                      </a:cubicBezTo>
                      <a:cubicBezTo>
                        <a:pt x="315092" y="376435"/>
                        <a:pt x="292663" y="376766"/>
                        <a:pt x="273079" y="377064"/>
                      </a:cubicBezTo>
                      <a:cubicBezTo>
                        <a:pt x="212408" y="378188"/>
                        <a:pt x="150282" y="378883"/>
                        <a:pt x="89710" y="378255"/>
                      </a:cubicBezTo>
                      <a:cubicBezTo>
                        <a:pt x="89280" y="379214"/>
                        <a:pt x="88354" y="379809"/>
                        <a:pt x="87295" y="379843"/>
                      </a:cubicBezTo>
                      <a:close/>
                      <a:moveTo>
                        <a:pt x="168047" y="52870"/>
                      </a:moveTo>
                      <a:cubicBezTo>
                        <a:pt x="163117" y="52737"/>
                        <a:pt x="161165" y="44334"/>
                        <a:pt x="166392" y="42978"/>
                      </a:cubicBezTo>
                      <a:cubicBezTo>
                        <a:pt x="178798" y="36395"/>
                        <a:pt x="186241" y="23064"/>
                        <a:pt x="190045" y="9964"/>
                      </a:cubicBezTo>
                      <a:lnTo>
                        <a:pt x="190045" y="9964"/>
                      </a:lnTo>
                      <a:cubicBezTo>
                        <a:pt x="190773" y="7879"/>
                        <a:pt x="191137" y="5299"/>
                        <a:pt x="192328" y="3479"/>
                      </a:cubicBezTo>
                      <a:cubicBezTo>
                        <a:pt x="194643" y="7449"/>
                        <a:pt x="194709" y="12609"/>
                        <a:pt x="194180" y="17142"/>
                      </a:cubicBezTo>
                      <a:cubicBezTo>
                        <a:pt x="192030" y="31995"/>
                        <a:pt x="181676" y="46650"/>
                        <a:pt x="168047" y="5287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</p:grpSp>
          <p:grpSp>
            <p:nvGrpSpPr>
              <p:cNvPr id="136" name="Gráfico 54" descr="Mulher com cabelo longo e ondulado">
                <a:extLst>
                  <a:ext uri="{FF2B5EF4-FFF2-40B4-BE49-F238E27FC236}">
                    <a16:creationId xmlns:a16="http://schemas.microsoft.com/office/drawing/2014/main" id="{6225C251-CCBB-8934-8896-595714AB946B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551999" y="3000241"/>
                <a:ext cx="276147" cy="317532"/>
                <a:chOff x="1551999" y="3000241"/>
                <a:chExt cx="276147" cy="317532"/>
              </a:xfrm>
            </p:grpSpPr>
            <p:sp>
              <p:nvSpPr>
                <p:cNvPr id="146" name="Forma Livre: Forma 145">
                  <a:extLst>
                    <a:ext uri="{FF2B5EF4-FFF2-40B4-BE49-F238E27FC236}">
                      <a16:creationId xmlns:a16="http://schemas.microsoft.com/office/drawing/2014/main" id="{AC748E81-142E-10F0-0D99-9D46CD31103D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602673" y="3027744"/>
                  <a:ext cx="190033" cy="197970"/>
                </a:xfrm>
                <a:custGeom>
                  <a:avLst/>
                  <a:gdLst>
                    <a:gd name="connsiteX0" fmla="*/ 115577 w 190033"/>
                    <a:gd name="connsiteY0" fmla="*/ 479 h 197970"/>
                    <a:gd name="connsiteX1" fmla="*/ 20555 w 190033"/>
                    <a:gd name="connsiteY1" fmla="*/ 64851 h 197970"/>
                    <a:gd name="connsiteX2" fmla="*/ 1473 w 190033"/>
                    <a:gd name="connsiteY2" fmla="*/ 153016 h 197970"/>
                    <a:gd name="connsiteX3" fmla="*/ 63666 w 190033"/>
                    <a:gd name="connsiteY3" fmla="*/ 177363 h 197970"/>
                    <a:gd name="connsiteX4" fmla="*/ 113708 w 190033"/>
                    <a:gd name="connsiteY4" fmla="*/ 197870 h 197970"/>
                    <a:gd name="connsiteX5" fmla="*/ 163174 w 190033"/>
                    <a:gd name="connsiteY5" fmla="*/ 185303 h 197970"/>
                    <a:gd name="connsiteX6" fmla="*/ 189526 w 190033"/>
                    <a:gd name="connsiteY6" fmla="*/ 133147 h 197970"/>
                    <a:gd name="connsiteX7" fmla="*/ 179641 w 190033"/>
                    <a:gd name="connsiteY7" fmla="*/ 18342 h 197970"/>
                    <a:gd name="connsiteX8" fmla="*/ 115577 w 190033"/>
                    <a:gd name="connsiteY8" fmla="*/ 479 h 1979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0033" h="197970">
                      <a:moveTo>
                        <a:pt x="115577" y="479"/>
                      </a:moveTo>
                      <a:cubicBezTo>
                        <a:pt x="84308" y="2960"/>
                        <a:pt x="36460" y="43117"/>
                        <a:pt x="20555" y="64851"/>
                      </a:cubicBezTo>
                      <a:cubicBezTo>
                        <a:pt x="4649" y="86585"/>
                        <a:pt x="-3555" y="133961"/>
                        <a:pt x="1473" y="153016"/>
                      </a:cubicBezTo>
                      <a:cubicBezTo>
                        <a:pt x="6502" y="172070"/>
                        <a:pt x="63666" y="177363"/>
                        <a:pt x="63666" y="177363"/>
                      </a:cubicBezTo>
                      <a:cubicBezTo>
                        <a:pt x="63666" y="177363"/>
                        <a:pt x="80620" y="196706"/>
                        <a:pt x="113708" y="197870"/>
                      </a:cubicBezTo>
                      <a:cubicBezTo>
                        <a:pt x="127628" y="198360"/>
                        <a:pt x="149941" y="197476"/>
                        <a:pt x="163174" y="185303"/>
                      </a:cubicBezTo>
                      <a:cubicBezTo>
                        <a:pt x="176406" y="173129"/>
                        <a:pt x="188573" y="145741"/>
                        <a:pt x="189526" y="133147"/>
                      </a:cubicBezTo>
                      <a:cubicBezTo>
                        <a:pt x="190479" y="120553"/>
                        <a:pt x="191349" y="31343"/>
                        <a:pt x="179641" y="18342"/>
                      </a:cubicBezTo>
                      <a:cubicBezTo>
                        <a:pt x="167937" y="5342"/>
                        <a:pt x="146845" y="-2002"/>
                        <a:pt x="115577" y="47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grpSp>
              <p:nvGrpSpPr>
                <p:cNvPr id="147" name="Gráfico 54" descr="Mulher com cabelo longo e ondulado">
                  <a:extLst>
                    <a:ext uri="{FF2B5EF4-FFF2-40B4-BE49-F238E27FC236}">
                      <a16:creationId xmlns:a16="http://schemas.microsoft.com/office/drawing/2014/main" id="{3301A303-1E2B-811A-6135-4799A7B5BB6D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51999" y="3000241"/>
                  <a:ext cx="276147" cy="317532"/>
                  <a:chOff x="1551999" y="3000241"/>
                  <a:chExt cx="276147" cy="317532"/>
                </a:xfrm>
                <a:solidFill>
                  <a:srgbClr val="000000"/>
                </a:solidFill>
              </p:grpSpPr>
              <p:sp>
                <p:nvSpPr>
                  <p:cNvPr id="148" name="Forma Livre: Forma 147">
                    <a:extLst>
                      <a:ext uri="{FF2B5EF4-FFF2-40B4-BE49-F238E27FC236}">
                        <a16:creationId xmlns:a16="http://schemas.microsoft.com/office/drawing/2014/main" id="{1F37FE56-99BC-9531-FBCB-F70062092E0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29237" y="3136943"/>
                    <a:ext cx="14134" cy="17056"/>
                  </a:xfrm>
                  <a:custGeom>
                    <a:avLst/>
                    <a:gdLst>
                      <a:gd name="connsiteX0" fmla="*/ 6809 w 14134"/>
                      <a:gd name="connsiteY0" fmla="*/ 7733 h 17056"/>
                      <a:gd name="connsiteX1" fmla="*/ 10885 w 14134"/>
                      <a:gd name="connsiteY1" fmla="*/ 15897 h 17056"/>
                      <a:gd name="connsiteX2" fmla="*/ 14107 w 14134"/>
                      <a:gd name="connsiteY2" fmla="*/ 15460 h 17056"/>
                      <a:gd name="connsiteX3" fmla="*/ 1645 w 14134"/>
                      <a:gd name="connsiteY3" fmla="*/ 74 h 17056"/>
                      <a:gd name="connsiteX4" fmla="*/ 388 w 14134"/>
                      <a:gd name="connsiteY4" fmla="*/ 2231 h 17056"/>
                      <a:gd name="connsiteX5" fmla="*/ 6809 w 14134"/>
                      <a:gd name="connsiteY5" fmla="*/ 7733 h 170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4134" h="17056">
                        <a:moveTo>
                          <a:pt x="6809" y="7733"/>
                        </a:moveTo>
                        <a:cubicBezTo>
                          <a:pt x="9022" y="10108"/>
                          <a:pt x="9800" y="12936"/>
                          <a:pt x="10885" y="15897"/>
                        </a:cubicBezTo>
                        <a:cubicBezTo>
                          <a:pt x="11530" y="17654"/>
                          <a:pt x="13961" y="17339"/>
                          <a:pt x="14107" y="15460"/>
                        </a:cubicBezTo>
                        <a:cubicBezTo>
                          <a:pt x="14636" y="8583"/>
                          <a:pt x="7484" y="2354"/>
                          <a:pt x="1645" y="74"/>
                        </a:cubicBezTo>
                        <a:cubicBezTo>
                          <a:pt x="461" y="-389"/>
                          <a:pt x="-595" y="1431"/>
                          <a:pt x="388" y="2231"/>
                        </a:cubicBezTo>
                        <a:cubicBezTo>
                          <a:pt x="2601" y="4031"/>
                          <a:pt x="4851" y="5632"/>
                          <a:pt x="6809" y="773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9" name="Forma Livre: Forma 148">
                    <a:extLst>
                      <a:ext uri="{FF2B5EF4-FFF2-40B4-BE49-F238E27FC236}">
                        <a16:creationId xmlns:a16="http://schemas.microsoft.com/office/drawing/2014/main" id="{D1B4F544-0A92-4DD5-D1E5-DAC8EE2DA628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51999" y="3000241"/>
                    <a:ext cx="276147" cy="317532"/>
                  </a:xfrm>
                  <a:custGeom>
                    <a:avLst/>
                    <a:gdLst>
                      <a:gd name="connsiteX0" fmla="*/ 275993 w 276147"/>
                      <a:gd name="connsiteY0" fmla="*/ 193255 h 317532"/>
                      <a:gd name="connsiteX1" fmla="*/ 269824 w 276147"/>
                      <a:gd name="connsiteY1" fmla="*/ 175299 h 317532"/>
                      <a:gd name="connsiteX2" fmla="*/ 261276 w 276147"/>
                      <a:gd name="connsiteY2" fmla="*/ 159701 h 317532"/>
                      <a:gd name="connsiteX3" fmla="*/ 266106 w 276147"/>
                      <a:gd name="connsiteY3" fmla="*/ 142942 h 317532"/>
                      <a:gd name="connsiteX4" fmla="*/ 273542 w 276147"/>
                      <a:gd name="connsiteY4" fmla="*/ 126564 h 317532"/>
                      <a:gd name="connsiteX5" fmla="*/ 267108 w 276147"/>
                      <a:gd name="connsiteY5" fmla="*/ 101988 h 317532"/>
                      <a:gd name="connsiteX6" fmla="*/ 250296 w 276147"/>
                      <a:gd name="connsiteY6" fmla="*/ 85021 h 317532"/>
                      <a:gd name="connsiteX7" fmla="*/ 246366 w 276147"/>
                      <a:gd name="connsiteY7" fmla="*/ 71633 h 317532"/>
                      <a:gd name="connsiteX8" fmla="*/ 250243 w 276147"/>
                      <a:gd name="connsiteY8" fmla="*/ 52495 h 317532"/>
                      <a:gd name="connsiteX9" fmla="*/ 239032 w 276147"/>
                      <a:gd name="connsiteY9" fmla="*/ 18339 h 317532"/>
                      <a:gd name="connsiteX10" fmla="*/ 156134 w 276147"/>
                      <a:gd name="connsiteY10" fmla="*/ 11587 h 317532"/>
                      <a:gd name="connsiteX11" fmla="*/ 92337 w 276147"/>
                      <a:gd name="connsiteY11" fmla="*/ 14922 h 317532"/>
                      <a:gd name="connsiteX12" fmla="*/ 60007 w 276147"/>
                      <a:gd name="connsiteY12" fmla="*/ 31721 h 317532"/>
                      <a:gd name="connsiteX13" fmla="*/ 44558 w 276147"/>
                      <a:gd name="connsiteY13" fmla="*/ 67829 h 317532"/>
                      <a:gd name="connsiteX14" fmla="*/ 36414 w 276147"/>
                      <a:gd name="connsiteY14" fmla="*/ 104221 h 317532"/>
                      <a:gd name="connsiteX15" fmla="*/ 41111 w 276147"/>
                      <a:gd name="connsiteY15" fmla="*/ 123636 h 317532"/>
                      <a:gd name="connsiteX16" fmla="*/ 41472 w 276147"/>
                      <a:gd name="connsiteY16" fmla="*/ 132727 h 317532"/>
                      <a:gd name="connsiteX17" fmla="*/ 39699 w 276147"/>
                      <a:gd name="connsiteY17" fmla="*/ 139793 h 317532"/>
                      <a:gd name="connsiteX18" fmla="*/ 39282 w 276147"/>
                      <a:gd name="connsiteY18" fmla="*/ 140786 h 317532"/>
                      <a:gd name="connsiteX19" fmla="*/ 20948 w 276147"/>
                      <a:gd name="connsiteY19" fmla="*/ 166265 h 317532"/>
                      <a:gd name="connsiteX20" fmla="*/ 8116 w 276147"/>
                      <a:gd name="connsiteY20" fmla="*/ 191721 h 317532"/>
                      <a:gd name="connsiteX21" fmla="*/ 21309 w 276147"/>
                      <a:gd name="connsiteY21" fmla="*/ 219231 h 317532"/>
                      <a:gd name="connsiteX22" fmla="*/ 23284 w 276147"/>
                      <a:gd name="connsiteY22" fmla="*/ 226882 h 317532"/>
                      <a:gd name="connsiteX23" fmla="*/ 19489 w 276147"/>
                      <a:gd name="connsiteY23" fmla="*/ 233707 h 317532"/>
                      <a:gd name="connsiteX24" fmla="*/ 18305 w 276147"/>
                      <a:gd name="connsiteY24" fmla="*/ 234769 h 317532"/>
                      <a:gd name="connsiteX25" fmla="*/ 3895 w 276147"/>
                      <a:gd name="connsiteY25" fmla="*/ 247343 h 317532"/>
                      <a:gd name="connsiteX26" fmla="*/ 114 w 276147"/>
                      <a:gd name="connsiteY26" fmla="*/ 266084 h 317532"/>
                      <a:gd name="connsiteX27" fmla="*/ 3465 w 276147"/>
                      <a:gd name="connsiteY27" fmla="*/ 277315 h 317532"/>
                      <a:gd name="connsiteX28" fmla="*/ 4183 w 276147"/>
                      <a:gd name="connsiteY28" fmla="*/ 278800 h 317532"/>
                      <a:gd name="connsiteX29" fmla="*/ 10789 w 276147"/>
                      <a:gd name="connsiteY29" fmla="*/ 296495 h 317532"/>
                      <a:gd name="connsiteX30" fmla="*/ 38233 w 276147"/>
                      <a:gd name="connsiteY30" fmla="*/ 317154 h 317532"/>
                      <a:gd name="connsiteX31" fmla="*/ 43007 w 276147"/>
                      <a:gd name="connsiteY31" fmla="*/ 314415 h 317532"/>
                      <a:gd name="connsiteX32" fmla="*/ 48654 w 276147"/>
                      <a:gd name="connsiteY32" fmla="*/ 294623 h 317532"/>
                      <a:gd name="connsiteX33" fmla="*/ 53758 w 276147"/>
                      <a:gd name="connsiteY33" fmla="*/ 288337 h 317532"/>
                      <a:gd name="connsiteX34" fmla="*/ 79796 w 276147"/>
                      <a:gd name="connsiteY34" fmla="*/ 313112 h 317532"/>
                      <a:gd name="connsiteX35" fmla="*/ 80441 w 276147"/>
                      <a:gd name="connsiteY35" fmla="*/ 313016 h 317532"/>
                      <a:gd name="connsiteX36" fmla="*/ 84808 w 276147"/>
                      <a:gd name="connsiteY36" fmla="*/ 311623 h 317532"/>
                      <a:gd name="connsiteX37" fmla="*/ 87352 w 276147"/>
                      <a:gd name="connsiteY37" fmla="*/ 310187 h 317532"/>
                      <a:gd name="connsiteX38" fmla="*/ 87938 w 276147"/>
                      <a:gd name="connsiteY38" fmla="*/ 309794 h 317532"/>
                      <a:gd name="connsiteX39" fmla="*/ 85506 w 276147"/>
                      <a:gd name="connsiteY39" fmla="*/ 305635 h 317532"/>
                      <a:gd name="connsiteX40" fmla="*/ 84295 w 276147"/>
                      <a:gd name="connsiteY40" fmla="*/ 306118 h 317532"/>
                      <a:gd name="connsiteX41" fmla="*/ 83680 w 276147"/>
                      <a:gd name="connsiteY41" fmla="*/ 306294 h 317532"/>
                      <a:gd name="connsiteX42" fmla="*/ 78758 w 276147"/>
                      <a:gd name="connsiteY42" fmla="*/ 298956 h 317532"/>
                      <a:gd name="connsiteX43" fmla="*/ 77504 w 276147"/>
                      <a:gd name="connsiteY43" fmla="*/ 293389 h 317532"/>
                      <a:gd name="connsiteX44" fmla="*/ 79396 w 276147"/>
                      <a:gd name="connsiteY44" fmla="*/ 284526 h 317532"/>
                      <a:gd name="connsiteX45" fmla="*/ 83121 w 276147"/>
                      <a:gd name="connsiteY45" fmla="*/ 278955 h 317532"/>
                      <a:gd name="connsiteX46" fmla="*/ 88497 w 276147"/>
                      <a:gd name="connsiteY46" fmla="*/ 274910 h 317532"/>
                      <a:gd name="connsiteX47" fmla="*/ 102622 w 276147"/>
                      <a:gd name="connsiteY47" fmla="*/ 266103 h 317532"/>
                      <a:gd name="connsiteX48" fmla="*/ 104280 w 276147"/>
                      <a:gd name="connsiteY48" fmla="*/ 264899 h 317532"/>
                      <a:gd name="connsiteX49" fmla="*/ 108600 w 276147"/>
                      <a:gd name="connsiteY49" fmla="*/ 262474 h 317532"/>
                      <a:gd name="connsiteX50" fmla="*/ 113228 w 276147"/>
                      <a:gd name="connsiteY50" fmla="*/ 257429 h 317532"/>
                      <a:gd name="connsiteX51" fmla="*/ 114085 w 276147"/>
                      <a:gd name="connsiteY51" fmla="*/ 256196 h 317532"/>
                      <a:gd name="connsiteX52" fmla="*/ 122762 w 276147"/>
                      <a:gd name="connsiteY52" fmla="*/ 244005 h 317532"/>
                      <a:gd name="connsiteX53" fmla="*/ 128892 w 276147"/>
                      <a:gd name="connsiteY53" fmla="*/ 219155 h 317532"/>
                      <a:gd name="connsiteX54" fmla="*/ 173237 w 276147"/>
                      <a:gd name="connsiteY54" fmla="*/ 228245 h 317532"/>
                      <a:gd name="connsiteX55" fmla="*/ 188593 w 276147"/>
                      <a:gd name="connsiteY55" fmla="*/ 227005 h 317532"/>
                      <a:gd name="connsiteX56" fmla="*/ 191200 w 276147"/>
                      <a:gd name="connsiteY56" fmla="*/ 226499 h 317532"/>
                      <a:gd name="connsiteX57" fmla="*/ 191236 w 276147"/>
                      <a:gd name="connsiteY57" fmla="*/ 227620 h 317532"/>
                      <a:gd name="connsiteX58" fmla="*/ 189526 w 276147"/>
                      <a:gd name="connsiteY58" fmla="*/ 242560 h 317532"/>
                      <a:gd name="connsiteX59" fmla="*/ 192672 w 276147"/>
                      <a:gd name="connsiteY59" fmla="*/ 252266 h 317532"/>
                      <a:gd name="connsiteX60" fmla="*/ 197694 w 276147"/>
                      <a:gd name="connsiteY60" fmla="*/ 256731 h 317532"/>
                      <a:gd name="connsiteX61" fmla="*/ 202755 w 276147"/>
                      <a:gd name="connsiteY61" fmla="*/ 262084 h 317532"/>
                      <a:gd name="connsiteX62" fmla="*/ 209008 w 276147"/>
                      <a:gd name="connsiteY62" fmla="*/ 266947 h 317532"/>
                      <a:gd name="connsiteX63" fmla="*/ 214747 w 276147"/>
                      <a:gd name="connsiteY63" fmla="*/ 274030 h 317532"/>
                      <a:gd name="connsiteX64" fmla="*/ 220295 w 276147"/>
                      <a:gd name="connsiteY64" fmla="*/ 293557 h 317532"/>
                      <a:gd name="connsiteX65" fmla="*/ 220040 w 276147"/>
                      <a:gd name="connsiteY65" fmla="*/ 298040 h 317532"/>
                      <a:gd name="connsiteX66" fmla="*/ 220206 w 276147"/>
                      <a:gd name="connsiteY66" fmla="*/ 299284 h 317532"/>
                      <a:gd name="connsiteX67" fmla="*/ 217407 w 276147"/>
                      <a:gd name="connsiteY67" fmla="*/ 312761 h 317532"/>
                      <a:gd name="connsiteX68" fmla="*/ 222429 w 276147"/>
                      <a:gd name="connsiteY68" fmla="*/ 316621 h 317532"/>
                      <a:gd name="connsiteX69" fmla="*/ 233223 w 276147"/>
                      <a:gd name="connsiteY69" fmla="*/ 304345 h 317532"/>
                      <a:gd name="connsiteX70" fmla="*/ 238936 w 276147"/>
                      <a:gd name="connsiteY70" fmla="*/ 294808 h 317532"/>
                      <a:gd name="connsiteX71" fmla="*/ 242919 w 276147"/>
                      <a:gd name="connsiteY71" fmla="*/ 289591 h 317532"/>
                      <a:gd name="connsiteX72" fmla="*/ 247858 w 276147"/>
                      <a:gd name="connsiteY72" fmla="*/ 275604 h 317532"/>
                      <a:gd name="connsiteX73" fmla="*/ 243187 w 276147"/>
                      <a:gd name="connsiteY73" fmla="*/ 256004 h 317532"/>
                      <a:gd name="connsiteX74" fmla="*/ 242664 w 276147"/>
                      <a:gd name="connsiteY74" fmla="*/ 255395 h 317532"/>
                      <a:gd name="connsiteX75" fmla="*/ 244626 w 276147"/>
                      <a:gd name="connsiteY75" fmla="*/ 253162 h 317532"/>
                      <a:gd name="connsiteX76" fmla="*/ 253925 w 276147"/>
                      <a:gd name="connsiteY76" fmla="*/ 242474 h 317532"/>
                      <a:gd name="connsiteX77" fmla="*/ 265656 w 276147"/>
                      <a:gd name="connsiteY77" fmla="*/ 226988 h 317532"/>
                      <a:gd name="connsiteX78" fmla="*/ 275993 w 276147"/>
                      <a:gd name="connsiteY78" fmla="*/ 193255 h 317532"/>
                      <a:gd name="connsiteX79" fmla="*/ 68182 w 276147"/>
                      <a:gd name="connsiteY79" fmla="*/ 144987 h 317532"/>
                      <a:gd name="connsiteX80" fmla="*/ 74053 w 276147"/>
                      <a:gd name="connsiteY80" fmla="*/ 131440 h 317532"/>
                      <a:gd name="connsiteX81" fmla="*/ 84285 w 276147"/>
                      <a:gd name="connsiteY81" fmla="*/ 130861 h 317532"/>
                      <a:gd name="connsiteX82" fmla="*/ 90045 w 276147"/>
                      <a:gd name="connsiteY82" fmla="*/ 135390 h 317532"/>
                      <a:gd name="connsiteX83" fmla="*/ 93340 w 276147"/>
                      <a:gd name="connsiteY83" fmla="*/ 141480 h 317532"/>
                      <a:gd name="connsiteX84" fmla="*/ 95093 w 276147"/>
                      <a:gd name="connsiteY84" fmla="*/ 141252 h 317532"/>
                      <a:gd name="connsiteX85" fmla="*/ 95301 w 276147"/>
                      <a:gd name="connsiteY85" fmla="*/ 139876 h 317532"/>
                      <a:gd name="connsiteX86" fmla="*/ 96168 w 276147"/>
                      <a:gd name="connsiteY86" fmla="*/ 141401 h 317532"/>
                      <a:gd name="connsiteX87" fmla="*/ 86528 w 276147"/>
                      <a:gd name="connsiteY87" fmla="*/ 167601 h 317532"/>
                      <a:gd name="connsiteX88" fmla="*/ 84117 w 276147"/>
                      <a:gd name="connsiteY88" fmla="*/ 169295 h 317532"/>
                      <a:gd name="connsiteX89" fmla="*/ 82257 w 276147"/>
                      <a:gd name="connsiteY89" fmla="*/ 167416 h 317532"/>
                      <a:gd name="connsiteX90" fmla="*/ 71724 w 276147"/>
                      <a:gd name="connsiteY90" fmla="*/ 161468 h 317532"/>
                      <a:gd name="connsiteX91" fmla="*/ 68182 w 276147"/>
                      <a:gd name="connsiteY91" fmla="*/ 144987 h 317532"/>
                      <a:gd name="connsiteX92" fmla="*/ 180406 w 276147"/>
                      <a:gd name="connsiteY92" fmla="*/ 221917 h 317532"/>
                      <a:gd name="connsiteX93" fmla="*/ 130609 w 276147"/>
                      <a:gd name="connsiteY93" fmla="*/ 213766 h 317532"/>
                      <a:gd name="connsiteX94" fmla="*/ 128905 w 276147"/>
                      <a:gd name="connsiteY94" fmla="*/ 212823 h 317532"/>
                      <a:gd name="connsiteX95" fmla="*/ 124317 w 276147"/>
                      <a:gd name="connsiteY95" fmla="*/ 209958 h 317532"/>
                      <a:gd name="connsiteX96" fmla="*/ 120946 w 276147"/>
                      <a:gd name="connsiteY96" fmla="*/ 207527 h 317532"/>
                      <a:gd name="connsiteX97" fmla="*/ 97564 w 276147"/>
                      <a:gd name="connsiteY97" fmla="*/ 180417 h 317532"/>
                      <a:gd name="connsiteX98" fmla="*/ 96651 w 276147"/>
                      <a:gd name="connsiteY98" fmla="*/ 178994 h 317532"/>
                      <a:gd name="connsiteX99" fmla="*/ 116850 w 276147"/>
                      <a:gd name="connsiteY99" fmla="*/ 143326 h 317532"/>
                      <a:gd name="connsiteX100" fmla="*/ 118551 w 276147"/>
                      <a:gd name="connsiteY100" fmla="*/ 120772 h 317532"/>
                      <a:gd name="connsiteX101" fmla="*/ 114197 w 276147"/>
                      <a:gd name="connsiteY101" fmla="*/ 106838 h 317532"/>
                      <a:gd name="connsiteX102" fmla="*/ 119477 w 276147"/>
                      <a:gd name="connsiteY102" fmla="*/ 87409 h 317532"/>
                      <a:gd name="connsiteX103" fmla="*/ 150507 w 276147"/>
                      <a:gd name="connsiteY103" fmla="*/ 58582 h 317532"/>
                      <a:gd name="connsiteX104" fmla="*/ 220215 w 276147"/>
                      <a:gd name="connsiteY104" fmla="*/ 67961 h 317532"/>
                      <a:gd name="connsiteX105" fmla="*/ 222885 w 276147"/>
                      <a:gd name="connsiteY105" fmla="*/ 87363 h 317532"/>
                      <a:gd name="connsiteX106" fmla="*/ 227377 w 276147"/>
                      <a:gd name="connsiteY106" fmla="*/ 95428 h 317532"/>
                      <a:gd name="connsiteX107" fmla="*/ 229435 w 276147"/>
                      <a:gd name="connsiteY107" fmla="*/ 106504 h 317532"/>
                      <a:gd name="connsiteX108" fmla="*/ 234798 w 276147"/>
                      <a:gd name="connsiteY108" fmla="*/ 133270 h 317532"/>
                      <a:gd name="connsiteX109" fmla="*/ 228363 w 276147"/>
                      <a:gd name="connsiteY109" fmla="*/ 186431 h 317532"/>
                      <a:gd name="connsiteX110" fmla="*/ 204641 w 276147"/>
                      <a:gd name="connsiteY110" fmla="*/ 214107 h 317532"/>
                      <a:gd name="connsiteX111" fmla="*/ 194922 w 276147"/>
                      <a:gd name="connsiteY111" fmla="*/ 219019 h 317532"/>
                      <a:gd name="connsiteX112" fmla="*/ 180406 w 276147"/>
                      <a:gd name="connsiteY112" fmla="*/ 221917 h 3175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</a:cxnLst>
                    <a:rect l="l" t="t" r="r" b="b"/>
                    <a:pathLst>
                      <a:path w="276147" h="317532">
                        <a:moveTo>
                          <a:pt x="275993" y="193255"/>
                        </a:moveTo>
                        <a:cubicBezTo>
                          <a:pt x="275414" y="186868"/>
                          <a:pt x="273145" y="180757"/>
                          <a:pt x="269824" y="175299"/>
                        </a:cubicBezTo>
                        <a:cubicBezTo>
                          <a:pt x="266727" y="170215"/>
                          <a:pt x="262741" y="165596"/>
                          <a:pt x="261276" y="159701"/>
                        </a:cubicBezTo>
                        <a:cubicBezTo>
                          <a:pt x="259711" y="153419"/>
                          <a:pt x="262864" y="148054"/>
                          <a:pt x="266106" y="142942"/>
                        </a:cubicBezTo>
                        <a:cubicBezTo>
                          <a:pt x="269427" y="137712"/>
                          <a:pt x="272232" y="132681"/>
                          <a:pt x="273542" y="126564"/>
                        </a:cubicBezTo>
                        <a:cubicBezTo>
                          <a:pt x="275501" y="117397"/>
                          <a:pt x="273115" y="109048"/>
                          <a:pt x="267108" y="101988"/>
                        </a:cubicBezTo>
                        <a:cubicBezTo>
                          <a:pt x="261941" y="95914"/>
                          <a:pt x="255007" y="91511"/>
                          <a:pt x="250296" y="85021"/>
                        </a:cubicBezTo>
                        <a:cubicBezTo>
                          <a:pt x="247408" y="81041"/>
                          <a:pt x="245642" y="76615"/>
                          <a:pt x="246366" y="71633"/>
                        </a:cubicBezTo>
                        <a:cubicBezTo>
                          <a:pt x="247319" y="65106"/>
                          <a:pt x="249939" y="59161"/>
                          <a:pt x="250243" y="52495"/>
                        </a:cubicBezTo>
                        <a:cubicBezTo>
                          <a:pt x="250799" y="40401"/>
                          <a:pt x="247789" y="26636"/>
                          <a:pt x="239032" y="18339"/>
                        </a:cubicBezTo>
                        <a:cubicBezTo>
                          <a:pt x="202070" y="-16677"/>
                          <a:pt x="158480" y="8686"/>
                          <a:pt x="156134" y="11587"/>
                        </a:cubicBezTo>
                        <a:cubicBezTo>
                          <a:pt x="149792" y="1967"/>
                          <a:pt x="112255" y="-5267"/>
                          <a:pt x="92337" y="14922"/>
                        </a:cubicBezTo>
                        <a:cubicBezTo>
                          <a:pt x="80253" y="17380"/>
                          <a:pt x="68777" y="23043"/>
                          <a:pt x="60007" y="31721"/>
                        </a:cubicBezTo>
                        <a:cubicBezTo>
                          <a:pt x="50275" y="41354"/>
                          <a:pt x="45111" y="54305"/>
                          <a:pt x="44558" y="67829"/>
                        </a:cubicBezTo>
                        <a:cubicBezTo>
                          <a:pt x="38051" y="78881"/>
                          <a:pt x="34581" y="91452"/>
                          <a:pt x="36414" y="104221"/>
                        </a:cubicBezTo>
                        <a:cubicBezTo>
                          <a:pt x="37360" y="110824"/>
                          <a:pt x="39848" y="117096"/>
                          <a:pt x="41111" y="123636"/>
                        </a:cubicBezTo>
                        <a:cubicBezTo>
                          <a:pt x="41697" y="126667"/>
                          <a:pt x="41823" y="129727"/>
                          <a:pt x="41472" y="132727"/>
                        </a:cubicBezTo>
                        <a:cubicBezTo>
                          <a:pt x="41078" y="134927"/>
                          <a:pt x="40509" y="137309"/>
                          <a:pt x="39699" y="139793"/>
                        </a:cubicBezTo>
                        <a:cubicBezTo>
                          <a:pt x="39566" y="140127"/>
                          <a:pt x="39427" y="140458"/>
                          <a:pt x="39282" y="140786"/>
                        </a:cubicBezTo>
                        <a:cubicBezTo>
                          <a:pt x="35048" y="150356"/>
                          <a:pt x="27406" y="158186"/>
                          <a:pt x="20948" y="166265"/>
                        </a:cubicBezTo>
                        <a:cubicBezTo>
                          <a:pt x="15033" y="173662"/>
                          <a:pt x="8804" y="181932"/>
                          <a:pt x="8116" y="191721"/>
                        </a:cubicBezTo>
                        <a:cubicBezTo>
                          <a:pt x="7342" y="202684"/>
                          <a:pt x="16568" y="210335"/>
                          <a:pt x="21309" y="219231"/>
                        </a:cubicBezTo>
                        <a:cubicBezTo>
                          <a:pt x="22556" y="221573"/>
                          <a:pt x="23423" y="224219"/>
                          <a:pt x="23284" y="226882"/>
                        </a:cubicBezTo>
                        <a:cubicBezTo>
                          <a:pt x="22523" y="228897"/>
                          <a:pt x="21309" y="231166"/>
                          <a:pt x="19489" y="233707"/>
                        </a:cubicBezTo>
                        <a:cubicBezTo>
                          <a:pt x="19089" y="234078"/>
                          <a:pt x="18689" y="234432"/>
                          <a:pt x="18305" y="234769"/>
                        </a:cubicBezTo>
                        <a:cubicBezTo>
                          <a:pt x="13455" y="238993"/>
                          <a:pt x="7620" y="241918"/>
                          <a:pt x="3895" y="247343"/>
                        </a:cubicBezTo>
                        <a:cubicBezTo>
                          <a:pt x="422" y="252401"/>
                          <a:pt x="-326" y="260149"/>
                          <a:pt x="114" y="266084"/>
                        </a:cubicBezTo>
                        <a:cubicBezTo>
                          <a:pt x="408" y="270033"/>
                          <a:pt x="1450" y="273987"/>
                          <a:pt x="3465" y="277315"/>
                        </a:cubicBezTo>
                        <a:cubicBezTo>
                          <a:pt x="3690" y="277804"/>
                          <a:pt x="3931" y="278300"/>
                          <a:pt x="4183" y="278800"/>
                        </a:cubicBezTo>
                        <a:cubicBezTo>
                          <a:pt x="4411" y="285132"/>
                          <a:pt x="7005" y="291516"/>
                          <a:pt x="10789" y="296495"/>
                        </a:cubicBezTo>
                        <a:cubicBezTo>
                          <a:pt x="17789" y="305708"/>
                          <a:pt x="27971" y="312126"/>
                          <a:pt x="38233" y="317154"/>
                        </a:cubicBezTo>
                        <a:cubicBezTo>
                          <a:pt x="40423" y="318229"/>
                          <a:pt x="42898" y="316923"/>
                          <a:pt x="43007" y="314415"/>
                        </a:cubicBezTo>
                        <a:cubicBezTo>
                          <a:pt x="43321" y="307355"/>
                          <a:pt x="44773" y="300610"/>
                          <a:pt x="48654" y="294623"/>
                        </a:cubicBezTo>
                        <a:cubicBezTo>
                          <a:pt x="50119" y="292360"/>
                          <a:pt x="51869" y="290292"/>
                          <a:pt x="53758" y="288337"/>
                        </a:cubicBezTo>
                        <a:cubicBezTo>
                          <a:pt x="56709" y="300614"/>
                          <a:pt x="67348" y="314699"/>
                          <a:pt x="79796" y="313112"/>
                        </a:cubicBezTo>
                        <a:cubicBezTo>
                          <a:pt x="79833" y="313108"/>
                          <a:pt x="80412" y="313022"/>
                          <a:pt x="80441" y="313016"/>
                        </a:cubicBezTo>
                        <a:cubicBezTo>
                          <a:pt x="81877" y="312771"/>
                          <a:pt x="83336" y="312318"/>
                          <a:pt x="84808" y="311623"/>
                        </a:cubicBezTo>
                        <a:cubicBezTo>
                          <a:pt x="85734" y="311295"/>
                          <a:pt x="86601" y="310806"/>
                          <a:pt x="87352" y="310187"/>
                        </a:cubicBezTo>
                        <a:cubicBezTo>
                          <a:pt x="87547" y="310058"/>
                          <a:pt x="87742" y="309929"/>
                          <a:pt x="87938" y="309794"/>
                        </a:cubicBezTo>
                        <a:cubicBezTo>
                          <a:pt x="90505" y="307997"/>
                          <a:pt x="88328" y="304365"/>
                          <a:pt x="85506" y="305635"/>
                        </a:cubicBezTo>
                        <a:cubicBezTo>
                          <a:pt x="85099" y="305817"/>
                          <a:pt x="84696" y="305976"/>
                          <a:pt x="84295" y="306118"/>
                        </a:cubicBezTo>
                        <a:cubicBezTo>
                          <a:pt x="84084" y="306181"/>
                          <a:pt x="83878" y="306241"/>
                          <a:pt x="83680" y="306294"/>
                        </a:cubicBezTo>
                        <a:cubicBezTo>
                          <a:pt x="80610" y="305973"/>
                          <a:pt x="79585" y="301609"/>
                          <a:pt x="78758" y="298956"/>
                        </a:cubicBezTo>
                        <a:cubicBezTo>
                          <a:pt x="78192" y="297143"/>
                          <a:pt x="77732" y="295271"/>
                          <a:pt x="77504" y="293389"/>
                        </a:cubicBezTo>
                        <a:cubicBezTo>
                          <a:pt x="77583" y="290388"/>
                          <a:pt x="78016" y="287163"/>
                          <a:pt x="79396" y="284526"/>
                        </a:cubicBezTo>
                        <a:cubicBezTo>
                          <a:pt x="80441" y="282528"/>
                          <a:pt x="81722" y="280699"/>
                          <a:pt x="83121" y="278955"/>
                        </a:cubicBezTo>
                        <a:cubicBezTo>
                          <a:pt x="84785" y="277437"/>
                          <a:pt x="86651" y="276114"/>
                          <a:pt x="88497" y="274910"/>
                        </a:cubicBezTo>
                        <a:cubicBezTo>
                          <a:pt x="93154" y="271876"/>
                          <a:pt x="98077" y="269322"/>
                          <a:pt x="102622" y="266103"/>
                        </a:cubicBezTo>
                        <a:cubicBezTo>
                          <a:pt x="103178" y="265710"/>
                          <a:pt x="103730" y="265306"/>
                          <a:pt x="104280" y="264899"/>
                        </a:cubicBezTo>
                        <a:cubicBezTo>
                          <a:pt x="105798" y="264363"/>
                          <a:pt x="107250" y="263553"/>
                          <a:pt x="108600" y="262474"/>
                        </a:cubicBezTo>
                        <a:cubicBezTo>
                          <a:pt x="110413" y="261025"/>
                          <a:pt x="111845" y="259279"/>
                          <a:pt x="113228" y="257429"/>
                        </a:cubicBezTo>
                        <a:cubicBezTo>
                          <a:pt x="113542" y="257009"/>
                          <a:pt x="113820" y="256602"/>
                          <a:pt x="114085" y="256196"/>
                        </a:cubicBezTo>
                        <a:cubicBezTo>
                          <a:pt x="117486" y="252543"/>
                          <a:pt x="120446" y="248494"/>
                          <a:pt x="122762" y="244005"/>
                        </a:cubicBezTo>
                        <a:cubicBezTo>
                          <a:pt x="126738" y="236304"/>
                          <a:pt x="128521" y="227756"/>
                          <a:pt x="128892" y="219155"/>
                        </a:cubicBezTo>
                        <a:cubicBezTo>
                          <a:pt x="142475" y="226168"/>
                          <a:pt x="157967" y="228639"/>
                          <a:pt x="173237" y="228245"/>
                        </a:cubicBezTo>
                        <a:cubicBezTo>
                          <a:pt x="178351" y="228113"/>
                          <a:pt x="183529" y="227776"/>
                          <a:pt x="188593" y="227005"/>
                        </a:cubicBezTo>
                        <a:cubicBezTo>
                          <a:pt x="189467" y="226872"/>
                          <a:pt x="190337" y="226697"/>
                          <a:pt x="191200" y="226499"/>
                        </a:cubicBezTo>
                        <a:cubicBezTo>
                          <a:pt x="191210" y="226859"/>
                          <a:pt x="191223" y="227230"/>
                          <a:pt x="191236" y="227620"/>
                        </a:cubicBezTo>
                        <a:cubicBezTo>
                          <a:pt x="189956" y="232500"/>
                          <a:pt x="189149" y="237525"/>
                          <a:pt x="189526" y="242560"/>
                        </a:cubicBezTo>
                        <a:cubicBezTo>
                          <a:pt x="189784" y="246003"/>
                          <a:pt x="190720" y="249384"/>
                          <a:pt x="192672" y="252266"/>
                        </a:cubicBezTo>
                        <a:cubicBezTo>
                          <a:pt x="193860" y="254022"/>
                          <a:pt x="195649" y="255934"/>
                          <a:pt x="197694" y="256731"/>
                        </a:cubicBezTo>
                        <a:cubicBezTo>
                          <a:pt x="199067" y="258759"/>
                          <a:pt x="200916" y="260546"/>
                          <a:pt x="202755" y="262084"/>
                        </a:cubicBezTo>
                        <a:cubicBezTo>
                          <a:pt x="204780" y="263778"/>
                          <a:pt x="206983" y="265250"/>
                          <a:pt x="209008" y="266947"/>
                        </a:cubicBezTo>
                        <a:cubicBezTo>
                          <a:pt x="211396" y="268948"/>
                          <a:pt x="213163" y="271363"/>
                          <a:pt x="214747" y="274030"/>
                        </a:cubicBezTo>
                        <a:cubicBezTo>
                          <a:pt x="218264" y="279948"/>
                          <a:pt x="220007" y="286703"/>
                          <a:pt x="220295" y="293557"/>
                        </a:cubicBezTo>
                        <a:cubicBezTo>
                          <a:pt x="220235" y="295063"/>
                          <a:pt x="220149" y="296558"/>
                          <a:pt x="220040" y="298040"/>
                        </a:cubicBezTo>
                        <a:cubicBezTo>
                          <a:pt x="220007" y="298490"/>
                          <a:pt x="220073" y="298903"/>
                          <a:pt x="220206" y="299284"/>
                        </a:cubicBezTo>
                        <a:cubicBezTo>
                          <a:pt x="219865" y="303902"/>
                          <a:pt x="218902" y="308470"/>
                          <a:pt x="217407" y="312761"/>
                        </a:cubicBezTo>
                        <a:cubicBezTo>
                          <a:pt x="216454" y="315497"/>
                          <a:pt x="220007" y="318342"/>
                          <a:pt x="222429" y="316621"/>
                        </a:cubicBezTo>
                        <a:cubicBezTo>
                          <a:pt x="226865" y="313472"/>
                          <a:pt x="230193" y="308788"/>
                          <a:pt x="233223" y="304345"/>
                        </a:cubicBezTo>
                        <a:cubicBezTo>
                          <a:pt x="235310" y="301282"/>
                          <a:pt x="237219" y="298093"/>
                          <a:pt x="238936" y="294808"/>
                        </a:cubicBezTo>
                        <a:cubicBezTo>
                          <a:pt x="240600" y="293336"/>
                          <a:pt x="241966" y="291209"/>
                          <a:pt x="242919" y="289591"/>
                        </a:cubicBezTo>
                        <a:cubicBezTo>
                          <a:pt x="245413" y="285360"/>
                          <a:pt x="247077" y="280441"/>
                          <a:pt x="247858" y="275604"/>
                        </a:cubicBezTo>
                        <a:cubicBezTo>
                          <a:pt x="248893" y="269177"/>
                          <a:pt x="248384" y="260304"/>
                          <a:pt x="243187" y="256004"/>
                        </a:cubicBezTo>
                        <a:cubicBezTo>
                          <a:pt x="243015" y="255799"/>
                          <a:pt x="242843" y="255593"/>
                          <a:pt x="242664" y="255395"/>
                        </a:cubicBezTo>
                        <a:cubicBezTo>
                          <a:pt x="243342" y="254680"/>
                          <a:pt x="243997" y="253936"/>
                          <a:pt x="244626" y="253162"/>
                        </a:cubicBezTo>
                        <a:cubicBezTo>
                          <a:pt x="247914" y="249781"/>
                          <a:pt x="250901" y="246066"/>
                          <a:pt x="253925" y="242474"/>
                        </a:cubicBezTo>
                        <a:cubicBezTo>
                          <a:pt x="258093" y="237518"/>
                          <a:pt x="262093" y="232400"/>
                          <a:pt x="265656" y="226988"/>
                        </a:cubicBezTo>
                        <a:cubicBezTo>
                          <a:pt x="272199" y="217037"/>
                          <a:pt x="277092" y="205383"/>
                          <a:pt x="275993" y="193255"/>
                        </a:cubicBezTo>
                        <a:close/>
                        <a:moveTo>
                          <a:pt x="68182" y="144987"/>
                        </a:moveTo>
                        <a:cubicBezTo>
                          <a:pt x="68403" y="140180"/>
                          <a:pt x="69885" y="134358"/>
                          <a:pt x="74053" y="131440"/>
                        </a:cubicBezTo>
                        <a:cubicBezTo>
                          <a:pt x="77074" y="129326"/>
                          <a:pt x="80990" y="129402"/>
                          <a:pt x="84285" y="130861"/>
                        </a:cubicBezTo>
                        <a:cubicBezTo>
                          <a:pt x="86555" y="131867"/>
                          <a:pt x="88420" y="133554"/>
                          <a:pt x="90045" y="135390"/>
                        </a:cubicBezTo>
                        <a:cubicBezTo>
                          <a:pt x="91659" y="137216"/>
                          <a:pt x="92195" y="139419"/>
                          <a:pt x="93340" y="141480"/>
                        </a:cubicBezTo>
                        <a:cubicBezTo>
                          <a:pt x="93740" y="142205"/>
                          <a:pt x="94891" y="142049"/>
                          <a:pt x="95093" y="141252"/>
                        </a:cubicBezTo>
                        <a:cubicBezTo>
                          <a:pt x="95209" y="140796"/>
                          <a:pt x="95275" y="140336"/>
                          <a:pt x="95301" y="139876"/>
                        </a:cubicBezTo>
                        <a:lnTo>
                          <a:pt x="96168" y="141401"/>
                        </a:lnTo>
                        <a:cubicBezTo>
                          <a:pt x="94583" y="149850"/>
                          <a:pt x="91636" y="158874"/>
                          <a:pt x="86528" y="167601"/>
                        </a:cubicBezTo>
                        <a:cubicBezTo>
                          <a:pt x="85734" y="168180"/>
                          <a:pt x="84930" y="168742"/>
                          <a:pt x="84117" y="169295"/>
                        </a:cubicBezTo>
                        <a:cubicBezTo>
                          <a:pt x="84054" y="168349"/>
                          <a:pt x="83316" y="167393"/>
                          <a:pt x="82257" y="167416"/>
                        </a:cubicBezTo>
                        <a:cubicBezTo>
                          <a:pt x="77474" y="167515"/>
                          <a:pt x="74172" y="165590"/>
                          <a:pt x="71724" y="161468"/>
                        </a:cubicBezTo>
                        <a:cubicBezTo>
                          <a:pt x="68830" y="156595"/>
                          <a:pt x="67927" y="150571"/>
                          <a:pt x="68182" y="144987"/>
                        </a:cubicBezTo>
                        <a:close/>
                        <a:moveTo>
                          <a:pt x="180406" y="221917"/>
                        </a:moveTo>
                        <a:cubicBezTo>
                          <a:pt x="163455" y="223346"/>
                          <a:pt x="145853" y="221871"/>
                          <a:pt x="130609" y="213766"/>
                        </a:cubicBezTo>
                        <a:cubicBezTo>
                          <a:pt x="130033" y="213461"/>
                          <a:pt x="129467" y="213144"/>
                          <a:pt x="128905" y="212823"/>
                        </a:cubicBezTo>
                        <a:cubicBezTo>
                          <a:pt x="128621" y="210375"/>
                          <a:pt x="126222" y="209419"/>
                          <a:pt x="124317" y="209958"/>
                        </a:cubicBezTo>
                        <a:cubicBezTo>
                          <a:pt x="123172" y="209177"/>
                          <a:pt x="122044" y="208370"/>
                          <a:pt x="120946" y="207527"/>
                        </a:cubicBezTo>
                        <a:cubicBezTo>
                          <a:pt x="116205" y="195482"/>
                          <a:pt x="106195" y="184175"/>
                          <a:pt x="97564" y="180417"/>
                        </a:cubicBezTo>
                        <a:cubicBezTo>
                          <a:pt x="97260" y="179944"/>
                          <a:pt x="96955" y="179471"/>
                          <a:pt x="96651" y="178994"/>
                        </a:cubicBezTo>
                        <a:cubicBezTo>
                          <a:pt x="101021" y="174436"/>
                          <a:pt x="115828" y="157465"/>
                          <a:pt x="116850" y="143326"/>
                        </a:cubicBezTo>
                        <a:cubicBezTo>
                          <a:pt x="119451" y="136204"/>
                          <a:pt x="119527" y="127811"/>
                          <a:pt x="118551" y="120772"/>
                        </a:cubicBezTo>
                        <a:cubicBezTo>
                          <a:pt x="117882" y="115948"/>
                          <a:pt x="116417" y="111181"/>
                          <a:pt x="114197" y="106838"/>
                        </a:cubicBezTo>
                        <a:cubicBezTo>
                          <a:pt x="116053" y="103311"/>
                          <a:pt x="118974" y="96437"/>
                          <a:pt x="119477" y="87409"/>
                        </a:cubicBezTo>
                        <a:cubicBezTo>
                          <a:pt x="119477" y="87409"/>
                          <a:pt x="146994" y="82566"/>
                          <a:pt x="150507" y="58582"/>
                        </a:cubicBezTo>
                        <a:cubicBezTo>
                          <a:pt x="169324" y="72642"/>
                          <a:pt x="208525" y="74627"/>
                          <a:pt x="220215" y="67961"/>
                        </a:cubicBezTo>
                        <a:cubicBezTo>
                          <a:pt x="220215" y="67961"/>
                          <a:pt x="221171" y="82500"/>
                          <a:pt x="222885" y="87363"/>
                        </a:cubicBezTo>
                        <a:cubicBezTo>
                          <a:pt x="223924" y="90304"/>
                          <a:pt x="225505" y="92967"/>
                          <a:pt x="227377" y="95428"/>
                        </a:cubicBezTo>
                        <a:cubicBezTo>
                          <a:pt x="227784" y="99107"/>
                          <a:pt x="228463" y="102772"/>
                          <a:pt x="229435" y="106504"/>
                        </a:cubicBezTo>
                        <a:cubicBezTo>
                          <a:pt x="231738" y="115333"/>
                          <a:pt x="233904" y="124169"/>
                          <a:pt x="234798" y="133270"/>
                        </a:cubicBezTo>
                        <a:cubicBezTo>
                          <a:pt x="236521" y="150885"/>
                          <a:pt x="235363" y="169927"/>
                          <a:pt x="228363" y="186431"/>
                        </a:cubicBezTo>
                        <a:cubicBezTo>
                          <a:pt x="222869" y="195260"/>
                          <a:pt x="214956" y="205787"/>
                          <a:pt x="204641" y="214107"/>
                        </a:cubicBezTo>
                        <a:cubicBezTo>
                          <a:pt x="201544" y="216025"/>
                          <a:pt x="198299" y="217719"/>
                          <a:pt x="194922" y="219019"/>
                        </a:cubicBezTo>
                        <a:cubicBezTo>
                          <a:pt x="190198" y="220839"/>
                          <a:pt x="185421" y="221494"/>
                          <a:pt x="180406" y="2219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</p:grpSp>
          <p:grpSp>
            <p:nvGrpSpPr>
              <p:cNvPr id="137" name="Gráfico 54" descr="Mulher com cabelo longo e ondulado">
                <a:extLst>
                  <a:ext uri="{FF2B5EF4-FFF2-40B4-BE49-F238E27FC236}">
                    <a16:creationId xmlns:a16="http://schemas.microsoft.com/office/drawing/2014/main" id="{915CF60B-BE35-AECB-8B6D-E2D46076205E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685424" y="3107052"/>
                <a:ext cx="89097" cy="98582"/>
                <a:chOff x="1685424" y="3107052"/>
                <a:chExt cx="89097" cy="98582"/>
              </a:xfrm>
            </p:grpSpPr>
            <p:sp>
              <p:nvSpPr>
                <p:cNvPr id="138" name="Forma Livre: Forma 137">
                  <a:extLst>
                    <a:ext uri="{FF2B5EF4-FFF2-40B4-BE49-F238E27FC236}">
                      <a16:creationId xmlns:a16="http://schemas.microsoft.com/office/drawing/2014/main" id="{E1AFEF5E-75F2-36BC-9B1B-00B581B818C0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11283" y="3180143"/>
                  <a:ext cx="41086" cy="24478"/>
                </a:xfrm>
                <a:custGeom>
                  <a:avLst/>
                  <a:gdLst>
                    <a:gd name="connsiteX0" fmla="*/ 0 w 41086"/>
                    <a:gd name="connsiteY0" fmla="*/ 4124 h 24478"/>
                    <a:gd name="connsiteX1" fmla="*/ 19352 w 41086"/>
                    <a:gd name="connsiteY1" fmla="*/ 254 h 24478"/>
                    <a:gd name="connsiteX2" fmla="*/ 25704 w 41086"/>
                    <a:gd name="connsiteY2" fmla="*/ 4918 h 24478"/>
                    <a:gd name="connsiteX3" fmla="*/ 30666 w 41086"/>
                    <a:gd name="connsiteY3" fmla="*/ 2338 h 24478"/>
                    <a:gd name="connsiteX4" fmla="*/ 41087 w 41086"/>
                    <a:gd name="connsiteY4" fmla="*/ 9682 h 24478"/>
                    <a:gd name="connsiteX5" fmla="*/ 21139 w 41086"/>
                    <a:gd name="connsiteY5" fmla="*/ 24370 h 24478"/>
                    <a:gd name="connsiteX6" fmla="*/ 0 w 41086"/>
                    <a:gd name="connsiteY6" fmla="*/ 4124 h 244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1086" h="24478">
                      <a:moveTo>
                        <a:pt x="0" y="4124"/>
                      </a:moveTo>
                      <a:cubicBezTo>
                        <a:pt x="0" y="2357"/>
                        <a:pt x="14986" y="-937"/>
                        <a:pt x="19352" y="254"/>
                      </a:cubicBezTo>
                      <a:cubicBezTo>
                        <a:pt x="22720" y="1173"/>
                        <a:pt x="24910" y="4918"/>
                        <a:pt x="25704" y="4918"/>
                      </a:cubicBezTo>
                      <a:cubicBezTo>
                        <a:pt x="26498" y="4918"/>
                        <a:pt x="28880" y="2536"/>
                        <a:pt x="30666" y="2338"/>
                      </a:cubicBezTo>
                      <a:cubicBezTo>
                        <a:pt x="32453" y="2139"/>
                        <a:pt x="41087" y="6109"/>
                        <a:pt x="41087" y="9682"/>
                      </a:cubicBezTo>
                      <a:cubicBezTo>
                        <a:pt x="41087" y="13453"/>
                        <a:pt x="33643" y="25759"/>
                        <a:pt x="21139" y="24370"/>
                      </a:cubicBezTo>
                      <a:cubicBezTo>
                        <a:pt x="8634" y="22980"/>
                        <a:pt x="0" y="9582"/>
                        <a:pt x="0" y="412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grpSp>
              <p:nvGrpSpPr>
                <p:cNvPr id="139" name="Gráfico 54" descr="Mulher com cabelo longo e ondulado">
                  <a:extLst>
                    <a:ext uri="{FF2B5EF4-FFF2-40B4-BE49-F238E27FC236}">
                      <a16:creationId xmlns:a16="http://schemas.microsoft.com/office/drawing/2014/main" id="{F170C17D-9A4B-85F2-32A9-C82B935E3E43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685424" y="3107052"/>
                  <a:ext cx="89097" cy="98582"/>
                  <a:chOff x="1685424" y="3107052"/>
                  <a:chExt cx="89097" cy="98582"/>
                </a:xfrm>
                <a:solidFill>
                  <a:srgbClr val="000000"/>
                </a:solidFill>
              </p:grpSpPr>
              <p:sp>
                <p:nvSpPr>
                  <p:cNvPr id="140" name="Forma Livre: Forma 139">
                    <a:extLst>
                      <a:ext uri="{FF2B5EF4-FFF2-40B4-BE49-F238E27FC236}">
                        <a16:creationId xmlns:a16="http://schemas.microsoft.com/office/drawing/2014/main" id="{84048C68-EEAA-8BAA-1CC9-8A4AB11EC221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09085" y="3178602"/>
                    <a:ext cx="45114" cy="27032"/>
                  </a:xfrm>
                  <a:custGeom>
                    <a:avLst/>
                    <a:gdLst>
                      <a:gd name="connsiteX0" fmla="*/ 44320 w 45114"/>
                      <a:gd name="connsiteY0" fmla="*/ 9455 h 27032"/>
                      <a:gd name="connsiteX1" fmla="*/ 41237 w 45114"/>
                      <a:gd name="connsiteY1" fmla="*/ 6557 h 27032"/>
                      <a:gd name="connsiteX2" fmla="*/ 36258 w 45114"/>
                      <a:gd name="connsiteY2" fmla="*/ 3405 h 27032"/>
                      <a:gd name="connsiteX3" fmla="*/ 28296 w 45114"/>
                      <a:gd name="connsiteY3" fmla="*/ 4907 h 27032"/>
                      <a:gd name="connsiteX4" fmla="*/ 17925 w 45114"/>
                      <a:gd name="connsiteY4" fmla="*/ 24 h 27032"/>
                      <a:gd name="connsiteX5" fmla="*/ 1133 w 45114"/>
                      <a:gd name="connsiteY5" fmla="*/ 4070 h 27032"/>
                      <a:gd name="connsiteX6" fmla="*/ 1033 w 45114"/>
                      <a:gd name="connsiteY6" fmla="*/ 4126 h 27032"/>
                      <a:gd name="connsiteX7" fmla="*/ 547 w 45114"/>
                      <a:gd name="connsiteY7" fmla="*/ 6349 h 27032"/>
                      <a:gd name="connsiteX8" fmla="*/ 15721 w 45114"/>
                      <a:gd name="connsiteY8" fmla="*/ 25027 h 27032"/>
                      <a:gd name="connsiteX9" fmla="*/ 41945 w 45114"/>
                      <a:gd name="connsiteY9" fmla="*/ 18027 h 27032"/>
                      <a:gd name="connsiteX10" fmla="*/ 44452 w 45114"/>
                      <a:gd name="connsiteY10" fmla="*/ 13263 h 27032"/>
                      <a:gd name="connsiteX11" fmla="*/ 44829 w 45114"/>
                      <a:gd name="connsiteY11" fmla="*/ 11523 h 27032"/>
                      <a:gd name="connsiteX12" fmla="*/ 44869 w 45114"/>
                      <a:gd name="connsiteY12" fmla="*/ 11275 h 27032"/>
                      <a:gd name="connsiteX13" fmla="*/ 44942 w 45114"/>
                      <a:gd name="connsiteY13" fmla="*/ 11185 h 27032"/>
                      <a:gd name="connsiteX14" fmla="*/ 44320 w 45114"/>
                      <a:gd name="connsiteY14" fmla="*/ 9455 h 27032"/>
                      <a:gd name="connsiteX15" fmla="*/ 21653 w 45114"/>
                      <a:gd name="connsiteY15" fmla="*/ 4404 h 27032"/>
                      <a:gd name="connsiteX16" fmla="*/ 27297 w 45114"/>
                      <a:gd name="connsiteY16" fmla="*/ 7986 h 27032"/>
                      <a:gd name="connsiteX17" fmla="*/ 28835 w 45114"/>
                      <a:gd name="connsiteY17" fmla="*/ 7477 h 27032"/>
                      <a:gd name="connsiteX18" fmla="*/ 37767 w 45114"/>
                      <a:gd name="connsiteY18" fmla="*/ 7563 h 27032"/>
                      <a:gd name="connsiteX19" fmla="*/ 41224 w 45114"/>
                      <a:gd name="connsiteY19" fmla="*/ 9981 h 27032"/>
                      <a:gd name="connsiteX20" fmla="*/ 37591 w 45114"/>
                      <a:gd name="connsiteY20" fmla="*/ 11040 h 27032"/>
                      <a:gd name="connsiteX21" fmla="*/ 30615 w 45114"/>
                      <a:gd name="connsiteY21" fmla="*/ 11735 h 27032"/>
                      <a:gd name="connsiteX22" fmla="*/ 17061 w 45114"/>
                      <a:gd name="connsiteY22" fmla="*/ 9657 h 27032"/>
                      <a:gd name="connsiteX23" fmla="*/ 5999 w 45114"/>
                      <a:gd name="connsiteY23" fmla="*/ 6094 h 27032"/>
                      <a:gd name="connsiteX24" fmla="*/ 5976 w 45114"/>
                      <a:gd name="connsiteY24" fmla="*/ 6068 h 27032"/>
                      <a:gd name="connsiteX25" fmla="*/ 5933 w 45114"/>
                      <a:gd name="connsiteY25" fmla="*/ 6068 h 27032"/>
                      <a:gd name="connsiteX26" fmla="*/ 5370 w 45114"/>
                      <a:gd name="connsiteY26" fmla="*/ 5843 h 27032"/>
                      <a:gd name="connsiteX27" fmla="*/ 15354 w 45114"/>
                      <a:gd name="connsiteY27" fmla="*/ 4334 h 27032"/>
                      <a:gd name="connsiteX28" fmla="*/ 21653 w 45114"/>
                      <a:gd name="connsiteY28" fmla="*/ 4404 h 27032"/>
                      <a:gd name="connsiteX29" fmla="*/ 39136 w 45114"/>
                      <a:gd name="connsiteY29" fmla="*/ 16879 h 27032"/>
                      <a:gd name="connsiteX30" fmla="*/ 24461 w 45114"/>
                      <a:gd name="connsiteY30" fmla="*/ 24166 h 27032"/>
                      <a:gd name="connsiteX31" fmla="*/ 3766 w 45114"/>
                      <a:gd name="connsiteY31" fmla="*/ 8211 h 27032"/>
                      <a:gd name="connsiteX32" fmla="*/ 17144 w 45114"/>
                      <a:gd name="connsiteY32" fmla="*/ 13769 h 27032"/>
                      <a:gd name="connsiteX33" fmla="*/ 31842 w 45114"/>
                      <a:gd name="connsiteY33" fmla="*/ 15860 h 27032"/>
                      <a:gd name="connsiteX34" fmla="*/ 40754 w 45114"/>
                      <a:gd name="connsiteY34" fmla="*/ 14255 h 27032"/>
                      <a:gd name="connsiteX35" fmla="*/ 39136 w 45114"/>
                      <a:gd name="connsiteY35" fmla="*/ 16879 h 270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45114" h="27032">
                        <a:moveTo>
                          <a:pt x="44320" y="9455"/>
                        </a:moveTo>
                        <a:cubicBezTo>
                          <a:pt x="43572" y="8331"/>
                          <a:pt x="42236" y="7345"/>
                          <a:pt x="41237" y="6557"/>
                        </a:cubicBezTo>
                        <a:cubicBezTo>
                          <a:pt x="39702" y="5353"/>
                          <a:pt x="38061" y="4169"/>
                          <a:pt x="36258" y="3405"/>
                        </a:cubicBezTo>
                        <a:cubicBezTo>
                          <a:pt x="33149" y="2091"/>
                          <a:pt x="30383" y="2760"/>
                          <a:pt x="28296" y="4907"/>
                        </a:cubicBezTo>
                        <a:cubicBezTo>
                          <a:pt x="26592" y="1231"/>
                          <a:pt x="21891" y="-208"/>
                          <a:pt x="17925" y="24"/>
                        </a:cubicBezTo>
                        <a:cubicBezTo>
                          <a:pt x="12354" y="351"/>
                          <a:pt x="6340" y="2141"/>
                          <a:pt x="1133" y="4070"/>
                        </a:cubicBezTo>
                        <a:cubicBezTo>
                          <a:pt x="1096" y="4083"/>
                          <a:pt x="1067" y="4106"/>
                          <a:pt x="1033" y="4126"/>
                        </a:cubicBezTo>
                        <a:cubicBezTo>
                          <a:pt x="68" y="4308"/>
                          <a:pt x="-468" y="5668"/>
                          <a:pt x="547" y="6349"/>
                        </a:cubicBezTo>
                        <a:cubicBezTo>
                          <a:pt x="2611" y="14103"/>
                          <a:pt x="8444" y="21685"/>
                          <a:pt x="15721" y="25027"/>
                        </a:cubicBezTo>
                        <a:cubicBezTo>
                          <a:pt x="25150" y="29354"/>
                          <a:pt x="36050" y="26525"/>
                          <a:pt x="41945" y="18027"/>
                        </a:cubicBezTo>
                        <a:cubicBezTo>
                          <a:pt x="42957" y="16568"/>
                          <a:pt x="43907" y="14960"/>
                          <a:pt x="44452" y="13263"/>
                        </a:cubicBezTo>
                        <a:cubicBezTo>
                          <a:pt x="44638" y="12684"/>
                          <a:pt x="44747" y="12122"/>
                          <a:pt x="44829" y="11523"/>
                        </a:cubicBezTo>
                        <a:cubicBezTo>
                          <a:pt x="44836" y="11480"/>
                          <a:pt x="44853" y="11384"/>
                          <a:pt x="44869" y="11275"/>
                        </a:cubicBezTo>
                        <a:cubicBezTo>
                          <a:pt x="44892" y="11245"/>
                          <a:pt x="44919" y="11215"/>
                          <a:pt x="44942" y="11185"/>
                        </a:cubicBezTo>
                        <a:cubicBezTo>
                          <a:pt x="45362" y="10603"/>
                          <a:pt x="44962" y="9690"/>
                          <a:pt x="44320" y="9455"/>
                        </a:cubicBezTo>
                        <a:close/>
                        <a:moveTo>
                          <a:pt x="21653" y="4404"/>
                        </a:moveTo>
                        <a:cubicBezTo>
                          <a:pt x="23876" y="5046"/>
                          <a:pt x="25355" y="6835"/>
                          <a:pt x="27297" y="7986"/>
                        </a:cubicBezTo>
                        <a:cubicBezTo>
                          <a:pt x="27816" y="8294"/>
                          <a:pt x="28610" y="8033"/>
                          <a:pt x="28835" y="7477"/>
                        </a:cubicBezTo>
                        <a:cubicBezTo>
                          <a:pt x="31892" y="4705"/>
                          <a:pt x="34482" y="5257"/>
                          <a:pt x="37767" y="7563"/>
                        </a:cubicBezTo>
                        <a:cubicBezTo>
                          <a:pt x="38683" y="8205"/>
                          <a:pt x="39920" y="9293"/>
                          <a:pt x="41224" y="9981"/>
                        </a:cubicBezTo>
                        <a:cubicBezTo>
                          <a:pt x="40006" y="10339"/>
                          <a:pt x="38789" y="10769"/>
                          <a:pt x="37591" y="11040"/>
                        </a:cubicBezTo>
                        <a:cubicBezTo>
                          <a:pt x="35315" y="11559"/>
                          <a:pt x="32943" y="11741"/>
                          <a:pt x="30615" y="11735"/>
                        </a:cubicBezTo>
                        <a:cubicBezTo>
                          <a:pt x="26030" y="11725"/>
                          <a:pt x="21478" y="10835"/>
                          <a:pt x="17061" y="9657"/>
                        </a:cubicBezTo>
                        <a:cubicBezTo>
                          <a:pt x="13379" y="8675"/>
                          <a:pt x="9601" y="7537"/>
                          <a:pt x="5999" y="6094"/>
                        </a:cubicBezTo>
                        <a:cubicBezTo>
                          <a:pt x="5999" y="6081"/>
                          <a:pt x="5992" y="6068"/>
                          <a:pt x="5976" y="6068"/>
                        </a:cubicBezTo>
                        <a:cubicBezTo>
                          <a:pt x="5963" y="6068"/>
                          <a:pt x="5949" y="6068"/>
                          <a:pt x="5933" y="6068"/>
                        </a:cubicBezTo>
                        <a:cubicBezTo>
                          <a:pt x="5744" y="5992"/>
                          <a:pt x="5556" y="5919"/>
                          <a:pt x="5370" y="5843"/>
                        </a:cubicBezTo>
                        <a:cubicBezTo>
                          <a:pt x="8722" y="5770"/>
                          <a:pt x="12145" y="4857"/>
                          <a:pt x="15354" y="4334"/>
                        </a:cubicBezTo>
                        <a:cubicBezTo>
                          <a:pt x="17425" y="3997"/>
                          <a:pt x="19609" y="3815"/>
                          <a:pt x="21653" y="4404"/>
                        </a:cubicBezTo>
                        <a:close/>
                        <a:moveTo>
                          <a:pt x="39136" y="16879"/>
                        </a:moveTo>
                        <a:cubicBezTo>
                          <a:pt x="35659" y="21649"/>
                          <a:pt x="30380" y="24292"/>
                          <a:pt x="24461" y="24166"/>
                        </a:cubicBezTo>
                        <a:cubicBezTo>
                          <a:pt x="14411" y="23955"/>
                          <a:pt x="8050" y="16409"/>
                          <a:pt x="3766" y="8211"/>
                        </a:cubicBezTo>
                        <a:cubicBezTo>
                          <a:pt x="8017" y="10524"/>
                          <a:pt x="12499" y="12400"/>
                          <a:pt x="17144" y="13769"/>
                        </a:cubicBezTo>
                        <a:cubicBezTo>
                          <a:pt x="21875" y="15165"/>
                          <a:pt x="26896" y="15992"/>
                          <a:pt x="31842" y="15860"/>
                        </a:cubicBezTo>
                        <a:cubicBezTo>
                          <a:pt x="34495" y="15787"/>
                          <a:pt x="37909" y="15426"/>
                          <a:pt x="40754" y="14255"/>
                        </a:cubicBezTo>
                        <a:cubicBezTo>
                          <a:pt x="40261" y="15155"/>
                          <a:pt x="39748" y="16042"/>
                          <a:pt x="39136" y="16879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1" name="Forma Livre: Forma 140">
                    <a:extLst>
                      <a:ext uri="{FF2B5EF4-FFF2-40B4-BE49-F238E27FC236}">
                        <a16:creationId xmlns:a16="http://schemas.microsoft.com/office/drawing/2014/main" id="{3C74CB3C-CCC7-C9C1-BD0D-37A74B7B1F44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29304" y="3141455"/>
                    <a:ext cx="21087" cy="26025"/>
                  </a:xfrm>
                  <a:custGeom>
                    <a:avLst/>
                    <a:gdLst>
                      <a:gd name="connsiteX0" fmla="*/ 1506 w 21087"/>
                      <a:gd name="connsiteY0" fmla="*/ 24015 h 26025"/>
                      <a:gd name="connsiteX1" fmla="*/ 20568 w 21087"/>
                      <a:gd name="connsiteY1" fmla="*/ 20230 h 26025"/>
                      <a:gd name="connsiteX2" fmla="*/ 19757 w 21087"/>
                      <a:gd name="connsiteY2" fmla="*/ 15129 h 26025"/>
                      <a:gd name="connsiteX3" fmla="*/ 16760 w 21087"/>
                      <a:gd name="connsiteY3" fmla="*/ 9496 h 26025"/>
                      <a:gd name="connsiteX4" fmla="*/ 11920 w 21087"/>
                      <a:gd name="connsiteY4" fmla="*/ 507 h 26025"/>
                      <a:gd name="connsiteX5" fmla="*/ 10091 w 21087"/>
                      <a:gd name="connsiteY5" fmla="*/ 507 h 26025"/>
                      <a:gd name="connsiteX6" fmla="*/ 10729 w 21087"/>
                      <a:gd name="connsiteY6" fmla="*/ 6224 h 26025"/>
                      <a:gd name="connsiteX7" fmla="*/ 14951 w 21087"/>
                      <a:gd name="connsiteY7" fmla="*/ 14772 h 26025"/>
                      <a:gd name="connsiteX8" fmla="*/ 14865 w 21087"/>
                      <a:gd name="connsiteY8" fmla="*/ 17660 h 26025"/>
                      <a:gd name="connsiteX9" fmla="*/ 11874 w 21087"/>
                      <a:gd name="connsiteY9" fmla="*/ 19321 h 26025"/>
                      <a:gd name="connsiteX10" fmla="*/ 4636 w 21087"/>
                      <a:gd name="connsiteY10" fmla="*/ 18659 h 26025"/>
                      <a:gd name="connsiteX11" fmla="*/ 1506 w 21087"/>
                      <a:gd name="connsiteY11" fmla="*/ 24015 h 260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21087" h="26025">
                        <a:moveTo>
                          <a:pt x="1506" y="24015"/>
                        </a:moveTo>
                        <a:cubicBezTo>
                          <a:pt x="7266" y="27379"/>
                          <a:pt x="17074" y="26780"/>
                          <a:pt x="20568" y="20230"/>
                        </a:cubicBezTo>
                        <a:cubicBezTo>
                          <a:pt x="21620" y="18259"/>
                          <a:pt x="20935" y="16770"/>
                          <a:pt x="19757" y="15129"/>
                        </a:cubicBezTo>
                        <a:cubicBezTo>
                          <a:pt x="18520" y="13406"/>
                          <a:pt x="17653" y="11408"/>
                          <a:pt x="16760" y="9496"/>
                        </a:cubicBezTo>
                        <a:cubicBezTo>
                          <a:pt x="15321" y="6403"/>
                          <a:pt x="13829" y="3197"/>
                          <a:pt x="11920" y="507"/>
                        </a:cubicBezTo>
                        <a:cubicBezTo>
                          <a:pt x="11427" y="-187"/>
                          <a:pt x="10590" y="-151"/>
                          <a:pt x="10091" y="507"/>
                        </a:cubicBezTo>
                        <a:cubicBezTo>
                          <a:pt x="8682" y="2360"/>
                          <a:pt x="9843" y="4312"/>
                          <a:pt x="10729" y="6224"/>
                        </a:cubicBezTo>
                        <a:cubicBezTo>
                          <a:pt x="12063" y="9109"/>
                          <a:pt x="13674" y="11861"/>
                          <a:pt x="14951" y="14772"/>
                        </a:cubicBezTo>
                        <a:cubicBezTo>
                          <a:pt x="15592" y="16241"/>
                          <a:pt x="16128" y="16654"/>
                          <a:pt x="14865" y="17660"/>
                        </a:cubicBezTo>
                        <a:cubicBezTo>
                          <a:pt x="13965" y="18375"/>
                          <a:pt x="12969" y="18963"/>
                          <a:pt x="11874" y="19321"/>
                        </a:cubicBezTo>
                        <a:cubicBezTo>
                          <a:pt x="9429" y="20115"/>
                          <a:pt x="6875" y="19923"/>
                          <a:pt x="4636" y="18659"/>
                        </a:cubicBezTo>
                        <a:cubicBezTo>
                          <a:pt x="1152" y="16701"/>
                          <a:pt x="-1947" y="22000"/>
                          <a:pt x="1506" y="2401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2" name="Forma Livre: Forma 141">
                    <a:extLst>
                      <a:ext uri="{FF2B5EF4-FFF2-40B4-BE49-F238E27FC236}">
                        <a16:creationId xmlns:a16="http://schemas.microsoft.com/office/drawing/2014/main" id="{2E633B66-CC78-D55B-9C6E-5B97B5535999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85424" y="3107078"/>
                    <a:ext cx="32509" cy="12686"/>
                  </a:xfrm>
                  <a:custGeom>
                    <a:avLst/>
                    <a:gdLst>
                      <a:gd name="connsiteX0" fmla="*/ 3165 w 32509"/>
                      <a:gd name="connsiteY0" fmla="*/ 12201 h 12686"/>
                      <a:gd name="connsiteX1" fmla="*/ 18044 w 32509"/>
                      <a:gd name="connsiteY1" fmla="*/ 4467 h 12686"/>
                      <a:gd name="connsiteX2" fmla="*/ 25378 w 32509"/>
                      <a:gd name="connsiteY2" fmla="*/ 5740 h 12686"/>
                      <a:gd name="connsiteX3" fmla="*/ 29762 w 32509"/>
                      <a:gd name="connsiteY3" fmla="*/ 10101 h 12686"/>
                      <a:gd name="connsiteX4" fmla="*/ 32273 w 32509"/>
                      <a:gd name="connsiteY4" fmla="*/ 9078 h 12686"/>
                      <a:gd name="connsiteX5" fmla="*/ 28819 w 32509"/>
                      <a:gd name="connsiteY5" fmla="*/ 2634 h 12686"/>
                      <a:gd name="connsiteX6" fmla="*/ 19328 w 32509"/>
                      <a:gd name="connsiteY6" fmla="*/ 17 h 12686"/>
                      <a:gd name="connsiteX7" fmla="*/ 571 w 32509"/>
                      <a:gd name="connsiteY7" fmla="*/ 9608 h 12686"/>
                      <a:gd name="connsiteX8" fmla="*/ 3165 w 32509"/>
                      <a:gd name="connsiteY8" fmla="*/ 12201 h 126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32509" h="12686">
                        <a:moveTo>
                          <a:pt x="3165" y="12201"/>
                        </a:moveTo>
                        <a:cubicBezTo>
                          <a:pt x="7406" y="8463"/>
                          <a:pt x="12216" y="4946"/>
                          <a:pt x="18044" y="4467"/>
                        </a:cubicBezTo>
                        <a:cubicBezTo>
                          <a:pt x="20532" y="4265"/>
                          <a:pt x="23155" y="4533"/>
                          <a:pt x="25378" y="5740"/>
                        </a:cubicBezTo>
                        <a:cubicBezTo>
                          <a:pt x="27386" y="6832"/>
                          <a:pt x="28002" y="8867"/>
                          <a:pt x="29762" y="10101"/>
                        </a:cubicBezTo>
                        <a:cubicBezTo>
                          <a:pt x="30767" y="10805"/>
                          <a:pt x="31886" y="10001"/>
                          <a:pt x="32273" y="9078"/>
                        </a:cubicBezTo>
                        <a:cubicBezTo>
                          <a:pt x="33318" y="6581"/>
                          <a:pt x="30678" y="3944"/>
                          <a:pt x="28819" y="2634"/>
                        </a:cubicBezTo>
                        <a:cubicBezTo>
                          <a:pt x="26086" y="709"/>
                          <a:pt x="22643" y="-135"/>
                          <a:pt x="19328" y="17"/>
                        </a:cubicBezTo>
                        <a:cubicBezTo>
                          <a:pt x="11848" y="365"/>
                          <a:pt x="5824" y="4639"/>
                          <a:pt x="571" y="9608"/>
                        </a:cubicBezTo>
                        <a:cubicBezTo>
                          <a:pt x="-1153" y="11245"/>
                          <a:pt x="1411" y="13749"/>
                          <a:pt x="3165" y="1220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3" name="Forma Livre: Forma 142">
                    <a:extLst>
                      <a:ext uri="{FF2B5EF4-FFF2-40B4-BE49-F238E27FC236}">
                        <a16:creationId xmlns:a16="http://schemas.microsoft.com/office/drawing/2014/main" id="{50DF35AD-85EE-6633-17E7-8DEBCACB8AA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46076" y="3107052"/>
                    <a:ext cx="28328" cy="16446"/>
                  </a:xfrm>
                  <a:custGeom>
                    <a:avLst/>
                    <a:gdLst>
                      <a:gd name="connsiteX0" fmla="*/ 2704 w 28328"/>
                      <a:gd name="connsiteY0" fmla="*/ 7172 h 16446"/>
                      <a:gd name="connsiteX1" fmla="*/ 16939 w 28328"/>
                      <a:gd name="connsiteY1" fmla="*/ 5680 h 16446"/>
                      <a:gd name="connsiteX2" fmla="*/ 22523 w 28328"/>
                      <a:gd name="connsiteY2" fmla="*/ 10268 h 16446"/>
                      <a:gd name="connsiteX3" fmla="*/ 25738 w 28328"/>
                      <a:gd name="connsiteY3" fmla="*/ 16249 h 16446"/>
                      <a:gd name="connsiteX4" fmla="*/ 27578 w 28328"/>
                      <a:gd name="connsiteY4" fmla="*/ 15766 h 16446"/>
                      <a:gd name="connsiteX5" fmla="*/ 25437 w 28328"/>
                      <a:gd name="connsiteY5" fmla="*/ 6606 h 16446"/>
                      <a:gd name="connsiteX6" fmla="*/ 17706 w 28328"/>
                      <a:gd name="connsiteY6" fmla="*/ 1181 h 16446"/>
                      <a:gd name="connsiteX7" fmla="*/ 187 w 28328"/>
                      <a:gd name="connsiteY7" fmla="*/ 5223 h 16446"/>
                      <a:gd name="connsiteX8" fmla="*/ 2704 w 28328"/>
                      <a:gd name="connsiteY8" fmla="*/ 7172 h 164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28328" h="16446">
                        <a:moveTo>
                          <a:pt x="2704" y="7172"/>
                        </a:moveTo>
                        <a:cubicBezTo>
                          <a:pt x="5648" y="3420"/>
                          <a:pt x="13065" y="4039"/>
                          <a:pt x="16939" y="5680"/>
                        </a:cubicBezTo>
                        <a:cubicBezTo>
                          <a:pt x="19211" y="6642"/>
                          <a:pt x="21216" y="8144"/>
                          <a:pt x="22523" y="10268"/>
                        </a:cubicBezTo>
                        <a:cubicBezTo>
                          <a:pt x="23753" y="12269"/>
                          <a:pt x="23714" y="14830"/>
                          <a:pt x="25738" y="16249"/>
                        </a:cubicBezTo>
                        <a:cubicBezTo>
                          <a:pt x="26383" y="16702"/>
                          <a:pt x="27167" y="16305"/>
                          <a:pt x="27578" y="15766"/>
                        </a:cubicBezTo>
                        <a:cubicBezTo>
                          <a:pt x="29579" y="13139"/>
                          <a:pt x="27131" y="8816"/>
                          <a:pt x="25437" y="6606"/>
                        </a:cubicBezTo>
                        <a:cubicBezTo>
                          <a:pt x="23472" y="4049"/>
                          <a:pt x="20717" y="2279"/>
                          <a:pt x="17706" y="1181"/>
                        </a:cubicBezTo>
                        <a:cubicBezTo>
                          <a:pt x="12135" y="-854"/>
                          <a:pt x="3428" y="-705"/>
                          <a:pt x="187" y="5223"/>
                        </a:cubicBezTo>
                        <a:cubicBezTo>
                          <a:pt x="-650" y="6751"/>
                          <a:pt x="1533" y="8660"/>
                          <a:pt x="2704" y="7172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4" name="Forma Livre: Forma 143">
                    <a:extLst>
                      <a:ext uri="{FF2B5EF4-FFF2-40B4-BE49-F238E27FC236}">
                        <a16:creationId xmlns:a16="http://schemas.microsoft.com/office/drawing/2014/main" id="{A363C4D4-44D8-AF74-0998-727D7F0B7FA4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86279" y="3130447"/>
                    <a:ext cx="33118" cy="13543"/>
                  </a:xfrm>
                  <a:custGeom>
                    <a:avLst/>
                    <a:gdLst>
                      <a:gd name="connsiteX0" fmla="*/ 33019 w 33118"/>
                      <a:gd name="connsiteY0" fmla="*/ 11853 h 13543"/>
                      <a:gd name="connsiteX1" fmla="*/ 18053 w 33118"/>
                      <a:gd name="connsiteY1" fmla="*/ 4208 h 13543"/>
                      <a:gd name="connsiteX2" fmla="*/ 11708 w 33118"/>
                      <a:gd name="connsiteY2" fmla="*/ 5452 h 13543"/>
                      <a:gd name="connsiteX3" fmla="*/ 10845 w 33118"/>
                      <a:gd name="connsiteY3" fmla="*/ 4790 h 13543"/>
                      <a:gd name="connsiteX4" fmla="*/ 8900 w 33118"/>
                      <a:gd name="connsiteY4" fmla="*/ 1181 h 13543"/>
                      <a:gd name="connsiteX5" fmla="*/ 5737 w 33118"/>
                      <a:gd name="connsiteY5" fmla="*/ 2054 h 13543"/>
                      <a:gd name="connsiteX6" fmla="*/ 7295 w 33118"/>
                      <a:gd name="connsiteY6" fmla="*/ 5746 h 13543"/>
                      <a:gd name="connsiteX7" fmla="*/ 2277 w 33118"/>
                      <a:gd name="connsiteY7" fmla="*/ 2153 h 13543"/>
                      <a:gd name="connsiteX8" fmla="*/ 77 w 33118"/>
                      <a:gd name="connsiteY8" fmla="*/ 3080 h 13543"/>
                      <a:gd name="connsiteX9" fmla="*/ 6256 w 33118"/>
                      <a:gd name="connsiteY9" fmla="*/ 9133 h 13543"/>
                      <a:gd name="connsiteX10" fmla="*/ 12141 w 33118"/>
                      <a:gd name="connsiteY10" fmla="*/ 9345 h 13543"/>
                      <a:gd name="connsiteX11" fmla="*/ 13187 w 33118"/>
                      <a:gd name="connsiteY11" fmla="*/ 9173 h 13543"/>
                      <a:gd name="connsiteX12" fmla="*/ 15311 w 33118"/>
                      <a:gd name="connsiteY12" fmla="*/ 8799 h 13543"/>
                      <a:gd name="connsiteX13" fmla="*/ 21285 w 33118"/>
                      <a:gd name="connsiteY13" fmla="*/ 8386 h 13543"/>
                      <a:gd name="connsiteX14" fmla="*/ 30968 w 33118"/>
                      <a:gd name="connsiteY14" fmla="*/ 13427 h 13543"/>
                      <a:gd name="connsiteX15" fmla="*/ 33019 w 33118"/>
                      <a:gd name="connsiteY15" fmla="*/ 11853 h 135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33118" h="13543">
                        <a:moveTo>
                          <a:pt x="33019" y="11853"/>
                        </a:moveTo>
                        <a:cubicBezTo>
                          <a:pt x="30779" y="6325"/>
                          <a:pt x="23697" y="3622"/>
                          <a:pt x="18053" y="4208"/>
                        </a:cubicBezTo>
                        <a:cubicBezTo>
                          <a:pt x="16065" y="4413"/>
                          <a:pt x="13865" y="5045"/>
                          <a:pt x="11708" y="5452"/>
                        </a:cubicBezTo>
                        <a:cubicBezTo>
                          <a:pt x="11404" y="5256"/>
                          <a:pt x="11109" y="5048"/>
                          <a:pt x="10845" y="4790"/>
                        </a:cubicBezTo>
                        <a:cubicBezTo>
                          <a:pt x="9816" y="3791"/>
                          <a:pt x="9201" y="2570"/>
                          <a:pt x="8900" y="1181"/>
                        </a:cubicBezTo>
                        <a:cubicBezTo>
                          <a:pt x="8453" y="-890"/>
                          <a:pt x="5333" y="-7"/>
                          <a:pt x="5737" y="2054"/>
                        </a:cubicBezTo>
                        <a:cubicBezTo>
                          <a:pt x="5998" y="3384"/>
                          <a:pt x="6538" y="4634"/>
                          <a:pt x="7295" y="5746"/>
                        </a:cubicBezTo>
                        <a:cubicBezTo>
                          <a:pt x="5290" y="5501"/>
                          <a:pt x="3527" y="4535"/>
                          <a:pt x="2277" y="2153"/>
                        </a:cubicBezTo>
                        <a:cubicBezTo>
                          <a:pt x="1655" y="969"/>
                          <a:pt x="-423" y="1793"/>
                          <a:pt x="77" y="3080"/>
                        </a:cubicBezTo>
                        <a:cubicBezTo>
                          <a:pt x="1175" y="5918"/>
                          <a:pt x="3348" y="8124"/>
                          <a:pt x="6256" y="9133"/>
                        </a:cubicBezTo>
                        <a:cubicBezTo>
                          <a:pt x="8125" y="9782"/>
                          <a:pt x="10150" y="9650"/>
                          <a:pt x="12141" y="9345"/>
                        </a:cubicBezTo>
                        <a:cubicBezTo>
                          <a:pt x="12492" y="9365"/>
                          <a:pt x="12843" y="9315"/>
                          <a:pt x="13187" y="9173"/>
                        </a:cubicBezTo>
                        <a:cubicBezTo>
                          <a:pt x="13908" y="9047"/>
                          <a:pt x="14619" y="8912"/>
                          <a:pt x="15311" y="8799"/>
                        </a:cubicBezTo>
                        <a:cubicBezTo>
                          <a:pt x="17312" y="8472"/>
                          <a:pt x="19247" y="8072"/>
                          <a:pt x="21285" y="8386"/>
                        </a:cubicBezTo>
                        <a:cubicBezTo>
                          <a:pt x="25156" y="8981"/>
                          <a:pt x="27531" y="11955"/>
                          <a:pt x="30968" y="13427"/>
                        </a:cubicBezTo>
                        <a:cubicBezTo>
                          <a:pt x="31924" y="13838"/>
                          <a:pt x="33535" y="13126"/>
                          <a:pt x="33019" y="1185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45" name="Forma Livre: Forma 144">
                    <a:extLst>
                      <a:ext uri="{FF2B5EF4-FFF2-40B4-BE49-F238E27FC236}">
                        <a16:creationId xmlns:a16="http://schemas.microsoft.com/office/drawing/2014/main" id="{F0FE42BC-932F-7EFE-92D2-BDF7C3EB25D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47041" y="3131258"/>
                    <a:ext cx="27480" cy="13594"/>
                  </a:xfrm>
                  <a:custGeom>
                    <a:avLst/>
                    <a:gdLst>
                      <a:gd name="connsiteX0" fmla="*/ 25230 w 27480"/>
                      <a:gd name="connsiteY0" fmla="*/ 2160 h 13594"/>
                      <a:gd name="connsiteX1" fmla="*/ 21538 w 27480"/>
                      <a:gd name="connsiteY1" fmla="*/ 5809 h 13594"/>
                      <a:gd name="connsiteX2" fmla="*/ 22881 w 27480"/>
                      <a:gd name="connsiteY2" fmla="*/ 2061 h 13594"/>
                      <a:gd name="connsiteX3" fmla="*/ 19718 w 27480"/>
                      <a:gd name="connsiteY3" fmla="*/ 1187 h 13594"/>
                      <a:gd name="connsiteX4" fmla="*/ 18160 w 27480"/>
                      <a:gd name="connsiteY4" fmla="*/ 4840 h 13594"/>
                      <a:gd name="connsiteX5" fmla="*/ 17714 w 27480"/>
                      <a:gd name="connsiteY5" fmla="*/ 5280 h 13594"/>
                      <a:gd name="connsiteX6" fmla="*/ 16758 w 27480"/>
                      <a:gd name="connsiteY6" fmla="*/ 5025 h 13594"/>
                      <a:gd name="connsiteX7" fmla="*/ 12500 w 27480"/>
                      <a:gd name="connsiteY7" fmla="*/ 4211 h 13594"/>
                      <a:gd name="connsiteX8" fmla="*/ 45 w 27480"/>
                      <a:gd name="connsiteY8" fmla="*/ 11859 h 13594"/>
                      <a:gd name="connsiteX9" fmla="*/ 2096 w 27480"/>
                      <a:gd name="connsiteY9" fmla="*/ 13434 h 13594"/>
                      <a:gd name="connsiteX10" fmla="*/ 9916 w 27480"/>
                      <a:gd name="connsiteY10" fmla="*/ 8402 h 13594"/>
                      <a:gd name="connsiteX11" fmla="*/ 14839 w 27480"/>
                      <a:gd name="connsiteY11" fmla="*/ 8839 h 13594"/>
                      <a:gd name="connsiteX12" fmla="*/ 16288 w 27480"/>
                      <a:gd name="connsiteY12" fmla="*/ 9130 h 13594"/>
                      <a:gd name="connsiteX13" fmla="*/ 17436 w 27480"/>
                      <a:gd name="connsiteY13" fmla="*/ 9352 h 13594"/>
                      <a:gd name="connsiteX14" fmla="*/ 22084 w 27480"/>
                      <a:gd name="connsiteY14" fmla="*/ 9239 h 13594"/>
                      <a:gd name="connsiteX15" fmla="*/ 27433 w 27480"/>
                      <a:gd name="connsiteY15" fmla="*/ 3086 h 13594"/>
                      <a:gd name="connsiteX16" fmla="*/ 25230 w 27480"/>
                      <a:gd name="connsiteY16" fmla="*/ 2160 h 135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27480" h="13594">
                        <a:moveTo>
                          <a:pt x="25230" y="2160"/>
                        </a:moveTo>
                        <a:cubicBezTo>
                          <a:pt x="24482" y="3814"/>
                          <a:pt x="23361" y="5316"/>
                          <a:pt x="21538" y="5809"/>
                        </a:cubicBezTo>
                        <a:cubicBezTo>
                          <a:pt x="22213" y="4658"/>
                          <a:pt x="22666" y="3394"/>
                          <a:pt x="22881" y="2061"/>
                        </a:cubicBezTo>
                        <a:cubicBezTo>
                          <a:pt x="23208" y="6"/>
                          <a:pt x="20099" y="-903"/>
                          <a:pt x="19718" y="1187"/>
                        </a:cubicBezTo>
                        <a:cubicBezTo>
                          <a:pt x="19477" y="2514"/>
                          <a:pt x="19024" y="3784"/>
                          <a:pt x="18160" y="4840"/>
                        </a:cubicBezTo>
                        <a:cubicBezTo>
                          <a:pt x="18031" y="4995"/>
                          <a:pt x="17879" y="5141"/>
                          <a:pt x="17714" y="5280"/>
                        </a:cubicBezTo>
                        <a:cubicBezTo>
                          <a:pt x="17399" y="5184"/>
                          <a:pt x="17082" y="5091"/>
                          <a:pt x="16758" y="5025"/>
                        </a:cubicBezTo>
                        <a:cubicBezTo>
                          <a:pt x="15649" y="4793"/>
                          <a:pt x="13903" y="4367"/>
                          <a:pt x="12500" y="4211"/>
                        </a:cubicBezTo>
                        <a:cubicBezTo>
                          <a:pt x="7551" y="3662"/>
                          <a:pt x="1292" y="6768"/>
                          <a:pt x="45" y="11859"/>
                        </a:cubicBezTo>
                        <a:cubicBezTo>
                          <a:pt x="-256" y="13093"/>
                          <a:pt x="1011" y="13970"/>
                          <a:pt x="2096" y="13434"/>
                        </a:cubicBezTo>
                        <a:cubicBezTo>
                          <a:pt x="4928" y="12038"/>
                          <a:pt x="6661" y="9044"/>
                          <a:pt x="9916" y="8402"/>
                        </a:cubicBezTo>
                        <a:cubicBezTo>
                          <a:pt x="11640" y="8062"/>
                          <a:pt x="13165" y="8528"/>
                          <a:pt x="14839" y="8839"/>
                        </a:cubicBezTo>
                        <a:cubicBezTo>
                          <a:pt x="15312" y="8928"/>
                          <a:pt x="15798" y="9028"/>
                          <a:pt x="16288" y="9130"/>
                        </a:cubicBezTo>
                        <a:cubicBezTo>
                          <a:pt x="16668" y="9325"/>
                          <a:pt x="17055" y="9388"/>
                          <a:pt x="17436" y="9352"/>
                        </a:cubicBezTo>
                        <a:cubicBezTo>
                          <a:pt x="19004" y="9626"/>
                          <a:pt x="20595" y="9759"/>
                          <a:pt x="22084" y="9239"/>
                        </a:cubicBezTo>
                        <a:cubicBezTo>
                          <a:pt x="24813" y="8283"/>
                          <a:pt x="26632" y="5756"/>
                          <a:pt x="27433" y="3086"/>
                        </a:cubicBezTo>
                        <a:cubicBezTo>
                          <a:pt x="27813" y="1813"/>
                          <a:pt x="25802" y="896"/>
                          <a:pt x="25230" y="216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</p:grpSp>
        </p:grpSp>
        <p:grpSp>
          <p:nvGrpSpPr>
            <p:cNvPr id="9" name="Gráfico 50" descr="Homem em traje de negócios">
              <a:extLst>
                <a:ext uri="{FF2B5EF4-FFF2-40B4-BE49-F238E27FC236}">
                  <a16:creationId xmlns:a16="http://schemas.microsoft.com/office/drawing/2014/main" id="{AF1A6759-F4F9-B52F-E0FD-300E828C43D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76551" y="4560835"/>
              <a:ext cx="286738" cy="396000"/>
              <a:chOff x="1583245" y="4555617"/>
              <a:chExt cx="420352" cy="580528"/>
            </a:xfrm>
          </p:grpSpPr>
          <p:grpSp>
            <p:nvGrpSpPr>
              <p:cNvPr id="101" name="Gráfico 50" descr="Homem em traje de negócios">
                <a:extLst>
                  <a:ext uri="{FF2B5EF4-FFF2-40B4-BE49-F238E27FC236}">
                    <a16:creationId xmlns:a16="http://schemas.microsoft.com/office/drawing/2014/main" id="{22A77672-40CE-87AC-C4C7-8CA66F751D97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583245" y="4734920"/>
                <a:ext cx="420352" cy="401225"/>
                <a:chOff x="1583245" y="4734920"/>
                <a:chExt cx="420352" cy="401225"/>
              </a:xfrm>
            </p:grpSpPr>
            <p:sp>
              <p:nvSpPr>
                <p:cNvPr id="113" name="Forma Livre: Forma 112">
                  <a:extLst>
                    <a:ext uri="{FF2B5EF4-FFF2-40B4-BE49-F238E27FC236}">
                      <a16:creationId xmlns:a16="http://schemas.microsoft.com/office/drawing/2014/main" id="{EAAF6715-2188-5E4E-025C-9EDC63AD7286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586268" y="4741088"/>
                  <a:ext cx="412847" cy="388176"/>
                </a:xfrm>
                <a:custGeom>
                  <a:avLst/>
                  <a:gdLst>
                    <a:gd name="connsiteX0" fmla="*/ 133633 w 412847"/>
                    <a:gd name="connsiteY0" fmla="*/ 0 h 388176"/>
                    <a:gd name="connsiteX1" fmla="*/ 137884 w 412847"/>
                    <a:gd name="connsiteY1" fmla="*/ 21830 h 388176"/>
                    <a:gd name="connsiteX2" fmla="*/ 133348 w 412847"/>
                    <a:gd name="connsiteY2" fmla="*/ 38414 h 388176"/>
                    <a:gd name="connsiteX3" fmla="*/ 128528 w 412847"/>
                    <a:gd name="connsiteY3" fmla="*/ 33878 h 388176"/>
                    <a:gd name="connsiteX4" fmla="*/ 113563 w 412847"/>
                    <a:gd name="connsiteY4" fmla="*/ 58041 h 388176"/>
                    <a:gd name="connsiteX5" fmla="*/ 36639 w 412847"/>
                    <a:gd name="connsiteY5" fmla="*/ 89216 h 388176"/>
                    <a:gd name="connsiteX6" fmla="*/ 644 w 412847"/>
                    <a:gd name="connsiteY6" fmla="*/ 187593 h 388176"/>
                    <a:gd name="connsiteX7" fmla="*/ 12434 w 412847"/>
                    <a:gd name="connsiteY7" fmla="*/ 295838 h 388176"/>
                    <a:gd name="connsiteX8" fmla="*/ 34687 w 412847"/>
                    <a:gd name="connsiteY8" fmla="*/ 334678 h 388176"/>
                    <a:gd name="connsiteX9" fmla="*/ 37949 w 412847"/>
                    <a:gd name="connsiteY9" fmla="*/ 381173 h 388176"/>
                    <a:gd name="connsiteX10" fmla="*/ 317250 w 412847"/>
                    <a:gd name="connsiteY10" fmla="*/ 380654 h 388176"/>
                    <a:gd name="connsiteX11" fmla="*/ 319191 w 412847"/>
                    <a:gd name="connsiteY11" fmla="*/ 377822 h 388176"/>
                    <a:gd name="connsiteX12" fmla="*/ 316740 w 412847"/>
                    <a:gd name="connsiteY12" fmla="*/ 364057 h 388176"/>
                    <a:gd name="connsiteX13" fmla="*/ 405834 w 412847"/>
                    <a:gd name="connsiteY13" fmla="*/ 333937 h 388176"/>
                    <a:gd name="connsiteX14" fmla="*/ 397716 w 412847"/>
                    <a:gd name="connsiteY14" fmla="*/ 232901 h 388176"/>
                    <a:gd name="connsiteX15" fmla="*/ 379713 w 412847"/>
                    <a:gd name="connsiteY15" fmla="*/ 190375 h 388176"/>
                    <a:gd name="connsiteX16" fmla="*/ 323439 w 412847"/>
                    <a:gd name="connsiteY16" fmla="*/ 89732 h 388176"/>
                    <a:gd name="connsiteX17" fmla="*/ 244342 w 412847"/>
                    <a:gd name="connsiteY17" fmla="*/ 63790 h 388176"/>
                    <a:gd name="connsiteX18" fmla="*/ 236545 w 412847"/>
                    <a:gd name="connsiteY18" fmla="*/ 51034 h 388176"/>
                    <a:gd name="connsiteX19" fmla="*/ 230309 w 412847"/>
                    <a:gd name="connsiteY19" fmla="*/ 55004 h 388176"/>
                    <a:gd name="connsiteX20" fmla="*/ 234421 w 412847"/>
                    <a:gd name="connsiteY20" fmla="*/ 27080 h 388176"/>
                    <a:gd name="connsiteX21" fmla="*/ 136799 w 412847"/>
                    <a:gd name="connsiteY21" fmla="*/ 165 h 388176"/>
                    <a:gd name="connsiteX22" fmla="*/ 133633 w 412847"/>
                    <a:gd name="connsiteY22" fmla="*/ 0 h 38817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412847" h="388176">
                      <a:moveTo>
                        <a:pt x="133633" y="0"/>
                      </a:moveTo>
                      <a:cubicBezTo>
                        <a:pt x="133633" y="0"/>
                        <a:pt x="137034" y="12617"/>
                        <a:pt x="137884" y="21830"/>
                      </a:cubicBezTo>
                      <a:cubicBezTo>
                        <a:pt x="138734" y="31043"/>
                        <a:pt x="133894" y="39171"/>
                        <a:pt x="133348" y="38414"/>
                      </a:cubicBezTo>
                      <a:cubicBezTo>
                        <a:pt x="131946" y="36465"/>
                        <a:pt x="129838" y="33194"/>
                        <a:pt x="128528" y="33878"/>
                      </a:cubicBezTo>
                      <a:cubicBezTo>
                        <a:pt x="119024" y="38857"/>
                        <a:pt x="113791" y="57985"/>
                        <a:pt x="113563" y="58041"/>
                      </a:cubicBezTo>
                      <a:cubicBezTo>
                        <a:pt x="109073" y="59113"/>
                        <a:pt x="54658" y="71882"/>
                        <a:pt x="36639" y="89216"/>
                      </a:cubicBezTo>
                      <a:cubicBezTo>
                        <a:pt x="17535" y="107593"/>
                        <a:pt x="4517" y="125480"/>
                        <a:pt x="644" y="187593"/>
                      </a:cubicBezTo>
                      <a:cubicBezTo>
                        <a:pt x="-1771" y="226324"/>
                        <a:pt x="2708" y="266561"/>
                        <a:pt x="12434" y="295838"/>
                      </a:cubicBezTo>
                      <a:cubicBezTo>
                        <a:pt x="18306" y="313509"/>
                        <a:pt x="26953" y="326540"/>
                        <a:pt x="34687" y="334678"/>
                      </a:cubicBezTo>
                      <a:lnTo>
                        <a:pt x="37949" y="381173"/>
                      </a:lnTo>
                      <a:cubicBezTo>
                        <a:pt x="37949" y="381173"/>
                        <a:pt x="231646" y="397271"/>
                        <a:pt x="317250" y="380654"/>
                      </a:cubicBezTo>
                      <a:cubicBezTo>
                        <a:pt x="318563" y="380399"/>
                        <a:pt x="319426" y="379139"/>
                        <a:pt x="319191" y="377822"/>
                      </a:cubicBezTo>
                      <a:lnTo>
                        <a:pt x="316740" y="364057"/>
                      </a:lnTo>
                      <a:cubicBezTo>
                        <a:pt x="316740" y="364057"/>
                        <a:pt x="386518" y="376923"/>
                        <a:pt x="405834" y="333937"/>
                      </a:cubicBezTo>
                      <a:cubicBezTo>
                        <a:pt x="420615" y="301044"/>
                        <a:pt x="409179" y="262383"/>
                        <a:pt x="397716" y="232901"/>
                      </a:cubicBezTo>
                      <a:cubicBezTo>
                        <a:pt x="388347" y="208804"/>
                        <a:pt x="379713" y="190375"/>
                        <a:pt x="379713" y="190375"/>
                      </a:cubicBezTo>
                      <a:cubicBezTo>
                        <a:pt x="379713" y="190375"/>
                        <a:pt x="351538" y="120852"/>
                        <a:pt x="323439" y="89732"/>
                      </a:cubicBezTo>
                      <a:cubicBezTo>
                        <a:pt x="310729" y="75656"/>
                        <a:pt x="273506" y="70522"/>
                        <a:pt x="244342" y="63790"/>
                      </a:cubicBezTo>
                      <a:cubicBezTo>
                        <a:pt x="241318" y="63092"/>
                        <a:pt x="239678" y="51600"/>
                        <a:pt x="236545" y="51034"/>
                      </a:cubicBezTo>
                      <a:cubicBezTo>
                        <a:pt x="236545" y="51034"/>
                        <a:pt x="231629" y="58196"/>
                        <a:pt x="230309" y="55004"/>
                      </a:cubicBezTo>
                      <a:cubicBezTo>
                        <a:pt x="228073" y="49602"/>
                        <a:pt x="231586" y="42248"/>
                        <a:pt x="234421" y="27080"/>
                      </a:cubicBezTo>
                      <a:cubicBezTo>
                        <a:pt x="239023" y="2458"/>
                        <a:pt x="136799" y="165"/>
                        <a:pt x="136799" y="165"/>
                      </a:cubicBezTo>
                      <a:lnTo>
                        <a:pt x="133633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grpSp>
              <p:nvGrpSpPr>
                <p:cNvPr id="114" name="Gráfico 50" descr="Homem em traje de negócios">
                  <a:extLst>
                    <a:ext uri="{FF2B5EF4-FFF2-40B4-BE49-F238E27FC236}">
                      <a16:creationId xmlns:a16="http://schemas.microsoft.com/office/drawing/2014/main" id="{75BA7677-F178-E7F4-1093-631F0B6C02EA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762275" y="4827537"/>
                  <a:ext cx="72512" cy="305184"/>
                  <a:chOff x="1762275" y="4827537"/>
                  <a:chExt cx="72512" cy="305184"/>
                </a:xfrm>
                <a:solidFill>
                  <a:srgbClr val="FFFFFF"/>
                </a:solidFill>
              </p:grpSpPr>
              <p:sp>
                <p:nvSpPr>
                  <p:cNvPr id="131" name="Forma Livre: Forma 130">
                    <a:extLst>
                      <a:ext uri="{FF2B5EF4-FFF2-40B4-BE49-F238E27FC236}">
                        <a16:creationId xmlns:a16="http://schemas.microsoft.com/office/drawing/2014/main" id="{FFFAFB12-A6CC-5758-4CFA-D0779F8786A9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82273" y="4979147"/>
                    <a:ext cx="35793" cy="33361"/>
                  </a:xfrm>
                  <a:custGeom>
                    <a:avLst/>
                    <a:gdLst>
                      <a:gd name="connsiteX0" fmla="*/ 34869 w 35793"/>
                      <a:gd name="connsiteY0" fmla="*/ 27512 h 33361"/>
                      <a:gd name="connsiteX1" fmla="*/ 5874 w 35793"/>
                      <a:gd name="connsiteY1" fmla="*/ 750 h 33361"/>
                      <a:gd name="connsiteX2" fmla="*/ 1421 w 35793"/>
                      <a:gd name="connsiteY2" fmla="*/ 11332 h 33361"/>
                      <a:gd name="connsiteX3" fmla="*/ 35 w 35793"/>
                      <a:gd name="connsiteY3" fmla="*/ 30450 h 33361"/>
                      <a:gd name="connsiteX4" fmla="*/ 2288 w 35793"/>
                      <a:gd name="connsiteY4" fmla="*/ 33219 h 33361"/>
                      <a:gd name="connsiteX5" fmla="*/ 33678 w 35793"/>
                      <a:gd name="connsiteY5" fmla="*/ 31793 h 33361"/>
                      <a:gd name="connsiteX6" fmla="*/ 34869 w 35793"/>
                      <a:gd name="connsiteY6" fmla="*/ 27512 h 333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5793" h="33361">
                        <a:moveTo>
                          <a:pt x="34869" y="27512"/>
                        </a:moveTo>
                        <a:cubicBezTo>
                          <a:pt x="25580" y="20407"/>
                          <a:pt x="16364" y="11901"/>
                          <a:pt x="5874" y="750"/>
                        </a:cubicBezTo>
                        <a:cubicBezTo>
                          <a:pt x="-101" y="-2985"/>
                          <a:pt x="1997" y="8292"/>
                          <a:pt x="1421" y="11332"/>
                        </a:cubicBezTo>
                        <a:cubicBezTo>
                          <a:pt x="1229" y="17681"/>
                          <a:pt x="1027" y="24244"/>
                          <a:pt x="35" y="30450"/>
                        </a:cubicBezTo>
                        <a:cubicBezTo>
                          <a:pt x="-213" y="31813"/>
                          <a:pt x="898" y="33186"/>
                          <a:pt x="2288" y="33219"/>
                        </a:cubicBezTo>
                        <a:cubicBezTo>
                          <a:pt x="12801" y="33642"/>
                          <a:pt x="21359" y="33110"/>
                          <a:pt x="33678" y="31793"/>
                        </a:cubicBezTo>
                        <a:cubicBezTo>
                          <a:pt x="35762" y="31624"/>
                          <a:pt x="36580" y="28730"/>
                          <a:pt x="34869" y="2751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32" name="Forma Livre: Forma 131">
                    <a:extLst>
                      <a:ext uri="{FF2B5EF4-FFF2-40B4-BE49-F238E27FC236}">
                        <a16:creationId xmlns:a16="http://schemas.microsoft.com/office/drawing/2014/main" id="{C9C22989-A35F-9491-13D1-48DC83A2BAF3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80650" y="4876008"/>
                    <a:ext cx="50183" cy="103880"/>
                  </a:xfrm>
                  <a:custGeom>
                    <a:avLst/>
                    <a:gdLst>
                      <a:gd name="connsiteX0" fmla="*/ 50138 w 50183"/>
                      <a:gd name="connsiteY0" fmla="*/ 101116 h 103880"/>
                      <a:gd name="connsiteX1" fmla="*/ 42453 w 50183"/>
                      <a:gd name="connsiteY1" fmla="*/ 59308 h 103880"/>
                      <a:gd name="connsiteX2" fmla="*/ 4559 w 50183"/>
                      <a:gd name="connsiteY2" fmla="*/ 1377 h 103880"/>
                      <a:gd name="connsiteX3" fmla="*/ 1734 w 50183"/>
                      <a:gd name="connsiteY3" fmla="*/ 93 h 103880"/>
                      <a:gd name="connsiteX4" fmla="*/ 17 w 50183"/>
                      <a:gd name="connsiteY4" fmla="*/ 2677 h 103880"/>
                      <a:gd name="connsiteX5" fmla="*/ 3309 w 50183"/>
                      <a:gd name="connsiteY5" fmla="*/ 45583 h 103880"/>
                      <a:gd name="connsiteX6" fmla="*/ 24527 w 50183"/>
                      <a:gd name="connsiteY6" fmla="*/ 76894 h 103880"/>
                      <a:gd name="connsiteX7" fmla="*/ 45857 w 50183"/>
                      <a:gd name="connsiteY7" fmla="*/ 102929 h 103880"/>
                      <a:gd name="connsiteX8" fmla="*/ 50138 w 50183"/>
                      <a:gd name="connsiteY8" fmla="*/ 101116 h 1038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50183" h="103880">
                        <a:moveTo>
                          <a:pt x="50138" y="101116"/>
                        </a:moveTo>
                        <a:cubicBezTo>
                          <a:pt x="47267" y="87279"/>
                          <a:pt x="46278" y="72720"/>
                          <a:pt x="42453" y="59308"/>
                        </a:cubicBezTo>
                        <a:cubicBezTo>
                          <a:pt x="29754" y="40174"/>
                          <a:pt x="14596" y="22324"/>
                          <a:pt x="4559" y="1377"/>
                        </a:cubicBezTo>
                        <a:cubicBezTo>
                          <a:pt x="4059" y="312"/>
                          <a:pt x="2862" y="-231"/>
                          <a:pt x="1734" y="93"/>
                        </a:cubicBezTo>
                        <a:cubicBezTo>
                          <a:pt x="606" y="418"/>
                          <a:pt x="-122" y="1513"/>
                          <a:pt x="17" y="2677"/>
                        </a:cubicBezTo>
                        <a:cubicBezTo>
                          <a:pt x="1611" y="16022"/>
                          <a:pt x="2690" y="30058"/>
                          <a:pt x="3309" y="45583"/>
                        </a:cubicBezTo>
                        <a:cubicBezTo>
                          <a:pt x="8889" y="56606"/>
                          <a:pt x="16872" y="66801"/>
                          <a:pt x="24527" y="76894"/>
                        </a:cubicBezTo>
                        <a:cubicBezTo>
                          <a:pt x="31513" y="85714"/>
                          <a:pt x="39145" y="93898"/>
                          <a:pt x="45857" y="102929"/>
                        </a:cubicBezTo>
                        <a:cubicBezTo>
                          <a:pt x="47253" y="104924"/>
                          <a:pt x="50611" y="103521"/>
                          <a:pt x="50138" y="10111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33" name="Forma Livre: Forma 132">
                    <a:extLst>
                      <a:ext uri="{FF2B5EF4-FFF2-40B4-BE49-F238E27FC236}">
                        <a16:creationId xmlns:a16="http://schemas.microsoft.com/office/drawing/2014/main" id="{E8593E5B-1125-B69B-1CDC-598BA413679E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62275" y="4827537"/>
                    <a:ext cx="45935" cy="37568"/>
                  </a:xfrm>
                  <a:custGeom>
                    <a:avLst/>
                    <a:gdLst>
                      <a:gd name="connsiteX0" fmla="*/ 19606 w 45935"/>
                      <a:gd name="connsiteY0" fmla="*/ 37568 h 37568"/>
                      <a:gd name="connsiteX1" fmla="*/ 21350 w 45935"/>
                      <a:gd name="connsiteY1" fmla="*/ 36814 h 37568"/>
                      <a:gd name="connsiteX2" fmla="*/ 36537 w 45935"/>
                      <a:gd name="connsiteY2" fmla="*/ 33542 h 37568"/>
                      <a:gd name="connsiteX3" fmla="*/ 38585 w 45935"/>
                      <a:gd name="connsiteY3" fmla="*/ 29559 h 37568"/>
                      <a:gd name="connsiteX4" fmla="*/ 38860 w 45935"/>
                      <a:gd name="connsiteY4" fmla="*/ 27511 h 37568"/>
                      <a:gd name="connsiteX5" fmla="*/ 38952 w 45935"/>
                      <a:gd name="connsiteY5" fmla="*/ 24441 h 37568"/>
                      <a:gd name="connsiteX6" fmla="*/ 42568 w 45935"/>
                      <a:gd name="connsiteY6" fmla="*/ 14448 h 37568"/>
                      <a:gd name="connsiteX7" fmla="*/ 41771 w 45935"/>
                      <a:gd name="connsiteY7" fmla="*/ 41 h 37568"/>
                      <a:gd name="connsiteX8" fmla="*/ 32363 w 45935"/>
                      <a:gd name="connsiteY8" fmla="*/ 4401 h 37568"/>
                      <a:gd name="connsiteX9" fmla="*/ 24496 w 45935"/>
                      <a:gd name="connsiteY9" fmla="*/ 8814 h 37568"/>
                      <a:gd name="connsiteX10" fmla="*/ 23136 w 45935"/>
                      <a:gd name="connsiteY10" fmla="*/ 9237 h 37568"/>
                      <a:gd name="connsiteX11" fmla="*/ 20218 w 45935"/>
                      <a:gd name="connsiteY11" fmla="*/ 8996 h 37568"/>
                      <a:gd name="connsiteX12" fmla="*/ 8918 w 45935"/>
                      <a:gd name="connsiteY12" fmla="*/ 649 h 37568"/>
                      <a:gd name="connsiteX13" fmla="*/ 330 w 45935"/>
                      <a:gd name="connsiteY13" fmla="*/ 9962 h 37568"/>
                      <a:gd name="connsiteX14" fmla="*/ 10516 w 45935"/>
                      <a:gd name="connsiteY14" fmla="*/ 24706 h 37568"/>
                      <a:gd name="connsiteX15" fmla="*/ 17959 w 45935"/>
                      <a:gd name="connsiteY15" fmla="*/ 36136 h 37568"/>
                      <a:gd name="connsiteX16" fmla="*/ 19606 w 45935"/>
                      <a:gd name="connsiteY16" fmla="*/ 37568 h 37568"/>
                      <a:gd name="connsiteX17" fmla="*/ 41625 w 45935"/>
                      <a:gd name="connsiteY17" fmla="*/ 1414 h 37568"/>
                      <a:gd name="connsiteX18" fmla="*/ 41625 w 45935"/>
                      <a:gd name="connsiteY18" fmla="*/ 1414 h 37568"/>
                      <a:gd name="connsiteX19" fmla="*/ 41625 w 45935"/>
                      <a:gd name="connsiteY19" fmla="*/ 1414 h 37568"/>
                      <a:gd name="connsiteX20" fmla="*/ 41625 w 45935"/>
                      <a:gd name="connsiteY20" fmla="*/ 1414 h 375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5935" h="37568">
                        <a:moveTo>
                          <a:pt x="19606" y="37568"/>
                        </a:moveTo>
                        <a:cubicBezTo>
                          <a:pt x="20258" y="37568"/>
                          <a:pt x="20893" y="37300"/>
                          <a:pt x="21350" y="36814"/>
                        </a:cubicBezTo>
                        <a:cubicBezTo>
                          <a:pt x="25730" y="32143"/>
                          <a:pt x="32025" y="33155"/>
                          <a:pt x="36537" y="33542"/>
                        </a:cubicBezTo>
                        <a:cubicBezTo>
                          <a:pt x="39190" y="33535"/>
                          <a:pt x="39399" y="31392"/>
                          <a:pt x="38585" y="29559"/>
                        </a:cubicBezTo>
                        <a:cubicBezTo>
                          <a:pt x="38284" y="28881"/>
                          <a:pt x="38370" y="28067"/>
                          <a:pt x="38860" y="27511"/>
                        </a:cubicBezTo>
                        <a:cubicBezTo>
                          <a:pt x="39432" y="26863"/>
                          <a:pt x="39462" y="25563"/>
                          <a:pt x="38952" y="24441"/>
                        </a:cubicBezTo>
                        <a:cubicBezTo>
                          <a:pt x="37206" y="20230"/>
                          <a:pt x="38648" y="18242"/>
                          <a:pt x="42568" y="14448"/>
                        </a:cubicBezTo>
                        <a:cubicBezTo>
                          <a:pt x="47596" y="10074"/>
                          <a:pt x="46716" y="-144"/>
                          <a:pt x="41771" y="41"/>
                        </a:cubicBezTo>
                        <a:cubicBezTo>
                          <a:pt x="37970" y="-379"/>
                          <a:pt x="35221" y="2542"/>
                          <a:pt x="32363" y="4401"/>
                        </a:cubicBezTo>
                        <a:cubicBezTo>
                          <a:pt x="29938" y="6128"/>
                          <a:pt x="27265" y="8235"/>
                          <a:pt x="24496" y="8814"/>
                        </a:cubicBezTo>
                        <a:cubicBezTo>
                          <a:pt x="24019" y="8907"/>
                          <a:pt x="23533" y="9032"/>
                          <a:pt x="23136" y="9237"/>
                        </a:cubicBezTo>
                        <a:cubicBezTo>
                          <a:pt x="22183" y="9727"/>
                          <a:pt x="21042" y="9684"/>
                          <a:pt x="20218" y="8996"/>
                        </a:cubicBezTo>
                        <a:cubicBezTo>
                          <a:pt x="13493" y="3379"/>
                          <a:pt x="11167" y="302"/>
                          <a:pt x="8918" y="649"/>
                        </a:cubicBezTo>
                        <a:cubicBezTo>
                          <a:pt x="6956" y="954"/>
                          <a:pt x="5051" y="3862"/>
                          <a:pt x="330" y="9962"/>
                        </a:cubicBezTo>
                        <a:cubicBezTo>
                          <a:pt x="-2012" y="13052"/>
                          <a:pt x="8819" y="21378"/>
                          <a:pt x="10516" y="24706"/>
                        </a:cubicBezTo>
                        <a:cubicBezTo>
                          <a:pt x="13414" y="28543"/>
                          <a:pt x="16599" y="31775"/>
                          <a:pt x="17959" y="36136"/>
                        </a:cubicBezTo>
                        <a:cubicBezTo>
                          <a:pt x="18260" y="37118"/>
                          <a:pt x="18578" y="37575"/>
                          <a:pt x="19606" y="37568"/>
                        </a:cubicBezTo>
                        <a:close/>
                        <a:moveTo>
                          <a:pt x="41625" y="1414"/>
                        </a:moveTo>
                        <a:lnTo>
                          <a:pt x="41625" y="1414"/>
                        </a:lnTo>
                        <a:lnTo>
                          <a:pt x="41625" y="1414"/>
                        </a:lnTo>
                        <a:lnTo>
                          <a:pt x="41625" y="1414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34" name="Forma Livre: Forma 133">
                    <a:extLst>
                      <a:ext uri="{FF2B5EF4-FFF2-40B4-BE49-F238E27FC236}">
                        <a16:creationId xmlns:a16="http://schemas.microsoft.com/office/drawing/2014/main" id="{889D8D48-5C28-8D0A-F664-98486B5D69C9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77340" y="5085701"/>
                    <a:ext cx="57447" cy="47020"/>
                  </a:xfrm>
                  <a:custGeom>
                    <a:avLst/>
                    <a:gdLst>
                      <a:gd name="connsiteX0" fmla="*/ 57227 w 57447"/>
                      <a:gd name="connsiteY0" fmla="*/ 10654 h 47020"/>
                      <a:gd name="connsiteX1" fmla="*/ 55645 w 57447"/>
                      <a:gd name="connsiteY1" fmla="*/ 9473 h 47020"/>
                      <a:gd name="connsiteX2" fmla="*/ 27980 w 57447"/>
                      <a:gd name="connsiteY2" fmla="*/ 1709 h 47020"/>
                      <a:gd name="connsiteX3" fmla="*/ 24542 w 57447"/>
                      <a:gd name="connsiteY3" fmla="*/ 180 h 47020"/>
                      <a:gd name="connsiteX4" fmla="*/ 1670 w 57447"/>
                      <a:gd name="connsiteY4" fmla="*/ 8093 h 47020"/>
                      <a:gd name="connsiteX5" fmla="*/ 33 w 57447"/>
                      <a:gd name="connsiteY5" fmla="*/ 10763 h 47020"/>
                      <a:gd name="connsiteX6" fmla="*/ 13113 w 57447"/>
                      <a:gd name="connsiteY6" fmla="*/ 36361 h 47020"/>
                      <a:gd name="connsiteX7" fmla="*/ 45228 w 57447"/>
                      <a:gd name="connsiteY7" fmla="*/ 37334 h 47020"/>
                      <a:gd name="connsiteX8" fmla="*/ 57289 w 57447"/>
                      <a:gd name="connsiteY8" fmla="*/ 22437 h 47020"/>
                      <a:gd name="connsiteX9" fmla="*/ 57227 w 57447"/>
                      <a:gd name="connsiteY9" fmla="*/ 10654 h 470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57447" h="47020">
                        <a:moveTo>
                          <a:pt x="57227" y="10654"/>
                        </a:moveTo>
                        <a:cubicBezTo>
                          <a:pt x="56892" y="10052"/>
                          <a:pt x="56317" y="9622"/>
                          <a:pt x="55645" y="9473"/>
                        </a:cubicBezTo>
                        <a:cubicBezTo>
                          <a:pt x="45526" y="7260"/>
                          <a:pt x="36481" y="4722"/>
                          <a:pt x="27980" y="1709"/>
                        </a:cubicBezTo>
                        <a:cubicBezTo>
                          <a:pt x="26980" y="769"/>
                          <a:pt x="26130" y="-468"/>
                          <a:pt x="24542" y="180"/>
                        </a:cubicBezTo>
                        <a:cubicBezTo>
                          <a:pt x="16461" y="3194"/>
                          <a:pt x="8978" y="5781"/>
                          <a:pt x="1670" y="8093"/>
                        </a:cubicBezTo>
                        <a:cubicBezTo>
                          <a:pt x="535" y="8454"/>
                          <a:pt x="-163" y="9592"/>
                          <a:pt x="33" y="10763"/>
                        </a:cubicBezTo>
                        <a:cubicBezTo>
                          <a:pt x="797" y="30281"/>
                          <a:pt x="-2819" y="24300"/>
                          <a:pt x="13113" y="36361"/>
                        </a:cubicBezTo>
                        <a:cubicBezTo>
                          <a:pt x="26253" y="46494"/>
                          <a:pt x="33041" y="53719"/>
                          <a:pt x="45228" y="37334"/>
                        </a:cubicBezTo>
                        <a:cubicBezTo>
                          <a:pt x="49849" y="31899"/>
                          <a:pt x="54792" y="27836"/>
                          <a:pt x="57289" y="22437"/>
                        </a:cubicBezTo>
                        <a:cubicBezTo>
                          <a:pt x="57114" y="18580"/>
                          <a:pt x="57772" y="14422"/>
                          <a:pt x="57227" y="1065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grpSp>
              <p:nvGrpSpPr>
                <p:cNvPr id="115" name="Gráfico 50" descr="Homem em traje de negócios">
                  <a:extLst>
                    <a:ext uri="{FF2B5EF4-FFF2-40B4-BE49-F238E27FC236}">
                      <a16:creationId xmlns:a16="http://schemas.microsoft.com/office/drawing/2014/main" id="{354B4823-A94E-5BAA-C74E-1A62FF14C155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751229" y="4818057"/>
                  <a:ext cx="82932" cy="191855"/>
                  <a:chOff x="1751229" y="4818057"/>
                  <a:chExt cx="82932" cy="191855"/>
                </a:xfrm>
                <a:solidFill>
                  <a:srgbClr val="FFFFFF"/>
                </a:solidFill>
              </p:grpSpPr>
              <p:sp>
                <p:nvSpPr>
                  <p:cNvPr id="125" name="Forma Livre: Forma 124">
                    <a:extLst>
                      <a:ext uri="{FF2B5EF4-FFF2-40B4-BE49-F238E27FC236}">
                        <a16:creationId xmlns:a16="http://schemas.microsoft.com/office/drawing/2014/main" id="{8FDBB772-94F6-D759-5676-826EE07EA14B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84178" y="4927084"/>
                    <a:ext cx="49983" cy="82829"/>
                  </a:xfrm>
                  <a:custGeom>
                    <a:avLst/>
                    <a:gdLst>
                      <a:gd name="connsiteX0" fmla="*/ 20023 w 49983"/>
                      <a:gd name="connsiteY0" fmla="*/ 25108 h 82829"/>
                      <a:gd name="connsiteX1" fmla="*/ 4613 w 49983"/>
                      <a:gd name="connsiteY1" fmla="*/ 1372 h 82829"/>
                      <a:gd name="connsiteX2" fmla="*/ 1891 w 49983"/>
                      <a:gd name="connsiteY2" fmla="*/ 65 h 82829"/>
                      <a:gd name="connsiteX3" fmla="*/ 58 w 49983"/>
                      <a:gd name="connsiteY3" fmla="*/ 2464 h 82829"/>
                      <a:gd name="connsiteX4" fmla="*/ 998 w 49983"/>
                      <a:gd name="connsiteY4" fmla="*/ 52419 h 82829"/>
                      <a:gd name="connsiteX5" fmla="*/ 38611 w 49983"/>
                      <a:gd name="connsiteY5" fmla="*/ 82583 h 82829"/>
                      <a:gd name="connsiteX6" fmla="*/ 47946 w 49983"/>
                      <a:gd name="connsiteY6" fmla="*/ 81825 h 82829"/>
                      <a:gd name="connsiteX7" fmla="*/ 49971 w 49983"/>
                      <a:gd name="connsiteY7" fmla="*/ 79208 h 82829"/>
                      <a:gd name="connsiteX8" fmla="*/ 48181 w 49983"/>
                      <a:gd name="connsiteY8" fmla="*/ 60266 h 82829"/>
                      <a:gd name="connsiteX9" fmla="*/ 20023 w 49983"/>
                      <a:gd name="connsiteY9" fmla="*/ 25108 h 828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9983" h="82829">
                        <a:moveTo>
                          <a:pt x="20023" y="25108"/>
                        </a:moveTo>
                        <a:cubicBezTo>
                          <a:pt x="14435" y="17896"/>
                          <a:pt x="8702" y="10029"/>
                          <a:pt x="4613" y="1372"/>
                        </a:cubicBezTo>
                        <a:cubicBezTo>
                          <a:pt x="4130" y="346"/>
                          <a:pt x="2992" y="-196"/>
                          <a:pt x="1891" y="65"/>
                        </a:cubicBezTo>
                        <a:cubicBezTo>
                          <a:pt x="789" y="330"/>
                          <a:pt x="25" y="1329"/>
                          <a:pt x="58" y="2464"/>
                        </a:cubicBezTo>
                        <a:cubicBezTo>
                          <a:pt x="1544" y="18825"/>
                          <a:pt x="-1437" y="37123"/>
                          <a:pt x="998" y="52419"/>
                        </a:cubicBezTo>
                        <a:cubicBezTo>
                          <a:pt x="14194" y="61728"/>
                          <a:pt x="24515" y="74283"/>
                          <a:pt x="38611" y="82583"/>
                        </a:cubicBezTo>
                        <a:cubicBezTo>
                          <a:pt x="41615" y="83396"/>
                          <a:pt x="45105" y="81947"/>
                          <a:pt x="47946" y="81825"/>
                        </a:cubicBezTo>
                        <a:cubicBezTo>
                          <a:pt x="49213" y="81633"/>
                          <a:pt x="50103" y="80482"/>
                          <a:pt x="49971" y="79208"/>
                        </a:cubicBezTo>
                        <a:cubicBezTo>
                          <a:pt x="49303" y="72860"/>
                          <a:pt x="49018" y="66641"/>
                          <a:pt x="48181" y="60266"/>
                        </a:cubicBezTo>
                        <a:cubicBezTo>
                          <a:pt x="39005" y="48737"/>
                          <a:pt x="29050" y="36994"/>
                          <a:pt x="20023" y="2510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26" name="Forma Livre: Forma 125">
                    <a:extLst>
                      <a:ext uri="{FF2B5EF4-FFF2-40B4-BE49-F238E27FC236}">
                        <a16:creationId xmlns:a16="http://schemas.microsoft.com/office/drawing/2014/main" id="{292C7BCD-849B-AC5E-3C57-E076DA10184F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79993" y="4859746"/>
                    <a:ext cx="41842" cy="66903"/>
                  </a:xfrm>
                  <a:custGeom>
                    <a:avLst/>
                    <a:gdLst>
                      <a:gd name="connsiteX0" fmla="*/ 2795 w 41842"/>
                      <a:gd name="connsiteY0" fmla="*/ 12726 h 66903"/>
                      <a:gd name="connsiteX1" fmla="*/ 28532 w 41842"/>
                      <a:gd name="connsiteY1" fmla="*/ 53551 h 66903"/>
                      <a:gd name="connsiteX2" fmla="*/ 37474 w 41842"/>
                      <a:gd name="connsiteY2" fmla="*/ 65897 h 66903"/>
                      <a:gd name="connsiteX3" fmla="*/ 41791 w 41842"/>
                      <a:gd name="connsiteY3" fmla="*/ 64111 h 66903"/>
                      <a:gd name="connsiteX4" fmla="*/ 27344 w 41842"/>
                      <a:gd name="connsiteY4" fmla="*/ 13070 h 66903"/>
                      <a:gd name="connsiteX5" fmla="*/ 25032 w 41842"/>
                      <a:gd name="connsiteY5" fmla="*/ 5160 h 66903"/>
                      <a:gd name="connsiteX6" fmla="*/ 20920 w 41842"/>
                      <a:gd name="connsiteY6" fmla="*/ 979 h 66903"/>
                      <a:gd name="connsiteX7" fmla="*/ 1501 w 41842"/>
                      <a:gd name="connsiteY7" fmla="*/ 5445 h 66903"/>
                      <a:gd name="connsiteX8" fmla="*/ 2795 w 41842"/>
                      <a:gd name="connsiteY8" fmla="*/ 12726 h 669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1842" h="66903">
                        <a:moveTo>
                          <a:pt x="2795" y="12726"/>
                        </a:moveTo>
                        <a:cubicBezTo>
                          <a:pt x="9275" y="27368"/>
                          <a:pt x="19140" y="40871"/>
                          <a:pt x="28532" y="53551"/>
                        </a:cubicBezTo>
                        <a:cubicBezTo>
                          <a:pt x="31516" y="57601"/>
                          <a:pt x="34589" y="61749"/>
                          <a:pt x="37474" y="65897"/>
                        </a:cubicBezTo>
                        <a:cubicBezTo>
                          <a:pt x="38843" y="67978"/>
                          <a:pt x="42303" y="66562"/>
                          <a:pt x="41791" y="64111"/>
                        </a:cubicBezTo>
                        <a:cubicBezTo>
                          <a:pt x="39085" y="47302"/>
                          <a:pt x="32984" y="29498"/>
                          <a:pt x="27344" y="13070"/>
                        </a:cubicBezTo>
                        <a:cubicBezTo>
                          <a:pt x="26474" y="10437"/>
                          <a:pt x="24274" y="7483"/>
                          <a:pt x="25032" y="5160"/>
                        </a:cubicBezTo>
                        <a:cubicBezTo>
                          <a:pt x="25816" y="2180"/>
                          <a:pt x="22981" y="1750"/>
                          <a:pt x="20920" y="979"/>
                        </a:cubicBezTo>
                        <a:cubicBezTo>
                          <a:pt x="14009" y="-2174"/>
                          <a:pt x="7664" y="3093"/>
                          <a:pt x="1501" y="5445"/>
                        </a:cubicBezTo>
                        <a:cubicBezTo>
                          <a:pt x="-2224" y="7344"/>
                          <a:pt x="2067" y="10119"/>
                          <a:pt x="2795" y="1272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27" name="Forma Livre: Forma 126">
                    <a:extLst>
                      <a:ext uri="{FF2B5EF4-FFF2-40B4-BE49-F238E27FC236}">
                        <a16:creationId xmlns:a16="http://schemas.microsoft.com/office/drawing/2014/main" id="{B03CCC45-66B9-65A1-0900-D15808B9227E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01639" y="4818911"/>
                    <a:ext cx="13288" cy="18036"/>
                  </a:xfrm>
                  <a:custGeom>
                    <a:avLst/>
                    <a:gdLst>
                      <a:gd name="connsiteX0" fmla="*/ 2235 w 13288"/>
                      <a:gd name="connsiteY0" fmla="*/ 9418 h 18036"/>
                      <a:gd name="connsiteX1" fmla="*/ 6552 w 13288"/>
                      <a:gd name="connsiteY1" fmla="*/ 17817 h 18036"/>
                      <a:gd name="connsiteX2" fmla="*/ 13198 w 13288"/>
                      <a:gd name="connsiteY2" fmla="*/ 9451 h 18036"/>
                      <a:gd name="connsiteX3" fmla="*/ 7227 w 13288"/>
                      <a:gd name="connsiteY3" fmla="*/ 0 h 18036"/>
                      <a:gd name="connsiteX4" fmla="*/ 3052 w 13288"/>
                      <a:gd name="connsiteY4" fmla="*/ 3470 h 18036"/>
                      <a:gd name="connsiteX5" fmla="*/ 2235 w 13288"/>
                      <a:gd name="connsiteY5" fmla="*/ 9418 h 180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3288" h="18036">
                        <a:moveTo>
                          <a:pt x="2235" y="9418"/>
                        </a:moveTo>
                        <a:cubicBezTo>
                          <a:pt x="7548" y="9551"/>
                          <a:pt x="4074" y="15945"/>
                          <a:pt x="6552" y="17817"/>
                        </a:cubicBezTo>
                        <a:cubicBezTo>
                          <a:pt x="9827" y="19333"/>
                          <a:pt x="13952" y="12607"/>
                          <a:pt x="13198" y="9451"/>
                        </a:cubicBezTo>
                        <a:cubicBezTo>
                          <a:pt x="11670" y="7281"/>
                          <a:pt x="9837" y="17"/>
                          <a:pt x="7227" y="0"/>
                        </a:cubicBezTo>
                        <a:cubicBezTo>
                          <a:pt x="5169" y="155"/>
                          <a:pt x="4918" y="2474"/>
                          <a:pt x="3052" y="3470"/>
                        </a:cubicBezTo>
                        <a:cubicBezTo>
                          <a:pt x="846" y="4711"/>
                          <a:pt x="-2115" y="8935"/>
                          <a:pt x="2235" y="941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30" name="Forma Livre: Forma 129">
                    <a:extLst>
                      <a:ext uri="{FF2B5EF4-FFF2-40B4-BE49-F238E27FC236}">
                        <a16:creationId xmlns:a16="http://schemas.microsoft.com/office/drawing/2014/main" id="{EA600CA6-8373-1F8D-91AB-D44992624567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51229" y="4818057"/>
                    <a:ext cx="18604" cy="19507"/>
                  </a:xfrm>
                  <a:custGeom>
                    <a:avLst/>
                    <a:gdLst>
                      <a:gd name="connsiteX0" fmla="*/ 17830 w 18604"/>
                      <a:gd name="connsiteY0" fmla="*/ 7420 h 19507"/>
                      <a:gd name="connsiteX1" fmla="*/ 1484 w 18604"/>
                      <a:gd name="connsiteY1" fmla="*/ 8836 h 19507"/>
                      <a:gd name="connsiteX2" fmla="*/ 88 w 18604"/>
                      <a:gd name="connsiteY2" fmla="*/ 12257 h 19507"/>
                      <a:gd name="connsiteX3" fmla="*/ 8339 w 18604"/>
                      <a:gd name="connsiteY3" fmla="*/ 18095 h 19507"/>
                      <a:gd name="connsiteX4" fmla="*/ 12083 w 18604"/>
                      <a:gd name="connsiteY4" fmla="*/ 18668 h 19507"/>
                      <a:gd name="connsiteX5" fmla="*/ 17830 w 18604"/>
                      <a:gd name="connsiteY5" fmla="*/ 7420 h 195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8604" h="19507">
                        <a:moveTo>
                          <a:pt x="17830" y="7420"/>
                        </a:moveTo>
                        <a:cubicBezTo>
                          <a:pt x="6949" y="-797"/>
                          <a:pt x="10089" y="-4559"/>
                          <a:pt x="1484" y="8836"/>
                        </a:cubicBezTo>
                        <a:cubicBezTo>
                          <a:pt x="952" y="9746"/>
                          <a:pt x="-349" y="11089"/>
                          <a:pt x="88" y="12257"/>
                        </a:cubicBezTo>
                        <a:cubicBezTo>
                          <a:pt x="1898" y="14982"/>
                          <a:pt x="5980" y="15733"/>
                          <a:pt x="8339" y="18095"/>
                        </a:cubicBezTo>
                        <a:cubicBezTo>
                          <a:pt x="8848" y="19663"/>
                          <a:pt x="11117" y="20027"/>
                          <a:pt x="12083" y="18668"/>
                        </a:cubicBezTo>
                        <a:cubicBezTo>
                          <a:pt x="13344" y="15919"/>
                          <a:pt x="21035" y="9961"/>
                          <a:pt x="17830" y="742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grpSp>
              <p:nvGrpSpPr>
                <p:cNvPr id="116" name="Gráfico 50" descr="Homem em traje de negócios">
                  <a:extLst>
                    <a:ext uri="{FF2B5EF4-FFF2-40B4-BE49-F238E27FC236}">
                      <a16:creationId xmlns:a16="http://schemas.microsoft.com/office/drawing/2014/main" id="{3523B608-1376-7D83-172D-AF27C7FD9BFD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85998" y="4775445"/>
                  <a:ext cx="413908" cy="355869"/>
                  <a:chOff x="1585998" y="4775445"/>
                  <a:chExt cx="413908" cy="355869"/>
                </a:xfrm>
                <a:solidFill>
                  <a:srgbClr val="FFFFFF"/>
                </a:solidFill>
              </p:grpSpPr>
              <p:sp>
                <p:nvSpPr>
                  <p:cNvPr id="122" name="Forma Livre: Forma 121">
                    <a:extLst>
                      <a:ext uri="{FF2B5EF4-FFF2-40B4-BE49-F238E27FC236}">
                        <a16:creationId xmlns:a16="http://schemas.microsoft.com/office/drawing/2014/main" id="{FA069063-134D-0E49-F32F-97FBFC973C86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18917" y="5096706"/>
                    <a:ext cx="85690" cy="34608"/>
                  </a:xfrm>
                  <a:custGeom>
                    <a:avLst/>
                    <a:gdLst>
                      <a:gd name="connsiteX0" fmla="*/ 85570 w 85690"/>
                      <a:gd name="connsiteY0" fmla="*/ 22776 h 34608"/>
                      <a:gd name="connsiteX1" fmla="*/ 84445 w 85690"/>
                      <a:gd name="connsiteY1" fmla="*/ 11095 h 34608"/>
                      <a:gd name="connsiteX2" fmla="*/ 82351 w 85690"/>
                      <a:gd name="connsiteY2" fmla="*/ 8694 h 34608"/>
                      <a:gd name="connsiteX3" fmla="*/ 17012 w 85690"/>
                      <a:gd name="connsiteY3" fmla="*/ 0 h 34608"/>
                      <a:gd name="connsiteX4" fmla="*/ 15163 w 85690"/>
                      <a:gd name="connsiteY4" fmla="*/ 13725 h 34608"/>
                      <a:gd name="connsiteX5" fmla="*/ 1375 w 85690"/>
                      <a:gd name="connsiteY5" fmla="*/ 29932 h 34608"/>
                      <a:gd name="connsiteX6" fmla="*/ 68 w 85690"/>
                      <a:gd name="connsiteY6" fmla="*/ 32429 h 34608"/>
                      <a:gd name="connsiteX7" fmla="*/ 85570 w 85690"/>
                      <a:gd name="connsiteY7" fmla="*/ 22776 h 346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85690" h="34608">
                        <a:moveTo>
                          <a:pt x="85570" y="22776"/>
                        </a:moveTo>
                        <a:cubicBezTo>
                          <a:pt x="85500" y="18701"/>
                          <a:pt x="84435" y="15135"/>
                          <a:pt x="84445" y="11095"/>
                        </a:cubicBezTo>
                        <a:cubicBezTo>
                          <a:pt x="84462" y="9878"/>
                          <a:pt x="83558" y="8843"/>
                          <a:pt x="82351" y="8694"/>
                        </a:cubicBezTo>
                        <a:cubicBezTo>
                          <a:pt x="60742" y="6818"/>
                          <a:pt x="38376" y="1833"/>
                          <a:pt x="17012" y="0"/>
                        </a:cubicBezTo>
                        <a:cubicBezTo>
                          <a:pt x="14435" y="3755"/>
                          <a:pt x="17935" y="9994"/>
                          <a:pt x="15163" y="13725"/>
                        </a:cubicBezTo>
                        <a:cubicBezTo>
                          <a:pt x="11061" y="19620"/>
                          <a:pt x="5917" y="25099"/>
                          <a:pt x="1375" y="29932"/>
                        </a:cubicBezTo>
                        <a:cubicBezTo>
                          <a:pt x="740" y="30607"/>
                          <a:pt x="-272" y="31569"/>
                          <a:pt x="68" y="32429"/>
                        </a:cubicBezTo>
                        <a:cubicBezTo>
                          <a:pt x="3912" y="38133"/>
                          <a:pt x="89338" y="31844"/>
                          <a:pt x="85570" y="2277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23" name="Forma Livre: Forma 122">
                    <a:extLst>
                      <a:ext uri="{FF2B5EF4-FFF2-40B4-BE49-F238E27FC236}">
                        <a16:creationId xmlns:a16="http://schemas.microsoft.com/office/drawing/2014/main" id="{331C8854-2CF8-6A40-E18E-FE17551EC9A8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21141" y="5079539"/>
                    <a:ext cx="176782" cy="50868"/>
                  </a:xfrm>
                  <a:custGeom>
                    <a:avLst/>
                    <a:gdLst>
                      <a:gd name="connsiteX0" fmla="*/ 172272 w 176782"/>
                      <a:gd name="connsiteY0" fmla="*/ 45756 h 50868"/>
                      <a:gd name="connsiteX1" fmla="*/ 160264 w 176782"/>
                      <a:gd name="connsiteY1" fmla="*/ 36377 h 50868"/>
                      <a:gd name="connsiteX2" fmla="*/ 155967 w 176782"/>
                      <a:gd name="connsiteY2" fmla="*/ 26552 h 50868"/>
                      <a:gd name="connsiteX3" fmla="*/ 156761 w 176782"/>
                      <a:gd name="connsiteY3" fmla="*/ 18272 h 50868"/>
                      <a:gd name="connsiteX4" fmla="*/ 153684 w 176782"/>
                      <a:gd name="connsiteY4" fmla="*/ 15560 h 50868"/>
                      <a:gd name="connsiteX5" fmla="*/ 3949 w 176782"/>
                      <a:gd name="connsiteY5" fmla="*/ 537 h 50868"/>
                      <a:gd name="connsiteX6" fmla="*/ 436 w 176782"/>
                      <a:gd name="connsiteY6" fmla="*/ 10687 h 50868"/>
                      <a:gd name="connsiteX7" fmla="*/ 5209 w 176782"/>
                      <a:gd name="connsiteY7" fmla="*/ 44489 h 50868"/>
                      <a:gd name="connsiteX8" fmla="*/ 176163 w 176782"/>
                      <a:gd name="connsiteY8" fmla="*/ 50867 h 50868"/>
                      <a:gd name="connsiteX9" fmla="*/ 172272 w 176782"/>
                      <a:gd name="connsiteY9" fmla="*/ 45756 h 508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782" h="50868">
                        <a:moveTo>
                          <a:pt x="172272" y="45756"/>
                        </a:moveTo>
                        <a:cubicBezTo>
                          <a:pt x="168210" y="42676"/>
                          <a:pt x="164369" y="39414"/>
                          <a:pt x="160264" y="36377"/>
                        </a:cubicBezTo>
                        <a:cubicBezTo>
                          <a:pt x="155550" y="33351"/>
                          <a:pt x="155487" y="32070"/>
                          <a:pt x="155967" y="26552"/>
                        </a:cubicBezTo>
                        <a:cubicBezTo>
                          <a:pt x="156225" y="23860"/>
                          <a:pt x="156294" y="20876"/>
                          <a:pt x="156761" y="18272"/>
                        </a:cubicBezTo>
                        <a:cubicBezTo>
                          <a:pt x="157121" y="16562"/>
                          <a:pt x="155341" y="14977"/>
                          <a:pt x="153684" y="15560"/>
                        </a:cubicBezTo>
                        <a:cubicBezTo>
                          <a:pt x="117550" y="27032"/>
                          <a:pt x="50041" y="40334"/>
                          <a:pt x="3949" y="537"/>
                        </a:cubicBezTo>
                        <a:cubicBezTo>
                          <a:pt x="-2164" y="-2423"/>
                          <a:pt x="720" y="7676"/>
                          <a:pt x="436" y="10687"/>
                        </a:cubicBezTo>
                        <a:cubicBezTo>
                          <a:pt x="1286" y="15748"/>
                          <a:pt x="-31" y="44013"/>
                          <a:pt x="5209" y="44489"/>
                        </a:cubicBezTo>
                        <a:cubicBezTo>
                          <a:pt x="60475" y="48181"/>
                          <a:pt x="120411" y="50275"/>
                          <a:pt x="176163" y="50867"/>
                        </a:cubicBezTo>
                        <a:cubicBezTo>
                          <a:pt x="178369" y="50963"/>
                          <a:pt x="174115" y="47056"/>
                          <a:pt x="172272" y="4575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24" name="Forma Livre: Forma 123">
                    <a:extLst>
                      <a:ext uri="{FF2B5EF4-FFF2-40B4-BE49-F238E27FC236}">
                        <a16:creationId xmlns:a16="http://schemas.microsoft.com/office/drawing/2014/main" id="{E988C4A4-E203-C361-603B-205C65CA23AC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85998" y="4775445"/>
                    <a:ext cx="413908" cy="325842"/>
                  </a:xfrm>
                  <a:custGeom>
                    <a:avLst/>
                    <a:gdLst>
                      <a:gd name="connsiteX0" fmla="*/ 407311 w 413908"/>
                      <a:gd name="connsiteY0" fmla="*/ 291425 h 325842"/>
                      <a:gd name="connsiteX1" fmla="*/ 404836 w 413908"/>
                      <a:gd name="connsiteY1" fmla="*/ 219014 h 325842"/>
                      <a:gd name="connsiteX2" fmla="*/ 324065 w 413908"/>
                      <a:gd name="connsiteY2" fmla="*/ 58273 h 325842"/>
                      <a:gd name="connsiteX3" fmla="*/ 251452 w 413908"/>
                      <a:gd name="connsiteY3" fmla="*/ 31749 h 325842"/>
                      <a:gd name="connsiteX4" fmla="*/ 244667 w 413908"/>
                      <a:gd name="connsiteY4" fmla="*/ 29039 h 325842"/>
                      <a:gd name="connsiteX5" fmla="*/ 243013 w 413908"/>
                      <a:gd name="connsiteY5" fmla="*/ 27276 h 325842"/>
                      <a:gd name="connsiteX6" fmla="*/ 239236 w 413908"/>
                      <a:gd name="connsiteY6" fmla="*/ 18546 h 325842"/>
                      <a:gd name="connsiteX7" fmla="*/ 235481 w 413908"/>
                      <a:gd name="connsiteY7" fmla="*/ 18635 h 325842"/>
                      <a:gd name="connsiteX8" fmla="*/ 219747 w 413908"/>
                      <a:gd name="connsiteY8" fmla="*/ 31818 h 325842"/>
                      <a:gd name="connsiteX9" fmla="*/ 209767 w 413908"/>
                      <a:gd name="connsiteY9" fmla="*/ 43956 h 325842"/>
                      <a:gd name="connsiteX10" fmla="*/ 202327 w 413908"/>
                      <a:gd name="connsiteY10" fmla="*/ 55561 h 325842"/>
                      <a:gd name="connsiteX11" fmla="*/ 201027 w 413908"/>
                      <a:gd name="connsiteY11" fmla="*/ 55696 h 325842"/>
                      <a:gd name="connsiteX12" fmla="*/ 180252 w 413908"/>
                      <a:gd name="connsiteY12" fmla="*/ 32721 h 325842"/>
                      <a:gd name="connsiteX13" fmla="*/ 176851 w 413908"/>
                      <a:gd name="connsiteY13" fmla="*/ 29903 h 325842"/>
                      <a:gd name="connsiteX14" fmla="*/ 131348 w 413908"/>
                      <a:gd name="connsiteY14" fmla="*/ 1093 h 325842"/>
                      <a:gd name="connsiteX15" fmla="*/ 125446 w 413908"/>
                      <a:gd name="connsiteY15" fmla="*/ 3934 h 325842"/>
                      <a:gd name="connsiteX16" fmla="*/ 114579 w 413908"/>
                      <a:gd name="connsiteY16" fmla="*/ 22605 h 325842"/>
                      <a:gd name="connsiteX17" fmla="*/ 110934 w 413908"/>
                      <a:gd name="connsiteY17" fmla="*/ 23895 h 325842"/>
                      <a:gd name="connsiteX18" fmla="*/ 25032 w 413908"/>
                      <a:gd name="connsiteY18" fmla="*/ 66848 h 325842"/>
                      <a:gd name="connsiteX19" fmla="*/ 14615 w 413908"/>
                      <a:gd name="connsiteY19" fmla="*/ 265017 h 325842"/>
                      <a:gd name="connsiteX20" fmla="*/ 66992 w 413908"/>
                      <a:gd name="connsiteY20" fmla="*/ 319951 h 325842"/>
                      <a:gd name="connsiteX21" fmla="*/ 70244 w 413908"/>
                      <a:gd name="connsiteY21" fmla="*/ 317473 h 325842"/>
                      <a:gd name="connsiteX22" fmla="*/ 101456 w 413908"/>
                      <a:gd name="connsiteY22" fmla="*/ 234857 h 325842"/>
                      <a:gd name="connsiteX23" fmla="*/ 96137 w 413908"/>
                      <a:gd name="connsiteY23" fmla="*/ 229213 h 325842"/>
                      <a:gd name="connsiteX24" fmla="*/ 73999 w 413908"/>
                      <a:gd name="connsiteY24" fmla="*/ 221489 h 325842"/>
                      <a:gd name="connsiteX25" fmla="*/ 57726 w 413908"/>
                      <a:gd name="connsiteY25" fmla="*/ 208511 h 325842"/>
                      <a:gd name="connsiteX26" fmla="*/ 72656 w 413908"/>
                      <a:gd name="connsiteY26" fmla="*/ 204637 h 325842"/>
                      <a:gd name="connsiteX27" fmla="*/ 47415 w 413908"/>
                      <a:gd name="connsiteY27" fmla="*/ 204128 h 325842"/>
                      <a:gd name="connsiteX28" fmla="*/ 37540 w 413908"/>
                      <a:gd name="connsiteY28" fmla="*/ 200128 h 325842"/>
                      <a:gd name="connsiteX29" fmla="*/ 44011 w 413908"/>
                      <a:gd name="connsiteY29" fmla="*/ 193839 h 325842"/>
                      <a:gd name="connsiteX30" fmla="*/ 44077 w 413908"/>
                      <a:gd name="connsiteY30" fmla="*/ 190346 h 325842"/>
                      <a:gd name="connsiteX31" fmla="*/ 34566 w 413908"/>
                      <a:gd name="connsiteY31" fmla="*/ 185086 h 325842"/>
                      <a:gd name="connsiteX32" fmla="*/ 54488 w 413908"/>
                      <a:gd name="connsiteY32" fmla="*/ 178291 h 325842"/>
                      <a:gd name="connsiteX33" fmla="*/ 64018 w 413908"/>
                      <a:gd name="connsiteY33" fmla="*/ 176608 h 325842"/>
                      <a:gd name="connsiteX34" fmla="*/ 64220 w 413908"/>
                      <a:gd name="connsiteY34" fmla="*/ 171956 h 325842"/>
                      <a:gd name="connsiteX35" fmla="*/ 50548 w 413908"/>
                      <a:gd name="connsiteY35" fmla="*/ 160990 h 325842"/>
                      <a:gd name="connsiteX36" fmla="*/ 63039 w 413908"/>
                      <a:gd name="connsiteY36" fmla="*/ 159554 h 325842"/>
                      <a:gd name="connsiteX37" fmla="*/ 97708 w 413908"/>
                      <a:gd name="connsiteY37" fmla="*/ 172777 h 325842"/>
                      <a:gd name="connsiteX38" fmla="*/ 102617 w 413908"/>
                      <a:gd name="connsiteY38" fmla="*/ 176439 h 325842"/>
                      <a:gd name="connsiteX39" fmla="*/ 118929 w 413908"/>
                      <a:gd name="connsiteY39" fmla="*/ 194624 h 325842"/>
                      <a:gd name="connsiteX40" fmla="*/ 146999 w 413908"/>
                      <a:gd name="connsiteY40" fmla="*/ 229507 h 325842"/>
                      <a:gd name="connsiteX41" fmla="*/ 149126 w 413908"/>
                      <a:gd name="connsiteY41" fmla="*/ 231363 h 325842"/>
                      <a:gd name="connsiteX42" fmla="*/ 170295 w 413908"/>
                      <a:gd name="connsiteY42" fmla="*/ 233911 h 325842"/>
                      <a:gd name="connsiteX43" fmla="*/ 196617 w 413908"/>
                      <a:gd name="connsiteY43" fmla="*/ 234403 h 325842"/>
                      <a:gd name="connsiteX44" fmla="*/ 194070 w 413908"/>
                      <a:gd name="connsiteY44" fmla="*/ 87580 h 325842"/>
                      <a:gd name="connsiteX45" fmla="*/ 176262 w 413908"/>
                      <a:gd name="connsiteY45" fmla="*/ 64244 h 325842"/>
                      <a:gd name="connsiteX46" fmla="*/ 165931 w 413908"/>
                      <a:gd name="connsiteY46" fmla="*/ 55723 h 325842"/>
                      <a:gd name="connsiteX47" fmla="*/ 163615 w 413908"/>
                      <a:gd name="connsiteY47" fmla="*/ 53529 h 325842"/>
                      <a:gd name="connsiteX48" fmla="*/ 174350 w 413908"/>
                      <a:gd name="connsiteY48" fmla="*/ 42239 h 325842"/>
                      <a:gd name="connsiteX49" fmla="*/ 196491 w 413908"/>
                      <a:gd name="connsiteY49" fmla="*/ 61714 h 325842"/>
                      <a:gd name="connsiteX50" fmla="*/ 213790 w 413908"/>
                      <a:gd name="connsiteY50" fmla="*/ 53559 h 325842"/>
                      <a:gd name="connsiteX51" fmla="*/ 215050 w 413908"/>
                      <a:gd name="connsiteY51" fmla="*/ 51545 h 325842"/>
                      <a:gd name="connsiteX52" fmla="*/ 223013 w 413908"/>
                      <a:gd name="connsiteY52" fmla="*/ 43483 h 325842"/>
                      <a:gd name="connsiteX53" fmla="*/ 224418 w 413908"/>
                      <a:gd name="connsiteY53" fmla="*/ 43708 h 325842"/>
                      <a:gd name="connsiteX54" fmla="*/ 229771 w 413908"/>
                      <a:gd name="connsiteY54" fmla="*/ 54131 h 325842"/>
                      <a:gd name="connsiteX55" fmla="*/ 228941 w 413908"/>
                      <a:gd name="connsiteY55" fmla="*/ 56427 h 325842"/>
                      <a:gd name="connsiteX56" fmla="*/ 226383 w 413908"/>
                      <a:gd name="connsiteY56" fmla="*/ 58501 h 325842"/>
                      <a:gd name="connsiteX57" fmla="*/ 215698 w 413908"/>
                      <a:gd name="connsiteY57" fmla="*/ 69984 h 325842"/>
                      <a:gd name="connsiteX58" fmla="*/ 216813 w 413908"/>
                      <a:gd name="connsiteY58" fmla="*/ 80616 h 325842"/>
                      <a:gd name="connsiteX59" fmla="*/ 218725 w 413908"/>
                      <a:gd name="connsiteY59" fmla="*/ 87844 h 325842"/>
                      <a:gd name="connsiteX60" fmla="*/ 227303 w 413908"/>
                      <a:gd name="connsiteY60" fmla="*/ 116622 h 325842"/>
                      <a:gd name="connsiteX61" fmla="*/ 241386 w 413908"/>
                      <a:gd name="connsiteY61" fmla="*/ 178338 h 325842"/>
                      <a:gd name="connsiteX62" fmla="*/ 249266 w 413908"/>
                      <a:gd name="connsiteY62" fmla="*/ 230292 h 325842"/>
                      <a:gd name="connsiteX63" fmla="*/ 252054 w 413908"/>
                      <a:gd name="connsiteY63" fmla="*/ 232505 h 325842"/>
                      <a:gd name="connsiteX64" fmla="*/ 272674 w 413908"/>
                      <a:gd name="connsiteY64" fmla="*/ 228714 h 325842"/>
                      <a:gd name="connsiteX65" fmla="*/ 289850 w 413908"/>
                      <a:gd name="connsiteY65" fmla="*/ 222064 h 325842"/>
                      <a:gd name="connsiteX66" fmla="*/ 306221 w 413908"/>
                      <a:gd name="connsiteY66" fmla="*/ 219725 h 325842"/>
                      <a:gd name="connsiteX67" fmla="*/ 316854 w 413908"/>
                      <a:gd name="connsiteY67" fmla="*/ 218184 h 325842"/>
                      <a:gd name="connsiteX68" fmla="*/ 329557 w 413908"/>
                      <a:gd name="connsiteY68" fmla="*/ 218025 h 325842"/>
                      <a:gd name="connsiteX69" fmla="*/ 337529 w 413908"/>
                      <a:gd name="connsiteY69" fmla="*/ 225200 h 325842"/>
                      <a:gd name="connsiteX70" fmla="*/ 339465 w 413908"/>
                      <a:gd name="connsiteY70" fmla="*/ 227145 h 325842"/>
                      <a:gd name="connsiteX71" fmla="*/ 350441 w 413908"/>
                      <a:gd name="connsiteY71" fmla="*/ 241506 h 325842"/>
                      <a:gd name="connsiteX72" fmla="*/ 353025 w 413908"/>
                      <a:gd name="connsiteY72" fmla="*/ 252949 h 325842"/>
                      <a:gd name="connsiteX73" fmla="*/ 345714 w 413908"/>
                      <a:gd name="connsiteY73" fmla="*/ 254418 h 325842"/>
                      <a:gd name="connsiteX74" fmla="*/ 310208 w 413908"/>
                      <a:gd name="connsiteY74" fmla="*/ 272956 h 325842"/>
                      <a:gd name="connsiteX75" fmla="*/ 369694 w 413908"/>
                      <a:gd name="connsiteY75" fmla="*/ 324225 h 325842"/>
                      <a:gd name="connsiteX76" fmla="*/ 371960 w 413908"/>
                      <a:gd name="connsiteY76" fmla="*/ 325843 h 325842"/>
                      <a:gd name="connsiteX77" fmla="*/ 404724 w 413908"/>
                      <a:gd name="connsiteY77" fmla="*/ 298594 h 325842"/>
                      <a:gd name="connsiteX78" fmla="*/ 407311 w 413908"/>
                      <a:gd name="connsiteY78" fmla="*/ 291425 h 3258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413908" h="325842">
                        <a:moveTo>
                          <a:pt x="407311" y="291425"/>
                        </a:moveTo>
                        <a:cubicBezTo>
                          <a:pt x="418555" y="273241"/>
                          <a:pt x="413874" y="244827"/>
                          <a:pt x="404836" y="219014"/>
                        </a:cubicBezTo>
                        <a:cubicBezTo>
                          <a:pt x="380790" y="157460"/>
                          <a:pt x="361675" y="106214"/>
                          <a:pt x="324065" y="58273"/>
                        </a:cubicBezTo>
                        <a:cubicBezTo>
                          <a:pt x="307151" y="39278"/>
                          <a:pt x="273339" y="38167"/>
                          <a:pt x="251452" y="31749"/>
                        </a:cubicBezTo>
                        <a:cubicBezTo>
                          <a:pt x="249732" y="31289"/>
                          <a:pt x="246983" y="30194"/>
                          <a:pt x="244667" y="29039"/>
                        </a:cubicBezTo>
                        <a:cubicBezTo>
                          <a:pt x="244032" y="28722"/>
                          <a:pt x="243285" y="27935"/>
                          <a:pt x="243013" y="27276"/>
                        </a:cubicBezTo>
                        <a:cubicBezTo>
                          <a:pt x="241779" y="24276"/>
                          <a:pt x="240539" y="21566"/>
                          <a:pt x="239236" y="18546"/>
                        </a:cubicBezTo>
                        <a:cubicBezTo>
                          <a:pt x="238604" y="16892"/>
                          <a:pt x="236529" y="17203"/>
                          <a:pt x="235481" y="18635"/>
                        </a:cubicBezTo>
                        <a:cubicBezTo>
                          <a:pt x="232378" y="22595"/>
                          <a:pt x="225963" y="27799"/>
                          <a:pt x="219747" y="31818"/>
                        </a:cubicBezTo>
                        <a:cubicBezTo>
                          <a:pt x="218818" y="32764"/>
                          <a:pt x="211325" y="41690"/>
                          <a:pt x="209767" y="43956"/>
                        </a:cubicBezTo>
                        <a:cubicBezTo>
                          <a:pt x="208212" y="46222"/>
                          <a:pt x="204897" y="51922"/>
                          <a:pt x="202327" y="55561"/>
                        </a:cubicBezTo>
                        <a:cubicBezTo>
                          <a:pt x="202023" y="55991"/>
                          <a:pt x="201411" y="56053"/>
                          <a:pt x="201027" y="55696"/>
                        </a:cubicBezTo>
                        <a:cubicBezTo>
                          <a:pt x="196240" y="51257"/>
                          <a:pt x="186686" y="36284"/>
                          <a:pt x="180252" y="32721"/>
                        </a:cubicBezTo>
                        <a:cubicBezTo>
                          <a:pt x="179322" y="32205"/>
                          <a:pt x="177748" y="30525"/>
                          <a:pt x="176851" y="29903"/>
                        </a:cubicBezTo>
                        <a:cubicBezTo>
                          <a:pt x="162362" y="19492"/>
                          <a:pt x="142228" y="15400"/>
                          <a:pt x="131348" y="1093"/>
                        </a:cubicBezTo>
                        <a:cubicBezTo>
                          <a:pt x="128440" y="-1934"/>
                          <a:pt x="127302" y="2095"/>
                          <a:pt x="125446" y="3934"/>
                        </a:cubicBezTo>
                        <a:cubicBezTo>
                          <a:pt x="120997" y="9498"/>
                          <a:pt x="116336" y="15397"/>
                          <a:pt x="114579" y="22605"/>
                        </a:cubicBezTo>
                        <a:cubicBezTo>
                          <a:pt x="114440" y="23131"/>
                          <a:pt x="111539" y="23766"/>
                          <a:pt x="110934" y="23895"/>
                        </a:cubicBezTo>
                        <a:cubicBezTo>
                          <a:pt x="84942" y="29443"/>
                          <a:pt x="47385" y="40416"/>
                          <a:pt x="25032" y="66848"/>
                        </a:cubicBezTo>
                        <a:cubicBezTo>
                          <a:pt x="-9706" y="121442"/>
                          <a:pt x="-3428" y="214029"/>
                          <a:pt x="14615" y="265017"/>
                        </a:cubicBezTo>
                        <a:cubicBezTo>
                          <a:pt x="21724" y="290334"/>
                          <a:pt x="43319" y="310437"/>
                          <a:pt x="66992" y="319951"/>
                        </a:cubicBezTo>
                        <a:cubicBezTo>
                          <a:pt x="68590" y="320623"/>
                          <a:pt x="70476" y="319204"/>
                          <a:pt x="70244" y="317473"/>
                        </a:cubicBezTo>
                        <a:cubicBezTo>
                          <a:pt x="69291" y="287055"/>
                          <a:pt x="82630" y="256432"/>
                          <a:pt x="101456" y="234857"/>
                        </a:cubicBezTo>
                        <a:cubicBezTo>
                          <a:pt x="103868" y="231056"/>
                          <a:pt x="98760" y="230837"/>
                          <a:pt x="96137" y="229213"/>
                        </a:cubicBezTo>
                        <a:cubicBezTo>
                          <a:pt x="88611" y="223662"/>
                          <a:pt x="77406" y="221432"/>
                          <a:pt x="73999" y="221489"/>
                        </a:cubicBezTo>
                        <a:cubicBezTo>
                          <a:pt x="69010" y="221379"/>
                          <a:pt x="53528" y="216583"/>
                          <a:pt x="57726" y="208511"/>
                        </a:cubicBezTo>
                        <a:cubicBezTo>
                          <a:pt x="60796" y="206642"/>
                          <a:pt x="76543" y="211217"/>
                          <a:pt x="72656" y="204637"/>
                        </a:cubicBezTo>
                        <a:cubicBezTo>
                          <a:pt x="64607" y="197224"/>
                          <a:pt x="56036" y="204366"/>
                          <a:pt x="47415" y="204128"/>
                        </a:cubicBezTo>
                        <a:cubicBezTo>
                          <a:pt x="43296" y="203985"/>
                          <a:pt x="37481" y="204091"/>
                          <a:pt x="37540" y="200128"/>
                        </a:cubicBezTo>
                        <a:cubicBezTo>
                          <a:pt x="37884" y="198097"/>
                          <a:pt x="39862" y="195252"/>
                          <a:pt x="44011" y="193839"/>
                        </a:cubicBezTo>
                        <a:cubicBezTo>
                          <a:pt x="46250" y="193158"/>
                          <a:pt x="46369" y="190799"/>
                          <a:pt x="44077" y="190346"/>
                        </a:cubicBezTo>
                        <a:cubicBezTo>
                          <a:pt x="37044" y="188715"/>
                          <a:pt x="34536" y="186307"/>
                          <a:pt x="34566" y="185086"/>
                        </a:cubicBezTo>
                        <a:cubicBezTo>
                          <a:pt x="34153" y="181563"/>
                          <a:pt x="49641" y="178907"/>
                          <a:pt x="54488" y="178291"/>
                        </a:cubicBezTo>
                        <a:cubicBezTo>
                          <a:pt x="57610" y="177762"/>
                          <a:pt x="60839" y="177216"/>
                          <a:pt x="64018" y="176608"/>
                        </a:cubicBezTo>
                        <a:cubicBezTo>
                          <a:pt x="66436" y="176227"/>
                          <a:pt x="66602" y="172549"/>
                          <a:pt x="64220" y="171956"/>
                        </a:cubicBezTo>
                        <a:cubicBezTo>
                          <a:pt x="54878" y="169254"/>
                          <a:pt x="49357" y="165281"/>
                          <a:pt x="50548" y="160990"/>
                        </a:cubicBezTo>
                        <a:cubicBezTo>
                          <a:pt x="53895" y="158817"/>
                          <a:pt x="59688" y="159399"/>
                          <a:pt x="63039" y="159554"/>
                        </a:cubicBezTo>
                        <a:cubicBezTo>
                          <a:pt x="80790" y="157040"/>
                          <a:pt x="92435" y="170848"/>
                          <a:pt x="97708" y="172777"/>
                        </a:cubicBezTo>
                        <a:cubicBezTo>
                          <a:pt x="99243" y="173339"/>
                          <a:pt x="100914" y="175169"/>
                          <a:pt x="102617" y="176439"/>
                        </a:cubicBezTo>
                        <a:cubicBezTo>
                          <a:pt x="110256" y="181338"/>
                          <a:pt x="113643" y="186337"/>
                          <a:pt x="118929" y="194624"/>
                        </a:cubicBezTo>
                        <a:cubicBezTo>
                          <a:pt x="127607" y="206804"/>
                          <a:pt x="137749" y="217982"/>
                          <a:pt x="146999" y="229507"/>
                        </a:cubicBezTo>
                        <a:cubicBezTo>
                          <a:pt x="147227" y="230523"/>
                          <a:pt x="148090" y="231274"/>
                          <a:pt x="149126" y="231363"/>
                        </a:cubicBezTo>
                        <a:cubicBezTo>
                          <a:pt x="156175" y="231972"/>
                          <a:pt x="163354" y="232958"/>
                          <a:pt x="170295" y="233911"/>
                        </a:cubicBezTo>
                        <a:cubicBezTo>
                          <a:pt x="174102" y="233735"/>
                          <a:pt x="197497" y="239561"/>
                          <a:pt x="196617" y="234403"/>
                        </a:cubicBezTo>
                        <a:cubicBezTo>
                          <a:pt x="199780" y="190409"/>
                          <a:pt x="197811" y="135395"/>
                          <a:pt x="194070" y="87580"/>
                        </a:cubicBezTo>
                        <a:cubicBezTo>
                          <a:pt x="193094" y="85069"/>
                          <a:pt x="181565" y="71575"/>
                          <a:pt x="176262" y="64244"/>
                        </a:cubicBezTo>
                        <a:cubicBezTo>
                          <a:pt x="174562" y="60099"/>
                          <a:pt x="168366" y="57383"/>
                          <a:pt x="165931" y="55723"/>
                        </a:cubicBezTo>
                        <a:cubicBezTo>
                          <a:pt x="164925" y="55240"/>
                          <a:pt x="163424" y="53817"/>
                          <a:pt x="163615" y="53529"/>
                        </a:cubicBezTo>
                        <a:cubicBezTo>
                          <a:pt x="167989" y="46963"/>
                          <a:pt x="172508" y="39467"/>
                          <a:pt x="174350" y="42239"/>
                        </a:cubicBezTo>
                        <a:cubicBezTo>
                          <a:pt x="180917" y="50092"/>
                          <a:pt x="188942" y="54396"/>
                          <a:pt x="196491" y="61714"/>
                        </a:cubicBezTo>
                        <a:cubicBezTo>
                          <a:pt x="202678" y="63685"/>
                          <a:pt x="208387" y="55981"/>
                          <a:pt x="213790" y="53559"/>
                        </a:cubicBezTo>
                        <a:cubicBezTo>
                          <a:pt x="214537" y="53159"/>
                          <a:pt x="215017" y="52391"/>
                          <a:pt x="215050" y="51545"/>
                        </a:cubicBezTo>
                        <a:cubicBezTo>
                          <a:pt x="215348" y="48435"/>
                          <a:pt x="222811" y="43698"/>
                          <a:pt x="223013" y="43483"/>
                        </a:cubicBezTo>
                        <a:cubicBezTo>
                          <a:pt x="223429" y="43043"/>
                          <a:pt x="224157" y="43165"/>
                          <a:pt x="224418" y="43708"/>
                        </a:cubicBezTo>
                        <a:cubicBezTo>
                          <a:pt x="226066" y="47138"/>
                          <a:pt x="227955" y="50711"/>
                          <a:pt x="229771" y="54131"/>
                        </a:cubicBezTo>
                        <a:cubicBezTo>
                          <a:pt x="230228" y="54992"/>
                          <a:pt x="229834" y="56037"/>
                          <a:pt x="228941" y="56427"/>
                        </a:cubicBezTo>
                        <a:cubicBezTo>
                          <a:pt x="227832" y="56914"/>
                          <a:pt x="226694" y="57803"/>
                          <a:pt x="226383" y="58501"/>
                        </a:cubicBezTo>
                        <a:cubicBezTo>
                          <a:pt x="225183" y="61045"/>
                          <a:pt x="217878" y="65306"/>
                          <a:pt x="215698" y="69984"/>
                        </a:cubicBezTo>
                        <a:cubicBezTo>
                          <a:pt x="213912" y="73818"/>
                          <a:pt x="215374" y="77073"/>
                          <a:pt x="216813" y="80616"/>
                        </a:cubicBezTo>
                        <a:cubicBezTo>
                          <a:pt x="217885" y="83246"/>
                          <a:pt x="219066" y="85754"/>
                          <a:pt x="218725" y="87844"/>
                        </a:cubicBezTo>
                        <a:cubicBezTo>
                          <a:pt x="219473" y="97927"/>
                          <a:pt x="224293" y="107078"/>
                          <a:pt x="227303" y="116622"/>
                        </a:cubicBezTo>
                        <a:cubicBezTo>
                          <a:pt x="234998" y="136437"/>
                          <a:pt x="237552" y="157645"/>
                          <a:pt x="241386" y="178338"/>
                        </a:cubicBezTo>
                        <a:cubicBezTo>
                          <a:pt x="244545" y="195447"/>
                          <a:pt x="248194" y="212815"/>
                          <a:pt x="249266" y="230292"/>
                        </a:cubicBezTo>
                        <a:cubicBezTo>
                          <a:pt x="249319" y="231668"/>
                          <a:pt x="250698" y="232773"/>
                          <a:pt x="252054" y="232505"/>
                        </a:cubicBezTo>
                        <a:cubicBezTo>
                          <a:pt x="258995" y="231320"/>
                          <a:pt x="265800" y="229971"/>
                          <a:pt x="272674" y="228714"/>
                        </a:cubicBezTo>
                        <a:cubicBezTo>
                          <a:pt x="277510" y="225058"/>
                          <a:pt x="283061" y="222468"/>
                          <a:pt x="289850" y="222064"/>
                        </a:cubicBezTo>
                        <a:cubicBezTo>
                          <a:pt x="296406" y="221952"/>
                          <a:pt x="299542" y="217499"/>
                          <a:pt x="306221" y="219725"/>
                        </a:cubicBezTo>
                        <a:cubicBezTo>
                          <a:pt x="309606" y="219342"/>
                          <a:pt x="313360" y="218108"/>
                          <a:pt x="316854" y="218184"/>
                        </a:cubicBezTo>
                        <a:cubicBezTo>
                          <a:pt x="320880" y="217449"/>
                          <a:pt x="329557" y="218025"/>
                          <a:pt x="329557" y="218025"/>
                        </a:cubicBezTo>
                        <a:cubicBezTo>
                          <a:pt x="329557" y="218025"/>
                          <a:pt x="335045" y="220764"/>
                          <a:pt x="337529" y="225200"/>
                        </a:cubicBezTo>
                        <a:cubicBezTo>
                          <a:pt x="337698" y="226183"/>
                          <a:pt x="338466" y="226967"/>
                          <a:pt x="339465" y="227145"/>
                        </a:cubicBezTo>
                        <a:cubicBezTo>
                          <a:pt x="347877" y="228029"/>
                          <a:pt x="349607" y="233805"/>
                          <a:pt x="350441" y="241506"/>
                        </a:cubicBezTo>
                        <a:cubicBezTo>
                          <a:pt x="351271" y="245211"/>
                          <a:pt x="353302" y="249376"/>
                          <a:pt x="353025" y="252949"/>
                        </a:cubicBezTo>
                        <a:cubicBezTo>
                          <a:pt x="352948" y="253849"/>
                          <a:pt x="348254" y="253147"/>
                          <a:pt x="345714" y="254418"/>
                        </a:cubicBezTo>
                        <a:cubicBezTo>
                          <a:pt x="334800" y="262833"/>
                          <a:pt x="324962" y="273479"/>
                          <a:pt x="310208" y="272956"/>
                        </a:cubicBezTo>
                        <a:cubicBezTo>
                          <a:pt x="294461" y="277207"/>
                          <a:pt x="360157" y="290569"/>
                          <a:pt x="369694" y="324225"/>
                        </a:cubicBezTo>
                        <a:cubicBezTo>
                          <a:pt x="370035" y="325214"/>
                          <a:pt x="370964" y="325843"/>
                          <a:pt x="371960" y="325843"/>
                        </a:cubicBezTo>
                        <a:cubicBezTo>
                          <a:pt x="384048" y="322680"/>
                          <a:pt x="401267" y="311036"/>
                          <a:pt x="404724" y="298594"/>
                        </a:cubicBezTo>
                        <a:cubicBezTo>
                          <a:pt x="404889" y="298055"/>
                          <a:pt x="407006" y="291918"/>
                          <a:pt x="407311" y="29142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sp>
              <p:nvSpPr>
                <p:cNvPr id="117" name="Forma Livre: Forma 116">
                  <a:extLst>
                    <a:ext uri="{FF2B5EF4-FFF2-40B4-BE49-F238E27FC236}">
                      <a16:creationId xmlns:a16="http://schemas.microsoft.com/office/drawing/2014/main" id="{FB70D7AA-BA04-5620-93C6-9AF79CE6388C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872808" y="4994354"/>
                  <a:ext cx="39049" cy="44950"/>
                </a:xfrm>
                <a:custGeom>
                  <a:avLst/>
                  <a:gdLst>
                    <a:gd name="connsiteX0" fmla="*/ 7840 w 39049"/>
                    <a:gd name="connsiteY0" fmla="*/ 2172 h 44950"/>
                    <a:gd name="connsiteX1" fmla="*/ 23008 w 39049"/>
                    <a:gd name="connsiteY1" fmla="*/ 2172 h 44950"/>
                    <a:gd name="connsiteX2" fmla="*/ 37610 w 39049"/>
                    <a:gd name="connsiteY2" fmla="*/ 14928 h 44950"/>
                    <a:gd name="connsiteX3" fmla="*/ 37752 w 39049"/>
                    <a:gd name="connsiteY3" fmla="*/ 27403 h 44950"/>
                    <a:gd name="connsiteX4" fmla="*/ 39029 w 39049"/>
                    <a:gd name="connsiteY4" fmla="*/ 34916 h 44950"/>
                    <a:gd name="connsiteX5" fmla="*/ 36902 w 39049"/>
                    <a:gd name="connsiteY5" fmla="*/ 42286 h 44950"/>
                    <a:gd name="connsiteX6" fmla="*/ 22442 w 39049"/>
                    <a:gd name="connsiteY6" fmla="*/ 44695 h 44950"/>
                    <a:gd name="connsiteX7" fmla="*/ 12660 w 39049"/>
                    <a:gd name="connsiteY7" fmla="*/ 33070 h 44950"/>
                    <a:gd name="connsiteX8" fmla="*/ 823 w 39049"/>
                    <a:gd name="connsiteY8" fmla="*/ 19460 h 44950"/>
                    <a:gd name="connsiteX9" fmla="*/ 7840 w 39049"/>
                    <a:gd name="connsiteY9" fmla="*/ 2172 h 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9049" h="44950">
                      <a:moveTo>
                        <a:pt x="7840" y="2172"/>
                      </a:moveTo>
                      <a:cubicBezTo>
                        <a:pt x="15511" y="-1513"/>
                        <a:pt x="18896" y="187"/>
                        <a:pt x="23008" y="2172"/>
                      </a:cubicBezTo>
                      <a:cubicBezTo>
                        <a:pt x="27120" y="4157"/>
                        <a:pt x="35906" y="9685"/>
                        <a:pt x="37610" y="14928"/>
                      </a:cubicBezTo>
                      <a:cubicBezTo>
                        <a:pt x="39310" y="20172"/>
                        <a:pt x="37610" y="25134"/>
                        <a:pt x="37752" y="27403"/>
                      </a:cubicBezTo>
                      <a:cubicBezTo>
                        <a:pt x="37894" y="29672"/>
                        <a:pt x="38886" y="31088"/>
                        <a:pt x="39029" y="34916"/>
                      </a:cubicBezTo>
                      <a:cubicBezTo>
                        <a:pt x="39171" y="38743"/>
                        <a:pt x="38602" y="41721"/>
                        <a:pt x="36902" y="42286"/>
                      </a:cubicBezTo>
                      <a:cubicBezTo>
                        <a:pt x="35201" y="42852"/>
                        <a:pt x="26269" y="45829"/>
                        <a:pt x="22442" y="44695"/>
                      </a:cubicBezTo>
                      <a:cubicBezTo>
                        <a:pt x="18614" y="43560"/>
                        <a:pt x="16487" y="36332"/>
                        <a:pt x="12660" y="33070"/>
                      </a:cubicBezTo>
                      <a:cubicBezTo>
                        <a:pt x="8832" y="29808"/>
                        <a:pt x="2504" y="24747"/>
                        <a:pt x="823" y="19460"/>
                      </a:cubicBezTo>
                      <a:cubicBezTo>
                        <a:pt x="-1162" y="13228"/>
                        <a:pt x="168" y="5857"/>
                        <a:pt x="7840" y="217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18" name="Forma Livre: Forma 117">
                  <a:extLst>
                    <a:ext uri="{FF2B5EF4-FFF2-40B4-BE49-F238E27FC236}">
                      <a16:creationId xmlns:a16="http://schemas.microsoft.com/office/drawing/2014/main" id="{884E2977-6F97-C1D9-E6B0-764C8F1C5074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881820" y="4999843"/>
                  <a:ext cx="22827" cy="21837"/>
                </a:xfrm>
                <a:custGeom>
                  <a:avLst/>
                  <a:gdLst>
                    <a:gd name="connsiteX0" fmla="*/ 1948 w 22827"/>
                    <a:gd name="connsiteY0" fmla="*/ 1715 h 21837"/>
                    <a:gd name="connsiteX1" fmla="*/ 17258 w 22827"/>
                    <a:gd name="connsiteY1" fmla="*/ 4550 h 21837"/>
                    <a:gd name="connsiteX2" fmla="*/ 20589 w 22827"/>
                    <a:gd name="connsiteY2" fmla="*/ 20568 h 21837"/>
                    <a:gd name="connsiteX3" fmla="*/ 4640 w 22827"/>
                    <a:gd name="connsiteY3" fmla="*/ 16529 h 21837"/>
                    <a:gd name="connsiteX4" fmla="*/ 1948 w 22827"/>
                    <a:gd name="connsiteY4" fmla="*/ 1715 h 218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2827" h="21837">
                      <a:moveTo>
                        <a:pt x="1948" y="1715"/>
                      </a:moveTo>
                      <a:cubicBezTo>
                        <a:pt x="6427" y="-1775"/>
                        <a:pt x="13003" y="511"/>
                        <a:pt x="17258" y="4550"/>
                      </a:cubicBezTo>
                      <a:cubicBezTo>
                        <a:pt x="22134" y="9181"/>
                        <a:pt x="25124" y="17663"/>
                        <a:pt x="20589" y="20568"/>
                      </a:cubicBezTo>
                      <a:cubicBezTo>
                        <a:pt x="16053" y="23472"/>
                        <a:pt x="8091" y="21084"/>
                        <a:pt x="4640" y="16529"/>
                      </a:cubicBezTo>
                      <a:cubicBezTo>
                        <a:pt x="1097" y="11851"/>
                        <a:pt x="-2234" y="4973"/>
                        <a:pt x="1948" y="171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grpSp>
              <p:nvGrpSpPr>
                <p:cNvPr id="119" name="Gráfico 50" descr="Homem em traje de negócios">
                  <a:extLst>
                    <a:ext uri="{FF2B5EF4-FFF2-40B4-BE49-F238E27FC236}">
                      <a16:creationId xmlns:a16="http://schemas.microsoft.com/office/drawing/2014/main" id="{2AEBDF8E-E170-C5A7-4595-0CA23A4D5FCF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83245" y="4734920"/>
                  <a:ext cx="420352" cy="401225"/>
                  <a:chOff x="1583245" y="4734920"/>
                  <a:chExt cx="420352" cy="401225"/>
                </a:xfrm>
                <a:solidFill>
                  <a:srgbClr val="000000"/>
                </a:solidFill>
              </p:grpSpPr>
              <p:sp>
                <p:nvSpPr>
                  <p:cNvPr id="120" name="Forma Livre: Forma 119">
                    <a:extLst>
                      <a:ext uri="{FF2B5EF4-FFF2-40B4-BE49-F238E27FC236}">
                        <a16:creationId xmlns:a16="http://schemas.microsoft.com/office/drawing/2014/main" id="{DDD5E8B8-97EB-9124-705E-F73414252FAD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83245" y="4734920"/>
                    <a:ext cx="420352" cy="401225"/>
                  </a:xfrm>
                  <a:custGeom>
                    <a:avLst/>
                    <a:gdLst>
                      <a:gd name="connsiteX0" fmla="*/ 414642 w 420352"/>
                      <a:gd name="connsiteY0" fmla="*/ 267892 h 401225"/>
                      <a:gd name="connsiteX1" fmla="*/ 358715 w 420352"/>
                      <a:gd name="connsiteY1" fmla="*/ 139607 h 401225"/>
                      <a:gd name="connsiteX2" fmla="*/ 324380 w 420352"/>
                      <a:gd name="connsiteY2" fmla="*/ 90964 h 401225"/>
                      <a:gd name="connsiteX3" fmla="*/ 261870 w 420352"/>
                      <a:gd name="connsiteY3" fmla="*/ 70514 h 401225"/>
                      <a:gd name="connsiteX4" fmla="*/ 250355 w 420352"/>
                      <a:gd name="connsiteY4" fmla="*/ 66719 h 401225"/>
                      <a:gd name="connsiteX5" fmla="*/ 247235 w 420352"/>
                      <a:gd name="connsiteY5" fmla="*/ 67622 h 401225"/>
                      <a:gd name="connsiteX6" fmla="*/ 241545 w 420352"/>
                      <a:gd name="connsiteY6" fmla="*/ 55855 h 401225"/>
                      <a:gd name="connsiteX7" fmla="*/ 238684 w 420352"/>
                      <a:gd name="connsiteY7" fmla="*/ 55855 h 401225"/>
                      <a:gd name="connsiteX8" fmla="*/ 236084 w 420352"/>
                      <a:gd name="connsiteY8" fmla="*/ 59369 h 401225"/>
                      <a:gd name="connsiteX9" fmla="*/ 236127 w 420352"/>
                      <a:gd name="connsiteY9" fmla="*/ 50390 h 401225"/>
                      <a:gd name="connsiteX10" fmla="*/ 238766 w 420352"/>
                      <a:gd name="connsiteY10" fmla="*/ 40797 h 401225"/>
                      <a:gd name="connsiteX11" fmla="*/ 235855 w 420352"/>
                      <a:gd name="connsiteY11" fmla="*/ 38561 h 401225"/>
                      <a:gd name="connsiteX12" fmla="*/ 229752 w 420352"/>
                      <a:gd name="connsiteY12" fmla="*/ 48769 h 401225"/>
                      <a:gd name="connsiteX13" fmla="*/ 230609 w 420352"/>
                      <a:gd name="connsiteY13" fmla="*/ 64714 h 401225"/>
                      <a:gd name="connsiteX14" fmla="*/ 223073 w 420352"/>
                      <a:gd name="connsiteY14" fmla="*/ 70484 h 401225"/>
                      <a:gd name="connsiteX15" fmla="*/ 220952 w 420352"/>
                      <a:gd name="connsiteY15" fmla="*/ 72389 h 401225"/>
                      <a:gd name="connsiteX16" fmla="*/ 204762 w 420352"/>
                      <a:gd name="connsiteY16" fmla="*/ 94497 h 401225"/>
                      <a:gd name="connsiteX17" fmla="*/ 183316 w 420352"/>
                      <a:gd name="connsiteY17" fmla="*/ 71010 h 401225"/>
                      <a:gd name="connsiteX18" fmla="*/ 181824 w 420352"/>
                      <a:gd name="connsiteY18" fmla="*/ 69925 h 401225"/>
                      <a:gd name="connsiteX19" fmla="*/ 140380 w 420352"/>
                      <a:gd name="connsiteY19" fmla="*/ 45941 h 401225"/>
                      <a:gd name="connsiteX20" fmla="*/ 134482 w 420352"/>
                      <a:gd name="connsiteY20" fmla="*/ 153 h 401225"/>
                      <a:gd name="connsiteX21" fmla="*/ 132259 w 420352"/>
                      <a:gd name="connsiteY21" fmla="*/ 5618 h 401225"/>
                      <a:gd name="connsiteX22" fmla="*/ 135825 w 420352"/>
                      <a:gd name="connsiteY22" fmla="*/ 41511 h 401225"/>
                      <a:gd name="connsiteX23" fmla="*/ 133734 w 420352"/>
                      <a:gd name="connsiteY23" fmla="*/ 39073 h 401225"/>
                      <a:gd name="connsiteX24" fmla="*/ 132206 w 420352"/>
                      <a:gd name="connsiteY24" fmla="*/ 38355 h 401225"/>
                      <a:gd name="connsiteX25" fmla="*/ 123307 w 420352"/>
                      <a:gd name="connsiteY25" fmla="*/ 45289 h 401225"/>
                      <a:gd name="connsiteX26" fmla="*/ 113842 w 420352"/>
                      <a:gd name="connsiteY26" fmla="*/ 61241 h 401225"/>
                      <a:gd name="connsiteX27" fmla="*/ 18933 w 420352"/>
                      <a:gd name="connsiteY27" fmla="*/ 115011 h 401225"/>
                      <a:gd name="connsiteX28" fmla="*/ 3120 w 420352"/>
                      <a:gd name="connsiteY28" fmla="*/ 167540 h 401225"/>
                      <a:gd name="connsiteX29" fmla="*/ 35582 w 420352"/>
                      <a:gd name="connsiteY29" fmla="*/ 342500 h 401225"/>
                      <a:gd name="connsiteX30" fmla="*/ 34160 w 420352"/>
                      <a:gd name="connsiteY30" fmla="*/ 351091 h 401225"/>
                      <a:gd name="connsiteX31" fmla="*/ 37617 w 420352"/>
                      <a:gd name="connsiteY31" fmla="*/ 389544 h 401225"/>
                      <a:gd name="connsiteX32" fmla="*/ 44104 w 420352"/>
                      <a:gd name="connsiteY32" fmla="*/ 387754 h 401225"/>
                      <a:gd name="connsiteX33" fmla="*/ 40270 w 420352"/>
                      <a:gd name="connsiteY33" fmla="*/ 346966 h 401225"/>
                      <a:gd name="connsiteX34" fmla="*/ 192294 w 420352"/>
                      <a:gd name="connsiteY34" fmla="*/ 362461 h 401225"/>
                      <a:gd name="connsiteX35" fmla="*/ 191589 w 420352"/>
                      <a:gd name="connsiteY35" fmla="*/ 369567 h 401225"/>
                      <a:gd name="connsiteX36" fmla="*/ 191477 w 420352"/>
                      <a:gd name="connsiteY36" fmla="*/ 370923 h 401225"/>
                      <a:gd name="connsiteX37" fmla="*/ 196856 w 420352"/>
                      <a:gd name="connsiteY37" fmla="*/ 383011 h 401225"/>
                      <a:gd name="connsiteX38" fmla="*/ 217538 w 420352"/>
                      <a:gd name="connsiteY38" fmla="*/ 398264 h 401225"/>
                      <a:gd name="connsiteX39" fmla="*/ 228349 w 420352"/>
                      <a:gd name="connsiteY39" fmla="*/ 401000 h 401225"/>
                      <a:gd name="connsiteX40" fmla="*/ 237374 w 420352"/>
                      <a:gd name="connsiteY40" fmla="*/ 394857 h 401225"/>
                      <a:gd name="connsiteX41" fmla="*/ 252793 w 420352"/>
                      <a:gd name="connsiteY41" fmla="*/ 376874 h 401225"/>
                      <a:gd name="connsiteX42" fmla="*/ 254248 w 420352"/>
                      <a:gd name="connsiteY42" fmla="*/ 369937 h 401225"/>
                      <a:gd name="connsiteX43" fmla="*/ 254195 w 420352"/>
                      <a:gd name="connsiteY43" fmla="*/ 363635 h 401225"/>
                      <a:gd name="connsiteX44" fmla="*/ 317718 w 420352"/>
                      <a:gd name="connsiteY44" fmla="*/ 372848 h 401225"/>
                      <a:gd name="connsiteX45" fmla="*/ 318773 w 420352"/>
                      <a:gd name="connsiteY45" fmla="*/ 383454 h 401225"/>
                      <a:gd name="connsiteX46" fmla="*/ 319752 w 420352"/>
                      <a:gd name="connsiteY46" fmla="*/ 388687 h 401225"/>
                      <a:gd name="connsiteX47" fmla="*/ 324721 w 420352"/>
                      <a:gd name="connsiteY47" fmla="*/ 388687 h 401225"/>
                      <a:gd name="connsiteX48" fmla="*/ 323136 w 420352"/>
                      <a:gd name="connsiteY48" fmla="*/ 373427 h 401225"/>
                      <a:gd name="connsiteX49" fmla="*/ 407424 w 420352"/>
                      <a:gd name="connsiteY49" fmla="*/ 348004 h 401225"/>
                      <a:gd name="connsiteX50" fmla="*/ 414642 w 420352"/>
                      <a:gd name="connsiteY50" fmla="*/ 267892 h 401225"/>
                      <a:gd name="connsiteX51" fmla="*/ 239785 w 420352"/>
                      <a:gd name="connsiteY51" fmla="*/ 59994 h 401225"/>
                      <a:gd name="connsiteX52" fmla="*/ 247195 w 420352"/>
                      <a:gd name="connsiteY52" fmla="*/ 80918 h 401225"/>
                      <a:gd name="connsiteX53" fmla="*/ 242035 w 420352"/>
                      <a:gd name="connsiteY53" fmla="*/ 94881 h 401225"/>
                      <a:gd name="connsiteX54" fmla="*/ 238856 w 420352"/>
                      <a:gd name="connsiteY54" fmla="*/ 101646 h 401225"/>
                      <a:gd name="connsiteX55" fmla="*/ 224644 w 420352"/>
                      <a:gd name="connsiteY55" fmla="*/ 73478 h 401225"/>
                      <a:gd name="connsiteX56" fmla="*/ 225534 w 420352"/>
                      <a:gd name="connsiteY56" fmla="*/ 72224 h 401225"/>
                      <a:gd name="connsiteX57" fmla="*/ 239785 w 420352"/>
                      <a:gd name="connsiteY57" fmla="*/ 59994 h 401225"/>
                      <a:gd name="connsiteX58" fmla="*/ 217019 w 420352"/>
                      <a:gd name="connsiteY58" fmla="*/ 118137 h 401225"/>
                      <a:gd name="connsiteX59" fmla="*/ 203691 w 420352"/>
                      <a:gd name="connsiteY59" fmla="*/ 103135 h 401225"/>
                      <a:gd name="connsiteX60" fmla="*/ 213929 w 420352"/>
                      <a:gd name="connsiteY60" fmla="*/ 97481 h 401225"/>
                      <a:gd name="connsiteX61" fmla="*/ 220658 w 420352"/>
                      <a:gd name="connsiteY61" fmla="*/ 94034 h 401225"/>
                      <a:gd name="connsiteX62" fmla="*/ 223086 w 420352"/>
                      <a:gd name="connsiteY62" fmla="*/ 100131 h 401225"/>
                      <a:gd name="connsiteX63" fmla="*/ 220678 w 420352"/>
                      <a:gd name="connsiteY63" fmla="*/ 105639 h 401225"/>
                      <a:gd name="connsiteX64" fmla="*/ 217019 w 420352"/>
                      <a:gd name="connsiteY64" fmla="*/ 118137 h 401225"/>
                      <a:gd name="connsiteX65" fmla="*/ 178466 w 420352"/>
                      <a:gd name="connsiteY65" fmla="*/ 101335 h 401225"/>
                      <a:gd name="connsiteX66" fmla="*/ 177851 w 420352"/>
                      <a:gd name="connsiteY66" fmla="*/ 100382 h 401225"/>
                      <a:gd name="connsiteX67" fmla="*/ 169376 w 420352"/>
                      <a:gd name="connsiteY67" fmla="*/ 95060 h 401225"/>
                      <a:gd name="connsiteX68" fmla="*/ 176551 w 420352"/>
                      <a:gd name="connsiteY68" fmla="*/ 84348 h 401225"/>
                      <a:gd name="connsiteX69" fmla="*/ 185364 w 420352"/>
                      <a:gd name="connsiteY69" fmla="*/ 92251 h 401225"/>
                      <a:gd name="connsiteX70" fmla="*/ 178466 w 420352"/>
                      <a:gd name="connsiteY70" fmla="*/ 101335 h 401225"/>
                      <a:gd name="connsiteX71" fmla="*/ 188053 w 420352"/>
                      <a:gd name="connsiteY71" fmla="*/ 95430 h 401225"/>
                      <a:gd name="connsiteX72" fmla="*/ 215775 w 420352"/>
                      <a:gd name="connsiteY72" fmla="*/ 123771 h 401225"/>
                      <a:gd name="connsiteX73" fmla="*/ 198629 w 420352"/>
                      <a:gd name="connsiteY73" fmla="*/ 129322 h 401225"/>
                      <a:gd name="connsiteX74" fmla="*/ 190600 w 420352"/>
                      <a:gd name="connsiteY74" fmla="*/ 116347 h 401225"/>
                      <a:gd name="connsiteX75" fmla="*/ 181238 w 420352"/>
                      <a:gd name="connsiteY75" fmla="*/ 104058 h 401225"/>
                      <a:gd name="connsiteX76" fmla="*/ 188053 w 420352"/>
                      <a:gd name="connsiteY76" fmla="*/ 95430 h 401225"/>
                      <a:gd name="connsiteX77" fmla="*/ 203032 w 420352"/>
                      <a:gd name="connsiteY77" fmla="*/ 250025 h 401225"/>
                      <a:gd name="connsiteX78" fmla="*/ 203158 w 420352"/>
                      <a:gd name="connsiteY78" fmla="*/ 246617 h 401225"/>
                      <a:gd name="connsiteX79" fmla="*/ 232445 w 420352"/>
                      <a:gd name="connsiteY79" fmla="*/ 273641 h 401225"/>
                      <a:gd name="connsiteX80" fmla="*/ 201424 w 420352"/>
                      <a:gd name="connsiteY80" fmla="*/ 275054 h 401225"/>
                      <a:gd name="connsiteX81" fmla="*/ 203032 w 420352"/>
                      <a:gd name="connsiteY81" fmla="*/ 250025 h 401225"/>
                      <a:gd name="connsiteX82" fmla="*/ 240761 w 420352"/>
                      <a:gd name="connsiteY82" fmla="*/ 272685 h 401225"/>
                      <a:gd name="connsiteX83" fmla="*/ 203310 w 420352"/>
                      <a:gd name="connsiteY83" fmla="*/ 242628 h 401225"/>
                      <a:gd name="connsiteX84" fmla="*/ 203383 w 420352"/>
                      <a:gd name="connsiteY84" fmla="*/ 194554 h 401225"/>
                      <a:gd name="connsiteX85" fmla="*/ 219067 w 420352"/>
                      <a:gd name="connsiteY85" fmla="*/ 218740 h 401225"/>
                      <a:gd name="connsiteX86" fmla="*/ 246746 w 420352"/>
                      <a:gd name="connsiteY86" fmla="*/ 252741 h 401225"/>
                      <a:gd name="connsiteX87" fmla="*/ 248529 w 420352"/>
                      <a:gd name="connsiteY87" fmla="*/ 271623 h 401225"/>
                      <a:gd name="connsiteX88" fmla="*/ 240761 w 420352"/>
                      <a:gd name="connsiteY88" fmla="*/ 272685 h 401225"/>
                      <a:gd name="connsiteX89" fmla="*/ 223807 w 420352"/>
                      <a:gd name="connsiteY89" fmla="*/ 216500 h 401225"/>
                      <a:gd name="connsiteX90" fmla="*/ 203098 w 420352"/>
                      <a:gd name="connsiteY90" fmla="*/ 186579 h 401225"/>
                      <a:gd name="connsiteX91" fmla="*/ 199794 w 420352"/>
                      <a:gd name="connsiteY91" fmla="*/ 143484 h 401225"/>
                      <a:gd name="connsiteX92" fmla="*/ 234076 w 420352"/>
                      <a:gd name="connsiteY92" fmla="*/ 196155 h 401225"/>
                      <a:gd name="connsiteX93" fmla="*/ 238369 w 420352"/>
                      <a:gd name="connsiteY93" fmla="*/ 202275 h 401225"/>
                      <a:gd name="connsiteX94" fmla="*/ 245174 w 420352"/>
                      <a:gd name="connsiteY94" fmla="*/ 242595 h 401225"/>
                      <a:gd name="connsiteX95" fmla="*/ 223807 w 420352"/>
                      <a:gd name="connsiteY95" fmla="*/ 216500 h 401225"/>
                      <a:gd name="connsiteX96" fmla="*/ 233368 w 420352"/>
                      <a:gd name="connsiteY96" fmla="*/ 185384 h 401225"/>
                      <a:gd name="connsiteX97" fmla="*/ 207551 w 420352"/>
                      <a:gd name="connsiteY97" fmla="*/ 148069 h 401225"/>
                      <a:gd name="connsiteX98" fmla="*/ 199089 w 420352"/>
                      <a:gd name="connsiteY98" fmla="*/ 131078 h 401225"/>
                      <a:gd name="connsiteX99" fmla="*/ 215884 w 420352"/>
                      <a:gd name="connsiteY99" fmla="*/ 127691 h 401225"/>
                      <a:gd name="connsiteX100" fmla="*/ 220628 w 420352"/>
                      <a:gd name="connsiteY100" fmla="*/ 129120 h 401225"/>
                      <a:gd name="connsiteX101" fmla="*/ 221819 w 420352"/>
                      <a:gd name="connsiteY101" fmla="*/ 138647 h 401225"/>
                      <a:gd name="connsiteX102" fmla="*/ 225928 w 420352"/>
                      <a:gd name="connsiteY102" fmla="*/ 150831 h 401225"/>
                      <a:gd name="connsiteX103" fmla="*/ 236183 w 420352"/>
                      <a:gd name="connsiteY103" fmla="*/ 189357 h 401225"/>
                      <a:gd name="connsiteX104" fmla="*/ 233368 w 420352"/>
                      <a:gd name="connsiteY104" fmla="*/ 185384 h 401225"/>
                      <a:gd name="connsiteX105" fmla="*/ 226063 w 420352"/>
                      <a:gd name="connsiteY105" fmla="*/ 98060 h 401225"/>
                      <a:gd name="connsiteX106" fmla="*/ 219689 w 420352"/>
                      <a:gd name="connsiteY106" fmla="*/ 91216 h 401225"/>
                      <a:gd name="connsiteX107" fmla="*/ 225481 w 420352"/>
                      <a:gd name="connsiteY107" fmla="*/ 85387 h 401225"/>
                      <a:gd name="connsiteX108" fmla="*/ 230063 w 420352"/>
                      <a:gd name="connsiteY108" fmla="*/ 94686 h 401225"/>
                      <a:gd name="connsiteX109" fmla="*/ 225967 w 420352"/>
                      <a:gd name="connsiteY109" fmla="*/ 101018 h 401225"/>
                      <a:gd name="connsiteX110" fmla="*/ 226063 w 420352"/>
                      <a:gd name="connsiteY110" fmla="*/ 98060 h 401225"/>
                      <a:gd name="connsiteX111" fmla="*/ 190792 w 420352"/>
                      <a:gd name="connsiteY111" fmla="*/ 83504 h 401225"/>
                      <a:gd name="connsiteX112" fmla="*/ 197124 w 420352"/>
                      <a:gd name="connsiteY112" fmla="*/ 91953 h 401225"/>
                      <a:gd name="connsiteX113" fmla="*/ 203330 w 420352"/>
                      <a:gd name="connsiteY113" fmla="*/ 98543 h 401225"/>
                      <a:gd name="connsiteX114" fmla="*/ 205986 w 420352"/>
                      <a:gd name="connsiteY114" fmla="*/ 96641 h 401225"/>
                      <a:gd name="connsiteX115" fmla="*/ 221938 w 420352"/>
                      <a:gd name="connsiteY115" fmla="*/ 76200 h 401225"/>
                      <a:gd name="connsiteX116" fmla="*/ 224055 w 420352"/>
                      <a:gd name="connsiteY116" fmla="*/ 82353 h 401225"/>
                      <a:gd name="connsiteX117" fmla="*/ 223056 w 420352"/>
                      <a:gd name="connsiteY117" fmla="*/ 83164 h 401225"/>
                      <a:gd name="connsiteX118" fmla="*/ 215950 w 420352"/>
                      <a:gd name="connsiteY118" fmla="*/ 92473 h 401225"/>
                      <a:gd name="connsiteX119" fmla="*/ 200846 w 420352"/>
                      <a:gd name="connsiteY119" fmla="*/ 100455 h 401225"/>
                      <a:gd name="connsiteX120" fmla="*/ 188242 w 420352"/>
                      <a:gd name="connsiteY120" fmla="*/ 90627 h 401225"/>
                      <a:gd name="connsiteX121" fmla="*/ 187726 w 420352"/>
                      <a:gd name="connsiteY121" fmla="*/ 90064 h 401225"/>
                      <a:gd name="connsiteX122" fmla="*/ 178360 w 420352"/>
                      <a:gd name="connsiteY122" fmla="*/ 81668 h 401225"/>
                      <a:gd name="connsiteX123" fmla="*/ 182363 w 420352"/>
                      <a:gd name="connsiteY123" fmla="*/ 74864 h 401225"/>
                      <a:gd name="connsiteX124" fmla="*/ 190792 w 420352"/>
                      <a:gd name="connsiteY124" fmla="*/ 83504 h 401225"/>
                      <a:gd name="connsiteX125" fmla="*/ 122139 w 420352"/>
                      <a:gd name="connsiteY125" fmla="*/ 57334 h 401225"/>
                      <a:gd name="connsiteX126" fmla="*/ 128332 w 420352"/>
                      <a:gd name="connsiteY126" fmla="*/ 48085 h 401225"/>
                      <a:gd name="connsiteX127" fmla="*/ 132871 w 420352"/>
                      <a:gd name="connsiteY127" fmla="*/ 42269 h 401225"/>
                      <a:gd name="connsiteX128" fmla="*/ 178668 w 420352"/>
                      <a:gd name="connsiteY128" fmla="*/ 72082 h 401225"/>
                      <a:gd name="connsiteX129" fmla="*/ 159041 w 420352"/>
                      <a:gd name="connsiteY129" fmla="*/ 100640 h 401225"/>
                      <a:gd name="connsiteX130" fmla="*/ 121636 w 420352"/>
                      <a:gd name="connsiteY130" fmla="*/ 66613 h 401225"/>
                      <a:gd name="connsiteX131" fmla="*/ 119717 w 420352"/>
                      <a:gd name="connsiteY131" fmla="*/ 64440 h 401225"/>
                      <a:gd name="connsiteX132" fmla="*/ 119684 w 420352"/>
                      <a:gd name="connsiteY132" fmla="*/ 63613 h 401225"/>
                      <a:gd name="connsiteX133" fmla="*/ 122139 w 420352"/>
                      <a:gd name="connsiteY133" fmla="*/ 57334 h 401225"/>
                      <a:gd name="connsiteX134" fmla="*/ 7609 w 420352"/>
                      <a:gd name="connsiteY134" fmla="*/ 183519 h 401225"/>
                      <a:gd name="connsiteX135" fmla="*/ 30306 w 420352"/>
                      <a:gd name="connsiteY135" fmla="*/ 109086 h 401225"/>
                      <a:gd name="connsiteX136" fmla="*/ 114451 w 420352"/>
                      <a:gd name="connsiteY136" fmla="*/ 67596 h 401225"/>
                      <a:gd name="connsiteX137" fmla="*/ 159398 w 420352"/>
                      <a:gd name="connsiteY137" fmla="*/ 107052 h 401225"/>
                      <a:gd name="connsiteX138" fmla="*/ 162660 w 420352"/>
                      <a:gd name="connsiteY138" fmla="*/ 105725 h 401225"/>
                      <a:gd name="connsiteX139" fmla="*/ 167635 w 420352"/>
                      <a:gd name="connsiteY139" fmla="*/ 97719 h 401225"/>
                      <a:gd name="connsiteX140" fmla="*/ 176253 w 420352"/>
                      <a:gd name="connsiteY140" fmla="*/ 103112 h 401225"/>
                      <a:gd name="connsiteX141" fmla="*/ 176997 w 420352"/>
                      <a:gd name="connsiteY141" fmla="*/ 103409 h 401225"/>
                      <a:gd name="connsiteX142" fmla="*/ 177189 w 420352"/>
                      <a:gd name="connsiteY142" fmla="*/ 104958 h 401225"/>
                      <a:gd name="connsiteX143" fmla="*/ 187438 w 420352"/>
                      <a:gd name="connsiteY143" fmla="*/ 117773 h 401225"/>
                      <a:gd name="connsiteX144" fmla="*/ 195195 w 420352"/>
                      <a:gd name="connsiteY144" fmla="*/ 127714 h 401225"/>
                      <a:gd name="connsiteX145" fmla="*/ 195261 w 420352"/>
                      <a:gd name="connsiteY145" fmla="*/ 130043 h 401225"/>
                      <a:gd name="connsiteX146" fmla="*/ 194964 w 420352"/>
                      <a:gd name="connsiteY146" fmla="*/ 130834 h 401225"/>
                      <a:gd name="connsiteX147" fmla="*/ 195926 w 420352"/>
                      <a:gd name="connsiteY147" fmla="*/ 145049 h 401225"/>
                      <a:gd name="connsiteX148" fmla="*/ 196998 w 420352"/>
                      <a:gd name="connsiteY148" fmla="*/ 158936 h 401225"/>
                      <a:gd name="connsiteX149" fmla="*/ 196988 w 420352"/>
                      <a:gd name="connsiteY149" fmla="*/ 274812 h 401225"/>
                      <a:gd name="connsiteX150" fmla="*/ 152091 w 420352"/>
                      <a:gd name="connsiteY150" fmla="*/ 269509 h 401225"/>
                      <a:gd name="connsiteX151" fmla="*/ 148399 w 420352"/>
                      <a:gd name="connsiteY151" fmla="*/ 264534 h 401225"/>
                      <a:gd name="connsiteX152" fmla="*/ 142193 w 420352"/>
                      <a:gd name="connsiteY152" fmla="*/ 257339 h 401225"/>
                      <a:gd name="connsiteX153" fmla="*/ 123644 w 420352"/>
                      <a:gd name="connsiteY153" fmla="*/ 233769 h 401225"/>
                      <a:gd name="connsiteX154" fmla="*/ 106670 w 420352"/>
                      <a:gd name="connsiteY154" fmla="*/ 214952 h 401225"/>
                      <a:gd name="connsiteX155" fmla="*/ 104596 w 420352"/>
                      <a:gd name="connsiteY155" fmla="*/ 205782 h 401225"/>
                      <a:gd name="connsiteX156" fmla="*/ 101152 w 420352"/>
                      <a:gd name="connsiteY156" fmla="*/ 186519 h 401225"/>
                      <a:gd name="connsiteX157" fmla="*/ 92952 w 420352"/>
                      <a:gd name="connsiteY157" fmla="*/ 158807 h 401225"/>
                      <a:gd name="connsiteX158" fmla="*/ 92224 w 420352"/>
                      <a:gd name="connsiteY158" fmla="*/ 159115 h 401225"/>
                      <a:gd name="connsiteX159" fmla="*/ 97556 w 420352"/>
                      <a:gd name="connsiteY159" fmla="*/ 187779 h 401225"/>
                      <a:gd name="connsiteX160" fmla="*/ 101195 w 420352"/>
                      <a:gd name="connsiteY160" fmla="*/ 211270 h 401225"/>
                      <a:gd name="connsiteX161" fmla="*/ 66249 w 420352"/>
                      <a:gd name="connsiteY161" fmla="*/ 197998 h 401225"/>
                      <a:gd name="connsiteX162" fmla="*/ 52378 w 420352"/>
                      <a:gd name="connsiteY162" fmla="*/ 201415 h 401225"/>
                      <a:gd name="connsiteX163" fmla="*/ 52606 w 420352"/>
                      <a:gd name="connsiteY163" fmla="*/ 202163 h 401225"/>
                      <a:gd name="connsiteX164" fmla="*/ 66331 w 420352"/>
                      <a:gd name="connsiteY164" fmla="*/ 214783 h 401225"/>
                      <a:gd name="connsiteX165" fmla="*/ 46979 w 420352"/>
                      <a:gd name="connsiteY165" fmla="*/ 218204 h 401225"/>
                      <a:gd name="connsiteX166" fmla="*/ 46301 w 420352"/>
                      <a:gd name="connsiteY166" fmla="*/ 233203 h 401225"/>
                      <a:gd name="connsiteX167" fmla="*/ 37941 w 420352"/>
                      <a:gd name="connsiteY167" fmla="*/ 240259 h 401225"/>
                      <a:gd name="connsiteX168" fmla="*/ 50280 w 420352"/>
                      <a:gd name="connsiteY168" fmla="*/ 247044 h 401225"/>
                      <a:gd name="connsiteX169" fmla="*/ 61283 w 420352"/>
                      <a:gd name="connsiteY169" fmla="*/ 245198 h 401225"/>
                      <a:gd name="connsiteX170" fmla="*/ 73702 w 420352"/>
                      <a:gd name="connsiteY170" fmla="*/ 246836 h 401225"/>
                      <a:gd name="connsiteX171" fmla="*/ 59255 w 420352"/>
                      <a:gd name="connsiteY171" fmla="*/ 248440 h 401225"/>
                      <a:gd name="connsiteX172" fmla="*/ 59606 w 420352"/>
                      <a:gd name="connsiteY172" fmla="*/ 249380 h 401225"/>
                      <a:gd name="connsiteX173" fmla="*/ 61525 w 420352"/>
                      <a:gd name="connsiteY173" fmla="*/ 258808 h 401225"/>
                      <a:gd name="connsiteX174" fmla="*/ 76586 w 420352"/>
                      <a:gd name="connsiteY174" fmla="*/ 264398 h 401225"/>
                      <a:gd name="connsiteX175" fmla="*/ 85475 w 420352"/>
                      <a:gd name="connsiteY175" fmla="*/ 265566 h 401225"/>
                      <a:gd name="connsiteX176" fmla="*/ 90461 w 420352"/>
                      <a:gd name="connsiteY176" fmla="*/ 267756 h 401225"/>
                      <a:gd name="connsiteX177" fmla="*/ 19115 w 420352"/>
                      <a:gd name="connsiteY177" fmla="*/ 303461 h 401225"/>
                      <a:gd name="connsiteX178" fmla="*/ 7609 w 420352"/>
                      <a:gd name="connsiteY178" fmla="*/ 183519 h 401225"/>
                      <a:gd name="connsiteX179" fmla="*/ 101946 w 420352"/>
                      <a:gd name="connsiteY179" fmla="*/ 268239 h 401225"/>
                      <a:gd name="connsiteX180" fmla="*/ 84370 w 420352"/>
                      <a:gd name="connsiteY180" fmla="*/ 260257 h 401225"/>
                      <a:gd name="connsiteX181" fmla="*/ 68316 w 420352"/>
                      <a:gd name="connsiteY181" fmla="*/ 257792 h 401225"/>
                      <a:gd name="connsiteX182" fmla="*/ 60903 w 420352"/>
                      <a:gd name="connsiteY182" fmla="*/ 249687 h 401225"/>
                      <a:gd name="connsiteX183" fmla="*/ 82210 w 420352"/>
                      <a:gd name="connsiteY183" fmla="*/ 251183 h 401225"/>
                      <a:gd name="connsiteX184" fmla="*/ 94301 w 420352"/>
                      <a:gd name="connsiteY184" fmla="*/ 253323 h 401225"/>
                      <a:gd name="connsiteX185" fmla="*/ 105278 w 420352"/>
                      <a:gd name="connsiteY185" fmla="*/ 256753 h 401225"/>
                      <a:gd name="connsiteX186" fmla="*/ 106555 w 420352"/>
                      <a:gd name="connsiteY186" fmla="*/ 253723 h 401225"/>
                      <a:gd name="connsiteX187" fmla="*/ 95357 w 420352"/>
                      <a:gd name="connsiteY187" fmla="*/ 249499 h 401225"/>
                      <a:gd name="connsiteX188" fmla="*/ 85105 w 420352"/>
                      <a:gd name="connsiteY188" fmla="*/ 247659 h 401225"/>
                      <a:gd name="connsiteX189" fmla="*/ 75223 w 420352"/>
                      <a:gd name="connsiteY189" fmla="*/ 242575 h 401225"/>
                      <a:gd name="connsiteX190" fmla="*/ 61065 w 420352"/>
                      <a:gd name="connsiteY190" fmla="*/ 240881 h 401225"/>
                      <a:gd name="connsiteX191" fmla="*/ 51673 w 420352"/>
                      <a:gd name="connsiteY191" fmla="*/ 242697 h 401225"/>
                      <a:gd name="connsiteX192" fmla="*/ 42599 w 420352"/>
                      <a:gd name="connsiteY192" fmla="*/ 242052 h 401225"/>
                      <a:gd name="connsiteX193" fmla="*/ 51005 w 420352"/>
                      <a:gd name="connsiteY193" fmla="*/ 233914 h 401225"/>
                      <a:gd name="connsiteX194" fmla="*/ 72170 w 420352"/>
                      <a:gd name="connsiteY194" fmla="*/ 232320 h 401225"/>
                      <a:gd name="connsiteX195" fmla="*/ 79289 w 420352"/>
                      <a:gd name="connsiteY195" fmla="*/ 232459 h 401225"/>
                      <a:gd name="connsiteX196" fmla="*/ 93501 w 420352"/>
                      <a:gd name="connsiteY196" fmla="*/ 240226 h 401225"/>
                      <a:gd name="connsiteX197" fmla="*/ 94758 w 420352"/>
                      <a:gd name="connsiteY197" fmla="*/ 237249 h 401225"/>
                      <a:gd name="connsiteX198" fmla="*/ 73748 w 420352"/>
                      <a:gd name="connsiteY198" fmla="*/ 227923 h 401225"/>
                      <a:gd name="connsiteX199" fmla="*/ 58190 w 420352"/>
                      <a:gd name="connsiteY199" fmla="*/ 229984 h 401225"/>
                      <a:gd name="connsiteX200" fmla="*/ 43343 w 420352"/>
                      <a:gd name="connsiteY200" fmla="*/ 228211 h 401225"/>
                      <a:gd name="connsiteX201" fmla="*/ 39638 w 420352"/>
                      <a:gd name="connsiteY201" fmla="*/ 224867 h 401225"/>
                      <a:gd name="connsiteX202" fmla="*/ 47730 w 420352"/>
                      <a:gd name="connsiteY202" fmla="*/ 221939 h 401225"/>
                      <a:gd name="connsiteX203" fmla="*/ 57250 w 420352"/>
                      <a:gd name="connsiteY203" fmla="*/ 220258 h 401225"/>
                      <a:gd name="connsiteX204" fmla="*/ 89160 w 420352"/>
                      <a:gd name="connsiteY204" fmla="*/ 219018 h 401225"/>
                      <a:gd name="connsiteX205" fmla="*/ 101589 w 420352"/>
                      <a:gd name="connsiteY205" fmla="*/ 227900 h 401225"/>
                      <a:gd name="connsiteX206" fmla="*/ 102787 w 420352"/>
                      <a:gd name="connsiteY206" fmla="*/ 225849 h 401225"/>
                      <a:gd name="connsiteX207" fmla="*/ 78737 w 420352"/>
                      <a:gd name="connsiteY207" fmla="*/ 213556 h 401225"/>
                      <a:gd name="connsiteX208" fmla="*/ 77850 w 420352"/>
                      <a:gd name="connsiteY208" fmla="*/ 212812 h 401225"/>
                      <a:gd name="connsiteX209" fmla="*/ 72130 w 420352"/>
                      <a:gd name="connsiteY209" fmla="*/ 211733 h 401225"/>
                      <a:gd name="connsiteX210" fmla="*/ 53906 w 420352"/>
                      <a:gd name="connsiteY210" fmla="*/ 201809 h 401225"/>
                      <a:gd name="connsiteX211" fmla="*/ 66249 w 420352"/>
                      <a:gd name="connsiteY211" fmla="*/ 201564 h 401225"/>
                      <a:gd name="connsiteX212" fmla="*/ 79822 w 420352"/>
                      <a:gd name="connsiteY212" fmla="*/ 202844 h 401225"/>
                      <a:gd name="connsiteX213" fmla="*/ 89974 w 420352"/>
                      <a:gd name="connsiteY213" fmla="*/ 208220 h 401225"/>
                      <a:gd name="connsiteX214" fmla="*/ 100851 w 420352"/>
                      <a:gd name="connsiteY214" fmla="*/ 216024 h 401225"/>
                      <a:gd name="connsiteX215" fmla="*/ 119350 w 420352"/>
                      <a:gd name="connsiteY215" fmla="*/ 235185 h 401225"/>
                      <a:gd name="connsiteX216" fmla="*/ 145686 w 420352"/>
                      <a:gd name="connsiteY216" fmla="*/ 268950 h 401225"/>
                      <a:gd name="connsiteX217" fmla="*/ 101946 w 420352"/>
                      <a:gd name="connsiteY217" fmla="*/ 268239 h 401225"/>
                      <a:gd name="connsiteX218" fmla="*/ 20206 w 420352"/>
                      <a:gd name="connsiteY218" fmla="*/ 306342 h 401225"/>
                      <a:gd name="connsiteX219" fmla="*/ 92608 w 420352"/>
                      <a:gd name="connsiteY219" fmla="*/ 272047 h 401225"/>
                      <a:gd name="connsiteX220" fmla="*/ 93967 w 420352"/>
                      <a:gd name="connsiteY220" fmla="*/ 271627 h 401225"/>
                      <a:gd name="connsiteX221" fmla="*/ 97755 w 420352"/>
                      <a:gd name="connsiteY221" fmla="*/ 271845 h 401225"/>
                      <a:gd name="connsiteX222" fmla="*/ 102429 w 420352"/>
                      <a:gd name="connsiteY222" fmla="*/ 273790 h 401225"/>
                      <a:gd name="connsiteX223" fmla="*/ 71826 w 420352"/>
                      <a:gd name="connsiteY223" fmla="*/ 338857 h 401225"/>
                      <a:gd name="connsiteX224" fmla="*/ 70615 w 420352"/>
                      <a:gd name="connsiteY224" fmla="*/ 358249 h 401225"/>
                      <a:gd name="connsiteX225" fmla="*/ 20206 w 420352"/>
                      <a:gd name="connsiteY225" fmla="*/ 306342 h 401225"/>
                      <a:gd name="connsiteX226" fmla="*/ 95840 w 420352"/>
                      <a:gd name="connsiteY226" fmla="*/ 365686 h 401225"/>
                      <a:gd name="connsiteX227" fmla="*/ 76977 w 420352"/>
                      <a:gd name="connsiteY227" fmla="*/ 360688 h 401225"/>
                      <a:gd name="connsiteX228" fmla="*/ 76156 w 420352"/>
                      <a:gd name="connsiteY228" fmla="*/ 351349 h 401225"/>
                      <a:gd name="connsiteX229" fmla="*/ 77360 w 420352"/>
                      <a:gd name="connsiteY229" fmla="*/ 339512 h 401225"/>
                      <a:gd name="connsiteX230" fmla="*/ 108238 w 420352"/>
                      <a:gd name="connsiteY230" fmla="*/ 272378 h 401225"/>
                      <a:gd name="connsiteX231" fmla="*/ 133330 w 420352"/>
                      <a:gd name="connsiteY231" fmla="*/ 272900 h 401225"/>
                      <a:gd name="connsiteX232" fmla="*/ 220582 w 420352"/>
                      <a:gd name="connsiteY232" fmla="*/ 280122 h 401225"/>
                      <a:gd name="connsiteX233" fmla="*/ 270987 w 420352"/>
                      <a:gd name="connsiteY233" fmla="*/ 273029 h 401225"/>
                      <a:gd name="connsiteX234" fmla="*/ 284991 w 420352"/>
                      <a:gd name="connsiteY234" fmla="*/ 269427 h 401225"/>
                      <a:gd name="connsiteX235" fmla="*/ 288524 w 420352"/>
                      <a:gd name="connsiteY235" fmla="*/ 271736 h 401225"/>
                      <a:gd name="connsiteX236" fmla="*/ 299196 w 420352"/>
                      <a:gd name="connsiteY236" fmla="*/ 292276 h 401225"/>
                      <a:gd name="connsiteX237" fmla="*/ 298779 w 420352"/>
                      <a:gd name="connsiteY237" fmla="*/ 293814 h 401225"/>
                      <a:gd name="connsiteX238" fmla="*/ 290085 w 420352"/>
                      <a:gd name="connsiteY238" fmla="*/ 313914 h 401225"/>
                      <a:gd name="connsiteX239" fmla="*/ 95840 w 420352"/>
                      <a:gd name="connsiteY239" fmla="*/ 365686 h 401225"/>
                      <a:gd name="connsiteX240" fmla="*/ 297489 w 420352"/>
                      <a:gd name="connsiteY240" fmla="*/ 263601 h 401225"/>
                      <a:gd name="connsiteX241" fmla="*/ 298537 w 420352"/>
                      <a:gd name="connsiteY241" fmla="*/ 261927 h 401225"/>
                      <a:gd name="connsiteX242" fmla="*/ 324880 w 420352"/>
                      <a:gd name="connsiteY242" fmla="*/ 275133 h 401225"/>
                      <a:gd name="connsiteX243" fmla="*/ 326124 w 420352"/>
                      <a:gd name="connsiteY243" fmla="*/ 280168 h 401225"/>
                      <a:gd name="connsiteX244" fmla="*/ 326666 w 420352"/>
                      <a:gd name="connsiteY244" fmla="*/ 285190 h 401225"/>
                      <a:gd name="connsiteX245" fmla="*/ 328936 w 420352"/>
                      <a:gd name="connsiteY245" fmla="*/ 285481 h 401225"/>
                      <a:gd name="connsiteX246" fmla="*/ 328750 w 420352"/>
                      <a:gd name="connsiteY246" fmla="*/ 273549 h 401225"/>
                      <a:gd name="connsiteX247" fmla="*/ 313917 w 420352"/>
                      <a:gd name="connsiteY247" fmla="*/ 260313 h 401225"/>
                      <a:gd name="connsiteX248" fmla="*/ 329505 w 420352"/>
                      <a:gd name="connsiteY248" fmla="*/ 260171 h 401225"/>
                      <a:gd name="connsiteX249" fmla="*/ 338208 w 420352"/>
                      <a:gd name="connsiteY249" fmla="*/ 265781 h 401225"/>
                      <a:gd name="connsiteX250" fmla="*/ 335247 w 420352"/>
                      <a:gd name="connsiteY250" fmla="*/ 266582 h 401225"/>
                      <a:gd name="connsiteX251" fmla="*/ 341936 w 420352"/>
                      <a:gd name="connsiteY251" fmla="*/ 269053 h 401225"/>
                      <a:gd name="connsiteX252" fmla="*/ 349436 w 420352"/>
                      <a:gd name="connsiteY252" fmla="*/ 272649 h 401225"/>
                      <a:gd name="connsiteX253" fmla="*/ 352175 w 420352"/>
                      <a:gd name="connsiteY253" fmla="*/ 283370 h 401225"/>
                      <a:gd name="connsiteX254" fmla="*/ 354296 w 420352"/>
                      <a:gd name="connsiteY254" fmla="*/ 291178 h 401225"/>
                      <a:gd name="connsiteX255" fmla="*/ 354124 w 420352"/>
                      <a:gd name="connsiteY255" fmla="*/ 291260 h 401225"/>
                      <a:gd name="connsiteX256" fmla="*/ 342049 w 420352"/>
                      <a:gd name="connsiteY256" fmla="*/ 297834 h 401225"/>
                      <a:gd name="connsiteX257" fmla="*/ 331152 w 420352"/>
                      <a:gd name="connsiteY257" fmla="*/ 306365 h 401225"/>
                      <a:gd name="connsiteX258" fmla="*/ 320900 w 420352"/>
                      <a:gd name="connsiteY258" fmla="*/ 310930 h 401225"/>
                      <a:gd name="connsiteX259" fmla="*/ 324503 w 420352"/>
                      <a:gd name="connsiteY259" fmla="*/ 303560 h 401225"/>
                      <a:gd name="connsiteX260" fmla="*/ 325551 w 420352"/>
                      <a:gd name="connsiteY260" fmla="*/ 303262 h 401225"/>
                      <a:gd name="connsiteX261" fmla="*/ 327219 w 420352"/>
                      <a:gd name="connsiteY261" fmla="*/ 287770 h 401225"/>
                      <a:gd name="connsiteX262" fmla="*/ 324929 w 420352"/>
                      <a:gd name="connsiteY262" fmla="*/ 289537 h 401225"/>
                      <a:gd name="connsiteX263" fmla="*/ 325532 w 420352"/>
                      <a:gd name="connsiteY263" fmla="*/ 300116 h 401225"/>
                      <a:gd name="connsiteX264" fmla="*/ 311293 w 420352"/>
                      <a:gd name="connsiteY264" fmla="*/ 300490 h 401225"/>
                      <a:gd name="connsiteX265" fmla="*/ 311125 w 420352"/>
                      <a:gd name="connsiteY265" fmla="*/ 290367 h 401225"/>
                      <a:gd name="connsiteX266" fmla="*/ 310493 w 420352"/>
                      <a:gd name="connsiteY266" fmla="*/ 295865 h 401225"/>
                      <a:gd name="connsiteX267" fmla="*/ 309312 w 420352"/>
                      <a:gd name="connsiteY267" fmla="*/ 293923 h 401225"/>
                      <a:gd name="connsiteX268" fmla="*/ 308746 w 420352"/>
                      <a:gd name="connsiteY268" fmla="*/ 293229 h 401225"/>
                      <a:gd name="connsiteX269" fmla="*/ 301799 w 420352"/>
                      <a:gd name="connsiteY269" fmla="*/ 289305 h 401225"/>
                      <a:gd name="connsiteX270" fmla="*/ 291240 w 420352"/>
                      <a:gd name="connsiteY270" fmla="*/ 275190 h 401225"/>
                      <a:gd name="connsiteX271" fmla="*/ 293767 w 420352"/>
                      <a:gd name="connsiteY271" fmla="*/ 266602 h 401225"/>
                      <a:gd name="connsiteX272" fmla="*/ 295845 w 420352"/>
                      <a:gd name="connsiteY272" fmla="*/ 263909 h 401225"/>
                      <a:gd name="connsiteX273" fmla="*/ 297489 w 420352"/>
                      <a:gd name="connsiteY273" fmla="*/ 263601 h 401225"/>
                      <a:gd name="connsiteX274" fmla="*/ 249068 w 420352"/>
                      <a:gd name="connsiteY274" fmla="*/ 363490 h 401225"/>
                      <a:gd name="connsiteX275" fmla="*/ 248988 w 420352"/>
                      <a:gd name="connsiteY275" fmla="*/ 373192 h 401225"/>
                      <a:gd name="connsiteX276" fmla="*/ 237582 w 420352"/>
                      <a:gd name="connsiteY276" fmla="*/ 386474 h 401225"/>
                      <a:gd name="connsiteX277" fmla="*/ 230784 w 420352"/>
                      <a:gd name="connsiteY277" fmla="*/ 393616 h 401225"/>
                      <a:gd name="connsiteX278" fmla="*/ 222408 w 420352"/>
                      <a:gd name="connsiteY278" fmla="*/ 394668 h 401225"/>
                      <a:gd name="connsiteX279" fmla="*/ 203968 w 420352"/>
                      <a:gd name="connsiteY279" fmla="*/ 381562 h 401225"/>
                      <a:gd name="connsiteX280" fmla="*/ 196876 w 420352"/>
                      <a:gd name="connsiteY280" fmla="*/ 376160 h 401225"/>
                      <a:gd name="connsiteX281" fmla="*/ 196611 w 420352"/>
                      <a:gd name="connsiteY281" fmla="*/ 370761 h 401225"/>
                      <a:gd name="connsiteX282" fmla="*/ 196485 w 420352"/>
                      <a:gd name="connsiteY282" fmla="*/ 361157 h 401225"/>
                      <a:gd name="connsiteX283" fmla="*/ 219470 w 420352"/>
                      <a:gd name="connsiteY283" fmla="*/ 353205 h 401225"/>
                      <a:gd name="connsiteX284" fmla="*/ 221286 w 420352"/>
                      <a:gd name="connsiteY284" fmla="*/ 354753 h 401225"/>
                      <a:gd name="connsiteX285" fmla="*/ 249230 w 420352"/>
                      <a:gd name="connsiteY285" fmla="*/ 362590 h 401225"/>
                      <a:gd name="connsiteX286" fmla="*/ 249068 w 420352"/>
                      <a:gd name="connsiteY286" fmla="*/ 363490 h 401225"/>
                      <a:gd name="connsiteX287" fmla="*/ 324926 w 420352"/>
                      <a:gd name="connsiteY287" fmla="*/ 367181 h 401225"/>
                      <a:gd name="connsiteX288" fmla="*/ 227502 w 420352"/>
                      <a:gd name="connsiteY288" fmla="*/ 350145 h 401225"/>
                      <a:gd name="connsiteX289" fmla="*/ 294442 w 420352"/>
                      <a:gd name="connsiteY289" fmla="*/ 318757 h 401225"/>
                      <a:gd name="connsiteX290" fmla="*/ 295510 w 420352"/>
                      <a:gd name="connsiteY290" fmla="*/ 317735 h 401225"/>
                      <a:gd name="connsiteX291" fmla="*/ 307466 w 420352"/>
                      <a:gd name="connsiteY291" fmla="*/ 317153 h 401225"/>
                      <a:gd name="connsiteX292" fmla="*/ 324830 w 420352"/>
                      <a:gd name="connsiteY292" fmla="*/ 326177 h 401225"/>
                      <a:gd name="connsiteX293" fmla="*/ 368752 w 420352"/>
                      <a:gd name="connsiteY293" fmla="*/ 365653 h 401225"/>
                      <a:gd name="connsiteX294" fmla="*/ 324926 w 420352"/>
                      <a:gd name="connsiteY294" fmla="*/ 367181 h 401225"/>
                      <a:gd name="connsiteX295" fmla="*/ 393229 w 420352"/>
                      <a:gd name="connsiteY295" fmla="*/ 354068 h 401225"/>
                      <a:gd name="connsiteX296" fmla="*/ 374726 w 420352"/>
                      <a:gd name="connsiteY296" fmla="*/ 363982 h 401225"/>
                      <a:gd name="connsiteX297" fmla="*/ 312898 w 420352"/>
                      <a:gd name="connsiteY297" fmla="*/ 315879 h 401225"/>
                      <a:gd name="connsiteX298" fmla="*/ 349949 w 420352"/>
                      <a:gd name="connsiteY298" fmla="*/ 296844 h 401225"/>
                      <a:gd name="connsiteX299" fmla="*/ 361378 w 420352"/>
                      <a:gd name="connsiteY299" fmla="*/ 298799 h 401225"/>
                      <a:gd name="connsiteX300" fmla="*/ 396477 w 420352"/>
                      <a:gd name="connsiteY300" fmla="*/ 323858 h 401225"/>
                      <a:gd name="connsiteX301" fmla="*/ 405740 w 420352"/>
                      <a:gd name="connsiteY301" fmla="*/ 338566 h 401225"/>
                      <a:gd name="connsiteX302" fmla="*/ 393229 w 420352"/>
                      <a:gd name="connsiteY302" fmla="*/ 354068 h 401225"/>
                      <a:gd name="connsiteX303" fmla="*/ 409121 w 420352"/>
                      <a:gd name="connsiteY303" fmla="*/ 331011 h 401225"/>
                      <a:gd name="connsiteX304" fmla="*/ 387820 w 420352"/>
                      <a:gd name="connsiteY304" fmla="*/ 306153 h 401225"/>
                      <a:gd name="connsiteX305" fmla="*/ 358179 w 420352"/>
                      <a:gd name="connsiteY305" fmla="*/ 293669 h 401225"/>
                      <a:gd name="connsiteX306" fmla="*/ 355543 w 420352"/>
                      <a:gd name="connsiteY306" fmla="*/ 281498 h 401225"/>
                      <a:gd name="connsiteX307" fmla="*/ 351808 w 420352"/>
                      <a:gd name="connsiteY307" fmla="*/ 270284 h 401225"/>
                      <a:gd name="connsiteX308" fmla="*/ 342638 w 420352"/>
                      <a:gd name="connsiteY308" fmla="*/ 266334 h 401225"/>
                      <a:gd name="connsiteX309" fmla="*/ 342403 w 420352"/>
                      <a:gd name="connsiteY309" fmla="*/ 265622 h 401225"/>
                      <a:gd name="connsiteX310" fmla="*/ 334225 w 420352"/>
                      <a:gd name="connsiteY310" fmla="*/ 257944 h 401225"/>
                      <a:gd name="connsiteX311" fmla="*/ 308865 w 420352"/>
                      <a:gd name="connsiteY311" fmla="*/ 158794 h 401225"/>
                      <a:gd name="connsiteX312" fmla="*/ 307277 w 420352"/>
                      <a:gd name="connsiteY312" fmla="*/ 159230 h 401225"/>
                      <a:gd name="connsiteX313" fmla="*/ 330199 w 420352"/>
                      <a:gd name="connsiteY313" fmla="*/ 246895 h 401225"/>
                      <a:gd name="connsiteX314" fmla="*/ 330897 w 420352"/>
                      <a:gd name="connsiteY314" fmla="*/ 257081 h 401225"/>
                      <a:gd name="connsiteX315" fmla="*/ 319746 w 420352"/>
                      <a:gd name="connsiteY315" fmla="*/ 257187 h 401225"/>
                      <a:gd name="connsiteX316" fmla="*/ 310195 w 420352"/>
                      <a:gd name="connsiteY316" fmla="*/ 259112 h 401225"/>
                      <a:gd name="connsiteX317" fmla="*/ 297499 w 420352"/>
                      <a:gd name="connsiteY317" fmla="*/ 260717 h 401225"/>
                      <a:gd name="connsiteX318" fmla="*/ 275017 w 420352"/>
                      <a:gd name="connsiteY318" fmla="*/ 266889 h 401225"/>
                      <a:gd name="connsiteX319" fmla="*/ 254420 w 420352"/>
                      <a:gd name="connsiteY319" fmla="*/ 270674 h 401225"/>
                      <a:gd name="connsiteX320" fmla="*/ 246507 w 420352"/>
                      <a:gd name="connsiteY320" fmla="*/ 218429 h 401225"/>
                      <a:gd name="connsiteX321" fmla="*/ 232302 w 420352"/>
                      <a:gd name="connsiteY321" fmla="*/ 156276 h 401225"/>
                      <a:gd name="connsiteX322" fmla="*/ 226249 w 420352"/>
                      <a:gd name="connsiteY322" fmla="*/ 141046 h 401225"/>
                      <a:gd name="connsiteX323" fmla="*/ 222537 w 420352"/>
                      <a:gd name="connsiteY323" fmla="*/ 128716 h 401225"/>
                      <a:gd name="connsiteX324" fmla="*/ 219460 w 420352"/>
                      <a:gd name="connsiteY324" fmla="*/ 111336 h 401225"/>
                      <a:gd name="connsiteX325" fmla="*/ 224641 w 420352"/>
                      <a:gd name="connsiteY325" fmla="*/ 105212 h 401225"/>
                      <a:gd name="connsiteX326" fmla="*/ 232051 w 420352"/>
                      <a:gd name="connsiteY326" fmla="*/ 98520 h 401225"/>
                      <a:gd name="connsiteX327" fmla="*/ 244049 w 420352"/>
                      <a:gd name="connsiteY327" fmla="*/ 100419 h 401225"/>
                      <a:gd name="connsiteX328" fmla="*/ 250689 w 420352"/>
                      <a:gd name="connsiteY328" fmla="*/ 82823 h 401225"/>
                      <a:gd name="connsiteX329" fmla="*/ 249739 w 420352"/>
                      <a:gd name="connsiteY329" fmla="*/ 73196 h 401225"/>
                      <a:gd name="connsiteX330" fmla="*/ 260921 w 420352"/>
                      <a:gd name="connsiteY330" fmla="*/ 76763 h 401225"/>
                      <a:gd name="connsiteX331" fmla="*/ 325049 w 420352"/>
                      <a:gd name="connsiteY331" fmla="*/ 100399 h 401225"/>
                      <a:gd name="connsiteX332" fmla="*/ 347001 w 420352"/>
                      <a:gd name="connsiteY332" fmla="*/ 131819 h 401225"/>
                      <a:gd name="connsiteX333" fmla="*/ 405353 w 420352"/>
                      <a:gd name="connsiteY333" fmla="*/ 260366 h 401225"/>
                      <a:gd name="connsiteX334" fmla="*/ 409121 w 420352"/>
                      <a:gd name="connsiteY334" fmla="*/ 331011 h 4012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  <a:cxn ang="0">
                        <a:pos x="connsiteX282" y="connsiteY282"/>
                      </a:cxn>
                      <a:cxn ang="0">
                        <a:pos x="connsiteX283" y="connsiteY283"/>
                      </a:cxn>
                      <a:cxn ang="0">
                        <a:pos x="connsiteX284" y="connsiteY284"/>
                      </a:cxn>
                      <a:cxn ang="0">
                        <a:pos x="connsiteX285" y="connsiteY285"/>
                      </a:cxn>
                      <a:cxn ang="0">
                        <a:pos x="connsiteX286" y="connsiteY286"/>
                      </a:cxn>
                      <a:cxn ang="0">
                        <a:pos x="connsiteX287" y="connsiteY287"/>
                      </a:cxn>
                      <a:cxn ang="0">
                        <a:pos x="connsiteX288" y="connsiteY288"/>
                      </a:cxn>
                      <a:cxn ang="0">
                        <a:pos x="connsiteX289" y="connsiteY289"/>
                      </a:cxn>
                      <a:cxn ang="0">
                        <a:pos x="connsiteX290" y="connsiteY290"/>
                      </a:cxn>
                      <a:cxn ang="0">
                        <a:pos x="connsiteX291" y="connsiteY291"/>
                      </a:cxn>
                      <a:cxn ang="0">
                        <a:pos x="connsiteX292" y="connsiteY292"/>
                      </a:cxn>
                      <a:cxn ang="0">
                        <a:pos x="connsiteX293" y="connsiteY293"/>
                      </a:cxn>
                      <a:cxn ang="0">
                        <a:pos x="connsiteX294" y="connsiteY294"/>
                      </a:cxn>
                      <a:cxn ang="0">
                        <a:pos x="connsiteX295" y="connsiteY295"/>
                      </a:cxn>
                      <a:cxn ang="0">
                        <a:pos x="connsiteX296" y="connsiteY296"/>
                      </a:cxn>
                      <a:cxn ang="0">
                        <a:pos x="connsiteX297" y="connsiteY297"/>
                      </a:cxn>
                      <a:cxn ang="0">
                        <a:pos x="connsiteX298" y="connsiteY298"/>
                      </a:cxn>
                      <a:cxn ang="0">
                        <a:pos x="connsiteX299" y="connsiteY299"/>
                      </a:cxn>
                      <a:cxn ang="0">
                        <a:pos x="connsiteX300" y="connsiteY300"/>
                      </a:cxn>
                      <a:cxn ang="0">
                        <a:pos x="connsiteX301" y="connsiteY301"/>
                      </a:cxn>
                      <a:cxn ang="0">
                        <a:pos x="connsiteX302" y="connsiteY302"/>
                      </a:cxn>
                      <a:cxn ang="0">
                        <a:pos x="connsiteX303" y="connsiteY303"/>
                      </a:cxn>
                      <a:cxn ang="0">
                        <a:pos x="connsiteX304" y="connsiteY304"/>
                      </a:cxn>
                      <a:cxn ang="0">
                        <a:pos x="connsiteX305" y="connsiteY305"/>
                      </a:cxn>
                      <a:cxn ang="0">
                        <a:pos x="connsiteX306" y="connsiteY306"/>
                      </a:cxn>
                      <a:cxn ang="0">
                        <a:pos x="connsiteX307" y="connsiteY307"/>
                      </a:cxn>
                      <a:cxn ang="0">
                        <a:pos x="connsiteX308" y="connsiteY308"/>
                      </a:cxn>
                      <a:cxn ang="0">
                        <a:pos x="connsiteX309" y="connsiteY309"/>
                      </a:cxn>
                      <a:cxn ang="0">
                        <a:pos x="connsiteX310" y="connsiteY310"/>
                      </a:cxn>
                      <a:cxn ang="0">
                        <a:pos x="connsiteX311" y="connsiteY311"/>
                      </a:cxn>
                      <a:cxn ang="0">
                        <a:pos x="connsiteX312" y="connsiteY312"/>
                      </a:cxn>
                      <a:cxn ang="0">
                        <a:pos x="connsiteX313" y="connsiteY313"/>
                      </a:cxn>
                      <a:cxn ang="0">
                        <a:pos x="connsiteX314" y="connsiteY314"/>
                      </a:cxn>
                      <a:cxn ang="0">
                        <a:pos x="connsiteX315" y="connsiteY315"/>
                      </a:cxn>
                      <a:cxn ang="0">
                        <a:pos x="connsiteX316" y="connsiteY316"/>
                      </a:cxn>
                      <a:cxn ang="0">
                        <a:pos x="connsiteX317" y="connsiteY317"/>
                      </a:cxn>
                      <a:cxn ang="0">
                        <a:pos x="connsiteX318" y="connsiteY318"/>
                      </a:cxn>
                      <a:cxn ang="0">
                        <a:pos x="connsiteX319" y="connsiteY319"/>
                      </a:cxn>
                      <a:cxn ang="0">
                        <a:pos x="connsiteX320" y="connsiteY320"/>
                      </a:cxn>
                      <a:cxn ang="0">
                        <a:pos x="connsiteX321" y="connsiteY321"/>
                      </a:cxn>
                      <a:cxn ang="0">
                        <a:pos x="connsiteX322" y="connsiteY322"/>
                      </a:cxn>
                      <a:cxn ang="0">
                        <a:pos x="connsiteX323" y="connsiteY323"/>
                      </a:cxn>
                      <a:cxn ang="0">
                        <a:pos x="connsiteX324" y="connsiteY324"/>
                      </a:cxn>
                      <a:cxn ang="0">
                        <a:pos x="connsiteX325" y="connsiteY325"/>
                      </a:cxn>
                      <a:cxn ang="0">
                        <a:pos x="connsiteX326" y="connsiteY326"/>
                      </a:cxn>
                      <a:cxn ang="0">
                        <a:pos x="connsiteX327" y="connsiteY327"/>
                      </a:cxn>
                      <a:cxn ang="0">
                        <a:pos x="connsiteX328" y="connsiteY328"/>
                      </a:cxn>
                      <a:cxn ang="0">
                        <a:pos x="connsiteX329" y="connsiteY329"/>
                      </a:cxn>
                      <a:cxn ang="0">
                        <a:pos x="connsiteX330" y="connsiteY330"/>
                      </a:cxn>
                      <a:cxn ang="0">
                        <a:pos x="connsiteX331" y="connsiteY331"/>
                      </a:cxn>
                      <a:cxn ang="0">
                        <a:pos x="connsiteX332" y="connsiteY332"/>
                      </a:cxn>
                      <a:cxn ang="0">
                        <a:pos x="connsiteX333" y="connsiteY333"/>
                      </a:cxn>
                      <a:cxn ang="0">
                        <a:pos x="connsiteX334" y="connsiteY334"/>
                      </a:cxn>
                    </a:cxnLst>
                    <a:rect l="l" t="t" r="r" b="b"/>
                    <a:pathLst>
                      <a:path w="420352" h="401225">
                        <a:moveTo>
                          <a:pt x="414642" y="267892"/>
                        </a:moveTo>
                        <a:cubicBezTo>
                          <a:pt x="399812" y="223662"/>
                          <a:pt x="380549" y="180799"/>
                          <a:pt x="358715" y="139607"/>
                        </a:cubicBezTo>
                        <a:cubicBezTo>
                          <a:pt x="348979" y="122401"/>
                          <a:pt x="339220" y="104349"/>
                          <a:pt x="324380" y="90964"/>
                        </a:cubicBezTo>
                        <a:cubicBezTo>
                          <a:pt x="306986" y="77970"/>
                          <a:pt x="282923" y="73871"/>
                          <a:pt x="261870" y="70514"/>
                        </a:cubicBezTo>
                        <a:cubicBezTo>
                          <a:pt x="258215" y="70014"/>
                          <a:pt x="254258" y="67817"/>
                          <a:pt x="250355" y="66719"/>
                        </a:cubicBezTo>
                        <a:cubicBezTo>
                          <a:pt x="249008" y="66339"/>
                          <a:pt x="247927" y="66802"/>
                          <a:pt x="247235" y="67622"/>
                        </a:cubicBezTo>
                        <a:cubicBezTo>
                          <a:pt x="245340" y="63699"/>
                          <a:pt x="243285" y="59852"/>
                          <a:pt x="241545" y="55855"/>
                        </a:cubicBezTo>
                        <a:cubicBezTo>
                          <a:pt x="241019" y="54648"/>
                          <a:pt x="239279" y="54909"/>
                          <a:pt x="238684" y="55855"/>
                        </a:cubicBezTo>
                        <a:cubicBezTo>
                          <a:pt x="237903" y="57089"/>
                          <a:pt x="237030" y="58257"/>
                          <a:pt x="236084" y="59369"/>
                        </a:cubicBezTo>
                        <a:cubicBezTo>
                          <a:pt x="235974" y="56378"/>
                          <a:pt x="235776" y="53434"/>
                          <a:pt x="236127" y="50390"/>
                        </a:cubicBezTo>
                        <a:cubicBezTo>
                          <a:pt x="236510" y="47059"/>
                          <a:pt x="237576" y="43910"/>
                          <a:pt x="238766" y="40797"/>
                        </a:cubicBezTo>
                        <a:cubicBezTo>
                          <a:pt x="239395" y="39156"/>
                          <a:pt x="237245" y="37700"/>
                          <a:pt x="235855" y="38561"/>
                        </a:cubicBezTo>
                        <a:cubicBezTo>
                          <a:pt x="232382" y="40714"/>
                          <a:pt x="230777" y="44995"/>
                          <a:pt x="229752" y="48769"/>
                        </a:cubicBezTo>
                        <a:cubicBezTo>
                          <a:pt x="228687" y="52818"/>
                          <a:pt x="227042" y="61674"/>
                          <a:pt x="230609" y="64714"/>
                        </a:cubicBezTo>
                        <a:cubicBezTo>
                          <a:pt x="228177" y="66762"/>
                          <a:pt x="225594" y="68648"/>
                          <a:pt x="223073" y="70484"/>
                        </a:cubicBezTo>
                        <a:cubicBezTo>
                          <a:pt x="222378" y="71043"/>
                          <a:pt x="221270" y="71526"/>
                          <a:pt x="220952" y="72389"/>
                        </a:cubicBezTo>
                        <a:cubicBezTo>
                          <a:pt x="214561" y="78800"/>
                          <a:pt x="209883" y="87041"/>
                          <a:pt x="204762" y="94497"/>
                        </a:cubicBezTo>
                        <a:cubicBezTo>
                          <a:pt x="197551" y="86697"/>
                          <a:pt x="191791" y="77563"/>
                          <a:pt x="183316" y="71010"/>
                        </a:cubicBezTo>
                        <a:cubicBezTo>
                          <a:pt x="183008" y="70480"/>
                          <a:pt x="182439" y="70077"/>
                          <a:pt x="181824" y="69925"/>
                        </a:cubicBezTo>
                        <a:cubicBezTo>
                          <a:pt x="168836" y="60596"/>
                          <a:pt x="152577" y="56447"/>
                          <a:pt x="140380" y="45941"/>
                        </a:cubicBezTo>
                        <a:cubicBezTo>
                          <a:pt x="145726" y="41918"/>
                          <a:pt x="144512" y="-2946"/>
                          <a:pt x="134482" y="153"/>
                        </a:cubicBezTo>
                        <a:cubicBezTo>
                          <a:pt x="132014" y="858"/>
                          <a:pt x="131160" y="3448"/>
                          <a:pt x="132259" y="5618"/>
                        </a:cubicBezTo>
                        <a:cubicBezTo>
                          <a:pt x="137469" y="16859"/>
                          <a:pt x="135848" y="29523"/>
                          <a:pt x="135825" y="41511"/>
                        </a:cubicBezTo>
                        <a:cubicBezTo>
                          <a:pt x="135107" y="40724"/>
                          <a:pt x="134405" y="39914"/>
                          <a:pt x="133734" y="39073"/>
                        </a:cubicBezTo>
                        <a:cubicBezTo>
                          <a:pt x="133453" y="38501"/>
                          <a:pt x="132811" y="38216"/>
                          <a:pt x="132206" y="38355"/>
                        </a:cubicBezTo>
                        <a:cubicBezTo>
                          <a:pt x="128752" y="38944"/>
                          <a:pt x="125543" y="42752"/>
                          <a:pt x="123307" y="45289"/>
                        </a:cubicBezTo>
                        <a:cubicBezTo>
                          <a:pt x="119248" y="50026"/>
                          <a:pt x="115728" y="55177"/>
                          <a:pt x="113842" y="61241"/>
                        </a:cubicBezTo>
                        <a:cubicBezTo>
                          <a:pt x="78386" y="68863"/>
                          <a:pt x="38239" y="81966"/>
                          <a:pt x="18933" y="115011"/>
                        </a:cubicBezTo>
                        <a:cubicBezTo>
                          <a:pt x="10133" y="131111"/>
                          <a:pt x="5763" y="149514"/>
                          <a:pt x="3120" y="167540"/>
                        </a:cubicBezTo>
                        <a:cubicBezTo>
                          <a:pt x="-3635" y="218439"/>
                          <a:pt x="-2140" y="304030"/>
                          <a:pt x="35582" y="342500"/>
                        </a:cubicBezTo>
                        <a:cubicBezTo>
                          <a:pt x="33865" y="344551"/>
                          <a:pt x="34229" y="348729"/>
                          <a:pt x="34160" y="351091"/>
                        </a:cubicBezTo>
                        <a:cubicBezTo>
                          <a:pt x="33991" y="363966"/>
                          <a:pt x="34934" y="376934"/>
                          <a:pt x="37617" y="389544"/>
                        </a:cubicBezTo>
                        <a:cubicBezTo>
                          <a:pt x="38513" y="393782"/>
                          <a:pt x="44984" y="391986"/>
                          <a:pt x="44104" y="387754"/>
                        </a:cubicBezTo>
                        <a:cubicBezTo>
                          <a:pt x="41219" y="374291"/>
                          <a:pt x="41094" y="360668"/>
                          <a:pt x="40270" y="346966"/>
                        </a:cubicBezTo>
                        <a:cubicBezTo>
                          <a:pt x="81697" y="382729"/>
                          <a:pt x="143169" y="378052"/>
                          <a:pt x="192294" y="362461"/>
                        </a:cubicBezTo>
                        <a:cubicBezTo>
                          <a:pt x="191864" y="364800"/>
                          <a:pt x="191791" y="367198"/>
                          <a:pt x="191589" y="369567"/>
                        </a:cubicBezTo>
                        <a:cubicBezTo>
                          <a:pt x="191583" y="369659"/>
                          <a:pt x="191497" y="370718"/>
                          <a:pt x="191477" y="370923"/>
                        </a:cubicBezTo>
                        <a:cubicBezTo>
                          <a:pt x="190944" y="377049"/>
                          <a:pt x="191163" y="379352"/>
                          <a:pt x="196856" y="383011"/>
                        </a:cubicBezTo>
                        <a:cubicBezTo>
                          <a:pt x="203671" y="388092"/>
                          <a:pt x="210151" y="394017"/>
                          <a:pt x="217538" y="398264"/>
                        </a:cubicBezTo>
                        <a:cubicBezTo>
                          <a:pt x="220846" y="400167"/>
                          <a:pt x="224459" y="401847"/>
                          <a:pt x="228349" y="401000"/>
                        </a:cubicBezTo>
                        <a:cubicBezTo>
                          <a:pt x="231985" y="400206"/>
                          <a:pt x="234906" y="397487"/>
                          <a:pt x="237374" y="394857"/>
                        </a:cubicBezTo>
                        <a:cubicBezTo>
                          <a:pt x="242756" y="389121"/>
                          <a:pt x="248287" y="383345"/>
                          <a:pt x="252793" y="376874"/>
                        </a:cubicBezTo>
                        <a:cubicBezTo>
                          <a:pt x="254483" y="374446"/>
                          <a:pt x="254275" y="372769"/>
                          <a:pt x="254248" y="369937"/>
                        </a:cubicBezTo>
                        <a:cubicBezTo>
                          <a:pt x="254232" y="367836"/>
                          <a:pt x="254195" y="365736"/>
                          <a:pt x="254195" y="363635"/>
                        </a:cubicBezTo>
                        <a:cubicBezTo>
                          <a:pt x="275166" y="367793"/>
                          <a:pt x="296453" y="370182"/>
                          <a:pt x="317718" y="372848"/>
                        </a:cubicBezTo>
                        <a:cubicBezTo>
                          <a:pt x="317668" y="376719"/>
                          <a:pt x="318604" y="379782"/>
                          <a:pt x="318773" y="383454"/>
                        </a:cubicBezTo>
                        <a:cubicBezTo>
                          <a:pt x="318932" y="385389"/>
                          <a:pt x="318717" y="386970"/>
                          <a:pt x="319752" y="388687"/>
                        </a:cubicBezTo>
                        <a:cubicBezTo>
                          <a:pt x="320940" y="390656"/>
                          <a:pt x="323487" y="390424"/>
                          <a:pt x="324721" y="388687"/>
                        </a:cubicBezTo>
                        <a:cubicBezTo>
                          <a:pt x="327321" y="384876"/>
                          <a:pt x="324255" y="377790"/>
                          <a:pt x="323136" y="373427"/>
                        </a:cubicBezTo>
                        <a:cubicBezTo>
                          <a:pt x="352962" y="376692"/>
                          <a:pt x="388710" y="374611"/>
                          <a:pt x="407424" y="348004"/>
                        </a:cubicBezTo>
                        <a:cubicBezTo>
                          <a:pt x="423184" y="324695"/>
                          <a:pt x="423190" y="293890"/>
                          <a:pt x="414642" y="267892"/>
                        </a:cubicBezTo>
                        <a:close/>
                        <a:moveTo>
                          <a:pt x="239785" y="59994"/>
                        </a:moveTo>
                        <a:cubicBezTo>
                          <a:pt x="242061" y="65459"/>
                          <a:pt x="248300" y="75247"/>
                          <a:pt x="247195" y="80918"/>
                        </a:cubicBezTo>
                        <a:cubicBezTo>
                          <a:pt x="246177" y="85658"/>
                          <a:pt x="243897" y="90432"/>
                          <a:pt x="242035" y="94881"/>
                        </a:cubicBezTo>
                        <a:cubicBezTo>
                          <a:pt x="241079" y="97167"/>
                          <a:pt x="240100" y="99493"/>
                          <a:pt x="238856" y="101646"/>
                        </a:cubicBezTo>
                        <a:cubicBezTo>
                          <a:pt x="233133" y="92787"/>
                          <a:pt x="229474" y="82783"/>
                          <a:pt x="224644" y="73478"/>
                        </a:cubicBezTo>
                        <a:cubicBezTo>
                          <a:pt x="225025" y="73140"/>
                          <a:pt x="225501" y="72700"/>
                          <a:pt x="225534" y="72224"/>
                        </a:cubicBezTo>
                        <a:cubicBezTo>
                          <a:pt x="230771" y="68843"/>
                          <a:pt x="235948" y="64896"/>
                          <a:pt x="239785" y="59994"/>
                        </a:cubicBezTo>
                        <a:close/>
                        <a:moveTo>
                          <a:pt x="217019" y="118137"/>
                        </a:moveTo>
                        <a:cubicBezTo>
                          <a:pt x="213059" y="112732"/>
                          <a:pt x="208497" y="107783"/>
                          <a:pt x="203691" y="103135"/>
                        </a:cubicBezTo>
                        <a:cubicBezTo>
                          <a:pt x="207429" y="102354"/>
                          <a:pt x="211091" y="99469"/>
                          <a:pt x="213929" y="97481"/>
                        </a:cubicBezTo>
                        <a:cubicBezTo>
                          <a:pt x="215557" y="96343"/>
                          <a:pt x="218471" y="93713"/>
                          <a:pt x="220658" y="94034"/>
                        </a:cubicBezTo>
                        <a:cubicBezTo>
                          <a:pt x="223218" y="94408"/>
                          <a:pt x="223235" y="98212"/>
                          <a:pt x="223086" y="100131"/>
                        </a:cubicBezTo>
                        <a:cubicBezTo>
                          <a:pt x="222917" y="102298"/>
                          <a:pt x="222189" y="104015"/>
                          <a:pt x="220678" y="105639"/>
                        </a:cubicBezTo>
                        <a:cubicBezTo>
                          <a:pt x="216622" y="109569"/>
                          <a:pt x="214650" y="112437"/>
                          <a:pt x="217019" y="118137"/>
                        </a:cubicBezTo>
                        <a:close/>
                        <a:moveTo>
                          <a:pt x="178466" y="101335"/>
                        </a:moveTo>
                        <a:cubicBezTo>
                          <a:pt x="178387" y="100985"/>
                          <a:pt x="178195" y="100647"/>
                          <a:pt x="177851" y="100382"/>
                        </a:cubicBezTo>
                        <a:cubicBezTo>
                          <a:pt x="175181" y="98345"/>
                          <a:pt x="172356" y="96572"/>
                          <a:pt x="169376" y="95060"/>
                        </a:cubicBezTo>
                        <a:cubicBezTo>
                          <a:pt x="171754" y="91464"/>
                          <a:pt x="174083" y="87891"/>
                          <a:pt x="176551" y="84348"/>
                        </a:cubicBezTo>
                        <a:cubicBezTo>
                          <a:pt x="179181" y="87309"/>
                          <a:pt x="182112" y="89939"/>
                          <a:pt x="185364" y="92251"/>
                        </a:cubicBezTo>
                        <a:cubicBezTo>
                          <a:pt x="183061" y="95278"/>
                          <a:pt x="180765" y="98305"/>
                          <a:pt x="178466" y="101335"/>
                        </a:cubicBezTo>
                        <a:close/>
                        <a:moveTo>
                          <a:pt x="188053" y="95430"/>
                        </a:moveTo>
                        <a:cubicBezTo>
                          <a:pt x="198699" y="103052"/>
                          <a:pt x="208682" y="112801"/>
                          <a:pt x="215775" y="123771"/>
                        </a:cubicBezTo>
                        <a:cubicBezTo>
                          <a:pt x="209324" y="123218"/>
                          <a:pt x="203026" y="124631"/>
                          <a:pt x="198629" y="129322"/>
                        </a:cubicBezTo>
                        <a:cubicBezTo>
                          <a:pt x="197127" y="124515"/>
                          <a:pt x="193581" y="120297"/>
                          <a:pt x="190600" y="116347"/>
                        </a:cubicBezTo>
                        <a:cubicBezTo>
                          <a:pt x="187501" y="112242"/>
                          <a:pt x="184183" y="108279"/>
                          <a:pt x="181238" y="104058"/>
                        </a:cubicBezTo>
                        <a:cubicBezTo>
                          <a:pt x="183511" y="101183"/>
                          <a:pt x="185780" y="98308"/>
                          <a:pt x="188053" y="95430"/>
                        </a:cubicBezTo>
                        <a:close/>
                        <a:moveTo>
                          <a:pt x="203032" y="250025"/>
                        </a:moveTo>
                        <a:cubicBezTo>
                          <a:pt x="203079" y="248890"/>
                          <a:pt x="203118" y="247752"/>
                          <a:pt x="203158" y="246617"/>
                        </a:cubicBezTo>
                        <a:cubicBezTo>
                          <a:pt x="212259" y="256294"/>
                          <a:pt x="221836" y="265530"/>
                          <a:pt x="232445" y="273641"/>
                        </a:cubicBezTo>
                        <a:cubicBezTo>
                          <a:pt x="222150" y="274783"/>
                          <a:pt x="211706" y="275527"/>
                          <a:pt x="201424" y="275054"/>
                        </a:cubicBezTo>
                        <a:cubicBezTo>
                          <a:pt x="202744" y="266850"/>
                          <a:pt x="202691" y="258265"/>
                          <a:pt x="203032" y="250025"/>
                        </a:cubicBezTo>
                        <a:close/>
                        <a:moveTo>
                          <a:pt x="240761" y="272685"/>
                        </a:moveTo>
                        <a:cubicBezTo>
                          <a:pt x="226927" y="264544"/>
                          <a:pt x="216404" y="251814"/>
                          <a:pt x="203310" y="242628"/>
                        </a:cubicBezTo>
                        <a:cubicBezTo>
                          <a:pt x="203846" y="226610"/>
                          <a:pt x="203863" y="210576"/>
                          <a:pt x="203383" y="194554"/>
                        </a:cubicBezTo>
                        <a:cubicBezTo>
                          <a:pt x="207475" y="203218"/>
                          <a:pt x="213138" y="211092"/>
                          <a:pt x="219067" y="218740"/>
                        </a:cubicBezTo>
                        <a:cubicBezTo>
                          <a:pt x="228184" y="230064"/>
                          <a:pt x="236887" y="242155"/>
                          <a:pt x="246746" y="252741"/>
                        </a:cubicBezTo>
                        <a:cubicBezTo>
                          <a:pt x="247573" y="259010"/>
                          <a:pt x="247864" y="265325"/>
                          <a:pt x="248529" y="271623"/>
                        </a:cubicBezTo>
                        <a:cubicBezTo>
                          <a:pt x="245942" y="272010"/>
                          <a:pt x="243355" y="272361"/>
                          <a:pt x="240761" y="272685"/>
                        </a:cubicBezTo>
                        <a:close/>
                        <a:moveTo>
                          <a:pt x="223807" y="216500"/>
                        </a:moveTo>
                        <a:cubicBezTo>
                          <a:pt x="216288" y="207009"/>
                          <a:pt x="209331" y="196986"/>
                          <a:pt x="203098" y="186579"/>
                        </a:cubicBezTo>
                        <a:cubicBezTo>
                          <a:pt x="202526" y="172175"/>
                          <a:pt x="201504" y="157798"/>
                          <a:pt x="199794" y="143484"/>
                        </a:cubicBezTo>
                        <a:cubicBezTo>
                          <a:pt x="208745" y="162575"/>
                          <a:pt x="222319" y="178811"/>
                          <a:pt x="234076" y="196155"/>
                        </a:cubicBezTo>
                        <a:cubicBezTo>
                          <a:pt x="235319" y="198028"/>
                          <a:pt x="236487" y="200787"/>
                          <a:pt x="238369" y="202275"/>
                        </a:cubicBezTo>
                        <a:cubicBezTo>
                          <a:pt x="240437" y="215746"/>
                          <a:pt x="242958" y="229147"/>
                          <a:pt x="245174" y="242595"/>
                        </a:cubicBezTo>
                        <a:cubicBezTo>
                          <a:pt x="238495" y="233583"/>
                          <a:pt x="230741" y="225254"/>
                          <a:pt x="223807" y="216500"/>
                        </a:cubicBezTo>
                        <a:close/>
                        <a:moveTo>
                          <a:pt x="233368" y="185384"/>
                        </a:moveTo>
                        <a:cubicBezTo>
                          <a:pt x="224518" y="173118"/>
                          <a:pt x="215097" y="161212"/>
                          <a:pt x="207551" y="148069"/>
                        </a:cubicBezTo>
                        <a:cubicBezTo>
                          <a:pt x="204362" y="142558"/>
                          <a:pt x="201894" y="136748"/>
                          <a:pt x="199089" y="131078"/>
                        </a:cubicBezTo>
                        <a:cubicBezTo>
                          <a:pt x="204422" y="129090"/>
                          <a:pt x="210059" y="126278"/>
                          <a:pt x="215884" y="127691"/>
                        </a:cubicBezTo>
                        <a:cubicBezTo>
                          <a:pt x="217525" y="128091"/>
                          <a:pt x="218951" y="129236"/>
                          <a:pt x="220628" y="129120"/>
                        </a:cubicBezTo>
                        <a:cubicBezTo>
                          <a:pt x="219622" y="132206"/>
                          <a:pt x="220853" y="135713"/>
                          <a:pt x="221819" y="138647"/>
                        </a:cubicBezTo>
                        <a:cubicBezTo>
                          <a:pt x="223155" y="142723"/>
                          <a:pt x="224502" y="146789"/>
                          <a:pt x="225928" y="150831"/>
                        </a:cubicBezTo>
                        <a:cubicBezTo>
                          <a:pt x="230387" y="163432"/>
                          <a:pt x="233841" y="176191"/>
                          <a:pt x="236183" y="189357"/>
                        </a:cubicBezTo>
                        <a:cubicBezTo>
                          <a:pt x="235257" y="188027"/>
                          <a:pt x="234314" y="186704"/>
                          <a:pt x="233368" y="185384"/>
                        </a:cubicBezTo>
                        <a:close/>
                        <a:moveTo>
                          <a:pt x="226063" y="98060"/>
                        </a:moveTo>
                        <a:cubicBezTo>
                          <a:pt x="225815" y="93770"/>
                          <a:pt x="223241" y="90958"/>
                          <a:pt x="219689" y="91216"/>
                        </a:cubicBezTo>
                        <a:cubicBezTo>
                          <a:pt x="221336" y="89059"/>
                          <a:pt x="224168" y="87851"/>
                          <a:pt x="225481" y="85387"/>
                        </a:cubicBezTo>
                        <a:cubicBezTo>
                          <a:pt x="227056" y="88510"/>
                          <a:pt x="228518" y="91527"/>
                          <a:pt x="230063" y="94686"/>
                        </a:cubicBezTo>
                        <a:cubicBezTo>
                          <a:pt x="229395" y="97223"/>
                          <a:pt x="228121" y="99562"/>
                          <a:pt x="225967" y="101018"/>
                        </a:cubicBezTo>
                        <a:cubicBezTo>
                          <a:pt x="226083" y="100022"/>
                          <a:pt x="226120" y="99013"/>
                          <a:pt x="226063" y="98060"/>
                        </a:cubicBezTo>
                        <a:close/>
                        <a:moveTo>
                          <a:pt x="190792" y="83504"/>
                        </a:moveTo>
                        <a:cubicBezTo>
                          <a:pt x="192916" y="86310"/>
                          <a:pt x="194944" y="89191"/>
                          <a:pt x="197124" y="91953"/>
                        </a:cubicBezTo>
                        <a:cubicBezTo>
                          <a:pt x="198857" y="94150"/>
                          <a:pt x="200746" y="97299"/>
                          <a:pt x="203330" y="98543"/>
                        </a:cubicBezTo>
                        <a:cubicBezTo>
                          <a:pt x="204759" y="99231"/>
                          <a:pt x="206261" y="98067"/>
                          <a:pt x="205986" y="96641"/>
                        </a:cubicBezTo>
                        <a:cubicBezTo>
                          <a:pt x="212024" y="90432"/>
                          <a:pt x="216126" y="82575"/>
                          <a:pt x="221938" y="76200"/>
                        </a:cubicBezTo>
                        <a:cubicBezTo>
                          <a:pt x="222411" y="78301"/>
                          <a:pt x="223169" y="80349"/>
                          <a:pt x="224055" y="82353"/>
                        </a:cubicBezTo>
                        <a:cubicBezTo>
                          <a:pt x="223652" y="82406"/>
                          <a:pt x="223281" y="82648"/>
                          <a:pt x="223056" y="83164"/>
                        </a:cubicBezTo>
                        <a:cubicBezTo>
                          <a:pt x="221501" y="86879"/>
                          <a:pt x="216126" y="87964"/>
                          <a:pt x="215950" y="92473"/>
                        </a:cubicBezTo>
                        <a:cubicBezTo>
                          <a:pt x="210747" y="95255"/>
                          <a:pt x="206708" y="99261"/>
                          <a:pt x="200846" y="100455"/>
                        </a:cubicBezTo>
                        <a:cubicBezTo>
                          <a:pt x="196876" y="96912"/>
                          <a:pt x="192794" y="93349"/>
                          <a:pt x="188242" y="90627"/>
                        </a:cubicBezTo>
                        <a:cubicBezTo>
                          <a:pt x="188126" y="90418"/>
                          <a:pt x="187960" y="90223"/>
                          <a:pt x="187726" y="90064"/>
                        </a:cubicBezTo>
                        <a:cubicBezTo>
                          <a:pt x="184245" y="87683"/>
                          <a:pt x="181099" y="84864"/>
                          <a:pt x="178360" y="81668"/>
                        </a:cubicBezTo>
                        <a:cubicBezTo>
                          <a:pt x="179819" y="79465"/>
                          <a:pt x="181205" y="77216"/>
                          <a:pt x="182363" y="74864"/>
                        </a:cubicBezTo>
                        <a:cubicBezTo>
                          <a:pt x="185436" y="77365"/>
                          <a:pt x="188278" y="80186"/>
                          <a:pt x="190792" y="83504"/>
                        </a:cubicBezTo>
                        <a:close/>
                        <a:moveTo>
                          <a:pt x="122139" y="57334"/>
                        </a:moveTo>
                        <a:cubicBezTo>
                          <a:pt x="123889" y="54029"/>
                          <a:pt x="126105" y="51072"/>
                          <a:pt x="128332" y="48085"/>
                        </a:cubicBezTo>
                        <a:cubicBezTo>
                          <a:pt x="129691" y="46262"/>
                          <a:pt x="131647" y="44366"/>
                          <a:pt x="132871" y="42269"/>
                        </a:cubicBezTo>
                        <a:cubicBezTo>
                          <a:pt x="144197" y="57112"/>
                          <a:pt x="164030" y="61635"/>
                          <a:pt x="178668" y="72082"/>
                        </a:cubicBezTo>
                        <a:cubicBezTo>
                          <a:pt x="171910" y="81394"/>
                          <a:pt x="165515" y="91107"/>
                          <a:pt x="159041" y="100640"/>
                        </a:cubicBezTo>
                        <a:cubicBezTo>
                          <a:pt x="143453" y="93283"/>
                          <a:pt x="133138" y="78919"/>
                          <a:pt x="121636" y="66613"/>
                        </a:cubicBezTo>
                        <a:cubicBezTo>
                          <a:pt x="121041" y="65978"/>
                          <a:pt x="120065" y="65297"/>
                          <a:pt x="119717" y="64440"/>
                        </a:cubicBezTo>
                        <a:cubicBezTo>
                          <a:pt x="119612" y="64182"/>
                          <a:pt x="119612" y="63934"/>
                          <a:pt x="119684" y="63613"/>
                        </a:cubicBezTo>
                        <a:cubicBezTo>
                          <a:pt x="120088" y="61472"/>
                          <a:pt x="121140" y="59286"/>
                          <a:pt x="122139" y="57334"/>
                        </a:cubicBezTo>
                        <a:close/>
                        <a:moveTo>
                          <a:pt x="7609" y="183519"/>
                        </a:moveTo>
                        <a:cubicBezTo>
                          <a:pt x="10246" y="157791"/>
                          <a:pt x="14817" y="130483"/>
                          <a:pt x="30306" y="109086"/>
                        </a:cubicBezTo>
                        <a:cubicBezTo>
                          <a:pt x="50813" y="84990"/>
                          <a:pt x="84380" y="74014"/>
                          <a:pt x="114451" y="67596"/>
                        </a:cubicBezTo>
                        <a:cubicBezTo>
                          <a:pt x="127945" y="82320"/>
                          <a:pt x="140291" y="99337"/>
                          <a:pt x="159398" y="107052"/>
                        </a:cubicBezTo>
                        <a:cubicBezTo>
                          <a:pt x="160569" y="107511"/>
                          <a:pt x="162061" y="106744"/>
                          <a:pt x="162660" y="105725"/>
                        </a:cubicBezTo>
                        <a:cubicBezTo>
                          <a:pt x="164248" y="103016"/>
                          <a:pt x="165925" y="100356"/>
                          <a:pt x="167635" y="97719"/>
                        </a:cubicBezTo>
                        <a:cubicBezTo>
                          <a:pt x="170666" y="99248"/>
                          <a:pt x="173540" y="101044"/>
                          <a:pt x="176253" y="103112"/>
                        </a:cubicBezTo>
                        <a:cubicBezTo>
                          <a:pt x="176508" y="103307"/>
                          <a:pt x="176759" y="103393"/>
                          <a:pt x="176997" y="103409"/>
                        </a:cubicBezTo>
                        <a:cubicBezTo>
                          <a:pt x="176842" y="103916"/>
                          <a:pt x="176915" y="104571"/>
                          <a:pt x="177189" y="104958"/>
                        </a:cubicBezTo>
                        <a:cubicBezTo>
                          <a:pt x="180339" y="109433"/>
                          <a:pt x="183938" y="113575"/>
                          <a:pt x="187438" y="117773"/>
                        </a:cubicBezTo>
                        <a:cubicBezTo>
                          <a:pt x="190134" y="121008"/>
                          <a:pt x="192655" y="124370"/>
                          <a:pt x="195195" y="127714"/>
                        </a:cubicBezTo>
                        <a:cubicBezTo>
                          <a:pt x="194805" y="128392"/>
                          <a:pt x="195215" y="129299"/>
                          <a:pt x="195261" y="130043"/>
                        </a:cubicBezTo>
                        <a:cubicBezTo>
                          <a:pt x="195096" y="130248"/>
                          <a:pt x="194984" y="130509"/>
                          <a:pt x="194964" y="130834"/>
                        </a:cubicBezTo>
                        <a:cubicBezTo>
                          <a:pt x="194686" y="135554"/>
                          <a:pt x="195523" y="140348"/>
                          <a:pt x="195926" y="145049"/>
                        </a:cubicBezTo>
                        <a:cubicBezTo>
                          <a:pt x="196327" y="149673"/>
                          <a:pt x="196648" y="154308"/>
                          <a:pt x="196998" y="158936"/>
                        </a:cubicBezTo>
                        <a:cubicBezTo>
                          <a:pt x="200101" y="197509"/>
                          <a:pt x="198854" y="236227"/>
                          <a:pt x="196988" y="274812"/>
                        </a:cubicBezTo>
                        <a:cubicBezTo>
                          <a:pt x="181989" y="273701"/>
                          <a:pt x="167086" y="270803"/>
                          <a:pt x="152091" y="269509"/>
                        </a:cubicBezTo>
                        <a:cubicBezTo>
                          <a:pt x="151661" y="267604"/>
                          <a:pt x="149613" y="265957"/>
                          <a:pt x="148399" y="264534"/>
                        </a:cubicBezTo>
                        <a:cubicBezTo>
                          <a:pt x="146328" y="262139"/>
                          <a:pt x="144241" y="259754"/>
                          <a:pt x="142193" y="257339"/>
                        </a:cubicBezTo>
                        <a:cubicBezTo>
                          <a:pt x="136060" y="249449"/>
                          <a:pt x="129417" y="241936"/>
                          <a:pt x="123644" y="233769"/>
                        </a:cubicBezTo>
                        <a:cubicBezTo>
                          <a:pt x="118556" y="225793"/>
                          <a:pt x="114871" y="220222"/>
                          <a:pt x="106670" y="214952"/>
                        </a:cubicBezTo>
                        <a:cubicBezTo>
                          <a:pt x="106379" y="211839"/>
                          <a:pt x="105317" y="208812"/>
                          <a:pt x="104596" y="205782"/>
                        </a:cubicBezTo>
                        <a:cubicBezTo>
                          <a:pt x="103068" y="199434"/>
                          <a:pt x="102069" y="192980"/>
                          <a:pt x="101152" y="186519"/>
                        </a:cubicBezTo>
                        <a:cubicBezTo>
                          <a:pt x="99746" y="176790"/>
                          <a:pt x="96911" y="167808"/>
                          <a:pt x="92952" y="158807"/>
                        </a:cubicBezTo>
                        <a:cubicBezTo>
                          <a:pt x="92766" y="158383"/>
                          <a:pt x="92115" y="158691"/>
                          <a:pt x="92224" y="159115"/>
                        </a:cubicBezTo>
                        <a:cubicBezTo>
                          <a:pt x="94609" y="168559"/>
                          <a:pt x="96597" y="178077"/>
                          <a:pt x="97556" y="187779"/>
                        </a:cubicBezTo>
                        <a:cubicBezTo>
                          <a:pt x="98354" y="195709"/>
                          <a:pt x="99187" y="203447"/>
                          <a:pt x="101195" y="211270"/>
                        </a:cubicBezTo>
                        <a:cubicBezTo>
                          <a:pt x="86110" y="200893"/>
                          <a:pt x="85608" y="197872"/>
                          <a:pt x="66249" y="197998"/>
                        </a:cubicBezTo>
                        <a:cubicBezTo>
                          <a:pt x="61482" y="197770"/>
                          <a:pt x="56116" y="198140"/>
                          <a:pt x="52378" y="201415"/>
                        </a:cubicBezTo>
                        <a:cubicBezTo>
                          <a:pt x="52110" y="201650"/>
                          <a:pt x="52298" y="202100"/>
                          <a:pt x="52606" y="202163"/>
                        </a:cubicBezTo>
                        <a:cubicBezTo>
                          <a:pt x="50651" y="209682"/>
                          <a:pt x="60525" y="213136"/>
                          <a:pt x="66331" y="214783"/>
                        </a:cubicBezTo>
                        <a:cubicBezTo>
                          <a:pt x="59894" y="216017"/>
                          <a:pt x="53406" y="216960"/>
                          <a:pt x="46979" y="218204"/>
                        </a:cubicBezTo>
                        <a:cubicBezTo>
                          <a:pt x="31705" y="220960"/>
                          <a:pt x="30392" y="229514"/>
                          <a:pt x="46301" y="233203"/>
                        </a:cubicBezTo>
                        <a:cubicBezTo>
                          <a:pt x="42427" y="234520"/>
                          <a:pt x="38560" y="236614"/>
                          <a:pt x="37941" y="240259"/>
                        </a:cubicBezTo>
                        <a:cubicBezTo>
                          <a:pt x="36892" y="246445"/>
                          <a:pt x="46301" y="247219"/>
                          <a:pt x="50280" y="247044"/>
                        </a:cubicBezTo>
                        <a:cubicBezTo>
                          <a:pt x="54002" y="246882"/>
                          <a:pt x="57654" y="245979"/>
                          <a:pt x="61283" y="245198"/>
                        </a:cubicBezTo>
                        <a:cubicBezTo>
                          <a:pt x="65809" y="244097"/>
                          <a:pt x="70069" y="243101"/>
                          <a:pt x="73702" y="246836"/>
                        </a:cubicBezTo>
                        <a:cubicBezTo>
                          <a:pt x="68921" y="246918"/>
                          <a:pt x="63787" y="246697"/>
                          <a:pt x="59255" y="248440"/>
                        </a:cubicBezTo>
                        <a:cubicBezTo>
                          <a:pt x="58640" y="248787"/>
                          <a:pt x="58994" y="249347"/>
                          <a:pt x="59606" y="249380"/>
                        </a:cubicBezTo>
                        <a:cubicBezTo>
                          <a:pt x="57594" y="252407"/>
                          <a:pt x="58756" y="256290"/>
                          <a:pt x="61525" y="258808"/>
                        </a:cubicBezTo>
                        <a:cubicBezTo>
                          <a:pt x="65594" y="262510"/>
                          <a:pt x="71254" y="264008"/>
                          <a:pt x="76586" y="264398"/>
                        </a:cubicBezTo>
                        <a:cubicBezTo>
                          <a:pt x="79560" y="264617"/>
                          <a:pt x="82617" y="264627"/>
                          <a:pt x="85475" y="265566"/>
                        </a:cubicBezTo>
                        <a:cubicBezTo>
                          <a:pt x="87199" y="266132"/>
                          <a:pt x="88843" y="266923"/>
                          <a:pt x="90461" y="267756"/>
                        </a:cubicBezTo>
                        <a:cubicBezTo>
                          <a:pt x="63093" y="267422"/>
                          <a:pt x="35804" y="282027"/>
                          <a:pt x="19115" y="303461"/>
                        </a:cubicBezTo>
                        <a:cubicBezTo>
                          <a:pt x="6233" y="264613"/>
                          <a:pt x="4896" y="223702"/>
                          <a:pt x="7609" y="183519"/>
                        </a:cubicBezTo>
                        <a:close/>
                        <a:moveTo>
                          <a:pt x="101946" y="268239"/>
                        </a:moveTo>
                        <a:cubicBezTo>
                          <a:pt x="96114" y="265616"/>
                          <a:pt x="90742" y="261501"/>
                          <a:pt x="84370" y="260257"/>
                        </a:cubicBezTo>
                        <a:cubicBezTo>
                          <a:pt x="79018" y="259317"/>
                          <a:pt x="73394" y="259966"/>
                          <a:pt x="68316" y="257792"/>
                        </a:cubicBezTo>
                        <a:cubicBezTo>
                          <a:pt x="64300" y="256072"/>
                          <a:pt x="61730" y="253786"/>
                          <a:pt x="60903" y="249687"/>
                        </a:cubicBezTo>
                        <a:cubicBezTo>
                          <a:pt x="67955" y="250676"/>
                          <a:pt x="75141" y="250296"/>
                          <a:pt x="82210" y="251183"/>
                        </a:cubicBezTo>
                        <a:cubicBezTo>
                          <a:pt x="86282" y="251629"/>
                          <a:pt x="90325" y="252344"/>
                          <a:pt x="94301" y="253323"/>
                        </a:cubicBezTo>
                        <a:cubicBezTo>
                          <a:pt x="98036" y="254246"/>
                          <a:pt x="101559" y="255820"/>
                          <a:pt x="105278" y="256753"/>
                        </a:cubicBezTo>
                        <a:cubicBezTo>
                          <a:pt x="107147" y="257223"/>
                          <a:pt x="108093" y="254765"/>
                          <a:pt x="106555" y="253723"/>
                        </a:cubicBezTo>
                        <a:cubicBezTo>
                          <a:pt x="103289" y="251513"/>
                          <a:pt x="99141" y="250451"/>
                          <a:pt x="95357" y="249499"/>
                        </a:cubicBezTo>
                        <a:cubicBezTo>
                          <a:pt x="91989" y="248649"/>
                          <a:pt x="88555" y="248076"/>
                          <a:pt x="85105" y="247659"/>
                        </a:cubicBezTo>
                        <a:cubicBezTo>
                          <a:pt x="81810" y="245956"/>
                          <a:pt x="78184" y="244967"/>
                          <a:pt x="75223" y="242575"/>
                        </a:cubicBezTo>
                        <a:cubicBezTo>
                          <a:pt x="70956" y="239131"/>
                          <a:pt x="66096" y="239816"/>
                          <a:pt x="61065" y="240881"/>
                        </a:cubicBezTo>
                        <a:cubicBezTo>
                          <a:pt x="57945" y="241543"/>
                          <a:pt x="54845" y="242327"/>
                          <a:pt x="51673" y="242697"/>
                        </a:cubicBezTo>
                        <a:cubicBezTo>
                          <a:pt x="48861" y="243025"/>
                          <a:pt x="45206" y="243488"/>
                          <a:pt x="42599" y="242052"/>
                        </a:cubicBezTo>
                        <a:cubicBezTo>
                          <a:pt x="38887" y="240004"/>
                          <a:pt x="47128" y="235863"/>
                          <a:pt x="51005" y="233914"/>
                        </a:cubicBezTo>
                        <a:cubicBezTo>
                          <a:pt x="58107" y="234477"/>
                          <a:pt x="65173" y="233352"/>
                          <a:pt x="72170" y="232320"/>
                        </a:cubicBezTo>
                        <a:cubicBezTo>
                          <a:pt x="74883" y="231910"/>
                          <a:pt x="76580" y="231489"/>
                          <a:pt x="79289" y="232459"/>
                        </a:cubicBezTo>
                        <a:cubicBezTo>
                          <a:pt x="84403" y="234285"/>
                          <a:pt x="88383" y="238321"/>
                          <a:pt x="93501" y="240226"/>
                        </a:cubicBezTo>
                        <a:cubicBezTo>
                          <a:pt x="95218" y="240868"/>
                          <a:pt x="96418" y="238046"/>
                          <a:pt x="94758" y="237249"/>
                        </a:cubicBezTo>
                        <a:cubicBezTo>
                          <a:pt x="88165" y="234083"/>
                          <a:pt x="81836" y="226041"/>
                          <a:pt x="73748" y="227923"/>
                        </a:cubicBezTo>
                        <a:cubicBezTo>
                          <a:pt x="68720" y="229091"/>
                          <a:pt x="63344" y="229680"/>
                          <a:pt x="58190" y="229984"/>
                        </a:cubicBezTo>
                        <a:cubicBezTo>
                          <a:pt x="53155" y="230282"/>
                          <a:pt x="48087" y="230050"/>
                          <a:pt x="43343" y="228211"/>
                        </a:cubicBezTo>
                        <a:cubicBezTo>
                          <a:pt x="42480" y="227854"/>
                          <a:pt x="37233" y="226253"/>
                          <a:pt x="39638" y="224867"/>
                        </a:cubicBezTo>
                        <a:cubicBezTo>
                          <a:pt x="41795" y="223169"/>
                          <a:pt x="45130" y="222541"/>
                          <a:pt x="47730" y="221939"/>
                        </a:cubicBezTo>
                        <a:cubicBezTo>
                          <a:pt x="50876" y="221211"/>
                          <a:pt x="54081" y="220847"/>
                          <a:pt x="57250" y="220258"/>
                        </a:cubicBezTo>
                        <a:cubicBezTo>
                          <a:pt x="66834" y="218773"/>
                          <a:pt x="80162" y="214353"/>
                          <a:pt x="89160" y="219018"/>
                        </a:cubicBezTo>
                        <a:cubicBezTo>
                          <a:pt x="93616" y="221522"/>
                          <a:pt x="97097" y="225432"/>
                          <a:pt x="101589" y="227900"/>
                        </a:cubicBezTo>
                        <a:cubicBezTo>
                          <a:pt x="102935" y="228641"/>
                          <a:pt x="104067" y="226679"/>
                          <a:pt x="102787" y="225849"/>
                        </a:cubicBezTo>
                        <a:cubicBezTo>
                          <a:pt x="93858" y="219362"/>
                          <a:pt x="91390" y="213242"/>
                          <a:pt x="78737" y="213556"/>
                        </a:cubicBezTo>
                        <a:cubicBezTo>
                          <a:pt x="78558" y="213245"/>
                          <a:pt x="78264" y="212974"/>
                          <a:pt x="77850" y="212812"/>
                        </a:cubicBezTo>
                        <a:cubicBezTo>
                          <a:pt x="76037" y="212094"/>
                          <a:pt x="74046" y="212041"/>
                          <a:pt x="72130" y="211733"/>
                        </a:cubicBezTo>
                        <a:cubicBezTo>
                          <a:pt x="66953" y="210711"/>
                          <a:pt x="53261" y="209001"/>
                          <a:pt x="53906" y="201809"/>
                        </a:cubicBezTo>
                        <a:cubicBezTo>
                          <a:pt x="57932" y="200664"/>
                          <a:pt x="62117" y="201220"/>
                          <a:pt x="66249" y="201564"/>
                        </a:cubicBezTo>
                        <a:cubicBezTo>
                          <a:pt x="70731" y="201938"/>
                          <a:pt x="75455" y="201697"/>
                          <a:pt x="79822" y="202844"/>
                        </a:cubicBezTo>
                        <a:cubicBezTo>
                          <a:pt x="83616" y="203844"/>
                          <a:pt x="86851" y="205904"/>
                          <a:pt x="89974" y="208220"/>
                        </a:cubicBezTo>
                        <a:cubicBezTo>
                          <a:pt x="93567" y="210883"/>
                          <a:pt x="97126" y="213540"/>
                          <a:pt x="100851" y="216024"/>
                        </a:cubicBezTo>
                        <a:cubicBezTo>
                          <a:pt x="110121" y="221883"/>
                          <a:pt x="113707" y="225899"/>
                          <a:pt x="119350" y="235185"/>
                        </a:cubicBezTo>
                        <a:cubicBezTo>
                          <a:pt x="127535" y="246842"/>
                          <a:pt x="136278" y="258245"/>
                          <a:pt x="145686" y="268950"/>
                        </a:cubicBezTo>
                        <a:cubicBezTo>
                          <a:pt x="131124" y="267535"/>
                          <a:pt x="116532" y="268464"/>
                          <a:pt x="101946" y="268239"/>
                        </a:cubicBezTo>
                        <a:close/>
                        <a:moveTo>
                          <a:pt x="20206" y="306342"/>
                        </a:moveTo>
                        <a:cubicBezTo>
                          <a:pt x="38642" y="286325"/>
                          <a:pt x="64631" y="270403"/>
                          <a:pt x="92608" y="272047"/>
                        </a:cubicBezTo>
                        <a:cubicBezTo>
                          <a:pt x="93190" y="272086"/>
                          <a:pt x="93640" y="271914"/>
                          <a:pt x="93967" y="271627"/>
                        </a:cubicBezTo>
                        <a:cubicBezTo>
                          <a:pt x="95231" y="271699"/>
                          <a:pt x="96495" y="271769"/>
                          <a:pt x="97755" y="271845"/>
                        </a:cubicBezTo>
                        <a:cubicBezTo>
                          <a:pt x="99280" y="272669"/>
                          <a:pt x="100868" y="273400"/>
                          <a:pt x="102429" y="273790"/>
                        </a:cubicBezTo>
                        <a:cubicBezTo>
                          <a:pt x="86233" y="291899"/>
                          <a:pt x="75892" y="314966"/>
                          <a:pt x="71826" y="338857"/>
                        </a:cubicBezTo>
                        <a:cubicBezTo>
                          <a:pt x="70685" y="345298"/>
                          <a:pt x="69927" y="351663"/>
                          <a:pt x="70615" y="358249"/>
                        </a:cubicBezTo>
                        <a:cubicBezTo>
                          <a:pt x="47111" y="349056"/>
                          <a:pt x="28890" y="329833"/>
                          <a:pt x="20206" y="306342"/>
                        </a:cubicBezTo>
                        <a:close/>
                        <a:moveTo>
                          <a:pt x="95840" y="365686"/>
                        </a:moveTo>
                        <a:cubicBezTo>
                          <a:pt x="89524" y="364512"/>
                          <a:pt x="83173" y="362854"/>
                          <a:pt x="76977" y="360688"/>
                        </a:cubicBezTo>
                        <a:cubicBezTo>
                          <a:pt x="76967" y="357621"/>
                          <a:pt x="76117" y="354415"/>
                          <a:pt x="76156" y="351349"/>
                        </a:cubicBezTo>
                        <a:cubicBezTo>
                          <a:pt x="76206" y="347376"/>
                          <a:pt x="76679" y="343423"/>
                          <a:pt x="77360" y="339512"/>
                        </a:cubicBezTo>
                        <a:cubicBezTo>
                          <a:pt x="80983" y="314682"/>
                          <a:pt x="92436" y="291680"/>
                          <a:pt x="108238" y="272378"/>
                        </a:cubicBezTo>
                        <a:cubicBezTo>
                          <a:pt x="116608" y="272692"/>
                          <a:pt x="124964" y="272417"/>
                          <a:pt x="133330" y="272900"/>
                        </a:cubicBezTo>
                        <a:cubicBezTo>
                          <a:pt x="162551" y="274094"/>
                          <a:pt x="191232" y="282361"/>
                          <a:pt x="220582" y="280122"/>
                        </a:cubicBezTo>
                        <a:cubicBezTo>
                          <a:pt x="237536" y="279034"/>
                          <a:pt x="254351" y="276400"/>
                          <a:pt x="270987" y="273029"/>
                        </a:cubicBezTo>
                        <a:cubicBezTo>
                          <a:pt x="275698" y="272037"/>
                          <a:pt x="280654" y="271640"/>
                          <a:pt x="284991" y="269427"/>
                        </a:cubicBezTo>
                        <a:cubicBezTo>
                          <a:pt x="286317" y="269949"/>
                          <a:pt x="287369" y="270816"/>
                          <a:pt x="288524" y="271736"/>
                        </a:cubicBezTo>
                        <a:cubicBezTo>
                          <a:pt x="286588" y="280049"/>
                          <a:pt x="292689" y="287833"/>
                          <a:pt x="299196" y="292276"/>
                        </a:cubicBezTo>
                        <a:cubicBezTo>
                          <a:pt x="298895" y="292676"/>
                          <a:pt x="298726" y="293186"/>
                          <a:pt x="298779" y="293814"/>
                        </a:cubicBezTo>
                        <a:cubicBezTo>
                          <a:pt x="299480" y="301853"/>
                          <a:pt x="295864" y="308555"/>
                          <a:pt x="290085" y="313914"/>
                        </a:cubicBezTo>
                        <a:cubicBezTo>
                          <a:pt x="235644" y="342979"/>
                          <a:pt x="158148" y="376881"/>
                          <a:pt x="95840" y="365686"/>
                        </a:cubicBezTo>
                        <a:close/>
                        <a:moveTo>
                          <a:pt x="297489" y="263601"/>
                        </a:moveTo>
                        <a:cubicBezTo>
                          <a:pt x="298408" y="263413"/>
                          <a:pt x="298696" y="262639"/>
                          <a:pt x="298537" y="261927"/>
                        </a:cubicBezTo>
                        <a:cubicBezTo>
                          <a:pt x="308888" y="259344"/>
                          <a:pt x="320361" y="265513"/>
                          <a:pt x="324880" y="275133"/>
                        </a:cubicBezTo>
                        <a:cubicBezTo>
                          <a:pt x="325584" y="276715"/>
                          <a:pt x="326048" y="278435"/>
                          <a:pt x="326124" y="280168"/>
                        </a:cubicBezTo>
                        <a:cubicBezTo>
                          <a:pt x="326200" y="281902"/>
                          <a:pt x="325929" y="283559"/>
                          <a:pt x="326666" y="285190"/>
                        </a:cubicBezTo>
                        <a:cubicBezTo>
                          <a:pt x="327086" y="286123"/>
                          <a:pt x="328290" y="286004"/>
                          <a:pt x="328936" y="285481"/>
                        </a:cubicBezTo>
                        <a:cubicBezTo>
                          <a:pt x="332207" y="282848"/>
                          <a:pt x="330203" y="276652"/>
                          <a:pt x="328750" y="273549"/>
                        </a:cubicBezTo>
                        <a:cubicBezTo>
                          <a:pt x="325743" y="267336"/>
                          <a:pt x="320311" y="262933"/>
                          <a:pt x="313917" y="260313"/>
                        </a:cubicBezTo>
                        <a:cubicBezTo>
                          <a:pt x="319104" y="260372"/>
                          <a:pt x="324324" y="259757"/>
                          <a:pt x="329505" y="260171"/>
                        </a:cubicBezTo>
                        <a:cubicBezTo>
                          <a:pt x="333789" y="260511"/>
                          <a:pt x="335886" y="262887"/>
                          <a:pt x="338208" y="265781"/>
                        </a:cubicBezTo>
                        <a:cubicBezTo>
                          <a:pt x="337484" y="265758"/>
                          <a:pt x="335102" y="265963"/>
                          <a:pt x="335247" y="266582"/>
                        </a:cubicBezTo>
                        <a:cubicBezTo>
                          <a:pt x="336617" y="268176"/>
                          <a:pt x="339991" y="268517"/>
                          <a:pt x="341936" y="269053"/>
                        </a:cubicBezTo>
                        <a:cubicBezTo>
                          <a:pt x="344517" y="269764"/>
                          <a:pt x="347573" y="270598"/>
                          <a:pt x="349436" y="272649"/>
                        </a:cubicBezTo>
                        <a:cubicBezTo>
                          <a:pt x="351957" y="275424"/>
                          <a:pt x="351288" y="279940"/>
                          <a:pt x="352175" y="283370"/>
                        </a:cubicBezTo>
                        <a:cubicBezTo>
                          <a:pt x="352906" y="285971"/>
                          <a:pt x="353961" y="288462"/>
                          <a:pt x="354296" y="291178"/>
                        </a:cubicBezTo>
                        <a:cubicBezTo>
                          <a:pt x="354236" y="291201"/>
                          <a:pt x="354180" y="291231"/>
                          <a:pt x="354124" y="291260"/>
                        </a:cubicBezTo>
                        <a:cubicBezTo>
                          <a:pt x="352436" y="288419"/>
                          <a:pt x="343971" y="296540"/>
                          <a:pt x="342049" y="297834"/>
                        </a:cubicBezTo>
                        <a:cubicBezTo>
                          <a:pt x="338483" y="300728"/>
                          <a:pt x="334983" y="303821"/>
                          <a:pt x="331152" y="306365"/>
                        </a:cubicBezTo>
                        <a:cubicBezTo>
                          <a:pt x="327986" y="308459"/>
                          <a:pt x="324562" y="309944"/>
                          <a:pt x="320900" y="310930"/>
                        </a:cubicBezTo>
                        <a:cubicBezTo>
                          <a:pt x="322640" y="309157"/>
                          <a:pt x="324969" y="306021"/>
                          <a:pt x="324503" y="303560"/>
                        </a:cubicBezTo>
                        <a:cubicBezTo>
                          <a:pt x="324853" y="303464"/>
                          <a:pt x="325204" y="303365"/>
                          <a:pt x="325551" y="303262"/>
                        </a:cubicBezTo>
                        <a:cubicBezTo>
                          <a:pt x="331774" y="301906"/>
                          <a:pt x="331784" y="291188"/>
                          <a:pt x="327219" y="287770"/>
                        </a:cubicBezTo>
                        <a:cubicBezTo>
                          <a:pt x="325885" y="286731"/>
                          <a:pt x="324271" y="287979"/>
                          <a:pt x="324929" y="289537"/>
                        </a:cubicBezTo>
                        <a:cubicBezTo>
                          <a:pt x="326620" y="292894"/>
                          <a:pt x="326537" y="296537"/>
                          <a:pt x="325532" y="300116"/>
                        </a:cubicBezTo>
                        <a:cubicBezTo>
                          <a:pt x="320497" y="300702"/>
                          <a:pt x="316358" y="303196"/>
                          <a:pt x="311293" y="300490"/>
                        </a:cubicBezTo>
                        <a:cubicBezTo>
                          <a:pt x="319739" y="293596"/>
                          <a:pt x="311158" y="286543"/>
                          <a:pt x="311125" y="290367"/>
                        </a:cubicBezTo>
                        <a:cubicBezTo>
                          <a:pt x="311538" y="292276"/>
                          <a:pt x="311786" y="294228"/>
                          <a:pt x="310493" y="295865"/>
                        </a:cubicBezTo>
                        <a:cubicBezTo>
                          <a:pt x="310466" y="295078"/>
                          <a:pt x="310119" y="294340"/>
                          <a:pt x="309312" y="293923"/>
                        </a:cubicBezTo>
                        <a:cubicBezTo>
                          <a:pt x="309219" y="293659"/>
                          <a:pt x="309034" y="293411"/>
                          <a:pt x="308746" y="293229"/>
                        </a:cubicBezTo>
                        <a:cubicBezTo>
                          <a:pt x="306510" y="291786"/>
                          <a:pt x="304026" y="290774"/>
                          <a:pt x="301799" y="289305"/>
                        </a:cubicBezTo>
                        <a:cubicBezTo>
                          <a:pt x="297002" y="285957"/>
                          <a:pt x="291948" y="281309"/>
                          <a:pt x="291240" y="275190"/>
                        </a:cubicBezTo>
                        <a:cubicBezTo>
                          <a:pt x="290982" y="271964"/>
                          <a:pt x="292530" y="269430"/>
                          <a:pt x="293767" y="266602"/>
                        </a:cubicBezTo>
                        <a:cubicBezTo>
                          <a:pt x="294611" y="266082"/>
                          <a:pt x="295752" y="265034"/>
                          <a:pt x="295845" y="263909"/>
                        </a:cubicBezTo>
                        <a:cubicBezTo>
                          <a:pt x="296397" y="263813"/>
                          <a:pt x="296943" y="263714"/>
                          <a:pt x="297489" y="263601"/>
                        </a:cubicBezTo>
                        <a:close/>
                        <a:moveTo>
                          <a:pt x="249068" y="363490"/>
                        </a:moveTo>
                        <a:cubicBezTo>
                          <a:pt x="249068" y="366722"/>
                          <a:pt x="249025" y="369957"/>
                          <a:pt x="248988" y="373192"/>
                        </a:cubicBezTo>
                        <a:cubicBezTo>
                          <a:pt x="245439" y="377847"/>
                          <a:pt x="241601" y="382220"/>
                          <a:pt x="237582" y="386474"/>
                        </a:cubicBezTo>
                        <a:cubicBezTo>
                          <a:pt x="235352" y="388863"/>
                          <a:pt x="233292" y="391506"/>
                          <a:pt x="230784" y="393616"/>
                        </a:cubicBezTo>
                        <a:cubicBezTo>
                          <a:pt x="228048" y="395922"/>
                          <a:pt x="225610" y="396210"/>
                          <a:pt x="222408" y="394668"/>
                        </a:cubicBezTo>
                        <a:cubicBezTo>
                          <a:pt x="215606" y="391390"/>
                          <a:pt x="209946" y="386071"/>
                          <a:pt x="203968" y="381562"/>
                        </a:cubicBezTo>
                        <a:cubicBezTo>
                          <a:pt x="201719" y="379871"/>
                          <a:pt x="198672" y="378363"/>
                          <a:pt x="196876" y="376160"/>
                        </a:cubicBezTo>
                        <a:cubicBezTo>
                          <a:pt x="196466" y="374420"/>
                          <a:pt x="196681" y="372547"/>
                          <a:pt x="196611" y="370761"/>
                        </a:cubicBezTo>
                        <a:cubicBezTo>
                          <a:pt x="196879" y="367582"/>
                          <a:pt x="197015" y="364340"/>
                          <a:pt x="196485" y="361157"/>
                        </a:cubicBezTo>
                        <a:cubicBezTo>
                          <a:pt x="204230" y="358703"/>
                          <a:pt x="211868" y="356033"/>
                          <a:pt x="219470" y="353205"/>
                        </a:cubicBezTo>
                        <a:cubicBezTo>
                          <a:pt x="219811" y="353873"/>
                          <a:pt x="220403" y="354439"/>
                          <a:pt x="221286" y="354753"/>
                        </a:cubicBezTo>
                        <a:cubicBezTo>
                          <a:pt x="230466" y="358001"/>
                          <a:pt x="239799" y="360529"/>
                          <a:pt x="249230" y="362590"/>
                        </a:cubicBezTo>
                        <a:cubicBezTo>
                          <a:pt x="249134" y="362858"/>
                          <a:pt x="249068" y="363152"/>
                          <a:pt x="249068" y="363490"/>
                        </a:cubicBezTo>
                        <a:close/>
                        <a:moveTo>
                          <a:pt x="324926" y="367181"/>
                        </a:moveTo>
                        <a:cubicBezTo>
                          <a:pt x="292196" y="363509"/>
                          <a:pt x="258972" y="360370"/>
                          <a:pt x="227502" y="350145"/>
                        </a:cubicBezTo>
                        <a:cubicBezTo>
                          <a:pt x="250437" y="341117"/>
                          <a:pt x="272952" y="330829"/>
                          <a:pt x="294442" y="318757"/>
                        </a:cubicBezTo>
                        <a:cubicBezTo>
                          <a:pt x="294915" y="318469"/>
                          <a:pt x="295266" y="318119"/>
                          <a:pt x="295510" y="317735"/>
                        </a:cubicBezTo>
                        <a:cubicBezTo>
                          <a:pt x="299513" y="317814"/>
                          <a:pt x="303506" y="317841"/>
                          <a:pt x="307466" y="317153"/>
                        </a:cubicBezTo>
                        <a:cubicBezTo>
                          <a:pt x="312775" y="320788"/>
                          <a:pt x="319117" y="323220"/>
                          <a:pt x="324830" y="326177"/>
                        </a:cubicBezTo>
                        <a:cubicBezTo>
                          <a:pt x="342277" y="335367"/>
                          <a:pt x="360379" y="347078"/>
                          <a:pt x="368752" y="365653"/>
                        </a:cubicBezTo>
                        <a:cubicBezTo>
                          <a:pt x="354501" y="368994"/>
                          <a:pt x="338959" y="368448"/>
                          <a:pt x="324926" y="367181"/>
                        </a:cubicBezTo>
                        <a:close/>
                        <a:moveTo>
                          <a:pt x="393229" y="354068"/>
                        </a:moveTo>
                        <a:cubicBezTo>
                          <a:pt x="387668" y="358627"/>
                          <a:pt x="381396" y="361806"/>
                          <a:pt x="374726" y="363982"/>
                        </a:cubicBezTo>
                        <a:cubicBezTo>
                          <a:pt x="366734" y="340617"/>
                          <a:pt x="334850" y="324107"/>
                          <a:pt x="312898" y="315879"/>
                        </a:cubicBezTo>
                        <a:cubicBezTo>
                          <a:pt x="328654" y="316389"/>
                          <a:pt x="338513" y="305680"/>
                          <a:pt x="349949" y="296844"/>
                        </a:cubicBezTo>
                        <a:cubicBezTo>
                          <a:pt x="353578" y="298479"/>
                          <a:pt x="357574" y="297708"/>
                          <a:pt x="361378" y="298799"/>
                        </a:cubicBezTo>
                        <a:cubicBezTo>
                          <a:pt x="376063" y="301942"/>
                          <a:pt x="387377" y="312455"/>
                          <a:pt x="396477" y="323858"/>
                        </a:cubicBezTo>
                        <a:cubicBezTo>
                          <a:pt x="400298" y="328427"/>
                          <a:pt x="403074" y="333369"/>
                          <a:pt x="405740" y="338566"/>
                        </a:cubicBezTo>
                        <a:cubicBezTo>
                          <a:pt x="402604" y="344451"/>
                          <a:pt x="398492" y="349754"/>
                          <a:pt x="393229" y="354068"/>
                        </a:cubicBezTo>
                        <a:close/>
                        <a:moveTo>
                          <a:pt x="409121" y="331011"/>
                        </a:moveTo>
                        <a:cubicBezTo>
                          <a:pt x="403795" y="321225"/>
                          <a:pt x="396047" y="313428"/>
                          <a:pt x="387820" y="306153"/>
                        </a:cubicBezTo>
                        <a:cubicBezTo>
                          <a:pt x="379619" y="299051"/>
                          <a:pt x="369056" y="294340"/>
                          <a:pt x="358179" y="293669"/>
                        </a:cubicBezTo>
                        <a:cubicBezTo>
                          <a:pt x="358497" y="289563"/>
                          <a:pt x="356446" y="285408"/>
                          <a:pt x="355543" y="281498"/>
                        </a:cubicBezTo>
                        <a:cubicBezTo>
                          <a:pt x="354650" y="277637"/>
                          <a:pt x="354805" y="273274"/>
                          <a:pt x="351808" y="270284"/>
                        </a:cubicBezTo>
                        <a:cubicBezTo>
                          <a:pt x="349363" y="267839"/>
                          <a:pt x="345946" y="266929"/>
                          <a:pt x="342638" y="266334"/>
                        </a:cubicBezTo>
                        <a:cubicBezTo>
                          <a:pt x="342621" y="266099"/>
                          <a:pt x="342552" y="265857"/>
                          <a:pt x="342403" y="265622"/>
                        </a:cubicBezTo>
                        <a:cubicBezTo>
                          <a:pt x="340296" y="262318"/>
                          <a:pt x="337719" y="259390"/>
                          <a:pt x="334225" y="257944"/>
                        </a:cubicBezTo>
                        <a:cubicBezTo>
                          <a:pt x="340984" y="228565"/>
                          <a:pt x="315187" y="188173"/>
                          <a:pt x="308865" y="158794"/>
                        </a:cubicBezTo>
                        <a:cubicBezTo>
                          <a:pt x="308617" y="157752"/>
                          <a:pt x="307095" y="158205"/>
                          <a:pt x="307277" y="159230"/>
                        </a:cubicBezTo>
                        <a:cubicBezTo>
                          <a:pt x="312537" y="189053"/>
                          <a:pt x="327907" y="216464"/>
                          <a:pt x="330199" y="246895"/>
                        </a:cubicBezTo>
                        <a:cubicBezTo>
                          <a:pt x="330537" y="250180"/>
                          <a:pt x="330295" y="253769"/>
                          <a:pt x="330897" y="257081"/>
                        </a:cubicBezTo>
                        <a:cubicBezTo>
                          <a:pt x="327262" y="256624"/>
                          <a:pt x="323378" y="256886"/>
                          <a:pt x="319746" y="257187"/>
                        </a:cubicBezTo>
                        <a:cubicBezTo>
                          <a:pt x="316451" y="257461"/>
                          <a:pt x="313222" y="257852"/>
                          <a:pt x="310195" y="259112"/>
                        </a:cubicBezTo>
                        <a:cubicBezTo>
                          <a:pt x="305749" y="258024"/>
                          <a:pt x="301098" y="258159"/>
                          <a:pt x="297499" y="260717"/>
                        </a:cubicBezTo>
                        <a:cubicBezTo>
                          <a:pt x="289976" y="261815"/>
                          <a:pt x="280875" y="261553"/>
                          <a:pt x="275017" y="266889"/>
                        </a:cubicBezTo>
                        <a:cubicBezTo>
                          <a:pt x="268162" y="268137"/>
                          <a:pt x="261291" y="269506"/>
                          <a:pt x="254420" y="270674"/>
                        </a:cubicBezTo>
                        <a:cubicBezTo>
                          <a:pt x="253352" y="253114"/>
                          <a:pt x="249700" y="235687"/>
                          <a:pt x="246507" y="218429"/>
                        </a:cubicBezTo>
                        <a:cubicBezTo>
                          <a:pt x="242647" y="197552"/>
                          <a:pt x="240060" y="176191"/>
                          <a:pt x="232302" y="156276"/>
                        </a:cubicBezTo>
                        <a:cubicBezTo>
                          <a:pt x="230321" y="151185"/>
                          <a:pt x="228230" y="146134"/>
                          <a:pt x="226249" y="141046"/>
                        </a:cubicBezTo>
                        <a:cubicBezTo>
                          <a:pt x="224747" y="137354"/>
                          <a:pt x="222335" y="132782"/>
                          <a:pt x="222537" y="128716"/>
                        </a:cubicBezTo>
                        <a:cubicBezTo>
                          <a:pt x="223374" y="122993"/>
                          <a:pt x="216854" y="116414"/>
                          <a:pt x="219460" y="111336"/>
                        </a:cubicBezTo>
                        <a:cubicBezTo>
                          <a:pt x="220820" y="108970"/>
                          <a:pt x="223208" y="107468"/>
                          <a:pt x="224641" y="105212"/>
                        </a:cubicBezTo>
                        <a:cubicBezTo>
                          <a:pt x="227922" y="104018"/>
                          <a:pt x="230582" y="101620"/>
                          <a:pt x="232051" y="98520"/>
                        </a:cubicBezTo>
                        <a:cubicBezTo>
                          <a:pt x="236335" y="106125"/>
                          <a:pt x="239233" y="111607"/>
                          <a:pt x="244049" y="100419"/>
                        </a:cubicBezTo>
                        <a:cubicBezTo>
                          <a:pt x="246603" y="94732"/>
                          <a:pt x="248912" y="88804"/>
                          <a:pt x="250689" y="82823"/>
                        </a:cubicBezTo>
                        <a:cubicBezTo>
                          <a:pt x="251665" y="79538"/>
                          <a:pt x="250950" y="76299"/>
                          <a:pt x="249739" y="73196"/>
                        </a:cubicBezTo>
                        <a:cubicBezTo>
                          <a:pt x="253435" y="74387"/>
                          <a:pt x="257123" y="76250"/>
                          <a:pt x="260921" y="76763"/>
                        </a:cubicBezTo>
                        <a:cubicBezTo>
                          <a:pt x="278619" y="79723"/>
                          <a:pt x="311419" y="84762"/>
                          <a:pt x="325049" y="100399"/>
                        </a:cubicBezTo>
                        <a:cubicBezTo>
                          <a:pt x="333765" y="109715"/>
                          <a:pt x="340590" y="120850"/>
                          <a:pt x="347001" y="131819"/>
                        </a:cubicBezTo>
                        <a:cubicBezTo>
                          <a:pt x="370284" y="172741"/>
                          <a:pt x="389315" y="216127"/>
                          <a:pt x="405353" y="260366"/>
                        </a:cubicBezTo>
                        <a:cubicBezTo>
                          <a:pt x="413845" y="282815"/>
                          <a:pt x="417695" y="307761"/>
                          <a:pt x="409121" y="33101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21" name="Forma Livre: Forma 120">
                    <a:extLst>
                      <a:ext uri="{FF2B5EF4-FFF2-40B4-BE49-F238E27FC236}">
                        <a16:creationId xmlns:a16="http://schemas.microsoft.com/office/drawing/2014/main" id="{B44A437F-01DE-8BC4-BF43-16BF889F2129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80217" y="4997621"/>
                    <a:ext cx="26445" cy="26297"/>
                  </a:xfrm>
                  <a:custGeom>
                    <a:avLst/>
                    <a:gdLst>
                      <a:gd name="connsiteX0" fmla="*/ 9846 w 26445"/>
                      <a:gd name="connsiteY0" fmla="*/ 24279 h 26297"/>
                      <a:gd name="connsiteX1" fmla="*/ 25186 w 26445"/>
                      <a:gd name="connsiteY1" fmla="*/ 22794 h 26297"/>
                      <a:gd name="connsiteX2" fmla="*/ 10134 w 26445"/>
                      <a:gd name="connsiteY2" fmla="*/ 312 h 26297"/>
                      <a:gd name="connsiteX3" fmla="*/ 9684 w 26445"/>
                      <a:gd name="connsiteY3" fmla="*/ 1 h 26297"/>
                      <a:gd name="connsiteX4" fmla="*/ 9846 w 26445"/>
                      <a:gd name="connsiteY4" fmla="*/ 24279 h 26297"/>
                      <a:gd name="connsiteX5" fmla="*/ 5264 w 26445"/>
                      <a:gd name="connsiteY5" fmla="*/ 3967 h 26297"/>
                      <a:gd name="connsiteX6" fmla="*/ 17627 w 26445"/>
                      <a:gd name="connsiteY6" fmla="*/ 9135 h 26297"/>
                      <a:gd name="connsiteX7" fmla="*/ 22275 w 26445"/>
                      <a:gd name="connsiteY7" fmla="*/ 18923 h 26297"/>
                      <a:gd name="connsiteX8" fmla="*/ 13462 w 26445"/>
                      <a:gd name="connsiteY8" fmla="*/ 21636 h 26297"/>
                      <a:gd name="connsiteX9" fmla="*/ 5264 w 26445"/>
                      <a:gd name="connsiteY9" fmla="*/ 3967 h 262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6445" h="26297">
                        <a:moveTo>
                          <a:pt x="9846" y="24279"/>
                        </a:moveTo>
                        <a:cubicBezTo>
                          <a:pt x="14302" y="26727"/>
                          <a:pt x="21907" y="27700"/>
                          <a:pt x="25186" y="22794"/>
                        </a:cubicBezTo>
                        <a:cubicBezTo>
                          <a:pt x="30270" y="14272"/>
                          <a:pt x="18890" y="1175"/>
                          <a:pt x="10134" y="312"/>
                        </a:cubicBezTo>
                        <a:cubicBezTo>
                          <a:pt x="10081" y="130"/>
                          <a:pt x="9935" y="-12"/>
                          <a:pt x="9684" y="1"/>
                        </a:cubicBezTo>
                        <a:cubicBezTo>
                          <a:pt x="-5901" y="1268"/>
                          <a:pt x="-293" y="19178"/>
                          <a:pt x="9846" y="24279"/>
                        </a:cubicBezTo>
                        <a:close/>
                        <a:moveTo>
                          <a:pt x="5264" y="3967"/>
                        </a:moveTo>
                        <a:cubicBezTo>
                          <a:pt x="9823" y="5350"/>
                          <a:pt x="14021" y="5559"/>
                          <a:pt x="17627" y="9135"/>
                        </a:cubicBezTo>
                        <a:cubicBezTo>
                          <a:pt x="20085" y="11500"/>
                          <a:pt x="22791" y="15281"/>
                          <a:pt x="22275" y="18923"/>
                        </a:cubicBezTo>
                        <a:cubicBezTo>
                          <a:pt x="21709" y="22910"/>
                          <a:pt x="16317" y="22622"/>
                          <a:pt x="13462" y="21636"/>
                        </a:cubicBezTo>
                        <a:cubicBezTo>
                          <a:pt x="6942" y="19568"/>
                          <a:pt x="256" y="9932"/>
                          <a:pt x="5264" y="396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</p:grpSp>
          <p:grpSp>
            <p:nvGrpSpPr>
              <p:cNvPr id="102" name="Gráfico 50" descr="Homem em traje de negócios">
                <a:extLst>
                  <a:ext uri="{FF2B5EF4-FFF2-40B4-BE49-F238E27FC236}">
                    <a16:creationId xmlns:a16="http://schemas.microsoft.com/office/drawing/2014/main" id="{AE59194B-36AF-2766-E7CD-E7B802DEBE0D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667881" y="4555617"/>
                <a:ext cx="191456" cy="226608"/>
                <a:chOff x="1667881" y="4555617"/>
                <a:chExt cx="191456" cy="226608"/>
              </a:xfrm>
            </p:grpSpPr>
            <p:sp>
              <p:nvSpPr>
                <p:cNvPr id="111" name="Forma Livre: Forma 110">
                  <a:extLst>
                    <a:ext uri="{FF2B5EF4-FFF2-40B4-BE49-F238E27FC236}">
                      <a16:creationId xmlns:a16="http://schemas.microsoft.com/office/drawing/2014/main" id="{E9FF139B-BD6A-4FDF-FEE6-387582243571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671447" y="4578637"/>
                  <a:ext cx="183127" cy="198496"/>
                </a:xfrm>
                <a:custGeom>
                  <a:avLst/>
                  <a:gdLst>
                    <a:gd name="connsiteX0" fmla="*/ 178687 w 183127"/>
                    <a:gd name="connsiteY0" fmla="*/ 39077 h 198496"/>
                    <a:gd name="connsiteX1" fmla="*/ 166878 w 183127"/>
                    <a:gd name="connsiteY1" fmla="*/ 21048 h 198496"/>
                    <a:gd name="connsiteX2" fmla="*/ 152553 w 183127"/>
                    <a:gd name="connsiteY2" fmla="*/ 11057 h 198496"/>
                    <a:gd name="connsiteX3" fmla="*/ 121556 w 183127"/>
                    <a:gd name="connsiteY3" fmla="*/ 7980 h 198496"/>
                    <a:gd name="connsiteX4" fmla="*/ 36406 w 183127"/>
                    <a:gd name="connsiteY4" fmla="*/ 59951 h 198496"/>
                    <a:gd name="connsiteX5" fmla="*/ 19667 w 183127"/>
                    <a:gd name="connsiteY5" fmla="*/ 97630 h 198496"/>
                    <a:gd name="connsiteX6" fmla="*/ 6103 w 183127"/>
                    <a:gd name="connsiteY6" fmla="*/ 125021 h 198496"/>
                    <a:gd name="connsiteX7" fmla="*/ 24563 w 183127"/>
                    <a:gd name="connsiteY7" fmla="*/ 137394 h 198496"/>
                    <a:gd name="connsiteX8" fmla="*/ 33263 w 183127"/>
                    <a:gd name="connsiteY8" fmla="*/ 140239 h 198496"/>
                    <a:gd name="connsiteX9" fmla="*/ 41334 w 183127"/>
                    <a:gd name="connsiteY9" fmla="*/ 150494 h 198496"/>
                    <a:gd name="connsiteX10" fmla="*/ 69355 w 183127"/>
                    <a:gd name="connsiteY10" fmla="*/ 184865 h 198496"/>
                    <a:gd name="connsiteX11" fmla="*/ 98863 w 183127"/>
                    <a:gd name="connsiteY11" fmla="*/ 196807 h 198496"/>
                    <a:gd name="connsiteX12" fmla="*/ 141240 w 183127"/>
                    <a:gd name="connsiteY12" fmla="*/ 198031 h 198496"/>
                    <a:gd name="connsiteX13" fmla="*/ 182095 w 183127"/>
                    <a:gd name="connsiteY13" fmla="*/ 149005 h 198496"/>
                    <a:gd name="connsiteX14" fmla="*/ 185865 w 183127"/>
                    <a:gd name="connsiteY14" fmla="*/ 64318 h 198496"/>
                    <a:gd name="connsiteX15" fmla="*/ 178687 w 183127"/>
                    <a:gd name="connsiteY15" fmla="*/ 39077 h 198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183127" h="198496">
                      <a:moveTo>
                        <a:pt x="178687" y="39077"/>
                      </a:moveTo>
                      <a:cubicBezTo>
                        <a:pt x="176206" y="33916"/>
                        <a:pt x="169425" y="26076"/>
                        <a:pt x="166878" y="21048"/>
                      </a:cubicBezTo>
                      <a:cubicBezTo>
                        <a:pt x="163933" y="16251"/>
                        <a:pt x="159069" y="12513"/>
                        <a:pt x="152553" y="11057"/>
                      </a:cubicBezTo>
                      <a:cubicBezTo>
                        <a:pt x="146069" y="9634"/>
                        <a:pt x="129198" y="11288"/>
                        <a:pt x="121556" y="7980"/>
                      </a:cubicBezTo>
                      <a:cubicBezTo>
                        <a:pt x="82156" y="-9189"/>
                        <a:pt x="39945" y="6988"/>
                        <a:pt x="36406" y="59951"/>
                      </a:cubicBezTo>
                      <a:cubicBezTo>
                        <a:pt x="28764" y="75036"/>
                        <a:pt x="26448" y="82148"/>
                        <a:pt x="19667" y="97630"/>
                      </a:cubicBezTo>
                      <a:cubicBezTo>
                        <a:pt x="2464" y="104842"/>
                        <a:pt x="3853" y="119232"/>
                        <a:pt x="6103" y="125021"/>
                      </a:cubicBezTo>
                      <a:cubicBezTo>
                        <a:pt x="8353" y="130810"/>
                        <a:pt x="14440" y="137923"/>
                        <a:pt x="24563" y="137394"/>
                      </a:cubicBezTo>
                      <a:cubicBezTo>
                        <a:pt x="28632" y="138485"/>
                        <a:pt x="30185" y="137096"/>
                        <a:pt x="33263" y="140239"/>
                      </a:cubicBezTo>
                      <a:cubicBezTo>
                        <a:pt x="35579" y="142587"/>
                        <a:pt x="39813" y="147583"/>
                        <a:pt x="41334" y="150494"/>
                      </a:cubicBezTo>
                      <a:cubicBezTo>
                        <a:pt x="48348" y="163925"/>
                        <a:pt x="57246" y="175569"/>
                        <a:pt x="69355" y="184865"/>
                      </a:cubicBezTo>
                      <a:cubicBezTo>
                        <a:pt x="77723" y="191151"/>
                        <a:pt x="87979" y="195021"/>
                        <a:pt x="98863" y="196807"/>
                      </a:cubicBezTo>
                      <a:cubicBezTo>
                        <a:pt x="112360" y="199024"/>
                        <a:pt x="128272" y="201836"/>
                        <a:pt x="141240" y="198031"/>
                      </a:cubicBezTo>
                      <a:cubicBezTo>
                        <a:pt x="165786" y="188405"/>
                        <a:pt x="176537" y="171037"/>
                        <a:pt x="182095" y="149005"/>
                      </a:cubicBezTo>
                      <a:cubicBezTo>
                        <a:pt x="187983" y="125848"/>
                        <a:pt x="189703" y="97365"/>
                        <a:pt x="185865" y="64318"/>
                      </a:cubicBezTo>
                      <a:cubicBezTo>
                        <a:pt x="185865" y="64318"/>
                        <a:pt x="181664" y="44039"/>
                        <a:pt x="178687" y="390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12" name="Forma Livre: Forma 111">
                  <a:extLst>
                    <a:ext uri="{FF2B5EF4-FFF2-40B4-BE49-F238E27FC236}">
                      <a16:creationId xmlns:a16="http://schemas.microsoft.com/office/drawing/2014/main" id="{CC6DCCAD-A42A-D277-1DB9-B7C44C94FAFA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667881" y="4555617"/>
                  <a:ext cx="191456" cy="226608"/>
                </a:xfrm>
                <a:custGeom>
                  <a:avLst/>
                  <a:gdLst>
                    <a:gd name="connsiteX0" fmla="*/ 129920 w 191456"/>
                    <a:gd name="connsiteY0" fmla="*/ 227999 h 226608"/>
                    <a:gd name="connsiteX1" fmla="*/ 97632 w 191456"/>
                    <a:gd name="connsiteY1" fmla="*/ 214369 h 226608"/>
                    <a:gd name="connsiteX2" fmla="*/ 115529 w 191456"/>
                    <a:gd name="connsiteY2" fmla="*/ 217512 h 226608"/>
                    <a:gd name="connsiteX3" fmla="*/ 154333 w 191456"/>
                    <a:gd name="connsiteY3" fmla="*/ 211127 h 226608"/>
                    <a:gd name="connsiteX4" fmla="*/ 186190 w 191456"/>
                    <a:gd name="connsiteY4" fmla="*/ 124190 h 226608"/>
                    <a:gd name="connsiteX5" fmla="*/ 165614 w 191456"/>
                    <a:gd name="connsiteY5" fmla="*/ 39999 h 226608"/>
                    <a:gd name="connsiteX6" fmla="*/ 160189 w 191456"/>
                    <a:gd name="connsiteY6" fmla="*/ 41388 h 226608"/>
                    <a:gd name="connsiteX7" fmla="*/ 148445 w 191456"/>
                    <a:gd name="connsiteY7" fmla="*/ 43439 h 226608"/>
                    <a:gd name="connsiteX8" fmla="*/ 124924 w 191456"/>
                    <a:gd name="connsiteY8" fmla="*/ 41554 h 226608"/>
                    <a:gd name="connsiteX9" fmla="*/ 75170 w 191456"/>
                    <a:gd name="connsiteY9" fmla="*/ 47475 h 226608"/>
                    <a:gd name="connsiteX10" fmla="*/ 77353 w 191456"/>
                    <a:gd name="connsiteY10" fmla="*/ 63420 h 226608"/>
                    <a:gd name="connsiteX11" fmla="*/ 77353 w 191456"/>
                    <a:gd name="connsiteY11" fmla="*/ 70797 h 226608"/>
                    <a:gd name="connsiteX12" fmla="*/ 54494 w 191456"/>
                    <a:gd name="connsiteY12" fmla="*/ 74006 h 226608"/>
                    <a:gd name="connsiteX13" fmla="*/ 52576 w 191456"/>
                    <a:gd name="connsiteY13" fmla="*/ 81350 h 226608"/>
                    <a:gd name="connsiteX14" fmla="*/ 54295 w 191456"/>
                    <a:gd name="connsiteY14" fmla="*/ 115060 h 226608"/>
                    <a:gd name="connsiteX15" fmla="*/ 54295 w 191456"/>
                    <a:gd name="connsiteY15" fmla="*/ 115060 h 226608"/>
                    <a:gd name="connsiteX16" fmla="*/ 51087 w 191456"/>
                    <a:gd name="connsiteY16" fmla="*/ 130079 h 226608"/>
                    <a:gd name="connsiteX17" fmla="*/ 39575 w 191456"/>
                    <a:gd name="connsiteY17" fmla="*/ 125447 h 226608"/>
                    <a:gd name="connsiteX18" fmla="*/ 39212 w 191456"/>
                    <a:gd name="connsiteY18" fmla="*/ 125778 h 226608"/>
                    <a:gd name="connsiteX19" fmla="*/ 40866 w 191456"/>
                    <a:gd name="connsiteY19" fmla="*/ 129384 h 226608"/>
                    <a:gd name="connsiteX20" fmla="*/ 28757 w 191456"/>
                    <a:gd name="connsiteY20" fmla="*/ 125844 h 226608"/>
                    <a:gd name="connsiteX21" fmla="*/ 15756 w 191456"/>
                    <a:gd name="connsiteY21" fmla="*/ 150457 h 226608"/>
                    <a:gd name="connsiteX22" fmla="*/ 32463 w 191456"/>
                    <a:gd name="connsiteY22" fmla="*/ 156047 h 226608"/>
                    <a:gd name="connsiteX23" fmla="*/ 37855 w 191456"/>
                    <a:gd name="connsiteY23" fmla="*/ 162697 h 226608"/>
                    <a:gd name="connsiteX24" fmla="*/ 54494 w 191456"/>
                    <a:gd name="connsiteY24" fmla="*/ 181454 h 226608"/>
                    <a:gd name="connsiteX25" fmla="*/ 68124 w 191456"/>
                    <a:gd name="connsiteY25" fmla="*/ 195215 h 226608"/>
                    <a:gd name="connsiteX26" fmla="*/ 72789 w 191456"/>
                    <a:gd name="connsiteY26" fmla="*/ 199053 h 226608"/>
                    <a:gd name="connsiteX27" fmla="*/ 62997 w 191456"/>
                    <a:gd name="connsiteY27" fmla="*/ 204181 h 226608"/>
                    <a:gd name="connsiteX28" fmla="*/ 45497 w 191456"/>
                    <a:gd name="connsiteY28" fmla="*/ 183769 h 226608"/>
                    <a:gd name="connsiteX29" fmla="*/ 35572 w 191456"/>
                    <a:gd name="connsiteY29" fmla="*/ 163987 h 226608"/>
                    <a:gd name="connsiteX30" fmla="*/ 8313 w 191456"/>
                    <a:gd name="connsiteY30" fmla="*/ 153302 h 226608"/>
                    <a:gd name="connsiteX31" fmla="*/ 14632 w 191456"/>
                    <a:gd name="connsiteY31" fmla="*/ 122768 h 226608"/>
                    <a:gd name="connsiteX32" fmla="*/ 20784 w 191456"/>
                    <a:gd name="connsiteY32" fmla="*/ 48567 h 226608"/>
                    <a:gd name="connsiteX33" fmla="*/ 100213 w 191456"/>
                    <a:gd name="connsiteY33" fmla="*/ 1426 h 226608"/>
                    <a:gd name="connsiteX34" fmla="*/ 156218 w 191456"/>
                    <a:gd name="connsiteY34" fmla="*/ 18695 h 226608"/>
                    <a:gd name="connsiteX35" fmla="*/ 171139 w 191456"/>
                    <a:gd name="connsiteY35" fmla="*/ 37386 h 226608"/>
                    <a:gd name="connsiteX36" fmla="*/ 173090 w 191456"/>
                    <a:gd name="connsiteY36" fmla="*/ 39006 h 226608"/>
                    <a:gd name="connsiteX37" fmla="*/ 171865 w 191456"/>
                    <a:gd name="connsiteY37" fmla="*/ 41851 h 226608"/>
                    <a:gd name="connsiteX38" fmla="*/ 171171 w 191456"/>
                    <a:gd name="connsiteY38" fmla="*/ 42215 h 226608"/>
                    <a:gd name="connsiteX39" fmla="*/ 185925 w 191456"/>
                    <a:gd name="connsiteY39" fmla="*/ 60972 h 226608"/>
                    <a:gd name="connsiteX40" fmla="*/ 196214 w 191456"/>
                    <a:gd name="connsiteY40" fmla="*/ 132262 h 226608"/>
                    <a:gd name="connsiteX41" fmla="*/ 174744 w 191456"/>
                    <a:gd name="connsiteY41" fmla="*/ 206463 h 226608"/>
                    <a:gd name="connsiteX42" fmla="*/ 129920 w 191456"/>
                    <a:gd name="connsiteY42" fmla="*/ 227999 h 226608"/>
                    <a:gd name="connsiteX43" fmla="*/ 39575 w 191456"/>
                    <a:gd name="connsiteY43" fmla="*/ 145991 h 226608"/>
                    <a:gd name="connsiteX44" fmla="*/ 37755 w 191456"/>
                    <a:gd name="connsiteY44" fmla="*/ 145462 h 226608"/>
                    <a:gd name="connsiteX45" fmla="*/ 28262 w 191456"/>
                    <a:gd name="connsiteY45" fmla="*/ 140963 h 226608"/>
                    <a:gd name="connsiteX46" fmla="*/ 19395 w 191456"/>
                    <a:gd name="connsiteY46" fmla="*/ 140764 h 226608"/>
                    <a:gd name="connsiteX47" fmla="*/ 19230 w 191456"/>
                    <a:gd name="connsiteY47" fmla="*/ 140797 h 226608"/>
                    <a:gd name="connsiteX48" fmla="*/ 20885 w 191456"/>
                    <a:gd name="connsiteY48" fmla="*/ 136563 h 226608"/>
                    <a:gd name="connsiteX49" fmla="*/ 40071 w 191456"/>
                    <a:gd name="connsiteY49" fmla="*/ 139011 h 226608"/>
                    <a:gd name="connsiteX50" fmla="*/ 40765 w 191456"/>
                    <a:gd name="connsiteY50" fmla="*/ 139143 h 226608"/>
                    <a:gd name="connsiteX51" fmla="*/ 42520 w 191456"/>
                    <a:gd name="connsiteY51" fmla="*/ 143874 h 226608"/>
                    <a:gd name="connsiteX52" fmla="*/ 39575 w 191456"/>
                    <a:gd name="connsiteY52" fmla="*/ 145991 h 2266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</a:cxnLst>
                  <a:rect l="l" t="t" r="r" b="b"/>
                  <a:pathLst>
                    <a:path w="191456" h="226608">
                      <a:moveTo>
                        <a:pt x="129920" y="227999"/>
                      </a:moveTo>
                      <a:cubicBezTo>
                        <a:pt x="124462" y="228329"/>
                        <a:pt x="88468" y="223930"/>
                        <a:pt x="97632" y="214369"/>
                      </a:cubicBezTo>
                      <a:cubicBezTo>
                        <a:pt x="103090" y="211954"/>
                        <a:pt x="109872" y="216817"/>
                        <a:pt x="115529" y="217512"/>
                      </a:cubicBezTo>
                      <a:cubicBezTo>
                        <a:pt x="128695" y="220589"/>
                        <a:pt x="143118" y="219034"/>
                        <a:pt x="154333" y="211127"/>
                      </a:cubicBezTo>
                      <a:cubicBezTo>
                        <a:pt x="180930" y="193131"/>
                        <a:pt x="185363" y="158727"/>
                        <a:pt x="186190" y="124190"/>
                      </a:cubicBezTo>
                      <a:cubicBezTo>
                        <a:pt x="187083" y="90481"/>
                        <a:pt x="182253" y="65802"/>
                        <a:pt x="165614" y="39999"/>
                      </a:cubicBezTo>
                      <a:cubicBezTo>
                        <a:pt x="163860" y="40694"/>
                        <a:pt x="162041" y="41157"/>
                        <a:pt x="160189" y="41388"/>
                      </a:cubicBezTo>
                      <a:cubicBezTo>
                        <a:pt x="156682" y="43472"/>
                        <a:pt x="152414" y="43472"/>
                        <a:pt x="148445" y="43439"/>
                      </a:cubicBezTo>
                      <a:cubicBezTo>
                        <a:pt x="141265" y="43472"/>
                        <a:pt x="132433" y="42513"/>
                        <a:pt x="124924" y="41554"/>
                      </a:cubicBezTo>
                      <a:cubicBezTo>
                        <a:pt x="109872" y="39503"/>
                        <a:pt x="86649" y="37220"/>
                        <a:pt x="75170" y="47475"/>
                      </a:cubicBezTo>
                      <a:cubicBezTo>
                        <a:pt x="70605" y="52338"/>
                        <a:pt x="73351" y="60046"/>
                        <a:pt x="77353" y="63420"/>
                      </a:cubicBezTo>
                      <a:cubicBezTo>
                        <a:pt x="79768" y="65108"/>
                        <a:pt x="80330" y="69408"/>
                        <a:pt x="77353" y="70797"/>
                      </a:cubicBezTo>
                      <a:cubicBezTo>
                        <a:pt x="72755" y="73742"/>
                        <a:pt x="59026" y="72054"/>
                        <a:pt x="54494" y="74006"/>
                      </a:cubicBezTo>
                      <a:cubicBezTo>
                        <a:pt x="52675" y="75925"/>
                        <a:pt x="52609" y="78803"/>
                        <a:pt x="52576" y="81350"/>
                      </a:cubicBezTo>
                      <a:cubicBezTo>
                        <a:pt x="52245" y="92598"/>
                        <a:pt x="52707" y="103912"/>
                        <a:pt x="54295" y="115060"/>
                      </a:cubicBezTo>
                      <a:lnTo>
                        <a:pt x="54295" y="115060"/>
                      </a:lnTo>
                      <a:cubicBezTo>
                        <a:pt x="54164" y="118633"/>
                        <a:pt x="58928" y="134214"/>
                        <a:pt x="51087" y="130079"/>
                      </a:cubicBezTo>
                      <a:cubicBezTo>
                        <a:pt x="47713" y="127002"/>
                        <a:pt x="43048" y="126572"/>
                        <a:pt x="39575" y="125447"/>
                      </a:cubicBezTo>
                      <a:cubicBezTo>
                        <a:pt x="39575" y="125447"/>
                        <a:pt x="38880" y="125183"/>
                        <a:pt x="39212" y="125778"/>
                      </a:cubicBezTo>
                      <a:cubicBezTo>
                        <a:pt x="39344" y="126076"/>
                        <a:pt x="41693" y="128855"/>
                        <a:pt x="40866" y="129384"/>
                      </a:cubicBezTo>
                      <a:cubicBezTo>
                        <a:pt x="37192" y="127201"/>
                        <a:pt x="33091" y="125877"/>
                        <a:pt x="28757" y="125844"/>
                      </a:cubicBezTo>
                      <a:cubicBezTo>
                        <a:pt x="14830" y="125315"/>
                        <a:pt x="7552" y="139771"/>
                        <a:pt x="15756" y="150457"/>
                      </a:cubicBezTo>
                      <a:cubicBezTo>
                        <a:pt x="19891" y="155717"/>
                        <a:pt x="26276" y="155882"/>
                        <a:pt x="32463" y="156047"/>
                      </a:cubicBezTo>
                      <a:cubicBezTo>
                        <a:pt x="36598" y="155485"/>
                        <a:pt x="40601" y="158330"/>
                        <a:pt x="37855" y="162697"/>
                      </a:cubicBezTo>
                      <a:cubicBezTo>
                        <a:pt x="43875" y="168255"/>
                        <a:pt x="49532" y="174805"/>
                        <a:pt x="54494" y="181454"/>
                      </a:cubicBezTo>
                      <a:cubicBezTo>
                        <a:pt x="58266" y="186515"/>
                        <a:pt x="61805" y="193594"/>
                        <a:pt x="68124" y="195215"/>
                      </a:cubicBezTo>
                      <a:cubicBezTo>
                        <a:pt x="70737" y="195844"/>
                        <a:pt x="72259" y="197101"/>
                        <a:pt x="72789" y="199053"/>
                      </a:cubicBezTo>
                      <a:cubicBezTo>
                        <a:pt x="73913" y="204445"/>
                        <a:pt x="66933" y="206397"/>
                        <a:pt x="62997" y="204181"/>
                      </a:cubicBezTo>
                      <a:cubicBezTo>
                        <a:pt x="54528" y="200310"/>
                        <a:pt x="49995" y="191411"/>
                        <a:pt x="45497" y="183769"/>
                      </a:cubicBezTo>
                      <a:cubicBezTo>
                        <a:pt x="41825" y="177583"/>
                        <a:pt x="38218" y="170801"/>
                        <a:pt x="35572" y="163987"/>
                      </a:cubicBezTo>
                      <a:cubicBezTo>
                        <a:pt x="25582" y="165078"/>
                        <a:pt x="13706" y="162664"/>
                        <a:pt x="8313" y="153302"/>
                      </a:cubicBezTo>
                      <a:cubicBezTo>
                        <a:pt x="2192" y="143543"/>
                        <a:pt x="3880" y="128458"/>
                        <a:pt x="14632" y="122768"/>
                      </a:cubicBezTo>
                      <a:cubicBezTo>
                        <a:pt x="3615" y="99611"/>
                        <a:pt x="8909" y="70897"/>
                        <a:pt x="20784" y="48567"/>
                      </a:cubicBezTo>
                      <a:cubicBezTo>
                        <a:pt x="36068" y="19720"/>
                        <a:pt x="67463" y="732"/>
                        <a:pt x="100213" y="1426"/>
                      </a:cubicBezTo>
                      <a:cubicBezTo>
                        <a:pt x="120028" y="1426"/>
                        <a:pt x="139910" y="7348"/>
                        <a:pt x="156218" y="18695"/>
                      </a:cubicBezTo>
                      <a:cubicBezTo>
                        <a:pt x="160024" y="21903"/>
                        <a:pt x="176398" y="32357"/>
                        <a:pt x="171139" y="37386"/>
                      </a:cubicBezTo>
                      <a:cubicBezTo>
                        <a:pt x="171799" y="37915"/>
                        <a:pt x="172462" y="38477"/>
                        <a:pt x="173090" y="39006"/>
                      </a:cubicBezTo>
                      <a:cubicBezTo>
                        <a:pt x="174182" y="39999"/>
                        <a:pt x="173289" y="41885"/>
                        <a:pt x="171865" y="41851"/>
                      </a:cubicBezTo>
                      <a:cubicBezTo>
                        <a:pt x="171205" y="41818"/>
                        <a:pt x="169980" y="41223"/>
                        <a:pt x="171171" y="42215"/>
                      </a:cubicBezTo>
                      <a:cubicBezTo>
                        <a:pt x="177588" y="47541"/>
                        <a:pt x="182386" y="53926"/>
                        <a:pt x="185925" y="60972"/>
                      </a:cubicBezTo>
                      <a:cubicBezTo>
                        <a:pt x="196479" y="81847"/>
                        <a:pt x="196347" y="108709"/>
                        <a:pt x="196214" y="132262"/>
                      </a:cubicBezTo>
                      <a:cubicBezTo>
                        <a:pt x="196578" y="157933"/>
                        <a:pt x="190491" y="187111"/>
                        <a:pt x="174744" y="206463"/>
                      </a:cubicBezTo>
                      <a:cubicBezTo>
                        <a:pt x="164324" y="219265"/>
                        <a:pt x="149702" y="227734"/>
                        <a:pt x="129920" y="227999"/>
                      </a:cubicBezTo>
                      <a:close/>
                      <a:moveTo>
                        <a:pt x="39575" y="145991"/>
                      </a:moveTo>
                      <a:cubicBezTo>
                        <a:pt x="38947" y="145957"/>
                        <a:pt x="38318" y="145792"/>
                        <a:pt x="37755" y="145462"/>
                      </a:cubicBezTo>
                      <a:cubicBezTo>
                        <a:pt x="34679" y="143675"/>
                        <a:pt x="31403" y="142617"/>
                        <a:pt x="28262" y="140963"/>
                      </a:cubicBezTo>
                      <a:cubicBezTo>
                        <a:pt x="25383" y="139540"/>
                        <a:pt x="20951" y="136662"/>
                        <a:pt x="19395" y="140764"/>
                      </a:cubicBezTo>
                      <a:cubicBezTo>
                        <a:pt x="19363" y="140863"/>
                        <a:pt x="19263" y="140863"/>
                        <a:pt x="19230" y="140797"/>
                      </a:cubicBezTo>
                      <a:cubicBezTo>
                        <a:pt x="18733" y="138547"/>
                        <a:pt x="19461" y="137224"/>
                        <a:pt x="20885" y="136563"/>
                      </a:cubicBezTo>
                      <a:cubicBezTo>
                        <a:pt x="25285" y="134512"/>
                        <a:pt x="36365" y="138283"/>
                        <a:pt x="40071" y="139011"/>
                      </a:cubicBezTo>
                      <a:cubicBezTo>
                        <a:pt x="40203" y="139044"/>
                        <a:pt x="40667" y="139110"/>
                        <a:pt x="40765" y="139143"/>
                      </a:cubicBezTo>
                      <a:cubicBezTo>
                        <a:pt x="43048" y="139706"/>
                        <a:pt x="43347" y="142087"/>
                        <a:pt x="42520" y="143874"/>
                      </a:cubicBezTo>
                      <a:cubicBezTo>
                        <a:pt x="41956" y="145065"/>
                        <a:pt x="40898" y="145957"/>
                        <a:pt x="39575" y="1459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</p:grpSp>
          <p:grpSp>
            <p:nvGrpSpPr>
              <p:cNvPr id="103" name="Gráfico 50" descr="Homem em traje de negócios">
                <a:extLst>
                  <a:ext uri="{FF2B5EF4-FFF2-40B4-BE49-F238E27FC236}">
                    <a16:creationId xmlns:a16="http://schemas.microsoft.com/office/drawing/2014/main" id="{B0477A91-EB4F-9F74-24E4-BE33D5902678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748288" y="4628717"/>
                <a:ext cx="80485" cy="118332"/>
                <a:chOff x="1748288" y="4628717"/>
                <a:chExt cx="80485" cy="118332"/>
              </a:xfrm>
              <a:solidFill>
                <a:srgbClr val="000000"/>
              </a:solidFill>
            </p:grpSpPr>
            <p:sp>
              <p:nvSpPr>
                <p:cNvPr id="104" name="Forma Livre: Forma 103">
                  <a:extLst>
                    <a:ext uri="{FF2B5EF4-FFF2-40B4-BE49-F238E27FC236}">
                      <a16:creationId xmlns:a16="http://schemas.microsoft.com/office/drawing/2014/main" id="{90645B69-66DE-A443-3A00-BC653D7DD4E7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84606" y="4738202"/>
                  <a:ext cx="24592" cy="8847"/>
                </a:xfrm>
                <a:custGeom>
                  <a:avLst/>
                  <a:gdLst>
                    <a:gd name="connsiteX0" fmla="*/ 16808 w 24592"/>
                    <a:gd name="connsiteY0" fmla="*/ 9673 h 8847"/>
                    <a:gd name="connsiteX1" fmla="*/ 2385 w 24592"/>
                    <a:gd name="connsiteY1" fmla="*/ 5376 h 8847"/>
                    <a:gd name="connsiteX2" fmla="*/ 2087 w 24592"/>
                    <a:gd name="connsiteY2" fmla="*/ 4357 h 8847"/>
                    <a:gd name="connsiteX3" fmla="*/ 2848 w 24592"/>
                    <a:gd name="connsiteY3" fmla="*/ 3586 h 8847"/>
                    <a:gd name="connsiteX4" fmla="*/ 9100 w 24592"/>
                    <a:gd name="connsiteY4" fmla="*/ 2832 h 8847"/>
                    <a:gd name="connsiteX5" fmla="*/ 13401 w 24592"/>
                    <a:gd name="connsiteY5" fmla="*/ 2412 h 8847"/>
                    <a:gd name="connsiteX6" fmla="*/ 16709 w 24592"/>
                    <a:gd name="connsiteY6" fmla="*/ 1684 h 8847"/>
                    <a:gd name="connsiteX7" fmla="*/ 21671 w 24592"/>
                    <a:gd name="connsiteY7" fmla="*/ 827 h 8847"/>
                    <a:gd name="connsiteX8" fmla="*/ 24748 w 24592"/>
                    <a:gd name="connsiteY8" fmla="*/ 1492 h 8847"/>
                    <a:gd name="connsiteX9" fmla="*/ 26501 w 24592"/>
                    <a:gd name="connsiteY9" fmla="*/ 3861 h 8847"/>
                    <a:gd name="connsiteX10" fmla="*/ 23325 w 24592"/>
                    <a:gd name="connsiteY10" fmla="*/ 8863 h 8847"/>
                    <a:gd name="connsiteX11" fmla="*/ 19785 w 24592"/>
                    <a:gd name="connsiteY11" fmla="*/ 9547 h 8847"/>
                    <a:gd name="connsiteX12" fmla="*/ 16808 w 24592"/>
                    <a:gd name="connsiteY12" fmla="*/ 9673 h 884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24592" h="8847">
                      <a:moveTo>
                        <a:pt x="16808" y="9673"/>
                      </a:moveTo>
                      <a:cubicBezTo>
                        <a:pt x="11747" y="9584"/>
                        <a:pt x="6355" y="8707"/>
                        <a:pt x="2385" y="5376"/>
                      </a:cubicBezTo>
                      <a:cubicBezTo>
                        <a:pt x="2087" y="5118"/>
                        <a:pt x="1988" y="4721"/>
                        <a:pt x="2087" y="4357"/>
                      </a:cubicBezTo>
                      <a:cubicBezTo>
                        <a:pt x="2186" y="3980"/>
                        <a:pt x="2484" y="3679"/>
                        <a:pt x="2848" y="3586"/>
                      </a:cubicBezTo>
                      <a:cubicBezTo>
                        <a:pt x="4899" y="3199"/>
                        <a:pt x="6983" y="2948"/>
                        <a:pt x="9100" y="2832"/>
                      </a:cubicBezTo>
                      <a:cubicBezTo>
                        <a:pt x="10490" y="2723"/>
                        <a:pt x="11978" y="2610"/>
                        <a:pt x="13401" y="2412"/>
                      </a:cubicBezTo>
                      <a:cubicBezTo>
                        <a:pt x="14492" y="2233"/>
                        <a:pt x="15618" y="1988"/>
                        <a:pt x="16709" y="1684"/>
                      </a:cubicBezTo>
                      <a:cubicBezTo>
                        <a:pt x="18330" y="1194"/>
                        <a:pt x="19984" y="907"/>
                        <a:pt x="21671" y="827"/>
                      </a:cubicBezTo>
                      <a:cubicBezTo>
                        <a:pt x="22730" y="807"/>
                        <a:pt x="23788" y="1036"/>
                        <a:pt x="24748" y="1492"/>
                      </a:cubicBezTo>
                      <a:cubicBezTo>
                        <a:pt x="25641" y="1988"/>
                        <a:pt x="26303" y="2855"/>
                        <a:pt x="26501" y="3861"/>
                      </a:cubicBezTo>
                      <a:cubicBezTo>
                        <a:pt x="27196" y="6084"/>
                        <a:pt x="25211" y="8036"/>
                        <a:pt x="23325" y="8863"/>
                      </a:cubicBezTo>
                      <a:cubicBezTo>
                        <a:pt x="22201" y="9276"/>
                        <a:pt x="20977" y="9504"/>
                        <a:pt x="19785" y="9547"/>
                      </a:cubicBezTo>
                      <a:cubicBezTo>
                        <a:pt x="18727" y="9630"/>
                        <a:pt x="17734" y="9673"/>
                        <a:pt x="16808" y="967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05" name="Forma Livre: Forma 104">
                  <a:extLst>
                    <a:ext uri="{FF2B5EF4-FFF2-40B4-BE49-F238E27FC236}">
                      <a16:creationId xmlns:a16="http://schemas.microsoft.com/office/drawing/2014/main" id="{AE2AA34B-29E6-9607-C843-E4EBE968F12D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89056" y="4684194"/>
                  <a:ext cx="26231" cy="23496"/>
                </a:xfrm>
                <a:custGeom>
                  <a:avLst/>
                  <a:gdLst>
                    <a:gd name="connsiteX0" fmla="*/ 16527 w 26231"/>
                    <a:gd name="connsiteY0" fmla="*/ 24314 h 23496"/>
                    <a:gd name="connsiteX1" fmla="*/ 3460 w 26231"/>
                    <a:gd name="connsiteY1" fmla="*/ 13758 h 23496"/>
                    <a:gd name="connsiteX2" fmla="*/ 5346 w 26231"/>
                    <a:gd name="connsiteY2" fmla="*/ 13014 h 23496"/>
                    <a:gd name="connsiteX3" fmla="*/ 6834 w 26231"/>
                    <a:gd name="connsiteY3" fmla="*/ 13467 h 23496"/>
                    <a:gd name="connsiteX4" fmla="*/ 21787 w 26231"/>
                    <a:gd name="connsiteY4" fmla="*/ 16778 h 23496"/>
                    <a:gd name="connsiteX5" fmla="*/ 16362 w 26231"/>
                    <a:gd name="connsiteY5" fmla="*/ 3542 h 23496"/>
                    <a:gd name="connsiteX6" fmla="*/ 15998 w 26231"/>
                    <a:gd name="connsiteY6" fmla="*/ 2110 h 23496"/>
                    <a:gd name="connsiteX7" fmla="*/ 17817 w 26231"/>
                    <a:gd name="connsiteY7" fmla="*/ 826 h 23496"/>
                    <a:gd name="connsiteX8" fmla="*/ 28205 w 26231"/>
                    <a:gd name="connsiteY8" fmla="*/ 13315 h 23496"/>
                    <a:gd name="connsiteX9" fmla="*/ 16527 w 26231"/>
                    <a:gd name="connsiteY9" fmla="*/ 24314 h 23496"/>
                    <a:gd name="connsiteX10" fmla="*/ 16527 w 26231"/>
                    <a:gd name="connsiteY10" fmla="*/ 24314 h 23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6231" h="23496">
                      <a:moveTo>
                        <a:pt x="16527" y="24314"/>
                      </a:moveTo>
                      <a:cubicBezTo>
                        <a:pt x="12392" y="24463"/>
                        <a:pt x="-2561" y="19342"/>
                        <a:pt x="3460" y="13758"/>
                      </a:cubicBezTo>
                      <a:cubicBezTo>
                        <a:pt x="3989" y="13291"/>
                        <a:pt x="4651" y="13030"/>
                        <a:pt x="5346" y="13014"/>
                      </a:cubicBezTo>
                      <a:cubicBezTo>
                        <a:pt x="5875" y="13017"/>
                        <a:pt x="6404" y="13175"/>
                        <a:pt x="6834" y="13467"/>
                      </a:cubicBezTo>
                      <a:cubicBezTo>
                        <a:pt x="10506" y="16424"/>
                        <a:pt x="17354" y="21585"/>
                        <a:pt x="21787" y="16778"/>
                      </a:cubicBezTo>
                      <a:cubicBezTo>
                        <a:pt x="26087" y="11548"/>
                        <a:pt x="19372" y="5034"/>
                        <a:pt x="16362" y="3542"/>
                      </a:cubicBezTo>
                      <a:cubicBezTo>
                        <a:pt x="15932" y="3188"/>
                        <a:pt x="15799" y="2609"/>
                        <a:pt x="15998" y="2110"/>
                      </a:cubicBezTo>
                      <a:cubicBezTo>
                        <a:pt x="16262" y="1329"/>
                        <a:pt x="16990" y="810"/>
                        <a:pt x="17817" y="826"/>
                      </a:cubicBezTo>
                      <a:cubicBezTo>
                        <a:pt x="24004" y="1299"/>
                        <a:pt x="28966" y="7092"/>
                        <a:pt x="28205" y="13315"/>
                      </a:cubicBezTo>
                      <a:cubicBezTo>
                        <a:pt x="27841" y="19296"/>
                        <a:pt x="22647" y="24569"/>
                        <a:pt x="16527" y="24314"/>
                      </a:cubicBezTo>
                      <a:lnTo>
                        <a:pt x="16527" y="2431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06" name="Forma Livre: Forma 105">
                  <a:extLst>
                    <a:ext uri="{FF2B5EF4-FFF2-40B4-BE49-F238E27FC236}">
                      <a16:creationId xmlns:a16="http://schemas.microsoft.com/office/drawing/2014/main" id="{E51962CF-742E-0564-D906-4B81C174A26C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816302" y="4661524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07" name="Forma Livre: Forma 106">
                  <a:extLst>
                    <a:ext uri="{FF2B5EF4-FFF2-40B4-BE49-F238E27FC236}">
                      <a16:creationId xmlns:a16="http://schemas.microsoft.com/office/drawing/2014/main" id="{8D80523E-307E-5B9C-594D-84F99BB1E2A5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97499" y="4628717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08" name="Forma Livre: Forma 107">
                  <a:extLst>
                    <a:ext uri="{FF2B5EF4-FFF2-40B4-BE49-F238E27FC236}">
                      <a16:creationId xmlns:a16="http://schemas.microsoft.com/office/drawing/2014/main" id="{B23909E7-9A50-094B-7796-7AF0445AFE52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67091" y="4672627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sp>
              <p:nvSpPr>
                <p:cNvPr id="109" name="Forma Livre: Forma 108">
                  <a:extLst>
                    <a:ext uri="{FF2B5EF4-FFF2-40B4-BE49-F238E27FC236}">
                      <a16:creationId xmlns:a16="http://schemas.microsoft.com/office/drawing/2014/main" id="{7883CEEC-7FFB-0E1F-BE7A-98EFEA91832E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748288" y="4639820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</p:grpSp>
        </p:grpSp>
        <p:grpSp>
          <p:nvGrpSpPr>
            <p:cNvPr id="10" name="Especialista">
              <a:extLst>
                <a:ext uri="{FF2B5EF4-FFF2-40B4-BE49-F238E27FC236}">
                  <a16:creationId xmlns:a16="http://schemas.microsoft.com/office/drawing/2014/main" id="{786F6331-4A3B-BD36-659C-13DF77C958E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62502" y="3294937"/>
              <a:ext cx="288441" cy="396000"/>
              <a:chOff x="1581927" y="3861231"/>
              <a:chExt cx="422351" cy="579845"/>
            </a:xfrm>
          </p:grpSpPr>
          <p:grpSp>
            <p:nvGrpSpPr>
              <p:cNvPr id="91" name="Gráfico 52" descr="Homem de óculos usando gola alta">
                <a:extLst>
                  <a:ext uri="{FF2B5EF4-FFF2-40B4-BE49-F238E27FC236}">
                    <a16:creationId xmlns:a16="http://schemas.microsoft.com/office/drawing/2014/main" id="{ADF184B4-119F-D19B-80EA-E95719268A67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581927" y="3861231"/>
                <a:ext cx="422351" cy="579845"/>
                <a:chOff x="1581927" y="3962835"/>
                <a:chExt cx="422351" cy="579845"/>
              </a:xfrm>
            </p:grpSpPr>
            <p:grpSp>
              <p:nvGrpSpPr>
                <p:cNvPr id="93" name="Gráfico 52" descr="Homem de óculos usando gola alta">
                  <a:extLst>
                    <a:ext uri="{FF2B5EF4-FFF2-40B4-BE49-F238E27FC236}">
                      <a16:creationId xmlns:a16="http://schemas.microsoft.com/office/drawing/2014/main" id="{0B3A93D0-2771-62FD-1A00-47BDB037B0D2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81927" y="4151008"/>
                  <a:ext cx="422351" cy="391672"/>
                  <a:chOff x="1581927" y="4151008"/>
                  <a:chExt cx="422351" cy="391672"/>
                </a:xfrm>
              </p:grpSpPr>
              <p:sp>
                <p:nvSpPr>
                  <p:cNvPr id="99" name="Forma Livre: Forma 98">
                    <a:extLst>
                      <a:ext uri="{FF2B5EF4-FFF2-40B4-BE49-F238E27FC236}">
                        <a16:creationId xmlns:a16="http://schemas.microsoft.com/office/drawing/2014/main" id="{1CAD7A08-84ED-F2C5-0F77-E7EBEDFCFD17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83561" y="4151008"/>
                    <a:ext cx="255535" cy="179450"/>
                  </a:xfrm>
                  <a:custGeom>
                    <a:avLst/>
                    <a:gdLst>
                      <a:gd name="connsiteX0" fmla="*/ 33885 w 255535"/>
                      <a:gd name="connsiteY0" fmla="*/ 63953 h 179450"/>
                      <a:gd name="connsiteX1" fmla="*/ 83515 w 255535"/>
                      <a:gd name="connsiteY1" fmla="*/ 49505 h 179450"/>
                      <a:gd name="connsiteX2" fmla="*/ 97292 w 255535"/>
                      <a:gd name="connsiteY2" fmla="*/ 14056 h 179450"/>
                      <a:gd name="connsiteX3" fmla="*/ 137357 w 255535"/>
                      <a:gd name="connsiteY3" fmla="*/ 2719 h 179450"/>
                      <a:gd name="connsiteX4" fmla="*/ 169228 w 255535"/>
                      <a:gd name="connsiteY4" fmla="*/ 14056 h 179450"/>
                      <a:gd name="connsiteX5" fmla="*/ 190163 w 255535"/>
                      <a:gd name="connsiteY5" fmla="*/ 68601 h 179450"/>
                      <a:gd name="connsiteX6" fmla="*/ 223573 w 255535"/>
                      <a:gd name="connsiteY6" fmla="*/ 86927 h 179450"/>
                      <a:gd name="connsiteX7" fmla="*/ 260226 w 255535"/>
                      <a:gd name="connsiteY7" fmla="*/ 173845 h 179450"/>
                      <a:gd name="connsiteX8" fmla="*/ 4690 w 255535"/>
                      <a:gd name="connsiteY8" fmla="*/ 179998 h 179450"/>
                      <a:gd name="connsiteX9" fmla="*/ 33885 w 255535"/>
                      <a:gd name="connsiteY9" fmla="*/ 63953 h 179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55535" h="179450">
                        <a:moveTo>
                          <a:pt x="33885" y="63953"/>
                        </a:moveTo>
                        <a:cubicBezTo>
                          <a:pt x="59637" y="58300"/>
                          <a:pt x="74887" y="58300"/>
                          <a:pt x="83515" y="49505"/>
                        </a:cubicBezTo>
                        <a:cubicBezTo>
                          <a:pt x="92142" y="40743"/>
                          <a:pt x="93715" y="25660"/>
                          <a:pt x="97292" y="14056"/>
                        </a:cubicBezTo>
                        <a:cubicBezTo>
                          <a:pt x="99267" y="7635"/>
                          <a:pt x="118596" y="1816"/>
                          <a:pt x="137357" y="2719"/>
                        </a:cubicBezTo>
                        <a:cubicBezTo>
                          <a:pt x="152641" y="3455"/>
                          <a:pt x="168025" y="9909"/>
                          <a:pt x="169228" y="14056"/>
                        </a:cubicBezTo>
                        <a:cubicBezTo>
                          <a:pt x="171871" y="23219"/>
                          <a:pt x="176151" y="62547"/>
                          <a:pt x="190163" y="68601"/>
                        </a:cubicBezTo>
                        <a:cubicBezTo>
                          <a:pt x="204142" y="74621"/>
                          <a:pt x="215011" y="72480"/>
                          <a:pt x="223573" y="86927"/>
                        </a:cubicBezTo>
                        <a:cubicBezTo>
                          <a:pt x="232134" y="101341"/>
                          <a:pt x="260226" y="160134"/>
                          <a:pt x="260226" y="173845"/>
                        </a:cubicBezTo>
                        <a:cubicBezTo>
                          <a:pt x="260226" y="187556"/>
                          <a:pt x="4690" y="179998"/>
                          <a:pt x="4690" y="179998"/>
                        </a:cubicBezTo>
                        <a:cubicBezTo>
                          <a:pt x="4690" y="179998"/>
                          <a:pt x="8168" y="69638"/>
                          <a:pt x="33885" y="6395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100" name="Forma Livre: Forma 99">
                    <a:extLst>
                      <a:ext uri="{FF2B5EF4-FFF2-40B4-BE49-F238E27FC236}">
                        <a16:creationId xmlns:a16="http://schemas.microsoft.com/office/drawing/2014/main" id="{61A61627-E2C6-819F-4F97-3B7544FABEE2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81927" y="4168380"/>
                    <a:ext cx="422351" cy="374300"/>
                  </a:xfrm>
                  <a:custGeom>
                    <a:avLst/>
                    <a:gdLst>
                      <a:gd name="connsiteX0" fmla="*/ 15594 w 422351"/>
                      <a:gd name="connsiteY0" fmla="*/ 376926 h 374300"/>
                      <a:gd name="connsiteX1" fmla="*/ 5328 w 422351"/>
                      <a:gd name="connsiteY1" fmla="*/ 343785 h 374300"/>
                      <a:gd name="connsiteX2" fmla="*/ 7033 w 422351"/>
                      <a:gd name="connsiteY2" fmla="*/ 266365 h 374300"/>
                      <a:gd name="connsiteX3" fmla="*/ 158194 w 422351"/>
                      <a:gd name="connsiteY3" fmla="*/ 30193 h 374300"/>
                      <a:gd name="connsiteX4" fmla="*/ 158194 w 422351"/>
                      <a:gd name="connsiteY4" fmla="*/ 30193 h 374300"/>
                      <a:gd name="connsiteX5" fmla="*/ 177757 w 422351"/>
                      <a:gd name="connsiteY5" fmla="*/ 23538 h 374300"/>
                      <a:gd name="connsiteX6" fmla="*/ 182708 w 422351"/>
                      <a:gd name="connsiteY6" fmla="*/ 12402 h 374300"/>
                      <a:gd name="connsiteX7" fmla="*/ 193577 w 422351"/>
                      <a:gd name="connsiteY7" fmla="*/ 5847 h 374300"/>
                      <a:gd name="connsiteX8" fmla="*/ 198023 w 422351"/>
                      <a:gd name="connsiteY8" fmla="*/ 11666 h 374300"/>
                      <a:gd name="connsiteX9" fmla="*/ 198224 w 422351"/>
                      <a:gd name="connsiteY9" fmla="*/ 11934 h 374300"/>
                      <a:gd name="connsiteX10" fmla="*/ 231032 w 422351"/>
                      <a:gd name="connsiteY10" fmla="*/ 18689 h 374300"/>
                      <a:gd name="connsiteX11" fmla="*/ 271798 w 422351"/>
                      <a:gd name="connsiteY11" fmla="*/ 17786 h 374300"/>
                      <a:gd name="connsiteX12" fmla="*/ 271798 w 422351"/>
                      <a:gd name="connsiteY12" fmla="*/ 17786 h 374300"/>
                      <a:gd name="connsiteX13" fmla="*/ 272267 w 422351"/>
                      <a:gd name="connsiteY13" fmla="*/ 17552 h 374300"/>
                      <a:gd name="connsiteX14" fmla="*/ 272167 w 422351"/>
                      <a:gd name="connsiteY14" fmla="*/ 17318 h 374300"/>
                      <a:gd name="connsiteX15" fmla="*/ 276313 w 422351"/>
                      <a:gd name="connsiteY15" fmla="*/ 9794 h 374300"/>
                      <a:gd name="connsiteX16" fmla="*/ 279724 w 422351"/>
                      <a:gd name="connsiteY16" fmla="*/ 14777 h 374300"/>
                      <a:gd name="connsiteX17" fmla="*/ 293436 w 422351"/>
                      <a:gd name="connsiteY17" fmla="*/ 30294 h 374300"/>
                      <a:gd name="connsiteX18" fmla="*/ 297249 w 422351"/>
                      <a:gd name="connsiteY18" fmla="*/ 39825 h 374300"/>
                      <a:gd name="connsiteX19" fmla="*/ 297617 w 422351"/>
                      <a:gd name="connsiteY19" fmla="*/ 46680 h 374300"/>
                      <a:gd name="connsiteX20" fmla="*/ 378547 w 422351"/>
                      <a:gd name="connsiteY20" fmla="*/ 143598 h 374300"/>
                      <a:gd name="connsiteX21" fmla="*/ 378547 w 422351"/>
                      <a:gd name="connsiteY21" fmla="*/ 143631 h 374300"/>
                      <a:gd name="connsiteX22" fmla="*/ 425602 w 422351"/>
                      <a:gd name="connsiteY22" fmla="*/ 343150 h 374300"/>
                      <a:gd name="connsiteX23" fmla="*/ 425602 w 422351"/>
                      <a:gd name="connsiteY23" fmla="*/ 343150 h 374300"/>
                      <a:gd name="connsiteX24" fmla="*/ 411555 w 422351"/>
                      <a:gd name="connsiteY24" fmla="*/ 360941 h 374300"/>
                      <a:gd name="connsiteX25" fmla="*/ 367745 w 422351"/>
                      <a:gd name="connsiteY25" fmla="*/ 360139 h 374300"/>
                      <a:gd name="connsiteX26" fmla="*/ 367244 w 422351"/>
                      <a:gd name="connsiteY26" fmla="*/ 363349 h 374300"/>
                      <a:gd name="connsiteX27" fmla="*/ 356642 w 422351"/>
                      <a:gd name="connsiteY27" fmla="*/ 370673 h 374300"/>
                      <a:gd name="connsiteX28" fmla="*/ 356642 w 422351"/>
                      <a:gd name="connsiteY28" fmla="*/ 370673 h 374300"/>
                      <a:gd name="connsiteX29" fmla="*/ 200164 w 422351"/>
                      <a:gd name="connsiteY29" fmla="*/ 374084 h 374300"/>
                      <a:gd name="connsiteX30" fmla="*/ 121105 w 422351"/>
                      <a:gd name="connsiteY30" fmla="*/ 373449 h 374300"/>
                      <a:gd name="connsiteX31" fmla="*/ 99268 w 422351"/>
                      <a:gd name="connsiteY31" fmla="*/ 371008 h 374300"/>
                      <a:gd name="connsiteX32" fmla="*/ 94753 w 422351"/>
                      <a:gd name="connsiteY32" fmla="*/ 369602 h 374300"/>
                      <a:gd name="connsiteX33" fmla="*/ 90940 w 422351"/>
                      <a:gd name="connsiteY33" fmla="*/ 352881 h 374300"/>
                      <a:gd name="connsiteX34" fmla="*/ 89970 w 422351"/>
                      <a:gd name="connsiteY34" fmla="*/ 352747 h 374300"/>
                      <a:gd name="connsiteX35" fmla="*/ 74821 w 422351"/>
                      <a:gd name="connsiteY35" fmla="*/ 372077 h 374300"/>
                      <a:gd name="connsiteX36" fmla="*/ 15594 w 422351"/>
                      <a:gd name="connsiteY36" fmla="*/ 376926 h 3743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422351" h="374300">
                        <a:moveTo>
                          <a:pt x="15594" y="376926"/>
                        </a:moveTo>
                        <a:cubicBezTo>
                          <a:pt x="-725" y="376090"/>
                          <a:pt x="6430" y="354486"/>
                          <a:pt x="5328" y="343785"/>
                        </a:cubicBezTo>
                        <a:cubicBezTo>
                          <a:pt x="5929" y="317833"/>
                          <a:pt x="6030" y="292617"/>
                          <a:pt x="7033" y="266365"/>
                        </a:cubicBezTo>
                        <a:cubicBezTo>
                          <a:pt x="9975" y="151356"/>
                          <a:pt x="36027" y="62131"/>
                          <a:pt x="158194" y="30193"/>
                        </a:cubicBezTo>
                        <a:lnTo>
                          <a:pt x="158194" y="30193"/>
                        </a:lnTo>
                        <a:cubicBezTo>
                          <a:pt x="164648" y="28421"/>
                          <a:pt x="172340" y="27451"/>
                          <a:pt x="177757" y="23538"/>
                        </a:cubicBezTo>
                        <a:cubicBezTo>
                          <a:pt x="181436" y="21097"/>
                          <a:pt x="181202" y="16281"/>
                          <a:pt x="182708" y="12402"/>
                        </a:cubicBezTo>
                        <a:cubicBezTo>
                          <a:pt x="184413" y="8389"/>
                          <a:pt x="189094" y="4744"/>
                          <a:pt x="193577" y="5847"/>
                        </a:cubicBezTo>
                        <a:cubicBezTo>
                          <a:pt x="198358" y="-2480"/>
                          <a:pt x="197924" y="7486"/>
                          <a:pt x="198023" y="11666"/>
                        </a:cubicBezTo>
                        <a:cubicBezTo>
                          <a:pt x="198058" y="11766"/>
                          <a:pt x="198125" y="11867"/>
                          <a:pt x="198224" y="11934"/>
                        </a:cubicBezTo>
                        <a:cubicBezTo>
                          <a:pt x="207622" y="16783"/>
                          <a:pt x="222068" y="17218"/>
                          <a:pt x="231032" y="18689"/>
                        </a:cubicBezTo>
                        <a:cubicBezTo>
                          <a:pt x="244543" y="20495"/>
                          <a:pt x="258354" y="18756"/>
                          <a:pt x="271798" y="17786"/>
                        </a:cubicBezTo>
                        <a:lnTo>
                          <a:pt x="271798" y="17786"/>
                        </a:lnTo>
                        <a:cubicBezTo>
                          <a:pt x="272167" y="17753"/>
                          <a:pt x="272267" y="17652"/>
                          <a:pt x="272267" y="17552"/>
                        </a:cubicBezTo>
                        <a:cubicBezTo>
                          <a:pt x="272267" y="17518"/>
                          <a:pt x="272200" y="17418"/>
                          <a:pt x="272167" y="17318"/>
                        </a:cubicBezTo>
                        <a:cubicBezTo>
                          <a:pt x="270929" y="14408"/>
                          <a:pt x="272033" y="7452"/>
                          <a:pt x="276313" y="9794"/>
                        </a:cubicBezTo>
                        <a:cubicBezTo>
                          <a:pt x="277851" y="11198"/>
                          <a:pt x="278119" y="13438"/>
                          <a:pt x="279724" y="14777"/>
                        </a:cubicBezTo>
                        <a:cubicBezTo>
                          <a:pt x="289524" y="10395"/>
                          <a:pt x="291462" y="21833"/>
                          <a:pt x="293436" y="30294"/>
                        </a:cubicBezTo>
                        <a:cubicBezTo>
                          <a:pt x="294071" y="33671"/>
                          <a:pt x="294774" y="37283"/>
                          <a:pt x="297249" y="39825"/>
                        </a:cubicBezTo>
                        <a:cubicBezTo>
                          <a:pt x="299187" y="41564"/>
                          <a:pt x="299321" y="44741"/>
                          <a:pt x="297617" y="46680"/>
                        </a:cubicBezTo>
                        <a:cubicBezTo>
                          <a:pt x="363599" y="49858"/>
                          <a:pt x="365472" y="90792"/>
                          <a:pt x="378547" y="143598"/>
                        </a:cubicBezTo>
                        <a:lnTo>
                          <a:pt x="378547" y="143631"/>
                        </a:lnTo>
                        <a:cubicBezTo>
                          <a:pt x="394935" y="209813"/>
                          <a:pt x="409682" y="276967"/>
                          <a:pt x="425602" y="343150"/>
                        </a:cubicBezTo>
                        <a:lnTo>
                          <a:pt x="425602" y="343150"/>
                        </a:lnTo>
                        <a:cubicBezTo>
                          <a:pt x="430117" y="355657"/>
                          <a:pt x="423627" y="360406"/>
                          <a:pt x="411555" y="360941"/>
                        </a:cubicBezTo>
                        <a:cubicBezTo>
                          <a:pt x="397577" y="362178"/>
                          <a:pt x="380353" y="368098"/>
                          <a:pt x="367745" y="360139"/>
                        </a:cubicBezTo>
                        <a:cubicBezTo>
                          <a:pt x="367578" y="361175"/>
                          <a:pt x="367377" y="362312"/>
                          <a:pt x="367244" y="363349"/>
                        </a:cubicBezTo>
                        <a:cubicBezTo>
                          <a:pt x="368013" y="369101"/>
                          <a:pt x="361793" y="374987"/>
                          <a:pt x="356642" y="370673"/>
                        </a:cubicBezTo>
                        <a:lnTo>
                          <a:pt x="356642" y="370673"/>
                        </a:lnTo>
                        <a:cubicBezTo>
                          <a:pt x="306178" y="373081"/>
                          <a:pt x="242536" y="373649"/>
                          <a:pt x="200164" y="374084"/>
                        </a:cubicBezTo>
                        <a:cubicBezTo>
                          <a:pt x="174648" y="374218"/>
                          <a:pt x="145185" y="374285"/>
                          <a:pt x="121105" y="373449"/>
                        </a:cubicBezTo>
                        <a:cubicBezTo>
                          <a:pt x="113548" y="372880"/>
                          <a:pt x="106224" y="373449"/>
                          <a:pt x="99268" y="371008"/>
                        </a:cubicBezTo>
                        <a:cubicBezTo>
                          <a:pt x="97762" y="372278"/>
                          <a:pt x="95088" y="371710"/>
                          <a:pt x="94753" y="369602"/>
                        </a:cubicBezTo>
                        <a:cubicBezTo>
                          <a:pt x="93515" y="364118"/>
                          <a:pt x="92212" y="358400"/>
                          <a:pt x="90940" y="352881"/>
                        </a:cubicBezTo>
                        <a:cubicBezTo>
                          <a:pt x="90840" y="352413"/>
                          <a:pt x="90205" y="352313"/>
                          <a:pt x="89970" y="352747"/>
                        </a:cubicBezTo>
                        <a:cubicBezTo>
                          <a:pt x="86092" y="360238"/>
                          <a:pt x="85457" y="372211"/>
                          <a:pt x="74821" y="372077"/>
                        </a:cubicBezTo>
                        <a:cubicBezTo>
                          <a:pt x="54689" y="368499"/>
                          <a:pt x="35057" y="372144"/>
                          <a:pt x="15594" y="376926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grpSp>
              <p:nvGrpSpPr>
                <p:cNvPr id="94" name="Gráfico 52" descr="Homem de óculos usando gola alta">
                  <a:extLst>
                    <a:ext uri="{FF2B5EF4-FFF2-40B4-BE49-F238E27FC236}">
                      <a16:creationId xmlns:a16="http://schemas.microsoft.com/office/drawing/2014/main" id="{F5367AA4-981D-F02E-990A-EC6B92F979AB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703786" y="3962835"/>
                  <a:ext cx="193439" cy="232588"/>
                  <a:chOff x="1703786" y="3962835"/>
                  <a:chExt cx="193439" cy="232588"/>
                </a:xfrm>
              </p:grpSpPr>
              <p:sp>
                <p:nvSpPr>
                  <p:cNvPr id="96" name="Forma Livre: Forma 95">
                    <a:extLst>
                      <a:ext uri="{FF2B5EF4-FFF2-40B4-BE49-F238E27FC236}">
                        <a16:creationId xmlns:a16="http://schemas.microsoft.com/office/drawing/2014/main" id="{FC82A934-5F55-8215-AA18-55639731E940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06746" y="3966625"/>
                    <a:ext cx="187200" cy="225711"/>
                  </a:xfrm>
                  <a:custGeom>
                    <a:avLst/>
                    <a:gdLst>
                      <a:gd name="connsiteX0" fmla="*/ 122976 w 187200"/>
                      <a:gd name="connsiteY0" fmla="*/ 227118 h 225711"/>
                      <a:gd name="connsiteX1" fmla="*/ 95152 w 187200"/>
                      <a:gd name="connsiteY1" fmla="*/ 218791 h 225711"/>
                      <a:gd name="connsiteX2" fmla="*/ 68665 w 187200"/>
                      <a:gd name="connsiteY2" fmla="*/ 205414 h 225711"/>
                      <a:gd name="connsiteX3" fmla="*/ 61040 w 187200"/>
                      <a:gd name="connsiteY3" fmla="*/ 201902 h 225711"/>
                      <a:gd name="connsiteX4" fmla="*/ 34955 w 187200"/>
                      <a:gd name="connsiteY4" fmla="*/ 167590 h 225711"/>
                      <a:gd name="connsiteX5" fmla="*/ 19672 w 187200"/>
                      <a:gd name="connsiteY5" fmla="*/ 168961 h 225711"/>
                      <a:gd name="connsiteX6" fmla="*/ 11545 w 187200"/>
                      <a:gd name="connsiteY6" fmla="*/ 136154 h 225711"/>
                      <a:gd name="connsiteX7" fmla="*/ 10509 w 187200"/>
                      <a:gd name="connsiteY7" fmla="*/ 35157 h 225711"/>
                      <a:gd name="connsiteX8" fmla="*/ 20976 w 187200"/>
                      <a:gd name="connsiteY8" fmla="*/ 26228 h 225711"/>
                      <a:gd name="connsiteX9" fmla="*/ 29671 w 187200"/>
                      <a:gd name="connsiteY9" fmla="*/ 17633 h 225711"/>
                      <a:gd name="connsiteX10" fmla="*/ 67361 w 187200"/>
                      <a:gd name="connsiteY10" fmla="*/ 4189 h 225711"/>
                      <a:gd name="connsiteX11" fmla="*/ 186751 w 187200"/>
                      <a:gd name="connsiteY11" fmla="*/ 26529 h 225711"/>
                      <a:gd name="connsiteX12" fmla="*/ 177488 w 187200"/>
                      <a:gd name="connsiteY12" fmla="*/ 42581 h 225711"/>
                      <a:gd name="connsiteX13" fmla="*/ 175147 w 187200"/>
                      <a:gd name="connsiteY13" fmla="*/ 59035 h 225711"/>
                      <a:gd name="connsiteX14" fmla="*/ 171401 w 187200"/>
                      <a:gd name="connsiteY14" fmla="*/ 60808 h 225711"/>
                      <a:gd name="connsiteX15" fmla="*/ 187186 w 187200"/>
                      <a:gd name="connsiteY15" fmla="*/ 167590 h 225711"/>
                      <a:gd name="connsiteX16" fmla="*/ 122976 w 187200"/>
                      <a:gd name="connsiteY16" fmla="*/ 227118 h 2257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87200" h="225711">
                        <a:moveTo>
                          <a:pt x="122976" y="227118"/>
                        </a:moveTo>
                        <a:cubicBezTo>
                          <a:pt x="111840" y="227185"/>
                          <a:pt x="102376" y="224008"/>
                          <a:pt x="95152" y="218791"/>
                        </a:cubicBezTo>
                        <a:cubicBezTo>
                          <a:pt x="86156" y="215580"/>
                          <a:pt x="75287" y="210631"/>
                          <a:pt x="68665" y="205414"/>
                        </a:cubicBezTo>
                        <a:cubicBezTo>
                          <a:pt x="66090" y="206082"/>
                          <a:pt x="63013" y="203340"/>
                          <a:pt x="61040" y="201902"/>
                        </a:cubicBezTo>
                        <a:cubicBezTo>
                          <a:pt x="48800" y="192739"/>
                          <a:pt x="40741" y="180532"/>
                          <a:pt x="34955" y="167590"/>
                        </a:cubicBezTo>
                        <a:cubicBezTo>
                          <a:pt x="30541" y="173142"/>
                          <a:pt x="25658" y="171737"/>
                          <a:pt x="19672" y="168961"/>
                        </a:cubicBezTo>
                        <a:cubicBezTo>
                          <a:pt x="7097" y="161838"/>
                          <a:pt x="7031" y="147357"/>
                          <a:pt x="11545" y="136154"/>
                        </a:cubicBezTo>
                        <a:cubicBezTo>
                          <a:pt x="2014" y="114818"/>
                          <a:pt x="-4006" y="57898"/>
                          <a:pt x="10509" y="35157"/>
                        </a:cubicBezTo>
                        <a:cubicBezTo>
                          <a:pt x="13485" y="31746"/>
                          <a:pt x="17832" y="29706"/>
                          <a:pt x="20976" y="26228"/>
                        </a:cubicBezTo>
                        <a:cubicBezTo>
                          <a:pt x="23785" y="23185"/>
                          <a:pt x="26427" y="20075"/>
                          <a:pt x="29671" y="17633"/>
                        </a:cubicBezTo>
                        <a:cubicBezTo>
                          <a:pt x="39604" y="10109"/>
                          <a:pt x="56659" y="6096"/>
                          <a:pt x="67361" y="4189"/>
                        </a:cubicBezTo>
                        <a:cubicBezTo>
                          <a:pt x="112007" y="-5442"/>
                          <a:pt x="146319" y="11881"/>
                          <a:pt x="186751" y="26529"/>
                        </a:cubicBezTo>
                        <a:cubicBezTo>
                          <a:pt x="184377" y="32248"/>
                          <a:pt x="181267" y="37665"/>
                          <a:pt x="177488" y="42581"/>
                        </a:cubicBezTo>
                        <a:cubicBezTo>
                          <a:pt x="187520" y="46327"/>
                          <a:pt x="182939" y="54755"/>
                          <a:pt x="175147" y="59035"/>
                        </a:cubicBezTo>
                        <a:lnTo>
                          <a:pt x="171401" y="60808"/>
                        </a:lnTo>
                        <a:cubicBezTo>
                          <a:pt x="178625" y="86659"/>
                          <a:pt x="194376" y="146956"/>
                          <a:pt x="187186" y="167590"/>
                        </a:cubicBezTo>
                        <a:cubicBezTo>
                          <a:pt x="181467" y="199795"/>
                          <a:pt x="156352" y="227352"/>
                          <a:pt x="122976" y="227118"/>
                        </a:cubicBezTo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97" name="Forma Livre: Forma 96">
                    <a:extLst>
                      <a:ext uri="{FF2B5EF4-FFF2-40B4-BE49-F238E27FC236}">
                        <a16:creationId xmlns:a16="http://schemas.microsoft.com/office/drawing/2014/main" id="{D90324EE-00AA-CEBB-90D4-CDAF5E0ACB1F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06202" y="3965628"/>
                    <a:ext cx="186174" cy="132900"/>
                  </a:xfrm>
                  <a:custGeom>
                    <a:avLst/>
                    <a:gdLst>
                      <a:gd name="connsiteX0" fmla="*/ 11420 w 186174"/>
                      <a:gd name="connsiteY0" fmla="*/ 134308 h 132900"/>
                      <a:gd name="connsiteX1" fmla="*/ 9915 w 186174"/>
                      <a:gd name="connsiteY1" fmla="*/ 36054 h 132900"/>
                      <a:gd name="connsiteX2" fmla="*/ 21352 w 186174"/>
                      <a:gd name="connsiteY2" fmla="*/ 27459 h 132900"/>
                      <a:gd name="connsiteX3" fmla="*/ 29311 w 186174"/>
                      <a:gd name="connsiteY3" fmla="*/ 17326 h 132900"/>
                      <a:gd name="connsiteX4" fmla="*/ 67603 w 186174"/>
                      <a:gd name="connsiteY4" fmla="*/ 4450 h 132900"/>
                      <a:gd name="connsiteX5" fmla="*/ 124121 w 186174"/>
                      <a:gd name="connsiteY5" fmla="*/ 4785 h 132900"/>
                      <a:gd name="connsiteX6" fmla="*/ 187997 w 186174"/>
                      <a:gd name="connsiteY6" fmla="*/ 26188 h 132900"/>
                      <a:gd name="connsiteX7" fmla="*/ 178800 w 186174"/>
                      <a:gd name="connsiteY7" fmla="*/ 43244 h 132900"/>
                      <a:gd name="connsiteX8" fmla="*/ 175523 w 186174"/>
                      <a:gd name="connsiteY8" fmla="*/ 60266 h 132900"/>
                      <a:gd name="connsiteX9" fmla="*/ 172111 w 186174"/>
                      <a:gd name="connsiteY9" fmla="*/ 61805 h 132900"/>
                      <a:gd name="connsiteX10" fmla="*/ 163684 w 186174"/>
                      <a:gd name="connsiteY10" fmla="*/ 43812 h 132900"/>
                      <a:gd name="connsiteX11" fmla="*/ 135057 w 186174"/>
                      <a:gd name="connsiteY11" fmla="*/ 55952 h 132900"/>
                      <a:gd name="connsiteX12" fmla="*/ 76432 w 186174"/>
                      <a:gd name="connsiteY12" fmla="*/ 41605 h 132900"/>
                      <a:gd name="connsiteX13" fmla="*/ 36067 w 186174"/>
                      <a:gd name="connsiteY13" fmla="*/ 67891 h 132900"/>
                      <a:gd name="connsiteX14" fmla="*/ 45364 w 186174"/>
                      <a:gd name="connsiteY14" fmla="*/ 92639 h 132900"/>
                      <a:gd name="connsiteX15" fmla="*/ 36067 w 186174"/>
                      <a:gd name="connsiteY15" fmla="*/ 109728 h 132900"/>
                      <a:gd name="connsiteX16" fmla="*/ 37003 w 186174"/>
                      <a:gd name="connsiteY16" fmla="*/ 131532 h 132900"/>
                      <a:gd name="connsiteX17" fmla="*/ 23459 w 186174"/>
                      <a:gd name="connsiteY17" fmla="*/ 126182 h 132900"/>
                      <a:gd name="connsiteX18" fmla="*/ 12590 w 186174"/>
                      <a:gd name="connsiteY18" fmla="*/ 134308 h 132900"/>
                      <a:gd name="connsiteX19" fmla="*/ 11420 w 186174"/>
                      <a:gd name="connsiteY19" fmla="*/ 134308 h 132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</a:cxnLst>
                    <a:rect l="l" t="t" r="r" b="b"/>
                    <a:pathLst>
                      <a:path w="186174" h="132900">
                        <a:moveTo>
                          <a:pt x="11420" y="134308"/>
                        </a:moveTo>
                        <a:cubicBezTo>
                          <a:pt x="2490" y="111333"/>
                          <a:pt x="-4064" y="57925"/>
                          <a:pt x="9915" y="36054"/>
                        </a:cubicBezTo>
                        <a:cubicBezTo>
                          <a:pt x="12891" y="32643"/>
                          <a:pt x="18208" y="30937"/>
                          <a:pt x="21352" y="27459"/>
                        </a:cubicBezTo>
                        <a:cubicBezTo>
                          <a:pt x="24161" y="24416"/>
                          <a:pt x="26068" y="19734"/>
                          <a:pt x="29311" y="17326"/>
                        </a:cubicBezTo>
                        <a:cubicBezTo>
                          <a:pt x="39210" y="9768"/>
                          <a:pt x="56902" y="6323"/>
                          <a:pt x="67603" y="4450"/>
                        </a:cubicBezTo>
                        <a:cubicBezTo>
                          <a:pt x="88104" y="3"/>
                          <a:pt x="106363" y="705"/>
                          <a:pt x="124121" y="4785"/>
                        </a:cubicBezTo>
                        <a:cubicBezTo>
                          <a:pt x="144990" y="9601"/>
                          <a:pt x="166159" y="18262"/>
                          <a:pt x="187997" y="26188"/>
                        </a:cubicBezTo>
                        <a:cubicBezTo>
                          <a:pt x="185622" y="31907"/>
                          <a:pt x="182546" y="38294"/>
                          <a:pt x="178800" y="43244"/>
                        </a:cubicBezTo>
                        <a:cubicBezTo>
                          <a:pt x="188833" y="46989"/>
                          <a:pt x="183315" y="55986"/>
                          <a:pt x="175523" y="60266"/>
                        </a:cubicBezTo>
                        <a:lnTo>
                          <a:pt x="172111" y="61805"/>
                        </a:lnTo>
                        <a:cubicBezTo>
                          <a:pt x="171208" y="56955"/>
                          <a:pt x="168801" y="44348"/>
                          <a:pt x="163684" y="43812"/>
                        </a:cubicBezTo>
                        <a:cubicBezTo>
                          <a:pt x="156828" y="43144"/>
                          <a:pt x="143418" y="56454"/>
                          <a:pt x="135057" y="55952"/>
                        </a:cubicBezTo>
                        <a:cubicBezTo>
                          <a:pt x="128469" y="55584"/>
                          <a:pt x="106230" y="40569"/>
                          <a:pt x="76432" y="41605"/>
                        </a:cubicBezTo>
                        <a:cubicBezTo>
                          <a:pt x="51551" y="42508"/>
                          <a:pt x="42321" y="56855"/>
                          <a:pt x="36067" y="67891"/>
                        </a:cubicBezTo>
                        <a:cubicBezTo>
                          <a:pt x="29847" y="78927"/>
                          <a:pt x="45364" y="92639"/>
                          <a:pt x="45364" y="92639"/>
                        </a:cubicBezTo>
                        <a:cubicBezTo>
                          <a:pt x="45364" y="92639"/>
                          <a:pt x="36067" y="104544"/>
                          <a:pt x="36067" y="109728"/>
                        </a:cubicBezTo>
                        <a:cubicBezTo>
                          <a:pt x="36067" y="114945"/>
                          <a:pt x="37003" y="131532"/>
                          <a:pt x="37003" y="131532"/>
                        </a:cubicBezTo>
                        <a:cubicBezTo>
                          <a:pt x="37003" y="131532"/>
                          <a:pt x="29178" y="126182"/>
                          <a:pt x="23459" y="126182"/>
                        </a:cubicBezTo>
                        <a:cubicBezTo>
                          <a:pt x="17740" y="126182"/>
                          <a:pt x="12590" y="134308"/>
                          <a:pt x="12590" y="134308"/>
                        </a:cubicBezTo>
                        <a:lnTo>
                          <a:pt x="11420" y="134308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98" name="Forma Livre: Forma 97">
                    <a:extLst>
                      <a:ext uri="{FF2B5EF4-FFF2-40B4-BE49-F238E27FC236}">
                        <a16:creationId xmlns:a16="http://schemas.microsoft.com/office/drawing/2014/main" id="{7927593D-661F-6637-D80D-44FDCB955D9E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03786" y="3962835"/>
                    <a:ext cx="193439" cy="232588"/>
                  </a:xfrm>
                  <a:custGeom>
                    <a:avLst/>
                    <a:gdLst>
                      <a:gd name="connsiteX0" fmla="*/ 126003 w 193439"/>
                      <a:gd name="connsiteY0" fmla="*/ 233985 h 232588"/>
                      <a:gd name="connsiteX1" fmla="*/ 98245 w 193439"/>
                      <a:gd name="connsiteY1" fmla="*/ 226427 h 232588"/>
                      <a:gd name="connsiteX2" fmla="*/ 91122 w 193439"/>
                      <a:gd name="connsiteY2" fmla="*/ 220006 h 232588"/>
                      <a:gd name="connsiteX3" fmla="*/ 91089 w 193439"/>
                      <a:gd name="connsiteY3" fmla="*/ 217699 h 232588"/>
                      <a:gd name="connsiteX4" fmla="*/ 93329 w 193439"/>
                      <a:gd name="connsiteY4" fmla="*/ 217264 h 232588"/>
                      <a:gd name="connsiteX5" fmla="*/ 187704 w 193439"/>
                      <a:gd name="connsiteY5" fmla="*/ 161482 h 232588"/>
                      <a:gd name="connsiteX6" fmla="*/ 181350 w 193439"/>
                      <a:gd name="connsiteY6" fmla="*/ 107438 h 232588"/>
                      <a:gd name="connsiteX7" fmla="*/ 166669 w 193439"/>
                      <a:gd name="connsiteY7" fmla="*/ 50619 h 232588"/>
                      <a:gd name="connsiteX8" fmla="*/ 161653 w 193439"/>
                      <a:gd name="connsiteY8" fmla="*/ 50753 h 232588"/>
                      <a:gd name="connsiteX9" fmla="*/ 139547 w 193439"/>
                      <a:gd name="connsiteY9" fmla="*/ 62090 h 232588"/>
                      <a:gd name="connsiteX10" fmla="*/ 122057 w 193439"/>
                      <a:gd name="connsiteY10" fmla="*/ 56973 h 232588"/>
                      <a:gd name="connsiteX11" fmla="*/ 82561 w 193439"/>
                      <a:gd name="connsiteY11" fmla="*/ 47743 h 232588"/>
                      <a:gd name="connsiteX12" fmla="*/ 45674 w 193439"/>
                      <a:gd name="connsiteY12" fmla="*/ 63428 h 232588"/>
                      <a:gd name="connsiteX13" fmla="*/ 46476 w 193439"/>
                      <a:gd name="connsiteY13" fmla="*/ 88644 h 232588"/>
                      <a:gd name="connsiteX14" fmla="*/ 46476 w 193439"/>
                      <a:gd name="connsiteY14" fmla="*/ 101051 h 232588"/>
                      <a:gd name="connsiteX15" fmla="*/ 42463 w 193439"/>
                      <a:gd name="connsiteY15" fmla="*/ 107271 h 232588"/>
                      <a:gd name="connsiteX16" fmla="*/ 40490 w 193439"/>
                      <a:gd name="connsiteY16" fmla="*/ 116635 h 232588"/>
                      <a:gd name="connsiteX17" fmla="*/ 42362 w 193439"/>
                      <a:gd name="connsiteY17" fmla="*/ 136199 h 232588"/>
                      <a:gd name="connsiteX18" fmla="*/ 40690 w 193439"/>
                      <a:gd name="connsiteY18" fmla="*/ 137871 h 232588"/>
                      <a:gd name="connsiteX19" fmla="*/ 39955 w 193439"/>
                      <a:gd name="connsiteY19" fmla="*/ 137671 h 232588"/>
                      <a:gd name="connsiteX20" fmla="*/ 39921 w 193439"/>
                      <a:gd name="connsiteY20" fmla="*/ 137637 h 232588"/>
                      <a:gd name="connsiteX21" fmla="*/ 39186 w 193439"/>
                      <a:gd name="connsiteY21" fmla="*/ 136901 h 232588"/>
                      <a:gd name="connsiteX22" fmla="*/ 29855 w 193439"/>
                      <a:gd name="connsiteY22" fmla="*/ 132922 h 232588"/>
                      <a:gd name="connsiteX23" fmla="*/ 29688 w 193439"/>
                      <a:gd name="connsiteY23" fmla="*/ 169307 h 232588"/>
                      <a:gd name="connsiteX24" fmla="*/ 38885 w 193439"/>
                      <a:gd name="connsiteY24" fmla="*/ 167334 h 232588"/>
                      <a:gd name="connsiteX25" fmla="*/ 40557 w 193439"/>
                      <a:gd name="connsiteY25" fmla="*/ 172250 h 232588"/>
                      <a:gd name="connsiteX26" fmla="*/ 70421 w 193439"/>
                      <a:gd name="connsiteY26" fmla="*/ 205425 h 232588"/>
                      <a:gd name="connsiteX27" fmla="*/ 71290 w 193439"/>
                      <a:gd name="connsiteY27" fmla="*/ 205358 h 232588"/>
                      <a:gd name="connsiteX28" fmla="*/ 73130 w 193439"/>
                      <a:gd name="connsiteY28" fmla="*/ 205492 h 232588"/>
                      <a:gd name="connsiteX29" fmla="*/ 74534 w 193439"/>
                      <a:gd name="connsiteY29" fmla="*/ 206696 h 232588"/>
                      <a:gd name="connsiteX30" fmla="*/ 72394 w 193439"/>
                      <a:gd name="connsiteY30" fmla="*/ 212047 h 232588"/>
                      <a:gd name="connsiteX31" fmla="*/ 62261 w 193439"/>
                      <a:gd name="connsiteY31" fmla="*/ 208335 h 232588"/>
                      <a:gd name="connsiteX32" fmla="*/ 37480 w 193439"/>
                      <a:gd name="connsiteY32" fmla="*/ 175695 h 232588"/>
                      <a:gd name="connsiteX33" fmla="*/ 21160 w 193439"/>
                      <a:gd name="connsiteY33" fmla="*/ 175528 h 232588"/>
                      <a:gd name="connsiteX34" fmla="*/ 11295 w 193439"/>
                      <a:gd name="connsiteY34" fmla="*/ 138941 h 232588"/>
                      <a:gd name="connsiteX35" fmla="*/ 1930 w 193439"/>
                      <a:gd name="connsiteY35" fmla="*/ 77240 h 232588"/>
                      <a:gd name="connsiteX36" fmla="*/ 16511 w 193439"/>
                      <a:gd name="connsiteY36" fmla="*/ 31323 h 232588"/>
                      <a:gd name="connsiteX37" fmla="*/ 21394 w 193439"/>
                      <a:gd name="connsiteY37" fmla="*/ 27243 h 232588"/>
                      <a:gd name="connsiteX38" fmla="*/ 69719 w 193439"/>
                      <a:gd name="connsiteY38" fmla="*/ 4134 h 232588"/>
                      <a:gd name="connsiteX39" fmla="*/ 158041 w 193439"/>
                      <a:gd name="connsiteY39" fmla="*/ 14535 h 232588"/>
                      <a:gd name="connsiteX40" fmla="*/ 191283 w 193439"/>
                      <a:gd name="connsiteY40" fmla="*/ 26741 h 232588"/>
                      <a:gd name="connsiteX41" fmla="*/ 193256 w 193439"/>
                      <a:gd name="connsiteY41" fmla="*/ 30487 h 232588"/>
                      <a:gd name="connsiteX42" fmla="*/ 185698 w 193439"/>
                      <a:gd name="connsiteY42" fmla="*/ 44733 h 232588"/>
                      <a:gd name="connsiteX43" fmla="*/ 178641 w 193439"/>
                      <a:gd name="connsiteY43" fmla="*/ 65970 h 232588"/>
                      <a:gd name="connsiteX44" fmla="*/ 193624 w 193439"/>
                      <a:gd name="connsiteY44" fmla="*/ 171648 h 232588"/>
                      <a:gd name="connsiteX45" fmla="*/ 126003 w 193439"/>
                      <a:gd name="connsiteY45" fmla="*/ 233985 h 232588"/>
                      <a:gd name="connsiteX46" fmla="*/ 98647 w 193439"/>
                      <a:gd name="connsiteY46" fmla="*/ 7311 h 232588"/>
                      <a:gd name="connsiteX47" fmla="*/ 64903 w 193439"/>
                      <a:gd name="connsiteY47" fmla="*/ 11224 h 232588"/>
                      <a:gd name="connsiteX48" fmla="*/ 27280 w 193439"/>
                      <a:gd name="connsiteY48" fmla="*/ 29651 h 232588"/>
                      <a:gd name="connsiteX49" fmla="*/ 21963 w 193439"/>
                      <a:gd name="connsiteY49" fmla="*/ 35035 h 232588"/>
                      <a:gd name="connsiteX50" fmla="*/ 20123 w 193439"/>
                      <a:gd name="connsiteY50" fmla="*/ 36540 h 232588"/>
                      <a:gd name="connsiteX51" fmla="*/ 10325 w 193439"/>
                      <a:gd name="connsiteY51" fmla="*/ 55736 h 232588"/>
                      <a:gd name="connsiteX52" fmla="*/ 13936 w 193439"/>
                      <a:gd name="connsiteY52" fmla="*/ 134059 h 232588"/>
                      <a:gd name="connsiteX53" fmla="*/ 37179 w 193439"/>
                      <a:gd name="connsiteY53" fmla="*/ 131484 h 232588"/>
                      <a:gd name="connsiteX54" fmla="*/ 42864 w 193439"/>
                      <a:gd name="connsiteY54" fmla="*/ 95934 h 232588"/>
                      <a:gd name="connsiteX55" fmla="*/ 43366 w 193439"/>
                      <a:gd name="connsiteY55" fmla="*/ 95098 h 232588"/>
                      <a:gd name="connsiteX56" fmla="*/ 43265 w 193439"/>
                      <a:gd name="connsiteY56" fmla="*/ 94429 h 232588"/>
                      <a:gd name="connsiteX57" fmla="*/ 42162 w 193439"/>
                      <a:gd name="connsiteY57" fmla="*/ 92924 h 232588"/>
                      <a:gd name="connsiteX58" fmla="*/ 35005 w 193439"/>
                      <a:gd name="connsiteY58" fmla="*/ 72424 h 232588"/>
                      <a:gd name="connsiteX59" fmla="*/ 112024 w 193439"/>
                      <a:gd name="connsiteY59" fmla="*/ 45904 h 232588"/>
                      <a:gd name="connsiteX60" fmla="*/ 134898 w 193439"/>
                      <a:gd name="connsiteY60" fmla="*/ 55301 h 232588"/>
                      <a:gd name="connsiteX61" fmla="*/ 164596 w 193439"/>
                      <a:gd name="connsiteY61" fmla="*/ 44065 h 232588"/>
                      <a:gd name="connsiteX62" fmla="*/ 172956 w 193439"/>
                      <a:gd name="connsiteY62" fmla="*/ 47309 h 232588"/>
                      <a:gd name="connsiteX63" fmla="*/ 173859 w 193439"/>
                      <a:gd name="connsiteY63" fmla="*/ 48747 h 232588"/>
                      <a:gd name="connsiteX64" fmla="*/ 176936 w 193439"/>
                      <a:gd name="connsiteY64" fmla="*/ 59448 h 232588"/>
                      <a:gd name="connsiteX65" fmla="*/ 182789 w 193439"/>
                      <a:gd name="connsiteY65" fmla="*/ 54031 h 232588"/>
                      <a:gd name="connsiteX66" fmla="*/ 182655 w 193439"/>
                      <a:gd name="connsiteY66" fmla="*/ 50787 h 232588"/>
                      <a:gd name="connsiteX67" fmla="*/ 181952 w 193439"/>
                      <a:gd name="connsiteY67" fmla="*/ 49917 h 232588"/>
                      <a:gd name="connsiteX68" fmla="*/ 179110 w 193439"/>
                      <a:gd name="connsiteY68" fmla="*/ 49449 h 232588"/>
                      <a:gd name="connsiteX69" fmla="*/ 177973 w 193439"/>
                      <a:gd name="connsiteY69" fmla="*/ 44299 h 232588"/>
                      <a:gd name="connsiteX70" fmla="*/ 186434 w 193439"/>
                      <a:gd name="connsiteY70" fmla="*/ 31323 h 232588"/>
                      <a:gd name="connsiteX71" fmla="*/ 98647 w 193439"/>
                      <a:gd name="connsiteY71" fmla="*/ 7311 h 232588"/>
                      <a:gd name="connsiteX72" fmla="*/ 98647 w 193439"/>
                      <a:gd name="connsiteY72" fmla="*/ 7311 h 232588"/>
                      <a:gd name="connsiteX73" fmla="*/ 41660 w 193439"/>
                      <a:gd name="connsiteY73" fmla="*/ 155830 h 232588"/>
                      <a:gd name="connsiteX74" fmla="*/ 41560 w 193439"/>
                      <a:gd name="connsiteY74" fmla="*/ 155830 h 232588"/>
                      <a:gd name="connsiteX75" fmla="*/ 32363 w 193439"/>
                      <a:gd name="connsiteY75" fmla="*/ 151115 h 232588"/>
                      <a:gd name="connsiteX76" fmla="*/ 21963 w 193439"/>
                      <a:gd name="connsiteY76" fmla="*/ 150011 h 232588"/>
                      <a:gd name="connsiteX77" fmla="*/ 20993 w 193439"/>
                      <a:gd name="connsiteY77" fmla="*/ 147202 h 232588"/>
                      <a:gd name="connsiteX78" fmla="*/ 43500 w 193439"/>
                      <a:gd name="connsiteY78" fmla="*/ 149409 h 232588"/>
                      <a:gd name="connsiteX79" fmla="*/ 41660 w 193439"/>
                      <a:gd name="connsiteY79" fmla="*/ 155830 h 2325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</a:cxnLst>
                    <a:rect l="l" t="t" r="r" b="b"/>
                    <a:pathLst>
                      <a:path w="193439" h="232588">
                        <a:moveTo>
                          <a:pt x="126003" y="233985"/>
                        </a:moveTo>
                        <a:cubicBezTo>
                          <a:pt x="116305" y="233985"/>
                          <a:pt x="106372" y="231845"/>
                          <a:pt x="98245" y="226427"/>
                        </a:cubicBezTo>
                        <a:cubicBezTo>
                          <a:pt x="95570" y="224621"/>
                          <a:pt x="93162" y="222481"/>
                          <a:pt x="91122" y="220006"/>
                        </a:cubicBezTo>
                        <a:cubicBezTo>
                          <a:pt x="90553" y="219371"/>
                          <a:pt x="90553" y="218368"/>
                          <a:pt x="91089" y="217699"/>
                        </a:cubicBezTo>
                        <a:cubicBezTo>
                          <a:pt x="91590" y="216996"/>
                          <a:pt x="92593" y="216829"/>
                          <a:pt x="93329" y="217264"/>
                        </a:cubicBezTo>
                        <a:cubicBezTo>
                          <a:pt x="137607" y="244219"/>
                          <a:pt x="183591" y="210475"/>
                          <a:pt x="187704" y="161482"/>
                        </a:cubicBezTo>
                        <a:cubicBezTo>
                          <a:pt x="189343" y="143924"/>
                          <a:pt x="185798" y="126634"/>
                          <a:pt x="181350" y="107438"/>
                        </a:cubicBezTo>
                        <a:cubicBezTo>
                          <a:pt x="176635" y="86002"/>
                          <a:pt x="171084" y="68043"/>
                          <a:pt x="166669" y="50619"/>
                        </a:cubicBezTo>
                        <a:cubicBezTo>
                          <a:pt x="165064" y="49984"/>
                          <a:pt x="163258" y="50185"/>
                          <a:pt x="161653" y="50753"/>
                        </a:cubicBezTo>
                        <a:cubicBezTo>
                          <a:pt x="154161" y="53596"/>
                          <a:pt x="147740" y="62090"/>
                          <a:pt x="139547" y="62090"/>
                        </a:cubicBezTo>
                        <a:cubicBezTo>
                          <a:pt x="133327" y="62492"/>
                          <a:pt x="127541" y="59415"/>
                          <a:pt x="122057" y="56973"/>
                        </a:cubicBezTo>
                        <a:cubicBezTo>
                          <a:pt x="109950" y="50987"/>
                          <a:pt x="96172" y="47476"/>
                          <a:pt x="82561" y="47743"/>
                        </a:cubicBezTo>
                        <a:cubicBezTo>
                          <a:pt x="65505" y="47911"/>
                          <a:pt x="53098" y="53194"/>
                          <a:pt x="45674" y="63428"/>
                        </a:cubicBezTo>
                        <a:cubicBezTo>
                          <a:pt x="38583" y="72224"/>
                          <a:pt x="40690" y="81654"/>
                          <a:pt x="46476" y="88644"/>
                        </a:cubicBezTo>
                        <a:cubicBezTo>
                          <a:pt x="50222" y="93092"/>
                          <a:pt x="50790" y="96837"/>
                          <a:pt x="46476" y="101051"/>
                        </a:cubicBezTo>
                        <a:cubicBezTo>
                          <a:pt x="44804" y="102890"/>
                          <a:pt x="43466" y="104997"/>
                          <a:pt x="42463" y="107271"/>
                        </a:cubicBezTo>
                        <a:cubicBezTo>
                          <a:pt x="41226" y="110248"/>
                          <a:pt x="40557" y="113425"/>
                          <a:pt x="40490" y="116635"/>
                        </a:cubicBezTo>
                        <a:cubicBezTo>
                          <a:pt x="40289" y="123324"/>
                          <a:pt x="41995" y="129577"/>
                          <a:pt x="42362" y="136199"/>
                        </a:cubicBezTo>
                        <a:cubicBezTo>
                          <a:pt x="42463" y="137135"/>
                          <a:pt x="41627" y="137971"/>
                          <a:pt x="40690" y="137871"/>
                        </a:cubicBezTo>
                        <a:cubicBezTo>
                          <a:pt x="40657" y="137871"/>
                          <a:pt x="40256" y="137871"/>
                          <a:pt x="39955" y="137671"/>
                        </a:cubicBezTo>
                        <a:cubicBezTo>
                          <a:pt x="39955" y="137671"/>
                          <a:pt x="39921" y="137671"/>
                          <a:pt x="39921" y="137637"/>
                        </a:cubicBezTo>
                        <a:cubicBezTo>
                          <a:pt x="39587" y="137503"/>
                          <a:pt x="39353" y="137236"/>
                          <a:pt x="39186" y="136901"/>
                        </a:cubicBezTo>
                        <a:cubicBezTo>
                          <a:pt x="36644" y="134527"/>
                          <a:pt x="33333" y="133022"/>
                          <a:pt x="29855" y="132922"/>
                        </a:cubicBezTo>
                        <a:cubicBezTo>
                          <a:pt x="12866" y="132654"/>
                          <a:pt x="11930" y="169174"/>
                          <a:pt x="29688" y="169307"/>
                        </a:cubicBezTo>
                        <a:cubicBezTo>
                          <a:pt x="32865" y="169575"/>
                          <a:pt x="36042" y="166933"/>
                          <a:pt x="38885" y="167334"/>
                        </a:cubicBezTo>
                        <a:cubicBezTo>
                          <a:pt x="40891" y="167936"/>
                          <a:pt x="41593" y="170544"/>
                          <a:pt x="40557" y="172250"/>
                        </a:cubicBezTo>
                        <a:cubicBezTo>
                          <a:pt x="48115" y="185025"/>
                          <a:pt x="57312" y="198202"/>
                          <a:pt x="70421" y="205425"/>
                        </a:cubicBezTo>
                        <a:cubicBezTo>
                          <a:pt x="70722" y="205459"/>
                          <a:pt x="71023" y="205425"/>
                          <a:pt x="71290" y="205358"/>
                        </a:cubicBezTo>
                        <a:cubicBezTo>
                          <a:pt x="71926" y="205291"/>
                          <a:pt x="72561" y="205224"/>
                          <a:pt x="73130" y="205492"/>
                        </a:cubicBezTo>
                        <a:cubicBezTo>
                          <a:pt x="73732" y="205726"/>
                          <a:pt x="74200" y="206161"/>
                          <a:pt x="74534" y="206696"/>
                        </a:cubicBezTo>
                        <a:cubicBezTo>
                          <a:pt x="75839" y="208669"/>
                          <a:pt x="74367" y="211211"/>
                          <a:pt x="72394" y="212047"/>
                        </a:cubicBezTo>
                        <a:cubicBezTo>
                          <a:pt x="68883" y="213552"/>
                          <a:pt x="64501" y="210007"/>
                          <a:pt x="62261" y="208335"/>
                        </a:cubicBezTo>
                        <a:cubicBezTo>
                          <a:pt x="51493" y="200543"/>
                          <a:pt x="40925" y="187199"/>
                          <a:pt x="37480" y="175695"/>
                        </a:cubicBezTo>
                        <a:cubicBezTo>
                          <a:pt x="32564" y="178705"/>
                          <a:pt x="26176" y="177735"/>
                          <a:pt x="21160" y="175528"/>
                        </a:cubicBezTo>
                        <a:cubicBezTo>
                          <a:pt x="8051" y="169140"/>
                          <a:pt x="6345" y="151248"/>
                          <a:pt x="11295" y="138941"/>
                        </a:cubicBezTo>
                        <a:cubicBezTo>
                          <a:pt x="3603" y="119378"/>
                          <a:pt x="1262" y="98108"/>
                          <a:pt x="1930" y="77240"/>
                        </a:cubicBezTo>
                        <a:cubicBezTo>
                          <a:pt x="2967" y="62525"/>
                          <a:pt x="1863" y="40486"/>
                          <a:pt x="16511" y="31323"/>
                        </a:cubicBezTo>
                        <a:cubicBezTo>
                          <a:pt x="18284" y="30119"/>
                          <a:pt x="19889" y="28748"/>
                          <a:pt x="21394" y="27243"/>
                        </a:cubicBezTo>
                        <a:cubicBezTo>
                          <a:pt x="31962" y="12695"/>
                          <a:pt x="54134" y="6709"/>
                          <a:pt x="69719" y="4134"/>
                        </a:cubicBezTo>
                        <a:cubicBezTo>
                          <a:pt x="99483" y="-2153"/>
                          <a:pt x="130283" y="2897"/>
                          <a:pt x="158041" y="14535"/>
                        </a:cubicBezTo>
                        <a:cubicBezTo>
                          <a:pt x="168809" y="18514"/>
                          <a:pt x="180849" y="22929"/>
                          <a:pt x="191283" y="26741"/>
                        </a:cubicBezTo>
                        <a:cubicBezTo>
                          <a:pt x="192754" y="27276"/>
                          <a:pt x="193925" y="28949"/>
                          <a:pt x="193256" y="30487"/>
                        </a:cubicBezTo>
                        <a:cubicBezTo>
                          <a:pt x="191283" y="35503"/>
                          <a:pt x="188741" y="40286"/>
                          <a:pt x="185698" y="44733"/>
                        </a:cubicBezTo>
                        <a:cubicBezTo>
                          <a:pt x="194928" y="51757"/>
                          <a:pt x="186768" y="62659"/>
                          <a:pt x="178641" y="65970"/>
                        </a:cubicBezTo>
                        <a:cubicBezTo>
                          <a:pt x="185698" y="95934"/>
                          <a:pt x="200112" y="139343"/>
                          <a:pt x="193624" y="171648"/>
                        </a:cubicBezTo>
                        <a:cubicBezTo>
                          <a:pt x="188139" y="204455"/>
                          <a:pt x="160883" y="234654"/>
                          <a:pt x="126003" y="233985"/>
                        </a:cubicBezTo>
                        <a:close/>
                        <a:moveTo>
                          <a:pt x="98647" y="7311"/>
                        </a:moveTo>
                        <a:cubicBezTo>
                          <a:pt x="87310" y="7378"/>
                          <a:pt x="76006" y="8716"/>
                          <a:pt x="64903" y="11224"/>
                        </a:cubicBezTo>
                        <a:cubicBezTo>
                          <a:pt x="51660" y="14067"/>
                          <a:pt x="36310" y="18347"/>
                          <a:pt x="27280" y="29651"/>
                        </a:cubicBezTo>
                        <a:cubicBezTo>
                          <a:pt x="25675" y="31591"/>
                          <a:pt x="23869" y="33397"/>
                          <a:pt x="21963" y="35035"/>
                        </a:cubicBezTo>
                        <a:lnTo>
                          <a:pt x="20123" y="36540"/>
                        </a:lnTo>
                        <a:cubicBezTo>
                          <a:pt x="13702" y="40620"/>
                          <a:pt x="11161" y="48747"/>
                          <a:pt x="10325" y="55736"/>
                        </a:cubicBezTo>
                        <a:cubicBezTo>
                          <a:pt x="5843" y="80785"/>
                          <a:pt x="9054" y="111217"/>
                          <a:pt x="13936" y="134059"/>
                        </a:cubicBezTo>
                        <a:cubicBezTo>
                          <a:pt x="19354" y="125631"/>
                          <a:pt x="30624" y="124427"/>
                          <a:pt x="37179" y="131484"/>
                        </a:cubicBezTo>
                        <a:cubicBezTo>
                          <a:pt x="33066" y="118508"/>
                          <a:pt x="33801" y="105766"/>
                          <a:pt x="42864" y="95934"/>
                        </a:cubicBezTo>
                        <a:cubicBezTo>
                          <a:pt x="43099" y="95700"/>
                          <a:pt x="43265" y="95399"/>
                          <a:pt x="43366" y="95098"/>
                        </a:cubicBezTo>
                        <a:cubicBezTo>
                          <a:pt x="43399" y="94864"/>
                          <a:pt x="43366" y="94630"/>
                          <a:pt x="43265" y="94429"/>
                        </a:cubicBezTo>
                        <a:cubicBezTo>
                          <a:pt x="42965" y="93894"/>
                          <a:pt x="42597" y="93393"/>
                          <a:pt x="42162" y="92924"/>
                        </a:cubicBezTo>
                        <a:cubicBezTo>
                          <a:pt x="37480" y="87273"/>
                          <a:pt x="33969" y="79882"/>
                          <a:pt x="35005" y="72424"/>
                        </a:cubicBezTo>
                        <a:cubicBezTo>
                          <a:pt x="42630" y="39182"/>
                          <a:pt x="84868" y="36841"/>
                          <a:pt x="112024" y="45904"/>
                        </a:cubicBezTo>
                        <a:cubicBezTo>
                          <a:pt x="120050" y="48145"/>
                          <a:pt x="126973" y="52961"/>
                          <a:pt x="134898" y="55301"/>
                        </a:cubicBezTo>
                        <a:cubicBezTo>
                          <a:pt x="146469" y="58110"/>
                          <a:pt x="153058" y="43429"/>
                          <a:pt x="164596" y="44065"/>
                        </a:cubicBezTo>
                        <a:cubicBezTo>
                          <a:pt x="167672" y="44031"/>
                          <a:pt x="170749" y="45135"/>
                          <a:pt x="172956" y="47309"/>
                        </a:cubicBezTo>
                        <a:cubicBezTo>
                          <a:pt x="173391" y="47676"/>
                          <a:pt x="173692" y="48212"/>
                          <a:pt x="173859" y="48747"/>
                        </a:cubicBezTo>
                        <a:cubicBezTo>
                          <a:pt x="175364" y="52058"/>
                          <a:pt x="175799" y="55837"/>
                          <a:pt x="176936" y="59448"/>
                        </a:cubicBezTo>
                        <a:cubicBezTo>
                          <a:pt x="179277" y="57943"/>
                          <a:pt x="181752" y="56372"/>
                          <a:pt x="182789" y="54031"/>
                        </a:cubicBezTo>
                        <a:cubicBezTo>
                          <a:pt x="183156" y="52994"/>
                          <a:pt x="183123" y="51823"/>
                          <a:pt x="182655" y="50787"/>
                        </a:cubicBezTo>
                        <a:cubicBezTo>
                          <a:pt x="182487" y="50419"/>
                          <a:pt x="182253" y="50118"/>
                          <a:pt x="181952" y="49917"/>
                        </a:cubicBezTo>
                        <a:cubicBezTo>
                          <a:pt x="181083" y="49482"/>
                          <a:pt x="180013" y="49984"/>
                          <a:pt x="179110" y="49449"/>
                        </a:cubicBezTo>
                        <a:cubicBezTo>
                          <a:pt x="177036" y="48680"/>
                          <a:pt x="176434" y="45871"/>
                          <a:pt x="177973" y="44299"/>
                        </a:cubicBezTo>
                        <a:cubicBezTo>
                          <a:pt x="181384" y="40386"/>
                          <a:pt x="184226" y="36005"/>
                          <a:pt x="186434" y="31323"/>
                        </a:cubicBezTo>
                        <a:cubicBezTo>
                          <a:pt x="158308" y="21658"/>
                          <a:pt x="129213" y="6810"/>
                          <a:pt x="98647" y="7311"/>
                        </a:cubicBezTo>
                        <a:lnTo>
                          <a:pt x="98647" y="7311"/>
                        </a:lnTo>
                        <a:close/>
                        <a:moveTo>
                          <a:pt x="41660" y="155830"/>
                        </a:moveTo>
                        <a:lnTo>
                          <a:pt x="41560" y="155830"/>
                        </a:lnTo>
                        <a:cubicBezTo>
                          <a:pt x="37915" y="155663"/>
                          <a:pt x="35774" y="152085"/>
                          <a:pt x="32363" y="151115"/>
                        </a:cubicBezTo>
                        <a:cubicBezTo>
                          <a:pt x="29086" y="149810"/>
                          <a:pt x="25441" y="149375"/>
                          <a:pt x="21963" y="150011"/>
                        </a:cubicBezTo>
                        <a:cubicBezTo>
                          <a:pt x="20357" y="150345"/>
                          <a:pt x="19387" y="147904"/>
                          <a:pt x="20993" y="147202"/>
                        </a:cubicBezTo>
                        <a:cubicBezTo>
                          <a:pt x="27815" y="143958"/>
                          <a:pt x="37647" y="143891"/>
                          <a:pt x="43500" y="149409"/>
                        </a:cubicBezTo>
                        <a:cubicBezTo>
                          <a:pt x="45506" y="151415"/>
                          <a:pt x="45005" y="155797"/>
                          <a:pt x="41660" y="15583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sp>
              <p:nvSpPr>
                <p:cNvPr id="95" name="Forma Livre: Forma 94">
                  <a:extLst>
                    <a:ext uri="{FF2B5EF4-FFF2-40B4-BE49-F238E27FC236}">
                      <a16:creationId xmlns:a16="http://schemas.microsoft.com/office/drawing/2014/main" id="{AA8D5610-1160-6AA3-5BE5-59551422A4D4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686643" y="4050700"/>
                  <a:ext cx="209711" cy="61158"/>
                </a:xfrm>
                <a:custGeom>
                  <a:avLst/>
                  <a:gdLst>
                    <a:gd name="connsiteX0" fmla="*/ 99249 w 209711"/>
                    <a:gd name="connsiteY0" fmla="*/ 61476 h 61158"/>
                    <a:gd name="connsiteX1" fmla="*/ 76120 w 209711"/>
                    <a:gd name="connsiteY1" fmla="*/ 52407 h 61158"/>
                    <a:gd name="connsiteX2" fmla="*/ 70927 w 209711"/>
                    <a:gd name="connsiteY2" fmla="*/ 17790 h 61158"/>
                    <a:gd name="connsiteX3" fmla="*/ 70897 w 209711"/>
                    <a:gd name="connsiteY3" fmla="*/ 17777 h 61158"/>
                    <a:gd name="connsiteX4" fmla="*/ 70846 w 209711"/>
                    <a:gd name="connsiteY4" fmla="*/ 17757 h 61158"/>
                    <a:gd name="connsiteX5" fmla="*/ 69408 w 209711"/>
                    <a:gd name="connsiteY5" fmla="*/ 18596 h 61158"/>
                    <a:gd name="connsiteX6" fmla="*/ 59238 w 209711"/>
                    <a:gd name="connsiteY6" fmla="*/ 17212 h 61158"/>
                    <a:gd name="connsiteX7" fmla="*/ 58991 w 209711"/>
                    <a:gd name="connsiteY7" fmla="*/ 16289 h 61158"/>
                    <a:gd name="connsiteX8" fmla="*/ 6784 w 209711"/>
                    <a:gd name="connsiteY8" fmla="*/ 21218 h 61158"/>
                    <a:gd name="connsiteX9" fmla="*/ 2958 w 209711"/>
                    <a:gd name="connsiteY9" fmla="*/ 27214 h 61158"/>
                    <a:gd name="connsiteX10" fmla="*/ 2854 w 209711"/>
                    <a:gd name="connsiteY10" fmla="*/ 27214 h 61158"/>
                    <a:gd name="connsiteX11" fmla="*/ 817 w 209711"/>
                    <a:gd name="connsiteY11" fmla="*/ 26442 h 61158"/>
                    <a:gd name="connsiteX12" fmla="*/ 4690 w 209711"/>
                    <a:gd name="connsiteY12" fmla="*/ 17456 h 61158"/>
                    <a:gd name="connsiteX13" fmla="*/ 59456 w 209711"/>
                    <a:gd name="connsiteY13" fmla="*/ 14372 h 61158"/>
                    <a:gd name="connsiteX14" fmla="*/ 63211 w 209711"/>
                    <a:gd name="connsiteY14" fmla="*/ 12760 h 61158"/>
                    <a:gd name="connsiteX15" fmla="*/ 67643 w 209711"/>
                    <a:gd name="connsiteY15" fmla="*/ 13506 h 61158"/>
                    <a:gd name="connsiteX16" fmla="*/ 69816 w 209711"/>
                    <a:gd name="connsiteY16" fmla="*/ 13988 h 61158"/>
                    <a:gd name="connsiteX17" fmla="*/ 79454 w 209711"/>
                    <a:gd name="connsiteY17" fmla="*/ 5400 h 61158"/>
                    <a:gd name="connsiteX18" fmla="*/ 121960 w 209711"/>
                    <a:gd name="connsiteY18" fmla="*/ 6647 h 61158"/>
                    <a:gd name="connsiteX19" fmla="*/ 150520 w 209711"/>
                    <a:gd name="connsiteY19" fmla="*/ 4072 h 61158"/>
                    <a:gd name="connsiteX20" fmla="*/ 150533 w 209711"/>
                    <a:gd name="connsiteY20" fmla="*/ 4072 h 61158"/>
                    <a:gd name="connsiteX21" fmla="*/ 162091 w 209711"/>
                    <a:gd name="connsiteY21" fmla="*/ 3149 h 61158"/>
                    <a:gd name="connsiteX22" fmla="*/ 188725 w 209711"/>
                    <a:gd name="connsiteY22" fmla="*/ 1704 h 61158"/>
                    <a:gd name="connsiteX23" fmla="*/ 189143 w 209711"/>
                    <a:gd name="connsiteY23" fmla="*/ 1691 h 61158"/>
                    <a:gd name="connsiteX24" fmla="*/ 190324 w 209711"/>
                    <a:gd name="connsiteY24" fmla="*/ 2206 h 61158"/>
                    <a:gd name="connsiteX25" fmla="*/ 190484 w 209711"/>
                    <a:gd name="connsiteY25" fmla="*/ 2423 h 61158"/>
                    <a:gd name="connsiteX26" fmla="*/ 197868 w 209711"/>
                    <a:gd name="connsiteY26" fmla="*/ 11426 h 61158"/>
                    <a:gd name="connsiteX27" fmla="*/ 204065 w 209711"/>
                    <a:gd name="connsiteY27" fmla="*/ 10192 h 61158"/>
                    <a:gd name="connsiteX28" fmla="*/ 207934 w 209711"/>
                    <a:gd name="connsiteY28" fmla="*/ 10473 h 61158"/>
                    <a:gd name="connsiteX29" fmla="*/ 198417 w 209711"/>
                    <a:gd name="connsiteY29" fmla="*/ 13921 h 61158"/>
                    <a:gd name="connsiteX30" fmla="*/ 181297 w 209711"/>
                    <a:gd name="connsiteY30" fmla="*/ 53764 h 61158"/>
                    <a:gd name="connsiteX31" fmla="*/ 148343 w 209711"/>
                    <a:gd name="connsiteY31" fmla="*/ 30458 h 61158"/>
                    <a:gd name="connsiteX32" fmla="*/ 147116 w 209711"/>
                    <a:gd name="connsiteY32" fmla="*/ 29452 h 61158"/>
                    <a:gd name="connsiteX33" fmla="*/ 148681 w 209711"/>
                    <a:gd name="connsiteY33" fmla="*/ 16014 h 61158"/>
                    <a:gd name="connsiteX34" fmla="*/ 130963 w 209711"/>
                    <a:gd name="connsiteY34" fmla="*/ 16369 h 61158"/>
                    <a:gd name="connsiteX35" fmla="*/ 111666 w 209711"/>
                    <a:gd name="connsiteY35" fmla="*/ 58313 h 61158"/>
                    <a:gd name="connsiteX36" fmla="*/ 99249 w 209711"/>
                    <a:gd name="connsiteY36" fmla="*/ 61476 h 61158"/>
                    <a:gd name="connsiteX37" fmla="*/ 99249 w 209711"/>
                    <a:gd name="connsiteY37" fmla="*/ 61476 h 61158"/>
                    <a:gd name="connsiteX38" fmla="*/ 99249 w 209711"/>
                    <a:gd name="connsiteY38" fmla="*/ 61476 h 61158"/>
                    <a:gd name="connsiteX39" fmla="*/ 94979 w 209711"/>
                    <a:gd name="connsiteY39" fmla="*/ 7644 h 61158"/>
                    <a:gd name="connsiteX40" fmla="*/ 76619 w 209711"/>
                    <a:gd name="connsiteY40" fmla="*/ 11777 h 61158"/>
                    <a:gd name="connsiteX41" fmla="*/ 73836 w 209711"/>
                    <a:gd name="connsiteY41" fmla="*/ 18733 h 61158"/>
                    <a:gd name="connsiteX42" fmla="*/ 78541 w 209711"/>
                    <a:gd name="connsiteY42" fmla="*/ 48584 h 61158"/>
                    <a:gd name="connsiteX43" fmla="*/ 85498 w 209711"/>
                    <a:gd name="connsiteY43" fmla="*/ 53968 h 61158"/>
                    <a:gd name="connsiteX44" fmla="*/ 125104 w 209711"/>
                    <a:gd name="connsiteY44" fmla="*/ 30044 h 61158"/>
                    <a:gd name="connsiteX45" fmla="*/ 103821 w 209711"/>
                    <a:gd name="connsiteY45" fmla="*/ 7711 h 61158"/>
                    <a:gd name="connsiteX46" fmla="*/ 94979 w 209711"/>
                    <a:gd name="connsiteY46" fmla="*/ 7644 h 61158"/>
                    <a:gd name="connsiteX47" fmla="*/ 94979 w 209711"/>
                    <a:gd name="connsiteY47" fmla="*/ 7644 h 61158"/>
                    <a:gd name="connsiteX48" fmla="*/ 179281 w 209711"/>
                    <a:gd name="connsiteY48" fmla="*/ 5346 h 61158"/>
                    <a:gd name="connsiteX49" fmla="*/ 151363 w 209711"/>
                    <a:gd name="connsiteY49" fmla="*/ 27632 h 61158"/>
                    <a:gd name="connsiteX50" fmla="*/ 151032 w 209711"/>
                    <a:gd name="connsiteY50" fmla="*/ 29462 h 61158"/>
                    <a:gd name="connsiteX51" fmla="*/ 149891 w 209711"/>
                    <a:gd name="connsiteY51" fmla="*/ 30421 h 61158"/>
                    <a:gd name="connsiteX52" fmla="*/ 184725 w 209711"/>
                    <a:gd name="connsiteY52" fmla="*/ 45875 h 61158"/>
                    <a:gd name="connsiteX53" fmla="*/ 193347 w 209711"/>
                    <a:gd name="connsiteY53" fmla="*/ 26666 h 61158"/>
                    <a:gd name="connsiteX54" fmla="*/ 181083 w 209711"/>
                    <a:gd name="connsiteY54" fmla="*/ 5360 h 61158"/>
                    <a:gd name="connsiteX55" fmla="*/ 179281 w 209711"/>
                    <a:gd name="connsiteY55" fmla="*/ 5346 h 61158"/>
                    <a:gd name="connsiteX56" fmla="*/ 179281 w 209711"/>
                    <a:gd name="connsiteY56" fmla="*/ 5346 h 61158"/>
                    <a:gd name="connsiteX57" fmla="*/ 123826 w 209711"/>
                    <a:gd name="connsiteY57" fmla="*/ 7687 h 61158"/>
                    <a:gd name="connsiteX58" fmla="*/ 123826 w 209711"/>
                    <a:gd name="connsiteY58" fmla="*/ 7687 h 61158"/>
                    <a:gd name="connsiteX59" fmla="*/ 127910 w 209711"/>
                    <a:gd name="connsiteY59" fmla="*/ 11108 h 61158"/>
                    <a:gd name="connsiteX60" fmla="*/ 130655 w 209711"/>
                    <a:gd name="connsiteY60" fmla="*/ 15483 h 61158"/>
                    <a:gd name="connsiteX61" fmla="*/ 142313 w 209711"/>
                    <a:gd name="connsiteY61" fmla="*/ 12744 h 61158"/>
                    <a:gd name="connsiteX62" fmla="*/ 149798 w 209711"/>
                    <a:gd name="connsiteY62" fmla="*/ 13590 h 61158"/>
                    <a:gd name="connsiteX63" fmla="*/ 156346 w 209711"/>
                    <a:gd name="connsiteY63" fmla="*/ 6129 h 61158"/>
                    <a:gd name="connsiteX64" fmla="*/ 151834 w 209711"/>
                    <a:gd name="connsiteY64" fmla="*/ 6480 h 61158"/>
                    <a:gd name="connsiteX65" fmla="*/ 151828 w 209711"/>
                    <a:gd name="connsiteY65" fmla="*/ 6480 h 61158"/>
                    <a:gd name="connsiteX66" fmla="*/ 123826 w 209711"/>
                    <a:gd name="connsiteY66" fmla="*/ 7687 h 6115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</a:cxnLst>
                  <a:rect l="l" t="t" r="r" b="b"/>
                  <a:pathLst>
                    <a:path w="209711" h="61158">
                      <a:moveTo>
                        <a:pt x="99249" y="61476"/>
                      </a:moveTo>
                      <a:cubicBezTo>
                        <a:pt x="91196" y="61526"/>
                        <a:pt x="81100" y="58416"/>
                        <a:pt x="76120" y="52407"/>
                      </a:cubicBezTo>
                      <a:cubicBezTo>
                        <a:pt x="70104" y="44360"/>
                        <a:pt x="68114" y="28395"/>
                        <a:pt x="70927" y="17790"/>
                      </a:cubicBezTo>
                      <a:lnTo>
                        <a:pt x="70897" y="17777"/>
                      </a:lnTo>
                      <a:cubicBezTo>
                        <a:pt x="70880" y="17770"/>
                        <a:pt x="70863" y="17763"/>
                        <a:pt x="70846" y="17757"/>
                      </a:cubicBezTo>
                      <a:cubicBezTo>
                        <a:pt x="70813" y="18101"/>
                        <a:pt x="70315" y="18392"/>
                        <a:pt x="69408" y="18596"/>
                      </a:cubicBezTo>
                      <a:cubicBezTo>
                        <a:pt x="66455" y="19208"/>
                        <a:pt x="60743" y="18900"/>
                        <a:pt x="59238" y="17212"/>
                      </a:cubicBezTo>
                      <a:cubicBezTo>
                        <a:pt x="59014" y="16961"/>
                        <a:pt x="58924" y="16616"/>
                        <a:pt x="58991" y="16289"/>
                      </a:cubicBezTo>
                      <a:cubicBezTo>
                        <a:pt x="41166" y="16623"/>
                        <a:pt x="24214" y="19318"/>
                        <a:pt x="6784" y="21218"/>
                      </a:cubicBezTo>
                      <a:cubicBezTo>
                        <a:pt x="2884" y="21542"/>
                        <a:pt x="5897" y="26321"/>
                        <a:pt x="2958" y="27214"/>
                      </a:cubicBezTo>
                      <a:lnTo>
                        <a:pt x="2854" y="27214"/>
                      </a:lnTo>
                      <a:cubicBezTo>
                        <a:pt x="2098" y="27254"/>
                        <a:pt x="1359" y="26977"/>
                        <a:pt x="817" y="26442"/>
                      </a:cubicBezTo>
                      <a:cubicBezTo>
                        <a:pt x="-1450" y="23586"/>
                        <a:pt x="1470" y="17977"/>
                        <a:pt x="4690" y="17456"/>
                      </a:cubicBezTo>
                      <a:cubicBezTo>
                        <a:pt x="22833" y="15576"/>
                        <a:pt x="41209" y="11312"/>
                        <a:pt x="59456" y="14372"/>
                      </a:cubicBezTo>
                      <a:cubicBezTo>
                        <a:pt x="60309" y="13289"/>
                        <a:pt x="61536" y="12760"/>
                        <a:pt x="63211" y="12760"/>
                      </a:cubicBezTo>
                      <a:cubicBezTo>
                        <a:pt x="64713" y="12834"/>
                        <a:pt x="66201" y="13085"/>
                        <a:pt x="67643" y="13506"/>
                      </a:cubicBezTo>
                      <a:cubicBezTo>
                        <a:pt x="68435" y="13704"/>
                        <a:pt x="69174" y="13891"/>
                        <a:pt x="69816" y="13988"/>
                      </a:cubicBezTo>
                      <a:cubicBezTo>
                        <a:pt x="70649" y="9319"/>
                        <a:pt x="75321" y="6774"/>
                        <a:pt x="79454" y="5400"/>
                      </a:cubicBezTo>
                      <a:cubicBezTo>
                        <a:pt x="91745" y="1336"/>
                        <a:pt x="112004" y="2427"/>
                        <a:pt x="121960" y="6647"/>
                      </a:cubicBezTo>
                      <a:cubicBezTo>
                        <a:pt x="131354" y="5567"/>
                        <a:pt x="141096" y="4808"/>
                        <a:pt x="150520" y="4072"/>
                      </a:cubicBezTo>
                      <a:lnTo>
                        <a:pt x="150533" y="4072"/>
                      </a:lnTo>
                      <a:cubicBezTo>
                        <a:pt x="154343" y="3774"/>
                        <a:pt x="158285" y="3467"/>
                        <a:pt x="162091" y="3149"/>
                      </a:cubicBezTo>
                      <a:cubicBezTo>
                        <a:pt x="170609" y="400"/>
                        <a:pt x="180010" y="-841"/>
                        <a:pt x="188725" y="1704"/>
                      </a:cubicBezTo>
                      <a:cubicBezTo>
                        <a:pt x="188882" y="1694"/>
                        <a:pt x="189023" y="1691"/>
                        <a:pt x="189143" y="1691"/>
                      </a:cubicBezTo>
                      <a:cubicBezTo>
                        <a:pt x="189959" y="1691"/>
                        <a:pt x="190086" y="1875"/>
                        <a:pt x="190324" y="2206"/>
                      </a:cubicBezTo>
                      <a:cubicBezTo>
                        <a:pt x="190370" y="2273"/>
                        <a:pt x="190424" y="2346"/>
                        <a:pt x="190484" y="2423"/>
                      </a:cubicBezTo>
                      <a:cubicBezTo>
                        <a:pt x="194159" y="4079"/>
                        <a:pt x="196928" y="7517"/>
                        <a:pt x="197868" y="11426"/>
                      </a:cubicBezTo>
                      <a:cubicBezTo>
                        <a:pt x="199815" y="10557"/>
                        <a:pt x="201931" y="10135"/>
                        <a:pt x="204065" y="10192"/>
                      </a:cubicBezTo>
                      <a:cubicBezTo>
                        <a:pt x="205359" y="10202"/>
                        <a:pt x="206654" y="10296"/>
                        <a:pt x="207934" y="10473"/>
                      </a:cubicBezTo>
                      <a:cubicBezTo>
                        <a:pt x="214824" y="13814"/>
                        <a:pt x="199698" y="17161"/>
                        <a:pt x="198417" y="13921"/>
                      </a:cubicBezTo>
                      <a:cubicBezTo>
                        <a:pt x="200069" y="27903"/>
                        <a:pt x="194875" y="47213"/>
                        <a:pt x="181297" y="53764"/>
                      </a:cubicBezTo>
                      <a:cubicBezTo>
                        <a:pt x="164623" y="61961"/>
                        <a:pt x="147467" y="48651"/>
                        <a:pt x="148343" y="30458"/>
                      </a:cubicBezTo>
                      <a:cubicBezTo>
                        <a:pt x="147805" y="30321"/>
                        <a:pt x="147356" y="29953"/>
                        <a:pt x="147116" y="29452"/>
                      </a:cubicBezTo>
                      <a:cubicBezTo>
                        <a:pt x="145617" y="26027"/>
                        <a:pt x="147514" y="19650"/>
                        <a:pt x="148681" y="16014"/>
                      </a:cubicBezTo>
                      <a:cubicBezTo>
                        <a:pt x="142828" y="15071"/>
                        <a:pt x="136695" y="14526"/>
                        <a:pt x="130963" y="16369"/>
                      </a:cubicBezTo>
                      <a:cubicBezTo>
                        <a:pt x="134113" y="27017"/>
                        <a:pt x="121994" y="53243"/>
                        <a:pt x="111666" y="58313"/>
                      </a:cubicBezTo>
                      <a:cubicBezTo>
                        <a:pt x="108038" y="60754"/>
                        <a:pt x="103547" y="61460"/>
                        <a:pt x="99249" y="61476"/>
                      </a:cubicBezTo>
                      <a:lnTo>
                        <a:pt x="99249" y="61476"/>
                      </a:lnTo>
                      <a:lnTo>
                        <a:pt x="99249" y="61476"/>
                      </a:lnTo>
                      <a:close/>
                      <a:moveTo>
                        <a:pt x="94979" y="7644"/>
                      </a:moveTo>
                      <a:cubicBezTo>
                        <a:pt x="88504" y="7644"/>
                        <a:pt x="81799" y="8145"/>
                        <a:pt x="76619" y="11777"/>
                      </a:cubicBezTo>
                      <a:cubicBezTo>
                        <a:pt x="75364" y="13168"/>
                        <a:pt x="74405" y="15573"/>
                        <a:pt x="73836" y="18733"/>
                      </a:cubicBezTo>
                      <a:cubicBezTo>
                        <a:pt x="72127" y="28017"/>
                        <a:pt x="74224" y="42317"/>
                        <a:pt x="78541" y="48584"/>
                      </a:cubicBezTo>
                      <a:cubicBezTo>
                        <a:pt x="79347" y="49888"/>
                        <a:pt x="81809" y="52059"/>
                        <a:pt x="85498" y="53968"/>
                      </a:cubicBezTo>
                      <a:cubicBezTo>
                        <a:pt x="100965" y="61429"/>
                        <a:pt x="116887" y="57671"/>
                        <a:pt x="125104" y="30044"/>
                      </a:cubicBezTo>
                      <a:cubicBezTo>
                        <a:pt x="132227" y="12342"/>
                        <a:pt x="118974" y="7824"/>
                        <a:pt x="103821" y="7711"/>
                      </a:cubicBezTo>
                      <a:cubicBezTo>
                        <a:pt x="100905" y="7751"/>
                        <a:pt x="97948" y="7644"/>
                        <a:pt x="94979" y="7644"/>
                      </a:cubicBezTo>
                      <a:lnTo>
                        <a:pt x="94979" y="7644"/>
                      </a:lnTo>
                      <a:close/>
                      <a:moveTo>
                        <a:pt x="179281" y="5346"/>
                      </a:moveTo>
                      <a:cubicBezTo>
                        <a:pt x="163048" y="5062"/>
                        <a:pt x="151169" y="10724"/>
                        <a:pt x="151363" y="27632"/>
                      </a:cubicBezTo>
                      <a:cubicBezTo>
                        <a:pt x="151450" y="28261"/>
                        <a:pt x="151333" y="28903"/>
                        <a:pt x="151032" y="29462"/>
                      </a:cubicBezTo>
                      <a:cubicBezTo>
                        <a:pt x="150764" y="29893"/>
                        <a:pt x="150363" y="30231"/>
                        <a:pt x="149891" y="30421"/>
                      </a:cubicBezTo>
                      <a:cubicBezTo>
                        <a:pt x="154092" y="53052"/>
                        <a:pt x="172268" y="58393"/>
                        <a:pt x="184725" y="45875"/>
                      </a:cubicBezTo>
                      <a:cubicBezTo>
                        <a:pt x="189197" y="41213"/>
                        <a:pt x="192180" y="34572"/>
                        <a:pt x="193347" y="26666"/>
                      </a:cubicBezTo>
                      <a:cubicBezTo>
                        <a:pt x="195280" y="16051"/>
                        <a:pt x="194537" y="4908"/>
                        <a:pt x="181083" y="5360"/>
                      </a:cubicBezTo>
                      <a:cubicBezTo>
                        <a:pt x="180441" y="5349"/>
                        <a:pt x="179849" y="5346"/>
                        <a:pt x="179281" y="5346"/>
                      </a:cubicBezTo>
                      <a:lnTo>
                        <a:pt x="179281" y="5346"/>
                      </a:lnTo>
                      <a:close/>
                      <a:moveTo>
                        <a:pt x="123826" y="7687"/>
                      </a:moveTo>
                      <a:lnTo>
                        <a:pt x="123826" y="7687"/>
                      </a:lnTo>
                      <a:cubicBezTo>
                        <a:pt x="125354" y="8610"/>
                        <a:pt x="126732" y="9767"/>
                        <a:pt x="127910" y="11108"/>
                      </a:cubicBezTo>
                      <a:cubicBezTo>
                        <a:pt x="129080" y="12389"/>
                        <a:pt x="130013" y="13871"/>
                        <a:pt x="130655" y="15483"/>
                      </a:cubicBezTo>
                      <a:cubicBezTo>
                        <a:pt x="134076" y="13215"/>
                        <a:pt x="138300" y="12744"/>
                        <a:pt x="142313" y="12744"/>
                      </a:cubicBezTo>
                      <a:cubicBezTo>
                        <a:pt x="144661" y="12871"/>
                        <a:pt x="147617" y="12566"/>
                        <a:pt x="149798" y="13590"/>
                      </a:cubicBezTo>
                      <a:cubicBezTo>
                        <a:pt x="151326" y="10617"/>
                        <a:pt x="153590" y="8022"/>
                        <a:pt x="156346" y="6129"/>
                      </a:cubicBezTo>
                      <a:cubicBezTo>
                        <a:pt x="154848" y="6242"/>
                        <a:pt x="153316" y="6363"/>
                        <a:pt x="151834" y="6480"/>
                      </a:cubicBezTo>
                      <a:lnTo>
                        <a:pt x="151828" y="6480"/>
                      </a:lnTo>
                      <a:cubicBezTo>
                        <a:pt x="142604" y="7202"/>
                        <a:pt x="133086" y="7955"/>
                        <a:pt x="123826" y="768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92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</p:grpSp>
          <p:pic>
            <p:nvPicPr>
              <p:cNvPr id="92" name="Gráfico 91" descr="Um rosto feliz">
                <a:extLst>
                  <a:ext uri="{FF2B5EF4-FFF2-40B4-BE49-F238E27FC236}">
                    <a16:creationId xmlns:a16="http://schemas.microsoft.com/office/drawing/2014/main" id="{33FBB67F-B0B9-025B-899C-64EF3E55A6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757903" y="3942597"/>
                <a:ext cx="120757" cy="124531"/>
              </a:xfrm>
              <a:prstGeom prst="rect">
                <a:avLst/>
              </a:prstGeom>
            </p:spPr>
          </p:pic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D44F3AFE-7621-D087-C627-73927058968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17607" y="1824159"/>
              <a:ext cx="389466" cy="396000"/>
              <a:chOff x="1297783" y="1504308"/>
              <a:chExt cx="570086" cy="579651"/>
            </a:xfrm>
          </p:grpSpPr>
          <p:grpSp>
            <p:nvGrpSpPr>
              <p:cNvPr id="68" name="Gráfico 53" descr="Mulher segurando um laptop">
                <a:extLst>
                  <a:ext uri="{FF2B5EF4-FFF2-40B4-BE49-F238E27FC236}">
                    <a16:creationId xmlns:a16="http://schemas.microsoft.com/office/drawing/2014/main" id="{71047C1F-CC93-F979-2BDC-023C55CE0FAD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297783" y="1504308"/>
                <a:ext cx="570086" cy="579651"/>
                <a:chOff x="1500888" y="1726703"/>
                <a:chExt cx="570086" cy="579651"/>
              </a:xfrm>
            </p:grpSpPr>
            <p:grpSp>
              <p:nvGrpSpPr>
                <p:cNvPr id="70" name="Gráfico 53" descr="Mulher segurando um laptop">
                  <a:extLst>
                    <a:ext uri="{FF2B5EF4-FFF2-40B4-BE49-F238E27FC236}">
                      <a16:creationId xmlns:a16="http://schemas.microsoft.com/office/drawing/2014/main" id="{21412E70-CBF7-AD71-DAC6-8AC0A8E38059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00888" y="1912873"/>
                  <a:ext cx="570086" cy="393481"/>
                  <a:chOff x="1500888" y="1912873"/>
                  <a:chExt cx="570086" cy="393481"/>
                </a:xfrm>
              </p:grpSpPr>
              <p:sp>
                <p:nvSpPr>
                  <p:cNvPr id="75" name="Forma Livre: Forma 74">
                    <a:extLst>
                      <a:ext uri="{FF2B5EF4-FFF2-40B4-BE49-F238E27FC236}">
                        <a16:creationId xmlns:a16="http://schemas.microsoft.com/office/drawing/2014/main" id="{1F7F1767-CB9C-8745-475F-16A8E9600390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05866" y="1912873"/>
                    <a:ext cx="563022" cy="388239"/>
                  </a:xfrm>
                  <a:custGeom>
                    <a:avLst/>
                    <a:gdLst>
                      <a:gd name="connsiteX0" fmla="*/ 149829 w 563022"/>
                      <a:gd name="connsiteY0" fmla="*/ 4050 h 388239"/>
                      <a:gd name="connsiteX1" fmla="*/ 153385 w 563022"/>
                      <a:gd name="connsiteY1" fmla="*/ 33040 h 388239"/>
                      <a:gd name="connsiteX2" fmla="*/ 136459 w 563022"/>
                      <a:gd name="connsiteY2" fmla="*/ 48852 h 388239"/>
                      <a:gd name="connsiteX3" fmla="*/ 132677 w 563022"/>
                      <a:gd name="connsiteY3" fmla="*/ 47048 h 388239"/>
                      <a:gd name="connsiteX4" fmla="*/ 57050 w 563022"/>
                      <a:gd name="connsiteY4" fmla="*/ 75223 h 388239"/>
                      <a:gd name="connsiteX5" fmla="*/ 28025 w 563022"/>
                      <a:gd name="connsiteY5" fmla="*/ 102199 h 388239"/>
                      <a:gd name="connsiteX6" fmla="*/ 437 w 563022"/>
                      <a:gd name="connsiteY6" fmla="*/ 244035 h 388239"/>
                      <a:gd name="connsiteX7" fmla="*/ 10799 w 563022"/>
                      <a:gd name="connsiteY7" fmla="*/ 337365 h 388239"/>
                      <a:gd name="connsiteX8" fmla="*/ 38909 w 563022"/>
                      <a:gd name="connsiteY8" fmla="*/ 355167 h 388239"/>
                      <a:gd name="connsiteX9" fmla="*/ 42198 w 563022"/>
                      <a:gd name="connsiteY9" fmla="*/ 359374 h 388239"/>
                      <a:gd name="connsiteX10" fmla="*/ 38661 w 563022"/>
                      <a:gd name="connsiteY10" fmla="*/ 380466 h 388239"/>
                      <a:gd name="connsiteX11" fmla="*/ 42716 w 563022"/>
                      <a:gd name="connsiteY11" fmla="*/ 385497 h 388239"/>
                      <a:gd name="connsiteX12" fmla="*/ 196119 w 563022"/>
                      <a:gd name="connsiteY12" fmla="*/ 386386 h 388239"/>
                      <a:gd name="connsiteX13" fmla="*/ 329651 w 563022"/>
                      <a:gd name="connsiteY13" fmla="*/ 366489 h 388239"/>
                      <a:gd name="connsiteX14" fmla="*/ 327454 w 563022"/>
                      <a:gd name="connsiteY14" fmla="*/ 325750 h 388239"/>
                      <a:gd name="connsiteX15" fmla="*/ 329677 w 563022"/>
                      <a:gd name="connsiteY15" fmla="*/ 323633 h 388239"/>
                      <a:gd name="connsiteX16" fmla="*/ 413237 w 563022"/>
                      <a:gd name="connsiteY16" fmla="*/ 309470 h 388239"/>
                      <a:gd name="connsiteX17" fmla="*/ 487592 w 563022"/>
                      <a:gd name="connsiteY17" fmla="*/ 294599 h 388239"/>
                      <a:gd name="connsiteX18" fmla="*/ 496643 w 563022"/>
                      <a:gd name="connsiteY18" fmla="*/ 262343 h 388239"/>
                      <a:gd name="connsiteX19" fmla="*/ 498834 w 563022"/>
                      <a:gd name="connsiteY19" fmla="*/ 258977 h 388239"/>
                      <a:gd name="connsiteX20" fmla="*/ 516308 w 563022"/>
                      <a:gd name="connsiteY20" fmla="*/ 237164 h 388239"/>
                      <a:gd name="connsiteX21" fmla="*/ 558175 w 563022"/>
                      <a:gd name="connsiteY21" fmla="*/ 110876 h 388239"/>
                      <a:gd name="connsiteX22" fmla="*/ 561161 w 563022"/>
                      <a:gd name="connsiteY22" fmla="*/ 80080 h 388239"/>
                      <a:gd name="connsiteX23" fmla="*/ 539010 w 563022"/>
                      <a:gd name="connsiteY23" fmla="*/ 75158 h 388239"/>
                      <a:gd name="connsiteX24" fmla="*/ 448212 w 563022"/>
                      <a:gd name="connsiteY24" fmla="*/ 75638 h 388239"/>
                      <a:gd name="connsiteX25" fmla="*/ 396932 w 563022"/>
                      <a:gd name="connsiteY25" fmla="*/ 92046 h 388239"/>
                      <a:gd name="connsiteX26" fmla="*/ 364213 w 563022"/>
                      <a:gd name="connsiteY26" fmla="*/ 212526 h 388239"/>
                      <a:gd name="connsiteX27" fmla="*/ 360744 w 563022"/>
                      <a:gd name="connsiteY27" fmla="*/ 212327 h 388239"/>
                      <a:gd name="connsiteX28" fmla="*/ 349754 w 563022"/>
                      <a:gd name="connsiteY28" fmla="*/ 144965 h 388239"/>
                      <a:gd name="connsiteX29" fmla="*/ 312757 w 563022"/>
                      <a:gd name="connsiteY29" fmla="*/ 93583 h 388239"/>
                      <a:gd name="connsiteX30" fmla="*/ 259912 w 563022"/>
                      <a:gd name="connsiteY30" fmla="*/ 65585 h 388239"/>
                      <a:gd name="connsiteX31" fmla="*/ 239126 w 563022"/>
                      <a:gd name="connsiteY31" fmla="*/ 64216 h 388239"/>
                      <a:gd name="connsiteX32" fmla="*/ 234169 w 563022"/>
                      <a:gd name="connsiteY32" fmla="*/ 36412 h 388239"/>
                      <a:gd name="connsiteX33" fmla="*/ 232736 w 563022"/>
                      <a:gd name="connsiteY33" fmla="*/ 23811 h 388239"/>
                      <a:gd name="connsiteX34" fmla="*/ 152297 w 563022"/>
                      <a:gd name="connsiteY34" fmla="*/ 85 h 388239"/>
                      <a:gd name="connsiteX35" fmla="*/ 149829 w 563022"/>
                      <a:gd name="connsiteY35" fmla="*/ 4050 h 3882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63022" h="388239">
                        <a:moveTo>
                          <a:pt x="149829" y="4050"/>
                        </a:moveTo>
                        <a:cubicBezTo>
                          <a:pt x="149829" y="4050"/>
                          <a:pt x="158172" y="19775"/>
                          <a:pt x="153385" y="33040"/>
                        </a:cubicBezTo>
                        <a:cubicBezTo>
                          <a:pt x="148811" y="45718"/>
                          <a:pt x="142611" y="68268"/>
                          <a:pt x="136459" y="48852"/>
                        </a:cubicBezTo>
                        <a:cubicBezTo>
                          <a:pt x="135956" y="47270"/>
                          <a:pt x="134220" y="46442"/>
                          <a:pt x="132677" y="47048"/>
                        </a:cubicBezTo>
                        <a:cubicBezTo>
                          <a:pt x="124583" y="50221"/>
                          <a:pt x="99661" y="59865"/>
                          <a:pt x="57050" y="75223"/>
                        </a:cubicBezTo>
                        <a:cubicBezTo>
                          <a:pt x="42088" y="80615"/>
                          <a:pt x="32335" y="94375"/>
                          <a:pt x="28025" y="102199"/>
                        </a:cubicBezTo>
                        <a:cubicBezTo>
                          <a:pt x="16162" y="123735"/>
                          <a:pt x="2411" y="183630"/>
                          <a:pt x="437" y="244035"/>
                        </a:cubicBezTo>
                        <a:cubicBezTo>
                          <a:pt x="-646" y="277112"/>
                          <a:pt x="-546" y="310759"/>
                          <a:pt x="10799" y="337365"/>
                        </a:cubicBezTo>
                        <a:cubicBezTo>
                          <a:pt x="10799" y="337365"/>
                          <a:pt x="19692" y="353931"/>
                          <a:pt x="38909" y="355167"/>
                        </a:cubicBezTo>
                        <a:cubicBezTo>
                          <a:pt x="41028" y="355303"/>
                          <a:pt x="42549" y="357277"/>
                          <a:pt x="42198" y="359374"/>
                        </a:cubicBezTo>
                        <a:lnTo>
                          <a:pt x="38661" y="380466"/>
                        </a:lnTo>
                        <a:cubicBezTo>
                          <a:pt x="38291" y="383004"/>
                          <a:pt x="40156" y="385323"/>
                          <a:pt x="42716" y="385497"/>
                        </a:cubicBezTo>
                        <a:cubicBezTo>
                          <a:pt x="60509" y="386702"/>
                          <a:pt x="125884" y="390473"/>
                          <a:pt x="196119" y="386386"/>
                        </a:cubicBezTo>
                        <a:cubicBezTo>
                          <a:pt x="242563" y="383683"/>
                          <a:pt x="291643" y="381406"/>
                          <a:pt x="329651" y="366489"/>
                        </a:cubicBezTo>
                        <a:lnTo>
                          <a:pt x="327454" y="325750"/>
                        </a:lnTo>
                        <a:cubicBezTo>
                          <a:pt x="327387" y="324509"/>
                          <a:pt x="328437" y="323562"/>
                          <a:pt x="329677" y="323633"/>
                        </a:cubicBezTo>
                        <a:cubicBezTo>
                          <a:pt x="348865" y="324716"/>
                          <a:pt x="375718" y="326948"/>
                          <a:pt x="413237" y="309470"/>
                        </a:cubicBezTo>
                        <a:cubicBezTo>
                          <a:pt x="413237" y="309470"/>
                          <a:pt x="475284" y="312753"/>
                          <a:pt x="487592" y="294599"/>
                        </a:cubicBezTo>
                        <a:cubicBezTo>
                          <a:pt x="499900" y="276445"/>
                          <a:pt x="496643" y="262343"/>
                          <a:pt x="496643" y="262343"/>
                        </a:cubicBezTo>
                        <a:cubicBezTo>
                          <a:pt x="497014" y="261022"/>
                          <a:pt x="497780" y="259853"/>
                          <a:pt x="498834" y="258977"/>
                        </a:cubicBezTo>
                        <a:cubicBezTo>
                          <a:pt x="502290" y="256114"/>
                          <a:pt x="510597" y="248489"/>
                          <a:pt x="516308" y="237164"/>
                        </a:cubicBezTo>
                        <a:cubicBezTo>
                          <a:pt x="534359" y="201372"/>
                          <a:pt x="558175" y="110876"/>
                          <a:pt x="558175" y="110876"/>
                        </a:cubicBezTo>
                        <a:cubicBezTo>
                          <a:pt x="558175" y="110876"/>
                          <a:pt x="566679" y="91283"/>
                          <a:pt x="561161" y="80080"/>
                        </a:cubicBezTo>
                        <a:cubicBezTo>
                          <a:pt x="558349" y="74372"/>
                          <a:pt x="551263" y="74984"/>
                          <a:pt x="539010" y="75158"/>
                        </a:cubicBezTo>
                        <a:cubicBezTo>
                          <a:pt x="517210" y="75467"/>
                          <a:pt x="480416" y="74817"/>
                          <a:pt x="448212" y="75638"/>
                        </a:cubicBezTo>
                        <a:cubicBezTo>
                          <a:pt x="422929" y="76282"/>
                          <a:pt x="404186" y="78750"/>
                          <a:pt x="396932" y="92046"/>
                        </a:cubicBezTo>
                        <a:lnTo>
                          <a:pt x="364213" y="212526"/>
                        </a:lnTo>
                        <a:cubicBezTo>
                          <a:pt x="363694" y="214359"/>
                          <a:pt x="361050" y="214208"/>
                          <a:pt x="360744" y="212327"/>
                        </a:cubicBezTo>
                        <a:lnTo>
                          <a:pt x="349754" y="144965"/>
                        </a:lnTo>
                        <a:cubicBezTo>
                          <a:pt x="349754" y="144965"/>
                          <a:pt x="346458" y="110380"/>
                          <a:pt x="312757" y="93583"/>
                        </a:cubicBezTo>
                        <a:cubicBezTo>
                          <a:pt x="279055" y="76788"/>
                          <a:pt x="264972" y="69686"/>
                          <a:pt x="259912" y="65585"/>
                        </a:cubicBezTo>
                        <a:cubicBezTo>
                          <a:pt x="254852" y="61482"/>
                          <a:pt x="239126" y="64216"/>
                          <a:pt x="239126" y="64216"/>
                        </a:cubicBezTo>
                        <a:cubicBezTo>
                          <a:pt x="237902" y="62937"/>
                          <a:pt x="234369" y="38171"/>
                          <a:pt x="234169" y="36412"/>
                        </a:cubicBezTo>
                        <a:lnTo>
                          <a:pt x="232736" y="23811"/>
                        </a:lnTo>
                        <a:lnTo>
                          <a:pt x="152297" y="85"/>
                        </a:lnTo>
                        <a:cubicBezTo>
                          <a:pt x="150296" y="-492"/>
                          <a:pt x="149964" y="1979"/>
                          <a:pt x="149829" y="405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r>
                      <a:rPr lang="pt-BR" sz="2400"/>
                      <a:t>c</a:t>
                    </a:r>
                  </a:p>
                </p:txBody>
              </p:sp>
              <p:sp>
                <p:nvSpPr>
                  <p:cNvPr id="76" name="Forma Livre: Forma 75">
                    <a:extLst>
                      <a:ext uri="{FF2B5EF4-FFF2-40B4-BE49-F238E27FC236}">
                        <a16:creationId xmlns:a16="http://schemas.microsoft.com/office/drawing/2014/main" id="{20535A24-199E-495B-E088-551349E93632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08170" y="2178200"/>
                    <a:ext cx="73038" cy="65410"/>
                  </a:xfrm>
                  <a:custGeom>
                    <a:avLst/>
                    <a:gdLst>
                      <a:gd name="connsiteX0" fmla="*/ 73038 w 73038"/>
                      <a:gd name="connsiteY0" fmla="*/ 3484 h 65410"/>
                      <a:gd name="connsiteX1" fmla="*/ 925 w 73038"/>
                      <a:gd name="connsiteY1" fmla="*/ 10628 h 65410"/>
                      <a:gd name="connsiteX2" fmla="*/ 3 w 73038"/>
                      <a:gd name="connsiteY2" fmla="*/ 12596 h 65410"/>
                      <a:gd name="connsiteX3" fmla="*/ 3108 w 73038"/>
                      <a:gd name="connsiteY3" fmla="*/ 42890 h 65410"/>
                      <a:gd name="connsiteX4" fmla="*/ 7972 w 73038"/>
                      <a:gd name="connsiteY4" fmla="*/ 63895 h 65410"/>
                      <a:gd name="connsiteX5" fmla="*/ 12192 w 73038"/>
                      <a:gd name="connsiteY5" fmla="*/ 64198 h 65410"/>
                      <a:gd name="connsiteX6" fmla="*/ 55386 w 73038"/>
                      <a:gd name="connsiteY6" fmla="*/ 16623 h 65410"/>
                      <a:gd name="connsiteX7" fmla="*/ 73038 w 73038"/>
                      <a:gd name="connsiteY7" fmla="*/ 3484 h 654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73038" h="65410">
                        <a:moveTo>
                          <a:pt x="73038" y="3484"/>
                        </a:moveTo>
                        <a:cubicBezTo>
                          <a:pt x="68644" y="-4395"/>
                          <a:pt x="7235" y="2437"/>
                          <a:pt x="925" y="10628"/>
                        </a:cubicBezTo>
                        <a:cubicBezTo>
                          <a:pt x="309" y="11089"/>
                          <a:pt x="-38" y="11830"/>
                          <a:pt x="3" y="12596"/>
                        </a:cubicBezTo>
                        <a:cubicBezTo>
                          <a:pt x="561" y="23184"/>
                          <a:pt x="1607" y="33375"/>
                          <a:pt x="3108" y="42890"/>
                        </a:cubicBezTo>
                        <a:cubicBezTo>
                          <a:pt x="4126" y="49355"/>
                          <a:pt x="5502" y="56905"/>
                          <a:pt x="7972" y="63895"/>
                        </a:cubicBezTo>
                        <a:cubicBezTo>
                          <a:pt x="8568" y="65747"/>
                          <a:pt x="11335" y="65966"/>
                          <a:pt x="12192" y="64198"/>
                        </a:cubicBezTo>
                        <a:cubicBezTo>
                          <a:pt x="23504" y="44701"/>
                          <a:pt x="38414" y="29938"/>
                          <a:pt x="55386" y="16623"/>
                        </a:cubicBezTo>
                        <a:cubicBezTo>
                          <a:pt x="58920" y="13482"/>
                          <a:pt x="73141" y="7762"/>
                          <a:pt x="73038" y="348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grpSp>
                <p:nvGrpSpPr>
                  <p:cNvPr id="77" name="Gráfico 53" descr="Mulher segurando um laptop">
                    <a:extLst>
                      <a:ext uri="{FF2B5EF4-FFF2-40B4-BE49-F238E27FC236}">
                        <a16:creationId xmlns:a16="http://schemas.microsoft.com/office/drawing/2014/main" id="{4EBF09FF-637E-EFD1-BACF-986E3E64DF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649340" y="1987643"/>
                    <a:ext cx="140757" cy="318328"/>
                    <a:chOff x="1649340" y="1987643"/>
                    <a:chExt cx="140757" cy="318328"/>
                  </a:xfrm>
                  <a:solidFill>
                    <a:srgbClr val="FFFFFF"/>
                  </a:solidFill>
                </p:grpSpPr>
                <p:sp>
                  <p:nvSpPr>
                    <p:cNvPr id="88" name="Forma Livre: Forma 87">
                      <a:extLst>
                        <a:ext uri="{FF2B5EF4-FFF2-40B4-BE49-F238E27FC236}">
                          <a16:creationId xmlns:a16="http://schemas.microsoft.com/office/drawing/2014/main" id="{3C6CAB50-1EE2-FC37-6B27-39D13F40DBA7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670985" y="2210225"/>
                      <a:ext cx="117341" cy="95746"/>
                    </a:xfrm>
                    <a:custGeom>
                      <a:avLst/>
                      <a:gdLst>
                        <a:gd name="connsiteX0" fmla="*/ 116257 w 117341"/>
                        <a:gd name="connsiteY0" fmla="*/ 76250 h 95746"/>
                        <a:gd name="connsiteX1" fmla="*/ 114173 w 117341"/>
                        <a:gd name="connsiteY1" fmla="*/ 56157 h 95746"/>
                        <a:gd name="connsiteX2" fmla="*/ 115194 w 117341"/>
                        <a:gd name="connsiteY2" fmla="*/ 12988 h 95746"/>
                        <a:gd name="connsiteX3" fmla="*/ 115504 w 117341"/>
                        <a:gd name="connsiteY3" fmla="*/ 2607 h 95746"/>
                        <a:gd name="connsiteX4" fmla="*/ 113046 w 117341"/>
                        <a:gd name="connsiteY4" fmla="*/ 11 h 95746"/>
                        <a:gd name="connsiteX5" fmla="*/ 44660 w 117341"/>
                        <a:gd name="connsiteY5" fmla="*/ 6395 h 95746"/>
                        <a:gd name="connsiteX6" fmla="*/ 23952 w 117341"/>
                        <a:gd name="connsiteY6" fmla="*/ 7992 h 95746"/>
                        <a:gd name="connsiteX7" fmla="*/ 1214 w 117341"/>
                        <a:gd name="connsiteY7" fmla="*/ 21083 h 95746"/>
                        <a:gd name="connsiteX8" fmla="*/ 264 w 117341"/>
                        <a:gd name="connsiteY8" fmla="*/ 24185 h 95746"/>
                        <a:gd name="connsiteX9" fmla="*/ 4129 w 117341"/>
                        <a:gd name="connsiteY9" fmla="*/ 82608 h 95746"/>
                        <a:gd name="connsiteX10" fmla="*/ 6748 w 117341"/>
                        <a:gd name="connsiteY10" fmla="*/ 95747 h 95746"/>
                        <a:gd name="connsiteX11" fmla="*/ 113397 w 117341"/>
                        <a:gd name="connsiteY11" fmla="*/ 85691 h 95746"/>
                        <a:gd name="connsiteX12" fmla="*/ 117285 w 117341"/>
                        <a:gd name="connsiteY12" fmla="*/ 81787 h 95746"/>
                        <a:gd name="connsiteX13" fmla="*/ 116257 w 117341"/>
                        <a:gd name="connsiteY13" fmla="*/ 76250 h 957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</a:cxnLst>
                      <a:rect l="l" t="t" r="r" b="b"/>
                      <a:pathLst>
                        <a:path w="117341" h="95746">
                          <a:moveTo>
                            <a:pt x="116257" y="76250"/>
                          </a:moveTo>
                          <a:cubicBezTo>
                            <a:pt x="113449" y="70169"/>
                            <a:pt x="114273" y="62973"/>
                            <a:pt x="114173" y="56157"/>
                          </a:cubicBezTo>
                          <a:cubicBezTo>
                            <a:pt x="114235" y="41814"/>
                            <a:pt x="115265" y="27390"/>
                            <a:pt x="115194" y="12988"/>
                          </a:cubicBezTo>
                          <a:cubicBezTo>
                            <a:pt x="115136" y="9516"/>
                            <a:pt x="115075" y="5925"/>
                            <a:pt x="115504" y="2607"/>
                          </a:cubicBezTo>
                          <a:cubicBezTo>
                            <a:pt x="115716" y="1212"/>
                            <a:pt x="114457" y="-134"/>
                            <a:pt x="113046" y="11"/>
                          </a:cubicBezTo>
                          <a:cubicBezTo>
                            <a:pt x="92064" y="1596"/>
                            <a:pt x="67159" y="3348"/>
                            <a:pt x="44660" y="6395"/>
                          </a:cubicBezTo>
                          <a:cubicBezTo>
                            <a:pt x="37857" y="7358"/>
                            <a:pt x="30819" y="8353"/>
                            <a:pt x="23952" y="7992"/>
                          </a:cubicBezTo>
                          <a:cubicBezTo>
                            <a:pt x="17036" y="12190"/>
                            <a:pt x="10085" y="16493"/>
                            <a:pt x="1214" y="21083"/>
                          </a:cubicBezTo>
                          <a:cubicBezTo>
                            <a:pt x="100" y="21682"/>
                            <a:pt x="-322" y="23064"/>
                            <a:pt x="264" y="24185"/>
                          </a:cubicBezTo>
                          <a:cubicBezTo>
                            <a:pt x="7647" y="38309"/>
                            <a:pt x="5601" y="70568"/>
                            <a:pt x="4129" y="82608"/>
                          </a:cubicBezTo>
                          <a:cubicBezTo>
                            <a:pt x="3334" y="89112"/>
                            <a:pt x="1659" y="95473"/>
                            <a:pt x="6748" y="95747"/>
                          </a:cubicBezTo>
                          <a:cubicBezTo>
                            <a:pt x="42592" y="94088"/>
                            <a:pt x="78220" y="93273"/>
                            <a:pt x="113397" y="85691"/>
                          </a:cubicBezTo>
                          <a:cubicBezTo>
                            <a:pt x="115066" y="85278"/>
                            <a:pt x="117668" y="83223"/>
                            <a:pt x="117285" y="81787"/>
                          </a:cubicBezTo>
                          <a:cubicBezTo>
                            <a:pt x="117636" y="80038"/>
                            <a:pt x="116232" y="78141"/>
                            <a:pt x="116257" y="762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9" name="Forma Livre: Forma 88">
                      <a:extLst>
                        <a:ext uri="{FF2B5EF4-FFF2-40B4-BE49-F238E27FC236}">
                          <a16:creationId xmlns:a16="http://schemas.microsoft.com/office/drawing/2014/main" id="{3E349057-AF5A-0892-CCF1-442507FEA250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38770" y="2184630"/>
                      <a:ext cx="51327" cy="15594"/>
                    </a:xfrm>
                    <a:custGeom>
                      <a:avLst/>
                      <a:gdLst>
                        <a:gd name="connsiteX0" fmla="*/ 49265 w 51327"/>
                        <a:gd name="connsiteY0" fmla="*/ 3184 h 15594"/>
                        <a:gd name="connsiteX1" fmla="*/ 38201 w 51327"/>
                        <a:gd name="connsiteY1" fmla="*/ 214 h 15594"/>
                        <a:gd name="connsiteX2" fmla="*/ 36191 w 51327"/>
                        <a:gd name="connsiteY2" fmla="*/ 246 h 15594"/>
                        <a:gd name="connsiteX3" fmla="*/ 10713 w 51327"/>
                        <a:gd name="connsiteY3" fmla="*/ 5596 h 15594"/>
                        <a:gd name="connsiteX4" fmla="*/ 2431 w 51327"/>
                        <a:gd name="connsiteY4" fmla="*/ 10537 h 15594"/>
                        <a:gd name="connsiteX5" fmla="*/ 2231 w 51327"/>
                        <a:gd name="connsiteY5" fmla="*/ 15594 h 15594"/>
                        <a:gd name="connsiteX6" fmla="*/ 48956 w 51327"/>
                        <a:gd name="connsiteY6" fmla="*/ 10995 h 15594"/>
                        <a:gd name="connsiteX7" fmla="*/ 51320 w 51327"/>
                        <a:gd name="connsiteY7" fmla="*/ 5657 h 15594"/>
                        <a:gd name="connsiteX8" fmla="*/ 49265 w 51327"/>
                        <a:gd name="connsiteY8" fmla="*/ 3184 h 1559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51327" h="15594">
                          <a:moveTo>
                            <a:pt x="49265" y="3184"/>
                          </a:moveTo>
                          <a:cubicBezTo>
                            <a:pt x="45242" y="2755"/>
                            <a:pt x="41519" y="1753"/>
                            <a:pt x="38201" y="214"/>
                          </a:cubicBezTo>
                          <a:cubicBezTo>
                            <a:pt x="37563" y="-83"/>
                            <a:pt x="36822" y="-70"/>
                            <a:pt x="36191" y="246"/>
                          </a:cubicBezTo>
                          <a:cubicBezTo>
                            <a:pt x="28129" y="4540"/>
                            <a:pt x="17477" y="7722"/>
                            <a:pt x="10713" y="5596"/>
                          </a:cubicBezTo>
                          <a:cubicBezTo>
                            <a:pt x="8461" y="5139"/>
                            <a:pt x="5742" y="9487"/>
                            <a:pt x="2431" y="10537"/>
                          </a:cubicBezTo>
                          <a:cubicBezTo>
                            <a:pt x="-387" y="11185"/>
                            <a:pt x="-1131" y="15337"/>
                            <a:pt x="2231" y="15594"/>
                          </a:cubicBezTo>
                          <a:cubicBezTo>
                            <a:pt x="12645" y="14373"/>
                            <a:pt x="44894" y="11317"/>
                            <a:pt x="48956" y="10995"/>
                          </a:cubicBezTo>
                          <a:cubicBezTo>
                            <a:pt x="51517" y="10904"/>
                            <a:pt x="51108" y="7377"/>
                            <a:pt x="51320" y="5657"/>
                          </a:cubicBezTo>
                          <a:cubicBezTo>
                            <a:pt x="51417" y="4414"/>
                            <a:pt x="50505" y="3316"/>
                            <a:pt x="49265" y="3184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90" name="Forma Livre: Forma 89">
                      <a:extLst>
                        <a:ext uri="{FF2B5EF4-FFF2-40B4-BE49-F238E27FC236}">
                          <a16:creationId xmlns:a16="http://schemas.microsoft.com/office/drawing/2014/main" id="{BB279B41-642C-244A-1A10-40F61A45F234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649340" y="1987643"/>
                      <a:ext cx="138081" cy="187880"/>
                    </a:xfrm>
                    <a:custGeom>
                      <a:avLst/>
                      <a:gdLst>
                        <a:gd name="connsiteX0" fmla="*/ 135961 w 138081"/>
                        <a:gd name="connsiteY0" fmla="*/ 148950 h 187880"/>
                        <a:gd name="connsiteX1" fmla="*/ 137758 w 138081"/>
                        <a:gd name="connsiteY1" fmla="*/ 146283 h 187880"/>
                        <a:gd name="connsiteX2" fmla="*/ 118554 w 138081"/>
                        <a:gd name="connsiteY2" fmla="*/ 11507 h 187880"/>
                        <a:gd name="connsiteX3" fmla="*/ 114557 w 138081"/>
                        <a:gd name="connsiteY3" fmla="*/ 10502 h 187880"/>
                        <a:gd name="connsiteX4" fmla="*/ 13506 w 138081"/>
                        <a:gd name="connsiteY4" fmla="*/ 5709 h 187880"/>
                        <a:gd name="connsiteX5" fmla="*/ 0 w 138081"/>
                        <a:gd name="connsiteY5" fmla="*/ 250 h 187880"/>
                        <a:gd name="connsiteX6" fmla="*/ 17397 w 138081"/>
                        <a:gd name="connsiteY6" fmla="*/ 185608 h 187880"/>
                        <a:gd name="connsiteX7" fmla="*/ 20277 w 138081"/>
                        <a:gd name="connsiteY7" fmla="*/ 187805 h 187880"/>
                        <a:gd name="connsiteX8" fmla="*/ 135961 w 138081"/>
                        <a:gd name="connsiteY8" fmla="*/ 148950 h 18788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8081" h="187880">
                          <a:moveTo>
                            <a:pt x="135961" y="148950"/>
                          </a:moveTo>
                          <a:cubicBezTo>
                            <a:pt x="136998" y="148450"/>
                            <a:pt x="137687" y="147429"/>
                            <a:pt x="137758" y="146283"/>
                          </a:cubicBezTo>
                          <a:cubicBezTo>
                            <a:pt x="140396" y="103426"/>
                            <a:pt x="126281" y="47612"/>
                            <a:pt x="118554" y="11507"/>
                          </a:cubicBezTo>
                          <a:cubicBezTo>
                            <a:pt x="118197" y="9720"/>
                            <a:pt x="115723" y="9062"/>
                            <a:pt x="114557" y="10502"/>
                          </a:cubicBezTo>
                          <a:cubicBezTo>
                            <a:pt x="89600" y="38580"/>
                            <a:pt x="26812" y="11649"/>
                            <a:pt x="13506" y="5709"/>
                          </a:cubicBezTo>
                          <a:cubicBezTo>
                            <a:pt x="10378" y="4988"/>
                            <a:pt x="2335" y="-1319"/>
                            <a:pt x="0" y="250"/>
                          </a:cubicBezTo>
                          <a:cubicBezTo>
                            <a:pt x="9128" y="55671"/>
                            <a:pt x="16479" y="120994"/>
                            <a:pt x="17397" y="185608"/>
                          </a:cubicBezTo>
                          <a:cubicBezTo>
                            <a:pt x="17419" y="187103"/>
                            <a:pt x="18830" y="188182"/>
                            <a:pt x="20277" y="187805"/>
                          </a:cubicBezTo>
                          <a:cubicBezTo>
                            <a:pt x="57869" y="177997"/>
                            <a:pt x="100175" y="166182"/>
                            <a:pt x="135961" y="1489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  <p:grpSp>
                <p:nvGrpSpPr>
                  <p:cNvPr id="78" name="Gráfico 53" descr="Mulher segurando um laptop">
                    <a:extLst>
                      <a:ext uri="{FF2B5EF4-FFF2-40B4-BE49-F238E27FC236}">
                        <a16:creationId xmlns:a16="http://schemas.microsoft.com/office/drawing/2014/main" id="{59F20D60-9BE7-68FA-B060-26D92F0E415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507680" y="1959406"/>
                    <a:ext cx="358070" cy="346949"/>
                    <a:chOff x="1507680" y="1959406"/>
                    <a:chExt cx="358070" cy="346949"/>
                  </a:xfrm>
                  <a:solidFill>
                    <a:srgbClr val="FFFFFF"/>
                  </a:solidFill>
                </p:grpSpPr>
                <p:sp>
                  <p:nvSpPr>
                    <p:cNvPr id="83" name="Forma Livre: Forma 82">
                      <a:extLst>
                        <a:ext uri="{FF2B5EF4-FFF2-40B4-BE49-F238E27FC236}">
                          <a16:creationId xmlns:a16="http://schemas.microsoft.com/office/drawing/2014/main" id="{7B00F1B2-1A8E-19AF-0BD3-0A773109D58F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46621" y="2233073"/>
                      <a:ext cx="130172" cy="73281"/>
                    </a:xfrm>
                    <a:custGeom>
                      <a:avLst/>
                      <a:gdLst>
                        <a:gd name="connsiteX0" fmla="*/ 125095 w 130172"/>
                        <a:gd name="connsiteY0" fmla="*/ 1887 h 73281"/>
                        <a:gd name="connsiteX1" fmla="*/ 121739 w 130172"/>
                        <a:gd name="connsiteY1" fmla="*/ 277 h 73281"/>
                        <a:gd name="connsiteX2" fmla="*/ 71065 w 130172"/>
                        <a:gd name="connsiteY2" fmla="*/ 22064 h 73281"/>
                        <a:gd name="connsiteX3" fmla="*/ 4573 w 130172"/>
                        <a:gd name="connsiteY3" fmla="*/ 36945 h 73281"/>
                        <a:gd name="connsiteX4" fmla="*/ 2270 w 130172"/>
                        <a:gd name="connsiteY4" fmla="*/ 39416 h 73281"/>
                        <a:gd name="connsiteX5" fmla="*/ 1903 w 130172"/>
                        <a:gd name="connsiteY5" fmla="*/ 67839 h 73281"/>
                        <a:gd name="connsiteX6" fmla="*/ 125021 w 130172"/>
                        <a:gd name="connsiteY6" fmla="*/ 73057 h 73281"/>
                        <a:gd name="connsiteX7" fmla="*/ 128902 w 130172"/>
                        <a:gd name="connsiteY7" fmla="*/ 69745 h 73281"/>
                        <a:gd name="connsiteX8" fmla="*/ 125095 w 130172"/>
                        <a:gd name="connsiteY8" fmla="*/ 1887 h 7328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0172" h="73281">
                          <a:moveTo>
                            <a:pt x="125095" y="1887"/>
                          </a:moveTo>
                          <a:cubicBezTo>
                            <a:pt x="124850" y="399"/>
                            <a:pt x="123059" y="-480"/>
                            <a:pt x="121739" y="277"/>
                          </a:cubicBezTo>
                          <a:cubicBezTo>
                            <a:pt x="105295" y="9080"/>
                            <a:pt x="87667" y="15951"/>
                            <a:pt x="71065" y="22064"/>
                          </a:cubicBezTo>
                          <a:cubicBezTo>
                            <a:pt x="50128" y="29830"/>
                            <a:pt x="27578" y="37007"/>
                            <a:pt x="4573" y="36945"/>
                          </a:cubicBezTo>
                          <a:cubicBezTo>
                            <a:pt x="3275" y="36920"/>
                            <a:pt x="2148" y="38121"/>
                            <a:pt x="2270" y="39416"/>
                          </a:cubicBezTo>
                          <a:cubicBezTo>
                            <a:pt x="3961" y="44660"/>
                            <a:pt x="-3283" y="68183"/>
                            <a:pt x="1903" y="67839"/>
                          </a:cubicBezTo>
                          <a:cubicBezTo>
                            <a:pt x="43132" y="72219"/>
                            <a:pt x="83743" y="73942"/>
                            <a:pt x="125021" y="73057"/>
                          </a:cubicBezTo>
                          <a:cubicBezTo>
                            <a:pt x="126474" y="73066"/>
                            <a:pt x="129341" y="71130"/>
                            <a:pt x="128902" y="69745"/>
                          </a:cubicBezTo>
                          <a:cubicBezTo>
                            <a:pt x="132088" y="47253"/>
                            <a:pt x="128706" y="22960"/>
                            <a:pt x="125095" y="1887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4" name="Forma Livre: Forma 83">
                      <a:extLst>
                        <a:ext uri="{FF2B5EF4-FFF2-40B4-BE49-F238E27FC236}">
                          <a16:creationId xmlns:a16="http://schemas.microsoft.com/office/drawing/2014/main" id="{8730D6C2-3BC4-AEC6-9307-3C0DF155F65F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85667" y="2206775"/>
                      <a:ext cx="48998" cy="87643"/>
                    </a:xfrm>
                    <a:custGeom>
                      <a:avLst/>
                      <a:gdLst>
                        <a:gd name="connsiteX0" fmla="*/ 48503 w 48998"/>
                        <a:gd name="connsiteY0" fmla="*/ 73893 h 87643"/>
                        <a:gd name="connsiteX1" fmla="*/ 44928 w 48998"/>
                        <a:gd name="connsiteY1" fmla="*/ 37836 h 87643"/>
                        <a:gd name="connsiteX2" fmla="*/ 46062 w 48998"/>
                        <a:gd name="connsiteY2" fmla="*/ 3088 h 87643"/>
                        <a:gd name="connsiteX3" fmla="*/ 43691 w 48998"/>
                        <a:gd name="connsiteY3" fmla="*/ 15 h 87643"/>
                        <a:gd name="connsiteX4" fmla="*/ 12167 w 48998"/>
                        <a:gd name="connsiteY4" fmla="*/ 2453 h 87643"/>
                        <a:gd name="connsiteX5" fmla="*/ 2139 w 48998"/>
                        <a:gd name="connsiteY5" fmla="*/ 5648 h 87643"/>
                        <a:gd name="connsiteX6" fmla="*/ 175 w 48998"/>
                        <a:gd name="connsiteY6" fmla="*/ 74846 h 87643"/>
                        <a:gd name="connsiteX7" fmla="*/ 584 w 48998"/>
                        <a:gd name="connsiteY7" fmla="*/ 85411 h 87643"/>
                        <a:gd name="connsiteX8" fmla="*/ 5087 w 48998"/>
                        <a:gd name="connsiteY8" fmla="*/ 87421 h 87643"/>
                        <a:gd name="connsiteX9" fmla="*/ 30465 w 48998"/>
                        <a:gd name="connsiteY9" fmla="*/ 82065 h 87643"/>
                        <a:gd name="connsiteX10" fmla="*/ 48503 w 48998"/>
                        <a:gd name="connsiteY10" fmla="*/ 73893 h 8764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48998" h="87643">
                          <a:moveTo>
                            <a:pt x="48503" y="73893"/>
                          </a:moveTo>
                          <a:cubicBezTo>
                            <a:pt x="44941" y="62700"/>
                            <a:pt x="46055" y="49058"/>
                            <a:pt x="44928" y="37836"/>
                          </a:cubicBezTo>
                          <a:cubicBezTo>
                            <a:pt x="44802" y="26569"/>
                            <a:pt x="43333" y="13971"/>
                            <a:pt x="46062" y="3088"/>
                          </a:cubicBezTo>
                          <a:cubicBezTo>
                            <a:pt x="46651" y="1577"/>
                            <a:pt x="45311" y="-179"/>
                            <a:pt x="43691" y="15"/>
                          </a:cubicBezTo>
                          <a:cubicBezTo>
                            <a:pt x="33197" y="923"/>
                            <a:pt x="22506" y="1702"/>
                            <a:pt x="12167" y="2453"/>
                          </a:cubicBezTo>
                          <a:cubicBezTo>
                            <a:pt x="9232" y="3313"/>
                            <a:pt x="2201" y="1258"/>
                            <a:pt x="2139" y="5648"/>
                          </a:cubicBezTo>
                          <a:cubicBezTo>
                            <a:pt x="2668" y="28283"/>
                            <a:pt x="36" y="51426"/>
                            <a:pt x="175" y="74846"/>
                          </a:cubicBezTo>
                          <a:cubicBezTo>
                            <a:pt x="200" y="79291"/>
                            <a:pt x="-441" y="82229"/>
                            <a:pt x="584" y="85411"/>
                          </a:cubicBezTo>
                          <a:cubicBezTo>
                            <a:pt x="1128" y="87096"/>
                            <a:pt x="3473" y="88120"/>
                            <a:pt x="5087" y="87421"/>
                          </a:cubicBezTo>
                          <a:cubicBezTo>
                            <a:pt x="12334" y="85266"/>
                            <a:pt x="21015" y="82947"/>
                            <a:pt x="30465" y="82065"/>
                          </a:cubicBezTo>
                          <a:cubicBezTo>
                            <a:pt x="34025" y="81723"/>
                            <a:pt x="52207" y="80212"/>
                            <a:pt x="48503" y="738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5" name="Forma Livre: Forma 84">
                      <a:extLst>
                        <a:ext uri="{FF2B5EF4-FFF2-40B4-BE49-F238E27FC236}">
                          <a16:creationId xmlns:a16="http://schemas.microsoft.com/office/drawing/2014/main" id="{DCD204CD-5708-ABB0-B0F8-BA04C3C870AD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88122" y="2179440"/>
                      <a:ext cx="52279" cy="16246"/>
                    </a:xfrm>
                    <a:custGeom>
                      <a:avLst/>
                      <a:gdLst>
                        <a:gd name="connsiteX0" fmla="*/ 50442 w 52279"/>
                        <a:gd name="connsiteY0" fmla="*/ 6535 h 16246"/>
                        <a:gd name="connsiteX1" fmla="*/ 13471 w 52279"/>
                        <a:gd name="connsiteY1" fmla="*/ 7492 h 16246"/>
                        <a:gd name="connsiteX2" fmla="*/ 2751 w 52279"/>
                        <a:gd name="connsiteY2" fmla="*/ 8423 h 16246"/>
                        <a:gd name="connsiteX3" fmla="*/ 207 w 52279"/>
                        <a:gd name="connsiteY3" fmla="*/ 10536 h 16246"/>
                        <a:gd name="connsiteX4" fmla="*/ 2442 w 52279"/>
                        <a:gd name="connsiteY4" fmla="*/ 16237 h 16246"/>
                        <a:gd name="connsiteX5" fmla="*/ 50307 w 52279"/>
                        <a:gd name="connsiteY5" fmla="*/ 11090 h 16246"/>
                        <a:gd name="connsiteX6" fmla="*/ 50442 w 52279"/>
                        <a:gd name="connsiteY6" fmla="*/ 6535 h 162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52279" h="16246">
                          <a:moveTo>
                            <a:pt x="50442" y="6535"/>
                          </a:moveTo>
                          <a:cubicBezTo>
                            <a:pt x="24477" y="-1476"/>
                            <a:pt x="41182" y="-3192"/>
                            <a:pt x="13471" y="7492"/>
                          </a:cubicBezTo>
                          <a:cubicBezTo>
                            <a:pt x="9190" y="8558"/>
                            <a:pt x="7338" y="8916"/>
                            <a:pt x="2751" y="8423"/>
                          </a:cubicBezTo>
                          <a:cubicBezTo>
                            <a:pt x="1498" y="8262"/>
                            <a:pt x="278" y="9273"/>
                            <a:pt x="207" y="10536"/>
                          </a:cubicBezTo>
                          <a:cubicBezTo>
                            <a:pt x="42" y="12488"/>
                            <a:pt x="-750" y="16472"/>
                            <a:pt x="2442" y="16237"/>
                          </a:cubicBezTo>
                          <a:cubicBezTo>
                            <a:pt x="16318" y="15090"/>
                            <a:pt x="31786" y="13425"/>
                            <a:pt x="50307" y="11090"/>
                          </a:cubicBezTo>
                          <a:cubicBezTo>
                            <a:pt x="52842" y="10839"/>
                            <a:pt x="52984" y="6938"/>
                            <a:pt x="50442" y="6535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6" name="Forma Livre: Forma 85">
                      <a:extLst>
                        <a:ext uri="{FF2B5EF4-FFF2-40B4-BE49-F238E27FC236}">
                          <a16:creationId xmlns:a16="http://schemas.microsoft.com/office/drawing/2014/main" id="{2BD7FC3B-375C-A747-E1C6-7CDADFB8C837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48258" y="1976550"/>
                      <a:ext cx="117491" cy="177109"/>
                    </a:xfrm>
                    <a:custGeom>
                      <a:avLst/>
                      <a:gdLst>
                        <a:gd name="connsiteX0" fmla="*/ 117150 w 117491"/>
                        <a:gd name="connsiteY0" fmla="*/ 158593 h 177109"/>
                        <a:gd name="connsiteX1" fmla="*/ 111764 w 117491"/>
                        <a:gd name="connsiteY1" fmla="*/ 137760 h 177109"/>
                        <a:gd name="connsiteX2" fmla="*/ 28355 w 117491"/>
                        <a:gd name="connsiteY2" fmla="*/ 10873 h 177109"/>
                        <a:gd name="connsiteX3" fmla="*/ 13876 w 117491"/>
                        <a:gd name="connsiteY3" fmla="*/ 1271 h 177109"/>
                        <a:gd name="connsiteX4" fmla="*/ 45 w 117491"/>
                        <a:gd name="connsiteY4" fmla="*/ 1529 h 177109"/>
                        <a:gd name="connsiteX5" fmla="*/ 13174 w 117491"/>
                        <a:gd name="connsiteY5" fmla="*/ 16825 h 177109"/>
                        <a:gd name="connsiteX6" fmla="*/ 16653 w 117491"/>
                        <a:gd name="connsiteY6" fmla="*/ 17431 h 177109"/>
                        <a:gd name="connsiteX7" fmla="*/ 20927 w 117491"/>
                        <a:gd name="connsiteY7" fmla="*/ 20839 h 177109"/>
                        <a:gd name="connsiteX8" fmla="*/ 40267 w 117491"/>
                        <a:gd name="connsiteY8" fmla="*/ 154738 h 177109"/>
                        <a:gd name="connsiteX9" fmla="*/ 43368 w 117491"/>
                        <a:gd name="connsiteY9" fmla="*/ 156906 h 177109"/>
                        <a:gd name="connsiteX10" fmla="*/ 89591 w 117491"/>
                        <a:gd name="connsiteY10" fmla="*/ 162903 h 177109"/>
                        <a:gd name="connsiteX11" fmla="*/ 94206 w 117491"/>
                        <a:gd name="connsiteY11" fmla="*/ 164929 h 177109"/>
                        <a:gd name="connsiteX12" fmla="*/ 110643 w 117491"/>
                        <a:gd name="connsiteY12" fmla="*/ 176393 h 177109"/>
                        <a:gd name="connsiteX13" fmla="*/ 113806 w 117491"/>
                        <a:gd name="connsiteY13" fmla="*/ 175742 h 177109"/>
                        <a:gd name="connsiteX14" fmla="*/ 117150 w 117491"/>
                        <a:gd name="connsiteY14" fmla="*/ 158593 h 17710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</a:cxnLst>
                      <a:rect l="l" t="t" r="r" b="b"/>
                      <a:pathLst>
                        <a:path w="117491" h="177109">
                          <a:moveTo>
                            <a:pt x="117150" y="158593"/>
                          </a:moveTo>
                          <a:cubicBezTo>
                            <a:pt x="113043" y="153949"/>
                            <a:pt x="113043" y="144411"/>
                            <a:pt x="111764" y="137760"/>
                          </a:cubicBezTo>
                          <a:cubicBezTo>
                            <a:pt x="105725" y="65257"/>
                            <a:pt x="103554" y="43041"/>
                            <a:pt x="28355" y="10873"/>
                          </a:cubicBezTo>
                          <a:cubicBezTo>
                            <a:pt x="26516" y="10183"/>
                            <a:pt x="14852" y="1593"/>
                            <a:pt x="13876" y="1271"/>
                          </a:cubicBezTo>
                          <a:cubicBezTo>
                            <a:pt x="10775" y="308"/>
                            <a:pt x="1872" y="-1148"/>
                            <a:pt x="45" y="1529"/>
                          </a:cubicBezTo>
                          <a:cubicBezTo>
                            <a:pt x="-766" y="6392"/>
                            <a:pt x="9573" y="14020"/>
                            <a:pt x="13174" y="16825"/>
                          </a:cubicBezTo>
                          <a:cubicBezTo>
                            <a:pt x="13731" y="17209"/>
                            <a:pt x="15033" y="17399"/>
                            <a:pt x="16653" y="17431"/>
                          </a:cubicBezTo>
                          <a:cubicBezTo>
                            <a:pt x="18682" y="17469"/>
                            <a:pt x="20434" y="18867"/>
                            <a:pt x="20927" y="20839"/>
                          </a:cubicBezTo>
                          <a:cubicBezTo>
                            <a:pt x="30987" y="60944"/>
                            <a:pt x="40315" y="107121"/>
                            <a:pt x="40267" y="154738"/>
                          </a:cubicBezTo>
                          <a:cubicBezTo>
                            <a:pt x="40225" y="156287"/>
                            <a:pt x="41919" y="157489"/>
                            <a:pt x="43368" y="156906"/>
                          </a:cubicBezTo>
                          <a:cubicBezTo>
                            <a:pt x="58256" y="151018"/>
                            <a:pt x="70712" y="154925"/>
                            <a:pt x="89591" y="162903"/>
                          </a:cubicBezTo>
                          <a:cubicBezTo>
                            <a:pt x="90273" y="163190"/>
                            <a:pt x="93172" y="162439"/>
                            <a:pt x="94206" y="164929"/>
                          </a:cubicBezTo>
                          <a:cubicBezTo>
                            <a:pt x="95582" y="168241"/>
                            <a:pt x="99756" y="167583"/>
                            <a:pt x="110643" y="176393"/>
                          </a:cubicBezTo>
                          <a:cubicBezTo>
                            <a:pt x="111874" y="177501"/>
                            <a:pt x="113439" y="177353"/>
                            <a:pt x="113806" y="175742"/>
                          </a:cubicBezTo>
                          <a:cubicBezTo>
                            <a:pt x="114454" y="170982"/>
                            <a:pt x="118712" y="161773"/>
                            <a:pt x="117150" y="1585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7" name="Forma Livre: Forma 86">
                      <a:extLst>
                        <a:ext uri="{FF2B5EF4-FFF2-40B4-BE49-F238E27FC236}">
                          <a16:creationId xmlns:a16="http://schemas.microsoft.com/office/drawing/2014/main" id="{1A82BA60-B58C-09F2-EC6E-09722D60E5DE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07680" y="1959406"/>
                      <a:ext cx="158410" cy="229358"/>
                    </a:xfrm>
                    <a:custGeom>
                      <a:avLst/>
                      <a:gdLst>
                        <a:gd name="connsiteX0" fmla="*/ 73866 w 158410"/>
                        <a:gd name="connsiteY0" fmla="*/ 220169 h 229358"/>
                        <a:gd name="connsiteX1" fmla="*/ 89128 w 158410"/>
                        <a:gd name="connsiteY1" fmla="*/ 226376 h 229358"/>
                        <a:gd name="connsiteX2" fmla="*/ 98649 w 158410"/>
                        <a:gd name="connsiteY2" fmla="*/ 228250 h 229358"/>
                        <a:gd name="connsiteX3" fmla="*/ 109765 w 158410"/>
                        <a:gd name="connsiteY3" fmla="*/ 229358 h 229358"/>
                        <a:gd name="connsiteX4" fmla="*/ 149799 w 158410"/>
                        <a:gd name="connsiteY4" fmla="*/ 219882 h 229358"/>
                        <a:gd name="connsiteX5" fmla="*/ 158274 w 158410"/>
                        <a:gd name="connsiteY5" fmla="*/ 215859 h 229358"/>
                        <a:gd name="connsiteX6" fmla="*/ 156970 w 158410"/>
                        <a:gd name="connsiteY6" fmla="*/ 194703 h 229358"/>
                        <a:gd name="connsiteX7" fmla="*/ 156361 w 158410"/>
                        <a:gd name="connsiteY7" fmla="*/ 165440 h 229358"/>
                        <a:gd name="connsiteX8" fmla="*/ 149510 w 158410"/>
                        <a:gd name="connsiteY8" fmla="*/ 82266 h 229358"/>
                        <a:gd name="connsiteX9" fmla="*/ 138870 w 158410"/>
                        <a:gd name="connsiteY9" fmla="*/ 23517 h 229358"/>
                        <a:gd name="connsiteX10" fmla="*/ 134374 w 158410"/>
                        <a:gd name="connsiteY10" fmla="*/ 1855 h 229358"/>
                        <a:gd name="connsiteX11" fmla="*/ 132924 w 158410"/>
                        <a:gd name="connsiteY11" fmla="*/ 148 h 229358"/>
                        <a:gd name="connsiteX12" fmla="*/ 130708 w 158410"/>
                        <a:gd name="connsiteY12" fmla="*/ 473 h 229358"/>
                        <a:gd name="connsiteX13" fmla="*/ 107011 w 158410"/>
                        <a:gd name="connsiteY13" fmla="*/ 11306 h 229358"/>
                        <a:gd name="connsiteX14" fmla="*/ 88967 w 158410"/>
                        <a:gd name="connsiteY14" fmla="*/ 17274 h 229358"/>
                        <a:gd name="connsiteX15" fmla="*/ 38525 w 158410"/>
                        <a:gd name="connsiteY15" fmla="*/ 42527 h 229358"/>
                        <a:gd name="connsiteX16" fmla="*/ 38422 w 158410"/>
                        <a:gd name="connsiteY16" fmla="*/ 42637 h 229358"/>
                        <a:gd name="connsiteX17" fmla="*/ 4478 w 158410"/>
                        <a:gd name="connsiteY17" fmla="*/ 144232 h 229358"/>
                        <a:gd name="connsiteX18" fmla="*/ 3902 w 158410"/>
                        <a:gd name="connsiteY18" fmla="*/ 148452 h 229358"/>
                        <a:gd name="connsiteX19" fmla="*/ 3895 w 158410"/>
                        <a:gd name="connsiteY19" fmla="*/ 148516 h 229358"/>
                        <a:gd name="connsiteX20" fmla="*/ 191 w 158410"/>
                        <a:gd name="connsiteY20" fmla="*/ 224101 h 229358"/>
                        <a:gd name="connsiteX21" fmla="*/ 1341 w 158410"/>
                        <a:gd name="connsiteY21" fmla="*/ 226024 h 229358"/>
                        <a:gd name="connsiteX22" fmla="*/ 3580 w 158410"/>
                        <a:gd name="connsiteY22" fmla="*/ 226066 h 229358"/>
                        <a:gd name="connsiteX23" fmla="*/ 38206 w 158410"/>
                        <a:gd name="connsiteY23" fmla="*/ 218593 h 229358"/>
                        <a:gd name="connsiteX24" fmla="*/ 73866 w 158410"/>
                        <a:gd name="connsiteY24" fmla="*/ 220169 h 22935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</a:cxnLst>
                      <a:rect l="l" t="t" r="r" b="b"/>
                      <a:pathLst>
                        <a:path w="158410" h="229358">
                          <a:moveTo>
                            <a:pt x="73866" y="220169"/>
                          </a:moveTo>
                          <a:cubicBezTo>
                            <a:pt x="74585" y="220359"/>
                            <a:pt x="86135" y="225686"/>
                            <a:pt x="89128" y="226376"/>
                          </a:cubicBezTo>
                          <a:cubicBezTo>
                            <a:pt x="92213" y="227084"/>
                            <a:pt x="95405" y="227819"/>
                            <a:pt x="98649" y="228250"/>
                          </a:cubicBezTo>
                          <a:cubicBezTo>
                            <a:pt x="102395" y="229020"/>
                            <a:pt x="106096" y="229358"/>
                            <a:pt x="109765" y="229358"/>
                          </a:cubicBezTo>
                          <a:cubicBezTo>
                            <a:pt x="123570" y="229358"/>
                            <a:pt x="136857" y="224559"/>
                            <a:pt x="149799" y="219882"/>
                          </a:cubicBezTo>
                          <a:cubicBezTo>
                            <a:pt x="151980" y="219093"/>
                            <a:pt x="156998" y="217808"/>
                            <a:pt x="158274" y="215859"/>
                          </a:cubicBezTo>
                          <a:cubicBezTo>
                            <a:pt x="158925" y="214867"/>
                            <a:pt x="157040" y="200749"/>
                            <a:pt x="156970" y="194703"/>
                          </a:cubicBezTo>
                          <a:cubicBezTo>
                            <a:pt x="156857" y="185117"/>
                            <a:pt x="156738" y="175203"/>
                            <a:pt x="156361" y="165440"/>
                          </a:cubicBezTo>
                          <a:cubicBezTo>
                            <a:pt x="155217" y="135703"/>
                            <a:pt x="152975" y="108491"/>
                            <a:pt x="149510" y="82266"/>
                          </a:cubicBezTo>
                          <a:cubicBezTo>
                            <a:pt x="147116" y="62440"/>
                            <a:pt x="142926" y="42653"/>
                            <a:pt x="138870" y="23517"/>
                          </a:cubicBezTo>
                          <a:cubicBezTo>
                            <a:pt x="137366" y="16421"/>
                            <a:pt x="135814" y="9083"/>
                            <a:pt x="134374" y="1855"/>
                          </a:cubicBezTo>
                          <a:cubicBezTo>
                            <a:pt x="134219" y="1073"/>
                            <a:pt x="133672" y="428"/>
                            <a:pt x="132924" y="148"/>
                          </a:cubicBezTo>
                          <a:cubicBezTo>
                            <a:pt x="132177" y="-132"/>
                            <a:pt x="131340" y="-10"/>
                            <a:pt x="130708" y="473"/>
                          </a:cubicBezTo>
                          <a:cubicBezTo>
                            <a:pt x="123896" y="5685"/>
                            <a:pt x="115312" y="8542"/>
                            <a:pt x="107011" y="11306"/>
                          </a:cubicBezTo>
                          <a:cubicBezTo>
                            <a:pt x="107011" y="11306"/>
                            <a:pt x="94468" y="15551"/>
                            <a:pt x="88967" y="17274"/>
                          </a:cubicBezTo>
                          <a:cubicBezTo>
                            <a:pt x="70951" y="22918"/>
                            <a:pt x="52327" y="28751"/>
                            <a:pt x="38525" y="42527"/>
                          </a:cubicBezTo>
                          <a:cubicBezTo>
                            <a:pt x="38489" y="42563"/>
                            <a:pt x="38454" y="42602"/>
                            <a:pt x="38422" y="42637"/>
                          </a:cubicBezTo>
                          <a:cubicBezTo>
                            <a:pt x="14615" y="69749"/>
                            <a:pt x="9229" y="109319"/>
                            <a:pt x="4478" y="144232"/>
                          </a:cubicBezTo>
                          <a:lnTo>
                            <a:pt x="3902" y="148452"/>
                          </a:lnTo>
                          <a:cubicBezTo>
                            <a:pt x="3899" y="148474"/>
                            <a:pt x="3895" y="148497"/>
                            <a:pt x="3895" y="148516"/>
                          </a:cubicBezTo>
                          <a:cubicBezTo>
                            <a:pt x="678" y="178279"/>
                            <a:pt x="-501" y="202295"/>
                            <a:pt x="191" y="224101"/>
                          </a:cubicBezTo>
                          <a:cubicBezTo>
                            <a:pt x="217" y="224897"/>
                            <a:pt x="652" y="225625"/>
                            <a:pt x="1341" y="226024"/>
                          </a:cubicBezTo>
                          <a:cubicBezTo>
                            <a:pt x="2030" y="226424"/>
                            <a:pt x="2878" y="226440"/>
                            <a:pt x="3580" y="226066"/>
                          </a:cubicBezTo>
                          <a:cubicBezTo>
                            <a:pt x="13504" y="220797"/>
                            <a:pt x="38206" y="218593"/>
                            <a:pt x="38206" y="218593"/>
                          </a:cubicBezTo>
                          <a:cubicBezTo>
                            <a:pt x="50446" y="217363"/>
                            <a:pt x="62271" y="217096"/>
                            <a:pt x="73866" y="220169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  <p:sp>
                <p:nvSpPr>
                  <p:cNvPr id="79" name="Forma Livre: Forma 78">
                    <a:extLst>
                      <a:ext uri="{FF2B5EF4-FFF2-40B4-BE49-F238E27FC236}">
                        <a16:creationId xmlns:a16="http://schemas.microsoft.com/office/drawing/2014/main" id="{7039B921-2FE3-82BD-3D76-A92E9155221E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87639" y="1987240"/>
                    <a:ext cx="379751" cy="230694"/>
                  </a:xfrm>
                  <a:custGeom>
                    <a:avLst/>
                    <a:gdLst>
                      <a:gd name="connsiteX0" fmla="*/ 379346 w 379751"/>
                      <a:gd name="connsiteY0" fmla="*/ 11772 h 230694"/>
                      <a:gd name="connsiteX1" fmla="*/ 344652 w 379751"/>
                      <a:gd name="connsiteY1" fmla="*/ 927 h 230694"/>
                      <a:gd name="connsiteX2" fmla="*/ 238070 w 379751"/>
                      <a:gd name="connsiteY2" fmla="*/ 3549 h 230694"/>
                      <a:gd name="connsiteX3" fmla="*/ 209332 w 379751"/>
                      <a:gd name="connsiteY3" fmla="*/ 38810 h 230694"/>
                      <a:gd name="connsiteX4" fmla="*/ 167069 w 379751"/>
                      <a:gd name="connsiteY4" fmla="*/ 199115 h 230694"/>
                      <a:gd name="connsiteX5" fmla="*/ 161335 w 379751"/>
                      <a:gd name="connsiteY5" fmla="*/ 201331 h 230694"/>
                      <a:gd name="connsiteX6" fmla="*/ 41338 w 379751"/>
                      <a:gd name="connsiteY6" fmla="*/ 215169 h 230694"/>
                      <a:gd name="connsiteX7" fmla="*/ 1912 w 379751"/>
                      <a:gd name="connsiteY7" fmla="*/ 220947 h 230694"/>
                      <a:gd name="connsiteX8" fmla="*/ 4676 w 379751"/>
                      <a:gd name="connsiteY8" fmla="*/ 230050 h 230694"/>
                      <a:gd name="connsiteX9" fmla="*/ 11183 w 379751"/>
                      <a:gd name="connsiteY9" fmla="*/ 230694 h 230694"/>
                      <a:gd name="connsiteX10" fmla="*/ 84813 w 379751"/>
                      <a:gd name="connsiteY10" fmla="*/ 223553 h 230694"/>
                      <a:gd name="connsiteX11" fmla="*/ 125807 w 379751"/>
                      <a:gd name="connsiteY11" fmla="*/ 220329 h 230694"/>
                      <a:gd name="connsiteX12" fmla="*/ 164518 w 379751"/>
                      <a:gd name="connsiteY12" fmla="*/ 216422 h 230694"/>
                      <a:gd name="connsiteX13" fmla="*/ 177054 w 379751"/>
                      <a:gd name="connsiteY13" fmla="*/ 212911 h 230694"/>
                      <a:gd name="connsiteX14" fmla="*/ 200281 w 379751"/>
                      <a:gd name="connsiteY14" fmla="*/ 210189 h 230694"/>
                      <a:gd name="connsiteX15" fmla="*/ 239472 w 379751"/>
                      <a:gd name="connsiteY15" fmla="*/ 204175 h 230694"/>
                      <a:gd name="connsiteX16" fmla="*/ 255564 w 379751"/>
                      <a:gd name="connsiteY16" fmla="*/ 197707 h 230694"/>
                      <a:gd name="connsiteX17" fmla="*/ 272909 w 379751"/>
                      <a:gd name="connsiteY17" fmla="*/ 167607 h 230694"/>
                      <a:gd name="connsiteX18" fmla="*/ 280595 w 379751"/>
                      <a:gd name="connsiteY18" fmla="*/ 155412 h 230694"/>
                      <a:gd name="connsiteX19" fmla="*/ 286673 w 379751"/>
                      <a:gd name="connsiteY19" fmla="*/ 157686 h 230694"/>
                      <a:gd name="connsiteX20" fmla="*/ 288322 w 379751"/>
                      <a:gd name="connsiteY20" fmla="*/ 155553 h 230694"/>
                      <a:gd name="connsiteX21" fmla="*/ 298662 w 379751"/>
                      <a:gd name="connsiteY21" fmla="*/ 150268 h 230694"/>
                      <a:gd name="connsiteX22" fmla="*/ 307420 w 379751"/>
                      <a:gd name="connsiteY22" fmla="*/ 151421 h 230694"/>
                      <a:gd name="connsiteX23" fmla="*/ 319515 w 379751"/>
                      <a:gd name="connsiteY23" fmla="*/ 182868 h 230694"/>
                      <a:gd name="connsiteX24" fmla="*/ 322178 w 379751"/>
                      <a:gd name="connsiteY24" fmla="*/ 179946 h 230694"/>
                      <a:gd name="connsiteX25" fmla="*/ 332302 w 379751"/>
                      <a:gd name="connsiteY25" fmla="*/ 165590 h 230694"/>
                      <a:gd name="connsiteX26" fmla="*/ 379346 w 379751"/>
                      <a:gd name="connsiteY26" fmla="*/ 11772 h 23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379751" h="230694">
                        <a:moveTo>
                          <a:pt x="379346" y="11772"/>
                        </a:moveTo>
                        <a:cubicBezTo>
                          <a:pt x="383350" y="-4134"/>
                          <a:pt x="356663" y="556"/>
                          <a:pt x="344652" y="927"/>
                        </a:cubicBezTo>
                        <a:cubicBezTo>
                          <a:pt x="305187" y="2186"/>
                          <a:pt x="269125" y="2125"/>
                          <a:pt x="238070" y="3549"/>
                        </a:cubicBezTo>
                        <a:cubicBezTo>
                          <a:pt x="217713" y="6100"/>
                          <a:pt x="213871" y="22163"/>
                          <a:pt x="209332" y="38810"/>
                        </a:cubicBezTo>
                        <a:cubicBezTo>
                          <a:pt x="193543" y="92057"/>
                          <a:pt x="181560" y="146219"/>
                          <a:pt x="167069" y="199115"/>
                        </a:cubicBezTo>
                        <a:cubicBezTo>
                          <a:pt x="166920" y="199653"/>
                          <a:pt x="162408" y="200961"/>
                          <a:pt x="161335" y="201331"/>
                        </a:cubicBezTo>
                        <a:cubicBezTo>
                          <a:pt x="121397" y="208846"/>
                          <a:pt x="81234" y="208414"/>
                          <a:pt x="41338" y="215169"/>
                        </a:cubicBezTo>
                        <a:cubicBezTo>
                          <a:pt x="28512" y="216067"/>
                          <a:pt x="15286" y="218931"/>
                          <a:pt x="1912" y="220947"/>
                        </a:cubicBezTo>
                        <a:cubicBezTo>
                          <a:pt x="-2552" y="222783"/>
                          <a:pt x="1822" y="227708"/>
                          <a:pt x="4676" y="230050"/>
                        </a:cubicBezTo>
                        <a:cubicBezTo>
                          <a:pt x="6509" y="231013"/>
                          <a:pt x="9008" y="230308"/>
                          <a:pt x="11183" y="230694"/>
                        </a:cubicBezTo>
                        <a:cubicBezTo>
                          <a:pt x="35795" y="228398"/>
                          <a:pt x="60436" y="224957"/>
                          <a:pt x="84813" y="223553"/>
                        </a:cubicBezTo>
                        <a:cubicBezTo>
                          <a:pt x="98309" y="222564"/>
                          <a:pt x="112250" y="221215"/>
                          <a:pt x="125807" y="220329"/>
                        </a:cubicBezTo>
                        <a:cubicBezTo>
                          <a:pt x="138572" y="219449"/>
                          <a:pt x="151769" y="218538"/>
                          <a:pt x="164518" y="216422"/>
                        </a:cubicBezTo>
                        <a:cubicBezTo>
                          <a:pt x="166521" y="216029"/>
                          <a:pt x="173920" y="212286"/>
                          <a:pt x="177054" y="212911"/>
                        </a:cubicBezTo>
                        <a:cubicBezTo>
                          <a:pt x="184836" y="212347"/>
                          <a:pt x="192496" y="211191"/>
                          <a:pt x="200281" y="210189"/>
                        </a:cubicBezTo>
                        <a:cubicBezTo>
                          <a:pt x="213413" y="208704"/>
                          <a:pt x="226355" y="205171"/>
                          <a:pt x="239472" y="204175"/>
                        </a:cubicBezTo>
                        <a:cubicBezTo>
                          <a:pt x="244603" y="201756"/>
                          <a:pt x="250239" y="200078"/>
                          <a:pt x="255564" y="197707"/>
                        </a:cubicBezTo>
                        <a:cubicBezTo>
                          <a:pt x="268029" y="192931"/>
                          <a:pt x="267662" y="169246"/>
                          <a:pt x="272909" y="167607"/>
                        </a:cubicBezTo>
                        <a:cubicBezTo>
                          <a:pt x="280820" y="174229"/>
                          <a:pt x="277064" y="157644"/>
                          <a:pt x="280595" y="155412"/>
                        </a:cubicBezTo>
                        <a:cubicBezTo>
                          <a:pt x="282953" y="153791"/>
                          <a:pt x="284218" y="158578"/>
                          <a:pt x="286673" y="157686"/>
                        </a:cubicBezTo>
                        <a:cubicBezTo>
                          <a:pt x="287623" y="157402"/>
                          <a:pt x="288290" y="156542"/>
                          <a:pt x="288322" y="155553"/>
                        </a:cubicBezTo>
                        <a:cubicBezTo>
                          <a:pt x="288676" y="146657"/>
                          <a:pt x="294864" y="142631"/>
                          <a:pt x="298662" y="150268"/>
                        </a:cubicBezTo>
                        <a:cubicBezTo>
                          <a:pt x="300697" y="153196"/>
                          <a:pt x="304733" y="148863"/>
                          <a:pt x="307420" y="151421"/>
                        </a:cubicBezTo>
                        <a:cubicBezTo>
                          <a:pt x="318181" y="158878"/>
                          <a:pt x="312770" y="187117"/>
                          <a:pt x="319515" y="182868"/>
                        </a:cubicBezTo>
                        <a:cubicBezTo>
                          <a:pt x="320706" y="182169"/>
                          <a:pt x="321882" y="181332"/>
                          <a:pt x="322178" y="179946"/>
                        </a:cubicBezTo>
                        <a:cubicBezTo>
                          <a:pt x="326569" y="174835"/>
                          <a:pt x="329787" y="170274"/>
                          <a:pt x="332302" y="165590"/>
                        </a:cubicBezTo>
                        <a:cubicBezTo>
                          <a:pt x="351509" y="118666"/>
                          <a:pt x="372694" y="66952"/>
                          <a:pt x="379346" y="1177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grpSp>
                <p:nvGrpSpPr>
                  <p:cNvPr id="80" name="Gráfico 53" descr="Mulher segurando um laptop">
                    <a:extLst>
                      <a:ext uri="{FF2B5EF4-FFF2-40B4-BE49-F238E27FC236}">
                        <a16:creationId xmlns:a16="http://schemas.microsoft.com/office/drawing/2014/main" id="{1AD04A22-1CD6-23E2-F395-7E852934B2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500888" y="1914144"/>
                    <a:ext cx="570086" cy="390141"/>
                    <a:chOff x="1500888" y="1914144"/>
                    <a:chExt cx="570086" cy="390141"/>
                  </a:xfrm>
                  <a:solidFill>
                    <a:srgbClr val="000000"/>
                  </a:solidFill>
                </p:grpSpPr>
                <p:sp>
                  <p:nvSpPr>
                    <p:cNvPr id="81" name="Forma Livre: Forma 80">
                      <a:extLst>
                        <a:ext uri="{FF2B5EF4-FFF2-40B4-BE49-F238E27FC236}">
                          <a16:creationId xmlns:a16="http://schemas.microsoft.com/office/drawing/2014/main" id="{6B708CE1-7DDC-45E9-5885-CF98CEEC7894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00888" y="1914144"/>
                      <a:ext cx="570086" cy="390141"/>
                    </a:xfrm>
                    <a:custGeom>
                      <a:avLst/>
                      <a:gdLst>
                        <a:gd name="connsiteX0" fmla="*/ 569688 w 570086"/>
                        <a:gd name="connsiteY0" fmla="*/ 80007 h 390141"/>
                        <a:gd name="connsiteX1" fmla="*/ 566802 w 570086"/>
                        <a:gd name="connsiteY1" fmla="*/ 73758 h 390141"/>
                        <a:gd name="connsiteX2" fmla="*/ 557961 w 570086"/>
                        <a:gd name="connsiteY2" fmla="*/ 70708 h 390141"/>
                        <a:gd name="connsiteX3" fmla="*/ 426906 w 570086"/>
                        <a:gd name="connsiteY3" fmla="*/ 72718 h 390141"/>
                        <a:gd name="connsiteX4" fmla="*/ 418180 w 570086"/>
                        <a:gd name="connsiteY4" fmla="*/ 74370 h 390141"/>
                        <a:gd name="connsiteX5" fmla="*/ 393526 w 570086"/>
                        <a:gd name="connsiteY5" fmla="*/ 106642 h 390141"/>
                        <a:gd name="connsiteX6" fmla="*/ 366939 w 570086"/>
                        <a:gd name="connsiteY6" fmla="*/ 206037 h 390141"/>
                        <a:gd name="connsiteX7" fmla="*/ 305143 w 570086"/>
                        <a:gd name="connsiteY7" fmla="*/ 80126 h 390141"/>
                        <a:gd name="connsiteX8" fmla="*/ 267898 w 570086"/>
                        <a:gd name="connsiteY8" fmla="*/ 63525 h 390141"/>
                        <a:gd name="connsiteX9" fmla="*/ 246630 w 570086"/>
                        <a:gd name="connsiteY9" fmla="*/ 60146 h 390141"/>
                        <a:gd name="connsiteX10" fmla="*/ 241656 w 570086"/>
                        <a:gd name="connsiteY10" fmla="*/ 40514 h 390141"/>
                        <a:gd name="connsiteX11" fmla="*/ 238835 w 570086"/>
                        <a:gd name="connsiteY11" fmla="*/ 39750 h 390141"/>
                        <a:gd name="connsiteX12" fmla="*/ 257736 w 570086"/>
                        <a:gd name="connsiteY12" fmla="*/ 81869 h 390141"/>
                        <a:gd name="connsiteX13" fmla="*/ 221412 w 570086"/>
                        <a:gd name="connsiteY13" fmla="*/ 90881 h 390141"/>
                        <a:gd name="connsiteX14" fmla="*/ 149367 w 570086"/>
                        <a:gd name="connsiteY14" fmla="*/ 68150 h 390141"/>
                        <a:gd name="connsiteX15" fmla="*/ 146867 w 570086"/>
                        <a:gd name="connsiteY15" fmla="*/ 58648 h 390141"/>
                        <a:gd name="connsiteX16" fmla="*/ 161842 w 570086"/>
                        <a:gd name="connsiteY16" fmla="*/ 20640 h 390141"/>
                        <a:gd name="connsiteX17" fmla="*/ 155838 w 570086"/>
                        <a:gd name="connsiteY17" fmla="*/ 573 h 390141"/>
                        <a:gd name="connsiteX18" fmla="*/ 152556 w 570086"/>
                        <a:gd name="connsiteY18" fmla="*/ 1932 h 390141"/>
                        <a:gd name="connsiteX19" fmla="*/ 154488 w 570086"/>
                        <a:gd name="connsiteY19" fmla="*/ 11714 h 390141"/>
                        <a:gd name="connsiteX20" fmla="*/ 144815 w 570086"/>
                        <a:gd name="connsiteY20" fmla="*/ 51868 h 390141"/>
                        <a:gd name="connsiteX21" fmla="*/ 141933 w 570086"/>
                        <a:gd name="connsiteY21" fmla="*/ 43612 h 390141"/>
                        <a:gd name="connsiteX22" fmla="*/ 138837 w 570086"/>
                        <a:gd name="connsiteY22" fmla="*/ 42875 h 390141"/>
                        <a:gd name="connsiteX23" fmla="*/ 48319 w 570086"/>
                        <a:gd name="connsiteY23" fmla="*/ 76235 h 390141"/>
                        <a:gd name="connsiteX24" fmla="*/ 0 w 570086"/>
                        <a:gd name="connsiteY24" fmla="*/ 248897 h 390141"/>
                        <a:gd name="connsiteX25" fmla="*/ 13847 w 570086"/>
                        <a:gd name="connsiteY25" fmla="*/ 340996 h 390141"/>
                        <a:gd name="connsiteX26" fmla="*/ 43584 w 570086"/>
                        <a:gd name="connsiteY26" fmla="*/ 358042 h 390141"/>
                        <a:gd name="connsiteX27" fmla="*/ 39584 w 570086"/>
                        <a:gd name="connsiteY27" fmla="*/ 378727 h 390141"/>
                        <a:gd name="connsiteX28" fmla="*/ 39613 w 570086"/>
                        <a:gd name="connsiteY28" fmla="*/ 388175 h 390141"/>
                        <a:gd name="connsiteX29" fmla="*/ 46586 w 570086"/>
                        <a:gd name="connsiteY29" fmla="*/ 388175 h 390141"/>
                        <a:gd name="connsiteX30" fmla="*/ 48316 w 570086"/>
                        <a:gd name="connsiteY30" fmla="*/ 379423 h 390141"/>
                        <a:gd name="connsiteX31" fmla="*/ 50306 w 570086"/>
                        <a:gd name="connsiteY31" fmla="*/ 358171 h 390141"/>
                        <a:gd name="connsiteX32" fmla="*/ 117601 w 570086"/>
                        <a:gd name="connsiteY32" fmla="*/ 343148 h 390141"/>
                        <a:gd name="connsiteX33" fmla="*/ 168561 w 570086"/>
                        <a:gd name="connsiteY33" fmla="*/ 321232 h 390141"/>
                        <a:gd name="connsiteX34" fmla="*/ 171424 w 570086"/>
                        <a:gd name="connsiteY34" fmla="*/ 380496 h 390141"/>
                        <a:gd name="connsiteX35" fmla="*/ 177577 w 570086"/>
                        <a:gd name="connsiteY35" fmla="*/ 380496 h 390141"/>
                        <a:gd name="connsiteX36" fmla="*/ 172410 w 570086"/>
                        <a:gd name="connsiteY36" fmla="*/ 319190 h 390141"/>
                        <a:gd name="connsiteX37" fmla="*/ 192754 w 570086"/>
                        <a:gd name="connsiteY37" fmla="*/ 307742 h 390141"/>
                        <a:gd name="connsiteX38" fmla="*/ 193930 w 570086"/>
                        <a:gd name="connsiteY38" fmla="*/ 306370 h 390141"/>
                        <a:gd name="connsiteX39" fmla="*/ 226108 w 570086"/>
                        <a:gd name="connsiteY39" fmla="*/ 303390 h 390141"/>
                        <a:gd name="connsiteX40" fmla="*/ 283314 w 570086"/>
                        <a:gd name="connsiteY40" fmla="*/ 298388 h 390141"/>
                        <a:gd name="connsiteX41" fmla="*/ 283005 w 570086"/>
                        <a:gd name="connsiteY41" fmla="*/ 314976 h 390141"/>
                        <a:gd name="connsiteX42" fmla="*/ 282383 w 570086"/>
                        <a:gd name="connsiteY42" fmla="*/ 333832 h 390141"/>
                        <a:gd name="connsiteX43" fmla="*/ 281968 w 570086"/>
                        <a:gd name="connsiteY43" fmla="*/ 352189 h 390141"/>
                        <a:gd name="connsiteX44" fmla="*/ 282296 w 570086"/>
                        <a:gd name="connsiteY44" fmla="*/ 371058 h 390141"/>
                        <a:gd name="connsiteX45" fmla="*/ 288230 w 570086"/>
                        <a:gd name="connsiteY45" fmla="*/ 371058 h 390141"/>
                        <a:gd name="connsiteX46" fmla="*/ 288864 w 570086"/>
                        <a:gd name="connsiteY46" fmla="*/ 352688 h 390141"/>
                        <a:gd name="connsiteX47" fmla="*/ 289276 w 570086"/>
                        <a:gd name="connsiteY47" fmla="*/ 315476 h 390141"/>
                        <a:gd name="connsiteX48" fmla="*/ 289206 w 570086"/>
                        <a:gd name="connsiteY48" fmla="*/ 297960 h 390141"/>
                        <a:gd name="connsiteX49" fmla="*/ 328673 w 570086"/>
                        <a:gd name="connsiteY49" fmla="*/ 294935 h 390141"/>
                        <a:gd name="connsiteX50" fmla="*/ 327046 w 570086"/>
                        <a:gd name="connsiteY50" fmla="*/ 311997 h 390141"/>
                        <a:gd name="connsiteX51" fmla="*/ 327407 w 570086"/>
                        <a:gd name="connsiteY51" fmla="*/ 330557 h 390141"/>
                        <a:gd name="connsiteX52" fmla="*/ 329221 w 570086"/>
                        <a:gd name="connsiteY52" fmla="*/ 358454 h 390141"/>
                        <a:gd name="connsiteX53" fmla="*/ 331276 w 570086"/>
                        <a:gd name="connsiteY53" fmla="*/ 367660 h 390141"/>
                        <a:gd name="connsiteX54" fmla="*/ 338130 w 570086"/>
                        <a:gd name="connsiteY54" fmla="*/ 366764 h 390141"/>
                        <a:gd name="connsiteX55" fmla="*/ 338414 w 570086"/>
                        <a:gd name="connsiteY55" fmla="*/ 357994 h 390141"/>
                        <a:gd name="connsiteX56" fmla="*/ 337708 w 570086"/>
                        <a:gd name="connsiteY56" fmla="*/ 349120 h 390141"/>
                        <a:gd name="connsiteX57" fmla="*/ 336429 w 570086"/>
                        <a:gd name="connsiteY57" fmla="*/ 323364 h 390141"/>
                        <a:gd name="connsiteX58" fmla="*/ 357002 w 570086"/>
                        <a:gd name="connsiteY58" fmla="*/ 325870 h 390141"/>
                        <a:gd name="connsiteX59" fmla="*/ 418895 w 570086"/>
                        <a:gd name="connsiteY59" fmla="*/ 311340 h 390141"/>
                        <a:gd name="connsiteX60" fmla="*/ 434952 w 570086"/>
                        <a:gd name="connsiteY60" fmla="*/ 312345 h 390141"/>
                        <a:gd name="connsiteX61" fmla="*/ 452803 w 570086"/>
                        <a:gd name="connsiteY61" fmla="*/ 311237 h 390141"/>
                        <a:gd name="connsiteX62" fmla="*/ 504910 w 570086"/>
                        <a:gd name="connsiteY62" fmla="*/ 260953 h 390141"/>
                        <a:gd name="connsiteX63" fmla="*/ 514512 w 570086"/>
                        <a:gd name="connsiteY63" fmla="*/ 252105 h 390141"/>
                        <a:gd name="connsiteX64" fmla="*/ 529090 w 570086"/>
                        <a:gd name="connsiteY64" fmla="*/ 224565 h 390141"/>
                        <a:gd name="connsiteX65" fmla="*/ 542577 w 570086"/>
                        <a:gd name="connsiteY65" fmla="*/ 189020 h 390141"/>
                        <a:gd name="connsiteX66" fmla="*/ 568339 w 570086"/>
                        <a:gd name="connsiteY66" fmla="*/ 98554 h 390141"/>
                        <a:gd name="connsiteX67" fmla="*/ 569688 w 570086"/>
                        <a:gd name="connsiteY67" fmla="*/ 80007 h 390141"/>
                        <a:gd name="connsiteX68" fmla="*/ 274521 w 570086"/>
                        <a:gd name="connsiteY68" fmla="*/ 75243 h 390141"/>
                        <a:gd name="connsiteX69" fmla="*/ 293734 w 570086"/>
                        <a:gd name="connsiteY69" fmla="*/ 84909 h 390141"/>
                        <a:gd name="connsiteX70" fmla="*/ 356848 w 570086"/>
                        <a:gd name="connsiteY70" fmla="*/ 200494 h 390141"/>
                        <a:gd name="connsiteX71" fmla="*/ 362787 w 570086"/>
                        <a:gd name="connsiteY71" fmla="*/ 222519 h 390141"/>
                        <a:gd name="connsiteX72" fmla="*/ 358938 w 570086"/>
                        <a:gd name="connsiteY72" fmla="*/ 237571 h 390141"/>
                        <a:gd name="connsiteX73" fmla="*/ 343532 w 570086"/>
                        <a:gd name="connsiteY73" fmla="*/ 227077 h 390141"/>
                        <a:gd name="connsiteX74" fmla="*/ 333105 w 570086"/>
                        <a:gd name="connsiteY74" fmla="*/ 153405 h 390141"/>
                        <a:gd name="connsiteX75" fmla="*/ 331482 w 570086"/>
                        <a:gd name="connsiteY75" fmla="*/ 153853 h 390141"/>
                        <a:gd name="connsiteX76" fmla="*/ 337876 w 570086"/>
                        <a:gd name="connsiteY76" fmla="*/ 224052 h 390141"/>
                        <a:gd name="connsiteX77" fmla="*/ 289943 w 570086"/>
                        <a:gd name="connsiteY77" fmla="*/ 217143 h 390141"/>
                        <a:gd name="connsiteX78" fmla="*/ 267280 w 570086"/>
                        <a:gd name="connsiteY78" fmla="*/ 69964 h 390141"/>
                        <a:gd name="connsiteX79" fmla="*/ 274521 w 570086"/>
                        <a:gd name="connsiteY79" fmla="*/ 75243 h 390141"/>
                        <a:gd name="connsiteX80" fmla="*/ 254512 w 570086"/>
                        <a:gd name="connsiteY80" fmla="*/ 71191 h 390141"/>
                        <a:gd name="connsiteX81" fmla="*/ 249474 w 570086"/>
                        <a:gd name="connsiteY81" fmla="*/ 64971 h 390141"/>
                        <a:gd name="connsiteX82" fmla="*/ 260480 w 570086"/>
                        <a:gd name="connsiteY82" fmla="*/ 65847 h 390141"/>
                        <a:gd name="connsiteX83" fmla="*/ 262741 w 570086"/>
                        <a:gd name="connsiteY83" fmla="*/ 77086 h 390141"/>
                        <a:gd name="connsiteX84" fmla="*/ 261955 w 570086"/>
                        <a:gd name="connsiteY84" fmla="*/ 77401 h 390141"/>
                        <a:gd name="connsiteX85" fmla="*/ 254512 w 570086"/>
                        <a:gd name="connsiteY85" fmla="*/ 71191 h 390141"/>
                        <a:gd name="connsiteX86" fmla="*/ 162106 w 570086"/>
                        <a:gd name="connsiteY86" fmla="*/ 81824 h 390141"/>
                        <a:gd name="connsiteX87" fmla="*/ 264751 w 570086"/>
                        <a:gd name="connsiteY87" fmla="*/ 85512 h 390141"/>
                        <a:gd name="connsiteX88" fmla="*/ 281243 w 570086"/>
                        <a:gd name="connsiteY88" fmla="*/ 185397 h 390141"/>
                        <a:gd name="connsiteX89" fmla="*/ 283079 w 570086"/>
                        <a:gd name="connsiteY89" fmla="*/ 220123 h 390141"/>
                        <a:gd name="connsiteX90" fmla="*/ 168803 w 570086"/>
                        <a:gd name="connsiteY90" fmla="*/ 258440 h 390141"/>
                        <a:gd name="connsiteX91" fmla="*/ 151232 w 570086"/>
                        <a:gd name="connsiteY91" fmla="*/ 76261 h 390141"/>
                        <a:gd name="connsiteX92" fmla="*/ 162106 w 570086"/>
                        <a:gd name="connsiteY92" fmla="*/ 81824 h 390141"/>
                        <a:gd name="connsiteX93" fmla="*/ 12981 w 570086"/>
                        <a:gd name="connsiteY93" fmla="*/ 194032 h 390141"/>
                        <a:gd name="connsiteX94" fmla="*/ 46947 w 570086"/>
                        <a:gd name="connsiteY94" fmla="*/ 89429 h 390141"/>
                        <a:gd name="connsiteX95" fmla="*/ 113098 w 570086"/>
                        <a:gd name="connsiteY95" fmla="*/ 59238 h 390141"/>
                        <a:gd name="connsiteX96" fmla="*/ 138901 w 570086"/>
                        <a:gd name="connsiteY96" fmla="*/ 47574 h 390141"/>
                        <a:gd name="connsiteX97" fmla="*/ 154005 w 570086"/>
                        <a:gd name="connsiteY97" fmla="*/ 127811 h 390141"/>
                        <a:gd name="connsiteX98" fmla="*/ 160843 w 570086"/>
                        <a:gd name="connsiteY98" fmla="*/ 210795 h 390141"/>
                        <a:gd name="connsiteX99" fmla="*/ 161732 w 570086"/>
                        <a:gd name="connsiteY99" fmla="*/ 258460 h 390141"/>
                        <a:gd name="connsiteX100" fmla="*/ 162464 w 570086"/>
                        <a:gd name="connsiteY100" fmla="*/ 260595 h 390141"/>
                        <a:gd name="connsiteX101" fmla="*/ 105824 w 570086"/>
                        <a:gd name="connsiteY101" fmla="*/ 271241 h 390141"/>
                        <a:gd name="connsiteX102" fmla="*/ 87097 w 570086"/>
                        <a:gd name="connsiteY102" fmla="*/ 267553 h 390141"/>
                        <a:gd name="connsiteX103" fmla="*/ 86817 w 570086"/>
                        <a:gd name="connsiteY103" fmla="*/ 258395 h 390141"/>
                        <a:gd name="connsiteX104" fmla="*/ 86453 w 570086"/>
                        <a:gd name="connsiteY104" fmla="*/ 247827 h 390141"/>
                        <a:gd name="connsiteX105" fmla="*/ 86769 w 570086"/>
                        <a:gd name="connsiteY105" fmla="*/ 187735 h 390141"/>
                        <a:gd name="connsiteX106" fmla="*/ 83570 w 570086"/>
                        <a:gd name="connsiteY106" fmla="*/ 186853 h 390141"/>
                        <a:gd name="connsiteX107" fmla="*/ 80510 w 570086"/>
                        <a:gd name="connsiteY107" fmla="*/ 227067 h 390141"/>
                        <a:gd name="connsiteX108" fmla="*/ 80987 w 570086"/>
                        <a:gd name="connsiteY108" fmla="*/ 262309 h 390141"/>
                        <a:gd name="connsiteX109" fmla="*/ 43094 w 570086"/>
                        <a:gd name="connsiteY109" fmla="*/ 261732 h 390141"/>
                        <a:gd name="connsiteX110" fmla="*/ 9283 w 570086"/>
                        <a:gd name="connsiteY110" fmla="*/ 269295 h 390141"/>
                        <a:gd name="connsiteX111" fmla="*/ 12981 w 570086"/>
                        <a:gd name="connsiteY111" fmla="*/ 194032 h 390141"/>
                        <a:gd name="connsiteX112" fmla="*/ 17432 w 570086"/>
                        <a:gd name="connsiteY112" fmla="*/ 327181 h 390141"/>
                        <a:gd name="connsiteX113" fmla="*/ 12668 w 570086"/>
                        <a:gd name="connsiteY113" fmla="*/ 306586 h 390141"/>
                        <a:gd name="connsiteX114" fmla="*/ 9589 w 570086"/>
                        <a:gd name="connsiteY114" fmla="*/ 276530 h 390141"/>
                        <a:gd name="connsiteX115" fmla="*/ 54094 w 570086"/>
                        <a:gd name="connsiteY115" fmla="*/ 266841 h 390141"/>
                        <a:gd name="connsiteX116" fmla="*/ 78062 w 570086"/>
                        <a:gd name="connsiteY116" fmla="*/ 268017 h 390141"/>
                        <a:gd name="connsiteX117" fmla="*/ 61380 w 570086"/>
                        <a:gd name="connsiteY117" fmla="*/ 278762 h 390141"/>
                        <a:gd name="connsiteX118" fmla="*/ 42808 w 570086"/>
                        <a:gd name="connsiteY118" fmla="*/ 295206 h 390141"/>
                        <a:gd name="connsiteX119" fmla="*/ 17432 w 570086"/>
                        <a:gd name="connsiteY119" fmla="*/ 327181 h 390141"/>
                        <a:gd name="connsiteX120" fmla="*/ 130044 w 570086"/>
                        <a:gd name="connsiteY120" fmla="*/ 328647 h 390141"/>
                        <a:gd name="connsiteX121" fmla="*/ 30703 w 570086"/>
                        <a:gd name="connsiteY121" fmla="*/ 345712 h 390141"/>
                        <a:gd name="connsiteX122" fmla="*/ 19677 w 570086"/>
                        <a:gd name="connsiteY122" fmla="*/ 332625 h 390141"/>
                        <a:gd name="connsiteX123" fmla="*/ 47472 w 570086"/>
                        <a:gd name="connsiteY123" fmla="*/ 298063 h 390141"/>
                        <a:gd name="connsiteX124" fmla="*/ 66199 w 570086"/>
                        <a:gd name="connsiteY124" fmla="*/ 281973 h 390141"/>
                        <a:gd name="connsiteX125" fmla="*/ 76207 w 570086"/>
                        <a:gd name="connsiteY125" fmla="*/ 275812 h 390141"/>
                        <a:gd name="connsiteX126" fmla="*/ 84324 w 570086"/>
                        <a:gd name="connsiteY126" fmla="*/ 269759 h 390141"/>
                        <a:gd name="connsiteX127" fmla="*/ 86749 w 570086"/>
                        <a:gd name="connsiteY127" fmla="*/ 268783 h 390141"/>
                        <a:gd name="connsiteX128" fmla="*/ 128404 w 570086"/>
                        <a:gd name="connsiteY128" fmla="*/ 276259 h 390141"/>
                        <a:gd name="connsiteX129" fmla="*/ 158669 w 570086"/>
                        <a:gd name="connsiteY129" fmla="*/ 267182 h 390141"/>
                        <a:gd name="connsiteX130" fmla="*/ 253168 w 570086"/>
                        <a:gd name="connsiteY130" fmla="*/ 238158 h 390141"/>
                        <a:gd name="connsiteX131" fmla="*/ 280019 w 570086"/>
                        <a:gd name="connsiteY131" fmla="*/ 227444 h 390141"/>
                        <a:gd name="connsiteX132" fmla="*/ 358191 w 570086"/>
                        <a:gd name="connsiteY132" fmla="*/ 240444 h 390141"/>
                        <a:gd name="connsiteX133" fmla="*/ 355543 w 570086"/>
                        <a:gd name="connsiteY133" fmla="*/ 250501 h 390141"/>
                        <a:gd name="connsiteX134" fmla="*/ 322814 w 570086"/>
                        <a:gd name="connsiteY134" fmla="*/ 229892 h 390141"/>
                        <a:gd name="connsiteX135" fmla="*/ 304844 w 570086"/>
                        <a:gd name="connsiteY135" fmla="*/ 231425 h 390141"/>
                        <a:gd name="connsiteX136" fmla="*/ 304844 w 570086"/>
                        <a:gd name="connsiteY136" fmla="*/ 233503 h 390141"/>
                        <a:gd name="connsiteX137" fmla="*/ 321142 w 570086"/>
                        <a:gd name="connsiteY137" fmla="*/ 234386 h 390141"/>
                        <a:gd name="connsiteX138" fmla="*/ 353978 w 570086"/>
                        <a:gd name="connsiteY138" fmla="*/ 256366 h 390141"/>
                        <a:gd name="connsiteX139" fmla="*/ 352225 w 570086"/>
                        <a:gd name="connsiteY139" fmla="*/ 262918 h 390141"/>
                        <a:gd name="connsiteX140" fmla="*/ 310941 w 570086"/>
                        <a:gd name="connsiteY140" fmla="*/ 246606 h 390141"/>
                        <a:gd name="connsiteX141" fmla="*/ 286136 w 570086"/>
                        <a:gd name="connsiteY141" fmla="*/ 248027 h 390141"/>
                        <a:gd name="connsiteX142" fmla="*/ 286242 w 570086"/>
                        <a:gd name="connsiteY142" fmla="*/ 248803 h 390141"/>
                        <a:gd name="connsiteX143" fmla="*/ 337660 w 570086"/>
                        <a:gd name="connsiteY143" fmla="*/ 268915 h 390141"/>
                        <a:gd name="connsiteX144" fmla="*/ 325027 w 570086"/>
                        <a:gd name="connsiteY144" fmla="*/ 264290 h 390141"/>
                        <a:gd name="connsiteX145" fmla="*/ 287866 w 570086"/>
                        <a:gd name="connsiteY145" fmla="*/ 260837 h 390141"/>
                        <a:gd name="connsiteX146" fmla="*/ 267338 w 570086"/>
                        <a:gd name="connsiteY146" fmla="*/ 271402 h 390141"/>
                        <a:gd name="connsiteX147" fmla="*/ 241357 w 570086"/>
                        <a:gd name="connsiteY147" fmla="*/ 273054 h 390141"/>
                        <a:gd name="connsiteX148" fmla="*/ 240526 w 570086"/>
                        <a:gd name="connsiteY148" fmla="*/ 275029 h 390141"/>
                        <a:gd name="connsiteX149" fmla="*/ 243779 w 570086"/>
                        <a:gd name="connsiteY149" fmla="*/ 276820 h 390141"/>
                        <a:gd name="connsiteX150" fmla="*/ 229468 w 570086"/>
                        <a:gd name="connsiteY150" fmla="*/ 285120 h 390141"/>
                        <a:gd name="connsiteX151" fmla="*/ 184154 w 570086"/>
                        <a:gd name="connsiteY151" fmla="*/ 292036 h 390141"/>
                        <a:gd name="connsiteX152" fmla="*/ 183871 w 570086"/>
                        <a:gd name="connsiteY152" fmla="*/ 296781 h 390141"/>
                        <a:gd name="connsiteX153" fmla="*/ 188329 w 570086"/>
                        <a:gd name="connsiteY153" fmla="*/ 304131 h 390141"/>
                        <a:gd name="connsiteX154" fmla="*/ 130044 w 570086"/>
                        <a:gd name="connsiteY154" fmla="*/ 328647 h 390141"/>
                        <a:gd name="connsiteX155" fmla="*/ 345023 w 570086"/>
                        <a:gd name="connsiteY155" fmla="*/ 270210 h 390141"/>
                        <a:gd name="connsiteX156" fmla="*/ 323935 w 570086"/>
                        <a:gd name="connsiteY156" fmla="*/ 251335 h 390141"/>
                        <a:gd name="connsiteX157" fmla="*/ 341596 w 570086"/>
                        <a:gd name="connsiteY157" fmla="*/ 260454 h 390141"/>
                        <a:gd name="connsiteX158" fmla="*/ 350280 w 570086"/>
                        <a:gd name="connsiteY158" fmla="*/ 268464 h 390141"/>
                        <a:gd name="connsiteX159" fmla="*/ 347848 w 570086"/>
                        <a:gd name="connsiteY159" fmla="*/ 272906 h 390141"/>
                        <a:gd name="connsiteX160" fmla="*/ 344614 w 570086"/>
                        <a:gd name="connsiteY160" fmla="*/ 273270 h 390141"/>
                        <a:gd name="connsiteX161" fmla="*/ 344827 w 570086"/>
                        <a:gd name="connsiteY161" fmla="*/ 272793 h 390141"/>
                        <a:gd name="connsiteX162" fmla="*/ 345023 w 570086"/>
                        <a:gd name="connsiteY162" fmla="*/ 270210 h 390141"/>
                        <a:gd name="connsiteX163" fmla="*/ 283859 w 570086"/>
                        <a:gd name="connsiteY163" fmla="*/ 279410 h 390141"/>
                        <a:gd name="connsiteX164" fmla="*/ 266545 w 570086"/>
                        <a:gd name="connsiteY164" fmla="*/ 280865 h 390141"/>
                        <a:gd name="connsiteX165" fmla="*/ 240113 w 570086"/>
                        <a:gd name="connsiteY165" fmla="*/ 283774 h 390141"/>
                        <a:gd name="connsiteX166" fmla="*/ 248031 w 570086"/>
                        <a:gd name="connsiteY166" fmla="*/ 278324 h 390141"/>
                        <a:gd name="connsiteX167" fmla="*/ 269651 w 570086"/>
                        <a:gd name="connsiteY167" fmla="*/ 275338 h 390141"/>
                        <a:gd name="connsiteX168" fmla="*/ 273496 w 570086"/>
                        <a:gd name="connsiteY168" fmla="*/ 273592 h 390141"/>
                        <a:gd name="connsiteX169" fmla="*/ 275110 w 570086"/>
                        <a:gd name="connsiteY169" fmla="*/ 272797 h 390141"/>
                        <a:gd name="connsiteX170" fmla="*/ 283888 w 570086"/>
                        <a:gd name="connsiteY170" fmla="*/ 275531 h 390141"/>
                        <a:gd name="connsiteX171" fmla="*/ 283849 w 570086"/>
                        <a:gd name="connsiteY171" fmla="*/ 275998 h 390141"/>
                        <a:gd name="connsiteX172" fmla="*/ 283849 w 570086"/>
                        <a:gd name="connsiteY172" fmla="*/ 279281 h 390141"/>
                        <a:gd name="connsiteX173" fmla="*/ 283859 w 570086"/>
                        <a:gd name="connsiteY173" fmla="*/ 279410 h 390141"/>
                        <a:gd name="connsiteX174" fmla="*/ 279372 w 570086"/>
                        <a:gd name="connsiteY174" fmla="*/ 270584 h 390141"/>
                        <a:gd name="connsiteX175" fmla="*/ 313434 w 570086"/>
                        <a:gd name="connsiteY175" fmla="*/ 264515 h 390141"/>
                        <a:gd name="connsiteX176" fmla="*/ 279372 w 570086"/>
                        <a:gd name="connsiteY176" fmla="*/ 270584 h 390141"/>
                        <a:gd name="connsiteX177" fmla="*/ 289956 w 570086"/>
                        <a:gd name="connsiteY177" fmla="*/ 276182 h 390141"/>
                        <a:gd name="connsiteX178" fmla="*/ 301262 w 570086"/>
                        <a:gd name="connsiteY178" fmla="*/ 275022 h 390141"/>
                        <a:gd name="connsiteX179" fmla="*/ 313376 w 570086"/>
                        <a:gd name="connsiteY179" fmla="*/ 269891 h 390141"/>
                        <a:gd name="connsiteX180" fmla="*/ 320234 w 570086"/>
                        <a:gd name="connsiteY180" fmla="*/ 267398 h 390141"/>
                        <a:gd name="connsiteX181" fmla="*/ 337251 w 570086"/>
                        <a:gd name="connsiteY181" fmla="*/ 274095 h 390141"/>
                        <a:gd name="connsiteX182" fmla="*/ 289959 w 570086"/>
                        <a:gd name="connsiteY182" fmla="*/ 278904 h 390141"/>
                        <a:gd name="connsiteX183" fmla="*/ 289956 w 570086"/>
                        <a:gd name="connsiteY183" fmla="*/ 276182 h 390141"/>
                        <a:gd name="connsiteX184" fmla="*/ 292874 w 570086"/>
                        <a:gd name="connsiteY184" fmla="*/ 292613 h 390141"/>
                        <a:gd name="connsiteX185" fmla="*/ 207239 w 570086"/>
                        <a:gd name="connsiteY185" fmla="*/ 300714 h 390141"/>
                        <a:gd name="connsiteX186" fmla="*/ 197773 w 570086"/>
                        <a:gd name="connsiteY186" fmla="*/ 301477 h 390141"/>
                        <a:gd name="connsiteX187" fmla="*/ 192725 w 570086"/>
                        <a:gd name="connsiteY187" fmla="*/ 301342 h 390141"/>
                        <a:gd name="connsiteX188" fmla="*/ 188912 w 570086"/>
                        <a:gd name="connsiteY188" fmla="*/ 296317 h 390141"/>
                        <a:gd name="connsiteX189" fmla="*/ 227104 w 570086"/>
                        <a:gd name="connsiteY189" fmla="*/ 290409 h 390141"/>
                        <a:gd name="connsiteX190" fmla="*/ 229336 w 570086"/>
                        <a:gd name="connsiteY190" fmla="*/ 290113 h 390141"/>
                        <a:gd name="connsiteX191" fmla="*/ 348360 w 570086"/>
                        <a:gd name="connsiteY191" fmla="*/ 276697 h 390141"/>
                        <a:gd name="connsiteX192" fmla="*/ 351472 w 570086"/>
                        <a:gd name="connsiteY192" fmla="*/ 277322 h 390141"/>
                        <a:gd name="connsiteX193" fmla="*/ 351220 w 570086"/>
                        <a:gd name="connsiteY193" fmla="*/ 286754 h 390141"/>
                        <a:gd name="connsiteX194" fmla="*/ 350750 w 570086"/>
                        <a:gd name="connsiteY194" fmla="*/ 287243 h 390141"/>
                        <a:gd name="connsiteX195" fmla="*/ 292874 w 570086"/>
                        <a:gd name="connsiteY195" fmla="*/ 292613 h 390141"/>
                        <a:gd name="connsiteX196" fmla="*/ 498506 w 570086"/>
                        <a:gd name="connsiteY196" fmla="*/ 268017 h 390141"/>
                        <a:gd name="connsiteX197" fmla="*/ 483538 w 570086"/>
                        <a:gd name="connsiteY197" fmla="*/ 296797 h 390141"/>
                        <a:gd name="connsiteX198" fmla="*/ 427360 w 570086"/>
                        <a:gd name="connsiteY198" fmla="*/ 306225 h 390141"/>
                        <a:gd name="connsiteX199" fmla="*/ 415258 w 570086"/>
                        <a:gd name="connsiteY199" fmla="*/ 307075 h 390141"/>
                        <a:gd name="connsiteX200" fmla="*/ 356026 w 570086"/>
                        <a:gd name="connsiteY200" fmla="*/ 321338 h 390141"/>
                        <a:gd name="connsiteX201" fmla="*/ 336381 w 570086"/>
                        <a:gd name="connsiteY201" fmla="*/ 321512 h 390141"/>
                        <a:gd name="connsiteX202" fmla="*/ 335869 w 570086"/>
                        <a:gd name="connsiteY202" fmla="*/ 303587 h 390141"/>
                        <a:gd name="connsiteX203" fmla="*/ 334812 w 570086"/>
                        <a:gd name="connsiteY203" fmla="*/ 294346 h 390141"/>
                        <a:gd name="connsiteX204" fmla="*/ 351813 w 570086"/>
                        <a:gd name="connsiteY204" fmla="*/ 291975 h 390141"/>
                        <a:gd name="connsiteX205" fmla="*/ 354661 w 570086"/>
                        <a:gd name="connsiteY205" fmla="*/ 291804 h 390141"/>
                        <a:gd name="connsiteX206" fmla="*/ 362681 w 570086"/>
                        <a:gd name="connsiteY206" fmla="*/ 290071 h 390141"/>
                        <a:gd name="connsiteX207" fmla="*/ 418737 w 570086"/>
                        <a:gd name="connsiteY207" fmla="*/ 281957 h 390141"/>
                        <a:gd name="connsiteX208" fmla="*/ 418009 w 570086"/>
                        <a:gd name="connsiteY208" fmla="*/ 287095 h 390141"/>
                        <a:gd name="connsiteX209" fmla="*/ 420782 w 570086"/>
                        <a:gd name="connsiteY209" fmla="*/ 287826 h 390141"/>
                        <a:gd name="connsiteX210" fmla="*/ 425569 w 570086"/>
                        <a:gd name="connsiteY210" fmla="*/ 281684 h 390141"/>
                        <a:gd name="connsiteX211" fmla="*/ 445716 w 570086"/>
                        <a:gd name="connsiteY211" fmla="*/ 272294 h 390141"/>
                        <a:gd name="connsiteX212" fmla="*/ 459377 w 570086"/>
                        <a:gd name="connsiteY212" fmla="*/ 245872 h 390141"/>
                        <a:gd name="connsiteX213" fmla="*/ 460794 w 570086"/>
                        <a:gd name="connsiteY213" fmla="*/ 267244 h 390141"/>
                        <a:gd name="connsiteX214" fmla="*/ 450619 w 570086"/>
                        <a:gd name="connsiteY214" fmla="*/ 286193 h 390141"/>
                        <a:gd name="connsiteX215" fmla="*/ 450377 w 570086"/>
                        <a:gd name="connsiteY215" fmla="*/ 288039 h 390141"/>
                        <a:gd name="connsiteX216" fmla="*/ 464015 w 570086"/>
                        <a:gd name="connsiteY216" fmla="*/ 276659 h 390141"/>
                        <a:gd name="connsiteX217" fmla="*/ 465568 w 570086"/>
                        <a:gd name="connsiteY217" fmla="*/ 248626 h 390141"/>
                        <a:gd name="connsiteX218" fmla="*/ 468164 w 570086"/>
                        <a:gd name="connsiteY218" fmla="*/ 230508 h 390141"/>
                        <a:gd name="connsiteX219" fmla="*/ 471366 w 570086"/>
                        <a:gd name="connsiteY219" fmla="*/ 240013 h 390141"/>
                        <a:gd name="connsiteX220" fmla="*/ 474071 w 570086"/>
                        <a:gd name="connsiteY220" fmla="*/ 257149 h 390141"/>
                        <a:gd name="connsiteX221" fmla="*/ 474384 w 570086"/>
                        <a:gd name="connsiteY221" fmla="*/ 278289 h 390141"/>
                        <a:gd name="connsiteX222" fmla="*/ 473740 w 570086"/>
                        <a:gd name="connsiteY222" fmla="*/ 285604 h 390141"/>
                        <a:gd name="connsiteX223" fmla="*/ 476793 w 570086"/>
                        <a:gd name="connsiteY223" fmla="*/ 286409 h 390141"/>
                        <a:gd name="connsiteX224" fmla="*/ 474677 w 570086"/>
                        <a:gd name="connsiteY224" fmla="*/ 233242 h 390141"/>
                        <a:gd name="connsiteX225" fmla="*/ 480726 w 570086"/>
                        <a:gd name="connsiteY225" fmla="*/ 221237 h 390141"/>
                        <a:gd name="connsiteX226" fmla="*/ 485841 w 570086"/>
                        <a:gd name="connsiteY226" fmla="*/ 235381 h 390141"/>
                        <a:gd name="connsiteX227" fmla="*/ 486894 w 570086"/>
                        <a:gd name="connsiteY227" fmla="*/ 265775 h 390141"/>
                        <a:gd name="connsiteX228" fmla="*/ 485397 w 570086"/>
                        <a:gd name="connsiteY228" fmla="*/ 279993 h 390141"/>
                        <a:gd name="connsiteX229" fmla="*/ 488937 w 570086"/>
                        <a:gd name="connsiteY229" fmla="*/ 280952 h 390141"/>
                        <a:gd name="connsiteX230" fmla="*/ 492312 w 570086"/>
                        <a:gd name="connsiteY230" fmla="*/ 268129 h 390141"/>
                        <a:gd name="connsiteX231" fmla="*/ 488879 w 570086"/>
                        <a:gd name="connsiteY231" fmla="*/ 225856 h 390141"/>
                        <a:gd name="connsiteX232" fmla="*/ 498506 w 570086"/>
                        <a:gd name="connsiteY232" fmla="*/ 268017 h 390141"/>
                        <a:gd name="connsiteX233" fmla="*/ 563585 w 570086"/>
                        <a:gd name="connsiteY233" fmla="*/ 89181 h 390141"/>
                        <a:gd name="connsiteX234" fmla="*/ 524053 w 570086"/>
                        <a:gd name="connsiteY234" fmla="*/ 220690 h 390141"/>
                        <a:gd name="connsiteX235" fmla="*/ 516866 w 570086"/>
                        <a:gd name="connsiteY235" fmla="*/ 237594 h 390141"/>
                        <a:gd name="connsiteX236" fmla="*/ 507029 w 570086"/>
                        <a:gd name="connsiteY236" fmla="*/ 251531 h 390141"/>
                        <a:gd name="connsiteX237" fmla="*/ 506359 w 570086"/>
                        <a:gd name="connsiteY237" fmla="*/ 252968 h 390141"/>
                        <a:gd name="connsiteX238" fmla="*/ 504907 w 570086"/>
                        <a:gd name="connsiteY238" fmla="*/ 253999 h 390141"/>
                        <a:gd name="connsiteX239" fmla="*/ 487271 w 570086"/>
                        <a:gd name="connsiteY239" fmla="*/ 222217 h 390141"/>
                        <a:gd name="connsiteX240" fmla="*/ 472619 w 570086"/>
                        <a:gd name="connsiteY240" fmla="*/ 228568 h 390141"/>
                        <a:gd name="connsiteX241" fmla="*/ 468828 w 570086"/>
                        <a:gd name="connsiteY241" fmla="*/ 225972 h 390141"/>
                        <a:gd name="connsiteX242" fmla="*/ 462328 w 570086"/>
                        <a:gd name="connsiteY242" fmla="*/ 239977 h 390141"/>
                        <a:gd name="connsiteX243" fmla="*/ 450825 w 570086"/>
                        <a:gd name="connsiteY243" fmla="*/ 255445 h 390141"/>
                        <a:gd name="connsiteX244" fmla="*/ 441165 w 570086"/>
                        <a:gd name="connsiteY244" fmla="*/ 268725 h 390141"/>
                        <a:gd name="connsiteX245" fmla="*/ 425907 w 570086"/>
                        <a:gd name="connsiteY245" fmla="*/ 274971 h 390141"/>
                        <a:gd name="connsiteX246" fmla="*/ 386588 w 570086"/>
                        <a:gd name="connsiteY246" fmla="*/ 280997 h 390141"/>
                        <a:gd name="connsiteX247" fmla="*/ 368192 w 570086"/>
                        <a:gd name="connsiteY247" fmla="*/ 283326 h 390141"/>
                        <a:gd name="connsiteX248" fmla="*/ 355836 w 570086"/>
                        <a:gd name="connsiteY248" fmla="*/ 284653 h 390141"/>
                        <a:gd name="connsiteX249" fmla="*/ 355543 w 570086"/>
                        <a:gd name="connsiteY249" fmla="*/ 273653 h 390141"/>
                        <a:gd name="connsiteX250" fmla="*/ 355169 w 570086"/>
                        <a:gd name="connsiteY250" fmla="*/ 272571 h 390141"/>
                        <a:gd name="connsiteX251" fmla="*/ 359321 w 570086"/>
                        <a:gd name="connsiteY251" fmla="*/ 260167 h 390141"/>
                        <a:gd name="connsiteX252" fmla="*/ 392231 w 570086"/>
                        <a:gd name="connsiteY252" fmla="*/ 132997 h 390141"/>
                        <a:gd name="connsiteX253" fmla="*/ 403002 w 570086"/>
                        <a:gd name="connsiteY253" fmla="*/ 97040 h 390141"/>
                        <a:gd name="connsiteX254" fmla="*/ 412024 w 570086"/>
                        <a:gd name="connsiteY254" fmla="*/ 83637 h 390141"/>
                        <a:gd name="connsiteX255" fmla="*/ 424429 w 570086"/>
                        <a:gd name="connsiteY255" fmla="*/ 78973 h 390141"/>
                        <a:gd name="connsiteX256" fmla="*/ 444199 w 570086"/>
                        <a:gd name="connsiteY256" fmla="*/ 78461 h 390141"/>
                        <a:gd name="connsiteX257" fmla="*/ 551799 w 570086"/>
                        <a:gd name="connsiteY257" fmla="*/ 76857 h 390141"/>
                        <a:gd name="connsiteX258" fmla="*/ 560012 w 570086"/>
                        <a:gd name="connsiteY258" fmla="*/ 76924 h 390141"/>
                        <a:gd name="connsiteX259" fmla="*/ 562956 w 570086"/>
                        <a:gd name="connsiteY259" fmla="*/ 78657 h 390141"/>
                        <a:gd name="connsiteX260" fmla="*/ 563585 w 570086"/>
                        <a:gd name="connsiteY260" fmla="*/ 89181 h 39014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  <a:cxn ang="0">
                          <a:pos x="connsiteX79" y="connsiteY79"/>
                        </a:cxn>
                        <a:cxn ang="0">
                          <a:pos x="connsiteX80" y="connsiteY80"/>
                        </a:cxn>
                        <a:cxn ang="0">
                          <a:pos x="connsiteX81" y="connsiteY81"/>
                        </a:cxn>
                        <a:cxn ang="0">
                          <a:pos x="connsiteX82" y="connsiteY82"/>
                        </a:cxn>
                        <a:cxn ang="0">
                          <a:pos x="connsiteX83" y="connsiteY83"/>
                        </a:cxn>
                        <a:cxn ang="0">
                          <a:pos x="connsiteX84" y="connsiteY84"/>
                        </a:cxn>
                        <a:cxn ang="0">
                          <a:pos x="connsiteX85" y="connsiteY85"/>
                        </a:cxn>
                        <a:cxn ang="0">
                          <a:pos x="connsiteX86" y="connsiteY86"/>
                        </a:cxn>
                        <a:cxn ang="0">
                          <a:pos x="connsiteX87" y="connsiteY87"/>
                        </a:cxn>
                        <a:cxn ang="0">
                          <a:pos x="connsiteX88" y="connsiteY88"/>
                        </a:cxn>
                        <a:cxn ang="0">
                          <a:pos x="connsiteX89" y="connsiteY89"/>
                        </a:cxn>
                        <a:cxn ang="0">
                          <a:pos x="connsiteX90" y="connsiteY90"/>
                        </a:cxn>
                        <a:cxn ang="0">
                          <a:pos x="connsiteX91" y="connsiteY91"/>
                        </a:cxn>
                        <a:cxn ang="0">
                          <a:pos x="connsiteX92" y="connsiteY92"/>
                        </a:cxn>
                        <a:cxn ang="0">
                          <a:pos x="connsiteX93" y="connsiteY93"/>
                        </a:cxn>
                        <a:cxn ang="0">
                          <a:pos x="connsiteX94" y="connsiteY94"/>
                        </a:cxn>
                        <a:cxn ang="0">
                          <a:pos x="connsiteX95" y="connsiteY95"/>
                        </a:cxn>
                        <a:cxn ang="0">
                          <a:pos x="connsiteX96" y="connsiteY96"/>
                        </a:cxn>
                        <a:cxn ang="0">
                          <a:pos x="connsiteX97" y="connsiteY97"/>
                        </a:cxn>
                        <a:cxn ang="0">
                          <a:pos x="connsiteX98" y="connsiteY98"/>
                        </a:cxn>
                        <a:cxn ang="0">
                          <a:pos x="connsiteX99" y="connsiteY99"/>
                        </a:cxn>
                        <a:cxn ang="0">
                          <a:pos x="connsiteX100" y="connsiteY100"/>
                        </a:cxn>
                        <a:cxn ang="0">
                          <a:pos x="connsiteX101" y="connsiteY101"/>
                        </a:cxn>
                        <a:cxn ang="0">
                          <a:pos x="connsiteX102" y="connsiteY102"/>
                        </a:cxn>
                        <a:cxn ang="0">
                          <a:pos x="connsiteX103" y="connsiteY103"/>
                        </a:cxn>
                        <a:cxn ang="0">
                          <a:pos x="connsiteX104" y="connsiteY104"/>
                        </a:cxn>
                        <a:cxn ang="0">
                          <a:pos x="connsiteX105" y="connsiteY105"/>
                        </a:cxn>
                        <a:cxn ang="0">
                          <a:pos x="connsiteX106" y="connsiteY106"/>
                        </a:cxn>
                        <a:cxn ang="0">
                          <a:pos x="connsiteX107" y="connsiteY107"/>
                        </a:cxn>
                        <a:cxn ang="0">
                          <a:pos x="connsiteX108" y="connsiteY108"/>
                        </a:cxn>
                        <a:cxn ang="0">
                          <a:pos x="connsiteX109" y="connsiteY109"/>
                        </a:cxn>
                        <a:cxn ang="0">
                          <a:pos x="connsiteX110" y="connsiteY110"/>
                        </a:cxn>
                        <a:cxn ang="0">
                          <a:pos x="connsiteX111" y="connsiteY111"/>
                        </a:cxn>
                        <a:cxn ang="0">
                          <a:pos x="connsiteX112" y="connsiteY112"/>
                        </a:cxn>
                        <a:cxn ang="0">
                          <a:pos x="connsiteX113" y="connsiteY113"/>
                        </a:cxn>
                        <a:cxn ang="0">
                          <a:pos x="connsiteX114" y="connsiteY114"/>
                        </a:cxn>
                        <a:cxn ang="0">
                          <a:pos x="connsiteX115" y="connsiteY115"/>
                        </a:cxn>
                        <a:cxn ang="0">
                          <a:pos x="connsiteX116" y="connsiteY116"/>
                        </a:cxn>
                        <a:cxn ang="0">
                          <a:pos x="connsiteX117" y="connsiteY117"/>
                        </a:cxn>
                        <a:cxn ang="0">
                          <a:pos x="connsiteX118" y="connsiteY118"/>
                        </a:cxn>
                        <a:cxn ang="0">
                          <a:pos x="connsiteX119" y="connsiteY119"/>
                        </a:cxn>
                        <a:cxn ang="0">
                          <a:pos x="connsiteX120" y="connsiteY120"/>
                        </a:cxn>
                        <a:cxn ang="0">
                          <a:pos x="connsiteX121" y="connsiteY121"/>
                        </a:cxn>
                        <a:cxn ang="0">
                          <a:pos x="connsiteX122" y="connsiteY122"/>
                        </a:cxn>
                        <a:cxn ang="0">
                          <a:pos x="connsiteX123" y="connsiteY123"/>
                        </a:cxn>
                        <a:cxn ang="0">
                          <a:pos x="connsiteX124" y="connsiteY124"/>
                        </a:cxn>
                        <a:cxn ang="0">
                          <a:pos x="connsiteX125" y="connsiteY125"/>
                        </a:cxn>
                        <a:cxn ang="0">
                          <a:pos x="connsiteX126" y="connsiteY126"/>
                        </a:cxn>
                        <a:cxn ang="0">
                          <a:pos x="connsiteX127" y="connsiteY127"/>
                        </a:cxn>
                        <a:cxn ang="0">
                          <a:pos x="connsiteX128" y="connsiteY128"/>
                        </a:cxn>
                        <a:cxn ang="0">
                          <a:pos x="connsiteX129" y="connsiteY129"/>
                        </a:cxn>
                        <a:cxn ang="0">
                          <a:pos x="connsiteX130" y="connsiteY130"/>
                        </a:cxn>
                        <a:cxn ang="0">
                          <a:pos x="connsiteX131" y="connsiteY131"/>
                        </a:cxn>
                        <a:cxn ang="0">
                          <a:pos x="connsiteX132" y="connsiteY132"/>
                        </a:cxn>
                        <a:cxn ang="0">
                          <a:pos x="connsiteX133" y="connsiteY133"/>
                        </a:cxn>
                        <a:cxn ang="0">
                          <a:pos x="connsiteX134" y="connsiteY134"/>
                        </a:cxn>
                        <a:cxn ang="0">
                          <a:pos x="connsiteX135" y="connsiteY135"/>
                        </a:cxn>
                        <a:cxn ang="0">
                          <a:pos x="connsiteX136" y="connsiteY136"/>
                        </a:cxn>
                        <a:cxn ang="0">
                          <a:pos x="connsiteX137" y="connsiteY137"/>
                        </a:cxn>
                        <a:cxn ang="0">
                          <a:pos x="connsiteX138" y="connsiteY138"/>
                        </a:cxn>
                        <a:cxn ang="0">
                          <a:pos x="connsiteX139" y="connsiteY139"/>
                        </a:cxn>
                        <a:cxn ang="0">
                          <a:pos x="connsiteX140" y="connsiteY140"/>
                        </a:cxn>
                        <a:cxn ang="0">
                          <a:pos x="connsiteX141" y="connsiteY141"/>
                        </a:cxn>
                        <a:cxn ang="0">
                          <a:pos x="connsiteX142" y="connsiteY142"/>
                        </a:cxn>
                        <a:cxn ang="0">
                          <a:pos x="connsiteX143" y="connsiteY143"/>
                        </a:cxn>
                        <a:cxn ang="0">
                          <a:pos x="connsiteX144" y="connsiteY144"/>
                        </a:cxn>
                        <a:cxn ang="0">
                          <a:pos x="connsiteX145" y="connsiteY145"/>
                        </a:cxn>
                        <a:cxn ang="0">
                          <a:pos x="connsiteX146" y="connsiteY146"/>
                        </a:cxn>
                        <a:cxn ang="0">
                          <a:pos x="connsiteX147" y="connsiteY147"/>
                        </a:cxn>
                        <a:cxn ang="0">
                          <a:pos x="connsiteX148" y="connsiteY148"/>
                        </a:cxn>
                        <a:cxn ang="0">
                          <a:pos x="connsiteX149" y="connsiteY149"/>
                        </a:cxn>
                        <a:cxn ang="0">
                          <a:pos x="connsiteX150" y="connsiteY150"/>
                        </a:cxn>
                        <a:cxn ang="0">
                          <a:pos x="connsiteX151" y="connsiteY151"/>
                        </a:cxn>
                        <a:cxn ang="0">
                          <a:pos x="connsiteX152" y="connsiteY152"/>
                        </a:cxn>
                        <a:cxn ang="0">
                          <a:pos x="connsiteX153" y="connsiteY153"/>
                        </a:cxn>
                        <a:cxn ang="0">
                          <a:pos x="connsiteX154" y="connsiteY154"/>
                        </a:cxn>
                        <a:cxn ang="0">
                          <a:pos x="connsiteX155" y="connsiteY155"/>
                        </a:cxn>
                        <a:cxn ang="0">
                          <a:pos x="connsiteX156" y="connsiteY156"/>
                        </a:cxn>
                        <a:cxn ang="0">
                          <a:pos x="connsiteX157" y="connsiteY157"/>
                        </a:cxn>
                        <a:cxn ang="0">
                          <a:pos x="connsiteX158" y="connsiteY158"/>
                        </a:cxn>
                        <a:cxn ang="0">
                          <a:pos x="connsiteX159" y="connsiteY159"/>
                        </a:cxn>
                        <a:cxn ang="0">
                          <a:pos x="connsiteX160" y="connsiteY160"/>
                        </a:cxn>
                        <a:cxn ang="0">
                          <a:pos x="connsiteX161" y="connsiteY161"/>
                        </a:cxn>
                        <a:cxn ang="0">
                          <a:pos x="connsiteX162" y="connsiteY162"/>
                        </a:cxn>
                        <a:cxn ang="0">
                          <a:pos x="connsiteX163" y="connsiteY163"/>
                        </a:cxn>
                        <a:cxn ang="0">
                          <a:pos x="connsiteX164" y="connsiteY164"/>
                        </a:cxn>
                        <a:cxn ang="0">
                          <a:pos x="connsiteX165" y="connsiteY165"/>
                        </a:cxn>
                        <a:cxn ang="0">
                          <a:pos x="connsiteX166" y="connsiteY166"/>
                        </a:cxn>
                        <a:cxn ang="0">
                          <a:pos x="connsiteX167" y="connsiteY167"/>
                        </a:cxn>
                        <a:cxn ang="0">
                          <a:pos x="connsiteX168" y="connsiteY168"/>
                        </a:cxn>
                        <a:cxn ang="0">
                          <a:pos x="connsiteX169" y="connsiteY169"/>
                        </a:cxn>
                        <a:cxn ang="0">
                          <a:pos x="connsiteX170" y="connsiteY170"/>
                        </a:cxn>
                        <a:cxn ang="0">
                          <a:pos x="connsiteX171" y="connsiteY171"/>
                        </a:cxn>
                        <a:cxn ang="0">
                          <a:pos x="connsiteX172" y="connsiteY172"/>
                        </a:cxn>
                        <a:cxn ang="0">
                          <a:pos x="connsiteX173" y="connsiteY173"/>
                        </a:cxn>
                        <a:cxn ang="0">
                          <a:pos x="connsiteX174" y="connsiteY174"/>
                        </a:cxn>
                        <a:cxn ang="0">
                          <a:pos x="connsiteX175" y="connsiteY175"/>
                        </a:cxn>
                        <a:cxn ang="0">
                          <a:pos x="connsiteX176" y="connsiteY176"/>
                        </a:cxn>
                        <a:cxn ang="0">
                          <a:pos x="connsiteX177" y="connsiteY177"/>
                        </a:cxn>
                        <a:cxn ang="0">
                          <a:pos x="connsiteX178" y="connsiteY178"/>
                        </a:cxn>
                        <a:cxn ang="0">
                          <a:pos x="connsiteX179" y="connsiteY179"/>
                        </a:cxn>
                        <a:cxn ang="0">
                          <a:pos x="connsiteX180" y="connsiteY180"/>
                        </a:cxn>
                        <a:cxn ang="0">
                          <a:pos x="connsiteX181" y="connsiteY181"/>
                        </a:cxn>
                        <a:cxn ang="0">
                          <a:pos x="connsiteX182" y="connsiteY182"/>
                        </a:cxn>
                        <a:cxn ang="0">
                          <a:pos x="connsiteX183" y="connsiteY183"/>
                        </a:cxn>
                        <a:cxn ang="0">
                          <a:pos x="connsiteX184" y="connsiteY184"/>
                        </a:cxn>
                        <a:cxn ang="0">
                          <a:pos x="connsiteX185" y="connsiteY185"/>
                        </a:cxn>
                        <a:cxn ang="0">
                          <a:pos x="connsiteX186" y="connsiteY186"/>
                        </a:cxn>
                        <a:cxn ang="0">
                          <a:pos x="connsiteX187" y="connsiteY187"/>
                        </a:cxn>
                        <a:cxn ang="0">
                          <a:pos x="connsiteX188" y="connsiteY188"/>
                        </a:cxn>
                        <a:cxn ang="0">
                          <a:pos x="connsiteX189" y="connsiteY189"/>
                        </a:cxn>
                        <a:cxn ang="0">
                          <a:pos x="connsiteX190" y="connsiteY190"/>
                        </a:cxn>
                        <a:cxn ang="0">
                          <a:pos x="connsiteX191" y="connsiteY191"/>
                        </a:cxn>
                        <a:cxn ang="0">
                          <a:pos x="connsiteX192" y="connsiteY192"/>
                        </a:cxn>
                        <a:cxn ang="0">
                          <a:pos x="connsiteX193" y="connsiteY193"/>
                        </a:cxn>
                        <a:cxn ang="0">
                          <a:pos x="connsiteX194" y="connsiteY194"/>
                        </a:cxn>
                        <a:cxn ang="0">
                          <a:pos x="connsiteX195" y="connsiteY195"/>
                        </a:cxn>
                        <a:cxn ang="0">
                          <a:pos x="connsiteX196" y="connsiteY196"/>
                        </a:cxn>
                        <a:cxn ang="0">
                          <a:pos x="connsiteX197" y="connsiteY197"/>
                        </a:cxn>
                        <a:cxn ang="0">
                          <a:pos x="connsiteX198" y="connsiteY198"/>
                        </a:cxn>
                        <a:cxn ang="0">
                          <a:pos x="connsiteX199" y="connsiteY199"/>
                        </a:cxn>
                        <a:cxn ang="0">
                          <a:pos x="connsiteX200" y="connsiteY200"/>
                        </a:cxn>
                        <a:cxn ang="0">
                          <a:pos x="connsiteX201" y="connsiteY201"/>
                        </a:cxn>
                        <a:cxn ang="0">
                          <a:pos x="connsiteX202" y="connsiteY202"/>
                        </a:cxn>
                        <a:cxn ang="0">
                          <a:pos x="connsiteX203" y="connsiteY203"/>
                        </a:cxn>
                        <a:cxn ang="0">
                          <a:pos x="connsiteX204" y="connsiteY204"/>
                        </a:cxn>
                        <a:cxn ang="0">
                          <a:pos x="connsiteX205" y="connsiteY205"/>
                        </a:cxn>
                        <a:cxn ang="0">
                          <a:pos x="connsiteX206" y="connsiteY206"/>
                        </a:cxn>
                        <a:cxn ang="0">
                          <a:pos x="connsiteX207" y="connsiteY207"/>
                        </a:cxn>
                        <a:cxn ang="0">
                          <a:pos x="connsiteX208" y="connsiteY208"/>
                        </a:cxn>
                        <a:cxn ang="0">
                          <a:pos x="connsiteX209" y="connsiteY209"/>
                        </a:cxn>
                        <a:cxn ang="0">
                          <a:pos x="connsiteX210" y="connsiteY210"/>
                        </a:cxn>
                        <a:cxn ang="0">
                          <a:pos x="connsiteX211" y="connsiteY211"/>
                        </a:cxn>
                        <a:cxn ang="0">
                          <a:pos x="connsiteX212" y="connsiteY212"/>
                        </a:cxn>
                        <a:cxn ang="0">
                          <a:pos x="connsiteX213" y="connsiteY213"/>
                        </a:cxn>
                        <a:cxn ang="0">
                          <a:pos x="connsiteX214" y="connsiteY214"/>
                        </a:cxn>
                        <a:cxn ang="0">
                          <a:pos x="connsiteX215" y="connsiteY215"/>
                        </a:cxn>
                        <a:cxn ang="0">
                          <a:pos x="connsiteX216" y="connsiteY216"/>
                        </a:cxn>
                        <a:cxn ang="0">
                          <a:pos x="connsiteX217" y="connsiteY217"/>
                        </a:cxn>
                        <a:cxn ang="0">
                          <a:pos x="connsiteX218" y="connsiteY218"/>
                        </a:cxn>
                        <a:cxn ang="0">
                          <a:pos x="connsiteX219" y="connsiteY219"/>
                        </a:cxn>
                        <a:cxn ang="0">
                          <a:pos x="connsiteX220" y="connsiteY220"/>
                        </a:cxn>
                        <a:cxn ang="0">
                          <a:pos x="connsiteX221" y="connsiteY221"/>
                        </a:cxn>
                        <a:cxn ang="0">
                          <a:pos x="connsiteX222" y="connsiteY222"/>
                        </a:cxn>
                        <a:cxn ang="0">
                          <a:pos x="connsiteX223" y="connsiteY223"/>
                        </a:cxn>
                        <a:cxn ang="0">
                          <a:pos x="connsiteX224" y="connsiteY224"/>
                        </a:cxn>
                        <a:cxn ang="0">
                          <a:pos x="connsiteX225" y="connsiteY225"/>
                        </a:cxn>
                        <a:cxn ang="0">
                          <a:pos x="connsiteX226" y="connsiteY226"/>
                        </a:cxn>
                        <a:cxn ang="0">
                          <a:pos x="connsiteX227" y="connsiteY227"/>
                        </a:cxn>
                        <a:cxn ang="0">
                          <a:pos x="connsiteX228" y="connsiteY228"/>
                        </a:cxn>
                        <a:cxn ang="0">
                          <a:pos x="connsiteX229" y="connsiteY229"/>
                        </a:cxn>
                        <a:cxn ang="0">
                          <a:pos x="connsiteX230" y="connsiteY230"/>
                        </a:cxn>
                        <a:cxn ang="0">
                          <a:pos x="connsiteX231" y="connsiteY231"/>
                        </a:cxn>
                        <a:cxn ang="0">
                          <a:pos x="connsiteX232" y="connsiteY232"/>
                        </a:cxn>
                        <a:cxn ang="0">
                          <a:pos x="connsiteX233" y="connsiteY233"/>
                        </a:cxn>
                        <a:cxn ang="0">
                          <a:pos x="connsiteX234" y="connsiteY234"/>
                        </a:cxn>
                        <a:cxn ang="0">
                          <a:pos x="connsiteX235" y="connsiteY235"/>
                        </a:cxn>
                        <a:cxn ang="0">
                          <a:pos x="connsiteX236" y="connsiteY236"/>
                        </a:cxn>
                        <a:cxn ang="0">
                          <a:pos x="connsiteX237" y="connsiteY237"/>
                        </a:cxn>
                        <a:cxn ang="0">
                          <a:pos x="connsiteX238" y="connsiteY238"/>
                        </a:cxn>
                        <a:cxn ang="0">
                          <a:pos x="connsiteX239" y="connsiteY239"/>
                        </a:cxn>
                        <a:cxn ang="0">
                          <a:pos x="connsiteX240" y="connsiteY240"/>
                        </a:cxn>
                        <a:cxn ang="0">
                          <a:pos x="connsiteX241" y="connsiteY241"/>
                        </a:cxn>
                        <a:cxn ang="0">
                          <a:pos x="connsiteX242" y="connsiteY242"/>
                        </a:cxn>
                        <a:cxn ang="0">
                          <a:pos x="connsiteX243" y="connsiteY243"/>
                        </a:cxn>
                        <a:cxn ang="0">
                          <a:pos x="connsiteX244" y="connsiteY244"/>
                        </a:cxn>
                        <a:cxn ang="0">
                          <a:pos x="connsiteX245" y="connsiteY245"/>
                        </a:cxn>
                        <a:cxn ang="0">
                          <a:pos x="connsiteX246" y="connsiteY246"/>
                        </a:cxn>
                        <a:cxn ang="0">
                          <a:pos x="connsiteX247" y="connsiteY247"/>
                        </a:cxn>
                        <a:cxn ang="0">
                          <a:pos x="connsiteX248" y="connsiteY248"/>
                        </a:cxn>
                        <a:cxn ang="0">
                          <a:pos x="connsiteX249" y="connsiteY249"/>
                        </a:cxn>
                        <a:cxn ang="0">
                          <a:pos x="connsiteX250" y="connsiteY250"/>
                        </a:cxn>
                        <a:cxn ang="0">
                          <a:pos x="connsiteX251" y="connsiteY251"/>
                        </a:cxn>
                        <a:cxn ang="0">
                          <a:pos x="connsiteX252" y="connsiteY252"/>
                        </a:cxn>
                        <a:cxn ang="0">
                          <a:pos x="connsiteX253" y="connsiteY253"/>
                        </a:cxn>
                        <a:cxn ang="0">
                          <a:pos x="connsiteX254" y="connsiteY254"/>
                        </a:cxn>
                        <a:cxn ang="0">
                          <a:pos x="connsiteX255" y="connsiteY255"/>
                        </a:cxn>
                        <a:cxn ang="0">
                          <a:pos x="connsiteX256" y="connsiteY256"/>
                        </a:cxn>
                        <a:cxn ang="0">
                          <a:pos x="connsiteX257" y="connsiteY257"/>
                        </a:cxn>
                        <a:cxn ang="0">
                          <a:pos x="connsiteX258" y="connsiteY258"/>
                        </a:cxn>
                        <a:cxn ang="0">
                          <a:pos x="connsiteX259" y="connsiteY259"/>
                        </a:cxn>
                        <a:cxn ang="0">
                          <a:pos x="connsiteX260" y="connsiteY260"/>
                        </a:cxn>
                      </a:cxnLst>
                      <a:rect l="l" t="t" r="r" b="b"/>
                      <a:pathLst>
                        <a:path w="570086" h="390141">
                          <a:moveTo>
                            <a:pt x="569688" y="80007"/>
                          </a:moveTo>
                          <a:cubicBezTo>
                            <a:pt x="569289" y="77826"/>
                            <a:pt x="568593" y="75182"/>
                            <a:pt x="566802" y="73758"/>
                          </a:cubicBezTo>
                          <a:cubicBezTo>
                            <a:pt x="564351" y="71806"/>
                            <a:pt x="561104" y="70479"/>
                            <a:pt x="557961" y="70708"/>
                          </a:cubicBezTo>
                          <a:cubicBezTo>
                            <a:pt x="514273" y="70843"/>
                            <a:pt x="470580" y="71710"/>
                            <a:pt x="426906" y="72718"/>
                          </a:cubicBezTo>
                          <a:cubicBezTo>
                            <a:pt x="423936" y="72640"/>
                            <a:pt x="420947" y="73314"/>
                            <a:pt x="418180" y="74370"/>
                          </a:cubicBezTo>
                          <a:cubicBezTo>
                            <a:pt x="401904" y="78161"/>
                            <a:pt x="397501" y="92328"/>
                            <a:pt x="393526" y="106642"/>
                          </a:cubicBezTo>
                          <a:cubicBezTo>
                            <a:pt x="383492" y="139455"/>
                            <a:pt x="375275" y="172764"/>
                            <a:pt x="366939" y="206037"/>
                          </a:cubicBezTo>
                          <a:cubicBezTo>
                            <a:pt x="359376" y="149540"/>
                            <a:pt x="365454" y="107785"/>
                            <a:pt x="305143" y="80126"/>
                          </a:cubicBezTo>
                          <a:cubicBezTo>
                            <a:pt x="293087" y="73774"/>
                            <a:pt x="279855" y="70064"/>
                            <a:pt x="267898" y="63525"/>
                          </a:cubicBezTo>
                          <a:cubicBezTo>
                            <a:pt x="262819" y="58465"/>
                            <a:pt x="253494" y="58101"/>
                            <a:pt x="246630" y="60146"/>
                          </a:cubicBezTo>
                          <a:cubicBezTo>
                            <a:pt x="243531" y="54071"/>
                            <a:pt x="241869" y="47326"/>
                            <a:pt x="241656" y="40514"/>
                          </a:cubicBezTo>
                          <a:cubicBezTo>
                            <a:pt x="241614" y="39135"/>
                            <a:pt x="239485" y="38294"/>
                            <a:pt x="238835" y="39750"/>
                          </a:cubicBezTo>
                          <a:cubicBezTo>
                            <a:pt x="232441" y="54329"/>
                            <a:pt x="245499" y="74106"/>
                            <a:pt x="257736" y="81869"/>
                          </a:cubicBezTo>
                          <a:cubicBezTo>
                            <a:pt x="249223" y="91770"/>
                            <a:pt x="233417" y="91545"/>
                            <a:pt x="221412" y="90881"/>
                          </a:cubicBezTo>
                          <a:cubicBezTo>
                            <a:pt x="196194" y="88829"/>
                            <a:pt x="171209" y="80896"/>
                            <a:pt x="149367" y="68150"/>
                          </a:cubicBezTo>
                          <a:cubicBezTo>
                            <a:pt x="148590" y="64968"/>
                            <a:pt x="147763" y="61798"/>
                            <a:pt x="146867" y="58648"/>
                          </a:cubicBezTo>
                          <a:cubicBezTo>
                            <a:pt x="157062" y="48850"/>
                            <a:pt x="163124" y="34870"/>
                            <a:pt x="161842" y="20640"/>
                          </a:cubicBezTo>
                          <a:cubicBezTo>
                            <a:pt x="161278" y="14713"/>
                            <a:pt x="159703" y="5127"/>
                            <a:pt x="155838" y="573"/>
                          </a:cubicBezTo>
                          <a:cubicBezTo>
                            <a:pt x="154649" y="-709"/>
                            <a:pt x="152630" y="344"/>
                            <a:pt x="152556" y="1932"/>
                          </a:cubicBezTo>
                          <a:cubicBezTo>
                            <a:pt x="152404" y="5188"/>
                            <a:pt x="153867" y="8529"/>
                            <a:pt x="154488" y="11714"/>
                          </a:cubicBezTo>
                          <a:cubicBezTo>
                            <a:pt x="157716" y="26241"/>
                            <a:pt x="155232" y="40829"/>
                            <a:pt x="144815" y="51868"/>
                          </a:cubicBezTo>
                          <a:cubicBezTo>
                            <a:pt x="143920" y="49095"/>
                            <a:pt x="142966" y="46341"/>
                            <a:pt x="141933" y="43612"/>
                          </a:cubicBezTo>
                          <a:cubicBezTo>
                            <a:pt x="141353" y="42079"/>
                            <a:pt x="139687" y="42005"/>
                            <a:pt x="138837" y="42875"/>
                          </a:cubicBezTo>
                          <a:cubicBezTo>
                            <a:pt x="109007" y="54603"/>
                            <a:pt x="74996" y="57212"/>
                            <a:pt x="48319" y="76235"/>
                          </a:cubicBezTo>
                          <a:cubicBezTo>
                            <a:pt x="5630" y="109918"/>
                            <a:pt x="2709" y="197830"/>
                            <a:pt x="0" y="248897"/>
                          </a:cubicBezTo>
                          <a:cubicBezTo>
                            <a:pt x="232" y="278115"/>
                            <a:pt x="-68" y="314873"/>
                            <a:pt x="13847" y="340996"/>
                          </a:cubicBezTo>
                          <a:cubicBezTo>
                            <a:pt x="20132" y="352283"/>
                            <a:pt x="30710" y="357803"/>
                            <a:pt x="43584" y="358042"/>
                          </a:cubicBezTo>
                          <a:cubicBezTo>
                            <a:pt x="42341" y="365009"/>
                            <a:pt x="40804" y="371773"/>
                            <a:pt x="39584" y="378727"/>
                          </a:cubicBezTo>
                          <a:cubicBezTo>
                            <a:pt x="39033" y="381952"/>
                            <a:pt x="38147" y="385124"/>
                            <a:pt x="39613" y="388175"/>
                          </a:cubicBezTo>
                          <a:cubicBezTo>
                            <a:pt x="41046" y="391164"/>
                            <a:pt x="44976" y="390404"/>
                            <a:pt x="46586" y="388175"/>
                          </a:cubicBezTo>
                          <a:cubicBezTo>
                            <a:pt x="48264" y="385852"/>
                            <a:pt x="47952" y="382206"/>
                            <a:pt x="48316" y="379423"/>
                          </a:cubicBezTo>
                          <a:cubicBezTo>
                            <a:pt x="49208" y="372337"/>
                            <a:pt x="50822" y="365370"/>
                            <a:pt x="50306" y="358171"/>
                          </a:cubicBezTo>
                          <a:cubicBezTo>
                            <a:pt x="73543" y="358235"/>
                            <a:pt x="96036" y="351149"/>
                            <a:pt x="117601" y="343148"/>
                          </a:cubicBezTo>
                          <a:cubicBezTo>
                            <a:pt x="134965" y="336751"/>
                            <a:pt x="152221" y="329980"/>
                            <a:pt x="168561" y="321232"/>
                          </a:cubicBezTo>
                          <a:cubicBezTo>
                            <a:pt x="172204" y="340738"/>
                            <a:pt x="172925" y="360728"/>
                            <a:pt x="171424" y="380496"/>
                          </a:cubicBezTo>
                          <a:cubicBezTo>
                            <a:pt x="171102" y="384442"/>
                            <a:pt x="177258" y="384422"/>
                            <a:pt x="177577" y="380496"/>
                          </a:cubicBezTo>
                          <a:cubicBezTo>
                            <a:pt x="178469" y="364268"/>
                            <a:pt x="179947" y="333620"/>
                            <a:pt x="172410" y="319190"/>
                          </a:cubicBezTo>
                          <a:cubicBezTo>
                            <a:pt x="179268" y="315501"/>
                            <a:pt x="186064" y="311720"/>
                            <a:pt x="192754" y="307742"/>
                          </a:cubicBezTo>
                          <a:cubicBezTo>
                            <a:pt x="193389" y="307365"/>
                            <a:pt x="193762" y="306882"/>
                            <a:pt x="193930" y="306370"/>
                          </a:cubicBezTo>
                          <a:cubicBezTo>
                            <a:pt x="204727" y="306940"/>
                            <a:pt x="215389" y="304331"/>
                            <a:pt x="226108" y="303390"/>
                          </a:cubicBezTo>
                          <a:cubicBezTo>
                            <a:pt x="245129" y="301229"/>
                            <a:pt x="264223" y="299796"/>
                            <a:pt x="283314" y="298388"/>
                          </a:cubicBezTo>
                          <a:cubicBezTo>
                            <a:pt x="282615" y="303796"/>
                            <a:pt x="283150" y="309571"/>
                            <a:pt x="283005" y="314976"/>
                          </a:cubicBezTo>
                          <a:cubicBezTo>
                            <a:pt x="282834" y="321264"/>
                            <a:pt x="282602" y="327548"/>
                            <a:pt x="282383" y="333832"/>
                          </a:cubicBezTo>
                          <a:cubicBezTo>
                            <a:pt x="282171" y="339949"/>
                            <a:pt x="282077" y="346072"/>
                            <a:pt x="281968" y="352189"/>
                          </a:cubicBezTo>
                          <a:cubicBezTo>
                            <a:pt x="281855" y="358412"/>
                            <a:pt x="281250" y="364909"/>
                            <a:pt x="282296" y="371058"/>
                          </a:cubicBezTo>
                          <a:cubicBezTo>
                            <a:pt x="282796" y="373996"/>
                            <a:pt x="287727" y="373996"/>
                            <a:pt x="288230" y="371058"/>
                          </a:cubicBezTo>
                          <a:cubicBezTo>
                            <a:pt x="289257" y="365061"/>
                            <a:pt x="288784" y="358763"/>
                            <a:pt x="288864" y="352688"/>
                          </a:cubicBezTo>
                          <a:cubicBezTo>
                            <a:pt x="289109" y="340287"/>
                            <a:pt x="289257" y="327883"/>
                            <a:pt x="289276" y="315476"/>
                          </a:cubicBezTo>
                          <a:cubicBezTo>
                            <a:pt x="289296" y="309794"/>
                            <a:pt x="289995" y="303635"/>
                            <a:pt x="289206" y="297960"/>
                          </a:cubicBezTo>
                          <a:cubicBezTo>
                            <a:pt x="302364" y="296987"/>
                            <a:pt x="315528" y="296078"/>
                            <a:pt x="328673" y="294935"/>
                          </a:cubicBezTo>
                          <a:cubicBezTo>
                            <a:pt x="326805" y="300172"/>
                            <a:pt x="327214" y="306563"/>
                            <a:pt x="327046" y="311997"/>
                          </a:cubicBezTo>
                          <a:cubicBezTo>
                            <a:pt x="326856" y="318175"/>
                            <a:pt x="327150" y="324385"/>
                            <a:pt x="327407" y="330557"/>
                          </a:cubicBezTo>
                          <a:cubicBezTo>
                            <a:pt x="327797" y="339869"/>
                            <a:pt x="328415" y="349168"/>
                            <a:pt x="329221" y="358454"/>
                          </a:cubicBezTo>
                          <a:cubicBezTo>
                            <a:pt x="329501" y="361685"/>
                            <a:pt x="329588" y="364796"/>
                            <a:pt x="331276" y="367660"/>
                          </a:cubicBezTo>
                          <a:cubicBezTo>
                            <a:pt x="332996" y="370578"/>
                            <a:pt x="337090" y="369734"/>
                            <a:pt x="338130" y="366764"/>
                          </a:cubicBezTo>
                          <a:cubicBezTo>
                            <a:pt x="339148" y="363856"/>
                            <a:pt x="338671" y="360989"/>
                            <a:pt x="338414" y="357994"/>
                          </a:cubicBezTo>
                          <a:cubicBezTo>
                            <a:pt x="338159" y="355037"/>
                            <a:pt x="337924" y="352080"/>
                            <a:pt x="337708" y="349120"/>
                          </a:cubicBezTo>
                          <a:cubicBezTo>
                            <a:pt x="337096" y="340545"/>
                            <a:pt x="336597" y="331961"/>
                            <a:pt x="336429" y="323364"/>
                          </a:cubicBezTo>
                          <a:cubicBezTo>
                            <a:pt x="343342" y="323715"/>
                            <a:pt x="350100" y="325519"/>
                            <a:pt x="357002" y="325870"/>
                          </a:cubicBezTo>
                          <a:cubicBezTo>
                            <a:pt x="378467" y="326395"/>
                            <a:pt x="398976" y="318400"/>
                            <a:pt x="418895" y="311340"/>
                          </a:cubicBezTo>
                          <a:cubicBezTo>
                            <a:pt x="424129" y="312744"/>
                            <a:pt x="429566" y="312377"/>
                            <a:pt x="434952" y="312345"/>
                          </a:cubicBezTo>
                          <a:cubicBezTo>
                            <a:pt x="440914" y="312235"/>
                            <a:pt x="446879" y="311920"/>
                            <a:pt x="452803" y="311237"/>
                          </a:cubicBezTo>
                          <a:cubicBezTo>
                            <a:pt x="485513" y="307890"/>
                            <a:pt x="504755" y="296359"/>
                            <a:pt x="504910" y="260953"/>
                          </a:cubicBezTo>
                          <a:cubicBezTo>
                            <a:pt x="508868" y="259052"/>
                            <a:pt x="513008" y="256443"/>
                            <a:pt x="514512" y="252105"/>
                          </a:cubicBezTo>
                          <a:cubicBezTo>
                            <a:pt x="521337" y="244075"/>
                            <a:pt x="525434" y="234337"/>
                            <a:pt x="529090" y="224565"/>
                          </a:cubicBezTo>
                          <a:cubicBezTo>
                            <a:pt x="533819" y="212808"/>
                            <a:pt x="538331" y="200961"/>
                            <a:pt x="542577" y="189020"/>
                          </a:cubicBezTo>
                          <a:cubicBezTo>
                            <a:pt x="552926" y="159445"/>
                            <a:pt x="562576" y="129399"/>
                            <a:pt x="568339" y="98554"/>
                          </a:cubicBezTo>
                          <a:cubicBezTo>
                            <a:pt x="569357" y="92611"/>
                            <a:pt x="570793" y="86040"/>
                            <a:pt x="569688" y="80007"/>
                          </a:cubicBezTo>
                          <a:close/>
                          <a:moveTo>
                            <a:pt x="274521" y="75243"/>
                          </a:moveTo>
                          <a:cubicBezTo>
                            <a:pt x="280663" y="79021"/>
                            <a:pt x="287205" y="81878"/>
                            <a:pt x="293734" y="84909"/>
                          </a:cubicBezTo>
                          <a:cubicBezTo>
                            <a:pt x="353131" y="109451"/>
                            <a:pt x="351030" y="144373"/>
                            <a:pt x="356848" y="200494"/>
                          </a:cubicBezTo>
                          <a:cubicBezTo>
                            <a:pt x="358207" y="207657"/>
                            <a:pt x="358133" y="217221"/>
                            <a:pt x="362787" y="222519"/>
                          </a:cubicBezTo>
                          <a:cubicBezTo>
                            <a:pt x="361515" y="227541"/>
                            <a:pt x="360236" y="232559"/>
                            <a:pt x="358938" y="237571"/>
                          </a:cubicBezTo>
                          <a:cubicBezTo>
                            <a:pt x="354213" y="233548"/>
                            <a:pt x="348946" y="230121"/>
                            <a:pt x="343532" y="227077"/>
                          </a:cubicBezTo>
                          <a:cubicBezTo>
                            <a:pt x="341783" y="202388"/>
                            <a:pt x="342011" y="176938"/>
                            <a:pt x="333105" y="153405"/>
                          </a:cubicBezTo>
                          <a:cubicBezTo>
                            <a:pt x="332741" y="152403"/>
                            <a:pt x="331173" y="152796"/>
                            <a:pt x="331482" y="153853"/>
                          </a:cubicBezTo>
                          <a:cubicBezTo>
                            <a:pt x="338230" y="176645"/>
                            <a:pt x="337782" y="200542"/>
                            <a:pt x="337876" y="224052"/>
                          </a:cubicBezTo>
                          <a:cubicBezTo>
                            <a:pt x="323313" y="216589"/>
                            <a:pt x="305942" y="211281"/>
                            <a:pt x="289943" y="217143"/>
                          </a:cubicBezTo>
                          <a:cubicBezTo>
                            <a:pt x="289995" y="167327"/>
                            <a:pt x="279810" y="117967"/>
                            <a:pt x="267280" y="69964"/>
                          </a:cubicBezTo>
                          <a:cubicBezTo>
                            <a:pt x="269580" y="71880"/>
                            <a:pt x="271973" y="73678"/>
                            <a:pt x="274521" y="75243"/>
                          </a:cubicBezTo>
                          <a:close/>
                          <a:moveTo>
                            <a:pt x="254512" y="71191"/>
                          </a:moveTo>
                          <a:cubicBezTo>
                            <a:pt x="252647" y="69268"/>
                            <a:pt x="250968" y="67184"/>
                            <a:pt x="249474" y="64971"/>
                          </a:cubicBezTo>
                          <a:cubicBezTo>
                            <a:pt x="253281" y="64813"/>
                            <a:pt x="256931" y="64601"/>
                            <a:pt x="260480" y="65847"/>
                          </a:cubicBezTo>
                          <a:cubicBezTo>
                            <a:pt x="260751" y="69684"/>
                            <a:pt x="261778" y="73368"/>
                            <a:pt x="262741" y="77086"/>
                          </a:cubicBezTo>
                          <a:cubicBezTo>
                            <a:pt x="262468" y="77160"/>
                            <a:pt x="262203" y="77269"/>
                            <a:pt x="261955" y="77401"/>
                          </a:cubicBezTo>
                          <a:cubicBezTo>
                            <a:pt x="259430" y="75449"/>
                            <a:pt x="256679" y="73613"/>
                            <a:pt x="254512" y="71191"/>
                          </a:cubicBezTo>
                          <a:close/>
                          <a:moveTo>
                            <a:pt x="162106" y="81824"/>
                          </a:moveTo>
                          <a:cubicBezTo>
                            <a:pt x="188519" y="93703"/>
                            <a:pt x="242420" y="111329"/>
                            <a:pt x="264751" y="85512"/>
                          </a:cubicBezTo>
                          <a:cubicBezTo>
                            <a:pt x="272137" y="118450"/>
                            <a:pt x="278531" y="151711"/>
                            <a:pt x="281243" y="185397"/>
                          </a:cubicBezTo>
                          <a:cubicBezTo>
                            <a:pt x="282493" y="196918"/>
                            <a:pt x="281684" y="208717"/>
                            <a:pt x="283079" y="220123"/>
                          </a:cubicBezTo>
                          <a:cubicBezTo>
                            <a:pt x="247222" y="238686"/>
                            <a:pt x="206917" y="245882"/>
                            <a:pt x="168803" y="258440"/>
                          </a:cubicBezTo>
                          <a:cubicBezTo>
                            <a:pt x="169192" y="197344"/>
                            <a:pt x="164190" y="136034"/>
                            <a:pt x="151232" y="76261"/>
                          </a:cubicBezTo>
                          <a:cubicBezTo>
                            <a:pt x="154701" y="78435"/>
                            <a:pt x="158531" y="80152"/>
                            <a:pt x="162106" y="81824"/>
                          </a:cubicBezTo>
                          <a:close/>
                          <a:moveTo>
                            <a:pt x="12981" y="194032"/>
                          </a:moveTo>
                          <a:cubicBezTo>
                            <a:pt x="17819" y="158755"/>
                            <a:pt x="22638" y="117114"/>
                            <a:pt x="46947" y="89429"/>
                          </a:cubicBezTo>
                          <a:cubicBezTo>
                            <a:pt x="64576" y="71829"/>
                            <a:pt x="90560" y="67500"/>
                            <a:pt x="113098" y="59238"/>
                          </a:cubicBezTo>
                          <a:cubicBezTo>
                            <a:pt x="121985" y="56268"/>
                            <a:pt x="131377" y="53327"/>
                            <a:pt x="138901" y="47574"/>
                          </a:cubicBezTo>
                          <a:cubicBezTo>
                            <a:pt x="144213" y="74264"/>
                            <a:pt x="150739" y="100747"/>
                            <a:pt x="154005" y="127811"/>
                          </a:cubicBezTo>
                          <a:cubicBezTo>
                            <a:pt x="157645" y="155325"/>
                            <a:pt x="159777" y="183065"/>
                            <a:pt x="160843" y="210795"/>
                          </a:cubicBezTo>
                          <a:cubicBezTo>
                            <a:pt x="161455" y="226684"/>
                            <a:pt x="161375" y="242570"/>
                            <a:pt x="161732" y="258460"/>
                          </a:cubicBezTo>
                          <a:cubicBezTo>
                            <a:pt x="161752" y="259346"/>
                            <a:pt x="162032" y="260054"/>
                            <a:pt x="162464" y="260595"/>
                          </a:cubicBezTo>
                          <a:cubicBezTo>
                            <a:pt x="144297" y="266944"/>
                            <a:pt x="125441" y="275303"/>
                            <a:pt x="105824" y="271241"/>
                          </a:cubicBezTo>
                          <a:cubicBezTo>
                            <a:pt x="99511" y="270407"/>
                            <a:pt x="93404" y="268387"/>
                            <a:pt x="87097" y="267553"/>
                          </a:cubicBezTo>
                          <a:cubicBezTo>
                            <a:pt x="87545" y="264490"/>
                            <a:pt x="87026" y="261481"/>
                            <a:pt x="86817" y="258395"/>
                          </a:cubicBezTo>
                          <a:cubicBezTo>
                            <a:pt x="86579" y="254878"/>
                            <a:pt x="86501" y="251351"/>
                            <a:pt x="86453" y="247827"/>
                          </a:cubicBezTo>
                          <a:cubicBezTo>
                            <a:pt x="86440" y="227808"/>
                            <a:pt x="83715" y="207648"/>
                            <a:pt x="86769" y="187735"/>
                          </a:cubicBezTo>
                          <a:cubicBezTo>
                            <a:pt x="87094" y="185677"/>
                            <a:pt x="84086" y="184733"/>
                            <a:pt x="83570" y="186853"/>
                          </a:cubicBezTo>
                          <a:cubicBezTo>
                            <a:pt x="80378" y="199998"/>
                            <a:pt x="80259" y="213613"/>
                            <a:pt x="80510" y="227067"/>
                          </a:cubicBezTo>
                          <a:cubicBezTo>
                            <a:pt x="80913" y="238811"/>
                            <a:pt x="80230" y="250578"/>
                            <a:pt x="80987" y="262309"/>
                          </a:cubicBezTo>
                          <a:cubicBezTo>
                            <a:pt x="68435" y="258978"/>
                            <a:pt x="55766" y="260470"/>
                            <a:pt x="43094" y="261732"/>
                          </a:cubicBezTo>
                          <a:cubicBezTo>
                            <a:pt x="31602" y="262750"/>
                            <a:pt x="19665" y="263784"/>
                            <a:pt x="9283" y="269295"/>
                          </a:cubicBezTo>
                          <a:cubicBezTo>
                            <a:pt x="8491" y="244223"/>
                            <a:pt x="10304" y="218780"/>
                            <a:pt x="12981" y="194032"/>
                          </a:cubicBezTo>
                          <a:close/>
                          <a:moveTo>
                            <a:pt x="17432" y="327181"/>
                          </a:moveTo>
                          <a:cubicBezTo>
                            <a:pt x="15071" y="320504"/>
                            <a:pt x="13712" y="313192"/>
                            <a:pt x="12668" y="306586"/>
                          </a:cubicBezTo>
                          <a:cubicBezTo>
                            <a:pt x="11106" y="296694"/>
                            <a:pt x="10124" y="286650"/>
                            <a:pt x="9589" y="276530"/>
                          </a:cubicBezTo>
                          <a:cubicBezTo>
                            <a:pt x="20782" y="268149"/>
                            <a:pt x="40460" y="268500"/>
                            <a:pt x="54094" y="266841"/>
                          </a:cubicBezTo>
                          <a:cubicBezTo>
                            <a:pt x="62076" y="266142"/>
                            <a:pt x="70245" y="266052"/>
                            <a:pt x="78062" y="268017"/>
                          </a:cubicBezTo>
                          <a:cubicBezTo>
                            <a:pt x="72844" y="272104"/>
                            <a:pt x="66869" y="275071"/>
                            <a:pt x="61380" y="278762"/>
                          </a:cubicBezTo>
                          <a:cubicBezTo>
                            <a:pt x="54449" y="283368"/>
                            <a:pt x="48670" y="289350"/>
                            <a:pt x="42808" y="295206"/>
                          </a:cubicBezTo>
                          <a:cubicBezTo>
                            <a:pt x="33216" y="304865"/>
                            <a:pt x="23794" y="315038"/>
                            <a:pt x="17432" y="327181"/>
                          </a:cubicBezTo>
                          <a:close/>
                          <a:moveTo>
                            <a:pt x="130044" y="328647"/>
                          </a:moveTo>
                          <a:cubicBezTo>
                            <a:pt x="102552" y="338825"/>
                            <a:pt x="59441" y="356660"/>
                            <a:pt x="30703" y="345712"/>
                          </a:cubicBezTo>
                          <a:cubicBezTo>
                            <a:pt x="25739" y="342848"/>
                            <a:pt x="22238" y="337875"/>
                            <a:pt x="19677" y="332625"/>
                          </a:cubicBezTo>
                          <a:cubicBezTo>
                            <a:pt x="26851" y="319563"/>
                            <a:pt x="36945" y="308486"/>
                            <a:pt x="47472" y="298063"/>
                          </a:cubicBezTo>
                          <a:cubicBezTo>
                            <a:pt x="53376" y="292200"/>
                            <a:pt x="59129" y="286438"/>
                            <a:pt x="66199" y="281973"/>
                          </a:cubicBezTo>
                          <a:cubicBezTo>
                            <a:pt x="69510" y="279883"/>
                            <a:pt x="72915" y="277937"/>
                            <a:pt x="76207" y="275812"/>
                          </a:cubicBezTo>
                          <a:cubicBezTo>
                            <a:pt x="78745" y="274172"/>
                            <a:pt x="82208" y="272236"/>
                            <a:pt x="84324" y="269759"/>
                          </a:cubicBezTo>
                          <a:cubicBezTo>
                            <a:pt x="85245" y="269901"/>
                            <a:pt x="86253" y="269566"/>
                            <a:pt x="86749" y="268783"/>
                          </a:cubicBezTo>
                          <a:cubicBezTo>
                            <a:pt x="99363" y="275638"/>
                            <a:pt x="114167" y="278356"/>
                            <a:pt x="128404" y="276259"/>
                          </a:cubicBezTo>
                          <a:cubicBezTo>
                            <a:pt x="138837" y="274549"/>
                            <a:pt x="148742" y="270680"/>
                            <a:pt x="158669" y="267182"/>
                          </a:cubicBezTo>
                          <a:cubicBezTo>
                            <a:pt x="189714" y="256041"/>
                            <a:pt x="222291" y="249763"/>
                            <a:pt x="253168" y="238158"/>
                          </a:cubicBezTo>
                          <a:cubicBezTo>
                            <a:pt x="262220" y="234714"/>
                            <a:pt x="271464" y="232041"/>
                            <a:pt x="280019" y="227444"/>
                          </a:cubicBezTo>
                          <a:cubicBezTo>
                            <a:pt x="307421" y="209509"/>
                            <a:pt x="334194" y="224449"/>
                            <a:pt x="358191" y="240444"/>
                          </a:cubicBezTo>
                          <a:cubicBezTo>
                            <a:pt x="357318" y="243798"/>
                            <a:pt x="356432" y="247151"/>
                            <a:pt x="355543" y="250501"/>
                          </a:cubicBezTo>
                          <a:cubicBezTo>
                            <a:pt x="346553" y="241166"/>
                            <a:pt x="336545" y="230601"/>
                            <a:pt x="322814" y="229892"/>
                          </a:cubicBezTo>
                          <a:cubicBezTo>
                            <a:pt x="316775" y="229628"/>
                            <a:pt x="310828" y="230836"/>
                            <a:pt x="304844" y="231425"/>
                          </a:cubicBezTo>
                          <a:cubicBezTo>
                            <a:pt x="303517" y="231558"/>
                            <a:pt x="303504" y="233384"/>
                            <a:pt x="304844" y="233503"/>
                          </a:cubicBezTo>
                          <a:cubicBezTo>
                            <a:pt x="310268" y="233980"/>
                            <a:pt x="315715" y="234006"/>
                            <a:pt x="321142" y="234386"/>
                          </a:cubicBezTo>
                          <a:cubicBezTo>
                            <a:pt x="336648" y="235420"/>
                            <a:pt x="343802" y="246819"/>
                            <a:pt x="353978" y="256366"/>
                          </a:cubicBezTo>
                          <a:cubicBezTo>
                            <a:pt x="353385" y="258550"/>
                            <a:pt x="352847" y="260753"/>
                            <a:pt x="352225" y="262918"/>
                          </a:cubicBezTo>
                          <a:cubicBezTo>
                            <a:pt x="343635" y="253123"/>
                            <a:pt x="323899" y="241952"/>
                            <a:pt x="310941" y="246606"/>
                          </a:cubicBezTo>
                          <a:cubicBezTo>
                            <a:pt x="302718" y="244780"/>
                            <a:pt x="294137" y="245028"/>
                            <a:pt x="286136" y="248027"/>
                          </a:cubicBezTo>
                          <a:cubicBezTo>
                            <a:pt x="285746" y="248175"/>
                            <a:pt x="285765" y="248819"/>
                            <a:pt x="286242" y="248803"/>
                          </a:cubicBezTo>
                          <a:cubicBezTo>
                            <a:pt x="305556" y="247566"/>
                            <a:pt x="325600" y="252865"/>
                            <a:pt x="337660" y="268915"/>
                          </a:cubicBezTo>
                          <a:cubicBezTo>
                            <a:pt x="333247" y="268004"/>
                            <a:pt x="329098" y="266171"/>
                            <a:pt x="325027" y="264290"/>
                          </a:cubicBezTo>
                          <a:cubicBezTo>
                            <a:pt x="313283" y="258144"/>
                            <a:pt x="300428" y="254862"/>
                            <a:pt x="287866" y="260837"/>
                          </a:cubicBezTo>
                          <a:cubicBezTo>
                            <a:pt x="280857" y="264029"/>
                            <a:pt x="274363" y="268236"/>
                            <a:pt x="267338" y="271402"/>
                          </a:cubicBezTo>
                          <a:cubicBezTo>
                            <a:pt x="258734" y="275277"/>
                            <a:pt x="250379" y="275715"/>
                            <a:pt x="241357" y="273054"/>
                          </a:cubicBezTo>
                          <a:cubicBezTo>
                            <a:pt x="240149" y="272700"/>
                            <a:pt x="239521" y="274375"/>
                            <a:pt x="240526" y="275029"/>
                          </a:cubicBezTo>
                          <a:cubicBezTo>
                            <a:pt x="241605" y="275728"/>
                            <a:pt x="242690" y="276314"/>
                            <a:pt x="243779" y="276820"/>
                          </a:cubicBezTo>
                          <a:cubicBezTo>
                            <a:pt x="239125" y="279909"/>
                            <a:pt x="234254" y="282263"/>
                            <a:pt x="229468" y="285120"/>
                          </a:cubicBezTo>
                          <a:cubicBezTo>
                            <a:pt x="214316" y="287098"/>
                            <a:pt x="199209" y="289411"/>
                            <a:pt x="184154" y="292036"/>
                          </a:cubicBezTo>
                          <a:cubicBezTo>
                            <a:pt x="181642" y="292474"/>
                            <a:pt x="181964" y="295847"/>
                            <a:pt x="183871" y="296781"/>
                          </a:cubicBezTo>
                          <a:cubicBezTo>
                            <a:pt x="184489" y="299728"/>
                            <a:pt x="186164" y="302099"/>
                            <a:pt x="188329" y="304131"/>
                          </a:cubicBezTo>
                          <a:cubicBezTo>
                            <a:pt x="168983" y="312515"/>
                            <a:pt x="149802" y="321274"/>
                            <a:pt x="130044" y="328647"/>
                          </a:cubicBezTo>
                          <a:close/>
                          <a:moveTo>
                            <a:pt x="345023" y="270210"/>
                          </a:moveTo>
                          <a:cubicBezTo>
                            <a:pt x="340240" y="262025"/>
                            <a:pt x="332210" y="255706"/>
                            <a:pt x="323935" y="251335"/>
                          </a:cubicBezTo>
                          <a:cubicBezTo>
                            <a:pt x="330322" y="253023"/>
                            <a:pt x="336388" y="256356"/>
                            <a:pt x="341596" y="260454"/>
                          </a:cubicBezTo>
                          <a:cubicBezTo>
                            <a:pt x="344743" y="262889"/>
                            <a:pt x="347220" y="265971"/>
                            <a:pt x="350280" y="268464"/>
                          </a:cubicBezTo>
                          <a:cubicBezTo>
                            <a:pt x="349613" y="270004"/>
                            <a:pt x="348824" y="271492"/>
                            <a:pt x="347848" y="272906"/>
                          </a:cubicBezTo>
                          <a:cubicBezTo>
                            <a:pt x="346769" y="273029"/>
                            <a:pt x="345693" y="273148"/>
                            <a:pt x="344614" y="273270"/>
                          </a:cubicBezTo>
                          <a:cubicBezTo>
                            <a:pt x="344704" y="273119"/>
                            <a:pt x="344775" y="272958"/>
                            <a:pt x="344827" y="272793"/>
                          </a:cubicBezTo>
                          <a:cubicBezTo>
                            <a:pt x="345339" y="272075"/>
                            <a:pt x="345519" y="271112"/>
                            <a:pt x="345023" y="270210"/>
                          </a:cubicBezTo>
                          <a:close/>
                          <a:moveTo>
                            <a:pt x="283859" y="279410"/>
                          </a:moveTo>
                          <a:cubicBezTo>
                            <a:pt x="282312" y="279535"/>
                            <a:pt x="274985" y="280047"/>
                            <a:pt x="266545" y="280865"/>
                          </a:cubicBezTo>
                          <a:cubicBezTo>
                            <a:pt x="256821" y="281809"/>
                            <a:pt x="245625" y="283104"/>
                            <a:pt x="240113" y="283774"/>
                          </a:cubicBezTo>
                          <a:cubicBezTo>
                            <a:pt x="242623" y="282350"/>
                            <a:pt x="246111" y="280701"/>
                            <a:pt x="248031" y="278324"/>
                          </a:cubicBezTo>
                          <a:cubicBezTo>
                            <a:pt x="255265" y="280128"/>
                            <a:pt x="262603" y="278327"/>
                            <a:pt x="269651" y="275338"/>
                          </a:cubicBezTo>
                          <a:cubicBezTo>
                            <a:pt x="269886" y="275238"/>
                            <a:pt x="273281" y="273695"/>
                            <a:pt x="273496" y="273592"/>
                          </a:cubicBezTo>
                          <a:cubicBezTo>
                            <a:pt x="274038" y="273331"/>
                            <a:pt x="274575" y="273067"/>
                            <a:pt x="275110" y="272797"/>
                          </a:cubicBezTo>
                          <a:cubicBezTo>
                            <a:pt x="277851" y="274066"/>
                            <a:pt x="280824" y="274971"/>
                            <a:pt x="283888" y="275531"/>
                          </a:cubicBezTo>
                          <a:cubicBezTo>
                            <a:pt x="283865" y="275683"/>
                            <a:pt x="283849" y="275837"/>
                            <a:pt x="283849" y="275998"/>
                          </a:cubicBezTo>
                          <a:cubicBezTo>
                            <a:pt x="283849" y="277094"/>
                            <a:pt x="283849" y="278185"/>
                            <a:pt x="283849" y="279281"/>
                          </a:cubicBezTo>
                          <a:cubicBezTo>
                            <a:pt x="283852" y="279323"/>
                            <a:pt x="283855" y="279364"/>
                            <a:pt x="283859" y="279410"/>
                          </a:cubicBezTo>
                          <a:close/>
                          <a:moveTo>
                            <a:pt x="279372" y="270584"/>
                          </a:moveTo>
                          <a:cubicBezTo>
                            <a:pt x="289711" y="264522"/>
                            <a:pt x="301610" y="259484"/>
                            <a:pt x="313434" y="264515"/>
                          </a:cubicBezTo>
                          <a:cubicBezTo>
                            <a:pt x="299858" y="271376"/>
                            <a:pt x="294839" y="273151"/>
                            <a:pt x="279372" y="270584"/>
                          </a:cubicBezTo>
                          <a:close/>
                          <a:moveTo>
                            <a:pt x="289956" y="276182"/>
                          </a:moveTo>
                          <a:cubicBezTo>
                            <a:pt x="293802" y="276314"/>
                            <a:pt x="297658" y="275924"/>
                            <a:pt x="301262" y="275022"/>
                          </a:cubicBezTo>
                          <a:cubicBezTo>
                            <a:pt x="305514" y="273876"/>
                            <a:pt x="309373" y="271666"/>
                            <a:pt x="313376" y="269891"/>
                          </a:cubicBezTo>
                          <a:cubicBezTo>
                            <a:pt x="315612" y="268864"/>
                            <a:pt x="318002" y="268397"/>
                            <a:pt x="320234" y="267398"/>
                          </a:cubicBezTo>
                          <a:cubicBezTo>
                            <a:pt x="325510" y="269791"/>
                            <a:pt x="331195" y="272955"/>
                            <a:pt x="337251" y="274095"/>
                          </a:cubicBezTo>
                          <a:cubicBezTo>
                            <a:pt x="321522" y="276076"/>
                            <a:pt x="305749" y="277577"/>
                            <a:pt x="289959" y="278904"/>
                          </a:cubicBezTo>
                          <a:cubicBezTo>
                            <a:pt x="289956" y="277999"/>
                            <a:pt x="289956" y="277090"/>
                            <a:pt x="289956" y="276182"/>
                          </a:cubicBezTo>
                          <a:close/>
                          <a:moveTo>
                            <a:pt x="292874" y="292613"/>
                          </a:moveTo>
                          <a:cubicBezTo>
                            <a:pt x="264300" y="295045"/>
                            <a:pt x="235652" y="296636"/>
                            <a:pt x="207239" y="300714"/>
                          </a:cubicBezTo>
                          <a:cubicBezTo>
                            <a:pt x="204102" y="301119"/>
                            <a:pt x="200942" y="301454"/>
                            <a:pt x="197773" y="301477"/>
                          </a:cubicBezTo>
                          <a:cubicBezTo>
                            <a:pt x="196130" y="301487"/>
                            <a:pt x="194316" y="301065"/>
                            <a:pt x="192725" y="301342"/>
                          </a:cubicBezTo>
                          <a:cubicBezTo>
                            <a:pt x="191044" y="299998"/>
                            <a:pt x="189495" y="298362"/>
                            <a:pt x="188912" y="296317"/>
                          </a:cubicBezTo>
                          <a:cubicBezTo>
                            <a:pt x="201609" y="294136"/>
                            <a:pt x="214339" y="292155"/>
                            <a:pt x="227104" y="290409"/>
                          </a:cubicBezTo>
                          <a:cubicBezTo>
                            <a:pt x="227783" y="290831"/>
                            <a:pt x="228669" y="290628"/>
                            <a:pt x="229336" y="290113"/>
                          </a:cubicBezTo>
                          <a:cubicBezTo>
                            <a:pt x="268865" y="284322"/>
                            <a:pt x="309021" y="283861"/>
                            <a:pt x="348360" y="276697"/>
                          </a:cubicBezTo>
                          <a:cubicBezTo>
                            <a:pt x="349204" y="277358"/>
                            <a:pt x="350393" y="277654"/>
                            <a:pt x="351472" y="277322"/>
                          </a:cubicBezTo>
                          <a:cubicBezTo>
                            <a:pt x="351388" y="280466"/>
                            <a:pt x="351304" y="283610"/>
                            <a:pt x="351220" y="286754"/>
                          </a:cubicBezTo>
                          <a:cubicBezTo>
                            <a:pt x="351037" y="286905"/>
                            <a:pt x="350882" y="287069"/>
                            <a:pt x="350750" y="287243"/>
                          </a:cubicBezTo>
                          <a:cubicBezTo>
                            <a:pt x="331756" y="290393"/>
                            <a:pt x="312075" y="290825"/>
                            <a:pt x="292874" y="292613"/>
                          </a:cubicBezTo>
                          <a:close/>
                          <a:moveTo>
                            <a:pt x="498506" y="268017"/>
                          </a:moveTo>
                          <a:cubicBezTo>
                            <a:pt x="497563" y="279371"/>
                            <a:pt x="493865" y="290790"/>
                            <a:pt x="483538" y="296797"/>
                          </a:cubicBezTo>
                          <a:cubicBezTo>
                            <a:pt x="466557" y="306015"/>
                            <a:pt x="446213" y="306038"/>
                            <a:pt x="427360" y="306225"/>
                          </a:cubicBezTo>
                          <a:cubicBezTo>
                            <a:pt x="424139" y="306595"/>
                            <a:pt x="416328" y="303042"/>
                            <a:pt x="415258" y="307075"/>
                          </a:cubicBezTo>
                          <a:cubicBezTo>
                            <a:pt x="396199" y="313891"/>
                            <a:pt x="376544" y="321409"/>
                            <a:pt x="356026" y="321338"/>
                          </a:cubicBezTo>
                          <a:cubicBezTo>
                            <a:pt x="349378" y="321090"/>
                            <a:pt x="342891" y="319818"/>
                            <a:pt x="336381" y="321512"/>
                          </a:cubicBezTo>
                          <a:cubicBezTo>
                            <a:pt x="336294" y="315534"/>
                            <a:pt x="335982" y="309565"/>
                            <a:pt x="335869" y="303587"/>
                          </a:cubicBezTo>
                          <a:cubicBezTo>
                            <a:pt x="335795" y="300581"/>
                            <a:pt x="335914" y="297174"/>
                            <a:pt x="334812" y="294346"/>
                          </a:cubicBezTo>
                          <a:cubicBezTo>
                            <a:pt x="340459" y="293592"/>
                            <a:pt x="346292" y="293476"/>
                            <a:pt x="351813" y="291975"/>
                          </a:cubicBezTo>
                          <a:cubicBezTo>
                            <a:pt x="352615" y="292429"/>
                            <a:pt x="353627" y="292481"/>
                            <a:pt x="354661" y="291804"/>
                          </a:cubicBezTo>
                          <a:cubicBezTo>
                            <a:pt x="357257" y="290116"/>
                            <a:pt x="359711" y="290303"/>
                            <a:pt x="362681" y="290071"/>
                          </a:cubicBezTo>
                          <a:cubicBezTo>
                            <a:pt x="381456" y="288064"/>
                            <a:pt x="400142" y="285272"/>
                            <a:pt x="418737" y="281957"/>
                          </a:cubicBezTo>
                          <a:cubicBezTo>
                            <a:pt x="418003" y="283520"/>
                            <a:pt x="417684" y="285240"/>
                            <a:pt x="418009" y="287095"/>
                          </a:cubicBezTo>
                          <a:cubicBezTo>
                            <a:pt x="418218" y="288290"/>
                            <a:pt x="420009" y="288734"/>
                            <a:pt x="420782" y="287826"/>
                          </a:cubicBezTo>
                          <a:cubicBezTo>
                            <a:pt x="422477" y="285839"/>
                            <a:pt x="423623" y="283475"/>
                            <a:pt x="425569" y="281684"/>
                          </a:cubicBezTo>
                          <a:cubicBezTo>
                            <a:pt x="431293" y="276739"/>
                            <a:pt x="439374" y="276169"/>
                            <a:pt x="445716" y="272294"/>
                          </a:cubicBezTo>
                          <a:cubicBezTo>
                            <a:pt x="456269" y="265904"/>
                            <a:pt x="454887" y="255429"/>
                            <a:pt x="459377" y="245872"/>
                          </a:cubicBezTo>
                          <a:cubicBezTo>
                            <a:pt x="461545" y="252755"/>
                            <a:pt x="461300" y="260128"/>
                            <a:pt x="460794" y="267244"/>
                          </a:cubicBezTo>
                          <a:cubicBezTo>
                            <a:pt x="460024" y="274066"/>
                            <a:pt x="459139" y="285175"/>
                            <a:pt x="450619" y="286193"/>
                          </a:cubicBezTo>
                          <a:cubicBezTo>
                            <a:pt x="449682" y="286335"/>
                            <a:pt x="449740" y="287604"/>
                            <a:pt x="450377" y="288039"/>
                          </a:cubicBezTo>
                          <a:cubicBezTo>
                            <a:pt x="457232" y="292706"/>
                            <a:pt x="462534" y="281484"/>
                            <a:pt x="464015" y="276659"/>
                          </a:cubicBezTo>
                          <a:cubicBezTo>
                            <a:pt x="466766" y="267691"/>
                            <a:pt x="467130" y="257845"/>
                            <a:pt x="465568" y="248626"/>
                          </a:cubicBezTo>
                          <a:cubicBezTo>
                            <a:pt x="466135" y="242561"/>
                            <a:pt x="466363" y="236354"/>
                            <a:pt x="468164" y="230508"/>
                          </a:cubicBezTo>
                          <a:cubicBezTo>
                            <a:pt x="470354" y="233091"/>
                            <a:pt x="470673" y="236798"/>
                            <a:pt x="471366" y="240013"/>
                          </a:cubicBezTo>
                          <a:cubicBezTo>
                            <a:pt x="472342" y="245701"/>
                            <a:pt x="473321" y="251431"/>
                            <a:pt x="474071" y="257149"/>
                          </a:cubicBezTo>
                          <a:cubicBezTo>
                            <a:pt x="475006" y="264148"/>
                            <a:pt x="475286" y="271270"/>
                            <a:pt x="474384" y="278289"/>
                          </a:cubicBezTo>
                          <a:cubicBezTo>
                            <a:pt x="474071" y="280708"/>
                            <a:pt x="473118" y="283191"/>
                            <a:pt x="473740" y="285604"/>
                          </a:cubicBezTo>
                          <a:cubicBezTo>
                            <a:pt x="474078" y="286915"/>
                            <a:pt x="475853" y="287404"/>
                            <a:pt x="476793" y="286409"/>
                          </a:cubicBezTo>
                          <a:cubicBezTo>
                            <a:pt x="483744" y="275892"/>
                            <a:pt x="477418" y="245688"/>
                            <a:pt x="474677" y="233242"/>
                          </a:cubicBezTo>
                          <a:cubicBezTo>
                            <a:pt x="476159" y="231541"/>
                            <a:pt x="477157" y="219604"/>
                            <a:pt x="480726" y="221237"/>
                          </a:cubicBezTo>
                          <a:cubicBezTo>
                            <a:pt x="483396" y="223015"/>
                            <a:pt x="485046" y="232099"/>
                            <a:pt x="485841" y="235381"/>
                          </a:cubicBezTo>
                          <a:cubicBezTo>
                            <a:pt x="488122" y="245363"/>
                            <a:pt x="488573" y="255648"/>
                            <a:pt x="486894" y="265775"/>
                          </a:cubicBezTo>
                          <a:cubicBezTo>
                            <a:pt x="486199" y="270526"/>
                            <a:pt x="485007" y="275167"/>
                            <a:pt x="485397" y="279993"/>
                          </a:cubicBezTo>
                          <a:cubicBezTo>
                            <a:pt x="485535" y="281709"/>
                            <a:pt x="488022" y="282779"/>
                            <a:pt x="488937" y="280952"/>
                          </a:cubicBezTo>
                          <a:cubicBezTo>
                            <a:pt x="490972" y="276878"/>
                            <a:pt x="491649" y="272600"/>
                            <a:pt x="492312" y="268129"/>
                          </a:cubicBezTo>
                          <a:cubicBezTo>
                            <a:pt x="494786" y="253992"/>
                            <a:pt x="493636" y="239414"/>
                            <a:pt x="488879" y="225856"/>
                          </a:cubicBezTo>
                          <a:cubicBezTo>
                            <a:pt x="500462" y="225209"/>
                            <a:pt x="499238" y="260061"/>
                            <a:pt x="498506" y="268017"/>
                          </a:cubicBezTo>
                          <a:close/>
                          <a:moveTo>
                            <a:pt x="563585" y="89181"/>
                          </a:moveTo>
                          <a:cubicBezTo>
                            <a:pt x="556556" y="134507"/>
                            <a:pt x="540473" y="178043"/>
                            <a:pt x="524053" y="220690"/>
                          </a:cubicBezTo>
                          <a:cubicBezTo>
                            <a:pt x="521795" y="226343"/>
                            <a:pt x="519749" y="232224"/>
                            <a:pt x="516866" y="237594"/>
                          </a:cubicBezTo>
                          <a:cubicBezTo>
                            <a:pt x="514161" y="242635"/>
                            <a:pt x="510746" y="247202"/>
                            <a:pt x="507029" y="251531"/>
                          </a:cubicBezTo>
                          <a:cubicBezTo>
                            <a:pt x="506662" y="251960"/>
                            <a:pt x="506449" y="252456"/>
                            <a:pt x="506359" y="252968"/>
                          </a:cubicBezTo>
                          <a:cubicBezTo>
                            <a:pt x="505902" y="253342"/>
                            <a:pt x="505416" y="253680"/>
                            <a:pt x="504907" y="253999"/>
                          </a:cubicBezTo>
                          <a:cubicBezTo>
                            <a:pt x="504626" y="244706"/>
                            <a:pt x="502033" y="216045"/>
                            <a:pt x="487271" y="222217"/>
                          </a:cubicBezTo>
                          <a:cubicBezTo>
                            <a:pt x="481213" y="211581"/>
                            <a:pt x="472960" y="218464"/>
                            <a:pt x="472619" y="228568"/>
                          </a:cubicBezTo>
                          <a:cubicBezTo>
                            <a:pt x="471681" y="227228"/>
                            <a:pt x="470457" y="226240"/>
                            <a:pt x="468828" y="225972"/>
                          </a:cubicBezTo>
                          <a:cubicBezTo>
                            <a:pt x="462450" y="225061"/>
                            <a:pt x="463171" y="235842"/>
                            <a:pt x="462328" y="239977"/>
                          </a:cubicBezTo>
                          <a:cubicBezTo>
                            <a:pt x="456159" y="232914"/>
                            <a:pt x="451750" y="251457"/>
                            <a:pt x="450825" y="255445"/>
                          </a:cubicBezTo>
                          <a:cubicBezTo>
                            <a:pt x="449289" y="261310"/>
                            <a:pt x="446799" y="266000"/>
                            <a:pt x="441165" y="268725"/>
                          </a:cubicBezTo>
                          <a:cubicBezTo>
                            <a:pt x="436214" y="271122"/>
                            <a:pt x="430719" y="272243"/>
                            <a:pt x="425907" y="274971"/>
                          </a:cubicBezTo>
                          <a:cubicBezTo>
                            <a:pt x="412865" y="275940"/>
                            <a:pt x="399713" y="279509"/>
                            <a:pt x="386588" y="280997"/>
                          </a:cubicBezTo>
                          <a:cubicBezTo>
                            <a:pt x="380468" y="281893"/>
                            <a:pt x="374325" y="282531"/>
                            <a:pt x="368192" y="283326"/>
                          </a:cubicBezTo>
                          <a:cubicBezTo>
                            <a:pt x="364124" y="283855"/>
                            <a:pt x="359785" y="283610"/>
                            <a:pt x="355836" y="284653"/>
                          </a:cubicBezTo>
                          <a:cubicBezTo>
                            <a:pt x="355740" y="280988"/>
                            <a:pt x="355640" y="277319"/>
                            <a:pt x="355543" y="273653"/>
                          </a:cubicBezTo>
                          <a:cubicBezTo>
                            <a:pt x="355533" y="273251"/>
                            <a:pt x="355392" y="272880"/>
                            <a:pt x="355169" y="272571"/>
                          </a:cubicBezTo>
                          <a:cubicBezTo>
                            <a:pt x="357096" y="268664"/>
                            <a:pt x="358165" y="264416"/>
                            <a:pt x="359321" y="260167"/>
                          </a:cubicBezTo>
                          <a:cubicBezTo>
                            <a:pt x="370814" y="217913"/>
                            <a:pt x="380416" y="175163"/>
                            <a:pt x="392231" y="132997"/>
                          </a:cubicBezTo>
                          <a:cubicBezTo>
                            <a:pt x="395597" y="120985"/>
                            <a:pt x="398831" y="108800"/>
                            <a:pt x="403002" y="97040"/>
                          </a:cubicBezTo>
                          <a:cubicBezTo>
                            <a:pt x="404796" y="91983"/>
                            <a:pt x="407386" y="86649"/>
                            <a:pt x="412024" y="83637"/>
                          </a:cubicBezTo>
                          <a:cubicBezTo>
                            <a:pt x="415709" y="81537"/>
                            <a:pt x="420389" y="79988"/>
                            <a:pt x="424429" y="78973"/>
                          </a:cubicBezTo>
                          <a:cubicBezTo>
                            <a:pt x="430990" y="78558"/>
                            <a:pt x="437616" y="78706"/>
                            <a:pt x="444199" y="78461"/>
                          </a:cubicBezTo>
                          <a:cubicBezTo>
                            <a:pt x="480063" y="77749"/>
                            <a:pt x="515929" y="77105"/>
                            <a:pt x="551799" y="76857"/>
                          </a:cubicBezTo>
                          <a:cubicBezTo>
                            <a:pt x="554488" y="76802"/>
                            <a:pt x="557349" y="76644"/>
                            <a:pt x="560012" y="76924"/>
                          </a:cubicBezTo>
                          <a:cubicBezTo>
                            <a:pt x="560946" y="77243"/>
                            <a:pt x="562164" y="78110"/>
                            <a:pt x="562956" y="78657"/>
                          </a:cubicBezTo>
                          <a:cubicBezTo>
                            <a:pt x="564284" y="81975"/>
                            <a:pt x="564006" y="85731"/>
                            <a:pt x="563585" y="8918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82" name="Forma Livre: Forma 81">
                      <a:extLst>
                        <a:ext uri="{FF2B5EF4-FFF2-40B4-BE49-F238E27FC236}">
                          <a16:creationId xmlns:a16="http://schemas.microsoft.com/office/drawing/2014/main" id="{047A796C-8999-08E3-F0E2-8D637D6823D3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674570" y="2021995"/>
                      <a:ext cx="70389" cy="17795"/>
                    </a:xfrm>
                    <a:custGeom>
                      <a:avLst/>
                      <a:gdLst>
                        <a:gd name="connsiteX0" fmla="*/ 4790 w 70389"/>
                        <a:gd name="connsiteY0" fmla="*/ 8068 h 17795"/>
                        <a:gd name="connsiteX1" fmla="*/ 68995 w 70389"/>
                        <a:gd name="connsiteY1" fmla="*/ 10645 h 17795"/>
                        <a:gd name="connsiteX2" fmla="*/ 66679 w 70389"/>
                        <a:gd name="connsiteY2" fmla="*/ 5153 h 17795"/>
                        <a:gd name="connsiteX3" fmla="*/ 30980 w 70389"/>
                        <a:gd name="connsiteY3" fmla="*/ 10842 h 17795"/>
                        <a:gd name="connsiteX4" fmla="*/ 6394 w 70389"/>
                        <a:gd name="connsiteY4" fmla="*/ 2283 h 17795"/>
                        <a:gd name="connsiteX5" fmla="*/ 125 w 70389"/>
                        <a:gd name="connsiteY5" fmla="*/ 1423 h 17795"/>
                        <a:gd name="connsiteX6" fmla="*/ 4790 w 70389"/>
                        <a:gd name="connsiteY6" fmla="*/ 8068 h 1779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70389" h="17795">
                          <a:moveTo>
                            <a:pt x="4790" y="8068"/>
                          </a:moveTo>
                          <a:cubicBezTo>
                            <a:pt x="21684" y="20186"/>
                            <a:pt x="51054" y="20911"/>
                            <a:pt x="68995" y="10645"/>
                          </a:cubicBezTo>
                          <a:cubicBezTo>
                            <a:pt x="71823" y="8948"/>
                            <a:pt x="69993" y="4006"/>
                            <a:pt x="66679" y="5153"/>
                          </a:cubicBezTo>
                          <a:cubicBezTo>
                            <a:pt x="55038" y="9176"/>
                            <a:pt x="43404" y="11856"/>
                            <a:pt x="30980" y="10842"/>
                          </a:cubicBezTo>
                          <a:cubicBezTo>
                            <a:pt x="22209" y="10230"/>
                            <a:pt x="13651" y="7244"/>
                            <a:pt x="6394" y="2283"/>
                          </a:cubicBezTo>
                          <a:cubicBezTo>
                            <a:pt x="4938" y="1288"/>
                            <a:pt x="1140" y="-1782"/>
                            <a:pt x="125" y="1423"/>
                          </a:cubicBezTo>
                          <a:cubicBezTo>
                            <a:pt x="-725" y="4110"/>
                            <a:pt x="2960" y="6641"/>
                            <a:pt x="4790" y="806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</p:grpSp>
            <p:sp>
              <p:nvSpPr>
                <p:cNvPr id="71" name="Forma Livre: Forma 70">
                  <a:extLst>
                    <a:ext uri="{FF2B5EF4-FFF2-40B4-BE49-F238E27FC236}">
                      <a16:creationId xmlns:a16="http://schemas.microsoft.com/office/drawing/2014/main" id="{844D97F4-4A5F-ACD9-94E0-F5A8767C307D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1583734" y="1726703"/>
                  <a:ext cx="229120" cy="242402"/>
                </a:xfrm>
                <a:custGeom>
                  <a:avLst/>
                  <a:gdLst>
                    <a:gd name="connsiteX0" fmla="*/ 232585 w 229120"/>
                    <a:gd name="connsiteY0" fmla="*/ 222472 h 242402"/>
                    <a:gd name="connsiteX1" fmla="*/ 220377 w 229120"/>
                    <a:gd name="connsiteY1" fmla="*/ 144136 h 242402"/>
                    <a:gd name="connsiteX2" fmla="*/ 216189 w 229120"/>
                    <a:gd name="connsiteY2" fmla="*/ 105957 h 242402"/>
                    <a:gd name="connsiteX3" fmla="*/ 210230 w 229120"/>
                    <a:gd name="connsiteY3" fmla="*/ 70677 h 242402"/>
                    <a:gd name="connsiteX4" fmla="*/ 196960 w 229120"/>
                    <a:gd name="connsiteY4" fmla="*/ 40083 h 242402"/>
                    <a:gd name="connsiteX5" fmla="*/ 175476 w 229120"/>
                    <a:gd name="connsiteY5" fmla="*/ 17762 h 242402"/>
                    <a:gd name="connsiteX6" fmla="*/ 117142 w 229120"/>
                    <a:gd name="connsiteY6" fmla="*/ 1131 h 242402"/>
                    <a:gd name="connsiteX7" fmla="*/ 110700 w 229120"/>
                    <a:gd name="connsiteY7" fmla="*/ 1431 h 242402"/>
                    <a:gd name="connsiteX8" fmla="*/ 5372 w 229120"/>
                    <a:gd name="connsiteY8" fmla="*/ 184200 h 242402"/>
                    <a:gd name="connsiteX9" fmla="*/ 5049 w 229120"/>
                    <a:gd name="connsiteY9" fmla="*/ 191051 h 242402"/>
                    <a:gd name="connsiteX10" fmla="*/ 3729 w 229120"/>
                    <a:gd name="connsiteY10" fmla="*/ 206386 h 242402"/>
                    <a:gd name="connsiteX11" fmla="*/ 4147 w 229120"/>
                    <a:gd name="connsiteY11" fmla="*/ 224147 h 242402"/>
                    <a:gd name="connsiteX12" fmla="*/ 7852 w 229120"/>
                    <a:gd name="connsiteY12" fmla="*/ 241941 h 242402"/>
                    <a:gd name="connsiteX13" fmla="*/ 82225 w 229120"/>
                    <a:gd name="connsiteY13" fmla="*/ 236635 h 242402"/>
                    <a:gd name="connsiteX14" fmla="*/ 84062 w 229120"/>
                    <a:gd name="connsiteY14" fmla="*/ 211769 h 242402"/>
                    <a:gd name="connsiteX15" fmla="*/ 82548 w 229120"/>
                    <a:gd name="connsiteY15" fmla="*/ 199951 h 242402"/>
                    <a:gd name="connsiteX16" fmla="*/ 81452 w 229120"/>
                    <a:gd name="connsiteY16" fmla="*/ 195313 h 242402"/>
                    <a:gd name="connsiteX17" fmla="*/ 102712 w 229120"/>
                    <a:gd name="connsiteY17" fmla="*/ 158683 h 242402"/>
                    <a:gd name="connsiteX18" fmla="*/ 147356 w 229120"/>
                    <a:gd name="connsiteY18" fmla="*/ 82585 h 242402"/>
                    <a:gd name="connsiteX19" fmla="*/ 162945 w 229120"/>
                    <a:gd name="connsiteY19" fmla="*/ 40493 h 242402"/>
                    <a:gd name="connsiteX20" fmla="*/ 163429 w 229120"/>
                    <a:gd name="connsiteY20" fmla="*/ 40589 h 242402"/>
                    <a:gd name="connsiteX21" fmla="*/ 163589 w 229120"/>
                    <a:gd name="connsiteY21" fmla="*/ 41101 h 242402"/>
                    <a:gd name="connsiteX22" fmla="*/ 192514 w 229120"/>
                    <a:gd name="connsiteY22" fmla="*/ 80469 h 242402"/>
                    <a:gd name="connsiteX23" fmla="*/ 202339 w 229120"/>
                    <a:gd name="connsiteY23" fmla="*/ 137108 h 242402"/>
                    <a:gd name="connsiteX24" fmla="*/ 157147 w 229120"/>
                    <a:gd name="connsiteY24" fmla="*/ 215206 h 242402"/>
                    <a:gd name="connsiteX25" fmla="*/ 133891 w 229120"/>
                    <a:gd name="connsiteY25" fmla="*/ 216423 h 242402"/>
                    <a:gd name="connsiteX26" fmla="*/ 123455 w 229120"/>
                    <a:gd name="connsiteY26" fmla="*/ 212745 h 242402"/>
                    <a:gd name="connsiteX27" fmla="*/ 113470 w 229120"/>
                    <a:gd name="connsiteY27" fmla="*/ 205842 h 242402"/>
                    <a:gd name="connsiteX28" fmla="*/ 108478 w 229120"/>
                    <a:gd name="connsiteY28" fmla="*/ 210832 h 242402"/>
                    <a:gd name="connsiteX29" fmla="*/ 128222 w 229120"/>
                    <a:gd name="connsiteY29" fmla="*/ 223674 h 242402"/>
                    <a:gd name="connsiteX30" fmla="*/ 152155 w 229120"/>
                    <a:gd name="connsiteY30" fmla="*/ 224563 h 242402"/>
                    <a:gd name="connsiteX31" fmla="*/ 153958 w 229120"/>
                    <a:gd name="connsiteY31" fmla="*/ 224218 h 242402"/>
                    <a:gd name="connsiteX32" fmla="*/ 156342 w 229120"/>
                    <a:gd name="connsiteY32" fmla="*/ 229800 h 242402"/>
                    <a:gd name="connsiteX33" fmla="*/ 158565 w 229120"/>
                    <a:gd name="connsiteY33" fmla="*/ 231678 h 242402"/>
                    <a:gd name="connsiteX34" fmla="*/ 161979 w 229120"/>
                    <a:gd name="connsiteY34" fmla="*/ 235998 h 242402"/>
                    <a:gd name="connsiteX35" fmla="*/ 228816 w 229120"/>
                    <a:gd name="connsiteY35" fmla="*/ 229098 h 242402"/>
                    <a:gd name="connsiteX36" fmla="*/ 232585 w 229120"/>
                    <a:gd name="connsiteY36" fmla="*/ 222472 h 242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229120" h="242402">
                      <a:moveTo>
                        <a:pt x="232585" y="222472"/>
                      </a:moveTo>
                      <a:cubicBezTo>
                        <a:pt x="227077" y="196595"/>
                        <a:pt x="223533" y="170382"/>
                        <a:pt x="220377" y="144136"/>
                      </a:cubicBezTo>
                      <a:cubicBezTo>
                        <a:pt x="218831" y="131426"/>
                        <a:pt x="217606" y="118680"/>
                        <a:pt x="216189" y="105957"/>
                      </a:cubicBezTo>
                      <a:cubicBezTo>
                        <a:pt x="214869" y="94104"/>
                        <a:pt x="213323" y="82215"/>
                        <a:pt x="210230" y="70677"/>
                      </a:cubicBezTo>
                      <a:cubicBezTo>
                        <a:pt x="207364" y="59954"/>
                        <a:pt x="203176" y="49341"/>
                        <a:pt x="196960" y="40083"/>
                      </a:cubicBezTo>
                      <a:cubicBezTo>
                        <a:pt x="191130" y="31461"/>
                        <a:pt x="183882" y="23911"/>
                        <a:pt x="175476" y="17762"/>
                      </a:cubicBezTo>
                      <a:cubicBezTo>
                        <a:pt x="158919" y="5493"/>
                        <a:pt x="137725" y="-1033"/>
                        <a:pt x="117142" y="1131"/>
                      </a:cubicBezTo>
                      <a:cubicBezTo>
                        <a:pt x="114018" y="1463"/>
                        <a:pt x="111022" y="1402"/>
                        <a:pt x="110700" y="1431"/>
                      </a:cubicBezTo>
                      <a:cubicBezTo>
                        <a:pt x="26888" y="9045"/>
                        <a:pt x="7176" y="154808"/>
                        <a:pt x="5372" y="184200"/>
                      </a:cubicBezTo>
                      <a:cubicBezTo>
                        <a:pt x="5243" y="186487"/>
                        <a:pt x="5114" y="188771"/>
                        <a:pt x="5049" y="191051"/>
                      </a:cubicBezTo>
                      <a:cubicBezTo>
                        <a:pt x="4405" y="196150"/>
                        <a:pt x="3955" y="201262"/>
                        <a:pt x="3729" y="206386"/>
                      </a:cubicBezTo>
                      <a:cubicBezTo>
                        <a:pt x="3471" y="212310"/>
                        <a:pt x="3600" y="218243"/>
                        <a:pt x="4147" y="224147"/>
                      </a:cubicBezTo>
                      <a:cubicBezTo>
                        <a:pt x="4695" y="230190"/>
                        <a:pt x="5339" y="236384"/>
                        <a:pt x="7852" y="241941"/>
                      </a:cubicBezTo>
                      <a:cubicBezTo>
                        <a:pt x="9398" y="245361"/>
                        <a:pt x="81485" y="240675"/>
                        <a:pt x="82225" y="236635"/>
                      </a:cubicBezTo>
                      <a:cubicBezTo>
                        <a:pt x="83836" y="228447"/>
                        <a:pt x="84416" y="220099"/>
                        <a:pt x="84062" y="211769"/>
                      </a:cubicBezTo>
                      <a:cubicBezTo>
                        <a:pt x="83868" y="207797"/>
                        <a:pt x="83385" y="203845"/>
                        <a:pt x="82548" y="199951"/>
                      </a:cubicBezTo>
                      <a:cubicBezTo>
                        <a:pt x="82322" y="198888"/>
                        <a:pt x="82065" y="196891"/>
                        <a:pt x="81452" y="195313"/>
                      </a:cubicBezTo>
                      <a:cubicBezTo>
                        <a:pt x="88024" y="182818"/>
                        <a:pt x="95271" y="170681"/>
                        <a:pt x="102712" y="158683"/>
                      </a:cubicBezTo>
                      <a:cubicBezTo>
                        <a:pt x="118205" y="133703"/>
                        <a:pt x="134697" y="109188"/>
                        <a:pt x="147356" y="82585"/>
                      </a:cubicBezTo>
                      <a:cubicBezTo>
                        <a:pt x="153701" y="69257"/>
                        <a:pt x="159950" y="55100"/>
                        <a:pt x="162945" y="40493"/>
                      </a:cubicBezTo>
                      <a:lnTo>
                        <a:pt x="163429" y="40589"/>
                      </a:lnTo>
                      <a:cubicBezTo>
                        <a:pt x="163364" y="40776"/>
                        <a:pt x="163429" y="40985"/>
                        <a:pt x="163589" y="41101"/>
                      </a:cubicBezTo>
                      <a:cubicBezTo>
                        <a:pt x="177343" y="50613"/>
                        <a:pt x="186556" y="65034"/>
                        <a:pt x="192514" y="80469"/>
                      </a:cubicBezTo>
                      <a:cubicBezTo>
                        <a:pt x="199472" y="98523"/>
                        <a:pt x="202790" y="117769"/>
                        <a:pt x="202339" y="137108"/>
                      </a:cubicBezTo>
                      <a:cubicBezTo>
                        <a:pt x="201566" y="167711"/>
                        <a:pt x="189970" y="205533"/>
                        <a:pt x="157147" y="215206"/>
                      </a:cubicBezTo>
                      <a:cubicBezTo>
                        <a:pt x="149643" y="217412"/>
                        <a:pt x="141558" y="218037"/>
                        <a:pt x="133891" y="216423"/>
                      </a:cubicBezTo>
                      <a:cubicBezTo>
                        <a:pt x="130252" y="215692"/>
                        <a:pt x="126741" y="214455"/>
                        <a:pt x="123455" y="212745"/>
                      </a:cubicBezTo>
                      <a:cubicBezTo>
                        <a:pt x="119848" y="210819"/>
                        <a:pt x="116852" y="208087"/>
                        <a:pt x="113470" y="205842"/>
                      </a:cubicBezTo>
                      <a:cubicBezTo>
                        <a:pt x="110346" y="203787"/>
                        <a:pt x="106706" y="207794"/>
                        <a:pt x="108478" y="210832"/>
                      </a:cubicBezTo>
                      <a:cubicBezTo>
                        <a:pt x="112439" y="217547"/>
                        <a:pt x="120943" y="221654"/>
                        <a:pt x="128222" y="223674"/>
                      </a:cubicBezTo>
                      <a:cubicBezTo>
                        <a:pt x="136018" y="225835"/>
                        <a:pt x="144231" y="225935"/>
                        <a:pt x="152155" y="224563"/>
                      </a:cubicBezTo>
                      <a:cubicBezTo>
                        <a:pt x="152735" y="224460"/>
                        <a:pt x="153347" y="224344"/>
                        <a:pt x="153958" y="224218"/>
                      </a:cubicBezTo>
                      <a:cubicBezTo>
                        <a:pt x="154120" y="226286"/>
                        <a:pt x="154957" y="228245"/>
                        <a:pt x="156342" y="229800"/>
                      </a:cubicBezTo>
                      <a:cubicBezTo>
                        <a:pt x="156987" y="230538"/>
                        <a:pt x="157728" y="231172"/>
                        <a:pt x="158565" y="231678"/>
                      </a:cubicBezTo>
                      <a:cubicBezTo>
                        <a:pt x="158693" y="233620"/>
                        <a:pt x="159950" y="235573"/>
                        <a:pt x="161979" y="235998"/>
                      </a:cubicBezTo>
                      <a:cubicBezTo>
                        <a:pt x="172834" y="238259"/>
                        <a:pt x="217961" y="232329"/>
                        <a:pt x="228816" y="229098"/>
                      </a:cubicBezTo>
                      <a:cubicBezTo>
                        <a:pt x="231715" y="228235"/>
                        <a:pt x="233197" y="225381"/>
                        <a:pt x="232585" y="222472"/>
                      </a:cubicBezTo>
                    </a:path>
                  </a:pathLst>
                </a:custGeom>
                <a:solidFill>
                  <a:srgbClr val="000000"/>
                </a:solidFill>
                <a:ln w="32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sz="2400"/>
                </a:p>
              </p:txBody>
            </p:sp>
            <p:grpSp>
              <p:nvGrpSpPr>
                <p:cNvPr id="72" name="Gráfico 53" descr="Mulher segurando um laptop">
                  <a:extLst>
                    <a:ext uri="{FF2B5EF4-FFF2-40B4-BE49-F238E27FC236}">
                      <a16:creationId xmlns:a16="http://schemas.microsoft.com/office/drawing/2014/main" id="{4D508312-3D2B-12E5-0D7F-F635EBF2AE4C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741964" y="1839555"/>
                  <a:ext cx="41943" cy="80376"/>
                  <a:chOff x="1741964" y="1839555"/>
                  <a:chExt cx="41943" cy="80376"/>
                </a:xfrm>
              </p:grpSpPr>
              <p:sp>
                <p:nvSpPr>
                  <p:cNvPr id="73" name="Forma Livre: Forma 72">
                    <a:extLst>
                      <a:ext uri="{FF2B5EF4-FFF2-40B4-BE49-F238E27FC236}">
                        <a16:creationId xmlns:a16="http://schemas.microsoft.com/office/drawing/2014/main" id="{0D3DD02E-4B6A-1D08-248A-81F9A18EDF7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41964" y="1906640"/>
                    <a:ext cx="7045" cy="13291"/>
                  </a:xfrm>
                  <a:custGeom>
                    <a:avLst/>
                    <a:gdLst>
                      <a:gd name="connsiteX0" fmla="*/ 5414 w 7045"/>
                      <a:gd name="connsiteY0" fmla="*/ 2 h 13291"/>
                      <a:gd name="connsiteX1" fmla="*/ 6059 w 7045"/>
                      <a:gd name="connsiteY1" fmla="*/ 11598 h 13291"/>
                      <a:gd name="connsiteX2" fmla="*/ 261 w 7045"/>
                      <a:gd name="connsiteY2" fmla="*/ 11598 h 13291"/>
                      <a:gd name="connsiteX3" fmla="*/ 5414 w 7045"/>
                      <a:gd name="connsiteY3" fmla="*/ 2 h 1329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7045" h="13291">
                        <a:moveTo>
                          <a:pt x="5414" y="2"/>
                        </a:moveTo>
                        <a:cubicBezTo>
                          <a:pt x="7205" y="183"/>
                          <a:pt x="7669" y="10310"/>
                          <a:pt x="6059" y="11598"/>
                        </a:cubicBezTo>
                        <a:cubicBezTo>
                          <a:pt x="4448" y="12886"/>
                          <a:pt x="1710" y="14658"/>
                          <a:pt x="261" y="11598"/>
                        </a:cubicBezTo>
                        <a:cubicBezTo>
                          <a:pt x="-1189" y="8538"/>
                          <a:pt x="3804" y="-159"/>
                          <a:pt x="5414" y="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74" name="Forma Livre: Forma 73">
                    <a:extLst>
                      <a:ext uri="{FF2B5EF4-FFF2-40B4-BE49-F238E27FC236}">
                        <a16:creationId xmlns:a16="http://schemas.microsoft.com/office/drawing/2014/main" id="{9D4D6A65-8B96-9433-4AA9-4499E3F0FAD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58137" y="1839555"/>
                    <a:ext cx="25770" cy="29613"/>
                  </a:xfrm>
                  <a:custGeom>
                    <a:avLst/>
                    <a:gdLst>
                      <a:gd name="connsiteX0" fmla="*/ 9769 w 25770"/>
                      <a:gd name="connsiteY0" fmla="*/ 286 h 29613"/>
                      <a:gd name="connsiteX1" fmla="*/ 23781 w 25770"/>
                      <a:gd name="connsiteY1" fmla="*/ 6847 h 29613"/>
                      <a:gd name="connsiteX2" fmla="*/ 20641 w 25770"/>
                      <a:gd name="connsiteY2" fmla="*/ 26618 h 29613"/>
                      <a:gd name="connsiteX3" fmla="*/ 2764 w 25770"/>
                      <a:gd name="connsiteY3" fmla="*/ 26135 h 29613"/>
                      <a:gd name="connsiteX4" fmla="*/ 9769 w 25770"/>
                      <a:gd name="connsiteY4" fmla="*/ 286 h 296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770" h="29613">
                        <a:moveTo>
                          <a:pt x="9769" y="286"/>
                        </a:moveTo>
                        <a:cubicBezTo>
                          <a:pt x="14440" y="-1186"/>
                          <a:pt x="22267" y="3333"/>
                          <a:pt x="23781" y="6847"/>
                        </a:cubicBezTo>
                        <a:cubicBezTo>
                          <a:pt x="25913" y="11801"/>
                          <a:pt x="27968" y="20053"/>
                          <a:pt x="20641" y="26618"/>
                        </a:cubicBezTo>
                        <a:cubicBezTo>
                          <a:pt x="15361" y="31346"/>
                          <a:pt x="5495" y="29936"/>
                          <a:pt x="2764" y="26135"/>
                        </a:cubicBezTo>
                        <a:cubicBezTo>
                          <a:pt x="-1343" y="20417"/>
                          <a:pt x="-2229" y="4071"/>
                          <a:pt x="9769" y="28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</p:grpSp>
          <p:pic>
            <p:nvPicPr>
              <p:cNvPr id="69" name="Gráfico 68" descr="Uma mulher sorrindo">
                <a:extLst>
                  <a:ext uri="{FF2B5EF4-FFF2-40B4-BE49-F238E27FC236}">
                    <a16:creationId xmlns:a16="http://schemas.microsoft.com/office/drawing/2014/main" id="{630F7A8E-0D30-7D5B-97AB-984313519F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1486107" y="1595364"/>
                <a:ext cx="99844" cy="109204"/>
              </a:xfrm>
              <a:prstGeom prst="rect">
                <a:avLst/>
              </a:prstGeom>
            </p:spPr>
          </p:pic>
        </p:grpSp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A1033A25-C56C-04CE-0105-5A7FFD02C657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77610" y="3949861"/>
              <a:ext cx="746436" cy="396000"/>
              <a:chOff x="1099472" y="3694679"/>
              <a:chExt cx="786843" cy="417437"/>
            </a:xfrm>
          </p:grpSpPr>
          <p:pic>
            <p:nvPicPr>
              <p:cNvPr id="13" name="Gráfico 12" descr="Mulher usando um cardigan">
                <a:extLst>
                  <a:ext uri="{FF2B5EF4-FFF2-40B4-BE49-F238E27FC236}">
                    <a16:creationId xmlns:a16="http://schemas.microsoft.com/office/drawing/2014/main" id="{8D8863AD-DDB9-72A2-C015-A1229FF8A1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1099472" y="3697741"/>
                <a:ext cx="297320" cy="414375"/>
              </a:xfrm>
              <a:prstGeom prst="rect">
                <a:avLst/>
              </a:prstGeom>
            </p:spPr>
          </p:pic>
          <p:grpSp>
            <p:nvGrpSpPr>
              <p:cNvPr id="14" name="Gráfico 50" descr="Homem em traje de negócios">
                <a:extLst>
                  <a:ext uri="{FF2B5EF4-FFF2-40B4-BE49-F238E27FC236}">
                    <a16:creationId xmlns:a16="http://schemas.microsoft.com/office/drawing/2014/main" id="{9C6808C8-CAE1-045A-DA3A-D1E405CA5065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308178" y="3694679"/>
                <a:ext cx="289083" cy="414571"/>
                <a:chOff x="1583245" y="4555617"/>
                <a:chExt cx="420487" cy="580528"/>
              </a:xfrm>
            </p:grpSpPr>
            <p:grpSp>
              <p:nvGrpSpPr>
                <p:cNvPr id="39" name="Gráfico 50" descr="Homem em traje de negócios">
                  <a:extLst>
                    <a:ext uri="{FF2B5EF4-FFF2-40B4-BE49-F238E27FC236}">
                      <a16:creationId xmlns:a16="http://schemas.microsoft.com/office/drawing/2014/main" id="{FDBB9B51-1AEA-DA1A-E842-5EE3C837CF06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583245" y="4734920"/>
                  <a:ext cx="420487" cy="401225"/>
                  <a:chOff x="1583245" y="4734920"/>
                  <a:chExt cx="420487" cy="401225"/>
                </a:xfrm>
              </p:grpSpPr>
              <p:sp>
                <p:nvSpPr>
                  <p:cNvPr id="50" name="Forma Livre: Forma 49">
                    <a:extLst>
                      <a:ext uri="{FF2B5EF4-FFF2-40B4-BE49-F238E27FC236}">
                        <a16:creationId xmlns:a16="http://schemas.microsoft.com/office/drawing/2014/main" id="{9AFA7E80-57B1-3C03-5001-BDC26F18722C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90886" y="4741088"/>
                    <a:ext cx="412846" cy="388176"/>
                  </a:xfrm>
                  <a:custGeom>
                    <a:avLst/>
                    <a:gdLst>
                      <a:gd name="connsiteX0" fmla="*/ 133633 w 412847"/>
                      <a:gd name="connsiteY0" fmla="*/ 0 h 388176"/>
                      <a:gd name="connsiteX1" fmla="*/ 137884 w 412847"/>
                      <a:gd name="connsiteY1" fmla="*/ 21830 h 388176"/>
                      <a:gd name="connsiteX2" fmla="*/ 133348 w 412847"/>
                      <a:gd name="connsiteY2" fmla="*/ 38414 h 388176"/>
                      <a:gd name="connsiteX3" fmla="*/ 128528 w 412847"/>
                      <a:gd name="connsiteY3" fmla="*/ 33878 h 388176"/>
                      <a:gd name="connsiteX4" fmla="*/ 113563 w 412847"/>
                      <a:gd name="connsiteY4" fmla="*/ 58041 h 388176"/>
                      <a:gd name="connsiteX5" fmla="*/ 36639 w 412847"/>
                      <a:gd name="connsiteY5" fmla="*/ 89216 h 388176"/>
                      <a:gd name="connsiteX6" fmla="*/ 644 w 412847"/>
                      <a:gd name="connsiteY6" fmla="*/ 187593 h 388176"/>
                      <a:gd name="connsiteX7" fmla="*/ 12434 w 412847"/>
                      <a:gd name="connsiteY7" fmla="*/ 295838 h 388176"/>
                      <a:gd name="connsiteX8" fmla="*/ 34687 w 412847"/>
                      <a:gd name="connsiteY8" fmla="*/ 334678 h 388176"/>
                      <a:gd name="connsiteX9" fmla="*/ 37949 w 412847"/>
                      <a:gd name="connsiteY9" fmla="*/ 381173 h 388176"/>
                      <a:gd name="connsiteX10" fmla="*/ 317250 w 412847"/>
                      <a:gd name="connsiteY10" fmla="*/ 380654 h 388176"/>
                      <a:gd name="connsiteX11" fmla="*/ 319191 w 412847"/>
                      <a:gd name="connsiteY11" fmla="*/ 377822 h 388176"/>
                      <a:gd name="connsiteX12" fmla="*/ 316740 w 412847"/>
                      <a:gd name="connsiteY12" fmla="*/ 364057 h 388176"/>
                      <a:gd name="connsiteX13" fmla="*/ 405834 w 412847"/>
                      <a:gd name="connsiteY13" fmla="*/ 333937 h 388176"/>
                      <a:gd name="connsiteX14" fmla="*/ 397716 w 412847"/>
                      <a:gd name="connsiteY14" fmla="*/ 232901 h 388176"/>
                      <a:gd name="connsiteX15" fmla="*/ 379713 w 412847"/>
                      <a:gd name="connsiteY15" fmla="*/ 190375 h 388176"/>
                      <a:gd name="connsiteX16" fmla="*/ 323439 w 412847"/>
                      <a:gd name="connsiteY16" fmla="*/ 89732 h 388176"/>
                      <a:gd name="connsiteX17" fmla="*/ 244342 w 412847"/>
                      <a:gd name="connsiteY17" fmla="*/ 63790 h 388176"/>
                      <a:gd name="connsiteX18" fmla="*/ 236545 w 412847"/>
                      <a:gd name="connsiteY18" fmla="*/ 51034 h 388176"/>
                      <a:gd name="connsiteX19" fmla="*/ 230309 w 412847"/>
                      <a:gd name="connsiteY19" fmla="*/ 55004 h 388176"/>
                      <a:gd name="connsiteX20" fmla="*/ 234421 w 412847"/>
                      <a:gd name="connsiteY20" fmla="*/ 27080 h 388176"/>
                      <a:gd name="connsiteX21" fmla="*/ 136799 w 412847"/>
                      <a:gd name="connsiteY21" fmla="*/ 165 h 388176"/>
                      <a:gd name="connsiteX22" fmla="*/ 133633 w 412847"/>
                      <a:gd name="connsiteY22" fmla="*/ 0 h 388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</a:cxnLst>
                    <a:rect l="l" t="t" r="r" b="b"/>
                    <a:pathLst>
                      <a:path w="412847" h="388176">
                        <a:moveTo>
                          <a:pt x="133633" y="0"/>
                        </a:moveTo>
                        <a:cubicBezTo>
                          <a:pt x="133633" y="0"/>
                          <a:pt x="137034" y="12617"/>
                          <a:pt x="137884" y="21830"/>
                        </a:cubicBezTo>
                        <a:cubicBezTo>
                          <a:pt x="138734" y="31043"/>
                          <a:pt x="133894" y="39171"/>
                          <a:pt x="133348" y="38414"/>
                        </a:cubicBezTo>
                        <a:cubicBezTo>
                          <a:pt x="131946" y="36465"/>
                          <a:pt x="129838" y="33194"/>
                          <a:pt x="128528" y="33878"/>
                        </a:cubicBezTo>
                        <a:cubicBezTo>
                          <a:pt x="119024" y="38857"/>
                          <a:pt x="113791" y="57985"/>
                          <a:pt x="113563" y="58041"/>
                        </a:cubicBezTo>
                        <a:cubicBezTo>
                          <a:pt x="109073" y="59113"/>
                          <a:pt x="54658" y="71882"/>
                          <a:pt x="36639" y="89216"/>
                        </a:cubicBezTo>
                        <a:cubicBezTo>
                          <a:pt x="17535" y="107593"/>
                          <a:pt x="4517" y="125480"/>
                          <a:pt x="644" y="187593"/>
                        </a:cubicBezTo>
                        <a:cubicBezTo>
                          <a:pt x="-1771" y="226324"/>
                          <a:pt x="2708" y="266561"/>
                          <a:pt x="12434" y="295838"/>
                        </a:cubicBezTo>
                        <a:cubicBezTo>
                          <a:pt x="18306" y="313509"/>
                          <a:pt x="26953" y="326540"/>
                          <a:pt x="34687" y="334678"/>
                        </a:cubicBezTo>
                        <a:lnTo>
                          <a:pt x="37949" y="381173"/>
                        </a:lnTo>
                        <a:cubicBezTo>
                          <a:pt x="37949" y="381173"/>
                          <a:pt x="231646" y="397271"/>
                          <a:pt x="317250" y="380654"/>
                        </a:cubicBezTo>
                        <a:cubicBezTo>
                          <a:pt x="318563" y="380399"/>
                          <a:pt x="319426" y="379139"/>
                          <a:pt x="319191" y="377822"/>
                        </a:cubicBezTo>
                        <a:lnTo>
                          <a:pt x="316740" y="364057"/>
                        </a:lnTo>
                        <a:cubicBezTo>
                          <a:pt x="316740" y="364057"/>
                          <a:pt x="386518" y="376923"/>
                          <a:pt x="405834" y="333937"/>
                        </a:cubicBezTo>
                        <a:cubicBezTo>
                          <a:pt x="420615" y="301044"/>
                          <a:pt x="409179" y="262383"/>
                          <a:pt x="397716" y="232901"/>
                        </a:cubicBezTo>
                        <a:cubicBezTo>
                          <a:pt x="388347" y="208804"/>
                          <a:pt x="379713" y="190375"/>
                          <a:pt x="379713" y="190375"/>
                        </a:cubicBezTo>
                        <a:cubicBezTo>
                          <a:pt x="379713" y="190375"/>
                          <a:pt x="351538" y="120852"/>
                          <a:pt x="323439" y="89732"/>
                        </a:cubicBezTo>
                        <a:cubicBezTo>
                          <a:pt x="310729" y="75656"/>
                          <a:pt x="273506" y="70522"/>
                          <a:pt x="244342" y="63790"/>
                        </a:cubicBezTo>
                        <a:cubicBezTo>
                          <a:pt x="241318" y="63092"/>
                          <a:pt x="239678" y="51600"/>
                          <a:pt x="236545" y="51034"/>
                        </a:cubicBezTo>
                        <a:cubicBezTo>
                          <a:pt x="236545" y="51034"/>
                          <a:pt x="231629" y="58196"/>
                          <a:pt x="230309" y="55004"/>
                        </a:cubicBezTo>
                        <a:cubicBezTo>
                          <a:pt x="228073" y="49602"/>
                          <a:pt x="231586" y="42248"/>
                          <a:pt x="234421" y="27080"/>
                        </a:cubicBezTo>
                        <a:cubicBezTo>
                          <a:pt x="239023" y="2458"/>
                          <a:pt x="136799" y="165"/>
                          <a:pt x="136799" y="165"/>
                        </a:cubicBezTo>
                        <a:lnTo>
                          <a:pt x="133633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grpSp>
                <p:nvGrpSpPr>
                  <p:cNvPr id="51" name="Gráfico 50" descr="Homem em traje de negócios">
                    <a:extLst>
                      <a:ext uri="{FF2B5EF4-FFF2-40B4-BE49-F238E27FC236}">
                        <a16:creationId xmlns:a16="http://schemas.microsoft.com/office/drawing/2014/main" id="{DAE05B62-D251-CC91-F7E8-9315843F62F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762275" y="4827537"/>
                    <a:ext cx="72512" cy="305184"/>
                    <a:chOff x="1762275" y="4827537"/>
                    <a:chExt cx="72512" cy="305184"/>
                  </a:xfrm>
                  <a:solidFill>
                    <a:srgbClr val="FFFFFF"/>
                  </a:solidFill>
                </p:grpSpPr>
                <p:sp>
                  <p:nvSpPr>
                    <p:cNvPr id="64" name="Forma Livre: Forma 63">
                      <a:extLst>
                        <a:ext uri="{FF2B5EF4-FFF2-40B4-BE49-F238E27FC236}">
                          <a16:creationId xmlns:a16="http://schemas.microsoft.com/office/drawing/2014/main" id="{D038E4B6-AF0A-15AD-CC23-3F41F3658693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82273" y="4979147"/>
                      <a:ext cx="35793" cy="33361"/>
                    </a:xfrm>
                    <a:custGeom>
                      <a:avLst/>
                      <a:gdLst>
                        <a:gd name="connsiteX0" fmla="*/ 34869 w 35793"/>
                        <a:gd name="connsiteY0" fmla="*/ 27512 h 33361"/>
                        <a:gd name="connsiteX1" fmla="*/ 5874 w 35793"/>
                        <a:gd name="connsiteY1" fmla="*/ 750 h 33361"/>
                        <a:gd name="connsiteX2" fmla="*/ 1421 w 35793"/>
                        <a:gd name="connsiteY2" fmla="*/ 11332 h 33361"/>
                        <a:gd name="connsiteX3" fmla="*/ 35 w 35793"/>
                        <a:gd name="connsiteY3" fmla="*/ 30450 h 33361"/>
                        <a:gd name="connsiteX4" fmla="*/ 2288 w 35793"/>
                        <a:gd name="connsiteY4" fmla="*/ 33219 h 33361"/>
                        <a:gd name="connsiteX5" fmla="*/ 33678 w 35793"/>
                        <a:gd name="connsiteY5" fmla="*/ 31793 h 33361"/>
                        <a:gd name="connsiteX6" fmla="*/ 34869 w 35793"/>
                        <a:gd name="connsiteY6" fmla="*/ 27512 h 3336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35793" h="33361">
                          <a:moveTo>
                            <a:pt x="34869" y="27512"/>
                          </a:moveTo>
                          <a:cubicBezTo>
                            <a:pt x="25580" y="20407"/>
                            <a:pt x="16364" y="11901"/>
                            <a:pt x="5874" y="750"/>
                          </a:cubicBezTo>
                          <a:cubicBezTo>
                            <a:pt x="-101" y="-2985"/>
                            <a:pt x="1997" y="8292"/>
                            <a:pt x="1421" y="11332"/>
                          </a:cubicBezTo>
                          <a:cubicBezTo>
                            <a:pt x="1229" y="17681"/>
                            <a:pt x="1027" y="24244"/>
                            <a:pt x="35" y="30450"/>
                          </a:cubicBezTo>
                          <a:cubicBezTo>
                            <a:pt x="-213" y="31813"/>
                            <a:pt x="898" y="33186"/>
                            <a:pt x="2288" y="33219"/>
                          </a:cubicBezTo>
                          <a:cubicBezTo>
                            <a:pt x="12801" y="33642"/>
                            <a:pt x="21359" y="33110"/>
                            <a:pt x="33678" y="31793"/>
                          </a:cubicBezTo>
                          <a:cubicBezTo>
                            <a:pt x="35762" y="31624"/>
                            <a:pt x="36580" y="28730"/>
                            <a:pt x="34869" y="27512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5" name="Forma Livre: Forma 64">
                      <a:extLst>
                        <a:ext uri="{FF2B5EF4-FFF2-40B4-BE49-F238E27FC236}">
                          <a16:creationId xmlns:a16="http://schemas.microsoft.com/office/drawing/2014/main" id="{FE3F024E-5067-116E-860A-919F81864637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80650" y="4876008"/>
                      <a:ext cx="50183" cy="103880"/>
                    </a:xfrm>
                    <a:custGeom>
                      <a:avLst/>
                      <a:gdLst>
                        <a:gd name="connsiteX0" fmla="*/ 50138 w 50183"/>
                        <a:gd name="connsiteY0" fmla="*/ 101116 h 103880"/>
                        <a:gd name="connsiteX1" fmla="*/ 42453 w 50183"/>
                        <a:gd name="connsiteY1" fmla="*/ 59308 h 103880"/>
                        <a:gd name="connsiteX2" fmla="*/ 4559 w 50183"/>
                        <a:gd name="connsiteY2" fmla="*/ 1377 h 103880"/>
                        <a:gd name="connsiteX3" fmla="*/ 1734 w 50183"/>
                        <a:gd name="connsiteY3" fmla="*/ 93 h 103880"/>
                        <a:gd name="connsiteX4" fmla="*/ 17 w 50183"/>
                        <a:gd name="connsiteY4" fmla="*/ 2677 h 103880"/>
                        <a:gd name="connsiteX5" fmla="*/ 3309 w 50183"/>
                        <a:gd name="connsiteY5" fmla="*/ 45583 h 103880"/>
                        <a:gd name="connsiteX6" fmla="*/ 24527 w 50183"/>
                        <a:gd name="connsiteY6" fmla="*/ 76894 h 103880"/>
                        <a:gd name="connsiteX7" fmla="*/ 45857 w 50183"/>
                        <a:gd name="connsiteY7" fmla="*/ 102929 h 103880"/>
                        <a:gd name="connsiteX8" fmla="*/ 50138 w 50183"/>
                        <a:gd name="connsiteY8" fmla="*/ 101116 h 10388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50183" h="103880">
                          <a:moveTo>
                            <a:pt x="50138" y="101116"/>
                          </a:moveTo>
                          <a:cubicBezTo>
                            <a:pt x="47267" y="87279"/>
                            <a:pt x="46278" y="72720"/>
                            <a:pt x="42453" y="59308"/>
                          </a:cubicBezTo>
                          <a:cubicBezTo>
                            <a:pt x="29754" y="40174"/>
                            <a:pt x="14596" y="22324"/>
                            <a:pt x="4559" y="1377"/>
                          </a:cubicBezTo>
                          <a:cubicBezTo>
                            <a:pt x="4059" y="312"/>
                            <a:pt x="2862" y="-231"/>
                            <a:pt x="1734" y="93"/>
                          </a:cubicBezTo>
                          <a:cubicBezTo>
                            <a:pt x="606" y="418"/>
                            <a:pt x="-122" y="1513"/>
                            <a:pt x="17" y="2677"/>
                          </a:cubicBezTo>
                          <a:cubicBezTo>
                            <a:pt x="1611" y="16022"/>
                            <a:pt x="2690" y="30058"/>
                            <a:pt x="3309" y="45583"/>
                          </a:cubicBezTo>
                          <a:cubicBezTo>
                            <a:pt x="8889" y="56606"/>
                            <a:pt x="16872" y="66801"/>
                            <a:pt x="24527" y="76894"/>
                          </a:cubicBezTo>
                          <a:cubicBezTo>
                            <a:pt x="31513" y="85714"/>
                            <a:pt x="39145" y="93898"/>
                            <a:pt x="45857" y="102929"/>
                          </a:cubicBezTo>
                          <a:cubicBezTo>
                            <a:pt x="47253" y="104924"/>
                            <a:pt x="50611" y="103521"/>
                            <a:pt x="50138" y="101116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6" name="Forma Livre: Forma 65">
                      <a:extLst>
                        <a:ext uri="{FF2B5EF4-FFF2-40B4-BE49-F238E27FC236}">
                          <a16:creationId xmlns:a16="http://schemas.microsoft.com/office/drawing/2014/main" id="{F55DF8A9-CC71-30F8-3957-58F5957D11A4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62275" y="4827537"/>
                      <a:ext cx="45935" cy="37568"/>
                    </a:xfrm>
                    <a:custGeom>
                      <a:avLst/>
                      <a:gdLst>
                        <a:gd name="connsiteX0" fmla="*/ 19606 w 45935"/>
                        <a:gd name="connsiteY0" fmla="*/ 37568 h 37568"/>
                        <a:gd name="connsiteX1" fmla="*/ 21350 w 45935"/>
                        <a:gd name="connsiteY1" fmla="*/ 36814 h 37568"/>
                        <a:gd name="connsiteX2" fmla="*/ 36537 w 45935"/>
                        <a:gd name="connsiteY2" fmla="*/ 33542 h 37568"/>
                        <a:gd name="connsiteX3" fmla="*/ 38585 w 45935"/>
                        <a:gd name="connsiteY3" fmla="*/ 29559 h 37568"/>
                        <a:gd name="connsiteX4" fmla="*/ 38860 w 45935"/>
                        <a:gd name="connsiteY4" fmla="*/ 27511 h 37568"/>
                        <a:gd name="connsiteX5" fmla="*/ 38952 w 45935"/>
                        <a:gd name="connsiteY5" fmla="*/ 24441 h 37568"/>
                        <a:gd name="connsiteX6" fmla="*/ 42568 w 45935"/>
                        <a:gd name="connsiteY6" fmla="*/ 14448 h 37568"/>
                        <a:gd name="connsiteX7" fmla="*/ 41771 w 45935"/>
                        <a:gd name="connsiteY7" fmla="*/ 41 h 37568"/>
                        <a:gd name="connsiteX8" fmla="*/ 32363 w 45935"/>
                        <a:gd name="connsiteY8" fmla="*/ 4401 h 37568"/>
                        <a:gd name="connsiteX9" fmla="*/ 24496 w 45935"/>
                        <a:gd name="connsiteY9" fmla="*/ 8814 h 37568"/>
                        <a:gd name="connsiteX10" fmla="*/ 23136 w 45935"/>
                        <a:gd name="connsiteY10" fmla="*/ 9237 h 37568"/>
                        <a:gd name="connsiteX11" fmla="*/ 20218 w 45935"/>
                        <a:gd name="connsiteY11" fmla="*/ 8996 h 37568"/>
                        <a:gd name="connsiteX12" fmla="*/ 8918 w 45935"/>
                        <a:gd name="connsiteY12" fmla="*/ 649 h 37568"/>
                        <a:gd name="connsiteX13" fmla="*/ 330 w 45935"/>
                        <a:gd name="connsiteY13" fmla="*/ 9962 h 37568"/>
                        <a:gd name="connsiteX14" fmla="*/ 10516 w 45935"/>
                        <a:gd name="connsiteY14" fmla="*/ 24706 h 37568"/>
                        <a:gd name="connsiteX15" fmla="*/ 17959 w 45935"/>
                        <a:gd name="connsiteY15" fmla="*/ 36136 h 37568"/>
                        <a:gd name="connsiteX16" fmla="*/ 19606 w 45935"/>
                        <a:gd name="connsiteY16" fmla="*/ 37568 h 37568"/>
                        <a:gd name="connsiteX17" fmla="*/ 41625 w 45935"/>
                        <a:gd name="connsiteY17" fmla="*/ 1414 h 37568"/>
                        <a:gd name="connsiteX18" fmla="*/ 41625 w 45935"/>
                        <a:gd name="connsiteY18" fmla="*/ 1414 h 37568"/>
                        <a:gd name="connsiteX19" fmla="*/ 41625 w 45935"/>
                        <a:gd name="connsiteY19" fmla="*/ 1414 h 37568"/>
                        <a:gd name="connsiteX20" fmla="*/ 41625 w 45935"/>
                        <a:gd name="connsiteY20" fmla="*/ 1414 h 3756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</a:cxnLst>
                      <a:rect l="l" t="t" r="r" b="b"/>
                      <a:pathLst>
                        <a:path w="45935" h="37568">
                          <a:moveTo>
                            <a:pt x="19606" y="37568"/>
                          </a:moveTo>
                          <a:cubicBezTo>
                            <a:pt x="20258" y="37568"/>
                            <a:pt x="20893" y="37300"/>
                            <a:pt x="21350" y="36814"/>
                          </a:cubicBezTo>
                          <a:cubicBezTo>
                            <a:pt x="25730" y="32143"/>
                            <a:pt x="32025" y="33155"/>
                            <a:pt x="36537" y="33542"/>
                          </a:cubicBezTo>
                          <a:cubicBezTo>
                            <a:pt x="39190" y="33535"/>
                            <a:pt x="39399" y="31392"/>
                            <a:pt x="38585" y="29559"/>
                          </a:cubicBezTo>
                          <a:cubicBezTo>
                            <a:pt x="38284" y="28881"/>
                            <a:pt x="38370" y="28067"/>
                            <a:pt x="38860" y="27511"/>
                          </a:cubicBezTo>
                          <a:cubicBezTo>
                            <a:pt x="39432" y="26863"/>
                            <a:pt x="39462" y="25563"/>
                            <a:pt x="38952" y="24441"/>
                          </a:cubicBezTo>
                          <a:cubicBezTo>
                            <a:pt x="37206" y="20230"/>
                            <a:pt x="38648" y="18242"/>
                            <a:pt x="42568" y="14448"/>
                          </a:cubicBezTo>
                          <a:cubicBezTo>
                            <a:pt x="47596" y="10074"/>
                            <a:pt x="46716" y="-144"/>
                            <a:pt x="41771" y="41"/>
                          </a:cubicBezTo>
                          <a:cubicBezTo>
                            <a:pt x="37970" y="-379"/>
                            <a:pt x="35221" y="2542"/>
                            <a:pt x="32363" y="4401"/>
                          </a:cubicBezTo>
                          <a:cubicBezTo>
                            <a:pt x="29938" y="6128"/>
                            <a:pt x="27265" y="8235"/>
                            <a:pt x="24496" y="8814"/>
                          </a:cubicBezTo>
                          <a:cubicBezTo>
                            <a:pt x="24019" y="8907"/>
                            <a:pt x="23533" y="9032"/>
                            <a:pt x="23136" y="9237"/>
                          </a:cubicBezTo>
                          <a:cubicBezTo>
                            <a:pt x="22183" y="9727"/>
                            <a:pt x="21042" y="9684"/>
                            <a:pt x="20218" y="8996"/>
                          </a:cubicBezTo>
                          <a:cubicBezTo>
                            <a:pt x="13493" y="3379"/>
                            <a:pt x="11167" y="302"/>
                            <a:pt x="8918" y="649"/>
                          </a:cubicBezTo>
                          <a:cubicBezTo>
                            <a:pt x="6956" y="954"/>
                            <a:pt x="5051" y="3862"/>
                            <a:pt x="330" y="9962"/>
                          </a:cubicBezTo>
                          <a:cubicBezTo>
                            <a:pt x="-2012" y="13052"/>
                            <a:pt x="8819" y="21378"/>
                            <a:pt x="10516" y="24706"/>
                          </a:cubicBezTo>
                          <a:cubicBezTo>
                            <a:pt x="13414" y="28543"/>
                            <a:pt x="16599" y="31775"/>
                            <a:pt x="17959" y="36136"/>
                          </a:cubicBezTo>
                          <a:cubicBezTo>
                            <a:pt x="18260" y="37118"/>
                            <a:pt x="18578" y="37575"/>
                            <a:pt x="19606" y="37568"/>
                          </a:cubicBezTo>
                          <a:close/>
                          <a:moveTo>
                            <a:pt x="41625" y="1414"/>
                          </a:moveTo>
                          <a:lnTo>
                            <a:pt x="41625" y="1414"/>
                          </a:lnTo>
                          <a:lnTo>
                            <a:pt x="41625" y="1414"/>
                          </a:lnTo>
                          <a:lnTo>
                            <a:pt x="41625" y="1414"/>
                          </a:ln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7" name="Forma Livre: Forma 66">
                      <a:extLst>
                        <a:ext uri="{FF2B5EF4-FFF2-40B4-BE49-F238E27FC236}">
                          <a16:creationId xmlns:a16="http://schemas.microsoft.com/office/drawing/2014/main" id="{F8349F82-5651-359D-7558-7337A3EC16A2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77340" y="5085701"/>
                      <a:ext cx="57447" cy="47020"/>
                    </a:xfrm>
                    <a:custGeom>
                      <a:avLst/>
                      <a:gdLst>
                        <a:gd name="connsiteX0" fmla="*/ 57227 w 57447"/>
                        <a:gd name="connsiteY0" fmla="*/ 10654 h 47020"/>
                        <a:gd name="connsiteX1" fmla="*/ 55645 w 57447"/>
                        <a:gd name="connsiteY1" fmla="*/ 9473 h 47020"/>
                        <a:gd name="connsiteX2" fmla="*/ 27980 w 57447"/>
                        <a:gd name="connsiteY2" fmla="*/ 1709 h 47020"/>
                        <a:gd name="connsiteX3" fmla="*/ 24542 w 57447"/>
                        <a:gd name="connsiteY3" fmla="*/ 180 h 47020"/>
                        <a:gd name="connsiteX4" fmla="*/ 1670 w 57447"/>
                        <a:gd name="connsiteY4" fmla="*/ 8093 h 47020"/>
                        <a:gd name="connsiteX5" fmla="*/ 33 w 57447"/>
                        <a:gd name="connsiteY5" fmla="*/ 10763 h 47020"/>
                        <a:gd name="connsiteX6" fmla="*/ 13113 w 57447"/>
                        <a:gd name="connsiteY6" fmla="*/ 36361 h 47020"/>
                        <a:gd name="connsiteX7" fmla="*/ 45228 w 57447"/>
                        <a:gd name="connsiteY7" fmla="*/ 37334 h 47020"/>
                        <a:gd name="connsiteX8" fmla="*/ 57289 w 57447"/>
                        <a:gd name="connsiteY8" fmla="*/ 22437 h 47020"/>
                        <a:gd name="connsiteX9" fmla="*/ 57227 w 57447"/>
                        <a:gd name="connsiteY9" fmla="*/ 10654 h 470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57447" h="47020">
                          <a:moveTo>
                            <a:pt x="57227" y="10654"/>
                          </a:moveTo>
                          <a:cubicBezTo>
                            <a:pt x="56892" y="10052"/>
                            <a:pt x="56317" y="9622"/>
                            <a:pt x="55645" y="9473"/>
                          </a:cubicBezTo>
                          <a:cubicBezTo>
                            <a:pt x="45526" y="7260"/>
                            <a:pt x="36481" y="4722"/>
                            <a:pt x="27980" y="1709"/>
                          </a:cubicBezTo>
                          <a:cubicBezTo>
                            <a:pt x="26980" y="769"/>
                            <a:pt x="26130" y="-468"/>
                            <a:pt x="24542" y="180"/>
                          </a:cubicBezTo>
                          <a:cubicBezTo>
                            <a:pt x="16461" y="3194"/>
                            <a:pt x="8978" y="5781"/>
                            <a:pt x="1670" y="8093"/>
                          </a:cubicBezTo>
                          <a:cubicBezTo>
                            <a:pt x="535" y="8454"/>
                            <a:pt x="-163" y="9592"/>
                            <a:pt x="33" y="10763"/>
                          </a:cubicBezTo>
                          <a:cubicBezTo>
                            <a:pt x="797" y="30281"/>
                            <a:pt x="-2819" y="24300"/>
                            <a:pt x="13113" y="36361"/>
                          </a:cubicBezTo>
                          <a:cubicBezTo>
                            <a:pt x="26253" y="46494"/>
                            <a:pt x="33041" y="53719"/>
                            <a:pt x="45228" y="37334"/>
                          </a:cubicBezTo>
                          <a:cubicBezTo>
                            <a:pt x="49849" y="31899"/>
                            <a:pt x="54792" y="27836"/>
                            <a:pt x="57289" y="22437"/>
                          </a:cubicBezTo>
                          <a:cubicBezTo>
                            <a:pt x="57114" y="18580"/>
                            <a:pt x="57772" y="14422"/>
                            <a:pt x="57227" y="10654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  <p:grpSp>
                <p:nvGrpSpPr>
                  <p:cNvPr id="52" name="Gráfico 50" descr="Homem em traje de negócios">
                    <a:extLst>
                      <a:ext uri="{FF2B5EF4-FFF2-40B4-BE49-F238E27FC236}">
                        <a16:creationId xmlns:a16="http://schemas.microsoft.com/office/drawing/2014/main" id="{49C500B5-6080-E8AA-DBBC-B715B8D4976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751229" y="4818057"/>
                    <a:ext cx="82932" cy="191855"/>
                    <a:chOff x="1751229" y="4818057"/>
                    <a:chExt cx="82932" cy="191855"/>
                  </a:xfrm>
                  <a:solidFill>
                    <a:srgbClr val="FFFFFF"/>
                  </a:solidFill>
                </p:grpSpPr>
                <p:sp>
                  <p:nvSpPr>
                    <p:cNvPr id="62" name="Forma Livre: Forma 61">
                      <a:extLst>
                        <a:ext uri="{FF2B5EF4-FFF2-40B4-BE49-F238E27FC236}">
                          <a16:creationId xmlns:a16="http://schemas.microsoft.com/office/drawing/2014/main" id="{1C154FDC-37CB-27FE-AB50-D4971FADD69A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84178" y="4927084"/>
                      <a:ext cx="49983" cy="82829"/>
                    </a:xfrm>
                    <a:custGeom>
                      <a:avLst/>
                      <a:gdLst>
                        <a:gd name="connsiteX0" fmla="*/ 20023 w 49983"/>
                        <a:gd name="connsiteY0" fmla="*/ 25108 h 82829"/>
                        <a:gd name="connsiteX1" fmla="*/ 4613 w 49983"/>
                        <a:gd name="connsiteY1" fmla="*/ 1372 h 82829"/>
                        <a:gd name="connsiteX2" fmla="*/ 1891 w 49983"/>
                        <a:gd name="connsiteY2" fmla="*/ 65 h 82829"/>
                        <a:gd name="connsiteX3" fmla="*/ 58 w 49983"/>
                        <a:gd name="connsiteY3" fmla="*/ 2464 h 82829"/>
                        <a:gd name="connsiteX4" fmla="*/ 998 w 49983"/>
                        <a:gd name="connsiteY4" fmla="*/ 52419 h 82829"/>
                        <a:gd name="connsiteX5" fmla="*/ 38611 w 49983"/>
                        <a:gd name="connsiteY5" fmla="*/ 82583 h 82829"/>
                        <a:gd name="connsiteX6" fmla="*/ 47946 w 49983"/>
                        <a:gd name="connsiteY6" fmla="*/ 81825 h 82829"/>
                        <a:gd name="connsiteX7" fmla="*/ 49971 w 49983"/>
                        <a:gd name="connsiteY7" fmla="*/ 79208 h 82829"/>
                        <a:gd name="connsiteX8" fmla="*/ 48181 w 49983"/>
                        <a:gd name="connsiteY8" fmla="*/ 60266 h 82829"/>
                        <a:gd name="connsiteX9" fmla="*/ 20023 w 49983"/>
                        <a:gd name="connsiteY9" fmla="*/ 25108 h 8282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49983" h="82829">
                          <a:moveTo>
                            <a:pt x="20023" y="25108"/>
                          </a:moveTo>
                          <a:cubicBezTo>
                            <a:pt x="14435" y="17896"/>
                            <a:pt x="8702" y="10029"/>
                            <a:pt x="4613" y="1372"/>
                          </a:cubicBezTo>
                          <a:cubicBezTo>
                            <a:pt x="4130" y="346"/>
                            <a:pt x="2992" y="-196"/>
                            <a:pt x="1891" y="65"/>
                          </a:cubicBezTo>
                          <a:cubicBezTo>
                            <a:pt x="789" y="330"/>
                            <a:pt x="25" y="1329"/>
                            <a:pt x="58" y="2464"/>
                          </a:cubicBezTo>
                          <a:cubicBezTo>
                            <a:pt x="1544" y="18825"/>
                            <a:pt x="-1437" y="37123"/>
                            <a:pt x="998" y="52419"/>
                          </a:cubicBezTo>
                          <a:cubicBezTo>
                            <a:pt x="14194" y="61728"/>
                            <a:pt x="24515" y="74283"/>
                            <a:pt x="38611" y="82583"/>
                          </a:cubicBezTo>
                          <a:cubicBezTo>
                            <a:pt x="41615" y="83396"/>
                            <a:pt x="45105" y="81947"/>
                            <a:pt x="47946" y="81825"/>
                          </a:cubicBezTo>
                          <a:cubicBezTo>
                            <a:pt x="49213" y="81633"/>
                            <a:pt x="50103" y="80482"/>
                            <a:pt x="49971" y="79208"/>
                          </a:cubicBezTo>
                          <a:cubicBezTo>
                            <a:pt x="49303" y="72860"/>
                            <a:pt x="49018" y="66641"/>
                            <a:pt x="48181" y="60266"/>
                          </a:cubicBezTo>
                          <a:cubicBezTo>
                            <a:pt x="39005" y="48737"/>
                            <a:pt x="29050" y="36994"/>
                            <a:pt x="20023" y="25108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3" name="Forma Livre: Forma 62">
                      <a:extLst>
                        <a:ext uri="{FF2B5EF4-FFF2-40B4-BE49-F238E27FC236}">
                          <a16:creationId xmlns:a16="http://schemas.microsoft.com/office/drawing/2014/main" id="{A9AE16E4-A779-473D-3664-D010045401F8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79993" y="4859746"/>
                      <a:ext cx="41842" cy="66903"/>
                    </a:xfrm>
                    <a:custGeom>
                      <a:avLst/>
                      <a:gdLst>
                        <a:gd name="connsiteX0" fmla="*/ 2795 w 41842"/>
                        <a:gd name="connsiteY0" fmla="*/ 12726 h 66903"/>
                        <a:gd name="connsiteX1" fmla="*/ 28532 w 41842"/>
                        <a:gd name="connsiteY1" fmla="*/ 53551 h 66903"/>
                        <a:gd name="connsiteX2" fmla="*/ 37474 w 41842"/>
                        <a:gd name="connsiteY2" fmla="*/ 65897 h 66903"/>
                        <a:gd name="connsiteX3" fmla="*/ 41791 w 41842"/>
                        <a:gd name="connsiteY3" fmla="*/ 64111 h 66903"/>
                        <a:gd name="connsiteX4" fmla="*/ 27344 w 41842"/>
                        <a:gd name="connsiteY4" fmla="*/ 13070 h 66903"/>
                        <a:gd name="connsiteX5" fmla="*/ 25032 w 41842"/>
                        <a:gd name="connsiteY5" fmla="*/ 5160 h 66903"/>
                        <a:gd name="connsiteX6" fmla="*/ 20920 w 41842"/>
                        <a:gd name="connsiteY6" fmla="*/ 979 h 66903"/>
                        <a:gd name="connsiteX7" fmla="*/ 1501 w 41842"/>
                        <a:gd name="connsiteY7" fmla="*/ 5445 h 66903"/>
                        <a:gd name="connsiteX8" fmla="*/ 2795 w 41842"/>
                        <a:gd name="connsiteY8" fmla="*/ 12726 h 6690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41842" h="66903">
                          <a:moveTo>
                            <a:pt x="2795" y="12726"/>
                          </a:moveTo>
                          <a:cubicBezTo>
                            <a:pt x="9275" y="27368"/>
                            <a:pt x="19140" y="40871"/>
                            <a:pt x="28532" y="53551"/>
                          </a:cubicBezTo>
                          <a:cubicBezTo>
                            <a:pt x="31516" y="57601"/>
                            <a:pt x="34589" y="61749"/>
                            <a:pt x="37474" y="65897"/>
                          </a:cubicBezTo>
                          <a:cubicBezTo>
                            <a:pt x="38843" y="67978"/>
                            <a:pt x="42303" y="66562"/>
                            <a:pt x="41791" y="64111"/>
                          </a:cubicBezTo>
                          <a:cubicBezTo>
                            <a:pt x="39085" y="47302"/>
                            <a:pt x="32984" y="29498"/>
                            <a:pt x="27344" y="13070"/>
                          </a:cubicBezTo>
                          <a:cubicBezTo>
                            <a:pt x="26474" y="10437"/>
                            <a:pt x="24274" y="7483"/>
                            <a:pt x="25032" y="5160"/>
                          </a:cubicBezTo>
                          <a:cubicBezTo>
                            <a:pt x="25816" y="2180"/>
                            <a:pt x="22981" y="1750"/>
                            <a:pt x="20920" y="979"/>
                          </a:cubicBezTo>
                          <a:cubicBezTo>
                            <a:pt x="14009" y="-2174"/>
                            <a:pt x="7664" y="3093"/>
                            <a:pt x="1501" y="5445"/>
                          </a:cubicBezTo>
                          <a:cubicBezTo>
                            <a:pt x="-2224" y="7344"/>
                            <a:pt x="2067" y="10119"/>
                            <a:pt x="2795" y="12726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128" name="Forma Livre: Forma 127">
                      <a:extLst>
                        <a:ext uri="{FF2B5EF4-FFF2-40B4-BE49-F238E27FC236}">
                          <a16:creationId xmlns:a16="http://schemas.microsoft.com/office/drawing/2014/main" id="{09BAD649-D1B4-47A2-FD21-ECC0AE322681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801639" y="4818911"/>
                      <a:ext cx="13288" cy="18036"/>
                    </a:xfrm>
                    <a:custGeom>
                      <a:avLst/>
                      <a:gdLst>
                        <a:gd name="connsiteX0" fmla="*/ 2235 w 13288"/>
                        <a:gd name="connsiteY0" fmla="*/ 9418 h 18036"/>
                        <a:gd name="connsiteX1" fmla="*/ 6552 w 13288"/>
                        <a:gd name="connsiteY1" fmla="*/ 17817 h 18036"/>
                        <a:gd name="connsiteX2" fmla="*/ 13198 w 13288"/>
                        <a:gd name="connsiteY2" fmla="*/ 9451 h 18036"/>
                        <a:gd name="connsiteX3" fmla="*/ 7227 w 13288"/>
                        <a:gd name="connsiteY3" fmla="*/ 0 h 18036"/>
                        <a:gd name="connsiteX4" fmla="*/ 3052 w 13288"/>
                        <a:gd name="connsiteY4" fmla="*/ 3470 h 18036"/>
                        <a:gd name="connsiteX5" fmla="*/ 2235 w 13288"/>
                        <a:gd name="connsiteY5" fmla="*/ 9418 h 1803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13288" h="18036">
                          <a:moveTo>
                            <a:pt x="2235" y="9418"/>
                          </a:moveTo>
                          <a:cubicBezTo>
                            <a:pt x="7548" y="9551"/>
                            <a:pt x="4074" y="15945"/>
                            <a:pt x="6552" y="17817"/>
                          </a:cubicBezTo>
                          <a:cubicBezTo>
                            <a:pt x="9827" y="19333"/>
                            <a:pt x="13952" y="12607"/>
                            <a:pt x="13198" y="9451"/>
                          </a:cubicBezTo>
                          <a:cubicBezTo>
                            <a:pt x="11670" y="7281"/>
                            <a:pt x="9837" y="17"/>
                            <a:pt x="7227" y="0"/>
                          </a:cubicBezTo>
                          <a:cubicBezTo>
                            <a:pt x="5169" y="155"/>
                            <a:pt x="4918" y="2474"/>
                            <a:pt x="3052" y="3470"/>
                          </a:cubicBezTo>
                          <a:cubicBezTo>
                            <a:pt x="846" y="4711"/>
                            <a:pt x="-2115" y="8935"/>
                            <a:pt x="2235" y="9418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129" name="Forma Livre: Forma 128">
                      <a:extLst>
                        <a:ext uri="{FF2B5EF4-FFF2-40B4-BE49-F238E27FC236}">
                          <a16:creationId xmlns:a16="http://schemas.microsoft.com/office/drawing/2014/main" id="{E3CEBB67-2277-ABCC-5682-BD982BA0C88B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51229" y="4818057"/>
                      <a:ext cx="18604" cy="19507"/>
                    </a:xfrm>
                    <a:custGeom>
                      <a:avLst/>
                      <a:gdLst>
                        <a:gd name="connsiteX0" fmla="*/ 17830 w 18604"/>
                        <a:gd name="connsiteY0" fmla="*/ 7420 h 19507"/>
                        <a:gd name="connsiteX1" fmla="*/ 1484 w 18604"/>
                        <a:gd name="connsiteY1" fmla="*/ 8836 h 19507"/>
                        <a:gd name="connsiteX2" fmla="*/ 88 w 18604"/>
                        <a:gd name="connsiteY2" fmla="*/ 12257 h 19507"/>
                        <a:gd name="connsiteX3" fmla="*/ 8339 w 18604"/>
                        <a:gd name="connsiteY3" fmla="*/ 18095 h 19507"/>
                        <a:gd name="connsiteX4" fmla="*/ 12083 w 18604"/>
                        <a:gd name="connsiteY4" fmla="*/ 18668 h 19507"/>
                        <a:gd name="connsiteX5" fmla="*/ 17830 w 18604"/>
                        <a:gd name="connsiteY5" fmla="*/ 7420 h 1950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18604" h="19507">
                          <a:moveTo>
                            <a:pt x="17830" y="7420"/>
                          </a:moveTo>
                          <a:cubicBezTo>
                            <a:pt x="6949" y="-797"/>
                            <a:pt x="10089" y="-4559"/>
                            <a:pt x="1484" y="8836"/>
                          </a:cubicBezTo>
                          <a:cubicBezTo>
                            <a:pt x="952" y="9746"/>
                            <a:pt x="-349" y="11089"/>
                            <a:pt x="88" y="12257"/>
                          </a:cubicBezTo>
                          <a:cubicBezTo>
                            <a:pt x="1898" y="14982"/>
                            <a:pt x="5980" y="15733"/>
                            <a:pt x="8339" y="18095"/>
                          </a:cubicBezTo>
                          <a:cubicBezTo>
                            <a:pt x="8848" y="19663"/>
                            <a:pt x="11117" y="20027"/>
                            <a:pt x="12083" y="18668"/>
                          </a:cubicBezTo>
                          <a:cubicBezTo>
                            <a:pt x="13344" y="15919"/>
                            <a:pt x="21035" y="9961"/>
                            <a:pt x="17830" y="742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  <p:grpSp>
                <p:nvGrpSpPr>
                  <p:cNvPr id="53" name="Gráfico 50" descr="Homem em traje de negócios">
                    <a:extLst>
                      <a:ext uri="{FF2B5EF4-FFF2-40B4-BE49-F238E27FC236}">
                        <a16:creationId xmlns:a16="http://schemas.microsoft.com/office/drawing/2014/main" id="{19C11311-2B0A-327A-E3B9-942FD3E72B6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585998" y="4775445"/>
                    <a:ext cx="413908" cy="355869"/>
                    <a:chOff x="1585998" y="4775445"/>
                    <a:chExt cx="413908" cy="355869"/>
                  </a:xfrm>
                  <a:solidFill>
                    <a:srgbClr val="FFFFFF"/>
                  </a:solidFill>
                </p:grpSpPr>
                <p:sp>
                  <p:nvSpPr>
                    <p:cNvPr id="59" name="Forma Livre: Forma 58">
                      <a:extLst>
                        <a:ext uri="{FF2B5EF4-FFF2-40B4-BE49-F238E27FC236}">
                          <a16:creationId xmlns:a16="http://schemas.microsoft.com/office/drawing/2014/main" id="{E98BAE63-0A55-A226-8CF6-FB5844BF0EC8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818917" y="5096706"/>
                      <a:ext cx="85690" cy="34608"/>
                    </a:xfrm>
                    <a:custGeom>
                      <a:avLst/>
                      <a:gdLst>
                        <a:gd name="connsiteX0" fmla="*/ 85570 w 85690"/>
                        <a:gd name="connsiteY0" fmla="*/ 22776 h 34608"/>
                        <a:gd name="connsiteX1" fmla="*/ 84445 w 85690"/>
                        <a:gd name="connsiteY1" fmla="*/ 11095 h 34608"/>
                        <a:gd name="connsiteX2" fmla="*/ 82351 w 85690"/>
                        <a:gd name="connsiteY2" fmla="*/ 8694 h 34608"/>
                        <a:gd name="connsiteX3" fmla="*/ 17012 w 85690"/>
                        <a:gd name="connsiteY3" fmla="*/ 0 h 34608"/>
                        <a:gd name="connsiteX4" fmla="*/ 15163 w 85690"/>
                        <a:gd name="connsiteY4" fmla="*/ 13725 h 34608"/>
                        <a:gd name="connsiteX5" fmla="*/ 1375 w 85690"/>
                        <a:gd name="connsiteY5" fmla="*/ 29932 h 34608"/>
                        <a:gd name="connsiteX6" fmla="*/ 68 w 85690"/>
                        <a:gd name="connsiteY6" fmla="*/ 32429 h 34608"/>
                        <a:gd name="connsiteX7" fmla="*/ 85570 w 85690"/>
                        <a:gd name="connsiteY7" fmla="*/ 22776 h 346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85690" h="34608">
                          <a:moveTo>
                            <a:pt x="85570" y="22776"/>
                          </a:moveTo>
                          <a:cubicBezTo>
                            <a:pt x="85500" y="18701"/>
                            <a:pt x="84435" y="15135"/>
                            <a:pt x="84445" y="11095"/>
                          </a:cubicBezTo>
                          <a:cubicBezTo>
                            <a:pt x="84462" y="9878"/>
                            <a:pt x="83558" y="8843"/>
                            <a:pt x="82351" y="8694"/>
                          </a:cubicBezTo>
                          <a:cubicBezTo>
                            <a:pt x="60742" y="6818"/>
                            <a:pt x="38376" y="1833"/>
                            <a:pt x="17012" y="0"/>
                          </a:cubicBezTo>
                          <a:cubicBezTo>
                            <a:pt x="14435" y="3755"/>
                            <a:pt x="17935" y="9994"/>
                            <a:pt x="15163" y="13725"/>
                          </a:cubicBezTo>
                          <a:cubicBezTo>
                            <a:pt x="11061" y="19620"/>
                            <a:pt x="5917" y="25099"/>
                            <a:pt x="1375" y="29932"/>
                          </a:cubicBezTo>
                          <a:cubicBezTo>
                            <a:pt x="740" y="30607"/>
                            <a:pt x="-272" y="31569"/>
                            <a:pt x="68" y="32429"/>
                          </a:cubicBezTo>
                          <a:cubicBezTo>
                            <a:pt x="3912" y="38133"/>
                            <a:pt x="89338" y="31844"/>
                            <a:pt x="85570" y="22776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0" name="Forma Livre: Forma 59">
                      <a:extLst>
                        <a:ext uri="{FF2B5EF4-FFF2-40B4-BE49-F238E27FC236}">
                          <a16:creationId xmlns:a16="http://schemas.microsoft.com/office/drawing/2014/main" id="{22B23041-917C-C7BD-7E09-1800BA26B25D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621141" y="5079539"/>
                      <a:ext cx="176782" cy="50868"/>
                    </a:xfrm>
                    <a:custGeom>
                      <a:avLst/>
                      <a:gdLst>
                        <a:gd name="connsiteX0" fmla="*/ 172272 w 176782"/>
                        <a:gd name="connsiteY0" fmla="*/ 45756 h 50868"/>
                        <a:gd name="connsiteX1" fmla="*/ 160264 w 176782"/>
                        <a:gd name="connsiteY1" fmla="*/ 36377 h 50868"/>
                        <a:gd name="connsiteX2" fmla="*/ 155967 w 176782"/>
                        <a:gd name="connsiteY2" fmla="*/ 26552 h 50868"/>
                        <a:gd name="connsiteX3" fmla="*/ 156761 w 176782"/>
                        <a:gd name="connsiteY3" fmla="*/ 18272 h 50868"/>
                        <a:gd name="connsiteX4" fmla="*/ 153684 w 176782"/>
                        <a:gd name="connsiteY4" fmla="*/ 15560 h 50868"/>
                        <a:gd name="connsiteX5" fmla="*/ 3949 w 176782"/>
                        <a:gd name="connsiteY5" fmla="*/ 537 h 50868"/>
                        <a:gd name="connsiteX6" fmla="*/ 436 w 176782"/>
                        <a:gd name="connsiteY6" fmla="*/ 10687 h 50868"/>
                        <a:gd name="connsiteX7" fmla="*/ 5209 w 176782"/>
                        <a:gd name="connsiteY7" fmla="*/ 44489 h 50868"/>
                        <a:gd name="connsiteX8" fmla="*/ 176163 w 176782"/>
                        <a:gd name="connsiteY8" fmla="*/ 50867 h 50868"/>
                        <a:gd name="connsiteX9" fmla="*/ 172272 w 176782"/>
                        <a:gd name="connsiteY9" fmla="*/ 45756 h 5086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176782" h="50868">
                          <a:moveTo>
                            <a:pt x="172272" y="45756"/>
                          </a:moveTo>
                          <a:cubicBezTo>
                            <a:pt x="168210" y="42676"/>
                            <a:pt x="164369" y="39414"/>
                            <a:pt x="160264" y="36377"/>
                          </a:cubicBezTo>
                          <a:cubicBezTo>
                            <a:pt x="155550" y="33351"/>
                            <a:pt x="155487" y="32070"/>
                            <a:pt x="155967" y="26552"/>
                          </a:cubicBezTo>
                          <a:cubicBezTo>
                            <a:pt x="156225" y="23860"/>
                            <a:pt x="156294" y="20876"/>
                            <a:pt x="156761" y="18272"/>
                          </a:cubicBezTo>
                          <a:cubicBezTo>
                            <a:pt x="157121" y="16562"/>
                            <a:pt x="155341" y="14977"/>
                            <a:pt x="153684" y="15560"/>
                          </a:cubicBezTo>
                          <a:cubicBezTo>
                            <a:pt x="117550" y="27032"/>
                            <a:pt x="50041" y="40334"/>
                            <a:pt x="3949" y="537"/>
                          </a:cubicBezTo>
                          <a:cubicBezTo>
                            <a:pt x="-2164" y="-2423"/>
                            <a:pt x="720" y="7676"/>
                            <a:pt x="436" y="10687"/>
                          </a:cubicBezTo>
                          <a:cubicBezTo>
                            <a:pt x="1286" y="15748"/>
                            <a:pt x="-31" y="44013"/>
                            <a:pt x="5209" y="44489"/>
                          </a:cubicBezTo>
                          <a:cubicBezTo>
                            <a:pt x="60475" y="48181"/>
                            <a:pt x="120411" y="50275"/>
                            <a:pt x="176163" y="50867"/>
                          </a:cubicBezTo>
                          <a:cubicBezTo>
                            <a:pt x="178369" y="50963"/>
                            <a:pt x="174115" y="47056"/>
                            <a:pt x="172272" y="45756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61" name="Forma Livre: Forma 60">
                      <a:extLst>
                        <a:ext uri="{FF2B5EF4-FFF2-40B4-BE49-F238E27FC236}">
                          <a16:creationId xmlns:a16="http://schemas.microsoft.com/office/drawing/2014/main" id="{1D768521-706E-15D2-84E2-CE5764CD8F9C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85998" y="4775445"/>
                      <a:ext cx="413908" cy="325842"/>
                    </a:xfrm>
                    <a:custGeom>
                      <a:avLst/>
                      <a:gdLst>
                        <a:gd name="connsiteX0" fmla="*/ 407311 w 413908"/>
                        <a:gd name="connsiteY0" fmla="*/ 291425 h 325842"/>
                        <a:gd name="connsiteX1" fmla="*/ 404836 w 413908"/>
                        <a:gd name="connsiteY1" fmla="*/ 219014 h 325842"/>
                        <a:gd name="connsiteX2" fmla="*/ 324065 w 413908"/>
                        <a:gd name="connsiteY2" fmla="*/ 58273 h 325842"/>
                        <a:gd name="connsiteX3" fmla="*/ 251452 w 413908"/>
                        <a:gd name="connsiteY3" fmla="*/ 31749 h 325842"/>
                        <a:gd name="connsiteX4" fmla="*/ 244667 w 413908"/>
                        <a:gd name="connsiteY4" fmla="*/ 29039 h 325842"/>
                        <a:gd name="connsiteX5" fmla="*/ 243013 w 413908"/>
                        <a:gd name="connsiteY5" fmla="*/ 27276 h 325842"/>
                        <a:gd name="connsiteX6" fmla="*/ 239236 w 413908"/>
                        <a:gd name="connsiteY6" fmla="*/ 18546 h 325842"/>
                        <a:gd name="connsiteX7" fmla="*/ 235481 w 413908"/>
                        <a:gd name="connsiteY7" fmla="*/ 18635 h 325842"/>
                        <a:gd name="connsiteX8" fmla="*/ 219747 w 413908"/>
                        <a:gd name="connsiteY8" fmla="*/ 31818 h 325842"/>
                        <a:gd name="connsiteX9" fmla="*/ 209767 w 413908"/>
                        <a:gd name="connsiteY9" fmla="*/ 43956 h 325842"/>
                        <a:gd name="connsiteX10" fmla="*/ 202327 w 413908"/>
                        <a:gd name="connsiteY10" fmla="*/ 55561 h 325842"/>
                        <a:gd name="connsiteX11" fmla="*/ 201027 w 413908"/>
                        <a:gd name="connsiteY11" fmla="*/ 55696 h 325842"/>
                        <a:gd name="connsiteX12" fmla="*/ 180252 w 413908"/>
                        <a:gd name="connsiteY12" fmla="*/ 32721 h 325842"/>
                        <a:gd name="connsiteX13" fmla="*/ 176851 w 413908"/>
                        <a:gd name="connsiteY13" fmla="*/ 29903 h 325842"/>
                        <a:gd name="connsiteX14" fmla="*/ 131348 w 413908"/>
                        <a:gd name="connsiteY14" fmla="*/ 1093 h 325842"/>
                        <a:gd name="connsiteX15" fmla="*/ 125446 w 413908"/>
                        <a:gd name="connsiteY15" fmla="*/ 3934 h 325842"/>
                        <a:gd name="connsiteX16" fmla="*/ 114579 w 413908"/>
                        <a:gd name="connsiteY16" fmla="*/ 22605 h 325842"/>
                        <a:gd name="connsiteX17" fmla="*/ 110934 w 413908"/>
                        <a:gd name="connsiteY17" fmla="*/ 23895 h 325842"/>
                        <a:gd name="connsiteX18" fmla="*/ 25032 w 413908"/>
                        <a:gd name="connsiteY18" fmla="*/ 66848 h 325842"/>
                        <a:gd name="connsiteX19" fmla="*/ 14615 w 413908"/>
                        <a:gd name="connsiteY19" fmla="*/ 265017 h 325842"/>
                        <a:gd name="connsiteX20" fmla="*/ 66992 w 413908"/>
                        <a:gd name="connsiteY20" fmla="*/ 319951 h 325842"/>
                        <a:gd name="connsiteX21" fmla="*/ 70244 w 413908"/>
                        <a:gd name="connsiteY21" fmla="*/ 317473 h 325842"/>
                        <a:gd name="connsiteX22" fmla="*/ 101456 w 413908"/>
                        <a:gd name="connsiteY22" fmla="*/ 234857 h 325842"/>
                        <a:gd name="connsiteX23" fmla="*/ 96137 w 413908"/>
                        <a:gd name="connsiteY23" fmla="*/ 229213 h 325842"/>
                        <a:gd name="connsiteX24" fmla="*/ 73999 w 413908"/>
                        <a:gd name="connsiteY24" fmla="*/ 221489 h 325842"/>
                        <a:gd name="connsiteX25" fmla="*/ 57726 w 413908"/>
                        <a:gd name="connsiteY25" fmla="*/ 208511 h 325842"/>
                        <a:gd name="connsiteX26" fmla="*/ 72656 w 413908"/>
                        <a:gd name="connsiteY26" fmla="*/ 204637 h 325842"/>
                        <a:gd name="connsiteX27" fmla="*/ 47415 w 413908"/>
                        <a:gd name="connsiteY27" fmla="*/ 204128 h 325842"/>
                        <a:gd name="connsiteX28" fmla="*/ 37540 w 413908"/>
                        <a:gd name="connsiteY28" fmla="*/ 200128 h 325842"/>
                        <a:gd name="connsiteX29" fmla="*/ 44011 w 413908"/>
                        <a:gd name="connsiteY29" fmla="*/ 193839 h 325842"/>
                        <a:gd name="connsiteX30" fmla="*/ 44077 w 413908"/>
                        <a:gd name="connsiteY30" fmla="*/ 190346 h 325842"/>
                        <a:gd name="connsiteX31" fmla="*/ 34566 w 413908"/>
                        <a:gd name="connsiteY31" fmla="*/ 185086 h 325842"/>
                        <a:gd name="connsiteX32" fmla="*/ 54488 w 413908"/>
                        <a:gd name="connsiteY32" fmla="*/ 178291 h 325842"/>
                        <a:gd name="connsiteX33" fmla="*/ 64018 w 413908"/>
                        <a:gd name="connsiteY33" fmla="*/ 176608 h 325842"/>
                        <a:gd name="connsiteX34" fmla="*/ 64220 w 413908"/>
                        <a:gd name="connsiteY34" fmla="*/ 171956 h 325842"/>
                        <a:gd name="connsiteX35" fmla="*/ 50548 w 413908"/>
                        <a:gd name="connsiteY35" fmla="*/ 160990 h 325842"/>
                        <a:gd name="connsiteX36" fmla="*/ 63039 w 413908"/>
                        <a:gd name="connsiteY36" fmla="*/ 159554 h 325842"/>
                        <a:gd name="connsiteX37" fmla="*/ 97708 w 413908"/>
                        <a:gd name="connsiteY37" fmla="*/ 172777 h 325842"/>
                        <a:gd name="connsiteX38" fmla="*/ 102617 w 413908"/>
                        <a:gd name="connsiteY38" fmla="*/ 176439 h 325842"/>
                        <a:gd name="connsiteX39" fmla="*/ 118929 w 413908"/>
                        <a:gd name="connsiteY39" fmla="*/ 194624 h 325842"/>
                        <a:gd name="connsiteX40" fmla="*/ 146999 w 413908"/>
                        <a:gd name="connsiteY40" fmla="*/ 229507 h 325842"/>
                        <a:gd name="connsiteX41" fmla="*/ 149126 w 413908"/>
                        <a:gd name="connsiteY41" fmla="*/ 231363 h 325842"/>
                        <a:gd name="connsiteX42" fmla="*/ 170295 w 413908"/>
                        <a:gd name="connsiteY42" fmla="*/ 233911 h 325842"/>
                        <a:gd name="connsiteX43" fmla="*/ 196617 w 413908"/>
                        <a:gd name="connsiteY43" fmla="*/ 234403 h 325842"/>
                        <a:gd name="connsiteX44" fmla="*/ 194070 w 413908"/>
                        <a:gd name="connsiteY44" fmla="*/ 87580 h 325842"/>
                        <a:gd name="connsiteX45" fmla="*/ 176262 w 413908"/>
                        <a:gd name="connsiteY45" fmla="*/ 64244 h 325842"/>
                        <a:gd name="connsiteX46" fmla="*/ 165931 w 413908"/>
                        <a:gd name="connsiteY46" fmla="*/ 55723 h 325842"/>
                        <a:gd name="connsiteX47" fmla="*/ 163615 w 413908"/>
                        <a:gd name="connsiteY47" fmla="*/ 53529 h 325842"/>
                        <a:gd name="connsiteX48" fmla="*/ 174350 w 413908"/>
                        <a:gd name="connsiteY48" fmla="*/ 42239 h 325842"/>
                        <a:gd name="connsiteX49" fmla="*/ 196491 w 413908"/>
                        <a:gd name="connsiteY49" fmla="*/ 61714 h 325842"/>
                        <a:gd name="connsiteX50" fmla="*/ 213790 w 413908"/>
                        <a:gd name="connsiteY50" fmla="*/ 53559 h 325842"/>
                        <a:gd name="connsiteX51" fmla="*/ 215050 w 413908"/>
                        <a:gd name="connsiteY51" fmla="*/ 51545 h 325842"/>
                        <a:gd name="connsiteX52" fmla="*/ 223013 w 413908"/>
                        <a:gd name="connsiteY52" fmla="*/ 43483 h 325842"/>
                        <a:gd name="connsiteX53" fmla="*/ 224418 w 413908"/>
                        <a:gd name="connsiteY53" fmla="*/ 43708 h 325842"/>
                        <a:gd name="connsiteX54" fmla="*/ 229771 w 413908"/>
                        <a:gd name="connsiteY54" fmla="*/ 54131 h 325842"/>
                        <a:gd name="connsiteX55" fmla="*/ 228941 w 413908"/>
                        <a:gd name="connsiteY55" fmla="*/ 56427 h 325842"/>
                        <a:gd name="connsiteX56" fmla="*/ 226383 w 413908"/>
                        <a:gd name="connsiteY56" fmla="*/ 58501 h 325842"/>
                        <a:gd name="connsiteX57" fmla="*/ 215698 w 413908"/>
                        <a:gd name="connsiteY57" fmla="*/ 69984 h 325842"/>
                        <a:gd name="connsiteX58" fmla="*/ 216813 w 413908"/>
                        <a:gd name="connsiteY58" fmla="*/ 80616 h 325842"/>
                        <a:gd name="connsiteX59" fmla="*/ 218725 w 413908"/>
                        <a:gd name="connsiteY59" fmla="*/ 87844 h 325842"/>
                        <a:gd name="connsiteX60" fmla="*/ 227303 w 413908"/>
                        <a:gd name="connsiteY60" fmla="*/ 116622 h 325842"/>
                        <a:gd name="connsiteX61" fmla="*/ 241386 w 413908"/>
                        <a:gd name="connsiteY61" fmla="*/ 178338 h 325842"/>
                        <a:gd name="connsiteX62" fmla="*/ 249266 w 413908"/>
                        <a:gd name="connsiteY62" fmla="*/ 230292 h 325842"/>
                        <a:gd name="connsiteX63" fmla="*/ 252054 w 413908"/>
                        <a:gd name="connsiteY63" fmla="*/ 232505 h 325842"/>
                        <a:gd name="connsiteX64" fmla="*/ 272674 w 413908"/>
                        <a:gd name="connsiteY64" fmla="*/ 228714 h 325842"/>
                        <a:gd name="connsiteX65" fmla="*/ 289850 w 413908"/>
                        <a:gd name="connsiteY65" fmla="*/ 222064 h 325842"/>
                        <a:gd name="connsiteX66" fmla="*/ 306221 w 413908"/>
                        <a:gd name="connsiteY66" fmla="*/ 219725 h 325842"/>
                        <a:gd name="connsiteX67" fmla="*/ 316854 w 413908"/>
                        <a:gd name="connsiteY67" fmla="*/ 218184 h 325842"/>
                        <a:gd name="connsiteX68" fmla="*/ 329557 w 413908"/>
                        <a:gd name="connsiteY68" fmla="*/ 218025 h 325842"/>
                        <a:gd name="connsiteX69" fmla="*/ 337529 w 413908"/>
                        <a:gd name="connsiteY69" fmla="*/ 225200 h 325842"/>
                        <a:gd name="connsiteX70" fmla="*/ 339465 w 413908"/>
                        <a:gd name="connsiteY70" fmla="*/ 227145 h 325842"/>
                        <a:gd name="connsiteX71" fmla="*/ 350441 w 413908"/>
                        <a:gd name="connsiteY71" fmla="*/ 241506 h 325842"/>
                        <a:gd name="connsiteX72" fmla="*/ 353025 w 413908"/>
                        <a:gd name="connsiteY72" fmla="*/ 252949 h 325842"/>
                        <a:gd name="connsiteX73" fmla="*/ 345714 w 413908"/>
                        <a:gd name="connsiteY73" fmla="*/ 254418 h 325842"/>
                        <a:gd name="connsiteX74" fmla="*/ 310208 w 413908"/>
                        <a:gd name="connsiteY74" fmla="*/ 272956 h 325842"/>
                        <a:gd name="connsiteX75" fmla="*/ 369694 w 413908"/>
                        <a:gd name="connsiteY75" fmla="*/ 324225 h 325842"/>
                        <a:gd name="connsiteX76" fmla="*/ 371960 w 413908"/>
                        <a:gd name="connsiteY76" fmla="*/ 325843 h 325842"/>
                        <a:gd name="connsiteX77" fmla="*/ 404724 w 413908"/>
                        <a:gd name="connsiteY77" fmla="*/ 298594 h 325842"/>
                        <a:gd name="connsiteX78" fmla="*/ 407311 w 413908"/>
                        <a:gd name="connsiteY78" fmla="*/ 291425 h 32584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413908" h="325842">
                          <a:moveTo>
                            <a:pt x="407311" y="291425"/>
                          </a:moveTo>
                          <a:cubicBezTo>
                            <a:pt x="418555" y="273241"/>
                            <a:pt x="413874" y="244827"/>
                            <a:pt x="404836" y="219014"/>
                          </a:cubicBezTo>
                          <a:cubicBezTo>
                            <a:pt x="380790" y="157460"/>
                            <a:pt x="361675" y="106214"/>
                            <a:pt x="324065" y="58273"/>
                          </a:cubicBezTo>
                          <a:cubicBezTo>
                            <a:pt x="307151" y="39278"/>
                            <a:pt x="273339" y="38167"/>
                            <a:pt x="251452" y="31749"/>
                          </a:cubicBezTo>
                          <a:cubicBezTo>
                            <a:pt x="249732" y="31289"/>
                            <a:pt x="246983" y="30194"/>
                            <a:pt x="244667" y="29039"/>
                          </a:cubicBezTo>
                          <a:cubicBezTo>
                            <a:pt x="244032" y="28722"/>
                            <a:pt x="243285" y="27935"/>
                            <a:pt x="243013" y="27276"/>
                          </a:cubicBezTo>
                          <a:cubicBezTo>
                            <a:pt x="241779" y="24276"/>
                            <a:pt x="240539" y="21566"/>
                            <a:pt x="239236" y="18546"/>
                          </a:cubicBezTo>
                          <a:cubicBezTo>
                            <a:pt x="238604" y="16892"/>
                            <a:pt x="236529" y="17203"/>
                            <a:pt x="235481" y="18635"/>
                          </a:cubicBezTo>
                          <a:cubicBezTo>
                            <a:pt x="232378" y="22595"/>
                            <a:pt x="225963" y="27799"/>
                            <a:pt x="219747" y="31818"/>
                          </a:cubicBezTo>
                          <a:cubicBezTo>
                            <a:pt x="218818" y="32764"/>
                            <a:pt x="211325" y="41690"/>
                            <a:pt x="209767" y="43956"/>
                          </a:cubicBezTo>
                          <a:cubicBezTo>
                            <a:pt x="208212" y="46222"/>
                            <a:pt x="204897" y="51922"/>
                            <a:pt x="202327" y="55561"/>
                          </a:cubicBezTo>
                          <a:cubicBezTo>
                            <a:pt x="202023" y="55991"/>
                            <a:pt x="201411" y="56053"/>
                            <a:pt x="201027" y="55696"/>
                          </a:cubicBezTo>
                          <a:cubicBezTo>
                            <a:pt x="196240" y="51257"/>
                            <a:pt x="186686" y="36284"/>
                            <a:pt x="180252" y="32721"/>
                          </a:cubicBezTo>
                          <a:cubicBezTo>
                            <a:pt x="179322" y="32205"/>
                            <a:pt x="177748" y="30525"/>
                            <a:pt x="176851" y="29903"/>
                          </a:cubicBezTo>
                          <a:cubicBezTo>
                            <a:pt x="162362" y="19492"/>
                            <a:pt x="142228" y="15400"/>
                            <a:pt x="131348" y="1093"/>
                          </a:cubicBezTo>
                          <a:cubicBezTo>
                            <a:pt x="128440" y="-1934"/>
                            <a:pt x="127302" y="2095"/>
                            <a:pt x="125446" y="3934"/>
                          </a:cubicBezTo>
                          <a:cubicBezTo>
                            <a:pt x="120997" y="9498"/>
                            <a:pt x="116336" y="15397"/>
                            <a:pt x="114579" y="22605"/>
                          </a:cubicBezTo>
                          <a:cubicBezTo>
                            <a:pt x="114440" y="23131"/>
                            <a:pt x="111539" y="23766"/>
                            <a:pt x="110934" y="23895"/>
                          </a:cubicBezTo>
                          <a:cubicBezTo>
                            <a:pt x="84942" y="29443"/>
                            <a:pt x="47385" y="40416"/>
                            <a:pt x="25032" y="66848"/>
                          </a:cubicBezTo>
                          <a:cubicBezTo>
                            <a:pt x="-9706" y="121442"/>
                            <a:pt x="-3428" y="214029"/>
                            <a:pt x="14615" y="265017"/>
                          </a:cubicBezTo>
                          <a:cubicBezTo>
                            <a:pt x="21724" y="290334"/>
                            <a:pt x="43319" y="310437"/>
                            <a:pt x="66992" y="319951"/>
                          </a:cubicBezTo>
                          <a:cubicBezTo>
                            <a:pt x="68590" y="320623"/>
                            <a:pt x="70476" y="319204"/>
                            <a:pt x="70244" y="317473"/>
                          </a:cubicBezTo>
                          <a:cubicBezTo>
                            <a:pt x="69291" y="287055"/>
                            <a:pt x="82630" y="256432"/>
                            <a:pt x="101456" y="234857"/>
                          </a:cubicBezTo>
                          <a:cubicBezTo>
                            <a:pt x="103868" y="231056"/>
                            <a:pt x="98760" y="230837"/>
                            <a:pt x="96137" y="229213"/>
                          </a:cubicBezTo>
                          <a:cubicBezTo>
                            <a:pt x="88611" y="223662"/>
                            <a:pt x="77406" y="221432"/>
                            <a:pt x="73999" y="221489"/>
                          </a:cubicBezTo>
                          <a:cubicBezTo>
                            <a:pt x="69010" y="221379"/>
                            <a:pt x="53528" y="216583"/>
                            <a:pt x="57726" y="208511"/>
                          </a:cubicBezTo>
                          <a:cubicBezTo>
                            <a:pt x="60796" y="206642"/>
                            <a:pt x="76543" y="211217"/>
                            <a:pt x="72656" y="204637"/>
                          </a:cubicBezTo>
                          <a:cubicBezTo>
                            <a:pt x="64607" y="197224"/>
                            <a:pt x="56036" y="204366"/>
                            <a:pt x="47415" y="204128"/>
                          </a:cubicBezTo>
                          <a:cubicBezTo>
                            <a:pt x="43296" y="203985"/>
                            <a:pt x="37481" y="204091"/>
                            <a:pt x="37540" y="200128"/>
                          </a:cubicBezTo>
                          <a:cubicBezTo>
                            <a:pt x="37884" y="198097"/>
                            <a:pt x="39862" y="195252"/>
                            <a:pt x="44011" y="193839"/>
                          </a:cubicBezTo>
                          <a:cubicBezTo>
                            <a:pt x="46250" y="193158"/>
                            <a:pt x="46369" y="190799"/>
                            <a:pt x="44077" y="190346"/>
                          </a:cubicBezTo>
                          <a:cubicBezTo>
                            <a:pt x="37044" y="188715"/>
                            <a:pt x="34536" y="186307"/>
                            <a:pt x="34566" y="185086"/>
                          </a:cubicBezTo>
                          <a:cubicBezTo>
                            <a:pt x="34153" y="181563"/>
                            <a:pt x="49641" y="178907"/>
                            <a:pt x="54488" y="178291"/>
                          </a:cubicBezTo>
                          <a:cubicBezTo>
                            <a:pt x="57610" y="177762"/>
                            <a:pt x="60839" y="177216"/>
                            <a:pt x="64018" y="176608"/>
                          </a:cubicBezTo>
                          <a:cubicBezTo>
                            <a:pt x="66436" y="176227"/>
                            <a:pt x="66602" y="172549"/>
                            <a:pt x="64220" y="171956"/>
                          </a:cubicBezTo>
                          <a:cubicBezTo>
                            <a:pt x="54878" y="169254"/>
                            <a:pt x="49357" y="165281"/>
                            <a:pt x="50548" y="160990"/>
                          </a:cubicBezTo>
                          <a:cubicBezTo>
                            <a:pt x="53895" y="158817"/>
                            <a:pt x="59688" y="159399"/>
                            <a:pt x="63039" y="159554"/>
                          </a:cubicBezTo>
                          <a:cubicBezTo>
                            <a:pt x="80790" y="157040"/>
                            <a:pt x="92435" y="170848"/>
                            <a:pt x="97708" y="172777"/>
                          </a:cubicBezTo>
                          <a:cubicBezTo>
                            <a:pt x="99243" y="173339"/>
                            <a:pt x="100914" y="175169"/>
                            <a:pt x="102617" y="176439"/>
                          </a:cubicBezTo>
                          <a:cubicBezTo>
                            <a:pt x="110256" y="181338"/>
                            <a:pt x="113643" y="186337"/>
                            <a:pt x="118929" y="194624"/>
                          </a:cubicBezTo>
                          <a:cubicBezTo>
                            <a:pt x="127607" y="206804"/>
                            <a:pt x="137749" y="217982"/>
                            <a:pt x="146999" y="229507"/>
                          </a:cubicBezTo>
                          <a:cubicBezTo>
                            <a:pt x="147227" y="230523"/>
                            <a:pt x="148090" y="231274"/>
                            <a:pt x="149126" y="231363"/>
                          </a:cubicBezTo>
                          <a:cubicBezTo>
                            <a:pt x="156175" y="231972"/>
                            <a:pt x="163354" y="232958"/>
                            <a:pt x="170295" y="233911"/>
                          </a:cubicBezTo>
                          <a:cubicBezTo>
                            <a:pt x="174102" y="233735"/>
                            <a:pt x="197497" y="239561"/>
                            <a:pt x="196617" y="234403"/>
                          </a:cubicBezTo>
                          <a:cubicBezTo>
                            <a:pt x="199780" y="190409"/>
                            <a:pt x="197811" y="135395"/>
                            <a:pt x="194070" y="87580"/>
                          </a:cubicBezTo>
                          <a:cubicBezTo>
                            <a:pt x="193094" y="85069"/>
                            <a:pt x="181565" y="71575"/>
                            <a:pt x="176262" y="64244"/>
                          </a:cubicBezTo>
                          <a:cubicBezTo>
                            <a:pt x="174562" y="60099"/>
                            <a:pt x="168366" y="57383"/>
                            <a:pt x="165931" y="55723"/>
                          </a:cubicBezTo>
                          <a:cubicBezTo>
                            <a:pt x="164925" y="55240"/>
                            <a:pt x="163424" y="53817"/>
                            <a:pt x="163615" y="53529"/>
                          </a:cubicBezTo>
                          <a:cubicBezTo>
                            <a:pt x="167989" y="46963"/>
                            <a:pt x="172508" y="39467"/>
                            <a:pt x="174350" y="42239"/>
                          </a:cubicBezTo>
                          <a:cubicBezTo>
                            <a:pt x="180917" y="50092"/>
                            <a:pt x="188942" y="54396"/>
                            <a:pt x="196491" y="61714"/>
                          </a:cubicBezTo>
                          <a:cubicBezTo>
                            <a:pt x="202678" y="63685"/>
                            <a:pt x="208387" y="55981"/>
                            <a:pt x="213790" y="53559"/>
                          </a:cubicBezTo>
                          <a:cubicBezTo>
                            <a:pt x="214537" y="53159"/>
                            <a:pt x="215017" y="52391"/>
                            <a:pt x="215050" y="51545"/>
                          </a:cubicBezTo>
                          <a:cubicBezTo>
                            <a:pt x="215348" y="48435"/>
                            <a:pt x="222811" y="43698"/>
                            <a:pt x="223013" y="43483"/>
                          </a:cubicBezTo>
                          <a:cubicBezTo>
                            <a:pt x="223429" y="43043"/>
                            <a:pt x="224157" y="43165"/>
                            <a:pt x="224418" y="43708"/>
                          </a:cubicBezTo>
                          <a:cubicBezTo>
                            <a:pt x="226066" y="47138"/>
                            <a:pt x="227955" y="50711"/>
                            <a:pt x="229771" y="54131"/>
                          </a:cubicBezTo>
                          <a:cubicBezTo>
                            <a:pt x="230228" y="54992"/>
                            <a:pt x="229834" y="56037"/>
                            <a:pt x="228941" y="56427"/>
                          </a:cubicBezTo>
                          <a:cubicBezTo>
                            <a:pt x="227832" y="56914"/>
                            <a:pt x="226694" y="57803"/>
                            <a:pt x="226383" y="58501"/>
                          </a:cubicBezTo>
                          <a:cubicBezTo>
                            <a:pt x="225183" y="61045"/>
                            <a:pt x="217878" y="65306"/>
                            <a:pt x="215698" y="69984"/>
                          </a:cubicBezTo>
                          <a:cubicBezTo>
                            <a:pt x="213912" y="73818"/>
                            <a:pt x="215374" y="77073"/>
                            <a:pt x="216813" y="80616"/>
                          </a:cubicBezTo>
                          <a:cubicBezTo>
                            <a:pt x="217885" y="83246"/>
                            <a:pt x="219066" y="85754"/>
                            <a:pt x="218725" y="87844"/>
                          </a:cubicBezTo>
                          <a:cubicBezTo>
                            <a:pt x="219473" y="97927"/>
                            <a:pt x="224293" y="107078"/>
                            <a:pt x="227303" y="116622"/>
                          </a:cubicBezTo>
                          <a:cubicBezTo>
                            <a:pt x="234998" y="136437"/>
                            <a:pt x="237552" y="157645"/>
                            <a:pt x="241386" y="178338"/>
                          </a:cubicBezTo>
                          <a:cubicBezTo>
                            <a:pt x="244545" y="195447"/>
                            <a:pt x="248194" y="212815"/>
                            <a:pt x="249266" y="230292"/>
                          </a:cubicBezTo>
                          <a:cubicBezTo>
                            <a:pt x="249319" y="231668"/>
                            <a:pt x="250698" y="232773"/>
                            <a:pt x="252054" y="232505"/>
                          </a:cubicBezTo>
                          <a:cubicBezTo>
                            <a:pt x="258995" y="231320"/>
                            <a:pt x="265800" y="229971"/>
                            <a:pt x="272674" y="228714"/>
                          </a:cubicBezTo>
                          <a:cubicBezTo>
                            <a:pt x="277510" y="225058"/>
                            <a:pt x="283061" y="222468"/>
                            <a:pt x="289850" y="222064"/>
                          </a:cubicBezTo>
                          <a:cubicBezTo>
                            <a:pt x="296406" y="221952"/>
                            <a:pt x="299542" y="217499"/>
                            <a:pt x="306221" y="219725"/>
                          </a:cubicBezTo>
                          <a:cubicBezTo>
                            <a:pt x="309606" y="219342"/>
                            <a:pt x="313360" y="218108"/>
                            <a:pt x="316854" y="218184"/>
                          </a:cubicBezTo>
                          <a:cubicBezTo>
                            <a:pt x="320880" y="217449"/>
                            <a:pt x="329557" y="218025"/>
                            <a:pt x="329557" y="218025"/>
                          </a:cubicBezTo>
                          <a:cubicBezTo>
                            <a:pt x="329557" y="218025"/>
                            <a:pt x="335045" y="220764"/>
                            <a:pt x="337529" y="225200"/>
                          </a:cubicBezTo>
                          <a:cubicBezTo>
                            <a:pt x="337698" y="226183"/>
                            <a:pt x="338466" y="226967"/>
                            <a:pt x="339465" y="227145"/>
                          </a:cubicBezTo>
                          <a:cubicBezTo>
                            <a:pt x="347877" y="228029"/>
                            <a:pt x="349607" y="233805"/>
                            <a:pt x="350441" y="241506"/>
                          </a:cubicBezTo>
                          <a:cubicBezTo>
                            <a:pt x="351271" y="245211"/>
                            <a:pt x="353302" y="249376"/>
                            <a:pt x="353025" y="252949"/>
                          </a:cubicBezTo>
                          <a:cubicBezTo>
                            <a:pt x="352948" y="253849"/>
                            <a:pt x="348254" y="253147"/>
                            <a:pt x="345714" y="254418"/>
                          </a:cubicBezTo>
                          <a:cubicBezTo>
                            <a:pt x="334800" y="262833"/>
                            <a:pt x="324962" y="273479"/>
                            <a:pt x="310208" y="272956"/>
                          </a:cubicBezTo>
                          <a:cubicBezTo>
                            <a:pt x="294461" y="277207"/>
                            <a:pt x="360157" y="290569"/>
                            <a:pt x="369694" y="324225"/>
                          </a:cubicBezTo>
                          <a:cubicBezTo>
                            <a:pt x="370035" y="325214"/>
                            <a:pt x="370964" y="325843"/>
                            <a:pt x="371960" y="325843"/>
                          </a:cubicBezTo>
                          <a:cubicBezTo>
                            <a:pt x="384048" y="322680"/>
                            <a:pt x="401267" y="311036"/>
                            <a:pt x="404724" y="298594"/>
                          </a:cubicBezTo>
                          <a:cubicBezTo>
                            <a:pt x="404889" y="298055"/>
                            <a:pt x="407006" y="291918"/>
                            <a:pt x="407311" y="291425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  <p:sp>
                <p:nvSpPr>
                  <p:cNvPr id="54" name="Forma Livre: Forma 53">
                    <a:extLst>
                      <a:ext uri="{FF2B5EF4-FFF2-40B4-BE49-F238E27FC236}">
                        <a16:creationId xmlns:a16="http://schemas.microsoft.com/office/drawing/2014/main" id="{F02D95A1-7F3D-8CF6-CB4C-753908D264C5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72808" y="4994354"/>
                    <a:ext cx="39049" cy="44950"/>
                  </a:xfrm>
                  <a:custGeom>
                    <a:avLst/>
                    <a:gdLst>
                      <a:gd name="connsiteX0" fmla="*/ 7840 w 39049"/>
                      <a:gd name="connsiteY0" fmla="*/ 2172 h 44950"/>
                      <a:gd name="connsiteX1" fmla="*/ 23008 w 39049"/>
                      <a:gd name="connsiteY1" fmla="*/ 2172 h 44950"/>
                      <a:gd name="connsiteX2" fmla="*/ 37610 w 39049"/>
                      <a:gd name="connsiteY2" fmla="*/ 14928 h 44950"/>
                      <a:gd name="connsiteX3" fmla="*/ 37752 w 39049"/>
                      <a:gd name="connsiteY3" fmla="*/ 27403 h 44950"/>
                      <a:gd name="connsiteX4" fmla="*/ 39029 w 39049"/>
                      <a:gd name="connsiteY4" fmla="*/ 34916 h 44950"/>
                      <a:gd name="connsiteX5" fmla="*/ 36902 w 39049"/>
                      <a:gd name="connsiteY5" fmla="*/ 42286 h 44950"/>
                      <a:gd name="connsiteX6" fmla="*/ 22442 w 39049"/>
                      <a:gd name="connsiteY6" fmla="*/ 44695 h 44950"/>
                      <a:gd name="connsiteX7" fmla="*/ 12660 w 39049"/>
                      <a:gd name="connsiteY7" fmla="*/ 33070 h 44950"/>
                      <a:gd name="connsiteX8" fmla="*/ 823 w 39049"/>
                      <a:gd name="connsiteY8" fmla="*/ 19460 h 44950"/>
                      <a:gd name="connsiteX9" fmla="*/ 7840 w 39049"/>
                      <a:gd name="connsiteY9" fmla="*/ 2172 h 449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39049" h="44950">
                        <a:moveTo>
                          <a:pt x="7840" y="2172"/>
                        </a:moveTo>
                        <a:cubicBezTo>
                          <a:pt x="15511" y="-1513"/>
                          <a:pt x="18896" y="187"/>
                          <a:pt x="23008" y="2172"/>
                        </a:cubicBezTo>
                        <a:cubicBezTo>
                          <a:pt x="27120" y="4157"/>
                          <a:pt x="35906" y="9685"/>
                          <a:pt x="37610" y="14928"/>
                        </a:cubicBezTo>
                        <a:cubicBezTo>
                          <a:pt x="39310" y="20172"/>
                          <a:pt x="37610" y="25134"/>
                          <a:pt x="37752" y="27403"/>
                        </a:cubicBezTo>
                        <a:cubicBezTo>
                          <a:pt x="37894" y="29672"/>
                          <a:pt x="38886" y="31088"/>
                          <a:pt x="39029" y="34916"/>
                        </a:cubicBezTo>
                        <a:cubicBezTo>
                          <a:pt x="39171" y="38743"/>
                          <a:pt x="38602" y="41721"/>
                          <a:pt x="36902" y="42286"/>
                        </a:cubicBezTo>
                        <a:cubicBezTo>
                          <a:pt x="35201" y="42852"/>
                          <a:pt x="26269" y="45829"/>
                          <a:pt x="22442" y="44695"/>
                        </a:cubicBezTo>
                        <a:cubicBezTo>
                          <a:pt x="18614" y="43560"/>
                          <a:pt x="16487" y="36332"/>
                          <a:pt x="12660" y="33070"/>
                        </a:cubicBezTo>
                        <a:cubicBezTo>
                          <a:pt x="8832" y="29808"/>
                          <a:pt x="2504" y="24747"/>
                          <a:pt x="823" y="19460"/>
                        </a:cubicBezTo>
                        <a:cubicBezTo>
                          <a:pt x="-1162" y="13228"/>
                          <a:pt x="168" y="5857"/>
                          <a:pt x="7840" y="217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55" name="Forma Livre: Forma 54">
                    <a:extLst>
                      <a:ext uri="{FF2B5EF4-FFF2-40B4-BE49-F238E27FC236}">
                        <a16:creationId xmlns:a16="http://schemas.microsoft.com/office/drawing/2014/main" id="{6DFA6D9C-D97D-6A7A-422E-8EEF0A9488D7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81820" y="4999843"/>
                    <a:ext cx="22827" cy="21837"/>
                  </a:xfrm>
                  <a:custGeom>
                    <a:avLst/>
                    <a:gdLst>
                      <a:gd name="connsiteX0" fmla="*/ 1948 w 22827"/>
                      <a:gd name="connsiteY0" fmla="*/ 1715 h 21837"/>
                      <a:gd name="connsiteX1" fmla="*/ 17258 w 22827"/>
                      <a:gd name="connsiteY1" fmla="*/ 4550 h 21837"/>
                      <a:gd name="connsiteX2" fmla="*/ 20589 w 22827"/>
                      <a:gd name="connsiteY2" fmla="*/ 20568 h 21837"/>
                      <a:gd name="connsiteX3" fmla="*/ 4640 w 22827"/>
                      <a:gd name="connsiteY3" fmla="*/ 16529 h 21837"/>
                      <a:gd name="connsiteX4" fmla="*/ 1948 w 22827"/>
                      <a:gd name="connsiteY4" fmla="*/ 1715 h 2183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27" h="21837">
                        <a:moveTo>
                          <a:pt x="1948" y="1715"/>
                        </a:moveTo>
                        <a:cubicBezTo>
                          <a:pt x="6427" y="-1775"/>
                          <a:pt x="13003" y="511"/>
                          <a:pt x="17258" y="4550"/>
                        </a:cubicBezTo>
                        <a:cubicBezTo>
                          <a:pt x="22134" y="9181"/>
                          <a:pt x="25124" y="17663"/>
                          <a:pt x="20589" y="20568"/>
                        </a:cubicBezTo>
                        <a:cubicBezTo>
                          <a:pt x="16053" y="23472"/>
                          <a:pt x="8091" y="21084"/>
                          <a:pt x="4640" y="16529"/>
                        </a:cubicBezTo>
                        <a:cubicBezTo>
                          <a:pt x="1097" y="11851"/>
                          <a:pt x="-2234" y="4973"/>
                          <a:pt x="1948" y="171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grpSp>
                <p:nvGrpSpPr>
                  <p:cNvPr id="56" name="Gráfico 50" descr="Homem em traje de negócios">
                    <a:extLst>
                      <a:ext uri="{FF2B5EF4-FFF2-40B4-BE49-F238E27FC236}">
                        <a16:creationId xmlns:a16="http://schemas.microsoft.com/office/drawing/2014/main" id="{5065DC9C-21C2-F1BC-4406-CEE56666C6B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583245" y="4734920"/>
                    <a:ext cx="420352" cy="401225"/>
                    <a:chOff x="1583245" y="4734920"/>
                    <a:chExt cx="420352" cy="401225"/>
                  </a:xfrm>
                  <a:solidFill>
                    <a:srgbClr val="000000"/>
                  </a:solidFill>
                </p:grpSpPr>
                <p:sp>
                  <p:nvSpPr>
                    <p:cNvPr id="57" name="Forma Livre: Forma 56">
                      <a:extLst>
                        <a:ext uri="{FF2B5EF4-FFF2-40B4-BE49-F238E27FC236}">
                          <a16:creationId xmlns:a16="http://schemas.microsoft.com/office/drawing/2014/main" id="{F485C2B1-0928-EF07-AA26-A6811C9E34EB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83245" y="4734920"/>
                      <a:ext cx="420352" cy="401225"/>
                    </a:xfrm>
                    <a:custGeom>
                      <a:avLst/>
                      <a:gdLst>
                        <a:gd name="connsiteX0" fmla="*/ 414642 w 420352"/>
                        <a:gd name="connsiteY0" fmla="*/ 267892 h 401225"/>
                        <a:gd name="connsiteX1" fmla="*/ 358715 w 420352"/>
                        <a:gd name="connsiteY1" fmla="*/ 139607 h 401225"/>
                        <a:gd name="connsiteX2" fmla="*/ 324380 w 420352"/>
                        <a:gd name="connsiteY2" fmla="*/ 90964 h 401225"/>
                        <a:gd name="connsiteX3" fmla="*/ 261870 w 420352"/>
                        <a:gd name="connsiteY3" fmla="*/ 70514 h 401225"/>
                        <a:gd name="connsiteX4" fmla="*/ 250355 w 420352"/>
                        <a:gd name="connsiteY4" fmla="*/ 66719 h 401225"/>
                        <a:gd name="connsiteX5" fmla="*/ 247235 w 420352"/>
                        <a:gd name="connsiteY5" fmla="*/ 67622 h 401225"/>
                        <a:gd name="connsiteX6" fmla="*/ 241545 w 420352"/>
                        <a:gd name="connsiteY6" fmla="*/ 55855 h 401225"/>
                        <a:gd name="connsiteX7" fmla="*/ 238684 w 420352"/>
                        <a:gd name="connsiteY7" fmla="*/ 55855 h 401225"/>
                        <a:gd name="connsiteX8" fmla="*/ 236084 w 420352"/>
                        <a:gd name="connsiteY8" fmla="*/ 59369 h 401225"/>
                        <a:gd name="connsiteX9" fmla="*/ 236127 w 420352"/>
                        <a:gd name="connsiteY9" fmla="*/ 50390 h 401225"/>
                        <a:gd name="connsiteX10" fmla="*/ 238766 w 420352"/>
                        <a:gd name="connsiteY10" fmla="*/ 40797 h 401225"/>
                        <a:gd name="connsiteX11" fmla="*/ 235855 w 420352"/>
                        <a:gd name="connsiteY11" fmla="*/ 38561 h 401225"/>
                        <a:gd name="connsiteX12" fmla="*/ 229752 w 420352"/>
                        <a:gd name="connsiteY12" fmla="*/ 48769 h 401225"/>
                        <a:gd name="connsiteX13" fmla="*/ 230609 w 420352"/>
                        <a:gd name="connsiteY13" fmla="*/ 64714 h 401225"/>
                        <a:gd name="connsiteX14" fmla="*/ 223073 w 420352"/>
                        <a:gd name="connsiteY14" fmla="*/ 70484 h 401225"/>
                        <a:gd name="connsiteX15" fmla="*/ 220952 w 420352"/>
                        <a:gd name="connsiteY15" fmla="*/ 72389 h 401225"/>
                        <a:gd name="connsiteX16" fmla="*/ 204762 w 420352"/>
                        <a:gd name="connsiteY16" fmla="*/ 94497 h 401225"/>
                        <a:gd name="connsiteX17" fmla="*/ 183316 w 420352"/>
                        <a:gd name="connsiteY17" fmla="*/ 71010 h 401225"/>
                        <a:gd name="connsiteX18" fmla="*/ 181824 w 420352"/>
                        <a:gd name="connsiteY18" fmla="*/ 69925 h 401225"/>
                        <a:gd name="connsiteX19" fmla="*/ 140380 w 420352"/>
                        <a:gd name="connsiteY19" fmla="*/ 45941 h 401225"/>
                        <a:gd name="connsiteX20" fmla="*/ 134482 w 420352"/>
                        <a:gd name="connsiteY20" fmla="*/ 153 h 401225"/>
                        <a:gd name="connsiteX21" fmla="*/ 132259 w 420352"/>
                        <a:gd name="connsiteY21" fmla="*/ 5618 h 401225"/>
                        <a:gd name="connsiteX22" fmla="*/ 135825 w 420352"/>
                        <a:gd name="connsiteY22" fmla="*/ 41511 h 401225"/>
                        <a:gd name="connsiteX23" fmla="*/ 133734 w 420352"/>
                        <a:gd name="connsiteY23" fmla="*/ 39073 h 401225"/>
                        <a:gd name="connsiteX24" fmla="*/ 132206 w 420352"/>
                        <a:gd name="connsiteY24" fmla="*/ 38355 h 401225"/>
                        <a:gd name="connsiteX25" fmla="*/ 123307 w 420352"/>
                        <a:gd name="connsiteY25" fmla="*/ 45289 h 401225"/>
                        <a:gd name="connsiteX26" fmla="*/ 113842 w 420352"/>
                        <a:gd name="connsiteY26" fmla="*/ 61241 h 401225"/>
                        <a:gd name="connsiteX27" fmla="*/ 18933 w 420352"/>
                        <a:gd name="connsiteY27" fmla="*/ 115011 h 401225"/>
                        <a:gd name="connsiteX28" fmla="*/ 3120 w 420352"/>
                        <a:gd name="connsiteY28" fmla="*/ 167540 h 401225"/>
                        <a:gd name="connsiteX29" fmla="*/ 35582 w 420352"/>
                        <a:gd name="connsiteY29" fmla="*/ 342500 h 401225"/>
                        <a:gd name="connsiteX30" fmla="*/ 34160 w 420352"/>
                        <a:gd name="connsiteY30" fmla="*/ 351091 h 401225"/>
                        <a:gd name="connsiteX31" fmla="*/ 37617 w 420352"/>
                        <a:gd name="connsiteY31" fmla="*/ 389544 h 401225"/>
                        <a:gd name="connsiteX32" fmla="*/ 44104 w 420352"/>
                        <a:gd name="connsiteY32" fmla="*/ 387754 h 401225"/>
                        <a:gd name="connsiteX33" fmla="*/ 40270 w 420352"/>
                        <a:gd name="connsiteY33" fmla="*/ 346966 h 401225"/>
                        <a:gd name="connsiteX34" fmla="*/ 192294 w 420352"/>
                        <a:gd name="connsiteY34" fmla="*/ 362461 h 401225"/>
                        <a:gd name="connsiteX35" fmla="*/ 191589 w 420352"/>
                        <a:gd name="connsiteY35" fmla="*/ 369567 h 401225"/>
                        <a:gd name="connsiteX36" fmla="*/ 191477 w 420352"/>
                        <a:gd name="connsiteY36" fmla="*/ 370923 h 401225"/>
                        <a:gd name="connsiteX37" fmla="*/ 196856 w 420352"/>
                        <a:gd name="connsiteY37" fmla="*/ 383011 h 401225"/>
                        <a:gd name="connsiteX38" fmla="*/ 217538 w 420352"/>
                        <a:gd name="connsiteY38" fmla="*/ 398264 h 401225"/>
                        <a:gd name="connsiteX39" fmla="*/ 228349 w 420352"/>
                        <a:gd name="connsiteY39" fmla="*/ 401000 h 401225"/>
                        <a:gd name="connsiteX40" fmla="*/ 237374 w 420352"/>
                        <a:gd name="connsiteY40" fmla="*/ 394857 h 401225"/>
                        <a:gd name="connsiteX41" fmla="*/ 252793 w 420352"/>
                        <a:gd name="connsiteY41" fmla="*/ 376874 h 401225"/>
                        <a:gd name="connsiteX42" fmla="*/ 254248 w 420352"/>
                        <a:gd name="connsiteY42" fmla="*/ 369937 h 401225"/>
                        <a:gd name="connsiteX43" fmla="*/ 254195 w 420352"/>
                        <a:gd name="connsiteY43" fmla="*/ 363635 h 401225"/>
                        <a:gd name="connsiteX44" fmla="*/ 317718 w 420352"/>
                        <a:gd name="connsiteY44" fmla="*/ 372848 h 401225"/>
                        <a:gd name="connsiteX45" fmla="*/ 318773 w 420352"/>
                        <a:gd name="connsiteY45" fmla="*/ 383454 h 401225"/>
                        <a:gd name="connsiteX46" fmla="*/ 319752 w 420352"/>
                        <a:gd name="connsiteY46" fmla="*/ 388687 h 401225"/>
                        <a:gd name="connsiteX47" fmla="*/ 324721 w 420352"/>
                        <a:gd name="connsiteY47" fmla="*/ 388687 h 401225"/>
                        <a:gd name="connsiteX48" fmla="*/ 323136 w 420352"/>
                        <a:gd name="connsiteY48" fmla="*/ 373427 h 401225"/>
                        <a:gd name="connsiteX49" fmla="*/ 407424 w 420352"/>
                        <a:gd name="connsiteY49" fmla="*/ 348004 h 401225"/>
                        <a:gd name="connsiteX50" fmla="*/ 414642 w 420352"/>
                        <a:gd name="connsiteY50" fmla="*/ 267892 h 401225"/>
                        <a:gd name="connsiteX51" fmla="*/ 239785 w 420352"/>
                        <a:gd name="connsiteY51" fmla="*/ 59994 h 401225"/>
                        <a:gd name="connsiteX52" fmla="*/ 247195 w 420352"/>
                        <a:gd name="connsiteY52" fmla="*/ 80918 h 401225"/>
                        <a:gd name="connsiteX53" fmla="*/ 242035 w 420352"/>
                        <a:gd name="connsiteY53" fmla="*/ 94881 h 401225"/>
                        <a:gd name="connsiteX54" fmla="*/ 238856 w 420352"/>
                        <a:gd name="connsiteY54" fmla="*/ 101646 h 401225"/>
                        <a:gd name="connsiteX55" fmla="*/ 224644 w 420352"/>
                        <a:gd name="connsiteY55" fmla="*/ 73478 h 401225"/>
                        <a:gd name="connsiteX56" fmla="*/ 225534 w 420352"/>
                        <a:gd name="connsiteY56" fmla="*/ 72224 h 401225"/>
                        <a:gd name="connsiteX57" fmla="*/ 239785 w 420352"/>
                        <a:gd name="connsiteY57" fmla="*/ 59994 h 401225"/>
                        <a:gd name="connsiteX58" fmla="*/ 217019 w 420352"/>
                        <a:gd name="connsiteY58" fmla="*/ 118137 h 401225"/>
                        <a:gd name="connsiteX59" fmla="*/ 203691 w 420352"/>
                        <a:gd name="connsiteY59" fmla="*/ 103135 h 401225"/>
                        <a:gd name="connsiteX60" fmla="*/ 213929 w 420352"/>
                        <a:gd name="connsiteY60" fmla="*/ 97481 h 401225"/>
                        <a:gd name="connsiteX61" fmla="*/ 220658 w 420352"/>
                        <a:gd name="connsiteY61" fmla="*/ 94034 h 401225"/>
                        <a:gd name="connsiteX62" fmla="*/ 223086 w 420352"/>
                        <a:gd name="connsiteY62" fmla="*/ 100131 h 401225"/>
                        <a:gd name="connsiteX63" fmla="*/ 220678 w 420352"/>
                        <a:gd name="connsiteY63" fmla="*/ 105639 h 401225"/>
                        <a:gd name="connsiteX64" fmla="*/ 217019 w 420352"/>
                        <a:gd name="connsiteY64" fmla="*/ 118137 h 401225"/>
                        <a:gd name="connsiteX65" fmla="*/ 178466 w 420352"/>
                        <a:gd name="connsiteY65" fmla="*/ 101335 h 401225"/>
                        <a:gd name="connsiteX66" fmla="*/ 177851 w 420352"/>
                        <a:gd name="connsiteY66" fmla="*/ 100382 h 401225"/>
                        <a:gd name="connsiteX67" fmla="*/ 169376 w 420352"/>
                        <a:gd name="connsiteY67" fmla="*/ 95060 h 401225"/>
                        <a:gd name="connsiteX68" fmla="*/ 176551 w 420352"/>
                        <a:gd name="connsiteY68" fmla="*/ 84348 h 401225"/>
                        <a:gd name="connsiteX69" fmla="*/ 185364 w 420352"/>
                        <a:gd name="connsiteY69" fmla="*/ 92251 h 401225"/>
                        <a:gd name="connsiteX70" fmla="*/ 178466 w 420352"/>
                        <a:gd name="connsiteY70" fmla="*/ 101335 h 401225"/>
                        <a:gd name="connsiteX71" fmla="*/ 188053 w 420352"/>
                        <a:gd name="connsiteY71" fmla="*/ 95430 h 401225"/>
                        <a:gd name="connsiteX72" fmla="*/ 215775 w 420352"/>
                        <a:gd name="connsiteY72" fmla="*/ 123771 h 401225"/>
                        <a:gd name="connsiteX73" fmla="*/ 198629 w 420352"/>
                        <a:gd name="connsiteY73" fmla="*/ 129322 h 401225"/>
                        <a:gd name="connsiteX74" fmla="*/ 190600 w 420352"/>
                        <a:gd name="connsiteY74" fmla="*/ 116347 h 401225"/>
                        <a:gd name="connsiteX75" fmla="*/ 181238 w 420352"/>
                        <a:gd name="connsiteY75" fmla="*/ 104058 h 401225"/>
                        <a:gd name="connsiteX76" fmla="*/ 188053 w 420352"/>
                        <a:gd name="connsiteY76" fmla="*/ 95430 h 401225"/>
                        <a:gd name="connsiteX77" fmla="*/ 203032 w 420352"/>
                        <a:gd name="connsiteY77" fmla="*/ 250025 h 401225"/>
                        <a:gd name="connsiteX78" fmla="*/ 203158 w 420352"/>
                        <a:gd name="connsiteY78" fmla="*/ 246617 h 401225"/>
                        <a:gd name="connsiteX79" fmla="*/ 232445 w 420352"/>
                        <a:gd name="connsiteY79" fmla="*/ 273641 h 401225"/>
                        <a:gd name="connsiteX80" fmla="*/ 201424 w 420352"/>
                        <a:gd name="connsiteY80" fmla="*/ 275054 h 401225"/>
                        <a:gd name="connsiteX81" fmla="*/ 203032 w 420352"/>
                        <a:gd name="connsiteY81" fmla="*/ 250025 h 401225"/>
                        <a:gd name="connsiteX82" fmla="*/ 240761 w 420352"/>
                        <a:gd name="connsiteY82" fmla="*/ 272685 h 401225"/>
                        <a:gd name="connsiteX83" fmla="*/ 203310 w 420352"/>
                        <a:gd name="connsiteY83" fmla="*/ 242628 h 401225"/>
                        <a:gd name="connsiteX84" fmla="*/ 203383 w 420352"/>
                        <a:gd name="connsiteY84" fmla="*/ 194554 h 401225"/>
                        <a:gd name="connsiteX85" fmla="*/ 219067 w 420352"/>
                        <a:gd name="connsiteY85" fmla="*/ 218740 h 401225"/>
                        <a:gd name="connsiteX86" fmla="*/ 246746 w 420352"/>
                        <a:gd name="connsiteY86" fmla="*/ 252741 h 401225"/>
                        <a:gd name="connsiteX87" fmla="*/ 248529 w 420352"/>
                        <a:gd name="connsiteY87" fmla="*/ 271623 h 401225"/>
                        <a:gd name="connsiteX88" fmla="*/ 240761 w 420352"/>
                        <a:gd name="connsiteY88" fmla="*/ 272685 h 401225"/>
                        <a:gd name="connsiteX89" fmla="*/ 223807 w 420352"/>
                        <a:gd name="connsiteY89" fmla="*/ 216500 h 401225"/>
                        <a:gd name="connsiteX90" fmla="*/ 203098 w 420352"/>
                        <a:gd name="connsiteY90" fmla="*/ 186579 h 401225"/>
                        <a:gd name="connsiteX91" fmla="*/ 199794 w 420352"/>
                        <a:gd name="connsiteY91" fmla="*/ 143484 h 401225"/>
                        <a:gd name="connsiteX92" fmla="*/ 234076 w 420352"/>
                        <a:gd name="connsiteY92" fmla="*/ 196155 h 401225"/>
                        <a:gd name="connsiteX93" fmla="*/ 238369 w 420352"/>
                        <a:gd name="connsiteY93" fmla="*/ 202275 h 401225"/>
                        <a:gd name="connsiteX94" fmla="*/ 245174 w 420352"/>
                        <a:gd name="connsiteY94" fmla="*/ 242595 h 401225"/>
                        <a:gd name="connsiteX95" fmla="*/ 223807 w 420352"/>
                        <a:gd name="connsiteY95" fmla="*/ 216500 h 401225"/>
                        <a:gd name="connsiteX96" fmla="*/ 233368 w 420352"/>
                        <a:gd name="connsiteY96" fmla="*/ 185384 h 401225"/>
                        <a:gd name="connsiteX97" fmla="*/ 207551 w 420352"/>
                        <a:gd name="connsiteY97" fmla="*/ 148069 h 401225"/>
                        <a:gd name="connsiteX98" fmla="*/ 199089 w 420352"/>
                        <a:gd name="connsiteY98" fmla="*/ 131078 h 401225"/>
                        <a:gd name="connsiteX99" fmla="*/ 215884 w 420352"/>
                        <a:gd name="connsiteY99" fmla="*/ 127691 h 401225"/>
                        <a:gd name="connsiteX100" fmla="*/ 220628 w 420352"/>
                        <a:gd name="connsiteY100" fmla="*/ 129120 h 401225"/>
                        <a:gd name="connsiteX101" fmla="*/ 221819 w 420352"/>
                        <a:gd name="connsiteY101" fmla="*/ 138647 h 401225"/>
                        <a:gd name="connsiteX102" fmla="*/ 225928 w 420352"/>
                        <a:gd name="connsiteY102" fmla="*/ 150831 h 401225"/>
                        <a:gd name="connsiteX103" fmla="*/ 236183 w 420352"/>
                        <a:gd name="connsiteY103" fmla="*/ 189357 h 401225"/>
                        <a:gd name="connsiteX104" fmla="*/ 233368 w 420352"/>
                        <a:gd name="connsiteY104" fmla="*/ 185384 h 401225"/>
                        <a:gd name="connsiteX105" fmla="*/ 226063 w 420352"/>
                        <a:gd name="connsiteY105" fmla="*/ 98060 h 401225"/>
                        <a:gd name="connsiteX106" fmla="*/ 219689 w 420352"/>
                        <a:gd name="connsiteY106" fmla="*/ 91216 h 401225"/>
                        <a:gd name="connsiteX107" fmla="*/ 225481 w 420352"/>
                        <a:gd name="connsiteY107" fmla="*/ 85387 h 401225"/>
                        <a:gd name="connsiteX108" fmla="*/ 230063 w 420352"/>
                        <a:gd name="connsiteY108" fmla="*/ 94686 h 401225"/>
                        <a:gd name="connsiteX109" fmla="*/ 225967 w 420352"/>
                        <a:gd name="connsiteY109" fmla="*/ 101018 h 401225"/>
                        <a:gd name="connsiteX110" fmla="*/ 226063 w 420352"/>
                        <a:gd name="connsiteY110" fmla="*/ 98060 h 401225"/>
                        <a:gd name="connsiteX111" fmla="*/ 190792 w 420352"/>
                        <a:gd name="connsiteY111" fmla="*/ 83504 h 401225"/>
                        <a:gd name="connsiteX112" fmla="*/ 197124 w 420352"/>
                        <a:gd name="connsiteY112" fmla="*/ 91953 h 401225"/>
                        <a:gd name="connsiteX113" fmla="*/ 203330 w 420352"/>
                        <a:gd name="connsiteY113" fmla="*/ 98543 h 401225"/>
                        <a:gd name="connsiteX114" fmla="*/ 205986 w 420352"/>
                        <a:gd name="connsiteY114" fmla="*/ 96641 h 401225"/>
                        <a:gd name="connsiteX115" fmla="*/ 221938 w 420352"/>
                        <a:gd name="connsiteY115" fmla="*/ 76200 h 401225"/>
                        <a:gd name="connsiteX116" fmla="*/ 224055 w 420352"/>
                        <a:gd name="connsiteY116" fmla="*/ 82353 h 401225"/>
                        <a:gd name="connsiteX117" fmla="*/ 223056 w 420352"/>
                        <a:gd name="connsiteY117" fmla="*/ 83164 h 401225"/>
                        <a:gd name="connsiteX118" fmla="*/ 215950 w 420352"/>
                        <a:gd name="connsiteY118" fmla="*/ 92473 h 401225"/>
                        <a:gd name="connsiteX119" fmla="*/ 200846 w 420352"/>
                        <a:gd name="connsiteY119" fmla="*/ 100455 h 401225"/>
                        <a:gd name="connsiteX120" fmla="*/ 188242 w 420352"/>
                        <a:gd name="connsiteY120" fmla="*/ 90627 h 401225"/>
                        <a:gd name="connsiteX121" fmla="*/ 187726 w 420352"/>
                        <a:gd name="connsiteY121" fmla="*/ 90064 h 401225"/>
                        <a:gd name="connsiteX122" fmla="*/ 178360 w 420352"/>
                        <a:gd name="connsiteY122" fmla="*/ 81668 h 401225"/>
                        <a:gd name="connsiteX123" fmla="*/ 182363 w 420352"/>
                        <a:gd name="connsiteY123" fmla="*/ 74864 h 401225"/>
                        <a:gd name="connsiteX124" fmla="*/ 190792 w 420352"/>
                        <a:gd name="connsiteY124" fmla="*/ 83504 h 401225"/>
                        <a:gd name="connsiteX125" fmla="*/ 122139 w 420352"/>
                        <a:gd name="connsiteY125" fmla="*/ 57334 h 401225"/>
                        <a:gd name="connsiteX126" fmla="*/ 128332 w 420352"/>
                        <a:gd name="connsiteY126" fmla="*/ 48085 h 401225"/>
                        <a:gd name="connsiteX127" fmla="*/ 132871 w 420352"/>
                        <a:gd name="connsiteY127" fmla="*/ 42269 h 401225"/>
                        <a:gd name="connsiteX128" fmla="*/ 178668 w 420352"/>
                        <a:gd name="connsiteY128" fmla="*/ 72082 h 401225"/>
                        <a:gd name="connsiteX129" fmla="*/ 159041 w 420352"/>
                        <a:gd name="connsiteY129" fmla="*/ 100640 h 401225"/>
                        <a:gd name="connsiteX130" fmla="*/ 121636 w 420352"/>
                        <a:gd name="connsiteY130" fmla="*/ 66613 h 401225"/>
                        <a:gd name="connsiteX131" fmla="*/ 119717 w 420352"/>
                        <a:gd name="connsiteY131" fmla="*/ 64440 h 401225"/>
                        <a:gd name="connsiteX132" fmla="*/ 119684 w 420352"/>
                        <a:gd name="connsiteY132" fmla="*/ 63613 h 401225"/>
                        <a:gd name="connsiteX133" fmla="*/ 122139 w 420352"/>
                        <a:gd name="connsiteY133" fmla="*/ 57334 h 401225"/>
                        <a:gd name="connsiteX134" fmla="*/ 7609 w 420352"/>
                        <a:gd name="connsiteY134" fmla="*/ 183519 h 401225"/>
                        <a:gd name="connsiteX135" fmla="*/ 30306 w 420352"/>
                        <a:gd name="connsiteY135" fmla="*/ 109086 h 401225"/>
                        <a:gd name="connsiteX136" fmla="*/ 114451 w 420352"/>
                        <a:gd name="connsiteY136" fmla="*/ 67596 h 401225"/>
                        <a:gd name="connsiteX137" fmla="*/ 159398 w 420352"/>
                        <a:gd name="connsiteY137" fmla="*/ 107052 h 401225"/>
                        <a:gd name="connsiteX138" fmla="*/ 162660 w 420352"/>
                        <a:gd name="connsiteY138" fmla="*/ 105725 h 401225"/>
                        <a:gd name="connsiteX139" fmla="*/ 167635 w 420352"/>
                        <a:gd name="connsiteY139" fmla="*/ 97719 h 401225"/>
                        <a:gd name="connsiteX140" fmla="*/ 176253 w 420352"/>
                        <a:gd name="connsiteY140" fmla="*/ 103112 h 401225"/>
                        <a:gd name="connsiteX141" fmla="*/ 176997 w 420352"/>
                        <a:gd name="connsiteY141" fmla="*/ 103409 h 401225"/>
                        <a:gd name="connsiteX142" fmla="*/ 177189 w 420352"/>
                        <a:gd name="connsiteY142" fmla="*/ 104958 h 401225"/>
                        <a:gd name="connsiteX143" fmla="*/ 187438 w 420352"/>
                        <a:gd name="connsiteY143" fmla="*/ 117773 h 401225"/>
                        <a:gd name="connsiteX144" fmla="*/ 195195 w 420352"/>
                        <a:gd name="connsiteY144" fmla="*/ 127714 h 401225"/>
                        <a:gd name="connsiteX145" fmla="*/ 195261 w 420352"/>
                        <a:gd name="connsiteY145" fmla="*/ 130043 h 401225"/>
                        <a:gd name="connsiteX146" fmla="*/ 194964 w 420352"/>
                        <a:gd name="connsiteY146" fmla="*/ 130834 h 401225"/>
                        <a:gd name="connsiteX147" fmla="*/ 195926 w 420352"/>
                        <a:gd name="connsiteY147" fmla="*/ 145049 h 401225"/>
                        <a:gd name="connsiteX148" fmla="*/ 196998 w 420352"/>
                        <a:gd name="connsiteY148" fmla="*/ 158936 h 401225"/>
                        <a:gd name="connsiteX149" fmla="*/ 196988 w 420352"/>
                        <a:gd name="connsiteY149" fmla="*/ 274812 h 401225"/>
                        <a:gd name="connsiteX150" fmla="*/ 152091 w 420352"/>
                        <a:gd name="connsiteY150" fmla="*/ 269509 h 401225"/>
                        <a:gd name="connsiteX151" fmla="*/ 148399 w 420352"/>
                        <a:gd name="connsiteY151" fmla="*/ 264534 h 401225"/>
                        <a:gd name="connsiteX152" fmla="*/ 142193 w 420352"/>
                        <a:gd name="connsiteY152" fmla="*/ 257339 h 401225"/>
                        <a:gd name="connsiteX153" fmla="*/ 123644 w 420352"/>
                        <a:gd name="connsiteY153" fmla="*/ 233769 h 401225"/>
                        <a:gd name="connsiteX154" fmla="*/ 106670 w 420352"/>
                        <a:gd name="connsiteY154" fmla="*/ 214952 h 401225"/>
                        <a:gd name="connsiteX155" fmla="*/ 104596 w 420352"/>
                        <a:gd name="connsiteY155" fmla="*/ 205782 h 401225"/>
                        <a:gd name="connsiteX156" fmla="*/ 101152 w 420352"/>
                        <a:gd name="connsiteY156" fmla="*/ 186519 h 401225"/>
                        <a:gd name="connsiteX157" fmla="*/ 92952 w 420352"/>
                        <a:gd name="connsiteY157" fmla="*/ 158807 h 401225"/>
                        <a:gd name="connsiteX158" fmla="*/ 92224 w 420352"/>
                        <a:gd name="connsiteY158" fmla="*/ 159115 h 401225"/>
                        <a:gd name="connsiteX159" fmla="*/ 97556 w 420352"/>
                        <a:gd name="connsiteY159" fmla="*/ 187779 h 401225"/>
                        <a:gd name="connsiteX160" fmla="*/ 101195 w 420352"/>
                        <a:gd name="connsiteY160" fmla="*/ 211270 h 401225"/>
                        <a:gd name="connsiteX161" fmla="*/ 66249 w 420352"/>
                        <a:gd name="connsiteY161" fmla="*/ 197998 h 401225"/>
                        <a:gd name="connsiteX162" fmla="*/ 52378 w 420352"/>
                        <a:gd name="connsiteY162" fmla="*/ 201415 h 401225"/>
                        <a:gd name="connsiteX163" fmla="*/ 52606 w 420352"/>
                        <a:gd name="connsiteY163" fmla="*/ 202163 h 401225"/>
                        <a:gd name="connsiteX164" fmla="*/ 66331 w 420352"/>
                        <a:gd name="connsiteY164" fmla="*/ 214783 h 401225"/>
                        <a:gd name="connsiteX165" fmla="*/ 46979 w 420352"/>
                        <a:gd name="connsiteY165" fmla="*/ 218204 h 401225"/>
                        <a:gd name="connsiteX166" fmla="*/ 46301 w 420352"/>
                        <a:gd name="connsiteY166" fmla="*/ 233203 h 401225"/>
                        <a:gd name="connsiteX167" fmla="*/ 37941 w 420352"/>
                        <a:gd name="connsiteY167" fmla="*/ 240259 h 401225"/>
                        <a:gd name="connsiteX168" fmla="*/ 50280 w 420352"/>
                        <a:gd name="connsiteY168" fmla="*/ 247044 h 401225"/>
                        <a:gd name="connsiteX169" fmla="*/ 61283 w 420352"/>
                        <a:gd name="connsiteY169" fmla="*/ 245198 h 401225"/>
                        <a:gd name="connsiteX170" fmla="*/ 73702 w 420352"/>
                        <a:gd name="connsiteY170" fmla="*/ 246836 h 401225"/>
                        <a:gd name="connsiteX171" fmla="*/ 59255 w 420352"/>
                        <a:gd name="connsiteY171" fmla="*/ 248440 h 401225"/>
                        <a:gd name="connsiteX172" fmla="*/ 59606 w 420352"/>
                        <a:gd name="connsiteY172" fmla="*/ 249380 h 401225"/>
                        <a:gd name="connsiteX173" fmla="*/ 61525 w 420352"/>
                        <a:gd name="connsiteY173" fmla="*/ 258808 h 401225"/>
                        <a:gd name="connsiteX174" fmla="*/ 76586 w 420352"/>
                        <a:gd name="connsiteY174" fmla="*/ 264398 h 401225"/>
                        <a:gd name="connsiteX175" fmla="*/ 85475 w 420352"/>
                        <a:gd name="connsiteY175" fmla="*/ 265566 h 401225"/>
                        <a:gd name="connsiteX176" fmla="*/ 90461 w 420352"/>
                        <a:gd name="connsiteY176" fmla="*/ 267756 h 401225"/>
                        <a:gd name="connsiteX177" fmla="*/ 19115 w 420352"/>
                        <a:gd name="connsiteY177" fmla="*/ 303461 h 401225"/>
                        <a:gd name="connsiteX178" fmla="*/ 7609 w 420352"/>
                        <a:gd name="connsiteY178" fmla="*/ 183519 h 401225"/>
                        <a:gd name="connsiteX179" fmla="*/ 101946 w 420352"/>
                        <a:gd name="connsiteY179" fmla="*/ 268239 h 401225"/>
                        <a:gd name="connsiteX180" fmla="*/ 84370 w 420352"/>
                        <a:gd name="connsiteY180" fmla="*/ 260257 h 401225"/>
                        <a:gd name="connsiteX181" fmla="*/ 68316 w 420352"/>
                        <a:gd name="connsiteY181" fmla="*/ 257792 h 401225"/>
                        <a:gd name="connsiteX182" fmla="*/ 60903 w 420352"/>
                        <a:gd name="connsiteY182" fmla="*/ 249687 h 401225"/>
                        <a:gd name="connsiteX183" fmla="*/ 82210 w 420352"/>
                        <a:gd name="connsiteY183" fmla="*/ 251183 h 401225"/>
                        <a:gd name="connsiteX184" fmla="*/ 94301 w 420352"/>
                        <a:gd name="connsiteY184" fmla="*/ 253323 h 401225"/>
                        <a:gd name="connsiteX185" fmla="*/ 105278 w 420352"/>
                        <a:gd name="connsiteY185" fmla="*/ 256753 h 401225"/>
                        <a:gd name="connsiteX186" fmla="*/ 106555 w 420352"/>
                        <a:gd name="connsiteY186" fmla="*/ 253723 h 401225"/>
                        <a:gd name="connsiteX187" fmla="*/ 95357 w 420352"/>
                        <a:gd name="connsiteY187" fmla="*/ 249499 h 401225"/>
                        <a:gd name="connsiteX188" fmla="*/ 85105 w 420352"/>
                        <a:gd name="connsiteY188" fmla="*/ 247659 h 401225"/>
                        <a:gd name="connsiteX189" fmla="*/ 75223 w 420352"/>
                        <a:gd name="connsiteY189" fmla="*/ 242575 h 401225"/>
                        <a:gd name="connsiteX190" fmla="*/ 61065 w 420352"/>
                        <a:gd name="connsiteY190" fmla="*/ 240881 h 401225"/>
                        <a:gd name="connsiteX191" fmla="*/ 51673 w 420352"/>
                        <a:gd name="connsiteY191" fmla="*/ 242697 h 401225"/>
                        <a:gd name="connsiteX192" fmla="*/ 42599 w 420352"/>
                        <a:gd name="connsiteY192" fmla="*/ 242052 h 401225"/>
                        <a:gd name="connsiteX193" fmla="*/ 51005 w 420352"/>
                        <a:gd name="connsiteY193" fmla="*/ 233914 h 401225"/>
                        <a:gd name="connsiteX194" fmla="*/ 72170 w 420352"/>
                        <a:gd name="connsiteY194" fmla="*/ 232320 h 401225"/>
                        <a:gd name="connsiteX195" fmla="*/ 79289 w 420352"/>
                        <a:gd name="connsiteY195" fmla="*/ 232459 h 401225"/>
                        <a:gd name="connsiteX196" fmla="*/ 93501 w 420352"/>
                        <a:gd name="connsiteY196" fmla="*/ 240226 h 401225"/>
                        <a:gd name="connsiteX197" fmla="*/ 94758 w 420352"/>
                        <a:gd name="connsiteY197" fmla="*/ 237249 h 401225"/>
                        <a:gd name="connsiteX198" fmla="*/ 73748 w 420352"/>
                        <a:gd name="connsiteY198" fmla="*/ 227923 h 401225"/>
                        <a:gd name="connsiteX199" fmla="*/ 58190 w 420352"/>
                        <a:gd name="connsiteY199" fmla="*/ 229984 h 401225"/>
                        <a:gd name="connsiteX200" fmla="*/ 43343 w 420352"/>
                        <a:gd name="connsiteY200" fmla="*/ 228211 h 401225"/>
                        <a:gd name="connsiteX201" fmla="*/ 39638 w 420352"/>
                        <a:gd name="connsiteY201" fmla="*/ 224867 h 401225"/>
                        <a:gd name="connsiteX202" fmla="*/ 47730 w 420352"/>
                        <a:gd name="connsiteY202" fmla="*/ 221939 h 401225"/>
                        <a:gd name="connsiteX203" fmla="*/ 57250 w 420352"/>
                        <a:gd name="connsiteY203" fmla="*/ 220258 h 401225"/>
                        <a:gd name="connsiteX204" fmla="*/ 89160 w 420352"/>
                        <a:gd name="connsiteY204" fmla="*/ 219018 h 401225"/>
                        <a:gd name="connsiteX205" fmla="*/ 101589 w 420352"/>
                        <a:gd name="connsiteY205" fmla="*/ 227900 h 401225"/>
                        <a:gd name="connsiteX206" fmla="*/ 102787 w 420352"/>
                        <a:gd name="connsiteY206" fmla="*/ 225849 h 401225"/>
                        <a:gd name="connsiteX207" fmla="*/ 78737 w 420352"/>
                        <a:gd name="connsiteY207" fmla="*/ 213556 h 401225"/>
                        <a:gd name="connsiteX208" fmla="*/ 77850 w 420352"/>
                        <a:gd name="connsiteY208" fmla="*/ 212812 h 401225"/>
                        <a:gd name="connsiteX209" fmla="*/ 72130 w 420352"/>
                        <a:gd name="connsiteY209" fmla="*/ 211733 h 401225"/>
                        <a:gd name="connsiteX210" fmla="*/ 53906 w 420352"/>
                        <a:gd name="connsiteY210" fmla="*/ 201809 h 401225"/>
                        <a:gd name="connsiteX211" fmla="*/ 66249 w 420352"/>
                        <a:gd name="connsiteY211" fmla="*/ 201564 h 401225"/>
                        <a:gd name="connsiteX212" fmla="*/ 79822 w 420352"/>
                        <a:gd name="connsiteY212" fmla="*/ 202844 h 401225"/>
                        <a:gd name="connsiteX213" fmla="*/ 89974 w 420352"/>
                        <a:gd name="connsiteY213" fmla="*/ 208220 h 401225"/>
                        <a:gd name="connsiteX214" fmla="*/ 100851 w 420352"/>
                        <a:gd name="connsiteY214" fmla="*/ 216024 h 401225"/>
                        <a:gd name="connsiteX215" fmla="*/ 119350 w 420352"/>
                        <a:gd name="connsiteY215" fmla="*/ 235185 h 401225"/>
                        <a:gd name="connsiteX216" fmla="*/ 145686 w 420352"/>
                        <a:gd name="connsiteY216" fmla="*/ 268950 h 401225"/>
                        <a:gd name="connsiteX217" fmla="*/ 101946 w 420352"/>
                        <a:gd name="connsiteY217" fmla="*/ 268239 h 401225"/>
                        <a:gd name="connsiteX218" fmla="*/ 20206 w 420352"/>
                        <a:gd name="connsiteY218" fmla="*/ 306342 h 401225"/>
                        <a:gd name="connsiteX219" fmla="*/ 92608 w 420352"/>
                        <a:gd name="connsiteY219" fmla="*/ 272047 h 401225"/>
                        <a:gd name="connsiteX220" fmla="*/ 93967 w 420352"/>
                        <a:gd name="connsiteY220" fmla="*/ 271627 h 401225"/>
                        <a:gd name="connsiteX221" fmla="*/ 97755 w 420352"/>
                        <a:gd name="connsiteY221" fmla="*/ 271845 h 401225"/>
                        <a:gd name="connsiteX222" fmla="*/ 102429 w 420352"/>
                        <a:gd name="connsiteY222" fmla="*/ 273790 h 401225"/>
                        <a:gd name="connsiteX223" fmla="*/ 71826 w 420352"/>
                        <a:gd name="connsiteY223" fmla="*/ 338857 h 401225"/>
                        <a:gd name="connsiteX224" fmla="*/ 70615 w 420352"/>
                        <a:gd name="connsiteY224" fmla="*/ 358249 h 401225"/>
                        <a:gd name="connsiteX225" fmla="*/ 20206 w 420352"/>
                        <a:gd name="connsiteY225" fmla="*/ 306342 h 401225"/>
                        <a:gd name="connsiteX226" fmla="*/ 95840 w 420352"/>
                        <a:gd name="connsiteY226" fmla="*/ 365686 h 401225"/>
                        <a:gd name="connsiteX227" fmla="*/ 76977 w 420352"/>
                        <a:gd name="connsiteY227" fmla="*/ 360688 h 401225"/>
                        <a:gd name="connsiteX228" fmla="*/ 76156 w 420352"/>
                        <a:gd name="connsiteY228" fmla="*/ 351349 h 401225"/>
                        <a:gd name="connsiteX229" fmla="*/ 77360 w 420352"/>
                        <a:gd name="connsiteY229" fmla="*/ 339512 h 401225"/>
                        <a:gd name="connsiteX230" fmla="*/ 108238 w 420352"/>
                        <a:gd name="connsiteY230" fmla="*/ 272378 h 401225"/>
                        <a:gd name="connsiteX231" fmla="*/ 133330 w 420352"/>
                        <a:gd name="connsiteY231" fmla="*/ 272900 h 401225"/>
                        <a:gd name="connsiteX232" fmla="*/ 220582 w 420352"/>
                        <a:gd name="connsiteY232" fmla="*/ 280122 h 401225"/>
                        <a:gd name="connsiteX233" fmla="*/ 270987 w 420352"/>
                        <a:gd name="connsiteY233" fmla="*/ 273029 h 401225"/>
                        <a:gd name="connsiteX234" fmla="*/ 284991 w 420352"/>
                        <a:gd name="connsiteY234" fmla="*/ 269427 h 401225"/>
                        <a:gd name="connsiteX235" fmla="*/ 288524 w 420352"/>
                        <a:gd name="connsiteY235" fmla="*/ 271736 h 401225"/>
                        <a:gd name="connsiteX236" fmla="*/ 299196 w 420352"/>
                        <a:gd name="connsiteY236" fmla="*/ 292276 h 401225"/>
                        <a:gd name="connsiteX237" fmla="*/ 298779 w 420352"/>
                        <a:gd name="connsiteY237" fmla="*/ 293814 h 401225"/>
                        <a:gd name="connsiteX238" fmla="*/ 290085 w 420352"/>
                        <a:gd name="connsiteY238" fmla="*/ 313914 h 401225"/>
                        <a:gd name="connsiteX239" fmla="*/ 95840 w 420352"/>
                        <a:gd name="connsiteY239" fmla="*/ 365686 h 401225"/>
                        <a:gd name="connsiteX240" fmla="*/ 297489 w 420352"/>
                        <a:gd name="connsiteY240" fmla="*/ 263601 h 401225"/>
                        <a:gd name="connsiteX241" fmla="*/ 298537 w 420352"/>
                        <a:gd name="connsiteY241" fmla="*/ 261927 h 401225"/>
                        <a:gd name="connsiteX242" fmla="*/ 324880 w 420352"/>
                        <a:gd name="connsiteY242" fmla="*/ 275133 h 401225"/>
                        <a:gd name="connsiteX243" fmla="*/ 326124 w 420352"/>
                        <a:gd name="connsiteY243" fmla="*/ 280168 h 401225"/>
                        <a:gd name="connsiteX244" fmla="*/ 326666 w 420352"/>
                        <a:gd name="connsiteY244" fmla="*/ 285190 h 401225"/>
                        <a:gd name="connsiteX245" fmla="*/ 328936 w 420352"/>
                        <a:gd name="connsiteY245" fmla="*/ 285481 h 401225"/>
                        <a:gd name="connsiteX246" fmla="*/ 328750 w 420352"/>
                        <a:gd name="connsiteY246" fmla="*/ 273549 h 401225"/>
                        <a:gd name="connsiteX247" fmla="*/ 313917 w 420352"/>
                        <a:gd name="connsiteY247" fmla="*/ 260313 h 401225"/>
                        <a:gd name="connsiteX248" fmla="*/ 329505 w 420352"/>
                        <a:gd name="connsiteY248" fmla="*/ 260171 h 401225"/>
                        <a:gd name="connsiteX249" fmla="*/ 338208 w 420352"/>
                        <a:gd name="connsiteY249" fmla="*/ 265781 h 401225"/>
                        <a:gd name="connsiteX250" fmla="*/ 335247 w 420352"/>
                        <a:gd name="connsiteY250" fmla="*/ 266582 h 401225"/>
                        <a:gd name="connsiteX251" fmla="*/ 341936 w 420352"/>
                        <a:gd name="connsiteY251" fmla="*/ 269053 h 401225"/>
                        <a:gd name="connsiteX252" fmla="*/ 349436 w 420352"/>
                        <a:gd name="connsiteY252" fmla="*/ 272649 h 401225"/>
                        <a:gd name="connsiteX253" fmla="*/ 352175 w 420352"/>
                        <a:gd name="connsiteY253" fmla="*/ 283370 h 401225"/>
                        <a:gd name="connsiteX254" fmla="*/ 354296 w 420352"/>
                        <a:gd name="connsiteY254" fmla="*/ 291178 h 401225"/>
                        <a:gd name="connsiteX255" fmla="*/ 354124 w 420352"/>
                        <a:gd name="connsiteY255" fmla="*/ 291260 h 401225"/>
                        <a:gd name="connsiteX256" fmla="*/ 342049 w 420352"/>
                        <a:gd name="connsiteY256" fmla="*/ 297834 h 401225"/>
                        <a:gd name="connsiteX257" fmla="*/ 331152 w 420352"/>
                        <a:gd name="connsiteY257" fmla="*/ 306365 h 401225"/>
                        <a:gd name="connsiteX258" fmla="*/ 320900 w 420352"/>
                        <a:gd name="connsiteY258" fmla="*/ 310930 h 401225"/>
                        <a:gd name="connsiteX259" fmla="*/ 324503 w 420352"/>
                        <a:gd name="connsiteY259" fmla="*/ 303560 h 401225"/>
                        <a:gd name="connsiteX260" fmla="*/ 325551 w 420352"/>
                        <a:gd name="connsiteY260" fmla="*/ 303262 h 401225"/>
                        <a:gd name="connsiteX261" fmla="*/ 327219 w 420352"/>
                        <a:gd name="connsiteY261" fmla="*/ 287770 h 401225"/>
                        <a:gd name="connsiteX262" fmla="*/ 324929 w 420352"/>
                        <a:gd name="connsiteY262" fmla="*/ 289537 h 401225"/>
                        <a:gd name="connsiteX263" fmla="*/ 325532 w 420352"/>
                        <a:gd name="connsiteY263" fmla="*/ 300116 h 401225"/>
                        <a:gd name="connsiteX264" fmla="*/ 311293 w 420352"/>
                        <a:gd name="connsiteY264" fmla="*/ 300490 h 401225"/>
                        <a:gd name="connsiteX265" fmla="*/ 311125 w 420352"/>
                        <a:gd name="connsiteY265" fmla="*/ 290367 h 401225"/>
                        <a:gd name="connsiteX266" fmla="*/ 310493 w 420352"/>
                        <a:gd name="connsiteY266" fmla="*/ 295865 h 401225"/>
                        <a:gd name="connsiteX267" fmla="*/ 309312 w 420352"/>
                        <a:gd name="connsiteY267" fmla="*/ 293923 h 401225"/>
                        <a:gd name="connsiteX268" fmla="*/ 308746 w 420352"/>
                        <a:gd name="connsiteY268" fmla="*/ 293229 h 401225"/>
                        <a:gd name="connsiteX269" fmla="*/ 301799 w 420352"/>
                        <a:gd name="connsiteY269" fmla="*/ 289305 h 401225"/>
                        <a:gd name="connsiteX270" fmla="*/ 291240 w 420352"/>
                        <a:gd name="connsiteY270" fmla="*/ 275190 h 401225"/>
                        <a:gd name="connsiteX271" fmla="*/ 293767 w 420352"/>
                        <a:gd name="connsiteY271" fmla="*/ 266602 h 401225"/>
                        <a:gd name="connsiteX272" fmla="*/ 295845 w 420352"/>
                        <a:gd name="connsiteY272" fmla="*/ 263909 h 401225"/>
                        <a:gd name="connsiteX273" fmla="*/ 297489 w 420352"/>
                        <a:gd name="connsiteY273" fmla="*/ 263601 h 401225"/>
                        <a:gd name="connsiteX274" fmla="*/ 249068 w 420352"/>
                        <a:gd name="connsiteY274" fmla="*/ 363490 h 401225"/>
                        <a:gd name="connsiteX275" fmla="*/ 248988 w 420352"/>
                        <a:gd name="connsiteY275" fmla="*/ 373192 h 401225"/>
                        <a:gd name="connsiteX276" fmla="*/ 237582 w 420352"/>
                        <a:gd name="connsiteY276" fmla="*/ 386474 h 401225"/>
                        <a:gd name="connsiteX277" fmla="*/ 230784 w 420352"/>
                        <a:gd name="connsiteY277" fmla="*/ 393616 h 401225"/>
                        <a:gd name="connsiteX278" fmla="*/ 222408 w 420352"/>
                        <a:gd name="connsiteY278" fmla="*/ 394668 h 401225"/>
                        <a:gd name="connsiteX279" fmla="*/ 203968 w 420352"/>
                        <a:gd name="connsiteY279" fmla="*/ 381562 h 401225"/>
                        <a:gd name="connsiteX280" fmla="*/ 196876 w 420352"/>
                        <a:gd name="connsiteY280" fmla="*/ 376160 h 401225"/>
                        <a:gd name="connsiteX281" fmla="*/ 196611 w 420352"/>
                        <a:gd name="connsiteY281" fmla="*/ 370761 h 401225"/>
                        <a:gd name="connsiteX282" fmla="*/ 196485 w 420352"/>
                        <a:gd name="connsiteY282" fmla="*/ 361157 h 401225"/>
                        <a:gd name="connsiteX283" fmla="*/ 219470 w 420352"/>
                        <a:gd name="connsiteY283" fmla="*/ 353205 h 401225"/>
                        <a:gd name="connsiteX284" fmla="*/ 221286 w 420352"/>
                        <a:gd name="connsiteY284" fmla="*/ 354753 h 401225"/>
                        <a:gd name="connsiteX285" fmla="*/ 249230 w 420352"/>
                        <a:gd name="connsiteY285" fmla="*/ 362590 h 401225"/>
                        <a:gd name="connsiteX286" fmla="*/ 249068 w 420352"/>
                        <a:gd name="connsiteY286" fmla="*/ 363490 h 401225"/>
                        <a:gd name="connsiteX287" fmla="*/ 324926 w 420352"/>
                        <a:gd name="connsiteY287" fmla="*/ 367181 h 401225"/>
                        <a:gd name="connsiteX288" fmla="*/ 227502 w 420352"/>
                        <a:gd name="connsiteY288" fmla="*/ 350145 h 401225"/>
                        <a:gd name="connsiteX289" fmla="*/ 294442 w 420352"/>
                        <a:gd name="connsiteY289" fmla="*/ 318757 h 401225"/>
                        <a:gd name="connsiteX290" fmla="*/ 295510 w 420352"/>
                        <a:gd name="connsiteY290" fmla="*/ 317735 h 401225"/>
                        <a:gd name="connsiteX291" fmla="*/ 307466 w 420352"/>
                        <a:gd name="connsiteY291" fmla="*/ 317153 h 401225"/>
                        <a:gd name="connsiteX292" fmla="*/ 324830 w 420352"/>
                        <a:gd name="connsiteY292" fmla="*/ 326177 h 401225"/>
                        <a:gd name="connsiteX293" fmla="*/ 368752 w 420352"/>
                        <a:gd name="connsiteY293" fmla="*/ 365653 h 401225"/>
                        <a:gd name="connsiteX294" fmla="*/ 324926 w 420352"/>
                        <a:gd name="connsiteY294" fmla="*/ 367181 h 401225"/>
                        <a:gd name="connsiteX295" fmla="*/ 393229 w 420352"/>
                        <a:gd name="connsiteY295" fmla="*/ 354068 h 401225"/>
                        <a:gd name="connsiteX296" fmla="*/ 374726 w 420352"/>
                        <a:gd name="connsiteY296" fmla="*/ 363982 h 401225"/>
                        <a:gd name="connsiteX297" fmla="*/ 312898 w 420352"/>
                        <a:gd name="connsiteY297" fmla="*/ 315879 h 401225"/>
                        <a:gd name="connsiteX298" fmla="*/ 349949 w 420352"/>
                        <a:gd name="connsiteY298" fmla="*/ 296844 h 401225"/>
                        <a:gd name="connsiteX299" fmla="*/ 361378 w 420352"/>
                        <a:gd name="connsiteY299" fmla="*/ 298799 h 401225"/>
                        <a:gd name="connsiteX300" fmla="*/ 396477 w 420352"/>
                        <a:gd name="connsiteY300" fmla="*/ 323858 h 401225"/>
                        <a:gd name="connsiteX301" fmla="*/ 405740 w 420352"/>
                        <a:gd name="connsiteY301" fmla="*/ 338566 h 401225"/>
                        <a:gd name="connsiteX302" fmla="*/ 393229 w 420352"/>
                        <a:gd name="connsiteY302" fmla="*/ 354068 h 401225"/>
                        <a:gd name="connsiteX303" fmla="*/ 409121 w 420352"/>
                        <a:gd name="connsiteY303" fmla="*/ 331011 h 401225"/>
                        <a:gd name="connsiteX304" fmla="*/ 387820 w 420352"/>
                        <a:gd name="connsiteY304" fmla="*/ 306153 h 401225"/>
                        <a:gd name="connsiteX305" fmla="*/ 358179 w 420352"/>
                        <a:gd name="connsiteY305" fmla="*/ 293669 h 401225"/>
                        <a:gd name="connsiteX306" fmla="*/ 355543 w 420352"/>
                        <a:gd name="connsiteY306" fmla="*/ 281498 h 401225"/>
                        <a:gd name="connsiteX307" fmla="*/ 351808 w 420352"/>
                        <a:gd name="connsiteY307" fmla="*/ 270284 h 401225"/>
                        <a:gd name="connsiteX308" fmla="*/ 342638 w 420352"/>
                        <a:gd name="connsiteY308" fmla="*/ 266334 h 401225"/>
                        <a:gd name="connsiteX309" fmla="*/ 342403 w 420352"/>
                        <a:gd name="connsiteY309" fmla="*/ 265622 h 401225"/>
                        <a:gd name="connsiteX310" fmla="*/ 334225 w 420352"/>
                        <a:gd name="connsiteY310" fmla="*/ 257944 h 401225"/>
                        <a:gd name="connsiteX311" fmla="*/ 308865 w 420352"/>
                        <a:gd name="connsiteY311" fmla="*/ 158794 h 401225"/>
                        <a:gd name="connsiteX312" fmla="*/ 307277 w 420352"/>
                        <a:gd name="connsiteY312" fmla="*/ 159230 h 401225"/>
                        <a:gd name="connsiteX313" fmla="*/ 330199 w 420352"/>
                        <a:gd name="connsiteY313" fmla="*/ 246895 h 401225"/>
                        <a:gd name="connsiteX314" fmla="*/ 330897 w 420352"/>
                        <a:gd name="connsiteY314" fmla="*/ 257081 h 401225"/>
                        <a:gd name="connsiteX315" fmla="*/ 319746 w 420352"/>
                        <a:gd name="connsiteY315" fmla="*/ 257187 h 401225"/>
                        <a:gd name="connsiteX316" fmla="*/ 310195 w 420352"/>
                        <a:gd name="connsiteY316" fmla="*/ 259112 h 401225"/>
                        <a:gd name="connsiteX317" fmla="*/ 297499 w 420352"/>
                        <a:gd name="connsiteY317" fmla="*/ 260717 h 401225"/>
                        <a:gd name="connsiteX318" fmla="*/ 275017 w 420352"/>
                        <a:gd name="connsiteY318" fmla="*/ 266889 h 401225"/>
                        <a:gd name="connsiteX319" fmla="*/ 254420 w 420352"/>
                        <a:gd name="connsiteY319" fmla="*/ 270674 h 401225"/>
                        <a:gd name="connsiteX320" fmla="*/ 246507 w 420352"/>
                        <a:gd name="connsiteY320" fmla="*/ 218429 h 401225"/>
                        <a:gd name="connsiteX321" fmla="*/ 232302 w 420352"/>
                        <a:gd name="connsiteY321" fmla="*/ 156276 h 401225"/>
                        <a:gd name="connsiteX322" fmla="*/ 226249 w 420352"/>
                        <a:gd name="connsiteY322" fmla="*/ 141046 h 401225"/>
                        <a:gd name="connsiteX323" fmla="*/ 222537 w 420352"/>
                        <a:gd name="connsiteY323" fmla="*/ 128716 h 401225"/>
                        <a:gd name="connsiteX324" fmla="*/ 219460 w 420352"/>
                        <a:gd name="connsiteY324" fmla="*/ 111336 h 401225"/>
                        <a:gd name="connsiteX325" fmla="*/ 224641 w 420352"/>
                        <a:gd name="connsiteY325" fmla="*/ 105212 h 401225"/>
                        <a:gd name="connsiteX326" fmla="*/ 232051 w 420352"/>
                        <a:gd name="connsiteY326" fmla="*/ 98520 h 401225"/>
                        <a:gd name="connsiteX327" fmla="*/ 244049 w 420352"/>
                        <a:gd name="connsiteY327" fmla="*/ 100419 h 401225"/>
                        <a:gd name="connsiteX328" fmla="*/ 250689 w 420352"/>
                        <a:gd name="connsiteY328" fmla="*/ 82823 h 401225"/>
                        <a:gd name="connsiteX329" fmla="*/ 249739 w 420352"/>
                        <a:gd name="connsiteY329" fmla="*/ 73196 h 401225"/>
                        <a:gd name="connsiteX330" fmla="*/ 260921 w 420352"/>
                        <a:gd name="connsiteY330" fmla="*/ 76763 h 401225"/>
                        <a:gd name="connsiteX331" fmla="*/ 325049 w 420352"/>
                        <a:gd name="connsiteY331" fmla="*/ 100399 h 401225"/>
                        <a:gd name="connsiteX332" fmla="*/ 347001 w 420352"/>
                        <a:gd name="connsiteY332" fmla="*/ 131819 h 401225"/>
                        <a:gd name="connsiteX333" fmla="*/ 405353 w 420352"/>
                        <a:gd name="connsiteY333" fmla="*/ 260366 h 401225"/>
                        <a:gd name="connsiteX334" fmla="*/ 409121 w 420352"/>
                        <a:gd name="connsiteY334" fmla="*/ 331011 h 40122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  <a:cxn ang="0">
                          <a:pos x="connsiteX79" y="connsiteY79"/>
                        </a:cxn>
                        <a:cxn ang="0">
                          <a:pos x="connsiteX80" y="connsiteY80"/>
                        </a:cxn>
                        <a:cxn ang="0">
                          <a:pos x="connsiteX81" y="connsiteY81"/>
                        </a:cxn>
                        <a:cxn ang="0">
                          <a:pos x="connsiteX82" y="connsiteY82"/>
                        </a:cxn>
                        <a:cxn ang="0">
                          <a:pos x="connsiteX83" y="connsiteY83"/>
                        </a:cxn>
                        <a:cxn ang="0">
                          <a:pos x="connsiteX84" y="connsiteY84"/>
                        </a:cxn>
                        <a:cxn ang="0">
                          <a:pos x="connsiteX85" y="connsiteY85"/>
                        </a:cxn>
                        <a:cxn ang="0">
                          <a:pos x="connsiteX86" y="connsiteY86"/>
                        </a:cxn>
                        <a:cxn ang="0">
                          <a:pos x="connsiteX87" y="connsiteY87"/>
                        </a:cxn>
                        <a:cxn ang="0">
                          <a:pos x="connsiteX88" y="connsiteY88"/>
                        </a:cxn>
                        <a:cxn ang="0">
                          <a:pos x="connsiteX89" y="connsiteY89"/>
                        </a:cxn>
                        <a:cxn ang="0">
                          <a:pos x="connsiteX90" y="connsiteY90"/>
                        </a:cxn>
                        <a:cxn ang="0">
                          <a:pos x="connsiteX91" y="connsiteY91"/>
                        </a:cxn>
                        <a:cxn ang="0">
                          <a:pos x="connsiteX92" y="connsiteY92"/>
                        </a:cxn>
                        <a:cxn ang="0">
                          <a:pos x="connsiteX93" y="connsiteY93"/>
                        </a:cxn>
                        <a:cxn ang="0">
                          <a:pos x="connsiteX94" y="connsiteY94"/>
                        </a:cxn>
                        <a:cxn ang="0">
                          <a:pos x="connsiteX95" y="connsiteY95"/>
                        </a:cxn>
                        <a:cxn ang="0">
                          <a:pos x="connsiteX96" y="connsiteY96"/>
                        </a:cxn>
                        <a:cxn ang="0">
                          <a:pos x="connsiteX97" y="connsiteY97"/>
                        </a:cxn>
                        <a:cxn ang="0">
                          <a:pos x="connsiteX98" y="connsiteY98"/>
                        </a:cxn>
                        <a:cxn ang="0">
                          <a:pos x="connsiteX99" y="connsiteY99"/>
                        </a:cxn>
                        <a:cxn ang="0">
                          <a:pos x="connsiteX100" y="connsiteY100"/>
                        </a:cxn>
                        <a:cxn ang="0">
                          <a:pos x="connsiteX101" y="connsiteY101"/>
                        </a:cxn>
                        <a:cxn ang="0">
                          <a:pos x="connsiteX102" y="connsiteY102"/>
                        </a:cxn>
                        <a:cxn ang="0">
                          <a:pos x="connsiteX103" y="connsiteY103"/>
                        </a:cxn>
                        <a:cxn ang="0">
                          <a:pos x="connsiteX104" y="connsiteY104"/>
                        </a:cxn>
                        <a:cxn ang="0">
                          <a:pos x="connsiteX105" y="connsiteY105"/>
                        </a:cxn>
                        <a:cxn ang="0">
                          <a:pos x="connsiteX106" y="connsiteY106"/>
                        </a:cxn>
                        <a:cxn ang="0">
                          <a:pos x="connsiteX107" y="connsiteY107"/>
                        </a:cxn>
                        <a:cxn ang="0">
                          <a:pos x="connsiteX108" y="connsiteY108"/>
                        </a:cxn>
                        <a:cxn ang="0">
                          <a:pos x="connsiteX109" y="connsiteY109"/>
                        </a:cxn>
                        <a:cxn ang="0">
                          <a:pos x="connsiteX110" y="connsiteY110"/>
                        </a:cxn>
                        <a:cxn ang="0">
                          <a:pos x="connsiteX111" y="connsiteY111"/>
                        </a:cxn>
                        <a:cxn ang="0">
                          <a:pos x="connsiteX112" y="connsiteY112"/>
                        </a:cxn>
                        <a:cxn ang="0">
                          <a:pos x="connsiteX113" y="connsiteY113"/>
                        </a:cxn>
                        <a:cxn ang="0">
                          <a:pos x="connsiteX114" y="connsiteY114"/>
                        </a:cxn>
                        <a:cxn ang="0">
                          <a:pos x="connsiteX115" y="connsiteY115"/>
                        </a:cxn>
                        <a:cxn ang="0">
                          <a:pos x="connsiteX116" y="connsiteY116"/>
                        </a:cxn>
                        <a:cxn ang="0">
                          <a:pos x="connsiteX117" y="connsiteY117"/>
                        </a:cxn>
                        <a:cxn ang="0">
                          <a:pos x="connsiteX118" y="connsiteY118"/>
                        </a:cxn>
                        <a:cxn ang="0">
                          <a:pos x="connsiteX119" y="connsiteY119"/>
                        </a:cxn>
                        <a:cxn ang="0">
                          <a:pos x="connsiteX120" y="connsiteY120"/>
                        </a:cxn>
                        <a:cxn ang="0">
                          <a:pos x="connsiteX121" y="connsiteY121"/>
                        </a:cxn>
                        <a:cxn ang="0">
                          <a:pos x="connsiteX122" y="connsiteY122"/>
                        </a:cxn>
                        <a:cxn ang="0">
                          <a:pos x="connsiteX123" y="connsiteY123"/>
                        </a:cxn>
                        <a:cxn ang="0">
                          <a:pos x="connsiteX124" y="connsiteY124"/>
                        </a:cxn>
                        <a:cxn ang="0">
                          <a:pos x="connsiteX125" y="connsiteY125"/>
                        </a:cxn>
                        <a:cxn ang="0">
                          <a:pos x="connsiteX126" y="connsiteY126"/>
                        </a:cxn>
                        <a:cxn ang="0">
                          <a:pos x="connsiteX127" y="connsiteY127"/>
                        </a:cxn>
                        <a:cxn ang="0">
                          <a:pos x="connsiteX128" y="connsiteY128"/>
                        </a:cxn>
                        <a:cxn ang="0">
                          <a:pos x="connsiteX129" y="connsiteY129"/>
                        </a:cxn>
                        <a:cxn ang="0">
                          <a:pos x="connsiteX130" y="connsiteY130"/>
                        </a:cxn>
                        <a:cxn ang="0">
                          <a:pos x="connsiteX131" y="connsiteY131"/>
                        </a:cxn>
                        <a:cxn ang="0">
                          <a:pos x="connsiteX132" y="connsiteY132"/>
                        </a:cxn>
                        <a:cxn ang="0">
                          <a:pos x="connsiteX133" y="connsiteY133"/>
                        </a:cxn>
                        <a:cxn ang="0">
                          <a:pos x="connsiteX134" y="connsiteY134"/>
                        </a:cxn>
                        <a:cxn ang="0">
                          <a:pos x="connsiteX135" y="connsiteY135"/>
                        </a:cxn>
                        <a:cxn ang="0">
                          <a:pos x="connsiteX136" y="connsiteY136"/>
                        </a:cxn>
                        <a:cxn ang="0">
                          <a:pos x="connsiteX137" y="connsiteY137"/>
                        </a:cxn>
                        <a:cxn ang="0">
                          <a:pos x="connsiteX138" y="connsiteY138"/>
                        </a:cxn>
                        <a:cxn ang="0">
                          <a:pos x="connsiteX139" y="connsiteY139"/>
                        </a:cxn>
                        <a:cxn ang="0">
                          <a:pos x="connsiteX140" y="connsiteY140"/>
                        </a:cxn>
                        <a:cxn ang="0">
                          <a:pos x="connsiteX141" y="connsiteY141"/>
                        </a:cxn>
                        <a:cxn ang="0">
                          <a:pos x="connsiteX142" y="connsiteY142"/>
                        </a:cxn>
                        <a:cxn ang="0">
                          <a:pos x="connsiteX143" y="connsiteY143"/>
                        </a:cxn>
                        <a:cxn ang="0">
                          <a:pos x="connsiteX144" y="connsiteY144"/>
                        </a:cxn>
                        <a:cxn ang="0">
                          <a:pos x="connsiteX145" y="connsiteY145"/>
                        </a:cxn>
                        <a:cxn ang="0">
                          <a:pos x="connsiteX146" y="connsiteY146"/>
                        </a:cxn>
                        <a:cxn ang="0">
                          <a:pos x="connsiteX147" y="connsiteY147"/>
                        </a:cxn>
                        <a:cxn ang="0">
                          <a:pos x="connsiteX148" y="connsiteY148"/>
                        </a:cxn>
                        <a:cxn ang="0">
                          <a:pos x="connsiteX149" y="connsiteY149"/>
                        </a:cxn>
                        <a:cxn ang="0">
                          <a:pos x="connsiteX150" y="connsiteY150"/>
                        </a:cxn>
                        <a:cxn ang="0">
                          <a:pos x="connsiteX151" y="connsiteY151"/>
                        </a:cxn>
                        <a:cxn ang="0">
                          <a:pos x="connsiteX152" y="connsiteY152"/>
                        </a:cxn>
                        <a:cxn ang="0">
                          <a:pos x="connsiteX153" y="connsiteY153"/>
                        </a:cxn>
                        <a:cxn ang="0">
                          <a:pos x="connsiteX154" y="connsiteY154"/>
                        </a:cxn>
                        <a:cxn ang="0">
                          <a:pos x="connsiteX155" y="connsiteY155"/>
                        </a:cxn>
                        <a:cxn ang="0">
                          <a:pos x="connsiteX156" y="connsiteY156"/>
                        </a:cxn>
                        <a:cxn ang="0">
                          <a:pos x="connsiteX157" y="connsiteY157"/>
                        </a:cxn>
                        <a:cxn ang="0">
                          <a:pos x="connsiteX158" y="connsiteY158"/>
                        </a:cxn>
                        <a:cxn ang="0">
                          <a:pos x="connsiteX159" y="connsiteY159"/>
                        </a:cxn>
                        <a:cxn ang="0">
                          <a:pos x="connsiteX160" y="connsiteY160"/>
                        </a:cxn>
                        <a:cxn ang="0">
                          <a:pos x="connsiteX161" y="connsiteY161"/>
                        </a:cxn>
                        <a:cxn ang="0">
                          <a:pos x="connsiteX162" y="connsiteY162"/>
                        </a:cxn>
                        <a:cxn ang="0">
                          <a:pos x="connsiteX163" y="connsiteY163"/>
                        </a:cxn>
                        <a:cxn ang="0">
                          <a:pos x="connsiteX164" y="connsiteY164"/>
                        </a:cxn>
                        <a:cxn ang="0">
                          <a:pos x="connsiteX165" y="connsiteY165"/>
                        </a:cxn>
                        <a:cxn ang="0">
                          <a:pos x="connsiteX166" y="connsiteY166"/>
                        </a:cxn>
                        <a:cxn ang="0">
                          <a:pos x="connsiteX167" y="connsiteY167"/>
                        </a:cxn>
                        <a:cxn ang="0">
                          <a:pos x="connsiteX168" y="connsiteY168"/>
                        </a:cxn>
                        <a:cxn ang="0">
                          <a:pos x="connsiteX169" y="connsiteY169"/>
                        </a:cxn>
                        <a:cxn ang="0">
                          <a:pos x="connsiteX170" y="connsiteY170"/>
                        </a:cxn>
                        <a:cxn ang="0">
                          <a:pos x="connsiteX171" y="connsiteY171"/>
                        </a:cxn>
                        <a:cxn ang="0">
                          <a:pos x="connsiteX172" y="connsiteY172"/>
                        </a:cxn>
                        <a:cxn ang="0">
                          <a:pos x="connsiteX173" y="connsiteY173"/>
                        </a:cxn>
                        <a:cxn ang="0">
                          <a:pos x="connsiteX174" y="connsiteY174"/>
                        </a:cxn>
                        <a:cxn ang="0">
                          <a:pos x="connsiteX175" y="connsiteY175"/>
                        </a:cxn>
                        <a:cxn ang="0">
                          <a:pos x="connsiteX176" y="connsiteY176"/>
                        </a:cxn>
                        <a:cxn ang="0">
                          <a:pos x="connsiteX177" y="connsiteY177"/>
                        </a:cxn>
                        <a:cxn ang="0">
                          <a:pos x="connsiteX178" y="connsiteY178"/>
                        </a:cxn>
                        <a:cxn ang="0">
                          <a:pos x="connsiteX179" y="connsiteY179"/>
                        </a:cxn>
                        <a:cxn ang="0">
                          <a:pos x="connsiteX180" y="connsiteY180"/>
                        </a:cxn>
                        <a:cxn ang="0">
                          <a:pos x="connsiteX181" y="connsiteY181"/>
                        </a:cxn>
                        <a:cxn ang="0">
                          <a:pos x="connsiteX182" y="connsiteY182"/>
                        </a:cxn>
                        <a:cxn ang="0">
                          <a:pos x="connsiteX183" y="connsiteY183"/>
                        </a:cxn>
                        <a:cxn ang="0">
                          <a:pos x="connsiteX184" y="connsiteY184"/>
                        </a:cxn>
                        <a:cxn ang="0">
                          <a:pos x="connsiteX185" y="connsiteY185"/>
                        </a:cxn>
                        <a:cxn ang="0">
                          <a:pos x="connsiteX186" y="connsiteY186"/>
                        </a:cxn>
                        <a:cxn ang="0">
                          <a:pos x="connsiteX187" y="connsiteY187"/>
                        </a:cxn>
                        <a:cxn ang="0">
                          <a:pos x="connsiteX188" y="connsiteY188"/>
                        </a:cxn>
                        <a:cxn ang="0">
                          <a:pos x="connsiteX189" y="connsiteY189"/>
                        </a:cxn>
                        <a:cxn ang="0">
                          <a:pos x="connsiteX190" y="connsiteY190"/>
                        </a:cxn>
                        <a:cxn ang="0">
                          <a:pos x="connsiteX191" y="connsiteY191"/>
                        </a:cxn>
                        <a:cxn ang="0">
                          <a:pos x="connsiteX192" y="connsiteY192"/>
                        </a:cxn>
                        <a:cxn ang="0">
                          <a:pos x="connsiteX193" y="connsiteY193"/>
                        </a:cxn>
                        <a:cxn ang="0">
                          <a:pos x="connsiteX194" y="connsiteY194"/>
                        </a:cxn>
                        <a:cxn ang="0">
                          <a:pos x="connsiteX195" y="connsiteY195"/>
                        </a:cxn>
                        <a:cxn ang="0">
                          <a:pos x="connsiteX196" y="connsiteY196"/>
                        </a:cxn>
                        <a:cxn ang="0">
                          <a:pos x="connsiteX197" y="connsiteY197"/>
                        </a:cxn>
                        <a:cxn ang="0">
                          <a:pos x="connsiteX198" y="connsiteY198"/>
                        </a:cxn>
                        <a:cxn ang="0">
                          <a:pos x="connsiteX199" y="connsiteY199"/>
                        </a:cxn>
                        <a:cxn ang="0">
                          <a:pos x="connsiteX200" y="connsiteY200"/>
                        </a:cxn>
                        <a:cxn ang="0">
                          <a:pos x="connsiteX201" y="connsiteY201"/>
                        </a:cxn>
                        <a:cxn ang="0">
                          <a:pos x="connsiteX202" y="connsiteY202"/>
                        </a:cxn>
                        <a:cxn ang="0">
                          <a:pos x="connsiteX203" y="connsiteY203"/>
                        </a:cxn>
                        <a:cxn ang="0">
                          <a:pos x="connsiteX204" y="connsiteY204"/>
                        </a:cxn>
                        <a:cxn ang="0">
                          <a:pos x="connsiteX205" y="connsiteY205"/>
                        </a:cxn>
                        <a:cxn ang="0">
                          <a:pos x="connsiteX206" y="connsiteY206"/>
                        </a:cxn>
                        <a:cxn ang="0">
                          <a:pos x="connsiteX207" y="connsiteY207"/>
                        </a:cxn>
                        <a:cxn ang="0">
                          <a:pos x="connsiteX208" y="connsiteY208"/>
                        </a:cxn>
                        <a:cxn ang="0">
                          <a:pos x="connsiteX209" y="connsiteY209"/>
                        </a:cxn>
                        <a:cxn ang="0">
                          <a:pos x="connsiteX210" y="connsiteY210"/>
                        </a:cxn>
                        <a:cxn ang="0">
                          <a:pos x="connsiteX211" y="connsiteY211"/>
                        </a:cxn>
                        <a:cxn ang="0">
                          <a:pos x="connsiteX212" y="connsiteY212"/>
                        </a:cxn>
                        <a:cxn ang="0">
                          <a:pos x="connsiteX213" y="connsiteY213"/>
                        </a:cxn>
                        <a:cxn ang="0">
                          <a:pos x="connsiteX214" y="connsiteY214"/>
                        </a:cxn>
                        <a:cxn ang="0">
                          <a:pos x="connsiteX215" y="connsiteY215"/>
                        </a:cxn>
                        <a:cxn ang="0">
                          <a:pos x="connsiteX216" y="connsiteY216"/>
                        </a:cxn>
                        <a:cxn ang="0">
                          <a:pos x="connsiteX217" y="connsiteY217"/>
                        </a:cxn>
                        <a:cxn ang="0">
                          <a:pos x="connsiteX218" y="connsiteY218"/>
                        </a:cxn>
                        <a:cxn ang="0">
                          <a:pos x="connsiteX219" y="connsiteY219"/>
                        </a:cxn>
                        <a:cxn ang="0">
                          <a:pos x="connsiteX220" y="connsiteY220"/>
                        </a:cxn>
                        <a:cxn ang="0">
                          <a:pos x="connsiteX221" y="connsiteY221"/>
                        </a:cxn>
                        <a:cxn ang="0">
                          <a:pos x="connsiteX222" y="connsiteY222"/>
                        </a:cxn>
                        <a:cxn ang="0">
                          <a:pos x="connsiteX223" y="connsiteY223"/>
                        </a:cxn>
                        <a:cxn ang="0">
                          <a:pos x="connsiteX224" y="connsiteY224"/>
                        </a:cxn>
                        <a:cxn ang="0">
                          <a:pos x="connsiteX225" y="connsiteY225"/>
                        </a:cxn>
                        <a:cxn ang="0">
                          <a:pos x="connsiteX226" y="connsiteY226"/>
                        </a:cxn>
                        <a:cxn ang="0">
                          <a:pos x="connsiteX227" y="connsiteY227"/>
                        </a:cxn>
                        <a:cxn ang="0">
                          <a:pos x="connsiteX228" y="connsiteY228"/>
                        </a:cxn>
                        <a:cxn ang="0">
                          <a:pos x="connsiteX229" y="connsiteY229"/>
                        </a:cxn>
                        <a:cxn ang="0">
                          <a:pos x="connsiteX230" y="connsiteY230"/>
                        </a:cxn>
                        <a:cxn ang="0">
                          <a:pos x="connsiteX231" y="connsiteY231"/>
                        </a:cxn>
                        <a:cxn ang="0">
                          <a:pos x="connsiteX232" y="connsiteY232"/>
                        </a:cxn>
                        <a:cxn ang="0">
                          <a:pos x="connsiteX233" y="connsiteY233"/>
                        </a:cxn>
                        <a:cxn ang="0">
                          <a:pos x="connsiteX234" y="connsiteY234"/>
                        </a:cxn>
                        <a:cxn ang="0">
                          <a:pos x="connsiteX235" y="connsiteY235"/>
                        </a:cxn>
                        <a:cxn ang="0">
                          <a:pos x="connsiteX236" y="connsiteY236"/>
                        </a:cxn>
                        <a:cxn ang="0">
                          <a:pos x="connsiteX237" y="connsiteY237"/>
                        </a:cxn>
                        <a:cxn ang="0">
                          <a:pos x="connsiteX238" y="connsiteY238"/>
                        </a:cxn>
                        <a:cxn ang="0">
                          <a:pos x="connsiteX239" y="connsiteY239"/>
                        </a:cxn>
                        <a:cxn ang="0">
                          <a:pos x="connsiteX240" y="connsiteY240"/>
                        </a:cxn>
                        <a:cxn ang="0">
                          <a:pos x="connsiteX241" y="connsiteY241"/>
                        </a:cxn>
                        <a:cxn ang="0">
                          <a:pos x="connsiteX242" y="connsiteY242"/>
                        </a:cxn>
                        <a:cxn ang="0">
                          <a:pos x="connsiteX243" y="connsiteY243"/>
                        </a:cxn>
                        <a:cxn ang="0">
                          <a:pos x="connsiteX244" y="connsiteY244"/>
                        </a:cxn>
                        <a:cxn ang="0">
                          <a:pos x="connsiteX245" y="connsiteY245"/>
                        </a:cxn>
                        <a:cxn ang="0">
                          <a:pos x="connsiteX246" y="connsiteY246"/>
                        </a:cxn>
                        <a:cxn ang="0">
                          <a:pos x="connsiteX247" y="connsiteY247"/>
                        </a:cxn>
                        <a:cxn ang="0">
                          <a:pos x="connsiteX248" y="connsiteY248"/>
                        </a:cxn>
                        <a:cxn ang="0">
                          <a:pos x="connsiteX249" y="connsiteY249"/>
                        </a:cxn>
                        <a:cxn ang="0">
                          <a:pos x="connsiteX250" y="connsiteY250"/>
                        </a:cxn>
                        <a:cxn ang="0">
                          <a:pos x="connsiteX251" y="connsiteY251"/>
                        </a:cxn>
                        <a:cxn ang="0">
                          <a:pos x="connsiteX252" y="connsiteY252"/>
                        </a:cxn>
                        <a:cxn ang="0">
                          <a:pos x="connsiteX253" y="connsiteY253"/>
                        </a:cxn>
                        <a:cxn ang="0">
                          <a:pos x="connsiteX254" y="connsiteY254"/>
                        </a:cxn>
                        <a:cxn ang="0">
                          <a:pos x="connsiteX255" y="connsiteY255"/>
                        </a:cxn>
                        <a:cxn ang="0">
                          <a:pos x="connsiteX256" y="connsiteY256"/>
                        </a:cxn>
                        <a:cxn ang="0">
                          <a:pos x="connsiteX257" y="connsiteY257"/>
                        </a:cxn>
                        <a:cxn ang="0">
                          <a:pos x="connsiteX258" y="connsiteY258"/>
                        </a:cxn>
                        <a:cxn ang="0">
                          <a:pos x="connsiteX259" y="connsiteY259"/>
                        </a:cxn>
                        <a:cxn ang="0">
                          <a:pos x="connsiteX260" y="connsiteY260"/>
                        </a:cxn>
                        <a:cxn ang="0">
                          <a:pos x="connsiteX261" y="connsiteY261"/>
                        </a:cxn>
                        <a:cxn ang="0">
                          <a:pos x="connsiteX262" y="connsiteY262"/>
                        </a:cxn>
                        <a:cxn ang="0">
                          <a:pos x="connsiteX263" y="connsiteY263"/>
                        </a:cxn>
                        <a:cxn ang="0">
                          <a:pos x="connsiteX264" y="connsiteY264"/>
                        </a:cxn>
                        <a:cxn ang="0">
                          <a:pos x="connsiteX265" y="connsiteY265"/>
                        </a:cxn>
                        <a:cxn ang="0">
                          <a:pos x="connsiteX266" y="connsiteY266"/>
                        </a:cxn>
                        <a:cxn ang="0">
                          <a:pos x="connsiteX267" y="connsiteY267"/>
                        </a:cxn>
                        <a:cxn ang="0">
                          <a:pos x="connsiteX268" y="connsiteY268"/>
                        </a:cxn>
                        <a:cxn ang="0">
                          <a:pos x="connsiteX269" y="connsiteY269"/>
                        </a:cxn>
                        <a:cxn ang="0">
                          <a:pos x="connsiteX270" y="connsiteY270"/>
                        </a:cxn>
                        <a:cxn ang="0">
                          <a:pos x="connsiteX271" y="connsiteY271"/>
                        </a:cxn>
                        <a:cxn ang="0">
                          <a:pos x="connsiteX272" y="connsiteY272"/>
                        </a:cxn>
                        <a:cxn ang="0">
                          <a:pos x="connsiteX273" y="connsiteY273"/>
                        </a:cxn>
                        <a:cxn ang="0">
                          <a:pos x="connsiteX274" y="connsiteY274"/>
                        </a:cxn>
                        <a:cxn ang="0">
                          <a:pos x="connsiteX275" y="connsiteY275"/>
                        </a:cxn>
                        <a:cxn ang="0">
                          <a:pos x="connsiteX276" y="connsiteY276"/>
                        </a:cxn>
                        <a:cxn ang="0">
                          <a:pos x="connsiteX277" y="connsiteY277"/>
                        </a:cxn>
                        <a:cxn ang="0">
                          <a:pos x="connsiteX278" y="connsiteY278"/>
                        </a:cxn>
                        <a:cxn ang="0">
                          <a:pos x="connsiteX279" y="connsiteY279"/>
                        </a:cxn>
                        <a:cxn ang="0">
                          <a:pos x="connsiteX280" y="connsiteY280"/>
                        </a:cxn>
                        <a:cxn ang="0">
                          <a:pos x="connsiteX281" y="connsiteY281"/>
                        </a:cxn>
                        <a:cxn ang="0">
                          <a:pos x="connsiteX282" y="connsiteY282"/>
                        </a:cxn>
                        <a:cxn ang="0">
                          <a:pos x="connsiteX283" y="connsiteY283"/>
                        </a:cxn>
                        <a:cxn ang="0">
                          <a:pos x="connsiteX284" y="connsiteY284"/>
                        </a:cxn>
                        <a:cxn ang="0">
                          <a:pos x="connsiteX285" y="connsiteY285"/>
                        </a:cxn>
                        <a:cxn ang="0">
                          <a:pos x="connsiteX286" y="connsiteY286"/>
                        </a:cxn>
                        <a:cxn ang="0">
                          <a:pos x="connsiteX287" y="connsiteY287"/>
                        </a:cxn>
                        <a:cxn ang="0">
                          <a:pos x="connsiteX288" y="connsiteY288"/>
                        </a:cxn>
                        <a:cxn ang="0">
                          <a:pos x="connsiteX289" y="connsiteY289"/>
                        </a:cxn>
                        <a:cxn ang="0">
                          <a:pos x="connsiteX290" y="connsiteY290"/>
                        </a:cxn>
                        <a:cxn ang="0">
                          <a:pos x="connsiteX291" y="connsiteY291"/>
                        </a:cxn>
                        <a:cxn ang="0">
                          <a:pos x="connsiteX292" y="connsiteY292"/>
                        </a:cxn>
                        <a:cxn ang="0">
                          <a:pos x="connsiteX293" y="connsiteY293"/>
                        </a:cxn>
                        <a:cxn ang="0">
                          <a:pos x="connsiteX294" y="connsiteY294"/>
                        </a:cxn>
                        <a:cxn ang="0">
                          <a:pos x="connsiteX295" y="connsiteY295"/>
                        </a:cxn>
                        <a:cxn ang="0">
                          <a:pos x="connsiteX296" y="connsiteY296"/>
                        </a:cxn>
                        <a:cxn ang="0">
                          <a:pos x="connsiteX297" y="connsiteY297"/>
                        </a:cxn>
                        <a:cxn ang="0">
                          <a:pos x="connsiteX298" y="connsiteY298"/>
                        </a:cxn>
                        <a:cxn ang="0">
                          <a:pos x="connsiteX299" y="connsiteY299"/>
                        </a:cxn>
                        <a:cxn ang="0">
                          <a:pos x="connsiteX300" y="connsiteY300"/>
                        </a:cxn>
                        <a:cxn ang="0">
                          <a:pos x="connsiteX301" y="connsiteY301"/>
                        </a:cxn>
                        <a:cxn ang="0">
                          <a:pos x="connsiteX302" y="connsiteY302"/>
                        </a:cxn>
                        <a:cxn ang="0">
                          <a:pos x="connsiteX303" y="connsiteY303"/>
                        </a:cxn>
                        <a:cxn ang="0">
                          <a:pos x="connsiteX304" y="connsiteY304"/>
                        </a:cxn>
                        <a:cxn ang="0">
                          <a:pos x="connsiteX305" y="connsiteY305"/>
                        </a:cxn>
                        <a:cxn ang="0">
                          <a:pos x="connsiteX306" y="connsiteY306"/>
                        </a:cxn>
                        <a:cxn ang="0">
                          <a:pos x="connsiteX307" y="connsiteY307"/>
                        </a:cxn>
                        <a:cxn ang="0">
                          <a:pos x="connsiteX308" y="connsiteY308"/>
                        </a:cxn>
                        <a:cxn ang="0">
                          <a:pos x="connsiteX309" y="connsiteY309"/>
                        </a:cxn>
                        <a:cxn ang="0">
                          <a:pos x="connsiteX310" y="connsiteY310"/>
                        </a:cxn>
                        <a:cxn ang="0">
                          <a:pos x="connsiteX311" y="connsiteY311"/>
                        </a:cxn>
                        <a:cxn ang="0">
                          <a:pos x="connsiteX312" y="connsiteY312"/>
                        </a:cxn>
                        <a:cxn ang="0">
                          <a:pos x="connsiteX313" y="connsiteY313"/>
                        </a:cxn>
                        <a:cxn ang="0">
                          <a:pos x="connsiteX314" y="connsiteY314"/>
                        </a:cxn>
                        <a:cxn ang="0">
                          <a:pos x="connsiteX315" y="connsiteY315"/>
                        </a:cxn>
                        <a:cxn ang="0">
                          <a:pos x="connsiteX316" y="connsiteY316"/>
                        </a:cxn>
                        <a:cxn ang="0">
                          <a:pos x="connsiteX317" y="connsiteY317"/>
                        </a:cxn>
                        <a:cxn ang="0">
                          <a:pos x="connsiteX318" y="connsiteY318"/>
                        </a:cxn>
                        <a:cxn ang="0">
                          <a:pos x="connsiteX319" y="connsiteY319"/>
                        </a:cxn>
                        <a:cxn ang="0">
                          <a:pos x="connsiteX320" y="connsiteY320"/>
                        </a:cxn>
                        <a:cxn ang="0">
                          <a:pos x="connsiteX321" y="connsiteY321"/>
                        </a:cxn>
                        <a:cxn ang="0">
                          <a:pos x="connsiteX322" y="connsiteY322"/>
                        </a:cxn>
                        <a:cxn ang="0">
                          <a:pos x="connsiteX323" y="connsiteY323"/>
                        </a:cxn>
                        <a:cxn ang="0">
                          <a:pos x="connsiteX324" y="connsiteY324"/>
                        </a:cxn>
                        <a:cxn ang="0">
                          <a:pos x="connsiteX325" y="connsiteY325"/>
                        </a:cxn>
                        <a:cxn ang="0">
                          <a:pos x="connsiteX326" y="connsiteY326"/>
                        </a:cxn>
                        <a:cxn ang="0">
                          <a:pos x="connsiteX327" y="connsiteY327"/>
                        </a:cxn>
                        <a:cxn ang="0">
                          <a:pos x="connsiteX328" y="connsiteY328"/>
                        </a:cxn>
                        <a:cxn ang="0">
                          <a:pos x="connsiteX329" y="connsiteY329"/>
                        </a:cxn>
                        <a:cxn ang="0">
                          <a:pos x="connsiteX330" y="connsiteY330"/>
                        </a:cxn>
                        <a:cxn ang="0">
                          <a:pos x="connsiteX331" y="connsiteY331"/>
                        </a:cxn>
                        <a:cxn ang="0">
                          <a:pos x="connsiteX332" y="connsiteY332"/>
                        </a:cxn>
                        <a:cxn ang="0">
                          <a:pos x="connsiteX333" y="connsiteY333"/>
                        </a:cxn>
                        <a:cxn ang="0">
                          <a:pos x="connsiteX334" y="connsiteY334"/>
                        </a:cxn>
                      </a:cxnLst>
                      <a:rect l="l" t="t" r="r" b="b"/>
                      <a:pathLst>
                        <a:path w="420352" h="401225">
                          <a:moveTo>
                            <a:pt x="414642" y="267892"/>
                          </a:moveTo>
                          <a:cubicBezTo>
                            <a:pt x="399812" y="223662"/>
                            <a:pt x="380549" y="180799"/>
                            <a:pt x="358715" y="139607"/>
                          </a:cubicBezTo>
                          <a:cubicBezTo>
                            <a:pt x="348979" y="122401"/>
                            <a:pt x="339220" y="104349"/>
                            <a:pt x="324380" y="90964"/>
                          </a:cubicBezTo>
                          <a:cubicBezTo>
                            <a:pt x="306986" y="77970"/>
                            <a:pt x="282923" y="73871"/>
                            <a:pt x="261870" y="70514"/>
                          </a:cubicBezTo>
                          <a:cubicBezTo>
                            <a:pt x="258215" y="70014"/>
                            <a:pt x="254258" y="67817"/>
                            <a:pt x="250355" y="66719"/>
                          </a:cubicBezTo>
                          <a:cubicBezTo>
                            <a:pt x="249008" y="66339"/>
                            <a:pt x="247927" y="66802"/>
                            <a:pt x="247235" y="67622"/>
                          </a:cubicBezTo>
                          <a:cubicBezTo>
                            <a:pt x="245340" y="63699"/>
                            <a:pt x="243285" y="59852"/>
                            <a:pt x="241545" y="55855"/>
                          </a:cubicBezTo>
                          <a:cubicBezTo>
                            <a:pt x="241019" y="54648"/>
                            <a:pt x="239279" y="54909"/>
                            <a:pt x="238684" y="55855"/>
                          </a:cubicBezTo>
                          <a:cubicBezTo>
                            <a:pt x="237903" y="57089"/>
                            <a:pt x="237030" y="58257"/>
                            <a:pt x="236084" y="59369"/>
                          </a:cubicBezTo>
                          <a:cubicBezTo>
                            <a:pt x="235974" y="56378"/>
                            <a:pt x="235776" y="53434"/>
                            <a:pt x="236127" y="50390"/>
                          </a:cubicBezTo>
                          <a:cubicBezTo>
                            <a:pt x="236510" y="47059"/>
                            <a:pt x="237576" y="43910"/>
                            <a:pt x="238766" y="40797"/>
                          </a:cubicBezTo>
                          <a:cubicBezTo>
                            <a:pt x="239395" y="39156"/>
                            <a:pt x="237245" y="37700"/>
                            <a:pt x="235855" y="38561"/>
                          </a:cubicBezTo>
                          <a:cubicBezTo>
                            <a:pt x="232382" y="40714"/>
                            <a:pt x="230777" y="44995"/>
                            <a:pt x="229752" y="48769"/>
                          </a:cubicBezTo>
                          <a:cubicBezTo>
                            <a:pt x="228687" y="52818"/>
                            <a:pt x="227042" y="61674"/>
                            <a:pt x="230609" y="64714"/>
                          </a:cubicBezTo>
                          <a:cubicBezTo>
                            <a:pt x="228177" y="66762"/>
                            <a:pt x="225594" y="68648"/>
                            <a:pt x="223073" y="70484"/>
                          </a:cubicBezTo>
                          <a:cubicBezTo>
                            <a:pt x="222378" y="71043"/>
                            <a:pt x="221270" y="71526"/>
                            <a:pt x="220952" y="72389"/>
                          </a:cubicBezTo>
                          <a:cubicBezTo>
                            <a:pt x="214561" y="78800"/>
                            <a:pt x="209883" y="87041"/>
                            <a:pt x="204762" y="94497"/>
                          </a:cubicBezTo>
                          <a:cubicBezTo>
                            <a:pt x="197551" y="86697"/>
                            <a:pt x="191791" y="77563"/>
                            <a:pt x="183316" y="71010"/>
                          </a:cubicBezTo>
                          <a:cubicBezTo>
                            <a:pt x="183008" y="70480"/>
                            <a:pt x="182439" y="70077"/>
                            <a:pt x="181824" y="69925"/>
                          </a:cubicBezTo>
                          <a:cubicBezTo>
                            <a:pt x="168836" y="60596"/>
                            <a:pt x="152577" y="56447"/>
                            <a:pt x="140380" y="45941"/>
                          </a:cubicBezTo>
                          <a:cubicBezTo>
                            <a:pt x="145726" y="41918"/>
                            <a:pt x="144512" y="-2946"/>
                            <a:pt x="134482" y="153"/>
                          </a:cubicBezTo>
                          <a:cubicBezTo>
                            <a:pt x="132014" y="858"/>
                            <a:pt x="131160" y="3448"/>
                            <a:pt x="132259" y="5618"/>
                          </a:cubicBezTo>
                          <a:cubicBezTo>
                            <a:pt x="137469" y="16859"/>
                            <a:pt x="135848" y="29523"/>
                            <a:pt x="135825" y="41511"/>
                          </a:cubicBezTo>
                          <a:cubicBezTo>
                            <a:pt x="135107" y="40724"/>
                            <a:pt x="134405" y="39914"/>
                            <a:pt x="133734" y="39073"/>
                          </a:cubicBezTo>
                          <a:cubicBezTo>
                            <a:pt x="133453" y="38501"/>
                            <a:pt x="132811" y="38216"/>
                            <a:pt x="132206" y="38355"/>
                          </a:cubicBezTo>
                          <a:cubicBezTo>
                            <a:pt x="128752" y="38944"/>
                            <a:pt x="125543" y="42752"/>
                            <a:pt x="123307" y="45289"/>
                          </a:cubicBezTo>
                          <a:cubicBezTo>
                            <a:pt x="119248" y="50026"/>
                            <a:pt x="115728" y="55177"/>
                            <a:pt x="113842" y="61241"/>
                          </a:cubicBezTo>
                          <a:cubicBezTo>
                            <a:pt x="78386" y="68863"/>
                            <a:pt x="38239" y="81966"/>
                            <a:pt x="18933" y="115011"/>
                          </a:cubicBezTo>
                          <a:cubicBezTo>
                            <a:pt x="10133" y="131111"/>
                            <a:pt x="5763" y="149514"/>
                            <a:pt x="3120" y="167540"/>
                          </a:cubicBezTo>
                          <a:cubicBezTo>
                            <a:pt x="-3635" y="218439"/>
                            <a:pt x="-2140" y="304030"/>
                            <a:pt x="35582" y="342500"/>
                          </a:cubicBezTo>
                          <a:cubicBezTo>
                            <a:pt x="33865" y="344551"/>
                            <a:pt x="34229" y="348729"/>
                            <a:pt x="34160" y="351091"/>
                          </a:cubicBezTo>
                          <a:cubicBezTo>
                            <a:pt x="33991" y="363966"/>
                            <a:pt x="34934" y="376934"/>
                            <a:pt x="37617" y="389544"/>
                          </a:cubicBezTo>
                          <a:cubicBezTo>
                            <a:pt x="38513" y="393782"/>
                            <a:pt x="44984" y="391986"/>
                            <a:pt x="44104" y="387754"/>
                          </a:cubicBezTo>
                          <a:cubicBezTo>
                            <a:pt x="41219" y="374291"/>
                            <a:pt x="41094" y="360668"/>
                            <a:pt x="40270" y="346966"/>
                          </a:cubicBezTo>
                          <a:cubicBezTo>
                            <a:pt x="81697" y="382729"/>
                            <a:pt x="143169" y="378052"/>
                            <a:pt x="192294" y="362461"/>
                          </a:cubicBezTo>
                          <a:cubicBezTo>
                            <a:pt x="191864" y="364800"/>
                            <a:pt x="191791" y="367198"/>
                            <a:pt x="191589" y="369567"/>
                          </a:cubicBezTo>
                          <a:cubicBezTo>
                            <a:pt x="191583" y="369659"/>
                            <a:pt x="191497" y="370718"/>
                            <a:pt x="191477" y="370923"/>
                          </a:cubicBezTo>
                          <a:cubicBezTo>
                            <a:pt x="190944" y="377049"/>
                            <a:pt x="191163" y="379352"/>
                            <a:pt x="196856" y="383011"/>
                          </a:cubicBezTo>
                          <a:cubicBezTo>
                            <a:pt x="203671" y="388092"/>
                            <a:pt x="210151" y="394017"/>
                            <a:pt x="217538" y="398264"/>
                          </a:cubicBezTo>
                          <a:cubicBezTo>
                            <a:pt x="220846" y="400167"/>
                            <a:pt x="224459" y="401847"/>
                            <a:pt x="228349" y="401000"/>
                          </a:cubicBezTo>
                          <a:cubicBezTo>
                            <a:pt x="231985" y="400206"/>
                            <a:pt x="234906" y="397487"/>
                            <a:pt x="237374" y="394857"/>
                          </a:cubicBezTo>
                          <a:cubicBezTo>
                            <a:pt x="242756" y="389121"/>
                            <a:pt x="248287" y="383345"/>
                            <a:pt x="252793" y="376874"/>
                          </a:cubicBezTo>
                          <a:cubicBezTo>
                            <a:pt x="254483" y="374446"/>
                            <a:pt x="254275" y="372769"/>
                            <a:pt x="254248" y="369937"/>
                          </a:cubicBezTo>
                          <a:cubicBezTo>
                            <a:pt x="254232" y="367836"/>
                            <a:pt x="254195" y="365736"/>
                            <a:pt x="254195" y="363635"/>
                          </a:cubicBezTo>
                          <a:cubicBezTo>
                            <a:pt x="275166" y="367793"/>
                            <a:pt x="296453" y="370182"/>
                            <a:pt x="317718" y="372848"/>
                          </a:cubicBezTo>
                          <a:cubicBezTo>
                            <a:pt x="317668" y="376719"/>
                            <a:pt x="318604" y="379782"/>
                            <a:pt x="318773" y="383454"/>
                          </a:cubicBezTo>
                          <a:cubicBezTo>
                            <a:pt x="318932" y="385389"/>
                            <a:pt x="318717" y="386970"/>
                            <a:pt x="319752" y="388687"/>
                          </a:cubicBezTo>
                          <a:cubicBezTo>
                            <a:pt x="320940" y="390656"/>
                            <a:pt x="323487" y="390424"/>
                            <a:pt x="324721" y="388687"/>
                          </a:cubicBezTo>
                          <a:cubicBezTo>
                            <a:pt x="327321" y="384876"/>
                            <a:pt x="324255" y="377790"/>
                            <a:pt x="323136" y="373427"/>
                          </a:cubicBezTo>
                          <a:cubicBezTo>
                            <a:pt x="352962" y="376692"/>
                            <a:pt x="388710" y="374611"/>
                            <a:pt x="407424" y="348004"/>
                          </a:cubicBezTo>
                          <a:cubicBezTo>
                            <a:pt x="423184" y="324695"/>
                            <a:pt x="423190" y="293890"/>
                            <a:pt x="414642" y="267892"/>
                          </a:cubicBezTo>
                          <a:close/>
                          <a:moveTo>
                            <a:pt x="239785" y="59994"/>
                          </a:moveTo>
                          <a:cubicBezTo>
                            <a:pt x="242061" y="65459"/>
                            <a:pt x="248300" y="75247"/>
                            <a:pt x="247195" y="80918"/>
                          </a:cubicBezTo>
                          <a:cubicBezTo>
                            <a:pt x="246177" y="85658"/>
                            <a:pt x="243897" y="90432"/>
                            <a:pt x="242035" y="94881"/>
                          </a:cubicBezTo>
                          <a:cubicBezTo>
                            <a:pt x="241079" y="97167"/>
                            <a:pt x="240100" y="99493"/>
                            <a:pt x="238856" y="101646"/>
                          </a:cubicBezTo>
                          <a:cubicBezTo>
                            <a:pt x="233133" y="92787"/>
                            <a:pt x="229474" y="82783"/>
                            <a:pt x="224644" y="73478"/>
                          </a:cubicBezTo>
                          <a:cubicBezTo>
                            <a:pt x="225025" y="73140"/>
                            <a:pt x="225501" y="72700"/>
                            <a:pt x="225534" y="72224"/>
                          </a:cubicBezTo>
                          <a:cubicBezTo>
                            <a:pt x="230771" y="68843"/>
                            <a:pt x="235948" y="64896"/>
                            <a:pt x="239785" y="59994"/>
                          </a:cubicBezTo>
                          <a:close/>
                          <a:moveTo>
                            <a:pt x="217019" y="118137"/>
                          </a:moveTo>
                          <a:cubicBezTo>
                            <a:pt x="213059" y="112732"/>
                            <a:pt x="208497" y="107783"/>
                            <a:pt x="203691" y="103135"/>
                          </a:cubicBezTo>
                          <a:cubicBezTo>
                            <a:pt x="207429" y="102354"/>
                            <a:pt x="211091" y="99469"/>
                            <a:pt x="213929" y="97481"/>
                          </a:cubicBezTo>
                          <a:cubicBezTo>
                            <a:pt x="215557" y="96343"/>
                            <a:pt x="218471" y="93713"/>
                            <a:pt x="220658" y="94034"/>
                          </a:cubicBezTo>
                          <a:cubicBezTo>
                            <a:pt x="223218" y="94408"/>
                            <a:pt x="223235" y="98212"/>
                            <a:pt x="223086" y="100131"/>
                          </a:cubicBezTo>
                          <a:cubicBezTo>
                            <a:pt x="222917" y="102298"/>
                            <a:pt x="222189" y="104015"/>
                            <a:pt x="220678" y="105639"/>
                          </a:cubicBezTo>
                          <a:cubicBezTo>
                            <a:pt x="216622" y="109569"/>
                            <a:pt x="214650" y="112437"/>
                            <a:pt x="217019" y="118137"/>
                          </a:cubicBezTo>
                          <a:close/>
                          <a:moveTo>
                            <a:pt x="178466" y="101335"/>
                          </a:moveTo>
                          <a:cubicBezTo>
                            <a:pt x="178387" y="100985"/>
                            <a:pt x="178195" y="100647"/>
                            <a:pt x="177851" y="100382"/>
                          </a:cubicBezTo>
                          <a:cubicBezTo>
                            <a:pt x="175181" y="98345"/>
                            <a:pt x="172356" y="96572"/>
                            <a:pt x="169376" y="95060"/>
                          </a:cubicBezTo>
                          <a:cubicBezTo>
                            <a:pt x="171754" y="91464"/>
                            <a:pt x="174083" y="87891"/>
                            <a:pt x="176551" y="84348"/>
                          </a:cubicBezTo>
                          <a:cubicBezTo>
                            <a:pt x="179181" y="87309"/>
                            <a:pt x="182112" y="89939"/>
                            <a:pt x="185364" y="92251"/>
                          </a:cubicBezTo>
                          <a:cubicBezTo>
                            <a:pt x="183061" y="95278"/>
                            <a:pt x="180765" y="98305"/>
                            <a:pt x="178466" y="101335"/>
                          </a:cubicBezTo>
                          <a:close/>
                          <a:moveTo>
                            <a:pt x="188053" y="95430"/>
                          </a:moveTo>
                          <a:cubicBezTo>
                            <a:pt x="198699" y="103052"/>
                            <a:pt x="208682" y="112801"/>
                            <a:pt x="215775" y="123771"/>
                          </a:cubicBezTo>
                          <a:cubicBezTo>
                            <a:pt x="209324" y="123218"/>
                            <a:pt x="203026" y="124631"/>
                            <a:pt x="198629" y="129322"/>
                          </a:cubicBezTo>
                          <a:cubicBezTo>
                            <a:pt x="197127" y="124515"/>
                            <a:pt x="193581" y="120297"/>
                            <a:pt x="190600" y="116347"/>
                          </a:cubicBezTo>
                          <a:cubicBezTo>
                            <a:pt x="187501" y="112242"/>
                            <a:pt x="184183" y="108279"/>
                            <a:pt x="181238" y="104058"/>
                          </a:cubicBezTo>
                          <a:cubicBezTo>
                            <a:pt x="183511" y="101183"/>
                            <a:pt x="185780" y="98308"/>
                            <a:pt x="188053" y="95430"/>
                          </a:cubicBezTo>
                          <a:close/>
                          <a:moveTo>
                            <a:pt x="203032" y="250025"/>
                          </a:moveTo>
                          <a:cubicBezTo>
                            <a:pt x="203079" y="248890"/>
                            <a:pt x="203118" y="247752"/>
                            <a:pt x="203158" y="246617"/>
                          </a:cubicBezTo>
                          <a:cubicBezTo>
                            <a:pt x="212259" y="256294"/>
                            <a:pt x="221836" y="265530"/>
                            <a:pt x="232445" y="273641"/>
                          </a:cubicBezTo>
                          <a:cubicBezTo>
                            <a:pt x="222150" y="274783"/>
                            <a:pt x="211706" y="275527"/>
                            <a:pt x="201424" y="275054"/>
                          </a:cubicBezTo>
                          <a:cubicBezTo>
                            <a:pt x="202744" y="266850"/>
                            <a:pt x="202691" y="258265"/>
                            <a:pt x="203032" y="250025"/>
                          </a:cubicBezTo>
                          <a:close/>
                          <a:moveTo>
                            <a:pt x="240761" y="272685"/>
                          </a:moveTo>
                          <a:cubicBezTo>
                            <a:pt x="226927" y="264544"/>
                            <a:pt x="216404" y="251814"/>
                            <a:pt x="203310" y="242628"/>
                          </a:cubicBezTo>
                          <a:cubicBezTo>
                            <a:pt x="203846" y="226610"/>
                            <a:pt x="203863" y="210576"/>
                            <a:pt x="203383" y="194554"/>
                          </a:cubicBezTo>
                          <a:cubicBezTo>
                            <a:pt x="207475" y="203218"/>
                            <a:pt x="213138" y="211092"/>
                            <a:pt x="219067" y="218740"/>
                          </a:cubicBezTo>
                          <a:cubicBezTo>
                            <a:pt x="228184" y="230064"/>
                            <a:pt x="236887" y="242155"/>
                            <a:pt x="246746" y="252741"/>
                          </a:cubicBezTo>
                          <a:cubicBezTo>
                            <a:pt x="247573" y="259010"/>
                            <a:pt x="247864" y="265325"/>
                            <a:pt x="248529" y="271623"/>
                          </a:cubicBezTo>
                          <a:cubicBezTo>
                            <a:pt x="245942" y="272010"/>
                            <a:pt x="243355" y="272361"/>
                            <a:pt x="240761" y="272685"/>
                          </a:cubicBezTo>
                          <a:close/>
                          <a:moveTo>
                            <a:pt x="223807" y="216500"/>
                          </a:moveTo>
                          <a:cubicBezTo>
                            <a:pt x="216288" y="207009"/>
                            <a:pt x="209331" y="196986"/>
                            <a:pt x="203098" y="186579"/>
                          </a:cubicBezTo>
                          <a:cubicBezTo>
                            <a:pt x="202526" y="172175"/>
                            <a:pt x="201504" y="157798"/>
                            <a:pt x="199794" y="143484"/>
                          </a:cubicBezTo>
                          <a:cubicBezTo>
                            <a:pt x="208745" y="162575"/>
                            <a:pt x="222319" y="178811"/>
                            <a:pt x="234076" y="196155"/>
                          </a:cubicBezTo>
                          <a:cubicBezTo>
                            <a:pt x="235319" y="198028"/>
                            <a:pt x="236487" y="200787"/>
                            <a:pt x="238369" y="202275"/>
                          </a:cubicBezTo>
                          <a:cubicBezTo>
                            <a:pt x="240437" y="215746"/>
                            <a:pt x="242958" y="229147"/>
                            <a:pt x="245174" y="242595"/>
                          </a:cubicBezTo>
                          <a:cubicBezTo>
                            <a:pt x="238495" y="233583"/>
                            <a:pt x="230741" y="225254"/>
                            <a:pt x="223807" y="216500"/>
                          </a:cubicBezTo>
                          <a:close/>
                          <a:moveTo>
                            <a:pt x="233368" y="185384"/>
                          </a:moveTo>
                          <a:cubicBezTo>
                            <a:pt x="224518" y="173118"/>
                            <a:pt x="215097" y="161212"/>
                            <a:pt x="207551" y="148069"/>
                          </a:cubicBezTo>
                          <a:cubicBezTo>
                            <a:pt x="204362" y="142558"/>
                            <a:pt x="201894" y="136748"/>
                            <a:pt x="199089" y="131078"/>
                          </a:cubicBezTo>
                          <a:cubicBezTo>
                            <a:pt x="204422" y="129090"/>
                            <a:pt x="210059" y="126278"/>
                            <a:pt x="215884" y="127691"/>
                          </a:cubicBezTo>
                          <a:cubicBezTo>
                            <a:pt x="217525" y="128091"/>
                            <a:pt x="218951" y="129236"/>
                            <a:pt x="220628" y="129120"/>
                          </a:cubicBezTo>
                          <a:cubicBezTo>
                            <a:pt x="219622" y="132206"/>
                            <a:pt x="220853" y="135713"/>
                            <a:pt x="221819" y="138647"/>
                          </a:cubicBezTo>
                          <a:cubicBezTo>
                            <a:pt x="223155" y="142723"/>
                            <a:pt x="224502" y="146789"/>
                            <a:pt x="225928" y="150831"/>
                          </a:cubicBezTo>
                          <a:cubicBezTo>
                            <a:pt x="230387" y="163432"/>
                            <a:pt x="233841" y="176191"/>
                            <a:pt x="236183" y="189357"/>
                          </a:cubicBezTo>
                          <a:cubicBezTo>
                            <a:pt x="235257" y="188027"/>
                            <a:pt x="234314" y="186704"/>
                            <a:pt x="233368" y="185384"/>
                          </a:cubicBezTo>
                          <a:close/>
                          <a:moveTo>
                            <a:pt x="226063" y="98060"/>
                          </a:moveTo>
                          <a:cubicBezTo>
                            <a:pt x="225815" y="93770"/>
                            <a:pt x="223241" y="90958"/>
                            <a:pt x="219689" y="91216"/>
                          </a:cubicBezTo>
                          <a:cubicBezTo>
                            <a:pt x="221336" y="89059"/>
                            <a:pt x="224168" y="87851"/>
                            <a:pt x="225481" y="85387"/>
                          </a:cubicBezTo>
                          <a:cubicBezTo>
                            <a:pt x="227056" y="88510"/>
                            <a:pt x="228518" y="91527"/>
                            <a:pt x="230063" y="94686"/>
                          </a:cubicBezTo>
                          <a:cubicBezTo>
                            <a:pt x="229395" y="97223"/>
                            <a:pt x="228121" y="99562"/>
                            <a:pt x="225967" y="101018"/>
                          </a:cubicBezTo>
                          <a:cubicBezTo>
                            <a:pt x="226083" y="100022"/>
                            <a:pt x="226120" y="99013"/>
                            <a:pt x="226063" y="98060"/>
                          </a:cubicBezTo>
                          <a:close/>
                          <a:moveTo>
                            <a:pt x="190792" y="83504"/>
                          </a:moveTo>
                          <a:cubicBezTo>
                            <a:pt x="192916" y="86310"/>
                            <a:pt x="194944" y="89191"/>
                            <a:pt x="197124" y="91953"/>
                          </a:cubicBezTo>
                          <a:cubicBezTo>
                            <a:pt x="198857" y="94150"/>
                            <a:pt x="200746" y="97299"/>
                            <a:pt x="203330" y="98543"/>
                          </a:cubicBezTo>
                          <a:cubicBezTo>
                            <a:pt x="204759" y="99231"/>
                            <a:pt x="206261" y="98067"/>
                            <a:pt x="205986" y="96641"/>
                          </a:cubicBezTo>
                          <a:cubicBezTo>
                            <a:pt x="212024" y="90432"/>
                            <a:pt x="216126" y="82575"/>
                            <a:pt x="221938" y="76200"/>
                          </a:cubicBezTo>
                          <a:cubicBezTo>
                            <a:pt x="222411" y="78301"/>
                            <a:pt x="223169" y="80349"/>
                            <a:pt x="224055" y="82353"/>
                          </a:cubicBezTo>
                          <a:cubicBezTo>
                            <a:pt x="223652" y="82406"/>
                            <a:pt x="223281" y="82648"/>
                            <a:pt x="223056" y="83164"/>
                          </a:cubicBezTo>
                          <a:cubicBezTo>
                            <a:pt x="221501" y="86879"/>
                            <a:pt x="216126" y="87964"/>
                            <a:pt x="215950" y="92473"/>
                          </a:cubicBezTo>
                          <a:cubicBezTo>
                            <a:pt x="210747" y="95255"/>
                            <a:pt x="206708" y="99261"/>
                            <a:pt x="200846" y="100455"/>
                          </a:cubicBezTo>
                          <a:cubicBezTo>
                            <a:pt x="196876" y="96912"/>
                            <a:pt x="192794" y="93349"/>
                            <a:pt x="188242" y="90627"/>
                          </a:cubicBezTo>
                          <a:cubicBezTo>
                            <a:pt x="188126" y="90418"/>
                            <a:pt x="187960" y="90223"/>
                            <a:pt x="187726" y="90064"/>
                          </a:cubicBezTo>
                          <a:cubicBezTo>
                            <a:pt x="184245" y="87683"/>
                            <a:pt x="181099" y="84864"/>
                            <a:pt x="178360" y="81668"/>
                          </a:cubicBezTo>
                          <a:cubicBezTo>
                            <a:pt x="179819" y="79465"/>
                            <a:pt x="181205" y="77216"/>
                            <a:pt x="182363" y="74864"/>
                          </a:cubicBezTo>
                          <a:cubicBezTo>
                            <a:pt x="185436" y="77365"/>
                            <a:pt x="188278" y="80186"/>
                            <a:pt x="190792" y="83504"/>
                          </a:cubicBezTo>
                          <a:close/>
                          <a:moveTo>
                            <a:pt x="122139" y="57334"/>
                          </a:moveTo>
                          <a:cubicBezTo>
                            <a:pt x="123889" y="54029"/>
                            <a:pt x="126105" y="51072"/>
                            <a:pt x="128332" y="48085"/>
                          </a:cubicBezTo>
                          <a:cubicBezTo>
                            <a:pt x="129691" y="46262"/>
                            <a:pt x="131647" y="44366"/>
                            <a:pt x="132871" y="42269"/>
                          </a:cubicBezTo>
                          <a:cubicBezTo>
                            <a:pt x="144197" y="57112"/>
                            <a:pt x="164030" y="61635"/>
                            <a:pt x="178668" y="72082"/>
                          </a:cubicBezTo>
                          <a:cubicBezTo>
                            <a:pt x="171910" y="81394"/>
                            <a:pt x="165515" y="91107"/>
                            <a:pt x="159041" y="100640"/>
                          </a:cubicBezTo>
                          <a:cubicBezTo>
                            <a:pt x="143453" y="93283"/>
                            <a:pt x="133138" y="78919"/>
                            <a:pt x="121636" y="66613"/>
                          </a:cubicBezTo>
                          <a:cubicBezTo>
                            <a:pt x="121041" y="65978"/>
                            <a:pt x="120065" y="65297"/>
                            <a:pt x="119717" y="64440"/>
                          </a:cubicBezTo>
                          <a:cubicBezTo>
                            <a:pt x="119612" y="64182"/>
                            <a:pt x="119612" y="63934"/>
                            <a:pt x="119684" y="63613"/>
                          </a:cubicBezTo>
                          <a:cubicBezTo>
                            <a:pt x="120088" y="61472"/>
                            <a:pt x="121140" y="59286"/>
                            <a:pt x="122139" y="57334"/>
                          </a:cubicBezTo>
                          <a:close/>
                          <a:moveTo>
                            <a:pt x="7609" y="183519"/>
                          </a:moveTo>
                          <a:cubicBezTo>
                            <a:pt x="10246" y="157791"/>
                            <a:pt x="14817" y="130483"/>
                            <a:pt x="30306" y="109086"/>
                          </a:cubicBezTo>
                          <a:cubicBezTo>
                            <a:pt x="50813" y="84990"/>
                            <a:pt x="84380" y="74014"/>
                            <a:pt x="114451" y="67596"/>
                          </a:cubicBezTo>
                          <a:cubicBezTo>
                            <a:pt x="127945" y="82320"/>
                            <a:pt x="140291" y="99337"/>
                            <a:pt x="159398" y="107052"/>
                          </a:cubicBezTo>
                          <a:cubicBezTo>
                            <a:pt x="160569" y="107511"/>
                            <a:pt x="162061" y="106744"/>
                            <a:pt x="162660" y="105725"/>
                          </a:cubicBezTo>
                          <a:cubicBezTo>
                            <a:pt x="164248" y="103016"/>
                            <a:pt x="165925" y="100356"/>
                            <a:pt x="167635" y="97719"/>
                          </a:cubicBezTo>
                          <a:cubicBezTo>
                            <a:pt x="170666" y="99248"/>
                            <a:pt x="173540" y="101044"/>
                            <a:pt x="176253" y="103112"/>
                          </a:cubicBezTo>
                          <a:cubicBezTo>
                            <a:pt x="176508" y="103307"/>
                            <a:pt x="176759" y="103393"/>
                            <a:pt x="176997" y="103409"/>
                          </a:cubicBezTo>
                          <a:cubicBezTo>
                            <a:pt x="176842" y="103916"/>
                            <a:pt x="176915" y="104571"/>
                            <a:pt x="177189" y="104958"/>
                          </a:cubicBezTo>
                          <a:cubicBezTo>
                            <a:pt x="180339" y="109433"/>
                            <a:pt x="183938" y="113575"/>
                            <a:pt x="187438" y="117773"/>
                          </a:cubicBezTo>
                          <a:cubicBezTo>
                            <a:pt x="190134" y="121008"/>
                            <a:pt x="192655" y="124370"/>
                            <a:pt x="195195" y="127714"/>
                          </a:cubicBezTo>
                          <a:cubicBezTo>
                            <a:pt x="194805" y="128392"/>
                            <a:pt x="195215" y="129299"/>
                            <a:pt x="195261" y="130043"/>
                          </a:cubicBezTo>
                          <a:cubicBezTo>
                            <a:pt x="195096" y="130248"/>
                            <a:pt x="194984" y="130509"/>
                            <a:pt x="194964" y="130834"/>
                          </a:cubicBezTo>
                          <a:cubicBezTo>
                            <a:pt x="194686" y="135554"/>
                            <a:pt x="195523" y="140348"/>
                            <a:pt x="195926" y="145049"/>
                          </a:cubicBezTo>
                          <a:cubicBezTo>
                            <a:pt x="196327" y="149673"/>
                            <a:pt x="196648" y="154308"/>
                            <a:pt x="196998" y="158936"/>
                          </a:cubicBezTo>
                          <a:cubicBezTo>
                            <a:pt x="200101" y="197509"/>
                            <a:pt x="198854" y="236227"/>
                            <a:pt x="196988" y="274812"/>
                          </a:cubicBezTo>
                          <a:cubicBezTo>
                            <a:pt x="181989" y="273701"/>
                            <a:pt x="167086" y="270803"/>
                            <a:pt x="152091" y="269509"/>
                          </a:cubicBezTo>
                          <a:cubicBezTo>
                            <a:pt x="151661" y="267604"/>
                            <a:pt x="149613" y="265957"/>
                            <a:pt x="148399" y="264534"/>
                          </a:cubicBezTo>
                          <a:cubicBezTo>
                            <a:pt x="146328" y="262139"/>
                            <a:pt x="144241" y="259754"/>
                            <a:pt x="142193" y="257339"/>
                          </a:cubicBezTo>
                          <a:cubicBezTo>
                            <a:pt x="136060" y="249449"/>
                            <a:pt x="129417" y="241936"/>
                            <a:pt x="123644" y="233769"/>
                          </a:cubicBezTo>
                          <a:cubicBezTo>
                            <a:pt x="118556" y="225793"/>
                            <a:pt x="114871" y="220222"/>
                            <a:pt x="106670" y="214952"/>
                          </a:cubicBezTo>
                          <a:cubicBezTo>
                            <a:pt x="106379" y="211839"/>
                            <a:pt x="105317" y="208812"/>
                            <a:pt x="104596" y="205782"/>
                          </a:cubicBezTo>
                          <a:cubicBezTo>
                            <a:pt x="103068" y="199434"/>
                            <a:pt x="102069" y="192980"/>
                            <a:pt x="101152" y="186519"/>
                          </a:cubicBezTo>
                          <a:cubicBezTo>
                            <a:pt x="99746" y="176790"/>
                            <a:pt x="96911" y="167808"/>
                            <a:pt x="92952" y="158807"/>
                          </a:cubicBezTo>
                          <a:cubicBezTo>
                            <a:pt x="92766" y="158383"/>
                            <a:pt x="92115" y="158691"/>
                            <a:pt x="92224" y="159115"/>
                          </a:cubicBezTo>
                          <a:cubicBezTo>
                            <a:pt x="94609" y="168559"/>
                            <a:pt x="96597" y="178077"/>
                            <a:pt x="97556" y="187779"/>
                          </a:cubicBezTo>
                          <a:cubicBezTo>
                            <a:pt x="98354" y="195709"/>
                            <a:pt x="99187" y="203447"/>
                            <a:pt x="101195" y="211270"/>
                          </a:cubicBezTo>
                          <a:cubicBezTo>
                            <a:pt x="86110" y="200893"/>
                            <a:pt x="85608" y="197872"/>
                            <a:pt x="66249" y="197998"/>
                          </a:cubicBezTo>
                          <a:cubicBezTo>
                            <a:pt x="61482" y="197770"/>
                            <a:pt x="56116" y="198140"/>
                            <a:pt x="52378" y="201415"/>
                          </a:cubicBezTo>
                          <a:cubicBezTo>
                            <a:pt x="52110" y="201650"/>
                            <a:pt x="52298" y="202100"/>
                            <a:pt x="52606" y="202163"/>
                          </a:cubicBezTo>
                          <a:cubicBezTo>
                            <a:pt x="50651" y="209682"/>
                            <a:pt x="60525" y="213136"/>
                            <a:pt x="66331" y="214783"/>
                          </a:cubicBezTo>
                          <a:cubicBezTo>
                            <a:pt x="59894" y="216017"/>
                            <a:pt x="53406" y="216960"/>
                            <a:pt x="46979" y="218204"/>
                          </a:cubicBezTo>
                          <a:cubicBezTo>
                            <a:pt x="31705" y="220960"/>
                            <a:pt x="30392" y="229514"/>
                            <a:pt x="46301" y="233203"/>
                          </a:cubicBezTo>
                          <a:cubicBezTo>
                            <a:pt x="42427" y="234520"/>
                            <a:pt x="38560" y="236614"/>
                            <a:pt x="37941" y="240259"/>
                          </a:cubicBezTo>
                          <a:cubicBezTo>
                            <a:pt x="36892" y="246445"/>
                            <a:pt x="46301" y="247219"/>
                            <a:pt x="50280" y="247044"/>
                          </a:cubicBezTo>
                          <a:cubicBezTo>
                            <a:pt x="54002" y="246882"/>
                            <a:pt x="57654" y="245979"/>
                            <a:pt x="61283" y="245198"/>
                          </a:cubicBezTo>
                          <a:cubicBezTo>
                            <a:pt x="65809" y="244097"/>
                            <a:pt x="70069" y="243101"/>
                            <a:pt x="73702" y="246836"/>
                          </a:cubicBezTo>
                          <a:cubicBezTo>
                            <a:pt x="68921" y="246918"/>
                            <a:pt x="63787" y="246697"/>
                            <a:pt x="59255" y="248440"/>
                          </a:cubicBezTo>
                          <a:cubicBezTo>
                            <a:pt x="58640" y="248787"/>
                            <a:pt x="58994" y="249347"/>
                            <a:pt x="59606" y="249380"/>
                          </a:cubicBezTo>
                          <a:cubicBezTo>
                            <a:pt x="57594" y="252407"/>
                            <a:pt x="58756" y="256290"/>
                            <a:pt x="61525" y="258808"/>
                          </a:cubicBezTo>
                          <a:cubicBezTo>
                            <a:pt x="65594" y="262510"/>
                            <a:pt x="71254" y="264008"/>
                            <a:pt x="76586" y="264398"/>
                          </a:cubicBezTo>
                          <a:cubicBezTo>
                            <a:pt x="79560" y="264617"/>
                            <a:pt x="82617" y="264627"/>
                            <a:pt x="85475" y="265566"/>
                          </a:cubicBezTo>
                          <a:cubicBezTo>
                            <a:pt x="87199" y="266132"/>
                            <a:pt x="88843" y="266923"/>
                            <a:pt x="90461" y="267756"/>
                          </a:cubicBezTo>
                          <a:cubicBezTo>
                            <a:pt x="63093" y="267422"/>
                            <a:pt x="35804" y="282027"/>
                            <a:pt x="19115" y="303461"/>
                          </a:cubicBezTo>
                          <a:cubicBezTo>
                            <a:pt x="6233" y="264613"/>
                            <a:pt x="4896" y="223702"/>
                            <a:pt x="7609" y="183519"/>
                          </a:cubicBezTo>
                          <a:close/>
                          <a:moveTo>
                            <a:pt x="101946" y="268239"/>
                          </a:moveTo>
                          <a:cubicBezTo>
                            <a:pt x="96114" y="265616"/>
                            <a:pt x="90742" y="261501"/>
                            <a:pt x="84370" y="260257"/>
                          </a:cubicBezTo>
                          <a:cubicBezTo>
                            <a:pt x="79018" y="259317"/>
                            <a:pt x="73394" y="259966"/>
                            <a:pt x="68316" y="257792"/>
                          </a:cubicBezTo>
                          <a:cubicBezTo>
                            <a:pt x="64300" y="256072"/>
                            <a:pt x="61730" y="253786"/>
                            <a:pt x="60903" y="249687"/>
                          </a:cubicBezTo>
                          <a:cubicBezTo>
                            <a:pt x="67955" y="250676"/>
                            <a:pt x="75141" y="250296"/>
                            <a:pt x="82210" y="251183"/>
                          </a:cubicBezTo>
                          <a:cubicBezTo>
                            <a:pt x="86282" y="251629"/>
                            <a:pt x="90325" y="252344"/>
                            <a:pt x="94301" y="253323"/>
                          </a:cubicBezTo>
                          <a:cubicBezTo>
                            <a:pt x="98036" y="254246"/>
                            <a:pt x="101559" y="255820"/>
                            <a:pt x="105278" y="256753"/>
                          </a:cubicBezTo>
                          <a:cubicBezTo>
                            <a:pt x="107147" y="257223"/>
                            <a:pt x="108093" y="254765"/>
                            <a:pt x="106555" y="253723"/>
                          </a:cubicBezTo>
                          <a:cubicBezTo>
                            <a:pt x="103289" y="251513"/>
                            <a:pt x="99141" y="250451"/>
                            <a:pt x="95357" y="249499"/>
                          </a:cubicBezTo>
                          <a:cubicBezTo>
                            <a:pt x="91989" y="248649"/>
                            <a:pt x="88555" y="248076"/>
                            <a:pt x="85105" y="247659"/>
                          </a:cubicBezTo>
                          <a:cubicBezTo>
                            <a:pt x="81810" y="245956"/>
                            <a:pt x="78184" y="244967"/>
                            <a:pt x="75223" y="242575"/>
                          </a:cubicBezTo>
                          <a:cubicBezTo>
                            <a:pt x="70956" y="239131"/>
                            <a:pt x="66096" y="239816"/>
                            <a:pt x="61065" y="240881"/>
                          </a:cubicBezTo>
                          <a:cubicBezTo>
                            <a:pt x="57945" y="241543"/>
                            <a:pt x="54845" y="242327"/>
                            <a:pt x="51673" y="242697"/>
                          </a:cubicBezTo>
                          <a:cubicBezTo>
                            <a:pt x="48861" y="243025"/>
                            <a:pt x="45206" y="243488"/>
                            <a:pt x="42599" y="242052"/>
                          </a:cubicBezTo>
                          <a:cubicBezTo>
                            <a:pt x="38887" y="240004"/>
                            <a:pt x="47128" y="235863"/>
                            <a:pt x="51005" y="233914"/>
                          </a:cubicBezTo>
                          <a:cubicBezTo>
                            <a:pt x="58107" y="234477"/>
                            <a:pt x="65173" y="233352"/>
                            <a:pt x="72170" y="232320"/>
                          </a:cubicBezTo>
                          <a:cubicBezTo>
                            <a:pt x="74883" y="231910"/>
                            <a:pt x="76580" y="231489"/>
                            <a:pt x="79289" y="232459"/>
                          </a:cubicBezTo>
                          <a:cubicBezTo>
                            <a:pt x="84403" y="234285"/>
                            <a:pt x="88383" y="238321"/>
                            <a:pt x="93501" y="240226"/>
                          </a:cubicBezTo>
                          <a:cubicBezTo>
                            <a:pt x="95218" y="240868"/>
                            <a:pt x="96418" y="238046"/>
                            <a:pt x="94758" y="237249"/>
                          </a:cubicBezTo>
                          <a:cubicBezTo>
                            <a:pt x="88165" y="234083"/>
                            <a:pt x="81836" y="226041"/>
                            <a:pt x="73748" y="227923"/>
                          </a:cubicBezTo>
                          <a:cubicBezTo>
                            <a:pt x="68720" y="229091"/>
                            <a:pt x="63344" y="229680"/>
                            <a:pt x="58190" y="229984"/>
                          </a:cubicBezTo>
                          <a:cubicBezTo>
                            <a:pt x="53155" y="230282"/>
                            <a:pt x="48087" y="230050"/>
                            <a:pt x="43343" y="228211"/>
                          </a:cubicBezTo>
                          <a:cubicBezTo>
                            <a:pt x="42480" y="227854"/>
                            <a:pt x="37233" y="226253"/>
                            <a:pt x="39638" y="224867"/>
                          </a:cubicBezTo>
                          <a:cubicBezTo>
                            <a:pt x="41795" y="223169"/>
                            <a:pt x="45130" y="222541"/>
                            <a:pt x="47730" y="221939"/>
                          </a:cubicBezTo>
                          <a:cubicBezTo>
                            <a:pt x="50876" y="221211"/>
                            <a:pt x="54081" y="220847"/>
                            <a:pt x="57250" y="220258"/>
                          </a:cubicBezTo>
                          <a:cubicBezTo>
                            <a:pt x="66834" y="218773"/>
                            <a:pt x="80162" y="214353"/>
                            <a:pt x="89160" y="219018"/>
                          </a:cubicBezTo>
                          <a:cubicBezTo>
                            <a:pt x="93616" y="221522"/>
                            <a:pt x="97097" y="225432"/>
                            <a:pt x="101589" y="227900"/>
                          </a:cubicBezTo>
                          <a:cubicBezTo>
                            <a:pt x="102935" y="228641"/>
                            <a:pt x="104067" y="226679"/>
                            <a:pt x="102787" y="225849"/>
                          </a:cubicBezTo>
                          <a:cubicBezTo>
                            <a:pt x="93858" y="219362"/>
                            <a:pt x="91390" y="213242"/>
                            <a:pt x="78737" y="213556"/>
                          </a:cubicBezTo>
                          <a:cubicBezTo>
                            <a:pt x="78558" y="213245"/>
                            <a:pt x="78264" y="212974"/>
                            <a:pt x="77850" y="212812"/>
                          </a:cubicBezTo>
                          <a:cubicBezTo>
                            <a:pt x="76037" y="212094"/>
                            <a:pt x="74046" y="212041"/>
                            <a:pt x="72130" y="211733"/>
                          </a:cubicBezTo>
                          <a:cubicBezTo>
                            <a:pt x="66953" y="210711"/>
                            <a:pt x="53261" y="209001"/>
                            <a:pt x="53906" y="201809"/>
                          </a:cubicBezTo>
                          <a:cubicBezTo>
                            <a:pt x="57932" y="200664"/>
                            <a:pt x="62117" y="201220"/>
                            <a:pt x="66249" y="201564"/>
                          </a:cubicBezTo>
                          <a:cubicBezTo>
                            <a:pt x="70731" y="201938"/>
                            <a:pt x="75455" y="201697"/>
                            <a:pt x="79822" y="202844"/>
                          </a:cubicBezTo>
                          <a:cubicBezTo>
                            <a:pt x="83616" y="203844"/>
                            <a:pt x="86851" y="205904"/>
                            <a:pt x="89974" y="208220"/>
                          </a:cubicBezTo>
                          <a:cubicBezTo>
                            <a:pt x="93567" y="210883"/>
                            <a:pt x="97126" y="213540"/>
                            <a:pt x="100851" y="216024"/>
                          </a:cubicBezTo>
                          <a:cubicBezTo>
                            <a:pt x="110121" y="221883"/>
                            <a:pt x="113707" y="225899"/>
                            <a:pt x="119350" y="235185"/>
                          </a:cubicBezTo>
                          <a:cubicBezTo>
                            <a:pt x="127535" y="246842"/>
                            <a:pt x="136278" y="258245"/>
                            <a:pt x="145686" y="268950"/>
                          </a:cubicBezTo>
                          <a:cubicBezTo>
                            <a:pt x="131124" y="267535"/>
                            <a:pt x="116532" y="268464"/>
                            <a:pt x="101946" y="268239"/>
                          </a:cubicBezTo>
                          <a:close/>
                          <a:moveTo>
                            <a:pt x="20206" y="306342"/>
                          </a:moveTo>
                          <a:cubicBezTo>
                            <a:pt x="38642" y="286325"/>
                            <a:pt x="64631" y="270403"/>
                            <a:pt x="92608" y="272047"/>
                          </a:cubicBezTo>
                          <a:cubicBezTo>
                            <a:pt x="93190" y="272086"/>
                            <a:pt x="93640" y="271914"/>
                            <a:pt x="93967" y="271627"/>
                          </a:cubicBezTo>
                          <a:cubicBezTo>
                            <a:pt x="95231" y="271699"/>
                            <a:pt x="96495" y="271769"/>
                            <a:pt x="97755" y="271845"/>
                          </a:cubicBezTo>
                          <a:cubicBezTo>
                            <a:pt x="99280" y="272669"/>
                            <a:pt x="100868" y="273400"/>
                            <a:pt x="102429" y="273790"/>
                          </a:cubicBezTo>
                          <a:cubicBezTo>
                            <a:pt x="86233" y="291899"/>
                            <a:pt x="75892" y="314966"/>
                            <a:pt x="71826" y="338857"/>
                          </a:cubicBezTo>
                          <a:cubicBezTo>
                            <a:pt x="70685" y="345298"/>
                            <a:pt x="69927" y="351663"/>
                            <a:pt x="70615" y="358249"/>
                          </a:cubicBezTo>
                          <a:cubicBezTo>
                            <a:pt x="47111" y="349056"/>
                            <a:pt x="28890" y="329833"/>
                            <a:pt x="20206" y="306342"/>
                          </a:cubicBezTo>
                          <a:close/>
                          <a:moveTo>
                            <a:pt x="95840" y="365686"/>
                          </a:moveTo>
                          <a:cubicBezTo>
                            <a:pt x="89524" y="364512"/>
                            <a:pt x="83173" y="362854"/>
                            <a:pt x="76977" y="360688"/>
                          </a:cubicBezTo>
                          <a:cubicBezTo>
                            <a:pt x="76967" y="357621"/>
                            <a:pt x="76117" y="354415"/>
                            <a:pt x="76156" y="351349"/>
                          </a:cubicBezTo>
                          <a:cubicBezTo>
                            <a:pt x="76206" y="347376"/>
                            <a:pt x="76679" y="343423"/>
                            <a:pt x="77360" y="339512"/>
                          </a:cubicBezTo>
                          <a:cubicBezTo>
                            <a:pt x="80983" y="314682"/>
                            <a:pt x="92436" y="291680"/>
                            <a:pt x="108238" y="272378"/>
                          </a:cubicBezTo>
                          <a:cubicBezTo>
                            <a:pt x="116608" y="272692"/>
                            <a:pt x="124964" y="272417"/>
                            <a:pt x="133330" y="272900"/>
                          </a:cubicBezTo>
                          <a:cubicBezTo>
                            <a:pt x="162551" y="274094"/>
                            <a:pt x="191232" y="282361"/>
                            <a:pt x="220582" y="280122"/>
                          </a:cubicBezTo>
                          <a:cubicBezTo>
                            <a:pt x="237536" y="279034"/>
                            <a:pt x="254351" y="276400"/>
                            <a:pt x="270987" y="273029"/>
                          </a:cubicBezTo>
                          <a:cubicBezTo>
                            <a:pt x="275698" y="272037"/>
                            <a:pt x="280654" y="271640"/>
                            <a:pt x="284991" y="269427"/>
                          </a:cubicBezTo>
                          <a:cubicBezTo>
                            <a:pt x="286317" y="269949"/>
                            <a:pt x="287369" y="270816"/>
                            <a:pt x="288524" y="271736"/>
                          </a:cubicBezTo>
                          <a:cubicBezTo>
                            <a:pt x="286588" y="280049"/>
                            <a:pt x="292689" y="287833"/>
                            <a:pt x="299196" y="292276"/>
                          </a:cubicBezTo>
                          <a:cubicBezTo>
                            <a:pt x="298895" y="292676"/>
                            <a:pt x="298726" y="293186"/>
                            <a:pt x="298779" y="293814"/>
                          </a:cubicBezTo>
                          <a:cubicBezTo>
                            <a:pt x="299480" y="301853"/>
                            <a:pt x="295864" y="308555"/>
                            <a:pt x="290085" y="313914"/>
                          </a:cubicBezTo>
                          <a:cubicBezTo>
                            <a:pt x="235644" y="342979"/>
                            <a:pt x="158148" y="376881"/>
                            <a:pt x="95840" y="365686"/>
                          </a:cubicBezTo>
                          <a:close/>
                          <a:moveTo>
                            <a:pt x="297489" y="263601"/>
                          </a:moveTo>
                          <a:cubicBezTo>
                            <a:pt x="298408" y="263413"/>
                            <a:pt x="298696" y="262639"/>
                            <a:pt x="298537" y="261927"/>
                          </a:cubicBezTo>
                          <a:cubicBezTo>
                            <a:pt x="308888" y="259344"/>
                            <a:pt x="320361" y="265513"/>
                            <a:pt x="324880" y="275133"/>
                          </a:cubicBezTo>
                          <a:cubicBezTo>
                            <a:pt x="325584" y="276715"/>
                            <a:pt x="326048" y="278435"/>
                            <a:pt x="326124" y="280168"/>
                          </a:cubicBezTo>
                          <a:cubicBezTo>
                            <a:pt x="326200" y="281902"/>
                            <a:pt x="325929" y="283559"/>
                            <a:pt x="326666" y="285190"/>
                          </a:cubicBezTo>
                          <a:cubicBezTo>
                            <a:pt x="327086" y="286123"/>
                            <a:pt x="328290" y="286004"/>
                            <a:pt x="328936" y="285481"/>
                          </a:cubicBezTo>
                          <a:cubicBezTo>
                            <a:pt x="332207" y="282848"/>
                            <a:pt x="330203" y="276652"/>
                            <a:pt x="328750" y="273549"/>
                          </a:cubicBezTo>
                          <a:cubicBezTo>
                            <a:pt x="325743" y="267336"/>
                            <a:pt x="320311" y="262933"/>
                            <a:pt x="313917" y="260313"/>
                          </a:cubicBezTo>
                          <a:cubicBezTo>
                            <a:pt x="319104" y="260372"/>
                            <a:pt x="324324" y="259757"/>
                            <a:pt x="329505" y="260171"/>
                          </a:cubicBezTo>
                          <a:cubicBezTo>
                            <a:pt x="333789" y="260511"/>
                            <a:pt x="335886" y="262887"/>
                            <a:pt x="338208" y="265781"/>
                          </a:cubicBezTo>
                          <a:cubicBezTo>
                            <a:pt x="337484" y="265758"/>
                            <a:pt x="335102" y="265963"/>
                            <a:pt x="335247" y="266582"/>
                          </a:cubicBezTo>
                          <a:cubicBezTo>
                            <a:pt x="336617" y="268176"/>
                            <a:pt x="339991" y="268517"/>
                            <a:pt x="341936" y="269053"/>
                          </a:cubicBezTo>
                          <a:cubicBezTo>
                            <a:pt x="344517" y="269764"/>
                            <a:pt x="347573" y="270598"/>
                            <a:pt x="349436" y="272649"/>
                          </a:cubicBezTo>
                          <a:cubicBezTo>
                            <a:pt x="351957" y="275424"/>
                            <a:pt x="351288" y="279940"/>
                            <a:pt x="352175" y="283370"/>
                          </a:cubicBezTo>
                          <a:cubicBezTo>
                            <a:pt x="352906" y="285971"/>
                            <a:pt x="353961" y="288462"/>
                            <a:pt x="354296" y="291178"/>
                          </a:cubicBezTo>
                          <a:cubicBezTo>
                            <a:pt x="354236" y="291201"/>
                            <a:pt x="354180" y="291231"/>
                            <a:pt x="354124" y="291260"/>
                          </a:cubicBezTo>
                          <a:cubicBezTo>
                            <a:pt x="352436" y="288419"/>
                            <a:pt x="343971" y="296540"/>
                            <a:pt x="342049" y="297834"/>
                          </a:cubicBezTo>
                          <a:cubicBezTo>
                            <a:pt x="338483" y="300728"/>
                            <a:pt x="334983" y="303821"/>
                            <a:pt x="331152" y="306365"/>
                          </a:cubicBezTo>
                          <a:cubicBezTo>
                            <a:pt x="327986" y="308459"/>
                            <a:pt x="324562" y="309944"/>
                            <a:pt x="320900" y="310930"/>
                          </a:cubicBezTo>
                          <a:cubicBezTo>
                            <a:pt x="322640" y="309157"/>
                            <a:pt x="324969" y="306021"/>
                            <a:pt x="324503" y="303560"/>
                          </a:cubicBezTo>
                          <a:cubicBezTo>
                            <a:pt x="324853" y="303464"/>
                            <a:pt x="325204" y="303365"/>
                            <a:pt x="325551" y="303262"/>
                          </a:cubicBezTo>
                          <a:cubicBezTo>
                            <a:pt x="331774" y="301906"/>
                            <a:pt x="331784" y="291188"/>
                            <a:pt x="327219" y="287770"/>
                          </a:cubicBezTo>
                          <a:cubicBezTo>
                            <a:pt x="325885" y="286731"/>
                            <a:pt x="324271" y="287979"/>
                            <a:pt x="324929" y="289537"/>
                          </a:cubicBezTo>
                          <a:cubicBezTo>
                            <a:pt x="326620" y="292894"/>
                            <a:pt x="326537" y="296537"/>
                            <a:pt x="325532" y="300116"/>
                          </a:cubicBezTo>
                          <a:cubicBezTo>
                            <a:pt x="320497" y="300702"/>
                            <a:pt x="316358" y="303196"/>
                            <a:pt x="311293" y="300490"/>
                          </a:cubicBezTo>
                          <a:cubicBezTo>
                            <a:pt x="319739" y="293596"/>
                            <a:pt x="311158" y="286543"/>
                            <a:pt x="311125" y="290367"/>
                          </a:cubicBezTo>
                          <a:cubicBezTo>
                            <a:pt x="311538" y="292276"/>
                            <a:pt x="311786" y="294228"/>
                            <a:pt x="310493" y="295865"/>
                          </a:cubicBezTo>
                          <a:cubicBezTo>
                            <a:pt x="310466" y="295078"/>
                            <a:pt x="310119" y="294340"/>
                            <a:pt x="309312" y="293923"/>
                          </a:cubicBezTo>
                          <a:cubicBezTo>
                            <a:pt x="309219" y="293659"/>
                            <a:pt x="309034" y="293411"/>
                            <a:pt x="308746" y="293229"/>
                          </a:cubicBezTo>
                          <a:cubicBezTo>
                            <a:pt x="306510" y="291786"/>
                            <a:pt x="304026" y="290774"/>
                            <a:pt x="301799" y="289305"/>
                          </a:cubicBezTo>
                          <a:cubicBezTo>
                            <a:pt x="297002" y="285957"/>
                            <a:pt x="291948" y="281309"/>
                            <a:pt x="291240" y="275190"/>
                          </a:cubicBezTo>
                          <a:cubicBezTo>
                            <a:pt x="290982" y="271964"/>
                            <a:pt x="292530" y="269430"/>
                            <a:pt x="293767" y="266602"/>
                          </a:cubicBezTo>
                          <a:cubicBezTo>
                            <a:pt x="294611" y="266082"/>
                            <a:pt x="295752" y="265034"/>
                            <a:pt x="295845" y="263909"/>
                          </a:cubicBezTo>
                          <a:cubicBezTo>
                            <a:pt x="296397" y="263813"/>
                            <a:pt x="296943" y="263714"/>
                            <a:pt x="297489" y="263601"/>
                          </a:cubicBezTo>
                          <a:close/>
                          <a:moveTo>
                            <a:pt x="249068" y="363490"/>
                          </a:moveTo>
                          <a:cubicBezTo>
                            <a:pt x="249068" y="366722"/>
                            <a:pt x="249025" y="369957"/>
                            <a:pt x="248988" y="373192"/>
                          </a:cubicBezTo>
                          <a:cubicBezTo>
                            <a:pt x="245439" y="377847"/>
                            <a:pt x="241601" y="382220"/>
                            <a:pt x="237582" y="386474"/>
                          </a:cubicBezTo>
                          <a:cubicBezTo>
                            <a:pt x="235352" y="388863"/>
                            <a:pt x="233292" y="391506"/>
                            <a:pt x="230784" y="393616"/>
                          </a:cubicBezTo>
                          <a:cubicBezTo>
                            <a:pt x="228048" y="395922"/>
                            <a:pt x="225610" y="396210"/>
                            <a:pt x="222408" y="394668"/>
                          </a:cubicBezTo>
                          <a:cubicBezTo>
                            <a:pt x="215606" y="391390"/>
                            <a:pt x="209946" y="386071"/>
                            <a:pt x="203968" y="381562"/>
                          </a:cubicBezTo>
                          <a:cubicBezTo>
                            <a:pt x="201719" y="379871"/>
                            <a:pt x="198672" y="378363"/>
                            <a:pt x="196876" y="376160"/>
                          </a:cubicBezTo>
                          <a:cubicBezTo>
                            <a:pt x="196466" y="374420"/>
                            <a:pt x="196681" y="372547"/>
                            <a:pt x="196611" y="370761"/>
                          </a:cubicBezTo>
                          <a:cubicBezTo>
                            <a:pt x="196879" y="367582"/>
                            <a:pt x="197015" y="364340"/>
                            <a:pt x="196485" y="361157"/>
                          </a:cubicBezTo>
                          <a:cubicBezTo>
                            <a:pt x="204230" y="358703"/>
                            <a:pt x="211868" y="356033"/>
                            <a:pt x="219470" y="353205"/>
                          </a:cubicBezTo>
                          <a:cubicBezTo>
                            <a:pt x="219811" y="353873"/>
                            <a:pt x="220403" y="354439"/>
                            <a:pt x="221286" y="354753"/>
                          </a:cubicBezTo>
                          <a:cubicBezTo>
                            <a:pt x="230466" y="358001"/>
                            <a:pt x="239799" y="360529"/>
                            <a:pt x="249230" y="362590"/>
                          </a:cubicBezTo>
                          <a:cubicBezTo>
                            <a:pt x="249134" y="362858"/>
                            <a:pt x="249068" y="363152"/>
                            <a:pt x="249068" y="363490"/>
                          </a:cubicBezTo>
                          <a:close/>
                          <a:moveTo>
                            <a:pt x="324926" y="367181"/>
                          </a:moveTo>
                          <a:cubicBezTo>
                            <a:pt x="292196" y="363509"/>
                            <a:pt x="258972" y="360370"/>
                            <a:pt x="227502" y="350145"/>
                          </a:cubicBezTo>
                          <a:cubicBezTo>
                            <a:pt x="250437" y="341117"/>
                            <a:pt x="272952" y="330829"/>
                            <a:pt x="294442" y="318757"/>
                          </a:cubicBezTo>
                          <a:cubicBezTo>
                            <a:pt x="294915" y="318469"/>
                            <a:pt x="295266" y="318119"/>
                            <a:pt x="295510" y="317735"/>
                          </a:cubicBezTo>
                          <a:cubicBezTo>
                            <a:pt x="299513" y="317814"/>
                            <a:pt x="303506" y="317841"/>
                            <a:pt x="307466" y="317153"/>
                          </a:cubicBezTo>
                          <a:cubicBezTo>
                            <a:pt x="312775" y="320788"/>
                            <a:pt x="319117" y="323220"/>
                            <a:pt x="324830" y="326177"/>
                          </a:cubicBezTo>
                          <a:cubicBezTo>
                            <a:pt x="342277" y="335367"/>
                            <a:pt x="360379" y="347078"/>
                            <a:pt x="368752" y="365653"/>
                          </a:cubicBezTo>
                          <a:cubicBezTo>
                            <a:pt x="354501" y="368994"/>
                            <a:pt x="338959" y="368448"/>
                            <a:pt x="324926" y="367181"/>
                          </a:cubicBezTo>
                          <a:close/>
                          <a:moveTo>
                            <a:pt x="393229" y="354068"/>
                          </a:moveTo>
                          <a:cubicBezTo>
                            <a:pt x="387668" y="358627"/>
                            <a:pt x="381396" y="361806"/>
                            <a:pt x="374726" y="363982"/>
                          </a:cubicBezTo>
                          <a:cubicBezTo>
                            <a:pt x="366734" y="340617"/>
                            <a:pt x="334850" y="324107"/>
                            <a:pt x="312898" y="315879"/>
                          </a:cubicBezTo>
                          <a:cubicBezTo>
                            <a:pt x="328654" y="316389"/>
                            <a:pt x="338513" y="305680"/>
                            <a:pt x="349949" y="296844"/>
                          </a:cubicBezTo>
                          <a:cubicBezTo>
                            <a:pt x="353578" y="298479"/>
                            <a:pt x="357574" y="297708"/>
                            <a:pt x="361378" y="298799"/>
                          </a:cubicBezTo>
                          <a:cubicBezTo>
                            <a:pt x="376063" y="301942"/>
                            <a:pt x="387377" y="312455"/>
                            <a:pt x="396477" y="323858"/>
                          </a:cubicBezTo>
                          <a:cubicBezTo>
                            <a:pt x="400298" y="328427"/>
                            <a:pt x="403074" y="333369"/>
                            <a:pt x="405740" y="338566"/>
                          </a:cubicBezTo>
                          <a:cubicBezTo>
                            <a:pt x="402604" y="344451"/>
                            <a:pt x="398492" y="349754"/>
                            <a:pt x="393229" y="354068"/>
                          </a:cubicBezTo>
                          <a:close/>
                          <a:moveTo>
                            <a:pt x="409121" y="331011"/>
                          </a:moveTo>
                          <a:cubicBezTo>
                            <a:pt x="403795" y="321225"/>
                            <a:pt x="396047" y="313428"/>
                            <a:pt x="387820" y="306153"/>
                          </a:cubicBezTo>
                          <a:cubicBezTo>
                            <a:pt x="379619" y="299051"/>
                            <a:pt x="369056" y="294340"/>
                            <a:pt x="358179" y="293669"/>
                          </a:cubicBezTo>
                          <a:cubicBezTo>
                            <a:pt x="358497" y="289563"/>
                            <a:pt x="356446" y="285408"/>
                            <a:pt x="355543" y="281498"/>
                          </a:cubicBezTo>
                          <a:cubicBezTo>
                            <a:pt x="354650" y="277637"/>
                            <a:pt x="354805" y="273274"/>
                            <a:pt x="351808" y="270284"/>
                          </a:cubicBezTo>
                          <a:cubicBezTo>
                            <a:pt x="349363" y="267839"/>
                            <a:pt x="345946" y="266929"/>
                            <a:pt x="342638" y="266334"/>
                          </a:cubicBezTo>
                          <a:cubicBezTo>
                            <a:pt x="342621" y="266099"/>
                            <a:pt x="342552" y="265857"/>
                            <a:pt x="342403" y="265622"/>
                          </a:cubicBezTo>
                          <a:cubicBezTo>
                            <a:pt x="340296" y="262318"/>
                            <a:pt x="337719" y="259390"/>
                            <a:pt x="334225" y="257944"/>
                          </a:cubicBezTo>
                          <a:cubicBezTo>
                            <a:pt x="340984" y="228565"/>
                            <a:pt x="315187" y="188173"/>
                            <a:pt x="308865" y="158794"/>
                          </a:cubicBezTo>
                          <a:cubicBezTo>
                            <a:pt x="308617" y="157752"/>
                            <a:pt x="307095" y="158205"/>
                            <a:pt x="307277" y="159230"/>
                          </a:cubicBezTo>
                          <a:cubicBezTo>
                            <a:pt x="312537" y="189053"/>
                            <a:pt x="327907" y="216464"/>
                            <a:pt x="330199" y="246895"/>
                          </a:cubicBezTo>
                          <a:cubicBezTo>
                            <a:pt x="330537" y="250180"/>
                            <a:pt x="330295" y="253769"/>
                            <a:pt x="330897" y="257081"/>
                          </a:cubicBezTo>
                          <a:cubicBezTo>
                            <a:pt x="327262" y="256624"/>
                            <a:pt x="323378" y="256886"/>
                            <a:pt x="319746" y="257187"/>
                          </a:cubicBezTo>
                          <a:cubicBezTo>
                            <a:pt x="316451" y="257461"/>
                            <a:pt x="313222" y="257852"/>
                            <a:pt x="310195" y="259112"/>
                          </a:cubicBezTo>
                          <a:cubicBezTo>
                            <a:pt x="305749" y="258024"/>
                            <a:pt x="301098" y="258159"/>
                            <a:pt x="297499" y="260717"/>
                          </a:cubicBezTo>
                          <a:cubicBezTo>
                            <a:pt x="289976" y="261815"/>
                            <a:pt x="280875" y="261553"/>
                            <a:pt x="275017" y="266889"/>
                          </a:cubicBezTo>
                          <a:cubicBezTo>
                            <a:pt x="268162" y="268137"/>
                            <a:pt x="261291" y="269506"/>
                            <a:pt x="254420" y="270674"/>
                          </a:cubicBezTo>
                          <a:cubicBezTo>
                            <a:pt x="253352" y="253114"/>
                            <a:pt x="249700" y="235687"/>
                            <a:pt x="246507" y="218429"/>
                          </a:cubicBezTo>
                          <a:cubicBezTo>
                            <a:pt x="242647" y="197552"/>
                            <a:pt x="240060" y="176191"/>
                            <a:pt x="232302" y="156276"/>
                          </a:cubicBezTo>
                          <a:cubicBezTo>
                            <a:pt x="230321" y="151185"/>
                            <a:pt x="228230" y="146134"/>
                            <a:pt x="226249" y="141046"/>
                          </a:cubicBezTo>
                          <a:cubicBezTo>
                            <a:pt x="224747" y="137354"/>
                            <a:pt x="222335" y="132782"/>
                            <a:pt x="222537" y="128716"/>
                          </a:cubicBezTo>
                          <a:cubicBezTo>
                            <a:pt x="223374" y="122993"/>
                            <a:pt x="216854" y="116414"/>
                            <a:pt x="219460" y="111336"/>
                          </a:cubicBezTo>
                          <a:cubicBezTo>
                            <a:pt x="220820" y="108970"/>
                            <a:pt x="223208" y="107468"/>
                            <a:pt x="224641" y="105212"/>
                          </a:cubicBezTo>
                          <a:cubicBezTo>
                            <a:pt x="227922" y="104018"/>
                            <a:pt x="230582" y="101620"/>
                            <a:pt x="232051" y="98520"/>
                          </a:cubicBezTo>
                          <a:cubicBezTo>
                            <a:pt x="236335" y="106125"/>
                            <a:pt x="239233" y="111607"/>
                            <a:pt x="244049" y="100419"/>
                          </a:cubicBezTo>
                          <a:cubicBezTo>
                            <a:pt x="246603" y="94732"/>
                            <a:pt x="248912" y="88804"/>
                            <a:pt x="250689" y="82823"/>
                          </a:cubicBezTo>
                          <a:cubicBezTo>
                            <a:pt x="251665" y="79538"/>
                            <a:pt x="250950" y="76299"/>
                            <a:pt x="249739" y="73196"/>
                          </a:cubicBezTo>
                          <a:cubicBezTo>
                            <a:pt x="253435" y="74387"/>
                            <a:pt x="257123" y="76250"/>
                            <a:pt x="260921" y="76763"/>
                          </a:cubicBezTo>
                          <a:cubicBezTo>
                            <a:pt x="278619" y="79723"/>
                            <a:pt x="311419" y="84762"/>
                            <a:pt x="325049" y="100399"/>
                          </a:cubicBezTo>
                          <a:cubicBezTo>
                            <a:pt x="333765" y="109715"/>
                            <a:pt x="340590" y="120850"/>
                            <a:pt x="347001" y="131819"/>
                          </a:cubicBezTo>
                          <a:cubicBezTo>
                            <a:pt x="370284" y="172741"/>
                            <a:pt x="389315" y="216127"/>
                            <a:pt x="405353" y="260366"/>
                          </a:cubicBezTo>
                          <a:cubicBezTo>
                            <a:pt x="413845" y="282815"/>
                            <a:pt x="417695" y="307761"/>
                            <a:pt x="409121" y="33101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58" name="Forma Livre: Forma 57">
                      <a:extLst>
                        <a:ext uri="{FF2B5EF4-FFF2-40B4-BE49-F238E27FC236}">
                          <a16:creationId xmlns:a16="http://schemas.microsoft.com/office/drawing/2014/main" id="{C3B3EFFE-DB82-3157-A27B-93F3755BAED8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880217" y="4997621"/>
                      <a:ext cx="26445" cy="26297"/>
                    </a:xfrm>
                    <a:custGeom>
                      <a:avLst/>
                      <a:gdLst>
                        <a:gd name="connsiteX0" fmla="*/ 9846 w 26445"/>
                        <a:gd name="connsiteY0" fmla="*/ 24279 h 26297"/>
                        <a:gd name="connsiteX1" fmla="*/ 25186 w 26445"/>
                        <a:gd name="connsiteY1" fmla="*/ 22794 h 26297"/>
                        <a:gd name="connsiteX2" fmla="*/ 10134 w 26445"/>
                        <a:gd name="connsiteY2" fmla="*/ 312 h 26297"/>
                        <a:gd name="connsiteX3" fmla="*/ 9684 w 26445"/>
                        <a:gd name="connsiteY3" fmla="*/ 1 h 26297"/>
                        <a:gd name="connsiteX4" fmla="*/ 9846 w 26445"/>
                        <a:gd name="connsiteY4" fmla="*/ 24279 h 26297"/>
                        <a:gd name="connsiteX5" fmla="*/ 5264 w 26445"/>
                        <a:gd name="connsiteY5" fmla="*/ 3967 h 26297"/>
                        <a:gd name="connsiteX6" fmla="*/ 17627 w 26445"/>
                        <a:gd name="connsiteY6" fmla="*/ 9135 h 26297"/>
                        <a:gd name="connsiteX7" fmla="*/ 22275 w 26445"/>
                        <a:gd name="connsiteY7" fmla="*/ 18923 h 26297"/>
                        <a:gd name="connsiteX8" fmla="*/ 13462 w 26445"/>
                        <a:gd name="connsiteY8" fmla="*/ 21636 h 26297"/>
                        <a:gd name="connsiteX9" fmla="*/ 5264 w 26445"/>
                        <a:gd name="connsiteY9" fmla="*/ 3967 h 2629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26445" h="26297">
                          <a:moveTo>
                            <a:pt x="9846" y="24279"/>
                          </a:moveTo>
                          <a:cubicBezTo>
                            <a:pt x="14302" y="26727"/>
                            <a:pt x="21907" y="27700"/>
                            <a:pt x="25186" y="22794"/>
                          </a:cubicBezTo>
                          <a:cubicBezTo>
                            <a:pt x="30270" y="14272"/>
                            <a:pt x="18890" y="1175"/>
                            <a:pt x="10134" y="312"/>
                          </a:cubicBezTo>
                          <a:cubicBezTo>
                            <a:pt x="10081" y="130"/>
                            <a:pt x="9935" y="-12"/>
                            <a:pt x="9684" y="1"/>
                          </a:cubicBezTo>
                          <a:cubicBezTo>
                            <a:pt x="-5901" y="1268"/>
                            <a:pt x="-293" y="19178"/>
                            <a:pt x="9846" y="24279"/>
                          </a:cubicBezTo>
                          <a:close/>
                          <a:moveTo>
                            <a:pt x="5264" y="3967"/>
                          </a:moveTo>
                          <a:cubicBezTo>
                            <a:pt x="9823" y="5350"/>
                            <a:pt x="14021" y="5559"/>
                            <a:pt x="17627" y="9135"/>
                          </a:cubicBezTo>
                          <a:cubicBezTo>
                            <a:pt x="20085" y="11500"/>
                            <a:pt x="22791" y="15281"/>
                            <a:pt x="22275" y="18923"/>
                          </a:cubicBezTo>
                          <a:cubicBezTo>
                            <a:pt x="21709" y="22910"/>
                            <a:pt x="16317" y="22622"/>
                            <a:pt x="13462" y="21636"/>
                          </a:cubicBezTo>
                          <a:cubicBezTo>
                            <a:pt x="6942" y="19568"/>
                            <a:pt x="256" y="9932"/>
                            <a:pt x="5264" y="396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68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</p:grpSp>
            <p:grpSp>
              <p:nvGrpSpPr>
                <p:cNvPr id="40" name="Gráfico 50" descr="Homem em traje de negócios">
                  <a:extLst>
                    <a:ext uri="{FF2B5EF4-FFF2-40B4-BE49-F238E27FC236}">
                      <a16:creationId xmlns:a16="http://schemas.microsoft.com/office/drawing/2014/main" id="{8EF43FAA-513B-606F-E25A-DAE177BF5373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667881" y="4555617"/>
                  <a:ext cx="191456" cy="226608"/>
                  <a:chOff x="1667881" y="4555617"/>
                  <a:chExt cx="191456" cy="226608"/>
                </a:xfrm>
              </p:grpSpPr>
              <p:sp>
                <p:nvSpPr>
                  <p:cNvPr id="48" name="Forma Livre: Forma 47">
                    <a:extLst>
                      <a:ext uri="{FF2B5EF4-FFF2-40B4-BE49-F238E27FC236}">
                        <a16:creationId xmlns:a16="http://schemas.microsoft.com/office/drawing/2014/main" id="{A24B8219-ACF1-AEDE-B2AB-26F3F3F79736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71447" y="4578637"/>
                    <a:ext cx="183127" cy="198496"/>
                  </a:xfrm>
                  <a:custGeom>
                    <a:avLst/>
                    <a:gdLst>
                      <a:gd name="connsiteX0" fmla="*/ 178687 w 183127"/>
                      <a:gd name="connsiteY0" fmla="*/ 39077 h 198496"/>
                      <a:gd name="connsiteX1" fmla="*/ 166878 w 183127"/>
                      <a:gd name="connsiteY1" fmla="*/ 21048 h 198496"/>
                      <a:gd name="connsiteX2" fmla="*/ 152553 w 183127"/>
                      <a:gd name="connsiteY2" fmla="*/ 11057 h 198496"/>
                      <a:gd name="connsiteX3" fmla="*/ 121556 w 183127"/>
                      <a:gd name="connsiteY3" fmla="*/ 7980 h 198496"/>
                      <a:gd name="connsiteX4" fmla="*/ 36406 w 183127"/>
                      <a:gd name="connsiteY4" fmla="*/ 59951 h 198496"/>
                      <a:gd name="connsiteX5" fmla="*/ 19667 w 183127"/>
                      <a:gd name="connsiteY5" fmla="*/ 97630 h 198496"/>
                      <a:gd name="connsiteX6" fmla="*/ 6103 w 183127"/>
                      <a:gd name="connsiteY6" fmla="*/ 125021 h 198496"/>
                      <a:gd name="connsiteX7" fmla="*/ 24563 w 183127"/>
                      <a:gd name="connsiteY7" fmla="*/ 137394 h 198496"/>
                      <a:gd name="connsiteX8" fmla="*/ 33263 w 183127"/>
                      <a:gd name="connsiteY8" fmla="*/ 140239 h 198496"/>
                      <a:gd name="connsiteX9" fmla="*/ 41334 w 183127"/>
                      <a:gd name="connsiteY9" fmla="*/ 150494 h 198496"/>
                      <a:gd name="connsiteX10" fmla="*/ 69355 w 183127"/>
                      <a:gd name="connsiteY10" fmla="*/ 184865 h 198496"/>
                      <a:gd name="connsiteX11" fmla="*/ 98863 w 183127"/>
                      <a:gd name="connsiteY11" fmla="*/ 196807 h 198496"/>
                      <a:gd name="connsiteX12" fmla="*/ 141240 w 183127"/>
                      <a:gd name="connsiteY12" fmla="*/ 198031 h 198496"/>
                      <a:gd name="connsiteX13" fmla="*/ 182095 w 183127"/>
                      <a:gd name="connsiteY13" fmla="*/ 149005 h 198496"/>
                      <a:gd name="connsiteX14" fmla="*/ 185865 w 183127"/>
                      <a:gd name="connsiteY14" fmla="*/ 64318 h 198496"/>
                      <a:gd name="connsiteX15" fmla="*/ 178687 w 183127"/>
                      <a:gd name="connsiteY15" fmla="*/ 39077 h 1984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183127" h="198496">
                        <a:moveTo>
                          <a:pt x="178687" y="39077"/>
                        </a:moveTo>
                        <a:cubicBezTo>
                          <a:pt x="176206" y="33916"/>
                          <a:pt x="169425" y="26076"/>
                          <a:pt x="166878" y="21048"/>
                        </a:cubicBezTo>
                        <a:cubicBezTo>
                          <a:pt x="163933" y="16251"/>
                          <a:pt x="159069" y="12513"/>
                          <a:pt x="152553" y="11057"/>
                        </a:cubicBezTo>
                        <a:cubicBezTo>
                          <a:pt x="146069" y="9634"/>
                          <a:pt x="129198" y="11288"/>
                          <a:pt x="121556" y="7980"/>
                        </a:cubicBezTo>
                        <a:cubicBezTo>
                          <a:pt x="82156" y="-9189"/>
                          <a:pt x="39945" y="6988"/>
                          <a:pt x="36406" y="59951"/>
                        </a:cubicBezTo>
                        <a:cubicBezTo>
                          <a:pt x="28764" y="75036"/>
                          <a:pt x="26448" y="82148"/>
                          <a:pt x="19667" y="97630"/>
                        </a:cubicBezTo>
                        <a:cubicBezTo>
                          <a:pt x="2464" y="104842"/>
                          <a:pt x="3853" y="119232"/>
                          <a:pt x="6103" y="125021"/>
                        </a:cubicBezTo>
                        <a:cubicBezTo>
                          <a:pt x="8353" y="130810"/>
                          <a:pt x="14440" y="137923"/>
                          <a:pt x="24563" y="137394"/>
                        </a:cubicBezTo>
                        <a:cubicBezTo>
                          <a:pt x="28632" y="138485"/>
                          <a:pt x="30185" y="137096"/>
                          <a:pt x="33263" y="140239"/>
                        </a:cubicBezTo>
                        <a:cubicBezTo>
                          <a:pt x="35579" y="142587"/>
                          <a:pt x="39813" y="147583"/>
                          <a:pt x="41334" y="150494"/>
                        </a:cubicBezTo>
                        <a:cubicBezTo>
                          <a:pt x="48348" y="163925"/>
                          <a:pt x="57246" y="175569"/>
                          <a:pt x="69355" y="184865"/>
                        </a:cubicBezTo>
                        <a:cubicBezTo>
                          <a:pt x="77723" y="191151"/>
                          <a:pt x="87979" y="195021"/>
                          <a:pt x="98863" y="196807"/>
                        </a:cubicBezTo>
                        <a:cubicBezTo>
                          <a:pt x="112360" y="199024"/>
                          <a:pt x="128272" y="201836"/>
                          <a:pt x="141240" y="198031"/>
                        </a:cubicBezTo>
                        <a:cubicBezTo>
                          <a:pt x="165786" y="188405"/>
                          <a:pt x="176537" y="171037"/>
                          <a:pt x="182095" y="149005"/>
                        </a:cubicBezTo>
                        <a:cubicBezTo>
                          <a:pt x="187983" y="125848"/>
                          <a:pt x="189703" y="97365"/>
                          <a:pt x="185865" y="64318"/>
                        </a:cubicBezTo>
                        <a:cubicBezTo>
                          <a:pt x="185865" y="64318"/>
                          <a:pt x="181664" y="44039"/>
                          <a:pt x="178687" y="39077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9" name="Forma Livre: Forma 48">
                    <a:extLst>
                      <a:ext uri="{FF2B5EF4-FFF2-40B4-BE49-F238E27FC236}">
                        <a16:creationId xmlns:a16="http://schemas.microsoft.com/office/drawing/2014/main" id="{00BF9AE0-56D9-D880-DF4F-02A1E47915D6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667881" y="4555617"/>
                    <a:ext cx="191456" cy="226608"/>
                  </a:xfrm>
                  <a:custGeom>
                    <a:avLst/>
                    <a:gdLst>
                      <a:gd name="connsiteX0" fmla="*/ 129920 w 191456"/>
                      <a:gd name="connsiteY0" fmla="*/ 227999 h 226608"/>
                      <a:gd name="connsiteX1" fmla="*/ 97632 w 191456"/>
                      <a:gd name="connsiteY1" fmla="*/ 214369 h 226608"/>
                      <a:gd name="connsiteX2" fmla="*/ 115529 w 191456"/>
                      <a:gd name="connsiteY2" fmla="*/ 217512 h 226608"/>
                      <a:gd name="connsiteX3" fmla="*/ 154333 w 191456"/>
                      <a:gd name="connsiteY3" fmla="*/ 211127 h 226608"/>
                      <a:gd name="connsiteX4" fmla="*/ 186190 w 191456"/>
                      <a:gd name="connsiteY4" fmla="*/ 124190 h 226608"/>
                      <a:gd name="connsiteX5" fmla="*/ 165614 w 191456"/>
                      <a:gd name="connsiteY5" fmla="*/ 39999 h 226608"/>
                      <a:gd name="connsiteX6" fmla="*/ 160189 w 191456"/>
                      <a:gd name="connsiteY6" fmla="*/ 41388 h 226608"/>
                      <a:gd name="connsiteX7" fmla="*/ 148445 w 191456"/>
                      <a:gd name="connsiteY7" fmla="*/ 43439 h 226608"/>
                      <a:gd name="connsiteX8" fmla="*/ 124924 w 191456"/>
                      <a:gd name="connsiteY8" fmla="*/ 41554 h 226608"/>
                      <a:gd name="connsiteX9" fmla="*/ 75170 w 191456"/>
                      <a:gd name="connsiteY9" fmla="*/ 47475 h 226608"/>
                      <a:gd name="connsiteX10" fmla="*/ 77353 w 191456"/>
                      <a:gd name="connsiteY10" fmla="*/ 63420 h 226608"/>
                      <a:gd name="connsiteX11" fmla="*/ 77353 w 191456"/>
                      <a:gd name="connsiteY11" fmla="*/ 70797 h 226608"/>
                      <a:gd name="connsiteX12" fmla="*/ 54494 w 191456"/>
                      <a:gd name="connsiteY12" fmla="*/ 74006 h 226608"/>
                      <a:gd name="connsiteX13" fmla="*/ 52576 w 191456"/>
                      <a:gd name="connsiteY13" fmla="*/ 81350 h 226608"/>
                      <a:gd name="connsiteX14" fmla="*/ 54295 w 191456"/>
                      <a:gd name="connsiteY14" fmla="*/ 115060 h 226608"/>
                      <a:gd name="connsiteX15" fmla="*/ 54295 w 191456"/>
                      <a:gd name="connsiteY15" fmla="*/ 115060 h 226608"/>
                      <a:gd name="connsiteX16" fmla="*/ 51087 w 191456"/>
                      <a:gd name="connsiteY16" fmla="*/ 130079 h 226608"/>
                      <a:gd name="connsiteX17" fmla="*/ 39575 w 191456"/>
                      <a:gd name="connsiteY17" fmla="*/ 125447 h 226608"/>
                      <a:gd name="connsiteX18" fmla="*/ 39212 w 191456"/>
                      <a:gd name="connsiteY18" fmla="*/ 125778 h 226608"/>
                      <a:gd name="connsiteX19" fmla="*/ 40866 w 191456"/>
                      <a:gd name="connsiteY19" fmla="*/ 129384 h 226608"/>
                      <a:gd name="connsiteX20" fmla="*/ 28757 w 191456"/>
                      <a:gd name="connsiteY20" fmla="*/ 125844 h 226608"/>
                      <a:gd name="connsiteX21" fmla="*/ 15756 w 191456"/>
                      <a:gd name="connsiteY21" fmla="*/ 150457 h 226608"/>
                      <a:gd name="connsiteX22" fmla="*/ 32463 w 191456"/>
                      <a:gd name="connsiteY22" fmla="*/ 156047 h 226608"/>
                      <a:gd name="connsiteX23" fmla="*/ 37855 w 191456"/>
                      <a:gd name="connsiteY23" fmla="*/ 162697 h 226608"/>
                      <a:gd name="connsiteX24" fmla="*/ 54494 w 191456"/>
                      <a:gd name="connsiteY24" fmla="*/ 181454 h 226608"/>
                      <a:gd name="connsiteX25" fmla="*/ 68124 w 191456"/>
                      <a:gd name="connsiteY25" fmla="*/ 195215 h 226608"/>
                      <a:gd name="connsiteX26" fmla="*/ 72789 w 191456"/>
                      <a:gd name="connsiteY26" fmla="*/ 199053 h 226608"/>
                      <a:gd name="connsiteX27" fmla="*/ 62997 w 191456"/>
                      <a:gd name="connsiteY27" fmla="*/ 204181 h 226608"/>
                      <a:gd name="connsiteX28" fmla="*/ 45497 w 191456"/>
                      <a:gd name="connsiteY28" fmla="*/ 183769 h 226608"/>
                      <a:gd name="connsiteX29" fmla="*/ 35572 w 191456"/>
                      <a:gd name="connsiteY29" fmla="*/ 163987 h 226608"/>
                      <a:gd name="connsiteX30" fmla="*/ 8313 w 191456"/>
                      <a:gd name="connsiteY30" fmla="*/ 153302 h 226608"/>
                      <a:gd name="connsiteX31" fmla="*/ 14632 w 191456"/>
                      <a:gd name="connsiteY31" fmla="*/ 122768 h 226608"/>
                      <a:gd name="connsiteX32" fmla="*/ 20784 w 191456"/>
                      <a:gd name="connsiteY32" fmla="*/ 48567 h 226608"/>
                      <a:gd name="connsiteX33" fmla="*/ 100213 w 191456"/>
                      <a:gd name="connsiteY33" fmla="*/ 1426 h 226608"/>
                      <a:gd name="connsiteX34" fmla="*/ 156218 w 191456"/>
                      <a:gd name="connsiteY34" fmla="*/ 18695 h 226608"/>
                      <a:gd name="connsiteX35" fmla="*/ 171139 w 191456"/>
                      <a:gd name="connsiteY35" fmla="*/ 37386 h 226608"/>
                      <a:gd name="connsiteX36" fmla="*/ 173090 w 191456"/>
                      <a:gd name="connsiteY36" fmla="*/ 39006 h 226608"/>
                      <a:gd name="connsiteX37" fmla="*/ 171865 w 191456"/>
                      <a:gd name="connsiteY37" fmla="*/ 41851 h 226608"/>
                      <a:gd name="connsiteX38" fmla="*/ 171171 w 191456"/>
                      <a:gd name="connsiteY38" fmla="*/ 42215 h 226608"/>
                      <a:gd name="connsiteX39" fmla="*/ 185925 w 191456"/>
                      <a:gd name="connsiteY39" fmla="*/ 60972 h 226608"/>
                      <a:gd name="connsiteX40" fmla="*/ 196214 w 191456"/>
                      <a:gd name="connsiteY40" fmla="*/ 132262 h 226608"/>
                      <a:gd name="connsiteX41" fmla="*/ 174744 w 191456"/>
                      <a:gd name="connsiteY41" fmla="*/ 206463 h 226608"/>
                      <a:gd name="connsiteX42" fmla="*/ 129920 w 191456"/>
                      <a:gd name="connsiteY42" fmla="*/ 227999 h 226608"/>
                      <a:gd name="connsiteX43" fmla="*/ 39575 w 191456"/>
                      <a:gd name="connsiteY43" fmla="*/ 145991 h 226608"/>
                      <a:gd name="connsiteX44" fmla="*/ 37755 w 191456"/>
                      <a:gd name="connsiteY44" fmla="*/ 145462 h 226608"/>
                      <a:gd name="connsiteX45" fmla="*/ 28262 w 191456"/>
                      <a:gd name="connsiteY45" fmla="*/ 140963 h 226608"/>
                      <a:gd name="connsiteX46" fmla="*/ 19395 w 191456"/>
                      <a:gd name="connsiteY46" fmla="*/ 140764 h 226608"/>
                      <a:gd name="connsiteX47" fmla="*/ 19230 w 191456"/>
                      <a:gd name="connsiteY47" fmla="*/ 140797 h 226608"/>
                      <a:gd name="connsiteX48" fmla="*/ 20885 w 191456"/>
                      <a:gd name="connsiteY48" fmla="*/ 136563 h 226608"/>
                      <a:gd name="connsiteX49" fmla="*/ 40071 w 191456"/>
                      <a:gd name="connsiteY49" fmla="*/ 139011 h 226608"/>
                      <a:gd name="connsiteX50" fmla="*/ 40765 w 191456"/>
                      <a:gd name="connsiteY50" fmla="*/ 139143 h 226608"/>
                      <a:gd name="connsiteX51" fmla="*/ 42520 w 191456"/>
                      <a:gd name="connsiteY51" fmla="*/ 143874 h 226608"/>
                      <a:gd name="connsiteX52" fmla="*/ 39575 w 191456"/>
                      <a:gd name="connsiteY52" fmla="*/ 145991 h 2266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</a:cxnLst>
                    <a:rect l="l" t="t" r="r" b="b"/>
                    <a:pathLst>
                      <a:path w="191456" h="226608">
                        <a:moveTo>
                          <a:pt x="129920" y="227999"/>
                        </a:moveTo>
                        <a:cubicBezTo>
                          <a:pt x="124462" y="228329"/>
                          <a:pt x="88468" y="223930"/>
                          <a:pt x="97632" y="214369"/>
                        </a:cubicBezTo>
                        <a:cubicBezTo>
                          <a:pt x="103090" y="211954"/>
                          <a:pt x="109872" y="216817"/>
                          <a:pt x="115529" y="217512"/>
                        </a:cubicBezTo>
                        <a:cubicBezTo>
                          <a:pt x="128695" y="220589"/>
                          <a:pt x="143118" y="219034"/>
                          <a:pt x="154333" y="211127"/>
                        </a:cubicBezTo>
                        <a:cubicBezTo>
                          <a:pt x="180930" y="193131"/>
                          <a:pt x="185363" y="158727"/>
                          <a:pt x="186190" y="124190"/>
                        </a:cubicBezTo>
                        <a:cubicBezTo>
                          <a:pt x="187083" y="90481"/>
                          <a:pt x="182253" y="65802"/>
                          <a:pt x="165614" y="39999"/>
                        </a:cubicBezTo>
                        <a:cubicBezTo>
                          <a:pt x="163860" y="40694"/>
                          <a:pt x="162041" y="41157"/>
                          <a:pt x="160189" y="41388"/>
                        </a:cubicBezTo>
                        <a:cubicBezTo>
                          <a:pt x="156682" y="43472"/>
                          <a:pt x="152414" y="43472"/>
                          <a:pt x="148445" y="43439"/>
                        </a:cubicBezTo>
                        <a:cubicBezTo>
                          <a:pt x="141265" y="43472"/>
                          <a:pt x="132433" y="42513"/>
                          <a:pt x="124924" y="41554"/>
                        </a:cubicBezTo>
                        <a:cubicBezTo>
                          <a:pt x="109872" y="39503"/>
                          <a:pt x="86649" y="37220"/>
                          <a:pt x="75170" y="47475"/>
                        </a:cubicBezTo>
                        <a:cubicBezTo>
                          <a:pt x="70605" y="52338"/>
                          <a:pt x="73351" y="60046"/>
                          <a:pt x="77353" y="63420"/>
                        </a:cubicBezTo>
                        <a:cubicBezTo>
                          <a:pt x="79768" y="65108"/>
                          <a:pt x="80330" y="69408"/>
                          <a:pt x="77353" y="70797"/>
                        </a:cubicBezTo>
                        <a:cubicBezTo>
                          <a:pt x="72755" y="73742"/>
                          <a:pt x="59026" y="72054"/>
                          <a:pt x="54494" y="74006"/>
                        </a:cubicBezTo>
                        <a:cubicBezTo>
                          <a:pt x="52675" y="75925"/>
                          <a:pt x="52609" y="78803"/>
                          <a:pt x="52576" y="81350"/>
                        </a:cubicBezTo>
                        <a:cubicBezTo>
                          <a:pt x="52245" y="92598"/>
                          <a:pt x="52707" y="103912"/>
                          <a:pt x="54295" y="115060"/>
                        </a:cubicBezTo>
                        <a:lnTo>
                          <a:pt x="54295" y="115060"/>
                        </a:lnTo>
                        <a:cubicBezTo>
                          <a:pt x="54164" y="118633"/>
                          <a:pt x="58928" y="134214"/>
                          <a:pt x="51087" y="130079"/>
                        </a:cubicBezTo>
                        <a:cubicBezTo>
                          <a:pt x="47713" y="127002"/>
                          <a:pt x="43048" y="126572"/>
                          <a:pt x="39575" y="125447"/>
                        </a:cubicBezTo>
                        <a:cubicBezTo>
                          <a:pt x="39575" y="125447"/>
                          <a:pt x="38880" y="125183"/>
                          <a:pt x="39212" y="125778"/>
                        </a:cubicBezTo>
                        <a:cubicBezTo>
                          <a:pt x="39344" y="126076"/>
                          <a:pt x="41693" y="128855"/>
                          <a:pt x="40866" y="129384"/>
                        </a:cubicBezTo>
                        <a:cubicBezTo>
                          <a:pt x="37192" y="127201"/>
                          <a:pt x="33091" y="125877"/>
                          <a:pt x="28757" y="125844"/>
                        </a:cubicBezTo>
                        <a:cubicBezTo>
                          <a:pt x="14830" y="125315"/>
                          <a:pt x="7552" y="139771"/>
                          <a:pt x="15756" y="150457"/>
                        </a:cubicBezTo>
                        <a:cubicBezTo>
                          <a:pt x="19891" y="155717"/>
                          <a:pt x="26276" y="155882"/>
                          <a:pt x="32463" y="156047"/>
                        </a:cubicBezTo>
                        <a:cubicBezTo>
                          <a:pt x="36598" y="155485"/>
                          <a:pt x="40601" y="158330"/>
                          <a:pt x="37855" y="162697"/>
                        </a:cubicBezTo>
                        <a:cubicBezTo>
                          <a:pt x="43875" y="168255"/>
                          <a:pt x="49532" y="174805"/>
                          <a:pt x="54494" y="181454"/>
                        </a:cubicBezTo>
                        <a:cubicBezTo>
                          <a:pt x="58266" y="186515"/>
                          <a:pt x="61805" y="193594"/>
                          <a:pt x="68124" y="195215"/>
                        </a:cubicBezTo>
                        <a:cubicBezTo>
                          <a:pt x="70737" y="195844"/>
                          <a:pt x="72259" y="197101"/>
                          <a:pt x="72789" y="199053"/>
                        </a:cubicBezTo>
                        <a:cubicBezTo>
                          <a:pt x="73913" y="204445"/>
                          <a:pt x="66933" y="206397"/>
                          <a:pt x="62997" y="204181"/>
                        </a:cubicBezTo>
                        <a:cubicBezTo>
                          <a:pt x="54528" y="200310"/>
                          <a:pt x="49995" y="191411"/>
                          <a:pt x="45497" y="183769"/>
                        </a:cubicBezTo>
                        <a:cubicBezTo>
                          <a:pt x="41825" y="177583"/>
                          <a:pt x="38218" y="170801"/>
                          <a:pt x="35572" y="163987"/>
                        </a:cubicBezTo>
                        <a:cubicBezTo>
                          <a:pt x="25582" y="165078"/>
                          <a:pt x="13706" y="162664"/>
                          <a:pt x="8313" y="153302"/>
                        </a:cubicBezTo>
                        <a:cubicBezTo>
                          <a:pt x="2192" y="143543"/>
                          <a:pt x="3880" y="128458"/>
                          <a:pt x="14632" y="122768"/>
                        </a:cubicBezTo>
                        <a:cubicBezTo>
                          <a:pt x="3615" y="99611"/>
                          <a:pt x="8909" y="70897"/>
                          <a:pt x="20784" y="48567"/>
                        </a:cubicBezTo>
                        <a:cubicBezTo>
                          <a:pt x="36068" y="19720"/>
                          <a:pt x="67463" y="732"/>
                          <a:pt x="100213" y="1426"/>
                        </a:cubicBezTo>
                        <a:cubicBezTo>
                          <a:pt x="120028" y="1426"/>
                          <a:pt x="139910" y="7348"/>
                          <a:pt x="156218" y="18695"/>
                        </a:cubicBezTo>
                        <a:cubicBezTo>
                          <a:pt x="160024" y="21903"/>
                          <a:pt x="176398" y="32357"/>
                          <a:pt x="171139" y="37386"/>
                        </a:cubicBezTo>
                        <a:cubicBezTo>
                          <a:pt x="171799" y="37915"/>
                          <a:pt x="172462" y="38477"/>
                          <a:pt x="173090" y="39006"/>
                        </a:cubicBezTo>
                        <a:cubicBezTo>
                          <a:pt x="174182" y="39999"/>
                          <a:pt x="173289" y="41885"/>
                          <a:pt x="171865" y="41851"/>
                        </a:cubicBezTo>
                        <a:cubicBezTo>
                          <a:pt x="171205" y="41818"/>
                          <a:pt x="169980" y="41223"/>
                          <a:pt x="171171" y="42215"/>
                        </a:cubicBezTo>
                        <a:cubicBezTo>
                          <a:pt x="177588" y="47541"/>
                          <a:pt x="182386" y="53926"/>
                          <a:pt x="185925" y="60972"/>
                        </a:cubicBezTo>
                        <a:cubicBezTo>
                          <a:pt x="196479" y="81847"/>
                          <a:pt x="196347" y="108709"/>
                          <a:pt x="196214" y="132262"/>
                        </a:cubicBezTo>
                        <a:cubicBezTo>
                          <a:pt x="196578" y="157933"/>
                          <a:pt x="190491" y="187111"/>
                          <a:pt x="174744" y="206463"/>
                        </a:cubicBezTo>
                        <a:cubicBezTo>
                          <a:pt x="164324" y="219265"/>
                          <a:pt x="149702" y="227734"/>
                          <a:pt x="129920" y="227999"/>
                        </a:cubicBezTo>
                        <a:close/>
                        <a:moveTo>
                          <a:pt x="39575" y="145991"/>
                        </a:moveTo>
                        <a:cubicBezTo>
                          <a:pt x="38947" y="145957"/>
                          <a:pt x="38318" y="145792"/>
                          <a:pt x="37755" y="145462"/>
                        </a:cubicBezTo>
                        <a:cubicBezTo>
                          <a:pt x="34679" y="143675"/>
                          <a:pt x="31403" y="142617"/>
                          <a:pt x="28262" y="140963"/>
                        </a:cubicBezTo>
                        <a:cubicBezTo>
                          <a:pt x="25383" y="139540"/>
                          <a:pt x="20951" y="136662"/>
                          <a:pt x="19395" y="140764"/>
                        </a:cubicBezTo>
                        <a:cubicBezTo>
                          <a:pt x="19363" y="140863"/>
                          <a:pt x="19263" y="140863"/>
                          <a:pt x="19230" y="140797"/>
                        </a:cubicBezTo>
                        <a:cubicBezTo>
                          <a:pt x="18733" y="138547"/>
                          <a:pt x="19461" y="137224"/>
                          <a:pt x="20885" y="136563"/>
                        </a:cubicBezTo>
                        <a:cubicBezTo>
                          <a:pt x="25285" y="134512"/>
                          <a:pt x="36365" y="138283"/>
                          <a:pt x="40071" y="139011"/>
                        </a:cubicBezTo>
                        <a:cubicBezTo>
                          <a:pt x="40203" y="139044"/>
                          <a:pt x="40667" y="139110"/>
                          <a:pt x="40765" y="139143"/>
                        </a:cubicBezTo>
                        <a:cubicBezTo>
                          <a:pt x="43048" y="139706"/>
                          <a:pt x="43347" y="142087"/>
                          <a:pt x="42520" y="143874"/>
                        </a:cubicBezTo>
                        <a:cubicBezTo>
                          <a:pt x="41956" y="145065"/>
                          <a:pt x="40898" y="145957"/>
                          <a:pt x="39575" y="14599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  <p:grpSp>
              <p:nvGrpSpPr>
                <p:cNvPr id="41" name="Gráfico 50" descr="Homem em traje de negócios">
                  <a:extLst>
                    <a:ext uri="{FF2B5EF4-FFF2-40B4-BE49-F238E27FC236}">
                      <a16:creationId xmlns:a16="http://schemas.microsoft.com/office/drawing/2014/main" id="{C7582858-2273-94A5-05A3-EF20695BD3BB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748288" y="4628717"/>
                  <a:ext cx="80485" cy="118332"/>
                  <a:chOff x="1748288" y="4628717"/>
                  <a:chExt cx="80485" cy="118332"/>
                </a:xfrm>
                <a:solidFill>
                  <a:srgbClr val="000000"/>
                </a:solidFill>
              </p:grpSpPr>
              <p:sp>
                <p:nvSpPr>
                  <p:cNvPr id="42" name="Forma Livre: Forma 41">
                    <a:extLst>
                      <a:ext uri="{FF2B5EF4-FFF2-40B4-BE49-F238E27FC236}">
                        <a16:creationId xmlns:a16="http://schemas.microsoft.com/office/drawing/2014/main" id="{536F3EDE-5835-9B32-C44D-B41C3C2D59D4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84606" y="4738202"/>
                    <a:ext cx="24592" cy="8847"/>
                  </a:xfrm>
                  <a:custGeom>
                    <a:avLst/>
                    <a:gdLst>
                      <a:gd name="connsiteX0" fmla="*/ 16808 w 24592"/>
                      <a:gd name="connsiteY0" fmla="*/ 9673 h 8847"/>
                      <a:gd name="connsiteX1" fmla="*/ 2385 w 24592"/>
                      <a:gd name="connsiteY1" fmla="*/ 5376 h 8847"/>
                      <a:gd name="connsiteX2" fmla="*/ 2087 w 24592"/>
                      <a:gd name="connsiteY2" fmla="*/ 4357 h 8847"/>
                      <a:gd name="connsiteX3" fmla="*/ 2848 w 24592"/>
                      <a:gd name="connsiteY3" fmla="*/ 3586 h 8847"/>
                      <a:gd name="connsiteX4" fmla="*/ 9100 w 24592"/>
                      <a:gd name="connsiteY4" fmla="*/ 2832 h 8847"/>
                      <a:gd name="connsiteX5" fmla="*/ 13401 w 24592"/>
                      <a:gd name="connsiteY5" fmla="*/ 2412 h 8847"/>
                      <a:gd name="connsiteX6" fmla="*/ 16709 w 24592"/>
                      <a:gd name="connsiteY6" fmla="*/ 1684 h 8847"/>
                      <a:gd name="connsiteX7" fmla="*/ 21671 w 24592"/>
                      <a:gd name="connsiteY7" fmla="*/ 827 h 8847"/>
                      <a:gd name="connsiteX8" fmla="*/ 24748 w 24592"/>
                      <a:gd name="connsiteY8" fmla="*/ 1492 h 8847"/>
                      <a:gd name="connsiteX9" fmla="*/ 26501 w 24592"/>
                      <a:gd name="connsiteY9" fmla="*/ 3861 h 8847"/>
                      <a:gd name="connsiteX10" fmla="*/ 23325 w 24592"/>
                      <a:gd name="connsiteY10" fmla="*/ 8863 h 8847"/>
                      <a:gd name="connsiteX11" fmla="*/ 19785 w 24592"/>
                      <a:gd name="connsiteY11" fmla="*/ 9547 h 8847"/>
                      <a:gd name="connsiteX12" fmla="*/ 16808 w 24592"/>
                      <a:gd name="connsiteY12" fmla="*/ 9673 h 884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24592" h="8847">
                        <a:moveTo>
                          <a:pt x="16808" y="9673"/>
                        </a:moveTo>
                        <a:cubicBezTo>
                          <a:pt x="11747" y="9584"/>
                          <a:pt x="6355" y="8707"/>
                          <a:pt x="2385" y="5376"/>
                        </a:cubicBezTo>
                        <a:cubicBezTo>
                          <a:pt x="2087" y="5118"/>
                          <a:pt x="1988" y="4721"/>
                          <a:pt x="2087" y="4357"/>
                        </a:cubicBezTo>
                        <a:cubicBezTo>
                          <a:pt x="2186" y="3980"/>
                          <a:pt x="2484" y="3679"/>
                          <a:pt x="2848" y="3586"/>
                        </a:cubicBezTo>
                        <a:cubicBezTo>
                          <a:pt x="4899" y="3199"/>
                          <a:pt x="6983" y="2948"/>
                          <a:pt x="9100" y="2832"/>
                        </a:cubicBezTo>
                        <a:cubicBezTo>
                          <a:pt x="10490" y="2723"/>
                          <a:pt x="11978" y="2610"/>
                          <a:pt x="13401" y="2412"/>
                        </a:cubicBezTo>
                        <a:cubicBezTo>
                          <a:pt x="14492" y="2233"/>
                          <a:pt x="15618" y="1988"/>
                          <a:pt x="16709" y="1684"/>
                        </a:cubicBezTo>
                        <a:cubicBezTo>
                          <a:pt x="18330" y="1194"/>
                          <a:pt x="19984" y="907"/>
                          <a:pt x="21671" y="827"/>
                        </a:cubicBezTo>
                        <a:cubicBezTo>
                          <a:pt x="22730" y="807"/>
                          <a:pt x="23788" y="1036"/>
                          <a:pt x="24748" y="1492"/>
                        </a:cubicBezTo>
                        <a:cubicBezTo>
                          <a:pt x="25641" y="1988"/>
                          <a:pt x="26303" y="2855"/>
                          <a:pt x="26501" y="3861"/>
                        </a:cubicBezTo>
                        <a:cubicBezTo>
                          <a:pt x="27196" y="6084"/>
                          <a:pt x="25211" y="8036"/>
                          <a:pt x="23325" y="8863"/>
                        </a:cubicBezTo>
                        <a:cubicBezTo>
                          <a:pt x="22201" y="9276"/>
                          <a:pt x="20977" y="9504"/>
                          <a:pt x="19785" y="9547"/>
                        </a:cubicBezTo>
                        <a:cubicBezTo>
                          <a:pt x="18727" y="9630"/>
                          <a:pt x="17734" y="9673"/>
                          <a:pt x="16808" y="967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3" name="Forma Livre: Forma 42">
                    <a:extLst>
                      <a:ext uri="{FF2B5EF4-FFF2-40B4-BE49-F238E27FC236}">
                        <a16:creationId xmlns:a16="http://schemas.microsoft.com/office/drawing/2014/main" id="{858A50CC-E668-E71C-3E73-8851BEA0B475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89056" y="4684194"/>
                    <a:ext cx="26231" cy="23496"/>
                  </a:xfrm>
                  <a:custGeom>
                    <a:avLst/>
                    <a:gdLst>
                      <a:gd name="connsiteX0" fmla="*/ 16527 w 26231"/>
                      <a:gd name="connsiteY0" fmla="*/ 24314 h 23496"/>
                      <a:gd name="connsiteX1" fmla="*/ 3460 w 26231"/>
                      <a:gd name="connsiteY1" fmla="*/ 13758 h 23496"/>
                      <a:gd name="connsiteX2" fmla="*/ 5346 w 26231"/>
                      <a:gd name="connsiteY2" fmla="*/ 13014 h 23496"/>
                      <a:gd name="connsiteX3" fmla="*/ 6834 w 26231"/>
                      <a:gd name="connsiteY3" fmla="*/ 13467 h 23496"/>
                      <a:gd name="connsiteX4" fmla="*/ 21787 w 26231"/>
                      <a:gd name="connsiteY4" fmla="*/ 16778 h 23496"/>
                      <a:gd name="connsiteX5" fmla="*/ 16362 w 26231"/>
                      <a:gd name="connsiteY5" fmla="*/ 3542 h 23496"/>
                      <a:gd name="connsiteX6" fmla="*/ 15998 w 26231"/>
                      <a:gd name="connsiteY6" fmla="*/ 2110 h 23496"/>
                      <a:gd name="connsiteX7" fmla="*/ 17817 w 26231"/>
                      <a:gd name="connsiteY7" fmla="*/ 826 h 23496"/>
                      <a:gd name="connsiteX8" fmla="*/ 28205 w 26231"/>
                      <a:gd name="connsiteY8" fmla="*/ 13315 h 23496"/>
                      <a:gd name="connsiteX9" fmla="*/ 16527 w 26231"/>
                      <a:gd name="connsiteY9" fmla="*/ 24314 h 23496"/>
                      <a:gd name="connsiteX10" fmla="*/ 16527 w 26231"/>
                      <a:gd name="connsiteY10" fmla="*/ 24314 h 234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231" h="23496">
                        <a:moveTo>
                          <a:pt x="16527" y="24314"/>
                        </a:moveTo>
                        <a:cubicBezTo>
                          <a:pt x="12392" y="24463"/>
                          <a:pt x="-2561" y="19342"/>
                          <a:pt x="3460" y="13758"/>
                        </a:cubicBezTo>
                        <a:cubicBezTo>
                          <a:pt x="3989" y="13291"/>
                          <a:pt x="4651" y="13030"/>
                          <a:pt x="5346" y="13014"/>
                        </a:cubicBezTo>
                        <a:cubicBezTo>
                          <a:pt x="5875" y="13017"/>
                          <a:pt x="6404" y="13175"/>
                          <a:pt x="6834" y="13467"/>
                        </a:cubicBezTo>
                        <a:cubicBezTo>
                          <a:pt x="10506" y="16424"/>
                          <a:pt x="17354" y="21585"/>
                          <a:pt x="21787" y="16778"/>
                        </a:cubicBezTo>
                        <a:cubicBezTo>
                          <a:pt x="26087" y="11548"/>
                          <a:pt x="19372" y="5034"/>
                          <a:pt x="16362" y="3542"/>
                        </a:cubicBezTo>
                        <a:cubicBezTo>
                          <a:pt x="15932" y="3188"/>
                          <a:pt x="15799" y="2609"/>
                          <a:pt x="15998" y="2110"/>
                        </a:cubicBezTo>
                        <a:cubicBezTo>
                          <a:pt x="16262" y="1329"/>
                          <a:pt x="16990" y="810"/>
                          <a:pt x="17817" y="826"/>
                        </a:cubicBezTo>
                        <a:cubicBezTo>
                          <a:pt x="24004" y="1299"/>
                          <a:pt x="28966" y="7092"/>
                          <a:pt x="28205" y="13315"/>
                        </a:cubicBezTo>
                        <a:cubicBezTo>
                          <a:pt x="27841" y="19296"/>
                          <a:pt x="22647" y="24569"/>
                          <a:pt x="16527" y="24314"/>
                        </a:cubicBezTo>
                        <a:lnTo>
                          <a:pt x="16527" y="2431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4" name="Forma Livre: Forma 43">
                    <a:extLst>
                      <a:ext uri="{FF2B5EF4-FFF2-40B4-BE49-F238E27FC236}">
                        <a16:creationId xmlns:a16="http://schemas.microsoft.com/office/drawing/2014/main" id="{5B85D8C2-443D-13EA-0647-A15F48498CEA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816302" y="4661524"/>
                    <a:ext cx="12471" cy="20894"/>
                  </a:xfrm>
                  <a:custGeom>
                    <a:avLst/>
                    <a:gdLst>
                      <a:gd name="connsiteX0" fmla="*/ 8269 w 12471"/>
                      <a:gd name="connsiteY0" fmla="*/ 21721 h 20894"/>
                      <a:gd name="connsiteX1" fmla="*/ 2050 w 12471"/>
                      <a:gd name="connsiteY1" fmla="*/ 11221 h 20894"/>
                      <a:gd name="connsiteX2" fmla="*/ 14522 w 12471"/>
                      <a:gd name="connsiteY2" fmla="*/ 11221 h 20894"/>
                      <a:gd name="connsiteX3" fmla="*/ 8269 w 12471"/>
                      <a:gd name="connsiteY3" fmla="*/ 21721 h 20894"/>
                      <a:gd name="connsiteX4" fmla="*/ 8269 w 12471"/>
                      <a:gd name="connsiteY4" fmla="*/ 21721 h 208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471" h="20894">
                        <a:moveTo>
                          <a:pt x="8269" y="21721"/>
                        </a:moveTo>
                        <a:cubicBezTo>
                          <a:pt x="3505" y="21290"/>
                          <a:pt x="2050" y="15237"/>
                          <a:pt x="2050" y="11221"/>
                        </a:cubicBezTo>
                        <a:cubicBezTo>
                          <a:pt x="2215" y="-2654"/>
                          <a:pt x="14356" y="-2624"/>
                          <a:pt x="14522" y="11221"/>
                        </a:cubicBezTo>
                        <a:cubicBezTo>
                          <a:pt x="14489" y="15233"/>
                          <a:pt x="13066" y="21297"/>
                          <a:pt x="8269" y="21721"/>
                        </a:cubicBezTo>
                        <a:lnTo>
                          <a:pt x="8269" y="2172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5" name="Forma Livre: Forma 44">
                    <a:extLst>
                      <a:ext uri="{FF2B5EF4-FFF2-40B4-BE49-F238E27FC236}">
                        <a16:creationId xmlns:a16="http://schemas.microsoft.com/office/drawing/2014/main" id="{30EC8CE6-03D5-EB6C-3546-58DFBAEC800C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97499" y="4628717"/>
                    <a:ext cx="30129" cy="21185"/>
                  </a:xfrm>
                  <a:custGeom>
                    <a:avLst/>
                    <a:gdLst>
                      <a:gd name="connsiteX0" fmla="*/ 5569 w 30129"/>
                      <a:gd name="connsiteY0" fmla="*/ 22011 h 21185"/>
                      <a:gd name="connsiteX1" fmla="*/ 2294 w 30129"/>
                      <a:gd name="connsiteY1" fmla="*/ 17929 h 21185"/>
                      <a:gd name="connsiteX2" fmla="*/ 2327 w 30129"/>
                      <a:gd name="connsiteY2" fmla="*/ 12345 h 21185"/>
                      <a:gd name="connsiteX3" fmla="*/ 10101 w 30129"/>
                      <a:gd name="connsiteY3" fmla="*/ 2375 h 21185"/>
                      <a:gd name="connsiteX4" fmla="*/ 32133 w 30129"/>
                      <a:gd name="connsiteY4" fmla="*/ 13133 h 21185"/>
                      <a:gd name="connsiteX5" fmla="*/ 30578 w 30129"/>
                      <a:gd name="connsiteY5" fmla="*/ 15538 h 21185"/>
                      <a:gd name="connsiteX6" fmla="*/ 27965 w 30129"/>
                      <a:gd name="connsiteY6" fmla="*/ 16308 h 21185"/>
                      <a:gd name="connsiteX7" fmla="*/ 23367 w 30129"/>
                      <a:gd name="connsiteY7" fmla="*/ 12593 h 21185"/>
                      <a:gd name="connsiteX8" fmla="*/ 12318 w 30129"/>
                      <a:gd name="connsiteY8" fmla="*/ 10668 h 21185"/>
                      <a:gd name="connsiteX9" fmla="*/ 7918 w 30129"/>
                      <a:gd name="connsiteY9" fmla="*/ 16242 h 21185"/>
                      <a:gd name="connsiteX10" fmla="*/ 7190 w 30129"/>
                      <a:gd name="connsiteY10" fmla="*/ 18459 h 21185"/>
                      <a:gd name="connsiteX11" fmla="*/ 5701 w 30129"/>
                      <a:gd name="connsiteY11" fmla="*/ 21959 h 21185"/>
                      <a:gd name="connsiteX12" fmla="*/ 5569 w 30129"/>
                      <a:gd name="connsiteY12" fmla="*/ 22011 h 21185"/>
                      <a:gd name="connsiteX13" fmla="*/ 5569 w 30129"/>
                      <a:gd name="connsiteY13" fmla="*/ 22011 h 2118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30129" h="21185">
                        <a:moveTo>
                          <a:pt x="5569" y="22011"/>
                        </a:moveTo>
                        <a:cubicBezTo>
                          <a:pt x="3485" y="21582"/>
                          <a:pt x="2625" y="19530"/>
                          <a:pt x="2294" y="17929"/>
                        </a:cubicBezTo>
                        <a:cubicBezTo>
                          <a:pt x="1963" y="16083"/>
                          <a:pt x="1963" y="14188"/>
                          <a:pt x="2327" y="12345"/>
                        </a:cubicBezTo>
                        <a:cubicBezTo>
                          <a:pt x="3320" y="8104"/>
                          <a:pt x="6198" y="4323"/>
                          <a:pt x="10101" y="2375"/>
                        </a:cubicBezTo>
                        <a:cubicBezTo>
                          <a:pt x="17875" y="-1847"/>
                          <a:pt x="33126" y="2831"/>
                          <a:pt x="32133" y="13133"/>
                        </a:cubicBezTo>
                        <a:cubicBezTo>
                          <a:pt x="31968" y="14108"/>
                          <a:pt x="31405" y="14969"/>
                          <a:pt x="30578" y="15538"/>
                        </a:cubicBezTo>
                        <a:cubicBezTo>
                          <a:pt x="29818" y="16057"/>
                          <a:pt x="28891" y="16325"/>
                          <a:pt x="27965" y="16308"/>
                        </a:cubicBezTo>
                        <a:cubicBezTo>
                          <a:pt x="25815" y="16355"/>
                          <a:pt x="23499" y="14869"/>
                          <a:pt x="23367" y="12593"/>
                        </a:cubicBezTo>
                        <a:cubicBezTo>
                          <a:pt x="21184" y="9447"/>
                          <a:pt x="15725" y="8494"/>
                          <a:pt x="12318" y="10668"/>
                        </a:cubicBezTo>
                        <a:cubicBezTo>
                          <a:pt x="10532" y="11770"/>
                          <a:pt x="9076" y="13645"/>
                          <a:pt x="7918" y="16242"/>
                        </a:cubicBezTo>
                        <a:cubicBezTo>
                          <a:pt x="7620" y="16963"/>
                          <a:pt x="7389" y="17704"/>
                          <a:pt x="7190" y="18459"/>
                        </a:cubicBezTo>
                        <a:cubicBezTo>
                          <a:pt x="6826" y="19689"/>
                          <a:pt x="6463" y="20963"/>
                          <a:pt x="5701" y="21959"/>
                        </a:cubicBezTo>
                        <a:cubicBezTo>
                          <a:pt x="5668" y="21995"/>
                          <a:pt x="5636" y="22015"/>
                          <a:pt x="5569" y="22011"/>
                        </a:cubicBezTo>
                        <a:lnTo>
                          <a:pt x="5569" y="220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6" name="Forma Livre: Forma 45">
                    <a:extLst>
                      <a:ext uri="{FF2B5EF4-FFF2-40B4-BE49-F238E27FC236}">
                        <a16:creationId xmlns:a16="http://schemas.microsoft.com/office/drawing/2014/main" id="{0E39E686-6070-D135-DC61-16D44BF84E52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67091" y="4672627"/>
                    <a:ext cx="12471" cy="20894"/>
                  </a:xfrm>
                  <a:custGeom>
                    <a:avLst/>
                    <a:gdLst>
                      <a:gd name="connsiteX0" fmla="*/ 8269 w 12471"/>
                      <a:gd name="connsiteY0" fmla="*/ 21721 h 20894"/>
                      <a:gd name="connsiteX1" fmla="*/ 2050 w 12471"/>
                      <a:gd name="connsiteY1" fmla="*/ 11221 h 20894"/>
                      <a:gd name="connsiteX2" fmla="*/ 14522 w 12471"/>
                      <a:gd name="connsiteY2" fmla="*/ 11221 h 20894"/>
                      <a:gd name="connsiteX3" fmla="*/ 8269 w 12471"/>
                      <a:gd name="connsiteY3" fmla="*/ 21721 h 20894"/>
                      <a:gd name="connsiteX4" fmla="*/ 8269 w 12471"/>
                      <a:gd name="connsiteY4" fmla="*/ 21721 h 208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471" h="20894">
                        <a:moveTo>
                          <a:pt x="8269" y="21721"/>
                        </a:moveTo>
                        <a:cubicBezTo>
                          <a:pt x="3505" y="21290"/>
                          <a:pt x="2050" y="15237"/>
                          <a:pt x="2050" y="11221"/>
                        </a:cubicBezTo>
                        <a:cubicBezTo>
                          <a:pt x="2215" y="-2654"/>
                          <a:pt x="14356" y="-2624"/>
                          <a:pt x="14522" y="11221"/>
                        </a:cubicBezTo>
                        <a:cubicBezTo>
                          <a:pt x="14489" y="15233"/>
                          <a:pt x="13066" y="21297"/>
                          <a:pt x="8269" y="21721"/>
                        </a:cubicBezTo>
                        <a:lnTo>
                          <a:pt x="8269" y="2172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sp>
                <p:nvSpPr>
                  <p:cNvPr id="47" name="Forma Livre: Forma 46">
                    <a:extLst>
                      <a:ext uri="{FF2B5EF4-FFF2-40B4-BE49-F238E27FC236}">
                        <a16:creationId xmlns:a16="http://schemas.microsoft.com/office/drawing/2014/main" id="{11A9EAD6-5113-A0BC-3E9C-A01AFBF246FB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748288" y="4639820"/>
                    <a:ext cx="30129" cy="21185"/>
                  </a:xfrm>
                  <a:custGeom>
                    <a:avLst/>
                    <a:gdLst>
                      <a:gd name="connsiteX0" fmla="*/ 5569 w 30129"/>
                      <a:gd name="connsiteY0" fmla="*/ 22011 h 21185"/>
                      <a:gd name="connsiteX1" fmla="*/ 2294 w 30129"/>
                      <a:gd name="connsiteY1" fmla="*/ 17929 h 21185"/>
                      <a:gd name="connsiteX2" fmla="*/ 2327 w 30129"/>
                      <a:gd name="connsiteY2" fmla="*/ 12345 h 21185"/>
                      <a:gd name="connsiteX3" fmla="*/ 10101 w 30129"/>
                      <a:gd name="connsiteY3" fmla="*/ 2375 h 21185"/>
                      <a:gd name="connsiteX4" fmla="*/ 32133 w 30129"/>
                      <a:gd name="connsiteY4" fmla="*/ 13133 h 21185"/>
                      <a:gd name="connsiteX5" fmla="*/ 30578 w 30129"/>
                      <a:gd name="connsiteY5" fmla="*/ 15538 h 21185"/>
                      <a:gd name="connsiteX6" fmla="*/ 27965 w 30129"/>
                      <a:gd name="connsiteY6" fmla="*/ 16308 h 21185"/>
                      <a:gd name="connsiteX7" fmla="*/ 23367 w 30129"/>
                      <a:gd name="connsiteY7" fmla="*/ 12593 h 21185"/>
                      <a:gd name="connsiteX8" fmla="*/ 12318 w 30129"/>
                      <a:gd name="connsiteY8" fmla="*/ 10668 h 21185"/>
                      <a:gd name="connsiteX9" fmla="*/ 7918 w 30129"/>
                      <a:gd name="connsiteY9" fmla="*/ 16242 h 21185"/>
                      <a:gd name="connsiteX10" fmla="*/ 7190 w 30129"/>
                      <a:gd name="connsiteY10" fmla="*/ 18459 h 21185"/>
                      <a:gd name="connsiteX11" fmla="*/ 5701 w 30129"/>
                      <a:gd name="connsiteY11" fmla="*/ 21959 h 21185"/>
                      <a:gd name="connsiteX12" fmla="*/ 5569 w 30129"/>
                      <a:gd name="connsiteY12" fmla="*/ 22011 h 21185"/>
                      <a:gd name="connsiteX13" fmla="*/ 5569 w 30129"/>
                      <a:gd name="connsiteY13" fmla="*/ 22011 h 2118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30129" h="21185">
                        <a:moveTo>
                          <a:pt x="5569" y="22011"/>
                        </a:moveTo>
                        <a:cubicBezTo>
                          <a:pt x="3485" y="21582"/>
                          <a:pt x="2625" y="19530"/>
                          <a:pt x="2294" y="17929"/>
                        </a:cubicBezTo>
                        <a:cubicBezTo>
                          <a:pt x="1963" y="16083"/>
                          <a:pt x="1963" y="14188"/>
                          <a:pt x="2327" y="12345"/>
                        </a:cubicBezTo>
                        <a:cubicBezTo>
                          <a:pt x="3320" y="8104"/>
                          <a:pt x="6198" y="4323"/>
                          <a:pt x="10101" y="2375"/>
                        </a:cubicBezTo>
                        <a:cubicBezTo>
                          <a:pt x="17875" y="-1847"/>
                          <a:pt x="33126" y="2831"/>
                          <a:pt x="32133" y="13133"/>
                        </a:cubicBezTo>
                        <a:cubicBezTo>
                          <a:pt x="31968" y="14108"/>
                          <a:pt x="31405" y="14969"/>
                          <a:pt x="30578" y="15538"/>
                        </a:cubicBezTo>
                        <a:cubicBezTo>
                          <a:pt x="29818" y="16057"/>
                          <a:pt x="28891" y="16325"/>
                          <a:pt x="27965" y="16308"/>
                        </a:cubicBezTo>
                        <a:cubicBezTo>
                          <a:pt x="25815" y="16355"/>
                          <a:pt x="23499" y="14869"/>
                          <a:pt x="23367" y="12593"/>
                        </a:cubicBezTo>
                        <a:cubicBezTo>
                          <a:pt x="21184" y="9447"/>
                          <a:pt x="15725" y="8494"/>
                          <a:pt x="12318" y="10668"/>
                        </a:cubicBezTo>
                        <a:cubicBezTo>
                          <a:pt x="10532" y="11770"/>
                          <a:pt x="9076" y="13645"/>
                          <a:pt x="7918" y="16242"/>
                        </a:cubicBezTo>
                        <a:cubicBezTo>
                          <a:pt x="7620" y="16963"/>
                          <a:pt x="7389" y="17704"/>
                          <a:pt x="7190" y="18459"/>
                        </a:cubicBezTo>
                        <a:cubicBezTo>
                          <a:pt x="6826" y="19689"/>
                          <a:pt x="6463" y="20963"/>
                          <a:pt x="5701" y="21959"/>
                        </a:cubicBezTo>
                        <a:cubicBezTo>
                          <a:pt x="5668" y="21995"/>
                          <a:pt x="5636" y="22015"/>
                          <a:pt x="5569" y="22011"/>
                        </a:cubicBezTo>
                        <a:lnTo>
                          <a:pt x="5569" y="220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</p:grpSp>
          </p:grpSp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E625620C-4801-CCBC-4356-B2A8B0856A5E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1511485" y="3720907"/>
                <a:ext cx="374830" cy="381916"/>
                <a:chOff x="1297783" y="1504308"/>
                <a:chExt cx="570086" cy="579651"/>
              </a:xfrm>
            </p:grpSpPr>
            <p:grpSp>
              <p:nvGrpSpPr>
                <p:cNvPr id="16" name="Gráfico 53" descr="Mulher segurando um laptop">
                  <a:extLst>
                    <a:ext uri="{FF2B5EF4-FFF2-40B4-BE49-F238E27FC236}">
                      <a16:creationId xmlns:a16="http://schemas.microsoft.com/office/drawing/2014/main" id="{FA473C92-D22A-9F47-DAE8-BEB990D6D9A3}"/>
                    </a:ext>
                  </a:extLst>
                </p:cNvPr>
                <p:cNvGrpSpPr>
                  <a:grpSpLocks/>
                </p:cNvGrpSpPr>
                <p:nvPr/>
              </p:nvGrpSpPr>
              <p:grpSpPr>
                <a:xfrm>
                  <a:off x="1297783" y="1504308"/>
                  <a:ext cx="570086" cy="579651"/>
                  <a:chOff x="1500888" y="1726703"/>
                  <a:chExt cx="570086" cy="579651"/>
                </a:xfrm>
              </p:grpSpPr>
              <p:grpSp>
                <p:nvGrpSpPr>
                  <p:cNvPr id="18" name="Gráfico 53" descr="Mulher segurando um laptop">
                    <a:extLst>
                      <a:ext uri="{FF2B5EF4-FFF2-40B4-BE49-F238E27FC236}">
                        <a16:creationId xmlns:a16="http://schemas.microsoft.com/office/drawing/2014/main" id="{F79E70F9-387D-7A5B-F4AE-6955CE14460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500888" y="1912873"/>
                    <a:ext cx="570086" cy="393481"/>
                    <a:chOff x="1500888" y="1912873"/>
                    <a:chExt cx="570086" cy="393481"/>
                  </a:xfrm>
                </p:grpSpPr>
                <p:sp>
                  <p:nvSpPr>
                    <p:cNvPr id="23" name="Forma Livre: Forma 22">
                      <a:extLst>
                        <a:ext uri="{FF2B5EF4-FFF2-40B4-BE49-F238E27FC236}">
                          <a16:creationId xmlns:a16="http://schemas.microsoft.com/office/drawing/2014/main" id="{7AFFCD48-B1CF-AA5E-325A-0E3F4614BFF0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05866" y="1912873"/>
                      <a:ext cx="563022" cy="388239"/>
                    </a:xfrm>
                    <a:custGeom>
                      <a:avLst/>
                      <a:gdLst>
                        <a:gd name="connsiteX0" fmla="*/ 149829 w 563022"/>
                        <a:gd name="connsiteY0" fmla="*/ 4050 h 388239"/>
                        <a:gd name="connsiteX1" fmla="*/ 153385 w 563022"/>
                        <a:gd name="connsiteY1" fmla="*/ 33040 h 388239"/>
                        <a:gd name="connsiteX2" fmla="*/ 136459 w 563022"/>
                        <a:gd name="connsiteY2" fmla="*/ 48852 h 388239"/>
                        <a:gd name="connsiteX3" fmla="*/ 132677 w 563022"/>
                        <a:gd name="connsiteY3" fmla="*/ 47048 h 388239"/>
                        <a:gd name="connsiteX4" fmla="*/ 57050 w 563022"/>
                        <a:gd name="connsiteY4" fmla="*/ 75223 h 388239"/>
                        <a:gd name="connsiteX5" fmla="*/ 28025 w 563022"/>
                        <a:gd name="connsiteY5" fmla="*/ 102199 h 388239"/>
                        <a:gd name="connsiteX6" fmla="*/ 437 w 563022"/>
                        <a:gd name="connsiteY6" fmla="*/ 244035 h 388239"/>
                        <a:gd name="connsiteX7" fmla="*/ 10799 w 563022"/>
                        <a:gd name="connsiteY7" fmla="*/ 337365 h 388239"/>
                        <a:gd name="connsiteX8" fmla="*/ 38909 w 563022"/>
                        <a:gd name="connsiteY8" fmla="*/ 355167 h 388239"/>
                        <a:gd name="connsiteX9" fmla="*/ 42198 w 563022"/>
                        <a:gd name="connsiteY9" fmla="*/ 359374 h 388239"/>
                        <a:gd name="connsiteX10" fmla="*/ 38661 w 563022"/>
                        <a:gd name="connsiteY10" fmla="*/ 380466 h 388239"/>
                        <a:gd name="connsiteX11" fmla="*/ 42716 w 563022"/>
                        <a:gd name="connsiteY11" fmla="*/ 385497 h 388239"/>
                        <a:gd name="connsiteX12" fmla="*/ 196119 w 563022"/>
                        <a:gd name="connsiteY12" fmla="*/ 386386 h 388239"/>
                        <a:gd name="connsiteX13" fmla="*/ 329651 w 563022"/>
                        <a:gd name="connsiteY13" fmla="*/ 366489 h 388239"/>
                        <a:gd name="connsiteX14" fmla="*/ 327454 w 563022"/>
                        <a:gd name="connsiteY14" fmla="*/ 325750 h 388239"/>
                        <a:gd name="connsiteX15" fmla="*/ 329677 w 563022"/>
                        <a:gd name="connsiteY15" fmla="*/ 323633 h 388239"/>
                        <a:gd name="connsiteX16" fmla="*/ 413237 w 563022"/>
                        <a:gd name="connsiteY16" fmla="*/ 309470 h 388239"/>
                        <a:gd name="connsiteX17" fmla="*/ 487592 w 563022"/>
                        <a:gd name="connsiteY17" fmla="*/ 294599 h 388239"/>
                        <a:gd name="connsiteX18" fmla="*/ 496643 w 563022"/>
                        <a:gd name="connsiteY18" fmla="*/ 262343 h 388239"/>
                        <a:gd name="connsiteX19" fmla="*/ 498834 w 563022"/>
                        <a:gd name="connsiteY19" fmla="*/ 258977 h 388239"/>
                        <a:gd name="connsiteX20" fmla="*/ 516308 w 563022"/>
                        <a:gd name="connsiteY20" fmla="*/ 237164 h 388239"/>
                        <a:gd name="connsiteX21" fmla="*/ 558175 w 563022"/>
                        <a:gd name="connsiteY21" fmla="*/ 110876 h 388239"/>
                        <a:gd name="connsiteX22" fmla="*/ 561161 w 563022"/>
                        <a:gd name="connsiteY22" fmla="*/ 80080 h 388239"/>
                        <a:gd name="connsiteX23" fmla="*/ 539010 w 563022"/>
                        <a:gd name="connsiteY23" fmla="*/ 75158 h 388239"/>
                        <a:gd name="connsiteX24" fmla="*/ 448212 w 563022"/>
                        <a:gd name="connsiteY24" fmla="*/ 75638 h 388239"/>
                        <a:gd name="connsiteX25" fmla="*/ 396932 w 563022"/>
                        <a:gd name="connsiteY25" fmla="*/ 92046 h 388239"/>
                        <a:gd name="connsiteX26" fmla="*/ 364213 w 563022"/>
                        <a:gd name="connsiteY26" fmla="*/ 212526 h 388239"/>
                        <a:gd name="connsiteX27" fmla="*/ 360744 w 563022"/>
                        <a:gd name="connsiteY27" fmla="*/ 212327 h 388239"/>
                        <a:gd name="connsiteX28" fmla="*/ 349754 w 563022"/>
                        <a:gd name="connsiteY28" fmla="*/ 144965 h 388239"/>
                        <a:gd name="connsiteX29" fmla="*/ 312757 w 563022"/>
                        <a:gd name="connsiteY29" fmla="*/ 93583 h 388239"/>
                        <a:gd name="connsiteX30" fmla="*/ 259912 w 563022"/>
                        <a:gd name="connsiteY30" fmla="*/ 65585 h 388239"/>
                        <a:gd name="connsiteX31" fmla="*/ 239126 w 563022"/>
                        <a:gd name="connsiteY31" fmla="*/ 64216 h 388239"/>
                        <a:gd name="connsiteX32" fmla="*/ 234169 w 563022"/>
                        <a:gd name="connsiteY32" fmla="*/ 36412 h 388239"/>
                        <a:gd name="connsiteX33" fmla="*/ 232736 w 563022"/>
                        <a:gd name="connsiteY33" fmla="*/ 23811 h 388239"/>
                        <a:gd name="connsiteX34" fmla="*/ 152297 w 563022"/>
                        <a:gd name="connsiteY34" fmla="*/ 85 h 388239"/>
                        <a:gd name="connsiteX35" fmla="*/ 149829 w 563022"/>
                        <a:gd name="connsiteY35" fmla="*/ 4050 h 38823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</a:cxnLst>
                      <a:rect l="l" t="t" r="r" b="b"/>
                      <a:pathLst>
                        <a:path w="563022" h="388239">
                          <a:moveTo>
                            <a:pt x="149829" y="4050"/>
                          </a:moveTo>
                          <a:cubicBezTo>
                            <a:pt x="149829" y="4050"/>
                            <a:pt x="158172" y="19775"/>
                            <a:pt x="153385" y="33040"/>
                          </a:cubicBezTo>
                          <a:cubicBezTo>
                            <a:pt x="148811" y="45718"/>
                            <a:pt x="142611" y="68268"/>
                            <a:pt x="136459" y="48852"/>
                          </a:cubicBezTo>
                          <a:cubicBezTo>
                            <a:pt x="135956" y="47270"/>
                            <a:pt x="134220" y="46442"/>
                            <a:pt x="132677" y="47048"/>
                          </a:cubicBezTo>
                          <a:cubicBezTo>
                            <a:pt x="124583" y="50221"/>
                            <a:pt x="99661" y="59865"/>
                            <a:pt x="57050" y="75223"/>
                          </a:cubicBezTo>
                          <a:cubicBezTo>
                            <a:pt x="42088" y="80615"/>
                            <a:pt x="32335" y="94375"/>
                            <a:pt x="28025" y="102199"/>
                          </a:cubicBezTo>
                          <a:cubicBezTo>
                            <a:pt x="16162" y="123735"/>
                            <a:pt x="2411" y="183630"/>
                            <a:pt x="437" y="244035"/>
                          </a:cubicBezTo>
                          <a:cubicBezTo>
                            <a:pt x="-646" y="277112"/>
                            <a:pt x="-546" y="310759"/>
                            <a:pt x="10799" y="337365"/>
                          </a:cubicBezTo>
                          <a:cubicBezTo>
                            <a:pt x="10799" y="337365"/>
                            <a:pt x="19692" y="353931"/>
                            <a:pt x="38909" y="355167"/>
                          </a:cubicBezTo>
                          <a:cubicBezTo>
                            <a:pt x="41028" y="355303"/>
                            <a:pt x="42549" y="357277"/>
                            <a:pt x="42198" y="359374"/>
                          </a:cubicBezTo>
                          <a:lnTo>
                            <a:pt x="38661" y="380466"/>
                          </a:lnTo>
                          <a:cubicBezTo>
                            <a:pt x="38291" y="383004"/>
                            <a:pt x="40156" y="385323"/>
                            <a:pt x="42716" y="385497"/>
                          </a:cubicBezTo>
                          <a:cubicBezTo>
                            <a:pt x="60509" y="386702"/>
                            <a:pt x="125884" y="390473"/>
                            <a:pt x="196119" y="386386"/>
                          </a:cubicBezTo>
                          <a:cubicBezTo>
                            <a:pt x="242563" y="383683"/>
                            <a:pt x="291643" y="381406"/>
                            <a:pt x="329651" y="366489"/>
                          </a:cubicBezTo>
                          <a:lnTo>
                            <a:pt x="327454" y="325750"/>
                          </a:lnTo>
                          <a:cubicBezTo>
                            <a:pt x="327387" y="324509"/>
                            <a:pt x="328437" y="323562"/>
                            <a:pt x="329677" y="323633"/>
                          </a:cubicBezTo>
                          <a:cubicBezTo>
                            <a:pt x="348865" y="324716"/>
                            <a:pt x="375718" y="326948"/>
                            <a:pt x="413237" y="309470"/>
                          </a:cubicBezTo>
                          <a:cubicBezTo>
                            <a:pt x="413237" y="309470"/>
                            <a:pt x="475284" y="312753"/>
                            <a:pt x="487592" y="294599"/>
                          </a:cubicBezTo>
                          <a:cubicBezTo>
                            <a:pt x="499900" y="276445"/>
                            <a:pt x="496643" y="262343"/>
                            <a:pt x="496643" y="262343"/>
                          </a:cubicBezTo>
                          <a:cubicBezTo>
                            <a:pt x="497014" y="261022"/>
                            <a:pt x="497780" y="259853"/>
                            <a:pt x="498834" y="258977"/>
                          </a:cubicBezTo>
                          <a:cubicBezTo>
                            <a:pt x="502290" y="256114"/>
                            <a:pt x="510597" y="248489"/>
                            <a:pt x="516308" y="237164"/>
                          </a:cubicBezTo>
                          <a:cubicBezTo>
                            <a:pt x="534359" y="201372"/>
                            <a:pt x="558175" y="110876"/>
                            <a:pt x="558175" y="110876"/>
                          </a:cubicBezTo>
                          <a:cubicBezTo>
                            <a:pt x="558175" y="110876"/>
                            <a:pt x="566679" y="91283"/>
                            <a:pt x="561161" y="80080"/>
                          </a:cubicBezTo>
                          <a:cubicBezTo>
                            <a:pt x="558349" y="74372"/>
                            <a:pt x="551263" y="74984"/>
                            <a:pt x="539010" y="75158"/>
                          </a:cubicBezTo>
                          <a:cubicBezTo>
                            <a:pt x="517210" y="75467"/>
                            <a:pt x="480416" y="74817"/>
                            <a:pt x="448212" y="75638"/>
                          </a:cubicBezTo>
                          <a:cubicBezTo>
                            <a:pt x="422929" y="76282"/>
                            <a:pt x="404186" y="78750"/>
                            <a:pt x="396932" y="92046"/>
                          </a:cubicBezTo>
                          <a:lnTo>
                            <a:pt x="364213" y="212526"/>
                          </a:lnTo>
                          <a:cubicBezTo>
                            <a:pt x="363694" y="214359"/>
                            <a:pt x="361050" y="214208"/>
                            <a:pt x="360744" y="212327"/>
                          </a:cubicBezTo>
                          <a:lnTo>
                            <a:pt x="349754" y="144965"/>
                          </a:lnTo>
                          <a:cubicBezTo>
                            <a:pt x="349754" y="144965"/>
                            <a:pt x="346458" y="110380"/>
                            <a:pt x="312757" y="93583"/>
                          </a:cubicBezTo>
                          <a:cubicBezTo>
                            <a:pt x="279055" y="76788"/>
                            <a:pt x="264972" y="69686"/>
                            <a:pt x="259912" y="65585"/>
                          </a:cubicBezTo>
                          <a:cubicBezTo>
                            <a:pt x="254852" y="61482"/>
                            <a:pt x="239126" y="64216"/>
                            <a:pt x="239126" y="64216"/>
                          </a:cubicBezTo>
                          <a:cubicBezTo>
                            <a:pt x="237902" y="62937"/>
                            <a:pt x="234369" y="38171"/>
                            <a:pt x="234169" y="36412"/>
                          </a:cubicBezTo>
                          <a:lnTo>
                            <a:pt x="232736" y="23811"/>
                          </a:lnTo>
                          <a:lnTo>
                            <a:pt x="152297" y="85"/>
                          </a:lnTo>
                          <a:cubicBezTo>
                            <a:pt x="150296" y="-492"/>
                            <a:pt x="149964" y="1979"/>
                            <a:pt x="149829" y="40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r>
                        <a:rPr lang="pt-BR" sz="2400"/>
                        <a:t>c</a:t>
                      </a:r>
                    </a:p>
                  </p:txBody>
                </p:sp>
                <p:sp>
                  <p:nvSpPr>
                    <p:cNvPr id="24" name="Forma Livre: Forma 23">
                      <a:extLst>
                        <a:ext uri="{FF2B5EF4-FFF2-40B4-BE49-F238E27FC236}">
                          <a16:creationId xmlns:a16="http://schemas.microsoft.com/office/drawing/2014/main" id="{B80D5A08-73DD-B75C-9CC9-7221F4AFB2C9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508170" y="2178200"/>
                      <a:ext cx="73038" cy="65410"/>
                    </a:xfrm>
                    <a:custGeom>
                      <a:avLst/>
                      <a:gdLst>
                        <a:gd name="connsiteX0" fmla="*/ 73038 w 73038"/>
                        <a:gd name="connsiteY0" fmla="*/ 3484 h 65410"/>
                        <a:gd name="connsiteX1" fmla="*/ 925 w 73038"/>
                        <a:gd name="connsiteY1" fmla="*/ 10628 h 65410"/>
                        <a:gd name="connsiteX2" fmla="*/ 3 w 73038"/>
                        <a:gd name="connsiteY2" fmla="*/ 12596 h 65410"/>
                        <a:gd name="connsiteX3" fmla="*/ 3108 w 73038"/>
                        <a:gd name="connsiteY3" fmla="*/ 42890 h 65410"/>
                        <a:gd name="connsiteX4" fmla="*/ 7972 w 73038"/>
                        <a:gd name="connsiteY4" fmla="*/ 63895 h 65410"/>
                        <a:gd name="connsiteX5" fmla="*/ 12192 w 73038"/>
                        <a:gd name="connsiteY5" fmla="*/ 64198 h 65410"/>
                        <a:gd name="connsiteX6" fmla="*/ 55386 w 73038"/>
                        <a:gd name="connsiteY6" fmla="*/ 16623 h 65410"/>
                        <a:gd name="connsiteX7" fmla="*/ 73038 w 73038"/>
                        <a:gd name="connsiteY7" fmla="*/ 3484 h 6541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73038" h="65410">
                          <a:moveTo>
                            <a:pt x="73038" y="3484"/>
                          </a:moveTo>
                          <a:cubicBezTo>
                            <a:pt x="68644" y="-4395"/>
                            <a:pt x="7235" y="2437"/>
                            <a:pt x="925" y="10628"/>
                          </a:cubicBezTo>
                          <a:cubicBezTo>
                            <a:pt x="309" y="11089"/>
                            <a:pt x="-38" y="11830"/>
                            <a:pt x="3" y="12596"/>
                          </a:cubicBezTo>
                          <a:cubicBezTo>
                            <a:pt x="561" y="23184"/>
                            <a:pt x="1607" y="33375"/>
                            <a:pt x="3108" y="42890"/>
                          </a:cubicBezTo>
                          <a:cubicBezTo>
                            <a:pt x="4126" y="49355"/>
                            <a:pt x="5502" y="56905"/>
                            <a:pt x="7972" y="63895"/>
                          </a:cubicBezTo>
                          <a:cubicBezTo>
                            <a:pt x="8568" y="65747"/>
                            <a:pt x="11335" y="65966"/>
                            <a:pt x="12192" y="64198"/>
                          </a:cubicBezTo>
                          <a:cubicBezTo>
                            <a:pt x="23504" y="44701"/>
                            <a:pt x="38414" y="29938"/>
                            <a:pt x="55386" y="16623"/>
                          </a:cubicBezTo>
                          <a:cubicBezTo>
                            <a:pt x="58920" y="13482"/>
                            <a:pt x="73141" y="7762"/>
                            <a:pt x="73038" y="3484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grpSp>
                  <p:nvGrpSpPr>
                    <p:cNvPr id="25" name="Gráfico 53" descr="Mulher segurando um laptop">
                      <a:extLst>
                        <a:ext uri="{FF2B5EF4-FFF2-40B4-BE49-F238E27FC236}">
                          <a16:creationId xmlns:a16="http://schemas.microsoft.com/office/drawing/2014/main" id="{5795DA9F-524E-7007-D2F0-80A24D47F04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>
                    <a:xfrm>
                      <a:off x="1649340" y="1987643"/>
                      <a:ext cx="140757" cy="318328"/>
                      <a:chOff x="1649340" y="1987643"/>
                      <a:chExt cx="140757" cy="318328"/>
                    </a:xfrm>
                    <a:solidFill>
                      <a:srgbClr val="FFFFFF"/>
                    </a:solidFill>
                  </p:grpSpPr>
                  <p:sp>
                    <p:nvSpPr>
                      <p:cNvPr id="36" name="Forma Livre: Forma 35">
                        <a:extLst>
                          <a:ext uri="{FF2B5EF4-FFF2-40B4-BE49-F238E27FC236}">
                            <a16:creationId xmlns:a16="http://schemas.microsoft.com/office/drawing/2014/main" id="{A5203916-CEAB-1A00-4428-60BD4C79E5F0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670985" y="2210225"/>
                        <a:ext cx="117341" cy="95746"/>
                      </a:xfrm>
                      <a:custGeom>
                        <a:avLst/>
                        <a:gdLst>
                          <a:gd name="connsiteX0" fmla="*/ 116257 w 117341"/>
                          <a:gd name="connsiteY0" fmla="*/ 76250 h 95746"/>
                          <a:gd name="connsiteX1" fmla="*/ 114173 w 117341"/>
                          <a:gd name="connsiteY1" fmla="*/ 56157 h 95746"/>
                          <a:gd name="connsiteX2" fmla="*/ 115194 w 117341"/>
                          <a:gd name="connsiteY2" fmla="*/ 12988 h 95746"/>
                          <a:gd name="connsiteX3" fmla="*/ 115504 w 117341"/>
                          <a:gd name="connsiteY3" fmla="*/ 2607 h 95746"/>
                          <a:gd name="connsiteX4" fmla="*/ 113046 w 117341"/>
                          <a:gd name="connsiteY4" fmla="*/ 11 h 95746"/>
                          <a:gd name="connsiteX5" fmla="*/ 44660 w 117341"/>
                          <a:gd name="connsiteY5" fmla="*/ 6395 h 95746"/>
                          <a:gd name="connsiteX6" fmla="*/ 23952 w 117341"/>
                          <a:gd name="connsiteY6" fmla="*/ 7992 h 95746"/>
                          <a:gd name="connsiteX7" fmla="*/ 1214 w 117341"/>
                          <a:gd name="connsiteY7" fmla="*/ 21083 h 95746"/>
                          <a:gd name="connsiteX8" fmla="*/ 264 w 117341"/>
                          <a:gd name="connsiteY8" fmla="*/ 24185 h 95746"/>
                          <a:gd name="connsiteX9" fmla="*/ 4129 w 117341"/>
                          <a:gd name="connsiteY9" fmla="*/ 82608 h 95746"/>
                          <a:gd name="connsiteX10" fmla="*/ 6748 w 117341"/>
                          <a:gd name="connsiteY10" fmla="*/ 95747 h 95746"/>
                          <a:gd name="connsiteX11" fmla="*/ 113397 w 117341"/>
                          <a:gd name="connsiteY11" fmla="*/ 85691 h 95746"/>
                          <a:gd name="connsiteX12" fmla="*/ 117285 w 117341"/>
                          <a:gd name="connsiteY12" fmla="*/ 81787 h 95746"/>
                          <a:gd name="connsiteX13" fmla="*/ 116257 w 117341"/>
                          <a:gd name="connsiteY13" fmla="*/ 76250 h 9574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</a:cxnLst>
                        <a:rect l="l" t="t" r="r" b="b"/>
                        <a:pathLst>
                          <a:path w="117341" h="95746">
                            <a:moveTo>
                              <a:pt x="116257" y="76250"/>
                            </a:moveTo>
                            <a:cubicBezTo>
                              <a:pt x="113449" y="70169"/>
                              <a:pt x="114273" y="62973"/>
                              <a:pt x="114173" y="56157"/>
                            </a:cubicBezTo>
                            <a:cubicBezTo>
                              <a:pt x="114235" y="41814"/>
                              <a:pt x="115265" y="27390"/>
                              <a:pt x="115194" y="12988"/>
                            </a:cubicBezTo>
                            <a:cubicBezTo>
                              <a:pt x="115136" y="9516"/>
                              <a:pt x="115075" y="5925"/>
                              <a:pt x="115504" y="2607"/>
                            </a:cubicBezTo>
                            <a:cubicBezTo>
                              <a:pt x="115716" y="1212"/>
                              <a:pt x="114457" y="-134"/>
                              <a:pt x="113046" y="11"/>
                            </a:cubicBezTo>
                            <a:cubicBezTo>
                              <a:pt x="92064" y="1596"/>
                              <a:pt x="67159" y="3348"/>
                              <a:pt x="44660" y="6395"/>
                            </a:cubicBezTo>
                            <a:cubicBezTo>
                              <a:pt x="37857" y="7358"/>
                              <a:pt x="30819" y="8353"/>
                              <a:pt x="23952" y="7992"/>
                            </a:cubicBezTo>
                            <a:cubicBezTo>
                              <a:pt x="17036" y="12190"/>
                              <a:pt x="10085" y="16493"/>
                              <a:pt x="1214" y="21083"/>
                            </a:cubicBezTo>
                            <a:cubicBezTo>
                              <a:pt x="100" y="21682"/>
                              <a:pt x="-322" y="23064"/>
                              <a:pt x="264" y="24185"/>
                            </a:cubicBezTo>
                            <a:cubicBezTo>
                              <a:pt x="7647" y="38309"/>
                              <a:pt x="5601" y="70568"/>
                              <a:pt x="4129" y="82608"/>
                            </a:cubicBezTo>
                            <a:cubicBezTo>
                              <a:pt x="3334" y="89112"/>
                              <a:pt x="1659" y="95473"/>
                              <a:pt x="6748" y="95747"/>
                            </a:cubicBezTo>
                            <a:cubicBezTo>
                              <a:pt x="42592" y="94088"/>
                              <a:pt x="78220" y="93273"/>
                              <a:pt x="113397" y="85691"/>
                            </a:cubicBezTo>
                            <a:cubicBezTo>
                              <a:pt x="115066" y="85278"/>
                              <a:pt x="117668" y="83223"/>
                              <a:pt x="117285" y="81787"/>
                            </a:cubicBezTo>
                            <a:cubicBezTo>
                              <a:pt x="117636" y="80038"/>
                              <a:pt x="116232" y="78141"/>
                              <a:pt x="116257" y="76250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7" name="Forma Livre: Forma 36">
                        <a:extLst>
                          <a:ext uri="{FF2B5EF4-FFF2-40B4-BE49-F238E27FC236}">
                            <a16:creationId xmlns:a16="http://schemas.microsoft.com/office/drawing/2014/main" id="{2960D2E0-7A43-A73C-2ECC-88C80AA33567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738770" y="2184630"/>
                        <a:ext cx="51327" cy="15594"/>
                      </a:xfrm>
                      <a:custGeom>
                        <a:avLst/>
                        <a:gdLst>
                          <a:gd name="connsiteX0" fmla="*/ 49265 w 51327"/>
                          <a:gd name="connsiteY0" fmla="*/ 3184 h 15594"/>
                          <a:gd name="connsiteX1" fmla="*/ 38201 w 51327"/>
                          <a:gd name="connsiteY1" fmla="*/ 214 h 15594"/>
                          <a:gd name="connsiteX2" fmla="*/ 36191 w 51327"/>
                          <a:gd name="connsiteY2" fmla="*/ 246 h 15594"/>
                          <a:gd name="connsiteX3" fmla="*/ 10713 w 51327"/>
                          <a:gd name="connsiteY3" fmla="*/ 5596 h 15594"/>
                          <a:gd name="connsiteX4" fmla="*/ 2431 w 51327"/>
                          <a:gd name="connsiteY4" fmla="*/ 10537 h 15594"/>
                          <a:gd name="connsiteX5" fmla="*/ 2231 w 51327"/>
                          <a:gd name="connsiteY5" fmla="*/ 15594 h 15594"/>
                          <a:gd name="connsiteX6" fmla="*/ 48956 w 51327"/>
                          <a:gd name="connsiteY6" fmla="*/ 10995 h 15594"/>
                          <a:gd name="connsiteX7" fmla="*/ 51320 w 51327"/>
                          <a:gd name="connsiteY7" fmla="*/ 5657 h 15594"/>
                          <a:gd name="connsiteX8" fmla="*/ 49265 w 51327"/>
                          <a:gd name="connsiteY8" fmla="*/ 3184 h 1559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51327" h="15594">
                            <a:moveTo>
                              <a:pt x="49265" y="3184"/>
                            </a:moveTo>
                            <a:cubicBezTo>
                              <a:pt x="45242" y="2755"/>
                              <a:pt x="41519" y="1753"/>
                              <a:pt x="38201" y="214"/>
                            </a:cubicBezTo>
                            <a:cubicBezTo>
                              <a:pt x="37563" y="-83"/>
                              <a:pt x="36822" y="-70"/>
                              <a:pt x="36191" y="246"/>
                            </a:cubicBezTo>
                            <a:cubicBezTo>
                              <a:pt x="28129" y="4540"/>
                              <a:pt x="17477" y="7722"/>
                              <a:pt x="10713" y="5596"/>
                            </a:cubicBezTo>
                            <a:cubicBezTo>
                              <a:pt x="8461" y="5139"/>
                              <a:pt x="5742" y="9487"/>
                              <a:pt x="2431" y="10537"/>
                            </a:cubicBezTo>
                            <a:cubicBezTo>
                              <a:pt x="-387" y="11185"/>
                              <a:pt x="-1131" y="15337"/>
                              <a:pt x="2231" y="15594"/>
                            </a:cubicBezTo>
                            <a:cubicBezTo>
                              <a:pt x="12645" y="14373"/>
                              <a:pt x="44894" y="11317"/>
                              <a:pt x="48956" y="10995"/>
                            </a:cubicBezTo>
                            <a:cubicBezTo>
                              <a:pt x="51517" y="10904"/>
                              <a:pt x="51108" y="7377"/>
                              <a:pt x="51320" y="5657"/>
                            </a:cubicBezTo>
                            <a:cubicBezTo>
                              <a:pt x="51417" y="4414"/>
                              <a:pt x="50505" y="3316"/>
                              <a:pt x="49265" y="3184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8" name="Forma Livre: Forma 37">
                        <a:extLst>
                          <a:ext uri="{FF2B5EF4-FFF2-40B4-BE49-F238E27FC236}">
                            <a16:creationId xmlns:a16="http://schemas.microsoft.com/office/drawing/2014/main" id="{CEAF1C50-2B73-AFF3-AFE9-ABFAF102F473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649340" y="1987643"/>
                        <a:ext cx="138081" cy="187880"/>
                      </a:xfrm>
                      <a:custGeom>
                        <a:avLst/>
                        <a:gdLst>
                          <a:gd name="connsiteX0" fmla="*/ 135961 w 138081"/>
                          <a:gd name="connsiteY0" fmla="*/ 148950 h 187880"/>
                          <a:gd name="connsiteX1" fmla="*/ 137758 w 138081"/>
                          <a:gd name="connsiteY1" fmla="*/ 146283 h 187880"/>
                          <a:gd name="connsiteX2" fmla="*/ 118554 w 138081"/>
                          <a:gd name="connsiteY2" fmla="*/ 11507 h 187880"/>
                          <a:gd name="connsiteX3" fmla="*/ 114557 w 138081"/>
                          <a:gd name="connsiteY3" fmla="*/ 10502 h 187880"/>
                          <a:gd name="connsiteX4" fmla="*/ 13506 w 138081"/>
                          <a:gd name="connsiteY4" fmla="*/ 5709 h 187880"/>
                          <a:gd name="connsiteX5" fmla="*/ 0 w 138081"/>
                          <a:gd name="connsiteY5" fmla="*/ 250 h 187880"/>
                          <a:gd name="connsiteX6" fmla="*/ 17397 w 138081"/>
                          <a:gd name="connsiteY6" fmla="*/ 185608 h 187880"/>
                          <a:gd name="connsiteX7" fmla="*/ 20277 w 138081"/>
                          <a:gd name="connsiteY7" fmla="*/ 187805 h 187880"/>
                          <a:gd name="connsiteX8" fmla="*/ 135961 w 138081"/>
                          <a:gd name="connsiteY8" fmla="*/ 148950 h 18788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138081" h="187880">
                            <a:moveTo>
                              <a:pt x="135961" y="148950"/>
                            </a:moveTo>
                            <a:cubicBezTo>
                              <a:pt x="136998" y="148450"/>
                              <a:pt x="137687" y="147429"/>
                              <a:pt x="137758" y="146283"/>
                            </a:cubicBezTo>
                            <a:cubicBezTo>
                              <a:pt x="140396" y="103426"/>
                              <a:pt x="126281" y="47612"/>
                              <a:pt x="118554" y="11507"/>
                            </a:cubicBezTo>
                            <a:cubicBezTo>
                              <a:pt x="118197" y="9720"/>
                              <a:pt x="115723" y="9062"/>
                              <a:pt x="114557" y="10502"/>
                            </a:cubicBezTo>
                            <a:cubicBezTo>
                              <a:pt x="89600" y="38580"/>
                              <a:pt x="26812" y="11649"/>
                              <a:pt x="13506" y="5709"/>
                            </a:cubicBezTo>
                            <a:cubicBezTo>
                              <a:pt x="10378" y="4988"/>
                              <a:pt x="2335" y="-1319"/>
                              <a:pt x="0" y="250"/>
                            </a:cubicBezTo>
                            <a:cubicBezTo>
                              <a:pt x="9128" y="55671"/>
                              <a:pt x="16479" y="120994"/>
                              <a:pt x="17397" y="185608"/>
                            </a:cubicBezTo>
                            <a:cubicBezTo>
                              <a:pt x="17419" y="187103"/>
                              <a:pt x="18830" y="188182"/>
                              <a:pt x="20277" y="187805"/>
                            </a:cubicBezTo>
                            <a:cubicBezTo>
                              <a:pt x="57869" y="177997"/>
                              <a:pt x="100175" y="166182"/>
                              <a:pt x="135961" y="148950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</p:grpSp>
                <p:grpSp>
                  <p:nvGrpSpPr>
                    <p:cNvPr id="26" name="Gráfico 53" descr="Mulher segurando um laptop">
                      <a:extLst>
                        <a:ext uri="{FF2B5EF4-FFF2-40B4-BE49-F238E27FC236}">
                          <a16:creationId xmlns:a16="http://schemas.microsoft.com/office/drawing/2014/main" id="{42FBABDC-5DF1-B5EA-A8E9-A11371026CD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>
                    <a:xfrm>
                      <a:off x="1507680" y="1959406"/>
                      <a:ext cx="358070" cy="346949"/>
                      <a:chOff x="1507680" y="1959406"/>
                      <a:chExt cx="358070" cy="346949"/>
                    </a:xfrm>
                    <a:solidFill>
                      <a:srgbClr val="FFFFFF"/>
                    </a:solidFill>
                  </p:grpSpPr>
                  <p:sp>
                    <p:nvSpPr>
                      <p:cNvPr id="31" name="Forma Livre: Forma 30">
                        <a:extLst>
                          <a:ext uri="{FF2B5EF4-FFF2-40B4-BE49-F238E27FC236}">
                            <a16:creationId xmlns:a16="http://schemas.microsoft.com/office/drawing/2014/main" id="{CE924DBE-4615-2A21-85F3-278FD1D2327B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546621" y="2233073"/>
                        <a:ext cx="130172" cy="73281"/>
                      </a:xfrm>
                      <a:custGeom>
                        <a:avLst/>
                        <a:gdLst>
                          <a:gd name="connsiteX0" fmla="*/ 125095 w 130172"/>
                          <a:gd name="connsiteY0" fmla="*/ 1887 h 73281"/>
                          <a:gd name="connsiteX1" fmla="*/ 121739 w 130172"/>
                          <a:gd name="connsiteY1" fmla="*/ 277 h 73281"/>
                          <a:gd name="connsiteX2" fmla="*/ 71065 w 130172"/>
                          <a:gd name="connsiteY2" fmla="*/ 22064 h 73281"/>
                          <a:gd name="connsiteX3" fmla="*/ 4573 w 130172"/>
                          <a:gd name="connsiteY3" fmla="*/ 36945 h 73281"/>
                          <a:gd name="connsiteX4" fmla="*/ 2270 w 130172"/>
                          <a:gd name="connsiteY4" fmla="*/ 39416 h 73281"/>
                          <a:gd name="connsiteX5" fmla="*/ 1903 w 130172"/>
                          <a:gd name="connsiteY5" fmla="*/ 67839 h 73281"/>
                          <a:gd name="connsiteX6" fmla="*/ 125021 w 130172"/>
                          <a:gd name="connsiteY6" fmla="*/ 73057 h 73281"/>
                          <a:gd name="connsiteX7" fmla="*/ 128902 w 130172"/>
                          <a:gd name="connsiteY7" fmla="*/ 69745 h 73281"/>
                          <a:gd name="connsiteX8" fmla="*/ 125095 w 130172"/>
                          <a:gd name="connsiteY8" fmla="*/ 1887 h 7328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130172" h="73281">
                            <a:moveTo>
                              <a:pt x="125095" y="1887"/>
                            </a:moveTo>
                            <a:cubicBezTo>
                              <a:pt x="124850" y="399"/>
                              <a:pt x="123059" y="-480"/>
                              <a:pt x="121739" y="277"/>
                            </a:cubicBezTo>
                            <a:cubicBezTo>
                              <a:pt x="105295" y="9080"/>
                              <a:pt x="87667" y="15951"/>
                              <a:pt x="71065" y="22064"/>
                            </a:cubicBezTo>
                            <a:cubicBezTo>
                              <a:pt x="50128" y="29830"/>
                              <a:pt x="27578" y="37007"/>
                              <a:pt x="4573" y="36945"/>
                            </a:cubicBezTo>
                            <a:cubicBezTo>
                              <a:pt x="3275" y="36920"/>
                              <a:pt x="2148" y="38121"/>
                              <a:pt x="2270" y="39416"/>
                            </a:cubicBezTo>
                            <a:cubicBezTo>
                              <a:pt x="3961" y="44660"/>
                              <a:pt x="-3283" y="68183"/>
                              <a:pt x="1903" y="67839"/>
                            </a:cubicBezTo>
                            <a:cubicBezTo>
                              <a:pt x="43132" y="72219"/>
                              <a:pt x="83743" y="73942"/>
                              <a:pt x="125021" y="73057"/>
                            </a:cubicBezTo>
                            <a:cubicBezTo>
                              <a:pt x="126474" y="73066"/>
                              <a:pt x="129341" y="71130"/>
                              <a:pt x="128902" y="69745"/>
                            </a:cubicBezTo>
                            <a:cubicBezTo>
                              <a:pt x="132088" y="47253"/>
                              <a:pt x="128706" y="22960"/>
                              <a:pt x="125095" y="1887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2" name="Forma Livre: Forma 31">
                        <a:extLst>
                          <a:ext uri="{FF2B5EF4-FFF2-40B4-BE49-F238E27FC236}">
                            <a16:creationId xmlns:a16="http://schemas.microsoft.com/office/drawing/2014/main" id="{F0CF199D-C653-A89E-31B2-B03FD9379830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785667" y="2206775"/>
                        <a:ext cx="48998" cy="87643"/>
                      </a:xfrm>
                      <a:custGeom>
                        <a:avLst/>
                        <a:gdLst>
                          <a:gd name="connsiteX0" fmla="*/ 48503 w 48998"/>
                          <a:gd name="connsiteY0" fmla="*/ 73893 h 87643"/>
                          <a:gd name="connsiteX1" fmla="*/ 44928 w 48998"/>
                          <a:gd name="connsiteY1" fmla="*/ 37836 h 87643"/>
                          <a:gd name="connsiteX2" fmla="*/ 46062 w 48998"/>
                          <a:gd name="connsiteY2" fmla="*/ 3088 h 87643"/>
                          <a:gd name="connsiteX3" fmla="*/ 43691 w 48998"/>
                          <a:gd name="connsiteY3" fmla="*/ 15 h 87643"/>
                          <a:gd name="connsiteX4" fmla="*/ 12167 w 48998"/>
                          <a:gd name="connsiteY4" fmla="*/ 2453 h 87643"/>
                          <a:gd name="connsiteX5" fmla="*/ 2139 w 48998"/>
                          <a:gd name="connsiteY5" fmla="*/ 5648 h 87643"/>
                          <a:gd name="connsiteX6" fmla="*/ 175 w 48998"/>
                          <a:gd name="connsiteY6" fmla="*/ 74846 h 87643"/>
                          <a:gd name="connsiteX7" fmla="*/ 584 w 48998"/>
                          <a:gd name="connsiteY7" fmla="*/ 85411 h 87643"/>
                          <a:gd name="connsiteX8" fmla="*/ 5087 w 48998"/>
                          <a:gd name="connsiteY8" fmla="*/ 87421 h 87643"/>
                          <a:gd name="connsiteX9" fmla="*/ 30465 w 48998"/>
                          <a:gd name="connsiteY9" fmla="*/ 82065 h 87643"/>
                          <a:gd name="connsiteX10" fmla="*/ 48503 w 48998"/>
                          <a:gd name="connsiteY10" fmla="*/ 73893 h 87643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</a:cxnLst>
                        <a:rect l="l" t="t" r="r" b="b"/>
                        <a:pathLst>
                          <a:path w="48998" h="87643">
                            <a:moveTo>
                              <a:pt x="48503" y="73893"/>
                            </a:moveTo>
                            <a:cubicBezTo>
                              <a:pt x="44941" y="62700"/>
                              <a:pt x="46055" y="49058"/>
                              <a:pt x="44928" y="37836"/>
                            </a:cubicBezTo>
                            <a:cubicBezTo>
                              <a:pt x="44802" y="26569"/>
                              <a:pt x="43333" y="13971"/>
                              <a:pt x="46062" y="3088"/>
                            </a:cubicBezTo>
                            <a:cubicBezTo>
                              <a:pt x="46651" y="1577"/>
                              <a:pt x="45311" y="-179"/>
                              <a:pt x="43691" y="15"/>
                            </a:cubicBezTo>
                            <a:cubicBezTo>
                              <a:pt x="33197" y="923"/>
                              <a:pt x="22506" y="1702"/>
                              <a:pt x="12167" y="2453"/>
                            </a:cubicBezTo>
                            <a:cubicBezTo>
                              <a:pt x="9232" y="3313"/>
                              <a:pt x="2201" y="1258"/>
                              <a:pt x="2139" y="5648"/>
                            </a:cubicBezTo>
                            <a:cubicBezTo>
                              <a:pt x="2668" y="28283"/>
                              <a:pt x="36" y="51426"/>
                              <a:pt x="175" y="74846"/>
                            </a:cubicBezTo>
                            <a:cubicBezTo>
                              <a:pt x="200" y="79291"/>
                              <a:pt x="-441" y="82229"/>
                              <a:pt x="584" y="85411"/>
                            </a:cubicBezTo>
                            <a:cubicBezTo>
                              <a:pt x="1128" y="87096"/>
                              <a:pt x="3473" y="88120"/>
                              <a:pt x="5087" y="87421"/>
                            </a:cubicBezTo>
                            <a:cubicBezTo>
                              <a:pt x="12334" y="85266"/>
                              <a:pt x="21015" y="82947"/>
                              <a:pt x="30465" y="82065"/>
                            </a:cubicBezTo>
                            <a:cubicBezTo>
                              <a:pt x="34025" y="81723"/>
                              <a:pt x="52207" y="80212"/>
                              <a:pt x="48503" y="73893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3" name="Forma Livre: Forma 32">
                        <a:extLst>
                          <a:ext uri="{FF2B5EF4-FFF2-40B4-BE49-F238E27FC236}">
                            <a16:creationId xmlns:a16="http://schemas.microsoft.com/office/drawing/2014/main" id="{AEEA5FEC-74D1-18CB-C257-290D6FE844B2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788122" y="2179440"/>
                        <a:ext cx="52279" cy="16246"/>
                      </a:xfrm>
                      <a:custGeom>
                        <a:avLst/>
                        <a:gdLst>
                          <a:gd name="connsiteX0" fmla="*/ 50442 w 52279"/>
                          <a:gd name="connsiteY0" fmla="*/ 6535 h 16246"/>
                          <a:gd name="connsiteX1" fmla="*/ 13471 w 52279"/>
                          <a:gd name="connsiteY1" fmla="*/ 7492 h 16246"/>
                          <a:gd name="connsiteX2" fmla="*/ 2751 w 52279"/>
                          <a:gd name="connsiteY2" fmla="*/ 8423 h 16246"/>
                          <a:gd name="connsiteX3" fmla="*/ 207 w 52279"/>
                          <a:gd name="connsiteY3" fmla="*/ 10536 h 16246"/>
                          <a:gd name="connsiteX4" fmla="*/ 2442 w 52279"/>
                          <a:gd name="connsiteY4" fmla="*/ 16237 h 16246"/>
                          <a:gd name="connsiteX5" fmla="*/ 50307 w 52279"/>
                          <a:gd name="connsiteY5" fmla="*/ 11090 h 16246"/>
                          <a:gd name="connsiteX6" fmla="*/ 50442 w 52279"/>
                          <a:gd name="connsiteY6" fmla="*/ 6535 h 1624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52279" h="16246">
                            <a:moveTo>
                              <a:pt x="50442" y="6535"/>
                            </a:moveTo>
                            <a:cubicBezTo>
                              <a:pt x="24477" y="-1476"/>
                              <a:pt x="41182" y="-3192"/>
                              <a:pt x="13471" y="7492"/>
                            </a:cubicBezTo>
                            <a:cubicBezTo>
                              <a:pt x="9190" y="8558"/>
                              <a:pt x="7338" y="8916"/>
                              <a:pt x="2751" y="8423"/>
                            </a:cubicBezTo>
                            <a:cubicBezTo>
                              <a:pt x="1498" y="8262"/>
                              <a:pt x="278" y="9273"/>
                              <a:pt x="207" y="10536"/>
                            </a:cubicBezTo>
                            <a:cubicBezTo>
                              <a:pt x="42" y="12488"/>
                              <a:pt x="-750" y="16472"/>
                              <a:pt x="2442" y="16237"/>
                            </a:cubicBezTo>
                            <a:cubicBezTo>
                              <a:pt x="16318" y="15090"/>
                              <a:pt x="31786" y="13425"/>
                              <a:pt x="50307" y="11090"/>
                            </a:cubicBezTo>
                            <a:cubicBezTo>
                              <a:pt x="52842" y="10839"/>
                              <a:pt x="52984" y="6938"/>
                              <a:pt x="50442" y="6535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4" name="Forma Livre: Forma 33">
                        <a:extLst>
                          <a:ext uri="{FF2B5EF4-FFF2-40B4-BE49-F238E27FC236}">
                            <a16:creationId xmlns:a16="http://schemas.microsoft.com/office/drawing/2014/main" id="{9B8A7E36-EC13-F94C-5408-06EF18A722CB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748258" y="1976550"/>
                        <a:ext cx="117491" cy="177109"/>
                      </a:xfrm>
                      <a:custGeom>
                        <a:avLst/>
                        <a:gdLst>
                          <a:gd name="connsiteX0" fmla="*/ 117150 w 117491"/>
                          <a:gd name="connsiteY0" fmla="*/ 158593 h 177109"/>
                          <a:gd name="connsiteX1" fmla="*/ 111764 w 117491"/>
                          <a:gd name="connsiteY1" fmla="*/ 137760 h 177109"/>
                          <a:gd name="connsiteX2" fmla="*/ 28355 w 117491"/>
                          <a:gd name="connsiteY2" fmla="*/ 10873 h 177109"/>
                          <a:gd name="connsiteX3" fmla="*/ 13876 w 117491"/>
                          <a:gd name="connsiteY3" fmla="*/ 1271 h 177109"/>
                          <a:gd name="connsiteX4" fmla="*/ 45 w 117491"/>
                          <a:gd name="connsiteY4" fmla="*/ 1529 h 177109"/>
                          <a:gd name="connsiteX5" fmla="*/ 13174 w 117491"/>
                          <a:gd name="connsiteY5" fmla="*/ 16825 h 177109"/>
                          <a:gd name="connsiteX6" fmla="*/ 16653 w 117491"/>
                          <a:gd name="connsiteY6" fmla="*/ 17431 h 177109"/>
                          <a:gd name="connsiteX7" fmla="*/ 20927 w 117491"/>
                          <a:gd name="connsiteY7" fmla="*/ 20839 h 177109"/>
                          <a:gd name="connsiteX8" fmla="*/ 40267 w 117491"/>
                          <a:gd name="connsiteY8" fmla="*/ 154738 h 177109"/>
                          <a:gd name="connsiteX9" fmla="*/ 43368 w 117491"/>
                          <a:gd name="connsiteY9" fmla="*/ 156906 h 177109"/>
                          <a:gd name="connsiteX10" fmla="*/ 89591 w 117491"/>
                          <a:gd name="connsiteY10" fmla="*/ 162903 h 177109"/>
                          <a:gd name="connsiteX11" fmla="*/ 94206 w 117491"/>
                          <a:gd name="connsiteY11" fmla="*/ 164929 h 177109"/>
                          <a:gd name="connsiteX12" fmla="*/ 110643 w 117491"/>
                          <a:gd name="connsiteY12" fmla="*/ 176393 h 177109"/>
                          <a:gd name="connsiteX13" fmla="*/ 113806 w 117491"/>
                          <a:gd name="connsiteY13" fmla="*/ 175742 h 177109"/>
                          <a:gd name="connsiteX14" fmla="*/ 117150 w 117491"/>
                          <a:gd name="connsiteY14" fmla="*/ 158593 h 177109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</a:cxnLst>
                        <a:rect l="l" t="t" r="r" b="b"/>
                        <a:pathLst>
                          <a:path w="117491" h="177109">
                            <a:moveTo>
                              <a:pt x="117150" y="158593"/>
                            </a:moveTo>
                            <a:cubicBezTo>
                              <a:pt x="113043" y="153949"/>
                              <a:pt x="113043" y="144411"/>
                              <a:pt x="111764" y="137760"/>
                            </a:cubicBezTo>
                            <a:cubicBezTo>
                              <a:pt x="105725" y="65257"/>
                              <a:pt x="103554" y="43041"/>
                              <a:pt x="28355" y="10873"/>
                            </a:cubicBezTo>
                            <a:cubicBezTo>
                              <a:pt x="26516" y="10183"/>
                              <a:pt x="14852" y="1593"/>
                              <a:pt x="13876" y="1271"/>
                            </a:cubicBezTo>
                            <a:cubicBezTo>
                              <a:pt x="10775" y="308"/>
                              <a:pt x="1872" y="-1148"/>
                              <a:pt x="45" y="1529"/>
                            </a:cubicBezTo>
                            <a:cubicBezTo>
                              <a:pt x="-766" y="6392"/>
                              <a:pt x="9573" y="14020"/>
                              <a:pt x="13174" y="16825"/>
                            </a:cubicBezTo>
                            <a:cubicBezTo>
                              <a:pt x="13731" y="17209"/>
                              <a:pt x="15033" y="17399"/>
                              <a:pt x="16653" y="17431"/>
                            </a:cubicBezTo>
                            <a:cubicBezTo>
                              <a:pt x="18682" y="17469"/>
                              <a:pt x="20434" y="18867"/>
                              <a:pt x="20927" y="20839"/>
                            </a:cubicBezTo>
                            <a:cubicBezTo>
                              <a:pt x="30987" y="60944"/>
                              <a:pt x="40315" y="107121"/>
                              <a:pt x="40267" y="154738"/>
                            </a:cubicBezTo>
                            <a:cubicBezTo>
                              <a:pt x="40225" y="156287"/>
                              <a:pt x="41919" y="157489"/>
                              <a:pt x="43368" y="156906"/>
                            </a:cubicBezTo>
                            <a:cubicBezTo>
                              <a:pt x="58256" y="151018"/>
                              <a:pt x="70712" y="154925"/>
                              <a:pt x="89591" y="162903"/>
                            </a:cubicBezTo>
                            <a:cubicBezTo>
                              <a:pt x="90273" y="163190"/>
                              <a:pt x="93172" y="162439"/>
                              <a:pt x="94206" y="164929"/>
                            </a:cubicBezTo>
                            <a:cubicBezTo>
                              <a:pt x="95582" y="168241"/>
                              <a:pt x="99756" y="167583"/>
                              <a:pt x="110643" y="176393"/>
                            </a:cubicBezTo>
                            <a:cubicBezTo>
                              <a:pt x="111874" y="177501"/>
                              <a:pt x="113439" y="177353"/>
                              <a:pt x="113806" y="175742"/>
                            </a:cubicBezTo>
                            <a:cubicBezTo>
                              <a:pt x="114454" y="170982"/>
                              <a:pt x="118712" y="161773"/>
                              <a:pt x="117150" y="158593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5" name="Forma Livre: Forma 34">
                        <a:extLst>
                          <a:ext uri="{FF2B5EF4-FFF2-40B4-BE49-F238E27FC236}">
                            <a16:creationId xmlns:a16="http://schemas.microsoft.com/office/drawing/2014/main" id="{4E50E660-71DA-CAFD-61D7-30759B944F91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507680" y="1959406"/>
                        <a:ext cx="158410" cy="229358"/>
                      </a:xfrm>
                      <a:custGeom>
                        <a:avLst/>
                        <a:gdLst>
                          <a:gd name="connsiteX0" fmla="*/ 73866 w 158410"/>
                          <a:gd name="connsiteY0" fmla="*/ 220169 h 229358"/>
                          <a:gd name="connsiteX1" fmla="*/ 89128 w 158410"/>
                          <a:gd name="connsiteY1" fmla="*/ 226376 h 229358"/>
                          <a:gd name="connsiteX2" fmla="*/ 98649 w 158410"/>
                          <a:gd name="connsiteY2" fmla="*/ 228250 h 229358"/>
                          <a:gd name="connsiteX3" fmla="*/ 109765 w 158410"/>
                          <a:gd name="connsiteY3" fmla="*/ 229358 h 229358"/>
                          <a:gd name="connsiteX4" fmla="*/ 149799 w 158410"/>
                          <a:gd name="connsiteY4" fmla="*/ 219882 h 229358"/>
                          <a:gd name="connsiteX5" fmla="*/ 158274 w 158410"/>
                          <a:gd name="connsiteY5" fmla="*/ 215859 h 229358"/>
                          <a:gd name="connsiteX6" fmla="*/ 156970 w 158410"/>
                          <a:gd name="connsiteY6" fmla="*/ 194703 h 229358"/>
                          <a:gd name="connsiteX7" fmla="*/ 156361 w 158410"/>
                          <a:gd name="connsiteY7" fmla="*/ 165440 h 229358"/>
                          <a:gd name="connsiteX8" fmla="*/ 149510 w 158410"/>
                          <a:gd name="connsiteY8" fmla="*/ 82266 h 229358"/>
                          <a:gd name="connsiteX9" fmla="*/ 138870 w 158410"/>
                          <a:gd name="connsiteY9" fmla="*/ 23517 h 229358"/>
                          <a:gd name="connsiteX10" fmla="*/ 134374 w 158410"/>
                          <a:gd name="connsiteY10" fmla="*/ 1855 h 229358"/>
                          <a:gd name="connsiteX11" fmla="*/ 132924 w 158410"/>
                          <a:gd name="connsiteY11" fmla="*/ 148 h 229358"/>
                          <a:gd name="connsiteX12" fmla="*/ 130708 w 158410"/>
                          <a:gd name="connsiteY12" fmla="*/ 473 h 229358"/>
                          <a:gd name="connsiteX13" fmla="*/ 107011 w 158410"/>
                          <a:gd name="connsiteY13" fmla="*/ 11306 h 229358"/>
                          <a:gd name="connsiteX14" fmla="*/ 88967 w 158410"/>
                          <a:gd name="connsiteY14" fmla="*/ 17274 h 229358"/>
                          <a:gd name="connsiteX15" fmla="*/ 38525 w 158410"/>
                          <a:gd name="connsiteY15" fmla="*/ 42527 h 229358"/>
                          <a:gd name="connsiteX16" fmla="*/ 38422 w 158410"/>
                          <a:gd name="connsiteY16" fmla="*/ 42637 h 229358"/>
                          <a:gd name="connsiteX17" fmla="*/ 4478 w 158410"/>
                          <a:gd name="connsiteY17" fmla="*/ 144232 h 229358"/>
                          <a:gd name="connsiteX18" fmla="*/ 3902 w 158410"/>
                          <a:gd name="connsiteY18" fmla="*/ 148452 h 229358"/>
                          <a:gd name="connsiteX19" fmla="*/ 3895 w 158410"/>
                          <a:gd name="connsiteY19" fmla="*/ 148516 h 229358"/>
                          <a:gd name="connsiteX20" fmla="*/ 191 w 158410"/>
                          <a:gd name="connsiteY20" fmla="*/ 224101 h 229358"/>
                          <a:gd name="connsiteX21" fmla="*/ 1341 w 158410"/>
                          <a:gd name="connsiteY21" fmla="*/ 226024 h 229358"/>
                          <a:gd name="connsiteX22" fmla="*/ 3580 w 158410"/>
                          <a:gd name="connsiteY22" fmla="*/ 226066 h 229358"/>
                          <a:gd name="connsiteX23" fmla="*/ 38206 w 158410"/>
                          <a:gd name="connsiteY23" fmla="*/ 218593 h 229358"/>
                          <a:gd name="connsiteX24" fmla="*/ 73866 w 158410"/>
                          <a:gd name="connsiteY24" fmla="*/ 220169 h 229358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</a:cxnLst>
                        <a:rect l="l" t="t" r="r" b="b"/>
                        <a:pathLst>
                          <a:path w="158410" h="229358">
                            <a:moveTo>
                              <a:pt x="73866" y="220169"/>
                            </a:moveTo>
                            <a:cubicBezTo>
                              <a:pt x="74585" y="220359"/>
                              <a:pt x="86135" y="225686"/>
                              <a:pt x="89128" y="226376"/>
                            </a:cubicBezTo>
                            <a:cubicBezTo>
                              <a:pt x="92213" y="227084"/>
                              <a:pt x="95405" y="227819"/>
                              <a:pt x="98649" y="228250"/>
                            </a:cubicBezTo>
                            <a:cubicBezTo>
                              <a:pt x="102395" y="229020"/>
                              <a:pt x="106096" y="229358"/>
                              <a:pt x="109765" y="229358"/>
                            </a:cubicBezTo>
                            <a:cubicBezTo>
                              <a:pt x="123570" y="229358"/>
                              <a:pt x="136857" y="224559"/>
                              <a:pt x="149799" y="219882"/>
                            </a:cubicBezTo>
                            <a:cubicBezTo>
                              <a:pt x="151980" y="219093"/>
                              <a:pt x="156998" y="217808"/>
                              <a:pt x="158274" y="215859"/>
                            </a:cubicBezTo>
                            <a:cubicBezTo>
                              <a:pt x="158925" y="214867"/>
                              <a:pt x="157040" y="200749"/>
                              <a:pt x="156970" y="194703"/>
                            </a:cubicBezTo>
                            <a:cubicBezTo>
                              <a:pt x="156857" y="185117"/>
                              <a:pt x="156738" y="175203"/>
                              <a:pt x="156361" y="165440"/>
                            </a:cubicBezTo>
                            <a:cubicBezTo>
                              <a:pt x="155217" y="135703"/>
                              <a:pt x="152975" y="108491"/>
                              <a:pt x="149510" y="82266"/>
                            </a:cubicBezTo>
                            <a:cubicBezTo>
                              <a:pt x="147116" y="62440"/>
                              <a:pt x="142926" y="42653"/>
                              <a:pt x="138870" y="23517"/>
                            </a:cubicBezTo>
                            <a:cubicBezTo>
                              <a:pt x="137366" y="16421"/>
                              <a:pt x="135814" y="9083"/>
                              <a:pt x="134374" y="1855"/>
                            </a:cubicBezTo>
                            <a:cubicBezTo>
                              <a:pt x="134219" y="1073"/>
                              <a:pt x="133672" y="428"/>
                              <a:pt x="132924" y="148"/>
                            </a:cubicBezTo>
                            <a:cubicBezTo>
                              <a:pt x="132177" y="-132"/>
                              <a:pt x="131340" y="-10"/>
                              <a:pt x="130708" y="473"/>
                            </a:cubicBezTo>
                            <a:cubicBezTo>
                              <a:pt x="123896" y="5685"/>
                              <a:pt x="115312" y="8542"/>
                              <a:pt x="107011" y="11306"/>
                            </a:cubicBezTo>
                            <a:cubicBezTo>
                              <a:pt x="107011" y="11306"/>
                              <a:pt x="94468" y="15551"/>
                              <a:pt x="88967" y="17274"/>
                            </a:cubicBezTo>
                            <a:cubicBezTo>
                              <a:pt x="70951" y="22918"/>
                              <a:pt x="52327" y="28751"/>
                              <a:pt x="38525" y="42527"/>
                            </a:cubicBezTo>
                            <a:cubicBezTo>
                              <a:pt x="38489" y="42563"/>
                              <a:pt x="38454" y="42602"/>
                              <a:pt x="38422" y="42637"/>
                            </a:cubicBezTo>
                            <a:cubicBezTo>
                              <a:pt x="14615" y="69749"/>
                              <a:pt x="9229" y="109319"/>
                              <a:pt x="4478" y="144232"/>
                            </a:cubicBezTo>
                            <a:lnTo>
                              <a:pt x="3902" y="148452"/>
                            </a:lnTo>
                            <a:cubicBezTo>
                              <a:pt x="3899" y="148474"/>
                              <a:pt x="3895" y="148497"/>
                              <a:pt x="3895" y="148516"/>
                            </a:cubicBezTo>
                            <a:cubicBezTo>
                              <a:pt x="678" y="178279"/>
                              <a:pt x="-501" y="202295"/>
                              <a:pt x="191" y="224101"/>
                            </a:cubicBezTo>
                            <a:cubicBezTo>
                              <a:pt x="217" y="224897"/>
                              <a:pt x="652" y="225625"/>
                              <a:pt x="1341" y="226024"/>
                            </a:cubicBezTo>
                            <a:cubicBezTo>
                              <a:pt x="2030" y="226424"/>
                              <a:pt x="2878" y="226440"/>
                              <a:pt x="3580" y="226066"/>
                            </a:cubicBezTo>
                            <a:cubicBezTo>
                              <a:pt x="13504" y="220797"/>
                              <a:pt x="38206" y="218593"/>
                              <a:pt x="38206" y="218593"/>
                            </a:cubicBezTo>
                            <a:cubicBezTo>
                              <a:pt x="50446" y="217363"/>
                              <a:pt x="62271" y="217096"/>
                              <a:pt x="73866" y="220169"/>
                            </a:cubicBezTo>
                            <a:close/>
                          </a:path>
                        </a:pathLst>
                      </a:custGeom>
                      <a:solidFill>
                        <a:srgbClr val="FFFFFF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</p:grpSp>
                <p:sp>
                  <p:nvSpPr>
                    <p:cNvPr id="27" name="Forma Livre: Forma 26">
                      <a:extLst>
                        <a:ext uri="{FF2B5EF4-FFF2-40B4-BE49-F238E27FC236}">
                          <a16:creationId xmlns:a16="http://schemas.microsoft.com/office/drawing/2014/main" id="{8423B312-497E-50AF-CC4B-A32B6672C3C2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687639" y="1987240"/>
                      <a:ext cx="379751" cy="230694"/>
                    </a:xfrm>
                    <a:custGeom>
                      <a:avLst/>
                      <a:gdLst>
                        <a:gd name="connsiteX0" fmla="*/ 379346 w 379751"/>
                        <a:gd name="connsiteY0" fmla="*/ 11772 h 230694"/>
                        <a:gd name="connsiteX1" fmla="*/ 344652 w 379751"/>
                        <a:gd name="connsiteY1" fmla="*/ 927 h 230694"/>
                        <a:gd name="connsiteX2" fmla="*/ 238070 w 379751"/>
                        <a:gd name="connsiteY2" fmla="*/ 3549 h 230694"/>
                        <a:gd name="connsiteX3" fmla="*/ 209332 w 379751"/>
                        <a:gd name="connsiteY3" fmla="*/ 38810 h 230694"/>
                        <a:gd name="connsiteX4" fmla="*/ 167069 w 379751"/>
                        <a:gd name="connsiteY4" fmla="*/ 199115 h 230694"/>
                        <a:gd name="connsiteX5" fmla="*/ 161335 w 379751"/>
                        <a:gd name="connsiteY5" fmla="*/ 201331 h 230694"/>
                        <a:gd name="connsiteX6" fmla="*/ 41338 w 379751"/>
                        <a:gd name="connsiteY6" fmla="*/ 215169 h 230694"/>
                        <a:gd name="connsiteX7" fmla="*/ 1912 w 379751"/>
                        <a:gd name="connsiteY7" fmla="*/ 220947 h 230694"/>
                        <a:gd name="connsiteX8" fmla="*/ 4676 w 379751"/>
                        <a:gd name="connsiteY8" fmla="*/ 230050 h 230694"/>
                        <a:gd name="connsiteX9" fmla="*/ 11183 w 379751"/>
                        <a:gd name="connsiteY9" fmla="*/ 230694 h 230694"/>
                        <a:gd name="connsiteX10" fmla="*/ 84813 w 379751"/>
                        <a:gd name="connsiteY10" fmla="*/ 223553 h 230694"/>
                        <a:gd name="connsiteX11" fmla="*/ 125807 w 379751"/>
                        <a:gd name="connsiteY11" fmla="*/ 220329 h 230694"/>
                        <a:gd name="connsiteX12" fmla="*/ 164518 w 379751"/>
                        <a:gd name="connsiteY12" fmla="*/ 216422 h 230694"/>
                        <a:gd name="connsiteX13" fmla="*/ 177054 w 379751"/>
                        <a:gd name="connsiteY13" fmla="*/ 212911 h 230694"/>
                        <a:gd name="connsiteX14" fmla="*/ 200281 w 379751"/>
                        <a:gd name="connsiteY14" fmla="*/ 210189 h 230694"/>
                        <a:gd name="connsiteX15" fmla="*/ 239472 w 379751"/>
                        <a:gd name="connsiteY15" fmla="*/ 204175 h 230694"/>
                        <a:gd name="connsiteX16" fmla="*/ 255564 w 379751"/>
                        <a:gd name="connsiteY16" fmla="*/ 197707 h 230694"/>
                        <a:gd name="connsiteX17" fmla="*/ 272909 w 379751"/>
                        <a:gd name="connsiteY17" fmla="*/ 167607 h 230694"/>
                        <a:gd name="connsiteX18" fmla="*/ 280595 w 379751"/>
                        <a:gd name="connsiteY18" fmla="*/ 155412 h 230694"/>
                        <a:gd name="connsiteX19" fmla="*/ 286673 w 379751"/>
                        <a:gd name="connsiteY19" fmla="*/ 157686 h 230694"/>
                        <a:gd name="connsiteX20" fmla="*/ 288322 w 379751"/>
                        <a:gd name="connsiteY20" fmla="*/ 155553 h 230694"/>
                        <a:gd name="connsiteX21" fmla="*/ 298662 w 379751"/>
                        <a:gd name="connsiteY21" fmla="*/ 150268 h 230694"/>
                        <a:gd name="connsiteX22" fmla="*/ 307420 w 379751"/>
                        <a:gd name="connsiteY22" fmla="*/ 151421 h 230694"/>
                        <a:gd name="connsiteX23" fmla="*/ 319515 w 379751"/>
                        <a:gd name="connsiteY23" fmla="*/ 182868 h 230694"/>
                        <a:gd name="connsiteX24" fmla="*/ 322178 w 379751"/>
                        <a:gd name="connsiteY24" fmla="*/ 179946 h 230694"/>
                        <a:gd name="connsiteX25" fmla="*/ 332302 w 379751"/>
                        <a:gd name="connsiteY25" fmla="*/ 165590 h 230694"/>
                        <a:gd name="connsiteX26" fmla="*/ 379346 w 379751"/>
                        <a:gd name="connsiteY26" fmla="*/ 11772 h 23069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</a:cxnLst>
                      <a:rect l="l" t="t" r="r" b="b"/>
                      <a:pathLst>
                        <a:path w="379751" h="230694">
                          <a:moveTo>
                            <a:pt x="379346" y="11772"/>
                          </a:moveTo>
                          <a:cubicBezTo>
                            <a:pt x="383350" y="-4134"/>
                            <a:pt x="356663" y="556"/>
                            <a:pt x="344652" y="927"/>
                          </a:cubicBezTo>
                          <a:cubicBezTo>
                            <a:pt x="305187" y="2186"/>
                            <a:pt x="269125" y="2125"/>
                            <a:pt x="238070" y="3549"/>
                          </a:cubicBezTo>
                          <a:cubicBezTo>
                            <a:pt x="217713" y="6100"/>
                            <a:pt x="213871" y="22163"/>
                            <a:pt x="209332" y="38810"/>
                          </a:cubicBezTo>
                          <a:cubicBezTo>
                            <a:pt x="193543" y="92057"/>
                            <a:pt x="181560" y="146219"/>
                            <a:pt x="167069" y="199115"/>
                          </a:cubicBezTo>
                          <a:cubicBezTo>
                            <a:pt x="166920" y="199653"/>
                            <a:pt x="162408" y="200961"/>
                            <a:pt x="161335" y="201331"/>
                          </a:cubicBezTo>
                          <a:cubicBezTo>
                            <a:pt x="121397" y="208846"/>
                            <a:pt x="81234" y="208414"/>
                            <a:pt x="41338" y="215169"/>
                          </a:cubicBezTo>
                          <a:cubicBezTo>
                            <a:pt x="28512" y="216067"/>
                            <a:pt x="15286" y="218931"/>
                            <a:pt x="1912" y="220947"/>
                          </a:cubicBezTo>
                          <a:cubicBezTo>
                            <a:pt x="-2552" y="222783"/>
                            <a:pt x="1822" y="227708"/>
                            <a:pt x="4676" y="230050"/>
                          </a:cubicBezTo>
                          <a:cubicBezTo>
                            <a:pt x="6509" y="231013"/>
                            <a:pt x="9008" y="230308"/>
                            <a:pt x="11183" y="230694"/>
                          </a:cubicBezTo>
                          <a:cubicBezTo>
                            <a:pt x="35795" y="228398"/>
                            <a:pt x="60436" y="224957"/>
                            <a:pt x="84813" y="223553"/>
                          </a:cubicBezTo>
                          <a:cubicBezTo>
                            <a:pt x="98309" y="222564"/>
                            <a:pt x="112250" y="221215"/>
                            <a:pt x="125807" y="220329"/>
                          </a:cubicBezTo>
                          <a:cubicBezTo>
                            <a:pt x="138572" y="219449"/>
                            <a:pt x="151769" y="218538"/>
                            <a:pt x="164518" y="216422"/>
                          </a:cubicBezTo>
                          <a:cubicBezTo>
                            <a:pt x="166521" y="216029"/>
                            <a:pt x="173920" y="212286"/>
                            <a:pt x="177054" y="212911"/>
                          </a:cubicBezTo>
                          <a:cubicBezTo>
                            <a:pt x="184836" y="212347"/>
                            <a:pt x="192496" y="211191"/>
                            <a:pt x="200281" y="210189"/>
                          </a:cubicBezTo>
                          <a:cubicBezTo>
                            <a:pt x="213413" y="208704"/>
                            <a:pt x="226355" y="205171"/>
                            <a:pt x="239472" y="204175"/>
                          </a:cubicBezTo>
                          <a:cubicBezTo>
                            <a:pt x="244603" y="201756"/>
                            <a:pt x="250239" y="200078"/>
                            <a:pt x="255564" y="197707"/>
                          </a:cubicBezTo>
                          <a:cubicBezTo>
                            <a:pt x="268029" y="192931"/>
                            <a:pt x="267662" y="169246"/>
                            <a:pt x="272909" y="167607"/>
                          </a:cubicBezTo>
                          <a:cubicBezTo>
                            <a:pt x="280820" y="174229"/>
                            <a:pt x="277064" y="157644"/>
                            <a:pt x="280595" y="155412"/>
                          </a:cubicBezTo>
                          <a:cubicBezTo>
                            <a:pt x="282953" y="153791"/>
                            <a:pt x="284218" y="158578"/>
                            <a:pt x="286673" y="157686"/>
                          </a:cubicBezTo>
                          <a:cubicBezTo>
                            <a:pt x="287623" y="157402"/>
                            <a:pt x="288290" y="156542"/>
                            <a:pt x="288322" y="155553"/>
                          </a:cubicBezTo>
                          <a:cubicBezTo>
                            <a:pt x="288676" y="146657"/>
                            <a:pt x="294864" y="142631"/>
                            <a:pt x="298662" y="150268"/>
                          </a:cubicBezTo>
                          <a:cubicBezTo>
                            <a:pt x="300697" y="153196"/>
                            <a:pt x="304733" y="148863"/>
                            <a:pt x="307420" y="151421"/>
                          </a:cubicBezTo>
                          <a:cubicBezTo>
                            <a:pt x="318181" y="158878"/>
                            <a:pt x="312770" y="187117"/>
                            <a:pt x="319515" y="182868"/>
                          </a:cubicBezTo>
                          <a:cubicBezTo>
                            <a:pt x="320706" y="182169"/>
                            <a:pt x="321882" y="181332"/>
                            <a:pt x="322178" y="179946"/>
                          </a:cubicBezTo>
                          <a:cubicBezTo>
                            <a:pt x="326569" y="174835"/>
                            <a:pt x="329787" y="170274"/>
                            <a:pt x="332302" y="165590"/>
                          </a:cubicBezTo>
                          <a:cubicBezTo>
                            <a:pt x="351509" y="118666"/>
                            <a:pt x="372694" y="66952"/>
                            <a:pt x="379346" y="11772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grpSp>
                  <p:nvGrpSpPr>
                    <p:cNvPr id="28" name="Gráfico 53" descr="Mulher segurando um laptop">
                      <a:extLst>
                        <a:ext uri="{FF2B5EF4-FFF2-40B4-BE49-F238E27FC236}">
                          <a16:creationId xmlns:a16="http://schemas.microsoft.com/office/drawing/2014/main" id="{1F244CC4-8D17-A015-BDA9-A4AFA2A3D33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>
                    <a:xfrm>
                      <a:off x="1500888" y="1914144"/>
                      <a:ext cx="570086" cy="390141"/>
                      <a:chOff x="1500888" y="1914144"/>
                      <a:chExt cx="570086" cy="390141"/>
                    </a:xfrm>
                    <a:solidFill>
                      <a:srgbClr val="000000"/>
                    </a:solidFill>
                  </p:grpSpPr>
                  <p:sp>
                    <p:nvSpPr>
                      <p:cNvPr id="29" name="Forma Livre: Forma 28">
                        <a:extLst>
                          <a:ext uri="{FF2B5EF4-FFF2-40B4-BE49-F238E27FC236}">
                            <a16:creationId xmlns:a16="http://schemas.microsoft.com/office/drawing/2014/main" id="{B6223CEA-E422-F65E-BE94-613EC7A8143D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500888" y="1914144"/>
                        <a:ext cx="570086" cy="390141"/>
                      </a:xfrm>
                      <a:custGeom>
                        <a:avLst/>
                        <a:gdLst>
                          <a:gd name="connsiteX0" fmla="*/ 569688 w 570086"/>
                          <a:gd name="connsiteY0" fmla="*/ 80007 h 390141"/>
                          <a:gd name="connsiteX1" fmla="*/ 566802 w 570086"/>
                          <a:gd name="connsiteY1" fmla="*/ 73758 h 390141"/>
                          <a:gd name="connsiteX2" fmla="*/ 557961 w 570086"/>
                          <a:gd name="connsiteY2" fmla="*/ 70708 h 390141"/>
                          <a:gd name="connsiteX3" fmla="*/ 426906 w 570086"/>
                          <a:gd name="connsiteY3" fmla="*/ 72718 h 390141"/>
                          <a:gd name="connsiteX4" fmla="*/ 418180 w 570086"/>
                          <a:gd name="connsiteY4" fmla="*/ 74370 h 390141"/>
                          <a:gd name="connsiteX5" fmla="*/ 393526 w 570086"/>
                          <a:gd name="connsiteY5" fmla="*/ 106642 h 390141"/>
                          <a:gd name="connsiteX6" fmla="*/ 366939 w 570086"/>
                          <a:gd name="connsiteY6" fmla="*/ 206037 h 390141"/>
                          <a:gd name="connsiteX7" fmla="*/ 305143 w 570086"/>
                          <a:gd name="connsiteY7" fmla="*/ 80126 h 390141"/>
                          <a:gd name="connsiteX8" fmla="*/ 267898 w 570086"/>
                          <a:gd name="connsiteY8" fmla="*/ 63525 h 390141"/>
                          <a:gd name="connsiteX9" fmla="*/ 246630 w 570086"/>
                          <a:gd name="connsiteY9" fmla="*/ 60146 h 390141"/>
                          <a:gd name="connsiteX10" fmla="*/ 241656 w 570086"/>
                          <a:gd name="connsiteY10" fmla="*/ 40514 h 390141"/>
                          <a:gd name="connsiteX11" fmla="*/ 238835 w 570086"/>
                          <a:gd name="connsiteY11" fmla="*/ 39750 h 390141"/>
                          <a:gd name="connsiteX12" fmla="*/ 257736 w 570086"/>
                          <a:gd name="connsiteY12" fmla="*/ 81869 h 390141"/>
                          <a:gd name="connsiteX13" fmla="*/ 221412 w 570086"/>
                          <a:gd name="connsiteY13" fmla="*/ 90881 h 390141"/>
                          <a:gd name="connsiteX14" fmla="*/ 149367 w 570086"/>
                          <a:gd name="connsiteY14" fmla="*/ 68150 h 390141"/>
                          <a:gd name="connsiteX15" fmla="*/ 146867 w 570086"/>
                          <a:gd name="connsiteY15" fmla="*/ 58648 h 390141"/>
                          <a:gd name="connsiteX16" fmla="*/ 161842 w 570086"/>
                          <a:gd name="connsiteY16" fmla="*/ 20640 h 390141"/>
                          <a:gd name="connsiteX17" fmla="*/ 155838 w 570086"/>
                          <a:gd name="connsiteY17" fmla="*/ 573 h 390141"/>
                          <a:gd name="connsiteX18" fmla="*/ 152556 w 570086"/>
                          <a:gd name="connsiteY18" fmla="*/ 1932 h 390141"/>
                          <a:gd name="connsiteX19" fmla="*/ 154488 w 570086"/>
                          <a:gd name="connsiteY19" fmla="*/ 11714 h 390141"/>
                          <a:gd name="connsiteX20" fmla="*/ 144815 w 570086"/>
                          <a:gd name="connsiteY20" fmla="*/ 51868 h 390141"/>
                          <a:gd name="connsiteX21" fmla="*/ 141933 w 570086"/>
                          <a:gd name="connsiteY21" fmla="*/ 43612 h 390141"/>
                          <a:gd name="connsiteX22" fmla="*/ 138837 w 570086"/>
                          <a:gd name="connsiteY22" fmla="*/ 42875 h 390141"/>
                          <a:gd name="connsiteX23" fmla="*/ 48319 w 570086"/>
                          <a:gd name="connsiteY23" fmla="*/ 76235 h 390141"/>
                          <a:gd name="connsiteX24" fmla="*/ 0 w 570086"/>
                          <a:gd name="connsiteY24" fmla="*/ 248897 h 390141"/>
                          <a:gd name="connsiteX25" fmla="*/ 13847 w 570086"/>
                          <a:gd name="connsiteY25" fmla="*/ 340996 h 390141"/>
                          <a:gd name="connsiteX26" fmla="*/ 43584 w 570086"/>
                          <a:gd name="connsiteY26" fmla="*/ 358042 h 390141"/>
                          <a:gd name="connsiteX27" fmla="*/ 39584 w 570086"/>
                          <a:gd name="connsiteY27" fmla="*/ 378727 h 390141"/>
                          <a:gd name="connsiteX28" fmla="*/ 39613 w 570086"/>
                          <a:gd name="connsiteY28" fmla="*/ 388175 h 390141"/>
                          <a:gd name="connsiteX29" fmla="*/ 46586 w 570086"/>
                          <a:gd name="connsiteY29" fmla="*/ 388175 h 390141"/>
                          <a:gd name="connsiteX30" fmla="*/ 48316 w 570086"/>
                          <a:gd name="connsiteY30" fmla="*/ 379423 h 390141"/>
                          <a:gd name="connsiteX31" fmla="*/ 50306 w 570086"/>
                          <a:gd name="connsiteY31" fmla="*/ 358171 h 390141"/>
                          <a:gd name="connsiteX32" fmla="*/ 117601 w 570086"/>
                          <a:gd name="connsiteY32" fmla="*/ 343148 h 390141"/>
                          <a:gd name="connsiteX33" fmla="*/ 168561 w 570086"/>
                          <a:gd name="connsiteY33" fmla="*/ 321232 h 390141"/>
                          <a:gd name="connsiteX34" fmla="*/ 171424 w 570086"/>
                          <a:gd name="connsiteY34" fmla="*/ 380496 h 390141"/>
                          <a:gd name="connsiteX35" fmla="*/ 177577 w 570086"/>
                          <a:gd name="connsiteY35" fmla="*/ 380496 h 390141"/>
                          <a:gd name="connsiteX36" fmla="*/ 172410 w 570086"/>
                          <a:gd name="connsiteY36" fmla="*/ 319190 h 390141"/>
                          <a:gd name="connsiteX37" fmla="*/ 192754 w 570086"/>
                          <a:gd name="connsiteY37" fmla="*/ 307742 h 390141"/>
                          <a:gd name="connsiteX38" fmla="*/ 193930 w 570086"/>
                          <a:gd name="connsiteY38" fmla="*/ 306370 h 390141"/>
                          <a:gd name="connsiteX39" fmla="*/ 226108 w 570086"/>
                          <a:gd name="connsiteY39" fmla="*/ 303390 h 390141"/>
                          <a:gd name="connsiteX40" fmla="*/ 283314 w 570086"/>
                          <a:gd name="connsiteY40" fmla="*/ 298388 h 390141"/>
                          <a:gd name="connsiteX41" fmla="*/ 283005 w 570086"/>
                          <a:gd name="connsiteY41" fmla="*/ 314976 h 390141"/>
                          <a:gd name="connsiteX42" fmla="*/ 282383 w 570086"/>
                          <a:gd name="connsiteY42" fmla="*/ 333832 h 390141"/>
                          <a:gd name="connsiteX43" fmla="*/ 281968 w 570086"/>
                          <a:gd name="connsiteY43" fmla="*/ 352189 h 390141"/>
                          <a:gd name="connsiteX44" fmla="*/ 282296 w 570086"/>
                          <a:gd name="connsiteY44" fmla="*/ 371058 h 390141"/>
                          <a:gd name="connsiteX45" fmla="*/ 288230 w 570086"/>
                          <a:gd name="connsiteY45" fmla="*/ 371058 h 390141"/>
                          <a:gd name="connsiteX46" fmla="*/ 288864 w 570086"/>
                          <a:gd name="connsiteY46" fmla="*/ 352688 h 390141"/>
                          <a:gd name="connsiteX47" fmla="*/ 289276 w 570086"/>
                          <a:gd name="connsiteY47" fmla="*/ 315476 h 390141"/>
                          <a:gd name="connsiteX48" fmla="*/ 289206 w 570086"/>
                          <a:gd name="connsiteY48" fmla="*/ 297960 h 390141"/>
                          <a:gd name="connsiteX49" fmla="*/ 328673 w 570086"/>
                          <a:gd name="connsiteY49" fmla="*/ 294935 h 390141"/>
                          <a:gd name="connsiteX50" fmla="*/ 327046 w 570086"/>
                          <a:gd name="connsiteY50" fmla="*/ 311997 h 390141"/>
                          <a:gd name="connsiteX51" fmla="*/ 327407 w 570086"/>
                          <a:gd name="connsiteY51" fmla="*/ 330557 h 390141"/>
                          <a:gd name="connsiteX52" fmla="*/ 329221 w 570086"/>
                          <a:gd name="connsiteY52" fmla="*/ 358454 h 390141"/>
                          <a:gd name="connsiteX53" fmla="*/ 331276 w 570086"/>
                          <a:gd name="connsiteY53" fmla="*/ 367660 h 390141"/>
                          <a:gd name="connsiteX54" fmla="*/ 338130 w 570086"/>
                          <a:gd name="connsiteY54" fmla="*/ 366764 h 390141"/>
                          <a:gd name="connsiteX55" fmla="*/ 338414 w 570086"/>
                          <a:gd name="connsiteY55" fmla="*/ 357994 h 390141"/>
                          <a:gd name="connsiteX56" fmla="*/ 337708 w 570086"/>
                          <a:gd name="connsiteY56" fmla="*/ 349120 h 390141"/>
                          <a:gd name="connsiteX57" fmla="*/ 336429 w 570086"/>
                          <a:gd name="connsiteY57" fmla="*/ 323364 h 390141"/>
                          <a:gd name="connsiteX58" fmla="*/ 357002 w 570086"/>
                          <a:gd name="connsiteY58" fmla="*/ 325870 h 390141"/>
                          <a:gd name="connsiteX59" fmla="*/ 418895 w 570086"/>
                          <a:gd name="connsiteY59" fmla="*/ 311340 h 390141"/>
                          <a:gd name="connsiteX60" fmla="*/ 434952 w 570086"/>
                          <a:gd name="connsiteY60" fmla="*/ 312345 h 390141"/>
                          <a:gd name="connsiteX61" fmla="*/ 452803 w 570086"/>
                          <a:gd name="connsiteY61" fmla="*/ 311237 h 390141"/>
                          <a:gd name="connsiteX62" fmla="*/ 504910 w 570086"/>
                          <a:gd name="connsiteY62" fmla="*/ 260953 h 390141"/>
                          <a:gd name="connsiteX63" fmla="*/ 514512 w 570086"/>
                          <a:gd name="connsiteY63" fmla="*/ 252105 h 390141"/>
                          <a:gd name="connsiteX64" fmla="*/ 529090 w 570086"/>
                          <a:gd name="connsiteY64" fmla="*/ 224565 h 390141"/>
                          <a:gd name="connsiteX65" fmla="*/ 542577 w 570086"/>
                          <a:gd name="connsiteY65" fmla="*/ 189020 h 390141"/>
                          <a:gd name="connsiteX66" fmla="*/ 568339 w 570086"/>
                          <a:gd name="connsiteY66" fmla="*/ 98554 h 390141"/>
                          <a:gd name="connsiteX67" fmla="*/ 569688 w 570086"/>
                          <a:gd name="connsiteY67" fmla="*/ 80007 h 390141"/>
                          <a:gd name="connsiteX68" fmla="*/ 274521 w 570086"/>
                          <a:gd name="connsiteY68" fmla="*/ 75243 h 390141"/>
                          <a:gd name="connsiteX69" fmla="*/ 293734 w 570086"/>
                          <a:gd name="connsiteY69" fmla="*/ 84909 h 390141"/>
                          <a:gd name="connsiteX70" fmla="*/ 356848 w 570086"/>
                          <a:gd name="connsiteY70" fmla="*/ 200494 h 390141"/>
                          <a:gd name="connsiteX71" fmla="*/ 362787 w 570086"/>
                          <a:gd name="connsiteY71" fmla="*/ 222519 h 390141"/>
                          <a:gd name="connsiteX72" fmla="*/ 358938 w 570086"/>
                          <a:gd name="connsiteY72" fmla="*/ 237571 h 390141"/>
                          <a:gd name="connsiteX73" fmla="*/ 343532 w 570086"/>
                          <a:gd name="connsiteY73" fmla="*/ 227077 h 390141"/>
                          <a:gd name="connsiteX74" fmla="*/ 333105 w 570086"/>
                          <a:gd name="connsiteY74" fmla="*/ 153405 h 390141"/>
                          <a:gd name="connsiteX75" fmla="*/ 331482 w 570086"/>
                          <a:gd name="connsiteY75" fmla="*/ 153853 h 390141"/>
                          <a:gd name="connsiteX76" fmla="*/ 337876 w 570086"/>
                          <a:gd name="connsiteY76" fmla="*/ 224052 h 390141"/>
                          <a:gd name="connsiteX77" fmla="*/ 289943 w 570086"/>
                          <a:gd name="connsiteY77" fmla="*/ 217143 h 390141"/>
                          <a:gd name="connsiteX78" fmla="*/ 267280 w 570086"/>
                          <a:gd name="connsiteY78" fmla="*/ 69964 h 390141"/>
                          <a:gd name="connsiteX79" fmla="*/ 274521 w 570086"/>
                          <a:gd name="connsiteY79" fmla="*/ 75243 h 390141"/>
                          <a:gd name="connsiteX80" fmla="*/ 254512 w 570086"/>
                          <a:gd name="connsiteY80" fmla="*/ 71191 h 390141"/>
                          <a:gd name="connsiteX81" fmla="*/ 249474 w 570086"/>
                          <a:gd name="connsiteY81" fmla="*/ 64971 h 390141"/>
                          <a:gd name="connsiteX82" fmla="*/ 260480 w 570086"/>
                          <a:gd name="connsiteY82" fmla="*/ 65847 h 390141"/>
                          <a:gd name="connsiteX83" fmla="*/ 262741 w 570086"/>
                          <a:gd name="connsiteY83" fmla="*/ 77086 h 390141"/>
                          <a:gd name="connsiteX84" fmla="*/ 261955 w 570086"/>
                          <a:gd name="connsiteY84" fmla="*/ 77401 h 390141"/>
                          <a:gd name="connsiteX85" fmla="*/ 254512 w 570086"/>
                          <a:gd name="connsiteY85" fmla="*/ 71191 h 390141"/>
                          <a:gd name="connsiteX86" fmla="*/ 162106 w 570086"/>
                          <a:gd name="connsiteY86" fmla="*/ 81824 h 390141"/>
                          <a:gd name="connsiteX87" fmla="*/ 264751 w 570086"/>
                          <a:gd name="connsiteY87" fmla="*/ 85512 h 390141"/>
                          <a:gd name="connsiteX88" fmla="*/ 281243 w 570086"/>
                          <a:gd name="connsiteY88" fmla="*/ 185397 h 390141"/>
                          <a:gd name="connsiteX89" fmla="*/ 283079 w 570086"/>
                          <a:gd name="connsiteY89" fmla="*/ 220123 h 390141"/>
                          <a:gd name="connsiteX90" fmla="*/ 168803 w 570086"/>
                          <a:gd name="connsiteY90" fmla="*/ 258440 h 390141"/>
                          <a:gd name="connsiteX91" fmla="*/ 151232 w 570086"/>
                          <a:gd name="connsiteY91" fmla="*/ 76261 h 390141"/>
                          <a:gd name="connsiteX92" fmla="*/ 162106 w 570086"/>
                          <a:gd name="connsiteY92" fmla="*/ 81824 h 390141"/>
                          <a:gd name="connsiteX93" fmla="*/ 12981 w 570086"/>
                          <a:gd name="connsiteY93" fmla="*/ 194032 h 390141"/>
                          <a:gd name="connsiteX94" fmla="*/ 46947 w 570086"/>
                          <a:gd name="connsiteY94" fmla="*/ 89429 h 390141"/>
                          <a:gd name="connsiteX95" fmla="*/ 113098 w 570086"/>
                          <a:gd name="connsiteY95" fmla="*/ 59238 h 390141"/>
                          <a:gd name="connsiteX96" fmla="*/ 138901 w 570086"/>
                          <a:gd name="connsiteY96" fmla="*/ 47574 h 390141"/>
                          <a:gd name="connsiteX97" fmla="*/ 154005 w 570086"/>
                          <a:gd name="connsiteY97" fmla="*/ 127811 h 390141"/>
                          <a:gd name="connsiteX98" fmla="*/ 160843 w 570086"/>
                          <a:gd name="connsiteY98" fmla="*/ 210795 h 390141"/>
                          <a:gd name="connsiteX99" fmla="*/ 161732 w 570086"/>
                          <a:gd name="connsiteY99" fmla="*/ 258460 h 390141"/>
                          <a:gd name="connsiteX100" fmla="*/ 162464 w 570086"/>
                          <a:gd name="connsiteY100" fmla="*/ 260595 h 390141"/>
                          <a:gd name="connsiteX101" fmla="*/ 105824 w 570086"/>
                          <a:gd name="connsiteY101" fmla="*/ 271241 h 390141"/>
                          <a:gd name="connsiteX102" fmla="*/ 87097 w 570086"/>
                          <a:gd name="connsiteY102" fmla="*/ 267553 h 390141"/>
                          <a:gd name="connsiteX103" fmla="*/ 86817 w 570086"/>
                          <a:gd name="connsiteY103" fmla="*/ 258395 h 390141"/>
                          <a:gd name="connsiteX104" fmla="*/ 86453 w 570086"/>
                          <a:gd name="connsiteY104" fmla="*/ 247827 h 390141"/>
                          <a:gd name="connsiteX105" fmla="*/ 86769 w 570086"/>
                          <a:gd name="connsiteY105" fmla="*/ 187735 h 390141"/>
                          <a:gd name="connsiteX106" fmla="*/ 83570 w 570086"/>
                          <a:gd name="connsiteY106" fmla="*/ 186853 h 390141"/>
                          <a:gd name="connsiteX107" fmla="*/ 80510 w 570086"/>
                          <a:gd name="connsiteY107" fmla="*/ 227067 h 390141"/>
                          <a:gd name="connsiteX108" fmla="*/ 80987 w 570086"/>
                          <a:gd name="connsiteY108" fmla="*/ 262309 h 390141"/>
                          <a:gd name="connsiteX109" fmla="*/ 43094 w 570086"/>
                          <a:gd name="connsiteY109" fmla="*/ 261732 h 390141"/>
                          <a:gd name="connsiteX110" fmla="*/ 9283 w 570086"/>
                          <a:gd name="connsiteY110" fmla="*/ 269295 h 390141"/>
                          <a:gd name="connsiteX111" fmla="*/ 12981 w 570086"/>
                          <a:gd name="connsiteY111" fmla="*/ 194032 h 390141"/>
                          <a:gd name="connsiteX112" fmla="*/ 17432 w 570086"/>
                          <a:gd name="connsiteY112" fmla="*/ 327181 h 390141"/>
                          <a:gd name="connsiteX113" fmla="*/ 12668 w 570086"/>
                          <a:gd name="connsiteY113" fmla="*/ 306586 h 390141"/>
                          <a:gd name="connsiteX114" fmla="*/ 9589 w 570086"/>
                          <a:gd name="connsiteY114" fmla="*/ 276530 h 390141"/>
                          <a:gd name="connsiteX115" fmla="*/ 54094 w 570086"/>
                          <a:gd name="connsiteY115" fmla="*/ 266841 h 390141"/>
                          <a:gd name="connsiteX116" fmla="*/ 78062 w 570086"/>
                          <a:gd name="connsiteY116" fmla="*/ 268017 h 390141"/>
                          <a:gd name="connsiteX117" fmla="*/ 61380 w 570086"/>
                          <a:gd name="connsiteY117" fmla="*/ 278762 h 390141"/>
                          <a:gd name="connsiteX118" fmla="*/ 42808 w 570086"/>
                          <a:gd name="connsiteY118" fmla="*/ 295206 h 390141"/>
                          <a:gd name="connsiteX119" fmla="*/ 17432 w 570086"/>
                          <a:gd name="connsiteY119" fmla="*/ 327181 h 390141"/>
                          <a:gd name="connsiteX120" fmla="*/ 130044 w 570086"/>
                          <a:gd name="connsiteY120" fmla="*/ 328647 h 390141"/>
                          <a:gd name="connsiteX121" fmla="*/ 30703 w 570086"/>
                          <a:gd name="connsiteY121" fmla="*/ 345712 h 390141"/>
                          <a:gd name="connsiteX122" fmla="*/ 19677 w 570086"/>
                          <a:gd name="connsiteY122" fmla="*/ 332625 h 390141"/>
                          <a:gd name="connsiteX123" fmla="*/ 47472 w 570086"/>
                          <a:gd name="connsiteY123" fmla="*/ 298063 h 390141"/>
                          <a:gd name="connsiteX124" fmla="*/ 66199 w 570086"/>
                          <a:gd name="connsiteY124" fmla="*/ 281973 h 390141"/>
                          <a:gd name="connsiteX125" fmla="*/ 76207 w 570086"/>
                          <a:gd name="connsiteY125" fmla="*/ 275812 h 390141"/>
                          <a:gd name="connsiteX126" fmla="*/ 84324 w 570086"/>
                          <a:gd name="connsiteY126" fmla="*/ 269759 h 390141"/>
                          <a:gd name="connsiteX127" fmla="*/ 86749 w 570086"/>
                          <a:gd name="connsiteY127" fmla="*/ 268783 h 390141"/>
                          <a:gd name="connsiteX128" fmla="*/ 128404 w 570086"/>
                          <a:gd name="connsiteY128" fmla="*/ 276259 h 390141"/>
                          <a:gd name="connsiteX129" fmla="*/ 158669 w 570086"/>
                          <a:gd name="connsiteY129" fmla="*/ 267182 h 390141"/>
                          <a:gd name="connsiteX130" fmla="*/ 253168 w 570086"/>
                          <a:gd name="connsiteY130" fmla="*/ 238158 h 390141"/>
                          <a:gd name="connsiteX131" fmla="*/ 280019 w 570086"/>
                          <a:gd name="connsiteY131" fmla="*/ 227444 h 390141"/>
                          <a:gd name="connsiteX132" fmla="*/ 358191 w 570086"/>
                          <a:gd name="connsiteY132" fmla="*/ 240444 h 390141"/>
                          <a:gd name="connsiteX133" fmla="*/ 355543 w 570086"/>
                          <a:gd name="connsiteY133" fmla="*/ 250501 h 390141"/>
                          <a:gd name="connsiteX134" fmla="*/ 322814 w 570086"/>
                          <a:gd name="connsiteY134" fmla="*/ 229892 h 390141"/>
                          <a:gd name="connsiteX135" fmla="*/ 304844 w 570086"/>
                          <a:gd name="connsiteY135" fmla="*/ 231425 h 390141"/>
                          <a:gd name="connsiteX136" fmla="*/ 304844 w 570086"/>
                          <a:gd name="connsiteY136" fmla="*/ 233503 h 390141"/>
                          <a:gd name="connsiteX137" fmla="*/ 321142 w 570086"/>
                          <a:gd name="connsiteY137" fmla="*/ 234386 h 390141"/>
                          <a:gd name="connsiteX138" fmla="*/ 353978 w 570086"/>
                          <a:gd name="connsiteY138" fmla="*/ 256366 h 390141"/>
                          <a:gd name="connsiteX139" fmla="*/ 352225 w 570086"/>
                          <a:gd name="connsiteY139" fmla="*/ 262918 h 390141"/>
                          <a:gd name="connsiteX140" fmla="*/ 310941 w 570086"/>
                          <a:gd name="connsiteY140" fmla="*/ 246606 h 390141"/>
                          <a:gd name="connsiteX141" fmla="*/ 286136 w 570086"/>
                          <a:gd name="connsiteY141" fmla="*/ 248027 h 390141"/>
                          <a:gd name="connsiteX142" fmla="*/ 286242 w 570086"/>
                          <a:gd name="connsiteY142" fmla="*/ 248803 h 390141"/>
                          <a:gd name="connsiteX143" fmla="*/ 337660 w 570086"/>
                          <a:gd name="connsiteY143" fmla="*/ 268915 h 390141"/>
                          <a:gd name="connsiteX144" fmla="*/ 325027 w 570086"/>
                          <a:gd name="connsiteY144" fmla="*/ 264290 h 390141"/>
                          <a:gd name="connsiteX145" fmla="*/ 287866 w 570086"/>
                          <a:gd name="connsiteY145" fmla="*/ 260837 h 390141"/>
                          <a:gd name="connsiteX146" fmla="*/ 267338 w 570086"/>
                          <a:gd name="connsiteY146" fmla="*/ 271402 h 390141"/>
                          <a:gd name="connsiteX147" fmla="*/ 241357 w 570086"/>
                          <a:gd name="connsiteY147" fmla="*/ 273054 h 390141"/>
                          <a:gd name="connsiteX148" fmla="*/ 240526 w 570086"/>
                          <a:gd name="connsiteY148" fmla="*/ 275029 h 390141"/>
                          <a:gd name="connsiteX149" fmla="*/ 243779 w 570086"/>
                          <a:gd name="connsiteY149" fmla="*/ 276820 h 390141"/>
                          <a:gd name="connsiteX150" fmla="*/ 229468 w 570086"/>
                          <a:gd name="connsiteY150" fmla="*/ 285120 h 390141"/>
                          <a:gd name="connsiteX151" fmla="*/ 184154 w 570086"/>
                          <a:gd name="connsiteY151" fmla="*/ 292036 h 390141"/>
                          <a:gd name="connsiteX152" fmla="*/ 183871 w 570086"/>
                          <a:gd name="connsiteY152" fmla="*/ 296781 h 390141"/>
                          <a:gd name="connsiteX153" fmla="*/ 188329 w 570086"/>
                          <a:gd name="connsiteY153" fmla="*/ 304131 h 390141"/>
                          <a:gd name="connsiteX154" fmla="*/ 130044 w 570086"/>
                          <a:gd name="connsiteY154" fmla="*/ 328647 h 390141"/>
                          <a:gd name="connsiteX155" fmla="*/ 345023 w 570086"/>
                          <a:gd name="connsiteY155" fmla="*/ 270210 h 390141"/>
                          <a:gd name="connsiteX156" fmla="*/ 323935 w 570086"/>
                          <a:gd name="connsiteY156" fmla="*/ 251335 h 390141"/>
                          <a:gd name="connsiteX157" fmla="*/ 341596 w 570086"/>
                          <a:gd name="connsiteY157" fmla="*/ 260454 h 390141"/>
                          <a:gd name="connsiteX158" fmla="*/ 350280 w 570086"/>
                          <a:gd name="connsiteY158" fmla="*/ 268464 h 390141"/>
                          <a:gd name="connsiteX159" fmla="*/ 347848 w 570086"/>
                          <a:gd name="connsiteY159" fmla="*/ 272906 h 390141"/>
                          <a:gd name="connsiteX160" fmla="*/ 344614 w 570086"/>
                          <a:gd name="connsiteY160" fmla="*/ 273270 h 390141"/>
                          <a:gd name="connsiteX161" fmla="*/ 344827 w 570086"/>
                          <a:gd name="connsiteY161" fmla="*/ 272793 h 390141"/>
                          <a:gd name="connsiteX162" fmla="*/ 345023 w 570086"/>
                          <a:gd name="connsiteY162" fmla="*/ 270210 h 390141"/>
                          <a:gd name="connsiteX163" fmla="*/ 283859 w 570086"/>
                          <a:gd name="connsiteY163" fmla="*/ 279410 h 390141"/>
                          <a:gd name="connsiteX164" fmla="*/ 266545 w 570086"/>
                          <a:gd name="connsiteY164" fmla="*/ 280865 h 390141"/>
                          <a:gd name="connsiteX165" fmla="*/ 240113 w 570086"/>
                          <a:gd name="connsiteY165" fmla="*/ 283774 h 390141"/>
                          <a:gd name="connsiteX166" fmla="*/ 248031 w 570086"/>
                          <a:gd name="connsiteY166" fmla="*/ 278324 h 390141"/>
                          <a:gd name="connsiteX167" fmla="*/ 269651 w 570086"/>
                          <a:gd name="connsiteY167" fmla="*/ 275338 h 390141"/>
                          <a:gd name="connsiteX168" fmla="*/ 273496 w 570086"/>
                          <a:gd name="connsiteY168" fmla="*/ 273592 h 390141"/>
                          <a:gd name="connsiteX169" fmla="*/ 275110 w 570086"/>
                          <a:gd name="connsiteY169" fmla="*/ 272797 h 390141"/>
                          <a:gd name="connsiteX170" fmla="*/ 283888 w 570086"/>
                          <a:gd name="connsiteY170" fmla="*/ 275531 h 390141"/>
                          <a:gd name="connsiteX171" fmla="*/ 283849 w 570086"/>
                          <a:gd name="connsiteY171" fmla="*/ 275998 h 390141"/>
                          <a:gd name="connsiteX172" fmla="*/ 283849 w 570086"/>
                          <a:gd name="connsiteY172" fmla="*/ 279281 h 390141"/>
                          <a:gd name="connsiteX173" fmla="*/ 283859 w 570086"/>
                          <a:gd name="connsiteY173" fmla="*/ 279410 h 390141"/>
                          <a:gd name="connsiteX174" fmla="*/ 279372 w 570086"/>
                          <a:gd name="connsiteY174" fmla="*/ 270584 h 390141"/>
                          <a:gd name="connsiteX175" fmla="*/ 313434 w 570086"/>
                          <a:gd name="connsiteY175" fmla="*/ 264515 h 390141"/>
                          <a:gd name="connsiteX176" fmla="*/ 279372 w 570086"/>
                          <a:gd name="connsiteY176" fmla="*/ 270584 h 390141"/>
                          <a:gd name="connsiteX177" fmla="*/ 289956 w 570086"/>
                          <a:gd name="connsiteY177" fmla="*/ 276182 h 390141"/>
                          <a:gd name="connsiteX178" fmla="*/ 301262 w 570086"/>
                          <a:gd name="connsiteY178" fmla="*/ 275022 h 390141"/>
                          <a:gd name="connsiteX179" fmla="*/ 313376 w 570086"/>
                          <a:gd name="connsiteY179" fmla="*/ 269891 h 390141"/>
                          <a:gd name="connsiteX180" fmla="*/ 320234 w 570086"/>
                          <a:gd name="connsiteY180" fmla="*/ 267398 h 390141"/>
                          <a:gd name="connsiteX181" fmla="*/ 337251 w 570086"/>
                          <a:gd name="connsiteY181" fmla="*/ 274095 h 390141"/>
                          <a:gd name="connsiteX182" fmla="*/ 289959 w 570086"/>
                          <a:gd name="connsiteY182" fmla="*/ 278904 h 390141"/>
                          <a:gd name="connsiteX183" fmla="*/ 289956 w 570086"/>
                          <a:gd name="connsiteY183" fmla="*/ 276182 h 390141"/>
                          <a:gd name="connsiteX184" fmla="*/ 292874 w 570086"/>
                          <a:gd name="connsiteY184" fmla="*/ 292613 h 390141"/>
                          <a:gd name="connsiteX185" fmla="*/ 207239 w 570086"/>
                          <a:gd name="connsiteY185" fmla="*/ 300714 h 390141"/>
                          <a:gd name="connsiteX186" fmla="*/ 197773 w 570086"/>
                          <a:gd name="connsiteY186" fmla="*/ 301477 h 390141"/>
                          <a:gd name="connsiteX187" fmla="*/ 192725 w 570086"/>
                          <a:gd name="connsiteY187" fmla="*/ 301342 h 390141"/>
                          <a:gd name="connsiteX188" fmla="*/ 188912 w 570086"/>
                          <a:gd name="connsiteY188" fmla="*/ 296317 h 390141"/>
                          <a:gd name="connsiteX189" fmla="*/ 227104 w 570086"/>
                          <a:gd name="connsiteY189" fmla="*/ 290409 h 390141"/>
                          <a:gd name="connsiteX190" fmla="*/ 229336 w 570086"/>
                          <a:gd name="connsiteY190" fmla="*/ 290113 h 390141"/>
                          <a:gd name="connsiteX191" fmla="*/ 348360 w 570086"/>
                          <a:gd name="connsiteY191" fmla="*/ 276697 h 390141"/>
                          <a:gd name="connsiteX192" fmla="*/ 351472 w 570086"/>
                          <a:gd name="connsiteY192" fmla="*/ 277322 h 390141"/>
                          <a:gd name="connsiteX193" fmla="*/ 351220 w 570086"/>
                          <a:gd name="connsiteY193" fmla="*/ 286754 h 390141"/>
                          <a:gd name="connsiteX194" fmla="*/ 350750 w 570086"/>
                          <a:gd name="connsiteY194" fmla="*/ 287243 h 390141"/>
                          <a:gd name="connsiteX195" fmla="*/ 292874 w 570086"/>
                          <a:gd name="connsiteY195" fmla="*/ 292613 h 390141"/>
                          <a:gd name="connsiteX196" fmla="*/ 498506 w 570086"/>
                          <a:gd name="connsiteY196" fmla="*/ 268017 h 390141"/>
                          <a:gd name="connsiteX197" fmla="*/ 483538 w 570086"/>
                          <a:gd name="connsiteY197" fmla="*/ 296797 h 390141"/>
                          <a:gd name="connsiteX198" fmla="*/ 427360 w 570086"/>
                          <a:gd name="connsiteY198" fmla="*/ 306225 h 390141"/>
                          <a:gd name="connsiteX199" fmla="*/ 415258 w 570086"/>
                          <a:gd name="connsiteY199" fmla="*/ 307075 h 390141"/>
                          <a:gd name="connsiteX200" fmla="*/ 356026 w 570086"/>
                          <a:gd name="connsiteY200" fmla="*/ 321338 h 390141"/>
                          <a:gd name="connsiteX201" fmla="*/ 336381 w 570086"/>
                          <a:gd name="connsiteY201" fmla="*/ 321512 h 390141"/>
                          <a:gd name="connsiteX202" fmla="*/ 335869 w 570086"/>
                          <a:gd name="connsiteY202" fmla="*/ 303587 h 390141"/>
                          <a:gd name="connsiteX203" fmla="*/ 334812 w 570086"/>
                          <a:gd name="connsiteY203" fmla="*/ 294346 h 390141"/>
                          <a:gd name="connsiteX204" fmla="*/ 351813 w 570086"/>
                          <a:gd name="connsiteY204" fmla="*/ 291975 h 390141"/>
                          <a:gd name="connsiteX205" fmla="*/ 354661 w 570086"/>
                          <a:gd name="connsiteY205" fmla="*/ 291804 h 390141"/>
                          <a:gd name="connsiteX206" fmla="*/ 362681 w 570086"/>
                          <a:gd name="connsiteY206" fmla="*/ 290071 h 390141"/>
                          <a:gd name="connsiteX207" fmla="*/ 418737 w 570086"/>
                          <a:gd name="connsiteY207" fmla="*/ 281957 h 390141"/>
                          <a:gd name="connsiteX208" fmla="*/ 418009 w 570086"/>
                          <a:gd name="connsiteY208" fmla="*/ 287095 h 390141"/>
                          <a:gd name="connsiteX209" fmla="*/ 420782 w 570086"/>
                          <a:gd name="connsiteY209" fmla="*/ 287826 h 390141"/>
                          <a:gd name="connsiteX210" fmla="*/ 425569 w 570086"/>
                          <a:gd name="connsiteY210" fmla="*/ 281684 h 390141"/>
                          <a:gd name="connsiteX211" fmla="*/ 445716 w 570086"/>
                          <a:gd name="connsiteY211" fmla="*/ 272294 h 390141"/>
                          <a:gd name="connsiteX212" fmla="*/ 459377 w 570086"/>
                          <a:gd name="connsiteY212" fmla="*/ 245872 h 390141"/>
                          <a:gd name="connsiteX213" fmla="*/ 460794 w 570086"/>
                          <a:gd name="connsiteY213" fmla="*/ 267244 h 390141"/>
                          <a:gd name="connsiteX214" fmla="*/ 450619 w 570086"/>
                          <a:gd name="connsiteY214" fmla="*/ 286193 h 390141"/>
                          <a:gd name="connsiteX215" fmla="*/ 450377 w 570086"/>
                          <a:gd name="connsiteY215" fmla="*/ 288039 h 390141"/>
                          <a:gd name="connsiteX216" fmla="*/ 464015 w 570086"/>
                          <a:gd name="connsiteY216" fmla="*/ 276659 h 390141"/>
                          <a:gd name="connsiteX217" fmla="*/ 465568 w 570086"/>
                          <a:gd name="connsiteY217" fmla="*/ 248626 h 390141"/>
                          <a:gd name="connsiteX218" fmla="*/ 468164 w 570086"/>
                          <a:gd name="connsiteY218" fmla="*/ 230508 h 390141"/>
                          <a:gd name="connsiteX219" fmla="*/ 471366 w 570086"/>
                          <a:gd name="connsiteY219" fmla="*/ 240013 h 390141"/>
                          <a:gd name="connsiteX220" fmla="*/ 474071 w 570086"/>
                          <a:gd name="connsiteY220" fmla="*/ 257149 h 390141"/>
                          <a:gd name="connsiteX221" fmla="*/ 474384 w 570086"/>
                          <a:gd name="connsiteY221" fmla="*/ 278289 h 390141"/>
                          <a:gd name="connsiteX222" fmla="*/ 473740 w 570086"/>
                          <a:gd name="connsiteY222" fmla="*/ 285604 h 390141"/>
                          <a:gd name="connsiteX223" fmla="*/ 476793 w 570086"/>
                          <a:gd name="connsiteY223" fmla="*/ 286409 h 390141"/>
                          <a:gd name="connsiteX224" fmla="*/ 474677 w 570086"/>
                          <a:gd name="connsiteY224" fmla="*/ 233242 h 390141"/>
                          <a:gd name="connsiteX225" fmla="*/ 480726 w 570086"/>
                          <a:gd name="connsiteY225" fmla="*/ 221237 h 390141"/>
                          <a:gd name="connsiteX226" fmla="*/ 485841 w 570086"/>
                          <a:gd name="connsiteY226" fmla="*/ 235381 h 390141"/>
                          <a:gd name="connsiteX227" fmla="*/ 486894 w 570086"/>
                          <a:gd name="connsiteY227" fmla="*/ 265775 h 390141"/>
                          <a:gd name="connsiteX228" fmla="*/ 485397 w 570086"/>
                          <a:gd name="connsiteY228" fmla="*/ 279993 h 390141"/>
                          <a:gd name="connsiteX229" fmla="*/ 488937 w 570086"/>
                          <a:gd name="connsiteY229" fmla="*/ 280952 h 390141"/>
                          <a:gd name="connsiteX230" fmla="*/ 492312 w 570086"/>
                          <a:gd name="connsiteY230" fmla="*/ 268129 h 390141"/>
                          <a:gd name="connsiteX231" fmla="*/ 488879 w 570086"/>
                          <a:gd name="connsiteY231" fmla="*/ 225856 h 390141"/>
                          <a:gd name="connsiteX232" fmla="*/ 498506 w 570086"/>
                          <a:gd name="connsiteY232" fmla="*/ 268017 h 390141"/>
                          <a:gd name="connsiteX233" fmla="*/ 563585 w 570086"/>
                          <a:gd name="connsiteY233" fmla="*/ 89181 h 390141"/>
                          <a:gd name="connsiteX234" fmla="*/ 524053 w 570086"/>
                          <a:gd name="connsiteY234" fmla="*/ 220690 h 390141"/>
                          <a:gd name="connsiteX235" fmla="*/ 516866 w 570086"/>
                          <a:gd name="connsiteY235" fmla="*/ 237594 h 390141"/>
                          <a:gd name="connsiteX236" fmla="*/ 507029 w 570086"/>
                          <a:gd name="connsiteY236" fmla="*/ 251531 h 390141"/>
                          <a:gd name="connsiteX237" fmla="*/ 506359 w 570086"/>
                          <a:gd name="connsiteY237" fmla="*/ 252968 h 390141"/>
                          <a:gd name="connsiteX238" fmla="*/ 504907 w 570086"/>
                          <a:gd name="connsiteY238" fmla="*/ 253999 h 390141"/>
                          <a:gd name="connsiteX239" fmla="*/ 487271 w 570086"/>
                          <a:gd name="connsiteY239" fmla="*/ 222217 h 390141"/>
                          <a:gd name="connsiteX240" fmla="*/ 472619 w 570086"/>
                          <a:gd name="connsiteY240" fmla="*/ 228568 h 390141"/>
                          <a:gd name="connsiteX241" fmla="*/ 468828 w 570086"/>
                          <a:gd name="connsiteY241" fmla="*/ 225972 h 390141"/>
                          <a:gd name="connsiteX242" fmla="*/ 462328 w 570086"/>
                          <a:gd name="connsiteY242" fmla="*/ 239977 h 390141"/>
                          <a:gd name="connsiteX243" fmla="*/ 450825 w 570086"/>
                          <a:gd name="connsiteY243" fmla="*/ 255445 h 390141"/>
                          <a:gd name="connsiteX244" fmla="*/ 441165 w 570086"/>
                          <a:gd name="connsiteY244" fmla="*/ 268725 h 390141"/>
                          <a:gd name="connsiteX245" fmla="*/ 425907 w 570086"/>
                          <a:gd name="connsiteY245" fmla="*/ 274971 h 390141"/>
                          <a:gd name="connsiteX246" fmla="*/ 386588 w 570086"/>
                          <a:gd name="connsiteY246" fmla="*/ 280997 h 390141"/>
                          <a:gd name="connsiteX247" fmla="*/ 368192 w 570086"/>
                          <a:gd name="connsiteY247" fmla="*/ 283326 h 390141"/>
                          <a:gd name="connsiteX248" fmla="*/ 355836 w 570086"/>
                          <a:gd name="connsiteY248" fmla="*/ 284653 h 390141"/>
                          <a:gd name="connsiteX249" fmla="*/ 355543 w 570086"/>
                          <a:gd name="connsiteY249" fmla="*/ 273653 h 390141"/>
                          <a:gd name="connsiteX250" fmla="*/ 355169 w 570086"/>
                          <a:gd name="connsiteY250" fmla="*/ 272571 h 390141"/>
                          <a:gd name="connsiteX251" fmla="*/ 359321 w 570086"/>
                          <a:gd name="connsiteY251" fmla="*/ 260167 h 390141"/>
                          <a:gd name="connsiteX252" fmla="*/ 392231 w 570086"/>
                          <a:gd name="connsiteY252" fmla="*/ 132997 h 390141"/>
                          <a:gd name="connsiteX253" fmla="*/ 403002 w 570086"/>
                          <a:gd name="connsiteY253" fmla="*/ 97040 h 390141"/>
                          <a:gd name="connsiteX254" fmla="*/ 412024 w 570086"/>
                          <a:gd name="connsiteY254" fmla="*/ 83637 h 390141"/>
                          <a:gd name="connsiteX255" fmla="*/ 424429 w 570086"/>
                          <a:gd name="connsiteY255" fmla="*/ 78973 h 390141"/>
                          <a:gd name="connsiteX256" fmla="*/ 444199 w 570086"/>
                          <a:gd name="connsiteY256" fmla="*/ 78461 h 390141"/>
                          <a:gd name="connsiteX257" fmla="*/ 551799 w 570086"/>
                          <a:gd name="connsiteY257" fmla="*/ 76857 h 390141"/>
                          <a:gd name="connsiteX258" fmla="*/ 560012 w 570086"/>
                          <a:gd name="connsiteY258" fmla="*/ 76924 h 390141"/>
                          <a:gd name="connsiteX259" fmla="*/ 562956 w 570086"/>
                          <a:gd name="connsiteY259" fmla="*/ 78657 h 390141"/>
                          <a:gd name="connsiteX260" fmla="*/ 563585 w 570086"/>
                          <a:gd name="connsiteY260" fmla="*/ 89181 h 39014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  <a:cxn ang="0">
                            <a:pos x="connsiteX79" y="connsiteY79"/>
                          </a:cxn>
                          <a:cxn ang="0">
                            <a:pos x="connsiteX80" y="connsiteY80"/>
                          </a:cxn>
                          <a:cxn ang="0">
                            <a:pos x="connsiteX81" y="connsiteY81"/>
                          </a:cxn>
                          <a:cxn ang="0">
                            <a:pos x="connsiteX82" y="connsiteY82"/>
                          </a:cxn>
                          <a:cxn ang="0">
                            <a:pos x="connsiteX83" y="connsiteY83"/>
                          </a:cxn>
                          <a:cxn ang="0">
                            <a:pos x="connsiteX84" y="connsiteY84"/>
                          </a:cxn>
                          <a:cxn ang="0">
                            <a:pos x="connsiteX85" y="connsiteY85"/>
                          </a:cxn>
                          <a:cxn ang="0">
                            <a:pos x="connsiteX86" y="connsiteY86"/>
                          </a:cxn>
                          <a:cxn ang="0">
                            <a:pos x="connsiteX87" y="connsiteY87"/>
                          </a:cxn>
                          <a:cxn ang="0">
                            <a:pos x="connsiteX88" y="connsiteY88"/>
                          </a:cxn>
                          <a:cxn ang="0">
                            <a:pos x="connsiteX89" y="connsiteY89"/>
                          </a:cxn>
                          <a:cxn ang="0">
                            <a:pos x="connsiteX90" y="connsiteY90"/>
                          </a:cxn>
                          <a:cxn ang="0">
                            <a:pos x="connsiteX91" y="connsiteY91"/>
                          </a:cxn>
                          <a:cxn ang="0">
                            <a:pos x="connsiteX92" y="connsiteY92"/>
                          </a:cxn>
                          <a:cxn ang="0">
                            <a:pos x="connsiteX93" y="connsiteY93"/>
                          </a:cxn>
                          <a:cxn ang="0">
                            <a:pos x="connsiteX94" y="connsiteY94"/>
                          </a:cxn>
                          <a:cxn ang="0">
                            <a:pos x="connsiteX95" y="connsiteY95"/>
                          </a:cxn>
                          <a:cxn ang="0">
                            <a:pos x="connsiteX96" y="connsiteY96"/>
                          </a:cxn>
                          <a:cxn ang="0">
                            <a:pos x="connsiteX97" y="connsiteY97"/>
                          </a:cxn>
                          <a:cxn ang="0">
                            <a:pos x="connsiteX98" y="connsiteY98"/>
                          </a:cxn>
                          <a:cxn ang="0">
                            <a:pos x="connsiteX99" y="connsiteY99"/>
                          </a:cxn>
                          <a:cxn ang="0">
                            <a:pos x="connsiteX100" y="connsiteY100"/>
                          </a:cxn>
                          <a:cxn ang="0">
                            <a:pos x="connsiteX101" y="connsiteY101"/>
                          </a:cxn>
                          <a:cxn ang="0">
                            <a:pos x="connsiteX102" y="connsiteY102"/>
                          </a:cxn>
                          <a:cxn ang="0">
                            <a:pos x="connsiteX103" y="connsiteY103"/>
                          </a:cxn>
                          <a:cxn ang="0">
                            <a:pos x="connsiteX104" y="connsiteY104"/>
                          </a:cxn>
                          <a:cxn ang="0">
                            <a:pos x="connsiteX105" y="connsiteY105"/>
                          </a:cxn>
                          <a:cxn ang="0">
                            <a:pos x="connsiteX106" y="connsiteY106"/>
                          </a:cxn>
                          <a:cxn ang="0">
                            <a:pos x="connsiteX107" y="connsiteY107"/>
                          </a:cxn>
                          <a:cxn ang="0">
                            <a:pos x="connsiteX108" y="connsiteY108"/>
                          </a:cxn>
                          <a:cxn ang="0">
                            <a:pos x="connsiteX109" y="connsiteY109"/>
                          </a:cxn>
                          <a:cxn ang="0">
                            <a:pos x="connsiteX110" y="connsiteY110"/>
                          </a:cxn>
                          <a:cxn ang="0">
                            <a:pos x="connsiteX111" y="connsiteY111"/>
                          </a:cxn>
                          <a:cxn ang="0">
                            <a:pos x="connsiteX112" y="connsiteY112"/>
                          </a:cxn>
                          <a:cxn ang="0">
                            <a:pos x="connsiteX113" y="connsiteY113"/>
                          </a:cxn>
                          <a:cxn ang="0">
                            <a:pos x="connsiteX114" y="connsiteY114"/>
                          </a:cxn>
                          <a:cxn ang="0">
                            <a:pos x="connsiteX115" y="connsiteY115"/>
                          </a:cxn>
                          <a:cxn ang="0">
                            <a:pos x="connsiteX116" y="connsiteY116"/>
                          </a:cxn>
                          <a:cxn ang="0">
                            <a:pos x="connsiteX117" y="connsiteY117"/>
                          </a:cxn>
                          <a:cxn ang="0">
                            <a:pos x="connsiteX118" y="connsiteY118"/>
                          </a:cxn>
                          <a:cxn ang="0">
                            <a:pos x="connsiteX119" y="connsiteY119"/>
                          </a:cxn>
                          <a:cxn ang="0">
                            <a:pos x="connsiteX120" y="connsiteY120"/>
                          </a:cxn>
                          <a:cxn ang="0">
                            <a:pos x="connsiteX121" y="connsiteY121"/>
                          </a:cxn>
                          <a:cxn ang="0">
                            <a:pos x="connsiteX122" y="connsiteY122"/>
                          </a:cxn>
                          <a:cxn ang="0">
                            <a:pos x="connsiteX123" y="connsiteY123"/>
                          </a:cxn>
                          <a:cxn ang="0">
                            <a:pos x="connsiteX124" y="connsiteY124"/>
                          </a:cxn>
                          <a:cxn ang="0">
                            <a:pos x="connsiteX125" y="connsiteY125"/>
                          </a:cxn>
                          <a:cxn ang="0">
                            <a:pos x="connsiteX126" y="connsiteY126"/>
                          </a:cxn>
                          <a:cxn ang="0">
                            <a:pos x="connsiteX127" y="connsiteY127"/>
                          </a:cxn>
                          <a:cxn ang="0">
                            <a:pos x="connsiteX128" y="connsiteY128"/>
                          </a:cxn>
                          <a:cxn ang="0">
                            <a:pos x="connsiteX129" y="connsiteY129"/>
                          </a:cxn>
                          <a:cxn ang="0">
                            <a:pos x="connsiteX130" y="connsiteY130"/>
                          </a:cxn>
                          <a:cxn ang="0">
                            <a:pos x="connsiteX131" y="connsiteY131"/>
                          </a:cxn>
                          <a:cxn ang="0">
                            <a:pos x="connsiteX132" y="connsiteY132"/>
                          </a:cxn>
                          <a:cxn ang="0">
                            <a:pos x="connsiteX133" y="connsiteY133"/>
                          </a:cxn>
                          <a:cxn ang="0">
                            <a:pos x="connsiteX134" y="connsiteY134"/>
                          </a:cxn>
                          <a:cxn ang="0">
                            <a:pos x="connsiteX135" y="connsiteY135"/>
                          </a:cxn>
                          <a:cxn ang="0">
                            <a:pos x="connsiteX136" y="connsiteY136"/>
                          </a:cxn>
                          <a:cxn ang="0">
                            <a:pos x="connsiteX137" y="connsiteY137"/>
                          </a:cxn>
                          <a:cxn ang="0">
                            <a:pos x="connsiteX138" y="connsiteY138"/>
                          </a:cxn>
                          <a:cxn ang="0">
                            <a:pos x="connsiteX139" y="connsiteY139"/>
                          </a:cxn>
                          <a:cxn ang="0">
                            <a:pos x="connsiteX140" y="connsiteY140"/>
                          </a:cxn>
                          <a:cxn ang="0">
                            <a:pos x="connsiteX141" y="connsiteY141"/>
                          </a:cxn>
                          <a:cxn ang="0">
                            <a:pos x="connsiteX142" y="connsiteY142"/>
                          </a:cxn>
                          <a:cxn ang="0">
                            <a:pos x="connsiteX143" y="connsiteY143"/>
                          </a:cxn>
                          <a:cxn ang="0">
                            <a:pos x="connsiteX144" y="connsiteY144"/>
                          </a:cxn>
                          <a:cxn ang="0">
                            <a:pos x="connsiteX145" y="connsiteY145"/>
                          </a:cxn>
                          <a:cxn ang="0">
                            <a:pos x="connsiteX146" y="connsiteY146"/>
                          </a:cxn>
                          <a:cxn ang="0">
                            <a:pos x="connsiteX147" y="connsiteY147"/>
                          </a:cxn>
                          <a:cxn ang="0">
                            <a:pos x="connsiteX148" y="connsiteY148"/>
                          </a:cxn>
                          <a:cxn ang="0">
                            <a:pos x="connsiteX149" y="connsiteY149"/>
                          </a:cxn>
                          <a:cxn ang="0">
                            <a:pos x="connsiteX150" y="connsiteY150"/>
                          </a:cxn>
                          <a:cxn ang="0">
                            <a:pos x="connsiteX151" y="connsiteY151"/>
                          </a:cxn>
                          <a:cxn ang="0">
                            <a:pos x="connsiteX152" y="connsiteY152"/>
                          </a:cxn>
                          <a:cxn ang="0">
                            <a:pos x="connsiteX153" y="connsiteY153"/>
                          </a:cxn>
                          <a:cxn ang="0">
                            <a:pos x="connsiteX154" y="connsiteY154"/>
                          </a:cxn>
                          <a:cxn ang="0">
                            <a:pos x="connsiteX155" y="connsiteY155"/>
                          </a:cxn>
                          <a:cxn ang="0">
                            <a:pos x="connsiteX156" y="connsiteY156"/>
                          </a:cxn>
                          <a:cxn ang="0">
                            <a:pos x="connsiteX157" y="connsiteY157"/>
                          </a:cxn>
                          <a:cxn ang="0">
                            <a:pos x="connsiteX158" y="connsiteY158"/>
                          </a:cxn>
                          <a:cxn ang="0">
                            <a:pos x="connsiteX159" y="connsiteY159"/>
                          </a:cxn>
                          <a:cxn ang="0">
                            <a:pos x="connsiteX160" y="connsiteY160"/>
                          </a:cxn>
                          <a:cxn ang="0">
                            <a:pos x="connsiteX161" y="connsiteY161"/>
                          </a:cxn>
                          <a:cxn ang="0">
                            <a:pos x="connsiteX162" y="connsiteY162"/>
                          </a:cxn>
                          <a:cxn ang="0">
                            <a:pos x="connsiteX163" y="connsiteY163"/>
                          </a:cxn>
                          <a:cxn ang="0">
                            <a:pos x="connsiteX164" y="connsiteY164"/>
                          </a:cxn>
                          <a:cxn ang="0">
                            <a:pos x="connsiteX165" y="connsiteY165"/>
                          </a:cxn>
                          <a:cxn ang="0">
                            <a:pos x="connsiteX166" y="connsiteY166"/>
                          </a:cxn>
                          <a:cxn ang="0">
                            <a:pos x="connsiteX167" y="connsiteY167"/>
                          </a:cxn>
                          <a:cxn ang="0">
                            <a:pos x="connsiteX168" y="connsiteY168"/>
                          </a:cxn>
                          <a:cxn ang="0">
                            <a:pos x="connsiteX169" y="connsiteY169"/>
                          </a:cxn>
                          <a:cxn ang="0">
                            <a:pos x="connsiteX170" y="connsiteY170"/>
                          </a:cxn>
                          <a:cxn ang="0">
                            <a:pos x="connsiteX171" y="connsiteY171"/>
                          </a:cxn>
                          <a:cxn ang="0">
                            <a:pos x="connsiteX172" y="connsiteY172"/>
                          </a:cxn>
                          <a:cxn ang="0">
                            <a:pos x="connsiteX173" y="connsiteY173"/>
                          </a:cxn>
                          <a:cxn ang="0">
                            <a:pos x="connsiteX174" y="connsiteY174"/>
                          </a:cxn>
                          <a:cxn ang="0">
                            <a:pos x="connsiteX175" y="connsiteY175"/>
                          </a:cxn>
                          <a:cxn ang="0">
                            <a:pos x="connsiteX176" y="connsiteY176"/>
                          </a:cxn>
                          <a:cxn ang="0">
                            <a:pos x="connsiteX177" y="connsiteY177"/>
                          </a:cxn>
                          <a:cxn ang="0">
                            <a:pos x="connsiteX178" y="connsiteY178"/>
                          </a:cxn>
                          <a:cxn ang="0">
                            <a:pos x="connsiteX179" y="connsiteY179"/>
                          </a:cxn>
                          <a:cxn ang="0">
                            <a:pos x="connsiteX180" y="connsiteY180"/>
                          </a:cxn>
                          <a:cxn ang="0">
                            <a:pos x="connsiteX181" y="connsiteY181"/>
                          </a:cxn>
                          <a:cxn ang="0">
                            <a:pos x="connsiteX182" y="connsiteY182"/>
                          </a:cxn>
                          <a:cxn ang="0">
                            <a:pos x="connsiteX183" y="connsiteY183"/>
                          </a:cxn>
                          <a:cxn ang="0">
                            <a:pos x="connsiteX184" y="connsiteY184"/>
                          </a:cxn>
                          <a:cxn ang="0">
                            <a:pos x="connsiteX185" y="connsiteY185"/>
                          </a:cxn>
                          <a:cxn ang="0">
                            <a:pos x="connsiteX186" y="connsiteY186"/>
                          </a:cxn>
                          <a:cxn ang="0">
                            <a:pos x="connsiteX187" y="connsiteY187"/>
                          </a:cxn>
                          <a:cxn ang="0">
                            <a:pos x="connsiteX188" y="connsiteY188"/>
                          </a:cxn>
                          <a:cxn ang="0">
                            <a:pos x="connsiteX189" y="connsiteY189"/>
                          </a:cxn>
                          <a:cxn ang="0">
                            <a:pos x="connsiteX190" y="connsiteY190"/>
                          </a:cxn>
                          <a:cxn ang="0">
                            <a:pos x="connsiteX191" y="connsiteY191"/>
                          </a:cxn>
                          <a:cxn ang="0">
                            <a:pos x="connsiteX192" y="connsiteY192"/>
                          </a:cxn>
                          <a:cxn ang="0">
                            <a:pos x="connsiteX193" y="connsiteY193"/>
                          </a:cxn>
                          <a:cxn ang="0">
                            <a:pos x="connsiteX194" y="connsiteY194"/>
                          </a:cxn>
                          <a:cxn ang="0">
                            <a:pos x="connsiteX195" y="connsiteY195"/>
                          </a:cxn>
                          <a:cxn ang="0">
                            <a:pos x="connsiteX196" y="connsiteY196"/>
                          </a:cxn>
                          <a:cxn ang="0">
                            <a:pos x="connsiteX197" y="connsiteY197"/>
                          </a:cxn>
                          <a:cxn ang="0">
                            <a:pos x="connsiteX198" y="connsiteY198"/>
                          </a:cxn>
                          <a:cxn ang="0">
                            <a:pos x="connsiteX199" y="connsiteY199"/>
                          </a:cxn>
                          <a:cxn ang="0">
                            <a:pos x="connsiteX200" y="connsiteY200"/>
                          </a:cxn>
                          <a:cxn ang="0">
                            <a:pos x="connsiteX201" y="connsiteY201"/>
                          </a:cxn>
                          <a:cxn ang="0">
                            <a:pos x="connsiteX202" y="connsiteY202"/>
                          </a:cxn>
                          <a:cxn ang="0">
                            <a:pos x="connsiteX203" y="connsiteY203"/>
                          </a:cxn>
                          <a:cxn ang="0">
                            <a:pos x="connsiteX204" y="connsiteY204"/>
                          </a:cxn>
                          <a:cxn ang="0">
                            <a:pos x="connsiteX205" y="connsiteY205"/>
                          </a:cxn>
                          <a:cxn ang="0">
                            <a:pos x="connsiteX206" y="connsiteY206"/>
                          </a:cxn>
                          <a:cxn ang="0">
                            <a:pos x="connsiteX207" y="connsiteY207"/>
                          </a:cxn>
                          <a:cxn ang="0">
                            <a:pos x="connsiteX208" y="connsiteY208"/>
                          </a:cxn>
                          <a:cxn ang="0">
                            <a:pos x="connsiteX209" y="connsiteY209"/>
                          </a:cxn>
                          <a:cxn ang="0">
                            <a:pos x="connsiteX210" y="connsiteY210"/>
                          </a:cxn>
                          <a:cxn ang="0">
                            <a:pos x="connsiteX211" y="connsiteY211"/>
                          </a:cxn>
                          <a:cxn ang="0">
                            <a:pos x="connsiteX212" y="connsiteY212"/>
                          </a:cxn>
                          <a:cxn ang="0">
                            <a:pos x="connsiteX213" y="connsiteY213"/>
                          </a:cxn>
                          <a:cxn ang="0">
                            <a:pos x="connsiteX214" y="connsiteY214"/>
                          </a:cxn>
                          <a:cxn ang="0">
                            <a:pos x="connsiteX215" y="connsiteY215"/>
                          </a:cxn>
                          <a:cxn ang="0">
                            <a:pos x="connsiteX216" y="connsiteY216"/>
                          </a:cxn>
                          <a:cxn ang="0">
                            <a:pos x="connsiteX217" y="connsiteY217"/>
                          </a:cxn>
                          <a:cxn ang="0">
                            <a:pos x="connsiteX218" y="connsiteY218"/>
                          </a:cxn>
                          <a:cxn ang="0">
                            <a:pos x="connsiteX219" y="connsiteY219"/>
                          </a:cxn>
                          <a:cxn ang="0">
                            <a:pos x="connsiteX220" y="connsiteY220"/>
                          </a:cxn>
                          <a:cxn ang="0">
                            <a:pos x="connsiteX221" y="connsiteY221"/>
                          </a:cxn>
                          <a:cxn ang="0">
                            <a:pos x="connsiteX222" y="connsiteY222"/>
                          </a:cxn>
                          <a:cxn ang="0">
                            <a:pos x="connsiteX223" y="connsiteY223"/>
                          </a:cxn>
                          <a:cxn ang="0">
                            <a:pos x="connsiteX224" y="connsiteY224"/>
                          </a:cxn>
                          <a:cxn ang="0">
                            <a:pos x="connsiteX225" y="connsiteY225"/>
                          </a:cxn>
                          <a:cxn ang="0">
                            <a:pos x="connsiteX226" y="connsiteY226"/>
                          </a:cxn>
                          <a:cxn ang="0">
                            <a:pos x="connsiteX227" y="connsiteY227"/>
                          </a:cxn>
                          <a:cxn ang="0">
                            <a:pos x="connsiteX228" y="connsiteY228"/>
                          </a:cxn>
                          <a:cxn ang="0">
                            <a:pos x="connsiteX229" y="connsiteY229"/>
                          </a:cxn>
                          <a:cxn ang="0">
                            <a:pos x="connsiteX230" y="connsiteY230"/>
                          </a:cxn>
                          <a:cxn ang="0">
                            <a:pos x="connsiteX231" y="connsiteY231"/>
                          </a:cxn>
                          <a:cxn ang="0">
                            <a:pos x="connsiteX232" y="connsiteY232"/>
                          </a:cxn>
                          <a:cxn ang="0">
                            <a:pos x="connsiteX233" y="connsiteY233"/>
                          </a:cxn>
                          <a:cxn ang="0">
                            <a:pos x="connsiteX234" y="connsiteY234"/>
                          </a:cxn>
                          <a:cxn ang="0">
                            <a:pos x="connsiteX235" y="connsiteY235"/>
                          </a:cxn>
                          <a:cxn ang="0">
                            <a:pos x="connsiteX236" y="connsiteY236"/>
                          </a:cxn>
                          <a:cxn ang="0">
                            <a:pos x="connsiteX237" y="connsiteY237"/>
                          </a:cxn>
                          <a:cxn ang="0">
                            <a:pos x="connsiteX238" y="connsiteY238"/>
                          </a:cxn>
                          <a:cxn ang="0">
                            <a:pos x="connsiteX239" y="connsiteY239"/>
                          </a:cxn>
                          <a:cxn ang="0">
                            <a:pos x="connsiteX240" y="connsiteY240"/>
                          </a:cxn>
                          <a:cxn ang="0">
                            <a:pos x="connsiteX241" y="connsiteY241"/>
                          </a:cxn>
                          <a:cxn ang="0">
                            <a:pos x="connsiteX242" y="connsiteY242"/>
                          </a:cxn>
                          <a:cxn ang="0">
                            <a:pos x="connsiteX243" y="connsiteY243"/>
                          </a:cxn>
                          <a:cxn ang="0">
                            <a:pos x="connsiteX244" y="connsiteY244"/>
                          </a:cxn>
                          <a:cxn ang="0">
                            <a:pos x="connsiteX245" y="connsiteY245"/>
                          </a:cxn>
                          <a:cxn ang="0">
                            <a:pos x="connsiteX246" y="connsiteY246"/>
                          </a:cxn>
                          <a:cxn ang="0">
                            <a:pos x="connsiteX247" y="connsiteY247"/>
                          </a:cxn>
                          <a:cxn ang="0">
                            <a:pos x="connsiteX248" y="connsiteY248"/>
                          </a:cxn>
                          <a:cxn ang="0">
                            <a:pos x="connsiteX249" y="connsiteY249"/>
                          </a:cxn>
                          <a:cxn ang="0">
                            <a:pos x="connsiteX250" y="connsiteY250"/>
                          </a:cxn>
                          <a:cxn ang="0">
                            <a:pos x="connsiteX251" y="connsiteY251"/>
                          </a:cxn>
                          <a:cxn ang="0">
                            <a:pos x="connsiteX252" y="connsiteY252"/>
                          </a:cxn>
                          <a:cxn ang="0">
                            <a:pos x="connsiteX253" y="connsiteY253"/>
                          </a:cxn>
                          <a:cxn ang="0">
                            <a:pos x="connsiteX254" y="connsiteY254"/>
                          </a:cxn>
                          <a:cxn ang="0">
                            <a:pos x="connsiteX255" y="connsiteY255"/>
                          </a:cxn>
                          <a:cxn ang="0">
                            <a:pos x="connsiteX256" y="connsiteY256"/>
                          </a:cxn>
                          <a:cxn ang="0">
                            <a:pos x="connsiteX257" y="connsiteY257"/>
                          </a:cxn>
                          <a:cxn ang="0">
                            <a:pos x="connsiteX258" y="connsiteY258"/>
                          </a:cxn>
                          <a:cxn ang="0">
                            <a:pos x="connsiteX259" y="connsiteY259"/>
                          </a:cxn>
                          <a:cxn ang="0">
                            <a:pos x="connsiteX260" y="connsiteY260"/>
                          </a:cxn>
                        </a:cxnLst>
                        <a:rect l="l" t="t" r="r" b="b"/>
                        <a:pathLst>
                          <a:path w="570086" h="390141">
                            <a:moveTo>
                              <a:pt x="569688" y="80007"/>
                            </a:moveTo>
                            <a:cubicBezTo>
                              <a:pt x="569289" y="77826"/>
                              <a:pt x="568593" y="75182"/>
                              <a:pt x="566802" y="73758"/>
                            </a:cubicBezTo>
                            <a:cubicBezTo>
                              <a:pt x="564351" y="71806"/>
                              <a:pt x="561104" y="70479"/>
                              <a:pt x="557961" y="70708"/>
                            </a:cubicBezTo>
                            <a:cubicBezTo>
                              <a:pt x="514273" y="70843"/>
                              <a:pt x="470580" y="71710"/>
                              <a:pt x="426906" y="72718"/>
                            </a:cubicBezTo>
                            <a:cubicBezTo>
                              <a:pt x="423936" y="72640"/>
                              <a:pt x="420947" y="73314"/>
                              <a:pt x="418180" y="74370"/>
                            </a:cubicBezTo>
                            <a:cubicBezTo>
                              <a:pt x="401904" y="78161"/>
                              <a:pt x="397501" y="92328"/>
                              <a:pt x="393526" y="106642"/>
                            </a:cubicBezTo>
                            <a:cubicBezTo>
                              <a:pt x="383492" y="139455"/>
                              <a:pt x="375275" y="172764"/>
                              <a:pt x="366939" y="206037"/>
                            </a:cubicBezTo>
                            <a:cubicBezTo>
                              <a:pt x="359376" y="149540"/>
                              <a:pt x="365454" y="107785"/>
                              <a:pt x="305143" y="80126"/>
                            </a:cubicBezTo>
                            <a:cubicBezTo>
                              <a:pt x="293087" y="73774"/>
                              <a:pt x="279855" y="70064"/>
                              <a:pt x="267898" y="63525"/>
                            </a:cubicBezTo>
                            <a:cubicBezTo>
                              <a:pt x="262819" y="58465"/>
                              <a:pt x="253494" y="58101"/>
                              <a:pt x="246630" y="60146"/>
                            </a:cubicBezTo>
                            <a:cubicBezTo>
                              <a:pt x="243531" y="54071"/>
                              <a:pt x="241869" y="47326"/>
                              <a:pt x="241656" y="40514"/>
                            </a:cubicBezTo>
                            <a:cubicBezTo>
                              <a:pt x="241614" y="39135"/>
                              <a:pt x="239485" y="38294"/>
                              <a:pt x="238835" y="39750"/>
                            </a:cubicBezTo>
                            <a:cubicBezTo>
                              <a:pt x="232441" y="54329"/>
                              <a:pt x="245499" y="74106"/>
                              <a:pt x="257736" y="81869"/>
                            </a:cubicBezTo>
                            <a:cubicBezTo>
                              <a:pt x="249223" y="91770"/>
                              <a:pt x="233417" y="91545"/>
                              <a:pt x="221412" y="90881"/>
                            </a:cubicBezTo>
                            <a:cubicBezTo>
                              <a:pt x="196194" y="88829"/>
                              <a:pt x="171209" y="80896"/>
                              <a:pt x="149367" y="68150"/>
                            </a:cubicBezTo>
                            <a:cubicBezTo>
                              <a:pt x="148590" y="64968"/>
                              <a:pt x="147763" y="61798"/>
                              <a:pt x="146867" y="58648"/>
                            </a:cubicBezTo>
                            <a:cubicBezTo>
                              <a:pt x="157062" y="48850"/>
                              <a:pt x="163124" y="34870"/>
                              <a:pt x="161842" y="20640"/>
                            </a:cubicBezTo>
                            <a:cubicBezTo>
                              <a:pt x="161278" y="14713"/>
                              <a:pt x="159703" y="5127"/>
                              <a:pt x="155838" y="573"/>
                            </a:cubicBezTo>
                            <a:cubicBezTo>
                              <a:pt x="154649" y="-709"/>
                              <a:pt x="152630" y="344"/>
                              <a:pt x="152556" y="1932"/>
                            </a:cubicBezTo>
                            <a:cubicBezTo>
                              <a:pt x="152404" y="5188"/>
                              <a:pt x="153867" y="8529"/>
                              <a:pt x="154488" y="11714"/>
                            </a:cubicBezTo>
                            <a:cubicBezTo>
                              <a:pt x="157716" y="26241"/>
                              <a:pt x="155232" y="40829"/>
                              <a:pt x="144815" y="51868"/>
                            </a:cubicBezTo>
                            <a:cubicBezTo>
                              <a:pt x="143920" y="49095"/>
                              <a:pt x="142966" y="46341"/>
                              <a:pt x="141933" y="43612"/>
                            </a:cubicBezTo>
                            <a:cubicBezTo>
                              <a:pt x="141353" y="42079"/>
                              <a:pt x="139687" y="42005"/>
                              <a:pt x="138837" y="42875"/>
                            </a:cubicBezTo>
                            <a:cubicBezTo>
                              <a:pt x="109007" y="54603"/>
                              <a:pt x="74996" y="57212"/>
                              <a:pt x="48319" y="76235"/>
                            </a:cubicBezTo>
                            <a:cubicBezTo>
                              <a:pt x="5630" y="109918"/>
                              <a:pt x="2709" y="197830"/>
                              <a:pt x="0" y="248897"/>
                            </a:cubicBezTo>
                            <a:cubicBezTo>
                              <a:pt x="232" y="278115"/>
                              <a:pt x="-68" y="314873"/>
                              <a:pt x="13847" y="340996"/>
                            </a:cubicBezTo>
                            <a:cubicBezTo>
                              <a:pt x="20132" y="352283"/>
                              <a:pt x="30710" y="357803"/>
                              <a:pt x="43584" y="358042"/>
                            </a:cubicBezTo>
                            <a:cubicBezTo>
                              <a:pt x="42341" y="365009"/>
                              <a:pt x="40804" y="371773"/>
                              <a:pt x="39584" y="378727"/>
                            </a:cubicBezTo>
                            <a:cubicBezTo>
                              <a:pt x="39033" y="381952"/>
                              <a:pt x="38147" y="385124"/>
                              <a:pt x="39613" y="388175"/>
                            </a:cubicBezTo>
                            <a:cubicBezTo>
                              <a:pt x="41046" y="391164"/>
                              <a:pt x="44976" y="390404"/>
                              <a:pt x="46586" y="388175"/>
                            </a:cubicBezTo>
                            <a:cubicBezTo>
                              <a:pt x="48264" y="385852"/>
                              <a:pt x="47952" y="382206"/>
                              <a:pt x="48316" y="379423"/>
                            </a:cubicBezTo>
                            <a:cubicBezTo>
                              <a:pt x="49208" y="372337"/>
                              <a:pt x="50822" y="365370"/>
                              <a:pt x="50306" y="358171"/>
                            </a:cubicBezTo>
                            <a:cubicBezTo>
                              <a:pt x="73543" y="358235"/>
                              <a:pt x="96036" y="351149"/>
                              <a:pt x="117601" y="343148"/>
                            </a:cubicBezTo>
                            <a:cubicBezTo>
                              <a:pt x="134965" y="336751"/>
                              <a:pt x="152221" y="329980"/>
                              <a:pt x="168561" y="321232"/>
                            </a:cubicBezTo>
                            <a:cubicBezTo>
                              <a:pt x="172204" y="340738"/>
                              <a:pt x="172925" y="360728"/>
                              <a:pt x="171424" y="380496"/>
                            </a:cubicBezTo>
                            <a:cubicBezTo>
                              <a:pt x="171102" y="384442"/>
                              <a:pt x="177258" y="384422"/>
                              <a:pt x="177577" y="380496"/>
                            </a:cubicBezTo>
                            <a:cubicBezTo>
                              <a:pt x="178469" y="364268"/>
                              <a:pt x="179947" y="333620"/>
                              <a:pt x="172410" y="319190"/>
                            </a:cubicBezTo>
                            <a:cubicBezTo>
                              <a:pt x="179268" y="315501"/>
                              <a:pt x="186064" y="311720"/>
                              <a:pt x="192754" y="307742"/>
                            </a:cubicBezTo>
                            <a:cubicBezTo>
                              <a:pt x="193389" y="307365"/>
                              <a:pt x="193762" y="306882"/>
                              <a:pt x="193930" y="306370"/>
                            </a:cubicBezTo>
                            <a:cubicBezTo>
                              <a:pt x="204727" y="306940"/>
                              <a:pt x="215389" y="304331"/>
                              <a:pt x="226108" y="303390"/>
                            </a:cubicBezTo>
                            <a:cubicBezTo>
                              <a:pt x="245129" y="301229"/>
                              <a:pt x="264223" y="299796"/>
                              <a:pt x="283314" y="298388"/>
                            </a:cubicBezTo>
                            <a:cubicBezTo>
                              <a:pt x="282615" y="303796"/>
                              <a:pt x="283150" y="309571"/>
                              <a:pt x="283005" y="314976"/>
                            </a:cubicBezTo>
                            <a:cubicBezTo>
                              <a:pt x="282834" y="321264"/>
                              <a:pt x="282602" y="327548"/>
                              <a:pt x="282383" y="333832"/>
                            </a:cubicBezTo>
                            <a:cubicBezTo>
                              <a:pt x="282171" y="339949"/>
                              <a:pt x="282077" y="346072"/>
                              <a:pt x="281968" y="352189"/>
                            </a:cubicBezTo>
                            <a:cubicBezTo>
                              <a:pt x="281855" y="358412"/>
                              <a:pt x="281250" y="364909"/>
                              <a:pt x="282296" y="371058"/>
                            </a:cubicBezTo>
                            <a:cubicBezTo>
                              <a:pt x="282796" y="373996"/>
                              <a:pt x="287727" y="373996"/>
                              <a:pt x="288230" y="371058"/>
                            </a:cubicBezTo>
                            <a:cubicBezTo>
                              <a:pt x="289257" y="365061"/>
                              <a:pt x="288784" y="358763"/>
                              <a:pt x="288864" y="352688"/>
                            </a:cubicBezTo>
                            <a:cubicBezTo>
                              <a:pt x="289109" y="340287"/>
                              <a:pt x="289257" y="327883"/>
                              <a:pt x="289276" y="315476"/>
                            </a:cubicBezTo>
                            <a:cubicBezTo>
                              <a:pt x="289296" y="309794"/>
                              <a:pt x="289995" y="303635"/>
                              <a:pt x="289206" y="297960"/>
                            </a:cubicBezTo>
                            <a:cubicBezTo>
                              <a:pt x="302364" y="296987"/>
                              <a:pt x="315528" y="296078"/>
                              <a:pt x="328673" y="294935"/>
                            </a:cubicBezTo>
                            <a:cubicBezTo>
                              <a:pt x="326805" y="300172"/>
                              <a:pt x="327214" y="306563"/>
                              <a:pt x="327046" y="311997"/>
                            </a:cubicBezTo>
                            <a:cubicBezTo>
                              <a:pt x="326856" y="318175"/>
                              <a:pt x="327150" y="324385"/>
                              <a:pt x="327407" y="330557"/>
                            </a:cubicBezTo>
                            <a:cubicBezTo>
                              <a:pt x="327797" y="339869"/>
                              <a:pt x="328415" y="349168"/>
                              <a:pt x="329221" y="358454"/>
                            </a:cubicBezTo>
                            <a:cubicBezTo>
                              <a:pt x="329501" y="361685"/>
                              <a:pt x="329588" y="364796"/>
                              <a:pt x="331276" y="367660"/>
                            </a:cubicBezTo>
                            <a:cubicBezTo>
                              <a:pt x="332996" y="370578"/>
                              <a:pt x="337090" y="369734"/>
                              <a:pt x="338130" y="366764"/>
                            </a:cubicBezTo>
                            <a:cubicBezTo>
                              <a:pt x="339148" y="363856"/>
                              <a:pt x="338671" y="360989"/>
                              <a:pt x="338414" y="357994"/>
                            </a:cubicBezTo>
                            <a:cubicBezTo>
                              <a:pt x="338159" y="355037"/>
                              <a:pt x="337924" y="352080"/>
                              <a:pt x="337708" y="349120"/>
                            </a:cubicBezTo>
                            <a:cubicBezTo>
                              <a:pt x="337096" y="340545"/>
                              <a:pt x="336597" y="331961"/>
                              <a:pt x="336429" y="323364"/>
                            </a:cubicBezTo>
                            <a:cubicBezTo>
                              <a:pt x="343342" y="323715"/>
                              <a:pt x="350100" y="325519"/>
                              <a:pt x="357002" y="325870"/>
                            </a:cubicBezTo>
                            <a:cubicBezTo>
                              <a:pt x="378467" y="326395"/>
                              <a:pt x="398976" y="318400"/>
                              <a:pt x="418895" y="311340"/>
                            </a:cubicBezTo>
                            <a:cubicBezTo>
                              <a:pt x="424129" y="312744"/>
                              <a:pt x="429566" y="312377"/>
                              <a:pt x="434952" y="312345"/>
                            </a:cubicBezTo>
                            <a:cubicBezTo>
                              <a:pt x="440914" y="312235"/>
                              <a:pt x="446879" y="311920"/>
                              <a:pt x="452803" y="311237"/>
                            </a:cubicBezTo>
                            <a:cubicBezTo>
                              <a:pt x="485513" y="307890"/>
                              <a:pt x="504755" y="296359"/>
                              <a:pt x="504910" y="260953"/>
                            </a:cubicBezTo>
                            <a:cubicBezTo>
                              <a:pt x="508868" y="259052"/>
                              <a:pt x="513008" y="256443"/>
                              <a:pt x="514512" y="252105"/>
                            </a:cubicBezTo>
                            <a:cubicBezTo>
                              <a:pt x="521337" y="244075"/>
                              <a:pt x="525434" y="234337"/>
                              <a:pt x="529090" y="224565"/>
                            </a:cubicBezTo>
                            <a:cubicBezTo>
                              <a:pt x="533819" y="212808"/>
                              <a:pt x="538331" y="200961"/>
                              <a:pt x="542577" y="189020"/>
                            </a:cubicBezTo>
                            <a:cubicBezTo>
                              <a:pt x="552926" y="159445"/>
                              <a:pt x="562576" y="129399"/>
                              <a:pt x="568339" y="98554"/>
                            </a:cubicBezTo>
                            <a:cubicBezTo>
                              <a:pt x="569357" y="92611"/>
                              <a:pt x="570793" y="86040"/>
                              <a:pt x="569688" y="80007"/>
                            </a:cubicBezTo>
                            <a:close/>
                            <a:moveTo>
                              <a:pt x="274521" y="75243"/>
                            </a:moveTo>
                            <a:cubicBezTo>
                              <a:pt x="280663" y="79021"/>
                              <a:pt x="287205" y="81878"/>
                              <a:pt x="293734" y="84909"/>
                            </a:cubicBezTo>
                            <a:cubicBezTo>
                              <a:pt x="353131" y="109451"/>
                              <a:pt x="351030" y="144373"/>
                              <a:pt x="356848" y="200494"/>
                            </a:cubicBezTo>
                            <a:cubicBezTo>
                              <a:pt x="358207" y="207657"/>
                              <a:pt x="358133" y="217221"/>
                              <a:pt x="362787" y="222519"/>
                            </a:cubicBezTo>
                            <a:cubicBezTo>
                              <a:pt x="361515" y="227541"/>
                              <a:pt x="360236" y="232559"/>
                              <a:pt x="358938" y="237571"/>
                            </a:cubicBezTo>
                            <a:cubicBezTo>
                              <a:pt x="354213" y="233548"/>
                              <a:pt x="348946" y="230121"/>
                              <a:pt x="343532" y="227077"/>
                            </a:cubicBezTo>
                            <a:cubicBezTo>
                              <a:pt x="341783" y="202388"/>
                              <a:pt x="342011" y="176938"/>
                              <a:pt x="333105" y="153405"/>
                            </a:cubicBezTo>
                            <a:cubicBezTo>
                              <a:pt x="332741" y="152403"/>
                              <a:pt x="331173" y="152796"/>
                              <a:pt x="331482" y="153853"/>
                            </a:cubicBezTo>
                            <a:cubicBezTo>
                              <a:pt x="338230" y="176645"/>
                              <a:pt x="337782" y="200542"/>
                              <a:pt x="337876" y="224052"/>
                            </a:cubicBezTo>
                            <a:cubicBezTo>
                              <a:pt x="323313" y="216589"/>
                              <a:pt x="305942" y="211281"/>
                              <a:pt x="289943" y="217143"/>
                            </a:cubicBezTo>
                            <a:cubicBezTo>
                              <a:pt x="289995" y="167327"/>
                              <a:pt x="279810" y="117967"/>
                              <a:pt x="267280" y="69964"/>
                            </a:cubicBezTo>
                            <a:cubicBezTo>
                              <a:pt x="269580" y="71880"/>
                              <a:pt x="271973" y="73678"/>
                              <a:pt x="274521" y="75243"/>
                            </a:cubicBezTo>
                            <a:close/>
                            <a:moveTo>
                              <a:pt x="254512" y="71191"/>
                            </a:moveTo>
                            <a:cubicBezTo>
                              <a:pt x="252647" y="69268"/>
                              <a:pt x="250968" y="67184"/>
                              <a:pt x="249474" y="64971"/>
                            </a:cubicBezTo>
                            <a:cubicBezTo>
                              <a:pt x="253281" y="64813"/>
                              <a:pt x="256931" y="64601"/>
                              <a:pt x="260480" y="65847"/>
                            </a:cubicBezTo>
                            <a:cubicBezTo>
                              <a:pt x="260751" y="69684"/>
                              <a:pt x="261778" y="73368"/>
                              <a:pt x="262741" y="77086"/>
                            </a:cubicBezTo>
                            <a:cubicBezTo>
                              <a:pt x="262468" y="77160"/>
                              <a:pt x="262203" y="77269"/>
                              <a:pt x="261955" y="77401"/>
                            </a:cubicBezTo>
                            <a:cubicBezTo>
                              <a:pt x="259430" y="75449"/>
                              <a:pt x="256679" y="73613"/>
                              <a:pt x="254512" y="71191"/>
                            </a:cubicBezTo>
                            <a:close/>
                            <a:moveTo>
                              <a:pt x="162106" y="81824"/>
                            </a:moveTo>
                            <a:cubicBezTo>
                              <a:pt x="188519" y="93703"/>
                              <a:pt x="242420" y="111329"/>
                              <a:pt x="264751" y="85512"/>
                            </a:cubicBezTo>
                            <a:cubicBezTo>
                              <a:pt x="272137" y="118450"/>
                              <a:pt x="278531" y="151711"/>
                              <a:pt x="281243" y="185397"/>
                            </a:cubicBezTo>
                            <a:cubicBezTo>
                              <a:pt x="282493" y="196918"/>
                              <a:pt x="281684" y="208717"/>
                              <a:pt x="283079" y="220123"/>
                            </a:cubicBezTo>
                            <a:cubicBezTo>
                              <a:pt x="247222" y="238686"/>
                              <a:pt x="206917" y="245882"/>
                              <a:pt x="168803" y="258440"/>
                            </a:cubicBezTo>
                            <a:cubicBezTo>
                              <a:pt x="169192" y="197344"/>
                              <a:pt x="164190" y="136034"/>
                              <a:pt x="151232" y="76261"/>
                            </a:cubicBezTo>
                            <a:cubicBezTo>
                              <a:pt x="154701" y="78435"/>
                              <a:pt x="158531" y="80152"/>
                              <a:pt x="162106" y="81824"/>
                            </a:cubicBezTo>
                            <a:close/>
                            <a:moveTo>
                              <a:pt x="12981" y="194032"/>
                            </a:moveTo>
                            <a:cubicBezTo>
                              <a:pt x="17819" y="158755"/>
                              <a:pt x="22638" y="117114"/>
                              <a:pt x="46947" y="89429"/>
                            </a:cubicBezTo>
                            <a:cubicBezTo>
                              <a:pt x="64576" y="71829"/>
                              <a:pt x="90560" y="67500"/>
                              <a:pt x="113098" y="59238"/>
                            </a:cubicBezTo>
                            <a:cubicBezTo>
                              <a:pt x="121985" y="56268"/>
                              <a:pt x="131377" y="53327"/>
                              <a:pt x="138901" y="47574"/>
                            </a:cubicBezTo>
                            <a:cubicBezTo>
                              <a:pt x="144213" y="74264"/>
                              <a:pt x="150739" y="100747"/>
                              <a:pt x="154005" y="127811"/>
                            </a:cubicBezTo>
                            <a:cubicBezTo>
                              <a:pt x="157645" y="155325"/>
                              <a:pt x="159777" y="183065"/>
                              <a:pt x="160843" y="210795"/>
                            </a:cubicBezTo>
                            <a:cubicBezTo>
                              <a:pt x="161455" y="226684"/>
                              <a:pt x="161375" y="242570"/>
                              <a:pt x="161732" y="258460"/>
                            </a:cubicBezTo>
                            <a:cubicBezTo>
                              <a:pt x="161752" y="259346"/>
                              <a:pt x="162032" y="260054"/>
                              <a:pt x="162464" y="260595"/>
                            </a:cubicBezTo>
                            <a:cubicBezTo>
                              <a:pt x="144297" y="266944"/>
                              <a:pt x="125441" y="275303"/>
                              <a:pt x="105824" y="271241"/>
                            </a:cubicBezTo>
                            <a:cubicBezTo>
                              <a:pt x="99511" y="270407"/>
                              <a:pt x="93404" y="268387"/>
                              <a:pt x="87097" y="267553"/>
                            </a:cubicBezTo>
                            <a:cubicBezTo>
                              <a:pt x="87545" y="264490"/>
                              <a:pt x="87026" y="261481"/>
                              <a:pt x="86817" y="258395"/>
                            </a:cubicBezTo>
                            <a:cubicBezTo>
                              <a:pt x="86579" y="254878"/>
                              <a:pt x="86501" y="251351"/>
                              <a:pt x="86453" y="247827"/>
                            </a:cubicBezTo>
                            <a:cubicBezTo>
                              <a:pt x="86440" y="227808"/>
                              <a:pt x="83715" y="207648"/>
                              <a:pt x="86769" y="187735"/>
                            </a:cubicBezTo>
                            <a:cubicBezTo>
                              <a:pt x="87094" y="185677"/>
                              <a:pt x="84086" y="184733"/>
                              <a:pt x="83570" y="186853"/>
                            </a:cubicBezTo>
                            <a:cubicBezTo>
                              <a:pt x="80378" y="199998"/>
                              <a:pt x="80259" y="213613"/>
                              <a:pt x="80510" y="227067"/>
                            </a:cubicBezTo>
                            <a:cubicBezTo>
                              <a:pt x="80913" y="238811"/>
                              <a:pt x="80230" y="250578"/>
                              <a:pt x="80987" y="262309"/>
                            </a:cubicBezTo>
                            <a:cubicBezTo>
                              <a:pt x="68435" y="258978"/>
                              <a:pt x="55766" y="260470"/>
                              <a:pt x="43094" y="261732"/>
                            </a:cubicBezTo>
                            <a:cubicBezTo>
                              <a:pt x="31602" y="262750"/>
                              <a:pt x="19665" y="263784"/>
                              <a:pt x="9283" y="269295"/>
                            </a:cubicBezTo>
                            <a:cubicBezTo>
                              <a:pt x="8491" y="244223"/>
                              <a:pt x="10304" y="218780"/>
                              <a:pt x="12981" y="194032"/>
                            </a:cubicBezTo>
                            <a:close/>
                            <a:moveTo>
                              <a:pt x="17432" y="327181"/>
                            </a:moveTo>
                            <a:cubicBezTo>
                              <a:pt x="15071" y="320504"/>
                              <a:pt x="13712" y="313192"/>
                              <a:pt x="12668" y="306586"/>
                            </a:cubicBezTo>
                            <a:cubicBezTo>
                              <a:pt x="11106" y="296694"/>
                              <a:pt x="10124" y="286650"/>
                              <a:pt x="9589" y="276530"/>
                            </a:cubicBezTo>
                            <a:cubicBezTo>
                              <a:pt x="20782" y="268149"/>
                              <a:pt x="40460" y="268500"/>
                              <a:pt x="54094" y="266841"/>
                            </a:cubicBezTo>
                            <a:cubicBezTo>
                              <a:pt x="62076" y="266142"/>
                              <a:pt x="70245" y="266052"/>
                              <a:pt x="78062" y="268017"/>
                            </a:cubicBezTo>
                            <a:cubicBezTo>
                              <a:pt x="72844" y="272104"/>
                              <a:pt x="66869" y="275071"/>
                              <a:pt x="61380" y="278762"/>
                            </a:cubicBezTo>
                            <a:cubicBezTo>
                              <a:pt x="54449" y="283368"/>
                              <a:pt x="48670" y="289350"/>
                              <a:pt x="42808" y="295206"/>
                            </a:cubicBezTo>
                            <a:cubicBezTo>
                              <a:pt x="33216" y="304865"/>
                              <a:pt x="23794" y="315038"/>
                              <a:pt x="17432" y="327181"/>
                            </a:cubicBezTo>
                            <a:close/>
                            <a:moveTo>
                              <a:pt x="130044" y="328647"/>
                            </a:moveTo>
                            <a:cubicBezTo>
                              <a:pt x="102552" y="338825"/>
                              <a:pt x="59441" y="356660"/>
                              <a:pt x="30703" y="345712"/>
                            </a:cubicBezTo>
                            <a:cubicBezTo>
                              <a:pt x="25739" y="342848"/>
                              <a:pt x="22238" y="337875"/>
                              <a:pt x="19677" y="332625"/>
                            </a:cubicBezTo>
                            <a:cubicBezTo>
                              <a:pt x="26851" y="319563"/>
                              <a:pt x="36945" y="308486"/>
                              <a:pt x="47472" y="298063"/>
                            </a:cubicBezTo>
                            <a:cubicBezTo>
                              <a:pt x="53376" y="292200"/>
                              <a:pt x="59129" y="286438"/>
                              <a:pt x="66199" y="281973"/>
                            </a:cubicBezTo>
                            <a:cubicBezTo>
                              <a:pt x="69510" y="279883"/>
                              <a:pt x="72915" y="277937"/>
                              <a:pt x="76207" y="275812"/>
                            </a:cubicBezTo>
                            <a:cubicBezTo>
                              <a:pt x="78745" y="274172"/>
                              <a:pt x="82208" y="272236"/>
                              <a:pt x="84324" y="269759"/>
                            </a:cubicBezTo>
                            <a:cubicBezTo>
                              <a:pt x="85245" y="269901"/>
                              <a:pt x="86253" y="269566"/>
                              <a:pt x="86749" y="268783"/>
                            </a:cubicBezTo>
                            <a:cubicBezTo>
                              <a:pt x="99363" y="275638"/>
                              <a:pt x="114167" y="278356"/>
                              <a:pt x="128404" y="276259"/>
                            </a:cubicBezTo>
                            <a:cubicBezTo>
                              <a:pt x="138837" y="274549"/>
                              <a:pt x="148742" y="270680"/>
                              <a:pt x="158669" y="267182"/>
                            </a:cubicBezTo>
                            <a:cubicBezTo>
                              <a:pt x="189714" y="256041"/>
                              <a:pt x="222291" y="249763"/>
                              <a:pt x="253168" y="238158"/>
                            </a:cubicBezTo>
                            <a:cubicBezTo>
                              <a:pt x="262220" y="234714"/>
                              <a:pt x="271464" y="232041"/>
                              <a:pt x="280019" y="227444"/>
                            </a:cubicBezTo>
                            <a:cubicBezTo>
                              <a:pt x="307421" y="209509"/>
                              <a:pt x="334194" y="224449"/>
                              <a:pt x="358191" y="240444"/>
                            </a:cubicBezTo>
                            <a:cubicBezTo>
                              <a:pt x="357318" y="243798"/>
                              <a:pt x="356432" y="247151"/>
                              <a:pt x="355543" y="250501"/>
                            </a:cubicBezTo>
                            <a:cubicBezTo>
                              <a:pt x="346553" y="241166"/>
                              <a:pt x="336545" y="230601"/>
                              <a:pt x="322814" y="229892"/>
                            </a:cubicBezTo>
                            <a:cubicBezTo>
                              <a:pt x="316775" y="229628"/>
                              <a:pt x="310828" y="230836"/>
                              <a:pt x="304844" y="231425"/>
                            </a:cubicBezTo>
                            <a:cubicBezTo>
                              <a:pt x="303517" y="231558"/>
                              <a:pt x="303504" y="233384"/>
                              <a:pt x="304844" y="233503"/>
                            </a:cubicBezTo>
                            <a:cubicBezTo>
                              <a:pt x="310268" y="233980"/>
                              <a:pt x="315715" y="234006"/>
                              <a:pt x="321142" y="234386"/>
                            </a:cubicBezTo>
                            <a:cubicBezTo>
                              <a:pt x="336648" y="235420"/>
                              <a:pt x="343802" y="246819"/>
                              <a:pt x="353978" y="256366"/>
                            </a:cubicBezTo>
                            <a:cubicBezTo>
                              <a:pt x="353385" y="258550"/>
                              <a:pt x="352847" y="260753"/>
                              <a:pt x="352225" y="262918"/>
                            </a:cubicBezTo>
                            <a:cubicBezTo>
                              <a:pt x="343635" y="253123"/>
                              <a:pt x="323899" y="241952"/>
                              <a:pt x="310941" y="246606"/>
                            </a:cubicBezTo>
                            <a:cubicBezTo>
                              <a:pt x="302718" y="244780"/>
                              <a:pt x="294137" y="245028"/>
                              <a:pt x="286136" y="248027"/>
                            </a:cubicBezTo>
                            <a:cubicBezTo>
                              <a:pt x="285746" y="248175"/>
                              <a:pt x="285765" y="248819"/>
                              <a:pt x="286242" y="248803"/>
                            </a:cubicBezTo>
                            <a:cubicBezTo>
                              <a:pt x="305556" y="247566"/>
                              <a:pt x="325600" y="252865"/>
                              <a:pt x="337660" y="268915"/>
                            </a:cubicBezTo>
                            <a:cubicBezTo>
                              <a:pt x="333247" y="268004"/>
                              <a:pt x="329098" y="266171"/>
                              <a:pt x="325027" y="264290"/>
                            </a:cubicBezTo>
                            <a:cubicBezTo>
                              <a:pt x="313283" y="258144"/>
                              <a:pt x="300428" y="254862"/>
                              <a:pt x="287866" y="260837"/>
                            </a:cubicBezTo>
                            <a:cubicBezTo>
                              <a:pt x="280857" y="264029"/>
                              <a:pt x="274363" y="268236"/>
                              <a:pt x="267338" y="271402"/>
                            </a:cubicBezTo>
                            <a:cubicBezTo>
                              <a:pt x="258734" y="275277"/>
                              <a:pt x="250379" y="275715"/>
                              <a:pt x="241357" y="273054"/>
                            </a:cubicBezTo>
                            <a:cubicBezTo>
                              <a:pt x="240149" y="272700"/>
                              <a:pt x="239521" y="274375"/>
                              <a:pt x="240526" y="275029"/>
                            </a:cubicBezTo>
                            <a:cubicBezTo>
                              <a:pt x="241605" y="275728"/>
                              <a:pt x="242690" y="276314"/>
                              <a:pt x="243779" y="276820"/>
                            </a:cubicBezTo>
                            <a:cubicBezTo>
                              <a:pt x="239125" y="279909"/>
                              <a:pt x="234254" y="282263"/>
                              <a:pt x="229468" y="285120"/>
                            </a:cubicBezTo>
                            <a:cubicBezTo>
                              <a:pt x="214316" y="287098"/>
                              <a:pt x="199209" y="289411"/>
                              <a:pt x="184154" y="292036"/>
                            </a:cubicBezTo>
                            <a:cubicBezTo>
                              <a:pt x="181642" y="292474"/>
                              <a:pt x="181964" y="295847"/>
                              <a:pt x="183871" y="296781"/>
                            </a:cubicBezTo>
                            <a:cubicBezTo>
                              <a:pt x="184489" y="299728"/>
                              <a:pt x="186164" y="302099"/>
                              <a:pt x="188329" y="304131"/>
                            </a:cubicBezTo>
                            <a:cubicBezTo>
                              <a:pt x="168983" y="312515"/>
                              <a:pt x="149802" y="321274"/>
                              <a:pt x="130044" y="328647"/>
                            </a:cubicBezTo>
                            <a:close/>
                            <a:moveTo>
                              <a:pt x="345023" y="270210"/>
                            </a:moveTo>
                            <a:cubicBezTo>
                              <a:pt x="340240" y="262025"/>
                              <a:pt x="332210" y="255706"/>
                              <a:pt x="323935" y="251335"/>
                            </a:cubicBezTo>
                            <a:cubicBezTo>
                              <a:pt x="330322" y="253023"/>
                              <a:pt x="336388" y="256356"/>
                              <a:pt x="341596" y="260454"/>
                            </a:cubicBezTo>
                            <a:cubicBezTo>
                              <a:pt x="344743" y="262889"/>
                              <a:pt x="347220" y="265971"/>
                              <a:pt x="350280" y="268464"/>
                            </a:cubicBezTo>
                            <a:cubicBezTo>
                              <a:pt x="349613" y="270004"/>
                              <a:pt x="348824" y="271492"/>
                              <a:pt x="347848" y="272906"/>
                            </a:cubicBezTo>
                            <a:cubicBezTo>
                              <a:pt x="346769" y="273029"/>
                              <a:pt x="345693" y="273148"/>
                              <a:pt x="344614" y="273270"/>
                            </a:cubicBezTo>
                            <a:cubicBezTo>
                              <a:pt x="344704" y="273119"/>
                              <a:pt x="344775" y="272958"/>
                              <a:pt x="344827" y="272793"/>
                            </a:cubicBezTo>
                            <a:cubicBezTo>
                              <a:pt x="345339" y="272075"/>
                              <a:pt x="345519" y="271112"/>
                              <a:pt x="345023" y="270210"/>
                            </a:cubicBezTo>
                            <a:close/>
                            <a:moveTo>
                              <a:pt x="283859" y="279410"/>
                            </a:moveTo>
                            <a:cubicBezTo>
                              <a:pt x="282312" y="279535"/>
                              <a:pt x="274985" y="280047"/>
                              <a:pt x="266545" y="280865"/>
                            </a:cubicBezTo>
                            <a:cubicBezTo>
                              <a:pt x="256821" y="281809"/>
                              <a:pt x="245625" y="283104"/>
                              <a:pt x="240113" y="283774"/>
                            </a:cubicBezTo>
                            <a:cubicBezTo>
                              <a:pt x="242623" y="282350"/>
                              <a:pt x="246111" y="280701"/>
                              <a:pt x="248031" y="278324"/>
                            </a:cubicBezTo>
                            <a:cubicBezTo>
                              <a:pt x="255265" y="280128"/>
                              <a:pt x="262603" y="278327"/>
                              <a:pt x="269651" y="275338"/>
                            </a:cubicBezTo>
                            <a:cubicBezTo>
                              <a:pt x="269886" y="275238"/>
                              <a:pt x="273281" y="273695"/>
                              <a:pt x="273496" y="273592"/>
                            </a:cubicBezTo>
                            <a:cubicBezTo>
                              <a:pt x="274038" y="273331"/>
                              <a:pt x="274575" y="273067"/>
                              <a:pt x="275110" y="272797"/>
                            </a:cubicBezTo>
                            <a:cubicBezTo>
                              <a:pt x="277851" y="274066"/>
                              <a:pt x="280824" y="274971"/>
                              <a:pt x="283888" y="275531"/>
                            </a:cubicBezTo>
                            <a:cubicBezTo>
                              <a:pt x="283865" y="275683"/>
                              <a:pt x="283849" y="275837"/>
                              <a:pt x="283849" y="275998"/>
                            </a:cubicBezTo>
                            <a:cubicBezTo>
                              <a:pt x="283849" y="277094"/>
                              <a:pt x="283849" y="278185"/>
                              <a:pt x="283849" y="279281"/>
                            </a:cubicBezTo>
                            <a:cubicBezTo>
                              <a:pt x="283852" y="279323"/>
                              <a:pt x="283855" y="279364"/>
                              <a:pt x="283859" y="279410"/>
                            </a:cubicBezTo>
                            <a:close/>
                            <a:moveTo>
                              <a:pt x="279372" y="270584"/>
                            </a:moveTo>
                            <a:cubicBezTo>
                              <a:pt x="289711" y="264522"/>
                              <a:pt x="301610" y="259484"/>
                              <a:pt x="313434" y="264515"/>
                            </a:cubicBezTo>
                            <a:cubicBezTo>
                              <a:pt x="299858" y="271376"/>
                              <a:pt x="294839" y="273151"/>
                              <a:pt x="279372" y="270584"/>
                            </a:cubicBezTo>
                            <a:close/>
                            <a:moveTo>
                              <a:pt x="289956" y="276182"/>
                            </a:moveTo>
                            <a:cubicBezTo>
                              <a:pt x="293802" y="276314"/>
                              <a:pt x="297658" y="275924"/>
                              <a:pt x="301262" y="275022"/>
                            </a:cubicBezTo>
                            <a:cubicBezTo>
                              <a:pt x="305514" y="273876"/>
                              <a:pt x="309373" y="271666"/>
                              <a:pt x="313376" y="269891"/>
                            </a:cubicBezTo>
                            <a:cubicBezTo>
                              <a:pt x="315612" y="268864"/>
                              <a:pt x="318002" y="268397"/>
                              <a:pt x="320234" y="267398"/>
                            </a:cubicBezTo>
                            <a:cubicBezTo>
                              <a:pt x="325510" y="269791"/>
                              <a:pt x="331195" y="272955"/>
                              <a:pt x="337251" y="274095"/>
                            </a:cubicBezTo>
                            <a:cubicBezTo>
                              <a:pt x="321522" y="276076"/>
                              <a:pt x="305749" y="277577"/>
                              <a:pt x="289959" y="278904"/>
                            </a:cubicBezTo>
                            <a:cubicBezTo>
                              <a:pt x="289956" y="277999"/>
                              <a:pt x="289956" y="277090"/>
                              <a:pt x="289956" y="276182"/>
                            </a:cubicBezTo>
                            <a:close/>
                            <a:moveTo>
                              <a:pt x="292874" y="292613"/>
                            </a:moveTo>
                            <a:cubicBezTo>
                              <a:pt x="264300" y="295045"/>
                              <a:pt x="235652" y="296636"/>
                              <a:pt x="207239" y="300714"/>
                            </a:cubicBezTo>
                            <a:cubicBezTo>
                              <a:pt x="204102" y="301119"/>
                              <a:pt x="200942" y="301454"/>
                              <a:pt x="197773" y="301477"/>
                            </a:cubicBezTo>
                            <a:cubicBezTo>
                              <a:pt x="196130" y="301487"/>
                              <a:pt x="194316" y="301065"/>
                              <a:pt x="192725" y="301342"/>
                            </a:cubicBezTo>
                            <a:cubicBezTo>
                              <a:pt x="191044" y="299998"/>
                              <a:pt x="189495" y="298362"/>
                              <a:pt x="188912" y="296317"/>
                            </a:cubicBezTo>
                            <a:cubicBezTo>
                              <a:pt x="201609" y="294136"/>
                              <a:pt x="214339" y="292155"/>
                              <a:pt x="227104" y="290409"/>
                            </a:cubicBezTo>
                            <a:cubicBezTo>
                              <a:pt x="227783" y="290831"/>
                              <a:pt x="228669" y="290628"/>
                              <a:pt x="229336" y="290113"/>
                            </a:cubicBezTo>
                            <a:cubicBezTo>
                              <a:pt x="268865" y="284322"/>
                              <a:pt x="309021" y="283861"/>
                              <a:pt x="348360" y="276697"/>
                            </a:cubicBezTo>
                            <a:cubicBezTo>
                              <a:pt x="349204" y="277358"/>
                              <a:pt x="350393" y="277654"/>
                              <a:pt x="351472" y="277322"/>
                            </a:cubicBezTo>
                            <a:cubicBezTo>
                              <a:pt x="351388" y="280466"/>
                              <a:pt x="351304" y="283610"/>
                              <a:pt x="351220" y="286754"/>
                            </a:cubicBezTo>
                            <a:cubicBezTo>
                              <a:pt x="351037" y="286905"/>
                              <a:pt x="350882" y="287069"/>
                              <a:pt x="350750" y="287243"/>
                            </a:cubicBezTo>
                            <a:cubicBezTo>
                              <a:pt x="331756" y="290393"/>
                              <a:pt x="312075" y="290825"/>
                              <a:pt x="292874" y="292613"/>
                            </a:cubicBezTo>
                            <a:close/>
                            <a:moveTo>
                              <a:pt x="498506" y="268017"/>
                            </a:moveTo>
                            <a:cubicBezTo>
                              <a:pt x="497563" y="279371"/>
                              <a:pt x="493865" y="290790"/>
                              <a:pt x="483538" y="296797"/>
                            </a:cubicBezTo>
                            <a:cubicBezTo>
                              <a:pt x="466557" y="306015"/>
                              <a:pt x="446213" y="306038"/>
                              <a:pt x="427360" y="306225"/>
                            </a:cubicBezTo>
                            <a:cubicBezTo>
                              <a:pt x="424139" y="306595"/>
                              <a:pt x="416328" y="303042"/>
                              <a:pt x="415258" y="307075"/>
                            </a:cubicBezTo>
                            <a:cubicBezTo>
                              <a:pt x="396199" y="313891"/>
                              <a:pt x="376544" y="321409"/>
                              <a:pt x="356026" y="321338"/>
                            </a:cubicBezTo>
                            <a:cubicBezTo>
                              <a:pt x="349378" y="321090"/>
                              <a:pt x="342891" y="319818"/>
                              <a:pt x="336381" y="321512"/>
                            </a:cubicBezTo>
                            <a:cubicBezTo>
                              <a:pt x="336294" y="315534"/>
                              <a:pt x="335982" y="309565"/>
                              <a:pt x="335869" y="303587"/>
                            </a:cubicBezTo>
                            <a:cubicBezTo>
                              <a:pt x="335795" y="300581"/>
                              <a:pt x="335914" y="297174"/>
                              <a:pt x="334812" y="294346"/>
                            </a:cubicBezTo>
                            <a:cubicBezTo>
                              <a:pt x="340459" y="293592"/>
                              <a:pt x="346292" y="293476"/>
                              <a:pt x="351813" y="291975"/>
                            </a:cubicBezTo>
                            <a:cubicBezTo>
                              <a:pt x="352615" y="292429"/>
                              <a:pt x="353627" y="292481"/>
                              <a:pt x="354661" y="291804"/>
                            </a:cubicBezTo>
                            <a:cubicBezTo>
                              <a:pt x="357257" y="290116"/>
                              <a:pt x="359711" y="290303"/>
                              <a:pt x="362681" y="290071"/>
                            </a:cubicBezTo>
                            <a:cubicBezTo>
                              <a:pt x="381456" y="288064"/>
                              <a:pt x="400142" y="285272"/>
                              <a:pt x="418737" y="281957"/>
                            </a:cubicBezTo>
                            <a:cubicBezTo>
                              <a:pt x="418003" y="283520"/>
                              <a:pt x="417684" y="285240"/>
                              <a:pt x="418009" y="287095"/>
                            </a:cubicBezTo>
                            <a:cubicBezTo>
                              <a:pt x="418218" y="288290"/>
                              <a:pt x="420009" y="288734"/>
                              <a:pt x="420782" y="287826"/>
                            </a:cubicBezTo>
                            <a:cubicBezTo>
                              <a:pt x="422477" y="285839"/>
                              <a:pt x="423623" y="283475"/>
                              <a:pt x="425569" y="281684"/>
                            </a:cubicBezTo>
                            <a:cubicBezTo>
                              <a:pt x="431293" y="276739"/>
                              <a:pt x="439374" y="276169"/>
                              <a:pt x="445716" y="272294"/>
                            </a:cubicBezTo>
                            <a:cubicBezTo>
                              <a:pt x="456269" y="265904"/>
                              <a:pt x="454887" y="255429"/>
                              <a:pt x="459377" y="245872"/>
                            </a:cubicBezTo>
                            <a:cubicBezTo>
                              <a:pt x="461545" y="252755"/>
                              <a:pt x="461300" y="260128"/>
                              <a:pt x="460794" y="267244"/>
                            </a:cubicBezTo>
                            <a:cubicBezTo>
                              <a:pt x="460024" y="274066"/>
                              <a:pt x="459139" y="285175"/>
                              <a:pt x="450619" y="286193"/>
                            </a:cubicBezTo>
                            <a:cubicBezTo>
                              <a:pt x="449682" y="286335"/>
                              <a:pt x="449740" y="287604"/>
                              <a:pt x="450377" y="288039"/>
                            </a:cubicBezTo>
                            <a:cubicBezTo>
                              <a:pt x="457232" y="292706"/>
                              <a:pt x="462534" y="281484"/>
                              <a:pt x="464015" y="276659"/>
                            </a:cubicBezTo>
                            <a:cubicBezTo>
                              <a:pt x="466766" y="267691"/>
                              <a:pt x="467130" y="257845"/>
                              <a:pt x="465568" y="248626"/>
                            </a:cubicBezTo>
                            <a:cubicBezTo>
                              <a:pt x="466135" y="242561"/>
                              <a:pt x="466363" y="236354"/>
                              <a:pt x="468164" y="230508"/>
                            </a:cubicBezTo>
                            <a:cubicBezTo>
                              <a:pt x="470354" y="233091"/>
                              <a:pt x="470673" y="236798"/>
                              <a:pt x="471366" y="240013"/>
                            </a:cubicBezTo>
                            <a:cubicBezTo>
                              <a:pt x="472342" y="245701"/>
                              <a:pt x="473321" y="251431"/>
                              <a:pt x="474071" y="257149"/>
                            </a:cubicBezTo>
                            <a:cubicBezTo>
                              <a:pt x="475006" y="264148"/>
                              <a:pt x="475286" y="271270"/>
                              <a:pt x="474384" y="278289"/>
                            </a:cubicBezTo>
                            <a:cubicBezTo>
                              <a:pt x="474071" y="280708"/>
                              <a:pt x="473118" y="283191"/>
                              <a:pt x="473740" y="285604"/>
                            </a:cubicBezTo>
                            <a:cubicBezTo>
                              <a:pt x="474078" y="286915"/>
                              <a:pt x="475853" y="287404"/>
                              <a:pt x="476793" y="286409"/>
                            </a:cubicBezTo>
                            <a:cubicBezTo>
                              <a:pt x="483744" y="275892"/>
                              <a:pt x="477418" y="245688"/>
                              <a:pt x="474677" y="233242"/>
                            </a:cubicBezTo>
                            <a:cubicBezTo>
                              <a:pt x="476159" y="231541"/>
                              <a:pt x="477157" y="219604"/>
                              <a:pt x="480726" y="221237"/>
                            </a:cubicBezTo>
                            <a:cubicBezTo>
                              <a:pt x="483396" y="223015"/>
                              <a:pt x="485046" y="232099"/>
                              <a:pt x="485841" y="235381"/>
                            </a:cubicBezTo>
                            <a:cubicBezTo>
                              <a:pt x="488122" y="245363"/>
                              <a:pt x="488573" y="255648"/>
                              <a:pt x="486894" y="265775"/>
                            </a:cubicBezTo>
                            <a:cubicBezTo>
                              <a:pt x="486199" y="270526"/>
                              <a:pt x="485007" y="275167"/>
                              <a:pt x="485397" y="279993"/>
                            </a:cubicBezTo>
                            <a:cubicBezTo>
                              <a:pt x="485535" y="281709"/>
                              <a:pt x="488022" y="282779"/>
                              <a:pt x="488937" y="280952"/>
                            </a:cubicBezTo>
                            <a:cubicBezTo>
                              <a:pt x="490972" y="276878"/>
                              <a:pt x="491649" y="272600"/>
                              <a:pt x="492312" y="268129"/>
                            </a:cubicBezTo>
                            <a:cubicBezTo>
                              <a:pt x="494786" y="253992"/>
                              <a:pt x="493636" y="239414"/>
                              <a:pt x="488879" y="225856"/>
                            </a:cubicBezTo>
                            <a:cubicBezTo>
                              <a:pt x="500462" y="225209"/>
                              <a:pt x="499238" y="260061"/>
                              <a:pt x="498506" y="268017"/>
                            </a:cubicBezTo>
                            <a:close/>
                            <a:moveTo>
                              <a:pt x="563585" y="89181"/>
                            </a:moveTo>
                            <a:cubicBezTo>
                              <a:pt x="556556" y="134507"/>
                              <a:pt x="540473" y="178043"/>
                              <a:pt x="524053" y="220690"/>
                            </a:cubicBezTo>
                            <a:cubicBezTo>
                              <a:pt x="521795" y="226343"/>
                              <a:pt x="519749" y="232224"/>
                              <a:pt x="516866" y="237594"/>
                            </a:cubicBezTo>
                            <a:cubicBezTo>
                              <a:pt x="514161" y="242635"/>
                              <a:pt x="510746" y="247202"/>
                              <a:pt x="507029" y="251531"/>
                            </a:cubicBezTo>
                            <a:cubicBezTo>
                              <a:pt x="506662" y="251960"/>
                              <a:pt x="506449" y="252456"/>
                              <a:pt x="506359" y="252968"/>
                            </a:cubicBezTo>
                            <a:cubicBezTo>
                              <a:pt x="505902" y="253342"/>
                              <a:pt x="505416" y="253680"/>
                              <a:pt x="504907" y="253999"/>
                            </a:cubicBezTo>
                            <a:cubicBezTo>
                              <a:pt x="504626" y="244706"/>
                              <a:pt x="502033" y="216045"/>
                              <a:pt x="487271" y="222217"/>
                            </a:cubicBezTo>
                            <a:cubicBezTo>
                              <a:pt x="481213" y="211581"/>
                              <a:pt x="472960" y="218464"/>
                              <a:pt x="472619" y="228568"/>
                            </a:cubicBezTo>
                            <a:cubicBezTo>
                              <a:pt x="471681" y="227228"/>
                              <a:pt x="470457" y="226240"/>
                              <a:pt x="468828" y="225972"/>
                            </a:cubicBezTo>
                            <a:cubicBezTo>
                              <a:pt x="462450" y="225061"/>
                              <a:pt x="463171" y="235842"/>
                              <a:pt x="462328" y="239977"/>
                            </a:cubicBezTo>
                            <a:cubicBezTo>
                              <a:pt x="456159" y="232914"/>
                              <a:pt x="451750" y="251457"/>
                              <a:pt x="450825" y="255445"/>
                            </a:cubicBezTo>
                            <a:cubicBezTo>
                              <a:pt x="449289" y="261310"/>
                              <a:pt x="446799" y="266000"/>
                              <a:pt x="441165" y="268725"/>
                            </a:cubicBezTo>
                            <a:cubicBezTo>
                              <a:pt x="436214" y="271122"/>
                              <a:pt x="430719" y="272243"/>
                              <a:pt x="425907" y="274971"/>
                            </a:cubicBezTo>
                            <a:cubicBezTo>
                              <a:pt x="412865" y="275940"/>
                              <a:pt x="399713" y="279509"/>
                              <a:pt x="386588" y="280997"/>
                            </a:cubicBezTo>
                            <a:cubicBezTo>
                              <a:pt x="380468" y="281893"/>
                              <a:pt x="374325" y="282531"/>
                              <a:pt x="368192" y="283326"/>
                            </a:cubicBezTo>
                            <a:cubicBezTo>
                              <a:pt x="364124" y="283855"/>
                              <a:pt x="359785" y="283610"/>
                              <a:pt x="355836" y="284653"/>
                            </a:cubicBezTo>
                            <a:cubicBezTo>
                              <a:pt x="355740" y="280988"/>
                              <a:pt x="355640" y="277319"/>
                              <a:pt x="355543" y="273653"/>
                            </a:cubicBezTo>
                            <a:cubicBezTo>
                              <a:pt x="355533" y="273251"/>
                              <a:pt x="355392" y="272880"/>
                              <a:pt x="355169" y="272571"/>
                            </a:cubicBezTo>
                            <a:cubicBezTo>
                              <a:pt x="357096" y="268664"/>
                              <a:pt x="358165" y="264416"/>
                              <a:pt x="359321" y="260167"/>
                            </a:cubicBezTo>
                            <a:cubicBezTo>
                              <a:pt x="370814" y="217913"/>
                              <a:pt x="380416" y="175163"/>
                              <a:pt x="392231" y="132997"/>
                            </a:cubicBezTo>
                            <a:cubicBezTo>
                              <a:pt x="395597" y="120985"/>
                              <a:pt x="398831" y="108800"/>
                              <a:pt x="403002" y="97040"/>
                            </a:cubicBezTo>
                            <a:cubicBezTo>
                              <a:pt x="404796" y="91983"/>
                              <a:pt x="407386" y="86649"/>
                              <a:pt x="412024" y="83637"/>
                            </a:cubicBezTo>
                            <a:cubicBezTo>
                              <a:pt x="415709" y="81537"/>
                              <a:pt x="420389" y="79988"/>
                              <a:pt x="424429" y="78973"/>
                            </a:cubicBezTo>
                            <a:cubicBezTo>
                              <a:pt x="430990" y="78558"/>
                              <a:pt x="437616" y="78706"/>
                              <a:pt x="444199" y="78461"/>
                            </a:cubicBezTo>
                            <a:cubicBezTo>
                              <a:pt x="480063" y="77749"/>
                              <a:pt x="515929" y="77105"/>
                              <a:pt x="551799" y="76857"/>
                            </a:cubicBezTo>
                            <a:cubicBezTo>
                              <a:pt x="554488" y="76802"/>
                              <a:pt x="557349" y="76644"/>
                              <a:pt x="560012" y="76924"/>
                            </a:cubicBezTo>
                            <a:cubicBezTo>
                              <a:pt x="560946" y="77243"/>
                              <a:pt x="562164" y="78110"/>
                              <a:pt x="562956" y="78657"/>
                            </a:cubicBezTo>
                            <a:cubicBezTo>
                              <a:pt x="564284" y="81975"/>
                              <a:pt x="564006" y="85731"/>
                              <a:pt x="563585" y="89181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  <p:sp>
                    <p:nvSpPr>
                      <p:cNvPr id="30" name="Forma Livre: Forma 29">
                        <a:extLst>
                          <a:ext uri="{FF2B5EF4-FFF2-40B4-BE49-F238E27FC236}">
                            <a16:creationId xmlns:a16="http://schemas.microsoft.com/office/drawing/2014/main" id="{1A0EB14A-9D8E-9D96-DC51-A29C97EF3652}"/>
                          </a:ext>
                        </a:extLst>
                      </p:cNvPr>
                      <p:cNvSpPr>
                        <a:spLocks/>
                      </p:cNvSpPr>
                      <p:nvPr/>
                    </p:nvSpPr>
                    <p:spPr>
                      <a:xfrm>
                        <a:off x="1674570" y="2021995"/>
                        <a:ext cx="70389" cy="17795"/>
                      </a:xfrm>
                      <a:custGeom>
                        <a:avLst/>
                        <a:gdLst>
                          <a:gd name="connsiteX0" fmla="*/ 4790 w 70389"/>
                          <a:gd name="connsiteY0" fmla="*/ 8068 h 17795"/>
                          <a:gd name="connsiteX1" fmla="*/ 68995 w 70389"/>
                          <a:gd name="connsiteY1" fmla="*/ 10645 h 17795"/>
                          <a:gd name="connsiteX2" fmla="*/ 66679 w 70389"/>
                          <a:gd name="connsiteY2" fmla="*/ 5153 h 17795"/>
                          <a:gd name="connsiteX3" fmla="*/ 30980 w 70389"/>
                          <a:gd name="connsiteY3" fmla="*/ 10842 h 17795"/>
                          <a:gd name="connsiteX4" fmla="*/ 6394 w 70389"/>
                          <a:gd name="connsiteY4" fmla="*/ 2283 h 17795"/>
                          <a:gd name="connsiteX5" fmla="*/ 125 w 70389"/>
                          <a:gd name="connsiteY5" fmla="*/ 1423 h 17795"/>
                          <a:gd name="connsiteX6" fmla="*/ 4790 w 70389"/>
                          <a:gd name="connsiteY6" fmla="*/ 8068 h 1779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70389" h="17795">
                            <a:moveTo>
                              <a:pt x="4790" y="8068"/>
                            </a:moveTo>
                            <a:cubicBezTo>
                              <a:pt x="21684" y="20186"/>
                              <a:pt x="51054" y="20911"/>
                              <a:pt x="68995" y="10645"/>
                            </a:cubicBezTo>
                            <a:cubicBezTo>
                              <a:pt x="71823" y="8948"/>
                              <a:pt x="69993" y="4006"/>
                              <a:pt x="66679" y="5153"/>
                            </a:cubicBezTo>
                            <a:cubicBezTo>
                              <a:pt x="55038" y="9176"/>
                              <a:pt x="43404" y="11856"/>
                              <a:pt x="30980" y="10842"/>
                            </a:cubicBezTo>
                            <a:cubicBezTo>
                              <a:pt x="22209" y="10230"/>
                              <a:pt x="13651" y="7244"/>
                              <a:pt x="6394" y="2283"/>
                            </a:cubicBezTo>
                            <a:cubicBezTo>
                              <a:pt x="4938" y="1288"/>
                              <a:pt x="1140" y="-1782"/>
                              <a:pt x="125" y="1423"/>
                            </a:cubicBezTo>
                            <a:cubicBezTo>
                              <a:pt x="-725" y="4110"/>
                              <a:pt x="2960" y="6641"/>
                              <a:pt x="4790" y="806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3209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pt-BR" sz="2400"/>
                      </a:p>
                    </p:txBody>
                  </p:sp>
                </p:grpSp>
              </p:grpSp>
              <p:sp>
                <p:nvSpPr>
                  <p:cNvPr id="19" name="Forma Livre: Forma 18">
                    <a:extLst>
                      <a:ext uri="{FF2B5EF4-FFF2-40B4-BE49-F238E27FC236}">
                        <a16:creationId xmlns:a16="http://schemas.microsoft.com/office/drawing/2014/main" id="{340EB168-4252-91AD-F192-C580BD152520}"/>
                      </a:ext>
                    </a:extLst>
                  </p:cNvPr>
                  <p:cNvSpPr>
                    <a:spLocks/>
                  </p:cNvSpPr>
                  <p:nvPr/>
                </p:nvSpPr>
                <p:spPr>
                  <a:xfrm>
                    <a:off x="1583734" y="1726703"/>
                    <a:ext cx="229120" cy="242402"/>
                  </a:xfrm>
                  <a:custGeom>
                    <a:avLst/>
                    <a:gdLst>
                      <a:gd name="connsiteX0" fmla="*/ 232585 w 229120"/>
                      <a:gd name="connsiteY0" fmla="*/ 222472 h 242402"/>
                      <a:gd name="connsiteX1" fmla="*/ 220377 w 229120"/>
                      <a:gd name="connsiteY1" fmla="*/ 144136 h 242402"/>
                      <a:gd name="connsiteX2" fmla="*/ 216189 w 229120"/>
                      <a:gd name="connsiteY2" fmla="*/ 105957 h 242402"/>
                      <a:gd name="connsiteX3" fmla="*/ 210230 w 229120"/>
                      <a:gd name="connsiteY3" fmla="*/ 70677 h 242402"/>
                      <a:gd name="connsiteX4" fmla="*/ 196960 w 229120"/>
                      <a:gd name="connsiteY4" fmla="*/ 40083 h 242402"/>
                      <a:gd name="connsiteX5" fmla="*/ 175476 w 229120"/>
                      <a:gd name="connsiteY5" fmla="*/ 17762 h 242402"/>
                      <a:gd name="connsiteX6" fmla="*/ 117142 w 229120"/>
                      <a:gd name="connsiteY6" fmla="*/ 1131 h 242402"/>
                      <a:gd name="connsiteX7" fmla="*/ 110700 w 229120"/>
                      <a:gd name="connsiteY7" fmla="*/ 1431 h 242402"/>
                      <a:gd name="connsiteX8" fmla="*/ 5372 w 229120"/>
                      <a:gd name="connsiteY8" fmla="*/ 184200 h 242402"/>
                      <a:gd name="connsiteX9" fmla="*/ 5049 w 229120"/>
                      <a:gd name="connsiteY9" fmla="*/ 191051 h 242402"/>
                      <a:gd name="connsiteX10" fmla="*/ 3729 w 229120"/>
                      <a:gd name="connsiteY10" fmla="*/ 206386 h 242402"/>
                      <a:gd name="connsiteX11" fmla="*/ 4147 w 229120"/>
                      <a:gd name="connsiteY11" fmla="*/ 224147 h 242402"/>
                      <a:gd name="connsiteX12" fmla="*/ 7852 w 229120"/>
                      <a:gd name="connsiteY12" fmla="*/ 241941 h 242402"/>
                      <a:gd name="connsiteX13" fmla="*/ 82225 w 229120"/>
                      <a:gd name="connsiteY13" fmla="*/ 236635 h 242402"/>
                      <a:gd name="connsiteX14" fmla="*/ 84062 w 229120"/>
                      <a:gd name="connsiteY14" fmla="*/ 211769 h 242402"/>
                      <a:gd name="connsiteX15" fmla="*/ 82548 w 229120"/>
                      <a:gd name="connsiteY15" fmla="*/ 199951 h 242402"/>
                      <a:gd name="connsiteX16" fmla="*/ 81452 w 229120"/>
                      <a:gd name="connsiteY16" fmla="*/ 195313 h 242402"/>
                      <a:gd name="connsiteX17" fmla="*/ 102712 w 229120"/>
                      <a:gd name="connsiteY17" fmla="*/ 158683 h 242402"/>
                      <a:gd name="connsiteX18" fmla="*/ 147356 w 229120"/>
                      <a:gd name="connsiteY18" fmla="*/ 82585 h 242402"/>
                      <a:gd name="connsiteX19" fmla="*/ 162945 w 229120"/>
                      <a:gd name="connsiteY19" fmla="*/ 40493 h 242402"/>
                      <a:gd name="connsiteX20" fmla="*/ 163429 w 229120"/>
                      <a:gd name="connsiteY20" fmla="*/ 40589 h 242402"/>
                      <a:gd name="connsiteX21" fmla="*/ 163589 w 229120"/>
                      <a:gd name="connsiteY21" fmla="*/ 41101 h 242402"/>
                      <a:gd name="connsiteX22" fmla="*/ 192514 w 229120"/>
                      <a:gd name="connsiteY22" fmla="*/ 80469 h 242402"/>
                      <a:gd name="connsiteX23" fmla="*/ 202339 w 229120"/>
                      <a:gd name="connsiteY23" fmla="*/ 137108 h 242402"/>
                      <a:gd name="connsiteX24" fmla="*/ 157147 w 229120"/>
                      <a:gd name="connsiteY24" fmla="*/ 215206 h 242402"/>
                      <a:gd name="connsiteX25" fmla="*/ 133891 w 229120"/>
                      <a:gd name="connsiteY25" fmla="*/ 216423 h 242402"/>
                      <a:gd name="connsiteX26" fmla="*/ 123455 w 229120"/>
                      <a:gd name="connsiteY26" fmla="*/ 212745 h 242402"/>
                      <a:gd name="connsiteX27" fmla="*/ 113470 w 229120"/>
                      <a:gd name="connsiteY27" fmla="*/ 205842 h 242402"/>
                      <a:gd name="connsiteX28" fmla="*/ 108478 w 229120"/>
                      <a:gd name="connsiteY28" fmla="*/ 210832 h 242402"/>
                      <a:gd name="connsiteX29" fmla="*/ 128222 w 229120"/>
                      <a:gd name="connsiteY29" fmla="*/ 223674 h 242402"/>
                      <a:gd name="connsiteX30" fmla="*/ 152155 w 229120"/>
                      <a:gd name="connsiteY30" fmla="*/ 224563 h 242402"/>
                      <a:gd name="connsiteX31" fmla="*/ 153958 w 229120"/>
                      <a:gd name="connsiteY31" fmla="*/ 224218 h 242402"/>
                      <a:gd name="connsiteX32" fmla="*/ 156342 w 229120"/>
                      <a:gd name="connsiteY32" fmla="*/ 229800 h 242402"/>
                      <a:gd name="connsiteX33" fmla="*/ 158565 w 229120"/>
                      <a:gd name="connsiteY33" fmla="*/ 231678 h 242402"/>
                      <a:gd name="connsiteX34" fmla="*/ 161979 w 229120"/>
                      <a:gd name="connsiteY34" fmla="*/ 235998 h 242402"/>
                      <a:gd name="connsiteX35" fmla="*/ 228816 w 229120"/>
                      <a:gd name="connsiteY35" fmla="*/ 229098 h 242402"/>
                      <a:gd name="connsiteX36" fmla="*/ 232585 w 229120"/>
                      <a:gd name="connsiteY36" fmla="*/ 222472 h 2424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229120" h="242402">
                        <a:moveTo>
                          <a:pt x="232585" y="222472"/>
                        </a:moveTo>
                        <a:cubicBezTo>
                          <a:pt x="227077" y="196595"/>
                          <a:pt x="223533" y="170382"/>
                          <a:pt x="220377" y="144136"/>
                        </a:cubicBezTo>
                        <a:cubicBezTo>
                          <a:pt x="218831" y="131426"/>
                          <a:pt x="217606" y="118680"/>
                          <a:pt x="216189" y="105957"/>
                        </a:cubicBezTo>
                        <a:cubicBezTo>
                          <a:pt x="214869" y="94104"/>
                          <a:pt x="213323" y="82215"/>
                          <a:pt x="210230" y="70677"/>
                        </a:cubicBezTo>
                        <a:cubicBezTo>
                          <a:pt x="207364" y="59954"/>
                          <a:pt x="203176" y="49341"/>
                          <a:pt x="196960" y="40083"/>
                        </a:cubicBezTo>
                        <a:cubicBezTo>
                          <a:pt x="191130" y="31461"/>
                          <a:pt x="183882" y="23911"/>
                          <a:pt x="175476" y="17762"/>
                        </a:cubicBezTo>
                        <a:cubicBezTo>
                          <a:pt x="158919" y="5493"/>
                          <a:pt x="137725" y="-1033"/>
                          <a:pt x="117142" y="1131"/>
                        </a:cubicBezTo>
                        <a:cubicBezTo>
                          <a:pt x="114018" y="1463"/>
                          <a:pt x="111022" y="1402"/>
                          <a:pt x="110700" y="1431"/>
                        </a:cubicBezTo>
                        <a:cubicBezTo>
                          <a:pt x="26888" y="9045"/>
                          <a:pt x="7176" y="154808"/>
                          <a:pt x="5372" y="184200"/>
                        </a:cubicBezTo>
                        <a:cubicBezTo>
                          <a:pt x="5243" y="186487"/>
                          <a:pt x="5114" y="188771"/>
                          <a:pt x="5049" y="191051"/>
                        </a:cubicBezTo>
                        <a:cubicBezTo>
                          <a:pt x="4405" y="196150"/>
                          <a:pt x="3955" y="201262"/>
                          <a:pt x="3729" y="206386"/>
                        </a:cubicBezTo>
                        <a:cubicBezTo>
                          <a:pt x="3471" y="212310"/>
                          <a:pt x="3600" y="218243"/>
                          <a:pt x="4147" y="224147"/>
                        </a:cubicBezTo>
                        <a:cubicBezTo>
                          <a:pt x="4695" y="230190"/>
                          <a:pt x="5339" y="236384"/>
                          <a:pt x="7852" y="241941"/>
                        </a:cubicBezTo>
                        <a:cubicBezTo>
                          <a:pt x="9398" y="245361"/>
                          <a:pt x="81485" y="240675"/>
                          <a:pt x="82225" y="236635"/>
                        </a:cubicBezTo>
                        <a:cubicBezTo>
                          <a:pt x="83836" y="228447"/>
                          <a:pt x="84416" y="220099"/>
                          <a:pt x="84062" y="211769"/>
                        </a:cubicBezTo>
                        <a:cubicBezTo>
                          <a:pt x="83868" y="207797"/>
                          <a:pt x="83385" y="203845"/>
                          <a:pt x="82548" y="199951"/>
                        </a:cubicBezTo>
                        <a:cubicBezTo>
                          <a:pt x="82322" y="198888"/>
                          <a:pt x="82065" y="196891"/>
                          <a:pt x="81452" y="195313"/>
                        </a:cubicBezTo>
                        <a:cubicBezTo>
                          <a:pt x="88024" y="182818"/>
                          <a:pt x="95271" y="170681"/>
                          <a:pt x="102712" y="158683"/>
                        </a:cubicBezTo>
                        <a:cubicBezTo>
                          <a:pt x="118205" y="133703"/>
                          <a:pt x="134697" y="109188"/>
                          <a:pt x="147356" y="82585"/>
                        </a:cubicBezTo>
                        <a:cubicBezTo>
                          <a:pt x="153701" y="69257"/>
                          <a:pt x="159950" y="55100"/>
                          <a:pt x="162945" y="40493"/>
                        </a:cubicBezTo>
                        <a:lnTo>
                          <a:pt x="163429" y="40589"/>
                        </a:lnTo>
                        <a:cubicBezTo>
                          <a:pt x="163364" y="40776"/>
                          <a:pt x="163429" y="40985"/>
                          <a:pt x="163589" y="41101"/>
                        </a:cubicBezTo>
                        <a:cubicBezTo>
                          <a:pt x="177343" y="50613"/>
                          <a:pt x="186556" y="65034"/>
                          <a:pt x="192514" y="80469"/>
                        </a:cubicBezTo>
                        <a:cubicBezTo>
                          <a:pt x="199472" y="98523"/>
                          <a:pt x="202790" y="117769"/>
                          <a:pt x="202339" y="137108"/>
                        </a:cubicBezTo>
                        <a:cubicBezTo>
                          <a:pt x="201566" y="167711"/>
                          <a:pt x="189970" y="205533"/>
                          <a:pt x="157147" y="215206"/>
                        </a:cubicBezTo>
                        <a:cubicBezTo>
                          <a:pt x="149643" y="217412"/>
                          <a:pt x="141558" y="218037"/>
                          <a:pt x="133891" y="216423"/>
                        </a:cubicBezTo>
                        <a:cubicBezTo>
                          <a:pt x="130252" y="215692"/>
                          <a:pt x="126741" y="214455"/>
                          <a:pt x="123455" y="212745"/>
                        </a:cubicBezTo>
                        <a:cubicBezTo>
                          <a:pt x="119848" y="210819"/>
                          <a:pt x="116852" y="208087"/>
                          <a:pt x="113470" y="205842"/>
                        </a:cubicBezTo>
                        <a:cubicBezTo>
                          <a:pt x="110346" y="203787"/>
                          <a:pt x="106706" y="207794"/>
                          <a:pt x="108478" y="210832"/>
                        </a:cubicBezTo>
                        <a:cubicBezTo>
                          <a:pt x="112439" y="217547"/>
                          <a:pt x="120943" y="221654"/>
                          <a:pt x="128222" y="223674"/>
                        </a:cubicBezTo>
                        <a:cubicBezTo>
                          <a:pt x="136018" y="225835"/>
                          <a:pt x="144231" y="225935"/>
                          <a:pt x="152155" y="224563"/>
                        </a:cubicBezTo>
                        <a:cubicBezTo>
                          <a:pt x="152735" y="224460"/>
                          <a:pt x="153347" y="224344"/>
                          <a:pt x="153958" y="224218"/>
                        </a:cubicBezTo>
                        <a:cubicBezTo>
                          <a:pt x="154120" y="226286"/>
                          <a:pt x="154957" y="228245"/>
                          <a:pt x="156342" y="229800"/>
                        </a:cubicBezTo>
                        <a:cubicBezTo>
                          <a:pt x="156987" y="230538"/>
                          <a:pt x="157728" y="231172"/>
                          <a:pt x="158565" y="231678"/>
                        </a:cubicBezTo>
                        <a:cubicBezTo>
                          <a:pt x="158693" y="233620"/>
                          <a:pt x="159950" y="235573"/>
                          <a:pt x="161979" y="235998"/>
                        </a:cubicBezTo>
                        <a:cubicBezTo>
                          <a:pt x="172834" y="238259"/>
                          <a:pt x="217961" y="232329"/>
                          <a:pt x="228816" y="229098"/>
                        </a:cubicBezTo>
                        <a:cubicBezTo>
                          <a:pt x="231715" y="228235"/>
                          <a:pt x="233197" y="225381"/>
                          <a:pt x="232585" y="222472"/>
                        </a:cubicBezTo>
                      </a:path>
                    </a:pathLst>
                  </a:custGeom>
                  <a:solidFill>
                    <a:srgbClr val="000000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t-BR" sz="2400"/>
                  </a:p>
                </p:txBody>
              </p:sp>
              <p:grpSp>
                <p:nvGrpSpPr>
                  <p:cNvPr id="20" name="Gráfico 53" descr="Mulher segurando um laptop">
                    <a:extLst>
                      <a:ext uri="{FF2B5EF4-FFF2-40B4-BE49-F238E27FC236}">
                        <a16:creationId xmlns:a16="http://schemas.microsoft.com/office/drawing/2014/main" id="{C6C1F726-816B-35A7-53C9-A331A7926B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>
                  <a:xfrm>
                    <a:off x="1741964" y="1839555"/>
                    <a:ext cx="41943" cy="80376"/>
                    <a:chOff x="1741964" y="1839555"/>
                    <a:chExt cx="41943" cy="80376"/>
                  </a:xfrm>
                </p:grpSpPr>
                <p:sp>
                  <p:nvSpPr>
                    <p:cNvPr id="21" name="Forma Livre: Forma 20">
                      <a:extLst>
                        <a:ext uri="{FF2B5EF4-FFF2-40B4-BE49-F238E27FC236}">
                          <a16:creationId xmlns:a16="http://schemas.microsoft.com/office/drawing/2014/main" id="{874ECDFD-F589-5A2A-A337-6182E06F85D0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41964" y="1906640"/>
                      <a:ext cx="7045" cy="13291"/>
                    </a:xfrm>
                    <a:custGeom>
                      <a:avLst/>
                      <a:gdLst>
                        <a:gd name="connsiteX0" fmla="*/ 5414 w 7045"/>
                        <a:gd name="connsiteY0" fmla="*/ 2 h 13291"/>
                        <a:gd name="connsiteX1" fmla="*/ 6059 w 7045"/>
                        <a:gd name="connsiteY1" fmla="*/ 11598 h 13291"/>
                        <a:gd name="connsiteX2" fmla="*/ 261 w 7045"/>
                        <a:gd name="connsiteY2" fmla="*/ 11598 h 13291"/>
                        <a:gd name="connsiteX3" fmla="*/ 5414 w 7045"/>
                        <a:gd name="connsiteY3" fmla="*/ 2 h 1329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7045" h="13291">
                          <a:moveTo>
                            <a:pt x="5414" y="2"/>
                          </a:moveTo>
                          <a:cubicBezTo>
                            <a:pt x="7205" y="183"/>
                            <a:pt x="7669" y="10310"/>
                            <a:pt x="6059" y="11598"/>
                          </a:cubicBezTo>
                          <a:cubicBezTo>
                            <a:pt x="4448" y="12886"/>
                            <a:pt x="1710" y="14658"/>
                            <a:pt x="261" y="11598"/>
                          </a:cubicBezTo>
                          <a:cubicBezTo>
                            <a:pt x="-1189" y="8538"/>
                            <a:pt x="3804" y="-159"/>
                            <a:pt x="5414" y="2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  <p:sp>
                  <p:nvSpPr>
                    <p:cNvPr id="22" name="Forma Livre: Forma 21">
                      <a:extLst>
                        <a:ext uri="{FF2B5EF4-FFF2-40B4-BE49-F238E27FC236}">
                          <a16:creationId xmlns:a16="http://schemas.microsoft.com/office/drawing/2014/main" id="{63E0B589-2351-58C6-A56A-D2D6C4126D6C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>
                    <a:xfrm>
                      <a:off x="1758137" y="1839555"/>
                      <a:ext cx="25770" cy="29613"/>
                    </a:xfrm>
                    <a:custGeom>
                      <a:avLst/>
                      <a:gdLst>
                        <a:gd name="connsiteX0" fmla="*/ 9769 w 25770"/>
                        <a:gd name="connsiteY0" fmla="*/ 286 h 29613"/>
                        <a:gd name="connsiteX1" fmla="*/ 23781 w 25770"/>
                        <a:gd name="connsiteY1" fmla="*/ 6847 h 29613"/>
                        <a:gd name="connsiteX2" fmla="*/ 20641 w 25770"/>
                        <a:gd name="connsiteY2" fmla="*/ 26618 h 29613"/>
                        <a:gd name="connsiteX3" fmla="*/ 2764 w 25770"/>
                        <a:gd name="connsiteY3" fmla="*/ 26135 h 29613"/>
                        <a:gd name="connsiteX4" fmla="*/ 9769 w 25770"/>
                        <a:gd name="connsiteY4" fmla="*/ 286 h 2961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5770" h="29613">
                          <a:moveTo>
                            <a:pt x="9769" y="286"/>
                          </a:moveTo>
                          <a:cubicBezTo>
                            <a:pt x="14440" y="-1186"/>
                            <a:pt x="22267" y="3333"/>
                            <a:pt x="23781" y="6847"/>
                          </a:cubicBezTo>
                          <a:cubicBezTo>
                            <a:pt x="25913" y="11801"/>
                            <a:pt x="27968" y="20053"/>
                            <a:pt x="20641" y="26618"/>
                          </a:cubicBezTo>
                          <a:cubicBezTo>
                            <a:pt x="15361" y="31346"/>
                            <a:pt x="5495" y="29936"/>
                            <a:pt x="2764" y="26135"/>
                          </a:cubicBezTo>
                          <a:cubicBezTo>
                            <a:pt x="-1343" y="20417"/>
                            <a:pt x="-2229" y="4071"/>
                            <a:pt x="9769" y="286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pt-BR" sz="2400"/>
                    </a:p>
                  </p:txBody>
                </p:sp>
              </p:grpSp>
            </p:grpSp>
            <p:pic>
              <p:nvPicPr>
                <p:cNvPr id="17" name="Gráfico 16" descr="Uma mulher sorrindo">
                  <a:extLst>
                    <a:ext uri="{FF2B5EF4-FFF2-40B4-BE49-F238E27FC236}">
                      <a16:creationId xmlns:a16="http://schemas.microsoft.com/office/drawing/2014/main" id="{34BDB19F-6CA8-61E8-0C37-7BFFF147EE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486107" y="1595364"/>
                  <a:ext cx="99844" cy="109204"/>
                </a:xfrm>
                <a:prstGeom prst="rect">
                  <a:avLst/>
                </a:prstGeom>
              </p:spPr>
            </p:pic>
          </p:grpSp>
        </p:grpSp>
      </p:grpSp>
    </p:spTree>
    <p:extLst>
      <p:ext uri="{BB962C8B-B14F-4D97-AF65-F5344CB8AC3E}">
        <p14:creationId xmlns:p14="http://schemas.microsoft.com/office/powerpoint/2010/main" val="425043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34536623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8361577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40982-B232-6311-D336-01826285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95" y="424666"/>
            <a:ext cx="11104420" cy="734001"/>
          </a:xfrm>
          <a:prstGeom prst="rect">
            <a:avLst/>
          </a:prstGeom>
          <a:gradFill flip="none" rotWithShape="1">
            <a:gsLst>
              <a:gs pos="26000">
                <a:schemeClr val="bg1">
                  <a:alpha val="56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>
            <a:lvl1pPr>
              <a:defRPr sz="4000" b="1">
                <a:ln>
                  <a:noFill/>
                </a:ln>
                <a:solidFill>
                  <a:srgbClr val="FF9B4E"/>
                </a:solidFill>
                <a:effectLst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8602820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373027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02047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7982" y="27353"/>
            <a:ext cx="7709931" cy="748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algn="l">
              <a:defRPr lang="pt-BR" sz="4267" dirty="0">
                <a:ln w="0"/>
                <a:solidFill>
                  <a:srgbClr val="FF6600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algn="l"/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41336486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58386D29-D87D-FBEE-AB92-8C41F34DD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9258"/>
            <a:ext cx="11148461" cy="1325033"/>
          </a:xfrm>
          <a:prstGeom prst="rect">
            <a:avLst/>
          </a:prstGeom>
        </p:spPr>
        <p:txBody>
          <a:bodyPr/>
          <a:lstStyle>
            <a:lvl1pPr>
              <a:defRPr sz="4800">
                <a:solidFill>
                  <a:srgbClr val="EB891B"/>
                </a:solidFill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8674030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46893" y="154800"/>
            <a:ext cx="9542584" cy="6397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25366195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1F2DE"/>
          </a:solidFill>
          <a:ln/>
        </p:spPr>
        <p:txBody>
          <a:bodyPr/>
          <a:lstStyle/>
          <a:p>
            <a:endParaRPr lang="pt-BR" sz="2400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CFBF8"/>
          </a:solidFill>
          <a:ln/>
        </p:spPr>
        <p:txBody>
          <a:bodyPr/>
          <a:lstStyle/>
          <a:p>
            <a:endParaRPr lang="pt-BR" sz="2400"/>
          </a:p>
        </p:txBody>
      </p:sp>
    </p:spTree>
    <p:extLst>
      <p:ext uri="{BB962C8B-B14F-4D97-AF65-F5344CB8AC3E}">
        <p14:creationId xmlns:p14="http://schemas.microsoft.com/office/powerpoint/2010/main" val="31117544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 sz="2400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 sz="2400"/>
          </a:p>
        </p:txBody>
      </p:sp>
    </p:spTree>
    <p:extLst>
      <p:ext uri="{BB962C8B-B14F-4D97-AF65-F5344CB8AC3E}">
        <p14:creationId xmlns:p14="http://schemas.microsoft.com/office/powerpoint/2010/main" val="11463370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no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9221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AD849-7CFE-4AF7-A7C5-6BBD50C8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9708719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51310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ayout padr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6341" y="122767"/>
            <a:ext cx="10769600" cy="779700"/>
          </a:xfrm>
          <a:prstGeom prst="rect">
            <a:avLst/>
          </a:prstGeom>
          <a:noFill/>
        </p:spPr>
        <p:txBody>
          <a:bodyPr wrap="none" lIns="72000" rIns="72000" rtlCol="0">
            <a:noAutofit/>
          </a:bodyPr>
          <a:lstStyle>
            <a:lvl1pPr algn="l">
              <a:defRPr lang="pt-BR" sz="4267" dirty="0">
                <a:ln w="0"/>
                <a:solidFill>
                  <a:srgbClr val="FF6600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algn="l"/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22384191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para car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677728" y="122767"/>
            <a:ext cx="9928213" cy="779700"/>
          </a:xfrm>
          <a:prstGeom prst="rect">
            <a:avLst/>
          </a:prstGeom>
          <a:noFill/>
        </p:spPr>
        <p:txBody>
          <a:bodyPr wrap="none" lIns="72000" rIns="72000" rtlCol="0">
            <a:noAutofit/>
          </a:bodyPr>
          <a:lstStyle>
            <a:lvl1pPr algn="l">
              <a:defRPr lang="pt-BR" sz="4267" dirty="0">
                <a:ln w="0"/>
                <a:solidFill>
                  <a:srgbClr val="FF6600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algn="l"/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45563348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 titulo cur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95118D-A6BA-6744-E57F-42D8842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166821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793129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</p:spTree>
    <p:extLst>
      <p:ext uri="{BB962C8B-B14F-4D97-AF65-F5344CB8AC3E}">
        <p14:creationId xmlns:p14="http://schemas.microsoft.com/office/powerpoint/2010/main" val="109580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ormal título 2 linh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12;p3">
            <a:extLst>
              <a:ext uri="{FF2B5EF4-FFF2-40B4-BE49-F238E27FC236}">
                <a16:creationId xmlns:a16="http://schemas.microsoft.com/office/drawing/2014/main" id="{E13B361A-E28F-250B-C667-BFFDFACBD434}"/>
              </a:ext>
            </a:extLst>
          </p:cNvPr>
          <p:cNvSpPr/>
          <p:nvPr userDrawn="1"/>
        </p:nvSpPr>
        <p:spPr>
          <a:xfrm>
            <a:off x="-1" y="0"/>
            <a:ext cx="240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357BC65F-B757-0DC0-C4A9-C674B88B7DE0}"/>
              </a:ext>
            </a:extLst>
          </p:cNvPr>
          <p:cNvSpPr/>
          <p:nvPr userDrawn="1"/>
        </p:nvSpPr>
        <p:spPr>
          <a:xfrm>
            <a:off x="298081" y="225805"/>
            <a:ext cx="7838691" cy="1517305"/>
          </a:xfrm>
          <a:prstGeom prst="roundRect">
            <a:avLst>
              <a:gd name="adj" fmla="val 10045"/>
            </a:avLst>
          </a:prstGeom>
          <a:solidFill>
            <a:srgbClr val="F87E0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49791C1-00B7-74F1-84FA-4D2B237E1BE7}"/>
              </a:ext>
            </a:extLst>
          </p:cNvPr>
          <p:cNvGrpSpPr/>
          <p:nvPr userDrawn="1"/>
        </p:nvGrpSpPr>
        <p:grpSpPr>
          <a:xfrm>
            <a:off x="302463" y="997240"/>
            <a:ext cx="10942108" cy="5619173"/>
            <a:chOff x="503238" y="1519535"/>
            <a:chExt cx="16122217" cy="842876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06BCD255-9B44-0829-04E2-58AB4B74A048}"/>
                </a:ext>
              </a:extLst>
            </p:cNvPr>
            <p:cNvSpPr/>
            <p:nvPr/>
          </p:nvSpPr>
          <p:spPr>
            <a:xfrm>
              <a:off x="503238" y="1519535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rgbClr val="F87E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B650165B-6CEC-6B49-43DF-E1370086E4C2}"/>
                </a:ext>
              </a:extLst>
            </p:cNvPr>
            <p:cNvSpPr/>
            <p:nvPr/>
          </p:nvSpPr>
          <p:spPr>
            <a:xfrm>
              <a:off x="503238" y="1705280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rgbClr val="FFAD2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</p:grpSp>
    </p:spTree>
    <p:extLst>
      <p:ext uri="{BB962C8B-B14F-4D97-AF65-F5344CB8AC3E}">
        <p14:creationId xmlns:p14="http://schemas.microsoft.com/office/powerpoint/2010/main" val="80153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XCLUIR">
  <p:cSld name="EXCLUI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07C1DF13-3D8D-7DAB-7766-CF34EA13E749}"/>
              </a:ext>
            </a:extLst>
          </p:cNvPr>
          <p:cNvSpPr/>
          <p:nvPr userDrawn="1"/>
        </p:nvSpPr>
        <p:spPr>
          <a:xfrm>
            <a:off x="298081" y="225805"/>
            <a:ext cx="7838691" cy="1517305"/>
          </a:xfrm>
          <a:prstGeom prst="roundRect">
            <a:avLst>
              <a:gd name="adj" fmla="val 10045"/>
            </a:avLst>
          </a:prstGeom>
          <a:solidFill>
            <a:srgbClr val="F87E0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2746A85-7308-88A1-4E44-3F09B95D9F76}"/>
              </a:ext>
            </a:extLst>
          </p:cNvPr>
          <p:cNvGrpSpPr/>
          <p:nvPr userDrawn="1"/>
        </p:nvGrpSpPr>
        <p:grpSpPr>
          <a:xfrm>
            <a:off x="302463" y="997240"/>
            <a:ext cx="10942108" cy="5619173"/>
            <a:chOff x="503238" y="1519535"/>
            <a:chExt cx="16122217" cy="8428760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DA7F1B9F-F977-867B-54CC-C477DE46229C}"/>
                </a:ext>
              </a:extLst>
            </p:cNvPr>
            <p:cNvSpPr/>
            <p:nvPr/>
          </p:nvSpPr>
          <p:spPr>
            <a:xfrm>
              <a:off x="503238" y="1519535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rgbClr val="F87E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sp>
          <p:nvSpPr>
            <p:cNvPr id="5" name="Retângulo: Cantos Arredondados 4">
              <a:extLst>
                <a:ext uri="{FF2B5EF4-FFF2-40B4-BE49-F238E27FC236}">
                  <a16:creationId xmlns:a16="http://schemas.microsoft.com/office/drawing/2014/main" id="{A50DE6A9-E82F-E5D9-05C6-A8DBBCDB9217}"/>
                </a:ext>
              </a:extLst>
            </p:cNvPr>
            <p:cNvSpPr/>
            <p:nvPr/>
          </p:nvSpPr>
          <p:spPr>
            <a:xfrm>
              <a:off x="503238" y="1705280"/>
              <a:ext cx="16122217" cy="8243015"/>
            </a:xfrm>
            <a:prstGeom prst="roundRect">
              <a:avLst>
                <a:gd name="adj" fmla="val 304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rgbClr val="FFAD2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</p:grpSp>
    </p:spTree>
    <p:extLst>
      <p:ext uri="{BB962C8B-B14F-4D97-AF65-F5344CB8AC3E}">
        <p14:creationId xmlns:p14="http://schemas.microsoft.com/office/powerpoint/2010/main" val="2920419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240">
          <p15:clr>
            <a:srgbClr val="FBAE40"/>
          </p15:clr>
        </p15:guide>
        <p15:guide id="2" pos="576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ormal título 2 linh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B639F92B-4175-478C-4173-B1F7DFED2382}"/>
              </a:ext>
            </a:extLst>
          </p:cNvPr>
          <p:cNvSpPr/>
          <p:nvPr userDrawn="1"/>
        </p:nvSpPr>
        <p:spPr>
          <a:xfrm>
            <a:off x="356936" y="951076"/>
            <a:ext cx="1332655" cy="132923"/>
          </a:xfrm>
          <a:prstGeom prst="rect">
            <a:avLst/>
          </a:prstGeom>
          <a:solidFill>
            <a:srgbClr val="FF66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55"/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493F35FB-4B45-70B6-D2DE-2F2DF6B7E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166821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pt-BR" sz="36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lvl="0" defTabSz="914354"/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425112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pt-BR" sz="2400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pt-BR" sz="2400"/>
          </a:p>
        </p:txBody>
      </p:sp>
    </p:spTree>
    <p:extLst>
      <p:ext uri="{BB962C8B-B14F-4D97-AF65-F5344CB8AC3E}">
        <p14:creationId xmlns:p14="http://schemas.microsoft.com/office/powerpoint/2010/main" val="18273859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96A20-7671-0C45-8799-423260AE3AC7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52873-2170-4E4A-9D60-E2FBD4781BE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7222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907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43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0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B2D87980-04FE-EA4D-B418-B586879BC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A103234-CCC2-68CC-5B20-854A348B6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82C5BF3-2F0E-5A0C-77B0-FFF3670EB4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C23440-B06B-E743-AB09-DEF2EAE0DD7F}" type="datetimeFigureOut">
              <a:rPr lang="pt-BR" smtClean="0"/>
              <a:t>26/06/2026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5087D0A-25BD-45DD-8B44-E34856E2D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A5B438C-6134-BF26-C803-6BC999C8C1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9D201E-9679-C143-ACC1-40406AAD132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9441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  <p:sldLayoutId id="2147483666" r:id="rId16"/>
    <p:sldLayoutId id="2147483667" r:id="rId17"/>
    <p:sldLayoutId id="2147483669" r:id="rId18"/>
    <p:sldLayoutId id="2147483672" r:id="rId19"/>
    <p:sldLayoutId id="2147483673" r:id="rId20"/>
    <p:sldLayoutId id="2147483674" r:id="rId21"/>
    <p:sldLayoutId id="2147483675" r:id="rId22"/>
    <p:sldLayoutId id="2147483677" r:id="rId23"/>
    <p:sldLayoutId id="2147483678" r:id="rId24"/>
    <p:sldLayoutId id="2147483679" r:id="rId25"/>
    <p:sldLayoutId id="2147483680" r:id="rId26"/>
    <p:sldLayoutId id="2147483681" r:id="rId27"/>
    <p:sldLayoutId id="2147483682" r:id="rId28"/>
    <p:sldLayoutId id="2147483683" r:id="rId29"/>
    <p:sldLayoutId id="2147483685" r:id="rId30"/>
    <p:sldLayoutId id="2147483686" r:id="rId31"/>
    <p:sldLayoutId id="2147483687" r:id="rId32"/>
    <p:sldLayoutId id="2147483688" r:id="rId33"/>
    <p:sldLayoutId id="2147483689" r:id="rId34"/>
    <p:sldLayoutId id="2147483690" r:id="rId35"/>
    <p:sldLayoutId id="2147483691" r:id="rId36"/>
    <p:sldLayoutId id="2147483692" r:id="rId37"/>
    <p:sldLayoutId id="2147483693" r:id="rId38"/>
    <p:sldLayoutId id="2147483694" r:id="rId39"/>
    <p:sldLayoutId id="2147483697" r:id="rId4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20" cstate="email"/>
          <a:stretch>
            <a:fillRect/>
          </a:stretch>
        </p:blipFill>
        <p:spPr bwMode="auto">
          <a:xfrm>
            <a:off x="90428" y="6301840"/>
            <a:ext cx="874939" cy="55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reeform 2">
            <a:extLst>
              <a:ext uri="{FF2B5EF4-FFF2-40B4-BE49-F238E27FC236}">
                <a16:creationId xmlns:a16="http://schemas.microsoft.com/office/drawing/2014/main" id="{13B9412C-F604-2A83-0184-00FE40C38963}"/>
              </a:ext>
            </a:extLst>
          </p:cNvPr>
          <p:cNvSpPr/>
          <p:nvPr userDrawn="1"/>
        </p:nvSpPr>
        <p:spPr>
          <a:xfrm>
            <a:off x="1032823" y="6370548"/>
            <a:ext cx="1086741" cy="418745"/>
          </a:xfrm>
          <a:custGeom>
            <a:avLst/>
            <a:gdLst/>
            <a:ahLst/>
            <a:cxnLst/>
            <a:rect l="l" t="t" r="r" b="b"/>
            <a:pathLst>
              <a:path w="3081758" h="1291653">
                <a:moveTo>
                  <a:pt x="0" y="0"/>
                </a:moveTo>
                <a:lnTo>
                  <a:pt x="3081758" y="0"/>
                </a:lnTo>
                <a:lnTo>
                  <a:pt x="3081758" y="1291653"/>
                </a:lnTo>
                <a:lnTo>
                  <a:pt x="0" y="1291653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l="-9165" t="-31916" r="-9661" b="-46101"/>
            </a:stretch>
          </a:blipFill>
        </p:spPr>
        <p:txBody>
          <a:bodyPr/>
          <a:lstStyle/>
          <a:p>
            <a:endParaRPr lang="pt-BR" sz="2400"/>
          </a:p>
        </p:txBody>
      </p:sp>
    </p:spTree>
    <p:extLst>
      <p:ext uri="{BB962C8B-B14F-4D97-AF65-F5344CB8AC3E}">
        <p14:creationId xmlns:p14="http://schemas.microsoft.com/office/powerpoint/2010/main" val="50445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xStyles>
    <p:titleStyle>
      <a:lvl1pPr algn="ctr" defTabSz="1219170" rtl="0" eaLnBrk="1" latinLnBrk="0" hangingPunct="1">
        <a:spcBef>
          <a:spcPct val="0"/>
        </a:spcBef>
        <a:buNone/>
        <a:defRPr lang="pt-BR" sz="4267" b="1" kern="1200">
          <a:solidFill>
            <a:schemeClr val="accent6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hyperlink" Target="https://iprocess.com.br/captura-cognitiva/" TargetMode="External"/><Relationship Id="rId18" Type="http://schemas.openxmlformats.org/officeDocument/2006/relationships/image" Target="../media/image26.png"/><Relationship Id="rId26" Type="http://schemas.openxmlformats.org/officeDocument/2006/relationships/image" Target="../media/image33.png"/><Relationship Id="rId3" Type="http://schemas.openxmlformats.org/officeDocument/2006/relationships/image" Target="../media/image18.png"/><Relationship Id="rId21" Type="http://schemas.microsoft.com/office/2007/relationships/hdphoto" Target="../media/hdphoto2.wdp"/><Relationship Id="rId7" Type="http://schemas.openxmlformats.org/officeDocument/2006/relationships/hyperlink" Target="https://iprocess.com.br/modelagem-colaborativa/" TargetMode="External"/><Relationship Id="rId12" Type="http://schemas.openxmlformats.org/officeDocument/2006/relationships/image" Target="../media/image23.png"/><Relationship Id="rId17" Type="http://schemas.openxmlformats.org/officeDocument/2006/relationships/hyperlink" Target="https://iprocess.com.br/inteligencia-artificial/" TargetMode="External"/><Relationship Id="rId25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5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0.png"/><Relationship Id="rId11" Type="http://schemas.openxmlformats.org/officeDocument/2006/relationships/hyperlink" Target="https://iprocess.com.br/bpm-e-rpa/" TargetMode="External"/><Relationship Id="rId24" Type="http://schemas.openxmlformats.org/officeDocument/2006/relationships/image" Target="../media/image31.png"/><Relationship Id="rId5" Type="http://schemas.openxmlformats.org/officeDocument/2006/relationships/hyperlink" Target="https://iprocess.com.br/mineracao-de-processos/" TargetMode="External"/><Relationship Id="rId15" Type="http://schemas.openxmlformats.org/officeDocument/2006/relationships/hyperlink" Target="https://iprocess.com.br/chatbot/" TargetMode="External"/><Relationship Id="rId23" Type="http://schemas.openxmlformats.org/officeDocument/2006/relationships/image" Target="../media/image30.png"/><Relationship Id="rId10" Type="http://schemas.openxmlformats.org/officeDocument/2006/relationships/image" Target="../media/image22.png"/><Relationship Id="rId19" Type="http://schemas.openxmlformats.org/officeDocument/2006/relationships/image" Target="../media/image27.png"/><Relationship Id="rId4" Type="http://schemas.openxmlformats.org/officeDocument/2006/relationships/image" Target="../media/image19.png"/><Relationship Id="rId9" Type="http://schemas.openxmlformats.org/officeDocument/2006/relationships/hyperlink" Target="https://iprocess.com.br/bpms/" TargetMode="External"/><Relationship Id="rId14" Type="http://schemas.openxmlformats.org/officeDocument/2006/relationships/image" Target="../media/image24.png"/><Relationship Id="rId22" Type="http://schemas.openxmlformats.org/officeDocument/2006/relationships/image" Target="../media/image29.png"/><Relationship Id="rId27" Type="http://schemas.openxmlformats.org/officeDocument/2006/relationships/image" Target="../media/image3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3.png"/><Relationship Id="rId18" Type="http://schemas.openxmlformats.org/officeDocument/2006/relationships/image" Target="../media/image68.png"/><Relationship Id="rId26" Type="http://schemas.openxmlformats.org/officeDocument/2006/relationships/image" Target="../media/image76.png"/><Relationship Id="rId39" Type="http://schemas.openxmlformats.org/officeDocument/2006/relationships/image" Target="../media/image89.png"/><Relationship Id="rId21" Type="http://schemas.openxmlformats.org/officeDocument/2006/relationships/image" Target="../media/image71.png"/><Relationship Id="rId34" Type="http://schemas.openxmlformats.org/officeDocument/2006/relationships/image" Target="../media/image84.png"/><Relationship Id="rId42" Type="http://schemas.openxmlformats.org/officeDocument/2006/relationships/image" Target="../media/image92.png"/><Relationship Id="rId47" Type="http://schemas.openxmlformats.org/officeDocument/2006/relationships/image" Target="../media/image97.png"/><Relationship Id="rId50" Type="http://schemas.openxmlformats.org/officeDocument/2006/relationships/image" Target="../media/image100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66.png"/><Relationship Id="rId29" Type="http://schemas.openxmlformats.org/officeDocument/2006/relationships/image" Target="../media/image79.png"/><Relationship Id="rId11" Type="http://schemas.openxmlformats.org/officeDocument/2006/relationships/image" Target="../media/image61.png"/><Relationship Id="rId24" Type="http://schemas.openxmlformats.org/officeDocument/2006/relationships/image" Target="../media/image74.png"/><Relationship Id="rId32" Type="http://schemas.openxmlformats.org/officeDocument/2006/relationships/image" Target="../media/image82.png"/><Relationship Id="rId37" Type="http://schemas.openxmlformats.org/officeDocument/2006/relationships/image" Target="../media/image87.png"/><Relationship Id="rId40" Type="http://schemas.openxmlformats.org/officeDocument/2006/relationships/image" Target="../media/image90.png"/><Relationship Id="rId45" Type="http://schemas.openxmlformats.org/officeDocument/2006/relationships/image" Target="../media/image95.png"/><Relationship Id="rId53" Type="http://schemas.openxmlformats.org/officeDocument/2006/relationships/image" Target="../media/image103.pn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19" Type="http://schemas.openxmlformats.org/officeDocument/2006/relationships/image" Target="../media/image69.png"/><Relationship Id="rId31" Type="http://schemas.openxmlformats.org/officeDocument/2006/relationships/image" Target="../media/image81.png"/><Relationship Id="rId44" Type="http://schemas.openxmlformats.org/officeDocument/2006/relationships/image" Target="../media/image94.png"/><Relationship Id="rId52" Type="http://schemas.openxmlformats.org/officeDocument/2006/relationships/image" Target="../media/image102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Relationship Id="rId22" Type="http://schemas.openxmlformats.org/officeDocument/2006/relationships/image" Target="../media/image72.png"/><Relationship Id="rId27" Type="http://schemas.openxmlformats.org/officeDocument/2006/relationships/image" Target="../media/image77.png"/><Relationship Id="rId30" Type="http://schemas.openxmlformats.org/officeDocument/2006/relationships/image" Target="../media/image80.png"/><Relationship Id="rId35" Type="http://schemas.openxmlformats.org/officeDocument/2006/relationships/image" Target="../media/image85.png"/><Relationship Id="rId43" Type="http://schemas.openxmlformats.org/officeDocument/2006/relationships/image" Target="../media/image93.png"/><Relationship Id="rId48" Type="http://schemas.openxmlformats.org/officeDocument/2006/relationships/image" Target="../media/image98.png"/><Relationship Id="rId8" Type="http://schemas.openxmlformats.org/officeDocument/2006/relationships/image" Target="../media/image58.png"/><Relationship Id="rId51" Type="http://schemas.openxmlformats.org/officeDocument/2006/relationships/image" Target="../media/image101.png"/><Relationship Id="rId3" Type="http://schemas.openxmlformats.org/officeDocument/2006/relationships/image" Target="../media/image53.png"/><Relationship Id="rId12" Type="http://schemas.openxmlformats.org/officeDocument/2006/relationships/image" Target="../media/image62.png"/><Relationship Id="rId17" Type="http://schemas.openxmlformats.org/officeDocument/2006/relationships/image" Target="../media/image67.png"/><Relationship Id="rId25" Type="http://schemas.openxmlformats.org/officeDocument/2006/relationships/image" Target="../media/image75.png"/><Relationship Id="rId33" Type="http://schemas.openxmlformats.org/officeDocument/2006/relationships/image" Target="../media/image83.png"/><Relationship Id="rId38" Type="http://schemas.openxmlformats.org/officeDocument/2006/relationships/image" Target="../media/image88.png"/><Relationship Id="rId46" Type="http://schemas.openxmlformats.org/officeDocument/2006/relationships/image" Target="../media/image96.png"/><Relationship Id="rId20" Type="http://schemas.openxmlformats.org/officeDocument/2006/relationships/image" Target="../media/image70.png"/><Relationship Id="rId41" Type="http://schemas.openxmlformats.org/officeDocument/2006/relationships/image" Target="../media/image91.png"/><Relationship Id="rId54" Type="http://schemas.openxmlformats.org/officeDocument/2006/relationships/image" Target="../media/image10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6.png"/><Relationship Id="rId15" Type="http://schemas.openxmlformats.org/officeDocument/2006/relationships/image" Target="../media/image65.png"/><Relationship Id="rId23" Type="http://schemas.openxmlformats.org/officeDocument/2006/relationships/image" Target="../media/image73.png"/><Relationship Id="rId28" Type="http://schemas.openxmlformats.org/officeDocument/2006/relationships/image" Target="../media/image78.png"/><Relationship Id="rId36" Type="http://schemas.openxmlformats.org/officeDocument/2006/relationships/image" Target="../media/image86.png"/><Relationship Id="rId49" Type="http://schemas.openxmlformats.org/officeDocument/2006/relationships/image" Target="../media/image9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microsoft.com/office/2018/10/relationships/comments" Target="../comments/modernComment_124_AB2005C2.xml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19" Type="http://schemas.openxmlformats.org/officeDocument/2006/relationships/image" Target="../media/image52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1.png"/><Relationship Id="rId5" Type="http://schemas.microsoft.com/office/2007/relationships/hdphoto" Target="../media/hdphoto3.wdp"/><Relationship Id="rId4" Type="http://schemas.openxmlformats.org/officeDocument/2006/relationships/image" Target="../media/image1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1.png"/><Relationship Id="rId5" Type="http://schemas.microsoft.com/office/2007/relationships/hdphoto" Target="../media/hdphoto3.wdp"/><Relationship Id="rId4" Type="http://schemas.openxmlformats.org/officeDocument/2006/relationships/image" Target="../media/image1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0.png"/><Relationship Id="rId4" Type="http://schemas.microsoft.com/office/2007/relationships/hdphoto" Target="../media/hdphoto4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5_88CF46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emf"/><Relationship Id="rId3" Type="http://schemas.openxmlformats.org/officeDocument/2006/relationships/image" Target="../media/image129.png"/><Relationship Id="rId7" Type="http://schemas.openxmlformats.org/officeDocument/2006/relationships/image" Target="../media/image1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32.png"/><Relationship Id="rId11" Type="http://schemas.openxmlformats.org/officeDocument/2006/relationships/image" Target="../media/image137.svg"/><Relationship Id="rId5" Type="http://schemas.openxmlformats.org/officeDocument/2006/relationships/image" Target="../media/image131.png"/><Relationship Id="rId10" Type="http://schemas.openxmlformats.org/officeDocument/2006/relationships/image" Target="../media/image136.svg"/><Relationship Id="rId4" Type="http://schemas.openxmlformats.org/officeDocument/2006/relationships/image" Target="../media/image130.png"/><Relationship Id="rId9" Type="http://schemas.openxmlformats.org/officeDocument/2006/relationships/image" Target="../media/image135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3" Type="http://schemas.openxmlformats.org/officeDocument/2006/relationships/image" Target="../media/image138.svg"/><Relationship Id="rId7" Type="http://schemas.openxmlformats.org/officeDocument/2006/relationships/image" Target="../media/image142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41.svg"/><Relationship Id="rId5" Type="http://schemas.openxmlformats.org/officeDocument/2006/relationships/image" Target="../media/image140.svg"/><Relationship Id="rId4" Type="http://schemas.openxmlformats.org/officeDocument/2006/relationships/image" Target="../media/image139.svg"/><Relationship Id="rId9" Type="http://schemas.openxmlformats.org/officeDocument/2006/relationships/image" Target="../media/image144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45.svg"/><Relationship Id="rId7" Type="http://schemas.openxmlformats.org/officeDocument/2006/relationships/image" Target="../media/image14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8.svg"/><Relationship Id="rId5" Type="http://schemas.openxmlformats.org/officeDocument/2006/relationships/image" Target="../media/image147.svg"/><Relationship Id="rId4" Type="http://schemas.openxmlformats.org/officeDocument/2006/relationships/image" Target="../media/image146.svg"/><Relationship Id="rId9" Type="http://schemas.openxmlformats.org/officeDocument/2006/relationships/image" Target="../media/image15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image" Target="../media/image151.png"/><Relationship Id="rId7" Type="http://schemas.openxmlformats.org/officeDocument/2006/relationships/image" Target="../media/image15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52.png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45.svg"/><Relationship Id="rId7" Type="http://schemas.openxmlformats.org/officeDocument/2006/relationships/image" Target="../media/image14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8.svg"/><Relationship Id="rId5" Type="http://schemas.openxmlformats.org/officeDocument/2006/relationships/image" Target="../media/image147.svg"/><Relationship Id="rId4" Type="http://schemas.openxmlformats.org/officeDocument/2006/relationships/image" Target="../media/image146.svg"/><Relationship Id="rId9" Type="http://schemas.openxmlformats.org/officeDocument/2006/relationships/image" Target="../media/image15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svg"/><Relationship Id="rId3" Type="http://schemas.microsoft.com/office/2018/10/relationships/comments" Target="../comments/modernComment_141_703B85C7.xml"/><Relationship Id="rId7" Type="http://schemas.openxmlformats.org/officeDocument/2006/relationships/image" Target="../media/image148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7.svg"/><Relationship Id="rId5" Type="http://schemas.openxmlformats.org/officeDocument/2006/relationships/image" Target="../media/image146.svg"/><Relationship Id="rId4" Type="http://schemas.openxmlformats.org/officeDocument/2006/relationships/image" Target="../media/image145.svg"/><Relationship Id="rId9" Type="http://schemas.openxmlformats.org/officeDocument/2006/relationships/image" Target="../media/image15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3" Type="http://schemas.openxmlformats.org/officeDocument/2006/relationships/image" Target="../media/image145.svg"/><Relationship Id="rId7" Type="http://schemas.openxmlformats.org/officeDocument/2006/relationships/image" Target="../media/image159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8.svg"/><Relationship Id="rId5" Type="http://schemas.openxmlformats.org/officeDocument/2006/relationships/image" Target="../media/image147.svg"/><Relationship Id="rId4" Type="http://schemas.openxmlformats.org/officeDocument/2006/relationships/image" Target="../media/image146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2.png"/><Relationship Id="rId3" Type="http://schemas.openxmlformats.org/officeDocument/2006/relationships/image" Target="../media/image145.svg"/><Relationship Id="rId7" Type="http://schemas.openxmlformats.org/officeDocument/2006/relationships/image" Target="../media/image161.sv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8.svg"/><Relationship Id="rId5" Type="http://schemas.openxmlformats.org/officeDocument/2006/relationships/image" Target="../media/image147.svg"/><Relationship Id="rId4" Type="http://schemas.openxmlformats.org/officeDocument/2006/relationships/image" Target="../media/image146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7.svg"/><Relationship Id="rId3" Type="http://schemas.openxmlformats.org/officeDocument/2006/relationships/image" Target="../media/image166.png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6.sv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41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svg"/><Relationship Id="rId5" Type="http://schemas.openxmlformats.org/officeDocument/2006/relationships/diagramData" Target="../diagrams/data1.xml"/><Relationship Id="rId10" Type="http://schemas.openxmlformats.org/officeDocument/2006/relationships/image" Target="../media/image4.svg"/><Relationship Id="rId4" Type="http://schemas.openxmlformats.org/officeDocument/2006/relationships/image" Target="../media/image167.png"/><Relationship Id="rId9" Type="http://schemas.microsoft.com/office/2007/relationships/diagramDrawing" Target="../diagrams/drawing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13" Type="http://schemas.microsoft.com/office/2007/relationships/diagramDrawing" Target="../diagrams/drawing3.xml"/><Relationship Id="rId3" Type="http://schemas.openxmlformats.org/officeDocument/2006/relationships/image" Target="../media/image168.png"/><Relationship Id="rId7" Type="http://schemas.openxmlformats.org/officeDocument/2006/relationships/image" Target="../media/image172.png"/><Relationship Id="rId12" Type="http://schemas.openxmlformats.org/officeDocument/2006/relationships/diagramColors" Target="../diagrams/colors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71.png"/><Relationship Id="rId11" Type="http://schemas.openxmlformats.org/officeDocument/2006/relationships/diagramQuickStyle" Target="../diagrams/quickStyle3.xml"/><Relationship Id="rId5" Type="http://schemas.openxmlformats.org/officeDocument/2006/relationships/image" Target="../media/image170.png"/><Relationship Id="rId10" Type="http://schemas.openxmlformats.org/officeDocument/2006/relationships/diagramLayout" Target="../diagrams/layout3.xml"/><Relationship Id="rId4" Type="http://schemas.openxmlformats.org/officeDocument/2006/relationships/image" Target="../media/image169.png"/><Relationship Id="rId9" Type="http://schemas.openxmlformats.org/officeDocument/2006/relationships/diagramData" Target="../diagrams/data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image" Target="../media/image173.png"/><Relationship Id="rId7" Type="http://schemas.openxmlformats.org/officeDocument/2006/relationships/image" Target="../media/image176.png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72.png"/><Relationship Id="rId11" Type="http://schemas.openxmlformats.org/officeDocument/2006/relationships/diagramColors" Target="../diagrams/colors4.xml"/><Relationship Id="rId5" Type="http://schemas.openxmlformats.org/officeDocument/2006/relationships/image" Target="../media/image175.png"/><Relationship Id="rId10" Type="http://schemas.openxmlformats.org/officeDocument/2006/relationships/diagramQuickStyle" Target="../diagrams/quickStyle4.xml"/><Relationship Id="rId4" Type="http://schemas.openxmlformats.org/officeDocument/2006/relationships/image" Target="../media/image174.png"/><Relationship Id="rId9" Type="http://schemas.openxmlformats.org/officeDocument/2006/relationships/diagramLayout" Target="../diagrams/layout4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image" Target="../media/image176.png"/><Relationship Id="rId7" Type="http://schemas.openxmlformats.org/officeDocument/2006/relationships/image" Target="../media/image173.png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71.png"/><Relationship Id="rId11" Type="http://schemas.openxmlformats.org/officeDocument/2006/relationships/diagramColors" Target="../diagrams/colors5.xml"/><Relationship Id="rId5" Type="http://schemas.openxmlformats.org/officeDocument/2006/relationships/image" Target="../media/image178.png"/><Relationship Id="rId10" Type="http://schemas.openxmlformats.org/officeDocument/2006/relationships/diagramQuickStyle" Target="../diagrams/quickStyle5.xml"/><Relationship Id="rId4" Type="http://schemas.openxmlformats.org/officeDocument/2006/relationships/image" Target="../media/image177.png"/><Relationship Id="rId9" Type="http://schemas.openxmlformats.org/officeDocument/2006/relationships/diagramLayout" Target="../diagrams/layout5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13" Type="http://schemas.microsoft.com/office/2007/relationships/diagramDrawing" Target="../diagrams/drawing6.xml"/><Relationship Id="rId3" Type="http://schemas.openxmlformats.org/officeDocument/2006/relationships/image" Target="../media/image179.png"/><Relationship Id="rId7" Type="http://schemas.openxmlformats.org/officeDocument/2006/relationships/image" Target="../media/image172.png"/><Relationship Id="rId12" Type="http://schemas.openxmlformats.org/officeDocument/2006/relationships/diagramColors" Target="../diagrams/colors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81.png"/><Relationship Id="rId11" Type="http://schemas.openxmlformats.org/officeDocument/2006/relationships/diagramQuickStyle" Target="../diagrams/quickStyle6.xml"/><Relationship Id="rId5" Type="http://schemas.openxmlformats.org/officeDocument/2006/relationships/image" Target="../media/image171.png"/><Relationship Id="rId10" Type="http://schemas.openxmlformats.org/officeDocument/2006/relationships/diagramLayout" Target="../diagrams/layout6.xml"/><Relationship Id="rId4" Type="http://schemas.openxmlformats.org/officeDocument/2006/relationships/image" Target="../media/image180.png"/><Relationship Id="rId9" Type="http://schemas.openxmlformats.org/officeDocument/2006/relationships/diagramData" Target="../diagrams/data6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image" Target="../media/image171.png"/><Relationship Id="rId7" Type="http://schemas.openxmlformats.org/officeDocument/2006/relationships/diagramLayout" Target="../diagrams/layout7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6.xml"/><Relationship Id="rId6" Type="http://schemas.openxmlformats.org/officeDocument/2006/relationships/diagramData" Target="../diagrams/data7.xml"/><Relationship Id="rId5" Type="http://schemas.openxmlformats.org/officeDocument/2006/relationships/image" Target="../media/image173.png"/><Relationship Id="rId10" Type="http://schemas.microsoft.com/office/2007/relationships/diagramDrawing" Target="../diagrams/drawing7.xml"/><Relationship Id="rId4" Type="http://schemas.openxmlformats.org/officeDocument/2006/relationships/image" Target="../media/image172.png"/><Relationship Id="rId9" Type="http://schemas.openxmlformats.org/officeDocument/2006/relationships/diagramColors" Target="../diagrams/colors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image" Target="../media/image173.png"/><Relationship Id="rId7" Type="http://schemas.openxmlformats.org/officeDocument/2006/relationships/image" Target="../media/image183.png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82.png"/><Relationship Id="rId11" Type="http://schemas.openxmlformats.org/officeDocument/2006/relationships/diagramColors" Target="../diagrams/colors8.xml"/><Relationship Id="rId5" Type="http://schemas.openxmlformats.org/officeDocument/2006/relationships/image" Target="../media/image176.png"/><Relationship Id="rId10" Type="http://schemas.openxmlformats.org/officeDocument/2006/relationships/diagramQuickStyle" Target="../diagrams/quickStyle8.xml"/><Relationship Id="rId4" Type="http://schemas.openxmlformats.org/officeDocument/2006/relationships/image" Target="../media/image174.png"/><Relationship Id="rId9" Type="http://schemas.openxmlformats.org/officeDocument/2006/relationships/diagramLayout" Target="../diagrams/layout8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3" Type="http://schemas.openxmlformats.org/officeDocument/2006/relationships/image" Target="../media/image169.png"/><Relationship Id="rId7" Type="http://schemas.openxmlformats.org/officeDocument/2006/relationships/diagramLayout" Target="../diagrams/layout9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6.xml"/><Relationship Id="rId6" Type="http://schemas.openxmlformats.org/officeDocument/2006/relationships/diagramData" Target="../diagrams/data9.xml"/><Relationship Id="rId5" Type="http://schemas.openxmlformats.org/officeDocument/2006/relationships/image" Target="../media/image173.png"/><Relationship Id="rId10" Type="http://schemas.microsoft.com/office/2007/relationships/diagramDrawing" Target="../diagrams/drawing9.xml"/><Relationship Id="rId4" Type="http://schemas.openxmlformats.org/officeDocument/2006/relationships/image" Target="../media/image168.png"/><Relationship Id="rId9" Type="http://schemas.openxmlformats.org/officeDocument/2006/relationships/diagramColors" Target="../diagrams/colors9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13" Type="http://schemas.microsoft.com/office/2007/relationships/diagramDrawing" Target="../diagrams/drawing10.xml"/><Relationship Id="rId3" Type="http://schemas.openxmlformats.org/officeDocument/2006/relationships/image" Target="../media/image169.png"/><Relationship Id="rId7" Type="http://schemas.openxmlformats.org/officeDocument/2006/relationships/image" Target="../media/image185.png"/><Relationship Id="rId12" Type="http://schemas.openxmlformats.org/officeDocument/2006/relationships/diagramColors" Target="../diagrams/colors10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84.png"/><Relationship Id="rId11" Type="http://schemas.openxmlformats.org/officeDocument/2006/relationships/diagramQuickStyle" Target="../diagrams/quickStyle10.xml"/><Relationship Id="rId5" Type="http://schemas.openxmlformats.org/officeDocument/2006/relationships/image" Target="../media/image174.png"/><Relationship Id="rId10" Type="http://schemas.openxmlformats.org/officeDocument/2006/relationships/diagramLayout" Target="../diagrams/layout10.xml"/><Relationship Id="rId4" Type="http://schemas.openxmlformats.org/officeDocument/2006/relationships/image" Target="../media/image168.png"/><Relationship Id="rId9" Type="http://schemas.openxmlformats.org/officeDocument/2006/relationships/diagramData" Target="../diagrams/data10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3" Type="http://schemas.openxmlformats.org/officeDocument/2006/relationships/image" Target="../media/image173.png"/><Relationship Id="rId7" Type="http://schemas.openxmlformats.org/officeDocument/2006/relationships/image" Target="../media/image176.png"/><Relationship Id="rId12" Type="http://schemas.microsoft.com/office/2007/relationships/diagramDrawing" Target="../diagrams/drawing11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172.png"/><Relationship Id="rId11" Type="http://schemas.openxmlformats.org/officeDocument/2006/relationships/diagramColors" Target="../diagrams/colors11.xml"/><Relationship Id="rId5" Type="http://schemas.openxmlformats.org/officeDocument/2006/relationships/image" Target="../media/image175.png"/><Relationship Id="rId10" Type="http://schemas.openxmlformats.org/officeDocument/2006/relationships/diagramQuickStyle" Target="../diagrams/quickStyle11.xml"/><Relationship Id="rId4" Type="http://schemas.openxmlformats.org/officeDocument/2006/relationships/image" Target="../media/image174.png"/><Relationship Id="rId9" Type="http://schemas.openxmlformats.org/officeDocument/2006/relationships/diagramLayout" Target="../diagrams/layout1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svg"/><Relationship Id="rId2" Type="http://schemas.openxmlformats.org/officeDocument/2006/relationships/image" Target="../media/image187.sv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1.svg"/><Relationship Id="rId5" Type="http://schemas.openxmlformats.org/officeDocument/2006/relationships/image" Target="../media/image190.svg"/><Relationship Id="rId4" Type="http://schemas.openxmlformats.org/officeDocument/2006/relationships/image" Target="../media/image189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svg"/><Relationship Id="rId2" Type="http://schemas.openxmlformats.org/officeDocument/2006/relationships/image" Target="../media/image192.sv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6.svg"/><Relationship Id="rId5" Type="http://schemas.openxmlformats.org/officeDocument/2006/relationships/image" Target="../media/image195.svg"/><Relationship Id="rId4" Type="http://schemas.openxmlformats.org/officeDocument/2006/relationships/image" Target="../media/image194.sv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svg"/><Relationship Id="rId2" Type="http://schemas.openxmlformats.org/officeDocument/2006/relationships/image" Target="../media/image197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00.svg"/><Relationship Id="rId4" Type="http://schemas.openxmlformats.org/officeDocument/2006/relationships/image" Target="../media/image199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svg"/><Relationship Id="rId3" Type="http://schemas.openxmlformats.org/officeDocument/2006/relationships/image" Target="../media/image202.svg"/><Relationship Id="rId7" Type="http://schemas.openxmlformats.org/officeDocument/2006/relationships/image" Target="../media/image206.sv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5.png"/><Relationship Id="rId5" Type="http://schemas.openxmlformats.org/officeDocument/2006/relationships/image" Target="../media/image204.svg"/><Relationship Id="rId4" Type="http://schemas.openxmlformats.org/officeDocument/2006/relationships/image" Target="../media/image203.svg"/><Relationship Id="rId9" Type="http://schemas.openxmlformats.org/officeDocument/2006/relationships/image" Target="../media/image208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sv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1.svg"/><Relationship Id="rId4" Type="http://schemas.openxmlformats.org/officeDocument/2006/relationships/image" Target="../media/image210.sv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3.png"/><Relationship Id="rId3" Type="http://schemas.openxmlformats.org/officeDocument/2006/relationships/image" Target="../media/image209.svg"/><Relationship Id="rId7" Type="http://schemas.openxmlformats.org/officeDocument/2006/relationships/image" Target="../media/image212.sv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1.png"/><Relationship Id="rId11" Type="http://schemas.openxmlformats.org/officeDocument/2006/relationships/image" Target="../media/image216.png"/><Relationship Id="rId5" Type="http://schemas.openxmlformats.org/officeDocument/2006/relationships/image" Target="../media/image141.svg"/><Relationship Id="rId10" Type="http://schemas.openxmlformats.org/officeDocument/2006/relationships/image" Target="../media/image215.png"/><Relationship Id="rId4" Type="http://schemas.openxmlformats.org/officeDocument/2006/relationships/image" Target="../media/image210.svg"/><Relationship Id="rId9" Type="http://schemas.openxmlformats.org/officeDocument/2006/relationships/image" Target="../media/image21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sv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1.svg"/><Relationship Id="rId4" Type="http://schemas.openxmlformats.org/officeDocument/2006/relationships/image" Target="../media/image218.sv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png"/><Relationship Id="rId13" Type="http://schemas.openxmlformats.org/officeDocument/2006/relationships/image" Target="../media/image225.jpeg"/><Relationship Id="rId3" Type="http://schemas.openxmlformats.org/officeDocument/2006/relationships/image" Target="../media/image217.svg"/><Relationship Id="rId7" Type="http://schemas.openxmlformats.org/officeDocument/2006/relationships/image" Target="../media/image220.png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9.png"/><Relationship Id="rId11" Type="http://schemas.openxmlformats.org/officeDocument/2006/relationships/image" Target="../media/image224.png"/><Relationship Id="rId5" Type="http://schemas.openxmlformats.org/officeDocument/2006/relationships/image" Target="../media/image141.svg"/><Relationship Id="rId10" Type="http://schemas.openxmlformats.org/officeDocument/2006/relationships/image" Target="../media/image223.jpeg"/><Relationship Id="rId4" Type="http://schemas.openxmlformats.org/officeDocument/2006/relationships/image" Target="../media/image218.svg"/><Relationship Id="rId9" Type="http://schemas.openxmlformats.org/officeDocument/2006/relationships/image" Target="../media/image222.png"/><Relationship Id="rId14" Type="http://schemas.openxmlformats.org/officeDocument/2006/relationships/image" Target="../media/image226.jpeg"/></Relationships>
</file>

<file path=ppt/slides/_rels/slide6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52_10218A60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29.svg"/><Relationship Id="rId5" Type="http://schemas.openxmlformats.org/officeDocument/2006/relationships/image" Target="../media/image228.svg"/><Relationship Id="rId4" Type="http://schemas.openxmlformats.org/officeDocument/2006/relationships/image" Target="../media/image227.sv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svg"/><Relationship Id="rId7" Type="http://schemas.openxmlformats.org/officeDocument/2006/relationships/image" Target="../media/image23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9.png"/><Relationship Id="rId5" Type="http://schemas.openxmlformats.org/officeDocument/2006/relationships/image" Target="../media/image229.svg"/><Relationship Id="rId4" Type="http://schemas.openxmlformats.org/officeDocument/2006/relationships/image" Target="../media/image228.sv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7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6.png"/><Relationship Id="rId3" Type="http://schemas.openxmlformats.org/officeDocument/2006/relationships/image" Target="../media/image231.png"/><Relationship Id="rId7" Type="http://schemas.openxmlformats.org/officeDocument/2006/relationships/image" Target="../media/image23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234.png"/><Relationship Id="rId5" Type="http://schemas.openxmlformats.org/officeDocument/2006/relationships/image" Target="../media/image233.png"/><Relationship Id="rId4" Type="http://schemas.openxmlformats.org/officeDocument/2006/relationships/image" Target="../media/image23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sv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9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sv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40.svg"/><Relationship Id="rId4" Type="http://schemas.openxmlformats.org/officeDocument/2006/relationships/image" Target="../media/image239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svg"/><Relationship Id="rId7" Type="http://schemas.openxmlformats.org/officeDocument/2006/relationships/image" Target="../media/image24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1.png"/><Relationship Id="rId5" Type="http://schemas.openxmlformats.org/officeDocument/2006/relationships/image" Target="../media/image240.svg"/><Relationship Id="rId4" Type="http://schemas.openxmlformats.org/officeDocument/2006/relationships/image" Target="../media/image239.sv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5.png"/><Relationship Id="rId3" Type="http://schemas.openxmlformats.org/officeDocument/2006/relationships/image" Target="../media/image238.svg"/><Relationship Id="rId7" Type="http://schemas.openxmlformats.org/officeDocument/2006/relationships/image" Target="../media/image24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3.png"/><Relationship Id="rId5" Type="http://schemas.openxmlformats.org/officeDocument/2006/relationships/image" Target="../media/image240.svg"/><Relationship Id="rId10" Type="http://schemas.openxmlformats.org/officeDocument/2006/relationships/image" Target="../media/image247.png"/><Relationship Id="rId4" Type="http://schemas.openxmlformats.org/officeDocument/2006/relationships/image" Target="../media/image239.svg"/><Relationship Id="rId9" Type="http://schemas.openxmlformats.org/officeDocument/2006/relationships/image" Target="../media/image24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49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svg"/><Relationship Id="rId2" Type="http://schemas.openxmlformats.org/officeDocument/2006/relationships/image" Target="../media/image250.sv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52.sv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4.png"/><Relationship Id="rId2" Type="http://schemas.openxmlformats.org/officeDocument/2006/relationships/image" Target="../media/image253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57.png"/><Relationship Id="rId5" Type="http://schemas.openxmlformats.org/officeDocument/2006/relationships/image" Target="../media/image256.png"/><Relationship Id="rId4" Type="http://schemas.openxmlformats.org/officeDocument/2006/relationships/image" Target="../media/image255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sv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59.svg"/><Relationship Id="rId4" Type="http://schemas.openxmlformats.org/officeDocument/2006/relationships/image" Target="../media/image141.sv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4.png"/><Relationship Id="rId3" Type="http://schemas.openxmlformats.org/officeDocument/2006/relationships/image" Target="../media/image260.png"/><Relationship Id="rId7" Type="http://schemas.openxmlformats.org/officeDocument/2006/relationships/image" Target="../media/image26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62.jpeg"/><Relationship Id="rId5" Type="http://schemas.microsoft.com/office/2007/relationships/hdphoto" Target="../media/hdphoto6.wdp"/><Relationship Id="rId4" Type="http://schemas.openxmlformats.org/officeDocument/2006/relationships/image" Target="../media/image261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5.sv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67.svg"/><Relationship Id="rId4" Type="http://schemas.openxmlformats.org/officeDocument/2006/relationships/image" Target="../media/image266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4.xml"/></Relationships>
</file>

<file path=ppt/slides/_rels/slide7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269.png"/><Relationship Id="rId7" Type="http://schemas.openxmlformats.org/officeDocument/2006/relationships/image" Target="../media/image273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72.png"/><Relationship Id="rId5" Type="http://schemas.openxmlformats.org/officeDocument/2006/relationships/image" Target="../media/image271.png"/><Relationship Id="rId10" Type="http://schemas.openxmlformats.org/officeDocument/2006/relationships/image" Target="../media/image275.png"/><Relationship Id="rId4" Type="http://schemas.openxmlformats.org/officeDocument/2006/relationships/image" Target="../media/image270.png"/><Relationship Id="rId9" Type="http://schemas.openxmlformats.org/officeDocument/2006/relationships/image" Target="../media/image274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png"/><Relationship Id="rId2" Type="http://schemas.openxmlformats.org/officeDocument/2006/relationships/image" Target="../media/image27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71.png"/><Relationship Id="rId5" Type="http://schemas.openxmlformats.org/officeDocument/2006/relationships/image" Target="../media/image279.png"/><Relationship Id="rId4" Type="http://schemas.openxmlformats.org/officeDocument/2006/relationships/image" Target="../media/image278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2.png"/><Relationship Id="rId3" Type="http://schemas.openxmlformats.org/officeDocument/2006/relationships/image" Target="../media/image281.png"/><Relationship Id="rId7" Type="http://schemas.openxmlformats.org/officeDocument/2006/relationships/image" Target="../media/image271.png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84.png"/><Relationship Id="rId5" Type="http://schemas.openxmlformats.org/officeDocument/2006/relationships/image" Target="../media/image283.png"/><Relationship Id="rId4" Type="http://schemas.openxmlformats.org/officeDocument/2006/relationships/image" Target="../media/image282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87.png"/><Relationship Id="rId4" Type="http://schemas.openxmlformats.org/officeDocument/2006/relationships/image" Target="../media/image286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9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5.png"/><Relationship Id="rId3" Type="http://schemas.openxmlformats.org/officeDocument/2006/relationships/image" Target="../media/image290.png"/><Relationship Id="rId7" Type="http://schemas.openxmlformats.org/officeDocument/2006/relationships/image" Target="../media/image29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93.png"/><Relationship Id="rId5" Type="http://schemas.openxmlformats.org/officeDocument/2006/relationships/image" Target="../media/image292.png"/><Relationship Id="rId4" Type="http://schemas.openxmlformats.org/officeDocument/2006/relationships/image" Target="../media/image291.png"/></Relationships>
</file>

<file path=ppt/slides/_rels/slide8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70_F3CB8656.xml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96.jpe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19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png"/><Relationship Id="rId7" Type="http://schemas.openxmlformats.org/officeDocument/2006/relationships/image" Target="../media/image30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1.png"/><Relationship Id="rId5" Type="http://schemas.openxmlformats.org/officeDocument/2006/relationships/image" Target="../media/image300.png"/><Relationship Id="rId4" Type="http://schemas.openxmlformats.org/officeDocument/2006/relationships/image" Target="../media/image299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5.png"/><Relationship Id="rId3" Type="http://schemas.openxmlformats.org/officeDocument/2006/relationships/image" Target="../media/image272.png"/><Relationship Id="rId7" Type="http://schemas.openxmlformats.org/officeDocument/2006/relationships/image" Target="../media/image304.png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3.png"/><Relationship Id="rId5" Type="http://schemas.microsoft.com/office/2007/relationships/hdphoto" Target="../media/hdphoto7.wdp"/><Relationship Id="rId4" Type="http://schemas.openxmlformats.org/officeDocument/2006/relationships/image" Target="../media/image273.png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19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png"/><Relationship Id="rId7" Type="http://schemas.openxmlformats.org/officeDocument/2006/relationships/image" Target="../media/image310.png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9.png"/><Relationship Id="rId5" Type="http://schemas.openxmlformats.org/officeDocument/2006/relationships/image" Target="../media/image308.png"/><Relationship Id="rId4" Type="http://schemas.openxmlformats.org/officeDocument/2006/relationships/image" Target="../media/image307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png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13.png"/><Relationship Id="rId5" Type="http://schemas.openxmlformats.org/officeDocument/2006/relationships/image" Target="../media/image312.png"/><Relationship Id="rId4" Type="http://schemas.openxmlformats.org/officeDocument/2006/relationships/image" Target="../media/image311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9.svg"/><Relationship Id="rId3" Type="http://schemas.openxmlformats.org/officeDocument/2006/relationships/image" Target="../media/image314.png"/><Relationship Id="rId7" Type="http://schemas.openxmlformats.org/officeDocument/2006/relationships/image" Target="../media/image318.sv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17.svg"/><Relationship Id="rId5" Type="http://schemas.openxmlformats.org/officeDocument/2006/relationships/image" Target="../media/image316.svg"/><Relationship Id="rId10" Type="http://schemas.openxmlformats.org/officeDocument/2006/relationships/image" Target="../media/image321.svg"/><Relationship Id="rId4" Type="http://schemas.openxmlformats.org/officeDocument/2006/relationships/image" Target="../media/image315.svg"/><Relationship Id="rId9" Type="http://schemas.openxmlformats.org/officeDocument/2006/relationships/image" Target="../media/image320.sv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2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3.png"/><Relationship Id="rId1" Type="http://schemas.openxmlformats.org/officeDocument/2006/relationships/slideLayout" Target="../slideLayouts/slideLayout35.xm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svg"/><Relationship Id="rId3" Type="http://schemas.openxmlformats.org/officeDocument/2006/relationships/image" Target="../media/image202.svg"/><Relationship Id="rId7" Type="http://schemas.openxmlformats.org/officeDocument/2006/relationships/image" Target="../media/image206.sv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5.png"/><Relationship Id="rId5" Type="http://schemas.openxmlformats.org/officeDocument/2006/relationships/image" Target="../media/image204.svg"/><Relationship Id="rId4" Type="http://schemas.openxmlformats.org/officeDocument/2006/relationships/image" Target="../media/image203.svg"/><Relationship Id="rId9" Type="http://schemas.openxmlformats.org/officeDocument/2006/relationships/image" Target="../media/image208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microsoft.com/office/2007/relationships/hdphoto" Target="../media/hdphoto1.wdp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FBED7773-473C-0DC3-05C8-5F233F192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893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638E2-8F7D-DEB5-BF93-9EBA7CE4F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E3DDDA8B-EE08-CF37-7F9E-4403DDC09A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45" b="8489"/>
          <a:stretch>
            <a:fillRect/>
          </a:stretch>
        </p:blipFill>
        <p:spPr bwMode="auto">
          <a:xfrm>
            <a:off x="-1" y="1"/>
            <a:ext cx="12232913" cy="687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D5E3DD-9713-A553-60C5-E6BA6CD7A5AF}"/>
              </a:ext>
            </a:extLst>
          </p:cNvPr>
          <p:cNvSpPr txBox="1"/>
          <p:nvPr/>
        </p:nvSpPr>
        <p:spPr>
          <a:xfrm>
            <a:off x="7924802" y="6261419"/>
            <a:ext cx="4263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#bpm #rpa #mining #ia</a:t>
            </a:r>
          </a:p>
        </p:txBody>
      </p:sp>
      <p:pic>
        <p:nvPicPr>
          <p:cNvPr id="10" name="Picture 9" descr="iprocess_logo_single_2.png">
            <a:extLst>
              <a:ext uri="{FF2B5EF4-FFF2-40B4-BE49-F238E27FC236}">
                <a16:creationId xmlns:a16="http://schemas.microsoft.com/office/drawing/2014/main" id="{D71F8566-4A43-BEB6-B153-94833D3A56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79" y="4836322"/>
            <a:ext cx="1842749" cy="1842749"/>
          </a:xfrm>
          <a:prstGeom prst="rect">
            <a:avLst/>
          </a:prstGeom>
        </p:spPr>
      </p:pic>
      <p:grpSp>
        <p:nvGrpSpPr>
          <p:cNvPr id="15" name="Agrupar 14">
            <a:extLst>
              <a:ext uri="{FF2B5EF4-FFF2-40B4-BE49-F238E27FC236}">
                <a16:creationId xmlns:a16="http://schemas.microsoft.com/office/drawing/2014/main" id="{0D9F332F-B3D4-7935-50C5-CD95D314C47D}"/>
              </a:ext>
            </a:extLst>
          </p:cNvPr>
          <p:cNvGrpSpPr/>
          <p:nvPr/>
        </p:nvGrpSpPr>
        <p:grpSpPr>
          <a:xfrm>
            <a:off x="6096000" y="4836321"/>
            <a:ext cx="5964521" cy="1833479"/>
            <a:chOff x="5662179" y="2468456"/>
            <a:chExt cx="3609143" cy="1375108"/>
          </a:xfrm>
        </p:grpSpPr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D0EA5542-E739-F167-C61E-12A9FC0B3C25}"/>
                </a:ext>
              </a:extLst>
            </p:cNvPr>
            <p:cNvSpPr/>
            <p:nvPr/>
          </p:nvSpPr>
          <p:spPr>
            <a:xfrm>
              <a:off x="5662179" y="2535237"/>
              <a:ext cx="3609143" cy="1003497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 sz="3200">
                <a:latin typeface="+mj-lt"/>
              </a:endParaRPr>
            </a:p>
          </p:txBody>
        </p:sp>
        <p:sp>
          <p:nvSpPr>
            <p:cNvPr id="20" name="TextBox 11">
              <a:extLst>
                <a:ext uri="{FF2B5EF4-FFF2-40B4-BE49-F238E27FC236}">
                  <a16:creationId xmlns:a16="http://schemas.microsoft.com/office/drawing/2014/main" id="{949EA6FD-45EA-A0E3-DE46-F6D62DA4586F}"/>
                </a:ext>
              </a:extLst>
            </p:cNvPr>
            <p:cNvSpPr txBox="1"/>
            <p:nvPr/>
          </p:nvSpPr>
          <p:spPr>
            <a:xfrm>
              <a:off x="5717514" y="2643237"/>
              <a:ext cx="3553808" cy="1200327"/>
            </a:xfrm>
            <a:prstGeom prst="rect">
              <a:avLst/>
            </a:prstGeom>
            <a:noFill/>
          </p:spPr>
          <p:txBody>
            <a:bodyPr wrap="square" lIns="121920" tIns="60960" rIns="121920" bIns="60960" rtlCol="0" anchor="t">
              <a:spAutoFit/>
            </a:bodyPr>
            <a:lstStyle>
              <a:defPPr>
                <a:defRPr lang="en-US"/>
              </a:defPPr>
              <a:lvl1pPr marL="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pt-BR" sz="3200" b="1" dirty="0">
                  <a:solidFill>
                    <a:srgbClr val="222230"/>
                  </a:solidFill>
                  <a:latin typeface="+mj-lt"/>
                  <a:ea typeface="Calibri"/>
                  <a:cs typeface="Calibri"/>
                </a:rPr>
                <a:t>Adoção Corporativa de IA como Agente de Transformação</a:t>
              </a:r>
              <a:endParaRPr lang="pt-BR" sz="3200" dirty="0">
                <a:solidFill>
                  <a:srgbClr val="000000"/>
                </a:solidFill>
                <a:latin typeface="+mj-lt"/>
                <a:ea typeface="Calibri"/>
                <a:cs typeface="Calibri"/>
              </a:endParaRPr>
            </a:p>
          </p:txBody>
        </p:sp>
        <p:sp>
          <p:nvSpPr>
            <p:cNvPr id="21" name="Rectangle 10">
              <a:extLst>
                <a:ext uri="{FF2B5EF4-FFF2-40B4-BE49-F238E27FC236}">
                  <a16:creationId xmlns:a16="http://schemas.microsoft.com/office/drawing/2014/main" id="{743E2F3E-8A6C-3575-4981-E748304A3F16}"/>
                </a:ext>
              </a:extLst>
            </p:cNvPr>
            <p:cNvSpPr/>
            <p:nvPr/>
          </p:nvSpPr>
          <p:spPr>
            <a:xfrm>
              <a:off x="5671501" y="2468456"/>
              <a:ext cx="1082781" cy="108000"/>
            </a:xfrm>
            <a:prstGeom prst="rect">
              <a:avLst/>
            </a:prstGeom>
            <a:solidFill>
              <a:srgbClr val="FF6600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60958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3200">
                <a:latin typeface="+mj-lt"/>
              </a:endParaRPr>
            </a:p>
          </p:txBody>
        </p:sp>
      </p:grpSp>
      <p:pic>
        <p:nvPicPr>
          <p:cNvPr id="3" name="Imagem 2">
            <a:extLst>
              <a:ext uri="{FF2B5EF4-FFF2-40B4-BE49-F238E27FC236}">
                <a16:creationId xmlns:a16="http://schemas.microsoft.com/office/drawing/2014/main" id="{FA271FDD-F0AB-5A9B-9D66-7898697AAB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95413" y="71125"/>
            <a:ext cx="3769360" cy="3769360"/>
          </a:xfrm>
          <a:prstGeom prst="roundRect">
            <a:avLst>
              <a:gd name="adj" fmla="val 8401"/>
            </a:avLst>
          </a:prstGeom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8544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>
          <a:extLst>
            <a:ext uri="{FF2B5EF4-FFF2-40B4-BE49-F238E27FC236}">
              <a16:creationId xmlns:a16="http://schemas.microsoft.com/office/drawing/2014/main" id="{CBDB1F31-7269-5995-0B2C-43E47AA10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g1f3a834bfe7_1_642">
            <a:extLst>
              <a:ext uri="{FF2B5EF4-FFF2-40B4-BE49-F238E27FC236}">
                <a16:creationId xmlns:a16="http://schemas.microsoft.com/office/drawing/2014/main" id="{9DDBEF66-D5A5-3605-D1FF-1E083B98C29C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12296" y="269637"/>
            <a:ext cx="747888" cy="735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723F9DEB-FC13-9C22-5D70-E0A6B037545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97968"/>
            <a:ext cx="3226373" cy="3760033"/>
          </a:xfrm>
          <a:prstGeom prst="rect">
            <a:avLst/>
          </a:prstGeom>
        </p:spPr>
      </p:pic>
      <p:sp>
        <p:nvSpPr>
          <p:cNvPr id="47" name="Google Shape;97;g1f3a834bfe7_1_0">
            <a:extLst>
              <a:ext uri="{FF2B5EF4-FFF2-40B4-BE49-F238E27FC236}">
                <a16:creationId xmlns:a16="http://schemas.microsoft.com/office/drawing/2014/main" id="{A0C86CDE-B894-E01E-3155-DA2A2B3F6B4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29992" y="163950"/>
            <a:ext cx="10769600" cy="841174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1" vertOverflow="overflow" horzOverflow="overflow" vert="horz" wrap="square" lIns="60951" tIns="60951" rIns="60951" bIns="60951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09585">
              <a:lnSpc>
                <a:spcPct val="125000"/>
              </a:lnSpc>
              <a:spcBef>
                <a:spcPts val="0"/>
              </a:spcBef>
              <a:buClr>
                <a:srgbClr val="000000"/>
              </a:buClr>
              <a:buSzPts val="2800"/>
              <a:defRPr/>
            </a:pPr>
            <a:r>
              <a:rPr lang="pt-BR" sz="3733" b="1">
                <a:solidFill>
                  <a:srgbClr val="E98D13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Conhecendo o palestrante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B86E054-6121-C24B-2D40-8B127FEB07E5}"/>
              </a:ext>
            </a:extLst>
          </p:cNvPr>
          <p:cNvSpPr txBox="1"/>
          <p:nvPr/>
        </p:nvSpPr>
        <p:spPr>
          <a:xfrm>
            <a:off x="3066474" y="1002099"/>
            <a:ext cx="8895535" cy="4175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786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</a:pPr>
            <a:r>
              <a:rPr lang="pt-BR" sz="3200" b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Eduardo Britto</a:t>
            </a: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 b="1" err="1">
                <a:solidFill>
                  <a:srgbClr val="F7964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Sócio-fundador</a:t>
            </a:r>
            <a:r>
              <a:rPr lang="pt-BR" sz="1600" b="1">
                <a:solidFill>
                  <a:srgbClr val="F7964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da </a:t>
            </a:r>
            <a:r>
              <a:rPr lang="pt-BR" sz="1600" b="1" err="1">
                <a:solidFill>
                  <a:srgbClr val="F7964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iProcess</a:t>
            </a:r>
            <a:r>
              <a:rPr lang="pt-BR" sz="1600" b="1">
                <a:solidFill>
                  <a:srgbClr val="F7964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e Diretor Comercial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atua há mais de 28 anos na transformação digital de processos com tecnologias como BPMS/Workflow, RPA e IA.</a:t>
            </a: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Responsável por soluções de transformação digital em diversas indústrias como varejo, finanças, saúde,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utilities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telecom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manufatura, logística global e desenvolvimento de produtos. </a:t>
            </a:r>
            <a:endParaRPr lang="pt-BR" sz="1600">
              <a:solidFill>
                <a:srgbClr val="595959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Bacharel e Mestre em Ciência da Computação (UFRGS), com pesquisa e dissertação dedicada à modelagem e automação de processos de negócios e MBA em Data Science e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Analitics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(USP)</a:t>
            </a:r>
            <a:endParaRPr lang="pt-BR" sz="1600">
              <a:solidFill>
                <a:srgbClr val="000000"/>
              </a:solidFill>
              <a:highlight>
                <a:srgbClr val="FFFF00"/>
              </a:highlight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Professor no MBA de Gestão por processos na Unisinos (RS).</a:t>
            </a:r>
            <a:endParaRPr lang="pt-BR" sz="1600">
              <a:solidFill>
                <a:srgbClr val="595959"/>
              </a:solidFill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Profissional especialista em processos: ABPMP CBPP, OMG OCEB Business e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Technical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Track e PMP.</a:t>
            </a:r>
          </a:p>
          <a:p>
            <a:pPr marL="257380" indent="-228594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  <a:buFont typeface="Wingdings 3" panose="05040102010807070707" pitchFamily="18" charset="2"/>
              <a:buChar char="u"/>
            </a:pP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Na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iProcess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pt-BR" sz="160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Education</a:t>
            </a:r>
            <a:r>
              <a:rPr lang="pt-BR" sz="16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é responsável pelos programas e instrutor nos programas de formação corporativa em inteligência artificial e Agentes de IA. </a:t>
            </a:r>
            <a:endParaRPr lang="pt-BR" sz="1600">
              <a:solidFill>
                <a:srgbClr val="595959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CD837F0-B44F-BD4D-C571-A6223EEE34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/>
          <a:srcRect l="12805" t="665" r="15374" b="27513"/>
          <a:stretch>
            <a:fillRect/>
          </a:stretch>
        </p:blipFill>
        <p:spPr bwMode="auto">
          <a:xfrm>
            <a:off x="331817" y="1002099"/>
            <a:ext cx="2384207" cy="23842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1652ADA5-5BBE-A339-5766-C50C24695A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14811" y="4880811"/>
            <a:ext cx="1977189" cy="197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886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>
          <a:extLst>
            <a:ext uri="{FF2B5EF4-FFF2-40B4-BE49-F238E27FC236}">
              <a16:creationId xmlns:a16="http://schemas.microsoft.com/office/drawing/2014/main" id="{BCCEF077-48BF-194C-1D42-54CE0B76E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aixaDeTexto 13">
            <a:extLst>
              <a:ext uri="{FF2B5EF4-FFF2-40B4-BE49-F238E27FC236}">
                <a16:creationId xmlns:a16="http://schemas.microsoft.com/office/drawing/2014/main" id="{0D6F3C55-1E00-7425-C962-C9CE35A86B78}"/>
              </a:ext>
            </a:extLst>
          </p:cNvPr>
          <p:cNvSpPr txBox="1"/>
          <p:nvPr/>
        </p:nvSpPr>
        <p:spPr>
          <a:xfrm rot="16200000">
            <a:off x="-931793" y="2829179"/>
            <a:ext cx="2850089" cy="4000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spc="600">
                <a:solidFill>
                  <a:srgbClr val="F79633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TECNOLOGIAS</a:t>
            </a:r>
          </a:p>
        </p:txBody>
      </p:sp>
      <p:sp>
        <p:nvSpPr>
          <p:cNvPr id="5" name="Título 4">
            <a:extLst>
              <a:ext uri="{FF2B5EF4-FFF2-40B4-BE49-F238E27FC236}">
                <a16:creationId xmlns:a16="http://schemas.microsoft.com/office/drawing/2014/main" id="{F1776D90-63B3-64E3-58A8-2CE719E4D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/>
              <a:t>Tecnologias</a:t>
            </a:r>
          </a:p>
        </p:txBody>
      </p:sp>
      <p:pic>
        <p:nvPicPr>
          <p:cNvPr id="4" name="Imagem 3" descr="Logotipo&#10;&#10;O conteúdo gerado por IA pode estar incorreto.">
            <a:extLst>
              <a:ext uri="{FF2B5EF4-FFF2-40B4-BE49-F238E27FC236}">
                <a16:creationId xmlns:a16="http://schemas.microsoft.com/office/drawing/2014/main" id="{B0D5AE9C-6B93-EC8B-FC85-BD94ADCDF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6550" y="3630992"/>
            <a:ext cx="842986" cy="842986"/>
          </a:xfrm>
          <a:prstGeom prst="rect">
            <a:avLst/>
          </a:prstGeom>
        </p:spPr>
      </p:pic>
      <p:pic>
        <p:nvPicPr>
          <p:cNvPr id="1026" name="Picture 2" descr="gotoHuman Developer Docs">
            <a:extLst>
              <a:ext uri="{FF2B5EF4-FFF2-40B4-BE49-F238E27FC236}">
                <a16:creationId xmlns:a16="http://schemas.microsoft.com/office/drawing/2014/main" id="{5E83BA34-9755-1B55-6084-D86828391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274" y="3698065"/>
            <a:ext cx="1913262" cy="54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Agrupar 32">
            <a:extLst>
              <a:ext uri="{FF2B5EF4-FFF2-40B4-BE49-F238E27FC236}">
                <a16:creationId xmlns:a16="http://schemas.microsoft.com/office/drawing/2014/main" id="{117406BC-4B29-395C-6C67-7E81C6F1C73C}"/>
              </a:ext>
            </a:extLst>
          </p:cNvPr>
          <p:cNvGrpSpPr/>
          <p:nvPr/>
        </p:nvGrpSpPr>
        <p:grpSpPr>
          <a:xfrm>
            <a:off x="1267594" y="821838"/>
            <a:ext cx="1786185" cy="719906"/>
            <a:chOff x="1023919" y="777953"/>
            <a:chExt cx="1786418" cy="720000"/>
          </a:xfrm>
        </p:grpSpPr>
        <p:pic>
          <p:nvPicPr>
            <p:cNvPr id="9" name="Picture 2">
              <a:hlinkClick r:id="rId5"/>
              <a:extLst>
                <a:ext uri="{FF2B5EF4-FFF2-40B4-BE49-F238E27FC236}">
                  <a16:creationId xmlns:a16="http://schemas.microsoft.com/office/drawing/2014/main" id="{CDA63BC9-CFBE-7C97-B392-5189F20CB0F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3919" y="777953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B63A045A-5BA5-7E5B-86AA-9DBE3696EFAF}"/>
                </a:ext>
              </a:extLst>
            </p:cNvPr>
            <p:cNvSpPr txBox="1"/>
            <p:nvPr/>
          </p:nvSpPr>
          <p:spPr>
            <a:xfrm>
              <a:off x="1743919" y="814788"/>
              <a:ext cx="1066418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Process</a:t>
              </a: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Mining</a:t>
              </a: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446B7158-8CB2-B0A6-1C3E-D66CC7D36FDD}"/>
              </a:ext>
            </a:extLst>
          </p:cNvPr>
          <p:cNvGrpSpPr/>
          <p:nvPr/>
        </p:nvGrpSpPr>
        <p:grpSpPr>
          <a:xfrm>
            <a:off x="1267594" y="2059271"/>
            <a:ext cx="2218283" cy="719906"/>
            <a:chOff x="1023919" y="2329058"/>
            <a:chExt cx="2218572" cy="720000"/>
          </a:xfrm>
        </p:grpSpPr>
        <p:pic>
          <p:nvPicPr>
            <p:cNvPr id="1027" name="Picture 3">
              <a:hlinkClick r:id="rId7"/>
              <a:extLst>
                <a:ext uri="{FF2B5EF4-FFF2-40B4-BE49-F238E27FC236}">
                  <a16:creationId xmlns:a16="http://schemas.microsoft.com/office/drawing/2014/main" id="{ED333A28-C8E4-DB05-D6C6-8FAF454F5AD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3919" y="2329058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42B55102-5CC4-5932-C849-693D8B8F829A}"/>
                </a:ext>
              </a:extLst>
            </p:cNvPr>
            <p:cNvSpPr txBox="1"/>
            <p:nvPr/>
          </p:nvSpPr>
          <p:spPr>
            <a:xfrm>
              <a:off x="1743919" y="2365893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Modelagem colaborativa</a:t>
              </a: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76197DDF-1AC1-B094-C027-0FB56C9B00A0}"/>
              </a:ext>
            </a:extLst>
          </p:cNvPr>
          <p:cNvGrpSpPr/>
          <p:nvPr/>
        </p:nvGrpSpPr>
        <p:grpSpPr>
          <a:xfrm>
            <a:off x="3930822" y="821838"/>
            <a:ext cx="2247159" cy="719906"/>
            <a:chOff x="3687494" y="777953"/>
            <a:chExt cx="2247452" cy="720000"/>
          </a:xfrm>
        </p:grpSpPr>
        <p:pic>
          <p:nvPicPr>
            <p:cNvPr id="1028" name="Picture 4">
              <a:hlinkClick r:id="rId9"/>
              <a:extLst>
                <a:ext uri="{FF2B5EF4-FFF2-40B4-BE49-F238E27FC236}">
                  <a16:creationId xmlns:a16="http://schemas.microsoft.com/office/drawing/2014/main" id="{3B1AC884-9FD1-0ED2-F552-0FDF88C4C3A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7494" y="777953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9A60648F-C9E5-7653-4506-65C82F5A42C2}"/>
                </a:ext>
              </a:extLst>
            </p:cNvPr>
            <p:cNvSpPr txBox="1"/>
            <p:nvPr/>
          </p:nvSpPr>
          <p:spPr>
            <a:xfrm>
              <a:off x="4436374" y="814788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Orquestração com BPMS</a:t>
              </a:r>
            </a:p>
          </p:txBody>
        </p:sp>
      </p:grp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F4221788-843B-8308-DE09-EAA60A93245F}"/>
              </a:ext>
            </a:extLst>
          </p:cNvPr>
          <p:cNvGrpSpPr/>
          <p:nvPr/>
        </p:nvGrpSpPr>
        <p:grpSpPr>
          <a:xfrm>
            <a:off x="3930822" y="2059271"/>
            <a:ext cx="2247159" cy="719906"/>
            <a:chOff x="3687494" y="2329058"/>
            <a:chExt cx="2247452" cy="720000"/>
          </a:xfrm>
        </p:grpSpPr>
        <p:sp>
          <p:nvSpPr>
            <p:cNvPr id="6" name="AutoShape 2" descr="n8n Logo - PNG Logo Vector Brand Downloads (SVG, EPS)">
              <a:extLst>
                <a:ext uri="{FF2B5EF4-FFF2-40B4-BE49-F238E27FC236}">
                  <a16:creationId xmlns:a16="http://schemas.microsoft.com/office/drawing/2014/main" id="{3ECEA724-0C5B-5563-B260-E0407B960DA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36374" y="2536658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28" tIns="45714" rIns="91428" bIns="45714" numCol="1" anchor="t" anchorCtr="0" compatLnSpc="1">
              <a:prstTxWarp prst="textNoShape">
                <a:avLst/>
              </a:prstTxWarp>
            </a:bodyPr>
            <a:lstStyle/>
            <a:p>
              <a:endParaRPr lang="pt-BR"/>
            </a:p>
          </p:txBody>
        </p:sp>
        <p:pic>
          <p:nvPicPr>
            <p:cNvPr id="1029" name="Picture 5">
              <a:hlinkClick r:id="rId11"/>
              <a:extLst>
                <a:ext uri="{FF2B5EF4-FFF2-40B4-BE49-F238E27FC236}">
                  <a16:creationId xmlns:a16="http://schemas.microsoft.com/office/drawing/2014/main" id="{AF33395F-9F53-E468-8506-AD81273D6F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7494" y="2329058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168EE7F7-1025-6C91-AC91-1E41DC49CB0F}"/>
                </a:ext>
              </a:extLst>
            </p:cNvPr>
            <p:cNvSpPr txBox="1"/>
            <p:nvPr/>
          </p:nvSpPr>
          <p:spPr>
            <a:xfrm>
              <a:off x="4436374" y="2365893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Robotização com RPA</a:t>
              </a:r>
            </a:p>
          </p:txBody>
        </p: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54BE6AE9-C50E-2566-3EE2-658C3330B3A1}"/>
              </a:ext>
            </a:extLst>
          </p:cNvPr>
          <p:cNvGrpSpPr/>
          <p:nvPr/>
        </p:nvGrpSpPr>
        <p:grpSpPr>
          <a:xfrm>
            <a:off x="6812077" y="821838"/>
            <a:ext cx="2273625" cy="719906"/>
            <a:chOff x="6647505" y="777953"/>
            <a:chExt cx="2273921" cy="720000"/>
          </a:xfrm>
        </p:grpSpPr>
        <p:pic>
          <p:nvPicPr>
            <p:cNvPr id="1030" name="Picture 6">
              <a:hlinkClick r:id="rId13"/>
              <a:extLst>
                <a:ext uri="{FF2B5EF4-FFF2-40B4-BE49-F238E27FC236}">
                  <a16:creationId xmlns:a16="http://schemas.microsoft.com/office/drawing/2014/main" id="{475EA438-AC37-D2A3-891D-B000FD51D6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47505" y="777953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7F6BA8EC-40F5-D784-25F5-045467D9A7DC}"/>
                </a:ext>
              </a:extLst>
            </p:cNvPr>
            <p:cNvSpPr txBox="1"/>
            <p:nvPr/>
          </p:nvSpPr>
          <p:spPr>
            <a:xfrm>
              <a:off x="7422854" y="814788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Captura Cognitiva</a:t>
              </a: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8C9D73CC-358C-E121-3360-785AB78F2F61}"/>
              </a:ext>
            </a:extLst>
          </p:cNvPr>
          <p:cNvGrpSpPr/>
          <p:nvPr/>
        </p:nvGrpSpPr>
        <p:grpSpPr>
          <a:xfrm>
            <a:off x="6812077" y="2059271"/>
            <a:ext cx="2273625" cy="719906"/>
            <a:chOff x="6647505" y="2329058"/>
            <a:chExt cx="2273921" cy="720000"/>
          </a:xfrm>
        </p:grpSpPr>
        <p:pic>
          <p:nvPicPr>
            <p:cNvPr id="1031" name="Picture 7">
              <a:hlinkClick r:id="rId15"/>
              <a:extLst>
                <a:ext uri="{FF2B5EF4-FFF2-40B4-BE49-F238E27FC236}">
                  <a16:creationId xmlns:a16="http://schemas.microsoft.com/office/drawing/2014/main" id="{BF056131-F12D-C846-3CD5-12D2ACB8D7D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47505" y="2329058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BDA82D4D-3DB6-7337-2A9A-A6D1A2C77E3C}"/>
                </a:ext>
              </a:extLst>
            </p:cNvPr>
            <p:cNvSpPr txBox="1"/>
            <p:nvPr/>
          </p:nvSpPr>
          <p:spPr>
            <a:xfrm>
              <a:off x="7422854" y="2504392"/>
              <a:ext cx="149857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 err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Chatbot</a:t>
              </a:r>
              <a:endParaRPr lang="pt-BR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5748F325-06FB-0B84-B468-7A26DD3282CE}"/>
              </a:ext>
            </a:extLst>
          </p:cNvPr>
          <p:cNvGrpSpPr/>
          <p:nvPr/>
        </p:nvGrpSpPr>
        <p:grpSpPr>
          <a:xfrm>
            <a:off x="9358818" y="821838"/>
            <a:ext cx="2218283" cy="719906"/>
            <a:chOff x="9194578" y="777953"/>
            <a:chExt cx="2218572" cy="720000"/>
          </a:xfrm>
        </p:grpSpPr>
        <p:pic>
          <p:nvPicPr>
            <p:cNvPr id="1033" name="Picture 9">
              <a:hlinkClick r:id="rId17"/>
              <a:extLst>
                <a:ext uri="{FF2B5EF4-FFF2-40B4-BE49-F238E27FC236}">
                  <a16:creationId xmlns:a16="http://schemas.microsoft.com/office/drawing/2014/main" id="{CF8BA708-E410-3236-604A-A3296F3497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94578" y="777953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72238A6A-D056-A451-F610-A54440F6FB0A}"/>
                </a:ext>
              </a:extLst>
            </p:cNvPr>
            <p:cNvSpPr txBox="1"/>
            <p:nvPr/>
          </p:nvSpPr>
          <p:spPr>
            <a:xfrm>
              <a:off x="9914578" y="795724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Inteligência</a:t>
              </a:r>
            </a:p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Artificial</a:t>
              </a:r>
            </a:p>
          </p:txBody>
        </p:sp>
      </p:grp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09F98994-AF9C-4838-A843-C7F59E743F5B}"/>
              </a:ext>
            </a:extLst>
          </p:cNvPr>
          <p:cNvGrpSpPr/>
          <p:nvPr/>
        </p:nvGrpSpPr>
        <p:grpSpPr>
          <a:xfrm>
            <a:off x="9430179" y="2042282"/>
            <a:ext cx="2146923" cy="681005"/>
            <a:chOff x="9265947" y="2312066"/>
            <a:chExt cx="2147203" cy="681094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0D244F24-C1FF-9645-619B-217EA88745B8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9265947" y="2312066"/>
              <a:ext cx="577262" cy="648000"/>
              <a:chOff x="12675442" y="-318670"/>
              <a:chExt cx="4343353" cy="4875588"/>
            </a:xfrm>
          </p:grpSpPr>
          <p:sp>
            <p:nvSpPr>
              <p:cNvPr id="22" name="Forma Livre: Forma 21">
                <a:extLst>
                  <a:ext uri="{FF2B5EF4-FFF2-40B4-BE49-F238E27FC236}">
                    <a16:creationId xmlns:a16="http://schemas.microsoft.com/office/drawing/2014/main" id="{8E56B958-F5EE-1D9A-7B50-FF9DD9EEE57C}"/>
                  </a:ext>
                </a:extLst>
              </p:cNvPr>
              <p:cNvSpPr/>
              <p:nvPr/>
            </p:nvSpPr>
            <p:spPr>
              <a:xfrm>
                <a:off x="14580394" y="1432718"/>
                <a:ext cx="457200" cy="762000"/>
              </a:xfrm>
              <a:custGeom>
                <a:avLst/>
                <a:gdLst>
                  <a:gd name="csX0" fmla="*/ 457200 w 457200"/>
                  <a:gd name="csY0" fmla="*/ 76200 h 762000"/>
                  <a:gd name="csX1" fmla="*/ 381000 w 457200"/>
                  <a:gd name="csY1" fmla="*/ 0 h 762000"/>
                  <a:gd name="csX2" fmla="*/ 76200 w 457200"/>
                  <a:gd name="csY2" fmla="*/ 0 h 762000"/>
                  <a:gd name="csX3" fmla="*/ 0 w 457200"/>
                  <a:gd name="csY3" fmla="*/ 76200 h 762000"/>
                  <a:gd name="csX4" fmla="*/ 0 w 457200"/>
                  <a:gd name="csY4" fmla="*/ 685800 h 762000"/>
                  <a:gd name="csX5" fmla="*/ 76200 w 457200"/>
                  <a:gd name="csY5" fmla="*/ 762000 h 762000"/>
                  <a:gd name="csX6" fmla="*/ 152400 w 457200"/>
                  <a:gd name="csY6" fmla="*/ 685800 h 762000"/>
                  <a:gd name="csX7" fmla="*/ 152400 w 457200"/>
                  <a:gd name="csY7" fmla="*/ 152400 h 762000"/>
                  <a:gd name="csX8" fmla="*/ 381000 w 457200"/>
                  <a:gd name="csY8" fmla="*/ 152400 h 762000"/>
                  <a:gd name="csX9" fmla="*/ 457200 w 457200"/>
                  <a:gd name="csY9" fmla="*/ 76200 h 7620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</a:cxnLst>
                <a:rect l="l" t="t" r="r" b="b"/>
                <a:pathLst>
                  <a:path w="457200" h="762000">
                    <a:moveTo>
                      <a:pt x="457200" y="76200"/>
                    </a:moveTo>
                    <a:cubicBezTo>
                      <a:pt x="457200" y="34116"/>
                      <a:pt x="423084" y="0"/>
                      <a:pt x="381000" y="0"/>
                    </a:cubicBezTo>
                    <a:lnTo>
                      <a:pt x="76200" y="0"/>
                    </a:lnTo>
                    <a:cubicBezTo>
                      <a:pt x="34116" y="0"/>
                      <a:pt x="0" y="34116"/>
                      <a:pt x="0" y="76200"/>
                    </a:cubicBezTo>
                    <a:lnTo>
                      <a:pt x="0" y="685800"/>
                    </a:lnTo>
                    <a:cubicBezTo>
                      <a:pt x="0" y="727884"/>
                      <a:pt x="34116" y="762000"/>
                      <a:pt x="76200" y="762000"/>
                    </a:cubicBezTo>
                    <a:cubicBezTo>
                      <a:pt x="118284" y="762000"/>
                      <a:pt x="152400" y="727884"/>
                      <a:pt x="152400" y="685800"/>
                    </a:cubicBezTo>
                    <a:lnTo>
                      <a:pt x="152400" y="152400"/>
                    </a:lnTo>
                    <a:lnTo>
                      <a:pt x="381000" y="152400"/>
                    </a:lnTo>
                    <a:cubicBezTo>
                      <a:pt x="423084" y="152400"/>
                      <a:pt x="457200" y="118284"/>
                      <a:pt x="457200" y="76200"/>
                    </a:cubicBezTo>
                    <a:close/>
                  </a:path>
                </a:pathLst>
              </a:custGeom>
              <a:solidFill>
                <a:srgbClr val="F49434"/>
              </a:solidFill>
              <a:ln w="3175" cap="flat">
                <a:solidFill>
                  <a:srgbClr val="F49434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3" name="Forma Livre: Forma 22">
                <a:extLst>
                  <a:ext uri="{FF2B5EF4-FFF2-40B4-BE49-F238E27FC236}">
                    <a16:creationId xmlns:a16="http://schemas.microsoft.com/office/drawing/2014/main" id="{AF30F922-979B-489B-02F3-7A90EA7138B3}"/>
                  </a:ext>
                </a:extLst>
              </p:cNvPr>
              <p:cNvSpPr/>
              <p:nvPr/>
            </p:nvSpPr>
            <p:spPr>
              <a:xfrm>
                <a:off x="14885194" y="1432718"/>
                <a:ext cx="457200" cy="762000"/>
              </a:xfrm>
              <a:custGeom>
                <a:avLst/>
                <a:gdLst>
                  <a:gd name="csX0" fmla="*/ 381000 w 457200"/>
                  <a:gd name="csY0" fmla="*/ 0 h 762000"/>
                  <a:gd name="csX1" fmla="*/ 304800 w 457200"/>
                  <a:gd name="csY1" fmla="*/ 76200 h 762000"/>
                  <a:gd name="csX2" fmla="*/ 304800 w 457200"/>
                  <a:gd name="csY2" fmla="*/ 609600 h 762000"/>
                  <a:gd name="csX3" fmla="*/ 76200 w 457200"/>
                  <a:gd name="csY3" fmla="*/ 609600 h 762000"/>
                  <a:gd name="csX4" fmla="*/ 0 w 457200"/>
                  <a:gd name="csY4" fmla="*/ 685800 h 762000"/>
                  <a:gd name="csX5" fmla="*/ 76200 w 457200"/>
                  <a:gd name="csY5" fmla="*/ 762000 h 762000"/>
                  <a:gd name="csX6" fmla="*/ 381000 w 457200"/>
                  <a:gd name="csY6" fmla="*/ 762000 h 762000"/>
                  <a:gd name="csX7" fmla="*/ 457200 w 457200"/>
                  <a:gd name="csY7" fmla="*/ 685800 h 762000"/>
                  <a:gd name="csX8" fmla="*/ 457200 w 457200"/>
                  <a:gd name="csY8" fmla="*/ 76200 h 762000"/>
                  <a:gd name="csX9" fmla="*/ 381000 w 457200"/>
                  <a:gd name="csY9" fmla="*/ 0 h 7620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</a:cxnLst>
                <a:rect l="l" t="t" r="r" b="b"/>
                <a:pathLst>
                  <a:path w="457200" h="762000">
                    <a:moveTo>
                      <a:pt x="381000" y="0"/>
                    </a:moveTo>
                    <a:cubicBezTo>
                      <a:pt x="338916" y="0"/>
                      <a:pt x="304800" y="34116"/>
                      <a:pt x="304800" y="76200"/>
                    </a:cubicBezTo>
                    <a:lnTo>
                      <a:pt x="304800" y="609600"/>
                    </a:lnTo>
                    <a:lnTo>
                      <a:pt x="76200" y="609600"/>
                    </a:lnTo>
                    <a:cubicBezTo>
                      <a:pt x="34116" y="609600"/>
                      <a:pt x="0" y="643716"/>
                      <a:pt x="0" y="685800"/>
                    </a:cubicBezTo>
                    <a:cubicBezTo>
                      <a:pt x="0" y="727884"/>
                      <a:pt x="34116" y="762000"/>
                      <a:pt x="76200" y="762000"/>
                    </a:cubicBezTo>
                    <a:lnTo>
                      <a:pt x="381000" y="762000"/>
                    </a:lnTo>
                    <a:cubicBezTo>
                      <a:pt x="423084" y="762000"/>
                      <a:pt x="457200" y="727884"/>
                      <a:pt x="457200" y="685800"/>
                    </a:cubicBezTo>
                    <a:lnTo>
                      <a:pt x="457200" y="76200"/>
                    </a:lnTo>
                    <a:cubicBezTo>
                      <a:pt x="457200" y="34116"/>
                      <a:pt x="423084" y="0"/>
                      <a:pt x="381000" y="0"/>
                    </a:cubicBezTo>
                    <a:close/>
                  </a:path>
                </a:pathLst>
              </a:custGeom>
              <a:solidFill>
                <a:srgbClr val="F49434"/>
              </a:solidFill>
              <a:ln w="3175" cap="flat">
                <a:solidFill>
                  <a:srgbClr val="F49434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orma Livre: Forma 23">
                <a:extLst>
                  <a:ext uri="{FF2B5EF4-FFF2-40B4-BE49-F238E27FC236}">
                    <a16:creationId xmlns:a16="http://schemas.microsoft.com/office/drawing/2014/main" id="{3D2328C0-8968-1F5F-0086-7C5485BD91E0}"/>
                  </a:ext>
                </a:extLst>
              </p:cNvPr>
              <p:cNvSpPr/>
              <p:nvPr/>
            </p:nvSpPr>
            <p:spPr>
              <a:xfrm>
                <a:off x="16028194" y="838448"/>
                <a:ext cx="990601" cy="1280069"/>
              </a:xfrm>
              <a:custGeom>
                <a:avLst/>
                <a:gdLst>
                  <a:gd name="csX0" fmla="*/ 888873 w 990601"/>
                  <a:gd name="csY0" fmla="*/ 694092 h 1280069"/>
                  <a:gd name="csX1" fmla="*/ 406525 w 990601"/>
                  <a:gd name="csY1" fmla="*/ 694330 h 1280069"/>
                  <a:gd name="csX2" fmla="*/ 308686 w 990601"/>
                  <a:gd name="csY2" fmla="*/ 899070 h 1280069"/>
                  <a:gd name="csX3" fmla="*/ 152400 w 990601"/>
                  <a:gd name="csY3" fmla="*/ 899070 h 1280069"/>
                  <a:gd name="csX4" fmla="*/ 152400 w 990601"/>
                  <a:gd name="csY4" fmla="*/ 852435 h 1280069"/>
                  <a:gd name="csX5" fmla="*/ 815340 w 990601"/>
                  <a:gd name="csY5" fmla="*/ 125182 h 1280069"/>
                  <a:gd name="csX6" fmla="*/ 805951 w 990601"/>
                  <a:gd name="csY6" fmla="*/ 17829 h 1280069"/>
                  <a:gd name="csX7" fmla="*/ 702640 w 990601"/>
                  <a:gd name="csY7" fmla="*/ 22770 h 1280069"/>
                  <a:gd name="csX8" fmla="*/ 19888 w 990601"/>
                  <a:gd name="csY8" fmla="*/ 771816 h 1280069"/>
                  <a:gd name="csX9" fmla="*/ 0 w 990601"/>
                  <a:gd name="csY9" fmla="*/ 822870 h 1280069"/>
                  <a:gd name="csX10" fmla="*/ 0 w 990601"/>
                  <a:gd name="csY10" fmla="*/ 975270 h 1280069"/>
                  <a:gd name="csX11" fmla="*/ 76200 w 990601"/>
                  <a:gd name="csY11" fmla="*/ 1051470 h 1280069"/>
                  <a:gd name="csX12" fmla="*/ 325145 w 990601"/>
                  <a:gd name="csY12" fmla="*/ 1051470 h 1280069"/>
                  <a:gd name="csX13" fmla="*/ 647700 w 990601"/>
                  <a:gd name="csY13" fmla="*/ 1280070 h 1280069"/>
                  <a:gd name="csX14" fmla="*/ 791490 w 990601"/>
                  <a:gd name="csY14" fmla="*/ 1247990 h 1280069"/>
                  <a:gd name="csX15" fmla="*/ 990600 w 990601"/>
                  <a:gd name="csY15" fmla="*/ 937170 h 1280069"/>
                  <a:gd name="csX16" fmla="*/ 888873 w 990601"/>
                  <a:gd name="csY16" fmla="*/ 694092 h 1280069"/>
                  <a:gd name="csX17" fmla="*/ 726948 w 990601"/>
                  <a:gd name="csY17" fmla="*/ 1109991 h 1280069"/>
                  <a:gd name="csX18" fmla="*/ 647700 w 990601"/>
                  <a:gd name="csY18" fmla="*/ 1127670 h 1280069"/>
                  <a:gd name="csX19" fmla="*/ 458876 w 990601"/>
                  <a:gd name="csY19" fmla="*/ 961096 h 1280069"/>
                  <a:gd name="csX20" fmla="*/ 457200 w 990601"/>
                  <a:gd name="csY20" fmla="*/ 937170 h 1280069"/>
                  <a:gd name="csX21" fmla="*/ 647700 w 990601"/>
                  <a:gd name="csY21" fmla="*/ 746670 h 1280069"/>
                  <a:gd name="csX22" fmla="*/ 781279 w 990601"/>
                  <a:gd name="csY22" fmla="*/ 802067 h 1280069"/>
                  <a:gd name="csX23" fmla="*/ 781660 w 990601"/>
                  <a:gd name="csY23" fmla="*/ 802067 h 1280069"/>
                  <a:gd name="csX24" fmla="*/ 838200 w 990601"/>
                  <a:gd name="csY24" fmla="*/ 937170 h 1280069"/>
                  <a:gd name="csX25" fmla="*/ 726948 w 990601"/>
                  <a:gd name="csY25" fmla="*/ 1109991 h 1280069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</a:cxnLst>
                <a:rect l="l" t="t" r="r" b="b"/>
                <a:pathLst>
                  <a:path w="990601" h="1280069">
                    <a:moveTo>
                      <a:pt x="888873" y="694092"/>
                    </a:moveTo>
                    <a:cubicBezTo>
                      <a:pt x="755611" y="560961"/>
                      <a:pt x="539656" y="561068"/>
                      <a:pt x="406525" y="694330"/>
                    </a:cubicBezTo>
                    <a:cubicBezTo>
                      <a:pt x="351501" y="749410"/>
                      <a:pt x="316976" y="821657"/>
                      <a:pt x="308686" y="899070"/>
                    </a:cubicBezTo>
                    <a:lnTo>
                      <a:pt x="152400" y="899070"/>
                    </a:lnTo>
                    <a:lnTo>
                      <a:pt x="152400" y="852435"/>
                    </a:lnTo>
                    <a:lnTo>
                      <a:pt x="815340" y="125182"/>
                    </a:lnTo>
                    <a:cubicBezTo>
                      <a:pt x="842392" y="92945"/>
                      <a:pt x="838188" y="44881"/>
                      <a:pt x="805951" y="17829"/>
                    </a:cubicBezTo>
                    <a:cubicBezTo>
                      <a:pt x="775498" y="-7725"/>
                      <a:pt x="730516" y="-5574"/>
                      <a:pt x="702640" y="22770"/>
                    </a:cubicBezTo>
                    <a:lnTo>
                      <a:pt x="19888" y="771816"/>
                    </a:lnTo>
                    <a:cubicBezTo>
                      <a:pt x="7158" y="785779"/>
                      <a:pt x="70" y="803975"/>
                      <a:pt x="0" y="822870"/>
                    </a:cubicBezTo>
                    <a:lnTo>
                      <a:pt x="0" y="975270"/>
                    </a:lnTo>
                    <a:cubicBezTo>
                      <a:pt x="0" y="1017354"/>
                      <a:pt x="34116" y="1051470"/>
                      <a:pt x="76200" y="1051470"/>
                    </a:cubicBezTo>
                    <a:lnTo>
                      <a:pt x="325145" y="1051470"/>
                    </a:lnTo>
                    <a:cubicBezTo>
                      <a:pt x="373796" y="1187991"/>
                      <a:pt x="502770" y="1279397"/>
                      <a:pt x="647700" y="1280070"/>
                    </a:cubicBezTo>
                    <a:cubicBezTo>
                      <a:pt x="697412" y="1280134"/>
                      <a:pt x="746519" y="1269178"/>
                      <a:pt x="791490" y="1247990"/>
                    </a:cubicBezTo>
                    <a:cubicBezTo>
                      <a:pt x="912720" y="1191992"/>
                      <a:pt x="990415" y="1070708"/>
                      <a:pt x="990600" y="937170"/>
                    </a:cubicBezTo>
                    <a:cubicBezTo>
                      <a:pt x="990839" y="845745"/>
                      <a:pt x="954158" y="758095"/>
                      <a:pt x="888873" y="694092"/>
                    </a:cubicBezTo>
                    <a:close/>
                    <a:moveTo>
                      <a:pt x="726948" y="1109991"/>
                    </a:moveTo>
                    <a:cubicBezTo>
                      <a:pt x="702191" y="1121748"/>
                      <a:pt x="675107" y="1127790"/>
                      <a:pt x="647700" y="1127670"/>
                    </a:cubicBezTo>
                    <a:cubicBezTo>
                      <a:pt x="552046" y="1126952"/>
                      <a:pt x="471519" y="1055914"/>
                      <a:pt x="458876" y="961096"/>
                    </a:cubicBezTo>
                    <a:cubicBezTo>
                      <a:pt x="457582" y="953190"/>
                      <a:pt x="457021" y="945180"/>
                      <a:pt x="457200" y="937170"/>
                    </a:cubicBezTo>
                    <a:cubicBezTo>
                      <a:pt x="457200" y="831959"/>
                      <a:pt x="542490" y="746670"/>
                      <a:pt x="647700" y="746670"/>
                    </a:cubicBezTo>
                    <a:cubicBezTo>
                      <a:pt x="697840" y="746543"/>
                      <a:pt x="745944" y="766493"/>
                      <a:pt x="781279" y="802067"/>
                    </a:cubicBezTo>
                    <a:lnTo>
                      <a:pt x="781660" y="802067"/>
                    </a:lnTo>
                    <a:cubicBezTo>
                      <a:pt x="817973" y="837621"/>
                      <a:pt x="838366" y="886349"/>
                      <a:pt x="838200" y="937170"/>
                    </a:cubicBezTo>
                    <a:cubicBezTo>
                      <a:pt x="838039" y="1011557"/>
                      <a:pt x="794594" y="1079046"/>
                      <a:pt x="726948" y="1109991"/>
                    </a:cubicBezTo>
                    <a:close/>
                  </a:path>
                </a:pathLst>
              </a:custGeom>
              <a:solidFill>
                <a:schemeClr val="tx1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Forma Livre: Forma 24">
                <a:extLst>
                  <a:ext uri="{FF2B5EF4-FFF2-40B4-BE49-F238E27FC236}">
                    <a16:creationId xmlns:a16="http://schemas.microsoft.com/office/drawing/2014/main" id="{DC61C6A0-C3B0-8E25-FE01-6BFDA86A3F79}"/>
                  </a:ext>
                </a:extLst>
              </p:cNvPr>
              <p:cNvSpPr/>
              <p:nvPr/>
            </p:nvSpPr>
            <p:spPr>
              <a:xfrm>
                <a:off x="15189993" y="-315691"/>
                <a:ext cx="303864" cy="452073"/>
              </a:xfrm>
              <a:custGeom>
                <a:avLst/>
                <a:gdLst>
                  <a:gd name="csX0" fmla="*/ 174728 w 303864"/>
                  <a:gd name="csY0" fmla="*/ 430683 h 452073"/>
                  <a:gd name="csX1" fmla="*/ 282474 w 303864"/>
                  <a:gd name="csY1" fmla="*/ 428811 h 452073"/>
                  <a:gd name="csX2" fmla="*/ 282474 w 303864"/>
                  <a:gd name="csY2" fmla="*/ 322937 h 452073"/>
                  <a:gd name="csX3" fmla="*/ 152401 w 303864"/>
                  <a:gd name="csY3" fmla="*/ 192863 h 452073"/>
                  <a:gd name="csX4" fmla="*/ 152401 w 303864"/>
                  <a:gd name="csY4" fmla="*/ 75820 h 452073"/>
                  <a:gd name="csX5" fmla="*/ 75820 w 303864"/>
                  <a:gd name="csY5" fmla="*/ 1 h 452073"/>
                  <a:gd name="csX6" fmla="*/ 1 w 303864"/>
                  <a:gd name="csY6" fmla="*/ 76582 h 452073"/>
                  <a:gd name="csX7" fmla="*/ 1 w 303864"/>
                  <a:gd name="csY7" fmla="*/ 224410 h 452073"/>
                  <a:gd name="csX8" fmla="*/ 22328 w 303864"/>
                  <a:gd name="csY8" fmla="*/ 278283 h 45207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303864" h="452073">
                    <a:moveTo>
                      <a:pt x="174728" y="430683"/>
                    </a:moveTo>
                    <a:cubicBezTo>
                      <a:pt x="204998" y="459920"/>
                      <a:pt x="253238" y="459081"/>
                      <a:pt x="282474" y="428811"/>
                    </a:cubicBezTo>
                    <a:cubicBezTo>
                      <a:pt x="310995" y="399281"/>
                      <a:pt x="310995" y="352466"/>
                      <a:pt x="282474" y="322937"/>
                    </a:cubicBezTo>
                    <a:lnTo>
                      <a:pt x="152401" y="192863"/>
                    </a:lnTo>
                    <a:lnTo>
                      <a:pt x="152401" y="75820"/>
                    </a:lnTo>
                    <a:cubicBezTo>
                      <a:pt x="152191" y="33736"/>
                      <a:pt x="117904" y="-209"/>
                      <a:pt x="75820" y="1"/>
                    </a:cubicBezTo>
                    <a:cubicBezTo>
                      <a:pt x="33736" y="211"/>
                      <a:pt x="-209" y="34498"/>
                      <a:pt x="1" y="76582"/>
                    </a:cubicBezTo>
                    <a:lnTo>
                      <a:pt x="1" y="224410"/>
                    </a:lnTo>
                    <a:cubicBezTo>
                      <a:pt x="5" y="244618"/>
                      <a:pt x="8036" y="263996"/>
                      <a:pt x="22328" y="278283"/>
                    </a:cubicBezTo>
                    <a:close/>
                  </a:path>
                </a:pathLst>
              </a:custGeom>
              <a:solidFill>
                <a:schemeClr val="tx1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6" name="Forma Livre: Forma 25">
                <a:extLst>
                  <a:ext uri="{FF2B5EF4-FFF2-40B4-BE49-F238E27FC236}">
                    <a16:creationId xmlns:a16="http://schemas.microsoft.com/office/drawing/2014/main" id="{DFBBFAD1-59F3-9A2C-4CEA-FDD0BE6F0510}"/>
                  </a:ext>
                </a:extLst>
              </p:cNvPr>
              <p:cNvSpPr/>
              <p:nvPr/>
            </p:nvSpPr>
            <p:spPr>
              <a:xfrm>
                <a:off x="14580393" y="-296641"/>
                <a:ext cx="152400" cy="357759"/>
              </a:xfrm>
              <a:custGeom>
                <a:avLst/>
                <a:gdLst>
                  <a:gd name="csX0" fmla="*/ 76201 w 152400"/>
                  <a:gd name="csY0" fmla="*/ 357760 h 357759"/>
                  <a:gd name="csX1" fmla="*/ 152401 w 152400"/>
                  <a:gd name="csY1" fmla="*/ 281560 h 357759"/>
                  <a:gd name="csX2" fmla="*/ 152401 w 152400"/>
                  <a:gd name="csY2" fmla="*/ 75820 h 357759"/>
                  <a:gd name="csX3" fmla="*/ 75820 w 152400"/>
                  <a:gd name="csY3" fmla="*/ 1 h 357759"/>
                  <a:gd name="csX4" fmla="*/ 1 w 152400"/>
                  <a:gd name="csY4" fmla="*/ 76582 h 357759"/>
                  <a:gd name="csX5" fmla="*/ 1 w 152400"/>
                  <a:gd name="csY5" fmla="*/ 281560 h 357759"/>
                  <a:gd name="csX6" fmla="*/ 76201 w 152400"/>
                  <a:gd name="csY6" fmla="*/ 357760 h 357759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</a:cxnLst>
                <a:rect l="l" t="t" r="r" b="b"/>
                <a:pathLst>
                  <a:path w="152400" h="357759">
                    <a:moveTo>
                      <a:pt x="76201" y="357760"/>
                    </a:moveTo>
                    <a:cubicBezTo>
                      <a:pt x="118285" y="357760"/>
                      <a:pt x="152401" y="323644"/>
                      <a:pt x="152401" y="281560"/>
                    </a:cubicBezTo>
                    <a:lnTo>
                      <a:pt x="152401" y="75820"/>
                    </a:lnTo>
                    <a:cubicBezTo>
                      <a:pt x="152191" y="33736"/>
                      <a:pt x="117904" y="-209"/>
                      <a:pt x="75820" y="1"/>
                    </a:cubicBezTo>
                    <a:cubicBezTo>
                      <a:pt x="33736" y="211"/>
                      <a:pt x="-209" y="34498"/>
                      <a:pt x="1" y="76582"/>
                    </a:cubicBezTo>
                    <a:lnTo>
                      <a:pt x="1" y="281560"/>
                    </a:lnTo>
                    <a:cubicBezTo>
                      <a:pt x="1" y="323644"/>
                      <a:pt x="34117" y="357760"/>
                      <a:pt x="76201" y="357760"/>
                    </a:cubicBezTo>
                    <a:close/>
                  </a:path>
                </a:pathLst>
              </a:custGeom>
              <a:solidFill>
                <a:schemeClr val="tx1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Forma Livre: Forma 26">
                <a:extLst>
                  <a:ext uri="{FF2B5EF4-FFF2-40B4-BE49-F238E27FC236}">
                    <a16:creationId xmlns:a16="http://schemas.microsoft.com/office/drawing/2014/main" id="{00A70666-C520-D5E5-45E9-60BAA41CBFF4}"/>
                  </a:ext>
                </a:extLst>
              </p:cNvPr>
              <p:cNvSpPr/>
              <p:nvPr/>
            </p:nvSpPr>
            <p:spPr>
              <a:xfrm>
                <a:off x="16409210" y="550147"/>
                <a:ext cx="349154" cy="349154"/>
              </a:xfrm>
              <a:custGeom>
                <a:avLst/>
                <a:gdLst>
                  <a:gd name="csX0" fmla="*/ 22310 w 349154"/>
                  <a:gd name="csY0" fmla="*/ 326844 h 349154"/>
                  <a:gd name="csX1" fmla="*/ 130057 w 349154"/>
                  <a:gd name="csY1" fmla="*/ 326844 h 349154"/>
                  <a:gd name="csX2" fmla="*/ 325891 w 349154"/>
                  <a:gd name="csY2" fmla="*/ 131010 h 349154"/>
                  <a:gd name="csX3" fmla="*/ 327764 w 349154"/>
                  <a:gd name="csY3" fmla="*/ 23263 h 349154"/>
                  <a:gd name="csX4" fmla="*/ 220017 w 349154"/>
                  <a:gd name="csY4" fmla="*/ 21390 h 349154"/>
                  <a:gd name="csX5" fmla="*/ 218144 w 349154"/>
                  <a:gd name="csY5" fmla="*/ 23263 h 349154"/>
                  <a:gd name="csX6" fmla="*/ 22310 w 349154"/>
                  <a:gd name="csY6" fmla="*/ 219097 h 349154"/>
                  <a:gd name="csX7" fmla="*/ 22310 w 349154"/>
                  <a:gd name="csY7" fmla="*/ 326844 h 349154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</a:cxnLst>
                <a:rect l="l" t="t" r="r" b="b"/>
                <a:pathLst>
                  <a:path w="349154" h="349154">
                    <a:moveTo>
                      <a:pt x="22310" y="326844"/>
                    </a:moveTo>
                    <a:cubicBezTo>
                      <a:pt x="52066" y="356591"/>
                      <a:pt x="100301" y="356591"/>
                      <a:pt x="130057" y="326844"/>
                    </a:cubicBezTo>
                    <a:lnTo>
                      <a:pt x="325891" y="131010"/>
                    </a:lnTo>
                    <a:cubicBezTo>
                      <a:pt x="356162" y="101774"/>
                      <a:pt x="357000" y="53534"/>
                      <a:pt x="327764" y="23263"/>
                    </a:cubicBezTo>
                    <a:cubicBezTo>
                      <a:pt x="298528" y="-7008"/>
                      <a:pt x="250288" y="-7846"/>
                      <a:pt x="220017" y="21390"/>
                    </a:cubicBezTo>
                    <a:cubicBezTo>
                      <a:pt x="219382" y="22004"/>
                      <a:pt x="218758" y="22628"/>
                      <a:pt x="218144" y="23263"/>
                    </a:cubicBezTo>
                    <a:lnTo>
                      <a:pt x="22310" y="219097"/>
                    </a:lnTo>
                    <a:cubicBezTo>
                      <a:pt x="-7437" y="248853"/>
                      <a:pt x="-7437" y="297088"/>
                      <a:pt x="22310" y="326844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8" name="Forma Livre: Forma 27">
                <a:extLst>
                  <a:ext uri="{FF2B5EF4-FFF2-40B4-BE49-F238E27FC236}">
                    <a16:creationId xmlns:a16="http://schemas.microsoft.com/office/drawing/2014/main" id="{197552CC-E7F9-D79F-A4F8-0DD179A812DE}"/>
                  </a:ext>
                </a:extLst>
              </p:cNvPr>
              <p:cNvSpPr/>
              <p:nvPr/>
            </p:nvSpPr>
            <p:spPr>
              <a:xfrm>
                <a:off x="16104389" y="1966113"/>
                <a:ext cx="646180" cy="457204"/>
              </a:xfrm>
              <a:custGeom>
                <a:avLst/>
                <a:gdLst>
                  <a:gd name="csX0" fmla="*/ 569981 w 646180"/>
                  <a:gd name="csY0" fmla="*/ 304805 h 457204"/>
                  <a:gd name="csX1" fmla="*/ 342905 w 646180"/>
                  <a:gd name="csY1" fmla="*/ 304805 h 457204"/>
                  <a:gd name="csX2" fmla="*/ 137165 w 646180"/>
                  <a:gd name="csY2" fmla="*/ 30484 h 457204"/>
                  <a:gd name="csX3" fmla="*/ 30485 w 646180"/>
                  <a:gd name="csY3" fmla="*/ 15244 h 457204"/>
                  <a:gd name="csX4" fmla="*/ 15245 w 646180"/>
                  <a:gd name="csY4" fmla="*/ 121924 h 457204"/>
                  <a:gd name="csX5" fmla="*/ 243845 w 646180"/>
                  <a:gd name="csY5" fmla="*/ 426724 h 457204"/>
                  <a:gd name="csX6" fmla="*/ 304805 w 646180"/>
                  <a:gd name="csY6" fmla="*/ 457205 h 457204"/>
                  <a:gd name="csX7" fmla="*/ 569981 w 646180"/>
                  <a:gd name="csY7" fmla="*/ 457205 h 457204"/>
                  <a:gd name="csX8" fmla="*/ 646181 w 646180"/>
                  <a:gd name="csY8" fmla="*/ 381005 h 457204"/>
                  <a:gd name="csX9" fmla="*/ 569981 w 646180"/>
                  <a:gd name="csY9" fmla="*/ 304805 h 457204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</a:cxnLst>
                <a:rect l="l" t="t" r="r" b="b"/>
                <a:pathLst>
                  <a:path w="646180" h="457204">
                    <a:moveTo>
                      <a:pt x="569981" y="304805"/>
                    </a:moveTo>
                    <a:lnTo>
                      <a:pt x="342905" y="304805"/>
                    </a:lnTo>
                    <a:lnTo>
                      <a:pt x="137165" y="30484"/>
                    </a:lnTo>
                    <a:cubicBezTo>
                      <a:pt x="111914" y="-3183"/>
                      <a:pt x="64152" y="-10006"/>
                      <a:pt x="30485" y="15244"/>
                    </a:cubicBezTo>
                    <a:cubicBezTo>
                      <a:pt x="-3183" y="40495"/>
                      <a:pt x="-10006" y="88257"/>
                      <a:pt x="15245" y="121924"/>
                    </a:cubicBezTo>
                    <a:lnTo>
                      <a:pt x="243845" y="426724"/>
                    </a:lnTo>
                    <a:cubicBezTo>
                      <a:pt x="258236" y="445912"/>
                      <a:pt x="280820" y="457205"/>
                      <a:pt x="304805" y="457205"/>
                    </a:cubicBezTo>
                    <a:lnTo>
                      <a:pt x="569981" y="457205"/>
                    </a:lnTo>
                    <a:cubicBezTo>
                      <a:pt x="612065" y="457205"/>
                      <a:pt x="646181" y="423089"/>
                      <a:pt x="646181" y="381005"/>
                    </a:cubicBezTo>
                    <a:cubicBezTo>
                      <a:pt x="646181" y="338920"/>
                      <a:pt x="612065" y="304805"/>
                      <a:pt x="569981" y="304805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9" name="Forma Livre: Forma 28">
                <a:extLst>
                  <a:ext uri="{FF2B5EF4-FFF2-40B4-BE49-F238E27FC236}">
                    <a16:creationId xmlns:a16="http://schemas.microsoft.com/office/drawing/2014/main" id="{2BA20AD8-287B-1CDA-4028-E91C030CF5C4}"/>
                  </a:ext>
                </a:extLst>
              </p:cNvPr>
              <p:cNvSpPr/>
              <p:nvPr/>
            </p:nvSpPr>
            <p:spPr>
              <a:xfrm>
                <a:off x="15808584" y="3540466"/>
                <a:ext cx="188316" cy="686200"/>
              </a:xfrm>
              <a:custGeom>
                <a:avLst/>
                <a:gdLst>
                  <a:gd name="csX0" fmla="*/ 131598 w 188316"/>
                  <a:gd name="csY0" fmla="*/ 2535 h 686200"/>
                  <a:gd name="csX1" fmla="*/ 38558 w 188316"/>
                  <a:gd name="csY1" fmla="*/ 56560 h 686200"/>
                  <a:gd name="csX2" fmla="*/ 25147 w 188316"/>
                  <a:gd name="csY2" fmla="*/ 628060 h 686200"/>
                  <a:gd name="csX3" fmla="*/ 99137 w 188316"/>
                  <a:gd name="csY3" fmla="*/ 686201 h 686200"/>
                  <a:gd name="csX4" fmla="*/ 117273 w 188316"/>
                  <a:gd name="csY4" fmla="*/ 684067 h 686200"/>
                  <a:gd name="csX5" fmla="*/ 173297 w 188316"/>
                  <a:gd name="csY5" fmla="*/ 592012 h 686200"/>
                  <a:gd name="csX6" fmla="*/ 173280 w 188316"/>
                  <a:gd name="csY6" fmla="*/ 591942 h 686200"/>
                  <a:gd name="csX7" fmla="*/ 185853 w 188316"/>
                  <a:gd name="csY7" fmla="*/ 95346 h 686200"/>
                  <a:gd name="csX8" fmla="*/ 131598 w 188316"/>
                  <a:gd name="csY8" fmla="*/ 2535 h 6862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188316" h="686200">
                    <a:moveTo>
                      <a:pt x="131598" y="2535"/>
                    </a:moveTo>
                    <a:cubicBezTo>
                      <a:pt x="90997" y="-8166"/>
                      <a:pt x="49390" y="15994"/>
                      <a:pt x="38558" y="56560"/>
                    </a:cubicBezTo>
                    <a:cubicBezTo>
                      <a:pt x="-7846" y="243761"/>
                      <a:pt x="-12425" y="438889"/>
                      <a:pt x="25147" y="628060"/>
                    </a:cubicBezTo>
                    <a:cubicBezTo>
                      <a:pt x="33469" y="662173"/>
                      <a:pt x="64024" y="686183"/>
                      <a:pt x="99137" y="686201"/>
                    </a:cubicBezTo>
                    <a:cubicBezTo>
                      <a:pt x="105245" y="686202"/>
                      <a:pt x="111332" y="685486"/>
                      <a:pt x="117273" y="684067"/>
                    </a:cubicBezTo>
                    <a:cubicBezTo>
                      <a:pt x="158164" y="674118"/>
                      <a:pt x="183247" y="632903"/>
                      <a:pt x="173297" y="592012"/>
                    </a:cubicBezTo>
                    <a:cubicBezTo>
                      <a:pt x="173291" y="591989"/>
                      <a:pt x="173286" y="591965"/>
                      <a:pt x="173280" y="591942"/>
                    </a:cubicBezTo>
                    <a:cubicBezTo>
                      <a:pt x="141966" y="427411"/>
                      <a:pt x="146253" y="258082"/>
                      <a:pt x="185853" y="95346"/>
                    </a:cubicBezTo>
                    <a:cubicBezTo>
                      <a:pt x="196393" y="54750"/>
                      <a:pt x="172144" y="13268"/>
                      <a:pt x="131598" y="2535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" cap="flat">
                <a:solidFill>
                  <a:schemeClr val="tx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1" name="Forma Livre: Forma 20">
                <a:extLst>
                  <a:ext uri="{FF2B5EF4-FFF2-40B4-BE49-F238E27FC236}">
                    <a16:creationId xmlns:a16="http://schemas.microsoft.com/office/drawing/2014/main" id="{EFE1DF05-E36F-46A0-F8A3-B0C2CCFD0922}"/>
                  </a:ext>
                </a:extLst>
              </p:cNvPr>
              <p:cNvSpPr/>
              <p:nvPr/>
            </p:nvSpPr>
            <p:spPr>
              <a:xfrm>
                <a:off x="12675442" y="-318670"/>
                <a:ext cx="4060433" cy="4875588"/>
              </a:xfrm>
              <a:custGeom>
                <a:avLst/>
                <a:gdLst>
                  <a:gd name="csX0" fmla="*/ 3872436 w 4060433"/>
                  <a:gd name="csY0" fmla="*/ 2937746 h 4875588"/>
                  <a:gd name="csX1" fmla="*/ 3577009 w 4060433"/>
                  <a:gd name="csY1" fmla="*/ 2900408 h 4875588"/>
                  <a:gd name="csX2" fmla="*/ 3343227 w 4060433"/>
                  <a:gd name="csY2" fmla="*/ 2476584 h 4875588"/>
                  <a:gd name="csX3" fmla="*/ 3276552 w 4060433"/>
                  <a:gd name="csY3" fmla="*/ 2437188 h 4875588"/>
                  <a:gd name="csX4" fmla="*/ 2971752 w 4060433"/>
                  <a:gd name="csY4" fmla="*/ 2437189 h 4875588"/>
                  <a:gd name="csX5" fmla="*/ 2971752 w 4060433"/>
                  <a:gd name="csY5" fmla="*/ 2208589 h 4875588"/>
                  <a:gd name="csX6" fmla="*/ 3124152 w 4060433"/>
                  <a:gd name="csY6" fmla="*/ 2208589 h 4875588"/>
                  <a:gd name="csX7" fmla="*/ 3200352 w 4060433"/>
                  <a:gd name="csY7" fmla="*/ 2132389 h 4875588"/>
                  <a:gd name="csX8" fmla="*/ 3124152 w 4060433"/>
                  <a:gd name="csY8" fmla="*/ 2056188 h 4875588"/>
                  <a:gd name="csX9" fmla="*/ 2971752 w 4060433"/>
                  <a:gd name="csY9" fmla="*/ 2056188 h 4875588"/>
                  <a:gd name="csX10" fmla="*/ 2971752 w 4060433"/>
                  <a:gd name="csY10" fmla="*/ 1903788 h 4875588"/>
                  <a:gd name="csX11" fmla="*/ 3200352 w 4060433"/>
                  <a:gd name="csY11" fmla="*/ 1903788 h 4875588"/>
                  <a:gd name="csX12" fmla="*/ 3276552 w 4060433"/>
                  <a:gd name="csY12" fmla="*/ 1827588 h 4875588"/>
                  <a:gd name="csX13" fmla="*/ 3276552 w 4060433"/>
                  <a:gd name="csY13" fmla="*/ 1670997 h 4875588"/>
                  <a:gd name="csX14" fmla="*/ 3314652 w 4060433"/>
                  <a:gd name="csY14" fmla="*/ 1675188 h 4875588"/>
                  <a:gd name="csX15" fmla="*/ 3657514 w 4060433"/>
                  <a:gd name="csY15" fmla="*/ 1333624 h 4875588"/>
                  <a:gd name="csX16" fmla="*/ 3533193 w 4060433"/>
                  <a:gd name="csY16" fmla="*/ 1069094 h 4875588"/>
                  <a:gd name="csX17" fmla="*/ 3886685 w 4060433"/>
                  <a:gd name="csY17" fmla="*/ 715602 h 4875588"/>
                  <a:gd name="csX18" fmla="*/ 3884812 w 4060433"/>
                  <a:gd name="csY18" fmla="*/ 607855 h 4875588"/>
                  <a:gd name="csX19" fmla="*/ 3778938 w 4060433"/>
                  <a:gd name="csY19" fmla="*/ 607855 h 4875588"/>
                  <a:gd name="csX20" fmla="*/ 3388566 w 4060433"/>
                  <a:gd name="csY20" fmla="*/ 998228 h 4875588"/>
                  <a:gd name="csX21" fmla="*/ 3314652 w 4060433"/>
                  <a:gd name="csY21" fmla="*/ 989388 h 4875588"/>
                  <a:gd name="csX22" fmla="*/ 2972054 w 4060433"/>
                  <a:gd name="csY22" fmla="*/ 1332591 h 4875588"/>
                  <a:gd name="csX23" fmla="*/ 3124152 w 4060433"/>
                  <a:gd name="csY23" fmla="*/ 1617200 h 4875588"/>
                  <a:gd name="csX24" fmla="*/ 3124152 w 4060433"/>
                  <a:gd name="csY24" fmla="*/ 1751388 h 4875588"/>
                  <a:gd name="csX25" fmla="*/ 2971752 w 4060433"/>
                  <a:gd name="csY25" fmla="*/ 1751388 h 4875588"/>
                  <a:gd name="csX26" fmla="*/ 2743152 w 4060433"/>
                  <a:gd name="csY26" fmla="*/ 1457409 h 4875588"/>
                  <a:gd name="csX27" fmla="*/ 2743152 w 4060433"/>
                  <a:gd name="csY27" fmla="*/ 1244049 h 4875588"/>
                  <a:gd name="csX28" fmla="*/ 3087881 w 4060433"/>
                  <a:gd name="csY28" fmla="*/ 800717 h 4875588"/>
                  <a:gd name="csX29" fmla="*/ 3545899 w 4060433"/>
                  <a:gd name="csY29" fmla="*/ 645724 h 4875588"/>
                  <a:gd name="csX30" fmla="*/ 3483587 w 4060433"/>
                  <a:gd name="csY30" fmla="*/ 254897 h 4875588"/>
                  <a:gd name="csX31" fmla="*/ 3293849 w 4060433"/>
                  <a:gd name="csY31" fmla="*/ 155837 h 4875588"/>
                  <a:gd name="csX32" fmla="*/ 3283867 w 4060433"/>
                  <a:gd name="csY32" fmla="*/ 153779 h 4875588"/>
                  <a:gd name="csX33" fmla="*/ 3238452 w 4060433"/>
                  <a:gd name="csY33" fmla="*/ 151188 h 4875588"/>
                  <a:gd name="csX34" fmla="*/ 2895548 w 4060433"/>
                  <a:gd name="csY34" fmla="*/ 493170 h 4875588"/>
                  <a:gd name="csX35" fmla="*/ 2968933 w 4060433"/>
                  <a:gd name="csY35" fmla="*/ 705467 h 4875588"/>
                  <a:gd name="csX36" fmla="*/ 2606754 w 4060433"/>
                  <a:gd name="csY36" fmla="*/ 1171202 h 4875588"/>
                  <a:gd name="csX37" fmla="*/ 2590752 w 4060433"/>
                  <a:gd name="csY37" fmla="*/ 1217988 h 4875588"/>
                  <a:gd name="csX38" fmla="*/ 2590752 w 4060433"/>
                  <a:gd name="csY38" fmla="*/ 1446588 h 4875588"/>
                  <a:gd name="csX39" fmla="*/ 2362152 w 4060433"/>
                  <a:gd name="csY39" fmla="*/ 1446588 h 4875588"/>
                  <a:gd name="csX40" fmla="*/ 2362152 w 4060433"/>
                  <a:gd name="csY40" fmla="*/ 1134168 h 4875588"/>
                  <a:gd name="csX41" fmla="*/ 2659714 w 4060433"/>
                  <a:gd name="csY41" fmla="*/ 684970 h 4875588"/>
                  <a:gd name="csX42" fmla="*/ 2362152 w 4060433"/>
                  <a:gd name="csY42" fmla="*/ 387408 h 4875588"/>
                  <a:gd name="csX43" fmla="*/ 2362152 w 4060433"/>
                  <a:gd name="csY43" fmla="*/ 74988 h 4875588"/>
                  <a:gd name="csX44" fmla="*/ 2286874 w 4060433"/>
                  <a:gd name="csY44" fmla="*/ 0 h 4875588"/>
                  <a:gd name="csX45" fmla="*/ 2285952 w 4060433"/>
                  <a:gd name="csY45" fmla="*/ 8 h 4875588"/>
                  <a:gd name="csX46" fmla="*/ 2209752 w 4060433"/>
                  <a:gd name="csY46" fmla="*/ 77274 h 4875588"/>
                  <a:gd name="csX47" fmla="*/ 2209752 w 4060433"/>
                  <a:gd name="csY47" fmla="*/ 387408 h 4875588"/>
                  <a:gd name="csX48" fmla="*/ 1912190 w 4060433"/>
                  <a:gd name="csY48" fmla="*/ 836606 h 4875588"/>
                  <a:gd name="csX49" fmla="*/ 2209752 w 4060433"/>
                  <a:gd name="csY49" fmla="*/ 1134168 h 4875588"/>
                  <a:gd name="csX50" fmla="*/ 2209752 w 4060433"/>
                  <a:gd name="csY50" fmla="*/ 1446588 h 4875588"/>
                  <a:gd name="csX51" fmla="*/ 1981152 w 4060433"/>
                  <a:gd name="csY51" fmla="*/ 1446588 h 4875588"/>
                  <a:gd name="csX52" fmla="*/ 1981152 w 4060433"/>
                  <a:gd name="csY52" fmla="*/ 1294188 h 4875588"/>
                  <a:gd name="csX53" fmla="*/ 1972008 w 4060433"/>
                  <a:gd name="csY53" fmla="*/ 1257993 h 4875588"/>
                  <a:gd name="csX54" fmla="*/ 1650444 w 4060433"/>
                  <a:gd name="csY54" fmla="*/ 660966 h 4875588"/>
                  <a:gd name="csX55" fmla="*/ 1752552 w 4060433"/>
                  <a:gd name="csY55" fmla="*/ 417888 h 4875588"/>
                  <a:gd name="csX56" fmla="*/ 1572872 w 4060433"/>
                  <a:gd name="csY56" fmla="*/ 116441 h 4875588"/>
                  <a:gd name="csX57" fmla="*/ 1110297 w 4060433"/>
                  <a:gd name="csY57" fmla="*/ 253128 h 4875588"/>
                  <a:gd name="csX58" fmla="*/ 1087097 w 4060433"/>
                  <a:gd name="csY58" fmla="*/ 306027 h 4875588"/>
                  <a:gd name="csX59" fmla="*/ 577167 w 4060433"/>
                  <a:gd name="csY59" fmla="*/ 1471049 h 4875588"/>
                  <a:gd name="csX60" fmla="*/ 537238 w 4060433"/>
                  <a:gd name="csY60" fmla="*/ 1803585 h 4875588"/>
                  <a:gd name="csX61" fmla="*/ 69294 w 4060433"/>
                  <a:gd name="csY61" fmla="*/ 2530457 h 4875588"/>
                  <a:gd name="csX62" fmla="*/ 119951 w 4060433"/>
                  <a:gd name="csY62" fmla="*/ 2977507 h 4875588"/>
                  <a:gd name="csX63" fmla="*/ 317706 w 4060433"/>
                  <a:gd name="csY63" fmla="*/ 3046789 h 4875588"/>
                  <a:gd name="csX64" fmla="*/ 530304 w 4060433"/>
                  <a:gd name="csY64" fmla="*/ 3046789 h 4875588"/>
                  <a:gd name="csX65" fmla="*/ 761266 w 4060433"/>
                  <a:gd name="csY65" fmla="*/ 3874778 h 4875588"/>
                  <a:gd name="csX66" fmla="*/ 1142952 w 4060433"/>
                  <a:gd name="csY66" fmla="*/ 4037389 h 4875588"/>
                  <a:gd name="csX67" fmla="*/ 1656616 w 4060433"/>
                  <a:gd name="csY67" fmla="*/ 3980162 h 4875588"/>
                  <a:gd name="csX68" fmla="*/ 1501701 w 4060433"/>
                  <a:gd name="csY68" fmla="*/ 4784987 h 4875588"/>
                  <a:gd name="csX69" fmla="*/ 1562126 w 4060433"/>
                  <a:gd name="csY69" fmla="*/ 4874215 h 4875588"/>
                  <a:gd name="csX70" fmla="*/ 1576530 w 4060433"/>
                  <a:gd name="csY70" fmla="*/ 4875589 h 4875588"/>
                  <a:gd name="csX71" fmla="*/ 3564588 w 4060433"/>
                  <a:gd name="csY71" fmla="*/ 4875589 h 4875588"/>
                  <a:gd name="csX72" fmla="*/ 3640790 w 4060433"/>
                  <a:gd name="csY72" fmla="*/ 4799390 h 4875588"/>
                  <a:gd name="csX73" fmla="*/ 3639416 w 4060433"/>
                  <a:gd name="csY73" fmla="*/ 4784987 h 4875588"/>
                  <a:gd name="csX74" fmla="*/ 3618080 w 4060433"/>
                  <a:gd name="csY74" fmla="*/ 4674497 h 4875588"/>
                  <a:gd name="csX75" fmla="*/ 3649170 w 4060433"/>
                  <a:gd name="csY75" fmla="*/ 3644958 h 4875588"/>
                  <a:gd name="csX76" fmla="*/ 3679650 w 4060433"/>
                  <a:gd name="csY76" fmla="*/ 3647245 h 4875588"/>
                  <a:gd name="csX77" fmla="*/ 4060434 w 4060433"/>
                  <a:gd name="csY77" fmla="*/ 3266028 h 4875588"/>
                  <a:gd name="csX78" fmla="*/ 3872436 w 4060433"/>
                  <a:gd name="csY78" fmla="*/ 2937746 h 4875588"/>
                  <a:gd name="csX79" fmla="*/ 3314652 w 4060433"/>
                  <a:gd name="csY79" fmla="*/ 1141788 h 4875588"/>
                  <a:gd name="csX80" fmla="*/ 3381632 w 4060433"/>
                  <a:gd name="csY80" fmla="*/ 1154361 h 4875588"/>
                  <a:gd name="csX81" fmla="*/ 3382089 w 4060433"/>
                  <a:gd name="csY81" fmla="*/ 1154361 h 4875588"/>
                  <a:gd name="csX82" fmla="*/ 3383460 w 4060433"/>
                  <a:gd name="csY82" fmla="*/ 1154971 h 4875588"/>
                  <a:gd name="csX83" fmla="*/ 3491151 w 4060433"/>
                  <a:gd name="csY83" fmla="*/ 1401919 h 4875588"/>
                  <a:gd name="csX84" fmla="*/ 3314652 w 4060433"/>
                  <a:gd name="csY84" fmla="*/ 1522788 h 4875588"/>
                  <a:gd name="csX85" fmla="*/ 3233042 w 4060433"/>
                  <a:gd name="csY85" fmla="*/ 1504272 h 4875588"/>
                  <a:gd name="csX86" fmla="*/ 3142984 w 4060433"/>
                  <a:gd name="csY86" fmla="*/ 1250362 h 4875588"/>
                  <a:gd name="csX87" fmla="*/ 3314652 w 4060433"/>
                  <a:gd name="csY87" fmla="*/ 1141788 h 4875588"/>
                  <a:gd name="csX88" fmla="*/ 3238452 w 4060433"/>
                  <a:gd name="csY88" fmla="*/ 303588 h 4875588"/>
                  <a:gd name="csX89" fmla="*/ 3255749 w 4060433"/>
                  <a:gd name="csY89" fmla="*/ 304350 h 4875588"/>
                  <a:gd name="csX90" fmla="*/ 3264741 w 4060433"/>
                  <a:gd name="csY90" fmla="*/ 306027 h 4875588"/>
                  <a:gd name="csX91" fmla="*/ 3374088 w 4060433"/>
                  <a:gd name="csY91" fmla="*/ 361043 h 4875588"/>
                  <a:gd name="csX92" fmla="*/ 3374621 w 4060433"/>
                  <a:gd name="csY92" fmla="*/ 361577 h 4875588"/>
                  <a:gd name="csX93" fmla="*/ 3428952 w 4060433"/>
                  <a:gd name="csY93" fmla="*/ 494088 h 4875588"/>
                  <a:gd name="csX94" fmla="*/ 3238452 w 4060433"/>
                  <a:gd name="csY94" fmla="*/ 684588 h 4875588"/>
                  <a:gd name="csX95" fmla="*/ 3047952 w 4060433"/>
                  <a:gd name="csY95" fmla="*/ 494088 h 4875588"/>
                  <a:gd name="csX96" fmla="*/ 3238452 w 4060433"/>
                  <a:gd name="csY96" fmla="*/ 303588 h 4875588"/>
                  <a:gd name="csX97" fmla="*/ 2057352 w 4060433"/>
                  <a:gd name="csY97" fmla="*/ 760788 h 4875588"/>
                  <a:gd name="csX98" fmla="*/ 2285952 w 4060433"/>
                  <a:gd name="csY98" fmla="*/ 532188 h 4875588"/>
                  <a:gd name="csX99" fmla="*/ 2514552 w 4060433"/>
                  <a:gd name="csY99" fmla="*/ 760788 h 4875588"/>
                  <a:gd name="csX100" fmla="*/ 2285952 w 4060433"/>
                  <a:gd name="csY100" fmla="*/ 989388 h 4875588"/>
                  <a:gd name="csX101" fmla="*/ 2057352 w 4060433"/>
                  <a:gd name="csY101" fmla="*/ 760788 h 4875588"/>
                  <a:gd name="csX102" fmla="*/ 2819352 w 4060433"/>
                  <a:gd name="csY102" fmla="*/ 1751388 h 4875588"/>
                  <a:gd name="csX103" fmla="*/ 2819352 w 4060433"/>
                  <a:gd name="csY103" fmla="*/ 2513389 h 4875588"/>
                  <a:gd name="csX104" fmla="*/ 2666952 w 4060433"/>
                  <a:gd name="csY104" fmla="*/ 2665789 h 4875588"/>
                  <a:gd name="csX105" fmla="*/ 1904952 w 4060433"/>
                  <a:gd name="csY105" fmla="*/ 2665789 h 4875588"/>
                  <a:gd name="csX106" fmla="*/ 1752552 w 4060433"/>
                  <a:gd name="csY106" fmla="*/ 2513389 h 4875588"/>
                  <a:gd name="csX107" fmla="*/ 1752552 w 4060433"/>
                  <a:gd name="csY107" fmla="*/ 1751388 h 4875588"/>
                  <a:gd name="csX108" fmla="*/ 1904952 w 4060433"/>
                  <a:gd name="csY108" fmla="*/ 1598988 h 4875588"/>
                  <a:gd name="csX109" fmla="*/ 2666952 w 4060433"/>
                  <a:gd name="csY109" fmla="*/ 1598988 h 4875588"/>
                  <a:gd name="csX110" fmla="*/ 2819352 w 4060433"/>
                  <a:gd name="csY110" fmla="*/ 1751388 h 4875588"/>
                  <a:gd name="csX111" fmla="*/ 1409652 w 4060433"/>
                  <a:gd name="csY111" fmla="*/ 227388 h 4875588"/>
                  <a:gd name="csX112" fmla="*/ 1499415 w 4060433"/>
                  <a:gd name="csY112" fmla="*/ 250248 h 4875588"/>
                  <a:gd name="csX113" fmla="*/ 1499415 w 4060433"/>
                  <a:gd name="csY113" fmla="*/ 250248 h 4875588"/>
                  <a:gd name="csX114" fmla="*/ 1577337 w 4060433"/>
                  <a:gd name="csY114" fmla="*/ 507578 h 4875588"/>
                  <a:gd name="csX115" fmla="*/ 1511150 w 4060433"/>
                  <a:gd name="csY115" fmla="*/ 578670 h 4875588"/>
                  <a:gd name="csX116" fmla="*/ 1409652 w 4060433"/>
                  <a:gd name="csY116" fmla="*/ 608388 h 4875588"/>
                  <a:gd name="csX117" fmla="*/ 1219152 w 4060433"/>
                  <a:gd name="csY117" fmla="*/ 417888 h 4875588"/>
                  <a:gd name="csX118" fmla="*/ 1225400 w 4060433"/>
                  <a:gd name="csY118" fmla="*/ 372168 h 4875588"/>
                  <a:gd name="csX119" fmla="*/ 1409652 w 4060433"/>
                  <a:gd name="csY119" fmla="*/ 227388 h 4875588"/>
                  <a:gd name="csX120" fmla="*/ 1668732 w 4060433"/>
                  <a:gd name="csY120" fmla="*/ 4723189 h 4875588"/>
                  <a:gd name="csX121" fmla="*/ 1827304 w 4060433"/>
                  <a:gd name="csY121" fmla="*/ 3899390 h 4875588"/>
                  <a:gd name="csX122" fmla="*/ 1766880 w 4060433"/>
                  <a:gd name="csY122" fmla="*/ 3810161 h 4875588"/>
                  <a:gd name="csX123" fmla="*/ 1737312 w 4060433"/>
                  <a:gd name="csY123" fmla="*/ 3810312 h 4875588"/>
                  <a:gd name="csX124" fmla="*/ 1142952 w 4060433"/>
                  <a:gd name="csY124" fmla="*/ 3884988 h 4875588"/>
                  <a:gd name="csX125" fmla="*/ 873204 w 4060433"/>
                  <a:gd name="csY125" fmla="*/ 3771450 h 4875588"/>
                  <a:gd name="csX126" fmla="*/ 685752 w 4060433"/>
                  <a:gd name="csY126" fmla="*/ 2976380 h 4875588"/>
                  <a:gd name="csX127" fmla="*/ 615564 w 4060433"/>
                  <a:gd name="csY127" fmla="*/ 2894609 h 4875588"/>
                  <a:gd name="csX128" fmla="*/ 609552 w 4060433"/>
                  <a:gd name="csY128" fmla="*/ 2894389 h 4875588"/>
                  <a:gd name="csX129" fmla="*/ 317706 w 4060433"/>
                  <a:gd name="csY129" fmla="*/ 2894389 h 4875588"/>
                  <a:gd name="csX130" fmla="*/ 152295 w 4060433"/>
                  <a:gd name="csY130" fmla="*/ 2728482 h 4875588"/>
                  <a:gd name="csX131" fmla="*/ 188166 w 4060433"/>
                  <a:gd name="csY131" fmla="*/ 2625783 h 4875588"/>
                  <a:gd name="csX132" fmla="*/ 681789 w 4060433"/>
                  <a:gd name="csY132" fmla="*/ 1851668 h 4875588"/>
                  <a:gd name="csX133" fmla="*/ 729338 w 4060433"/>
                  <a:gd name="csY133" fmla="*/ 1478897 h 4875588"/>
                  <a:gd name="csX134" fmla="*/ 1079096 w 4060433"/>
                  <a:gd name="csY134" fmla="*/ 504147 h 4875588"/>
                  <a:gd name="csX135" fmla="*/ 1491750 w 4060433"/>
                  <a:gd name="csY135" fmla="*/ 750552 h 4875588"/>
                  <a:gd name="csX136" fmla="*/ 1521056 w 4060433"/>
                  <a:gd name="csY136" fmla="*/ 741738 h 4875588"/>
                  <a:gd name="csX137" fmla="*/ 1828752 w 4060433"/>
                  <a:gd name="csY137" fmla="*/ 1313391 h 4875588"/>
                  <a:gd name="csX138" fmla="*/ 1828752 w 4060433"/>
                  <a:gd name="csY138" fmla="*/ 1457409 h 4875588"/>
                  <a:gd name="csX139" fmla="*/ 1600152 w 4060433"/>
                  <a:gd name="csY139" fmla="*/ 1751388 h 4875588"/>
                  <a:gd name="csX140" fmla="*/ 1295352 w 4060433"/>
                  <a:gd name="csY140" fmla="*/ 1751388 h 4875588"/>
                  <a:gd name="csX141" fmla="*/ 1219152 w 4060433"/>
                  <a:gd name="csY141" fmla="*/ 1827588 h 4875588"/>
                  <a:gd name="csX142" fmla="*/ 1295352 w 4060433"/>
                  <a:gd name="csY142" fmla="*/ 1903788 h 4875588"/>
                  <a:gd name="csX143" fmla="*/ 1600152 w 4060433"/>
                  <a:gd name="csY143" fmla="*/ 1903788 h 4875588"/>
                  <a:gd name="csX144" fmla="*/ 1600152 w 4060433"/>
                  <a:gd name="csY144" fmla="*/ 2056188 h 4875588"/>
                  <a:gd name="csX145" fmla="*/ 1142952 w 4060433"/>
                  <a:gd name="csY145" fmla="*/ 2056188 h 4875588"/>
                  <a:gd name="csX146" fmla="*/ 1066752 w 4060433"/>
                  <a:gd name="csY146" fmla="*/ 2132389 h 4875588"/>
                  <a:gd name="csX147" fmla="*/ 1142952 w 4060433"/>
                  <a:gd name="csY147" fmla="*/ 2208589 h 4875588"/>
                  <a:gd name="csX148" fmla="*/ 1600152 w 4060433"/>
                  <a:gd name="csY148" fmla="*/ 2208589 h 4875588"/>
                  <a:gd name="csX149" fmla="*/ 1600152 w 4060433"/>
                  <a:gd name="csY149" fmla="*/ 2360989 h 4875588"/>
                  <a:gd name="csX150" fmla="*/ 1295352 w 4060433"/>
                  <a:gd name="csY150" fmla="*/ 2360989 h 4875588"/>
                  <a:gd name="csX151" fmla="*/ 1219152 w 4060433"/>
                  <a:gd name="csY151" fmla="*/ 2437189 h 4875588"/>
                  <a:gd name="csX152" fmla="*/ 1295352 w 4060433"/>
                  <a:gd name="csY152" fmla="*/ 2513389 h 4875588"/>
                  <a:gd name="csX153" fmla="*/ 1600152 w 4060433"/>
                  <a:gd name="csY153" fmla="*/ 2513389 h 4875588"/>
                  <a:gd name="csX154" fmla="*/ 1904952 w 4060433"/>
                  <a:gd name="csY154" fmla="*/ 2818189 h 4875588"/>
                  <a:gd name="csX155" fmla="*/ 1904952 w 4060433"/>
                  <a:gd name="csY155" fmla="*/ 3046789 h 4875588"/>
                  <a:gd name="csX156" fmla="*/ 1981152 w 4060433"/>
                  <a:gd name="csY156" fmla="*/ 3122989 h 4875588"/>
                  <a:gd name="csX157" fmla="*/ 2057352 w 4060433"/>
                  <a:gd name="csY157" fmla="*/ 3046789 h 4875588"/>
                  <a:gd name="csX158" fmla="*/ 2057352 w 4060433"/>
                  <a:gd name="csY158" fmla="*/ 2818189 h 4875588"/>
                  <a:gd name="csX159" fmla="*/ 2209752 w 4060433"/>
                  <a:gd name="csY159" fmla="*/ 2818189 h 4875588"/>
                  <a:gd name="csX160" fmla="*/ 2209752 w 4060433"/>
                  <a:gd name="csY160" fmla="*/ 3199189 h 4875588"/>
                  <a:gd name="csX161" fmla="*/ 2285952 w 4060433"/>
                  <a:gd name="csY161" fmla="*/ 3275389 h 4875588"/>
                  <a:gd name="csX162" fmla="*/ 2362152 w 4060433"/>
                  <a:gd name="csY162" fmla="*/ 3199189 h 4875588"/>
                  <a:gd name="csX163" fmla="*/ 2362152 w 4060433"/>
                  <a:gd name="csY163" fmla="*/ 2818189 h 4875588"/>
                  <a:gd name="csX164" fmla="*/ 2514552 w 4060433"/>
                  <a:gd name="csY164" fmla="*/ 2818189 h 4875588"/>
                  <a:gd name="csX165" fmla="*/ 2514552 w 4060433"/>
                  <a:gd name="csY165" fmla="*/ 3046789 h 4875588"/>
                  <a:gd name="csX166" fmla="*/ 2590752 w 4060433"/>
                  <a:gd name="csY166" fmla="*/ 3122989 h 4875588"/>
                  <a:gd name="csX167" fmla="*/ 2666952 w 4060433"/>
                  <a:gd name="csY167" fmla="*/ 3046789 h 4875588"/>
                  <a:gd name="csX168" fmla="*/ 2666952 w 4060433"/>
                  <a:gd name="csY168" fmla="*/ 2818189 h 4875588"/>
                  <a:gd name="csX169" fmla="*/ 2960932 w 4060433"/>
                  <a:gd name="csY169" fmla="*/ 2589589 h 4875588"/>
                  <a:gd name="csX170" fmla="*/ 3231594 w 4060433"/>
                  <a:gd name="csY170" fmla="*/ 2589589 h 4875588"/>
                  <a:gd name="csX171" fmla="*/ 3441296 w 4060433"/>
                  <a:gd name="csY171" fmla="*/ 2969827 h 4875588"/>
                  <a:gd name="csX172" fmla="*/ 3298650 w 4060433"/>
                  <a:gd name="csY172" fmla="*/ 3266245 h 4875588"/>
                  <a:gd name="csX173" fmla="*/ 3502790 w 4060433"/>
                  <a:gd name="csY173" fmla="*/ 3602515 h 4875588"/>
                  <a:gd name="csX174" fmla="*/ 3468423 w 4060433"/>
                  <a:gd name="csY174" fmla="*/ 4703300 h 4875588"/>
                  <a:gd name="csX175" fmla="*/ 3472234 w 4060433"/>
                  <a:gd name="csY175" fmla="*/ 4723189 h 4875588"/>
                  <a:gd name="csX176" fmla="*/ 3679650 w 4060433"/>
                  <a:gd name="csY176" fmla="*/ 3494845 h 4875588"/>
                  <a:gd name="csX177" fmla="*/ 3614499 w 4060433"/>
                  <a:gd name="csY177" fmla="*/ 3485015 h 4875588"/>
                  <a:gd name="csX178" fmla="*/ 3460662 w 4060433"/>
                  <a:gd name="csY178" fmla="*/ 3200673 h 4875588"/>
                  <a:gd name="csX179" fmla="*/ 3575789 w 4060433"/>
                  <a:gd name="csY179" fmla="*/ 3062333 h 4875588"/>
                  <a:gd name="csX180" fmla="*/ 3679650 w 4060433"/>
                  <a:gd name="csY180" fmla="*/ 3037645 h 4875588"/>
                  <a:gd name="csX181" fmla="*/ 3795093 w 4060433"/>
                  <a:gd name="csY181" fmla="*/ 3069115 h 4875588"/>
                  <a:gd name="csX182" fmla="*/ 3876473 w 4060433"/>
                  <a:gd name="csY182" fmla="*/ 3381994 h 4875588"/>
                  <a:gd name="csX183" fmla="*/ 3679650 w 4060433"/>
                  <a:gd name="csY183" fmla="*/ 3494845 h 4875588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  <a:cxn ang="0">
                    <a:pos x="csX29" y="csY29"/>
                  </a:cxn>
                  <a:cxn ang="0">
                    <a:pos x="csX30" y="csY30"/>
                  </a:cxn>
                  <a:cxn ang="0">
                    <a:pos x="csX31" y="csY31"/>
                  </a:cxn>
                  <a:cxn ang="0">
                    <a:pos x="csX32" y="csY32"/>
                  </a:cxn>
                  <a:cxn ang="0">
                    <a:pos x="csX33" y="csY33"/>
                  </a:cxn>
                  <a:cxn ang="0">
                    <a:pos x="csX34" y="csY34"/>
                  </a:cxn>
                  <a:cxn ang="0">
                    <a:pos x="csX35" y="csY35"/>
                  </a:cxn>
                  <a:cxn ang="0">
                    <a:pos x="csX36" y="csY36"/>
                  </a:cxn>
                  <a:cxn ang="0">
                    <a:pos x="csX37" y="csY37"/>
                  </a:cxn>
                  <a:cxn ang="0">
                    <a:pos x="csX38" y="csY38"/>
                  </a:cxn>
                  <a:cxn ang="0">
                    <a:pos x="csX39" y="csY39"/>
                  </a:cxn>
                  <a:cxn ang="0">
                    <a:pos x="csX40" y="csY40"/>
                  </a:cxn>
                  <a:cxn ang="0">
                    <a:pos x="csX41" y="csY41"/>
                  </a:cxn>
                  <a:cxn ang="0">
                    <a:pos x="csX42" y="csY42"/>
                  </a:cxn>
                  <a:cxn ang="0">
                    <a:pos x="csX43" y="csY43"/>
                  </a:cxn>
                  <a:cxn ang="0">
                    <a:pos x="csX44" y="csY44"/>
                  </a:cxn>
                  <a:cxn ang="0">
                    <a:pos x="csX45" y="csY45"/>
                  </a:cxn>
                  <a:cxn ang="0">
                    <a:pos x="csX46" y="csY46"/>
                  </a:cxn>
                  <a:cxn ang="0">
                    <a:pos x="csX47" y="csY47"/>
                  </a:cxn>
                  <a:cxn ang="0">
                    <a:pos x="csX48" y="csY48"/>
                  </a:cxn>
                  <a:cxn ang="0">
                    <a:pos x="csX49" y="csY49"/>
                  </a:cxn>
                  <a:cxn ang="0">
                    <a:pos x="csX50" y="csY50"/>
                  </a:cxn>
                  <a:cxn ang="0">
                    <a:pos x="csX51" y="csY51"/>
                  </a:cxn>
                  <a:cxn ang="0">
                    <a:pos x="csX52" y="csY52"/>
                  </a:cxn>
                  <a:cxn ang="0">
                    <a:pos x="csX53" y="csY53"/>
                  </a:cxn>
                  <a:cxn ang="0">
                    <a:pos x="csX54" y="csY54"/>
                  </a:cxn>
                  <a:cxn ang="0">
                    <a:pos x="csX55" y="csY55"/>
                  </a:cxn>
                  <a:cxn ang="0">
                    <a:pos x="csX56" y="csY56"/>
                  </a:cxn>
                  <a:cxn ang="0">
                    <a:pos x="csX57" y="csY57"/>
                  </a:cxn>
                  <a:cxn ang="0">
                    <a:pos x="csX58" y="csY58"/>
                  </a:cxn>
                  <a:cxn ang="0">
                    <a:pos x="csX59" y="csY59"/>
                  </a:cxn>
                  <a:cxn ang="0">
                    <a:pos x="csX60" y="csY60"/>
                  </a:cxn>
                  <a:cxn ang="0">
                    <a:pos x="csX61" y="csY61"/>
                  </a:cxn>
                  <a:cxn ang="0">
                    <a:pos x="csX62" y="csY62"/>
                  </a:cxn>
                  <a:cxn ang="0">
                    <a:pos x="csX63" y="csY63"/>
                  </a:cxn>
                  <a:cxn ang="0">
                    <a:pos x="csX64" y="csY64"/>
                  </a:cxn>
                  <a:cxn ang="0">
                    <a:pos x="csX65" y="csY65"/>
                  </a:cxn>
                  <a:cxn ang="0">
                    <a:pos x="csX66" y="csY66"/>
                  </a:cxn>
                  <a:cxn ang="0">
                    <a:pos x="csX67" y="csY67"/>
                  </a:cxn>
                  <a:cxn ang="0">
                    <a:pos x="csX68" y="csY68"/>
                  </a:cxn>
                  <a:cxn ang="0">
                    <a:pos x="csX69" y="csY69"/>
                  </a:cxn>
                  <a:cxn ang="0">
                    <a:pos x="csX70" y="csY70"/>
                  </a:cxn>
                  <a:cxn ang="0">
                    <a:pos x="csX71" y="csY71"/>
                  </a:cxn>
                  <a:cxn ang="0">
                    <a:pos x="csX72" y="csY72"/>
                  </a:cxn>
                  <a:cxn ang="0">
                    <a:pos x="csX73" y="csY73"/>
                  </a:cxn>
                  <a:cxn ang="0">
                    <a:pos x="csX74" y="csY74"/>
                  </a:cxn>
                  <a:cxn ang="0">
                    <a:pos x="csX75" y="csY75"/>
                  </a:cxn>
                  <a:cxn ang="0">
                    <a:pos x="csX76" y="csY76"/>
                  </a:cxn>
                  <a:cxn ang="0">
                    <a:pos x="csX77" y="csY77"/>
                  </a:cxn>
                  <a:cxn ang="0">
                    <a:pos x="csX78" y="csY78"/>
                  </a:cxn>
                  <a:cxn ang="0">
                    <a:pos x="csX79" y="csY79"/>
                  </a:cxn>
                  <a:cxn ang="0">
                    <a:pos x="csX80" y="csY80"/>
                  </a:cxn>
                  <a:cxn ang="0">
                    <a:pos x="csX81" y="csY81"/>
                  </a:cxn>
                  <a:cxn ang="0">
                    <a:pos x="csX82" y="csY82"/>
                  </a:cxn>
                  <a:cxn ang="0">
                    <a:pos x="csX83" y="csY83"/>
                  </a:cxn>
                  <a:cxn ang="0">
                    <a:pos x="csX84" y="csY84"/>
                  </a:cxn>
                  <a:cxn ang="0">
                    <a:pos x="csX85" y="csY85"/>
                  </a:cxn>
                  <a:cxn ang="0">
                    <a:pos x="csX86" y="csY86"/>
                  </a:cxn>
                  <a:cxn ang="0">
                    <a:pos x="csX87" y="csY87"/>
                  </a:cxn>
                  <a:cxn ang="0">
                    <a:pos x="csX88" y="csY88"/>
                  </a:cxn>
                  <a:cxn ang="0">
                    <a:pos x="csX89" y="csY89"/>
                  </a:cxn>
                  <a:cxn ang="0">
                    <a:pos x="csX90" y="csY90"/>
                  </a:cxn>
                  <a:cxn ang="0">
                    <a:pos x="csX91" y="csY91"/>
                  </a:cxn>
                  <a:cxn ang="0">
                    <a:pos x="csX92" y="csY92"/>
                  </a:cxn>
                  <a:cxn ang="0">
                    <a:pos x="csX93" y="csY93"/>
                  </a:cxn>
                  <a:cxn ang="0">
                    <a:pos x="csX94" y="csY94"/>
                  </a:cxn>
                  <a:cxn ang="0">
                    <a:pos x="csX95" y="csY95"/>
                  </a:cxn>
                  <a:cxn ang="0">
                    <a:pos x="csX96" y="csY96"/>
                  </a:cxn>
                  <a:cxn ang="0">
                    <a:pos x="csX97" y="csY97"/>
                  </a:cxn>
                  <a:cxn ang="0">
                    <a:pos x="csX98" y="csY98"/>
                  </a:cxn>
                  <a:cxn ang="0">
                    <a:pos x="csX99" y="csY99"/>
                  </a:cxn>
                  <a:cxn ang="0">
                    <a:pos x="csX100" y="csY100"/>
                  </a:cxn>
                  <a:cxn ang="0">
                    <a:pos x="csX101" y="csY101"/>
                  </a:cxn>
                  <a:cxn ang="0">
                    <a:pos x="csX102" y="csY102"/>
                  </a:cxn>
                  <a:cxn ang="0">
                    <a:pos x="csX103" y="csY103"/>
                  </a:cxn>
                  <a:cxn ang="0">
                    <a:pos x="csX104" y="csY104"/>
                  </a:cxn>
                  <a:cxn ang="0">
                    <a:pos x="csX105" y="csY105"/>
                  </a:cxn>
                  <a:cxn ang="0">
                    <a:pos x="csX106" y="csY106"/>
                  </a:cxn>
                  <a:cxn ang="0">
                    <a:pos x="csX107" y="csY107"/>
                  </a:cxn>
                  <a:cxn ang="0">
                    <a:pos x="csX108" y="csY108"/>
                  </a:cxn>
                  <a:cxn ang="0">
                    <a:pos x="csX109" y="csY109"/>
                  </a:cxn>
                  <a:cxn ang="0">
                    <a:pos x="csX110" y="csY110"/>
                  </a:cxn>
                  <a:cxn ang="0">
                    <a:pos x="csX111" y="csY111"/>
                  </a:cxn>
                  <a:cxn ang="0">
                    <a:pos x="csX112" y="csY112"/>
                  </a:cxn>
                  <a:cxn ang="0">
                    <a:pos x="csX113" y="csY113"/>
                  </a:cxn>
                  <a:cxn ang="0">
                    <a:pos x="csX114" y="csY114"/>
                  </a:cxn>
                  <a:cxn ang="0">
                    <a:pos x="csX115" y="csY115"/>
                  </a:cxn>
                  <a:cxn ang="0">
                    <a:pos x="csX116" y="csY116"/>
                  </a:cxn>
                  <a:cxn ang="0">
                    <a:pos x="csX117" y="csY117"/>
                  </a:cxn>
                  <a:cxn ang="0">
                    <a:pos x="csX118" y="csY118"/>
                  </a:cxn>
                  <a:cxn ang="0">
                    <a:pos x="csX119" y="csY119"/>
                  </a:cxn>
                  <a:cxn ang="0">
                    <a:pos x="csX120" y="csY120"/>
                  </a:cxn>
                  <a:cxn ang="0">
                    <a:pos x="csX121" y="csY121"/>
                  </a:cxn>
                  <a:cxn ang="0">
                    <a:pos x="csX122" y="csY122"/>
                  </a:cxn>
                  <a:cxn ang="0">
                    <a:pos x="csX123" y="csY123"/>
                  </a:cxn>
                  <a:cxn ang="0">
                    <a:pos x="csX124" y="csY124"/>
                  </a:cxn>
                  <a:cxn ang="0">
                    <a:pos x="csX125" y="csY125"/>
                  </a:cxn>
                  <a:cxn ang="0">
                    <a:pos x="csX126" y="csY126"/>
                  </a:cxn>
                  <a:cxn ang="0">
                    <a:pos x="csX127" y="csY127"/>
                  </a:cxn>
                  <a:cxn ang="0">
                    <a:pos x="csX128" y="csY128"/>
                  </a:cxn>
                  <a:cxn ang="0">
                    <a:pos x="csX129" y="csY129"/>
                  </a:cxn>
                  <a:cxn ang="0">
                    <a:pos x="csX130" y="csY130"/>
                  </a:cxn>
                  <a:cxn ang="0">
                    <a:pos x="csX131" y="csY131"/>
                  </a:cxn>
                  <a:cxn ang="0">
                    <a:pos x="csX132" y="csY132"/>
                  </a:cxn>
                  <a:cxn ang="0">
                    <a:pos x="csX133" y="csY133"/>
                  </a:cxn>
                  <a:cxn ang="0">
                    <a:pos x="csX134" y="csY134"/>
                  </a:cxn>
                  <a:cxn ang="0">
                    <a:pos x="csX135" y="csY135"/>
                  </a:cxn>
                  <a:cxn ang="0">
                    <a:pos x="csX136" y="csY136"/>
                  </a:cxn>
                  <a:cxn ang="0">
                    <a:pos x="csX137" y="csY137"/>
                  </a:cxn>
                  <a:cxn ang="0">
                    <a:pos x="csX138" y="csY138"/>
                  </a:cxn>
                  <a:cxn ang="0">
                    <a:pos x="csX139" y="csY139"/>
                  </a:cxn>
                  <a:cxn ang="0">
                    <a:pos x="csX140" y="csY140"/>
                  </a:cxn>
                  <a:cxn ang="0">
                    <a:pos x="csX141" y="csY141"/>
                  </a:cxn>
                  <a:cxn ang="0">
                    <a:pos x="csX142" y="csY142"/>
                  </a:cxn>
                  <a:cxn ang="0">
                    <a:pos x="csX143" y="csY143"/>
                  </a:cxn>
                  <a:cxn ang="0">
                    <a:pos x="csX144" y="csY144"/>
                  </a:cxn>
                  <a:cxn ang="0">
                    <a:pos x="csX145" y="csY145"/>
                  </a:cxn>
                  <a:cxn ang="0">
                    <a:pos x="csX146" y="csY146"/>
                  </a:cxn>
                  <a:cxn ang="0">
                    <a:pos x="csX147" y="csY147"/>
                  </a:cxn>
                  <a:cxn ang="0">
                    <a:pos x="csX148" y="csY148"/>
                  </a:cxn>
                  <a:cxn ang="0">
                    <a:pos x="csX149" y="csY149"/>
                  </a:cxn>
                  <a:cxn ang="0">
                    <a:pos x="csX150" y="csY150"/>
                  </a:cxn>
                  <a:cxn ang="0">
                    <a:pos x="csX151" y="csY151"/>
                  </a:cxn>
                  <a:cxn ang="0">
                    <a:pos x="csX152" y="csY152"/>
                  </a:cxn>
                  <a:cxn ang="0">
                    <a:pos x="csX153" y="csY153"/>
                  </a:cxn>
                  <a:cxn ang="0">
                    <a:pos x="csX154" y="csY154"/>
                  </a:cxn>
                  <a:cxn ang="0">
                    <a:pos x="csX155" y="csY155"/>
                  </a:cxn>
                  <a:cxn ang="0">
                    <a:pos x="csX156" y="csY156"/>
                  </a:cxn>
                  <a:cxn ang="0">
                    <a:pos x="csX157" y="csY157"/>
                  </a:cxn>
                  <a:cxn ang="0">
                    <a:pos x="csX158" y="csY158"/>
                  </a:cxn>
                  <a:cxn ang="0">
                    <a:pos x="csX159" y="csY159"/>
                  </a:cxn>
                  <a:cxn ang="0">
                    <a:pos x="csX160" y="csY160"/>
                  </a:cxn>
                  <a:cxn ang="0">
                    <a:pos x="csX161" y="csY161"/>
                  </a:cxn>
                  <a:cxn ang="0">
                    <a:pos x="csX162" y="csY162"/>
                  </a:cxn>
                  <a:cxn ang="0">
                    <a:pos x="csX163" y="csY163"/>
                  </a:cxn>
                  <a:cxn ang="0">
                    <a:pos x="csX164" y="csY164"/>
                  </a:cxn>
                  <a:cxn ang="0">
                    <a:pos x="csX165" y="csY165"/>
                  </a:cxn>
                  <a:cxn ang="0">
                    <a:pos x="csX166" y="csY166"/>
                  </a:cxn>
                  <a:cxn ang="0">
                    <a:pos x="csX167" y="csY167"/>
                  </a:cxn>
                  <a:cxn ang="0">
                    <a:pos x="csX168" y="csY168"/>
                  </a:cxn>
                  <a:cxn ang="0">
                    <a:pos x="csX169" y="csY169"/>
                  </a:cxn>
                  <a:cxn ang="0">
                    <a:pos x="csX170" y="csY170"/>
                  </a:cxn>
                  <a:cxn ang="0">
                    <a:pos x="csX171" y="csY171"/>
                  </a:cxn>
                  <a:cxn ang="0">
                    <a:pos x="csX172" y="csY172"/>
                  </a:cxn>
                  <a:cxn ang="0">
                    <a:pos x="csX173" y="csY173"/>
                  </a:cxn>
                  <a:cxn ang="0">
                    <a:pos x="csX174" y="csY174"/>
                  </a:cxn>
                  <a:cxn ang="0">
                    <a:pos x="csX175" y="csY175"/>
                  </a:cxn>
                  <a:cxn ang="0">
                    <a:pos x="csX176" y="csY176"/>
                  </a:cxn>
                  <a:cxn ang="0">
                    <a:pos x="csX177" y="csY177"/>
                  </a:cxn>
                  <a:cxn ang="0">
                    <a:pos x="csX178" y="csY178"/>
                  </a:cxn>
                  <a:cxn ang="0">
                    <a:pos x="csX179" y="csY179"/>
                  </a:cxn>
                  <a:cxn ang="0">
                    <a:pos x="csX180" y="csY180"/>
                  </a:cxn>
                  <a:cxn ang="0">
                    <a:pos x="csX181" y="csY181"/>
                  </a:cxn>
                  <a:cxn ang="0">
                    <a:pos x="csX182" y="csY182"/>
                  </a:cxn>
                  <a:cxn ang="0">
                    <a:pos x="csX183" y="csY183"/>
                  </a:cxn>
                </a:cxnLst>
                <a:rect l="l" t="t" r="r" b="b"/>
                <a:pathLst>
                  <a:path w="4060433" h="4875588">
                    <a:moveTo>
                      <a:pt x="3872436" y="2937746"/>
                    </a:moveTo>
                    <a:cubicBezTo>
                      <a:pt x="3782964" y="2886151"/>
                      <a:pt x="3676504" y="2872696"/>
                      <a:pt x="3577009" y="2900408"/>
                    </a:cubicBezTo>
                    <a:lnTo>
                      <a:pt x="3343227" y="2476584"/>
                    </a:lnTo>
                    <a:cubicBezTo>
                      <a:pt x="3329829" y="2452295"/>
                      <a:pt x="3304291" y="2437206"/>
                      <a:pt x="3276552" y="2437188"/>
                    </a:cubicBezTo>
                    <a:lnTo>
                      <a:pt x="2971752" y="2437189"/>
                    </a:lnTo>
                    <a:lnTo>
                      <a:pt x="2971752" y="2208589"/>
                    </a:lnTo>
                    <a:lnTo>
                      <a:pt x="3124152" y="2208589"/>
                    </a:lnTo>
                    <a:cubicBezTo>
                      <a:pt x="3166236" y="2208589"/>
                      <a:pt x="3200352" y="2174473"/>
                      <a:pt x="3200352" y="2132389"/>
                    </a:cubicBezTo>
                    <a:cubicBezTo>
                      <a:pt x="3200352" y="2090304"/>
                      <a:pt x="3166236" y="2056188"/>
                      <a:pt x="3124152" y="2056188"/>
                    </a:cubicBezTo>
                    <a:lnTo>
                      <a:pt x="2971752" y="2056188"/>
                    </a:lnTo>
                    <a:lnTo>
                      <a:pt x="2971752" y="1903788"/>
                    </a:lnTo>
                    <a:lnTo>
                      <a:pt x="3200352" y="1903788"/>
                    </a:lnTo>
                    <a:cubicBezTo>
                      <a:pt x="3242436" y="1903788"/>
                      <a:pt x="3276552" y="1869673"/>
                      <a:pt x="3276552" y="1827588"/>
                    </a:cubicBezTo>
                    <a:lnTo>
                      <a:pt x="3276552" y="1670997"/>
                    </a:lnTo>
                    <a:cubicBezTo>
                      <a:pt x="3289166" y="1673088"/>
                      <a:pt x="3301885" y="1674487"/>
                      <a:pt x="3314652" y="1675188"/>
                    </a:cubicBezTo>
                    <a:cubicBezTo>
                      <a:pt x="3503651" y="1675547"/>
                      <a:pt x="3657156" y="1522623"/>
                      <a:pt x="3657514" y="1333624"/>
                    </a:cubicBezTo>
                    <a:cubicBezTo>
                      <a:pt x="3657708" y="1231295"/>
                      <a:pt x="3612100" y="1134248"/>
                      <a:pt x="3533193" y="1069094"/>
                    </a:cubicBezTo>
                    <a:lnTo>
                      <a:pt x="3886685" y="715602"/>
                    </a:lnTo>
                    <a:cubicBezTo>
                      <a:pt x="3915922" y="685331"/>
                      <a:pt x="3915083" y="637091"/>
                      <a:pt x="3884812" y="607855"/>
                    </a:cubicBezTo>
                    <a:cubicBezTo>
                      <a:pt x="3855283" y="579335"/>
                      <a:pt x="3808468" y="579335"/>
                      <a:pt x="3778938" y="607855"/>
                    </a:cubicBezTo>
                    <a:lnTo>
                      <a:pt x="3388566" y="998228"/>
                    </a:lnTo>
                    <a:cubicBezTo>
                      <a:pt x="3364329" y="992567"/>
                      <a:pt x="3339540" y="989602"/>
                      <a:pt x="3314652" y="989388"/>
                    </a:cubicBezTo>
                    <a:cubicBezTo>
                      <a:pt x="3125274" y="989555"/>
                      <a:pt x="2971887" y="1143212"/>
                      <a:pt x="2972054" y="1332591"/>
                    </a:cubicBezTo>
                    <a:cubicBezTo>
                      <a:pt x="2972155" y="1446880"/>
                      <a:pt x="3029191" y="1553606"/>
                      <a:pt x="3124152" y="1617200"/>
                    </a:cubicBezTo>
                    <a:lnTo>
                      <a:pt x="3124152" y="1751388"/>
                    </a:lnTo>
                    <a:lnTo>
                      <a:pt x="2971752" y="1751388"/>
                    </a:lnTo>
                    <a:cubicBezTo>
                      <a:pt x="2971233" y="1612826"/>
                      <a:pt x="2877316" y="1492049"/>
                      <a:pt x="2743152" y="1457409"/>
                    </a:cubicBezTo>
                    <a:lnTo>
                      <a:pt x="2743152" y="1244049"/>
                    </a:lnTo>
                    <a:lnTo>
                      <a:pt x="3087881" y="800717"/>
                    </a:lnTo>
                    <a:cubicBezTo>
                      <a:pt x="3257159" y="884396"/>
                      <a:pt x="3462221" y="815003"/>
                      <a:pt x="3545899" y="645724"/>
                    </a:cubicBezTo>
                    <a:cubicBezTo>
                      <a:pt x="3610300" y="515445"/>
                      <a:pt x="3585307" y="358690"/>
                      <a:pt x="3483587" y="254897"/>
                    </a:cubicBezTo>
                    <a:cubicBezTo>
                      <a:pt x="3432731" y="202209"/>
                      <a:pt x="3366150" y="167448"/>
                      <a:pt x="3293849" y="155837"/>
                    </a:cubicBezTo>
                    <a:cubicBezTo>
                      <a:pt x="3290573" y="154998"/>
                      <a:pt x="3287220" y="154313"/>
                      <a:pt x="3283867" y="153779"/>
                    </a:cubicBezTo>
                    <a:cubicBezTo>
                      <a:pt x="3268804" y="151898"/>
                      <a:pt x="3253631" y="151033"/>
                      <a:pt x="3238452" y="151188"/>
                    </a:cubicBezTo>
                    <a:cubicBezTo>
                      <a:pt x="3049326" y="150934"/>
                      <a:pt x="2895803" y="304044"/>
                      <a:pt x="2895548" y="493170"/>
                    </a:cubicBezTo>
                    <a:cubicBezTo>
                      <a:pt x="2895445" y="570174"/>
                      <a:pt x="2921298" y="644965"/>
                      <a:pt x="2968933" y="705467"/>
                    </a:cubicBezTo>
                    <a:lnTo>
                      <a:pt x="2606754" y="1171202"/>
                    </a:lnTo>
                    <a:cubicBezTo>
                      <a:pt x="2596367" y="1184585"/>
                      <a:pt x="2590737" y="1201048"/>
                      <a:pt x="2590752" y="1217988"/>
                    </a:cubicBezTo>
                    <a:lnTo>
                      <a:pt x="2590752" y="1446588"/>
                    </a:lnTo>
                    <a:lnTo>
                      <a:pt x="2362152" y="1446588"/>
                    </a:lnTo>
                    <a:lnTo>
                      <a:pt x="2362152" y="1134168"/>
                    </a:lnTo>
                    <a:cubicBezTo>
                      <a:pt x="2568364" y="1092295"/>
                      <a:pt x="2701587" y="891182"/>
                      <a:pt x="2659714" y="684970"/>
                    </a:cubicBezTo>
                    <a:cubicBezTo>
                      <a:pt x="2629268" y="535035"/>
                      <a:pt x="2512087" y="417854"/>
                      <a:pt x="2362152" y="387408"/>
                    </a:cubicBezTo>
                    <a:lnTo>
                      <a:pt x="2362152" y="74988"/>
                    </a:lnTo>
                    <a:cubicBezTo>
                      <a:pt x="2362072" y="33494"/>
                      <a:pt x="2328369" y="-80"/>
                      <a:pt x="2286874" y="0"/>
                    </a:cubicBezTo>
                    <a:cubicBezTo>
                      <a:pt x="2286567" y="1"/>
                      <a:pt x="2286259" y="3"/>
                      <a:pt x="2285952" y="8"/>
                    </a:cubicBezTo>
                    <a:cubicBezTo>
                      <a:pt x="2243661" y="509"/>
                      <a:pt x="2209665" y="34980"/>
                      <a:pt x="2209752" y="77274"/>
                    </a:cubicBezTo>
                    <a:lnTo>
                      <a:pt x="2209752" y="387408"/>
                    </a:lnTo>
                    <a:cubicBezTo>
                      <a:pt x="2003540" y="429282"/>
                      <a:pt x="1870317" y="630394"/>
                      <a:pt x="1912190" y="836606"/>
                    </a:cubicBezTo>
                    <a:cubicBezTo>
                      <a:pt x="1942636" y="986542"/>
                      <a:pt x="2059816" y="1103723"/>
                      <a:pt x="2209752" y="1134168"/>
                    </a:cubicBezTo>
                    <a:lnTo>
                      <a:pt x="2209752" y="1446588"/>
                    </a:lnTo>
                    <a:lnTo>
                      <a:pt x="1981152" y="1446588"/>
                    </a:lnTo>
                    <a:lnTo>
                      <a:pt x="1981152" y="1294188"/>
                    </a:lnTo>
                    <a:cubicBezTo>
                      <a:pt x="1981152" y="1281552"/>
                      <a:pt x="1978010" y="1269114"/>
                      <a:pt x="1972008" y="1257993"/>
                    </a:cubicBezTo>
                    <a:lnTo>
                      <a:pt x="1650444" y="660966"/>
                    </a:lnTo>
                    <a:cubicBezTo>
                      <a:pt x="1715810" y="596987"/>
                      <a:pt x="1752621" y="509355"/>
                      <a:pt x="1752552" y="417888"/>
                    </a:cubicBezTo>
                    <a:cubicBezTo>
                      <a:pt x="1752360" y="292089"/>
                      <a:pt x="1683434" y="176453"/>
                      <a:pt x="1572872" y="116441"/>
                    </a:cubicBezTo>
                    <a:cubicBezTo>
                      <a:pt x="1407391" y="26449"/>
                      <a:pt x="1200289" y="87646"/>
                      <a:pt x="1110297" y="253128"/>
                    </a:cubicBezTo>
                    <a:cubicBezTo>
                      <a:pt x="1101082" y="270073"/>
                      <a:pt x="1093321" y="287769"/>
                      <a:pt x="1087097" y="306027"/>
                    </a:cubicBezTo>
                    <a:cubicBezTo>
                      <a:pt x="622277" y="621342"/>
                      <a:pt x="595683" y="1111308"/>
                      <a:pt x="577167" y="1471049"/>
                    </a:cubicBezTo>
                    <a:cubicBezTo>
                      <a:pt x="577147" y="1583089"/>
                      <a:pt x="563742" y="1694725"/>
                      <a:pt x="537238" y="1803585"/>
                    </a:cubicBezTo>
                    <a:cubicBezTo>
                      <a:pt x="464315" y="2022965"/>
                      <a:pt x="185651" y="2384992"/>
                      <a:pt x="69294" y="2530457"/>
                    </a:cubicBezTo>
                    <a:cubicBezTo>
                      <a:pt x="-40167" y="2667895"/>
                      <a:pt x="-17487" y="2868046"/>
                      <a:pt x="119951" y="2977507"/>
                    </a:cubicBezTo>
                    <a:cubicBezTo>
                      <a:pt x="176154" y="3022270"/>
                      <a:pt x="245855" y="3046689"/>
                      <a:pt x="317706" y="3046789"/>
                    </a:cubicBezTo>
                    <a:lnTo>
                      <a:pt x="530304" y="3046789"/>
                    </a:lnTo>
                    <a:cubicBezTo>
                      <a:pt x="527713" y="3224030"/>
                      <a:pt x="546306" y="3642672"/>
                      <a:pt x="761266" y="3874778"/>
                    </a:cubicBezTo>
                    <a:cubicBezTo>
                      <a:pt x="858914" y="3981738"/>
                      <a:pt x="998169" y="4041066"/>
                      <a:pt x="1142952" y="4037389"/>
                    </a:cubicBezTo>
                    <a:cubicBezTo>
                      <a:pt x="1315362" y="4031165"/>
                      <a:pt x="1487064" y="4012037"/>
                      <a:pt x="1656616" y="3980162"/>
                    </a:cubicBezTo>
                    <a:lnTo>
                      <a:pt x="1501701" y="4784987"/>
                    </a:lnTo>
                    <a:cubicBezTo>
                      <a:pt x="1493748" y="4826313"/>
                      <a:pt x="1520801" y="4866262"/>
                      <a:pt x="1562126" y="4874215"/>
                    </a:cubicBezTo>
                    <a:cubicBezTo>
                      <a:pt x="1566873" y="4875129"/>
                      <a:pt x="1571696" y="4875589"/>
                      <a:pt x="1576530" y="4875589"/>
                    </a:cubicBezTo>
                    <a:lnTo>
                      <a:pt x="3564588" y="4875589"/>
                    </a:lnTo>
                    <a:cubicBezTo>
                      <a:pt x="3606672" y="4875590"/>
                      <a:pt x="3640789" y="4841474"/>
                      <a:pt x="3640790" y="4799390"/>
                    </a:cubicBezTo>
                    <a:cubicBezTo>
                      <a:pt x="3640790" y="4794556"/>
                      <a:pt x="3640330" y="4789734"/>
                      <a:pt x="3639416" y="4784987"/>
                    </a:cubicBezTo>
                    <a:lnTo>
                      <a:pt x="3618080" y="4674497"/>
                    </a:lnTo>
                    <a:cubicBezTo>
                      <a:pt x="3552837" y="4333189"/>
                      <a:pt x="3563451" y="3981708"/>
                      <a:pt x="3649170" y="3644958"/>
                    </a:cubicBezTo>
                    <a:cubicBezTo>
                      <a:pt x="3659304" y="3645797"/>
                      <a:pt x="3669439" y="3647245"/>
                      <a:pt x="3679650" y="3647245"/>
                    </a:cubicBezTo>
                    <a:cubicBezTo>
                      <a:pt x="3890071" y="3647125"/>
                      <a:pt x="4060553" y="3476449"/>
                      <a:pt x="4060434" y="3266028"/>
                    </a:cubicBezTo>
                    <a:cubicBezTo>
                      <a:pt x="4060357" y="3131021"/>
                      <a:pt x="3988839" y="3006137"/>
                      <a:pt x="3872436" y="2937746"/>
                    </a:cubicBezTo>
                    <a:close/>
                    <a:moveTo>
                      <a:pt x="3314652" y="1141788"/>
                    </a:moveTo>
                    <a:cubicBezTo>
                      <a:pt x="3337581" y="1141611"/>
                      <a:pt x="3360328" y="1145881"/>
                      <a:pt x="3381632" y="1154361"/>
                    </a:cubicBezTo>
                    <a:lnTo>
                      <a:pt x="3382089" y="1154361"/>
                    </a:lnTo>
                    <a:lnTo>
                      <a:pt x="3383460" y="1154971"/>
                    </a:lnTo>
                    <a:cubicBezTo>
                      <a:pt x="3481391" y="1193426"/>
                      <a:pt x="3529606" y="1303988"/>
                      <a:pt x="3491151" y="1401919"/>
                    </a:cubicBezTo>
                    <a:cubicBezTo>
                      <a:pt x="3462628" y="1474557"/>
                      <a:pt x="3392688" y="1522452"/>
                      <a:pt x="3314652" y="1522788"/>
                    </a:cubicBezTo>
                    <a:cubicBezTo>
                      <a:pt x="3286386" y="1522982"/>
                      <a:pt x="3258456" y="1516645"/>
                      <a:pt x="3233042" y="1504272"/>
                    </a:cubicBezTo>
                    <a:cubicBezTo>
                      <a:pt x="3138058" y="1459025"/>
                      <a:pt x="3097738" y="1345346"/>
                      <a:pt x="3142984" y="1250362"/>
                    </a:cubicBezTo>
                    <a:cubicBezTo>
                      <a:pt x="3174530" y="1184138"/>
                      <a:pt x="3241298" y="1141910"/>
                      <a:pt x="3314652" y="1141788"/>
                    </a:cubicBezTo>
                    <a:close/>
                    <a:moveTo>
                      <a:pt x="3238452" y="303588"/>
                    </a:moveTo>
                    <a:cubicBezTo>
                      <a:pt x="3244395" y="303588"/>
                      <a:pt x="3250110" y="303588"/>
                      <a:pt x="3255749" y="304350"/>
                    </a:cubicBezTo>
                    <a:cubicBezTo>
                      <a:pt x="3258706" y="305107"/>
                      <a:pt x="3261710" y="305667"/>
                      <a:pt x="3264741" y="306027"/>
                    </a:cubicBezTo>
                    <a:cubicBezTo>
                      <a:pt x="3306396" y="311363"/>
                      <a:pt x="3344977" y="330774"/>
                      <a:pt x="3374088" y="361043"/>
                    </a:cubicBezTo>
                    <a:lnTo>
                      <a:pt x="3374621" y="361577"/>
                    </a:lnTo>
                    <a:cubicBezTo>
                      <a:pt x="3409514" y="396843"/>
                      <a:pt x="3429044" y="444478"/>
                      <a:pt x="3428952" y="494088"/>
                    </a:cubicBezTo>
                    <a:cubicBezTo>
                      <a:pt x="3428952" y="599299"/>
                      <a:pt x="3343662" y="684588"/>
                      <a:pt x="3238452" y="684588"/>
                    </a:cubicBezTo>
                    <a:cubicBezTo>
                      <a:pt x="3133415" y="684171"/>
                      <a:pt x="3048370" y="599125"/>
                      <a:pt x="3047952" y="494088"/>
                    </a:cubicBezTo>
                    <a:cubicBezTo>
                      <a:pt x="3047952" y="388878"/>
                      <a:pt x="3133242" y="303588"/>
                      <a:pt x="3238452" y="303588"/>
                    </a:cubicBezTo>
                    <a:close/>
                    <a:moveTo>
                      <a:pt x="2057352" y="760788"/>
                    </a:moveTo>
                    <a:cubicBezTo>
                      <a:pt x="2057352" y="634536"/>
                      <a:pt x="2159700" y="532188"/>
                      <a:pt x="2285952" y="532188"/>
                    </a:cubicBezTo>
                    <a:cubicBezTo>
                      <a:pt x="2412204" y="532188"/>
                      <a:pt x="2514552" y="634536"/>
                      <a:pt x="2514552" y="760788"/>
                    </a:cubicBezTo>
                    <a:cubicBezTo>
                      <a:pt x="2514552" y="887041"/>
                      <a:pt x="2412204" y="989388"/>
                      <a:pt x="2285952" y="989388"/>
                    </a:cubicBezTo>
                    <a:cubicBezTo>
                      <a:pt x="2159700" y="989388"/>
                      <a:pt x="2057352" y="887041"/>
                      <a:pt x="2057352" y="760788"/>
                    </a:cubicBezTo>
                    <a:close/>
                    <a:moveTo>
                      <a:pt x="2819352" y="1751388"/>
                    </a:moveTo>
                    <a:lnTo>
                      <a:pt x="2819352" y="2513389"/>
                    </a:lnTo>
                    <a:cubicBezTo>
                      <a:pt x="2819352" y="2597557"/>
                      <a:pt x="2751120" y="2665789"/>
                      <a:pt x="2666952" y="2665789"/>
                    </a:cubicBezTo>
                    <a:lnTo>
                      <a:pt x="1904952" y="2665789"/>
                    </a:lnTo>
                    <a:cubicBezTo>
                      <a:pt x="1820784" y="2665789"/>
                      <a:pt x="1752552" y="2597557"/>
                      <a:pt x="1752552" y="2513389"/>
                    </a:cubicBezTo>
                    <a:lnTo>
                      <a:pt x="1752552" y="1751388"/>
                    </a:lnTo>
                    <a:cubicBezTo>
                      <a:pt x="1752552" y="1667220"/>
                      <a:pt x="1820784" y="1598988"/>
                      <a:pt x="1904952" y="1598988"/>
                    </a:cubicBezTo>
                    <a:lnTo>
                      <a:pt x="2666952" y="1598988"/>
                    </a:lnTo>
                    <a:cubicBezTo>
                      <a:pt x="2751120" y="1598988"/>
                      <a:pt x="2819352" y="1667220"/>
                      <a:pt x="2819352" y="1751388"/>
                    </a:cubicBezTo>
                    <a:close/>
                    <a:moveTo>
                      <a:pt x="1409652" y="227388"/>
                    </a:moveTo>
                    <a:cubicBezTo>
                      <a:pt x="1441015" y="227370"/>
                      <a:pt x="1471881" y="235230"/>
                      <a:pt x="1499415" y="250248"/>
                    </a:cubicBezTo>
                    <a:lnTo>
                      <a:pt x="1499415" y="250248"/>
                    </a:lnTo>
                    <a:cubicBezTo>
                      <a:pt x="1591993" y="299791"/>
                      <a:pt x="1626879" y="415001"/>
                      <a:pt x="1577337" y="507578"/>
                    </a:cubicBezTo>
                    <a:cubicBezTo>
                      <a:pt x="1561803" y="536607"/>
                      <a:pt x="1538996" y="561104"/>
                      <a:pt x="1511150" y="578670"/>
                    </a:cubicBezTo>
                    <a:cubicBezTo>
                      <a:pt x="1480982" y="598356"/>
                      <a:pt x="1445673" y="608695"/>
                      <a:pt x="1409652" y="608388"/>
                    </a:cubicBezTo>
                    <a:cubicBezTo>
                      <a:pt x="1304441" y="608388"/>
                      <a:pt x="1219152" y="523099"/>
                      <a:pt x="1219152" y="417888"/>
                    </a:cubicBezTo>
                    <a:cubicBezTo>
                      <a:pt x="1219271" y="402444"/>
                      <a:pt x="1221371" y="387078"/>
                      <a:pt x="1225400" y="372168"/>
                    </a:cubicBezTo>
                    <a:cubicBezTo>
                      <a:pt x="1245772" y="286995"/>
                      <a:pt x="1322076" y="227037"/>
                      <a:pt x="1409652" y="227388"/>
                    </a:cubicBezTo>
                    <a:close/>
                    <a:moveTo>
                      <a:pt x="1668732" y="4723189"/>
                    </a:moveTo>
                    <a:lnTo>
                      <a:pt x="1827304" y="3899390"/>
                    </a:lnTo>
                    <a:cubicBezTo>
                      <a:pt x="1835258" y="3858065"/>
                      <a:pt x="1808205" y="3818116"/>
                      <a:pt x="1766880" y="3810161"/>
                    </a:cubicBezTo>
                    <a:cubicBezTo>
                      <a:pt x="1757109" y="3808281"/>
                      <a:pt x="1747063" y="3808332"/>
                      <a:pt x="1737312" y="3810312"/>
                    </a:cubicBezTo>
                    <a:cubicBezTo>
                      <a:pt x="1541299" y="3849794"/>
                      <a:pt x="1342639" y="3874754"/>
                      <a:pt x="1142952" y="3884988"/>
                    </a:cubicBezTo>
                    <a:cubicBezTo>
                      <a:pt x="1040730" y="3888566"/>
                      <a:pt x="942099" y="3847052"/>
                      <a:pt x="873204" y="3771450"/>
                    </a:cubicBezTo>
                    <a:cubicBezTo>
                      <a:pt x="646661" y="3526848"/>
                      <a:pt x="685142" y="2981866"/>
                      <a:pt x="685752" y="2976380"/>
                    </a:cubicBezTo>
                    <a:cubicBezTo>
                      <a:pt x="688950" y="2934417"/>
                      <a:pt x="657526" y="2897807"/>
                      <a:pt x="615564" y="2894609"/>
                    </a:cubicBezTo>
                    <a:cubicBezTo>
                      <a:pt x="613563" y="2894456"/>
                      <a:pt x="611558" y="2894383"/>
                      <a:pt x="609552" y="2894389"/>
                    </a:cubicBezTo>
                    <a:lnTo>
                      <a:pt x="317706" y="2894389"/>
                    </a:lnTo>
                    <a:cubicBezTo>
                      <a:pt x="226215" y="2894252"/>
                      <a:pt x="152158" y="2819973"/>
                      <a:pt x="152295" y="2728482"/>
                    </a:cubicBezTo>
                    <a:cubicBezTo>
                      <a:pt x="152351" y="2691187"/>
                      <a:pt x="164989" y="2655003"/>
                      <a:pt x="188166" y="2625783"/>
                    </a:cubicBezTo>
                    <a:cubicBezTo>
                      <a:pt x="339194" y="2437189"/>
                      <a:pt x="604142" y="2085678"/>
                      <a:pt x="681789" y="1851668"/>
                    </a:cubicBezTo>
                    <a:cubicBezTo>
                      <a:pt x="713370" y="1729928"/>
                      <a:pt x="729348" y="1604667"/>
                      <a:pt x="729338" y="1478897"/>
                    </a:cubicBezTo>
                    <a:cubicBezTo>
                      <a:pt x="745645" y="1162439"/>
                      <a:pt x="766600" y="776638"/>
                      <a:pt x="1079096" y="504147"/>
                    </a:cubicBezTo>
                    <a:cubicBezTo>
                      <a:pt x="1125005" y="686141"/>
                      <a:pt x="1309756" y="796460"/>
                      <a:pt x="1491750" y="750552"/>
                    </a:cubicBezTo>
                    <a:cubicBezTo>
                      <a:pt x="1501646" y="748056"/>
                      <a:pt x="1511425" y="745115"/>
                      <a:pt x="1521056" y="741738"/>
                    </a:cubicBezTo>
                    <a:lnTo>
                      <a:pt x="1828752" y="1313391"/>
                    </a:lnTo>
                    <a:lnTo>
                      <a:pt x="1828752" y="1457409"/>
                    </a:lnTo>
                    <a:cubicBezTo>
                      <a:pt x="1694588" y="1492049"/>
                      <a:pt x="1600671" y="1612826"/>
                      <a:pt x="1600152" y="1751388"/>
                    </a:cubicBezTo>
                    <a:lnTo>
                      <a:pt x="1295352" y="1751388"/>
                    </a:lnTo>
                    <a:cubicBezTo>
                      <a:pt x="1253268" y="1751388"/>
                      <a:pt x="1219152" y="1785504"/>
                      <a:pt x="1219152" y="1827588"/>
                    </a:cubicBezTo>
                    <a:cubicBezTo>
                      <a:pt x="1219152" y="1869673"/>
                      <a:pt x="1253268" y="1903788"/>
                      <a:pt x="1295352" y="1903788"/>
                    </a:cubicBezTo>
                    <a:lnTo>
                      <a:pt x="1600152" y="1903788"/>
                    </a:lnTo>
                    <a:lnTo>
                      <a:pt x="1600152" y="2056188"/>
                    </a:lnTo>
                    <a:lnTo>
                      <a:pt x="1142952" y="2056188"/>
                    </a:lnTo>
                    <a:cubicBezTo>
                      <a:pt x="1100868" y="2056188"/>
                      <a:pt x="1066752" y="2090304"/>
                      <a:pt x="1066752" y="2132389"/>
                    </a:cubicBezTo>
                    <a:cubicBezTo>
                      <a:pt x="1066752" y="2174473"/>
                      <a:pt x="1100868" y="2208589"/>
                      <a:pt x="1142952" y="2208589"/>
                    </a:cubicBezTo>
                    <a:lnTo>
                      <a:pt x="1600152" y="2208589"/>
                    </a:lnTo>
                    <a:lnTo>
                      <a:pt x="1600152" y="2360989"/>
                    </a:lnTo>
                    <a:lnTo>
                      <a:pt x="1295352" y="2360989"/>
                    </a:lnTo>
                    <a:cubicBezTo>
                      <a:pt x="1253268" y="2360989"/>
                      <a:pt x="1219152" y="2395104"/>
                      <a:pt x="1219152" y="2437189"/>
                    </a:cubicBezTo>
                    <a:cubicBezTo>
                      <a:pt x="1219152" y="2479273"/>
                      <a:pt x="1253268" y="2513389"/>
                      <a:pt x="1295352" y="2513389"/>
                    </a:cubicBezTo>
                    <a:lnTo>
                      <a:pt x="1600152" y="2513389"/>
                    </a:lnTo>
                    <a:cubicBezTo>
                      <a:pt x="1600152" y="2681725"/>
                      <a:pt x="1736615" y="2818189"/>
                      <a:pt x="1904952" y="2818189"/>
                    </a:cubicBezTo>
                    <a:lnTo>
                      <a:pt x="1904952" y="3046789"/>
                    </a:lnTo>
                    <a:cubicBezTo>
                      <a:pt x="1904952" y="3088873"/>
                      <a:pt x="1939068" y="3122989"/>
                      <a:pt x="1981152" y="3122989"/>
                    </a:cubicBezTo>
                    <a:cubicBezTo>
                      <a:pt x="2023236" y="3122989"/>
                      <a:pt x="2057352" y="3088873"/>
                      <a:pt x="2057352" y="3046789"/>
                    </a:cubicBezTo>
                    <a:lnTo>
                      <a:pt x="2057352" y="2818189"/>
                    </a:lnTo>
                    <a:lnTo>
                      <a:pt x="2209752" y="2818189"/>
                    </a:lnTo>
                    <a:lnTo>
                      <a:pt x="2209752" y="3199189"/>
                    </a:lnTo>
                    <a:cubicBezTo>
                      <a:pt x="2209752" y="3241273"/>
                      <a:pt x="2243868" y="3275389"/>
                      <a:pt x="2285952" y="3275389"/>
                    </a:cubicBezTo>
                    <a:cubicBezTo>
                      <a:pt x="2328036" y="3275389"/>
                      <a:pt x="2362152" y="3241273"/>
                      <a:pt x="2362152" y="3199189"/>
                    </a:cubicBezTo>
                    <a:lnTo>
                      <a:pt x="2362152" y="2818189"/>
                    </a:lnTo>
                    <a:lnTo>
                      <a:pt x="2514552" y="2818189"/>
                    </a:lnTo>
                    <a:lnTo>
                      <a:pt x="2514552" y="3046789"/>
                    </a:lnTo>
                    <a:cubicBezTo>
                      <a:pt x="2514552" y="3088873"/>
                      <a:pt x="2548668" y="3122989"/>
                      <a:pt x="2590752" y="3122989"/>
                    </a:cubicBezTo>
                    <a:cubicBezTo>
                      <a:pt x="2632836" y="3122989"/>
                      <a:pt x="2666952" y="3088873"/>
                      <a:pt x="2666952" y="3046789"/>
                    </a:cubicBezTo>
                    <a:lnTo>
                      <a:pt x="2666952" y="2818189"/>
                    </a:lnTo>
                    <a:cubicBezTo>
                      <a:pt x="2805515" y="2817669"/>
                      <a:pt x="2926292" y="2723753"/>
                      <a:pt x="2960932" y="2589589"/>
                    </a:cubicBezTo>
                    <a:lnTo>
                      <a:pt x="3231594" y="2589589"/>
                    </a:lnTo>
                    <a:lnTo>
                      <a:pt x="3441296" y="2969827"/>
                    </a:lnTo>
                    <a:cubicBezTo>
                      <a:pt x="3351060" y="3041731"/>
                      <a:pt x="3298542" y="3150863"/>
                      <a:pt x="3298650" y="3266245"/>
                    </a:cubicBezTo>
                    <a:cubicBezTo>
                      <a:pt x="3299532" y="3407388"/>
                      <a:pt x="3377976" y="3536607"/>
                      <a:pt x="3502790" y="3602515"/>
                    </a:cubicBezTo>
                    <a:cubicBezTo>
                      <a:pt x="3410387" y="3962432"/>
                      <a:pt x="3398652" y="4338320"/>
                      <a:pt x="3468423" y="4703300"/>
                    </a:cubicBezTo>
                    <a:lnTo>
                      <a:pt x="3472234" y="4723189"/>
                    </a:lnTo>
                    <a:close/>
                    <a:moveTo>
                      <a:pt x="3679650" y="3494845"/>
                    </a:moveTo>
                    <a:cubicBezTo>
                      <a:pt x="3657561" y="3494878"/>
                      <a:pt x="3635594" y="3491564"/>
                      <a:pt x="3614499" y="3485015"/>
                    </a:cubicBezTo>
                    <a:cubicBezTo>
                      <a:pt x="3493499" y="3448977"/>
                      <a:pt x="3424625" y="3321673"/>
                      <a:pt x="3460662" y="3200673"/>
                    </a:cubicBezTo>
                    <a:cubicBezTo>
                      <a:pt x="3478508" y="3140757"/>
                      <a:pt x="3520112" y="3090765"/>
                      <a:pt x="3575789" y="3062333"/>
                    </a:cubicBezTo>
                    <a:cubicBezTo>
                      <a:pt x="3608044" y="3046209"/>
                      <a:pt x="3643590" y="3037759"/>
                      <a:pt x="3679650" y="3037645"/>
                    </a:cubicBezTo>
                    <a:cubicBezTo>
                      <a:pt x="3720263" y="3037543"/>
                      <a:pt x="3760150" y="3048416"/>
                      <a:pt x="3795093" y="3069115"/>
                    </a:cubicBezTo>
                    <a:cubicBezTo>
                      <a:pt x="3903964" y="3133042"/>
                      <a:pt x="3940400" y="3273122"/>
                      <a:pt x="3876473" y="3381994"/>
                    </a:cubicBezTo>
                    <a:cubicBezTo>
                      <a:pt x="3835479" y="3451811"/>
                      <a:pt x="3760613" y="3494736"/>
                      <a:pt x="3679650" y="34948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423730A0-0961-732F-79D9-02B0D41DB309}"/>
                </a:ext>
              </a:extLst>
            </p:cNvPr>
            <p:cNvSpPr txBox="1"/>
            <p:nvPr/>
          </p:nvSpPr>
          <p:spPr>
            <a:xfrm>
              <a:off x="9914578" y="2346829"/>
              <a:ext cx="149857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>
                <a:buNone/>
              </a:pP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Agentes</a:t>
              </a:r>
              <a:b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pt-BR" b="1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Inteligentes</a:t>
              </a:r>
            </a:p>
          </p:txBody>
        </p:sp>
      </p:grpSp>
      <p:cxnSp>
        <p:nvCxnSpPr>
          <p:cNvPr id="44" name="Conector reto 43">
            <a:extLst>
              <a:ext uri="{FF2B5EF4-FFF2-40B4-BE49-F238E27FC236}">
                <a16:creationId xmlns:a16="http://schemas.microsoft.com/office/drawing/2014/main" id="{9B464709-7F70-C6D5-E735-033865674D51}"/>
              </a:ext>
            </a:extLst>
          </p:cNvPr>
          <p:cNvCxnSpPr/>
          <p:nvPr/>
        </p:nvCxnSpPr>
        <p:spPr>
          <a:xfrm>
            <a:off x="4072314" y="3180425"/>
            <a:ext cx="4048959" cy="0"/>
          </a:xfrm>
          <a:prstGeom prst="line">
            <a:avLst/>
          </a:prstGeom>
          <a:ln>
            <a:solidFill>
              <a:srgbClr val="F796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5" name="Picture 11">
            <a:extLst>
              <a:ext uri="{FF2B5EF4-FFF2-40B4-BE49-F238E27FC236}">
                <a16:creationId xmlns:a16="http://schemas.microsoft.com/office/drawing/2014/main" id="{3DE8A198-BE0A-FF1B-0765-0B97FA8B4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745" y="5953937"/>
            <a:ext cx="1567472" cy="39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IBM | Wallaroo.AI">
            <a:extLst>
              <a:ext uri="{FF2B5EF4-FFF2-40B4-BE49-F238E27FC236}">
                <a16:creationId xmlns:a16="http://schemas.microsoft.com/office/drawing/2014/main" id="{01783C0F-6C5C-2FF6-48DB-4654081329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96" t="25277" r="15903" b="25371"/>
          <a:stretch>
            <a:fillRect/>
          </a:stretch>
        </p:blipFill>
        <p:spPr bwMode="auto">
          <a:xfrm>
            <a:off x="10168544" y="3685466"/>
            <a:ext cx="1077013" cy="64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UiPath | CGI Norge">
            <a:extLst>
              <a:ext uri="{FF2B5EF4-FFF2-40B4-BE49-F238E27FC236}">
                <a16:creationId xmlns:a16="http://schemas.microsoft.com/office/drawing/2014/main" id="{9FE1DBD5-40EC-A784-651D-33BE879CC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267" y="5816480"/>
            <a:ext cx="2359429" cy="49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Next Level Partnerships | Roboyo">
            <a:extLst>
              <a:ext uri="{FF2B5EF4-FFF2-40B4-BE49-F238E27FC236}">
                <a16:creationId xmlns:a16="http://schemas.microsoft.com/office/drawing/2014/main" id="{E718E9C6-C323-68BE-0B5C-DC61CE7C6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5751" y="5761804"/>
            <a:ext cx="1641156" cy="61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GESTÃO DE PROCESSOS E EXCELÊNCIA OPERACIONAL EM SAÚDE - Anahp">
            <a:extLst>
              <a:ext uri="{FF2B5EF4-FFF2-40B4-BE49-F238E27FC236}">
                <a16:creationId xmlns:a16="http://schemas.microsoft.com/office/drawing/2014/main" id="{64646545-36BC-CB5E-0D53-3124FEABAB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1" t="35803" r="16301" b="25340"/>
          <a:stretch>
            <a:fillRect/>
          </a:stretch>
        </p:blipFill>
        <p:spPr bwMode="auto">
          <a:xfrm>
            <a:off x="2044663" y="4863442"/>
            <a:ext cx="1931654" cy="47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Microsoft Partner | Konabos">
            <a:extLst>
              <a:ext uri="{FF2B5EF4-FFF2-40B4-BE49-F238E27FC236}">
                <a16:creationId xmlns:a16="http://schemas.microsoft.com/office/drawing/2014/main" id="{34435257-B04E-04C3-A02E-2C2C2B44F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990" y="3795760"/>
            <a:ext cx="1913264" cy="49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Governance">
            <a:extLst>
              <a:ext uri="{FF2B5EF4-FFF2-40B4-BE49-F238E27FC236}">
                <a16:creationId xmlns:a16="http://schemas.microsoft.com/office/drawing/2014/main" id="{EAAC5813-A364-2875-5749-6C4584BA4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840" y="4862456"/>
            <a:ext cx="1935939" cy="54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Sydle One – Software BRASIL">
            <a:extLst>
              <a:ext uri="{FF2B5EF4-FFF2-40B4-BE49-F238E27FC236}">
                <a16:creationId xmlns:a16="http://schemas.microsoft.com/office/drawing/2014/main" id="{5D3A0801-B781-09C5-678E-55D4A8D0D7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61" b="58620"/>
          <a:stretch>
            <a:fillRect/>
          </a:stretch>
        </p:blipFill>
        <p:spPr bwMode="auto">
          <a:xfrm>
            <a:off x="4967247" y="4958732"/>
            <a:ext cx="2146970" cy="31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89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A06B9-4E30-1E4B-D821-293E43D7C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Pessoas sentadas em frente a computador&#10;&#10;O conteúdo gerado por IA pode estar incorreto.">
            <a:extLst>
              <a:ext uri="{FF2B5EF4-FFF2-40B4-BE49-F238E27FC236}">
                <a16:creationId xmlns:a16="http://schemas.microsoft.com/office/drawing/2014/main" id="{628134C5-7AF0-3D75-2C08-D9B4F99D24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84" r="-746" b="3364"/>
          <a:stretch>
            <a:fillRect/>
          </a:stretch>
        </p:blipFill>
        <p:spPr>
          <a:xfrm flipH="1">
            <a:off x="4549913" y="0"/>
            <a:ext cx="7672432" cy="6858000"/>
          </a:xfrm>
          <a:prstGeom prst="rect">
            <a:avLst/>
          </a:prstGeom>
        </p:spPr>
      </p:pic>
      <p:sp>
        <p:nvSpPr>
          <p:cNvPr id="13" name="TextBox 14">
            <a:extLst>
              <a:ext uri="{FF2B5EF4-FFF2-40B4-BE49-F238E27FC236}">
                <a16:creationId xmlns:a16="http://schemas.microsoft.com/office/drawing/2014/main" id="{96E12ACF-A7EA-6728-A6FA-F6661A54AD66}"/>
              </a:ext>
            </a:extLst>
          </p:cNvPr>
          <p:cNvSpPr txBox="1"/>
          <p:nvPr/>
        </p:nvSpPr>
        <p:spPr>
          <a:xfrm>
            <a:off x="0" y="1657327"/>
            <a:ext cx="4720339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585">
              <a:lnSpc>
                <a:spcPts val="3775"/>
              </a:lnSpc>
              <a:defRPr/>
            </a:pPr>
            <a:r>
              <a:rPr lang="en-US" sz="3400" b="1" err="1">
                <a:solidFill>
                  <a:prstClr val="white"/>
                </a:solidFill>
                <a:latin typeface="Arial"/>
                <a:ea typeface="Open Sans Bold Bold"/>
                <a:cs typeface="Segoe UI" panose="020B0502040204020203" pitchFamily="34" charset="0"/>
                <a:sym typeface="Open Sans Bold Bold"/>
              </a:rPr>
              <a:t>Trabalho</a:t>
            </a:r>
            <a:r>
              <a:rPr lang="en-US" sz="3400" b="1">
                <a:solidFill>
                  <a:prstClr val="white"/>
                </a:solidFill>
                <a:latin typeface="Arial"/>
                <a:ea typeface="Open Sans Bold Bold"/>
                <a:cs typeface="Segoe UI" panose="020B0502040204020203" pitchFamily="34" charset="0"/>
                <a:sym typeface="Open Sans Bold Bold"/>
              </a:rPr>
              <a:t> </a:t>
            </a:r>
            <a:r>
              <a:rPr lang="en-US" sz="3400" b="1" err="1">
                <a:solidFill>
                  <a:prstClr val="white"/>
                </a:solidFill>
                <a:latin typeface="Arial"/>
                <a:ea typeface="Open Sans Bold Bold"/>
                <a:cs typeface="Segoe UI" panose="020B0502040204020203" pitchFamily="34" charset="0"/>
                <a:sym typeface="Open Sans Bold Bold"/>
              </a:rPr>
              <a:t>Inteligente</a:t>
            </a:r>
            <a:endParaRPr lang="en-US" sz="3400" b="1">
              <a:solidFill>
                <a:prstClr val="white"/>
              </a:solidFill>
              <a:latin typeface="Arial"/>
              <a:ea typeface="Open Sans Bold Bold"/>
              <a:cs typeface="Segoe UI" panose="020B0502040204020203" pitchFamily="34" charset="0"/>
              <a:sym typeface="Open Sans Bold Bold"/>
            </a:endParaRP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DA79DCF8-613A-E5EC-DDDE-39304DF08595}"/>
              </a:ext>
            </a:extLst>
          </p:cNvPr>
          <p:cNvSpPr txBox="1"/>
          <p:nvPr/>
        </p:nvSpPr>
        <p:spPr>
          <a:xfrm>
            <a:off x="-16105" y="4155585"/>
            <a:ext cx="2201056" cy="1077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09585">
              <a:defRPr/>
            </a:pPr>
            <a:r>
              <a:rPr lang="pt-BR" sz="2133" b="1">
                <a:solidFill>
                  <a:prstClr val="white"/>
                </a:solidFill>
                <a:latin typeface="Arial"/>
              </a:rPr>
              <a:t>Automatizar</a:t>
            </a:r>
            <a:r>
              <a:rPr lang="pt-BR" sz="2133">
                <a:solidFill>
                  <a:prstClr val="white"/>
                </a:solidFill>
                <a:latin typeface="Arial"/>
              </a:rPr>
              <a:t> </a:t>
            </a:r>
            <a:br>
              <a:rPr lang="pt-BR" sz="2133">
                <a:solidFill>
                  <a:prstClr val="white"/>
                </a:solidFill>
                <a:latin typeface="Arial"/>
              </a:rPr>
            </a:br>
            <a:r>
              <a:rPr lang="pt-BR" sz="2133">
                <a:solidFill>
                  <a:prstClr val="white"/>
                </a:solidFill>
                <a:latin typeface="Arial"/>
              </a:rPr>
              <a:t>o que é </a:t>
            </a:r>
            <a:r>
              <a:rPr lang="pt-BR" sz="2133" b="1">
                <a:solidFill>
                  <a:prstClr val="white"/>
                </a:solidFill>
                <a:latin typeface="Arial"/>
              </a:rPr>
              <a:t>repetitivo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24E59BEE-456F-4629-4ACB-C09182CFAEDD}"/>
              </a:ext>
            </a:extLst>
          </p:cNvPr>
          <p:cNvSpPr txBox="1"/>
          <p:nvPr/>
        </p:nvSpPr>
        <p:spPr>
          <a:xfrm>
            <a:off x="2380363" y="4120549"/>
            <a:ext cx="2265680" cy="107702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pPr defTabSz="609585">
              <a:defRPr/>
            </a:pPr>
            <a:r>
              <a:rPr lang="pt-BR" sz="2133" b="1">
                <a:solidFill>
                  <a:prstClr val="white"/>
                </a:solidFill>
                <a:latin typeface="Arial"/>
              </a:rPr>
              <a:t>Focar </a:t>
            </a:r>
            <a:br>
              <a:rPr lang="pt-BR" sz="2133">
                <a:solidFill>
                  <a:prstClr val="white"/>
                </a:solidFill>
                <a:latin typeface="Arial"/>
              </a:rPr>
            </a:br>
            <a:r>
              <a:rPr lang="pt-BR" sz="2133">
                <a:solidFill>
                  <a:prstClr val="white"/>
                </a:solidFill>
                <a:latin typeface="Arial"/>
              </a:rPr>
              <a:t>no que é </a:t>
            </a:r>
            <a:r>
              <a:rPr lang="pt-BR" sz="2133" b="1">
                <a:solidFill>
                  <a:prstClr val="white"/>
                </a:solidFill>
                <a:latin typeface="Arial"/>
              </a:rPr>
              <a:t>estratégico</a:t>
            </a:r>
          </a:p>
        </p:txBody>
      </p:sp>
      <p:pic>
        <p:nvPicPr>
          <p:cNvPr id="41" name="Gráfico 40" descr="Luzes acesas estrutura de tópicos">
            <a:extLst>
              <a:ext uri="{FF2B5EF4-FFF2-40B4-BE49-F238E27FC236}">
                <a16:creationId xmlns:a16="http://schemas.microsoft.com/office/drawing/2014/main" id="{5A669024-8D61-5C98-EFFF-08737BCC20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2704" y="2219952"/>
            <a:ext cx="895317" cy="895317"/>
          </a:xfrm>
          <a:prstGeom prst="rect">
            <a:avLst/>
          </a:prstGeom>
        </p:spPr>
      </p:pic>
      <p:sp>
        <p:nvSpPr>
          <p:cNvPr id="42" name="Forma Livre: Forma 41">
            <a:extLst>
              <a:ext uri="{FF2B5EF4-FFF2-40B4-BE49-F238E27FC236}">
                <a16:creationId xmlns:a16="http://schemas.microsoft.com/office/drawing/2014/main" id="{271560ED-D114-441E-FC45-4C277B3D36F5}"/>
              </a:ext>
            </a:extLst>
          </p:cNvPr>
          <p:cNvSpPr/>
          <p:nvPr/>
        </p:nvSpPr>
        <p:spPr>
          <a:xfrm rot="619900">
            <a:off x="2631697" y="3112170"/>
            <a:ext cx="1035847" cy="892721"/>
          </a:xfrm>
          <a:custGeom>
            <a:avLst/>
            <a:gdLst>
              <a:gd name="csX0" fmla="*/ 0 w 1035847"/>
              <a:gd name="csY0" fmla="*/ 0 h 892721"/>
              <a:gd name="csX1" fmla="*/ 668525 w 1035847"/>
              <a:gd name="csY1" fmla="*/ 208781 h 892721"/>
              <a:gd name="csX2" fmla="*/ 1035847 w 1035847"/>
              <a:gd name="csY2" fmla="*/ 892721 h 89272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35847" h="892721" extrusionOk="0">
                <a:moveTo>
                  <a:pt x="0" y="0"/>
                </a:moveTo>
                <a:cubicBezTo>
                  <a:pt x="214794" y="27330"/>
                  <a:pt x="473643" y="74537"/>
                  <a:pt x="668525" y="208781"/>
                </a:cubicBezTo>
                <a:cubicBezTo>
                  <a:pt x="834552" y="332264"/>
                  <a:pt x="957827" y="571671"/>
                  <a:pt x="1035847" y="892721"/>
                </a:cubicBezTo>
              </a:path>
            </a:pathLst>
          </a:custGeom>
          <a:noFill/>
          <a:ln>
            <a:solidFill>
              <a:schemeClr val="bg1"/>
            </a:solidFill>
            <a:headEnd type="none" w="med" len="med"/>
            <a:tailEnd type="arrow" w="lg" len="lg"/>
            <a:extLst>
              <a:ext uri="{C807C97D-BFC1-408E-A445-0C87EB9F89A2}">
                <ask:lineSketchStyleProps xmlns:ask="http://schemas.microsoft.com/office/drawing/2018/sketchyshapes" sd="2116632749">
                  <a:custGeom>
                    <a:avLst/>
                    <a:gdLst>
                      <a:gd name="connsiteX0" fmla="*/ 0 w 2148840"/>
                      <a:gd name="connsiteY0" fmla="*/ 0 h 1889760"/>
                      <a:gd name="connsiteX1" fmla="*/ 1386840 w 2148840"/>
                      <a:gd name="connsiteY1" fmla="*/ 441960 h 1889760"/>
                      <a:gd name="connsiteX2" fmla="*/ 2148840 w 2148840"/>
                      <a:gd name="connsiteY2" fmla="*/ 1889760 h 188976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2148840" h="1889760">
                        <a:moveTo>
                          <a:pt x="0" y="0"/>
                        </a:moveTo>
                        <a:cubicBezTo>
                          <a:pt x="514350" y="63500"/>
                          <a:pt x="1028700" y="127000"/>
                          <a:pt x="1386840" y="441960"/>
                        </a:cubicBezTo>
                        <a:cubicBezTo>
                          <a:pt x="1744980" y="756920"/>
                          <a:pt x="1946910" y="1323340"/>
                          <a:pt x="2148840" y="1889760"/>
                        </a:cubicBezTo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1200">
              <a:solidFill>
                <a:prstClr val="white"/>
              </a:solidFill>
              <a:latin typeface="Arial"/>
            </a:endParaRPr>
          </a:p>
        </p:txBody>
      </p:sp>
      <p:sp>
        <p:nvSpPr>
          <p:cNvPr id="45" name="Forma Livre: Forma 44">
            <a:extLst>
              <a:ext uri="{FF2B5EF4-FFF2-40B4-BE49-F238E27FC236}">
                <a16:creationId xmlns:a16="http://schemas.microsoft.com/office/drawing/2014/main" id="{A9D71B72-88D6-732A-2F63-FA86D1930848}"/>
              </a:ext>
            </a:extLst>
          </p:cNvPr>
          <p:cNvSpPr/>
          <p:nvPr/>
        </p:nvSpPr>
        <p:spPr>
          <a:xfrm rot="21213005" flipH="1">
            <a:off x="1076214" y="3063656"/>
            <a:ext cx="1035847" cy="944793"/>
          </a:xfrm>
          <a:custGeom>
            <a:avLst/>
            <a:gdLst>
              <a:gd name="csX0" fmla="*/ 0 w 1035847"/>
              <a:gd name="csY0" fmla="*/ 0 h 944793"/>
              <a:gd name="csX1" fmla="*/ 668525 w 1035847"/>
              <a:gd name="csY1" fmla="*/ 220959 h 944793"/>
              <a:gd name="csX2" fmla="*/ 1035847 w 1035847"/>
              <a:gd name="csY2" fmla="*/ 944793 h 9447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35847" h="944793" extrusionOk="0">
                <a:moveTo>
                  <a:pt x="0" y="0"/>
                </a:moveTo>
                <a:cubicBezTo>
                  <a:pt x="230461" y="30341"/>
                  <a:pt x="457952" y="88297"/>
                  <a:pt x="668525" y="220959"/>
                </a:cubicBezTo>
                <a:cubicBezTo>
                  <a:pt x="835149" y="355402"/>
                  <a:pt x="943849" y="646822"/>
                  <a:pt x="1035847" y="944793"/>
                </a:cubicBezTo>
              </a:path>
            </a:pathLst>
          </a:custGeom>
          <a:noFill/>
          <a:ln>
            <a:solidFill>
              <a:schemeClr val="bg1"/>
            </a:solidFill>
            <a:headEnd type="none" w="med" len="med"/>
            <a:tailEnd type="arrow" w="lg" len="lg"/>
            <a:extLst>
              <a:ext uri="{C807C97D-BFC1-408E-A445-0C87EB9F89A2}">
                <ask:lineSketchStyleProps xmlns:ask="http://schemas.microsoft.com/office/drawing/2018/sketchyshapes" sd="2116632749">
                  <a:custGeom>
                    <a:avLst/>
                    <a:gdLst>
                      <a:gd name="connsiteX0" fmla="*/ 0 w 2148840"/>
                      <a:gd name="connsiteY0" fmla="*/ 0 h 1889760"/>
                      <a:gd name="connsiteX1" fmla="*/ 1386840 w 2148840"/>
                      <a:gd name="connsiteY1" fmla="*/ 441960 h 1889760"/>
                      <a:gd name="connsiteX2" fmla="*/ 2148840 w 2148840"/>
                      <a:gd name="connsiteY2" fmla="*/ 1889760 h 188976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2148840" h="1889760">
                        <a:moveTo>
                          <a:pt x="0" y="0"/>
                        </a:moveTo>
                        <a:cubicBezTo>
                          <a:pt x="514350" y="63500"/>
                          <a:pt x="1028700" y="127000"/>
                          <a:pt x="1386840" y="441960"/>
                        </a:cubicBezTo>
                        <a:cubicBezTo>
                          <a:pt x="1744980" y="756920"/>
                          <a:pt x="1946910" y="1323340"/>
                          <a:pt x="2148840" y="1889760"/>
                        </a:cubicBezTo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1200">
              <a:solidFill>
                <a:prstClr val="white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724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5B46F-7C78-4915-7BEC-27F9643CA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robot with headphones&#10;&#10;Description automatically generated">
            <a:extLst>
              <a:ext uri="{FF2B5EF4-FFF2-40B4-BE49-F238E27FC236}">
                <a16:creationId xmlns:a16="http://schemas.microsoft.com/office/drawing/2014/main" id="{EDE29FC1-40BE-CF53-70CA-75FA6E0535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49" b="17595"/>
          <a:stretch>
            <a:fillRect/>
          </a:stretch>
        </p:blipFill>
        <p:spPr>
          <a:xfrm>
            <a:off x="2242272" y="1262940"/>
            <a:ext cx="1682837" cy="1152000"/>
          </a:xfrm>
          <a:prstGeom prst="rect">
            <a:avLst/>
          </a:prstGeom>
        </p:spPr>
      </p:pic>
      <p:pic>
        <p:nvPicPr>
          <p:cNvPr id="10" name="Picture 9" descr="A robot holding a piece of paper&#10;&#10;Description automatically generated">
            <a:extLst>
              <a:ext uri="{FF2B5EF4-FFF2-40B4-BE49-F238E27FC236}">
                <a16:creationId xmlns:a16="http://schemas.microsoft.com/office/drawing/2014/main" id="{4E48B1B3-DBD3-2229-431F-C0BFAE103E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9" b="15654"/>
          <a:stretch>
            <a:fillRect/>
          </a:stretch>
        </p:blipFill>
        <p:spPr>
          <a:xfrm>
            <a:off x="4156455" y="1262940"/>
            <a:ext cx="1561461" cy="1152000"/>
          </a:xfrm>
          <a:prstGeom prst="rect">
            <a:avLst/>
          </a:prstGeom>
        </p:spPr>
      </p:pic>
      <p:pic>
        <p:nvPicPr>
          <p:cNvPr id="12" name="Picture 11" descr="A robot with blue eyes and a black background&#10;&#10;Description automatically generated">
            <a:extLst>
              <a:ext uri="{FF2B5EF4-FFF2-40B4-BE49-F238E27FC236}">
                <a16:creationId xmlns:a16="http://schemas.microsoft.com/office/drawing/2014/main" id="{B74C5898-7156-D02C-5E60-B5FB23070C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14" b="10208"/>
          <a:stretch>
            <a:fillRect/>
          </a:stretch>
        </p:blipFill>
        <p:spPr>
          <a:xfrm>
            <a:off x="6073046" y="1262940"/>
            <a:ext cx="1561461" cy="1152000"/>
          </a:xfrm>
          <a:prstGeom prst="rect">
            <a:avLst/>
          </a:prstGeom>
        </p:spPr>
      </p:pic>
      <p:pic>
        <p:nvPicPr>
          <p:cNvPr id="14" name="Picture 13" descr="A robot with blue eyes and a chat bubble&#10;&#10;Description automatically generated">
            <a:extLst>
              <a:ext uri="{FF2B5EF4-FFF2-40B4-BE49-F238E27FC236}">
                <a16:creationId xmlns:a16="http://schemas.microsoft.com/office/drawing/2014/main" id="{8DE6A934-B4D8-DA49-A1A7-9A420C9B25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8" b="14855"/>
          <a:stretch>
            <a:fillRect/>
          </a:stretch>
        </p:blipFill>
        <p:spPr>
          <a:xfrm>
            <a:off x="8018851" y="1262940"/>
            <a:ext cx="1561461" cy="1152000"/>
          </a:xfrm>
          <a:prstGeom prst="rect">
            <a:avLst/>
          </a:prstGeom>
        </p:spPr>
      </p:pic>
      <p:pic>
        <p:nvPicPr>
          <p:cNvPr id="17" name="Picture 16" descr="A robot with a black background&#10;&#10;Description automatically generated">
            <a:extLst>
              <a:ext uri="{FF2B5EF4-FFF2-40B4-BE49-F238E27FC236}">
                <a16:creationId xmlns:a16="http://schemas.microsoft.com/office/drawing/2014/main" id="{31C5C23B-003D-E393-A0E7-73B8DB17C8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40" b="22108"/>
          <a:stretch>
            <a:fillRect/>
          </a:stretch>
        </p:blipFill>
        <p:spPr>
          <a:xfrm>
            <a:off x="9559671" y="1262940"/>
            <a:ext cx="1838707" cy="1152000"/>
          </a:xfrm>
          <a:prstGeom prst="rect">
            <a:avLst/>
          </a:prstGeom>
        </p:spPr>
      </p:pic>
      <p:pic>
        <p:nvPicPr>
          <p:cNvPr id="3" name="Picture 2" descr="A robot holding a paper&#10;&#10;Description automatically generated">
            <a:extLst>
              <a:ext uri="{FF2B5EF4-FFF2-40B4-BE49-F238E27FC236}">
                <a16:creationId xmlns:a16="http://schemas.microsoft.com/office/drawing/2014/main" id="{5C44176C-80F4-3018-2D20-31A4775ABC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37" y="3187485"/>
            <a:ext cx="1152000" cy="115200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A907E17-6D32-8BF8-1A7C-2C9C8ED12E73}"/>
              </a:ext>
            </a:extLst>
          </p:cNvPr>
          <p:cNvSpPr txBox="1"/>
          <p:nvPr/>
        </p:nvSpPr>
        <p:spPr>
          <a:xfrm>
            <a:off x="399405" y="2450846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Aprendizado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60BE357-BA8E-73C5-69D4-574457B15651}"/>
              </a:ext>
            </a:extLst>
          </p:cNvPr>
          <p:cNvSpPr txBox="1"/>
          <p:nvPr/>
        </p:nvSpPr>
        <p:spPr>
          <a:xfrm>
            <a:off x="2180775" y="2452323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Audição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9DDBED6-32AB-00E3-4DD0-0014B7721481}"/>
              </a:ext>
            </a:extLst>
          </p:cNvPr>
          <p:cNvSpPr txBox="1"/>
          <p:nvPr/>
        </p:nvSpPr>
        <p:spPr>
          <a:xfrm>
            <a:off x="4094959" y="2452323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Compreensão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8E25A8-95C3-186C-280F-921AEA86C793}"/>
              </a:ext>
            </a:extLst>
          </p:cNvPr>
          <p:cNvSpPr txBox="1"/>
          <p:nvPr/>
        </p:nvSpPr>
        <p:spPr>
          <a:xfrm>
            <a:off x="6011550" y="245380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Criação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8DA6FA2-0805-B3D8-C2D5-9ED52A615C92}"/>
              </a:ext>
            </a:extLst>
          </p:cNvPr>
          <p:cNvSpPr txBox="1"/>
          <p:nvPr/>
        </p:nvSpPr>
        <p:spPr>
          <a:xfrm>
            <a:off x="7957355" y="245528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Diálogo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BED2323-4F1C-384D-2DCE-B9EA573627EE}"/>
              </a:ext>
            </a:extLst>
          </p:cNvPr>
          <p:cNvSpPr txBox="1"/>
          <p:nvPr/>
        </p:nvSpPr>
        <p:spPr>
          <a:xfrm>
            <a:off x="9731442" y="245528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Escrita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E130135-0C1D-1AA3-16B4-05D74E5F1FEE}"/>
              </a:ext>
            </a:extLst>
          </p:cNvPr>
          <p:cNvSpPr txBox="1"/>
          <p:nvPr/>
        </p:nvSpPr>
        <p:spPr>
          <a:xfrm>
            <a:off x="400885" y="4369106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Execução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D7A6A3-A7E8-536C-7CFE-FCB024E2BF0E}"/>
              </a:ext>
            </a:extLst>
          </p:cNvPr>
          <p:cNvSpPr txBox="1"/>
          <p:nvPr/>
        </p:nvSpPr>
        <p:spPr>
          <a:xfrm>
            <a:off x="2180775" y="437058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Leitura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25AC189-5A34-DE41-847C-97E759B2E465}"/>
              </a:ext>
            </a:extLst>
          </p:cNvPr>
          <p:cNvSpPr txBox="1"/>
          <p:nvPr/>
        </p:nvSpPr>
        <p:spPr>
          <a:xfrm>
            <a:off x="4094959" y="437058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Mineração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A724350-5047-A8CC-00CA-887F1267B09C}"/>
              </a:ext>
            </a:extLst>
          </p:cNvPr>
          <p:cNvSpPr txBox="1"/>
          <p:nvPr/>
        </p:nvSpPr>
        <p:spPr>
          <a:xfrm>
            <a:off x="6011550" y="437206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Operação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8E5B5C9-E0A1-036F-709F-387D023ADF25}"/>
              </a:ext>
            </a:extLst>
          </p:cNvPr>
          <p:cNvSpPr txBox="1"/>
          <p:nvPr/>
        </p:nvSpPr>
        <p:spPr>
          <a:xfrm>
            <a:off x="7957355" y="437354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Orquestração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37BE124-B630-148C-8EA4-107173163D7C}"/>
              </a:ext>
            </a:extLst>
          </p:cNvPr>
          <p:cNvSpPr txBox="1"/>
          <p:nvPr/>
        </p:nvSpPr>
        <p:spPr>
          <a:xfrm>
            <a:off x="9731442" y="4373543"/>
            <a:ext cx="15858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Predição</a:t>
            </a:r>
            <a:r>
              <a:rPr lang="en-US" sz="1600" b="1">
                <a:solidFill>
                  <a:prstClr val="black"/>
                </a:solidFill>
                <a:latin typeface="Calibri" panose="020F0502020204030204"/>
              </a:rPr>
              <a:t> &amp; Insights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DEC8D2F-0962-6CAC-5D03-65F0B38D5DCE}"/>
              </a:ext>
            </a:extLst>
          </p:cNvPr>
          <p:cNvSpPr txBox="1"/>
          <p:nvPr/>
        </p:nvSpPr>
        <p:spPr>
          <a:xfrm>
            <a:off x="2180775" y="622821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Recomendação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A32E39D-D7D1-A988-27AC-AA7B0F3DE9F4}"/>
              </a:ext>
            </a:extLst>
          </p:cNvPr>
          <p:cNvSpPr txBox="1"/>
          <p:nvPr/>
        </p:nvSpPr>
        <p:spPr>
          <a:xfrm>
            <a:off x="4094959" y="6229693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Programação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BF43F7-3D7F-D6FD-210D-FD713B835963}"/>
              </a:ext>
            </a:extLst>
          </p:cNvPr>
          <p:cNvSpPr txBox="1"/>
          <p:nvPr/>
        </p:nvSpPr>
        <p:spPr>
          <a:xfrm>
            <a:off x="6011550" y="622969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Raciocínio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368457E-6BF0-9A7A-E328-125A95F7BC4B}"/>
              </a:ext>
            </a:extLst>
          </p:cNvPr>
          <p:cNvSpPr txBox="1"/>
          <p:nvPr/>
        </p:nvSpPr>
        <p:spPr>
          <a:xfrm>
            <a:off x="7957355" y="6231170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Visão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EE23AC8F-27BA-63C9-F419-DA59CC325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Os Superpoderes da Inteligência Artificial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63C1D774-0C29-8872-6708-A6DF518F68F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9081" b="7911"/>
          <a:stretch>
            <a:fillRect/>
          </a:stretch>
        </p:blipFill>
        <p:spPr>
          <a:xfrm>
            <a:off x="8228873" y="5226758"/>
            <a:ext cx="1096568" cy="910237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3FF18EE5-8BF1-3F96-C84A-DD1EF0B7FCB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11544" b="8592"/>
          <a:stretch>
            <a:fillRect/>
          </a:stretch>
        </p:blipFill>
        <p:spPr>
          <a:xfrm>
            <a:off x="530972" y="1262940"/>
            <a:ext cx="1442435" cy="1152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BA36011B-0BD3-026E-4FD7-CCA5545A620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4458" b="13220"/>
          <a:stretch>
            <a:fillRect/>
          </a:stretch>
        </p:blipFill>
        <p:spPr>
          <a:xfrm>
            <a:off x="2197878" y="3187485"/>
            <a:ext cx="1592897" cy="1152000"/>
          </a:xfrm>
          <a:prstGeom prst="rect">
            <a:avLst/>
          </a:prstGeom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B42BC128-4DA2-4B23-65EE-719690463550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10826" b="17114"/>
          <a:stretch>
            <a:fillRect/>
          </a:stretch>
        </p:blipFill>
        <p:spPr>
          <a:xfrm>
            <a:off x="4060794" y="3187485"/>
            <a:ext cx="1598665" cy="1152000"/>
          </a:xfrm>
          <a:prstGeom prst="rect">
            <a:avLst/>
          </a:prstGeom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63141C4D-4E54-7E92-89A1-5C4F9E1A5852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5396" b="12710"/>
          <a:stretch>
            <a:fillRect/>
          </a:stretch>
        </p:blipFill>
        <p:spPr>
          <a:xfrm>
            <a:off x="6041678" y="3187485"/>
            <a:ext cx="1602383" cy="1152000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6A3E4547-BE72-21DD-6353-50E7E5F14FE5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t="19431" b="14696"/>
          <a:stretch>
            <a:fillRect/>
          </a:stretch>
        </p:blipFill>
        <p:spPr>
          <a:xfrm>
            <a:off x="8017375" y="3187485"/>
            <a:ext cx="1748835" cy="1152000"/>
          </a:xfrm>
          <a:prstGeom prst="rect">
            <a:avLst/>
          </a:prstGeom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2E26873D-6CE5-8441-7136-1203B7554214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-262" t="12581" r="262" b="9862"/>
          <a:stretch>
            <a:fillRect/>
          </a:stretch>
        </p:blipFill>
        <p:spPr>
          <a:xfrm>
            <a:off x="9671457" y="3187485"/>
            <a:ext cx="1485368" cy="1152000"/>
          </a:xfrm>
          <a:prstGeom prst="rect">
            <a:avLst/>
          </a:prstGeom>
        </p:spPr>
      </p:pic>
      <p:pic>
        <p:nvPicPr>
          <p:cNvPr id="51" name="Imagem 50">
            <a:extLst>
              <a:ext uri="{FF2B5EF4-FFF2-40B4-BE49-F238E27FC236}">
                <a16:creationId xmlns:a16="http://schemas.microsoft.com/office/drawing/2014/main" id="{363DF21C-0AE1-3CEC-4F85-B9407152E352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t="14329" b="18178"/>
          <a:stretch>
            <a:fillRect/>
          </a:stretch>
        </p:blipFill>
        <p:spPr>
          <a:xfrm>
            <a:off x="2122389" y="5072008"/>
            <a:ext cx="1706849" cy="1152000"/>
          </a:xfrm>
          <a:prstGeom prst="rect">
            <a:avLst/>
          </a:prstGeom>
        </p:spPr>
      </p:pic>
      <p:pic>
        <p:nvPicPr>
          <p:cNvPr id="53" name="Imagem 52">
            <a:extLst>
              <a:ext uri="{FF2B5EF4-FFF2-40B4-BE49-F238E27FC236}">
                <a16:creationId xmlns:a16="http://schemas.microsoft.com/office/drawing/2014/main" id="{0102B393-C185-C6C1-F9E8-7C4747A79ECE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13114" b="15178"/>
          <a:stretch>
            <a:fillRect/>
          </a:stretch>
        </p:blipFill>
        <p:spPr>
          <a:xfrm>
            <a:off x="4066967" y="5072008"/>
            <a:ext cx="1606527" cy="1152000"/>
          </a:xfrm>
          <a:prstGeom prst="rect">
            <a:avLst/>
          </a:prstGeom>
        </p:spPr>
      </p:pic>
      <p:pic>
        <p:nvPicPr>
          <p:cNvPr id="55" name="Imagem 54">
            <a:extLst>
              <a:ext uri="{FF2B5EF4-FFF2-40B4-BE49-F238E27FC236}">
                <a16:creationId xmlns:a16="http://schemas.microsoft.com/office/drawing/2014/main" id="{5C6A406B-9BCB-DA4F-6BC1-9772A1BE318E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18391" b="15438"/>
          <a:stretch>
            <a:fillRect/>
          </a:stretch>
        </p:blipFill>
        <p:spPr>
          <a:xfrm>
            <a:off x="5892721" y="5072008"/>
            <a:ext cx="1740963" cy="11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92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Interface gráfica do usuário&#10;&#10;Descrição gerada automaticamente">
            <a:extLst>
              <a:ext uri="{FF2B5EF4-FFF2-40B4-BE49-F238E27FC236}">
                <a16:creationId xmlns:a16="http://schemas.microsoft.com/office/drawing/2014/main" id="{49BA9ED2-8E99-1CC3-CA55-9DD664065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3120000">
            <a:off x="26412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Imagem 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374F0577-6DF6-7B50-D27B-FE9D42BD3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3000000">
            <a:off x="446653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" name="Imagem 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54CE25B3-FFF4-1F0B-9369-870F09CFEA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2880000">
            <a:off x="629177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1" name="Imagem 10" descr="Interface gráfica do usuário&#10;&#10;Descrição gerada automaticamente">
            <a:extLst>
              <a:ext uri="{FF2B5EF4-FFF2-40B4-BE49-F238E27FC236}">
                <a16:creationId xmlns:a16="http://schemas.microsoft.com/office/drawing/2014/main" id="{1E5B7C85-1119-9BAC-05A4-0F499ADDA5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2760000">
            <a:off x="81170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3" name="Imagem 1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838DF5CA-418F-C554-26E0-D95382FB9A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2640000">
            <a:off x="99422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5" name="Imagem 1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7BE18298-0B66-B7B2-1012-87B30108E6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2520000">
            <a:off x="117675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7" name="Imagem 1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4455CF9C-0219-1689-08CA-5866C5A17F8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2400000">
            <a:off x="135927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9" name="Imagem 1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10533FF4-FB09-38A0-3365-A67C27B5587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2280000">
            <a:off x="1541801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1" name="Imagem 2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1F2E982E-017D-6F56-81BB-152F96A715D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2160000">
            <a:off x="1724325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3" name="Imagem 2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A6EA535B-BF93-9427-E349-10C08E7229E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-2040000">
            <a:off x="190685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5" name="Imagem 2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B5BE4770-AFD2-B115-2910-80AB629AE9E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-1920000">
            <a:off x="208937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7" name="Imagem 26" descr="Interface gráfica do usuário&#10;&#10;Descrição gerada automaticamente">
            <a:extLst>
              <a:ext uri="{FF2B5EF4-FFF2-40B4-BE49-F238E27FC236}">
                <a16:creationId xmlns:a16="http://schemas.microsoft.com/office/drawing/2014/main" id="{FFB5C6D0-BE2B-082F-4E37-8805332F41F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-1800000">
            <a:off x="227190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9" name="Imagem 2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808C4A23-8826-DE60-4613-07B7FD932C2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-1680000">
            <a:off x="245442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1" name="Imagem 3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D28ACC9C-FE1B-E8B6-52B6-771CDA4CCE4C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-1560000">
            <a:off x="2636949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3" name="Imagem 3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0D221E97-AC47-A43B-C74E-5E7B0193AA4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-1440000">
            <a:off x="2819473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5" name="Imagem 3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0E3295A9-4FC9-D035-1AAE-30CC1EAF135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-1320000">
            <a:off x="300199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7" name="Imagem 3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F0BFBC7C-B80C-D660-B98D-74CC645D413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-1200000">
            <a:off x="318452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9" name="Imagem 3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6EB8927C-D6B3-BE3F-2BE3-82DDC9611F4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-1080000">
            <a:off x="336704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1" name="Imagem 4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C7B85CE4-785D-D4E2-35A2-7A33A0E28AB9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-960000">
            <a:off x="354957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3" name="Imagem 4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35EE9756-DD90-1D6C-A3D7-1C915B4FD844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-840000">
            <a:off x="3732097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5" name="Imagem 4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1D86DEF7-B744-E895-1EA6-3A955262947D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-720000">
            <a:off x="3914621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7" name="Imagem 4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7FE0D525-0F67-E82E-1E16-09D1307A06FE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-600000">
            <a:off x="409714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9" name="Imagem 4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18715ACD-A224-E80C-BA19-D1A3E1207CCF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-480000">
            <a:off x="427967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1" name="Imagem 5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258F8311-6279-69A9-6B1B-9BCF5D909E16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-360000">
            <a:off x="446219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3" name="Imagem 5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0EDA44F5-4A58-2C78-2511-0A660197D13F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-240000">
            <a:off x="464472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5" name="Imagem 5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C05D594B-1D39-4C43-0165-D0FFB4AB4E1E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-120000">
            <a:off x="4827245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7" name="Imagem 56 (zero)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8D702C15-6C3F-9109-F6F6-EA77AA639800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5009769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9" name="Imagem 5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B6F922FE-AD29-0CE6-0CB9-D14C73C0239E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120000">
            <a:off x="519229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1" name="Imagem 60" descr="Interface gráfica do usuário&#10;&#10;Descrição gerada automaticamente">
            <a:extLst>
              <a:ext uri="{FF2B5EF4-FFF2-40B4-BE49-F238E27FC236}">
                <a16:creationId xmlns:a16="http://schemas.microsoft.com/office/drawing/2014/main" id="{692F3E6A-EB8D-D8E5-9B78-1DA7F50D5F18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40000">
            <a:off x="537481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3" name="Imagem 6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ECE300A5-29CB-01FE-F91D-4805C0F8B78A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360000">
            <a:off x="555734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5" name="Imagem 6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E2DB051F-08FB-BAB5-62BE-4981437FE6C2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480000">
            <a:off x="573986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7" name="Imagem 6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5698F584-6C25-2CC1-7C58-FE4FB046380A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600000">
            <a:off x="5922393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9" name="Imagem 6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96D6FCC2-C1BE-3AE1-84DE-3EC378C3F797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720000">
            <a:off x="6104917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1" name="Imagem 7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4E8D5409-7E13-4B2D-41B8-212086798704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840000">
            <a:off x="628744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3" name="Imagem 72" descr="Interface gráfica do usuário&#10;&#10;Descrição gerada automaticamente">
            <a:extLst>
              <a:ext uri="{FF2B5EF4-FFF2-40B4-BE49-F238E27FC236}">
                <a16:creationId xmlns:a16="http://schemas.microsoft.com/office/drawing/2014/main" id="{13707DD5-D5BB-AD26-C104-0A79698372BF}"/>
              </a:ext>
            </a:extLst>
          </p:cNvPr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960000">
            <a:off x="646996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5" name="Imagem 7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09D0C3AA-0C0D-C54D-7ABF-B0F7DAB99C4D}"/>
              </a:ext>
            </a:extLst>
          </p:cNvPr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1080000">
            <a:off x="665249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7" name="Imagem 7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B2E231D7-3AC5-3AA1-F45A-AB1ADAF12B9A}"/>
              </a:ext>
            </a:extLst>
          </p:cNvPr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1200000">
            <a:off x="6835016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9" name="Imagem 78" descr="Interface gráfica do usuário&#10;&#10;Descrição gerada automaticamente">
            <a:extLst>
              <a:ext uri="{FF2B5EF4-FFF2-40B4-BE49-F238E27FC236}">
                <a16:creationId xmlns:a16="http://schemas.microsoft.com/office/drawing/2014/main" id="{66826790-263D-EA2B-338B-DC12223C14B8}"/>
              </a:ext>
            </a:extLst>
          </p:cNvPr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1320000">
            <a:off x="7017541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1" name="Imagem 8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90D55CEE-85E4-4DF7-4F5C-C39738DF9954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1440000">
            <a:off x="7200065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3" name="Imagem 8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E86A3A1D-0B2E-333A-1B5C-D557BA610102}"/>
              </a:ext>
            </a:extLst>
          </p:cNvPr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1560000">
            <a:off x="738259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5" name="Imagem 8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935EDD13-37F2-6D59-283B-6F9A6766EAC0}"/>
              </a:ext>
            </a:extLst>
          </p:cNvPr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1680000">
            <a:off x="756511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7" name="Imagem 8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6020D613-5A1A-7598-B57A-4DA007D6D3F1}"/>
              </a:ext>
            </a:extLst>
          </p:cNvPr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1800000">
            <a:off x="7747640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89" name="Imagem 88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09FD0E6A-2223-9061-CBFC-057494B94DAC}"/>
              </a:ext>
            </a:extLst>
          </p:cNvPr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1920000">
            <a:off x="7930164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1" name="Imagem 90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6D6EDAD2-167A-ECD2-EBDE-03D8798D5B71}"/>
              </a:ext>
            </a:extLst>
          </p:cNvPr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040000">
            <a:off x="8116503" y="1524544"/>
            <a:ext cx="2232000" cy="346944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3" name="Imagem 92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2CB4D9D5-85FB-5519-C39B-9E73D4DE8001}"/>
              </a:ext>
            </a:extLst>
          </p:cNvPr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">
            <a:off x="8295213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5" name="Imagem 94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FE79A108-E764-798A-C6B1-EB0F12F380FE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280000">
            <a:off x="847773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7" name="Imagem 96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F7DD0270-7760-A6DB-8756-FBC564BAF71F}"/>
              </a:ext>
            </a:extLst>
          </p:cNvPr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400000">
            <a:off x="866026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99" name="Imagem 98" descr="Tela de celular com aplicativo aberto&#10;&#10;Descrição gerada automaticamente com confiança média">
            <a:extLst>
              <a:ext uri="{FF2B5EF4-FFF2-40B4-BE49-F238E27FC236}">
                <a16:creationId xmlns:a16="http://schemas.microsoft.com/office/drawing/2014/main" id="{3EFDC97C-8C06-B58B-241F-F3C807CDAF78}"/>
              </a:ext>
            </a:extLst>
          </p:cNvPr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520000">
            <a:off x="8842788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1" name="Imagem 100" descr="Tela de celular com aplicativo aberto&#10;&#10;Descrição gerada automaticamente com confiança média">
            <a:extLst>
              <a:ext uri="{FF2B5EF4-FFF2-40B4-BE49-F238E27FC236}">
                <a16:creationId xmlns:a16="http://schemas.microsoft.com/office/drawing/2014/main" id="{D295C01C-30B5-F5AB-4EE5-7F2A03D6BC40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640000">
            <a:off x="9025312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3" name="Imagem 102" descr="Tela de celular com aplicativo aberto&#10;&#10;Descrição gerada automaticamente com confiança média">
            <a:extLst>
              <a:ext uri="{FF2B5EF4-FFF2-40B4-BE49-F238E27FC236}">
                <a16:creationId xmlns:a16="http://schemas.microsoft.com/office/drawing/2014/main" id="{8B9095DA-7EE2-228E-1E3A-87898FB40F1F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760000">
            <a:off x="9207837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5" name="Imagem 104" descr="Tela de celular com aplicativo aberto&#10;&#10;Descrição gerada automaticamente com confiança média">
            <a:extLst>
              <a:ext uri="{FF2B5EF4-FFF2-40B4-BE49-F238E27FC236}">
                <a16:creationId xmlns:a16="http://schemas.microsoft.com/office/drawing/2014/main" id="{BD2987F3-EE47-2C4D-2746-D10B5D8E7EEC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880000">
            <a:off x="9390361" y="152057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7" name="Imagem 106" descr="Tela de celular com aplicativo aberto&#10;&#10;Descrição gerada automaticamente com confiança média">
            <a:extLst>
              <a:ext uri="{FF2B5EF4-FFF2-40B4-BE49-F238E27FC236}">
                <a16:creationId xmlns:a16="http://schemas.microsoft.com/office/drawing/2014/main" id="{3EDB9BE0-AFEE-1EAA-A2A8-6FC0FF02457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3000000">
            <a:off x="9572873" y="1525655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3" name="Google Shape;372;p27">
            <a:extLst>
              <a:ext uri="{FF2B5EF4-FFF2-40B4-BE49-F238E27FC236}">
                <a16:creationId xmlns:a16="http://schemas.microsoft.com/office/drawing/2014/main" id="{617112E9-5B14-2B43-823A-A71DC4CC8F11}"/>
              </a:ext>
            </a:extLst>
          </p:cNvPr>
          <p:cNvSpPr txBox="1"/>
          <p:nvPr/>
        </p:nvSpPr>
        <p:spPr>
          <a:xfrm>
            <a:off x="3594420" y="5373481"/>
            <a:ext cx="5036281" cy="13049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1" tIns="60951" rIns="60951" bIns="60951" anchor="t" anchorCtr="0">
            <a:spAutoFit/>
          </a:bodyPr>
          <a:lstStyle/>
          <a:p>
            <a:pPr algn="ctr" defTabSz="609585">
              <a:lnSpc>
                <a:spcPct val="120000"/>
              </a:lnSpc>
              <a:buClr>
                <a:srgbClr val="000000"/>
              </a:buClr>
              <a:buSzPts val="7000"/>
              <a:defRPr/>
            </a:pPr>
            <a:r>
              <a:rPr lang="en-US" sz="3200" b="1">
                <a:solidFill>
                  <a:srgbClr val="FF6600"/>
                </a:solidFill>
                <a:latin typeface="Calibri" panose="020F0502020204030204" pitchFamily="34" charset="0"/>
                <a:ea typeface="Antonio"/>
                <a:cs typeface="Calibri" panose="020F0502020204030204" pitchFamily="34" charset="0"/>
                <a:sym typeface="Antonio"/>
              </a:rPr>
              <a:t>16 </a:t>
            </a:r>
            <a:r>
              <a:rPr lang="en-US" sz="3200" b="1" err="1">
                <a:solidFill>
                  <a:srgbClr val="FF6600"/>
                </a:solidFill>
                <a:latin typeface="Calibri" panose="020F0502020204030204" pitchFamily="34" charset="0"/>
                <a:ea typeface="Antonio"/>
                <a:cs typeface="Calibri" panose="020F0502020204030204" pitchFamily="34" charset="0"/>
                <a:sym typeface="Antonio"/>
              </a:rPr>
              <a:t>categorias</a:t>
            </a:r>
            <a:endParaRPr lang="en-US" sz="3200" b="1">
              <a:solidFill>
                <a:srgbClr val="FF6600"/>
              </a:solidFill>
              <a:latin typeface="Calibri" panose="020F0502020204030204" pitchFamily="34" charset="0"/>
              <a:ea typeface="Antonio"/>
              <a:cs typeface="Calibri" panose="020F0502020204030204" pitchFamily="34" charset="0"/>
              <a:sym typeface="Antonio"/>
            </a:endParaRPr>
          </a:p>
          <a:p>
            <a:pPr algn="ctr" defTabSz="609585">
              <a:lnSpc>
                <a:spcPct val="120000"/>
              </a:lnSpc>
              <a:buClr>
                <a:srgbClr val="000000"/>
              </a:buClr>
              <a:buSzPts val="7000"/>
              <a:defRPr/>
            </a:pPr>
            <a:r>
              <a:rPr lang="en-US" sz="3200" b="1">
                <a:solidFill>
                  <a:srgbClr val="FF6600"/>
                </a:solidFill>
                <a:latin typeface="Calibri" panose="020F0502020204030204" pitchFamily="34" charset="0"/>
                <a:ea typeface="Antonio"/>
                <a:cs typeface="Calibri" panose="020F0502020204030204" pitchFamily="34" charset="0"/>
                <a:sym typeface="Antonio"/>
              </a:rPr>
              <a:t>50 </a:t>
            </a:r>
            <a:r>
              <a:rPr lang="en-US" sz="3200" b="1" err="1">
                <a:solidFill>
                  <a:srgbClr val="FF6600"/>
                </a:solidFill>
                <a:latin typeface="Calibri" panose="020F0502020204030204" pitchFamily="34" charset="0"/>
                <a:ea typeface="Antonio"/>
                <a:cs typeface="Calibri" panose="020F0502020204030204" pitchFamily="34" charset="0"/>
                <a:sym typeface="Antonio"/>
              </a:rPr>
              <a:t>superpoderes</a:t>
            </a:r>
            <a:endParaRPr sz="3200" b="1">
              <a:solidFill>
                <a:srgbClr val="FF6600"/>
              </a:solidFill>
              <a:latin typeface="Calibri" panose="020F0502020204030204" pitchFamily="34" charset="0"/>
              <a:ea typeface="Antonio"/>
              <a:cs typeface="Calibri" panose="020F0502020204030204" pitchFamily="34" charset="0"/>
              <a:sym typeface="Antonio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68236E3-1DF1-2493-2F75-B451AB412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Cartas de IA &amp; </a:t>
            </a:r>
            <a:r>
              <a:rPr lang="pt-BR" err="1"/>
              <a:t>Hiperautomação</a:t>
            </a:r>
            <a:r>
              <a:rPr lang="pt-BR"/>
              <a:t> da </a:t>
            </a:r>
            <a:r>
              <a:rPr lang="pt-BR" err="1"/>
              <a:t>iProcess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4590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100"/>
                            </p:stCondLst>
                            <p:childTnLst>
                              <p:par>
                                <p:cTn id="6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"/>
                            </p:stCondLst>
                            <p:childTnLst>
                              <p:par>
                                <p:cTn id="6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300"/>
                            </p:stCondLst>
                            <p:childTnLst>
                              <p:par>
                                <p:cTn id="7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400"/>
                            </p:stCondLst>
                            <p:childTnLst>
                              <p:par>
                                <p:cTn id="7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600"/>
                            </p:stCondLst>
                            <p:childTnLst>
                              <p:par>
                                <p:cTn id="8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700"/>
                            </p:stCondLst>
                            <p:childTnLst>
                              <p:par>
                                <p:cTn id="9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800"/>
                            </p:stCondLst>
                            <p:childTnLst>
                              <p:par>
                                <p:cTn id="9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900"/>
                            </p:stCondLst>
                            <p:childTnLst>
                              <p:par>
                                <p:cTn id="10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100"/>
                            </p:stCondLst>
                            <p:childTnLst>
                              <p:par>
                                <p:cTn id="1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200"/>
                            </p:stCondLst>
                            <p:childTnLst>
                              <p:par>
                                <p:cTn id="1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300"/>
                            </p:stCondLst>
                            <p:childTnLst>
                              <p:par>
                                <p:cTn id="1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400"/>
                            </p:stCondLst>
                            <p:childTnLst>
                              <p:par>
                                <p:cTn id="1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500"/>
                            </p:stCondLst>
                            <p:childTnLst>
                              <p:par>
                                <p:cTn id="1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600"/>
                            </p:stCondLst>
                            <p:childTnLst>
                              <p:par>
                                <p:cTn id="1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700"/>
                            </p:stCondLst>
                            <p:childTnLst>
                              <p:par>
                                <p:cTn id="1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800"/>
                            </p:stCondLst>
                            <p:childTnLst>
                              <p:par>
                                <p:cTn id="14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2900"/>
                            </p:stCondLst>
                            <p:childTnLst>
                              <p:par>
                                <p:cTn id="15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1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1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100"/>
                            </p:stCondLst>
                            <p:childTnLst>
                              <p:par>
                                <p:cTn id="16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1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1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200"/>
                            </p:stCondLst>
                            <p:childTnLst>
                              <p:par>
                                <p:cTn id="16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300"/>
                            </p:stCondLst>
                            <p:childTnLst>
                              <p:par>
                                <p:cTn id="17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1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1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3400"/>
                            </p:stCondLst>
                            <p:childTnLst>
                              <p:par>
                                <p:cTn id="17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3500"/>
                            </p:stCondLst>
                            <p:childTnLst>
                              <p:par>
                                <p:cTn id="18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1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1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600"/>
                            </p:stCondLst>
                            <p:childTnLst>
                              <p:par>
                                <p:cTn id="18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700"/>
                            </p:stCondLst>
                            <p:childTnLst>
                              <p:par>
                                <p:cTn id="19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1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1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3800"/>
                            </p:stCondLst>
                            <p:childTnLst>
                              <p:par>
                                <p:cTn id="19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3900"/>
                            </p:stCondLst>
                            <p:childTnLst>
                              <p:par>
                                <p:cTn id="20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1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1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000"/>
                            </p:stCondLst>
                            <p:childTnLst>
                              <p:par>
                                <p:cTn id="20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4100"/>
                            </p:stCondLst>
                            <p:childTnLst>
                              <p:par>
                                <p:cTn id="2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1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1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4200"/>
                            </p:stCondLst>
                            <p:childTnLst>
                              <p:par>
                                <p:cTn id="2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1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1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4300"/>
                            </p:stCondLst>
                            <p:childTnLst>
                              <p:par>
                                <p:cTn id="2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1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1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"/>
                            </p:stCondLst>
                            <p:childTnLst>
                              <p:par>
                                <p:cTn id="2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1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1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500"/>
                            </p:stCondLst>
                            <p:childTnLst>
                              <p:par>
                                <p:cTn id="2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1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1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4600"/>
                            </p:stCondLst>
                            <p:childTnLst>
                              <p:par>
                                <p:cTn id="2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1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1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4700"/>
                            </p:stCondLst>
                            <p:childTnLst>
                              <p:par>
                                <p:cTn id="2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1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1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800"/>
                            </p:stCondLst>
                            <p:childTnLst>
                              <p:par>
                                <p:cTn id="24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1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1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4900"/>
                            </p:stCondLst>
                            <p:childTnLst>
                              <p:par>
                                <p:cTn id="25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1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1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1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1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5100"/>
                            </p:stCondLst>
                            <p:childTnLst>
                              <p:par>
                                <p:cTn id="26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1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1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2932 L -0.0618 -0.04907 C -0.07448 -0.05339 -0.09375 -0.05555 -0.11371 -0.05555 C -0.1368 -0.05555 -0.15521 -0.05339 -0.16788 -0.04907 L -0.22916 -0.02932 " pathEditMode="relative" rAng="0" ptsTypes="AAAAA">
                                      <p:cBhvr>
                                        <p:cTn id="26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58" y="-1327"/>
                                    </p:animMotion>
                                  </p:childTnLst>
                                </p:cTn>
                              </p:par>
                              <p:par>
                                <p:cTn id="26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4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2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9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5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9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4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7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1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5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9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0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3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7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8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5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9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0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4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7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8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1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2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5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6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9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3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7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8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1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2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5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6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9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>
          <a:extLst>
            <a:ext uri="{FF2B5EF4-FFF2-40B4-BE49-F238E27FC236}">
              <a16:creationId xmlns:a16="http://schemas.microsoft.com/office/drawing/2014/main" id="{36C6D813-272E-8D6D-A491-A7D0FC764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Interface gráfica do usuário, Aplicativo&#10;&#10;Descrição gerada automaticamente">
            <a:extLst>
              <a:ext uri="{FF2B5EF4-FFF2-40B4-BE49-F238E27FC236}">
                <a16:creationId xmlns:a16="http://schemas.microsoft.com/office/drawing/2014/main" id="{1D18FB96-C895-E7A9-F05E-2D4FF9CE1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20000">
            <a:off x="1487596" y="1315642"/>
            <a:ext cx="2239569" cy="348120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Google Shape;169;g1e7a91eadf2_0_48">
            <a:extLst>
              <a:ext uri="{FF2B5EF4-FFF2-40B4-BE49-F238E27FC236}">
                <a16:creationId xmlns:a16="http://schemas.microsoft.com/office/drawing/2014/main" id="{E2F7AD6F-9E5C-D988-15CC-03CEDA9B8B01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08036">
            <a:off x="6299567" y="1337681"/>
            <a:ext cx="2791376" cy="434400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3" name="Google Shape;356;p8">
            <a:extLst>
              <a:ext uri="{FF2B5EF4-FFF2-40B4-BE49-F238E27FC236}">
                <a16:creationId xmlns:a16="http://schemas.microsoft.com/office/drawing/2014/main" id="{97948F44-1643-024B-541B-A18E8AF18879}"/>
              </a:ext>
            </a:extLst>
          </p:cNvPr>
          <p:cNvSpPr/>
          <p:nvPr/>
        </p:nvSpPr>
        <p:spPr>
          <a:xfrm rot="2700000">
            <a:off x="5747415" y="2231682"/>
            <a:ext cx="512036" cy="555463"/>
          </a:xfrm>
          <a:custGeom>
            <a:avLst/>
            <a:gdLst/>
            <a:ahLst/>
            <a:cxnLst/>
            <a:rect l="l" t="t" r="r" b="b"/>
            <a:pathLst>
              <a:path w="768053" h="833193" extrusionOk="0">
                <a:moveTo>
                  <a:pt x="0" y="0"/>
                </a:moveTo>
                <a:lnTo>
                  <a:pt x="768052" y="0"/>
                </a:lnTo>
                <a:lnTo>
                  <a:pt x="768052" y="833194"/>
                </a:lnTo>
                <a:lnTo>
                  <a:pt x="0" y="83319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pPr defTabSz="609585">
              <a:defRPr/>
            </a:pPr>
            <a:endParaRPr lang="pt-BR" sz="1200">
              <a:solidFill>
                <a:prstClr val="black"/>
              </a:solidFill>
              <a:latin typeface="Arial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3570949-1FCD-6710-4240-47927E88BB5E}"/>
              </a:ext>
            </a:extLst>
          </p:cNvPr>
          <p:cNvSpPr txBox="1"/>
          <p:nvPr/>
        </p:nvSpPr>
        <p:spPr>
          <a:xfrm>
            <a:off x="5603837" y="2131995"/>
            <a:ext cx="8563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09585">
              <a:defRPr/>
            </a:pPr>
            <a:r>
              <a:rPr lang="pt-BR" sz="1200" b="1">
                <a:solidFill>
                  <a:srgbClr val="E98D13"/>
                </a:solidFill>
                <a:latin typeface="Segoe Script" panose="030B0504020000000003" pitchFamily="66" charset="0"/>
              </a:rPr>
              <a:t>no verso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A0546746-1588-238B-22F7-C0B1A5F5BC18}"/>
              </a:ext>
            </a:extLst>
          </p:cNvPr>
          <p:cNvGrpSpPr/>
          <p:nvPr/>
        </p:nvGrpSpPr>
        <p:grpSpPr>
          <a:xfrm>
            <a:off x="7552267" y="1171129"/>
            <a:ext cx="4026027" cy="3220571"/>
            <a:chOff x="11328400" y="1756691"/>
            <a:chExt cx="6039039" cy="4830855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4A741320-5573-BF68-3C9A-1C85C56F43E0}"/>
                </a:ext>
              </a:extLst>
            </p:cNvPr>
            <p:cNvSpPr txBox="1"/>
            <p:nvPr/>
          </p:nvSpPr>
          <p:spPr>
            <a:xfrm>
              <a:off x="13928421" y="1756691"/>
              <a:ext cx="3230879" cy="6308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>
                <a:buClr>
                  <a:srgbClr val="FF914D"/>
                </a:buClr>
                <a:buSzPct val="125000"/>
                <a:defRPr/>
              </a:pPr>
              <a:r>
                <a:rPr lang="pt-BR" sz="2133">
                  <a:solidFill>
                    <a:srgbClr val="FF914D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Categoria</a:t>
              </a: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6E81833A-8F69-F19A-A440-097680E0A900}"/>
                </a:ext>
              </a:extLst>
            </p:cNvPr>
            <p:cNvSpPr txBox="1"/>
            <p:nvPr/>
          </p:nvSpPr>
          <p:spPr>
            <a:xfrm>
              <a:off x="14084307" y="3453139"/>
              <a:ext cx="3230879" cy="6308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>
                <a:buClr>
                  <a:srgbClr val="FF914D"/>
                </a:buClr>
                <a:buSzPct val="125000"/>
                <a:defRPr/>
              </a:pPr>
              <a:r>
                <a:rPr lang="pt-BR" sz="2133">
                  <a:solidFill>
                    <a:srgbClr val="FF914D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Superpoder</a:t>
              </a: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F3F936D-73D6-9666-7AE1-093FE0B68335}"/>
                </a:ext>
              </a:extLst>
            </p:cNvPr>
            <p:cNvSpPr txBox="1"/>
            <p:nvPr/>
          </p:nvSpPr>
          <p:spPr>
            <a:xfrm>
              <a:off x="13864112" y="4560262"/>
              <a:ext cx="3230879" cy="6308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>
                <a:buClr>
                  <a:srgbClr val="FF914D"/>
                </a:buClr>
                <a:buSzPct val="125000"/>
                <a:defRPr/>
              </a:pPr>
              <a:r>
                <a:rPr lang="pt-BR" sz="2133">
                  <a:solidFill>
                    <a:srgbClr val="FF914D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Exemplos</a:t>
              </a: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1069445-14EF-026B-0593-86FCAF4C8D65}"/>
                </a:ext>
              </a:extLst>
            </p:cNvPr>
            <p:cNvSpPr txBox="1"/>
            <p:nvPr/>
          </p:nvSpPr>
          <p:spPr>
            <a:xfrm>
              <a:off x="14136560" y="5956700"/>
              <a:ext cx="3230879" cy="6308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>
                <a:buClr>
                  <a:srgbClr val="FF914D"/>
                </a:buClr>
                <a:buSzPct val="125000"/>
                <a:defRPr/>
              </a:pPr>
              <a:r>
                <a:rPr lang="pt-BR" sz="2133">
                  <a:solidFill>
                    <a:srgbClr val="FF914D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Tecnologias</a:t>
              </a:r>
            </a:p>
          </p:txBody>
        </p:sp>
        <p:cxnSp>
          <p:nvCxnSpPr>
            <p:cNvPr id="12" name="Conector: Angulado 11">
              <a:extLst>
                <a:ext uri="{FF2B5EF4-FFF2-40B4-BE49-F238E27FC236}">
                  <a16:creationId xmlns:a16="http://schemas.microsoft.com/office/drawing/2014/main" id="{0906F2B7-BD03-AF84-90DF-42D3932B1D9C}"/>
                </a:ext>
              </a:extLst>
            </p:cNvPr>
            <p:cNvCxnSpPr/>
            <p:nvPr/>
          </p:nvCxnSpPr>
          <p:spPr>
            <a:xfrm flipV="1">
              <a:off x="11328400" y="2049078"/>
              <a:ext cx="3009900" cy="490922"/>
            </a:xfrm>
            <a:prstGeom prst="bentConnector3">
              <a:avLst/>
            </a:prstGeom>
            <a:ln w="19050">
              <a:prstDash val="lgDashDot"/>
              <a:headEnd type="oval" w="lg" len="lg"/>
              <a:tailEnd type="oval" w="lg" len="lg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4" name="Conector: Angulado 13">
              <a:extLst>
                <a:ext uri="{FF2B5EF4-FFF2-40B4-BE49-F238E27FC236}">
                  <a16:creationId xmlns:a16="http://schemas.microsoft.com/office/drawing/2014/main" id="{70F2B978-5811-8903-02FD-5A0DCE49BBA3}"/>
                </a:ext>
              </a:extLst>
            </p:cNvPr>
            <p:cNvCxnSpPr>
              <a:cxnSpLocks/>
            </p:cNvCxnSpPr>
            <p:nvPr/>
          </p:nvCxnSpPr>
          <p:spPr>
            <a:xfrm>
              <a:off x="13049794" y="3153128"/>
              <a:ext cx="1288506" cy="592397"/>
            </a:xfrm>
            <a:prstGeom prst="bentConnector3">
              <a:avLst/>
            </a:prstGeom>
            <a:ln w="19050">
              <a:prstDash val="lgDashDot"/>
              <a:headEnd type="oval" w="lg" len="lg"/>
              <a:tailEnd type="oval" w="lg" len="lg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7" name="Conector: Angulado 16">
              <a:extLst>
                <a:ext uri="{FF2B5EF4-FFF2-40B4-BE49-F238E27FC236}">
                  <a16:creationId xmlns:a16="http://schemas.microsoft.com/office/drawing/2014/main" id="{1C2FC8AD-CA34-9ABD-C98A-DFC26F8A0DF1}"/>
                </a:ext>
              </a:extLst>
            </p:cNvPr>
            <p:cNvCxnSpPr>
              <a:cxnSpLocks/>
            </p:cNvCxnSpPr>
            <p:nvPr/>
          </p:nvCxnSpPr>
          <p:spPr>
            <a:xfrm>
              <a:off x="13258800" y="4267875"/>
              <a:ext cx="1079500" cy="581700"/>
            </a:xfrm>
            <a:prstGeom prst="bentConnector3">
              <a:avLst>
                <a:gd name="adj1" fmla="val 23378"/>
              </a:avLst>
            </a:prstGeom>
            <a:ln w="19050">
              <a:prstDash val="lgDashDot"/>
              <a:headEnd type="oval" w="lg" len="lg"/>
              <a:tailEnd type="oval" w="lg" len="lg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1" name="Conector: Angulado 20">
              <a:extLst>
                <a:ext uri="{FF2B5EF4-FFF2-40B4-BE49-F238E27FC236}">
                  <a16:creationId xmlns:a16="http://schemas.microsoft.com/office/drawing/2014/main" id="{7507F24A-354D-B879-C0D5-1C5B9482896E}"/>
                </a:ext>
              </a:extLst>
            </p:cNvPr>
            <p:cNvCxnSpPr>
              <a:cxnSpLocks/>
            </p:cNvCxnSpPr>
            <p:nvPr/>
          </p:nvCxnSpPr>
          <p:spPr>
            <a:xfrm>
              <a:off x="13258800" y="5445607"/>
              <a:ext cx="1079500" cy="803480"/>
            </a:xfrm>
            <a:prstGeom prst="bentConnector3">
              <a:avLst>
                <a:gd name="adj1" fmla="val 50000"/>
              </a:avLst>
            </a:prstGeom>
            <a:ln w="19050">
              <a:prstDash val="lgDashDot"/>
              <a:headEnd type="oval" w="lg" len="lg"/>
              <a:tailEnd type="oval" w="lg" len="lg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15" name="Título 1">
            <a:extLst>
              <a:ext uri="{FF2B5EF4-FFF2-40B4-BE49-F238E27FC236}">
                <a16:creationId xmlns:a16="http://schemas.microsoft.com/office/drawing/2014/main" id="{8C76C224-E5A8-9414-8737-9C22E0B42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Cartas de IA &amp; </a:t>
            </a:r>
            <a:r>
              <a:rPr lang="pt-BR" err="1"/>
              <a:t>Hiperautomação</a:t>
            </a:r>
            <a:r>
              <a:rPr lang="pt-BR"/>
              <a:t> da </a:t>
            </a:r>
            <a:r>
              <a:rPr lang="pt-BR" err="1"/>
              <a:t>iProcess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4462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9.87654E-7 L 0.1368 0.05432 " pathEditMode="relative" rAng="0" ptsTypes="AA">
                                      <p:cBhvr>
                                        <p:cTn id="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40" y="27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92374-BA5C-EBAB-EB83-9307668BD0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66B6CCAF-3ECF-8370-DC0C-7EF23AA95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" y="447"/>
            <a:ext cx="12190413" cy="68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987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608F6-0F05-AA7C-23E9-891CDF95E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robot with headphones&#10;&#10;Description automatically generated">
            <a:extLst>
              <a:ext uri="{FF2B5EF4-FFF2-40B4-BE49-F238E27FC236}">
                <a16:creationId xmlns:a16="http://schemas.microsoft.com/office/drawing/2014/main" id="{DEAC9BCF-2D0C-F351-63AF-30553364A7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49" b="17595"/>
          <a:stretch>
            <a:fillRect/>
          </a:stretch>
        </p:blipFill>
        <p:spPr>
          <a:xfrm>
            <a:off x="2242272" y="1262940"/>
            <a:ext cx="1682837" cy="1152000"/>
          </a:xfrm>
          <a:prstGeom prst="rect">
            <a:avLst/>
          </a:prstGeom>
        </p:spPr>
      </p:pic>
      <p:pic>
        <p:nvPicPr>
          <p:cNvPr id="10" name="Picture 9" descr="A robot holding a piece of paper&#10;&#10;Description automatically generated">
            <a:extLst>
              <a:ext uri="{FF2B5EF4-FFF2-40B4-BE49-F238E27FC236}">
                <a16:creationId xmlns:a16="http://schemas.microsoft.com/office/drawing/2014/main" id="{AFFEA0EB-E560-23F7-31D2-7714506901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9" b="15654"/>
          <a:stretch>
            <a:fillRect/>
          </a:stretch>
        </p:blipFill>
        <p:spPr>
          <a:xfrm>
            <a:off x="4156455" y="1262940"/>
            <a:ext cx="1561461" cy="1152000"/>
          </a:xfrm>
          <a:prstGeom prst="rect">
            <a:avLst/>
          </a:prstGeom>
        </p:spPr>
      </p:pic>
      <p:pic>
        <p:nvPicPr>
          <p:cNvPr id="12" name="Picture 11" descr="A robot with blue eyes and a black background&#10;&#10;Description automatically generated">
            <a:extLst>
              <a:ext uri="{FF2B5EF4-FFF2-40B4-BE49-F238E27FC236}">
                <a16:creationId xmlns:a16="http://schemas.microsoft.com/office/drawing/2014/main" id="{93076522-1861-F65B-A686-2FB29EC7D9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14" b="10208"/>
          <a:stretch>
            <a:fillRect/>
          </a:stretch>
        </p:blipFill>
        <p:spPr>
          <a:xfrm>
            <a:off x="6073046" y="1262940"/>
            <a:ext cx="1561461" cy="1152000"/>
          </a:xfrm>
          <a:prstGeom prst="rect">
            <a:avLst/>
          </a:prstGeom>
        </p:spPr>
      </p:pic>
      <p:pic>
        <p:nvPicPr>
          <p:cNvPr id="14" name="Picture 13" descr="A robot with blue eyes and a chat bubble&#10;&#10;Description automatically generated">
            <a:extLst>
              <a:ext uri="{FF2B5EF4-FFF2-40B4-BE49-F238E27FC236}">
                <a16:creationId xmlns:a16="http://schemas.microsoft.com/office/drawing/2014/main" id="{3F4CEE1E-69E5-4D62-CBFF-4CF5D1320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8" b="14855"/>
          <a:stretch>
            <a:fillRect/>
          </a:stretch>
        </p:blipFill>
        <p:spPr>
          <a:xfrm>
            <a:off x="8018851" y="1262940"/>
            <a:ext cx="1561461" cy="1152000"/>
          </a:xfrm>
          <a:prstGeom prst="rect">
            <a:avLst/>
          </a:prstGeom>
        </p:spPr>
      </p:pic>
      <p:pic>
        <p:nvPicPr>
          <p:cNvPr id="17" name="Picture 16" descr="A robot with a black background&#10;&#10;Description automatically generated">
            <a:extLst>
              <a:ext uri="{FF2B5EF4-FFF2-40B4-BE49-F238E27FC236}">
                <a16:creationId xmlns:a16="http://schemas.microsoft.com/office/drawing/2014/main" id="{0F537A4F-DCEA-FF1C-A1DE-B6BB810622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40" b="22108"/>
          <a:stretch>
            <a:fillRect/>
          </a:stretch>
        </p:blipFill>
        <p:spPr>
          <a:xfrm>
            <a:off x="9559671" y="1262940"/>
            <a:ext cx="1838707" cy="1152000"/>
          </a:xfrm>
          <a:prstGeom prst="rect">
            <a:avLst/>
          </a:prstGeom>
        </p:spPr>
      </p:pic>
      <p:pic>
        <p:nvPicPr>
          <p:cNvPr id="3" name="Picture 2" descr="A robot holding a paper&#10;&#10;Description automatically generated">
            <a:extLst>
              <a:ext uri="{FF2B5EF4-FFF2-40B4-BE49-F238E27FC236}">
                <a16:creationId xmlns:a16="http://schemas.microsoft.com/office/drawing/2014/main" id="{8328FCD5-4801-64AF-E313-D767D54204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37" y="3187485"/>
            <a:ext cx="1152000" cy="115200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B707DA34-31A5-CB0A-1AFC-B76CE746B4BC}"/>
              </a:ext>
            </a:extLst>
          </p:cNvPr>
          <p:cNvSpPr txBox="1"/>
          <p:nvPr/>
        </p:nvSpPr>
        <p:spPr>
          <a:xfrm>
            <a:off x="399405" y="2450846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Aprendizado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AACE11A-6F05-BD5A-9D4B-2F0054923868}"/>
              </a:ext>
            </a:extLst>
          </p:cNvPr>
          <p:cNvSpPr txBox="1"/>
          <p:nvPr/>
        </p:nvSpPr>
        <p:spPr>
          <a:xfrm>
            <a:off x="2180775" y="2452323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Audição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115D0A-D5FC-DA89-4299-C5FF0775E246}"/>
              </a:ext>
            </a:extLst>
          </p:cNvPr>
          <p:cNvSpPr txBox="1"/>
          <p:nvPr/>
        </p:nvSpPr>
        <p:spPr>
          <a:xfrm>
            <a:off x="4036863" y="2445157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Compreensão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62A2AD7-D253-8C53-6679-0A3C47649647}"/>
              </a:ext>
            </a:extLst>
          </p:cNvPr>
          <p:cNvSpPr txBox="1"/>
          <p:nvPr/>
        </p:nvSpPr>
        <p:spPr>
          <a:xfrm>
            <a:off x="6011550" y="245380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Criação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9BA4B2B-20C4-ED0D-AF3C-E2D3FF652DF7}"/>
              </a:ext>
            </a:extLst>
          </p:cNvPr>
          <p:cNvSpPr txBox="1"/>
          <p:nvPr/>
        </p:nvSpPr>
        <p:spPr>
          <a:xfrm>
            <a:off x="7957355" y="245528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Diálogo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C4D2ADC-77A8-77E1-D5D2-97E7EA100585}"/>
              </a:ext>
            </a:extLst>
          </p:cNvPr>
          <p:cNvSpPr txBox="1"/>
          <p:nvPr/>
        </p:nvSpPr>
        <p:spPr>
          <a:xfrm>
            <a:off x="9731442" y="245528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Escrita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57A30F5-26FF-40F1-A49F-AF5D20FD3EA2}"/>
              </a:ext>
            </a:extLst>
          </p:cNvPr>
          <p:cNvSpPr txBox="1"/>
          <p:nvPr/>
        </p:nvSpPr>
        <p:spPr>
          <a:xfrm>
            <a:off x="400885" y="4369106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Execução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5AC447B-23FD-694B-EA85-34334C64388A}"/>
              </a:ext>
            </a:extLst>
          </p:cNvPr>
          <p:cNvSpPr txBox="1"/>
          <p:nvPr/>
        </p:nvSpPr>
        <p:spPr>
          <a:xfrm>
            <a:off x="2180775" y="437058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Leitura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3CBB1A6-64F2-BF49-BA8D-C557D0692F89}"/>
              </a:ext>
            </a:extLst>
          </p:cNvPr>
          <p:cNvSpPr txBox="1"/>
          <p:nvPr/>
        </p:nvSpPr>
        <p:spPr>
          <a:xfrm>
            <a:off x="4094959" y="437058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Mineração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CDECB19-FC1A-5E32-4937-AC6BBF3FB9CF}"/>
              </a:ext>
            </a:extLst>
          </p:cNvPr>
          <p:cNvSpPr txBox="1"/>
          <p:nvPr/>
        </p:nvSpPr>
        <p:spPr>
          <a:xfrm>
            <a:off x="6011550" y="437206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Operação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DA555A6-63EA-DCC3-C741-F05A81A6A45F}"/>
              </a:ext>
            </a:extLst>
          </p:cNvPr>
          <p:cNvSpPr txBox="1"/>
          <p:nvPr/>
        </p:nvSpPr>
        <p:spPr>
          <a:xfrm>
            <a:off x="7957355" y="437354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Orquestração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B6AF628-73C5-133D-CA9E-58A5C217527F}"/>
              </a:ext>
            </a:extLst>
          </p:cNvPr>
          <p:cNvSpPr txBox="1"/>
          <p:nvPr/>
        </p:nvSpPr>
        <p:spPr>
          <a:xfrm>
            <a:off x="9731442" y="4373543"/>
            <a:ext cx="15858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Predição</a:t>
            </a:r>
            <a:r>
              <a:rPr lang="en-US" sz="1600" b="1">
                <a:solidFill>
                  <a:prstClr val="black"/>
                </a:solidFill>
                <a:latin typeface="Calibri" panose="020F0502020204030204"/>
              </a:rPr>
              <a:t> &amp; Insights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A2A7B00-B998-B48C-A859-8460F890DF8B}"/>
              </a:ext>
            </a:extLst>
          </p:cNvPr>
          <p:cNvSpPr txBox="1"/>
          <p:nvPr/>
        </p:nvSpPr>
        <p:spPr>
          <a:xfrm>
            <a:off x="2180775" y="6228214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Recomendação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E18E909-1CA6-842A-88B6-7E3CE5FFCB20}"/>
              </a:ext>
            </a:extLst>
          </p:cNvPr>
          <p:cNvSpPr txBox="1"/>
          <p:nvPr/>
        </p:nvSpPr>
        <p:spPr>
          <a:xfrm>
            <a:off x="4094959" y="6229693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Programação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117AD3B-9D75-F8A9-2D7D-E7ACF87223A1}"/>
              </a:ext>
            </a:extLst>
          </p:cNvPr>
          <p:cNvSpPr txBox="1"/>
          <p:nvPr/>
        </p:nvSpPr>
        <p:spPr>
          <a:xfrm>
            <a:off x="6011550" y="6229692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Raciocínio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9FD146D-B374-91AA-3223-705F1AA5329F}"/>
              </a:ext>
            </a:extLst>
          </p:cNvPr>
          <p:cNvSpPr txBox="1"/>
          <p:nvPr/>
        </p:nvSpPr>
        <p:spPr>
          <a:xfrm>
            <a:off x="7957355" y="6231170"/>
            <a:ext cx="1585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2760">
              <a:defRPr/>
            </a:pPr>
            <a:r>
              <a:rPr lang="en-US" sz="1600" b="1" err="1">
                <a:solidFill>
                  <a:prstClr val="black"/>
                </a:solidFill>
                <a:latin typeface="Calibri" panose="020F0502020204030204"/>
              </a:rPr>
              <a:t>Visão</a:t>
            </a:r>
            <a:endParaRPr lang="pt-BR" sz="1600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0457C9AD-6D19-A3EC-ABF9-F0782D1C1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Habilidades da IA Generativa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37692A23-20C3-D263-FAD9-D1141CF59F7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9081" b="7911"/>
          <a:stretch>
            <a:fillRect/>
          </a:stretch>
        </p:blipFill>
        <p:spPr>
          <a:xfrm>
            <a:off x="8228873" y="5226758"/>
            <a:ext cx="1096568" cy="910237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1C82B5B3-4C13-8356-7851-4333CECC2129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1544" b="8592"/>
          <a:stretch>
            <a:fillRect/>
          </a:stretch>
        </p:blipFill>
        <p:spPr>
          <a:xfrm>
            <a:off x="530972" y="1262940"/>
            <a:ext cx="1442435" cy="1152000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E4A7F75F-8AF1-93AA-E308-EB61444C5DEA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14458" b="13220"/>
          <a:stretch>
            <a:fillRect/>
          </a:stretch>
        </p:blipFill>
        <p:spPr>
          <a:xfrm>
            <a:off x="2197878" y="3187485"/>
            <a:ext cx="1592897" cy="1152000"/>
          </a:xfrm>
          <a:prstGeom prst="rect">
            <a:avLst/>
          </a:prstGeom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7FB28181-9A50-75B3-6498-6DCDD00826AA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0826" b="17114"/>
          <a:stretch>
            <a:fillRect/>
          </a:stretch>
        </p:blipFill>
        <p:spPr>
          <a:xfrm>
            <a:off x="4060794" y="3187485"/>
            <a:ext cx="1598665" cy="1152000"/>
          </a:xfrm>
          <a:prstGeom prst="rect">
            <a:avLst/>
          </a:prstGeom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F59AA792-B2C1-C9BF-5676-0190B7B16E6C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t="15396" b="12710"/>
          <a:stretch>
            <a:fillRect/>
          </a:stretch>
        </p:blipFill>
        <p:spPr>
          <a:xfrm>
            <a:off x="6041678" y="3187485"/>
            <a:ext cx="1602383" cy="1152000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DE0F87E9-1558-2E55-7F55-6E3E5AC41356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19431" b="14696"/>
          <a:stretch>
            <a:fillRect/>
          </a:stretch>
        </p:blipFill>
        <p:spPr>
          <a:xfrm>
            <a:off x="8017375" y="3187485"/>
            <a:ext cx="1748835" cy="1152000"/>
          </a:xfrm>
          <a:prstGeom prst="rect">
            <a:avLst/>
          </a:prstGeom>
        </p:spPr>
      </p:pic>
      <p:pic>
        <p:nvPicPr>
          <p:cNvPr id="37" name="Imagem 36">
            <a:extLst>
              <a:ext uri="{FF2B5EF4-FFF2-40B4-BE49-F238E27FC236}">
                <a16:creationId xmlns:a16="http://schemas.microsoft.com/office/drawing/2014/main" id="{54650D7F-0C49-F2B1-93CD-D07DB6D32D24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-262" t="12581" r="262" b="9862"/>
          <a:stretch>
            <a:fillRect/>
          </a:stretch>
        </p:blipFill>
        <p:spPr>
          <a:xfrm>
            <a:off x="9671457" y="3187485"/>
            <a:ext cx="1485368" cy="1152000"/>
          </a:xfrm>
          <a:prstGeom prst="rect">
            <a:avLst/>
          </a:prstGeom>
        </p:spPr>
      </p:pic>
      <p:pic>
        <p:nvPicPr>
          <p:cNvPr id="51" name="Imagem 50">
            <a:extLst>
              <a:ext uri="{FF2B5EF4-FFF2-40B4-BE49-F238E27FC236}">
                <a16:creationId xmlns:a16="http://schemas.microsoft.com/office/drawing/2014/main" id="{488BA2BC-7289-9FE1-6C4A-07ACCC4E72C6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14329" b="18178"/>
          <a:stretch>
            <a:fillRect/>
          </a:stretch>
        </p:blipFill>
        <p:spPr>
          <a:xfrm>
            <a:off x="2122389" y="5072008"/>
            <a:ext cx="1706849" cy="1152000"/>
          </a:xfrm>
          <a:prstGeom prst="rect">
            <a:avLst/>
          </a:prstGeom>
        </p:spPr>
      </p:pic>
      <p:pic>
        <p:nvPicPr>
          <p:cNvPr id="53" name="Imagem 52">
            <a:extLst>
              <a:ext uri="{FF2B5EF4-FFF2-40B4-BE49-F238E27FC236}">
                <a16:creationId xmlns:a16="http://schemas.microsoft.com/office/drawing/2014/main" id="{76B596D9-869A-55FE-BC1C-9FD46DF05714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13114" b="15178"/>
          <a:stretch>
            <a:fillRect/>
          </a:stretch>
        </p:blipFill>
        <p:spPr>
          <a:xfrm>
            <a:off x="4066967" y="5072008"/>
            <a:ext cx="1606527" cy="1152000"/>
          </a:xfrm>
          <a:prstGeom prst="rect">
            <a:avLst/>
          </a:prstGeom>
        </p:spPr>
      </p:pic>
      <p:pic>
        <p:nvPicPr>
          <p:cNvPr id="55" name="Imagem 54">
            <a:extLst>
              <a:ext uri="{FF2B5EF4-FFF2-40B4-BE49-F238E27FC236}">
                <a16:creationId xmlns:a16="http://schemas.microsoft.com/office/drawing/2014/main" id="{03CF3C9F-362D-BC5E-53D1-7B59E8B0E719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18391" b="15438"/>
          <a:stretch>
            <a:fillRect/>
          </a:stretch>
        </p:blipFill>
        <p:spPr>
          <a:xfrm>
            <a:off x="5892721" y="5072008"/>
            <a:ext cx="1740963" cy="1152000"/>
          </a:xfrm>
          <a:prstGeom prst="rect">
            <a:avLst/>
          </a:prstGeom>
        </p:spPr>
      </p:pic>
      <p:sp>
        <p:nvSpPr>
          <p:cNvPr id="13" name="Elipse 1">
            <a:extLst>
              <a:ext uri="{FF2B5EF4-FFF2-40B4-BE49-F238E27FC236}">
                <a16:creationId xmlns:a16="http://schemas.microsoft.com/office/drawing/2014/main" id="{535DAFEF-BE90-EEC9-F242-475830D1EDBF}"/>
              </a:ext>
            </a:extLst>
          </p:cNvPr>
          <p:cNvSpPr/>
          <p:nvPr/>
        </p:nvSpPr>
        <p:spPr>
          <a:xfrm>
            <a:off x="2083473" y="2997315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19" name="Elipse 1">
            <a:extLst>
              <a:ext uri="{FF2B5EF4-FFF2-40B4-BE49-F238E27FC236}">
                <a16:creationId xmlns:a16="http://schemas.microsoft.com/office/drawing/2014/main" id="{1B4169F5-98CC-8BEE-C0B1-BB39415176D0}"/>
              </a:ext>
            </a:extLst>
          </p:cNvPr>
          <p:cNvSpPr/>
          <p:nvPr/>
        </p:nvSpPr>
        <p:spPr>
          <a:xfrm>
            <a:off x="5892721" y="4931341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21" name="Elipse 1">
            <a:extLst>
              <a:ext uri="{FF2B5EF4-FFF2-40B4-BE49-F238E27FC236}">
                <a16:creationId xmlns:a16="http://schemas.microsoft.com/office/drawing/2014/main" id="{6E1C9A73-BC13-BF40-AD65-8216C30F61BB}"/>
              </a:ext>
            </a:extLst>
          </p:cNvPr>
          <p:cNvSpPr/>
          <p:nvPr/>
        </p:nvSpPr>
        <p:spPr>
          <a:xfrm>
            <a:off x="7789781" y="4931341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id="{742FEDA7-8250-E07B-7FC1-D3A1CEF467B6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18391" b="15438"/>
          <a:stretch>
            <a:fillRect/>
          </a:stretch>
        </p:blipFill>
        <p:spPr>
          <a:xfrm>
            <a:off x="5892720" y="5072008"/>
            <a:ext cx="1740963" cy="1152000"/>
          </a:xfrm>
          <a:prstGeom prst="rect">
            <a:avLst/>
          </a:prstGeom>
        </p:spPr>
      </p:pic>
      <p:sp>
        <p:nvSpPr>
          <p:cNvPr id="23" name="Elipse 1">
            <a:extLst>
              <a:ext uri="{FF2B5EF4-FFF2-40B4-BE49-F238E27FC236}">
                <a16:creationId xmlns:a16="http://schemas.microsoft.com/office/drawing/2014/main" id="{D9669BB5-305E-3434-FEA1-33D366DF74C5}"/>
              </a:ext>
            </a:extLst>
          </p:cNvPr>
          <p:cNvSpPr/>
          <p:nvPr/>
        </p:nvSpPr>
        <p:spPr>
          <a:xfrm>
            <a:off x="252813" y="1126877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25" name="Elipse 1">
            <a:extLst>
              <a:ext uri="{FF2B5EF4-FFF2-40B4-BE49-F238E27FC236}">
                <a16:creationId xmlns:a16="http://schemas.microsoft.com/office/drawing/2014/main" id="{4DB38EF5-D9BF-696B-4294-33CE91569F72}"/>
              </a:ext>
            </a:extLst>
          </p:cNvPr>
          <p:cNvSpPr/>
          <p:nvPr/>
        </p:nvSpPr>
        <p:spPr>
          <a:xfrm>
            <a:off x="5944744" y="1076365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26" name="Elipse 1">
            <a:extLst>
              <a:ext uri="{FF2B5EF4-FFF2-40B4-BE49-F238E27FC236}">
                <a16:creationId xmlns:a16="http://schemas.microsoft.com/office/drawing/2014/main" id="{09AD7E6E-97E8-AF2E-F1E6-2F8675B34929}"/>
              </a:ext>
            </a:extLst>
          </p:cNvPr>
          <p:cNvSpPr/>
          <p:nvPr/>
        </p:nvSpPr>
        <p:spPr>
          <a:xfrm>
            <a:off x="3944261" y="1126877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28" name="Elipse 1">
            <a:extLst>
              <a:ext uri="{FF2B5EF4-FFF2-40B4-BE49-F238E27FC236}">
                <a16:creationId xmlns:a16="http://schemas.microsoft.com/office/drawing/2014/main" id="{5280DF3F-A124-3B0D-3367-F123A6762BC5}"/>
              </a:ext>
            </a:extLst>
          </p:cNvPr>
          <p:cNvSpPr/>
          <p:nvPr/>
        </p:nvSpPr>
        <p:spPr>
          <a:xfrm>
            <a:off x="7863573" y="1064765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29" name="Elipse 1">
            <a:extLst>
              <a:ext uri="{FF2B5EF4-FFF2-40B4-BE49-F238E27FC236}">
                <a16:creationId xmlns:a16="http://schemas.microsoft.com/office/drawing/2014/main" id="{79E5B6DF-CBF9-98E5-F526-F75E994E0140}"/>
              </a:ext>
            </a:extLst>
          </p:cNvPr>
          <p:cNvSpPr/>
          <p:nvPr/>
        </p:nvSpPr>
        <p:spPr>
          <a:xfrm>
            <a:off x="9681638" y="1092973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36" name="Elipse 1">
            <a:extLst>
              <a:ext uri="{FF2B5EF4-FFF2-40B4-BE49-F238E27FC236}">
                <a16:creationId xmlns:a16="http://schemas.microsoft.com/office/drawing/2014/main" id="{4767E39C-262F-2DE6-0133-8EB09A4E053E}"/>
              </a:ext>
            </a:extLst>
          </p:cNvPr>
          <p:cNvSpPr/>
          <p:nvPr/>
        </p:nvSpPr>
        <p:spPr>
          <a:xfrm>
            <a:off x="3986178" y="4945853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  <p:sp>
        <p:nvSpPr>
          <p:cNvPr id="57" name="Elipse 1">
            <a:extLst>
              <a:ext uri="{FF2B5EF4-FFF2-40B4-BE49-F238E27FC236}">
                <a16:creationId xmlns:a16="http://schemas.microsoft.com/office/drawing/2014/main" id="{6AB986E0-F922-10F2-1A1A-75566B2B9095}"/>
              </a:ext>
            </a:extLst>
          </p:cNvPr>
          <p:cNvSpPr/>
          <p:nvPr/>
        </p:nvSpPr>
        <p:spPr>
          <a:xfrm>
            <a:off x="2109241" y="1076365"/>
            <a:ext cx="1818065" cy="1758368"/>
          </a:xfrm>
          <a:custGeom>
            <a:avLst/>
            <a:gdLst>
              <a:gd name="csX0" fmla="*/ 909032 w 1818065"/>
              <a:gd name="csY0" fmla="*/ 0 h 1758368"/>
              <a:gd name="csX1" fmla="*/ 1818065 w 1818065"/>
              <a:gd name="csY1" fmla="*/ 879184 h 1758368"/>
              <a:gd name="csX2" fmla="*/ 909032 w 1818065"/>
              <a:gd name="csY2" fmla="*/ 1758368 h 1758368"/>
              <a:gd name="csX3" fmla="*/ 0 w 1818065"/>
              <a:gd name="csY3" fmla="*/ 879184 h 1758368"/>
              <a:gd name="csX4" fmla="*/ 1017513 w 1818065"/>
              <a:gd name="csY4" fmla="*/ 124267 h 17583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18065" h="1758368" extrusionOk="0">
                <a:moveTo>
                  <a:pt x="909032" y="0"/>
                </a:moveTo>
                <a:cubicBezTo>
                  <a:pt x="1346854" y="-75520"/>
                  <a:pt x="1900744" y="363606"/>
                  <a:pt x="1818065" y="879184"/>
                </a:cubicBezTo>
                <a:cubicBezTo>
                  <a:pt x="1793915" y="1378312"/>
                  <a:pt x="1448596" y="1747172"/>
                  <a:pt x="909032" y="1758368"/>
                </a:cubicBezTo>
                <a:cubicBezTo>
                  <a:pt x="392186" y="1728857"/>
                  <a:pt x="-32570" y="1466090"/>
                  <a:pt x="0" y="879184"/>
                </a:cubicBezTo>
                <a:cubicBezTo>
                  <a:pt x="47116" y="328626"/>
                  <a:pt x="451545" y="-3667"/>
                  <a:pt x="1017513" y="124267"/>
                </a:cubicBezTo>
              </a:path>
            </a:pathLst>
          </a:custGeom>
          <a:noFill/>
          <a:ln w="19050">
            <a:solidFill>
              <a:srgbClr val="FF6600"/>
            </a:solidFill>
            <a:extLst>
              <a:ext uri="{C807C97D-BFC1-408E-A445-0C87EB9F89A2}">
                <ask:lineSketchStyleProps xmlns:ask="http://schemas.microsoft.com/office/drawing/2018/sketchyshapes" sd="879248734">
                  <a:custGeom>
                    <a:avLst/>
                    <a:gdLst>
                      <a:gd name="csX0" fmla="*/ 0 w 1532467"/>
                      <a:gd name="csY0" fmla="*/ 646933 h 1293866"/>
                      <a:gd name="csX1" fmla="*/ 766234 w 1532467"/>
                      <a:gd name="csY1" fmla="*/ 0 h 1293866"/>
                      <a:gd name="csX2" fmla="*/ 1532468 w 1532467"/>
                      <a:gd name="csY2" fmla="*/ 646933 h 1293866"/>
                      <a:gd name="csX3" fmla="*/ 766234 w 1532467"/>
                      <a:gd name="csY3" fmla="*/ 1293866 h 1293866"/>
                      <a:gd name="csX4" fmla="*/ 0 w 1532467"/>
                      <a:gd name="csY4" fmla="*/ 646933 h 1293866"/>
                      <a:gd name="csX0" fmla="*/ 766234 w 1532468"/>
                      <a:gd name="csY0" fmla="*/ 0 h 1293866"/>
                      <a:gd name="csX1" fmla="*/ 1532468 w 1532468"/>
                      <a:gd name="csY1" fmla="*/ 646933 h 1293866"/>
                      <a:gd name="csX2" fmla="*/ 766234 w 1532468"/>
                      <a:gd name="csY2" fmla="*/ 1293866 h 1293866"/>
                      <a:gd name="csX3" fmla="*/ 0 w 1532468"/>
                      <a:gd name="csY3" fmla="*/ 646933 h 1293866"/>
                      <a:gd name="csX4" fmla="*/ 857674 w 1532468"/>
                      <a:gd name="csY4" fmla="*/ 91440 h 1293866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1532468" h="1293866">
                        <a:moveTo>
                          <a:pt x="766234" y="0"/>
                        </a:moveTo>
                        <a:cubicBezTo>
                          <a:pt x="1189413" y="0"/>
                          <a:pt x="1532468" y="289642"/>
                          <a:pt x="1532468" y="646933"/>
                        </a:cubicBezTo>
                        <a:cubicBezTo>
                          <a:pt x="1532468" y="1004224"/>
                          <a:pt x="1189413" y="1293866"/>
                          <a:pt x="766234" y="1293866"/>
                        </a:cubicBezTo>
                        <a:cubicBezTo>
                          <a:pt x="343055" y="1293866"/>
                          <a:pt x="0" y="1004224"/>
                          <a:pt x="0" y="646933"/>
                        </a:cubicBezTo>
                        <a:cubicBezTo>
                          <a:pt x="0" y="289642"/>
                          <a:pt x="343055" y="0"/>
                          <a:pt x="857674" y="91440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2400">
              <a:solidFill>
                <a:prstClr val="white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100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1" grpId="0" animBg="1"/>
      <p:bldP spid="23" grpId="0" animBg="1"/>
      <p:bldP spid="25" grpId="0" animBg="1"/>
      <p:bldP spid="26" grpId="0" animBg="1"/>
      <p:bldP spid="28" grpId="0" animBg="1"/>
      <p:bldP spid="29" grpId="0" animBg="1"/>
      <p:bldP spid="36" grpId="0" animBg="1"/>
      <p:bldP spid="57" grpId="0" animBg="1"/>
    </p:bldLst>
  </p:timing>
  <p:extLst>
    <p:ext uri="{6950BFC3-D8DA-4A85-94F7-54DA5524770B}">
      <p188:commentRel xmlns:p188="http://schemas.microsoft.com/office/powerpoint/2018/8/main" r:id="rId3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2D805FE6-1E94-72FF-2F36-B11CA847D564}"/>
              </a:ext>
            </a:extLst>
          </p:cNvPr>
          <p:cNvSpPr txBox="1"/>
          <p:nvPr/>
        </p:nvSpPr>
        <p:spPr>
          <a:xfrm>
            <a:off x="0" y="1474619"/>
            <a:ext cx="362255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b="1" dirty="0">
                <a:solidFill>
                  <a:srgbClr val="F9620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3 anos de IA Generativa</a:t>
            </a:r>
          </a:p>
          <a:p>
            <a:pPr algn="ctr"/>
            <a:r>
              <a:rPr lang="pt-BR" sz="4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 quanto isso mudou nossa perspectiva de trabalho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8A15146D-2BA2-0FAE-FF97-0B5902201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557" y="1"/>
            <a:ext cx="85694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09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974F9E8-22F9-30C0-27CF-5AE18D71D9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ítulo 1">
            <a:extLst>
              <a:ext uri="{FF2B5EF4-FFF2-40B4-BE49-F238E27FC236}">
                <a16:creationId xmlns:a16="http://schemas.microsoft.com/office/drawing/2014/main" id="{F3AD26D8-6485-363E-E8A8-8A450824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97" y="274524"/>
            <a:ext cx="10515600" cy="646331"/>
          </a:xfrm>
        </p:spPr>
        <p:txBody>
          <a:bodyPr lIns="91440" tIns="45720" rIns="91440" bIns="45720" anchor="ctr"/>
          <a:lstStyle/>
          <a:p>
            <a:r>
              <a:rPr lang="pt-BR" sz="4000" b="1" dirty="0">
                <a:ea typeface="Calibri"/>
                <a:cs typeface="Calibri"/>
              </a:rPr>
              <a:t>IA e adoção corporativa</a:t>
            </a:r>
            <a:endParaRPr lang="pt-BR" sz="4000" b="1" dirty="0"/>
          </a:p>
        </p:txBody>
      </p:sp>
      <p:pic>
        <p:nvPicPr>
          <p:cNvPr id="36" name="Imagem 3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C9F6202-5103-7323-26F1-987E120AFBB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7890493">
            <a:off x="334140" y="1396999"/>
            <a:ext cx="324323" cy="758253"/>
          </a:xfrm>
          <a:prstGeom prst="rect">
            <a:avLst/>
          </a:prstGeom>
        </p:spPr>
      </p:pic>
      <p:pic>
        <p:nvPicPr>
          <p:cNvPr id="37" name="Imagem 3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7114A00-C871-5F93-4F6F-C7DA81A6A8F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7671538">
            <a:off x="301922" y="194040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38" name="Imagem 3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3C1EEECC-1422-6A27-FEA2-FE8D79497FD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9360829">
            <a:off x="890860" y="2098894"/>
            <a:ext cx="324323" cy="758253"/>
          </a:xfrm>
          <a:prstGeom prst="rect">
            <a:avLst/>
          </a:prstGeom>
        </p:spPr>
      </p:pic>
      <p:pic>
        <p:nvPicPr>
          <p:cNvPr id="39" name="Imagem 3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047C2CC8-F88E-E726-684B-9853518538B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9226349">
            <a:off x="720546" y="2736520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0" name="Imagem 3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12D3505F-F0F9-476B-A02B-4771CC40443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8008026">
            <a:off x="1397016" y="3001564"/>
            <a:ext cx="324323" cy="758253"/>
          </a:xfrm>
          <a:prstGeom prst="rect">
            <a:avLst/>
          </a:prstGeom>
        </p:spPr>
      </p:pic>
      <p:pic>
        <p:nvPicPr>
          <p:cNvPr id="41" name="Imagem 4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91F45604-6B0D-EDDC-09E5-DD8D2579522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7485177">
            <a:off x="1440722" y="3597627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2" name="Imagem 4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B24BB408-5D8A-A04A-6920-E05BADCEA100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093559">
            <a:off x="2310523" y="3576867"/>
            <a:ext cx="324323" cy="758253"/>
          </a:xfrm>
          <a:prstGeom prst="rect">
            <a:avLst/>
          </a:prstGeom>
        </p:spPr>
      </p:pic>
      <p:pic>
        <p:nvPicPr>
          <p:cNvPr id="44" name="Imagem 4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5DD3185A-A6D1-ED57-64A5-34542CA4F96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104930">
            <a:off x="2605309" y="4045950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5" name="Imagem 4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57DB8615-CEE6-31F6-6F17-6F059C3AF87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004853">
            <a:off x="3087227" y="3255349"/>
            <a:ext cx="324323" cy="758253"/>
          </a:xfrm>
          <a:prstGeom prst="rect">
            <a:avLst/>
          </a:prstGeom>
        </p:spPr>
      </p:pic>
      <p:pic>
        <p:nvPicPr>
          <p:cNvPr id="46" name="Imagem 4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1BB5642-B31B-5AA3-A61E-EA0F824EBF5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3735754">
            <a:off x="3671009" y="3396311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7" name="Imagem 4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A86E8B03-3BDD-E358-3BD0-F7F3E161E2E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940596">
            <a:off x="4136992" y="2889305"/>
            <a:ext cx="324323" cy="758253"/>
          </a:xfrm>
          <a:prstGeom prst="rect">
            <a:avLst/>
          </a:prstGeom>
        </p:spPr>
      </p:pic>
      <p:pic>
        <p:nvPicPr>
          <p:cNvPr id="48" name="Imagem 4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D6A8ED05-DD0E-5A1B-50AB-9C01ABFE476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297424">
            <a:off x="4609018" y="343174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9" name="Imagem 4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1A89334E-494A-19EF-18BA-9A74D1413262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83115">
            <a:off x="5178278" y="3017090"/>
            <a:ext cx="324323" cy="758253"/>
          </a:xfrm>
          <a:prstGeom prst="rect">
            <a:avLst/>
          </a:prstGeom>
        </p:spPr>
      </p:pic>
      <p:pic>
        <p:nvPicPr>
          <p:cNvPr id="50" name="Imagem 4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2A9267B-B706-638D-FF0B-55DEB1DDB88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297424">
            <a:off x="5517863" y="3704193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1" name="Imagem 5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865C9AF-0D00-9CA8-8618-61CF28D65B5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83115">
            <a:off x="6042949" y="3356571"/>
            <a:ext cx="324323" cy="758253"/>
          </a:xfrm>
          <a:prstGeom prst="rect">
            <a:avLst/>
          </a:prstGeom>
        </p:spPr>
      </p:pic>
      <p:pic>
        <p:nvPicPr>
          <p:cNvPr id="52" name="Imagem 5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A28FCBAC-FC92-0E0C-7F8F-DA8708D3D2D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161259">
            <a:off x="6569858" y="3904112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3" name="Imagem 5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0BEB16B-CC68-9741-1AD1-B5A16E7B99C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332779">
            <a:off x="7028212" y="3232419"/>
            <a:ext cx="324323" cy="758253"/>
          </a:xfrm>
          <a:prstGeom prst="rect">
            <a:avLst/>
          </a:prstGeom>
        </p:spPr>
      </p:pic>
      <p:pic>
        <p:nvPicPr>
          <p:cNvPr id="54" name="Imagem 5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46E994D-5CE7-0DEB-3403-FFD98A7E49F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3538842">
            <a:off x="7514906" y="350264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5" name="Imagem 5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136C4494-169E-2076-6D9D-46C8899FAF4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5714070">
            <a:off x="8008797" y="2947850"/>
            <a:ext cx="324323" cy="758253"/>
          </a:xfrm>
          <a:prstGeom prst="rect">
            <a:avLst/>
          </a:prstGeom>
        </p:spPr>
      </p:pic>
      <p:pic>
        <p:nvPicPr>
          <p:cNvPr id="56" name="Imagem 5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321E21EB-0AA6-D1BB-0CE9-6CB9DB92F62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849761">
            <a:off x="8434320" y="334202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7" name="Imagem 5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D0D6B251-5471-A576-0877-6D5D4D36037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5714070">
            <a:off x="9024931" y="2978059"/>
            <a:ext cx="324323" cy="758253"/>
          </a:xfrm>
          <a:prstGeom prst="rect">
            <a:avLst/>
          </a:prstGeom>
        </p:spPr>
      </p:pic>
      <p:pic>
        <p:nvPicPr>
          <p:cNvPr id="58" name="Imagem 5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6B591674-CC17-0E4A-1835-985B2AB388B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849761">
            <a:off x="9393958" y="3509109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9" name="Imagem 5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68BE96F1-FB1E-55B2-48AE-901DF01C69D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06669">
            <a:off x="9985376" y="3106290"/>
            <a:ext cx="324323" cy="758253"/>
          </a:xfrm>
          <a:prstGeom prst="rect">
            <a:avLst/>
          </a:prstGeom>
        </p:spPr>
      </p:pic>
      <p:pic>
        <p:nvPicPr>
          <p:cNvPr id="60" name="Imagem 5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B564027-C8E1-0788-2710-475342CA28D1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089876">
            <a:off x="10346327" y="3661383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61" name="Imagem 6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8F0C6F9C-DEBD-889C-7795-C615B933E62E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341945">
            <a:off x="11016206" y="3174133"/>
            <a:ext cx="324323" cy="758253"/>
          </a:xfrm>
          <a:prstGeom prst="rect">
            <a:avLst/>
          </a:prstGeom>
        </p:spPr>
      </p:pic>
      <p:pic>
        <p:nvPicPr>
          <p:cNvPr id="62" name="Imagem 6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812D2FC-B218-E3FB-61BC-D6C31E330EC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4128323">
            <a:off x="11458322" y="3488246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63" name="Imagem 6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55B55FB9-87B5-DD07-CB54-34837EA0A52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2722722">
            <a:off x="11924937" y="2701333"/>
            <a:ext cx="324323" cy="758253"/>
          </a:xfrm>
          <a:prstGeom prst="rect">
            <a:avLst/>
          </a:prstGeom>
        </p:spPr>
      </p:pic>
      <p:pic>
        <p:nvPicPr>
          <p:cNvPr id="64" name="Imagem 6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777BF5C9-77BD-749C-97AF-10579B05A601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2897400">
            <a:off x="12412618" y="2751775"/>
            <a:ext cx="388758" cy="758253"/>
          </a:xfrm>
          <a:prstGeom prst="rect">
            <a:avLst/>
          </a:prstGeom>
        </p:spPr>
      </p:pic>
      <p:sp>
        <p:nvSpPr>
          <p:cNvPr id="72" name="Retângulo 71">
            <a:extLst>
              <a:ext uri="{FF2B5EF4-FFF2-40B4-BE49-F238E27FC236}">
                <a16:creationId xmlns:a16="http://schemas.microsoft.com/office/drawing/2014/main" id="{B6E31DCC-CD59-2237-28FB-7DFFD25476D4}"/>
              </a:ext>
            </a:extLst>
          </p:cNvPr>
          <p:cNvSpPr/>
          <p:nvPr/>
        </p:nvSpPr>
        <p:spPr>
          <a:xfrm>
            <a:off x="1920814" y="2359969"/>
            <a:ext cx="1935404" cy="8246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2022-02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Lançamento do ChatGPT</a:t>
            </a:r>
          </a:p>
        </p:txBody>
      </p:sp>
      <p:sp>
        <p:nvSpPr>
          <p:cNvPr id="73" name="Retângulo 72">
            <a:extLst>
              <a:ext uri="{FF2B5EF4-FFF2-40B4-BE49-F238E27FC236}">
                <a16:creationId xmlns:a16="http://schemas.microsoft.com/office/drawing/2014/main" id="{EE03BAB3-1275-BB07-6C88-D755278DA51D}"/>
              </a:ext>
            </a:extLst>
          </p:cNvPr>
          <p:cNvSpPr/>
          <p:nvPr/>
        </p:nvSpPr>
        <p:spPr>
          <a:xfrm>
            <a:off x="4089177" y="3991845"/>
            <a:ext cx="2647950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2023-01</a:t>
            </a:r>
          </a:p>
          <a:p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Chatgpt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começa a se tornar conhecido e surgem novos modelos</a:t>
            </a:r>
          </a:p>
          <a:p>
            <a:endParaRPr lang="pt-BR" sz="28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</a:endParaRPr>
          </a:p>
        </p:txBody>
      </p:sp>
      <p:sp>
        <p:nvSpPr>
          <p:cNvPr id="74" name="Retângulo 73">
            <a:extLst>
              <a:ext uri="{FF2B5EF4-FFF2-40B4-BE49-F238E27FC236}">
                <a16:creationId xmlns:a16="http://schemas.microsoft.com/office/drawing/2014/main" id="{C55280F2-1A2D-BDEE-C18E-9140E7D08100}"/>
              </a:ext>
            </a:extLst>
          </p:cNvPr>
          <p:cNvSpPr/>
          <p:nvPr/>
        </p:nvSpPr>
        <p:spPr>
          <a:xfrm>
            <a:off x="5631597" y="1477330"/>
            <a:ext cx="2844230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2023-02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Usuários começam a entender sua aplicação e risco de segurança é a pauta principal nas organizações</a:t>
            </a:r>
          </a:p>
        </p:txBody>
      </p:sp>
      <p:sp>
        <p:nvSpPr>
          <p:cNvPr id="75" name="Retângulo 74">
            <a:extLst>
              <a:ext uri="{FF2B5EF4-FFF2-40B4-BE49-F238E27FC236}">
                <a16:creationId xmlns:a16="http://schemas.microsoft.com/office/drawing/2014/main" id="{C465D497-6C3A-F013-6575-063D6B4B4FF4}"/>
              </a:ext>
            </a:extLst>
          </p:cNvPr>
          <p:cNvSpPr/>
          <p:nvPr/>
        </p:nvSpPr>
        <p:spPr>
          <a:xfrm>
            <a:off x="7478200" y="4028459"/>
            <a:ext cx="2806515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2024-01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Modelos como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Copilot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o Gemini são lançados e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LLMs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se tornam multimodais</a:t>
            </a:r>
          </a:p>
          <a:p>
            <a:endParaRPr lang="pt-BR" sz="28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</a:endParaRPr>
          </a:p>
        </p:txBody>
      </p:sp>
      <p:sp>
        <p:nvSpPr>
          <p:cNvPr id="76" name="Retângulo 75">
            <a:extLst>
              <a:ext uri="{FF2B5EF4-FFF2-40B4-BE49-F238E27FC236}">
                <a16:creationId xmlns:a16="http://schemas.microsoft.com/office/drawing/2014/main" id="{04699658-5E5F-A552-84C7-BCF224AEA405}"/>
              </a:ext>
            </a:extLst>
          </p:cNvPr>
          <p:cNvSpPr/>
          <p:nvPr/>
        </p:nvSpPr>
        <p:spPr>
          <a:xfrm>
            <a:off x="9029944" y="1490040"/>
            <a:ext cx="2806515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2024-02</a:t>
            </a:r>
          </a:p>
          <a:p>
            <a:pPr algn="r"/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Pensamento instantâneo, matemático ou reflexivo</a:t>
            </a:r>
          </a:p>
          <a:p>
            <a:pPr algn="r"/>
            <a:r>
              <a:rPr lang="pt-BR" dirty="0" err="1">
                <a:solidFill>
                  <a:srgbClr val="F96202"/>
                </a:solidFill>
                <a:ea typeface="Calibri"/>
                <a:cs typeface="Calibri"/>
              </a:rPr>
              <a:t>Antropic</a:t>
            </a:r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 lança o MCP para integrar Agentes e Sistemas</a:t>
            </a:r>
            <a:endParaRPr lang="pt-BR" dirty="0">
              <a:solidFill>
                <a:srgbClr val="F96202"/>
              </a:solidFill>
              <a:effectLst/>
              <a:ea typeface="Calibri"/>
              <a:cs typeface="Calibri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B3BDF2D8-7C24-772C-9A82-2520B9F5DA5E}"/>
              </a:ext>
            </a:extLst>
          </p:cNvPr>
          <p:cNvSpPr/>
          <p:nvPr/>
        </p:nvSpPr>
        <p:spPr>
          <a:xfrm>
            <a:off x="412899" y="4299314"/>
            <a:ext cx="1935404" cy="8246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Pré-2022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Aplicações de IA pontuais, específicas ou agregadas às soluções</a:t>
            </a:r>
          </a:p>
        </p:txBody>
      </p:sp>
    </p:spTree>
    <p:extLst>
      <p:ext uri="{BB962C8B-B14F-4D97-AF65-F5344CB8AC3E}">
        <p14:creationId xmlns:p14="http://schemas.microsoft.com/office/powerpoint/2010/main" val="43557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C0E8DE9-73AF-C45C-700B-ED36A753E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agem 3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BC8C37B8-7337-0416-E6F5-EC4F55E6A36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7890493">
            <a:off x="334140" y="1396999"/>
            <a:ext cx="324323" cy="758253"/>
          </a:xfrm>
          <a:prstGeom prst="rect">
            <a:avLst/>
          </a:prstGeom>
        </p:spPr>
      </p:pic>
      <p:pic>
        <p:nvPicPr>
          <p:cNvPr id="37" name="Imagem 3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A6AEA55A-16C0-DA94-D56A-594082A6444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7671538">
            <a:off x="301922" y="194040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38" name="Imagem 3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C5100CC4-0BF4-FE73-9720-A53E52300829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9360829">
            <a:off x="890860" y="2098894"/>
            <a:ext cx="324323" cy="758253"/>
          </a:xfrm>
          <a:prstGeom prst="rect">
            <a:avLst/>
          </a:prstGeom>
        </p:spPr>
      </p:pic>
      <p:pic>
        <p:nvPicPr>
          <p:cNvPr id="39" name="Imagem 3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780B14F-DA5D-E411-1476-77B7ACA93C3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9226349">
            <a:off x="720546" y="2736520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0" name="Imagem 3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B46FC438-1861-5A5D-7F1A-588FCF1B8FA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8008026">
            <a:off x="1397016" y="3001564"/>
            <a:ext cx="324323" cy="758253"/>
          </a:xfrm>
          <a:prstGeom prst="rect">
            <a:avLst/>
          </a:prstGeom>
        </p:spPr>
      </p:pic>
      <p:pic>
        <p:nvPicPr>
          <p:cNvPr id="41" name="Imagem 4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B17D419-4F88-7761-9B60-91A3F64D48C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7485177">
            <a:off x="1440722" y="3597627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2" name="Imagem 4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1C4C3E0-8CCB-B33F-82CC-9F4E7FEE7D2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093559">
            <a:off x="2310523" y="3576867"/>
            <a:ext cx="324323" cy="758253"/>
          </a:xfrm>
          <a:prstGeom prst="rect">
            <a:avLst/>
          </a:prstGeom>
        </p:spPr>
      </p:pic>
      <p:pic>
        <p:nvPicPr>
          <p:cNvPr id="44" name="Imagem 4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59552EC2-2CC5-9FCF-3410-99662156301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104930">
            <a:off x="2605309" y="4045950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5" name="Imagem 4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A7A70DDF-F75B-AF88-7FE0-E19B0BC5A4F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004853">
            <a:off x="3087227" y="3255349"/>
            <a:ext cx="324323" cy="758253"/>
          </a:xfrm>
          <a:prstGeom prst="rect">
            <a:avLst/>
          </a:prstGeom>
        </p:spPr>
      </p:pic>
      <p:pic>
        <p:nvPicPr>
          <p:cNvPr id="46" name="Imagem 4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B22143D-686A-8417-1EBA-F07B966E37F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3735754">
            <a:off x="3671009" y="3396311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7" name="Imagem 4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F7444DF6-FFBA-F154-5A4E-30105F82CAB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940596">
            <a:off x="4136992" y="2889305"/>
            <a:ext cx="324323" cy="758253"/>
          </a:xfrm>
          <a:prstGeom prst="rect">
            <a:avLst/>
          </a:prstGeom>
        </p:spPr>
      </p:pic>
      <p:pic>
        <p:nvPicPr>
          <p:cNvPr id="48" name="Imagem 4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9181593-2A2A-9365-744D-BBE60EE2C3D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297424">
            <a:off x="4609018" y="343174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49" name="Imagem 4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8CEC559F-98CE-E22F-24F4-E27D32F09A10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83115">
            <a:off x="5178278" y="3017090"/>
            <a:ext cx="324323" cy="758253"/>
          </a:xfrm>
          <a:prstGeom prst="rect">
            <a:avLst/>
          </a:prstGeom>
        </p:spPr>
      </p:pic>
      <p:pic>
        <p:nvPicPr>
          <p:cNvPr id="50" name="Imagem 4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5C889103-8869-A0AD-312C-9B2E72FEA3A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297424">
            <a:off x="5517863" y="3704193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1" name="Imagem 5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30DDA3C-2510-F9DA-35DA-1F34D9F4075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83115">
            <a:off x="6042949" y="3356571"/>
            <a:ext cx="324323" cy="758253"/>
          </a:xfrm>
          <a:prstGeom prst="rect">
            <a:avLst/>
          </a:prstGeom>
        </p:spPr>
      </p:pic>
      <p:pic>
        <p:nvPicPr>
          <p:cNvPr id="52" name="Imagem 5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DBA3E32F-2EC6-A35E-EF9A-55C2A9E2FF1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161259">
            <a:off x="6569858" y="3904112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3" name="Imagem 5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83F2BE84-4436-F684-B222-7A5AF0483292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332779">
            <a:off x="7028212" y="3232419"/>
            <a:ext cx="324323" cy="758253"/>
          </a:xfrm>
          <a:prstGeom prst="rect">
            <a:avLst/>
          </a:prstGeom>
        </p:spPr>
      </p:pic>
      <p:pic>
        <p:nvPicPr>
          <p:cNvPr id="54" name="Imagem 5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9A5A8AA4-1641-6C36-2ED8-81F232F1FF7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3538842">
            <a:off x="7514906" y="350264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5" name="Imagem 5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D89579F-615D-4311-1384-FF0E7F691D0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5714070">
            <a:off x="8008797" y="2947850"/>
            <a:ext cx="324323" cy="758253"/>
          </a:xfrm>
          <a:prstGeom prst="rect">
            <a:avLst/>
          </a:prstGeom>
        </p:spPr>
      </p:pic>
      <p:pic>
        <p:nvPicPr>
          <p:cNvPr id="56" name="Imagem 55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768FA4F9-C642-EDBB-0A39-37C570CA9B3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849761">
            <a:off x="8434320" y="3342024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7" name="Imagem 56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0ABF7D08-C6F4-87FE-A374-16E1E877474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5714070">
            <a:off x="9024931" y="2978059"/>
            <a:ext cx="324323" cy="758253"/>
          </a:xfrm>
          <a:prstGeom prst="rect">
            <a:avLst/>
          </a:prstGeom>
        </p:spPr>
      </p:pic>
      <p:pic>
        <p:nvPicPr>
          <p:cNvPr id="58" name="Imagem 57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64003FEF-5596-C6CC-E003-986DAFD4D4D8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5849761">
            <a:off x="9393958" y="3509109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59" name="Imagem 58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05BC1BE-5E75-9DF9-C76C-260293CC332E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6506669">
            <a:off x="9985376" y="3106290"/>
            <a:ext cx="324323" cy="758253"/>
          </a:xfrm>
          <a:prstGeom prst="rect">
            <a:avLst/>
          </a:prstGeom>
        </p:spPr>
      </p:pic>
      <p:pic>
        <p:nvPicPr>
          <p:cNvPr id="60" name="Imagem 59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3662E300-BDEC-7E99-CA57-8A5628A9A599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6089876">
            <a:off x="10346327" y="3661383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61" name="Imagem 60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E7EB1FB5-6B7B-69F5-1F70-26CA2B59FF29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4341945">
            <a:off x="11016206" y="3174133"/>
            <a:ext cx="324323" cy="758253"/>
          </a:xfrm>
          <a:prstGeom prst="rect">
            <a:avLst/>
          </a:prstGeom>
        </p:spPr>
      </p:pic>
      <p:pic>
        <p:nvPicPr>
          <p:cNvPr id="62" name="Imagem 61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4B055EE9-5C20-EC33-2C8F-0892A3989BFD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4128323">
            <a:off x="11458322" y="3488246"/>
            <a:ext cx="388758" cy="75825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pic>
        <p:nvPicPr>
          <p:cNvPr id="63" name="Imagem 6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CBC9E98B-DF01-B4B1-E048-337CA6C3C5A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50000" b="21209"/>
          <a:stretch>
            <a:fillRect/>
          </a:stretch>
        </p:blipFill>
        <p:spPr>
          <a:xfrm rot="2722722">
            <a:off x="11924937" y="2701333"/>
            <a:ext cx="324323" cy="758253"/>
          </a:xfrm>
          <a:prstGeom prst="rect">
            <a:avLst/>
          </a:prstGeom>
        </p:spPr>
      </p:pic>
      <p:pic>
        <p:nvPicPr>
          <p:cNvPr id="64" name="Imagem 6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975FAD69-D00A-25D2-CAF4-04637A60E95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16" t="21209" r="12288"/>
          <a:stretch>
            <a:fillRect/>
          </a:stretch>
        </p:blipFill>
        <p:spPr>
          <a:xfrm rot="2897400">
            <a:off x="12412618" y="2751775"/>
            <a:ext cx="388758" cy="758253"/>
          </a:xfrm>
          <a:prstGeom prst="rect">
            <a:avLst/>
          </a:prstGeom>
        </p:spPr>
      </p:pic>
      <p:sp>
        <p:nvSpPr>
          <p:cNvPr id="72" name="Retângulo 71">
            <a:extLst>
              <a:ext uri="{FF2B5EF4-FFF2-40B4-BE49-F238E27FC236}">
                <a16:creationId xmlns:a16="http://schemas.microsoft.com/office/drawing/2014/main" id="{FCB47170-F020-8040-79F3-025E92EB37CB}"/>
              </a:ext>
            </a:extLst>
          </p:cNvPr>
          <p:cNvSpPr/>
          <p:nvPr/>
        </p:nvSpPr>
        <p:spPr>
          <a:xfrm>
            <a:off x="1909417" y="1542965"/>
            <a:ext cx="2381999" cy="8246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2025-2T</a:t>
            </a:r>
          </a:p>
          <a:p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Plataformas de orquestração como N8N ou </a:t>
            </a:r>
            <a:r>
              <a:rPr lang="pt-BR" dirty="0" err="1">
                <a:solidFill>
                  <a:srgbClr val="F96202"/>
                </a:solidFill>
                <a:ea typeface="Calibri"/>
                <a:cs typeface="Calibri"/>
              </a:rPr>
              <a:t>Copilot</a:t>
            </a:r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 ganham destaque</a:t>
            </a:r>
            <a:endParaRPr lang="pt-BR" dirty="0">
              <a:solidFill>
                <a:srgbClr val="F96202"/>
              </a:solidFill>
              <a:effectLst/>
              <a:ea typeface="Calibri"/>
              <a:cs typeface="Calibri"/>
            </a:endParaRPr>
          </a:p>
        </p:txBody>
      </p:sp>
      <p:sp>
        <p:nvSpPr>
          <p:cNvPr id="73" name="Retângulo 72">
            <a:extLst>
              <a:ext uri="{FF2B5EF4-FFF2-40B4-BE49-F238E27FC236}">
                <a16:creationId xmlns:a16="http://schemas.microsoft.com/office/drawing/2014/main" id="{49C48A79-7F39-66CB-B33E-F73B14859096}"/>
              </a:ext>
            </a:extLst>
          </p:cNvPr>
          <p:cNvSpPr/>
          <p:nvPr/>
        </p:nvSpPr>
        <p:spPr>
          <a:xfrm>
            <a:off x="4089177" y="3991845"/>
            <a:ext cx="2647950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2025-3T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Plataformas de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Vibe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Code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como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Lovable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ou Claude começam a se destacar entre usuários</a:t>
            </a:r>
          </a:p>
          <a:p>
            <a:endParaRPr lang="pt-BR" sz="28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</a:endParaRPr>
          </a:p>
        </p:txBody>
      </p:sp>
      <p:sp>
        <p:nvSpPr>
          <p:cNvPr id="74" name="Retângulo 73">
            <a:extLst>
              <a:ext uri="{FF2B5EF4-FFF2-40B4-BE49-F238E27FC236}">
                <a16:creationId xmlns:a16="http://schemas.microsoft.com/office/drawing/2014/main" id="{A6232CD3-DC8A-6523-AC6C-277059A3E24C}"/>
              </a:ext>
            </a:extLst>
          </p:cNvPr>
          <p:cNvSpPr/>
          <p:nvPr/>
        </p:nvSpPr>
        <p:spPr>
          <a:xfrm>
            <a:off x="5107206" y="1464870"/>
            <a:ext cx="3120247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2025-4T</a:t>
            </a:r>
          </a:p>
          <a:p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Grande parte das empresas já disponibilizou prompt para seus colaboradores</a:t>
            </a:r>
            <a:br>
              <a:rPr lang="pt-BR" dirty="0">
                <a:solidFill>
                  <a:srgbClr val="F96202"/>
                </a:solidFill>
                <a:ea typeface="Calibri"/>
                <a:cs typeface="Calibri"/>
              </a:rPr>
            </a:br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Skills trazem maior </a:t>
            </a:r>
            <a:r>
              <a:rPr lang="pt-BR" dirty="0" err="1">
                <a:solidFill>
                  <a:srgbClr val="F96202"/>
                </a:solidFill>
                <a:ea typeface="Calibri"/>
                <a:cs typeface="Calibri"/>
              </a:rPr>
              <a:t>flexibidade</a:t>
            </a:r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 para uso de </a:t>
            </a:r>
            <a:r>
              <a:rPr lang="pt-BR" dirty="0" err="1">
                <a:solidFill>
                  <a:srgbClr val="F96202"/>
                </a:solidFill>
                <a:ea typeface="Calibri"/>
                <a:cs typeface="Calibri"/>
              </a:rPr>
              <a:t>MCPs</a:t>
            </a:r>
            <a:endParaRPr lang="pt-BR" dirty="0">
              <a:solidFill>
                <a:srgbClr val="F96202"/>
              </a:solidFill>
              <a:effectLst/>
              <a:ea typeface="Calibri"/>
              <a:cs typeface="Calibri"/>
            </a:endParaRPr>
          </a:p>
        </p:txBody>
      </p:sp>
      <p:sp>
        <p:nvSpPr>
          <p:cNvPr id="75" name="Retângulo 74">
            <a:extLst>
              <a:ext uri="{FF2B5EF4-FFF2-40B4-BE49-F238E27FC236}">
                <a16:creationId xmlns:a16="http://schemas.microsoft.com/office/drawing/2014/main" id="{EBDB82A8-DDFA-C5F0-AA22-03815B5AFB83}"/>
              </a:ext>
            </a:extLst>
          </p:cNvPr>
          <p:cNvSpPr/>
          <p:nvPr/>
        </p:nvSpPr>
        <p:spPr>
          <a:xfrm>
            <a:off x="7478200" y="4028459"/>
            <a:ext cx="2806515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2026-1T</a:t>
            </a:r>
          </a:p>
          <a:p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OpenClaw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inicia movimento de cada usuário ter seu agente</a:t>
            </a:r>
          </a:p>
          <a:p>
            <a:r>
              <a:rPr lang="pt-BR" dirty="0">
                <a:solidFill>
                  <a:srgbClr val="F96202"/>
                </a:solidFill>
                <a:ea typeface="Calibri"/>
                <a:cs typeface="Calibri"/>
              </a:rPr>
              <a:t>Fornecedores lançam plataformas com acesso á máquina do usuário</a:t>
            </a:r>
            <a:endParaRPr lang="pt-BR" dirty="0">
              <a:solidFill>
                <a:srgbClr val="F96202"/>
              </a:solidFill>
              <a:effectLst/>
              <a:ea typeface="Calibri"/>
              <a:cs typeface="Calibri"/>
            </a:endParaRPr>
          </a:p>
          <a:p>
            <a:endParaRPr lang="pt-BR" sz="28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</a:endParaRPr>
          </a:p>
        </p:txBody>
      </p:sp>
      <p:sp>
        <p:nvSpPr>
          <p:cNvPr id="76" name="Retângulo 75">
            <a:extLst>
              <a:ext uri="{FF2B5EF4-FFF2-40B4-BE49-F238E27FC236}">
                <a16:creationId xmlns:a16="http://schemas.microsoft.com/office/drawing/2014/main" id="{7BC4D072-1885-05C0-5A48-608495E17325}"/>
              </a:ext>
            </a:extLst>
          </p:cNvPr>
          <p:cNvSpPr/>
          <p:nvPr/>
        </p:nvSpPr>
        <p:spPr>
          <a:xfrm>
            <a:off x="9029944" y="1490040"/>
            <a:ext cx="2806515" cy="10232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2026-2T</a:t>
            </a:r>
          </a:p>
          <a:p>
            <a:pPr algn="r"/>
            <a:r>
              <a:rPr lang="pt-BR" dirty="0">
                <a:solidFill>
                  <a:schemeClr val="accent2"/>
                </a:solidFill>
                <a:ea typeface="Calibri"/>
                <a:cs typeface="Calibri"/>
              </a:rPr>
              <a:t>Agentes tornam-se a nova onda de transformação</a:t>
            </a:r>
          </a:p>
          <a:p>
            <a:pPr algn="r"/>
            <a:r>
              <a:rPr lang="pt-BR" dirty="0">
                <a:solidFill>
                  <a:schemeClr val="accent2"/>
                </a:solidFill>
                <a:ea typeface="Calibri"/>
                <a:cs typeface="Calibri"/>
              </a:rPr>
              <a:t># MCP lançados trazem uma nova proposta de automação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CF5C839-0065-66EB-2789-D534531EB73F}"/>
              </a:ext>
            </a:extLst>
          </p:cNvPr>
          <p:cNvSpPr/>
          <p:nvPr/>
        </p:nvSpPr>
        <p:spPr>
          <a:xfrm>
            <a:off x="412897" y="4299314"/>
            <a:ext cx="2806515" cy="8246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28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2025-1T</a:t>
            </a:r>
          </a:p>
          <a:p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Lançados os modelos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Deepseeking</a:t>
            </a: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 e </a:t>
            </a:r>
            <a:r>
              <a:rPr lang="pt-BR" dirty="0" err="1">
                <a:solidFill>
                  <a:srgbClr val="F96202"/>
                </a:solidFill>
                <a:effectLst/>
                <a:ea typeface="Calibri"/>
                <a:cs typeface="Calibri"/>
              </a:rPr>
              <a:t>Manus.AI</a:t>
            </a:r>
            <a:b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</a:br>
            <a:r>
              <a:rPr lang="pt-BR" dirty="0">
                <a:solidFill>
                  <a:srgbClr val="F96202"/>
                </a:solidFill>
                <a:effectLst/>
                <a:ea typeface="Calibri"/>
                <a:cs typeface="Calibri"/>
              </a:rPr>
              <a:t>Modelos passam a planejar sua execução e contar com uma VM para realizar sua operação</a:t>
            </a:r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6D76DA59-9038-0E9F-3894-88E1A8685AD9}"/>
              </a:ext>
            </a:extLst>
          </p:cNvPr>
          <p:cNvSpPr txBox="1">
            <a:spLocks/>
          </p:cNvSpPr>
          <p:nvPr/>
        </p:nvSpPr>
        <p:spPr>
          <a:xfrm>
            <a:off x="373797" y="274524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pt-BR" sz="3600" kern="12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pt-BR" sz="4000" b="1">
                <a:ea typeface="Calibri"/>
                <a:cs typeface="Calibri"/>
              </a:rPr>
              <a:t>IA e adoção corporativa</a:t>
            </a:r>
            <a:endParaRPr lang="pt-BR" sz="4000" b="1"/>
          </a:p>
        </p:txBody>
      </p:sp>
    </p:spTree>
    <p:extLst>
      <p:ext uri="{BB962C8B-B14F-4D97-AF65-F5344CB8AC3E}">
        <p14:creationId xmlns:p14="http://schemas.microsoft.com/office/powerpoint/2010/main" val="385057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B40814B-0C85-66B4-7FE3-071DCFFA8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-39390"/>
            <a:ext cx="11407715" cy="1089529"/>
          </a:xfrm>
        </p:spPr>
        <p:txBody>
          <a:bodyPr/>
          <a:lstStyle/>
          <a:p>
            <a:r>
              <a:rPr lang="pt-BR"/>
              <a:t>A Evolução dos Uso de Inteligência Artificial nos Processos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73B81956-EC30-D78F-7774-1AEC0807A9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284" y="1511808"/>
            <a:ext cx="4386899" cy="507283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623C2EAE-3BE1-D1B4-EF83-D14A6D2158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399" y="1511808"/>
            <a:ext cx="4476745" cy="5128636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0C801693-FB59-9023-9861-FA648968FEF9}"/>
              </a:ext>
            </a:extLst>
          </p:cNvPr>
          <p:cNvSpPr txBox="1"/>
          <p:nvPr/>
        </p:nvSpPr>
        <p:spPr>
          <a:xfrm>
            <a:off x="795257" y="1050139"/>
            <a:ext cx="36584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>
                <a:solidFill>
                  <a:schemeClr val="accent2"/>
                </a:solidFill>
              </a:rPr>
              <a:t>Era das Ferramentas de Prompt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59DC7C2-CBC1-6790-76FA-706B5D6096E6}"/>
              </a:ext>
            </a:extLst>
          </p:cNvPr>
          <p:cNvSpPr txBox="1"/>
          <p:nvPr/>
        </p:nvSpPr>
        <p:spPr>
          <a:xfrm>
            <a:off x="6892041" y="1050139"/>
            <a:ext cx="45951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dirty="0">
                <a:solidFill>
                  <a:schemeClr val="accent2"/>
                </a:solidFill>
              </a:rPr>
              <a:t>Era dos Agentes de Inteligência Artificial</a:t>
            </a:r>
          </a:p>
        </p:txBody>
      </p:sp>
    </p:spTree>
    <p:extLst>
      <p:ext uri="{BB962C8B-B14F-4D97-AF65-F5344CB8AC3E}">
        <p14:creationId xmlns:p14="http://schemas.microsoft.com/office/powerpoint/2010/main" val="341523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58BCE0-207C-A07C-A85C-012CF0C2E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Google Trends – Pesquisa por Agentes de IA em 2 anos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A4064828-674C-97E4-D7EA-C36F214116A2}"/>
              </a:ext>
            </a:extLst>
          </p:cNvPr>
          <p:cNvGrpSpPr/>
          <p:nvPr/>
        </p:nvGrpSpPr>
        <p:grpSpPr>
          <a:xfrm>
            <a:off x="1120310" y="1608825"/>
            <a:ext cx="9943413" cy="4864163"/>
            <a:chOff x="3495861" y="2102121"/>
            <a:chExt cx="8398652" cy="3892300"/>
          </a:xfrm>
        </p:grpSpPr>
        <p:pic>
          <p:nvPicPr>
            <p:cNvPr id="3" name="Imagem 2">
              <a:extLst>
                <a:ext uri="{FF2B5EF4-FFF2-40B4-BE49-F238E27FC236}">
                  <a16:creationId xmlns:a16="http://schemas.microsoft.com/office/drawing/2014/main" id="{E9B62EF0-C945-D472-6988-89A77AB3C6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22113" y="2102121"/>
              <a:ext cx="7772400" cy="3892300"/>
            </a:xfrm>
            <a:prstGeom prst="rect">
              <a:avLst/>
            </a:prstGeom>
          </p:spPr>
        </p:pic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00F374BE-5C4B-6E57-7A93-953B62320AE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95861" y="2102121"/>
              <a:ext cx="520700" cy="3721100"/>
            </a:xfrm>
            <a:prstGeom prst="rect">
              <a:avLst/>
            </a:prstGeom>
          </p:spPr>
        </p:pic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5AD8418D-EC81-0CD3-5E22-0A17CD09846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82413" y="5416550"/>
              <a:ext cx="279400" cy="1397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3467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A9C889A-F2B5-FD75-D430-D3C5367EC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ctr"/>
          <a:lstStyle/>
          <a:p>
            <a:r>
              <a:rPr lang="pt-BR">
                <a:ea typeface="+mj-lt"/>
                <a:cs typeface="+mj-lt"/>
              </a:rPr>
              <a:t>O que são agentes de IA</a:t>
            </a:r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D283CEA3-7F75-7C0E-940F-00CA80B18A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329" y="1450684"/>
            <a:ext cx="6707086" cy="44713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Espaço Reservado para Conteúdo 1">
            <a:extLst>
              <a:ext uri="{FF2B5EF4-FFF2-40B4-BE49-F238E27FC236}">
                <a16:creationId xmlns:a16="http://schemas.microsoft.com/office/drawing/2014/main" id="{35B6C14E-4448-9ADC-DF9E-77E011BAA705}"/>
              </a:ext>
            </a:extLst>
          </p:cNvPr>
          <p:cNvSpPr txBox="1">
            <a:spLocks/>
          </p:cNvSpPr>
          <p:nvPr/>
        </p:nvSpPr>
        <p:spPr>
          <a:xfrm>
            <a:off x="356668" y="2383719"/>
            <a:ext cx="4799457" cy="17555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BR" sz="2400" kern="0" noProof="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/>
              </a:rPr>
              <a:t>No contexto corporativo, são sistemas que </a:t>
            </a:r>
            <a:r>
              <a:rPr lang="pt-BR" sz="2400" b="1" kern="0" noProof="0" dirty="0">
                <a:solidFill>
                  <a:srgbClr val="FF9B4E"/>
                </a:solidFill>
                <a:cs typeface="Times New Roman"/>
              </a:rPr>
              <a:t>executam tarefas de forma autônoma </a:t>
            </a:r>
            <a:r>
              <a:rPr lang="pt-BR" sz="2400" kern="0" noProof="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/>
              </a:rPr>
              <a:t>e</a:t>
            </a:r>
            <a:r>
              <a:rPr lang="pt-BR" sz="2400" b="1" kern="0" noProof="0" dirty="0">
                <a:solidFill>
                  <a:srgbClr val="FF9B4E"/>
                </a:solidFill>
                <a:cs typeface="Times New Roman"/>
              </a:rPr>
              <a:t> </a:t>
            </a:r>
            <a:r>
              <a:rPr lang="pt-BR" sz="2400" b="1" kern="0" noProof="0" dirty="0" err="1">
                <a:solidFill>
                  <a:srgbClr val="FF9B4E"/>
                </a:solidFill>
                <a:cs typeface="Times New Roman"/>
              </a:rPr>
              <a:t>pró-ativa</a:t>
            </a:r>
            <a:r>
              <a:rPr lang="pt-BR" sz="2400" b="1" kern="0" dirty="0">
                <a:solidFill>
                  <a:srgbClr val="FF9B4E"/>
                </a:solidFill>
                <a:cs typeface="Times New Roman"/>
              </a:rPr>
              <a:t>, acionando sistemas e tomando </a:t>
            </a:r>
            <a:r>
              <a:rPr lang="pt-BR" sz="2400" b="1" kern="0" noProof="0" dirty="0">
                <a:solidFill>
                  <a:srgbClr val="FF9B4E"/>
                </a:solidFill>
                <a:cs typeface="Times New Roman"/>
              </a:rPr>
              <a:t>decisões </a:t>
            </a:r>
            <a:r>
              <a:rPr lang="pt-BR" sz="2400" kern="0" noProof="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/>
              </a:rPr>
              <a:t>dentro de limites </a:t>
            </a:r>
            <a:br>
              <a:rPr lang="pt-BR" sz="2400" kern="0" noProof="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/>
              </a:rPr>
            </a:br>
            <a:r>
              <a:rPr lang="pt-BR" sz="2400" kern="0" noProof="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/>
              </a:rPr>
              <a:t>pré-estabelecidos.</a:t>
            </a:r>
            <a:endParaRPr lang="pt-BR" sz="2400" kern="0" noProof="0" dirty="0">
              <a:solidFill>
                <a:schemeClr val="tx1">
                  <a:lumMod val="75000"/>
                  <a:lumOff val="25000"/>
                </a:schemeClr>
              </a:solidFill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6141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A463B-8001-6668-D599-268B5B9BA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tângulo 36">
            <a:extLst>
              <a:ext uri="{FF2B5EF4-FFF2-40B4-BE49-F238E27FC236}">
                <a16:creationId xmlns:a16="http://schemas.microsoft.com/office/drawing/2014/main" id="{D902A39B-2550-99C4-6919-A49105810F35}"/>
              </a:ext>
            </a:extLst>
          </p:cNvPr>
          <p:cNvSpPr/>
          <p:nvPr/>
        </p:nvSpPr>
        <p:spPr>
          <a:xfrm>
            <a:off x="179277" y="1339867"/>
            <a:ext cx="12357100" cy="2461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585">
              <a:defRPr/>
            </a:pPr>
            <a:endParaRPr lang="pt-BR" sz="1200">
              <a:solidFill>
                <a:prstClr val="black"/>
              </a:solidFill>
              <a:latin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21F8D3-3F9A-F81E-958F-9CD3377F853C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997561" y="3893209"/>
            <a:ext cx="3475624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0960" tIns="30480" rIns="60960" bIns="30480" numCol="1" anchor="ctr" anchorCtr="0" compatLnSpc="1">
            <a:prstTxWarp prst="textNoShape">
              <a:avLst/>
            </a:prstTxWarp>
            <a:spAutoFit/>
          </a:bodyPr>
          <a:lstStyle/>
          <a:p>
            <a:pPr algn="ctr" defTabSz="609585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pt-BR" altLang="pt-BR" sz="1600" i="1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sistemas que interagem com usuários para fornecer suporte em tarefas específicas.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55540447-6C90-55B6-2DAB-A5FC33C89FDC}"/>
              </a:ext>
            </a:extLst>
          </p:cNvPr>
          <p:cNvSpPr txBox="1"/>
          <p:nvPr/>
        </p:nvSpPr>
        <p:spPr>
          <a:xfrm>
            <a:off x="6929588" y="3918594"/>
            <a:ext cx="3340101" cy="104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0960" tIns="30480" rIns="60960" bIns="3048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 kumimoji="0" sz="200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pPr algn="ctr" defTabSz="609585">
              <a:defRPr/>
            </a:pPr>
            <a:r>
              <a:rPr lang="pt-BR" altLang="pt-BR" sz="1600" i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sistemas autônomos capazes de perceber o ambiente, tomar decisões e executar ações complexas para atingir objetivos. 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E09B0EAF-8503-B247-227D-69021D9B4A0E}"/>
              </a:ext>
            </a:extLst>
          </p:cNvPr>
          <p:cNvGrpSpPr/>
          <p:nvPr/>
        </p:nvGrpSpPr>
        <p:grpSpPr>
          <a:xfrm>
            <a:off x="2533585" y="1302802"/>
            <a:ext cx="2324100" cy="2433197"/>
            <a:chOff x="3459280" y="2392226"/>
            <a:chExt cx="3486149" cy="3649796"/>
          </a:xfrm>
        </p:grpSpPr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152BE86F-9B47-751B-2058-9F213153C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641964" y="2392226"/>
              <a:ext cx="3239999" cy="3240000"/>
            </a:xfrm>
            <a:prstGeom prst="rect">
              <a:avLst/>
            </a:prstGeom>
          </p:spPr>
        </p:pic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08C73BB6-3109-B5A7-49A2-5771DEE2825D}"/>
                </a:ext>
              </a:extLst>
            </p:cNvPr>
            <p:cNvSpPr txBox="1"/>
            <p:nvPr/>
          </p:nvSpPr>
          <p:spPr>
            <a:xfrm>
              <a:off x="3459280" y="5472538"/>
              <a:ext cx="3486149" cy="5694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en-US" sz="1867" b="1" err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Assistentes</a:t>
              </a:r>
              <a:r>
                <a:rPr lang="en-US" sz="1867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 </a:t>
              </a:r>
              <a:r>
                <a:rPr lang="en-US" sz="1867" b="1" err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digitais</a:t>
              </a:r>
              <a:endParaRPr lang="pt-BR" sz="1867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35133D82-041C-8541-8145-526F0B7E29C3}"/>
              </a:ext>
            </a:extLst>
          </p:cNvPr>
          <p:cNvGrpSpPr/>
          <p:nvPr/>
        </p:nvGrpSpPr>
        <p:grpSpPr>
          <a:xfrm>
            <a:off x="7377345" y="1483362"/>
            <a:ext cx="2474488" cy="2257768"/>
            <a:chOff x="11030189" y="2899651"/>
            <a:chExt cx="3711731" cy="3386651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59BA6723-148F-BC0D-7E63-00D3CB17A9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11248253" y="2899651"/>
              <a:ext cx="2807999" cy="2807999"/>
            </a:xfrm>
            <a:prstGeom prst="rect">
              <a:avLst/>
            </a:prstGeom>
          </p:spPr>
        </p:pic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F17546CB-4AF3-A2AC-7EC9-275EBA89FA61}"/>
                </a:ext>
              </a:extLst>
            </p:cNvPr>
            <p:cNvSpPr txBox="1"/>
            <p:nvPr/>
          </p:nvSpPr>
          <p:spPr>
            <a:xfrm>
              <a:off x="11030189" y="5716818"/>
              <a:ext cx="3711731" cy="5694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en-US" sz="1867" b="1" err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Agentes</a:t>
              </a:r>
              <a:r>
                <a:rPr lang="en-US" sz="1867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 </a:t>
              </a:r>
              <a:r>
                <a:rPr lang="en-US" sz="1867" b="1" err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  <a:sym typeface="Open Sans Bold Bold"/>
                </a:rPr>
                <a:t>inteligentes</a:t>
              </a:r>
              <a:endParaRPr lang="pt-BR" sz="1867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3A05C2BE-3BB1-55D3-D814-E366E1488550}"/>
              </a:ext>
            </a:extLst>
          </p:cNvPr>
          <p:cNvGrpSpPr/>
          <p:nvPr/>
        </p:nvGrpSpPr>
        <p:grpSpPr>
          <a:xfrm>
            <a:off x="1012788" y="4632923"/>
            <a:ext cx="1491832" cy="1141565"/>
            <a:chOff x="2148055" y="7705724"/>
            <a:chExt cx="2237747" cy="1712346"/>
          </a:xfrm>
        </p:grpSpPr>
        <p:sp>
          <p:nvSpPr>
            <p:cNvPr id="2" name="Forma Livre: Forma 1">
              <a:extLst>
                <a:ext uri="{FF2B5EF4-FFF2-40B4-BE49-F238E27FC236}">
                  <a16:creationId xmlns:a16="http://schemas.microsoft.com/office/drawing/2014/main" id="{AAFA6DC8-D5CE-7C99-67B8-C81AF6D8D622}"/>
                </a:ext>
              </a:extLst>
            </p:cNvPr>
            <p:cNvSpPr/>
            <p:nvPr/>
          </p:nvSpPr>
          <p:spPr>
            <a:xfrm rot="21213005" flipH="1">
              <a:off x="3609369" y="7705724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04DB421B-DA9E-991C-C73F-5E3C1F49930A}"/>
                </a:ext>
              </a:extLst>
            </p:cNvPr>
            <p:cNvSpPr txBox="1"/>
            <p:nvPr/>
          </p:nvSpPr>
          <p:spPr>
            <a:xfrm>
              <a:off x="2148055" y="8540909"/>
              <a:ext cx="2143345" cy="87716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Baseados em regras</a:t>
              </a:r>
            </a:p>
          </p:txBody>
        </p:sp>
      </p:grp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8AF6BAFF-CCD4-B6E5-F195-A84390455932}"/>
              </a:ext>
            </a:extLst>
          </p:cNvPr>
          <p:cNvGrpSpPr/>
          <p:nvPr/>
        </p:nvGrpSpPr>
        <p:grpSpPr>
          <a:xfrm>
            <a:off x="2727598" y="4904198"/>
            <a:ext cx="1428897" cy="1155807"/>
            <a:chOff x="4232120" y="8016951"/>
            <a:chExt cx="2143345" cy="1733709"/>
          </a:xfrm>
        </p:grpSpPr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D6D2E914-C3B3-5EED-1617-CAF52F74F5C8}"/>
                </a:ext>
              </a:extLst>
            </p:cNvPr>
            <p:cNvSpPr txBox="1"/>
            <p:nvPr/>
          </p:nvSpPr>
          <p:spPr>
            <a:xfrm>
              <a:off x="4232120" y="8873498"/>
              <a:ext cx="2143345" cy="87716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Baseados em IA</a:t>
              </a:r>
            </a:p>
          </p:txBody>
        </p:sp>
        <p:sp>
          <p:nvSpPr>
            <p:cNvPr id="7" name="Forma Livre: Forma 6">
              <a:extLst>
                <a:ext uri="{FF2B5EF4-FFF2-40B4-BE49-F238E27FC236}">
                  <a16:creationId xmlns:a16="http://schemas.microsoft.com/office/drawing/2014/main" id="{D2DFC0AF-3755-10BC-A9CE-6201335440E0}"/>
                </a:ext>
              </a:extLst>
            </p:cNvPr>
            <p:cNvSpPr/>
            <p:nvPr/>
          </p:nvSpPr>
          <p:spPr>
            <a:xfrm rot="18701860" flipH="1">
              <a:off x="4903810" y="8136885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1F059C72-03F9-4E38-0C12-F2DAC67FAAF3}"/>
              </a:ext>
            </a:extLst>
          </p:cNvPr>
          <p:cNvGrpSpPr/>
          <p:nvPr/>
        </p:nvGrpSpPr>
        <p:grpSpPr>
          <a:xfrm>
            <a:off x="4227292" y="4634870"/>
            <a:ext cx="1779944" cy="1246043"/>
            <a:chOff x="6149135" y="7711400"/>
            <a:chExt cx="2669915" cy="1869065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433F8528-0666-C857-3831-4860D117EE4E}"/>
                </a:ext>
              </a:extLst>
            </p:cNvPr>
            <p:cNvSpPr txBox="1"/>
            <p:nvPr/>
          </p:nvSpPr>
          <p:spPr>
            <a:xfrm>
              <a:off x="6149135" y="8703302"/>
              <a:ext cx="2669915" cy="8771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Assistentes corporativos</a:t>
              </a:r>
            </a:p>
          </p:txBody>
        </p:sp>
        <p:sp>
          <p:nvSpPr>
            <p:cNvPr id="8" name="Forma Livre: Forma 7">
              <a:extLst>
                <a:ext uri="{FF2B5EF4-FFF2-40B4-BE49-F238E27FC236}">
                  <a16:creationId xmlns:a16="http://schemas.microsoft.com/office/drawing/2014/main" id="{2EC44AC5-678E-0DB7-BA47-A0099103B479}"/>
                </a:ext>
              </a:extLst>
            </p:cNvPr>
            <p:cNvSpPr/>
            <p:nvPr/>
          </p:nvSpPr>
          <p:spPr>
            <a:xfrm rot="1572388">
              <a:off x="6476187" y="7711400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7FA99695-8747-D3EF-FE7B-AFE2FEEFDA2F}"/>
              </a:ext>
            </a:extLst>
          </p:cNvPr>
          <p:cNvGrpSpPr/>
          <p:nvPr/>
        </p:nvGrpSpPr>
        <p:grpSpPr>
          <a:xfrm>
            <a:off x="7176302" y="5186380"/>
            <a:ext cx="1510285" cy="1162479"/>
            <a:chOff x="11436287" y="8158327"/>
            <a:chExt cx="2265428" cy="1743716"/>
          </a:xfrm>
        </p:grpSpPr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138BD2BF-6264-3230-59D0-89F120478BE8}"/>
                </a:ext>
              </a:extLst>
            </p:cNvPr>
            <p:cNvSpPr txBox="1"/>
            <p:nvPr/>
          </p:nvSpPr>
          <p:spPr>
            <a:xfrm>
              <a:off x="11436287" y="9024882"/>
              <a:ext cx="2265428" cy="87716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Baseados em objetivos</a:t>
              </a:r>
            </a:p>
          </p:txBody>
        </p:sp>
        <p:sp>
          <p:nvSpPr>
            <p:cNvPr id="18" name="Forma Livre: Forma 17">
              <a:extLst>
                <a:ext uri="{FF2B5EF4-FFF2-40B4-BE49-F238E27FC236}">
                  <a16:creationId xmlns:a16="http://schemas.microsoft.com/office/drawing/2014/main" id="{17CA362D-05E4-FB86-0F7E-F95980822396}"/>
                </a:ext>
              </a:extLst>
            </p:cNvPr>
            <p:cNvSpPr/>
            <p:nvPr/>
          </p:nvSpPr>
          <p:spPr>
            <a:xfrm rot="19214153" flipH="1">
              <a:off x="12251057" y="8158327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13FE600D-971B-4A3D-013A-56D101C108DE}"/>
              </a:ext>
            </a:extLst>
          </p:cNvPr>
          <p:cNvGrpSpPr/>
          <p:nvPr/>
        </p:nvGrpSpPr>
        <p:grpSpPr>
          <a:xfrm>
            <a:off x="9749113" y="4837996"/>
            <a:ext cx="1779944" cy="968331"/>
            <a:chOff x="15121316" y="7416409"/>
            <a:chExt cx="2669915" cy="1452494"/>
          </a:xfrm>
        </p:grpSpPr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3F41CAA9-3CD0-0D4D-86AC-8E9C46EDAF7D}"/>
                </a:ext>
              </a:extLst>
            </p:cNvPr>
            <p:cNvSpPr txBox="1"/>
            <p:nvPr/>
          </p:nvSpPr>
          <p:spPr>
            <a:xfrm>
              <a:off x="15121316" y="7991742"/>
              <a:ext cx="2669915" cy="87716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 err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Multi</a:t>
              </a:r>
              <a:b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agentes</a:t>
              </a: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4271D3A0-86C4-BC7C-B4ED-977CC9613135}"/>
                </a:ext>
              </a:extLst>
            </p:cNvPr>
            <p:cNvSpPr/>
            <p:nvPr/>
          </p:nvSpPr>
          <p:spPr>
            <a:xfrm rot="371466">
              <a:off x="15562871" y="7416409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94EBC16E-A134-6E86-D3DE-543983C80719}"/>
              </a:ext>
            </a:extLst>
          </p:cNvPr>
          <p:cNvGrpSpPr/>
          <p:nvPr/>
        </p:nvGrpSpPr>
        <p:grpSpPr>
          <a:xfrm>
            <a:off x="5824076" y="4858417"/>
            <a:ext cx="1779944" cy="771127"/>
            <a:chOff x="9125179" y="8009021"/>
            <a:chExt cx="2669915" cy="1156688"/>
          </a:xfrm>
        </p:grpSpPr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FEE87A97-CE94-91BE-3E00-FC7C5B3672FC}"/>
                </a:ext>
              </a:extLst>
            </p:cNvPr>
            <p:cNvSpPr txBox="1"/>
            <p:nvPr/>
          </p:nvSpPr>
          <p:spPr>
            <a:xfrm>
              <a:off x="9125179" y="8657879"/>
              <a:ext cx="2669915" cy="5078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Proativos</a:t>
              </a:r>
            </a:p>
          </p:txBody>
        </p:sp>
        <p:sp>
          <p:nvSpPr>
            <p:cNvPr id="24" name="Forma Livre: Forma 23">
              <a:extLst>
                <a:ext uri="{FF2B5EF4-FFF2-40B4-BE49-F238E27FC236}">
                  <a16:creationId xmlns:a16="http://schemas.microsoft.com/office/drawing/2014/main" id="{D90B8650-7783-990C-3186-2EDFC76F21E7}"/>
                </a:ext>
              </a:extLst>
            </p:cNvPr>
            <p:cNvSpPr/>
            <p:nvPr/>
          </p:nvSpPr>
          <p:spPr>
            <a:xfrm rot="20636783" flipH="1">
              <a:off x="10527744" y="8009021"/>
              <a:ext cx="650074" cy="536565"/>
            </a:xfrm>
            <a:custGeom>
              <a:avLst/>
              <a:gdLst>
                <a:gd name="csX0" fmla="*/ 0 w 650074"/>
                <a:gd name="csY0" fmla="*/ 0 h 536565"/>
                <a:gd name="csX1" fmla="*/ 419551 w 650074"/>
                <a:gd name="csY1" fmla="*/ 125486 h 536565"/>
                <a:gd name="csX2" fmla="*/ 650074 w 650074"/>
                <a:gd name="csY2" fmla="*/ 536565 h 53656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650074" h="536565" extrusionOk="0">
                  <a:moveTo>
                    <a:pt x="0" y="0"/>
                  </a:moveTo>
                  <a:cubicBezTo>
                    <a:pt x="145841" y="17244"/>
                    <a:pt x="296255" y="45835"/>
                    <a:pt x="419551" y="125486"/>
                  </a:cubicBezTo>
                  <a:cubicBezTo>
                    <a:pt x="519711" y="183597"/>
                    <a:pt x="591500" y="368777"/>
                    <a:pt x="650074" y="536565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6A8E1192-3440-EC01-2AF4-80145DB36830}"/>
              </a:ext>
            </a:extLst>
          </p:cNvPr>
          <p:cNvGrpSpPr/>
          <p:nvPr/>
        </p:nvGrpSpPr>
        <p:grpSpPr>
          <a:xfrm>
            <a:off x="8599639" y="5045400"/>
            <a:ext cx="1558383" cy="1019256"/>
            <a:chOff x="13879872" y="8110970"/>
            <a:chExt cx="2337573" cy="1528882"/>
          </a:xfrm>
        </p:grpSpPr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0588C526-841F-F429-CEB9-27F1EF64F673}"/>
                </a:ext>
              </a:extLst>
            </p:cNvPr>
            <p:cNvSpPr txBox="1"/>
            <p:nvPr/>
          </p:nvSpPr>
          <p:spPr>
            <a:xfrm>
              <a:off x="13879872" y="8762691"/>
              <a:ext cx="2337573" cy="87716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600" b="1" dirty="0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Planejam como </a:t>
              </a:r>
            </a:p>
            <a:p>
              <a:pPr algn="ctr" defTabSz="609585">
                <a:defRPr/>
              </a:pPr>
              <a:r>
                <a:rPr lang="pt-BR" sz="1600" b="1" dirty="0">
                  <a:solidFill>
                    <a:prstClr val="black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Irão Executar</a:t>
              </a:r>
            </a:p>
          </p:txBody>
        </p:sp>
        <p:sp>
          <p:nvSpPr>
            <p:cNvPr id="25" name="Forma Livre: Forma 24">
              <a:extLst>
                <a:ext uri="{FF2B5EF4-FFF2-40B4-BE49-F238E27FC236}">
                  <a16:creationId xmlns:a16="http://schemas.microsoft.com/office/drawing/2014/main" id="{E428CEC5-515C-5761-848F-382068D9478F}"/>
                </a:ext>
              </a:extLst>
            </p:cNvPr>
            <p:cNvSpPr/>
            <p:nvPr/>
          </p:nvSpPr>
          <p:spPr>
            <a:xfrm rot="1806793">
              <a:off x="14527263" y="8110970"/>
              <a:ext cx="776433" cy="536566"/>
            </a:xfrm>
            <a:custGeom>
              <a:avLst/>
              <a:gdLst>
                <a:gd name="csX0" fmla="*/ 0 w 776433"/>
                <a:gd name="csY0" fmla="*/ 0 h 536566"/>
                <a:gd name="csX1" fmla="*/ 501102 w 776433"/>
                <a:gd name="csY1" fmla="*/ 125487 h 536566"/>
                <a:gd name="csX2" fmla="*/ 776433 w 776433"/>
                <a:gd name="csY2" fmla="*/ 536566 h 5365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776433" h="536566" extrusionOk="0">
                  <a:moveTo>
                    <a:pt x="0" y="0"/>
                  </a:moveTo>
                  <a:cubicBezTo>
                    <a:pt x="164585" y="16318"/>
                    <a:pt x="356166" y="46214"/>
                    <a:pt x="501102" y="125487"/>
                  </a:cubicBezTo>
                  <a:cubicBezTo>
                    <a:pt x="622871" y="185697"/>
                    <a:pt x="710489" y="356314"/>
                    <a:pt x="776433" y="536566"/>
                  </a:cubicBezTo>
                </a:path>
              </a:pathLst>
            </a:custGeom>
            <a:noFill/>
            <a:ln>
              <a:solidFill>
                <a:schemeClr val="accent6"/>
              </a:solidFill>
              <a:headEnd type="none" w="med" len="med"/>
              <a:tailEnd type="arrow" w="lg" len="lg"/>
              <a:extLst>
                <a:ext uri="{C807C97D-BFC1-408E-A445-0C87EB9F89A2}">
                  <ask:lineSketchStyleProps xmlns:ask="http://schemas.microsoft.com/office/drawing/2018/sketchyshapes" sd="2116632749">
                    <a:custGeom>
                      <a:avLst/>
                      <a:gdLst>
                        <a:gd name="connsiteX0" fmla="*/ 0 w 2148840"/>
                        <a:gd name="connsiteY0" fmla="*/ 0 h 1889760"/>
                        <a:gd name="connsiteX1" fmla="*/ 1386840 w 2148840"/>
                        <a:gd name="connsiteY1" fmla="*/ 441960 h 1889760"/>
                        <a:gd name="connsiteX2" fmla="*/ 2148840 w 2148840"/>
                        <a:gd name="connsiteY2" fmla="*/ 1889760 h 188976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148840" h="1889760">
                          <a:moveTo>
                            <a:pt x="0" y="0"/>
                          </a:moveTo>
                          <a:cubicBezTo>
                            <a:pt x="514350" y="63500"/>
                            <a:pt x="1028700" y="127000"/>
                            <a:pt x="1386840" y="441960"/>
                          </a:cubicBezTo>
                          <a:cubicBezTo>
                            <a:pt x="1744980" y="756920"/>
                            <a:pt x="1946910" y="1323340"/>
                            <a:pt x="2148840" y="1889760"/>
                          </a:cubicBezTo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120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6" name="Título 35">
            <a:extLst>
              <a:ext uri="{FF2B5EF4-FFF2-40B4-BE49-F238E27FC236}">
                <a16:creationId xmlns:a16="http://schemas.microsoft.com/office/drawing/2014/main" id="{F8D2BF05-5558-7D65-A3AF-1FC8556A4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Assistentes ou Agentes Inteligentes?</a:t>
            </a:r>
          </a:p>
        </p:txBody>
      </p:sp>
    </p:spTree>
    <p:extLst>
      <p:ext uri="{BB962C8B-B14F-4D97-AF65-F5344CB8AC3E}">
        <p14:creationId xmlns:p14="http://schemas.microsoft.com/office/powerpoint/2010/main" val="3932172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92FF95-A823-7403-498D-C8786423A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7D89600-E2E3-4CB8-6DCE-9FD6752EA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123566"/>
            <a:ext cx="10515600" cy="683329"/>
          </a:xfrm>
        </p:spPr>
        <p:txBody>
          <a:bodyPr/>
          <a:lstStyle/>
          <a:p>
            <a:r>
              <a:rPr lang="pt-BR" sz="4267"/>
              <a:t>Componentes de um agente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8AB9DF-14FD-CFFA-834B-0AD268ECE6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83"/>
          <a:stretch>
            <a:fillRect/>
          </a:stretch>
        </p:blipFill>
        <p:spPr bwMode="auto">
          <a:xfrm flipH="1">
            <a:off x="182881" y="3469168"/>
            <a:ext cx="4404292" cy="33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6366B0A6-996E-05A1-14FC-A92C07DB2D51}"/>
              </a:ext>
            </a:extLst>
          </p:cNvPr>
          <p:cNvSpPr/>
          <p:nvPr/>
        </p:nvSpPr>
        <p:spPr>
          <a:xfrm>
            <a:off x="1758412" y="346916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45F74AAB-2309-372E-3F45-B8E3B4276EBD}"/>
              </a:ext>
            </a:extLst>
          </p:cNvPr>
          <p:cNvSpPr/>
          <p:nvPr/>
        </p:nvSpPr>
        <p:spPr>
          <a:xfrm>
            <a:off x="4500742" y="2021174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8" name="Conector: Angulado 7">
            <a:extLst>
              <a:ext uri="{FF2B5EF4-FFF2-40B4-BE49-F238E27FC236}">
                <a16:creationId xmlns:a16="http://schemas.microsoft.com/office/drawing/2014/main" id="{37B3EE81-9D8F-ADE9-2E4B-D42882B925AC}"/>
              </a:ext>
            </a:extLst>
          </p:cNvPr>
          <p:cNvCxnSpPr>
            <a:cxnSpLocks/>
            <a:stCxn id="7" idx="1"/>
            <a:endCxn id="6" idx="0"/>
          </p:cNvCxnSpPr>
          <p:nvPr/>
        </p:nvCxnSpPr>
        <p:spPr>
          <a:xfrm rot="10800000" flipV="1">
            <a:off x="1812840" y="2075603"/>
            <a:ext cx="2687901" cy="1393565"/>
          </a:xfrm>
          <a:prstGeom prst="bentConnector2">
            <a:avLst/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CCF3ABD-6C86-4725-1F6B-22DF6A599640}"/>
              </a:ext>
            </a:extLst>
          </p:cNvPr>
          <p:cNvSpPr txBox="1"/>
          <p:nvPr/>
        </p:nvSpPr>
        <p:spPr>
          <a:xfrm>
            <a:off x="4587171" y="1665233"/>
            <a:ext cx="5705559" cy="79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 cérebro (LLM)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Modelo de IA que entende, raciocina e gera respostas.</a:t>
            </a: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0A02D09B-86E4-3211-087E-D244100F0706}"/>
              </a:ext>
            </a:extLst>
          </p:cNvPr>
          <p:cNvSpPr/>
          <p:nvPr/>
        </p:nvSpPr>
        <p:spPr>
          <a:xfrm>
            <a:off x="2561564" y="3741804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8F5B63D-A8C6-61EE-0793-6A08BA9E6714}"/>
              </a:ext>
            </a:extLst>
          </p:cNvPr>
          <p:cNvSpPr/>
          <p:nvPr/>
        </p:nvSpPr>
        <p:spPr>
          <a:xfrm>
            <a:off x="4500742" y="291040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16" name="Conector: Angulado 15">
            <a:extLst>
              <a:ext uri="{FF2B5EF4-FFF2-40B4-BE49-F238E27FC236}">
                <a16:creationId xmlns:a16="http://schemas.microsoft.com/office/drawing/2014/main" id="{064189F7-DD61-F17A-EA1E-344CEE9CE71C}"/>
              </a:ext>
            </a:extLst>
          </p:cNvPr>
          <p:cNvCxnSpPr>
            <a:cxnSpLocks/>
            <a:stCxn id="15" idx="1"/>
            <a:endCxn id="14" idx="0"/>
          </p:cNvCxnSpPr>
          <p:nvPr/>
        </p:nvCxnSpPr>
        <p:spPr>
          <a:xfrm rot="10800000" flipV="1">
            <a:off x="2615992" y="2964838"/>
            <a:ext cx="1884749" cy="776965"/>
          </a:xfrm>
          <a:prstGeom prst="bentConnector2">
            <a:avLst/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2BBCC8C3-55ED-8A45-0BCC-6A4A7D3C314E}"/>
              </a:ext>
            </a:extLst>
          </p:cNvPr>
          <p:cNvSpPr txBox="1"/>
          <p:nvPr/>
        </p:nvSpPr>
        <p:spPr>
          <a:xfrm>
            <a:off x="4587171" y="2583687"/>
            <a:ext cx="7335519" cy="79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As diretrizes (Prompt)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Define comportamento, personalidade, objetivo e habilidades do agente.</a:t>
            </a: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393ACFC2-C3BB-01B4-D10C-5FB6449F0B38}"/>
              </a:ext>
            </a:extLst>
          </p:cNvPr>
          <p:cNvSpPr/>
          <p:nvPr/>
        </p:nvSpPr>
        <p:spPr>
          <a:xfrm>
            <a:off x="3091150" y="434100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4CB5E760-76A6-7A02-5A6A-AD0EA585A535}"/>
              </a:ext>
            </a:extLst>
          </p:cNvPr>
          <p:cNvSpPr/>
          <p:nvPr/>
        </p:nvSpPr>
        <p:spPr>
          <a:xfrm>
            <a:off x="4478317" y="3937240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24" name="Conector: Angulado 23">
            <a:extLst>
              <a:ext uri="{FF2B5EF4-FFF2-40B4-BE49-F238E27FC236}">
                <a16:creationId xmlns:a16="http://schemas.microsoft.com/office/drawing/2014/main" id="{0E63C3AC-66B3-1CE7-DBED-148C557F6438}"/>
              </a:ext>
            </a:extLst>
          </p:cNvPr>
          <p:cNvCxnSpPr>
            <a:cxnSpLocks/>
            <a:stCxn id="23" idx="1"/>
            <a:endCxn id="22" idx="3"/>
          </p:cNvCxnSpPr>
          <p:nvPr/>
        </p:nvCxnSpPr>
        <p:spPr>
          <a:xfrm rot="10800000" flipV="1">
            <a:off x="3200007" y="3991668"/>
            <a:ext cx="1278309" cy="403769"/>
          </a:xfrm>
          <a:prstGeom prst="bentConnector3">
            <a:avLst>
              <a:gd name="adj1" fmla="val 50000"/>
            </a:avLst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C9E634A2-6458-6D44-FEA3-D2E2F1859542}"/>
              </a:ext>
            </a:extLst>
          </p:cNvPr>
          <p:cNvSpPr txBox="1"/>
          <p:nvPr/>
        </p:nvSpPr>
        <p:spPr>
          <a:xfrm>
            <a:off x="4587171" y="3639737"/>
            <a:ext cx="5816008" cy="10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Memória e conhecimento (Documentos)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Base de conhecimento com </a:t>
            </a:r>
            <a:r>
              <a:rPr lang="pt-BR" sz="1867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PDFs</a:t>
            </a:r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sites, SharePoint, Google </a:t>
            </a:r>
            <a:r>
              <a:rPr lang="pt-BR" sz="1867" err="1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Docs</a:t>
            </a:r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e outros conteúdos</a:t>
            </a:r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82BB5B5B-BA37-9360-72FF-D1DC0FBEEE57}"/>
              </a:ext>
            </a:extLst>
          </p:cNvPr>
          <p:cNvSpPr/>
          <p:nvPr/>
        </p:nvSpPr>
        <p:spPr>
          <a:xfrm>
            <a:off x="3318027" y="6242935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E966FEB6-8F6C-5983-D975-A06435C4C52F}"/>
              </a:ext>
            </a:extLst>
          </p:cNvPr>
          <p:cNvSpPr/>
          <p:nvPr/>
        </p:nvSpPr>
        <p:spPr>
          <a:xfrm>
            <a:off x="4337456" y="6178111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31" name="Conector: Angulado 30">
            <a:extLst>
              <a:ext uri="{FF2B5EF4-FFF2-40B4-BE49-F238E27FC236}">
                <a16:creationId xmlns:a16="http://schemas.microsoft.com/office/drawing/2014/main" id="{8BF9D9CC-2DB4-776B-A168-79DEC27CABAD}"/>
              </a:ext>
            </a:extLst>
          </p:cNvPr>
          <p:cNvCxnSpPr>
            <a:cxnSpLocks/>
            <a:stCxn id="30" idx="1"/>
            <a:endCxn id="29" idx="0"/>
          </p:cNvCxnSpPr>
          <p:nvPr/>
        </p:nvCxnSpPr>
        <p:spPr>
          <a:xfrm rot="10800000" flipV="1">
            <a:off x="3372455" y="6232539"/>
            <a:ext cx="965000" cy="10395"/>
          </a:xfrm>
          <a:prstGeom prst="bentConnector2">
            <a:avLst/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BD97B8AD-5574-6B33-1B59-9ACC83710EEA}"/>
              </a:ext>
            </a:extLst>
          </p:cNvPr>
          <p:cNvSpPr txBox="1"/>
          <p:nvPr/>
        </p:nvSpPr>
        <p:spPr>
          <a:xfrm>
            <a:off x="4500741" y="5833161"/>
            <a:ext cx="7079412" cy="79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Os braços (Ferramentas)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Permitem agir m sistemas, consultar dado e executar ações específicas.</a:t>
            </a:r>
          </a:p>
        </p:txBody>
      </p:sp>
      <p:sp>
        <p:nvSpPr>
          <p:cNvPr id="36" name="Retângulo 35">
            <a:extLst>
              <a:ext uri="{FF2B5EF4-FFF2-40B4-BE49-F238E27FC236}">
                <a16:creationId xmlns:a16="http://schemas.microsoft.com/office/drawing/2014/main" id="{8938356D-DE77-13C5-BCDA-416B2FA03C25}"/>
              </a:ext>
            </a:extLst>
          </p:cNvPr>
          <p:cNvSpPr/>
          <p:nvPr/>
        </p:nvSpPr>
        <p:spPr>
          <a:xfrm>
            <a:off x="3350029" y="769918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37" name="Retângulo 36">
            <a:extLst>
              <a:ext uri="{FF2B5EF4-FFF2-40B4-BE49-F238E27FC236}">
                <a16:creationId xmlns:a16="http://schemas.microsoft.com/office/drawing/2014/main" id="{AED04DF8-3C38-C16D-1833-1C47D6CB9B09}"/>
              </a:ext>
            </a:extLst>
          </p:cNvPr>
          <p:cNvSpPr/>
          <p:nvPr/>
        </p:nvSpPr>
        <p:spPr>
          <a:xfrm>
            <a:off x="4369458" y="7634358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38" name="Conector: Angulado 37">
            <a:extLst>
              <a:ext uri="{FF2B5EF4-FFF2-40B4-BE49-F238E27FC236}">
                <a16:creationId xmlns:a16="http://schemas.microsoft.com/office/drawing/2014/main" id="{7225A761-D3FB-63B7-3434-44DA4930DFDC}"/>
              </a:ext>
            </a:extLst>
          </p:cNvPr>
          <p:cNvCxnSpPr>
            <a:cxnSpLocks/>
          </p:cNvCxnSpPr>
          <p:nvPr/>
        </p:nvCxnSpPr>
        <p:spPr>
          <a:xfrm rot="10800000" flipV="1">
            <a:off x="3426884" y="5225994"/>
            <a:ext cx="965000" cy="10395"/>
          </a:xfrm>
          <a:prstGeom prst="bentConnector2">
            <a:avLst/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EF086071-F14B-46ED-6023-B9D097E179E0}"/>
              </a:ext>
            </a:extLst>
          </p:cNvPr>
          <p:cNvSpPr txBox="1"/>
          <p:nvPr/>
        </p:nvSpPr>
        <p:spPr>
          <a:xfrm>
            <a:off x="4555170" y="4761196"/>
            <a:ext cx="7079412" cy="10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 equipe (Agentes amigos)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Outros agentes que cooperam em tarefas complementares ou especializadas.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45F2C08-4078-92EB-A6FB-C6ACC9D6446F}"/>
              </a:ext>
            </a:extLst>
          </p:cNvPr>
          <p:cNvSpPr txBox="1"/>
          <p:nvPr/>
        </p:nvSpPr>
        <p:spPr>
          <a:xfrm>
            <a:off x="3513314" y="846312"/>
            <a:ext cx="5705559" cy="79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Gatilho</a:t>
            </a:r>
            <a:endParaRPr lang="pt-BR" sz="2400" b="1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Define quando o agente é iniciado.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88302DA0-0BBB-3BA0-D119-3A2FC8067EE3}"/>
              </a:ext>
            </a:extLst>
          </p:cNvPr>
          <p:cNvSpPr/>
          <p:nvPr/>
        </p:nvSpPr>
        <p:spPr>
          <a:xfrm>
            <a:off x="988698" y="374180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0D9A1DB0-4644-F331-FC70-4039C5E69DBC}"/>
              </a:ext>
            </a:extLst>
          </p:cNvPr>
          <p:cNvSpPr/>
          <p:nvPr/>
        </p:nvSpPr>
        <p:spPr>
          <a:xfrm>
            <a:off x="3412570" y="117394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18" name="Conector: Angulado 17">
            <a:extLst>
              <a:ext uri="{FF2B5EF4-FFF2-40B4-BE49-F238E27FC236}">
                <a16:creationId xmlns:a16="http://schemas.microsoft.com/office/drawing/2014/main" id="{F148D649-6D8A-0F3E-D7D3-E48B00A8D543}"/>
              </a:ext>
            </a:extLst>
          </p:cNvPr>
          <p:cNvCxnSpPr>
            <a:cxnSpLocks/>
            <a:stCxn id="17" idx="1"/>
            <a:endCxn id="13" idx="0"/>
          </p:cNvCxnSpPr>
          <p:nvPr/>
        </p:nvCxnSpPr>
        <p:spPr>
          <a:xfrm rot="10800000" flipV="1">
            <a:off x="1043127" y="1228370"/>
            <a:ext cx="2369443" cy="2513431"/>
          </a:xfrm>
          <a:prstGeom prst="bentConnector2">
            <a:avLst/>
          </a:prstGeom>
          <a:ln w="12700">
            <a:solidFill>
              <a:srgbClr val="48D491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Elipse 4">
            <a:extLst>
              <a:ext uri="{FF2B5EF4-FFF2-40B4-BE49-F238E27FC236}">
                <a16:creationId xmlns:a16="http://schemas.microsoft.com/office/drawing/2014/main" id="{00570C9D-4BD0-91F5-AE3E-191CF9C5409D}"/>
              </a:ext>
            </a:extLst>
          </p:cNvPr>
          <p:cNvSpPr/>
          <p:nvPr/>
        </p:nvSpPr>
        <p:spPr>
          <a:xfrm>
            <a:off x="3675724" y="5612458"/>
            <a:ext cx="7900841" cy="1261501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345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  <p:extLst>
    <p:ext uri="{6950BFC3-D8DA-4A85-94F7-54DA5524770B}">
      <p188:commentRel xmlns:p188="http://schemas.microsoft.com/office/powerpoint/2018/8/main" r:id="rId3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E52DAC9-0DB0-032D-CEEC-38158B6331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6" t="13127" r="66463" b="15946"/>
          <a:stretch>
            <a:fillRect/>
          </a:stretch>
        </p:blipFill>
        <p:spPr>
          <a:xfrm>
            <a:off x="245176" y="1117161"/>
            <a:ext cx="3741608" cy="5184249"/>
          </a:xfrm>
          <a:prstGeom prst="rect">
            <a:avLst/>
          </a:prstGeom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917ADA65-3339-CCC5-0F41-CFE4CEE0C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8" y="120878"/>
            <a:ext cx="11316903" cy="683329"/>
          </a:xfrm>
        </p:spPr>
        <p:txBody>
          <a:bodyPr/>
          <a:lstStyle/>
          <a:p>
            <a:r>
              <a:rPr lang="pt-BR" sz="4267"/>
              <a:t>Interfaces de Usuário, de Sistemas e de Agentes</a:t>
            </a:r>
          </a:p>
        </p:txBody>
      </p:sp>
    </p:spTree>
    <p:extLst>
      <p:ext uri="{BB962C8B-B14F-4D97-AF65-F5344CB8AC3E}">
        <p14:creationId xmlns:p14="http://schemas.microsoft.com/office/powerpoint/2010/main" val="138337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282CC0-B36E-2ACE-7CE5-2B2E0BD93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69E0463F-AEA9-746C-CB0D-CB23C2DEB4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5" t="13127" r="34464" b="15946"/>
          <a:stretch>
            <a:fillRect/>
          </a:stretch>
        </p:blipFill>
        <p:spPr>
          <a:xfrm>
            <a:off x="245177" y="1117161"/>
            <a:ext cx="7514867" cy="5184249"/>
          </a:xfrm>
          <a:prstGeom prst="rect">
            <a:avLst/>
          </a:prstGeom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98DB65FE-F286-E9B5-F0EF-54B151447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8" y="120878"/>
            <a:ext cx="11316903" cy="683329"/>
          </a:xfrm>
        </p:spPr>
        <p:txBody>
          <a:bodyPr/>
          <a:lstStyle/>
          <a:p>
            <a:r>
              <a:rPr lang="pt-BR" sz="4267"/>
              <a:t>Interfaces de Usuário, de Sistemas e de Agentes</a:t>
            </a:r>
          </a:p>
        </p:txBody>
      </p:sp>
    </p:spTree>
    <p:extLst>
      <p:ext uri="{BB962C8B-B14F-4D97-AF65-F5344CB8AC3E}">
        <p14:creationId xmlns:p14="http://schemas.microsoft.com/office/powerpoint/2010/main" val="203321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2AE13-04E7-D6C2-F431-716CA0250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BA46C03B-E7A8-9FE1-F274-A9ABAB0C61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5" t="13127" r="1272" b="15946"/>
          <a:stretch>
            <a:fillRect/>
          </a:stretch>
        </p:blipFill>
        <p:spPr>
          <a:xfrm>
            <a:off x="245176" y="1117161"/>
            <a:ext cx="11428664" cy="5184249"/>
          </a:xfrm>
          <a:prstGeom prst="rect">
            <a:avLst/>
          </a:prstGeom>
        </p:spPr>
      </p:pic>
      <p:sp>
        <p:nvSpPr>
          <p:cNvPr id="4" name="Título 3">
            <a:extLst>
              <a:ext uri="{FF2B5EF4-FFF2-40B4-BE49-F238E27FC236}">
                <a16:creationId xmlns:a16="http://schemas.microsoft.com/office/drawing/2014/main" id="{64D425BB-B1B2-1EFC-D31D-B9984B1DD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8" y="120878"/>
            <a:ext cx="11316903" cy="683329"/>
          </a:xfrm>
        </p:spPr>
        <p:txBody>
          <a:bodyPr/>
          <a:lstStyle/>
          <a:p>
            <a:r>
              <a:rPr lang="pt-BR" sz="4267"/>
              <a:t>Interfaces de Usuário, de Sistemas e de Agentes</a:t>
            </a:r>
          </a:p>
        </p:txBody>
      </p:sp>
    </p:spTree>
    <p:extLst>
      <p:ext uri="{BB962C8B-B14F-4D97-AF65-F5344CB8AC3E}">
        <p14:creationId xmlns:p14="http://schemas.microsoft.com/office/powerpoint/2010/main" val="156163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28">
            <a:extLst>
              <a:ext uri="{FF2B5EF4-FFF2-40B4-BE49-F238E27FC236}">
                <a16:creationId xmlns:a16="http://schemas.microsoft.com/office/drawing/2014/main" id="{ED04FC91-9D3A-71A8-EBD5-308EE8655CC1}"/>
              </a:ext>
            </a:extLst>
          </p:cNvPr>
          <p:cNvSpPr/>
          <p:nvPr/>
        </p:nvSpPr>
        <p:spPr>
          <a:xfrm>
            <a:off x="6700563" y="3245369"/>
            <a:ext cx="963912" cy="336000"/>
          </a:xfrm>
          <a:prstGeom prst="roundRect">
            <a:avLst/>
          </a:prstGeom>
          <a:solidFill>
            <a:srgbClr val="FDBD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endParaRPr lang="pt-BR" sz="2400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21456C49-5540-2851-1262-99BEBB823832}"/>
              </a:ext>
            </a:extLst>
          </p:cNvPr>
          <p:cNvSpPr/>
          <p:nvPr/>
        </p:nvSpPr>
        <p:spPr>
          <a:xfrm>
            <a:off x="7951130" y="2899693"/>
            <a:ext cx="3785727" cy="336000"/>
          </a:xfrm>
          <a:prstGeom prst="roundRect">
            <a:avLst/>
          </a:prstGeom>
          <a:solidFill>
            <a:srgbClr val="FDBD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endParaRPr lang="pt-BR" sz="2400">
              <a:solidFill>
                <a:prstClr val="white"/>
              </a:solidFill>
              <a:latin typeface="Aptos" panose="02110004020202020204"/>
            </a:endParaRPr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39608923-83FB-F82D-3675-DF996E570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11" y="80840"/>
            <a:ext cx="10515600" cy="1200329"/>
          </a:xfrm>
        </p:spPr>
        <p:txBody>
          <a:bodyPr/>
          <a:lstStyle/>
          <a:p>
            <a:r>
              <a:rPr lang="pt-BR" sz="4267"/>
              <a:t>MCP</a:t>
            </a:r>
            <a:r>
              <a:rPr lang="pt-BR" sz="3467"/>
              <a:t> </a:t>
            </a:r>
            <a:br>
              <a:rPr lang="pt-BR" sz="3467"/>
            </a:br>
            <a:r>
              <a:rPr lang="pt-BR" sz="3733">
                <a:solidFill>
                  <a:schemeClr val="tx1">
                    <a:lumMod val="75000"/>
                    <a:lumOff val="25000"/>
                  </a:schemeClr>
                </a:solidFill>
              </a:rPr>
              <a:t>Conectando Agentes à ferramentas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124247BF-A52F-EDC4-E2DE-2943B528E0EE}"/>
              </a:ext>
            </a:extLst>
          </p:cNvPr>
          <p:cNvSpPr txBox="1"/>
          <p:nvPr/>
        </p:nvSpPr>
        <p:spPr>
          <a:xfrm>
            <a:off x="6617295" y="2504281"/>
            <a:ext cx="5404700" cy="1077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/>
            <a:r>
              <a:rPr lang="pt-BR" sz="2133" dirty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MCP (Model </a:t>
            </a:r>
            <a:r>
              <a:rPr lang="pt-BR" sz="2133" dirty="0" err="1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Context</a:t>
            </a:r>
            <a:r>
              <a:rPr lang="pt-BR" sz="2133" dirty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pt-BR" sz="2133" dirty="0" err="1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Protocol</a:t>
            </a:r>
            <a:r>
              <a:rPr lang="pt-BR" sz="2133" dirty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) é um padrão aberto que conecta agentes a fontes de dados e sistemas de forma rápida e segura.</a:t>
            </a:r>
          </a:p>
        </p:txBody>
      </p:sp>
      <p:pic>
        <p:nvPicPr>
          <p:cNvPr id="26" name="Imagem 25">
            <a:extLst>
              <a:ext uri="{FF2B5EF4-FFF2-40B4-BE49-F238E27FC236}">
                <a16:creationId xmlns:a16="http://schemas.microsoft.com/office/drawing/2014/main" id="{F2E64084-FC75-9A29-D8A8-ECF6D6A95F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94" t="4233" r="5076" b="11281"/>
          <a:stretch>
            <a:fillRect/>
          </a:stretch>
        </p:blipFill>
        <p:spPr>
          <a:xfrm>
            <a:off x="301899" y="1817812"/>
            <a:ext cx="6226876" cy="3988717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C50A0EC-03CA-655A-15DC-CBF861A3CC56}"/>
              </a:ext>
            </a:extLst>
          </p:cNvPr>
          <p:cNvSpPr txBox="1"/>
          <p:nvPr/>
        </p:nvSpPr>
        <p:spPr>
          <a:xfrm>
            <a:off x="984737" y="5881510"/>
            <a:ext cx="101873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/>
            <a:r>
              <a:rPr lang="pt-BR" sz="2000" i="1" dirty="0">
                <a:solidFill>
                  <a:srgbClr val="5A5A5A"/>
                </a:solidFill>
                <a:latin typeface="Helvetica" pitchFamily="2" charset="0"/>
              </a:rPr>
              <a:t>Assim como APIs mudaram a integração entre sistemas, agentes, skills e MCP irão mudar a forma como o trabalho digital será construído e executado.</a:t>
            </a:r>
          </a:p>
        </p:txBody>
      </p:sp>
    </p:spTree>
    <p:extLst>
      <p:ext uri="{BB962C8B-B14F-4D97-AF65-F5344CB8AC3E}">
        <p14:creationId xmlns:p14="http://schemas.microsoft.com/office/powerpoint/2010/main" val="228129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B9068-27D7-E5B1-718A-8D898D957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 0" descr="preencoded.png">
            <a:extLst>
              <a:ext uri="{FF2B5EF4-FFF2-40B4-BE49-F238E27FC236}">
                <a16:creationId xmlns:a16="http://schemas.microsoft.com/office/drawing/2014/main" id="{22722B3A-5848-A131-C96C-47230A3D08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949" t="32894" r="43740" b="46170"/>
          <a:stretch>
            <a:fillRect/>
          </a:stretch>
        </p:blipFill>
        <p:spPr>
          <a:xfrm>
            <a:off x="5389328" y="3638780"/>
            <a:ext cx="1284515" cy="1219200"/>
          </a:xfrm>
          <a:prstGeom prst="rect">
            <a:avLst/>
          </a:prstGeom>
        </p:spPr>
      </p:pic>
      <p:sp>
        <p:nvSpPr>
          <p:cNvPr id="33" name="Retângulo 32">
            <a:extLst>
              <a:ext uri="{FF2B5EF4-FFF2-40B4-BE49-F238E27FC236}">
                <a16:creationId xmlns:a16="http://schemas.microsoft.com/office/drawing/2014/main" id="{6F539963-C58D-3826-9198-9526B371BDC7}"/>
              </a:ext>
            </a:extLst>
          </p:cNvPr>
          <p:cNvSpPr/>
          <p:nvPr/>
        </p:nvSpPr>
        <p:spPr>
          <a:xfrm>
            <a:off x="5799354" y="344284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34" name="Retângulo 33">
            <a:extLst>
              <a:ext uri="{FF2B5EF4-FFF2-40B4-BE49-F238E27FC236}">
                <a16:creationId xmlns:a16="http://schemas.microsoft.com/office/drawing/2014/main" id="{137C1C4D-B495-4017-B24A-355FDF28B8F9}"/>
              </a:ext>
            </a:extLst>
          </p:cNvPr>
          <p:cNvSpPr/>
          <p:nvPr/>
        </p:nvSpPr>
        <p:spPr>
          <a:xfrm>
            <a:off x="5153465" y="3896413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pic>
        <p:nvPicPr>
          <p:cNvPr id="29" name="Image 0" descr="preencoded.png">
            <a:extLst>
              <a:ext uri="{FF2B5EF4-FFF2-40B4-BE49-F238E27FC236}">
                <a16:creationId xmlns:a16="http://schemas.microsoft.com/office/drawing/2014/main" id="{4019DD12-06E6-3449-0964-6E342DCF1B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9" t="7192" r="62728" b="72994"/>
          <a:stretch>
            <a:fillRect/>
          </a:stretch>
        </p:blipFill>
        <p:spPr>
          <a:xfrm>
            <a:off x="3606317" y="1810586"/>
            <a:ext cx="1088571" cy="1153887"/>
          </a:xfrm>
          <a:prstGeom prst="rect">
            <a:avLst/>
          </a:prstGeom>
        </p:spPr>
      </p:pic>
      <p:sp>
        <p:nvSpPr>
          <p:cNvPr id="32" name="Retângulo 31">
            <a:extLst>
              <a:ext uri="{FF2B5EF4-FFF2-40B4-BE49-F238E27FC236}">
                <a16:creationId xmlns:a16="http://schemas.microsoft.com/office/drawing/2014/main" id="{23ED2BD9-B440-EB3F-4852-450CC620D175}"/>
              </a:ext>
            </a:extLst>
          </p:cNvPr>
          <p:cNvSpPr/>
          <p:nvPr/>
        </p:nvSpPr>
        <p:spPr>
          <a:xfrm>
            <a:off x="4705774" y="2420190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35" name="Retângulo 34">
            <a:extLst>
              <a:ext uri="{FF2B5EF4-FFF2-40B4-BE49-F238E27FC236}">
                <a16:creationId xmlns:a16="http://schemas.microsoft.com/office/drawing/2014/main" id="{C663C869-A5CD-86C1-8D61-8CAF939B420F}"/>
              </a:ext>
            </a:extLst>
          </p:cNvPr>
          <p:cNvSpPr/>
          <p:nvPr/>
        </p:nvSpPr>
        <p:spPr>
          <a:xfrm>
            <a:off x="4096173" y="291004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37" name="Conector: Angulado 36">
            <a:extLst>
              <a:ext uri="{FF2B5EF4-FFF2-40B4-BE49-F238E27FC236}">
                <a16:creationId xmlns:a16="http://schemas.microsoft.com/office/drawing/2014/main" id="{8BA0D1D6-427A-E3CB-6243-092EA8A03089}"/>
              </a:ext>
            </a:extLst>
          </p:cNvPr>
          <p:cNvCxnSpPr>
            <a:cxnSpLocks/>
            <a:stCxn id="32" idx="3"/>
            <a:endCxn id="33" idx="0"/>
          </p:cNvCxnSpPr>
          <p:nvPr/>
        </p:nvCxnSpPr>
        <p:spPr>
          <a:xfrm>
            <a:off x="4814631" y="2474619"/>
            <a:ext cx="1039152" cy="968223"/>
          </a:xfrm>
          <a:prstGeom prst="bentConnector2">
            <a:avLst/>
          </a:prstGeom>
          <a:ln w="12700">
            <a:solidFill>
              <a:srgbClr val="FE9525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1766D0D2-3171-42E6-9A7D-535F7DD4425F}"/>
              </a:ext>
            </a:extLst>
          </p:cNvPr>
          <p:cNvSpPr txBox="1"/>
          <p:nvPr/>
        </p:nvSpPr>
        <p:spPr>
          <a:xfrm>
            <a:off x="629940" y="1776991"/>
            <a:ext cx="3050761" cy="13647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667" b="1">
                <a:solidFill>
                  <a:srgbClr val="FE9525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ERP</a:t>
            </a:r>
            <a:endParaRPr lang="pt-BR" sz="2400" b="1">
              <a:solidFill>
                <a:srgbClr val="FE9525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Consultar pedidos</a:t>
            </a: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Registrar dados</a:t>
            </a: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Atualizar informações</a:t>
            </a:r>
          </a:p>
        </p:txBody>
      </p:sp>
      <p:sp>
        <p:nvSpPr>
          <p:cNvPr id="52" name="Retângulo 51">
            <a:extLst>
              <a:ext uri="{FF2B5EF4-FFF2-40B4-BE49-F238E27FC236}">
                <a16:creationId xmlns:a16="http://schemas.microsoft.com/office/drawing/2014/main" id="{F31FE4D6-5ADD-7AAF-9AD7-FE62EADC505B}"/>
              </a:ext>
            </a:extLst>
          </p:cNvPr>
          <p:cNvSpPr/>
          <p:nvPr/>
        </p:nvSpPr>
        <p:spPr>
          <a:xfrm>
            <a:off x="5182496" y="432821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pic>
        <p:nvPicPr>
          <p:cNvPr id="53" name="Image 0" descr="preencoded.png">
            <a:extLst>
              <a:ext uri="{FF2B5EF4-FFF2-40B4-BE49-F238E27FC236}">
                <a16:creationId xmlns:a16="http://schemas.microsoft.com/office/drawing/2014/main" id="{A6BD3468-C5BB-5305-70B5-CF987985AD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74" t="38803" r="68328" b="41775"/>
          <a:stretch>
            <a:fillRect/>
          </a:stretch>
        </p:blipFill>
        <p:spPr>
          <a:xfrm>
            <a:off x="3021681" y="3655179"/>
            <a:ext cx="918023" cy="1131044"/>
          </a:xfrm>
          <a:prstGeom prst="rect">
            <a:avLst/>
          </a:prstGeom>
        </p:spPr>
      </p:pic>
      <p:sp>
        <p:nvSpPr>
          <p:cNvPr id="54" name="Retângulo 53">
            <a:extLst>
              <a:ext uri="{FF2B5EF4-FFF2-40B4-BE49-F238E27FC236}">
                <a16:creationId xmlns:a16="http://schemas.microsoft.com/office/drawing/2014/main" id="{147D757C-CCD6-2B3F-A6BB-66AB5499CA5C}"/>
              </a:ext>
            </a:extLst>
          </p:cNvPr>
          <p:cNvSpPr/>
          <p:nvPr/>
        </p:nvSpPr>
        <p:spPr>
          <a:xfrm>
            <a:off x="3905238" y="4324584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55" name="Conector: Angulado 54">
            <a:extLst>
              <a:ext uri="{FF2B5EF4-FFF2-40B4-BE49-F238E27FC236}">
                <a16:creationId xmlns:a16="http://schemas.microsoft.com/office/drawing/2014/main" id="{5CB47FA7-9149-E5F9-4484-F17AF37CAF53}"/>
              </a:ext>
            </a:extLst>
          </p:cNvPr>
          <p:cNvCxnSpPr>
            <a:cxnSpLocks/>
            <a:stCxn id="54" idx="3"/>
            <a:endCxn id="52" idx="1"/>
          </p:cNvCxnSpPr>
          <p:nvPr/>
        </p:nvCxnSpPr>
        <p:spPr>
          <a:xfrm>
            <a:off x="4014095" y="4379013"/>
            <a:ext cx="1168400" cy="3628"/>
          </a:xfrm>
          <a:prstGeom prst="bentConnector3">
            <a:avLst>
              <a:gd name="adj1" fmla="val 50000"/>
            </a:avLst>
          </a:prstGeom>
          <a:ln w="12700">
            <a:solidFill>
              <a:srgbClr val="076CBC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D8810352-609A-5A96-40D8-C014EEE56B93}"/>
              </a:ext>
            </a:extLst>
          </p:cNvPr>
          <p:cNvSpPr txBox="1"/>
          <p:nvPr/>
        </p:nvSpPr>
        <p:spPr>
          <a:xfrm>
            <a:off x="-29558" y="3457762"/>
            <a:ext cx="3050761" cy="13647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667" b="1">
                <a:solidFill>
                  <a:srgbClr val="076CBC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EMAIL</a:t>
            </a:r>
            <a:endParaRPr lang="pt-BR" sz="2400" b="1">
              <a:solidFill>
                <a:srgbClr val="076CBC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Enviar mensagens</a:t>
            </a: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Receber respostas</a:t>
            </a: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Notificar pessoas</a:t>
            </a:r>
          </a:p>
        </p:txBody>
      </p:sp>
      <p:sp>
        <p:nvSpPr>
          <p:cNvPr id="70" name="Retângulo 69">
            <a:extLst>
              <a:ext uri="{FF2B5EF4-FFF2-40B4-BE49-F238E27FC236}">
                <a16:creationId xmlns:a16="http://schemas.microsoft.com/office/drawing/2014/main" id="{7D670FD2-473D-6FA0-ADFA-AC2D6DC4FED7}"/>
              </a:ext>
            </a:extLst>
          </p:cNvPr>
          <p:cNvSpPr/>
          <p:nvPr/>
        </p:nvSpPr>
        <p:spPr>
          <a:xfrm>
            <a:off x="5799354" y="491240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71" name="Retângulo 70">
            <a:extLst>
              <a:ext uri="{FF2B5EF4-FFF2-40B4-BE49-F238E27FC236}">
                <a16:creationId xmlns:a16="http://schemas.microsoft.com/office/drawing/2014/main" id="{209F42BE-F1F8-6B8A-528E-75A22B1350DF}"/>
              </a:ext>
            </a:extLst>
          </p:cNvPr>
          <p:cNvSpPr/>
          <p:nvPr/>
        </p:nvSpPr>
        <p:spPr>
          <a:xfrm>
            <a:off x="4511212" y="598646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72" name="Conector: Angulado 71">
            <a:extLst>
              <a:ext uri="{FF2B5EF4-FFF2-40B4-BE49-F238E27FC236}">
                <a16:creationId xmlns:a16="http://schemas.microsoft.com/office/drawing/2014/main" id="{57ADD3BA-418E-D836-8B60-64F7E682B030}"/>
              </a:ext>
            </a:extLst>
          </p:cNvPr>
          <p:cNvCxnSpPr>
            <a:cxnSpLocks/>
            <a:stCxn id="71" idx="3"/>
            <a:endCxn id="70" idx="2"/>
          </p:cNvCxnSpPr>
          <p:nvPr/>
        </p:nvCxnSpPr>
        <p:spPr>
          <a:xfrm flipV="1">
            <a:off x="4620068" y="5021265"/>
            <a:ext cx="1233715" cy="1019632"/>
          </a:xfrm>
          <a:prstGeom prst="bentConnector2">
            <a:avLst/>
          </a:prstGeom>
          <a:ln w="12700">
            <a:solidFill>
              <a:srgbClr val="703E9B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Image 0" descr="preencoded.png">
            <a:extLst>
              <a:ext uri="{FF2B5EF4-FFF2-40B4-BE49-F238E27FC236}">
                <a16:creationId xmlns:a16="http://schemas.microsoft.com/office/drawing/2014/main" id="{0A63D8DE-3227-ABD3-83E7-CD3C066101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68" t="68660" r="62898" b="12897"/>
          <a:stretch>
            <a:fillRect/>
          </a:stretch>
        </p:blipFill>
        <p:spPr>
          <a:xfrm>
            <a:off x="3778452" y="5503864"/>
            <a:ext cx="744296" cy="1074064"/>
          </a:xfrm>
          <a:prstGeom prst="rect">
            <a:avLst/>
          </a:prstGeom>
        </p:spPr>
      </p:pic>
      <p:sp>
        <p:nvSpPr>
          <p:cNvPr id="75" name="CaixaDeTexto 74">
            <a:extLst>
              <a:ext uri="{FF2B5EF4-FFF2-40B4-BE49-F238E27FC236}">
                <a16:creationId xmlns:a16="http://schemas.microsoft.com/office/drawing/2014/main" id="{0A94ACE1-E980-E8B0-758E-EC9FA75088A3}"/>
              </a:ext>
            </a:extLst>
          </p:cNvPr>
          <p:cNvSpPr txBox="1"/>
          <p:nvPr/>
        </p:nvSpPr>
        <p:spPr>
          <a:xfrm>
            <a:off x="327252" y="5486898"/>
            <a:ext cx="3451200" cy="10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667" b="1">
                <a:solidFill>
                  <a:srgbClr val="703E9B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Aplicativos de escritório</a:t>
            </a:r>
            <a:endParaRPr lang="pt-BR" sz="2400" b="1">
              <a:solidFill>
                <a:srgbClr val="703E9B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Atualizar planilhas</a:t>
            </a:r>
          </a:p>
          <a:p>
            <a:pPr algn="r"/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Gerar documentos</a:t>
            </a:r>
          </a:p>
        </p:txBody>
      </p:sp>
      <p:sp>
        <p:nvSpPr>
          <p:cNvPr id="76" name="Retângulo 75">
            <a:extLst>
              <a:ext uri="{FF2B5EF4-FFF2-40B4-BE49-F238E27FC236}">
                <a16:creationId xmlns:a16="http://schemas.microsoft.com/office/drawing/2014/main" id="{582AA310-D1D4-A2BF-AA35-C75FAA5AAE55}"/>
              </a:ext>
            </a:extLst>
          </p:cNvPr>
          <p:cNvSpPr/>
          <p:nvPr/>
        </p:nvSpPr>
        <p:spPr>
          <a:xfrm>
            <a:off x="6242048" y="4912409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77" name="Retângulo 76">
            <a:extLst>
              <a:ext uri="{FF2B5EF4-FFF2-40B4-BE49-F238E27FC236}">
                <a16:creationId xmlns:a16="http://schemas.microsoft.com/office/drawing/2014/main" id="{2631D9CC-80BE-B7E7-74FF-58CC7D279F46}"/>
              </a:ext>
            </a:extLst>
          </p:cNvPr>
          <p:cNvSpPr/>
          <p:nvPr/>
        </p:nvSpPr>
        <p:spPr>
          <a:xfrm>
            <a:off x="7606393" y="6021576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78" name="Conector: Angulado 77">
            <a:extLst>
              <a:ext uri="{FF2B5EF4-FFF2-40B4-BE49-F238E27FC236}">
                <a16:creationId xmlns:a16="http://schemas.microsoft.com/office/drawing/2014/main" id="{1E9FA9E1-CF1F-9048-FA00-5D9EAAFC2437}"/>
              </a:ext>
            </a:extLst>
          </p:cNvPr>
          <p:cNvCxnSpPr>
            <a:cxnSpLocks/>
            <a:stCxn id="77" idx="1"/>
            <a:endCxn id="76" idx="2"/>
          </p:cNvCxnSpPr>
          <p:nvPr/>
        </p:nvCxnSpPr>
        <p:spPr>
          <a:xfrm rot="10800000">
            <a:off x="6296478" y="5021265"/>
            <a:ext cx="1309916" cy="1054739"/>
          </a:xfrm>
          <a:prstGeom prst="bentConnector2">
            <a:avLst/>
          </a:prstGeom>
          <a:ln w="12700">
            <a:solidFill>
              <a:srgbClr val="00B050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" name="Image 0" descr="preencoded.png">
            <a:extLst>
              <a:ext uri="{FF2B5EF4-FFF2-40B4-BE49-F238E27FC236}">
                <a16:creationId xmlns:a16="http://schemas.microsoft.com/office/drawing/2014/main" id="{D4483F9A-DA69-36B5-FF7A-89DA632184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054" t="66761" r="27411" b="9985"/>
          <a:stretch>
            <a:fillRect/>
          </a:stretch>
        </p:blipFill>
        <p:spPr>
          <a:xfrm>
            <a:off x="7715250" y="5223709"/>
            <a:ext cx="994924" cy="1354219"/>
          </a:xfrm>
          <a:prstGeom prst="rect">
            <a:avLst/>
          </a:prstGeom>
        </p:spPr>
      </p:pic>
      <p:sp>
        <p:nvSpPr>
          <p:cNvPr id="82" name="CaixaDeTexto 81">
            <a:extLst>
              <a:ext uri="{FF2B5EF4-FFF2-40B4-BE49-F238E27FC236}">
                <a16:creationId xmlns:a16="http://schemas.microsoft.com/office/drawing/2014/main" id="{05B4355E-8747-F166-B910-C5C414CB85C2}"/>
              </a:ext>
            </a:extLst>
          </p:cNvPr>
          <p:cNvSpPr txBox="1"/>
          <p:nvPr/>
        </p:nvSpPr>
        <p:spPr>
          <a:xfrm>
            <a:off x="8611289" y="5281509"/>
            <a:ext cx="3451200" cy="10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rgbClr val="00B050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Aplicativos Web</a:t>
            </a:r>
            <a:endParaRPr lang="pt-BR" sz="2400" b="1">
              <a:solidFill>
                <a:srgbClr val="00B050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Abrir chamados</a:t>
            </a: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Consultar processos</a:t>
            </a:r>
          </a:p>
        </p:txBody>
      </p:sp>
      <p:sp>
        <p:nvSpPr>
          <p:cNvPr id="83" name="Retângulo 82">
            <a:extLst>
              <a:ext uri="{FF2B5EF4-FFF2-40B4-BE49-F238E27FC236}">
                <a16:creationId xmlns:a16="http://schemas.microsoft.com/office/drawing/2014/main" id="{1A1F9CCD-62D4-C327-0386-4740897F80D0}"/>
              </a:ext>
            </a:extLst>
          </p:cNvPr>
          <p:cNvSpPr/>
          <p:nvPr/>
        </p:nvSpPr>
        <p:spPr>
          <a:xfrm>
            <a:off x="7925704" y="432821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84" name="Retângulo 83">
            <a:extLst>
              <a:ext uri="{FF2B5EF4-FFF2-40B4-BE49-F238E27FC236}">
                <a16:creationId xmlns:a16="http://schemas.microsoft.com/office/drawing/2014/main" id="{B69FAF5E-12DF-F85B-CFF5-CB34E541787F}"/>
              </a:ext>
            </a:extLst>
          </p:cNvPr>
          <p:cNvSpPr/>
          <p:nvPr/>
        </p:nvSpPr>
        <p:spPr>
          <a:xfrm>
            <a:off x="6648446" y="4324584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85" name="Conector: Angulado 84">
            <a:extLst>
              <a:ext uri="{FF2B5EF4-FFF2-40B4-BE49-F238E27FC236}">
                <a16:creationId xmlns:a16="http://schemas.microsoft.com/office/drawing/2014/main" id="{87BAC13E-0BD7-46FF-2C97-2DCAFC15620B}"/>
              </a:ext>
            </a:extLst>
          </p:cNvPr>
          <p:cNvCxnSpPr>
            <a:cxnSpLocks/>
            <a:stCxn id="84" idx="3"/>
            <a:endCxn id="83" idx="1"/>
          </p:cNvCxnSpPr>
          <p:nvPr/>
        </p:nvCxnSpPr>
        <p:spPr>
          <a:xfrm>
            <a:off x="6757303" y="4379013"/>
            <a:ext cx="1168400" cy="3628"/>
          </a:xfrm>
          <a:prstGeom prst="bentConnector3">
            <a:avLst>
              <a:gd name="adj1" fmla="val 50000"/>
            </a:avLst>
          </a:prstGeom>
          <a:ln w="12700">
            <a:solidFill>
              <a:srgbClr val="ACE946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6" name="Image 0" descr="preencoded.png">
            <a:extLst>
              <a:ext uri="{FF2B5EF4-FFF2-40B4-BE49-F238E27FC236}">
                <a16:creationId xmlns:a16="http://schemas.microsoft.com/office/drawing/2014/main" id="{C17293F7-08E0-61AB-9B4A-FB16F960D0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843" t="38978" r="23402" b="40037"/>
          <a:stretch>
            <a:fillRect/>
          </a:stretch>
        </p:blipFill>
        <p:spPr>
          <a:xfrm>
            <a:off x="8139794" y="3767977"/>
            <a:ext cx="809165" cy="1222068"/>
          </a:xfrm>
          <a:prstGeom prst="rect">
            <a:avLst/>
          </a:prstGeom>
        </p:spPr>
      </p:pic>
      <p:sp>
        <p:nvSpPr>
          <p:cNvPr id="87" name="CaixaDeTexto 86">
            <a:extLst>
              <a:ext uri="{FF2B5EF4-FFF2-40B4-BE49-F238E27FC236}">
                <a16:creationId xmlns:a16="http://schemas.microsoft.com/office/drawing/2014/main" id="{4B511640-1537-E1AE-2F03-8627E422DD34}"/>
              </a:ext>
            </a:extLst>
          </p:cNvPr>
          <p:cNvSpPr txBox="1"/>
          <p:nvPr/>
        </p:nvSpPr>
        <p:spPr>
          <a:xfrm>
            <a:off x="8948959" y="3849385"/>
            <a:ext cx="2405740" cy="10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rgbClr val="ACE9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Calendário</a:t>
            </a:r>
            <a:endParaRPr lang="pt-BR" sz="2400" b="1">
              <a:solidFill>
                <a:srgbClr val="ACE946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Agendar reuniões</a:t>
            </a: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Reservar agenda</a:t>
            </a:r>
          </a:p>
        </p:txBody>
      </p:sp>
      <p:sp>
        <p:nvSpPr>
          <p:cNvPr id="88" name="Retângulo 87">
            <a:extLst>
              <a:ext uri="{FF2B5EF4-FFF2-40B4-BE49-F238E27FC236}">
                <a16:creationId xmlns:a16="http://schemas.microsoft.com/office/drawing/2014/main" id="{184C89F3-7F53-22F9-0AF2-DBFC27D476DB}"/>
              </a:ext>
            </a:extLst>
          </p:cNvPr>
          <p:cNvSpPr/>
          <p:nvPr/>
        </p:nvSpPr>
        <p:spPr>
          <a:xfrm>
            <a:off x="6242048" y="3442842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sp>
        <p:nvSpPr>
          <p:cNvPr id="89" name="Retângulo 88">
            <a:extLst>
              <a:ext uri="{FF2B5EF4-FFF2-40B4-BE49-F238E27FC236}">
                <a16:creationId xmlns:a16="http://schemas.microsoft.com/office/drawing/2014/main" id="{B318A38E-FC70-477C-7843-5C373C539928}"/>
              </a:ext>
            </a:extLst>
          </p:cNvPr>
          <p:cNvSpPr/>
          <p:nvPr/>
        </p:nvSpPr>
        <p:spPr>
          <a:xfrm>
            <a:off x="7292525" y="2428041"/>
            <a:ext cx="108857" cy="1088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/>
          </a:p>
        </p:txBody>
      </p:sp>
      <p:cxnSp>
        <p:nvCxnSpPr>
          <p:cNvPr id="90" name="Conector: Angulado 89">
            <a:extLst>
              <a:ext uri="{FF2B5EF4-FFF2-40B4-BE49-F238E27FC236}">
                <a16:creationId xmlns:a16="http://schemas.microsoft.com/office/drawing/2014/main" id="{CD4CD583-BD74-D179-1598-FA55E4A64E1D}"/>
              </a:ext>
            </a:extLst>
          </p:cNvPr>
          <p:cNvCxnSpPr>
            <a:cxnSpLocks/>
            <a:stCxn id="89" idx="1"/>
            <a:endCxn id="88" idx="0"/>
          </p:cNvCxnSpPr>
          <p:nvPr/>
        </p:nvCxnSpPr>
        <p:spPr>
          <a:xfrm rot="10800000" flipV="1">
            <a:off x="6296476" y="2482469"/>
            <a:ext cx="996048" cy="960372"/>
          </a:xfrm>
          <a:prstGeom prst="bentConnector2">
            <a:avLst/>
          </a:prstGeom>
          <a:ln w="12700">
            <a:solidFill>
              <a:srgbClr val="FDBD29"/>
            </a:solidFill>
            <a:prstDash val="sys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Image 0" descr="preencoded.png">
            <a:extLst>
              <a:ext uri="{FF2B5EF4-FFF2-40B4-BE49-F238E27FC236}">
                <a16:creationId xmlns:a16="http://schemas.microsoft.com/office/drawing/2014/main" id="{ACDB5DA8-8C20-70E0-EADE-81927EE94B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902" t="7255" r="26009" b="73633"/>
          <a:stretch>
            <a:fillRect/>
          </a:stretch>
        </p:blipFill>
        <p:spPr>
          <a:xfrm>
            <a:off x="7376413" y="1831042"/>
            <a:ext cx="1157079" cy="1112973"/>
          </a:xfrm>
          <a:prstGeom prst="rect">
            <a:avLst/>
          </a:prstGeom>
        </p:spPr>
      </p:pic>
      <p:sp>
        <p:nvSpPr>
          <p:cNvPr id="95" name="CaixaDeTexto 94">
            <a:extLst>
              <a:ext uri="{FF2B5EF4-FFF2-40B4-BE49-F238E27FC236}">
                <a16:creationId xmlns:a16="http://schemas.microsoft.com/office/drawing/2014/main" id="{A51BD47D-AE5C-A0B0-FD1E-331BF27CA6FD}"/>
              </a:ext>
            </a:extLst>
          </p:cNvPr>
          <p:cNvSpPr txBox="1"/>
          <p:nvPr/>
        </p:nvSpPr>
        <p:spPr>
          <a:xfrm>
            <a:off x="8480878" y="1728718"/>
            <a:ext cx="2405740" cy="13647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rgbClr val="FDBD2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CRM</a:t>
            </a:r>
            <a:endParaRPr lang="pt-BR" sz="2400" b="1">
              <a:solidFill>
                <a:srgbClr val="FDBD29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Buscar clientes</a:t>
            </a: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Consultar histórico</a:t>
            </a:r>
          </a:p>
          <a:p>
            <a:r>
              <a:rPr lang="pt-BR" sz="1867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Registrar interações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1917159-2F69-99C3-6CB8-C7003E7277A7}"/>
              </a:ext>
            </a:extLst>
          </p:cNvPr>
          <p:cNvSpPr txBox="1">
            <a:spLocks/>
          </p:cNvSpPr>
          <p:nvPr/>
        </p:nvSpPr>
        <p:spPr>
          <a:xfrm>
            <a:off x="316150" y="697992"/>
            <a:ext cx="77184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844062" rtl="0" eaLnBrk="1" latinLnBrk="0" hangingPunct="1">
              <a:spcBef>
                <a:spcPct val="0"/>
              </a:spcBef>
              <a:buNone/>
              <a:defRPr lang="pt-BR" sz="2700" b="1" i="0" kern="12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pt-BR" sz="320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Como os agentes usam ferramentas?</a:t>
            </a:r>
          </a:p>
        </p:txBody>
      </p:sp>
      <p:sp>
        <p:nvSpPr>
          <p:cNvPr id="3" name="Retângulo: Cantos Arredondados 3">
            <a:extLst>
              <a:ext uri="{FF2B5EF4-FFF2-40B4-BE49-F238E27FC236}">
                <a16:creationId xmlns:a16="http://schemas.microsoft.com/office/drawing/2014/main" id="{B343685A-753F-2EFB-6E2B-EFCC34E857D7}"/>
              </a:ext>
            </a:extLst>
          </p:cNvPr>
          <p:cNvSpPr/>
          <p:nvPr/>
        </p:nvSpPr>
        <p:spPr>
          <a:xfrm>
            <a:off x="5389328" y="89840"/>
            <a:ext cx="2645233" cy="570183"/>
          </a:xfrm>
          <a:prstGeom prst="round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b="1"/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AF823F9A-5170-23C9-E297-827D83881840}"/>
              </a:ext>
            </a:extLst>
          </p:cNvPr>
          <p:cNvSpPr txBox="1">
            <a:spLocks/>
          </p:cNvSpPr>
          <p:nvPr/>
        </p:nvSpPr>
        <p:spPr>
          <a:xfrm>
            <a:off x="327253" y="58997"/>
            <a:ext cx="11864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844062" rtl="0" eaLnBrk="1" latinLnBrk="0" hangingPunct="1">
              <a:spcBef>
                <a:spcPct val="0"/>
              </a:spcBef>
              <a:buNone/>
              <a:defRPr lang="pt-BR" sz="2700" b="1" i="0" kern="12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pt-BR" sz="3600" b="0">
                <a:solidFill>
                  <a:schemeClr val="tx1"/>
                </a:solidFill>
              </a:rPr>
              <a:t>Prompts</a:t>
            </a:r>
            <a:r>
              <a:rPr lang="pt-BR" sz="3600">
                <a:solidFill>
                  <a:schemeClr val="tx1"/>
                </a:solidFill>
              </a:rPr>
              <a:t> | </a:t>
            </a:r>
            <a:r>
              <a:rPr lang="pt-BR" sz="3600" b="0">
                <a:solidFill>
                  <a:schemeClr val="tx1"/>
                </a:solidFill>
              </a:rPr>
              <a:t>Conhecimento</a:t>
            </a:r>
            <a:r>
              <a:rPr lang="pt-BR" sz="3600" b="0">
                <a:solidFill>
                  <a:schemeClr val="tx1">
                    <a:lumMod val="75000"/>
                    <a:lumOff val="25000"/>
                  </a:schemeClr>
                </a:solidFill>
              </a:rPr>
              <a:t> | </a:t>
            </a:r>
            <a:r>
              <a:rPr lang="pt-BR" sz="3600">
                <a:solidFill>
                  <a:schemeClr val="bg1"/>
                </a:solidFill>
              </a:rPr>
              <a:t>Ferramentas</a:t>
            </a:r>
            <a:r>
              <a:rPr lang="pt-BR" sz="3600" b="0">
                <a:solidFill>
                  <a:schemeClr val="tx1">
                    <a:lumMod val="75000"/>
                    <a:lumOff val="25000"/>
                  </a:schemeClr>
                </a:solidFill>
              </a:rPr>
              <a:t> | Agentes Parceiros</a:t>
            </a:r>
            <a:endParaRPr lang="pt-BR" sz="3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80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D6548D-7DFD-D511-4A8D-E570238BA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Agente de Cadastro de Clientes </a:t>
            </a:r>
          </a:p>
        </p:txBody>
      </p:sp>
      <p:pic>
        <p:nvPicPr>
          <p:cNvPr id="3" name="Imagem 2" descr="Ícone&#10;&#10;O conteúdo gerado por IA pode estar incorreto.">
            <a:extLst>
              <a:ext uri="{FF2B5EF4-FFF2-40B4-BE49-F238E27FC236}">
                <a16:creationId xmlns:a16="http://schemas.microsoft.com/office/drawing/2014/main" id="{DE32A8A8-19F9-62EB-2D6D-5BB5D28D9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727" y="800840"/>
            <a:ext cx="2666329" cy="1777553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81FC7FAD-908D-A07E-8269-438949FE4BDB}"/>
              </a:ext>
            </a:extLst>
          </p:cNvPr>
          <p:cNvSpPr txBox="1"/>
          <p:nvPr/>
        </p:nvSpPr>
        <p:spPr>
          <a:xfrm>
            <a:off x="356937" y="2243328"/>
            <a:ext cx="50352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/>
              <a:t>Ao receber os documentos de cadastro do cliente, </a:t>
            </a:r>
          </a:p>
          <a:p>
            <a:r>
              <a:rPr lang="pt-BR" sz="2800"/>
              <a:t>extraia o seu nome, </a:t>
            </a:r>
            <a:r>
              <a:rPr lang="pt-BR" sz="2800" err="1"/>
              <a:t>cpf</a:t>
            </a:r>
            <a:r>
              <a:rPr lang="pt-BR" sz="2800"/>
              <a:t>, e-mail, data de nascimento, </a:t>
            </a:r>
            <a:br>
              <a:rPr lang="pt-BR" sz="2800"/>
            </a:br>
            <a:r>
              <a:rPr lang="pt-BR" sz="2800"/>
              <a:t>endereço e telefone, inclua este cliente no CRM e envie</a:t>
            </a:r>
          </a:p>
          <a:p>
            <a:r>
              <a:rPr lang="pt-BR" sz="2800"/>
              <a:t>um </a:t>
            </a:r>
            <a:r>
              <a:rPr lang="pt-BR" sz="2800" err="1"/>
              <a:t>email</a:t>
            </a:r>
            <a:r>
              <a:rPr lang="pt-BR" sz="2800"/>
              <a:t> ao cliente confirmando o seu cadastro.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8508C5D-EF23-E10C-1D3B-C36D3F7432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4737" y="4154472"/>
            <a:ext cx="2025650" cy="2038350"/>
          </a:xfrm>
          <a:prstGeom prst="rect">
            <a:avLst/>
          </a:prstGeom>
        </p:spPr>
      </p:pic>
      <p:pic>
        <p:nvPicPr>
          <p:cNvPr id="1028" name="Picture 4" descr="CRM Operations: Enhancing Customer Relationships for Business Success ...">
            <a:extLst>
              <a:ext uri="{FF2B5EF4-FFF2-40B4-BE49-F238E27FC236}">
                <a16:creationId xmlns:a16="http://schemas.microsoft.com/office/drawing/2014/main" id="{672B7806-F4DF-BDF2-EAF7-34593B756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872" y="4389930"/>
            <a:ext cx="1844040" cy="184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mail Icon with Blue Arrow stock vector. Illustration of letter - 25749800">
            <a:extLst>
              <a:ext uri="{FF2B5EF4-FFF2-40B4-BE49-F238E27FC236}">
                <a16:creationId xmlns:a16="http://schemas.microsoft.com/office/drawing/2014/main" id="{D540940A-EBEA-C642-66FB-000D8FAC3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5936" y="4389930"/>
            <a:ext cx="1679127" cy="177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eta para Cima 5">
            <a:extLst>
              <a:ext uri="{FF2B5EF4-FFF2-40B4-BE49-F238E27FC236}">
                <a16:creationId xmlns:a16="http://schemas.microsoft.com/office/drawing/2014/main" id="{3CA082CA-2143-72A1-9219-9CA8112EA7FB}"/>
              </a:ext>
            </a:extLst>
          </p:cNvPr>
          <p:cNvSpPr/>
          <p:nvPr/>
        </p:nvSpPr>
        <p:spPr>
          <a:xfrm rot="2245028">
            <a:off x="7223484" y="2566473"/>
            <a:ext cx="306719" cy="1858580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Seta para Cima 6">
            <a:extLst>
              <a:ext uri="{FF2B5EF4-FFF2-40B4-BE49-F238E27FC236}">
                <a16:creationId xmlns:a16="http://schemas.microsoft.com/office/drawing/2014/main" id="{455DA074-A768-C67F-70C9-1B0FC664D02E}"/>
              </a:ext>
            </a:extLst>
          </p:cNvPr>
          <p:cNvSpPr/>
          <p:nvPr/>
        </p:nvSpPr>
        <p:spPr>
          <a:xfrm rot="8577666">
            <a:off x="10221696" y="2566473"/>
            <a:ext cx="306719" cy="1858580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Seta para Cima 7">
            <a:extLst>
              <a:ext uri="{FF2B5EF4-FFF2-40B4-BE49-F238E27FC236}">
                <a16:creationId xmlns:a16="http://schemas.microsoft.com/office/drawing/2014/main" id="{9219C902-1DAC-CAD4-2752-0060ED89A354}"/>
              </a:ext>
            </a:extLst>
          </p:cNvPr>
          <p:cNvSpPr/>
          <p:nvPr/>
        </p:nvSpPr>
        <p:spPr>
          <a:xfrm rot="10800000">
            <a:off x="8888531" y="2897059"/>
            <a:ext cx="306719" cy="1492871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2BB82CB8-1C26-22C0-12BC-64B2714F03C9}"/>
              </a:ext>
            </a:extLst>
          </p:cNvPr>
          <p:cNvSpPr txBox="1"/>
          <p:nvPr/>
        </p:nvSpPr>
        <p:spPr>
          <a:xfrm>
            <a:off x="1036320" y="1683220"/>
            <a:ext cx="2667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>
                <a:solidFill>
                  <a:schemeClr val="accent2"/>
                </a:solidFill>
              </a:rPr>
              <a:t>Diretrizes (Prompt)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D0E5CC32-DAAD-CA7D-86E4-06D9B313F352}"/>
              </a:ext>
            </a:extLst>
          </p:cNvPr>
          <p:cNvSpPr txBox="1"/>
          <p:nvPr/>
        </p:nvSpPr>
        <p:spPr>
          <a:xfrm>
            <a:off x="5724346" y="6190686"/>
            <a:ext cx="1911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accent2"/>
                </a:solidFill>
              </a:rPr>
              <a:t>Documentos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CC19BD1-8BAD-AA24-5AE7-DE7A8319FC4B}"/>
              </a:ext>
            </a:extLst>
          </p:cNvPr>
          <p:cNvSpPr txBox="1"/>
          <p:nvPr/>
        </p:nvSpPr>
        <p:spPr>
          <a:xfrm>
            <a:off x="8659776" y="6233970"/>
            <a:ext cx="274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accent2"/>
                </a:solidFill>
              </a:rPr>
              <a:t>Ferramentas (MCP)</a:t>
            </a:r>
          </a:p>
        </p:txBody>
      </p:sp>
    </p:spTree>
    <p:extLst>
      <p:ext uri="{BB962C8B-B14F-4D97-AF65-F5344CB8AC3E}">
        <p14:creationId xmlns:p14="http://schemas.microsoft.com/office/powerpoint/2010/main" val="267211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12AB0-441C-44DE-87ED-5214D823C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A12B7737-5249-609E-F2BB-04ED6F029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2173"/>
            <a:ext cx="10515600" cy="683329"/>
          </a:xfrm>
        </p:spPr>
        <p:txBody>
          <a:bodyPr/>
          <a:lstStyle/>
          <a:p>
            <a:r>
              <a:rPr lang="pt-BR" sz="4267"/>
              <a:t>Transformação com a automação inteligente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BB418874-6A3C-2188-18B7-EC8A5B702FE4}"/>
              </a:ext>
            </a:extLst>
          </p:cNvPr>
          <p:cNvGrpSpPr/>
          <p:nvPr/>
        </p:nvGrpSpPr>
        <p:grpSpPr>
          <a:xfrm>
            <a:off x="1781225" y="1160681"/>
            <a:ext cx="2592000" cy="2544000"/>
            <a:chOff x="2969882" y="861577"/>
            <a:chExt cx="1227386" cy="1211114"/>
          </a:xfrm>
        </p:grpSpPr>
        <p:sp>
          <p:nvSpPr>
            <p:cNvPr id="19" name="Triângulo isósceles 5">
              <a:extLst>
                <a:ext uri="{FF2B5EF4-FFF2-40B4-BE49-F238E27FC236}">
                  <a16:creationId xmlns:a16="http://schemas.microsoft.com/office/drawing/2014/main" id="{C2C66DED-B826-AEB9-B3A0-46EDBF936DCE}"/>
                </a:ext>
              </a:extLst>
            </p:cNvPr>
            <p:cNvSpPr/>
            <p:nvPr/>
          </p:nvSpPr>
          <p:spPr>
            <a:xfrm>
              <a:off x="2983185" y="861577"/>
              <a:ext cx="1184910" cy="611623"/>
            </a:xfrm>
            <a:custGeom>
              <a:avLst/>
              <a:gdLst>
                <a:gd name="csX0" fmla="*/ 0 w 2372360"/>
                <a:gd name="csY0" fmla="*/ 627814 h 627814"/>
                <a:gd name="csX1" fmla="*/ 1186180 w 2372360"/>
                <a:gd name="csY1" fmla="*/ 0 h 627814"/>
                <a:gd name="csX2" fmla="*/ 2372360 w 2372360"/>
                <a:gd name="csY2" fmla="*/ 627814 h 627814"/>
                <a:gd name="csX3" fmla="*/ 0 w 2372360"/>
                <a:gd name="csY3" fmla="*/ 627814 h 627814"/>
                <a:gd name="csX0" fmla="*/ 0 w 2372360"/>
                <a:gd name="csY0" fmla="*/ 642102 h 642102"/>
                <a:gd name="csX1" fmla="*/ 1198880 w 2372360"/>
                <a:gd name="csY1" fmla="*/ 0 h 642102"/>
                <a:gd name="csX2" fmla="*/ 2372360 w 2372360"/>
                <a:gd name="csY2" fmla="*/ 642102 h 642102"/>
                <a:gd name="csX3" fmla="*/ 0 w 2372360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0 w 1786572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401763 w 1786572"/>
                <a:gd name="csY3" fmla="*/ 405247 h 642102"/>
                <a:gd name="csX4" fmla="*/ 0 w 1786572"/>
                <a:gd name="csY4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362076 w 1786572"/>
                <a:gd name="csY3" fmla="*/ 606859 h 642102"/>
                <a:gd name="csX4" fmla="*/ 0 w 1786572"/>
                <a:gd name="csY4" fmla="*/ 642102 h 642102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0 w 1184910"/>
                <a:gd name="csY4" fmla="*/ 351589 h 606859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523876 w 1184910"/>
                <a:gd name="csY4" fmla="*/ 532248 h 606859"/>
                <a:gd name="csX5" fmla="*/ 0 w 1184910"/>
                <a:gd name="csY5" fmla="*/ 351589 h 606859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422276 w 1184910"/>
                <a:gd name="csY4" fmla="*/ 611623 h 611623"/>
                <a:gd name="csX5" fmla="*/ 0 w 1184910"/>
                <a:gd name="csY5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601663 w 1184910"/>
                <a:gd name="csY4" fmla="*/ 605273 h 611623"/>
                <a:gd name="csX5" fmla="*/ 422276 w 1184910"/>
                <a:gd name="csY5" fmla="*/ 611623 h 611623"/>
                <a:gd name="csX6" fmla="*/ 0 w 1184910"/>
                <a:gd name="csY6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592138 w 1184910"/>
                <a:gd name="csY4" fmla="*/ 503673 h 611623"/>
                <a:gd name="csX5" fmla="*/ 422276 w 1184910"/>
                <a:gd name="csY5" fmla="*/ 611623 h 611623"/>
                <a:gd name="csX6" fmla="*/ 0 w 1184910"/>
                <a:gd name="csY6" fmla="*/ 351589 h 61162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184910" h="611623">
                  <a:moveTo>
                    <a:pt x="0" y="351589"/>
                  </a:moveTo>
                  <a:lnTo>
                    <a:pt x="597218" y="0"/>
                  </a:lnTo>
                  <a:lnTo>
                    <a:pt x="1184910" y="343652"/>
                  </a:lnTo>
                  <a:lnTo>
                    <a:pt x="760414" y="606859"/>
                  </a:lnTo>
                  <a:lnTo>
                    <a:pt x="592138" y="503673"/>
                  </a:lnTo>
                  <a:lnTo>
                    <a:pt x="422276" y="611623"/>
                  </a:lnTo>
                  <a:lnTo>
                    <a:pt x="0" y="351589"/>
                  </a:lnTo>
                  <a:close/>
                </a:path>
              </a:pathLst>
            </a:custGeom>
            <a:solidFill>
              <a:srgbClr val="E74919"/>
            </a:solidFill>
            <a:ln>
              <a:solidFill>
                <a:srgbClr val="E7491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0" name="Forma em L 9">
              <a:extLst>
                <a:ext uri="{FF2B5EF4-FFF2-40B4-BE49-F238E27FC236}">
                  <a16:creationId xmlns:a16="http://schemas.microsoft.com/office/drawing/2014/main" id="{1906DD9A-B330-9F8A-F683-F6FCFEA9EF05}"/>
                </a:ext>
              </a:extLst>
            </p:cNvPr>
            <p:cNvSpPr/>
            <p:nvPr/>
          </p:nvSpPr>
          <p:spPr>
            <a:xfrm rot="18977704">
              <a:off x="2969882" y="877653"/>
              <a:ext cx="1227386" cy="11950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355303 h 1195038"/>
                <a:gd name="csX1" fmla="*/ 351222 w 1227386"/>
                <a:gd name="csY1" fmla="*/ 0 h 1195038"/>
                <a:gd name="csX2" fmla="*/ 534758 w 1227386"/>
                <a:gd name="csY2" fmla="*/ 675357 h 1195038"/>
                <a:gd name="csX3" fmla="*/ 1227386 w 1227386"/>
                <a:gd name="csY3" fmla="*/ 819852 h 1195038"/>
                <a:gd name="csX4" fmla="*/ 870239 w 1227386"/>
                <a:gd name="csY4" fmla="*/ 1195038 h 1195038"/>
                <a:gd name="csX5" fmla="*/ 180731 w 1227386"/>
                <a:gd name="csY5" fmla="*/ 1037408 h 1195038"/>
                <a:gd name="csX6" fmla="*/ 0 w 1227386"/>
                <a:gd name="csY6" fmla="*/ 355303 h 119503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227386" h="1195038">
                  <a:moveTo>
                    <a:pt x="0" y="355303"/>
                  </a:moveTo>
                  <a:lnTo>
                    <a:pt x="351222" y="0"/>
                  </a:lnTo>
                  <a:lnTo>
                    <a:pt x="534758" y="675357"/>
                  </a:lnTo>
                  <a:lnTo>
                    <a:pt x="1227386" y="819852"/>
                  </a:lnTo>
                  <a:lnTo>
                    <a:pt x="870239" y="1195038"/>
                  </a:lnTo>
                  <a:lnTo>
                    <a:pt x="180731" y="1037408"/>
                  </a:lnTo>
                  <a:lnTo>
                    <a:pt x="0" y="355303"/>
                  </a:lnTo>
                  <a:close/>
                </a:path>
              </a:pathLst>
            </a:custGeom>
            <a:solidFill>
              <a:srgbClr val="FF7143"/>
            </a:solidFill>
            <a:ln>
              <a:solidFill>
                <a:srgbClr val="FF66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4D46803F-C6F8-BB31-E49F-CAC38138E064}"/>
              </a:ext>
            </a:extLst>
          </p:cNvPr>
          <p:cNvGrpSpPr/>
          <p:nvPr/>
        </p:nvGrpSpPr>
        <p:grpSpPr>
          <a:xfrm>
            <a:off x="1237587" y="1599273"/>
            <a:ext cx="3648000" cy="3552000"/>
            <a:chOff x="2766640" y="1097296"/>
            <a:chExt cx="1634377" cy="1590838"/>
          </a:xfrm>
        </p:grpSpPr>
        <p:sp>
          <p:nvSpPr>
            <p:cNvPr id="22" name="Forma em L 9">
              <a:extLst>
                <a:ext uri="{FF2B5EF4-FFF2-40B4-BE49-F238E27FC236}">
                  <a16:creationId xmlns:a16="http://schemas.microsoft.com/office/drawing/2014/main" id="{773803B9-8BFA-F7E9-4A86-0D16FFE0C7F6}"/>
                </a:ext>
              </a:extLst>
            </p:cNvPr>
            <p:cNvSpPr/>
            <p:nvPr/>
          </p:nvSpPr>
          <p:spPr>
            <a:xfrm rot="18977704">
              <a:off x="2768486" y="1097296"/>
              <a:ext cx="1632531" cy="15908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34000" h="1468840">
                  <a:moveTo>
                    <a:pt x="0" y="365851"/>
                  </a:moveTo>
                  <a:lnTo>
                    <a:pt x="359420" y="0"/>
                  </a:lnTo>
                  <a:lnTo>
                    <a:pt x="601718" y="890724"/>
                  </a:lnTo>
                  <a:lnTo>
                    <a:pt x="1534000" y="1087952"/>
                  </a:lnTo>
                  <a:lnTo>
                    <a:pt x="1165174" y="1468840"/>
                  </a:lnTo>
                  <a:lnTo>
                    <a:pt x="245725" y="1259038"/>
                  </a:lnTo>
                  <a:lnTo>
                    <a:pt x="0" y="365851"/>
                  </a:lnTo>
                  <a:close/>
                </a:path>
              </a:pathLst>
            </a:custGeom>
            <a:solidFill>
              <a:srgbClr val="FBBF2D"/>
            </a:solidFill>
            <a:ln>
              <a:solidFill>
                <a:srgbClr val="FBBF2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3" name="Triângulo Retângulo 12">
              <a:extLst>
                <a:ext uri="{FF2B5EF4-FFF2-40B4-BE49-F238E27FC236}">
                  <a16:creationId xmlns:a16="http://schemas.microsoft.com/office/drawing/2014/main" id="{FBE8643E-ECF5-D812-F11C-746FA391AB03}"/>
                </a:ext>
              </a:extLst>
            </p:cNvPr>
            <p:cNvSpPr>
              <a:spLocks/>
            </p:cNvSpPr>
            <p:nvPr/>
          </p:nvSpPr>
          <p:spPr>
            <a:xfrm rot="2845999">
              <a:off x="2767640" y="1495314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4" name="Triângulo Retângulo 12">
              <a:extLst>
                <a:ext uri="{FF2B5EF4-FFF2-40B4-BE49-F238E27FC236}">
                  <a16:creationId xmlns:a16="http://schemas.microsoft.com/office/drawing/2014/main" id="{B978E40E-F11E-A08B-3600-1443557007BE}"/>
                </a:ext>
              </a:extLst>
            </p:cNvPr>
            <p:cNvSpPr>
              <a:spLocks/>
            </p:cNvSpPr>
            <p:nvPr/>
          </p:nvSpPr>
          <p:spPr>
            <a:xfrm rot="18754001" flipH="1">
              <a:off x="4156893" y="1484089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1EA009A3-883B-7CB7-624D-907AE25A6467}"/>
              </a:ext>
            </a:extLst>
          </p:cNvPr>
          <p:cNvSpPr txBox="1"/>
          <p:nvPr/>
        </p:nvSpPr>
        <p:spPr>
          <a:xfrm>
            <a:off x="5063043" y="2558310"/>
            <a:ext cx="6558140" cy="779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Algumas </a:t>
            </a:r>
            <a:r>
              <a:rPr lang="pt-BR" sz="2000" b="1" kern="0">
                <a:solidFill>
                  <a:srgbClr val="F87E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Funções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podem passar a ser substituídas por automações inteligentes, sobretudo as mais operacionais. 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9571E05A-EBCA-82B2-3242-75DA6FBD98B7}"/>
              </a:ext>
            </a:extLst>
          </p:cNvPr>
          <p:cNvSpPr txBox="1"/>
          <p:nvPr/>
        </p:nvSpPr>
        <p:spPr>
          <a:xfrm>
            <a:off x="4437343" y="1337273"/>
            <a:ext cx="7493148" cy="1133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Nas </a:t>
            </a:r>
            <a:r>
              <a:rPr lang="pt-BR" sz="2000" b="1" kern="0">
                <a:solidFill>
                  <a:srgbClr val="E749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Tarefas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os agentes devem cada vez mais assumir a execução das operações, transferindo parte das atividades do colaborador executa à automação.</a:t>
            </a:r>
          </a:p>
        </p:txBody>
      </p:sp>
    </p:spTree>
    <p:extLst>
      <p:ext uri="{BB962C8B-B14F-4D97-AF65-F5344CB8AC3E}">
        <p14:creationId xmlns:p14="http://schemas.microsoft.com/office/powerpoint/2010/main" val="177940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3BAEB1-B18D-4E04-47CE-66A243411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ângulo 11">
            <a:extLst>
              <a:ext uri="{FF2B5EF4-FFF2-40B4-BE49-F238E27FC236}">
                <a16:creationId xmlns:a16="http://schemas.microsoft.com/office/drawing/2014/main" id="{8BC30CBA-431D-BCBF-944B-16C6EF91B3C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1" y="-85473"/>
            <a:ext cx="12192001" cy="6943027"/>
          </a:xfrm>
          <a:prstGeom prst="rect">
            <a:avLst/>
          </a:prstGeom>
          <a:solidFill>
            <a:srgbClr val="09174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Imagem 8" descr="Interface gráfica do usuário, Aplicativo, Site&#10;&#10;O conteúdo gerado por IA pode estar incorreto.">
            <a:extLst>
              <a:ext uri="{FF2B5EF4-FFF2-40B4-BE49-F238E27FC236}">
                <a16:creationId xmlns:a16="http://schemas.microsoft.com/office/drawing/2014/main" id="{05172E14-CAAB-6FAD-F520-D1690F963F0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06" y="2911921"/>
            <a:ext cx="7137679" cy="3461774"/>
          </a:xfrm>
          <a:prstGeom prst="rect">
            <a:avLst/>
          </a:prstGeom>
        </p:spPr>
      </p:pic>
      <p:pic>
        <p:nvPicPr>
          <p:cNvPr id="11" name="Imagem 10" descr="Logotipo&#10;&#10;O conteúdo gerado por IA pode estar incorreto.">
            <a:extLst>
              <a:ext uri="{FF2B5EF4-FFF2-40B4-BE49-F238E27FC236}">
                <a16:creationId xmlns:a16="http://schemas.microsoft.com/office/drawing/2014/main" id="{01DAD0A3-6088-D2D1-D422-21AA93CA2BD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rcRect t="4761"/>
          <a:stretch>
            <a:fillRect/>
          </a:stretch>
        </p:blipFill>
        <p:spPr>
          <a:xfrm>
            <a:off x="-1" y="-85473"/>
            <a:ext cx="12192000" cy="2878702"/>
          </a:xfrm>
          <a:prstGeom prst="rect">
            <a:avLst/>
          </a:prstGeom>
        </p:spPr>
      </p:pic>
      <p:sp>
        <p:nvSpPr>
          <p:cNvPr id="13" name="Google Shape;17;p10">
            <a:extLst>
              <a:ext uri="{FF2B5EF4-FFF2-40B4-BE49-F238E27FC236}">
                <a16:creationId xmlns:a16="http://schemas.microsoft.com/office/drawing/2014/main" id="{5AD8E28B-D88E-FA96-D1DC-2876D7885C8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8044" y="6492387"/>
            <a:ext cx="12033956" cy="2615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13" tIns="45694" rIns="91413" bIns="45694" anchor="t" anchorCtr="0">
            <a:spAutoFit/>
          </a:bodyPr>
          <a:lstStyle/>
          <a:p>
            <a:pPr algn="ctr">
              <a:buClr>
                <a:srgbClr val="000000"/>
              </a:buClr>
              <a:buSzPts val="1100"/>
            </a:pPr>
            <a:r>
              <a:rPr lang="pt-BR" sz="1100" b="1">
                <a:solidFill>
                  <a:srgbClr val="FF66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www.iprocess.com.br    |      #bpm #rpa #mining #ia</a:t>
            </a:r>
            <a:endParaRPr sz="1000" b="1">
              <a:solidFill>
                <a:srgbClr val="FF660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14" name="Google Shape;15;p10" descr="iprocess_logo_single_2.png">
            <a:extLst>
              <a:ext uri="{FF2B5EF4-FFF2-40B4-BE49-F238E27FC236}">
                <a16:creationId xmlns:a16="http://schemas.microsoft.com/office/drawing/2014/main" id="{59748538-60F1-6110-957F-8CE370C75698}"/>
              </a:ext>
            </a:extLst>
          </p:cNvPr>
          <p:cNvPicPr preferRelativeResize="0">
            <a:picLocks noGrp="1" noRot="1" noMove="1" noResize="1" noEditPoints="1" noAdjustHandles="1" noChangeArrowheads="1" noChangeShapeType="1" noCrop="1"/>
          </p:cNvPicPr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232458" y="447"/>
            <a:ext cx="861815" cy="8617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Imagem 15" descr="Interface gráfica do usuário, Texto, Aplicativo, Email&#10;&#10;O conteúdo gerado por IA pode estar incorreto.">
            <a:extLst>
              <a:ext uri="{FF2B5EF4-FFF2-40B4-BE49-F238E27FC236}">
                <a16:creationId xmlns:a16="http://schemas.microsoft.com/office/drawing/2014/main" id="{4E1D6BFD-5F94-89AC-78AF-ED63F2C990C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5985" y="3143688"/>
            <a:ext cx="4375372" cy="2706763"/>
          </a:xfrm>
          <a:prstGeom prst="rect">
            <a:avLst/>
          </a:prstGeom>
        </p:spPr>
      </p:pic>
      <p:pic>
        <p:nvPicPr>
          <p:cNvPr id="18" name="Imagem 17" descr="Interface gráfica do usuário, Texto, Aplicativo, Email&#10;&#10;O conteúdo gerado por IA pode estar incorreto.">
            <a:extLst>
              <a:ext uri="{FF2B5EF4-FFF2-40B4-BE49-F238E27FC236}">
                <a16:creationId xmlns:a16="http://schemas.microsoft.com/office/drawing/2014/main" id="{C41955B7-68D7-9DD6-D303-E2729FE7F7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8614" y="3959781"/>
            <a:ext cx="4229449" cy="2444430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0911DC65-30F6-DBE9-570C-A2FCE4AEDD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48961" y="5695597"/>
            <a:ext cx="1340534" cy="541565"/>
          </a:xfrm>
          <a:prstGeom prst="rect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</p:pic>
      <p:grpSp>
        <p:nvGrpSpPr>
          <p:cNvPr id="2064" name="Agrupar 2063">
            <a:extLst>
              <a:ext uri="{FF2B5EF4-FFF2-40B4-BE49-F238E27FC236}">
                <a16:creationId xmlns:a16="http://schemas.microsoft.com/office/drawing/2014/main" id="{372AD22D-9E47-2B37-9643-B7B053426D04}"/>
              </a:ext>
            </a:extLst>
          </p:cNvPr>
          <p:cNvGrpSpPr/>
          <p:nvPr/>
        </p:nvGrpSpPr>
        <p:grpSpPr>
          <a:xfrm>
            <a:off x="10381520" y="5244229"/>
            <a:ext cx="476600" cy="346189"/>
            <a:chOff x="10688791" y="4852138"/>
            <a:chExt cx="476662" cy="346234"/>
          </a:xfrm>
        </p:grpSpPr>
        <p:pic>
          <p:nvPicPr>
            <p:cNvPr id="39" name="Gráfico 38" descr="Lista de Verificação estrutura de tópicos">
              <a:extLst>
                <a:ext uri="{FF2B5EF4-FFF2-40B4-BE49-F238E27FC236}">
                  <a16:creationId xmlns:a16="http://schemas.microsoft.com/office/drawing/2014/main" id="{585B998E-B006-0D64-544A-AAD74DD50D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688791" y="4852138"/>
              <a:ext cx="346234" cy="346234"/>
            </a:xfrm>
            <a:prstGeom prst="rect">
              <a:avLst/>
            </a:prstGeom>
          </p:spPr>
        </p:pic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8E6D515B-2AD2-A14E-B272-3C519E7226BC}"/>
                </a:ext>
              </a:extLst>
            </p:cNvPr>
            <p:cNvSpPr txBox="1"/>
            <p:nvPr/>
          </p:nvSpPr>
          <p:spPr>
            <a:xfrm>
              <a:off x="10967920" y="4999934"/>
              <a:ext cx="197533" cy="9233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pt-BR" sz="30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Requisitos da vaga</a:t>
              </a:r>
            </a:p>
          </p:txBody>
        </p:sp>
      </p:grpSp>
      <p:grpSp>
        <p:nvGrpSpPr>
          <p:cNvPr id="2059" name="Agrupar 2058">
            <a:extLst>
              <a:ext uri="{FF2B5EF4-FFF2-40B4-BE49-F238E27FC236}">
                <a16:creationId xmlns:a16="http://schemas.microsoft.com/office/drawing/2014/main" id="{310C8CF1-027B-B667-5961-5B99C821EB20}"/>
              </a:ext>
            </a:extLst>
          </p:cNvPr>
          <p:cNvGrpSpPr/>
          <p:nvPr/>
        </p:nvGrpSpPr>
        <p:grpSpPr>
          <a:xfrm>
            <a:off x="10753433" y="4822852"/>
            <a:ext cx="679437" cy="310618"/>
            <a:chOff x="10942250" y="4877331"/>
            <a:chExt cx="679525" cy="310658"/>
          </a:xfrm>
        </p:grpSpPr>
        <p:sp>
          <p:nvSpPr>
            <p:cNvPr id="41" name="CaixaDeTexto 40">
              <a:extLst>
                <a:ext uri="{FF2B5EF4-FFF2-40B4-BE49-F238E27FC236}">
                  <a16:creationId xmlns:a16="http://schemas.microsoft.com/office/drawing/2014/main" id="{FEC22482-A0BA-9413-073D-1E83B03987B6}"/>
                </a:ext>
              </a:extLst>
            </p:cNvPr>
            <p:cNvSpPr txBox="1"/>
            <p:nvPr/>
          </p:nvSpPr>
          <p:spPr>
            <a:xfrm>
              <a:off x="10942250" y="5023827"/>
              <a:ext cx="262620" cy="9233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pt-BR" sz="30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Currículos de candidatos</a:t>
              </a:r>
            </a:p>
          </p:txBody>
        </p:sp>
        <p:grpSp>
          <p:nvGrpSpPr>
            <p:cNvPr id="2058" name="Agrupar 2057">
              <a:extLst>
                <a:ext uri="{FF2B5EF4-FFF2-40B4-BE49-F238E27FC236}">
                  <a16:creationId xmlns:a16="http://schemas.microsoft.com/office/drawing/2014/main" id="{B998F5C8-FAB4-41AD-F406-22E88C28D9C1}"/>
                </a:ext>
              </a:extLst>
            </p:cNvPr>
            <p:cNvGrpSpPr/>
            <p:nvPr/>
          </p:nvGrpSpPr>
          <p:grpSpPr>
            <a:xfrm>
              <a:off x="11226399" y="4877331"/>
              <a:ext cx="395376" cy="310658"/>
              <a:chOff x="11226399" y="4877331"/>
              <a:chExt cx="395376" cy="310658"/>
            </a:xfrm>
          </p:grpSpPr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D2D52AC8-ED84-4DA2-25BE-52067D9F4F64}"/>
                  </a:ext>
                </a:extLst>
              </p:cNvPr>
              <p:cNvGrpSpPr/>
              <p:nvPr/>
            </p:nvGrpSpPr>
            <p:grpSpPr>
              <a:xfrm rot="20791868">
                <a:off x="11226399" y="4882580"/>
                <a:ext cx="216396" cy="288528"/>
                <a:chOff x="11226399" y="4879509"/>
                <a:chExt cx="216396" cy="288528"/>
              </a:xfrm>
            </p:grpSpPr>
            <p:sp>
              <p:nvSpPr>
                <p:cNvPr id="51" name="Retângulo: Único Canto Recortado 50">
                  <a:extLst>
                    <a:ext uri="{FF2B5EF4-FFF2-40B4-BE49-F238E27FC236}">
                      <a16:creationId xmlns:a16="http://schemas.microsoft.com/office/drawing/2014/main" id="{2E8462AB-A906-1FD8-BEDA-565211394A3C}"/>
                    </a:ext>
                  </a:extLst>
                </p:cNvPr>
                <p:cNvSpPr/>
                <p:nvPr/>
              </p:nvSpPr>
              <p:spPr>
                <a:xfrm>
                  <a:off x="11230744" y="4879509"/>
                  <a:ext cx="208875" cy="288528"/>
                </a:xfrm>
                <a:prstGeom prst="snip1Rect">
                  <a:avLst>
                    <a:gd name="adj" fmla="val 34907"/>
                  </a:avLst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grpSp>
              <p:nvGrpSpPr>
                <p:cNvPr id="43" name="Gráfico 36" descr="Documento estrutura de tópicos">
                  <a:extLst>
                    <a:ext uri="{FF2B5EF4-FFF2-40B4-BE49-F238E27FC236}">
                      <a16:creationId xmlns:a16="http://schemas.microsoft.com/office/drawing/2014/main" id="{73626FCE-679F-E50E-A1E6-D1C2857020E7}"/>
                    </a:ext>
                  </a:extLst>
                </p:cNvPr>
                <p:cNvGrpSpPr/>
                <p:nvPr/>
              </p:nvGrpSpPr>
              <p:grpSpPr>
                <a:xfrm>
                  <a:off x="11226399" y="4879509"/>
                  <a:ext cx="216396" cy="288528"/>
                  <a:chOff x="11226399" y="4879509"/>
                  <a:chExt cx="216396" cy="288528"/>
                </a:xfrm>
                <a:solidFill>
                  <a:schemeClr val="tx1">
                    <a:lumMod val="65000"/>
                    <a:lumOff val="35000"/>
                  </a:schemeClr>
                </a:solidFill>
              </p:grpSpPr>
              <p:sp>
                <p:nvSpPr>
                  <p:cNvPr id="44" name="Retângulo 43">
                    <a:extLst>
                      <a:ext uri="{FF2B5EF4-FFF2-40B4-BE49-F238E27FC236}">
                        <a16:creationId xmlns:a16="http://schemas.microsoft.com/office/drawing/2014/main" id="{4CA71CE8-7EA2-21D4-DB3D-0E252B5B9B53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02134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45" name="Retângulo 44">
                    <a:extLst>
                      <a:ext uri="{FF2B5EF4-FFF2-40B4-BE49-F238E27FC236}">
                        <a16:creationId xmlns:a16="http://schemas.microsoft.com/office/drawing/2014/main" id="{C8AD4ACE-A2A3-5E4C-D690-1D197EA77ADA}"/>
                      </a:ext>
                    </a:extLst>
                  </p:cNvPr>
                  <p:cNvSpPr/>
                  <p:nvPr/>
                </p:nvSpPr>
                <p:spPr>
                  <a:xfrm>
                    <a:off x="11262465" y="4973281"/>
                    <a:ext cx="68525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46" name="Retângulo 45">
                    <a:extLst>
                      <a:ext uri="{FF2B5EF4-FFF2-40B4-BE49-F238E27FC236}">
                        <a16:creationId xmlns:a16="http://schemas.microsoft.com/office/drawing/2014/main" id="{DF70CA7C-AFB3-AB17-CBAF-27C3F2C516D6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30987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47" name="Retângulo 46">
                    <a:extLst>
                      <a:ext uri="{FF2B5EF4-FFF2-40B4-BE49-F238E27FC236}">
                        <a16:creationId xmlns:a16="http://schemas.microsoft.com/office/drawing/2014/main" id="{245CE571-4921-00F8-041C-A706077E1D2C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59840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48" name="Retângulo 47">
                    <a:extLst>
                      <a:ext uri="{FF2B5EF4-FFF2-40B4-BE49-F238E27FC236}">
                        <a16:creationId xmlns:a16="http://schemas.microsoft.com/office/drawing/2014/main" id="{5EE4B7EC-BFC4-247A-35BA-8E08EAE2B708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88692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49" name="Retângulo 48">
                    <a:extLst>
                      <a:ext uri="{FF2B5EF4-FFF2-40B4-BE49-F238E27FC236}">
                        <a16:creationId xmlns:a16="http://schemas.microsoft.com/office/drawing/2014/main" id="{1E2CD49F-0902-57A8-2A76-DEB8204A19F7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117545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50" name="Forma Livre: Forma 49">
                    <a:extLst>
                      <a:ext uri="{FF2B5EF4-FFF2-40B4-BE49-F238E27FC236}">
                        <a16:creationId xmlns:a16="http://schemas.microsoft.com/office/drawing/2014/main" id="{91F0930C-39F9-9DD5-3060-574328858E05}"/>
                      </a:ext>
                    </a:extLst>
                  </p:cNvPr>
                  <p:cNvSpPr/>
                  <p:nvPr/>
                </p:nvSpPr>
                <p:spPr>
                  <a:xfrm>
                    <a:off x="11226399" y="4879509"/>
                    <a:ext cx="216396" cy="288528"/>
                  </a:xfrm>
                  <a:custGeom>
                    <a:avLst/>
                    <a:gdLst>
                      <a:gd name="csX0" fmla="*/ 0 w 216396"/>
                      <a:gd name="csY0" fmla="*/ 0 h 288528"/>
                      <a:gd name="csX1" fmla="*/ 0 w 216396"/>
                      <a:gd name="csY1" fmla="*/ 288528 h 288528"/>
                      <a:gd name="csX2" fmla="*/ 216396 w 216396"/>
                      <a:gd name="csY2" fmla="*/ 288528 h 288528"/>
                      <a:gd name="csX3" fmla="*/ 216396 w 216396"/>
                      <a:gd name="csY3" fmla="*/ 77852 h 288528"/>
                      <a:gd name="csX4" fmla="*/ 138544 w 216396"/>
                      <a:gd name="csY4" fmla="*/ 0 h 288528"/>
                      <a:gd name="csX5" fmla="*/ 140719 w 216396"/>
                      <a:gd name="csY5" fmla="*/ 12374 h 288528"/>
                      <a:gd name="csX6" fmla="*/ 204022 w 216396"/>
                      <a:gd name="csY6" fmla="*/ 75677 h 288528"/>
                      <a:gd name="csX7" fmla="*/ 204022 w 216396"/>
                      <a:gd name="csY7" fmla="*/ 75728 h 288528"/>
                      <a:gd name="csX8" fmla="*/ 203997 w 216396"/>
                      <a:gd name="csY8" fmla="*/ 75739 h 288528"/>
                      <a:gd name="csX9" fmla="*/ 140658 w 216396"/>
                      <a:gd name="csY9" fmla="*/ 75739 h 288528"/>
                      <a:gd name="csX10" fmla="*/ 140658 w 216396"/>
                      <a:gd name="csY10" fmla="*/ 12400 h 288528"/>
                      <a:gd name="csX11" fmla="*/ 140694 w 216396"/>
                      <a:gd name="csY11" fmla="*/ 12364 h 288528"/>
                      <a:gd name="csX12" fmla="*/ 140719 w 216396"/>
                      <a:gd name="csY12" fmla="*/ 12374 h 288528"/>
                      <a:gd name="csX13" fmla="*/ 7213 w 216396"/>
                      <a:gd name="csY13" fmla="*/ 281315 h 288528"/>
                      <a:gd name="csX14" fmla="*/ 7213 w 216396"/>
                      <a:gd name="csY14" fmla="*/ 7213 h 288528"/>
                      <a:gd name="csX15" fmla="*/ 133444 w 216396"/>
                      <a:gd name="csY15" fmla="*/ 7213 h 288528"/>
                      <a:gd name="csX16" fmla="*/ 133444 w 216396"/>
                      <a:gd name="csY16" fmla="*/ 82952 h 288528"/>
                      <a:gd name="csX17" fmla="*/ 209183 w 216396"/>
                      <a:gd name="csY17" fmla="*/ 82952 h 288528"/>
                      <a:gd name="csX18" fmla="*/ 209183 w 216396"/>
                      <a:gd name="csY18" fmla="*/ 281315 h 288528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</a:cxnLst>
                    <a:rect l="l" t="t" r="r" b="b"/>
                    <a:pathLst>
                      <a:path w="216396" h="288528">
                        <a:moveTo>
                          <a:pt x="0" y="0"/>
                        </a:moveTo>
                        <a:lnTo>
                          <a:pt x="0" y="288528"/>
                        </a:lnTo>
                        <a:lnTo>
                          <a:pt x="216396" y="288528"/>
                        </a:lnTo>
                        <a:lnTo>
                          <a:pt x="216396" y="77852"/>
                        </a:lnTo>
                        <a:lnTo>
                          <a:pt x="138544" y="0"/>
                        </a:lnTo>
                        <a:close/>
                        <a:moveTo>
                          <a:pt x="140719" y="12374"/>
                        </a:moveTo>
                        <a:lnTo>
                          <a:pt x="204022" y="75677"/>
                        </a:lnTo>
                        <a:cubicBezTo>
                          <a:pt x="204036" y="75691"/>
                          <a:pt x="204036" y="75715"/>
                          <a:pt x="204022" y="75728"/>
                        </a:cubicBezTo>
                        <a:cubicBezTo>
                          <a:pt x="204015" y="75735"/>
                          <a:pt x="204006" y="75739"/>
                          <a:pt x="203997" y="75739"/>
                        </a:cubicBezTo>
                        <a:lnTo>
                          <a:pt x="140658" y="75739"/>
                        </a:lnTo>
                        <a:lnTo>
                          <a:pt x="140658" y="12400"/>
                        </a:lnTo>
                        <a:cubicBezTo>
                          <a:pt x="140658" y="12380"/>
                          <a:pt x="140674" y="12364"/>
                          <a:pt x="140694" y="12364"/>
                        </a:cubicBezTo>
                        <a:cubicBezTo>
                          <a:pt x="140703" y="12364"/>
                          <a:pt x="140712" y="12368"/>
                          <a:pt x="140719" y="12374"/>
                        </a:cubicBezTo>
                        <a:close/>
                        <a:moveTo>
                          <a:pt x="7213" y="281315"/>
                        </a:moveTo>
                        <a:lnTo>
                          <a:pt x="7213" y="7213"/>
                        </a:lnTo>
                        <a:lnTo>
                          <a:pt x="133444" y="7213"/>
                        </a:lnTo>
                        <a:lnTo>
                          <a:pt x="133444" y="82952"/>
                        </a:lnTo>
                        <a:lnTo>
                          <a:pt x="209183" y="82952"/>
                        </a:lnTo>
                        <a:lnTo>
                          <a:pt x="209183" y="281315"/>
                        </a:lnTo>
                        <a:close/>
                      </a:path>
                    </a:pathLst>
                  </a:cu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</p:grpSp>
          </p:grpSp>
          <p:grpSp>
            <p:nvGrpSpPr>
              <p:cNvPr id="53" name="Agrupar 52">
                <a:extLst>
                  <a:ext uri="{FF2B5EF4-FFF2-40B4-BE49-F238E27FC236}">
                    <a16:creationId xmlns:a16="http://schemas.microsoft.com/office/drawing/2014/main" id="{B9959EC4-5FB5-AFDC-6563-0B84E8D89F74}"/>
                  </a:ext>
                </a:extLst>
              </p:cNvPr>
              <p:cNvGrpSpPr/>
              <p:nvPr/>
            </p:nvGrpSpPr>
            <p:grpSpPr>
              <a:xfrm>
                <a:off x="11324301" y="4877331"/>
                <a:ext cx="216396" cy="288528"/>
                <a:chOff x="11226399" y="4879509"/>
                <a:chExt cx="216396" cy="288528"/>
              </a:xfrm>
            </p:grpSpPr>
            <p:sp>
              <p:nvSpPr>
                <p:cNvPr id="54" name="Retângulo: Único Canto Recortado 53">
                  <a:extLst>
                    <a:ext uri="{FF2B5EF4-FFF2-40B4-BE49-F238E27FC236}">
                      <a16:creationId xmlns:a16="http://schemas.microsoft.com/office/drawing/2014/main" id="{521409B1-858B-7754-162C-4873446340B6}"/>
                    </a:ext>
                  </a:extLst>
                </p:cNvPr>
                <p:cNvSpPr/>
                <p:nvPr/>
              </p:nvSpPr>
              <p:spPr>
                <a:xfrm>
                  <a:off x="11230744" y="4879509"/>
                  <a:ext cx="208875" cy="288528"/>
                </a:xfrm>
                <a:prstGeom prst="snip1Rect">
                  <a:avLst>
                    <a:gd name="adj" fmla="val 34907"/>
                  </a:avLst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grpSp>
              <p:nvGrpSpPr>
                <p:cNvPr id="55" name="Gráfico 36" descr="Documento estrutura de tópicos">
                  <a:extLst>
                    <a:ext uri="{FF2B5EF4-FFF2-40B4-BE49-F238E27FC236}">
                      <a16:creationId xmlns:a16="http://schemas.microsoft.com/office/drawing/2014/main" id="{904F967D-4140-1A09-2C80-B014DE55EC84}"/>
                    </a:ext>
                  </a:extLst>
                </p:cNvPr>
                <p:cNvGrpSpPr/>
                <p:nvPr/>
              </p:nvGrpSpPr>
              <p:grpSpPr>
                <a:xfrm>
                  <a:off x="11226399" y="4879509"/>
                  <a:ext cx="216396" cy="288528"/>
                  <a:chOff x="11226399" y="4879509"/>
                  <a:chExt cx="216396" cy="288528"/>
                </a:xfrm>
                <a:solidFill>
                  <a:schemeClr val="tx1">
                    <a:lumMod val="65000"/>
                    <a:lumOff val="35000"/>
                  </a:schemeClr>
                </a:solidFill>
              </p:grpSpPr>
              <p:sp>
                <p:nvSpPr>
                  <p:cNvPr id="56" name="Retângulo 55">
                    <a:extLst>
                      <a:ext uri="{FF2B5EF4-FFF2-40B4-BE49-F238E27FC236}">
                        <a16:creationId xmlns:a16="http://schemas.microsoft.com/office/drawing/2014/main" id="{35F2B5D6-5210-A145-06FC-4D566D7AAF8A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02134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57" name="Retângulo 56">
                    <a:extLst>
                      <a:ext uri="{FF2B5EF4-FFF2-40B4-BE49-F238E27FC236}">
                        <a16:creationId xmlns:a16="http://schemas.microsoft.com/office/drawing/2014/main" id="{F4C72B45-C771-DE92-B0C8-059923B64989}"/>
                      </a:ext>
                    </a:extLst>
                  </p:cNvPr>
                  <p:cNvSpPr/>
                  <p:nvPr/>
                </p:nvSpPr>
                <p:spPr>
                  <a:xfrm>
                    <a:off x="11262465" y="4973281"/>
                    <a:ext cx="68525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58" name="Retângulo 57">
                    <a:extLst>
                      <a:ext uri="{FF2B5EF4-FFF2-40B4-BE49-F238E27FC236}">
                        <a16:creationId xmlns:a16="http://schemas.microsoft.com/office/drawing/2014/main" id="{CC200DAF-313C-5DEF-810F-91BF015D751A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30987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59" name="Retângulo 58">
                    <a:extLst>
                      <a:ext uri="{FF2B5EF4-FFF2-40B4-BE49-F238E27FC236}">
                        <a16:creationId xmlns:a16="http://schemas.microsoft.com/office/drawing/2014/main" id="{86E88F3D-C6C4-5DD3-0B82-F33D721EB3A4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59840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60" name="Retângulo 59">
                    <a:extLst>
                      <a:ext uri="{FF2B5EF4-FFF2-40B4-BE49-F238E27FC236}">
                        <a16:creationId xmlns:a16="http://schemas.microsoft.com/office/drawing/2014/main" id="{03189AC1-2C29-B0F2-31E4-FE33BE92909D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88692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61" name="Retângulo 60">
                    <a:extLst>
                      <a:ext uri="{FF2B5EF4-FFF2-40B4-BE49-F238E27FC236}">
                        <a16:creationId xmlns:a16="http://schemas.microsoft.com/office/drawing/2014/main" id="{89700499-1B5E-4802-512B-4E2F7472DB64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117545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62" name="Forma Livre: Forma 61">
                    <a:extLst>
                      <a:ext uri="{FF2B5EF4-FFF2-40B4-BE49-F238E27FC236}">
                        <a16:creationId xmlns:a16="http://schemas.microsoft.com/office/drawing/2014/main" id="{75F7D143-5AAE-B955-7C4A-CC844D893B5C}"/>
                      </a:ext>
                    </a:extLst>
                  </p:cNvPr>
                  <p:cNvSpPr/>
                  <p:nvPr/>
                </p:nvSpPr>
                <p:spPr>
                  <a:xfrm>
                    <a:off x="11226399" y="4879509"/>
                    <a:ext cx="216396" cy="288528"/>
                  </a:xfrm>
                  <a:custGeom>
                    <a:avLst/>
                    <a:gdLst>
                      <a:gd name="csX0" fmla="*/ 0 w 216396"/>
                      <a:gd name="csY0" fmla="*/ 0 h 288528"/>
                      <a:gd name="csX1" fmla="*/ 0 w 216396"/>
                      <a:gd name="csY1" fmla="*/ 288528 h 288528"/>
                      <a:gd name="csX2" fmla="*/ 216396 w 216396"/>
                      <a:gd name="csY2" fmla="*/ 288528 h 288528"/>
                      <a:gd name="csX3" fmla="*/ 216396 w 216396"/>
                      <a:gd name="csY3" fmla="*/ 77852 h 288528"/>
                      <a:gd name="csX4" fmla="*/ 138544 w 216396"/>
                      <a:gd name="csY4" fmla="*/ 0 h 288528"/>
                      <a:gd name="csX5" fmla="*/ 140719 w 216396"/>
                      <a:gd name="csY5" fmla="*/ 12374 h 288528"/>
                      <a:gd name="csX6" fmla="*/ 204022 w 216396"/>
                      <a:gd name="csY6" fmla="*/ 75677 h 288528"/>
                      <a:gd name="csX7" fmla="*/ 204022 w 216396"/>
                      <a:gd name="csY7" fmla="*/ 75728 h 288528"/>
                      <a:gd name="csX8" fmla="*/ 203997 w 216396"/>
                      <a:gd name="csY8" fmla="*/ 75739 h 288528"/>
                      <a:gd name="csX9" fmla="*/ 140658 w 216396"/>
                      <a:gd name="csY9" fmla="*/ 75739 h 288528"/>
                      <a:gd name="csX10" fmla="*/ 140658 w 216396"/>
                      <a:gd name="csY10" fmla="*/ 12400 h 288528"/>
                      <a:gd name="csX11" fmla="*/ 140694 w 216396"/>
                      <a:gd name="csY11" fmla="*/ 12364 h 288528"/>
                      <a:gd name="csX12" fmla="*/ 140719 w 216396"/>
                      <a:gd name="csY12" fmla="*/ 12374 h 288528"/>
                      <a:gd name="csX13" fmla="*/ 7213 w 216396"/>
                      <a:gd name="csY13" fmla="*/ 281315 h 288528"/>
                      <a:gd name="csX14" fmla="*/ 7213 w 216396"/>
                      <a:gd name="csY14" fmla="*/ 7213 h 288528"/>
                      <a:gd name="csX15" fmla="*/ 133444 w 216396"/>
                      <a:gd name="csY15" fmla="*/ 7213 h 288528"/>
                      <a:gd name="csX16" fmla="*/ 133444 w 216396"/>
                      <a:gd name="csY16" fmla="*/ 82952 h 288528"/>
                      <a:gd name="csX17" fmla="*/ 209183 w 216396"/>
                      <a:gd name="csY17" fmla="*/ 82952 h 288528"/>
                      <a:gd name="csX18" fmla="*/ 209183 w 216396"/>
                      <a:gd name="csY18" fmla="*/ 281315 h 288528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</a:cxnLst>
                    <a:rect l="l" t="t" r="r" b="b"/>
                    <a:pathLst>
                      <a:path w="216396" h="288528">
                        <a:moveTo>
                          <a:pt x="0" y="0"/>
                        </a:moveTo>
                        <a:lnTo>
                          <a:pt x="0" y="288528"/>
                        </a:lnTo>
                        <a:lnTo>
                          <a:pt x="216396" y="288528"/>
                        </a:lnTo>
                        <a:lnTo>
                          <a:pt x="216396" y="77852"/>
                        </a:lnTo>
                        <a:lnTo>
                          <a:pt x="138544" y="0"/>
                        </a:lnTo>
                        <a:close/>
                        <a:moveTo>
                          <a:pt x="140719" y="12374"/>
                        </a:moveTo>
                        <a:lnTo>
                          <a:pt x="204022" y="75677"/>
                        </a:lnTo>
                        <a:cubicBezTo>
                          <a:pt x="204036" y="75691"/>
                          <a:pt x="204036" y="75715"/>
                          <a:pt x="204022" y="75728"/>
                        </a:cubicBezTo>
                        <a:cubicBezTo>
                          <a:pt x="204015" y="75735"/>
                          <a:pt x="204006" y="75739"/>
                          <a:pt x="203997" y="75739"/>
                        </a:cubicBezTo>
                        <a:lnTo>
                          <a:pt x="140658" y="75739"/>
                        </a:lnTo>
                        <a:lnTo>
                          <a:pt x="140658" y="12400"/>
                        </a:lnTo>
                        <a:cubicBezTo>
                          <a:pt x="140658" y="12380"/>
                          <a:pt x="140674" y="12364"/>
                          <a:pt x="140694" y="12364"/>
                        </a:cubicBezTo>
                        <a:cubicBezTo>
                          <a:pt x="140703" y="12364"/>
                          <a:pt x="140712" y="12368"/>
                          <a:pt x="140719" y="12374"/>
                        </a:cubicBezTo>
                        <a:close/>
                        <a:moveTo>
                          <a:pt x="7213" y="281315"/>
                        </a:moveTo>
                        <a:lnTo>
                          <a:pt x="7213" y="7213"/>
                        </a:lnTo>
                        <a:lnTo>
                          <a:pt x="133444" y="7213"/>
                        </a:lnTo>
                        <a:lnTo>
                          <a:pt x="133444" y="82952"/>
                        </a:lnTo>
                        <a:lnTo>
                          <a:pt x="209183" y="82952"/>
                        </a:lnTo>
                        <a:lnTo>
                          <a:pt x="209183" y="281315"/>
                        </a:lnTo>
                        <a:close/>
                      </a:path>
                    </a:pathLst>
                  </a:cu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</p:grpSp>
          </p:grpSp>
          <p:grpSp>
            <p:nvGrpSpPr>
              <p:cNvPr id="63" name="Agrupar 62">
                <a:extLst>
                  <a:ext uri="{FF2B5EF4-FFF2-40B4-BE49-F238E27FC236}">
                    <a16:creationId xmlns:a16="http://schemas.microsoft.com/office/drawing/2014/main" id="{88D15B53-1574-64FE-B416-C742506D921A}"/>
                  </a:ext>
                </a:extLst>
              </p:cNvPr>
              <p:cNvGrpSpPr/>
              <p:nvPr/>
            </p:nvGrpSpPr>
            <p:grpSpPr>
              <a:xfrm rot="678762">
                <a:off x="11405379" y="4899461"/>
                <a:ext cx="216396" cy="288528"/>
                <a:chOff x="11226399" y="4879509"/>
                <a:chExt cx="216396" cy="288528"/>
              </a:xfrm>
            </p:grpSpPr>
            <p:sp>
              <p:nvSpPr>
                <p:cNvPr id="2048" name="Retângulo: Único Canto Recortado 2047">
                  <a:extLst>
                    <a:ext uri="{FF2B5EF4-FFF2-40B4-BE49-F238E27FC236}">
                      <a16:creationId xmlns:a16="http://schemas.microsoft.com/office/drawing/2014/main" id="{9B41BF81-AEB3-BC45-95AD-9E70425F85CE}"/>
                    </a:ext>
                  </a:extLst>
                </p:cNvPr>
                <p:cNvSpPr/>
                <p:nvPr/>
              </p:nvSpPr>
              <p:spPr>
                <a:xfrm>
                  <a:off x="11230744" y="4879509"/>
                  <a:ext cx="208875" cy="288528"/>
                </a:xfrm>
                <a:prstGeom prst="snip1Rect">
                  <a:avLst>
                    <a:gd name="adj" fmla="val 34907"/>
                  </a:avLst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grpSp>
              <p:nvGrpSpPr>
                <p:cNvPr id="2049" name="Gráfico 36" descr="Documento estrutura de tópicos">
                  <a:extLst>
                    <a:ext uri="{FF2B5EF4-FFF2-40B4-BE49-F238E27FC236}">
                      <a16:creationId xmlns:a16="http://schemas.microsoft.com/office/drawing/2014/main" id="{636EC8FA-BCA8-20B5-CEFB-EE29DF9A4DD3}"/>
                    </a:ext>
                  </a:extLst>
                </p:cNvPr>
                <p:cNvGrpSpPr/>
                <p:nvPr/>
              </p:nvGrpSpPr>
              <p:grpSpPr>
                <a:xfrm>
                  <a:off x="11226399" y="4879509"/>
                  <a:ext cx="216396" cy="288528"/>
                  <a:chOff x="11226399" y="4879509"/>
                  <a:chExt cx="216396" cy="288528"/>
                </a:xfrm>
                <a:solidFill>
                  <a:schemeClr val="tx1">
                    <a:lumMod val="65000"/>
                    <a:lumOff val="35000"/>
                  </a:schemeClr>
                </a:solidFill>
              </p:grpSpPr>
              <p:sp>
                <p:nvSpPr>
                  <p:cNvPr id="2051" name="Retângulo 2050">
                    <a:extLst>
                      <a:ext uri="{FF2B5EF4-FFF2-40B4-BE49-F238E27FC236}">
                        <a16:creationId xmlns:a16="http://schemas.microsoft.com/office/drawing/2014/main" id="{8B767D40-6351-714A-24B8-0BE92F8D63F3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02134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2" name="Retângulo 2051">
                    <a:extLst>
                      <a:ext uri="{FF2B5EF4-FFF2-40B4-BE49-F238E27FC236}">
                        <a16:creationId xmlns:a16="http://schemas.microsoft.com/office/drawing/2014/main" id="{FA509F3A-6DF9-D67A-EAEC-5B8E2CA602E5}"/>
                      </a:ext>
                    </a:extLst>
                  </p:cNvPr>
                  <p:cNvSpPr/>
                  <p:nvPr/>
                </p:nvSpPr>
                <p:spPr>
                  <a:xfrm>
                    <a:off x="11262465" y="4973281"/>
                    <a:ext cx="68525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3" name="Retângulo 2052">
                    <a:extLst>
                      <a:ext uri="{FF2B5EF4-FFF2-40B4-BE49-F238E27FC236}">
                        <a16:creationId xmlns:a16="http://schemas.microsoft.com/office/drawing/2014/main" id="{6B865240-2A24-5CCA-8DCF-5CD374D6F889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30987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4" name="Retângulo 2053">
                    <a:extLst>
                      <a:ext uri="{FF2B5EF4-FFF2-40B4-BE49-F238E27FC236}">
                        <a16:creationId xmlns:a16="http://schemas.microsoft.com/office/drawing/2014/main" id="{A9E27A99-D065-C0B5-299D-60E043261CB1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59840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5" name="Retângulo 2054">
                    <a:extLst>
                      <a:ext uri="{FF2B5EF4-FFF2-40B4-BE49-F238E27FC236}">
                        <a16:creationId xmlns:a16="http://schemas.microsoft.com/office/drawing/2014/main" id="{CF7277E0-54AE-6C19-72B7-8A9E7BAF6B55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088692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6" name="Retângulo 2055">
                    <a:extLst>
                      <a:ext uri="{FF2B5EF4-FFF2-40B4-BE49-F238E27FC236}">
                        <a16:creationId xmlns:a16="http://schemas.microsoft.com/office/drawing/2014/main" id="{69E00F3A-D358-070B-2764-B026EC39DB12}"/>
                      </a:ext>
                    </a:extLst>
                  </p:cNvPr>
                  <p:cNvSpPr/>
                  <p:nvPr/>
                </p:nvSpPr>
                <p:spPr>
                  <a:xfrm>
                    <a:off x="11262465" y="5117545"/>
                    <a:ext cx="144264" cy="7213"/>
                  </a:xfrm>
                  <a:prstGeom prst="rect">
                    <a:avLst/>
                  </a:pr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  <p:sp>
                <p:nvSpPr>
                  <p:cNvPr id="2057" name="Forma Livre: Forma 2056">
                    <a:extLst>
                      <a:ext uri="{FF2B5EF4-FFF2-40B4-BE49-F238E27FC236}">
                        <a16:creationId xmlns:a16="http://schemas.microsoft.com/office/drawing/2014/main" id="{281E200D-6DF0-AD87-2009-FA6C4326C990}"/>
                      </a:ext>
                    </a:extLst>
                  </p:cNvPr>
                  <p:cNvSpPr/>
                  <p:nvPr/>
                </p:nvSpPr>
                <p:spPr>
                  <a:xfrm>
                    <a:off x="11226399" y="4879509"/>
                    <a:ext cx="216396" cy="288528"/>
                  </a:xfrm>
                  <a:custGeom>
                    <a:avLst/>
                    <a:gdLst>
                      <a:gd name="csX0" fmla="*/ 0 w 216396"/>
                      <a:gd name="csY0" fmla="*/ 0 h 288528"/>
                      <a:gd name="csX1" fmla="*/ 0 w 216396"/>
                      <a:gd name="csY1" fmla="*/ 288528 h 288528"/>
                      <a:gd name="csX2" fmla="*/ 216396 w 216396"/>
                      <a:gd name="csY2" fmla="*/ 288528 h 288528"/>
                      <a:gd name="csX3" fmla="*/ 216396 w 216396"/>
                      <a:gd name="csY3" fmla="*/ 77852 h 288528"/>
                      <a:gd name="csX4" fmla="*/ 138544 w 216396"/>
                      <a:gd name="csY4" fmla="*/ 0 h 288528"/>
                      <a:gd name="csX5" fmla="*/ 140719 w 216396"/>
                      <a:gd name="csY5" fmla="*/ 12374 h 288528"/>
                      <a:gd name="csX6" fmla="*/ 204022 w 216396"/>
                      <a:gd name="csY6" fmla="*/ 75677 h 288528"/>
                      <a:gd name="csX7" fmla="*/ 204022 w 216396"/>
                      <a:gd name="csY7" fmla="*/ 75728 h 288528"/>
                      <a:gd name="csX8" fmla="*/ 203997 w 216396"/>
                      <a:gd name="csY8" fmla="*/ 75739 h 288528"/>
                      <a:gd name="csX9" fmla="*/ 140658 w 216396"/>
                      <a:gd name="csY9" fmla="*/ 75739 h 288528"/>
                      <a:gd name="csX10" fmla="*/ 140658 w 216396"/>
                      <a:gd name="csY10" fmla="*/ 12400 h 288528"/>
                      <a:gd name="csX11" fmla="*/ 140694 w 216396"/>
                      <a:gd name="csY11" fmla="*/ 12364 h 288528"/>
                      <a:gd name="csX12" fmla="*/ 140719 w 216396"/>
                      <a:gd name="csY12" fmla="*/ 12374 h 288528"/>
                      <a:gd name="csX13" fmla="*/ 7213 w 216396"/>
                      <a:gd name="csY13" fmla="*/ 281315 h 288528"/>
                      <a:gd name="csX14" fmla="*/ 7213 w 216396"/>
                      <a:gd name="csY14" fmla="*/ 7213 h 288528"/>
                      <a:gd name="csX15" fmla="*/ 133444 w 216396"/>
                      <a:gd name="csY15" fmla="*/ 7213 h 288528"/>
                      <a:gd name="csX16" fmla="*/ 133444 w 216396"/>
                      <a:gd name="csY16" fmla="*/ 82952 h 288528"/>
                      <a:gd name="csX17" fmla="*/ 209183 w 216396"/>
                      <a:gd name="csY17" fmla="*/ 82952 h 288528"/>
                      <a:gd name="csX18" fmla="*/ 209183 w 216396"/>
                      <a:gd name="csY18" fmla="*/ 281315 h 288528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</a:cxnLst>
                    <a:rect l="l" t="t" r="r" b="b"/>
                    <a:pathLst>
                      <a:path w="216396" h="288528">
                        <a:moveTo>
                          <a:pt x="0" y="0"/>
                        </a:moveTo>
                        <a:lnTo>
                          <a:pt x="0" y="288528"/>
                        </a:lnTo>
                        <a:lnTo>
                          <a:pt x="216396" y="288528"/>
                        </a:lnTo>
                        <a:lnTo>
                          <a:pt x="216396" y="77852"/>
                        </a:lnTo>
                        <a:lnTo>
                          <a:pt x="138544" y="0"/>
                        </a:lnTo>
                        <a:close/>
                        <a:moveTo>
                          <a:pt x="140719" y="12374"/>
                        </a:moveTo>
                        <a:lnTo>
                          <a:pt x="204022" y="75677"/>
                        </a:lnTo>
                        <a:cubicBezTo>
                          <a:pt x="204036" y="75691"/>
                          <a:pt x="204036" y="75715"/>
                          <a:pt x="204022" y="75728"/>
                        </a:cubicBezTo>
                        <a:cubicBezTo>
                          <a:pt x="204015" y="75735"/>
                          <a:pt x="204006" y="75739"/>
                          <a:pt x="203997" y="75739"/>
                        </a:cubicBezTo>
                        <a:lnTo>
                          <a:pt x="140658" y="75739"/>
                        </a:lnTo>
                        <a:lnTo>
                          <a:pt x="140658" y="12400"/>
                        </a:lnTo>
                        <a:cubicBezTo>
                          <a:pt x="140658" y="12380"/>
                          <a:pt x="140674" y="12364"/>
                          <a:pt x="140694" y="12364"/>
                        </a:cubicBezTo>
                        <a:cubicBezTo>
                          <a:pt x="140703" y="12364"/>
                          <a:pt x="140712" y="12368"/>
                          <a:pt x="140719" y="12374"/>
                        </a:cubicBezTo>
                        <a:close/>
                        <a:moveTo>
                          <a:pt x="7213" y="281315"/>
                        </a:moveTo>
                        <a:lnTo>
                          <a:pt x="7213" y="7213"/>
                        </a:lnTo>
                        <a:lnTo>
                          <a:pt x="133444" y="7213"/>
                        </a:lnTo>
                        <a:lnTo>
                          <a:pt x="133444" y="82952"/>
                        </a:lnTo>
                        <a:lnTo>
                          <a:pt x="209183" y="82952"/>
                        </a:lnTo>
                        <a:lnTo>
                          <a:pt x="209183" y="281315"/>
                        </a:lnTo>
                        <a:close/>
                      </a:path>
                    </a:pathLst>
                  </a:custGeom>
                  <a:solidFill>
                    <a:schemeClr val="tx1">
                      <a:lumMod val="65000"/>
                      <a:lumOff val="35000"/>
                    </a:schemeClr>
                  </a:solidFill>
                  <a:ln w="3572" cap="flat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pt-BR"/>
                  </a:p>
                </p:txBody>
              </p:sp>
            </p:grpSp>
          </p:grpSp>
        </p:grpSp>
      </p:grpSp>
      <p:pic>
        <p:nvPicPr>
          <p:cNvPr id="2061" name="Gráfico 2060" descr="Pesquisa estrutura de tópicos">
            <a:extLst>
              <a:ext uri="{FF2B5EF4-FFF2-40B4-BE49-F238E27FC236}">
                <a16:creationId xmlns:a16="http://schemas.microsoft.com/office/drawing/2014/main" id="{5F515BEE-5F4D-80DC-8905-57E9BFCD66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235033" y="4938356"/>
            <a:ext cx="307325" cy="307325"/>
          </a:xfrm>
          <a:prstGeom prst="rect">
            <a:avLst/>
          </a:prstGeom>
        </p:spPr>
      </p:pic>
      <p:pic>
        <p:nvPicPr>
          <p:cNvPr id="2063" name="Gráfico 2062" descr="Filtro estrutura de tópicos">
            <a:extLst>
              <a:ext uri="{FF2B5EF4-FFF2-40B4-BE49-F238E27FC236}">
                <a16:creationId xmlns:a16="http://schemas.microsoft.com/office/drawing/2014/main" id="{884D0F76-DDA1-5A97-8938-F8C51A6497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922506" y="5100215"/>
            <a:ext cx="615968" cy="615968"/>
          </a:xfrm>
          <a:prstGeom prst="rect">
            <a:avLst/>
          </a:prstGeom>
        </p:spPr>
      </p:pic>
      <p:sp>
        <p:nvSpPr>
          <p:cNvPr id="2067" name="Gráfico 2065" descr="Seta para Direita estrutura de tópicos">
            <a:extLst>
              <a:ext uri="{FF2B5EF4-FFF2-40B4-BE49-F238E27FC236}">
                <a16:creationId xmlns:a16="http://schemas.microsoft.com/office/drawing/2014/main" id="{AA85141F-68F2-BA1C-D9B3-4415A6F64C2A}"/>
              </a:ext>
            </a:extLst>
          </p:cNvPr>
          <p:cNvSpPr/>
          <p:nvPr/>
        </p:nvSpPr>
        <p:spPr>
          <a:xfrm>
            <a:off x="10891754" y="5384897"/>
            <a:ext cx="248024" cy="99429"/>
          </a:xfrm>
          <a:custGeom>
            <a:avLst/>
            <a:gdLst>
              <a:gd name="csX0" fmla="*/ 654434 w 800098"/>
              <a:gd name="csY0" fmla="*/ 2674 h 304800"/>
              <a:gd name="csX1" fmla="*/ 640966 w 800098"/>
              <a:gd name="csY1" fmla="*/ 2908 h 304800"/>
              <a:gd name="csX2" fmla="*/ 640966 w 800098"/>
              <a:gd name="csY2" fmla="*/ 16142 h 304800"/>
              <a:gd name="csX3" fmla="*/ 767420 w 800098"/>
              <a:gd name="csY3" fmla="*/ 142596 h 304800"/>
              <a:gd name="csX4" fmla="*/ 767419 w 800098"/>
              <a:gd name="csY4" fmla="*/ 142730 h 304800"/>
              <a:gd name="csX5" fmla="*/ 767353 w 800098"/>
              <a:gd name="csY5" fmla="*/ 142758 h 304800"/>
              <a:gd name="csX6" fmla="*/ 9525 w 800098"/>
              <a:gd name="csY6" fmla="*/ 142758 h 304800"/>
              <a:gd name="csX7" fmla="*/ 0 w 800098"/>
              <a:gd name="csY7" fmla="*/ 152283 h 304800"/>
              <a:gd name="csX8" fmla="*/ 9525 w 800098"/>
              <a:gd name="csY8" fmla="*/ 161808 h 304800"/>
              <a:gd name="csX9" fmla="*/ 767353 w 800098"/>
              <a:gd name="csY9" fmla="*/ 161808 h 304800"/>
              <a:gd name="csX10" fmla="*/ 767447 w 800098"/>
              <a:gd name="csY10" fmla="*/ 161904 h 304800"/>
              <a:gd name="csX11" fmla="*/ 767420 w 800098"/>
              <a:gd name="csY11" fmla="*/ 161970 h 304800"/>
              <a:gd name="csX12" fmla="*/ 640966 w 800098"/>
              <a:gd name="csY12" fmla="*/ 288424 h 304800"/>
              <a:gd name="csX13" fmla="*/ 640732 w 800098"/>
              <a:gd name="csY13" fmla="*/ 301892 h 304800"/>
              <a:gd name="csX14" fmla="*/ 654200 w 800098"/>
              <a:gd name="csY14" fmla="*/ 302127 h 304800"/>
              <a:gd name="csX15" fmla="*/ 654434 w 800098"/>
              <a:gd name="csY15" fmla="*/ 301892 h 304800"/>
              <a:gd name="csX16" fmla="*/ 797309 w 800098"/>
              <a:gd name="csY16" fmla="*/ 159017 h 304800"/>
              <a:gd name="csX17" fmla="*/ 797309 w 800098"/>
              <a:gd name="csY17" fmla="*/ 145549 h 3048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</a:cxnLst>
            <a:rect l="l" t="t" r="r" b="b"/>
            <a:pathLst>
              <a:path w="800098" h="304800">
                <a:moveTo>
                  <a:pt x="654434" y="2674"/>
                </a:moveTo>
                <a:cubicBezTo>
                  <a:pt x="650650" y="-981"/>
                  <a:pt x="644621" y="-876"/>
                  <a:pt x="640966" y="2908"/>
                </a:cubicBezTo>
                <a:cubicBezTo>
                  <a:pt x="637401" y="6599"/>
                  <a:pt x="637401" y="12451"/>
                  <a:pt x="640966" y="16142"/>
                </a:cubicBezTo>
                <a:lnTo>
                  <a:pt x="767420" y="142596"/>
                </a:lnTo>
                <a:cubicBezTo>
                  <a:pt x="767457" y="142633"/>
                  <a:pt x="767456" y="142694"/>
                  <a:pt x="767419" y="142730"/>
                </a:cubicBezTo>
                <a:cubicBezTo>
                  <a:pt x="767401" y="142748"/>
                  <a:pt x="767378" y="142758"/>
                  <a:pt x="767353" y="142758"/>
                </a:cubicBezTo>
                <a:lnTo>
                  <a:pt x="9525" y="142758"/>
                </a:lnTo>
                <a:cubicBezTo>
                  <a:pt x="4265" y="142758"/>
                  <a:pt x="0" y="147022"/>
                  <a:pt x="0" y="152283"/>
                </a:cubicBezTo>
                <a:cubicBezTo>
                  <a:pt x="0" y="157544"/>
                  <a:pt x="4265" y="161808"/>
                  <a:pt x="9525" y="161808"/>
                </a:cubicBezTo>
                <a:lnTo>
                  <a:pt x="767353" y="161808"/>
                </a:lnTo>
                <a:cubicBezTo>
                  <a:pt x="767405" y="161809"/>
                  <a:pt x="767447" y="161852"/>
                  <a:pt x="767447" y="161904"/>
                </a:cubicBezTo>
                <a:cubicBezTo>
                  <a:pt x="767446" y="161929"/>
                  <a:pt x="767437" y="161953"/>
                  <a:pt x="767420" y="161970"/>
                </a:cubicBezTo>
                <a:lnTo>
                  <a:pt x="640966" y="288424"/>
                </a:lnTo>
                <a:cubicBezTo>
                  <a:pt x="637182" y="292079"/>
                  <a:pt x="637077" y="298108"/>
                  <a:pt x="640732" y="301892"/>
                </a:cubicBezTo>
                <a:cubicBezTo>
                  <a:pt x="644386" y="305677"/>
                  <a:pt x="650417" y="305781"/>
                  <a:pt x="654200" y="302127"/>
                </a:cubicBezTo>
                <a:cubicBezTo>
                  <a:pt x="654280" y="302049"/>
                  <a:pt x="654358" y="301971"/>
                  <a:pt x="654434" y="301892"/>
                </a:cubicBezTo>
                <a:lnTo>
                  <a:pt x="797309" y="159017"/>
                </a:lnTo>
                <a:cubicBezTo>
                  <a:pt x="801028" y="155298"/>
                  <a:pt x="801028" y="149268"/>
                  <a:pt x="797309" y="145549"/>
                </a:cubicBezTo>
                <a:close/>
              </a:path>
            </a:pathLst>
          </a:custGeom>
          <a:solidFill>
            <a:srgbClr val="FF6600"/>
          </a:solidFill>
          <a:ln w="9525" cap="flat">
            <a:solidFill>
              <a:srgbClr val="FF6600"/>
            </a:solidFill>
            <a:prstDash val="solid"/>
            <a:miter/>
          </a:ln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71134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8832ECC-1294-7893-014C-233F31C09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89" y="106047"/>
            <a:ext cx="10515600" cy="677108"/>
          </a:xfrm>
        </p:spPr>
        <p:txBody>
          <a:bodyPr wrap="square">
            <a:noAutofit/>
          </a:bodyPr>
          <a:lstStyle/>
          <a:p>
            <a:r>
              <a:rPr lang="pt-BR" sz="4267"/>
              <a:t>O que é a CIA – Central iProcess de Agentes?</a:t>
            </a:r>
          </a:p>
        </p:txBody>
      </p:sp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54F7555D-46A8-B00F-479E-73C69AE5D577}"/>
              </a:ext>
            </a:extLst>
          </p:cNvPr>
          <p:cNvSpPr/>
          <p:nvPr/>
        </p:nvSpPr>
        <p:spPr>
          <a:xfrm>
            <a:off x="435609" y="3302120"/>
            <a:ext cx="2737364" cy="432000"/>
          </a:xfrm>
          <a:prstGeom prst="roundRect">
            <a:avLst/>
          </a:prstGeom>
          <a:solidFill>
            <a:srgbClr val="FEA8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0AB9485E-FDBA-39BA-CE9B-1274C48957CD}"/>
              </a:ext>
            </a:extLst>
          </p:cNvPr>
          <p:cNvSpPr/>
          <p:nvPr/>
        </p:nvSpPr>
        <p:spPr>
          <a:xfrm>
            <a:off x="435608" y="3787136"/>
            <a:ext cx="2160000" cy="432000"/>
          </a:xfrm>
          <a:prstGeom prst="roundRect">
            <a:avLst/>
          </a:prstGeom>
          <a:solidFill>
            <a:srgbClr val="FEA8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8F3AD28-2B97-41B4-182C-2846BABEEEDE}"/>
              </a:ext>
            </a:extLst>
          </p:cNvPr>
          <p:cNvSpPr/>
          <p:nvPr/>
        </p:nvSpPr>
        <p:spPr>
          <a:xfrm>
            <a:off x="435609" y="2333699"/>
            <a:ext cx="1728000" cy="432000"/>
          </a:xfrm>
          <a:prstGeom prst="roundRect">
            <a:avLst/>
          </a:prstGeom>
          <a:solidFill>
            <a:srgbClr val="FEA8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5A12134-4396-55FF-E4B0-62493586B032}"/>
              </a:ext>
            </a:extLst>
          </p:cNvPr>
          <p:cNvSpPr/>
          <p:nvPr/>
        </p:nvSpPr>
        <p:spPr>
          <a:xfrm>
            <a:off x="435609" y="1837808"/>
            <a:ext cx="2736000" cy="432000"/>
          </a:xfrm>
          <a:prstGeom prst="roundRect">
            <a:avLst/>
          </a:prstGeom>
          <a:solidFill>
            <a:srgbClr val="FEA8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D3236EF-2AED-E32B-410E-EE7492A0FBFE}"/>
              </a:ext>
            </a:extLst>
          </p:cNvPr>
          <p:cNvSpPr txBox="1"/>
          <p:nvPr/>
        </p:nvSpPr>
        <p:spPr>
          <a:xfrm>
            <a:off x="362586" y="1238454"/>
            <a:ext cx="32398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Biblioteca que inspira áreas de negócio a identificar aplicações de IA no dia a dia.</a:t>
            </a:r>
          </a:p>
        </p:txBody>
      </p: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0957E193-A11C-BD7C-324F-6D83DA2CCAD2}"/>
              </a:ext>
            </a:extLst>
          </p:cNvPr>
          <p:cNvGrpSpPr/>
          <p:nvPr/>
        </p:nvGrpSpPr>
        <p:grpSpPr>
          <a:xfrm>
            <a:off x="3926668" y="1197716"/>
            <a:ext cx="7209832" cy="1611496"/>
            <a:chOff x="3625266" y="1040056"/>
            <a:chExt cx="5407374" cy="1208622"/>
          </a:xfrm>
        </p:grpSpPr>
        <p:sp>
          <p:nvSpPr>
            <p:cNvPr id="24" name="Retângulo: Cantos Arredondados 23">
              <a:extLst>
                <a:ext uri="{FF2B5EF4-FFF2-40B4-BE49-F238E27FC236}">
                  <a16:creationId xmlns:a16="http://schemas.microsoft.com/office/drawing/2014/main" id="{1C29EBC0-9B8C-AE88-7AFA-D673B0311910}"/>
                </a:ext>
              </a:extLst>
            </p:cNvPr>
            <p:cNvSpPr/>
            <p:nvPr/>
          </p:nvSpPr>
          <p:spPr>
            <a:xfrm>
              <a:off x="3625266" y="1040056"/>
              <a:ext cx="5407374" cy="1208622"/>
            </a:xfrm>
            <a:prstGeom prst="roundRect">
              <a:avLst>
                <a:gd name="adj" fmla="val 6657"/>
              </a:avLst>
            </a:prstGeom>
            <a:solidFill>
              <a:srgbClr val="F2F2F2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grpSp>
          <p:nvGrpSpPr>
            <p:cNvPr id="29" name="Agrupar 28">
              <a:extLst>
                <a:ext uri="{FF2B5EF4-FFF2-40B4-BE49-F238E27FC236}">
                  <a16:creationId xmlns:a16="http://schemas.microsoft.com/office/drawing/2014/main" id="{5B20CD81-62CA-4145-1626-05542BE91D60}"/>
                </a:ext>
              </a:extLst>
            </p:cNvPr>
            <p:cNvGrpSpPr/>
            <p:nvPr/>
          </p:nvGrpSpPr>
          <p:grpSpPr>
            <a:xfrm>
              <a:off x="3780432" y="1390561"/>
              <a:ext cx="1639607" cy="360000"/>
              <a:chOff x="4820706" y="2727350"/>
              <a:chExt cx="1639607" cy="360000"/>
            </a:xfrm>
          </p:grpSpPr>
          <p:pic>
            <p:nvPicPr>
              <p:cNvPr id="11" name="Gráfico 10" descr="Produção estrutura de tópicos">
                <a:extLst>
                  <a:ext uri="{FF2B5EF4-FFF2-40B4-BE49-F238E27FC236}">
                    <a16:creationId xmlns:a16="http://schemas.microsoft.com/office/drawing/2014/main" id="{E49563F2-A3D7-02B8-0E8C-92D3D960F51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820706" y="2727350"/>
                <a:ext cx="360000" cy="360000"/>
              </a:xfrm>
              <a:prstGeom prst="rect">
                <a:avLst/>
              </a:prstGeom>
            </p:spPr>
          </p:pic>
          <p:sp>
            <p:nvSpPr>
              <p:cNvPr id="16" name="CaixaDeTexto 15">
                <a:extLst>
                  <a:ext uri="{FF2B5EF4-FFF2-40B4-BE49-F238E27FC236}">
                    <a16:creationId xmlns:a16="http://schemas.microsoft.com/office/drawing/2014/main" id="{46117E7A-8170-50EC-2981-8C40AF5D5D0C}"/>
                  </a:ext>
                </a:extLst>
              </p:cNvPr>
              <p:cNvSpPr txBox="1"/>
              <p:nvPr/>
            </p:nvSpPr>
            <p:spPr>
              <a:xfrm>
                <a:off x="5111424" y="2753461"/>
                <a:ext cx="1348889" cy="315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2133" b="1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Indústria</a:t>
                </a:r>
                <a:endParaRPr lang="pt-BR" sz="1867" b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5A302AB3-C58F-ACF8-9F0E-FDCB96B45D06}"/>
                </a:ext>
              </a:extLst>
            </p:cNvPr>
            <p:cNvGrpSpPr/>
            <p:nvPr/>
          </p:nvGrpSpPr>
          <p:grpSpPr>
            <a:xfrm>
              <a:off x="3780432" y="1783910"/>
              <a:ext cx="2154377" cy="360000"/>
              <a:chOff x="4820706" y="3195350"/>
              <a:chExt cx="2154377" cy="360000"/>
            </a:xfrm>
          </p:grpSpPr>
          <p:pic>
            <p:nvPicPr>
              <p:cNvPr id="15" name="Gráfico 14" descr="Fluxograma estrutura de tópicos">
                <a:extLst>
                  <a:ext uri="{FF2B5EF4-FFF2-40B4-BE49-F238E27FC236}">
                    <a16:creationId xmlns:a16="http://schemas.microsoft.com/office/drawing/2014/main" id="{504FACA1-4DCD-2114-5387-71EF748E44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4820706" y="3195350"/>
                <a:ext cx="360000" cy="360000"/>
              </a:xfrm>
              <a:prstGeom prst="rect">
                <a:avLst/>
              </a:prstGeom>
            </p:spPr>
          </p:pic>
          <p:sp>
            <p:nvSpPr>
              <p:cNvPr id="17" name="CaixaDeTexto 16">
                <a:extLst>
                  <a:ext uri="{FF2B5EF4-FFF2-40B4-BE49-F238E27FC236}">
                    <a16:creationId xmlns:a16="http://schemas.microsoft.com/office/drawing/2014/main" id="{F544EFE4-F60F-D2CF-B4DC-37E07B7E5DC4}"/>
                  </a:ext>
                </a:extLst>
              </p:cNvPr>
              <p:cNvSpPr txBox="1"/>
              <p:nvPr/>
            </p:nvSpPr>
            <p:spPr>
              <a:xfrm>
                <a:off x="5111424" y="3221461"/>
                <a:ext cx="1863659" cy="315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2133" b="1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Área de negócio</a:t>
                </a:r>
              </a:p>
            </p:txBody>
          </p:sp>
        </p:grpSp>
        <p:sp>
          <p:nvSpPr>
            <p:cNvPr id="20" name="Chave Direita 19">
              <a:extLst>
                <a:ext uri="{FF2B5EF4-FFF2-40B4-BE49-F238E27FC236}">
                  <a16:creationId xmlns:a16="http://schemas.microsoft.com/office/drawing/2014/main" id="{8BAC3F54-7AB1-1E43-99E4-5F51521DBD34}"/>
                </a:ext>
              </a:extLst>
            </p:cNvPr>
            <p:cNvSpPr/>
            <p:nvPr/>
          </p:nvSpPr>
          <p:spPr>
            <a:xfrm>
              <a:off x="5710757" y="1390560"/>
              <a:ext cx="226423" cy="766363"/>
            </a:xfrm>
            <a:prstGeom prst="rightBrace">
              <a:avLst>
                <a:gd name="adj1" fmla="val 62179"/>
                <a:gd name="adj2" fmla="val 50000"/>
              </a:avLst>
            </a:prstGeom>
            <a:ln>
              <a:solidFill>
                <a:srgbClr val="F1900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FE2E7F51-D2B4-59D2-FB4E-D7AD7AF6191E}"/>
                </a:ext>
              </a:extLst>
            </p:cNvPr>
            <p:cNvSpPr txBox="1"/>
            <p:nvPr/>
          </p:nvSpPr>
          <p:spPr>
            <a:xfrm>
              <a:off x="5899123" y="1483660"/>
              <a:ext cx="3133517" cy="5615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Permite identificar oportunidades de uso de IA no dia a dia do negócio</a:t>
              </a:r>
              <a:endParaRPr lang="pt-BR" sz="1867" b="1" i="1">
                <a:solidFill>
                  <a:srgbClr val="F796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3820592A-3322-4EF2-A9C0-606E52DE20EB}"/>
                </a:ext>
              </a:extLst>
            </p:cNvPr>
            <p:cNvSpPr txBox="1"/>
            <p:nvPr/>
          </p:nvSpPr>
          <p:spPr>
            <a:xfrm>
              <a:off x="3625266" y="1082783"/>
              <a:ext cx="1707853" cy="3000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000" b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Organizada por:</a:t>
              </a:r>
              <a:endParaRPr lang="pt-BR" sz="2000" b="1">
                <a:solidFill>
                  <a:srgbClr val="F796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EF58BDE6-AE3C-ADC4-23D8-A8EE62574BDB}"/>
              </a:ext>
            </a:extLst>
          </p:cNvPr>
          <p:cNvGrpSpPr/>
          <p:nvPr/>
        </p:nvGrpSpPr>
        <p:grpSpPr>
          <a:xfrm>
            <a:off x="3926668" y="2884891"/>
            <a:ext cx="7200000" cy="1733418"/>
            <a:chOff x="3382666" y="2163667"/>
            <a:chExt cx="5400000" cy="1300063"/>
          </a:xfrm>
        </p:grpSpPr>
        <p:grpSp>
          <p:nvGrpSpPr>
            <p:cNvPr id="54" name="Agrupar 53">
              <a:extLst>
                <a:ext uri="{FF2B5EF4-FFF2-40B4-BE49-F238E27FC236}">
                  <a16:creationId xmlns:a16="http://schemas.microsoft.com/office/drawing/2014/main" id="{008A3851-BB0B-7E64-4432-130882A22E79}"/>
                </a:ext>
              </a:extLst>
            </p:cNvPr>
            <p:cNvGrpSpPr/>
            <p:nvPr/>
          </p:nvGrpSpPr>
          <p:grpSpPr>
            <a:xfrm>
              <a:off x="5958011" y="2238315"/>
              <a:ext cx="2784862" cy="1159792"/>
              <a:chOff x="5804181" y="2182272"/>
              <a:chExt cx="2784862" cy="1159792"/>
            </a:xfrm>
          </p:grpSpPr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DDF9E7E9-530C-DBAF-9E64-170001E21282}"/>
                  </a:ext>
                </a:extLst>
              </p:cNvPr>
              <p:cNvGrpSpPr/>
              <p:nvPr/>
            </p:nvGrpSpPr>
            <p:grpSpPr>
              <a:xfrm>
                <a:off x="5804181" y="2182272"/>
                <a:ext cx="1409024" cy="511100"/>
                <a:chOff x="3889719" y="2230719"/>
                <a:chExt cx="1409024" cy="511100"/>
              </a:xfrm>
            </p:grpSpPr>
            <p:sp>
              <p:nvSpPr>
                <p:cNvPr id="43" name="Retângulo: Cantos Arredondados 42">
                  <a:extLst>
                    <a:ext uri="{FF2B5EF4-FFF2-40B4-BE49-F238E27FC236}">
                      <a16:creationId xmlns:a16="http://schemas.microsoft.com/office/drawing/2014/main" id="{43751B1E-BC16-33A8-8A96-71C53D4288F6}"/>
                    </a:ext>
                  </a:extLst>
                </p:cNvPr>
                <p:cNvSpPr/>
                <p:nvPr/>
              </p:nvSpPr>
              <p:spPr>
                <a:xfrm>
                  <a:off x="3889719" y="2230719"/>
                  <a:ext cx="1409024" cy="511100"/>
                </a:xfrm>
                <a:prstGeom prst="roundRect">
                  <a:avLst>
                    <a:gd name="adj" fmla="val 6657"/>
                  </a:avLst>
                </a:prstGeom>
                <a:solidFill>
                  <a:schemeClr val="accent6">
                    <a:lumMod val="20000"/>
                    <a:lumOff val="80000"/>
                    <a:alpha val="50196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2400"/>
                </a:p>
              </p:txBody>
            </p:sp>
            <p:pic>
              <p:nvPicPr>
                <p:cNvPr id="36" name="Gráfico 35" descr="Causa E Efeito estrutura de tópicos">
                  <a:extLst>
                    <a:ext uri="{FF2B5EF4-FFF2-40B4-BE49-F238E27FC236}">
                      <a16:creationId xmlns:a16="http://schemas.microsoft.com/office/drawing/2014/main" id="{B976F8BB-A834-4A09-FCF9-5C4ED949646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979690" y="2270239"/>
                  <a:ext cx="432000" cy="432000"/>
                </a:xfrm>
                <a:prstGeom prst="rect">
                  <a:avLst/>
                </a:prstGeom>
              </p:spPr>
            </p:pic>
            <p:sp>
              <p:nvSpPr>
                <p:cNvPr id="39" name="CaixaDeTexto 38">
                  <a:extLst>
                    <a:ext uri="{FF2B5EF4-FFF2-40B4-BE49-F238E27FC236}">
                      <a16:creationId xmlns:a16="http://schemas.microsoft.com/office/drawing/2014/main" id="{ED143DD2-C867-BDCA-9F97-C68B0F23DC2D}"/>
                    </a:ext>
                  </a:extLst>
                </p:cNvPr>
                <p:cNvSpPr txBox="1"/>
                <p:nvPr/>
              </p:nvSpPr>
              <p:spPr>
                <a:xfrm>
                  <a:off x="4300050" y="2240574"/>
                  <a:ext cx="989362" cy="46926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sz="1733" b="1"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Tarefas individuais</a:t>
                  </a:r>
                </a:p>
              </p:txBody>
            </p:sp>
          </p:grpSp>
          <p:grpSp>
            <p:nvGrpSpPr>
              <p:cNvPr id="53" name="Agrupar 52">
                <a:extLst>
                  <a:ext uri="{FF2B5EF4-FFF2-40B4-BE49-F238E27FC236}">
                    <a16:creationId xmlns:a16="http://schemas.microsoft.com/office/drawing/2014/main" id="{9BF39CC9-AF6A-89C6-C252-0C282B7DF9AC}"/>
                  </a:ext>
                </a:extLst>
              </p:cNvPr>
              <p:cNvGrpSpPr/>
              <p:nvPr/>
            </p:nvGrpSpPr>
            <p:grpSpPr>
              <a:xfrm>
                <a:off x="7096704" y="2818844"/>
                <a:ext cx="1492339" cy="523220"/>
                <a:chOff x="6737262" y="2230720"/>
                <a:chExt cx="1492339" cy="523220"/>
              </a:xfrm>
            </p:grpSpPr>
            <p:sp>
              <p:nvSpPr>
                <p:cNvPr id="44" name="Retângulo: Cantos Arredondados 43">
                  <a:extLst>
                    <a:ext uri="{FF2B5EF4-FFF2-40B4-BE49-F238E27FC236}">
                      <a16:creationId xmlns:a16="http://schemas.microsoft.com/office/drawing/2014/main" id="{70E52132-3FD6-9A88-D1D5-3C51DD140DA7}"/>
                    </a:ext>
                  </a:extLst>
                </p:cNvPr>
                <p:cNvSpPr/>
                <p:nvPr/>
              </p:nvSpPr>
              <p:spPr>
                <a:xfrm>
                  <a:off x="6737262" y="2230720"/>
                  <a:ext cx="1492339" cy="523220"/>
                </a:xfrm>
                <a:prstGeom prst="roundRect">
                  <a:avLst>
                    <a:gd name="adj" fmla="val 6657"/>
                  </a:avLst>
                </a:prstGeom>
                <a:solidFill>
                  <a:schemeClr val="accent6">
                    <a:lumMod val="20000"/>
                    <a:lumOff val="80000"/>
                    <a:alpha val="50196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2400"/>
                </a:p>
              </p:txBody>
            </p:sp>
            <p:pic>
              <p:nvPicPr>
                <p:cNvPr id="38" name="Gráfico 37" descr="Gráfico de decisão estrutura de tópicos">
                  <a:extLst>
                    <a:ext uri="{FF2B5EF4-FFF2-40B4-BE49-F238E27FC236}">
                      <a16:creationId xmlns:a16="http://schemas.microsoft.com/office/drawing/2014/main" id="{2D96CD34-10F8-4AA4-E4A2-54339E951D0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826704" y="2258711"/>
                  <a:ext cx="432000" cy="432000"/>
                </a:xfrm>
                <a:prstGeom prst="rect">
                  <a:avLst/>
                </a:prstGeom>
              </p:spPr>
            </p:pic>
            <p:sp>
              <p:nvSpPr>
                <p:cNvPr id="41" name="CaixaDeTexto 40">
                  <a:extLst>
                    <a:ext uri="{FF2B5EF4-FFF2-40B4-BE49-F238E27FC236}">
                      <a16:creationId xmlns:a16="http://schemas.microsoft.com/office/drawing/2014/main" id="{C4786E1C-EB4E-0A91-0D0C-6359AD2D3FDB}"/>
                    </a:ext>
                  </a:extLst>
                </p:cNvPr>
                <p:cNvSpPr txBox="1"/>
                <p:nvPr/>
              </p:nvSpPr>
              <p:spPr>
                <a:xfrm>
                  <a:off x="7196839" y="2240573"/>
                  <a:ext cx="1032762" cy="46926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sz="1733" b="1"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Funções de negócio</a:t>
                  </a:r>
                </a:p>
              </p:txBody>
            </p:sp>
          </p:grpSp>
          <p:pic>
            <p:nvPicPr>
              <p:cNvPr id="48" name="Gráfico 47" descr="Seta de linha: curva no sentido horário com preenchimento sólido">
                <a:extLst>
                  <a:ext uri="{FF2B5EF4-FFF2-40B4-BE49-F238E27FC236}">
                    <a16:creationId xmlns:a16="http://schemas.microsoft.com/office/drawing/2014/main" id="{F2C8A200-F94D-DE34-34FC-2C84B7BDFC1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/>
            </p:blipFill>
            <p:spPr>
              <a:xfrm rot="9620841">
                <a:off x="7278953" y="2286628"/>
                <a:ext cx="540000" cy="540000"/>
              </a:xfrm>
              <a:prstGeom prst="rect">
                <a:avLst/>
              </a:prstGeom>
            </p:spPr>
          </p:pic>
        </p:grpSp>
        <p:sp>
          <p:nvSpPr>
            <p:cNvPr id="50" name="CaixaDeTexto 49">
              <a:extLst>
                <a:ext uri="{FF2B5EF4-FFF2-40B4-BE49-F238E27FC236}">
                  <a16:creationId xmlns:a16="http://schemas.microsoft.com/office/drawing/2014/main" id="{8A466210-659C-F436-A07B-3A87EFE536A9}"/>
                </a:ext>
              </a:extLst>
            </p:cNvPr>
            <p:cNvSpPr txBox="1"/>
            <p:nvPr/>
          </p:nvSpPr>
          <p:spPr>
            <a:xfrm>
              <a:off x="3421624" y="2421602"/>
              <a:ext cx="2429900" cy="807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Expande a visão de tarefas individuais para funções de negócio apoiadas por IA.</a:t>
              </a:r>
              <a:endParaRPr lang="pt-BR" sz="1867" b="1" i="1">
                <a:solidFill>
                  <a:srgbClr val="F796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cxnSp>
          <p:nvCxnSpPr>
            <p:cNvPr id="56" name="Conector reto 55">
              <a:extLst>
                <a:ext uri="{FF2B5EF4-FFF2-40B4-BE49-F238E27FC236}">
                  <a16:creationId xmlns:a16="http://schemas.microsoft.com/office/drawing/2014/main" id="{6BAF15AC-7AC7-BB15-1FAD-9D5CEB53E03C}"/>
                </a:ext>
              </a:extLst>
            </p:cNvPr>
            <p:cNvCxnSpPr>
              <a:cxnSpLocks/>
            </p:cNvCxnSpPr>
            <p:nvPr/>
          </p:nvCxnSpPr>
          <p:spPr>
            <a:xfrm>
              <a:off x="3382666" y="2163667"/>
              <a:ext cx="5400000" cy="0"/>
            </a:xfrm>
            <a:prstGeom prst="line">
              <a:avLst/>
            </a:pr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7" name="Conector reto 56">
              <a:extLst>
                <a:ext uri="{FF2B5EF4-FFF2-40B4-BE49-F238E27FC236}">
                  <a16:creationId xmlns:a16="http://schemas.microsoft.com/office/drawing/2014/main" id="{59B02A0F-8D33-7522-DC0F-11F8949F20D4}"/>
                </a:ext>
              </a:extLst>
            </p:cNvPr>
            <p:cNvCxnSpPr>
              <a:cxnSpLocks/>
            </p:cNvCxnSpPr>
            <p:nvPr/>
          </p:nvCxnSpPr>
          <p:spPr>
            <a:xfrm>
              <a:off x="3382666" y="3463730"/>
              <a:ext cx="5400000" cy="0"/>
            </a:xfrm>
            <a:prstGeom prst="line">
              <a:avLst/>
            </a:pr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90" name="Agrupar 89">
            <a:extLst>
              <a:ext uri="{FF2B5EF4-FFF2-40B4-BE49-F238E27FC236}">
                <a16:creationId xmlns:a16="http://schemas.microsoft.com/office/drawing/2014/main" id="{41589556-7BE7-F892-BFD0-51A67ADB5889}"/>
              </a:ext>
            </a:extLst>
          </p:cNvPr>
          <p:cNvGrpSpPr/>
          <p:nvPr/>
        </p:nvGrpSpPr>
        <p:grpSpPr>
          <a:xfrm>
            <a:off x="7622635" y="4771519"/>
            <a:ext cx="3551189" cy="1593665"/>
            <a:chOff x="6266613" y="3513322"/>
            <a:chExt cx="2663392" cy="1195249"/>
          </a:xfrm>
        </p:grpSpPr>
        <p:sp>
          <p:nvSpPr>
            <p:cNvPr id="88" name="Retângulo: Cantos Arredondados 87">
              <a:extLst>
                <a:ext uri="{FF2B5EF4-FFF2-40B4-BE49-F238E27FC236}">
                  <a16:creationId xmlns:a16="http://schemas.microsoft.com/office/drawing/2014/main" id="{BDD2358B-5461-6884-06A3-516C18FE1F07}"/>
                </a:ext>
              </a:extLst>
            </p:cNvPr>
            <p:cNvSpPr/>
            <p:nvPr/>
          </p:nvSpPr>
          <p:spPr>
            <a:xfrm>
              <a:off x="6302309" y="3513322"/>
              <a:ext cx="2592000" cy="1188000"/>
            </a:xfrm>
            <a:prstGeom prst="roundRect">
              <a:avLst>
                <a:gd name="adj" fmla="val 6657"/>
              </a:avLst>
            </a:prstGeom>
            <a:solidFill>
              <a:srgbClr val="F2F2F2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667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96714BB5-9180-B353-F918-657DDED218E3}"/>
                </a:ext>
              </a:extLst>
            </p:cNvPr>
            <p:cNvGrpSpPr/>
            <p:nvPr/>
          </p:nvGrpSpPr>
          <p:grpSpPr>
            <a:xfrm>
              <a:off x="6449154" y="3581269"/>
              <a:ext cx="1372929" cy="432000"/>
              <a:chOff x="6822506" y="3842729"/>
              <a:chExt cx="1372929" cy="432000"/>
            </a:xfrm>
          </p:grpSpPr>
          <p:pic>
            <p:nvPicPr>
              <p:cNvPr id="78" name="Imagem 77">
                <a:extLst>
                  <a:ext uri="{FF2B5EF4-FFF2-40B4-BE49-F238E27FC236}">
                    <a16:creationId xmlns:a16="http://schemas.microsoft.com/office/drawing/2014/main" id="{8F68B60B-FE2E-F2AD-326B-7B0204FC97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22506" y="3842729"/>
                <a:ext cx="432000" cy="432000"/>
              </a:xfrm>
              <a:prstGeom prst="rect">
                <a:avLst/>
              </a:prstGeom>
            </p:spPr>
          </p:pic>
          <p:sp>
            <p:nvSpPr>
              <p:cNvPr id="82" name="CaixaDeTexto 81">
                <a:extLst>
                  <a:ext uri="{FF2B5EF4-FFF2-40B4-BE49-F238E27FC236}">
                    <a16:creationId xmlns:a16="http://schemas.microsoft.com/office/drawing/2014/main" id="{78A9D626-5194-2A3A-72A8-55A823CD73BD}"/>
                  </a:ext>
                </a:extLst>
              </p:cNvPr>
              <p:cNvSpPr txBox="1"/>
              <p:nvPr/>
            </p:nvSpPr>
            <p:spPr>
              <a:xfrm>
                <a:off x="7183273" y="3911776"/>
                <a:ext cx="1012162" cy="315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2133" b="1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Humano</a:t>
                </a:r>
                <a:endParaRPr lang="pt-BR" sz="1867" b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sp>
          <p:nvSpPr>
            <p:cNvPr id="85" name="CaixaDeTexto 84">
              <a:extLst>
                <a:ext uri="{FF2B5EF4-FFF2-40B4-BE49-F238E27FC236}">
                  <a16:creationId xmlns:a16="http://schemas.microsoft.com/office/drawing/2014/main" id="{6E9515FA-33B5-8A55-CD1A-C8995D7FA07D}"/>
                </a:ext>
              </a:extLst>
            </p:cNvPr>
            <p:cNvSpPr txBox="1"/>
            <p:nvPr/>
          </p:nvSpPr>
          <p:spPr>
            <a:xfrm>
              <a:off x="6266613" y="4016073"/>
              <a:ext cx="2663392" cy="692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Atua em casos de maior complexidade e/ou que exigem análise e decisão humana</a:t>
              </a:r>
              <a:endParaRPr lang="pt-BR" b="1" i="1">
                <a:solidFill>
                  <a:srgbClr val="F796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04F777B-BABC-B377-E350-FE5319F62A24}"/>
              </a:ext>
            </a:extLst>
          </p:cNvPr>
          <p:cNvGrpSpPr/>
          <p:nvPr/>
        </p:nvGrpSpPr>
        <p:grpSpPr>
          <a:xfrm>
            <a:off x="3926669" y="4771521"/>
            <a:ext cx="3455179" cy="1584000"/>
            <a:chOff x="3494639" y="3513322"/>
            <a:chExt cx="2591384" cy="1188000"/>
          </a:xfrm>
        </p:grpSpPr>
        <p:sp>
          <p:nvSpPr>
            <p:cNvPr id="89" name="Retângulo: Cantos Arredondados 88">
              <a:extLst>
                <a:ext uri="{FF2B5EF4-FFF2-40B4-BE49-F238E27FC236}">
                  <a16:creationId xmlns:a16="http://schemas.microsoft.com/office/drawing/2014/main" id="{5C621264-0956-940D-E123-073FEC0BDF57}"/>
                </a:ext>
              </a:extLst>
            </p:cNvPr>
            <p:cNvSpPr/>
            <p:nvPr/>
          </p:nvSpPr>
          <p:spPr>
            <a:xfrm>
              <a:off x="3494639" y="3513322"/>
              <a:ext cx="2591384" cy="1188000"/>
            </a:xfrm>
            <a:prstGeom prst="roundRect">
              <a:avLst>
                <a:gd name="adj" fmla="val 6657"/>
              </a:avLst>
            </a:prstGeom>
            <a:solidFill>
              <a:srgbClr val="F2F2F2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667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grpSp>
          <p:nvGrpSpPr>
            <p:cNvPr id="84" name="Agrupar 83">
              <a:extLst>
                <a:ext uri="{FF2B5EF4-FFF2-40B4-BE49-F238E27FC236}">
                  <a16:creationId xmlns:a16="http://schemas.microsoft.com/office/drawing/2014/main" id="{5FAECDA0-98C4-27D6-0963-F3FF3F2FAA66}"/>
                </a:ext>
              </a:extLst>
            </p:cNvPr>
            <p:cNvGrpSpPr/>
            <p:nvPr/>
          </p:nvGrpSpPr>
          <p:grpSpPr>
            <a:xfrm>
              <a:off x="3608092" y="3607130"/>
              <a:ext cx="1281563" cy="432000"/>
              <a:chOff x="3739804" y="3663914"/>
              <a:chExt cx="1281563" cy="432000"/>
            </a:xfrm>
          </p:grpSpPr>
          <p:pic>
            <p:nvPicPr>
              <p:cNvPr id="80" name="Imagem 79">
                <a:extLst>
                  <a:ext uri="{FF2B5EF4-FFF2-40B4-BE49-F238E27FC236}">
                    <a16:creationId xmlns:a16="http://schemas.microsoft.com/office/drawing/2014/main" id="{3329828F-4CE5-80E1-0949-81F54B8930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739804" y="3663914"/>
                <a:ext cx="432000" cy="432000"/>
              </a:xfrm>
              <a:prstGeom prst="rect">
                <a:avLst/>
              </a:prstGeom>
            </p:spPr>
          </p:pic>
          <p:sp>
            <p:nvSpPr>
              <p:cNvPr id="81" name="CaixaDeTexto 80">
                <a:extLst>
                  <a:ext uri="{FF2B5EF4-FFF2-40B4-BE49-F238E27FC236}">
                    <a16:creationId xmlns:a16="http://schemas.microsoft.com/office/drawing/2014/main" id="{EAD6C91A-1CF4-36CC-A4A5-D04C17C575F9}"/>
                  </a:ext>
                </a:extLst>
              </p:cNvPr>
              <p:cNvSpPr txBox="1"/>
              <p:nvPr/>
            </p:nvSpPr>
            <p:spPr>
              <a:xfrm>
                <a:off x="4185383" y="3684776"/>
                <a:ext cx="835984" cy="315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2133" b="1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Agente</a:t>
                </a:r>
                <a:endParaRPr lang="pt-BR" sz="1867" b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sp>
          <p:nvSpPr>
            <p:cNvPr id="86" name="CaixaDeTexto 85">
              <a:extLst>
                <a:ext uri="{FF2B5EF4-FFF2-40B4-BE49-F238E27FC236}">
                  <a16:creationId xmlns:a16="http://schemas.microsoft.com/office/drawing/2014/main" id="{19CE3A4E-F2C1-E5AB-6B48-0CAF9A510AA1}"/>
                </a:ext>
              </a:extLst>
            </p:cNvPr>
            <p:cNvSpPr txBox="1"/>
            <p:nvPr/>
          </p:nvSpPr>
          <p:spPr>
            <a:xfrm>
              <a:off x="3689857" y="4016073"/>
              <a:ext cx="2200949" cy="4847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Atua em atividades e alto volume e/ou repetitivas</a:t>
              </a:r>
              <a:endParaRPr lang="pt-BR" b="1" i="1">
                <a:solidFill>
                  <a:srgbClr val="F79646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905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B4C25-30CC-D3AD-C09C-CAC439ABC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ço Reservado para Texto 2">
            <a:extLst>
              <a:ext uri="{FF2B5EF4-FFF2-40B4-BE49-F238E27FC236}">
                <a16:creationId xmlns:a16="http://schemas.microsoft.com/office/drawing/2014/main" id="{B75A6A9E-028A-4920-7843-2222A0E17AE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33457" y="306918"/>
            <a:ext cx="7742441" cy="774700"/>
          </a:xfrm>
          <a:prstGeom prst="rect">
            <a:avLst/>
          </a:prstGeom>
        </p:spPr>
        <p:txBody>
          <a:bodyPr vert="horz" lIns="60960" tIns="30480" rIns="60960" bIns="30480" rtlCol="0" anchor="t">
            <a:normAutofit lnSpcReduction="10000"/>
          </a:bodyPr>
          <a:lstStyle/>
          <a:p>
            <a:pPr marL="0" indent="0">
              <a:buNone/>
            </a:pPr>
            <a:r>
              <a:rPr lang="pt-BR" sz="2400">
                <a:solidFill>
                  <a:srgbClr val="FFFFFF"/>
                </a:solidFill>
              </a:rPr>
              <a:t>Agente Inteligente:</a:t>
            </a:r>
            <a:br>
              <a:rPr lang="pt-BR" sz="2933">
                <a:solidFill>
                  <a:srgbClr val="FFFFFF"/>
                </a:solidFill>
              </a:rPr>
            </a:br>
            <a:r>
              <a:rPr lang="pt-BR" sz="2933">
                <a:solidFill>
                  <a:srgbClr val="FFFFFF"/>
                </a:solidFill>
                <a:ea typeface="+mn-lt"/>
                <a:cs typeface="+mn-lt"/>
              </a:rPr>
              <a:t>Agente de Cadastro de Fornecedores</a:t>
            </a:r>
            <a:endParaRPr lang="pt-BR" sz="3600">
              <a:solidFill>
                <a:srgbClr val="FFFFFF"/>
              </a:solidFill>
            </a:endParaRPr>
          </a:p>
        </p:txBody>
      </p:sp>
      <p:pic>
        <p:nvPicPr>
          <p:cNvPr id="20" name="Gráfico 19" descr="Claquete estrutura de tópicos">
            <a:extLst>
              <a:ext uri="{FF2B5EF4-FFF2-40B4-BE49-F238E27FC236}">
                <a16:creationId xmlns:a16="http://schemas.microsoft.com/office/drawing/2014/main" id="{2703C3B9-3DB5-58CF-1B54-45294BEB63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51" y="3314095"/>
            <a:ext cx="480000" cy="480000"/>
          </a:xfrm>
          <a:prstGeom prst="rect">
            <a:avLst/>
          </a:prstGeom>
        </p:spPr>
      </p:pic>
      <p:pic>
        <p:nvPicPr>
          <p:cNvPr id="16" name="Gráfico 15" descr="Alvo estrutura de tópicos">
            <a:extLst>
              <a:ext uri="{FF2B5EF4-FFF2-40B4-BE49-F238E27FC236}">
                <a16:creationId xmlns:a16="http://schemas.microsoft.com/office/drawing/2014/main" id="{5649708C-6751-4972-5BA3-2C9CD1BE16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43967" y="1338440"/>
            <a:ext cx="480000" cy="480000"/>
          </a:xfrm>
          <a:prstGeom prst="rect">
            <a:avLst/>
          </a:prstGeom>
        </p:spPr>
      </p:pic>
      <p:sp>
        <p:nvSpPr>
          <p:cNvPr id="25" name="Espaço Reservado para Texto 3">
            <a:extLst>
              <a:ext uri="{FF2B5EF4-FFF2-40B4-BE49-F238E27FC236}">
                <a16:creationId xmlns:a16="http://schemas.microsoft.com/office/drawing/2014/main" id="{D96845B9-A7C2-8E20-96EC-D441F80EDCCA}"/>
              </a:ext>
            </a:extLst>
          </p:cNvPr>
          <p:cNvSpPr txBox="1">
            <a:spLocks/>
          </p:cNvSpPr>
          <p:nvPr/>
        </p:nvSpPr>
        <p:spPr>
          <a:xfrm>
            <a:off x="2123965" y="1328708"/>
            <a:ext cx="9139459" cy="59307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67" b="1">
                <a:solidFill>
                  <a:prstClr val="black"/>
                </a:solidFill>
                <a:latin typeface="Aptos" panose="02110004020202020204"/>
              </a:rPr>
              <a:t>Objetivo: </a:t>
            </a:r>
            <a:br>
              <a:rPr lang="pt-BR" sz="1867" b="1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1867">
                <a:solidFill>
                  <a:prstClr val="black"/>
                </a:solidFill>
                <a:latin typeface="Aptos" panose="02110004020202020204"/>
              </a:rPr>
              <a:t>R</a:t>
            </a:r>
            <a:r>
              <a:rPr lang="pt-BR" sz="1867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esponsável pela análise e cadastro de novos fornecedores.</a:t>
            </a: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71272E77-BB03-35EF-ED35-C4E496DBC1E1}"/>
              </a:ext>
            </a:extLst>
          </p:cNvPr>
          <p:cNvGrpSpPr/>
          <p:nvPr/>
        </p:nvGrpSpPr>
        <p:grpSpPr>
          <a:xfrm>
            <a:off x="1716499" y="2124131"/>
            <a:ext cx="5072180" cy="480000"/>
            <a:chOff x="2507513" y="3175527"/>
            <a:chExt cx="7608270" cy="720000"/>
          </a:xfrm>
        </p:grpSpPr>
        <p:pic>
          <p:nvPicPr>
            <p:cNvPr id="28" name="Gráfico 27" descr="Crachá de funcionário estrutura de tópicos">
              <a:extLst>
                <a:ext uri="{FF2B5EF4-FFF2-40B4-BE49-F238E27FC236}">
                  <a16:creationId xmlns:a16="http://schemas.microsoft.com/office/drawing/2014/main" id="{B7D95D46-1FD8-969D-FDD0-412AE0371DC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507513" y="3175527"/>
              <a:ext cx="720000" cy="720000"/>
            </a:xfrm>
            <a:prstGeom prst="rect">
              <a:avLst/>
            </a:prstGeom>
          </p:spPr>
        </p:pic>
        <p:sp>
          <p:nvSpPr>
            <p:cNvPr id="27" name="Espaço Reservado para Texto 3">
              <a:extLst>
                <a:ext uri="{FF2B5EF4-FFF2-40B4-BE49-F238E27FC236}">
                  <a16:creationId xmlns:a16="http://schemas.microsoft.com/office/drawing/2014/main" id="{31A246C6-0210-7824-EDA4-638A758572F6}"/>
                </a:ext>
              </a:extLst>
            </p:cNvPr>
            <p:cNvSpPr txBox="1">
              <a:spLocks/>
            </p:cNvSpPr>
            <p:nvPr/>
          </p:nvSpPr>
          <p:spPr>
            <a:xfrm>
              <a:off x="3315328" y="3266436"/>
              <a:ext cx="6800455" cy="510766"/>
            </a:xfrm>
            <a:prstGeom prst="rect">
              <a:avLst/>
            </a:prstGeom>
          </p:spPr>
          <p:txBody>
            <a:bodyPr lIns="60960" tIns="30480" rIns="60960" bIns="30480" anchor="t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14377">
                <a:buNone/>
              </a:pPr>
              <a:r>
                <a:rPr lang="pt-BR" sz="1867" b="1">
                  <a:solidFill>
                    <a:prstClr val="black"/>
                  </a:solidFill>
                  <a:latin typeface="Aptos" panose="02110004020202020204"/>
                </a:rPr>
                <a:t>Área de Negócio: </a:t>
              </a:r>
              <a:r>
                <a:rPr lang="pt-BR" sz="1867">
                  <a:solidFill>
                    <a:prstClr val="black"/>
                  </a:solidFill>
                  <a:latin typeface="Aptos" panose="02110004020202020204"/>
                </a:rPr>
                <a:t>Suprimentos</a:t>
              </a:r>
            </a:p>
          </p:txBody>
        </p:sp>
      </p:grpSp>
      <p:sp>
        <p:nvSpPr>
          <p:cNvPr id="32" name="Espaço Reservado para Texto 3">
            <a:extLst>
              <a:ext uri="{FF2B5EF4-FFF2-40B4-BE49-F238E27FC236}">
                <a16:creationId xmlns:a16="http://schemas.microsoft.com/office/drawing/2014/main" id="{92096CF9-7CA4-53C5-1E9E-A0F2DB07E7E5}"/>
              </a:ext>
            </a:extLst>
          </p:cNvPr>
          <p:cNvSpPr txBox="1">
            <a:spLocks/>
          </p:cNvSpPr>
          <p:nvPr/>
        </p:nvSpPr>
        <p:spPr>
          <a:xfrm>
            <a:off x="563851" y="2909693"/>
            <a:ext cx="10171643" cy="39995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67" b="1">
                <a:solidFill>
                  <a:prstClr val="black"/>
                </a:solidFill>
                <a:latin typeface="Aptos" panose="02110004020202020204"/>
              </a:rPr>
              <a:t>Tecnologias: </a:t>
            </a:r>
            <a:r>
              <a:rPr lang="pt-BR" sz="1867">
                <a:solidFill>
                  <a:prstClr val="black"/>
                </a:solidFill>
                <a:latin typeface="Aptos" panose="02110004020202020204"/>
              </a:rPr>
              <a:t>RPA, IA Generativa, IDP, Integração com ERP, E-mail e Teams.</a:t>
            </a:r>
          </a:p>
          <a:p>
            <a:pPr marL="0" indent="0" defTabSz="914377">
              <a:buNone/>
            </a:pPr>
            <a:endParaRPr lang="pt-BR" sz="1867" b="1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24" name="Gráfico 23" descr="Foguete estrutura de tópicos">
            <a:extLst>
              <a:ext uri="{FF2B5EF4-FFF2-40B4-BE49-F238E27FC236}">
                <a16:creationId xmlns:a16="http://schemas.microsoft.com/office/drawing/2014/main" id="{147C6397-97A1-348D-345A-92598C1799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4893" y="2201073"/>
            <a:ext cx="498409" cy="471279"/>
          </a:xfrm>
          <a:prstGeom prst="rect">
            <a:avLst/>
          </a:prstGeom>
        </p:spPr>
      </p:pic>
      <p:sp>
        <p:nvSpPr>
          <p:cNvPr id="36" name="CaixaDeTexto 35">
            <a:extLst>
              <a:ext uri="{FF2B5EF4-FFF2-40B4-BE49-F238E27FC236}">
                <a16:creationId xmlns:a16="http://schemas.microsoft.com/office/drawing/2014/main" id="{84D92BBE-D676-42C9-EE78-B1FDB3D670B6}"/>
              </a:ext>
            </a:extLst>
          </p:cNvPr>
          <p:cNvSpPr txBox="1"/>
          <p:nvPr/>
        </p:nvSpPr>
        <p:spPr>
          <a:xfrm>
            <a:off x="6789540" y="2122120"/>
            <a:ext cx="4668107" cy="636200"/>
          </a:xfrm>
          <a:prstGeom prst="rect">
            <a:avLst/>
          </a:prstGeom>
          <a:noFill/>
        </p:spPr>
        <p:txBody>
          <a:bodyPr wrap="square" lIns="60960" tIns="30480" rIns="60960" bIns="30480" anchor="t">
            <a:spAutoFit/>
          </a:bodyPr>
          <a:lstStyle/>
          <a:p>
            <a:pPr defTabSz="914377">
              <a:defRPr/>
            </a:pPr>
            <a:r>
              <a:rPr lang="pt-BR" sz="1867" b="1">
                <a:solidFill>
                  <a:prstClr val="black"/>
                </a:solidFill>
                <a:latin typeface="Avenir Next LT Pro"/>
              </a:rPr>
              <a:t>Gatilho: </a:t>
            </a:r>
            <a:r>
              <a:rPr lang="pt-BR" sz="1867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Preenchimento de formulário </a:t>
            </a:r>
          </a:p>
          <a:p>
            <a:pPr defTabSz="914377">
              <a:defRPr/>
            </a:pPr>
            <a:r>
              <a:rPr lang="pt-BR" sz="1867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de cadastro de fornecedor </a:t>
            </a:r>
            <a:endParaRPr lang="pt-BR" sz="1867">
              <a:solidFill>
                <a:prstClr val="black"/>
              </a:solidFill>
              <a:latin typeface="Avenir Next LT Pro"/>
            </a:endParaRP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31E1D06D-E3C9-E361-68E4-E13AB65269A1}"/>
              </a:ext>
            </a:extLst>
          </p:cNvPr>
          <p:cNvCxnSpPr>
            <a:cxnSpLocks/>
          </p:cNvCxnSpPr>
          <p:nvPr/>
        </p:nvCxnSpPr>
        <p:spPr>
          <a:xfrm>
            <a:off x="457665" y="2815243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3BFB6BC3-A145-FE7A-A115-7FF56F7DF750}"/>
              </a:ext>
            </a:extLst>
          </p:cNvPr>
          <p:cNvCxnSpPr>
            <a:cxnSpLocks/>
          </p:cNvCxnSpPr>
          <p:nvPr/>
        </p:nvCxnSpPr>
        <p:spPr>
          <a:xfrm>
            <a:off x="457665" y="3311917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6" name="Agrupar 5">
            <a:extLst>
              <a:ext uri="{FF2B5EF4-FFF2-40B4-BE49-F238E27FC236}">
                <a16:creationId xmlns:a16="http://schemas.microsoft.com/office/drawing/2014/main" id="{5E6139BB-F438-3BA3-B901-30D1A940E029}"/>
              </a:ext>
            </a:extLst>
          </p:cNvPr>
          <p:cNvGrpSpPr/>
          <p:nvPr/>
        </p:nvGrpSpPr>
        <p:grpSpPr>
          <a:xfrm>
            <a:off x="8289653" y="301426"/>
            <a:ext cx="2756351" cy="576290"/>
            <a:chOff x="12434477" y="452137"/>
            <a:chExt cx="4134525" cy="864436"/>
          </a:xfrm>
        </p:grpSpPr>
        <p:pic>
          <p:nvPicPr>
            <p:cNvPr id="4" name="Imagem 3" descr="Ícone&#10;&#10;O conteúdo gerado por IA pode estar incorreto.">
              <a:extLst>
                <a:ext uri="{FF2B5EF4-FFF2-40B4-BE49-F238E27FC236}">
                  <a16:creationId xmlns:a16="http://schemas.microsoft.com/office/drawing/2014/main" id="{3DBE16C0-6580-1315-CFCA-0C1F69AEFDF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34477" y="452137"/>
              <a:ext cx="864436" cy="864436"/>
            </a:xfrm>
            <a:prstGeom prst="rect">
              <a:avLst/>
            </a:prstGeom>
          </p:spPr>
        </p:pic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84CFB042-B303-8B86-B27F-D9BC024108DF}"/>
                </a:ext>
              </a:extLst>
            </p:cNvPr>
            <p:cNvSpPr txBox="1"/>
            <p:nvPr/>
          </p:nvSpPr>
          <p:spPr>
            <a:xfrm>
              <a:off x="13413491" y="621483"/>
              <a:ext cx="3155511" cy="600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pt-BR" sz="2000" b="1">
                  <a:solidFill>
                    <a:prstClr val="black">
                      <a:lumMod val="50000"/>
                      <a:lumOff val="50000"/>
                    </a:prstClr>
                  </a:solidFill>
                  <a:latin typeface="Avenir Next LT Pro" panose="020B050402020202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Formulário</a:t>
              </a:r>
            </a:p>
          </p:txBody>
        </p:sp>
      </p:grpSp>
      <p:sp>
        <p:nvSpPr>
          <p:cNvPr id="9" name="Espaço Reservado para Texto 3">
            <a:extLst>
              <a:ext uri="{FF2B5EF4-FFF2-40B4-BE49-F238E27FC236}">
                <a16:creationId xmlns:a16="http://schemas.microsoft.com/office/drawing/2014/main" id="{B494F777-2D82-6421-8384-94D33957CC04}"/>
              </a:ext>
            </a:extLst>
          </p:cNvPr>
          <p:cNvSpPr txBox="1">
            <a:spLocks/>
          </p:cNvSpPr>
          <p:nvPr/>
        </p:nvSpPr>
        <p:spPr>
          <a:xfrm>
            <a:off x="1062060" y="3384281"/>
            <a:ext cx="9995904" cy="329882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67" b="1">
                <a:solidFill>
                  <a:prstClr val="black"/>
                </a:solidFill>
                <a:latin typeface="Aptos" panose="02110004020202020204"/>
              </a:rPr>
              <a:t>O que faz: </a:t>
            </a:r>
            <a:r>
              <a:rPr lang="pt-BR" sz="1867">
                <a:solidFill>
                  <a:prstClr val="black"/>
                </a:solidFill>
                <a:latin typeface="Aptos" panose="02110004020202020204"/>
              </a:rPr>
              <a:t> </a:t>
            </a:r>
            <a:endParaRPr lang="en-US" sz="1867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Recebe e valida dados cadastrais.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Analisa documentos anexados.</a:t>
            </a:r>
            <a:endParaRPr lang="pt-BR" sz="1600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Verifica a regularidade fiscal e cadastral em órgãos públicos.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Verifica se o fornecedor atende a todos os requisitos técnicos e financeiros.</a:t>
            </a:r>
            <a:endParaRPr lang="pt-BR" sz="1600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Gera um dossiê do fornecedor para análise do setor de compras.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Cria o registro do fornecedor no sistema ERP.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6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Envia confirmação ao fornecedor informando o status do cadastro. </a:t>
            </a:r>
            <a:endParaRPr lang="pt-BR" sz="1600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09C3BA2-AECC-5838-2B26-20CD6008C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34" y="1366907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560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Texto 2">
            <a:extLst>
              <a:ext uri="{FF2B5EF4-FFF2-40B4-BE49-F238E27FC236}">
                <a16:creationId xmlns:a16="http://schemas.microsoft.com/office/drawing/2014/main" id="{BA2FCCA5-4FDC-CC19-6240-17F088569BB0}"/>
              </a:ext>
            </a:extLst>
          </p:cNvPr>
          <p:cNvSpPr txBox="1">
            <a:spLocks/>
          </p:cNvSpPr>
          <p:nvPr/>
        </p:nvSpPr>
        <p:spPr>
          <a:xfrm>
            <a:off x="1098643" y="131627"/>
            <a:ext cx="7656483" cy="774327"/>
          </a:xfrm>
          <a:prstGeom prst="rect">
            <a:avLst/>
          </a:prstGeom>
        </p:spPr>
        <p:txBody>
          <a:bodyPr vert="horz" lIns="60960" tIns="30480" rIns="60960" bIns="30480" rtlCol="0" anchor="t">
            <a:normAutofit fontScale="92500" lnSpcReduction="20000"/>
          </a:bodyPr>
          <a:lstStyle>
            <a:lvl1pPr marL="171450" indent="-17145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1475" indent="-142875" algn="l" defTabSz="457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715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01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87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573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59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145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43100" indent="-114300" algn="l" defTabSz="457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BR" sz="240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Agente Inteligente:</a:t>
            </a:r>
            <a:br>
              <a:rPr lang="pt-BR" sz="2933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3733" b="1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Agente de Cadastro de Fornecedores</a:t>
            </a:r>
          </a:p>
        </p:txBody>
      </p: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81F3E609-A51A-8F62-12C1-0484CDBA1BB6}"/>
              </a:ext>
            </a:extLst>
          </p:cNvPr>
          <p:cNvGrpSpPr/>
          <p:nvPr/>
        </p:nvGrpSpPr>
        <p:grpSpPr>
          <a:xfrm>
            <a:off x="127720" y="1443916"/>
            <a:ext cx="2252619" cy="4190713"/>
            <a:chOff x="121917" y="1219199"/>
            <a:chExt cx="1689464" cy="3143035"/>
          </a:xfrm>
        </p:grpSpPr>
        <p:sp>
          <p:nvSpPr>
            <p:cNvPr id="63" name="Retângulo: Cantos Arredondados 62">
              <a:extLst>
                <a:ext uri="{FF2B5EF4-FFF2-40B4-BE49-F238E27FC236}">
                  <a16:creationId xmlns:a16="http://schemas.microsoft.com/office/drawing/2014/main" id="{F956A9E3-F27F-520F-2A19-C896A53548C9}"/>
                </a:ext>
              </a:extLst>
            </p:cNvPr>
            <p:cNvSpPr/>
            <p:nvPr/>
          </p:nvSpPr>
          <p:spPr>
            <a:xfrm>
              <a:off x="121918" y="1219199"/>
              <a:ext cx="1689463" cy="3117669"/>
            </a:xfrm>
            <a:prstGeom prst="roundRect">
              <a:avLst>
                <a:gd name="adj" fmla="val 5327"/>
              </a:avLst>
            </a:prstGeom>
            <a:solidFill>
              <a:srgbClr val="00B0F0">
                <a:lumMod val="20000"/>
                <a:lumOff val="80000"/>
              </a:srgbClr>
            </a:solidFill>
            <a:ln w="3175" cap="flat" cmpd="sng" algn="ctr">
              <a:solidFill>
                <a:srgbClr val="00B0F0">
                  <a:lumMod val="20000"/>
                  <a:lumOff val="8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64" name="Fluxograma: Dados Armazenados 63">
              <a:extLst>
                <a:ext uri="{FF2B5EF4-FFF2-40B4-BE49-F238E27FC236}">
                  <a16:creationId xmlns:a16="http://schemas.microsoft.com/office/drawing/2014/main" id="{58C14F29-AF61-7844-745D-F17E23FC3E7B}"/>
                </a:ext>
              </a:extLst>
            </p:cNvPr>
            <p:cNvSpPr/>
            <p:nvPr/>
          </p:nvSpPr>
          <p:spPr>
            <a:xfrm rot="16200000">
              <a:off x="917119" y="3467972"/>
              <a:ext cx="99060" cy="1689463"/>
            </a:xfrm>
            <a:prstGeom prst="flowChartOnlineStorage">
              <a:avLst/>
            </a:prstGeom>
            <a:solidFill>
              <a:srgbClr val="0070C0"/>
            </a:solidFill>
            <a:ln w="25400" cap="flat" cmpd="sng" algn="ctr">
              <a:solidFill>
                <a:srgbClr val="0070C0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65" name="Retângulo 64">
              <a:extLst>
                <a:ext uri="{FF2B5EF4-FFF2-40B4-BE49-F238E27FC236}">
                  <a16:creationId xmlns:a16="http://schemas.microsoft.com/office/drawing/2014/main" id="{0875C502-D7B6-7115-1918-A9CB5AA46BB2}"/>
                </a:ext>
              </a:extLst>
            </p:cNvPr>
            <p:cNvSpPr/>
            <p:nvPr/>
          </p:nvSpPr>
          <p:spPr>
            <a:xfrm>
              <a:off x="127849" y="1902826"/>
              <a:ext cx="1677600" cy="2334981"/>
            </a:xfrm>
            <a:prstGeom prst="rect">
              <a:avLst/>
            </a:prstGeom>
            <a:solidFill>
              <a:srgbClr val="FFFFFF"/>
            </a:solidFill>
            <a:ln w="25400" cap="flat" cmpd="sng" algn="ctr">
              <a:solidFill>
                <a:srgbClr val="00B0F0">
                  <a:lumMod val="20000"/>
                  <a:lumOff val="8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66" name="Elipse 65">
              <a:extLst>
                <a:ext uri="{FF2B5EF4-FFF2-40B4-BE49-F238E27FC236}">
                  <a16:creationId xmlns:a16="http://schemas.microsoft.com/office/drawing/2014/main" id="{AA1F7F56-85EA-D8C5-D517-4C8B943B4AF5}"/>
                </a:ext>
              </a:extLst>
            </p:cNvPr>
            <p:cNvSpPr/>
            <p:nvPr/>
          </p:nvSpPr>
          <p:spPr>
            <a:xfrm>
              <a:off x="177116" y="1399443"/>
              <a:ext cx="360000" cy="360000"/>
            </a:xfrm>
            <a:prstGeom prst="ellipse">
              <a:avLst/>
            </a:prstGeom>
            <a:solidFill>
              <a:srgbClr val="0070C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r>
                <a:rPr lang="pt-BR" sz="2400" b="1" kern="0">
                  <a:solidFill>
                    <a:srgbClr val="FFFFFF"/>
                  </a:solidFill>
                  <a:latin typeface="Avenir Next LT Pro" panose="020B0504020202020204" pitchFamily="34" charset="0"/>
                </a:rPr>
                <a:t>1</a:t>
              </a:r>
            </a:p>
          </p:txBody>
        </p:sp>
        <p:sp>
          <p:nvSpPr>
            <p:cNvPr id="67" name="CaixaDeTexto 66">
              <a:extLst>
                <a:ext uri="{FF2B5EF4-FFF2-40B4-BE49-F238E27FC236}">
                  <a16:creationId xmlns:a16="http://schemas.microsoft.com/office/drawing/2014/main" id="{02E8A4E9-203A-D6C5-E42C-F1CF261D6483}"/>
                </a:ext>
              </a:extLst>
            </p:cNvPr>
            <p:cNvSpPr txBox="1"/>
            <p:nvPr/>
          </p:nvSpPr>
          <p:spPr>
            <a:xfrm>
              <a:off x="444137" y="1317559"/>
              <a:ext cx="1210491" cy="500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9170">
                <a:defRPr/>
              </a:pPr>
              <a:r>
                <a:rPr lang="pt-BR" sz="18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Entrada e preparação</a:t>
              </a:r>
            </a:p>
          </p:txBody>
        </p:sp>
        <p:pic>
          <p:nvPicPr>
            <p:cNvPr id="68" name="Imagem 67">
              <a:extLst>
                <a:ext uri="{FF2B5EF4-FFF2-40B4-BE49-F238E27FC236}">
                  <a16:creationId xmlns:a16="http://schemas.microsoft.com/office/drawing/2014/main" id="{7EA2FE7D-234B-E672-A092-0E6D687912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4137" y="1939138"/>
              <a:ext cx="948932" cy="540000"/>
            </a:xfrm>
            <a:prstGeom prst="rect">
              <a:avLst/>
            </a:prstGeom>
          </p:spPr>
        </p:pic>
        <p:sp>
          <p:nvSpPr>
            <p:cNvPr id="69" name="CaixaDeTexto 68">
              <a:extLst>
                <a:ext uri="{FF2B5EF4-FFF2-40B4-BE49-F238E27FC236}">
                  <a16:creationId xmlns:a16="http://schemas.microsoft.com/office/drawing/2014/main" id="{16777411-0A09-F5E8-CD76-EAC23CE2D690}"/>
                </a:ext>
              </a:extLst>
            </p:cNvPr>
            <p:cNvSpPr txBox="1"/>
            <p:nvPr/>
          </p:nvSpPr>
          <p:spPr>
            <a:xfrm>
              <a:off x="121917" y="2541185"/>
              <a:ext cx="1677600" cy="1208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28594" indent="-228594" defTabSz="1219170">
                <a:buClr>
                  <a:srgbClr val="00B0F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70C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Classifica</a:t>
              </a:r>
              <a:r>
                <a:rPr lang="pt-BR" sz="14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os documentos</a:t>
              </a:r>
            </a:p>
            <a:p>
              <a:pPr defTabSz="1219170">
                <a:buClr>
                  <a:srgbClr val="00B0F0">
                    <a:lumMod val="20000"/>
                    <a:lumOff val="80000"/>
                  </a:srgbClr>
                </a:buClr>
                <a:defRPr/>
              </a:pPr>
              <a:endParaRPr lang="pt-BR" sz="533" kern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 defTabSz="1219170">
                <a:buClr>
                  <a:srgbClr val="00B0F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70C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Verifica</a:t>
              </a:r>
              <a:r>
                <a:rPr lang="pt-BR" sz="14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se são os documentos esperados</a:t>
              </a:r>
            </a:p>
            <a:p>
              <a:pPr defTabSz="1219170">
                <a:buClr>
                  <a:srgbClr val="00B0F0">
                    <a:lumMod val="20000"/>
                    <a:lumOff val="80000"/>
                  </a:srgbClr>
                </a:buClr>
                <a:defRPr/>
              </a:pPr>
              <a:endParaRPr lang="pt-BR" sz="533" kern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 defTabSz="1219170">
                <a:buClr>
                  <a:srgbClr val="00B0F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70C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Extrai os dados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dos documentos</a:t>
              </a:r>
            </a:p>
          </p:txBody>
        </p:sp>
      </p:grpSp>
      <p:grpSp>
        <p:nvGrpSpPr>
          <p:cNvPr id="70" name="Agrupar 69">
            <a:extLst>
              <a:ext uri="{FF2B5EF4-FFF2-40B4-BE49-F238E27FC236}">
                <a16:creationId xmlns:a16="http://schemas.microsoft.com/office/drawing/2014/main" id="{31904A77-17D8-8D64-1B53-0D58D6039DEC}"/>
              </a:ext>
            </a:extLst>
          </p:cNvPr>
          <p:cNvGrpSpPr/>
          <p:nvPr/>
        </p:nvGrpSpPr>
        <p:grpSpPr>
          <a:xfrm>
            <a:off x="2554260" y="1443916"/>
            <a:ext cx="2252619" cy="4190713"/>
            <a:chOff x="1944788" y="1219199"/>
            <a:chExt cx="1689464" cy="3143035"/>
          </a:xfrm>
        </p:grpSpPr>
        <p:sp>
          <p:nvSpPr>
            <p:cNvPr id="71" name="Retângulo: Cantos Arredondados 70">
              <a:extLst>
                <a:ext uri="{FF2B5EF4-FFF2-40B4-BE49-F238E27FC236}">
                  <a16:creationId xmlns:a16="http://schemas.microsoft.com/office/drawing/2014/main" id="{BCE0C89F-8A18-B872-B5AD-F9C4CA8C2BAB}"/>
                </a:ext>
              </a:extLst>
            </p:cNvPr>
            <p:cNvSpPr/>
            <p:nvPr/>
          </p:nvSpPr>
          <p:spPr>
            <a:xfrm>
              <a:off x="1944789" y="1219199"/>
              <a:ext cx="1689463" cy="3117669"/>
            </a:xfrm>
            <a:prstGeom prst="roundRect">
              <a:avLst>
                <a:gd name="adj" fmla="val 5327"/>
              </a:avLst>
            </a:prstGeom>
            <a:solidFill>
              <a:srgbClr val="00B050">
                <a:lumMod val="20000"/>
                <a:lumOff val="80000"/>
              </a:srgbClr>
            </a:solidFill>
            <a:ln w="3175" cap="flat" cmpd="sng" algn="ctr">
              <a:solidFill>
                <a:srgbClr val="00B0F0">
                  <a:lumMod val="20000"/>
                  <a:lumOff val="8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72" name="Fluxograma: Dados Armazenados 71">
              <a:extLst>
                <a:ext uri="{FF2B5EF4-FFF2-40B4-BE49-F238E27FC236}">
                  <a16:creationId xmlns:a16="http://schemas.microsoft.com/office/drawing/2014/main" id="{4C1EA1C3-AF6F-77CF-1BF5-423BCF303A8F}"/>
                </a:ext>
              </a:extLst>
            </p:cNvPr>
            <p:cNvSpPr/>
            <p:nvPr/>
          </p:nvSpPr>
          <p:spPr>
            <a:xfrm rot="16200000">
              <a:off x="2739990" y="3467972"/>
              <a:ext cx="99060" cy="1689463"/>
            </a:xfrm>
            <a:prstGeom prst="flowChartOnlineStorage">
              <a:avLst/>
            </a:prstGeom>
            <a:solidFill>
              <a:srgbClr val="00B050"/>
            </a:solidFill>
            <a:ln w="25400" cap="flat" cmpd="sng" algn="ctr">
              <a:solidFill>
                <a:srgbClr val="00B050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73" name="Retângulo 72">
              <a:extLst>
                <a:ext uri="{FF2B5EF4-FFF2-40B4-BE49-F238E27FC236}">
                  <a16:creationId xmlns:a16="http://schemas.microsoft.com/office/drawing/2014/main" id="{6170F037-78BD-F6AE-8D2B-574F5F0A8B62}"/>
                </a:ext>
              </a:extLst>
            </p:cNvPr>
            <p:cNvSpPr/>
            <p:nvPr/>
          </p:nvSpPr>
          <p:spPr>
            <a:xfrm>
              <a:off x="1950720" y="1902826"/>
              <a:ext cx="1677600" cy="2334981"/>
            </a:xfrm>
            <a:prstGeom prst="rect">
              <a:avLst/>
            </a:prstGeom>
            <a:solidFill>
              <a:srgbClr val="FFFFFF"/>
            </a:solidFill>
            <a:ln w="25400" cap="flat" cmpd="sng" algn="ctr">
              <a:solidFill>
                <a:srgbClr val="00B050">
                  <a:lumMod val="20000"/>
                  <a:lumOff val="8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endParaRPr lang="pt-BR" sz="2400" kern="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74" name="Elipse 73">
              <a:extLst>
                <a:ext uri="{FF2B5EF4-FFF2-40B4-BE49-F238E27FC236}">
                  <a16:creationId xmlns:a16="http://schemas.microsoft.com/office/drawing/2014/main" id="{2641B52C-4AC6-D953-47B8-F1A525CA6226}"/>
                </a:ext>
              </a:extLst>
            </p:cNvPr>
            <p:cNvSpPr/>
            <p:nvPr/>
          </p:nvSpPr>
          <p:spPr>
            <a:xfrm>
              <a:off x="1999987" y="1399443"/>
              <a:ext cx="360000" cy="360000"/>
            </a:xfrm>
            <a:prstGeom prst="ellipse">
              <a:avLst/>
            </a:prstGeom>
            <a:solidFill>
              <a:srgbClr val="00B05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1219170">
                <a:defRPr/>
              </a:pPr>
              <a:r>
                <a:rPr lang="pt-BR" sz="2400" b="1" kern="0">
                  <a:solidFill>
                    <a:srgbClr val="FFFFFF"/>
                  </a:solidFill>
                  <a:latin typeface="Avenir Next LT Pro" panose="020B0504020202020204" pitchFamily="34" charset="0"/>
                </a:rPr>
                <a:t>2</a:t>
              </a:r>
            </a:p>
          </p:txBody>
        </p:sp>
        <p:sp>
          <p:nvSpPr>
            <p:cNvPr id="75" name="CaixaDeTexto 74">
              <a:extLst>
                <a:ext uri="{FF2B5EF4-FFF2-40B4-BE49-F238E27FC236}">
                  <a16:creationId xmlns:a16="http://schemas.microsoft.com/office/drawing/2014/main" id="{AE3122AD-C905-2A19-C832-D76A577F422E}"/>
                </a:ext>
              </a:extLst>
            </p:cNvPr>
            <p:cNvSpPr txBox="1"/>
            <p:nvPr/>
          </p:nvSpPr>
          <p:spPr>
            <a:xfrm>
              <a:off x="2267008" y="1317559"/>
              <a:ext cx="1210491" cy="500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219170">
                <a:defRPr/>
              </a:pPr>
              <a:r>
                <a:rPr lang="pt-BR" sz="18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Análise e validação</a:t>
              </a: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661C3D09-EF8D-5D57-A20F-1DC2D87C50DA}"/>
                </a:ext>
              </a:extLst>
            </p:cNvPr>
            <p:cNvSpPr txBox="1"/>
            <p:nvPr/>
          </p:nvSpPr>
          <p:spPr>
            <a:xfrm>
              <a:off x="1944788" y="2541185"/>
              <a:ext cx="1677600" cy="1377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28594" indent="-228594" defTabSz="1219170">
                <a:buClr>
                  <a:srgbClr val="00B05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B05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Compara dados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</a:t>
              </a:r>
              <a:r>
                <a:rPr lang="pt-BR" sz="14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b="1" kern="0">
                  <a:solidFill>
                    <a:srgbClr val="00B05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verifica</a:t>
              </a:r>
              <a:r>
                <a:rPr lang="pt-BR" sz="14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consistência</a:t>
              </a:r>
            </a:p>
            <a:p>
              <a:pPr marL="228594" indent="-228594" defTabSz="1219170">
                <a:buClr>
                  <a:srgbClr val="00B05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endParaRPr lang="pt-BR" sz="533" kern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 defTabSz="1219170">
                <a:buClr>
                  <a:srgbClr val="00B05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B05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Interpreta</a:t>
              </a:r>
              <a:r>
                <a:rPr lang="pt-BR" sz="1467" b="1" kern="0">
                  <a:solidFill>
                    <a:srgbClr val="0070C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documentos e</a:t>
              </a:r>
              <a:r>
                <a:rPr lang="pt-BR" sz="1467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</a:t>
              </a:r>
              <a:r>
                <a:rPr lang="pt-BR" sz="1467" b="1" kern="0">
                  <a:solidFill>
                    <a:srgbClr val="00B05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avalia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regularidade fiscal</a:t>
              </a:r>
            </a:p>
            <a:p>
              <a:pPr marL="228594" indent="-228594" defTabSz="1219170">
                <a:buClr>
                  <a:srgbClr val="00B05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endParaRPr lang="pt-BR" sz="533" kern="0">
                <a:solidFill>
                  <a:prstClr val="black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 defTabSz="1219170">
                <a:buClr>
                  <a:srgbClr val="00B050">
                    <a:lumMod val="20000"/>
                    <a:lumOff val="80000"/>
                  </a:srgbClr>
                </a:buClr>
                <a:buFont typeface="Wingdings 3" panose="05040102010807070707" pitchFamily="18" charset="2"/>
                <a:buChar char="u"/>
                <a:defRPr/>
              </a:pPr>
              <a:r>
                <a:rPr lang="pt-BR" sz="1467" b="1" kern="0">
                  <a:solidFill>
                    <a:srgbClr val="00B05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Calcula saúde financeira </a:t>
              </a:r>
              <a:r>
                <a: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com base no balancete</a:t>
              </a:r>
            </a:p>
          </p:txBody>
        </p:sp>
        <p:pic>
          <p:nvPicPr>
            <p:cNvPr id="77" name="Imagem 76">
              <a:extLst>
                <a:ext uri="{FF2B5EF4-FFF2-40B4-BE49-F238E27FC236}">
                  <a16:creationId xmlns:a16="http://schemas.microsoft.com/office/drawing/2014/main" id="{4F445A68-905C-86FD-1C8D-29C6304D53A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38588" y="1939138"/>
              <a:ext cx="890000" cy="540000"/>
            </a:xfrm>
            <a:prstGeom prst="rect">
              <a:avLst/>
            </a:prstGeom>
          </p:spPr>
        </p:pic>
      </p:grpSp>
      <p:sp>
        <p:nvSpPr>
          <p:cNvPr id="78" name="Seta: para a Direita 77">
            <a:extLst>
              <a:ext uri="{FF2B5EF4-FFF2-40B4-BE49-F238E27FC236}">
                <a16:creationId xmlns:a16="http://schemas.microsoft.com/office/drawing/2014/main" id="{B0A9A0A4-1646-4AF4-7A1F-36CEC0D8A5C5}"/>
              </a:ext>
            </a:extLst>
          </p:cNvPr>
          <p:cNvSpPr/>
          <p:nvPr/>
        </p:nvSpPr>
        <p:spPr>
          <a:xfrm>
            <a:off x="2171335" y="2609419"/>
            <a:ext cx="718252" cy="426203"/>
          </a:xfrm>
          <a:prstGeom prst="rightArrow">
            <a:avLst/>
          </a:prstGeom>
          <a:solidFill>
            <a:srgbClr val="0070C0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1219170">
              <a:defRPr/>
            </a:pPr>
            <a:endParaRPr lang="pt-BR" sz="2400" kern="0">
              <a:solidFill>
                <a:srgbClr val="FFFFFF"/>
              </a:solidFill>
              <a:latin typeface="Calibri"/>
            </a:endParaRPr>
          </a:p>
        </p:txBody>
      </p:sp>
      <p:grpSp>
        <p:nvGrpSpPr>
          <p:cNvPr id="79" name="Agrupar 78">
            <a:extLst>
              <a:ext uri="{FF2B5EF4-FFF2-40B4-BE49-F238E27FC236}">
                <a16:creationId xmlns:a16="http://schemas.microsoft.com/office/drawing/2014/main" id="{5B28BE00-90EF-40E1-86B1-B426FE294203}"/>
              </a:ext>
            </a:extLst>
          </p:cNvPr>
          <p:cNvGrpSpPr/>
          <p:nvPr/>
        </p:nvGrpSpPr>
        <p:grpSpPr>
          <a:xfrm>
            <a:off x="4980800" y="1443915"/>
            <a:ext cx="2252619" cy="4190713"/>
            <a:chOff x="3767659" y="1219199"/>
            <a:chExt cx="1689464" cy="3143035"/>
          </a:xfrm>
        </p:grpSpPr>
        <p:grpSp>
          <p:nvGrpSpPr>
            <p:cNvPr id="80" name="Agrupar 79">
              <a:extLst>
                <a:ext uri="{FF2B5EF4-FFF2-40B4-BE49-F238E27FC236}">
                  <a16:creationId xmlns:a16="http://schemas.microsoft.com/office/drawing/2014/main" id="{02B31855-EADC-8B1C-EBA4-63B7189DF707}"/>
                </a:ext>
              </a:extLst>
            </p:cNvPr>
            <p:cNvGrpSpPr/>
            <p:nvPr/>
          </p:nvGrpSpPr>
          <p:grpSpPr>
            <a:xfrm>
              <a:off x="3767659" y="1219199"/>
              <a:ext cx="1689464" cy="3143035"/>
              <a:chOff x="1944788" y="1219199"/>
              <a:chExt cx="1689464" cy="3143035"/>
            </a:xfrm>
          </p:grpSpPr>
          <p:sp>
            <p:nvSpPr>
              <p:cNvPr id="82" name="Retângulo: Cantos Arredondados 81">
                <a:extLst>
                  <a:ext uri="{FF2B5EF4-FFF2-40B4-BE49-F238E27FC236}">
                    <a16:creationId xmlns:a16="http://schemas.microsoft.com/office/drawing/2014/main" id="{F08E7026-B27A-13D1-97BD-EF19F4643606}"/>
                  </a:ext>
                </a:extLst>
              </p:cNvPr>
              <p:cNvSpPr/>
              <p:nvPr/>
            </p:nvSpPr>
            <p:spPr>
              <a:xfrm>
                <a:off x="1944789" y="1219199"/>
                <a:ext cx="1689463" cy="3117669"/>
              </a:xfrm>
              <a:prstGeom prst="roundRect">
                <a:avLst>
                  <a:gd name="adj" fmla="val 5327"/>
                </a:avLst>
              </a:prstGeom>
              <a:solidFill>
                <a:srgbClr val="FFC000">
                  <a:lumMod val="20000"/>
                  <a:lumOff val="80000"/>
                </a:srgbClr>
              </a:solidFill>
              <a:ln w="3175" cap="flat" cmpd="sng" algn="ctr">
                <a:solidFill>
                  <a:srgbClr val="FFC000">
                    <a:lumMod val="20000"/>
                    <a:lumOff val="8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83" name="Fluxograma: Dados Armazenados 82">
                <a:extLst>
                  <a:ext uri="{FF2B5EF4-FFF2-40B4-BE49-F238E27FC236}">
                    <a16:creationId xmlns:a16="http://schemas.microsoft.com/office/drawing/2014/main" id="{B4A2F3F7-FEB7-196C-2BE7-64142744B7B3}"/>
                  </a:ext>
                </a:extLst>
              </p:cNvPr>
              <p:cNvSpPr/>
              <p:nvPr/>
            </p:nvSpPr>
            <p:spPr>
              <a:xfrm rot="16200000">
                <a:off x="2739990" y="3467972"/>
                <a:ext cx="99060" cy="1689463"/>
              </a:xfrm>
              <a:prstGeom prst="flowChartOnlineStorage">
                <a:avLst/>
              </a:prstGeom>
              <a:solidFill>
                <a:srgbClr val="FFC000"/>
              </a:solidFill>
              <a:ln w="25400" cap="flat" cmpd="sng" algn="ctr">
                <a:solidFill>
                  <a:srgbClr val="FFC000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84" name="Retângulo 83">
                <a:extLst>
                  <a:ext uri="{FF2B5EF4-FFF2-40B4-BE49-F238E27FC236}">
                    <a16:creationId xmlns:a16="http://schemas.microsoft.com/office/drawing/2014/main" id="{F80D0E82-900A-1564-2912-463F59D92FB0}"/>
                  </a:ext>
                </a:extLst>
              </p:cNvPr>
              <p:cNvSpPr/>
              <p:nvPr/>
            </p:nvSpPr>
            <p:spPr>
              <a:xfrm>
                <a:off x="1950720" y="1902826"/>
                <a:ext cx="1677600" cy="2334981"/>
              </a:xfrm>
              <a:prstGeom prst="rect">
                <a:avLst/>
              </a:prstGeom>
              <a:solidFill>
                <a:srgbClr val="FFFFFF"/>
              </a:solidFill>
              <a:ln w="25400" cap="flat" cmpd="sng" algn="ctr">
                <a:solidFill>
                  <a:srgbClr val="FFC000">
                    <a:lumMod val="20000"/>
                    <a:lumOff val="8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85" name="Elipse 84">
                <a:extLst>
                  <a:ext uri="{FF2B5EF4-FFF2-40B4-BE49-F238E27FC236}">
                    <a16:creationId xmlns:a16="http://schemas.microsoft.com/office/drawing/2014/main" id="{CA904F5A-10D9-8DBB-809B-094709D2FBB6}"/>
                  </a:ext>
                </a:extLst>
              </p:cNvPr>
              <p:cNvSpPr/>
              <p:nvPr/>
            </p:nvSpPr>
            <p:spPr>
              <a:xfrm>
                <a:off x="1999987" y="1399443"/>
                <a:ext cx="360000" cy="360000"/>
              </a:xfrm>
              <a:prstGeom prst="ellipse">
                <a:avLst/>
              </a:prstGeom>
              <a:solidFill>
                <a:srgbClr val="FFC000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r>
                  <a:rPr lang="pt-BR" sz="2400" b="1" kern="0">
                    <a:solidFill>
                      <a:srgbClr val="FFFFFF"/>
                    </a:solidFill>
                    <a:latin typeface="Avenir Next LT Pro" panose="020B0504020202020204" pitchFamily="34" charset="0"/>
                  </a:rPr>
                  <a:t>3</a:t>
                </a:r>
              </a:p>
            </p:txBody>
          </p:sp>
          <p:sp>
            <p:nvSpPr>
              <p:cNvPr id="86" name="CaixaDeTexto 85">
                <a:extLst>
                  <a:ext uri="{FF2B5EF4-FFF2-40B4-BE49-F238E27FC236}">
                    <a16:creationId xmlns:a16="http://schemas.microsoft.com/office/drawing/2014/main" id="{BD5FC99B-5293-044E-9FC2-9F019B315557}"/>
                  </a:ext>
                </a:extLst>
              </p:cNvPr>
              <p:cNvSpPr txBox="1"/>
              <p:nvPr/>
            </p:nvSpPr>
            <p:spPr>
              <a:xfrm>
                <a:off x="2304241" y="1425280"/>
                <a:ext cx="1210491" cy="284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219170">
                  <a:defRPr/>
                </a:pPr>
                <a:r>
                  <a:rPr lang="pt-BR" sz="1867" kern="0">
                    <a:solidFill>
                      <a:prstClr val="black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Decisão</a:t>
                </a:r>
              </a:p>
            </p:txBody>
          </p:sp>
          <p:sp>
            <p:nvSpPr>
              <p:cNvPr id="87" name="CaixaDeTexto 86">
                <a:extLst>
                  <a:ext uri="{FF2B5EF4-FFF2-40B4-BE49-F238E27FC236}">
                    <a16:creationId xmlns:a16="http://schemas.microsoft.com/office/drawing/2014/main" id="{35CEB20A-0925-25A7-30E5-A54F00639FB7}"/>
                  </a:ext>
                </a:extLst>
              </p:cNvPr>
              <p:cNvSpPr txBox="1"/>
              <p:nvPr/>
            </p:nvSpPr>
            <p:spPr>
              <a:xfrm>
                <a:off x="1944788" y="2541185"/>
                <a:ext cx="1677600" cy="1208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28594" indent="-228594" defTabSz="1219170">
                  <a:buClr>
                    <a:srgbClr val="FFC000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Gera documento </a:t>
                </a:r>
                <a:r>
                  <a:rPr lang="pt-BR" sz="1467" ker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estruturado do dossiê</a:t>
                </a:r>
              </a:p>
              <a:p>
                <a:pPr marL="228594" indent="-228594" defTabSz="1219170">
                  <a:buClr>
                    <a:srgbClr val="FFC000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endParaRPr lang="pt-BR" sz="533" kern="0">
                  <a:solidFill>
                    <a:srgbClr val="FFC00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pPr marL="228594" indent="-228594" defTabSz="1219170">
                  <a:buClr>
                    <a:srgbClr val="FFC000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Valida </a:t>
                </a:r>
                <a:r>
                  <a:rPr lang="pt-BR" sz="1467" ker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se fornecedor está habilitado.</a:t>
                </a:r>
              </a:p>
              <a:p>
                <a:pPr marL="228594" indent="-228594" defTabSz="1219170">
                  <a:buClr>
                    <a:srgbClr val="FFC000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endParaRPr lang="pt-BR" sz="533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pPr marL="228594" indent="-228594" defTabSz="1219170">
                  <a:buClr>
                    <a:srgbClr val="FFC000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kern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Caso análise negativa, </a:t>
                </a: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aciona comprador</a:t>
                </a:r>
                <a:endParaRPr lang="pt-BR" sz="1467" kern="0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pic>
          <p:nvPicPr>
            <p:cNvPr id="81" name="Imagem 80">
              <a:extLst>
                <a:ext uri="{FF2B5EF4-FFF2-40B4-BE49-F238E27FC236}">
                  <a16:creationId xmlns:a16="http://schemas.microsoft.com/office/drawing/2014/main" id="{8FF8BA72-40DC-CBEB-A79F-748016D8BC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27420" y="1959342"/>
              <a:ext cx="758077" cy="540000"/>
            </a:xfrm>
            <a:prstGeom prst="rect">
              <a:avLst/>
            </a:prstGeom>
          </p:spPr>
        </p:pic>
      </p:grpSp>
      <p:sp>
        <p:nvSpPr>
          <p:cNvPr id="88" name="Seta: para a Direita 87">
            <a:extLst>
              <a:ext uri="{FF2B5EF4-FFF2-40B4-BE49-F238E27FC236}">
                <a16:creationId xmlns:a16="http://schemas.microsoft.com/office/drawing/2014/main" id="{EE7A2FD9-A3AC-7DAC-8768-27E5109EB2A3}"/>
              </a:ext>
            </a:extLst>
          </p:cNvPr>
          <p:cNvSpPr/>
          <p:nvPr/>
        </p:nvSpPr>
        <p:spPr>
          <a:xfrm>
            <a:off x="4592531" y="2609419"/>
            <a:ext cx="718252" cy="426203"/>
          </a:xfrm>
          <a:prstGeom prst="rightArrow">
            <a:avLst/>
          </a:prstGeom>
          <a:solidFill>
            <a:srgbClr val="00B050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1219170">
              <a:defRPr/>
            </a:pPr>
            <a:endParaRPr lang="pt-BR" sz="2400" kern="0">
              <a:solidFill>
                <a:srgbClr val="FFFFFF"/>
              </a:solidFill>
              <a:latin typeface="Calibri"/>
            </a:endParaRPr>
          </a:p>
        </p:txBody>
      </p:sp>
      <p:grpSp>
        <p:nvGrpSpPr>
          <p:cNvPr id="89" name="Agrupar 88">
            <a:extLst>
              <a:ext uri="{FF2B5EF4-FFF2-40B4-BE49-F238E27FC236}">
                <a16:creationId xmlns:a16="http://schemas.microsoft.com/office/drawing/2014/main" id="{D6FDFC88-3AB6-6609-93E7-B14FD248B36C}"/>
              </a:ext>
            </a:extLst>
          </p:cNvPr>
          <p:cNvGrpSpPr/>
          <p:nvPr/>
        </p:nvGrpSpPr>
        <p:grpSpPr>
          <a:xfrm>
            <a:off x="7407340" y="1443916"/>
            <a:ext cx="2252619" cy="4190713"/>
            <a:chOff x="5590530" y="1219199"/>
            <a:chExt cx="1689464" cy="3143035"/>
          </a:xfrm>
        </p:grpSpPr>
        <p:grpSp>
          <p:nvGrpSpPr>
            <p:cNvPr id="90" name="Agrupar 89">
              <a:extLst>
                <a:ext uri="{FF2B5EF4-FFF2-40B4-BE49-F238E27FC236}">
                  <a16:creationId xmlns:a16="http://schemas.microsoft.com/office/drawing/2014/main" id="{E713198A-A3DC-24CB-6ACC-2E4A51D09066}"/>
                </a:ext>
              </a:extLst>
            </p:cNvPr>
            <p:cNvGrpSpPr/>
            <p:nvPr/>
          </p:nvGrpSpPr>
          <p:grpSpPr>
            <a:xfrm>
              <a:off x="5590530" y="1219199"/>
              <a:ext cx="1689464" cy="3143035"/>
              <a:chOff x="1944788" y="1219199"/>
              <a:chExt cx="1689464" cy="3143035"/>
            </a:xfrm>
          </p:grpSpPr>
          <p:sp>
            <p:nvSpPr>
              <p:cNvPr id="92" name="Retângulo: Cantos Arredondados 91">
                <a:extLst>
                  <a:ext uri="{FF2B5EF4-FFF2-40B4-BE49-F238E27FC236}">
                    <a16:creationId xmlns:a16="http://schemas.microsoft.com/office/drawing/2014/main" id="{11431105-A95C-59F2-BC1B-E632BCB10576}"/>
                  </a:ext>
                </a:extLst>
              </p:cNvPr>
              <p:cNvSpPr/>
              <p:nvPr/>
            </p:nvSpPr>
            <p:spPr>
              <a:xfrm>
                <a:off x="1944789" y="1219199"/>
                <a:ext cx="1689463" cy="3117669"/>
              </a:xfrm>
              <a:prstGeom prst="roundRect">
                <a:avLst>
                  <a:gd name="adj" fmla="val 5327"/>
                </a:avLst>
              </a:prstGeom>
              <a:solidFill>
                <a:srgbClr val="F19001">
                  <a:lumMod val="20000"/>
                  <a:lumOff val="80000"/>
                </a:srgbClr>
              </a:solidFill>
              <a:ln w="3175" cap="flat" cmpd="sng" algn="ctr">
                <a:solidFill>
                  <a:srgbClr val="FFC000">
                    <a:lumMod val="20000"/>
                    <a:lumOff val="8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93" name="Fluxograma: Dados Armazenados 92">
                <a:extLst>
                  <a:ext uri="{FF2B5EF4-FFF2-40B4-BE49-F238E27FC236}">
                    <a16:creationId xmlns:a16="http://schemas.microsoft.com/office/drawing/2014/main" id="{BD1B377A-333E-2E6A-0A7B-29CA83F5A2CA}"/>
                  </a:ext>
                </a:extLst>
              </p:cNvPr>
              <p:cNvSpPr/>
              <p:nvPr/>
            </p:nvSpPr>
            <p:spPr>
              <a:xfrm rot="16200000">
                <a:off x="2739990" y="3467972"/>
                <a:ext cx="99060" cy="1689463"/>
              </a:xfrm>
              <a:prstGeom prst="flowChartOnlineStorage">
                <a:avLst/>
              </a:prstGeom>
              <a:solidFill>
                <a:srgbClr val="F19001"/>
              </a:solidFill>
              <a:ln w="25400" cap="flat" cmpd="sng" algn="ctr">
                <a:solidFill>
                  <a:srgbClr val="F1900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94" name="Retângulo 93">
                <a:extLst>
                  <a:ext uri="{FF2B5EF4-FFF2-40B4-BE49-F238E27FC236}">
                    <a16:creationId xmlns:a16="http://schemas.microsoft.com/office/drawing/2014/main" id="{E0639BF0-F009-A2E8-1402-72761E682F1B}"/>
                  </a:ext>
                </a:extLst>
              </p:cNvPr>
              <p:cNvSpPr/>
              <p:nvPr/>
            </p:nvSpPr>
            <p:spPr>
              <a:xfrm>
                <a:off x="1950720" y="1902826"/>
                <a:ext cx="1677600" cy="2334981"/>
              </a:xfrm>
              <a:prstGeom prst="rect">
                <a:avLst/>
              </a:prstGeom>
              <a:solidFill>
                <a:srgbClr val="FFFFFF"/>
              </a:solidFill>
              <a:ln w="25400" cap="flat" cmpd="sng" algn="ctr">
                <a:solidFill>
                  <a:srgbClr val="F19001">
                    <a:lumMod val="20000"/>
                    <a:lumOff val="8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95" name="Elipse 94">
                <a:extLst>
                  <a:ext uri="{FF2B5EF4-FFF2-40B4-BE49-F238E27FC236}">
                    <a16:creationId xmlns:a16="http://schemas.microsoft.com/office/drawing/2014/main" id="{2B0C46A4-C4B4-4A6F-00A6-4B97D0F9ECB3}"/>
                  </a:ext>
                </a:extLst>
              </p:cNvPr>
              <p:cNvSpPr/>
              <p:nvPr/>
            </p:nvSpPr>
            <p:spPr>
              <a:xfrm>
                <a:off x="1999987" y="1399443"/>
                <a:ext cx="360000" cy="360000"/>
              </a:xfrm>
              <a:prstGeom prst="ellipse">
                <a:avLst/>
              </a:prstGeom>
              <a:solidFill>
                <a:srgbClr val="F19001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r>
                  <a:rPr lang="pt-BR" sz="2400" b="1" kern="0">
                    <a:solidFill>
                      <a:srgbClr val="FFFFFF"/>
                    </a:solidFill>
                    <a:latin typeface="Avenir Next LT Pro" panose="020B0504020202020204" pitchFamily="34" charset="0"/>
                  </a:rPr>
                  <a:t>4</a:t>
                </a:r>
              </a:p>
            </p:txBody>
          </p:sp>
          <p:sp>
            <p:nvSpPr>
              <p:cNvPr id="96" name="CaixaDeTexto 95">
                <a:extLst>
                  <a:ext uri="{FF2B5EF4-FFF2-40B4-BE49-F238E27FC236}">
                    <a16:creationId xmlns:a16="http://schemas.microsoft.com/office/drawing/2014/main" id="{198FC145-0BC4-3E71-D516-5DE5542DC1D3}"/>
                  </a:ext>
                </a:extLst>
              </p:cNvPr>
              <p:cNvSpPr txBox="1"/>
              <p:nvPr/>
            </p:nvSpPr>
            <p:spPr>
              <a:xfrm>
                <a:off x="2304241" y="1425280"/>
                <a:ext cx="1210491" cy="284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219170">
                  <a:defRPr/>
                </a:pPr>
                <a:r>
                  <a:rPr lang="pt-BR" sz="1867" kern="0">
                    <a:solidFill>
                      <a:prstClr val="black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Registro</a:t>
                </a:r>
              </a:p>
            </p:txBody>
          </p:sp>
          <p:sp>
            <p:nvSpPr>
              <p:cNvPr id="97" name="CaixaDeTexto 96">
                <a:extLst>
                  <a:ext uri="{FF2B5EF4-FFF2-40B4-BE49-F238E27FC236}">
                    <a16:creationId xmlns:a16="http://schemas.microsoft.com/office/drawing/2014/main" id="{4A6B31F4-5109-F105-0E83-C66C8924D5D6}"/>
                  </a:ext>
                </a:extLst>
              </p:cNvPr>
              <p:cNvSpPr txBox="1"/>
              <p:nvPr/>
            </p:nvSpPr>
            <p:spPr>
              <a:xfrm>
                <a:off x="1944788" y="2541185"/>
                <a:ext cx="1677600" cy="469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28594" indent="-228594" defTabSz="1219170">
                  <a:buClr>
                    <a:srgbClr val="F19001">
                      <a:lumMod val="20000"/>
                      <a:lumOff val="8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b="1" kern="0">
                    <a:solidFill>
                      <a:srgbClr val="F19001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Insere</a:t>
                </a: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 </a:t>
                </a:r>
                <a:r>
                  <a:rPr lang="pt-BR" sz="1467" ker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os dados do fornecedor no ERP</a:t>
                </a:r>
              </a:p>
              <a:p>
                <a:pPr marL="228594" indent="-228594" defTabSz="1219170">
                  <a:buClr>
                    <a:srgbClr val="F19001">
                      <a:lumMod val="20000"/>
                      <a:lumOff val="80000"/>
                    </a:srgbClr>
                  </a:buClr>
                  <a:buFont typeface="Arial" panose="020B0604020202020204" pitchFamily="34" charset="0"/>
                  <a:buChar char="•"/>
                  <a:defRPr/>
                </a:pPr>
                <a:endParaRPr lang="pt-BR" sz="533" kern="0">
                  <a:solidFill>
                    <a:srgbClr val="FFC00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pic>
          <p:nvPicPr>
            <p:cNvPr id="91" name="Imagem 90">
              <a:extLst>
                <a:ext uri="{FF2B5EF4-FFF2-40B4-BE49-F238E27FC236}">
                  <a16:creationId xmlns:a16="http://schemas.microsoft.com/office/drawing/2014/main" id="{4EFFC714-7635-3E05-F9D8-8BB6B51391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09900" y="1975055"/>
              <a:ext cx="844752" cy="540000"/>
            </a:xfrm>
            <a:prstGeom prst="rect">
              <a:avLst/>
            </a:prstGeom>
          </p:spPr>
        </p:pic>
      </p:grpSp>
      <p:sp>
        <p:nvSpPr>
          <p:cNvPr id="98" name="Seta: para a Direita 97">
            <a:extLst>
              <a:ext uri="{FF2B5EF4-FFF2-40B4-BE49-F238E27FC236}">
                <a16:creationId xmlns:a16="http://schemas.microsoft.com/office/drawing/2014/main" id="{904E70E3-9ADF-8BB9-48A0-59A0FFD17BCC}"/>
              </a:ext>
            </a:extLst>
          </p:cNvPr>
          <p:cNvSpPr/>
          <p:nvPr/>
        </p:nvSpPr>
        <p:spPr>
          <a:xfrm>
            <a:off x="7052170" y="2609419"/>
            <a:ext cx="718252" cy="426203"/>
          </a:xfrm>
          <a:prstGeom prst="rightArrow">
            <a:avLst/>
          </a:prstGeom>
          <a:solidFill>
            <a:srgbClr val="FFC000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1219170">
              <a:defRPr/>
            </a:pPr>
            <a:endParaRPr lang="pt-BR" sz="2400" kern="0">
              <a:solidFill>
                <a:srgbClr val="FFFFFF"/>
              </a:solidFill>
              <a:latin typeface="Calibri"/>
            </a:endParaRPr>
          </a:p>
        </p:txBody>
      </p:sp>
      <p:grpSp>
        <p:nvGrpSpPr>
          <p:cNvPr id="99" name="Agrupar 98">
            <a:extLst>
              <a:ext uri="{FF2B5EF4-FFF2-40B4-BE49-F238E27FC236}">
                <a16:creationId xmlns:a16="http://schemas.microsoft.com/office/drawing/2014/main" id="{FADA0710-8DE0-CE75-D923-8E5DADD70135}"/>
              </a:ext>
            </a:extLst>
          </p:cNvPr>
          <p:cNvGrpSpPr/>
          <p:nvPr/>
        </p:nvGrpSpPr>
        <p:grpSpPr>
          <a:xfrm>
            <a:off x="9833881" y="1443915"/>
            <a:ext cx="2252619" cy="4190713"/>
            <a:chOff x="7401538" y="1219199"/>
            <a:chExt cx="1689464" cy="3143035"/>
          </a:xfrm>
        </p:grpSpPr>
        <p:grpSp>
          <p:nvGrpSpPr>
            <p:cNvPr id="100" name="Agrupar 99">
              <a:extLst>
                <a:ext uri="{FF2B5EF4-FFF2-40B4-BE49-F238E27FC236}">
                  <a16:creationId xmlns:a16="http://schemas.microsoft.com/office/drawing/2014/main" id="{2D37147A-4A60-5652-0439-70FAF77009BE}"/>
                </a:ext>
              </a:extLst>
            </p:cNvPr>
            <p:cNvGrpSpPr/>
            <p:nvPr/>
          </p:nvGrpSpPr>
          <p:grpSpPr>
            <a:xfrm>
              <a:off x="7401538" y="1219199"/>
              <a:ext cx="1689464" cy="3143035"/>
              <a:chOff x="1944788" y="1219199"/>
              <a:chExt cx="1689464" cy="3143035"/>
            </a:xfrm>
          </p:grpSpPr>
          <p:sp>
            <p:nvSpPr>
              <p:cNvPr id="102" name="Retângulo: Cantos Arredondados 101">
                <a:extLst>
                  <a:ext uri="{FF2B5EF4-FFF2-40B4-BE49-F238E27FC236}">
                    <a16:creationId xmlns:a16="http://schemas.microsoft.com/office/drawing/2014/main" id="{27CCC13A-19F3-2E1F-496C-2949014830B9}"/>
                  </a:ext>
                </a:extLst>
              </p:cNvPr>
              <p:cNvSpPr/>
              <p:nvPr/>
            </p:nvSpPr>
            <p:spPr>
              <a:xfrm>
                <a:off x="1944789" y="1219199"/>
                <a:ext cx="1689463" cy="3117669"/>
              </a:xfrm>
              <a:prstGeom prst="roundRect">
                <a:avLst>
                  <a:gd name="adj" fmla="val 5327"/>
                </a:avLst>
              </a:prstGeom>
              <a:solidFill>
                <a:srgbClr val="F19001">
                  <a:lumMod val="60000"/>
                  <a:lumOff val="40000"/>
                </a:srgbClr>
              </a:solidFill>
              <a:ln w="3175" cap="flat" cmpd="sng" algn="ctr">
                <a:solidFill>
                  <a:srgbClr val="F19001">
                    <a:lumMod val="60000"/>
                    <a:lumOff val="4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103" name="Fluxograma: Dados Armazenados 102">
                <a:extLst>
                  <a:ext uri="{FF2B5EF4-FFF2-40B4-BE49-F238E27FC236}">
                    <a16:creationId xmlns:a16="http://schemas.microsoft.com/office/drawing/2014/main" id="{254D75A5-A3FA-7926-96E9-CD0DFB7C8853}"/>
                  </a:ext>
                </a:extLst>
              </p:cNvPr>
              <p:cNvSpPr/>
              <p:nvPr/>
            </p:nvSpPr>
            <p:spPr>
              <a:xfrm rot="16200000">
                <a:off x="2739990" y="3467972"/>
                <a:ext cx="99060" cy="1689463"/>
              </a:xfrm>
              <a:prstGeom prst="flowChartOnlineStorage">
                <a:avLst/>
              </a:prstGeom>
              <a:solidFill>
                <a:srgbClr val="FF6600"/>
              </a:solidFill>
              <a:ln w="25400" cap="flat" cmpd="sng" algn="ctr">
                <a:solidFill>
                  <a:srgbClr val="FF6600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104" name="Retângulo 103">
                <a:extLst>
                  <a:ext uri="{FF2B5EF4-FFF2-40B4-BE49-F238E27FC236}">
                    <a16:creationId xmlns:a16="http://schemas.microsoft.com/office/drawing/2014/main" id="{8490876A-4CA8-3C7E-42C1-CDCAF4382EB8}"/>
                  </a:ext>
                </a:extLst>
              </p:cNvPr>
              <p:cNvSpPr/>
              <p:nvPr/>
            </p:nvSpPr>
            <p:spPr>
              <a:xfrm>
                <a:off x="1950720" y="1902826"/>
                <a:ext cx="1677600" cy="2334981"/>
              </a:xfrm>
              <a:prstGeom prst="rect">
                <a:avLst/>
              </a:prstGeom>
              <a:solidFill>
                <a:srgbClr val="FFFFFF"/>
              </a:solidFill>
              <a:ln w="25400" cap="flat" cmpd="sng" algn="ctr">
                <a:solidFill>
                  <a:srgbClr val="F19001">
                    <a:lumMod val="60000"/>
                    <a:lumOff val="4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endParaRPr lang="pt-BR" sz="2400" kern="0">
                  <a:solidFill>
                    <a:srgbClr val="FFFFFF"/>
                  </a:solidFill>
                  <a:latin typeface="Calibri"/>
                </a:endParaRPr>
              </a:p>
            </p:txBody>
          </p:sp>
          <p:sp>
            <p:nvSpPr>
              <p:cNvPr id="105" name="Elipse 104">
                <a:extLst>
                  <a:ext uri="{FF2B5EF4-FFF2-40B4-BE49-F238E27FC236}">
                    <a16:creationId xmlns:a16="http://schemas.microsoft.com/office/drawing/2014/main" id="{DD8A222C-004F-B2AC-CEC6-EF0E259E0F53}"/>
                  </a:ext>
                </a:extLst>
              </p:cNvPr>
              <p:cNvSpPr/>
              <p:nvPr/>
            </p:nvSpPr>
            <p:spPr>
              <a:xfrm>
                <a:off x="1999987" y="1399443"/>
                <a:ext cx="360000" cy="360000"/>
              </a:xfrm>
              <a:prstGeom prst="ellipse">
                <a:avLst/>
              </a:prstGeom>
              <a:solidFill>
                <a:srgbClr val="FF6600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1219170">
                  <a:defRPr/>
                </a:pPr>
                <a:r>
                  <a:rPr lang="pt-BR" sz="2400" b="1" kern="0">
                    <a:solidFill>
                      <a:srgbClr val="FFFFFF"/>
                    </a:solidFill>
                    <a:latin typeface="Avenir Next LT Pro" panose="020B0504020202020204" pitchFamily="34" charset="0"/>
                  </a:rPr>
                  <a:t>5</a:t>
                </a:r>
              </a:p>
            </p:txBody>
          </p:sp>
          <p:sp>
            <p:nvSpPr>
              <p:cNvPr id="106" name="CaixaDeTexto 105">
                <a:extLst>
                  <a:ext uri="{FF2B5EF4-FFF2-40B4-BE49-F238E27FC236}">
                    <a16:creationId xmlns:a16="http://schemas.microsoft.com/office/drawing/2014/main" id="{FF9588E6-CB58-6FC8-B74E-21B1033FEE1A}"/>
                  </a:ext>
                </a:extLst>
              </p:cNvPr>
              <p:cNvSpPr txBox="1"/>
              <p:nvPr/>
            </p:nvSpPr>
            <p:spPr>
              <a:xfrm>
                <a:off x="2304241" y="1425280"/>
                <a:ext cx="1318147" cy="284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219170">
                  <a:defRPr/>
                </a:pPr>
                <a:r>
                  <a:rPr lang="pt-BR" sz="1867" kern="0">
                    <a:solidFill>
                      <a:prstClr val="black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Comunicação</a:t>
                </a:r>
              </a:p>
            </p:txBody>
          </p:sp>
          <p:sp>
            <p:nvSpPr>
              <p:cNvPr id="107" name="CaixaDeTexto 106">
                <a:extLst>
                  <a:ext uri="{FF2B5EF4-FFF2-40B4-BE49-F238E27FC236}">
                    <a16:creationId xmlns:a16="http://schemas.microsoft.com/office/drawing/2014/main" id="{7C877EB2-4AB8-8115-8C8D-7A0BEB46AFF1}"/>
                  </a:ext>
                </a:extLst>
              </p:cNvPr>
              <p:cNvSpPr txBox="1"/>
              <p:nvPr/>
            </p:nvSpPr>
            <p:spPr>
              <a:xfrm>
                <a:off x="1944788" y="2541185"/>
                <a:ext cx="1677600" cy="15468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28594" indent="-228594" defTabSz="1219170">
                  <a:buClr>
                    <a:srgbClr val="F19001">
                      <a:lumMod val="60000"/>
                      <a:lumOff val="4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b="1" kern="0">
                    <a:solidFill>
                      <a:srgbClr val="FF66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Conversa</a:t>
                </a: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 </a:t>
                </a:r>
                <a:r>
                  <a:rPr lang="pt-BR" sz="1467" ker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com fornecedor via WhatsApp para informar resultado da avaliação</a:t>
                </a:r>
              </a:p>
              <a:p>
                <a:pPr marL="228594" indent="-228594" defTabSz="1219170">
                  <a:buClr>
                    <a:srgbClr val="F19001">
                      <a:lumMod val="60000"/>
                      <a:lumOff val="4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endParaRPr lang="pt-BR" sz="533" kern="0">
                  <a:solidFill>
                    <a:srgbClr val="FFC00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pPr marL="228594" indent="-228594" defTabSz="1219170">
                  <a:buClr>
                    <a:srgbClr val="F19001">
                      <a:lumMod val="60000"/>
                      <a:lumOff val="40000"/>
                    </a:srgbClr>
                  </a:buClr>
                  <a:buFont typeface="Wingdings 3" panose="05040102010807070707" pitchFamily="18" charset="2"/>
                  <a:buChar char="u"/>
                  <a:defRPr/>
                </a:pPr>
                <a:r>
                  <a:rPr lang="pt-BR" sz="1467" b="1" kern="0">
                    <a:solidFill>
                      <a:srgbClr val="FF66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Encaminha</a:t>
                </a:r>
                <a:r>
                  <a:rPr lang="pt-BR" sz="1467" b="1" kern="0">
                    <a:solidFill>
                      <a:srgbClr val="FFC000"/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 </a:t>
                </a:r>
                <a:r>
                  <a:rPr lang="pt-BR" sz="1467" ker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e-mail para o comprador com o resultado da avaliação</a:t>
                </a:r>
              </a:p>
              <a:p>
                <a:pPr defTabSz="1219170">
                  <a:buClr>
                    <a:srgbClr val="F19001">
                      <a:lumMod val="60000"/>
                      <a:lumOff val="40000"/>
                    </a:srgbClr>
                  </a:buClr>
                  <a:defRPr/>
                </a:pPr>
                <a:endParaRPr lang="pt-BR" sz="533" kern="0">
                  <a:solidFill>
                    <a:prstClr val="black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</p:txBody>
          </p:sp>
        </p:grpSp>
        <p:pic>
          <p:nvPicPr>
            <p:cNvPr id="101" name="Imagem 100">
              <a:extLst>
                <a:ext uri="{FF2B5EF4-FFF2-40B4-BE49-F238E27FC236}">
                  <a16:creationId xmlns:a16="http://schemas.microsoft.com/office/drawing/2014/main" id="{3717916C-C2A5-9B6F-5E9C-C805043C1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811859" y="1991240"/>
              <a:ext cx="856957" cy="540000"/>
            </a:xfrm>
            <a:prstGeom prst="rect">
              <a:avLst/>
            </a:prstGeom>
          </p:spPr>
        </p:pic>
      </p:grpSp>
      <p:sp>
        <p:nvSpPr>
          <p:cNvPr id="108" name="Seta: para a Direita 107">
            <a:extLst>
              <a:ext uri="{FF2B5EF4-FFF2-40B4-BE49-F238E27FC236}">
                <a16:creationId xmlns:a16="http://schemas.microsoft.com/office/drawing/2014/main" id="{E1A99DF4-D6BC-9A68-5A6A-6425B1D702CD}"/>
              </a:ext>
            </a:extLst>
          </p:cNvPr>
          <p:cNvSpPr/>
          <p:nvPr/>
        </p:nvSpPr>
        <p:spPr>
          <a:xfrm>
            <a:off x="9451791" y="2609419"/>
            <a:ext cx="718252" cy="426203"/>
          </a:xfrm>
          <a:prstGeom prst="rightArrow">
            <a:avLst/>
          </a:prstGeom>
          <a:solidFill>
            <a:srgbClr val="F19001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1219170">
              <a:defRPr/>
            </a:pPr>
            <a:endParaRPr lang="pt-BR" sz="2400" kern="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B69E8D90-5A27-7F44-CC01-27D6CEBF4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0" y="2044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93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  <p:bldP spid="88" grpId="0" animBg="1"/>
      <p:bldP spid="98" grpId="0" animBg="1"/>
      <p:bldP spid="10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BC3659-97F6-F685-4403-A16E32839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ço Reservado para Texto 2">
            <a:extLst>
              <a:ext uri="{FF2B5EF4-FFF2-40B4-BE49-F238E27FC236}">
                <a16:creationId xmlns:a16="http://schemas.microsoft.com/office/drawing/2014/main" id="{5BBA796C-67FA-6BBE-892E-9A529171021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57665" y="306918"/>
            <a:ext cx="7607812" cy="774700"/>
          </a:xfrm>
          <a:prstGeom prst="rect">
            <a:avLst/>
          </a:prstGeom>
        </p:spPr>
        <p:txBody>
          <a:bodyPr vert="horz" lIns="60960" tIns="30480" rIns="60960" bIns="3048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pt-BR" sz="2400">
                <a:solidFill>
                  <a:srgbClr val="FFFFFF"/>
                </a:solidFill>
              </a:rPr>
              <a:t>Agente Inteligente:</a:t>
            </a:r>
            <a:br>
              <a:rPr lang="pt-BR" sz="2900"/>
            </a:br>
            <a:r>
              <a:rPr lang="pt-BR" sz="2900">
                <a:solidFill>
                  <a:srgbClr val="FFFFFF"/>
                </a:solidFill>
                <a:ea typeface="+mn-lt"/>
                <a:cs typeface="+mn-lt"/>
              </a:rPr>
              <a:t>Compra Automática de Pedidos de Pequenos Valores</a:t>
            </a:r>
            <a:endParaRPr lang="pt-BR" sz="3600">
              <a:solidFill>
                <a:srgbClr val="FFFFFF"/>
              </a:solidFill>
            </a:endParaRPr>
          </a:p>
        </p:txBody>
      </p:sp>
      <p:pic>
        <p:nvPicPr>
          <p:cNvPr id="20" name="Gráfico 19" descr="Claquete estrutura de tópicos">
            <a:extLst>
              <a:ext uri="{FF2B5EF4-FFF2-40B4-BE49-F238E27FC236}">
                <a16:creationId xmlns:a16="http://schemas.microsoft.com/office/drawing/2014/main" id="{CD6B5B49-1112-D324-AE13-D368480FFE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51" y="3314095"/>
            <a:ext cx="480000" cy="480000"/>
          </a:xfrm>
          <a:prstGeom prst="rect">
            <a:avLst/>
          </a:prstGeom>
        </p:spPr>
      </p:pic>
      <p:pic>
        <p:nvPicPr>
          <p:cNvPr id="16" name="Gráfico 15" descr="Alvo estrutura de tópicos">
            <a:extLst>
              <a:ext uri="{FF2B5EF4-FFF2-40B4-BE49-F238E27FC236}">
                <a16:creationId xmlns:a16="http://schemas.microsoft.com/office/drawing/2014/main" id="{AA483F85-378F-235D-8F6E-D3B7CEF135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43967" y="1338440"/>
            <a:ext cx="480000" cy="480000"/>
          </a:xfrm>
          <a:prstGeom prst="rect">
            <a:avLst/>
          </a:prstGeom>
        </p:spPr>
      </p:pic>
      <p:sp>
        <p:nvSpPr>
          <p:cNvPr id="25" name="Espaço Reservado para Texto 3">
            <a:extLst>
              <a:ext uri="{FF2B5EF4-FFF2-40B4-BE49-F238E27FC236}">
                <a16:creationId xmlns:a16="http://schemas.microsoft.com/office/drawing/2014/main" id="{8F64C2E7-56DC-F8DC-2250-0D182AE75198}"/>
              </a:ext>
            </a:extLst>
          </p:cNvPr>
          <p:cNvSpPr txBox="1">
            <a:spLocks/>
          </p:cNvSpPr>
          <p:nvPr/>
        </p:nvSpPr>
        <p:spPr>
          <a:xfrm>
            <a:off x="2123965" y="1328708"/>
            <a:ext cx="9139459" cy="59307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Objetivo: 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 </a:t>
            </a:r>
            <a:r>
              <a:rPr lang="pt-BR" sz="1851">
                <a:solidFill>
                  <a:prstClr val="black"/>
                </a:solidFill>
                <a:latin typeface="Aptos"/>
                <a:cs typeface="Segoe UI"/>
              </a:rPr>
              <a:t>Automatizar a validação, aprovação e criação de pedidos de compras de baixo valor, reduzindo tarefas manuais e garantindo conformidade com contratos e políticas internas.</a:t>
            </a:r>
          </a:p>
          <a:p>
            <a:pPr marL="0" indent="0" defTabSz="914377">
              <a:buNone/>
            </a:pPr>
            <a:endParaRPr lang="pt-BR" sz="1851">
              <a:solidFill>
                <a:prstClr val="black"/>
              </a:solidFill>
              <a:latin typeface="Aptos"/>
            </a:endParaRPr>
          </a:p>
          <a:p>
            <a:pPr marL="0" indent="0" defTabSz="914377">
              <a:buNone/>
            </a:pPr>
            <a:endParaRPr lang="pt-BR" sz="1851">
              <a:solidFill>
                <a:prstClr val="black"/>
              </a:solidFill>
              <a:latin typeface="Aptos"/>
            </a:endParaRPr>
          </a:p>
          <a:p>
            <a:pPr marL="0" indent="0" defTabSz="914377">
              <a:buNone/>
            </a:pPr>
            <a:endParaRPr lang="pt-BR" sz="1851" b="1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51" b="1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51" b="1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7D272F58-CF0B-2F02-1E6B-1E96830D3CBA}"/>
              </a:ext>
            </a:extLst>
          </p:cNvPr>
          <p:cNvGrpSpPr/>
          <p:nvPr/>
        </p:nvGrpSpPr>
        <p:grpSpPr>
          <a:xfrm>
            <a:off x="1716499" y="2124131"/>
            <a:ext cx="5072180" cy="480000"/>
            <a:chOff x="2507513" y="3175527"/>
            <a:chExt cx="7608270" cy="720000"/>
          </a:xfrm>
        </p:grpSpPr>
        <p:pic>
          <p:nvPicPr>
            <p:cNvPr id="28" name="Gráfico 27" descr="Crachá de funcionário estrutura de tópicos">
              <a:extLst>
                <a:ext uri="{FF2B5EF4-FFF2-40B4-BE49-F238E27FC236}">
                  <a16:creationId xmlns:a16="http://schemas.microsoft.com/office/drawing/2014/main" id="{6A5CA8C2-B232-107B-85C0-83D052ACF18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507513" y="3175527"/>
              <a:ext cx="720000" cy="720000"/>
            </a:xfrm>
            <a:prstGeom prst="rect">
              <a:avLst/>
            </a:prstGeom>
          </p:spPr>
        </p:pic>
        <p:sp>
          <p:nvSpPr>
            <p:cNvPr id="27" name="Espaço Reservado para Texto 3">
              <a:extLst>
                <a:ext uri="{FF2B5EF4-FFF2-40B4-BE49-F238E27FC236}">
                  <a16:creationId xmlns:a16="http://schemas.microsoft.com/office/drawing/2014/main" id="{BB9E0F9F-03D2-5C6E-3C25-4A319B1ACCF5}"/>
                </a:ext>
              </a:extLst>
            </p:cNvPr>
            <p:cNvSpPr txBox="1">
              <a:spLocks/>
            </p:cNvSpPr>
            <p:nvPr/>
          </p:nvSpPr>
          <p:spPr>
            <a:xfrm>
              <a:off x="3315328" y="3266436"/>
              <a:ext cx="6800455" cy="510766"/>
            </a:xfrm>
            <a:prstGeom prst="rect">
              <a:avLst/>
            </a:prstGeom>
          </p:spPr>
          <p:txBody>
            <a:bodyPr lIns="60960" tIns="30480" rIns="60960" bIns="30480" anchor="t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14377">
                <a:buNone/>
              </a:pPr>
              <a:r>
                <a:rPr lang="pt-BR" sz="1867" b="1">
                  <a:solidFill>
                    <a:prstClr val="black"/>
                  </a:solidFill>
                  <a:latin typeface="Aptos" panose="02110004020202020204"/>
                </a:rPr>
                <a:t>Área de Negócio: </a:t>
              </a:r>
              <a:r>
                <a:rPr lang="pt-BR" sz="1867">
                  <a:solidFill>
                    <a:prstClr val="black"/>
                  </a:solidFill>
                  <a:latin typeface="Aptos" panose="02110004020202020204"/>
                </a:rPr>
                <a:t>Suprimentos</a:t>
              </a:r>
            </a:p>
          </p:txBody>
        </p:sp>
      </p:grpSp>
      <p:sp>
        <p:nvSpPr>
          <p:cNvPr id="32" name="Espaço Reservado para Texto 3">
            <a:extLst>
              <a:ext uri="{FF2B5EF4-FFF2-40B4-BE49-F238E27FC236}">
                <a16:creationId xmlns:a16="http://schemas.microsoft.com/office/drawing/2014/main" id="{4218B2B5-3B0E-31D3-606B-2A526B5A8F04}"/>
              </a:ext>
            </a:extLst>
          </p:cNvPr>
          <p:cNvSpPr txBox="1">
            <a:spLocks/>
          </p:cNvSpPr>
          <p:nvPr/>
        </p:nvSpPr>
        <p:spPr>
          <a:xfrm>
            <a:off x="563851" y="2909693"/>
            <a:ext cx="10171643" cy="39995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Tecnologias: </a:t>
            </a:r>
            <a:r>
              <a:rPr lang="pt-BR" sz="1600">
                <a:solidFill>
                  <a:prstClr val="black"/>
                </a:solidFill>
                <a:latin typeface="Aptos" panose="02110004020202020204"/>
              </a:rPr>
              <a:t>IA Generativa, IDP, RPA, </a:t>
            </a:r>
            <a:r>
              <a:rPr lang="pt-BR" sz="1600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600">
                <a:solidFill>
                  <a:prstClr val="black"/>
                </a:solidFill>
                <a:latin typeface="Aptos" panose="02110004020202020204"/>
              </a:rPr>
              <a:t>, E-mail, API, Orquestração BPM e Repositório de conhecimento.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 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pic>
        <p:nvPicPr>
          <p:cNvPr id="24" name="Gráfico 23" descr="Foguete estrutura de tópicos">
            <a:extLst>
              <a:ext uri="{FF2B5EF4-FFF2-40B4-BE49-F238E27FC236}">
                <a16:creationId xmlns:a16="http://schemas.microsoft.com/office/drawing/2014/main" id="{FD2753D1-E2AE-AFC2-00A3-4B72C949FD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4893" y="2201073"/>
            <a:ext cx="498409" cy="471279"/>
          </a:xfrm>
          <a:prstGeom prst="rect">
            <a:avLst/>
          </a:prstGeom>
        </p:spPr>
      </p:pic>
      <p:sp>
        <p:nvSpPr>
          <p:cNvPr id="36" name="CaixaDeTexto 35">
            <a:extLst>
              <a:ext uri="{FF2B5EF4-FFF2-40B4-BE49-F238E27FC236}">
                <a16:creationId xmlns:a16="http://schemas.microsoft.com/office/drawing/2014/main" id="{5E86610F-276A-00E6-7EA4-EA435E9B82CA}"/>
              </a:ext>
            </a:extLst>
          </p:cNvPr>
          <p:cNvSpPr txBox="1"/>
          <p:nvPr/>
        </p:nvSpPr>
        <p:spPr>
          <a:xfrm>
            <a:off x="6789540" y="2122119"/>
            <a:ext cx="4668107" cy="346377"/>
          </a:xfrm>
          <a:prstGeom prst="rect">
            <a:avLst/>
          </a:prstGeom>
          <a:noFill/>
        </p:spPr>
        <p:txBody>
          <a:bodyPr wrap="square" lIns="60960" tIns="30480" rIns="60960" bIns="30480" anchor="t">
            <a:spAutoFit/>
          </a:bodyPr>
          <a:lstStyle/>
          <a:p>
            <a:pPr defTabSz="914377">
              <a:defRPr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Gatilho: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 </a:t>
            </a:r>
            <a:r>
              <a:rPr lang="pt-BR" sz="1600">
                <a:solidFill>
                  <a:prstClr val="black"/>
                </a:solidFill>
                <a:latin typeface="Aptos" panose="02110004020202020204"/>
              </a:rPr>
              <a:t>Solicitação realizada via formulário.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BF215222-8C56-99BE-23FB-50E94C0B7475}"/>
              </a:ext>
            </a:extLst>
          </p:cNvPr>
          <p:cNvCxnSpPr>
            <a:cxnSpLocks/>
          </p:cNvCxnSpPr>
          <p:nvPr/>
        </p:nvCxnSpPr>
        <p:spPr>
          <a:xfrm>
            <a:off x="457665" y="2815243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71682B1D-F970-D783-485E-BDF81C660194}"/>
              </a:ext>
            </a:extLst>
          </p:cNvPr>
          <p:cNvCxnSpPr>
            <a:cxnSpLocks/>
          </p:cNvCxnSpPr>
          <p:nvPr/>
        </p:nvCxnSpPr>
        <p:spPr>
          <a:xfrm>
            <a:off x="457665" y="3311917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Espaço Reservado para Texto 3">
            <a:extLst>
              <a:ext uri="{FF2B5EF4-FFF2-40B4-BE49-F238E27FC236}">
                <a16:creationId xmlns:a16="http://schemas.microsoft.com/office/drawing/2014/main" id="{E472DDD4-20B9-F2D5-BB9C-99E96179EB93}"/>
              </a:ext>
            </a:extLst>
          </p:cNvPr>
          <p:cNvSpPr txBox="1">
            <a:spLocks/>
          </p:cNvSpPr>
          <p:nvPr/>
        </p:nvSpPr>
        <p:spPr>
          <a:xfrm>
            <a:off x="1062060" y="3384281"/>
            <a:ext cx="9995904" cy="329882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 que faz: 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 </a:t>
            </a:r>
            <a:endParaRPr lang="en-US" sz="1851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Recebe e interpreta requisições de compras de pequenos valores.</a:t>
            </a: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Consulta contratos guarda‑chuva e catálogos para validar cobertura do item.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Verifica automaticamente critérios como valor limite e fornecedor homologado.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Solicita orçamentos a fornecedores pré‑qualificados por e‑mail ou API.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Analisa e compara propostas recebidas usando IA generativa.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Conduz uma segunda rodada automática de negociação quando necessário.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Seleciona o fornecedor mais adequado com base em regras definidas.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Cria o pedido no ERP via RPA e envia ao fornecedor.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Registra o processo, atualiza indicadores e notifica os responsáveis.</a:t>
            </a:r>
          </a:p>
          <a:p>
            <a:pPr marL="228594" indent="-228594" defTabSz="914377">
              <a:lnSpc>
                <a:spcPct val="100000"/>
              </a:lnSpc>
              <a:spcBef>
                <a:spcPts val="533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Responde as dúvidas do usuário referente aos pedidos realizados.</a:t>
            </a: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851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851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F73E80B1-7B0A-DFEF-1B15-DA5954D34D16}"/>
              </a:ext>
            </a:extLst>
          </p:cNvPr>
          <p:cNvGrpSpPr/>
          <p:nvPr/>
        </p:nvGrpSpPr>
        <p:grpSpPr>
          <a:xfrm>
            <a:off x="8289659" y="301426"/>
            <a:ext cx="2756352" cy="576290"/>
            <a:chOff x="12434477" y="452137"/>
            <a:chExt cx="4134525" cy="864436"/>
          </a:xfrm>
        </p:grpSpPr>
        <p:pic>
          <p:nvPicPr>
            <p:cNvPr id="4" name="Imagem 3" descr="Ícone&#10;&#10;O conteúdo gerado por IA pode estar incorreto.">
              <a:extLst>
                <a:ext uri="{FF2B5EF4-FFF2-40B4-BE49-F238E27FC236}">
                  <a16:creationId xmlns:a16="http://schemas.microsoft.com/office/drawing/2014/main" id="{EDF914E0-7299-0B78-7BD4-D3F314020CF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34477" y="452137"/>
              <a:ext cx="864436" cy="864436"/>
            </a:xfrm>
            <a:prstGeom prst="rect">
              <a:avLst/>
            </a:prstGeom>
          </p:spPr>
        </p:pic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E2917620-C037-D2C6-8632-CB85AF124F9F}"/>
                </a:ext>
              </a:extLst>
            </p:cNvPr>
            <p:cNvSpPr txBox="1"/>
            <p:nvPr/>
          </p:nvSpPr>
          <p:spPr>
            <a:xfrm>
              <a:off x="13413490" y="621483"/>
              <a:ext cx="3155512" cy="600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pt-BR" sz="2000" b="1">
                  <a:solidFill>
                    <a:prstClr val="black">
                      <a:lumMod val="50000"/>
                      <a:lumOff val="50000"/>
                    </a:prstClr>
                  </a:solidFill>
                  <a:latin typeface="Avenir Next LT Pro" panose="020B050402020202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Formulário</a:t>
              </a:r>
            </a:p>
          </p:txBody>
        </p:sp>
      </p:grpSp>
      <p:pic>
        <p:nvPicPr>
          <p:cNvPr id="15362" name="Picture 2">
            <a:extLst>
              <a:ext uri="{FF2B5EF4-FFF2-40B4-BE49-F238E27FC236}">
                <a16:creationId xmlns:a16="http://schemas.microsoft.com/office/drawing/2014/main" id="{31206BCD-5DD0-303F-ED7E-D007A99A1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96" y="1347919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52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673C5-C6B6-3224-2D82-53E63629E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ço Reservado para Texto 2">
            <a:extLst>
              <a:ext uri="{FF2B5EF4-FFF2-40B4-BE49-F238E27FC236}">
                <a16:creationId xmlns:a16="http://schemas.microsoft.com/office/drawing/2014/main" id="{A364DAE7-684A-8BBB-65C5-C1CF2A3A5548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57665" y="306918"/>
            <a:ext cx="7651692" cy="774700"/>
          </a:xfrm>
          <a:prstGeom prst="rect">
            <a:avLst/>
          </a:prstGeom>
        </p:spPr>
        <p:txBody>
          <a:bodyPr vert="horz" lIns="60960" tIns="30480" rIns="60960" bIns="30480" rtlCol="0" anchor="t">
            <a:normAutofit lnSpcReduction="10000"/>
          </a:bodyPr>
          <a:lstStyle/>
          <a:p>
            <a:pPr marL="0" indent="0">
              <a:buNone/>
            </a:pPr>
            <a:r>
              <a:rPr lang="pt-BR" sz="2400">
                <a:solidFill>
                  <a:srgbClr val="FFFFFF"/>
                </a:solidFill>
              </a:rPr>
              <a:t>Agente Inteligente:</a:t>
            </a:r>
            <a:br>
              <a:rPr lang="pt-BR" sz="2900"/>
            </a:br>
            <a:r>
              <a:rPr lang="pt-BR" sz="2900">
                <a:solidFill>
                  <a:srgbClr val="FFFFFF"/>
                </a:solidFill>
                <a:ea typeface="+mn-lt"/>
                <a:cs typeface="+mn-lt"/>
              </a:rPr>
              <a:t>Controle de EPI</a:t>
            </a:r>
            <a:endParaRPr lang="pt-BR" sz="3600">
              <a:solidFill>
                <a:srgbClr val="FFFFFF"/>
              </a:solidFill>
            </a:endParaRPr>
          </a:p>
        </p:txBody>
      </p:sp>
      <p:pic>
        <p:nvPicPr>
          <p:cNvPr id="20" name="Gráfico 19" descr="Claquete estrutura de tópicos">
            <a:extLst>
              <a:ext uri="{FF2B5EF4-FFF2-40B4-BE49-F238E27FC236}">
                <a16:creationId xmlns:a16="http://schemas.microsoft.com/office/drawing/2014/main" id="{8C4A9E5D-D6BE-4542-3AB0-C1B9AD4668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51" y="3314095"/>
            <a:ext cx="480000" cy="480000"/>
          </a:xfrm>
          <a:prstGeom prst="rect">
            <a:avLst/>
          </a:prstGeom>
        </p:spPr>
      </p:pic>
      <p:pic>
        <p:nvPicPr>
          <p:cNvPr id="16" name="Gráfico 15" descr="Alvo estrutura de tópicos">
            <a:extLst>
              <a:ext uri="{FF2B5EF4-FFF2-40B4-BE49-F238E27FC236}">
                <a16:creationId xmlns:a16="http://schemas.microsoft.com/office/drawing/2014/main" id="{99E53B04-94EA-14CC-DAE4-348D807750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43967" y="1338440"/>
            <a:ext cx="480000" cy="480000"/>
          </a:xfrm>
          <a:prstGeom prst="rect">
            <a:avLst/>
          </a:prstGeom>
        </p:spPr>
      </p:pic>
      <p:sp>
        <p:nvSpPr>
          <p:cNvPr id="25" name="Espaço Reservado para Texto 3">
            <a:extLst>
              <a:ext uri="{FF2B5EF4-FFF2-40B4-BE49-F238E27FC236}">
                <a16:creationId xmlns:a16="http://schemas.microsoft.com/office/drawing/2014/main" id="{02C9CFE6-5FC0-7122-50D5-0B16CF393430}"/>
              </a:ext>
            </a:extLst>
          </p:cNvPr>
          <p:cNvSpPr txBox="1">
            <a:spLocks/>
          </p:cNvSpPr>
          <p:nvPr/>
        </p:nvSpPr>
        <p:spPr>
          <a:xfrm>
            <a:off x="2123965" y="1328708"/>
            <a:ext cx="9139459" cy="59307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Objetivo: 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Gerenciar prazos de troca e retirada de Equipamentos de Proteção Individual (EPI), garantindo conformidade com normas internas e segurança do colaborador.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51" b="1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5C151613-FCDF-EE9B-A644-A995837056FF}"/>
              </a:ext>
            </a:extLst>
          </p:cNvPr>
          <p:cNvGrpSpPr/>
          <p:nvPr/>
        </p:nvGrpSpPr>
        <p:grpSpPr>
          <a:xfrm>
            <a:off x="1716499" y="2124131"/>
            <a:ext cx="5072180" cy="480000"/>
            <a:chOff x="2507513" y="3175527"/>
            <a:chExt cx="7608270" cy="720000"/>
          </a:xfrm>
        </p:grpSpPr>
        <p:pic>
          <p:nvPicPr>
            <p:cNvPr id="28" name="Gráfico 27" descr="Crachá de funcionário estrutura de tópicos">
              <a:extLst>
                <a:ext uri="{FF2B5EF4-FFF2-40B4-BE49-F238E27FC236}">
                  <a16:creationId xmlns:a16="http://schemas.microsoft.com/office/drawing/2014/main" id="{207432B7-0A00-CBAD-36D8-C8543C3D493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07513" y="3175527"/>
              <a:ext cx="720000" cy="720000"/>
            </a:xfrm>
            <a:prstGeom prst="rect">
              <a:avLst/>
            </a:prstGeom>
          </p:spPr>
        </p:pic>
        <p:sp>
          <p:nvSpPr>
            <p:cNvPr id="27" name="Espaço Reservado para Texto 3">
              <a:extLst>
                <a:ext uri="{FF2B5EF4-FFF2-40B4-BE49-F238E27FC236}">
                  <a16:creationId xmlns:a16="http://schemas.microsoft.com/office/drawing/2014/main" id="{57B0BED8-E5E9-3F05-70B5-1971555E1887}"/>
                </a:ext>
              </a:extLst>
            </p:cNvPr>
            <p:cNvSpPr txBox="1">
              <a:spLocks/>
            </p:cNvSpPr>
            <p:nvPr/>
          </p:nvSpPr>
          <p:spPr>
            <a:xfrm>
              <a:off x="3315328" y="3266436"/>
              <a:ext cx="6800455" cy="510766"/>
            </a:xfrm>
            <a:prstGeom prst="rect">
              <a:avLst/>
            </a:prstGeom>
          </p:spPr>
          <p:txBody>
            <a:bodyPr lIns="60960" tIns="30480" rIns="60960" bIns="30480" anchor="t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14377">
                <a:buNone/>
              </a:pPr>
              <a:r>
                <a:rPr lang="pt-BR" sz="1867" b="1">
                  <a:solidFill>
                    <a:prstClr val="black"/>
                  </a:solidFill>
                  <a:latin typeface="Aptos" panose="02110004020202020204"/>
                </a:rPr>
                <a:t>Área de Negócio: </a:t>
              </a:r>
              <a:r>
                <a:rPr lang="pt-BR" sz="1867">
                  <a:solidFill>
                    <a:prstClr val="black"/>
                  </a:solidFill>
                  <a:latin typeface="Aptos" panose="02110004020202020204"/>
                </a:rPr>
                <a:t>Suprimentos</a:t>
              </a:r>
            </a:p>
          </p:txBody>
        </p:sp>
      </p:grpSp>
      <p:sp>
        <p:nvSpPr>
          <p:cNvPr id="32" name="Espaço Reservado para Texto 3">
            <a:extLst>
              <a:ext uri="{FF2B5EF4-FFF2-40B4-BE49-F238E27FC236}">
                <a16:creationId xmlns:a16="http://schemas.microsoft.com/office/drawing/2014/main" id="{A6821A33-4762-0BBC-3473-6DE57DFAF03B}"/>
              </a:ext>
            </a:extLst>
          </p:cNvPr>
          <p:cNvSpPr txBox="1">
            <a:spLocks/>
          </p:cNvSpPr>
          <p:nvPr/>
        </p:nvSpPr>
        <p:spPr>
          <a:xfrm>
            <a:off x="563851" y="2909693"/>
            <a:ext cx="10171643" cy="39995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Tecnologias: 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IA Generativa, RPA, </a:t>
            </a:r>
            <a:r>
              <a:rPr lang="pt-BR" sz="1851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. 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A7050B22-0863-BF85-6339-8D5C67403ED1}"/>
              </a:ext>
            </a:extLst>
          </p:cNvPr>
          <p:cNvCxnSpPr>
            <a:cxnSpLocks/>
          </p:cNvCxnSpPr>
          <p:nvPr/>
        </p:nvCxnSpPr>
        <p:spPr>
          <a:xfrm>
            <a:off x="457665" y="2815243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771BBF90-49EB-332F-0840-C4AA473D6A56}"/>
              </a:ext>
            </a:extLst>
          </p:cNvPr>
          <p:cNvCxnSpPr>
            <a:cxnSpLocks/>
          </p:cNvCxnSpPr>
          <p:nvPr/>
        </p:nvCxnSpPr>
        <p:spPr>
          <a:xfrm>
            <a:off x="457665" y="3311917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Espaço Reservado para Texto 3">
            <a:extLst>
              <a:ext uri="{FF2B5EF4-FFF2-40B4-BE49-F238E27FC236}">
                <a16:creationId xmlns:a16="http://schemas.microsoft.com/office/drawing/2014/main" id="{8FE8F3FC-16D3-094E-2BA7-191B60CB534E}"/>
              </a:ext>
            </a:extLst>
          </p:cNvPr>
          <p:cNvSpPr txBox="1">
            <a:spLocks/>
          </p:cNvSpPr>
          <p:nvPr/>
        </p:nvSpPr>
        <p:spPr>
          <a:xfrm>
            <a:off x="1062060" y="3384281"/>
            <a:ext cx="9995904" cy="329882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 que faz: 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 </a:t>
            </a:r>
            <a:endParaRPr lang="en-US" sz="1851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Consulta no sistema ou planilha os prazos de validade dos EPIs dos colaboradores.</a:t>
            </a: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Identifica EPIs próximos do vencimento e gera lista de notificações.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Envia mensagem ao colaborador via </a:t>
            </a:r>
            <a:r>
              <a:rPr lang="pt-BR" sz="1400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  informando a necessidade de troca ou retirada.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Confirma disponibilidade do equipamento no estoque.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Caso não haja estoque, aciona automaticamente o processo de solicitação de compra via RPA.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Registra a retirada do EPI no sistema e atualiza histórico do colaborador.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Notifica o gestor em caso de não retirada dentro do prazo.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Gera relatórios periódicos sobre status dos EPIs e pendências.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851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EC1B972A-3C41-0FD6-A6D3-11EA94ECE9D7}"/>
              </a:ext>
            </a:extLst>
          </p:cNvPr>
          <p:cNvGrpSpPr/>
          <p:nvPr/>
        </p:nvGrpSpPr>
        <p:grpSpPr>
          <a:xfrm>
            <a:off x="8270973" y="2123749"/>
            <a:ext cx="2877995" cy="480000"/>
            <a:chOff x="9846139" y="3063703"/>
            <a:chExt cx="4316993" cy="720000"/>
          </a:xfrm>
        </p:grpSpPr>
        <p:pic>
          <p:nvPicPr>
            <p:cNvPr id="3" name="Gráfico 2" descr="Foguete estrutura de tópicos">
              <a:extLst>
                <a:ext uri="{FF2B5EF4-FFF2-40B4-BE49-F238E27FC236}">
                  <a16:creationId xmlns:a16="http://schemas.microsoft.com/office/drawing/2014/main" id="{E68CFC4E-4C51-A785-1240-E1BA6ACD74A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46139" y="3063703"/>
              <a:ext cx="720000" cy="720000"/>
            </a:xfrm>
            <a:prstGeom prst="rect">
              <a:avLst/>
            </a:prstGeom>
          </p:spPr>
        </p:pic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7675F878-3FA5-D232-1D39-3219DC86D046}"/>
                </a:ext>
              </a:extLst>
            </p:cNvPr>
            <p:cNvSpPr txBox="1"/>
            <p:nvPr/>
          </p:nvSpPr>
          <p:spPr>
            <a:xfrm>
              <a:off x="10653414" y="3196946"/>
              <a:ext cx="3509718" cy="565732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defTabSz="609615">
                <a:defRPr/>
              </a:pPr>
              <a:r>
                <a:rPr lang="pt-BR" sz="1851" b="1">
                  <a:solidFill>
                    <a:prstClr val="black"/>
                  </a:solidFill>
                  <a:latin typeface="Avenir Next LT Pro"/>
                </a:rPr>
                <a:t>Gatilho: </a:t>
              </a:r>
              <a:r>
                <a:rPr lang="pt-BR" sz="1851">
                  <a:solidFill>
                    <a:prstClr val="black"/>
                  </a:solidFill>
                  <a:latin typeface="Avenir Next LT Pro"/>
                </a:rPr>
                <a:t>Temporal</a:t>
              </a:r>
              <a:endParaRPr lang="pt-BR" sz="1867">
                <a:solidFill>
                  <a:prstClr val="black"/>
                </a:solidFill>
                <a:latin typeface="Avenir Next LT Pro"/>
              </a:endParaRPr>
            </a:p>
          </p:txBody>
        </p:sp>
      </p:grpSp>
      <p:pic>
        <p:nvPicPr>
          <p:cNvPr id="11" name="Gráfico 10">
            <a:extLst>
              <a:ext uri="{FF2B5EF4-FFF2-40B4-BE49-F238E27FC236}">
                <a16:creationId xmlns:a16="http://schemas.microsoft.com/office/drawing/2014/main" id="{4B333655-E3AB-0F12-BD9E-E4B8C35DB0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8264413" y="248646"/>
            <a:ext cx="672340" cy="672340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04E2AC51-76FF-6E7C-7491-21623DC36CE8}"/>
              </a:ext>
            </a:extLst>
          </p:cNvPr>
          <p:cNvSpPr txBox="1"/>
          <p:nvPr/>
        </p:nvSpPr>
        <p:spPr>
          <a:xfrm>
            <a:off x="8942328" y="414323"/>
            <a:ext cx="21036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/>
            <a:r>
              <a:rPr lang="pt-BR" sz="2000" b="1">
                <a:solidFill>
                  <a:prstClr val="black">
                    <a:lumMod val="50000"/>
                    <a:lumOff val="50000"/>
                  </a:prstClr>
                </a:solidFill>
                <a:latin typeface="Avenir Next LT Pro" panose="020B05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Temporal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221AE62-3B80-7D3A-B43A-7FAD079EF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6" y="1376300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94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A44B8-6C9B-B2E3-0D32-655C8EE74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ço Reservado para Texto 2">
            <a:extLst>
              <a:ext uri="{FF2B5EF4-FFF2-40B4-BE49-F238E27FC236}">
                <a16:creationId xmlns:a16="http://schemas.microsoft.com/office/drawing/2014/main" id="{9DA737BB-F267-4B47-7D94-5DAFD1724262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07440" y="300161"/>
            <a:ext cx="7687609" cy="62864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pt-BR" sz="2400">
                <a:solidFill>
                  <a:schemeClr val="bg1"/>
                </a:solidFill>
              </a:rPr>
              <a:t>Agente Inteligente:</a:t>
            </a:r>
            <a:br>
              <a:rPr lang="pt-BR" sz="2900"/>
            </a:br>
            <a:r>
              <a:rPr lang="pt-BR" sz="3200">
                <a:solidFill>
                  <a:schemeClr val="bg1"/>
                </a:solidFill>
              </a:rPr>
              <a:t>Agente de Devolução de Produtos </a:t>
            </a:r>
            <a:endParaRPr lang="pt-BR" sz="3600">
              <a:solidFill>
                <a:schemeClr val="bg1"/>
              </a:solidFill>
            </a:endParaRPr>
          </a:p>
        </p:txBody>
      </p:sp>
      <p:pic>
        <p:nvPicPr>
          <p:cNvPr id="20" name="Gráfico 19" descr="Claquete estrutura de tópicos">
            <a:extLst>
              <a:ext uri="{FF2B5EF4-FFF2-40B4-BE49-F238E27FC236}">
                <a16:creationId xmlns:a16="http://schemas.microsoft.com/office/drawing/2014/main" id="{0039563F-7080-B1E3-D00E-9E4A487F44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7439" y="3208419"/>
            <a:ext cx="523147" cy="480000"/>
          </a:xfrm>
          <a:prstGeom prst="rect">
            <a:avLst/>
          </a:prstGeom>
        </p:spPr>
      </p:pic>
      <p:pic>
        <p:nvPicPr>
          <p:cNvPr id="16" name="Gráfico 15" descr="Alvo estrutura de tópicos">
            <a:extLst>
              <a:ext uri="{FF2B5EF4-FFF2-40B4-BE49-F238E27FC236}">
                <a16:creationId xmlns:a16="http://schemas.microsoft.com/office/drawing/2014/main" id="{1B451EE9-6EE9-3709-45CD-EEF052D5B9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43967" y="1338440"/>
            <a:ext cx="480000" cy="480000"/>
          </a:xfrm>
          <a:prstGeom prst="rect">
            <a:avLst/>
          </a:prstGeom>
        </p:spPr>
      </p:pic>
      <p:sp>
        <p:nvSpPr>
          <p:cNvPr id="25" name="Espaço Reservado para Texto 3">
            <a:extLst>
              <a:ext uri="{FF2B5EF4-FFF2-40B4-BE49-F238E27FC236}">
                <a16:creationId xmlns:a16="http://schemas.microsoft.com/office/drawing/2014/main" id="{DB87DB5A-BD42-C741-6F12-A9247402D64B}"/>
              </a:ext>
            </a:extLst>
          </p:cNvPr>
          <p:cNvSpPr txBox="1">
            <a:spLocks/>
          </p:cNvSpPr>
          <p:nvPr/>
        </p:nvSpPr>
        <p:spPr>
          <a:xfrm>
            <a:off x="2123965" y="1328708"/>
            <a:ext cx="9139459" cy="59307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Objetivo: </a:t>
            </a:r>
            <a:r>
              <a:rPr lang="pt-BR" sz="1867">
                <a:solidFill>
                  <a:prstClr val="black"/>
                </a:solidFill>
                <a:latin typeface="Aptos" panose="02110004020202020204"/>
              </a:rPr>
              <a:t>Gerenciar solicitações de devolução, cancelamento ou desistência dentro do prazo legal de 7 dias, automatizando todo o fluxo operacional e o contato com o cliente.</a:t>
            </a:r>
          </a:p>
          <a:p>
            <a:pPr marL="0" indent="0" defTabSz="914377">
              <a:buNone/>
            </a:pPr>
            <a:r>
              <a:rPr lang="pt-BR" sz="1600">
                <a:solidFill>
                  <a:prstClr val="black"/>
                </a:solidFill>
                <a:latin typeface="Aptos" panose="02110004020202020204"/>
              </a:rPr>
              <a:t>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51" b="1">
              <a:solidFill>
                <a:prstClr val="black"/>
              </a:solidFill>
              <a:latin typeface="Aptos" panose="02110004020202020204"/>
            </a:endParaRPr>
          </a:p>
          <a:p>
            <a:pPr marL="0" indent="0" defTabSz="914377">
              <a:buNone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C7364442-DA62-F26B-6E6C-B48AF0811F15}"/>
              </a:ext>
            </a:extLst>
          </p:cNvPr>
          <p:cNvGrpSpPr/>
          <p:nvPr/>
        </p:nvGrpSpPr>
        <p:grpSpPr>
          <a:xfrm>
            <a:off x="1671675" y="2000905"/>
            <a:ext cx="5072180" cy="480000"/>
            <a:chOff x="2507513" y="3001357"/>
            <a:chExt cx="7608270" cy="720000"/>
          </a:xfrm>
        </p:grpSpPr>
        <p:pic>
          <p:nvPicPr>
            <p:cNvPr id="28" name="Gráfico 27" descr="Crachá de funcionário estrutura de tópicos">
              <a:extLst>
                <a:ext uri="{FF2B5EF4-FFF2-40B4-BE49-F238E27FC236}">
                  <a16:creationId xmlns:a16="http://schemas.microsoft.com/office/drawing/2014/main" id="{F51A560F-C959-A46B-A996-23B743579C3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507513" y="3001357"/>
              <a:ext cx="720000" cy="720000"/>
            </a:xfrm>
            <a:prstGeom prst="rect">
              <a:avLst/>
            </a:prstGeom>
          </p:spPr>
        </p:pic>
        <p:sp>
          <p:nvSpPr>
            <p:cNvPr id="27" name="Espaço Reservado para Texto 3">
              <a:extLst>
                <a:ext uri="{FF2B5EF4-FFF2-40B4-BE49-F238E27FC236}">
                  <a16:creationId xmlns:a16="http://schemas.microsoft.com/office/drawing/2014/main" id="{26961AD0-1B0B-F33F-CCB4-325E65ADF6DC}"/>
                </a:ext>
              </a:extLst>
            </p:cNvPr>
            <p:cNvSpPr txBox="1">
              <a:spLocks/>
            </p:cNvSpPr>
            <p:nvPr/>
          </p:nvSpPr>
          <p:spPr>
            <a:xfrm>
              <a:off x="3315328" y="3182392"/>
              <a:ext cx="6800455" cy="510766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14377">
                <a:buNone/>
              </a:pPr>
              <a:r>
                <a:rPr lang="pt-BR" sz="1867" b="1">
                  <a:solidFill>
                    <a:prstClr val="black"/>
                  </a:solidFill>
                  <a:latin typeface="Aptos" panose="02110004020202020204"/>
                </a:rPr>
                <a:t>Área de Negócio: </a:t>
              </a:r>
              <a:r>
                <a:rPr lang="pt-BR" sz="1867">
                  <a:solidFill>
                    <a:prstClr val="black"/>
                  </a:solidFill>
                  <a:latin typeface="Aptos" panose="02110004020202020204"/>
                </a:rPr>
                <a:t>Atendimento</a:t>
              </a:r>
            </a:p>
          </p:txBody>
        </p:sp>
      </p:grpSp>
      <p:sp>
        <p:nvSpPr>
          <p:cNvPr id="32" name="Espaço Reservado para Texto 3">
            <a:extLst>
              <a:ext uri="{FF2B5EF4-FFF2-40B4-BE49-F238E27FC236}">
                <a16:creationId xmlns:a16="http://schemas.microsoft.com/office/drawing/2014/main" id="{44016F72-157D-50BD-3861-DD99033B646D}"/>
              </a:ext>
            </a:extLst>
          </p:cNvPr>
          <p:cNvSpPr txBox="1">
            <a:spLocks/>
          </p:cNvSpPr>
          <p:nvPr/>
        </p:nvSpPr>
        <p:spPr>
          <a:xfrm>
            <a:off x="563851" y="2812933"/>
            <a:ext cx="10171643" cy="39995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Tecnologias: 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 </a:t>
            </a:r>
            <a:r>
              <a:rPr lang="pt-BR" sz="1851" err="1">
                <a:solidFill>
                  <a:prstClr val="black"/>
                </a:solidFill>
                <a:latin typeface="Aptos" panose="02110004020202020204"/>
              </a:rPr>
              <a:t>GenIA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, </a:t>
            </a:r>
            <a:r>
              <a:rPr lang="pt-BR" sz="1851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851">
                <a:solidFill>
                  <a:prstClr val="black"/>
                </a:solidFill>
                <a:latin typeface="Aptos" panose="02110004020202020204"/>
              </a:rPr>
              <a:t>, Visão Computacional.</a:t>
            </a:r>
          </a:p>
          <a:p>
            <a:pPr marL="0" indent="0" defTabSz="914377">
              <a:buNone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02C311CE-2BCC-CA62-DF99-01A70ED4AFF3}"/>
              </a:ext>
            </a:extLst>
          </p:cNvPr>
          <p:cNvGrpSpPr/>
          <p:nvPr/>
        </p:nvGrpSpPr>
        <p:grpSpPr>
          <a:xfrm>
            <a:off x="6564093" y="2042470"/>
            <a:ext cx="2571339" cy="480000"/>
            <a:chOff x="9846139" y="3063703"/>
            <a:chExt cx="3857008" cy="720000"/>
          </a:xfrm>
        </p:grpSpPr>
        <p:pic>
          <p:nvPicPr>
            <p:cNvPr id="24" name="Gráfico 23" descr="Foguete estrutura de tópicos">
              <a:extLst>
                <a:ext uri="{FF2B5EF4-FFF2-40B4-BE49-F238E27FC236}">
                  <a16:creationId xmlns:a16="http://schemas.microsoft.com/office/drawing/2014/main" id="{9BE4FC0D-EDA4-C181-0087-23A650AE6D2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846139" y="3063703"/>
              <a:ext cx="720000" cy="720000"/>
            </a:xfrm>
            <a:prstGeom prst="rect">
              <a:avLst/>
            </a:prstGeom>
          </p:spPr>
        </p:pic>
        <p:sp>
          <p:nvSpPr>
            <p:cNvPr id="36" name="CaixaDeTexto 35">
              <a:extLst>
                <a:ext uri="{FF2B5EF4-FFF2-40B4-BE49-F238E27FC236}">
                  <a16:creationId xmlns:a16="http://schemas.microsoft.com/office/drawing/2014/main" id="{1ED23B3B-BA66-81E6-2E24-C44224B528CE}"/>
                </a:ext>
              </a:extLst>
            </p:cNvPr>
            <p:cNvSpPr txBox="1"/>
            <p:nvPr/>
          </p:nvSpPr>
          <p:spPr>
            <a:xfrm>
              <a:off x="10653415" y="3196947"/>
              <a:ext cx="3049732" cy="5694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609615">
                <a:defRPr/>
              </a:pPr>
              <a:r>
                <a:rPr lang="pt-BR" sz="1867" b="1">
                  <a:solidFill>
                    <a:prstClr val="black"/>
                  </a:solidFill>
                  <a:latin typeface="Avenir Next LT Pro"/>
                </a:rPr>
                <a:t>Gatilho: </a:t>
              </a:r>
              <a:r>
                <a:rPr lang="pt-BR" sz="1867">
                  <a:solidFill>
                    <a:prstClr val="black"/>
                  </a:solidFill>
                  <a:latin typeface="Avenir Next LT Pro"/>
                </a:rPr>
                <a:t>Chat</a:t>
              </a:r>
            </a:p>
          </p:txBody>
        </p:sp>
      </p:grp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59941E25-90CC-95AC-04E8-99B96C57B4FD}"/>
              </a:ext>
            </a:extLst>
          </p:cNvPr>
          <p:cNvCxnSpPr>
            <a:cxnSpLocks/>
          </p:cNvCxnSpPr>
          <p:nvPr/>
        </p:nvCxnSpPr>
        <p:spPr>
          <a:xfrm>
            <a:off x="457665" y="2679779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Espaço Reservado para Texto 3">
            <a:extLst>
              <a:ext uri="{FF2B5EF4-FFF2-40B4-BE49-F238E27FC236}">
                <a16:creationId xmlns:a16="http://schemas.microsoft.com/office/drawing/2014/main" id="{D2C0F8F4-B525-1753-123F-6C9D8C33610B}"/>
              </a:ext>
            </a:extLst>
          </p:cNvPr>
          <p:cNvSpPr txBox="1">
            <a:spLocks/>
          </p:cNvSpPr>
          <p:nvPr/>
        </p:nvSpPr>
        <p:spPr>
          <a:xfrm>
            <a:off x="883237" y="3307132"/>
            <a:ext cx="10380188" cy="272732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 que faz: 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Recebe solicitações de devolução enviadas por clientes via e-mail, </a:t>
            </a:r>
            <a:r>
              <a:rPr lang="pt-BR" sz="1400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, ou portal.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Analisa fotos do produto utilizando visão computacional para validar estado e conformidade com a política de devolução.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Interpreta mensagens do cliente com IA Generativa para identificar o motivo e verificar elegibilidade.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Consulta sistemas internos (ERP/OMS/CRM) via RPA para localizar pedido, datas e dados do cliente.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Valida automaticamente se a solicitação está dentro do prazo legal de arrependimento (7 dias).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Aprova ou direciona para exceção solicitações de devolução, conforme regras internas.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Emite documentos necessários (ex.: etiqueta de logística reversa, protocolo e instruções de devolução).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Envia comunicação ao cliente com orientações completas e documentos anexados.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Atualiza sistemas internos, monitora a logística reversa e gera relatórios para atendimento, logística e qualidade.</a:t>
            </a: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851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867">
              <a:solidFill>
                <a:prstClr val="black"/>
              </a:solidFill>
              <a:latin typeface="Aptos" panose="02110004020202020204"/>
            </a:endParaRPr>
          </a:p>
        </p:txBody>
      </p: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8D4405B0-AD82-B266-7E95-BAE3BD23EFCE}"/>
              </a:ext>
            </a:extLst>
          </p:cNvPr>
          <p:cNvCxnSpPr>
            <a:cxnSpLocks/>
          </p:cNvCxnSpPr>
          <p:nvPr/>
        </p:nvCxnSpPr>
        <p:spPr>
          <a:xfrm>
            <a:off x="457665" y="3273213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7273DAEF-F491-D5D6-63DC-346779A6477A}"/>
              </a:ext>
            </a:extLst>
          </p:cNvPr>
          <p:cNvGrpSpPr/>
          <p:nvPr/>
        </p:nvGrpSpPr>
        <p:grpSpPr>
          <a:xfrm>
            <a:off x="8269989" y="235634"/>
            <a:ext cx="2993436" cy="672340"/>
            <a:chOff x="4679707" y="2727452"/>
            <a:chExt cx="4490153" cy="1008510"/>
          </a:xfrm>
        </p:grpSpPr>
        <p:pic>
          <p:nvPicPr>
            <p:cNvPr id="48" name="Gráfico 47" descr="Vlog estrutura de tópicos">
              <a:extLst>
                <a:ext uri="{FF2B5EF4-FFF2-40B4-BE49-F238E27FC236}">
                  <a16:creationId xmlns:a16="http://schemas.microsoft.com/office/drawing/2014/main" id="{F3E437F7-F29D-9374-5DF5-5F01AF6097F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4679707" y="2727452"/>
              <a:ext cx="1008510" cy="1008510"/>
            </a:xfrm>
            <a:prstGeom prst="rect">
              <a:avLst/>
            </a:prstGeom>
          </p:spPr>
        </p:pic>
        <p:sp>
          <p:nvSpPr>
            <p:cNvPr id="50" name="CaixaDeTexto 49">
              <a:extLst>
                <a:ext uri="{FF2B5EF4-FFF2-40B4-BE49-F238E27FC236}">
                  <a16:creationId xmlns:a16="http://schemas.microsoft.com/office/drawing/2014/main" id="{6FCB0482-6C35-EC7D-3535-830178146079}"/>
                </a:ext>
              </a:extLst>
            </p:cNvPr>
            <p:cNvSpPr txBox="1"/>
            <p:nvPr/>
          </p:nvSpPr>
          <p:spPr>
            <a:xfrm>
              <a:off x="5688217" y="2995482"/>
              <a:ext cx="3481643" cy="600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pt-BR" sz="2000" b="1">
                  <a:solidFill>
                    <a:prstClr val="black">
                      <a:lumMod val="50000"/>
                      <a:lumOff val="50000"/>
                    </a:prstClr>
                  </a:solidFill>
                  <a:latin typeface="Avenir Next LT Pro" panose="020B050402020202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Conversacional</a:t>
              </a:r>
            </a:p>
          </p:txBody>
        </p:sp>
      </p:grpSp>
      <p:pic>
        <p:nvPicPr>
          <p:cNvPr id="2" name="Picture 2">
            <a:extLst>
              <a:ext uri="{FF2B5EF4-FFF2-40B4-BE49-F238E27FC236}">
                <a16:creationId xmlns:a16="http://schemas.microsoft.com/office/drawing/2014/main" id="{8511BB97-BA20-00AE-3BFA-FDBCB3BD6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80" y="1299257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74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82F91-37F0-9997-392E-86C093437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spaço Reservado para Texto 2">
            <a:extLst>
              <a:ext uri="{FF2B5EF4-FFF2-40B4-BE49-F238E27FC236}">
                <a16:creationId xmlns:a16="http://schemas.microsoft.com/office/drawing/2014/main" id="{2623F118-71E8-5F49-9B98-85CBE7F501E3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21097" y="251884"/>
            <a:ext cx="7717324" cy="905933"/>
          </a:xfrm>
          <a:prstGeom prst="rect">
            <a:avLst/>
          </a:prstGeom>
        </p:spPr>
        <p:txBody>
          <a:bodyPr vert="horz" lIns="60960" tIns="30480" rIns="60960" bIns="30480" rtlCol="0" anchor="t">
            <a:normAutofit/>
          </a:bodyPr>
          <a:lstStyle/>
          <a:p>
            <a:pPr marL="0" indent="0">
              <a:buNone/>
            </a:pPr>
            <a:r>
              <a:rPr lang="pt-BR" sz="2400">
                <a:solidFill>
                  <a:srgbClr val="FFFFFF"/>
                </a:solidFill>
              </a:rPr>
              <a:t>Agente Inteligente:</a:t>
            </a:r>
            <a:br>
              <a:rPr lang="pt-BR" sz="2900"/>
            </a:br>
            <a:r>
              <a:rPr lang="pt-BR" sz="2900">
                <a:solidFill>
                  <a:schemeClr val="bg1"/>
                </a:solidFill>
                <a:ea typeface="+mn-lt"/>
                <a:cs typeface="+mn-lt"/>
              </a:rPr>
              <a:t>Assistente de Rescisão de Contrato de Trabalho</a:t>
            </a:r>
            <a:endParaRPr lang="pt-BR" sz="2900">
              <a:solidFill>
                <a:schemeClr val="bg1"/>
              </a:solidFill>
            </a:endParaRPr>
          </a:p>
        </p:txBody>
      </p:sp>
      <p:pic>
        <p:nvPicPr>
          <p:cNvPr id="20" name="Gráfico 19" descr="Claquete estrutura de tópicos">
            <a:extLst>
              <a:ext uri="{FF2B5EF4-FFF2-40B4-BE49-F238E27FC236}">
                <a16:creationId xmlns:a16="http://schemas.microsoft.com/office/drawing/2014/main" id="{659D5DAC-20FD-DEFF-1E63-42739BF940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51" y="3296415"/>
            <a:ext cx="480000" cy="480000"/>
          </a:xfrm>
          <a:prstGeom prst="rect">
            <a:avLst/>
          </a:prstGeom>
        </p:spPr>
      </p:pic>
      <p:pic>
        <p:nvPicPr>
          <p:cNvPr id="16" name="Gráfico 15" descr="Alvo estrutura de tópicos">
            <a:extLst>
              <a:ext uri="{FF2B5EF4-FFF2-40B4-BE49-F238E27FC236}">
                <a16:creationId xmlns:a16="http://schemas.microsoft.com/office/drawing/2014/main" id="{A2F1682F-DE86-5554-85E5-38FEE21E3B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5525" y="1377927"/>
            <a:ext cx="480000" cy="480000"/>
          </a:xfrm>
          <a:prstGeom prst="rect">
            <a:avLst/>
          </a:prstGeom>
        </p:spPr>
      </p:pic>
      <p:sp>
        <p:nvSpPr>
          <p:cNvPr id="25" name="Espaço Reservado para Texto 3">
            <a:extLst>
              <a:ext uri="{FF2B5EF4-FFF2-40B4-BE49-F238E27FC236}">
                <a16:creationId xmlns:a16="http://schemas.microsoft.com/office/drawing/2014/main" id="{29B5DC0E-2DE8-0FF5-9EA9-851009F677B4}"/>
              </a:ext>
            </a:extLst>
          </p:cNvPr>
          <p:cNvSpPr txBox="1">
            <a:spLocks/>
          </p:cNvSpPr>
          <p:nvPr/>
        </p:nvSpPr>
        <p:spPr>
          <a:xfrm>
            <a:off x="2050862" y="1162933"/>
            <a:ext cx="9285135" cy="862015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Objetivo: </a:t>
            </a:r>
            <a:r>
              <a:rPr lang="pt-BR" sz="1700">
                <a:solidFill>
                  <a:prstClr val="black"/>
                </a:solidFill>
                <a:latin typeface="Aptos" panose="02110004020202020204"/>
              </a:rPr>
              <a:t>Automatizar e organizar todas as etapas do processo de rescisão, garantindo agilidade, conformidade legal, padronização e boa experiência para o colaborador.</a:t>
            </a:r>
          </a:p>
          <a:p>
            <a:pPr marL="0" indent="0" defTabSz="914377">
              <a:buNone/>
            </a:pPr>
            <a:endParaRPr lang="pt-BR" sz="1700">
              <a:solidFill>
                <a:prstClr val="black"/>
              </a:solidFill>
              <a:latin typeface="Aptos" panose="02110004020202020204"/>
              <a:ea typeface="+mn-lt"/>
              <a:cs typeface="+mn-lt"/>
            </a:endParaRPr>
          </a:p>
        </p:txBody>
      </p:sp>
      <p:pic>
        <p:nvPicPr>
          <p:cNvPr id="28" name="Gráfico 27" descr="Crachá de funcionário estrutura de tópicos">
            <a:extLst>
              <a:ext uri="{FF2B5EF4-FFF2-40B4-BE49-F238E27FC236}">
                <a16:creationId xmlns:a16="http://schemas.microsoft.com/office/drawing/2014/main" id="{BA600066-F398-BF5B-C12F-103E5F5F94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70823" y="2029187"/>
            <a:ext cx="480000" cy="480000"/>
          </a:xfrm>
          <a:prstGeom prst="rect">
            <a:avLst/>
          </a:prstGeom>
        </p:spPr>
      </p:pic>
      <p:sp>
        <p:nvSpPr>
          <p:cNvPr id="27" name="Espaço Reservado para Texto 3">
            <a:extLst>
              <a:ext uri="{FF2B5EF4-FFF2-40B4-BE49-F238E27FC236}">
                <a16:creationId xmlns:a16="http://schemas.microsoft.com/office/drawing/2014/main" id="{2A3A8F36-FA9F-F68A-52E6-599C814D3FD4}"/>
              </a:ext>
            </a:extLst>
          </p:cNvPr>
          <p:cNvSpPr txBox="1">
            <a:spLocks/>
          </p:cNvSpPr>
          <p:nvPr/>
        </p:nvSpPr>
        <p:spPr>
          <a:xfrm>
            <a:off x="2060986" y="2164286"/>
            <a:ext cx="4638935" cy="341223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00" b="1">
                <a:solidFill>
                  <a:prstClr val="black"/>
                </a:solidFill>
                <a:latin typeface="Aptos" panose="02110004020202020204"/>
              </a:rPr>
              <a:t>Área de Negócio:</a:t>
            </a:r>
            <a:r>
              <a:rPr lang="pt-BR" sz="1700" b="1">
                <a:solidFill>
                  <a:prstClr val="black"/>
                </a:solidFill>
                <a:latin typeface="Aptos" panose="02110004020202020204"/>
              </a:rPr>
              <a:t> </a:t>
            </a:r>
            <a:r>
              <a:rPr lang="pt-BR" sz="17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Recursos Humanos </a:t>
            </a:r>
            <a:endParaRPr lang="pt-BR" sz="1700">
              <a:solidFill>
                <a:prstClr val="black"/>
              </a:solidFill>
              <a:latin typeface="Aptos" panose="02110004020202020204"/>
            </a:endParaRPr>
          </a:p>
        </p:txBody>
      </p:sp>
      <p:sp>
        <p:nvSpPr>
          <p:cNvPr id="32" name="Espaço Reservado para Texto 3">
            <a:extLst>
              <a:ext uri="{FF2B5EF4-FFF2-40B4-BE49-F238E27FC236}">
                <a16:creationId xmlns:a16="http://schemas.microsoft.com/office/drawing/2014/main" id="{26AD385D-BF0B-0B7A-EC87-46A5C9DFD7C1}"/>
              </a:ext>
            </a:extLst>
          </p:cNvPr>
          <p:cNvSpPr txBox="1">
            <a:spLocks/>
          </p:cNvSpPr>
          <p:nvPr/>
        </p:nvSpPr>
        <p:spPr>
          <a:xfrm>
            <a:off x="563851" y="2768644"/>
            <a:ext cx="10171643" cy="399955"/>
          </a:xfrm>
          <a:prstGeom prst="rect">
            <a:avLst/>
          </a:prstGeom>
        </p:spPr>
        <p:txBody>
          <a:bodyPr lIns="60960" tIns="30480" rIns="60960" bIns="30480"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851" b="1">
                <a:solidFill>
                  <a:prstClr val="black"/>
                </a:solidFill>
                <a:latin typeface="Aptos" panose="02110004020202020204"/>
              </a:rPr>
              <a:t>Tecnologias: </a:t>
            </a:r>
            <a:r>
              <a:rPr lang="pt-BR" sz="1700">
                <a:solidFill>
                  <a:prstClr val="black"/>
                </a:solidFill>
                <a:latin typeface="Aptos" panose="02110004020202020204"/>
              </a:rPr>
              <a:t>IA Generativa, IDP, RPA, E-mail, Teams, Whatsapp.</a:t>
            </a:r>
          </a:p>
        </p:txBody>
      </p:sp>
      <p:pic>
        <p:nvPicPr>
          <p:cNvPr id="24" name="Gráfico 23" descr="Foguete estrutura de tópicos">
            <a:extLst>
              <a:ext uri="{FF2B5EF4-FFF2-40B4-BE49-F238E27FC236}">
                <a16:creationId xmlns:a16="http://schemas.microsoft.com/office/drawing/2014/main" id="{D96A91EC-A16C-4F5A-70D1-51063B99A7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17526" y="2091626"/>
            <a:ext cx="491999" cy="488737"/>
          </a:xfrm>
          <a:prstGeom prst="rect">
            <a:avLst/>
          </a:prstGeom>
        </p:spPr>
      </p:pic>
      <p:sp>
        <p:nvSpPr>
          <p:cNvPr id="36" name="CaixaDeTexto 35">
            <a:extLst>
              <a:ext uri="{FF2B5EF4-FFF2-40B4-BE49-F238E27FC236}">
                <a16:creationId xmlns:a16="http://schemas.microsoft.com/office/drawing/2014/main" id="{2096125C-9743-4750-A35E-1D5E67532C51}"/>
              </a:ext>
            </a:extLst>
          </p:cNvPr>
          <p:cNvSpPr txBox="1"/>
          <p:nvPr/>
        </p:nvSpPr>
        <p:spPr>
          <a:xfrm>
            <a:off x="6906642" y="2028308"/>
            <a:ext cx="4429055" cy="607987"/>
          </a:xfrm>
          <a:prstGeom prst="rect">
            <a:avLst/>
          </a:prstGeom>
          <a:noFill/>
        </p:spPr>
        <p:txBody>
          <a:bodyPr wrap="square" lIns="60960" tIns="30480" rIns="60960" bIns="30480" anchor="t">
            <a:spAutoFit/>
          </a:bodyPr>
          <a:lstStyle/>
          <a:p>
            <a:pPr defTabSz="914377">
              <a:defRPr/>
            </a:pPr>
            <a:r>
              <a:rPr lang="pt-BR" b="1">
                <a:solidFill>
                  <a:prstClr val="black"/>
                </a:solidFill>
                <a:latin typeface="Aptos" panose="02110004020202020204"/>
              </a:rPr>
              <a:t>Gatilho:</a:t>
            </a:r>
            <a:r>
              <a:rPr lang="pt-BR" sz="1851" b="1">
                <a:solidFill>
                  <a:prstClr val="black"/>
                </a:solidFill>
                <a:latin typeface="Avenir Next LT Pro"/>
              </a:rPr>
              <a:t> </a:t>
            </a:r>
            <a:r>
              <a:rPr lang="pt-BR" sz="1700">
                <a:solidFill>
                  <a:prstClr val="black"/>
                </a:solidFill>
                <a:latin typeface="Aptos" panose="02110004020202020204"/>
              </a:rPr>
              <a:t>Novo</a:t>
            </a:r>
            <a:r>
              <a:rPr lang="pt-BR" sz="1700">
                <a:solidFill>
                  <a:prstClr val="black"/>
                </a:solidFill>
                <a:latin typeface="Aptos" panose="02110004020202020204"/>
                <a:ea typeface="+mn-lt"/>
                <a:cs typeface="+mn-lt"/>
              </a:rPr>
              <a:t> processo de desligamento iniciado.</a:t>
            </a:r>
          </a:p>
        </p:txBody>
      </p: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FFE2926C-BD28-AF39-4DB0-DBFECBD4968C}"/>
              </a:ext>
            </a:extLst>
          </p:cNvPr>
          <p:cNvCxnSpPr>
            <a:cxnSpLocks/>
          </p:cNvCxnSpPr>
          <p:nvPr/>
        </p:nvCxnSpPr>
        <p:spPr>
          <a:xfrm>
            <a:off x="558519" y="2708059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Espaço Reservado para Texto 3">
            <a:extLst>
              <a:ext uri="{FF2B5EF4-FFF2-40B4-BE49-F238E27FC236}">
                <a16:creationId xmlns:a16="http://schemas.microsoft.com/office/drawing/2014/main" id="{79782BA1-05C9-B228-93D9-8192C6686318}"/>
              </a:ext>
            </a:extLst>
          </p:cNvPr>
          <p:cNvSpPr txBox="1">
            <a:spLocks/>
          </p:cNvSpPr>
          <p:nvPr/>
        </p:nvSpPr>
        <p:spPr>
          <a:xfrm>
            <a:off x="1185325" y="3293800"/>
            <a:ext cx="10006947" cy="2832389"/>
          </a:xfrm>
          <a:prstGeom prst="rect">
            <a:avLst/>
          </a:prstGeom>
        </p:spPr>
        <p:txBody>
          <a:bodyPr lIns="60960" tIns="30480" rIns="60960" bIns="3048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377">
              <a:buNone/>
            </a:pPr>
            <a:r>
              <a:rPr lang="pt-BR" sz="1400" b="1">
                <a:solidFill>
                  <a:prstClr val="black"/>
                </a:solidFill>
                <a:latin typeface="Aptos" panose="02110004020202020204"/>
              </a:rPr>
              <a:t>O que faz: </a:t>
            </a: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Recebe solicitações de desligamento e identifica o tipo de rescisão (pedido de demissão, sem justa causa, término de contrato, etc.).</a:t>
            </a: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Analisa e valida documentos(pedido formal, aviso prévio, comunicações internas)  e informações do colaborador (IDP).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Realiza os cálculos rescisórios completos (saldo, férias, 13º, aviso, descontos e penalidades quando aplicáveis).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Envia cálculos para validação do analista de RH.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Gera e organiza os documentos de rescisão (TRCT, recibos, distrato).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Coleta assinaturas digitais e controla prazos legais.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Lança verbas nos sistemas de RH/Financeiro (via RPA) e notifica áreas internas sobre o desligamento.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Arquiva documentos e gera relatórios e indicadores do processo.</a:t>
            </a:r>
            <a:endParaRPr lang="pt-BR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spcBef>
                <a:spcPts val="800"/>
              </a:spcBef>
              <a:buClr>
                <a:srgbClr val="F87E05"/>
              </a:buClr>
              <a:buFont typeface="Wingdings 3" panose="05040102010807070707" pitchFamily="18" charset="2"/>
              <a:buChar char="w"/>
            </a:pP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Responde dúvidas do colaborador ou gestores via </a:t>
            </a:r>
            <a:r>
              <a:rPr lang="pt-BR" sz="1400" err="1">
                <a:solidFill>
                  <a:prstClr val="black"/>
                </a:solidFill>
                <a:latin typeface="Aptos" panose="02110004020202020204"/>
              </a:rPr>
              <a:t>chatbot</a:t>
            </a:r>
            <a:r>
              <a:rPr lang="pt-BR" sz="1400">
                <a:solidFill>
                  <a:prstClr val="black"/>
                </a:solidFill>
                <a:latin typeface="Aptos" panose="02110004020202020204"/>
              </a:rPr>
              <a:t> integrado ao Teams ou Whatsapp.</a:t>
            </a: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marL="228594" indent="-228594"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  <a:p>
            <a:pPr defTabSz="914377">
              <a:buClr>
                <a:srgbClr val="F87E05"/>
              </a:buClr>
              <a:buFont typeface="Wingdings 3" panose="05040102010807070707" pitchFamily="18" charset="2"/>
              <a:buChar char="w"/>
            </a:pPr>
            <a:endParaRPr lang="pt-BR" sz="1400">
              <a:solidFill>
                <a:prstClr val="black"/>
              </a:solidFill>
              <a:latin typeface="Aptos" panose="02110004020202020204"/>
            </a:endParaRPr>
          </a:p>
        </p:txBody>
      </p: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98503504-9E99-1E89-5489-0512084C32AC}"/>
              </a:ext>
            </a:extLst>
          </p:cNvPr>
          <p:cNvCxnSpPr>
            <a:cxnSpLocks/>
          </p:cNvCxnSpPr>
          <p:nvPr/>
        </p:nvCxnSpPr>
        <p:spPr>
          <a:xfrm>
            <a:off x="502489" y="3240129"/>
            <a:ext cx="10608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Gráfico 2" descr="Conectado desconectado estrutura de tópicos">
            <a:extLst>
              <a:ext uri="{FF2B5EF4-FFF2-40B4-BE49-F238E27FC236}">
                <a16:creationId xmlns:a16="http://schemas.microsoft.com/office/drawing/2014/main" id="{B443E189-0645-D6E4-BD66-8CEB5B69CEA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8269989" y="235635"/>
            <a:ext cx="672340" cy="67234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67F2B371-C2E9-3A03-885A-AC2AEDB14842}"/>
              </a:ext>
            </a:extLst>
          </p:cNvPr>
          <p:cNvSpPr txBox="1"/>
          <p:nvPr/>
        </p:nvSpPr>
        <p:spPr>
          <a:xfrm>
            <a:off x="8961992" y="340743"/>
            <a:ext cx="21036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/>
            <a:r>
              <a:rPr lang="pt-BR" sz="2000" b="1">
                <a:solidFill>
                  <a:prstClr val="black">
                    <a:lumMod val="50000"/>
                    <a:lumOff val="50000"/>
                  </a:prstClr>
                </a:solidFill>
                <a:latin typeface="Avenir Next LT Pro" panose="020B05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APIs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68C24C3-7099-E97D-F5F7-E794C64A5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98" y="1333164"/>
            <a:ext cx="1082593" cy="1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9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46251-03CB-F470-357F-E37E52BB6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5F54A3D-9047-7666-F2A7-C50FCF28E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E3ED84A-A9F6-7653-FA46-E3E6717BF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23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9B633597-7EB3-DE58-90A9-01AE0F396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2173"/>
            <a:ext cx="10515600" cy="683329"/>
          </a:xfrm>
        </p:spPr>
        <p:txBody>
          <a:bodyPr/>
          <a:lstStyle/>
          <a:p>
            <a:r>
              <a:rPr lang="pt-BR" sz="4267"/>
              <a:t>Transformação com a automação inteligente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7B4FF4C6-1771-69EB-4A70-974F0D4A51AC}"/>
              </a:ext>
            </a:extLst>
          </p:cNvPr>
          <p:cNvGrpSpPr/>
          <p:nvPr/>
        </p:nvGrpSpPr>
        <p:grpSpPr>
          <a:xfrm>
            <a:off x="1781225" y="1160681"/>
            <a:ext cx="2592000" cy="2544000"/>
            <a:chOff x="2969882" y="861577"/>
            <a:chExt cx="1227386" cy="1211114"/>
          </a:xfrm>
        </p:grpSpPr>
        <p:sp>
          <p:nvSpPr>
            <p:cNvPr id="19" name="Triângulo isósceles 5">
              <a:extLst>
                <a:ext uri="{FF2B5EF4-FFF2-40B4-BE49-F238E27FC236}">
                  <a16:creationId xmlns:a16="http://schemas.microsoft.com/office/drawing/2014/main" id="{86DF83E7-E60F-605F-E2D1-6DF0D4872CC7}"/>
                </a:ext>
              </a:extLst>
            </p:cNvPr>
            <p:cNvSpPr/>
            <p:nvPr/>
          </p:nvSpPr>
          <p:spPr>
            <a:xfrm>
              <a:off x="2983185" y="861577"/>
              <a:ext cx="1184910" cy="611623"/>
            </a:xfrm>
            <a:custGeom>
              <a:avLst/>
              <a:gdLst>
                <a:gd name="csX0" fmla="*/ 0 w 2372360"/>
                <a:gd name="csY0" fmla="*/ 627814 h 627814"/>
                <a:gd name="csX1" fmla="*/ 1186180 w 2372360"/>
                <a:gd name="csY1" fmla="*/ 0 h 627814"/>
                <a:gd name="csX2" fmla="*/ 2372360 w 2372360"/>
                <a:gd name="csY2" fmla="*/ 627814 h 627814"/>
                <a:gd name="csX3" fmla="*/ 0 w 2372360"/>
                <a:gd name="csY3" fmla="*/ 627814 h 627814"/>
                <a:gd name="csX0" fmla="*/ 0 w 2372360"/>
                <a:gd name="csY0" fmla="*/ 642102 h 642102"/>
                <a:gd name="csX1" fmla="*/ 1198880 w 2372360"/>
                <a:gd name="csY1" fmla="*/ 0 h 642102"/>
                <a:gd name="csX2" fmla="*/ 2372360 w 2372360"/>
                <a:gd name="csY2" fmla="*/ 642102 h 642102"/>
                <a:gd name="csX3" fmla="*/ 0 w 2372360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0 w 1786572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401763 w 1786572"/>
                <a:gd name="csY3" fmla="*/ 405247 h 642102"/>
                <a:gd name="csX4" fmla="*/ 0 w 1786572"/>
                <a:gd name="csY4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362076 w 1786572"/>
                <a:gd name="csY3" fmla="*/ 606859 h 642102"/>
                <a:gd name="csX4" fmla="*/ 0 w 1786572"/>
                <a:gd name="csY4" fmla="*/ 642102 h 642102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0 w 1184910"/>
                <a:gd name="csY4" fmla="*/ 351589 h 606859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523876 w 1184910"/>
                <a:gd name="csY4" fmla="*/ 532248 h 606859"/>
                <a:gd name="csX5" fmla="*/ 0 w 1184910"/>
                <a:gd name="csY5" fmla="*/ 351589 h 606859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422276 w 1184910"/>
                <a:gd name="csY4" fmla="*/ 611623 h 611623"/>
                <a:gd name="csX5" fmla="*/ 0 w 1184910"/>
                <a:gd name="csY5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601663 w 1184910"/>
                <a:gd name="csY4" fmla="*/ 605273 h 611623"/>
                <a:gd name="csX5" fmla="*/ 422276 w 1184910"/>
                <a:gd name="csY5" fmla="*/ 611623 h 611623"/>
                <a:gd name="csX6" fmla="*/ 0 w 1184910"/>
                <a:gd name="csY6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592138 w 1184910"/>
                <a:gd name="csY4" fmla="*/ 503673 h 611623"/>
                <a:gd name="csX5" fmla="*/ 422276 w 1184910"/>
                <a:gd name="csY5" fmla="*/ 611623 h 611623"/>
                <a:gd name="csX6" fmla="*/ 0 w 1184910"/>
                <a:gd name="csY6" fmla="*/ 351589 h 61162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184910" h="611623">
                  <a:moveTo>
                    <a:pt x="0" y="351589"/>
                  </a:moveTo>
                  <a:lnTo>
                    <a:pt x="597218" y="0"/>
                  </a:lnTo>
                  <a:lnTo>
                    <a:pt x="1184910" y="343652"/>
                  </a:lnTo>
                  <a:lnTo>
                    <a:pt x="760414" y="606859"/>
                  </a:lnTo>
                  <a:lnTo>
                    <a:pt x="592138" y="503673"/>
                  </a:lnTo>
                  <a:lnTo>
                    <a:pt x="422276" y="611623"/>
                  </a:lnTo>
                  <a:lnTo>
                    <a:pt x="0" y="351589"/>
                  </a:lnTo>
                  <a:close/>
                </a:path>
              </a:pathLst>
            </a:custGeom>
            <a:solidFill>
              <a:srgbClr val="E74919"/>
            </a:solidFill>
            <a:ln>
              <a:solidFill>
                <a:srgbClr val="E7491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0" name="Forma em L 9">
              <a:extLst>
                <a:ext uri="{FF2B5EF4-FFF2-40B4-BE49-F238E27FC236}">
                  <a16:creationId xmlns:a16="http://schemas.microsoft.com/office/drawing/2014/main" id="{97B8491F-5399-8613-9AE8-5C8E541A54F8}"/>
                </a:ext>
              </a:extLst>
            </p:cNvPr>
            <p:cNvSpPr/>
            <p:nvPr/>
          </p:nvSpPr>
          <p:spPr>
            <a:xfrm rot="18977704">
              <a:off x="2969882" y="877653"/>
              <a:ext cx="1227386" cy="11950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355303 h 1195038"/>
                <a:gd name="csX1" fmla="*/ 351222 w 1227386"/>
                <a:gd name="csY1" fmla="*/ 0 h 1195038"/>
                <a:gd name="csX2" fmla="*/ 534758 w 1227386"/>
                <a:gd name="csY2" fmla="*/ 675357 h 1195038"/>
                <a:gd name="csX3" fmla="*/ 1227386 w 1227386"/>
                <a:gd name="csY3" fmla="*/ 819852 h 1195038"/>
                <a:gd name="csX4" fmla="*/ 870239 w 1227386"/>
                <a:gd name="csY4" fmla="*/ 1195038 h 1195038"/>
                <a:gd name="csX5" fmla="*/ 180731 w 1227386"/>
                <a:gd name="csY5" fmla="*/ 1037408 h 1195038"/>
                <a:gd name="csX6" fmla="*/ 0 w 1227386"/>
                <a:gd name="csY6" fmla="*/ 355303 h 119503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227386" h="1195038">
                  <a:moveTo>
                    <a:pt x="0" y="355303"/>
                  </a:moveTo>
                  <a:lnTo>
                    <a:pt x="351222" y="0"/>
                  </a:lnTo>
                  <a:lnTo>
                    <a:pt x="534758" y="675357"/>
                  </a:lnTo>
                  <a:lnTo>
                    <a:pt x="1227386" y="819852"/>
                  </a:lnTo>
                  <a:lnTo>
                    <a:pt x="870239" y="1195038"/>
                  </a:lnTo>
                  <a:lnTo>
                    <a:pt x="180731" y="1037408"/>
                  </a:lnTo>
                  <a:lnTo>
                    <a:pt x="0" y="355303"/>
                  </a:lnTo>
                  <a:close/>
                </a:path>
              </a:pathLst>
            </a:custGeom>
            <a:solidFill>
              <a:srgbClr val="FF7143"/>
            </a:solidFill>
            <a:ln>
              <a:solidFill>
                <a:srgbClr val="FF66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DC0EEEBF-8F63-B7EC-3583-6A38C5752FB5}"/>
              </a:ext>
            </a:extLst>
          </p:cNvPr>
          <p:cNvGrpSpPr/>
          <p:nvPr/>
        </p:nvGrpSpPr>
        <p:grpSpPr>
          <a:xfrm>
            <a:off x="1237587" y="1599273"/>
            <a:ext cx="3648000" cy="3552000"/>
            <a:chOff x="2766640" y="1097296"/>
            <a:chExt cx="1634377" cy="1590838"/>
          </a:xfrm>
        </p:grpSpPr>
        <p:sp>
          <p:nvSpPr>
            <p:cNvPr id="22" name="Forma em L 9">
              <a:extLst>
                <a:ext uri="{FF2B5EF4-FFF2-40B4-BE49-F238E27FC236}">
                  <a16:creationId xmlns:a16="http://schemas.microsoft.com/office/drawing/2014/main" id="{5D9E7A26-8D42-F514-DE87-ED1EFD1FAB69}"/>
                </a:ext>
              </a:extLst>
            </p:cNvPr>
            <p:cNvSpPr/>
            <p:nvPr/>
          </p:nvSpPr>
          <p:spPr>
            <a:xfrm rot="18977704">
              <a:off x="2768486" y="1097296"/>
              <a:ext cx="1632531" cy="15908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34000" h="1468840">
                  <a:moveTo>
                    <a:pt x="0" y="365851"/>
                  </a:moveTo>
                  <a:lnTo>
                    <a:pt x="359420" y="0"/>
                  </a:lnTo>
                  <a:lnTo>
                    <a:pt x="601718" y="890724"/>
                  </a:lnTo>
                  <a:lnTo>
                    <a:pt x="1534000" y="1087952"/>
                  </a:lnTo>
                  <a:lnTo>
                    <a:pt x="1165174" y="1468840"/>
                  </a:lnTo>
                  <a:lnTo>
                    <a:pt x="245725" y="1259038"/>
                  </a:lnTo>
                  <a:lnTo>
                    <a:pt x="0" y="365851"/>
                  </a:lnTo>
                  <a:close/>
                </a:path>
              </a:pathLst>
            </a:custGeom>
            <a:solidFill>
              <a:srgbClr val="FBBF2D"/>
            </a:solidFill>
            <a:ln>
              <a:solidFill>
                <a:srgbClr val="FBBF2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3" name="Triângulo Retângulo 12">
              <a:extLst>
                <a:ext uri="{FF2B5EF4-FFF2-40B4-BE49-F238E27FC236}">
                  <a16:creationId xmlns:a16="http://schemas.microsoft.com/office/drawing/2014/main" id="{1D060DAE-C0E4-3BDE-A08B-C363237ED2E4}"/>
                </a:ext>
              </a:extLst>
            </p:cNvPr>
            <p:cNvSpPr>
              <a:spLocks/>
            </p:cNvSpPr>
            <p:nvPr/>
          </p:nvSpPr>
          <p:spPr>
            <a:xfrm rot="2845999">
              <a:off x="2767640" y="1495314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4" name="Triângulo Retângulo 12">
              <a:extLst>
                <a:ext uri="{FF2B5EF4-FFF2-40B4-BE49-F238E27FC236}">
                  <a16:creationId xmlns:a16="http://schemas.microsoft.com/office/drawing/2014/main" id="{3E4A600A-3116-BEC8-1750-93F12211F326}"/>
                </a:ext>
              </a:extLst>
            </p:cNvPr>
            <p:cNvSpPr>
              <a:spLocks/>
            </p:cNvSpPr>
            <p:nvPr/>
          </p:nvSpPr>
          <p:spPr>
            <a:xfrm rot="18754001" flipH="1">
              <a:off x="4156893" y="1484089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6B361519-77C9-5F65-9D16-381F35BB79E8}"/>
              </a:ext>
            </a:extLst>
          </p:cNvPr>
          <p:cNvGrpSpPr/>
          <p:nvPr/>
        </p:nvGrpSpPr>
        <p:grpSpPr>
          <a:xfrm>
            <a:off x="550839" y="2141088"/>
            <a:ext cx="4992000" cy="4560000"/>
            <a:chOff x="2509896" y="1367385"/>
            <a:chExt cx="2138141" cy="1962596"/>
          </a:xfrm>
          <a:solidFill>
            <a:srgbClr val="7030A0"/>
          </a:solidFill>
        </p:grpSpPr>
        <p:sp>
          <p:nvSpPr>
            <p:cNvPr id="26" name="Triângulo Retângulo 12">
              <a:extLst>
                <a:ext uri="{FF2B5EF4-FFF2-40B4-BE49-F238E27FC236}">
                  <a16:creationId xmlns:a16="http://schemas.microsoft.com/office/drawing/2014/main" id="{377F6D46-7752-678C-9692-07FD09115201}"/>
                </a:ext>
              </a:extLst>
            </p:cNvPr>
            <p:cNvSpPr/>
            <p:nvPr/>
          </p:nvSpPr>
          <p:spPr>
            <a:xfrm rot="2845999">
              <a:off x="2510896" y="1932860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7" name="Triângulo Retângulo 12">
              <a:extLst>
                <a:ext uri="{FF2B5EF4-FFF2-40B4-BE49-F238E27FC236}">
                  <a16:creationId xmlns:a16="http://schemas.microsoft.com/office/drawing/2014/main" id="{9FCADD78-29E1-4583-5D94-62EFFDC957A5}"/>
                </a:ext>
              </a:extLst>
            </p:cNvPr>
            <p:cNvSpPr/>
            <p:nvPr/>
          </p:nvSpPr>
          <p:spPr>
            <a:xfrm rot="18754001" flipH="1">
              <a:off x="4409198" y="1942027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8" name="Forma em L 9">
              <a:extLst>
                <a:ext uri="{FF2B5EF4-FFF2-40B4-BE49-F238E27FC236}">
                  <a16:creationId xmlns:a16="http://schemas.microsoft.com/office/drawing/2014/main" id="{24BCA300-24B0-0D34-7718-D96CD2862765}"/>
                </a:ext>
              </a:extLst>
            </p:cNvPr>
            <p:cNvSpPr/>
            <p:nvPr/>
          </p:nvSpPr>
          <p:spPr>
            <a:xfrm rot="18977704">
              <a:off x="2575116" y="1367385"/>
              <a:ext cx="2005049" cy="1962596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08334 w 1534000"/>
                <a:gd name="csY5" fmla="*/ 1284749 h 1468840"/>
                <a:gd name="csX6" fmla="*/ 0 w 1534000"/>
                <a:gd name="csY6" fmla="*/ 365851 h 1468840"/>
                <a:gd name="csX0" fmla="*/ 0 w 1626190"/>
                <a:gd name="csY0" fmla="*/ 119089 h 1468840"/>
                <a:gd name="csX1" fmla="*/ 451610 w 1626190"/>
                <a:gd name="csY1" fmla="*/ 0 h 1468840"/>
                <a:gd name="csX2" fmla="*/ 693908 w 1626190"/>
                <a:gd name="csY2" fmla="*/ 890724 h 1468840"/>
                <a:gd name="csX3" fmla="*/ 1626190 w 1626190"/>
                <a:gd name="csY3" fmla="*/ 1087952 h 1468840"/>
                <a:gd name="csX4" fmla="*/ 1257364 w 1626190"/>
                <a:gd name="csY4" fmla="*/ 1468840 h 1468840"/>
                <a:gd name="csX5" fmla="*/ 300524 w 1626190"/>
                <a:gd name="csY5" fmla="*/ 1284749 h 1468840"/>
                <a:gd name="csX6" fmla="*/ 0 w 1626190"/>
                <a:gd name="csY6" fmla="*/ 119089 h 1468840"/>
                <a:gd name="csX0" fmla="*/ 0 w 1626190"/>
                <a:gd name="csY0" fmla="*/ 392248 h 1741999"/>
                <a:gd name="csX1" fmla="*/ 380967 w 1626190"/>
                <a:gd name="csY1" fmla="*/ 0 h 1741999"/>
                <a:gd name="csX2" fmla="*/ 693908 w 1626190"/>
                <a:gd name="csY2" fmla="*/ 1163883 h 1741999"/>
                <a:gd name="csX3" fmla="*/ 1626190 w 1626190"/>
                <a:gd name="csY3" fmla="*/ 1361111 h 1741999"/>
                <a:gd name="csX4" fmla="*/ 1257364 w 1626190"/>
                <a:gd name="csY4" fmla="*/ 1741999 h 1741999"/>
                <a:gd name="csX5" fmla="*/ 300524 w 1626190"/>
                <a:gd name="csY5" fmla="*/ 1557908 h 1741999"/>
                <a:gd name="csX6" fmla="*/ 0 w 1626190"/>
                <a:gd name="csY6" fmla="*/ 392248 h 1741999"/>
                <a:gd name="csX0" fmla="*/ 0 w 1624034"/>
                <a:gd name="csY0" fmla="*/ 394273 h 1741999"/>
                <a:gd name="csX1" fmla="*/ 378811 w 1624034"/>
                <a:gd name="csY1" fmla="*/ 0 h 1741999"/>
                <a:gd name="csX2" fmla="*/ 691752 w 1624034"/>
                <a:gd name="csY2" fmla="*/ 1163883 h 1741999"/>
                <a:gd name="csX3" fmla="*/ 1624034 w 1624034"/>
                <a:gd name="csY3" fmla="*/ 1361111 h 1741999"/>
                <a:gd name="csX4" fmla="*/ 1255208 w 1624034"/>
                <a:gd name="csY4" fmla="*/ 1741999 h 1741999"/>
                <a:gd name="csX5" fmla="*/ 298368 w 1624034"/>
                <a:gd name="csY5" fmla="*/ 1557908 h 1741999"/>
                <a:gd name="csX6" fmla="*/ 0 w 1624034"/>
                <a:gd name="csY6" fmla="*/ 394273 h 1741999"/>
                <a:gd name="csX0" fmla="*/ 0 w 1896593"/>
                <a:gd name="csY0" fmla="*/ 394273 h 1741999"/>
                <a:gd name="csX1" fmla="*/ 378811 w 1896593"/>
                <a:gd name="csY1" fmla="*/ 0 h 1741999"/>
                <a:gd name="csX2" fmla="*/ 691752 w 1896593"/>
                <a:gd name="csY2" fmla="*/ 1163883 h 1741999"/>
                <a:gd name="csX3" fmla="*/ 1896593 w 1896593"/>
                <a:gd name="csY3" fmla="*/ 1422441 h 1741999"/>
                <a:gd name="csX4" fmla="*/ 1255208 w 1896593"/>
                <a:gd name="csY4" fmla="*/ 1741999 h 1741999"/>
                <a:gd name="csX5" fmla="*/ 298368 w 1896593"/>
                <a:gd name="csY5" fmla="*/ 1557908 h 1741999"/>
                <a:gd name="csX6" fmla="*/ 0 w 1896593"/>
                <a:gd name="csY6" fmla="*/ 394273 h 1741999"/>
                <a:gd name="csX0" fmla="*/ 0 w 1896593"/>
                <a:gd name="csY0" fmla="*/ 394273 h 1812089"/>
                <a:gd name="csX1" fmla="*/ 378811 w 1896593"/>
                <a:gd name="csY1" fmla="*/ 0 h 1812089"/>
                <a:gd name="csX2" fmla="*/ 691752 w 1896593"/>
                <a:gd name="csY2" fmla="*/ 1163883 h 1812089"/>
                <a:gd name="csX3" fmla="*/ 1896593 w 1896593"/>
                <a:gd name="csY3" fmla="*/ 1422441 h 1812089"/>
                <a:gd name="csX4" fmla="*/ 1506867 w 1896593"/>
                <a:gd name="csY4" fmla="*/ 1812089 h 1812089"/>
                <a:gd name="csX5" fmla="*/ 298368 w 1896593"/>
                <a:gd name="csY5" fmla="*/ 1557908 h 1812089"/>
                <a:gd name="csX6" fmla="*/ 0 w 1896593"/>
                <a:gd name="csY6" fmla="*/ 394273 h 1812089"/>
                <a:gd name="csX0" fmla="*/ 0 w 1884035"/>
                <a:gd name="csY0" fmla="*/ 394273 h 1812089"/>
                <a:gd name="csX1" fmla="*/ 378811 w 1884035"/>
                <a:gd name="csY1" fmla="*/ 0 h 1812089"/>
                <a:gd name="csX2" fmla="*/ 691752 w 1884035"/>
                <a:gd name="csY2" fmla="*/ 1163883 h 1812089"/>
                <a:gd name="csX3" fmla="*/ 1884035 w 1884035"/>
                <a:gd name="csY3" fmla="*/ 1426867 h 1812089"/>
                <a:gd name="csX4" fmla="*/ 1506867 w 1884035"/>
                <a:gd name="csY4" fmla="*/ 1812089 h 1812089"/>
                <a:gd name="csX5" fmla="*/ 298368 w 1884035"/>
                <a:gd name="csY5" fmla="*/ 1557908 h 1812089"/>
                <a:gd name="csX6" fmla="*/ 0 w 1884035"/>
                <a:gd name="csY6" fmla="*/ 394273 h 18120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884035" h="1812089">
                  <a:moveTo>
                    <a:pt x="0" y="394273"/>
                  </a:moveTo>
                  <a:lnTo>
                    <a:pt x="378811" y="0"/>
                  </a:lnTo>
                  <a:lnTo>
                    <a:pt x="691752" y="1163883"/>
                  </a:lnTo>
                  <a:lnTo>
                    <a:pt x="1884035" y="1426867"/>
                  </a:lnTo>
                  <a:lnTo>
                    <a:pt x="1506867" y="1812089"/>
                  </a:lnTo>
                  <a:lnTo>
                    <a:pt x="298368" y="1557908"/>
                  </a:lnTo>
                  <a:lnTo>
                    <a:pt x="0" y="394273"/>
                  </a:lnTo>
                  <a:close/>
                </a:path>
              </a:pathLst>
            </a:custGeom>
            <a:grp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7F53BF8-A0B8-57D4-2DE9-2313675297FD}"/>
              </a:ext>
            </a:extLst>
          </p:cNvPr>
          <p:cNvSpPr txBox="1"/>
          <p:nvPr/>
        </p:nvSpPr>
        <p:spPr>
          <a:xfrm>
            <a:off x="5723449" y="3692585"/>
            <a:ext cx="6207041" cy="779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b="1" kern="0">
                <a:solidFill>
                  <a:srgbClr val="7030A0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Processos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gradualmente terão atividades divididas entre agentes e humanos.  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ACDC0817-F529-95A3-90AF-B09BA7F4A531}"/>
              </a:ext>
            </a:extLst>
          </p:cNvPr>
          <p:cNvSpPr txBox="1"/>
          <p:nvPr/>
        </p:nvSpPr>
        <p:spPr>
          <a:xfrm>
            <a:off x="5063043" y="2558310"/>
            <a:ext cx="6558140" cy="779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Algumas </a:t>
            </a:r>
            <a:r>
              <a:rPr lang="pt-BR" sz="2000" b="1" kern="0">
                <a:solidFill>
                  <a:srgbClr val="F87E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Funções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podem passar a ser substituídas por automações inteligentes, sobretudo as mais operacionais. 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065835B1-077C-2F3E-2029-CB8BB27836B0}"/>
              </a:ext>
            </a:extLst>
          </p:cNvPr>
          <p:cNvSpPr txBox="1"/>
          <p:nvPr/>
        </p:nvSpPr>
        <p:spPr>
          <a:xfrm>
            <a:off x="4437343" y="1337273"/>
            <a:ext cx="7493148" cy="1133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Nas </a:t>
            </a:r>
            <a:r>
              <a:rPr lang="pt-BR" sz="2000" b="1" kern="0">
                <a:solidFill>
                  <a:srgbClr val="E749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Tarefas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os agentes devem cada vez mais assumir a execução das operações, transferindo parte das atividades do colaborador executa à automação.</a:t>
            </a:r>
          </a:p>
        </p:txBody>
      </p:sp>
    </p:spTree>
    <p:extLst>
      <p:ext uri="{BB962C8B-B14F-4D97-AF65-F5344CB8AC3E}">
        <p14:creationId xmlns:p14="http://schemas.microsoft.com/office/powerpoint/2010/main" val="304877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54C83-B34D-6EEE-02CE-B6A81D8E2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1">
            <a:extLst>
              <a:ext uri="{FF2B5EF4-FFF2-40B4-BE49-F238E27FC236}">
                <a16:creationId xmlns:a16="http://schemas.microsoft.com/office/drawing/2014/main" id="{D3E44377-EADC-F096-7470-3BB65F65AAC0}"/>
              </a:ext>
            </a:extLst>
          </p:cNvPr>
          <p:cNvSpPr/>
          <p:nvPr/>
        </p:nvSpPr>
        <p:spPr>
          <a:xfrm>
            <a:off x="5292032" y="4704557"/>
            <a:ext cx="6179939" cy="3292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609585">
              <a:lnSpc>
                <a:spcPts val="2584"/>
              </a:lnSpc>
              <a:defRPr/>
            </a:pPr>
            <a:endParaRPr lang="en-US" sz="1584">
              <a:solidFill>
                <a:prstClr val="black"/>
              </a:solidFill>
              <a:latin typeface="Arial"/>
            </a:endParaRPr>
          </a:p>
        </p:txBody>
      </p:sp>
      <p:sp>
        <p:nvSpPr>
          <p:cNvPr id="5" name="Título 4">
            <a:extLst>
              <a:ext uri="{FF2B5EF4-FFF2-40B4-BE49-F238E27FC236}">
                <a16:creationId xmlns:a16="http://schemas.microsoft.com/office/drawing/2014/main" id="{0D947A71-CE43-5009-135D-2116541F2ED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92608" y="2255232"/>
            <a:ext cx="3950208" cy="20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Redesenho de Processos:</a:t>
            </a:r>
            <a:br>
              <a:rPr lang="pt-BR" sz="36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36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Recrutamento </a:t>
            </a:r>
            <a:br>
              <a:rPr lang="pt-BR" sz="36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pt-BR" sz="36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 Seleção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CFDA1A32-B425-87AE-5B38-2EEC778E31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454" b="25478"/>
          <a:stretch>
            <a:fillRect/>
          </a:stretch>
        </p:blipFill>
        <p:spPr>
          <a:xfrm>
            <a:off x="4580758" y="1"/>
            <a:ext cx="76112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8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BA7331-B7D4-2F1E-9C9A-BC5BA7A1318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" y="-999067"/>
            <a:ext cx="5763684" cy="861483"/>
          </a:xfrm>
          <a:prstGeom prst="rect">
            <a:avLst/>
          </a:prstGeom>
        </p:spPr>
        <p:txBody>
          <a:bodyPr/>
          <a:lstStyle/>
          <a:p>
            <a:r>
              <a:rPr lang="pt-BR"/>
              <a:t>Modelagem e Análise</a:t>
            </a:r>
          </a:p>
        </p:txBody>
      </p:sp>
      <p:grpSp>
        <p:nvGrpSpPr>
          <p:cNvPr id="3" name="Card Analisar currículo">
            <a:extLst>
              <a:ext uri="{FF2B5EF4-FFF2-40B4-BE49-F238E27FC236}">
                <a16:creationId xmlns:a16="http://schemas.microsoft.com/office/drawing/2014/main" id="{3E2B5088-9F15-A053-24C4-8064593BE43C}"/>
              </a:ext>
            </a:extLst>
          </p:cNvPr>
          <p:cNvGrpSpPr/>
          <p:nvPr/>
        </p:nvGrpSpPr>
        <p:grpSpPr>
          <a:xfrm>
            <a:off x="3624972" y="1890559"/>
            <a:ext cx="1061235" cy="1008552"/>
            <a:chOff x="4443555" y="1164902"/>
            <a:chExt cx="1209881" cy="1181086"/>
          </a:xfrm>
        </p:grpSpPr>
        <p:pic>
          <p:nvPicPr>
            <p:cNvPr id="4" name="Picture 3" descr="C:\Users\kelly.sganderla\Desktop\postit amarelo.png">
              <a:extLst>
                <a:ext uri="{FF2B5EF4-FFF2-40B4-BE49-F238E27FC236}">
                  <a16:creationId xmlns:a16="http://schemas.microsoft.com/office/drawing/2014/main" id="{4F969B6A-6337-9427-24B0-1CAC688ABD0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CEB42DAB-1691-F7B3-FC6B-9C3AF9A7FB44}"/>
                </a:ext>
              </a:extLst>
            </p:cNvPr>
            <p:cNvSpPr/>
            <p:nvPr/>
          </p:nvSpPr>
          <p:spPr>
            <a:xfrm rot="21385745">
              <a:off x="4457769" y="1396811"/>
              <a:ext cx="1181452" cy="6850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Analisar currículo do candidato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cxnSp>
        <p:nvCxnSpPr>
          <p:cNvPr id="35" name="Conector Reto 51">
            <a:extLst>
              <a:ext uri="{FF2B5EF4-FFF2-40B4-BE49-F238E27FC236}">
                <a16:creationId xmlns:a16="http://schemas.microsoft.com/office/drawing/2014/main" id="{75E96EF2-7158-5A71-1FC7-A39B9CFF791A}"/>
              </a:ext>
            </a:extLst>
          </p:cNvPr>
          <p:cNvCxnSpPr>
            <a:cxnSpLocks/>
          </p:cNvCxnSpPr>
          <p:nvPr/>
        </p:nvCxnSpPr>
        <p:spPr>
          <a:xfrm>
            <a:off x="758985" y="2917740"/>
            <a:ext cx="11115875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ector Reto 65">
            <a:extLst>
              <a:ext uri="{FF2B5EF4-FFF2-40B4-BE49-F238E27FC236}">
                <a16:creationId xmlns:a16="http://schemas.microsoft.com/office/drawing/2014/main" id="{0AA696D2-66A1-E019-2984-187C0B7CD599}"/>
              </a:ext>
            </a:extLst>
          </p:cNvPr>
          <p:cNvCxnSpPr>
            <a:cxnSpLocks/>
          </p:cNvCxnSpPr>
          <p:nvPr/>
        </p:nvCxnSpPr>
        <p:spPr>
          <a:xfrm>
            <a:off x="758986" y="3874623"/>
            <a:ext cx="11048207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Fim Candidato contratado">
            <a:extLst>
              <a:ext uri="{FF2B5EF4-FFF2-40B4-BE49-F238E27FC236}">
                <a16:creationId xmlns:a16="http://schemas.microsoft.com/office/drawing/2014/main" id="{1D849ADA-8EF8-7027-5157-313A8F653F39}"/>
              </a:ext>
            </a:extLst>
          </p:cNvPr>
          <p:cNvGrpSpPr/>
          <p:nvPr/>
        </p:nvGrpSpPr>
        <p:grpSpPr>
          <a:xfrm>
            <a:off x="11111200" y="866205"/>
            <a:ext cx="1073688" cy="1021068"/>
            <a:chOff x="7713951" y="937374"/>
            <a:chExt cx="1283996" cy="1202452"/>
          </a:xfrm>
        </p:grpSpPr>
        <p:pic>
          <p:nvPicPr>
            <p:cNvPr id="40" name="Picture 4" descr="C:\Users\kelly.sganderla\Desktop\postit rosa.png">
              <a:extLst>
                <a:ext uri="{FF2B5EF4-FFF2-40B4-BE49-F238E27FC236}">
                  <a16:creationId xmlns:a16="http://schemas.microsoft.com/office/drawing/2014/main" id="{0C570269-8C70-559B-4F28-2B17A61529E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324" t="13451" r="17989" b="20658"/>
            <a:stretch>
              <a:fillRect/>
            </a:stretch>
          </p:blipFill>
          <p:spPr bwMode="auto">
            <a:xfrm>
              <a:off x="7751080" y="937374"/>
              <a:ext cx="1204522" cy="12024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Retângulo 40">
              <a:extLst>
                <a:ext uri="{FF2B5EF4-FFF2-40B4-BE49-F238E27FC236}">
                  <a16:creationId xmlns:a16="http://schemas.microsoft.com/office/drawing/2014/main" id="{1D9C3650-4B8C-31E3-E2A1-D50ACF5BE6EB}"/>
                </a:ext>
              </a:extLst>
            </p:cNvPr>
            <p:cNvSpPr/>
            <p:nvPr/>
          </p:nvSpPr>
          <p:spPr>
            <a:xfrm rot="20982473">
              <a:off x="7713951" y="1343719"/>
              <a:ext cx="1283996" cy="4954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Candidato contratado</a:t>
              </a:r>
            </a:p>
          </p:txBody>
        </p:sp>
      </p:grpSp>
      <p:cxnSp>
        <p:nvCxnSpPr>
          <p:cNvPr id="42" name="Conector Reto 69">
            <a:extLst>
              <a:ext uri="{FF2B5EF4-FFF2-40B4-BE49-F238E27FC236}">
                <a16:creationId xmlns:a16="http://schemas.microsoft.com/office/drawing/2014/main" id="{E670EA70-3FD0-9E55-771D-77E19396DB6A}"/>
              </a:ext>
            </a:extLst>
          </p:cNvPr>
          <p:cNvCxnSpPr>
            <a:cxnSpLocks/>
          </p:cNvCxnSpPr>
          <p:nvPr/>
        </p:nvCxnSpPr>
        <p:spPr>
          <a:xfrm>
            <a:off x="758986" y="1932092"/>
            <a:ext cx="11048207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Ini Envia currículo">
            <a:extLst>
              <a:ext uri="{FF2B5EF4-FFF2-40B4-BE49-F238E27FC236}">
                <a16:creationId xmlns:a16="http://schemas.microsoft.com/office/drawing/2014/main" id="{3BC56F81-1EE1-CFCE-206A-108FF31D2676}"/>
              </a:ext>
            </a:extLst>
          </p:cNvPr>
          <p:cNvGrpSpPr/>
          <p:nvPr/>
        </p:nvGrpSpPr>
        <p:grpSpPr>
          <a:xfrm>
            <a:off x="2510072" y="893734"/>
            <a:ext cx="1114649" cy="1009522"/>
            <a:chOff x="1964722" y="728113"/>
            <a:chExt cx="941375" cy="858775"/>
          </a:xfrm>
        </p:grpSpPr>
        <p:grpSp>
          <p:nvGrpSpPr>
            <p:cNvPr id="44" name="Grupo 48">
              <a:extLst>
                <a:ext uri="{FF2B5EF4-FFF2-40B4-BE49-F238E27FC236}">
                  <a16:creationId xmlns:a16="http://schemas.microsoft.com/office/drawing/2014/main" id="{573131B0-4492-0B72-708C-0276B96B0BE3}"/>
                </a:ext>
              </a:extLst>
            </p:cNvPr>
            <p:cNvGrpSpPr/>
            <p:nvPr/>
          </p:nvGrpSpPr>
          <p:grpSpPr>
            <a:xfrm>
              <a:off x="1964722" y="728113"/>
              <a:ext cx="941375" cy="858775"/>
              <a:chOff x="2025022" y="1132227"/>
              <a:chExt cx="1319007" cy="1203272"/>
            </a:xfrm>
          </p:grpSpPr>
          <p:pic>
            <p:nvPicPr>
              <p:cNvPr id="46" name="Picture 2" descr="C:\Users\kelly.sganderla\Desktop\postit laranja.png">
                <a:extLst>
                  <a:ext uri="{FF2B5EF4-FFF2-40B4-BE49-F238E27FC236}">
                    <a16:creationId xmlns:a16="http://schemas.microsoft.com/office/drawing/2014/main" id="{464BD575-7C1C-6BEA-3D03-639515030BC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13614" t="13550" r="18084" b="20861"/>
              <a:stretch>
                <a:fillRect/>
              </a:stretch>
            </p:blipFill>
            <p:spPr bwMode="auto">
              <a:xfrm>
                <a:off x="2025022" y="1132227"/>
                <a:ext cx="1319007" cy="12032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Retângulo 47">
                <a:extLst>
                  <a:ext uri="{FF2B5EF4-FFF2-40B4-BE49-F238E27FC236}">
                    <a16:creationId xmlns:a16="http://schemas.microsoft.com/office/drawing/2014/main" id="{2C17DE2D-92D0-18E8-9E7E-81AB8BC1C490}"/>
                  </a:ext>
                </a:extLst>
              </p:cNvPr>
              <p:cNvSpPr/>
              <p:nvPr/>
            </p:nvSpPr>
            <p:spPr>
              <a:xfrm>
                <a:off x="2076803" y="1550991"/>
                <a:ext cx="1261348" cy="55026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defTabSz="609585">
                  <a:defRPr/>
                </a:pPr>
                <a:r>
                  <a:rPr lang="pt-BR" sz="800">
                    <a:solidFill>
                      <a:srgbClr val="0070C0"/>
                    </a:solidFill>
                    <a:latin typeface="Segoe Print" panose="02000600000000000000" charset="0"/>
                  </a:rPr>
                  <a:t>Envia o currículo pela página de vagas no site</a:t>
                </a:r>
              </a:p>
            </p:txBody>
          </p:sp>
        </p:grpSp>
        <p:sp>
          <p:nvSpPr>
            <p:cNvPr id="219" name="Forma Livre: Forma 218">
              <a:extLst>
                <a:ext uri="{FF2B5EF4-FFF2-40B4-BE49-F238E27FC236}">
                  <a16:creationId xmlns:a16="http://schemas.microsoft.com/office/drawing/2014/main" id="{A6259CE6-C9F1-F21E-F6E6-BD650A9DF1E4}"/>
                </a:ext>
              </a:extLst>
            </p:cNvPr>
            <p:cNvSpPr/>
            <p:nvPr/>
          </p:nvSpPr>
          <p:spPr>
            <a:xfrm>
              <a:off x="2320635" y="816316"/>
              <a:ext cx="254507" cy="177476"/>
            </a:xfrm>
            <a:custGeom>
              <a:avLst/>
              <a:gdLst>
                <a:gd name="csX0" fmla="*/ 232051 w 254507"/>
                <a:gd name="csY0" fmla="*/ 154327 h 177476"/>
                <a:gd name="csX1" fmla="*/ 22456 w 254507"/>
                <a:gd name="csY1" fmla="*/ 154327 h 177476"/>
                <a:gd name="csX2" fmla="*/ 22456 w 254507"/>
                <a:gd name="csY2" fmla="*/ 23149 h 177476"/>
                <a:gd name="csX3" fmla="*/ 232051 w 254507"/>
                <a:gd name="csY3" fmla="*/ 23149 h 177476"/>
                <a:gd name="csX4" fmla="*/ 232051 w 254507"/>
                <a:gd name="csY4" fmla="*/ 154327 h 177476"/>
                <a:gd name="csX5" fmla="*/ 254507 w 254507"/>
                <a:gd name="csY5" fmla="*/ 15433 h 177476"/>
                <a:gd name="csX6" fmla="*/ 239536 w 254507"/>
                <a:gd name="csY6" fmla="*/ 0 h 177476"/>
                <a:gd name="csX7" fmla="*/ 14970 w 254507"/>
                <a:gd name="csY7" fmla="*/ 0 h 177476"/>
                <a:gd name="csX8" fmla="*/ 0 w 254507"/>
                <a:gd name="csY8" fmla="*/ 15433 h 177476"/>
                <a:gd name="csX9" fmla="*/ 0 w 254507"/>
                <a:gd name="csY9" fmla="*/ 177476 h 177476"/>
                <a:gd name="csX10" fmla="*/ 254507 w 254507"/>
                <a:gd name="csY10" fmla="*/ 177476 h 177476"/>
                <a:gd name="csX11" fmla="*/ 254507 w 254507"/>
                <a:gd name="csY11" fmla="*/ 15433 h 17747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254507" h="177476" fill="none" extrusionOk="0">
                  <a:moveTo>
                    <a:pt x="232051" y="154327"/>
                  </a:moveTo>
                  <a:cubicBezTo>
                    <a:pt x="162659" y="162193"/>
                    <a:pt x="100439" y="144108"/>
                    <a:pt x="22456" y="154327"/>
                  </a:cubicBezTo>
                  <a:cubicBezTo>
                    <a:pt x="19573" y="96453"/>
                    <a:pt x="28345" y="50771"/>
                    <a:pt x="22456" y="23149"/>
                  </a:cubicBezTo>
                  <a:cubicBezTo>
                    <a:pt x="76251" y="19750"/>
                    <a:pt x="179409" y="22096"/>
                    <a:pt x="232051" y="23149"/>
                  </a:cubicBezTo>
                  <a:cubicBezTo>
                    <a:pt x="228105" y="62712"/>
                    <a:pt x="238540" y="88920"/>
                    <a:pt x="232051" y="154327"/>
                  </a:cubicBezTo>
                  <a:close/>
                  <a:moveTo>
                    <a:pt x="254507" y="15433"/>
                  </a:moveTo>
                  <a:cubicBezTo>
                    <a:pt x="254946" y="6848"/>
                    <a:pt x="248964" y="1403"/>
                    <a:pt x="239536" y="0"/>
                  </a:cubicBezTo>
                  <a:cubicBezTo>
                    <a:pt x="138840" y="-9385"/>
                    <a:pt x="124490" y="5992"/>
                    <a:pt x="14970" y="0"/>
                  </a:cubicBezTo>
                  <a:cubicBezTo>
                    <a:pt x="7988" y="-44"/>
                    <a:pt x="-836" y="5233"/>
                    <a:pt x="0" y="15433"/>
                  </a:cubicBezTo>
                  <a:cubicBezTo>
                    <a:pt x="-6979" y="48816"/>
                    <a:pt x="1797" y="119208"/>
                    <a:pt x="0" y="177476"/>
                  </a:cubicBezTo>
                  <a:cubicBezTo>
                    <a:pt x="78683" y="164751"/>
                    <a:pt x="159586" y="186371"/>
                    <a:pt x="254507" y="177476"/>
                  </a:cubicBezTo>
                  <a:cubicBezTo>
                    <a:pt x="258499" y="111155"/>
                    <a:pt x="246552" y="71130"/>
                    <a:pt x="254507" y="15433"/>
                  </a:cubicBezTo>
                  <a:close/>
                </a:path>
                <a:path w="254507" h="177476" stroke="0" extrusionOk="0">
                  <a:moveTo>
                    <a:pt x="232051" y="154327"/>
                  </a:moveTo>
                  <a:cubicBezTo>
                    <a:pt x="179352" y="159510"/>
                    <a:pt x="117038" y="148277"/>
                    <a:pt x="22456" y="154327"/>
                  </a:cubicBezTo>
                  <a:cubicBezTo>
                    <a:pt x="26239" y="88863"/>
                    <a:pt x="22380" y="75989"/>
                    <a:pt x="22456" y="23149"/>
                  </a:cubicBezTo>
                  <a:cubicBezTo>
                    <a:pt x="68176" y="24942"/>
                    <a:pt x="135187" y="18446"/>
                    <a:pt x="232051" y="23149"/>
                  </a:cubicBezTo>
                  <a:cubicBezTo>
                    <a:pt x="237509" y="87993"/>
                    <a:pt x="233423" y="97014"/>
                    <a:pt x="232051" y="154327"/>
                  </a:cubicBezTo>
                  <a:close/>
                  <a:moveTo>
                    <a:pt x="254507" y="15433"/>
                  </a:moveTo>
                  <a:cubicBezTo>
                    <a:pt x="254964" y="7276"/>
                    <a:pt x="246686" y="986"/>
                    <a:pt x="239536" y="0"/>
                  </a:cubicBezTo>
                  <a:cubicBezTo>
                    <a:pt x="142135" y="9058"/>
                    <a:pt x="115882" y="-2533"/>
                    <a:pt x="14970" y="0"/>
                  </a:cubicBezTo>
                  <a:cubicBezTo>
                    <a:pt x="5462" y="68"/>
                    <a:pt x="641" y="5883"/>
                    <a:pt x="0" y="15433"/>
                  </a:cubicBezTo>
                  <a:cubicBezTo>
                    <a:pt x="1772" y="92311"/>
                    <a:pt x="-4364" y="98725"/>
                    <a:pt x="0" y="177476"/>
                  </a:cubicBezTo>
                  <a:cubicBezTo>
                    <a:pt x="121129" y="164912"/>
                    <a:pt x="140392" y="166557"/>
                    <a:pt x="254507" y="177476"/>
                  </a:cubicBezTo>
                  <a:cubicBezTo>
                    <a:pt x="249002" y="123910"/>
                    <a:pt x="258009" y="95920"/>
                    <a:pt x="254507" y="15433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274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649154589">
                    <a:custGeom>
                      <a:avLst/>
                      <a:gdLst>
                        <a:gd name="connsiteX0" fmla="*/ 232052 w 254508"/>
                        <a:gd name="connsiteY0" fmla="*/ 154327 h 177476"/>
                        <a:gd name="connsiteX1" fmla="*/ 22457 w 254508"/>
                        <a:gd name="connsiteY1" fmla="*/ 154327 h 177476"/>
                        <a:gd name="connsiteX2" fmla="*/ 22457 w 254508"/>
                        <a:gd name="connsiteY2" fmla="*/ 23149 h 177476"/>
                        <a:gd name="connsiteX3" fmla="*/ 232052 w 254508"/>
                        <a:gd name="connsiteY3" fmla="*/ 23149 h 177476"/>
                        <a:gd name="connsiteX4" fmla="*/ 254508 w 254508"/>
                        <a:gd name="connsiteY4" fmla="*/ 15433 h 177476"/>
                        <a:gd name="connsiteX5" fmla="*/ 239537 w 254508"/>
                        <a:gd name="connsiteY5" fmla="*/ 0 h 177476"/>
                        <a:gd name="connsiteX6" fmla="*/ 14971 w 254508"/>
                        <a:gd name="connsiteY6" fmla="*/ 0 h 177476"/>
                        <a:gd name="connsiteX7" fmla="*/ 0 w 254508"/>
                        <a:gd name="connsiteY7" fmla="*/ 15433 h 177476"/>
                        <a:gd name="connsiteX8" fmla="*/ 0 w 254508"/>
                        <a:gd name="connsiteY8" fmla="*/ 177476 h 177476"/>
                        <a:gd name="connsiteX9" fmla="*/ 254508 w 254508"/>
                        <a:gd name="connsiteY9" fmla="*/ 177476 h 17747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254508" h="177476">
                          <a:moveTo>
                            <a:pt x="232052" y="154327"/>
                          </a:moveTo>
                          <a:lnTo>
                            <a:pt x="22457" y="154327"/>
                          </a:lnTo>
                          <a:lnTo>
                            <a:pt x="22457" y="23149"/>
                          </a:lnTo>
                          <a:lnTo>
                            <a:pt x="232052" y="23149"/>
                          </a:lnTo>
                          <a:close/>
                          <a:moveTo>
                            <a:pt x="254508" y="15433"/>
                          </a:moveTo>
                          <a:cubicBezTo>
                            <a:pt x="254508" y="6910"/>
                            <a:pt x="247805" y="0"/>
                            <a:pt x="239537" y="0"/>
                          </a:cubicBezTo>
                          <a:lnTo>
                            <a:pt x="14971" y="0"/>
                          </a:lnTo>
                          <a:cubicBezTo>
                            <a:pt x="6703" y="0"/>
                            <a:pt x="0" y="6910"/>
                            <a:pt x="0" y="15433"/>
                          </a:cubicBezTo>
                          <a:lnTo>
                            <a:pt x="0" y="177476"/>
                          </a:lnTo>
                          <a:lnTo>
                            <a:pt x="254508" y="177476"/>
                          </a:lnTo>
                          <a:close/>
                        </a:path>
                      </a:pathLst>
                    </a:custGeom>
                    <ask:type>
                      <ask:lineSketchFreehan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20" name="Forma Livre: Forma 219">
              <a:extLst>
                <a:ext uri="{FF2B5EF4-FFF2-40B4-BE49-F238E27FC236}">
                  <a16:creationId xmlns:a16="http://schemas.microsoft.com/office/drawing/2014/main" id="{CA2D63E7-5EF5-C05D-2A63-DDAF8B6E4B1C}"/>
                </a:ext>
              </a:extLst>
            </p:cNvPr>
            <p:cNvSpPr/>
            <p:nvPr/>
          </p:nvSpPr>
          <p:spPr>
            <a:xfrm>
              <a:off x="2275722" y="1009225"/>
              <a:ext cx="344334" cy="23149"/>
            </a:xfrm>
            <a:custGeom>
              <a:avLst/>
              <a:gdLst>
                <a:gd name="csX0" fmla="*/ 194624 w 344334"/>
                <a:gd name="csY0" fmla="*/ 0 h 23149"/>
                <a:gd name="csX1" fmla="*/ 194624 w 344334"/>
                <a:gd name="csY1" fmla="*/ 3858 h 23149"/>
                <a:gd name="csX2" fmla="*/ 191346 w 344334"/>
                <a:gd name="csY2" fmla="*/ 7716 h 23149"/>
                <a:gd name="csX3" fmla="*/ 190881 w 344334"/>
                <a:gd name="csY3" fmla="*/ 7716 h 23149"/>
                <a:gd name="csX4" fmla="*/ 153454 w 344334"/>
                <a:gd name="csY4" fmla="*/ 7716 h 23149"/>
                <a:gd name="csX5" fmla="*/ 149711 w 344334"/>
                <a:gd name="csY5" fmla="*/ 4337 h 23149"/>
                <a:gd name="csX6" fmla="*/ 149711 w 344334"/>
                <a:gd name="csY6" fmla="*/ 3858 h 23149"/>
                <a:gd name="csX7" fmla="*/ 149711 w 344334"/>
                <a:gd name="csY7" fmla="*/ 0 h 23149"/>
                <a:gd name="csX8" fmla="*/ 0 w 344334"/>
                <a:gd name="csY8" fmla="*/ 0 h 23149"/>
                <a:gd name="csX9" fmla="*/ 0 w 344334"/>
                <a:gd name="csY9" fmla="*/ 7716 h 23149"/>
                <a:gd name="csX10" fmla="*/ 14971 w 344334"/>
                <a:gd name="csY10" fmla="*/ 23149 h 23149"/>
                <a:gd name="csX11" fmla="*/ 329364 w 344334"/>
                <a:gd name="csY11" fmla="*/ 23149 h 23149"/>
                <a:gd name="csX12" fmla="*/ 344335 w 344334"/>
                <a:gd name="csY12" fmla="*/ 7716 h 23149"/>
                <a:gd name="csX13" fmla="*/ 344335 w 344334"/>
                <a:gd name="csY13" fmla="*/ 0 h 23149"/>
                <a:gd name="csX14" fmla="*/ 194624 w 344334"/>
                <a:gd name="csY14" fmla="*/ 0 h 2314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</a:cxnLst>
              <a:rect l="l" t="t" r="r" b="b"/>
              <a:pathLst>
                <a:path w="344334" h="23149" fill="none" extrusionOk="0">
                  <a:moveTo>
                    <a:pt x="194624" y="0"/>
                  </a:moveTo>
                  <a:cubicBezTo>
                    <a:pt x="194477" y="1606"/>
                    <a:pt x="194769" y="2356"/>
                    <a:pt x="194624" y="3858"/>
                  </a:cubicBezTo>
                  <a:cubicBezTo>
                    <a:pt x="194774" y="6093"/>
                    <a:pt x="193324" y="7144"/>
                    <a:pt x="191346" y="7716"/>
                  </a:cubicBezTo>
                  <a:cubicBezTo>
                    <a:pt x="191196" y="7729"/>
                    <a:pt x="191026" y="7732"/>
                    <a:pt x="190881" y="7716"/>
                  </a:cubicBezTo>
                  <a:cubicBezTo>
                    <a:pt x="176632" y="8062"/>
                    <a:pt x="169426" y="6294"/>
                    <a:pt x="153454" y="7716"/>
                  </a:cubicBezTo>
                  <a:cubicBezTo>
                    <a:pt x="151822" y="7938"/>
                    <a:pt x="150090" y="6376"/>
                    <a:pt x="149711" y="4337"/>
                  </a:cubicBezTo>
                  <a:cubicBezTo>
                    <a:pt x="149710" y="4148"/>
                    <a:pt x="149672" y="4029"/>
                    <a:pt x="149711" y="3858"/>
                  </a:cubicBezTo>
                  <a:cubicBezTo>
                    <a:pt x="149897" y="2937"/>
                    <a:pt x="149667" y="883"/>
                    <a:pt x="149711" y="0"/>
                  </a:cubicBezTo>
                  <a:cubicBezTo>
                    <a:pt x="99835" y="7079"/>
                    <a:pt x="53279" y="3196"/>
                    <a:pt x="0" y="0"/>
                  </a:cubicBezTo>
                  <a:cubicBezTo>
                    <a:pt x="-294" y="2229"/>
                    <a:pt x="-380" y="4402"/>
                    <a:pt x="0" y="7716"/>
                  </a:cubicBezTo>
                  <a:cubicBezTo>
                    <a:pt x="518" y="16761"/>
                    <a:pt x="7590" y="23772"/>
                    <a:pt x="14971" y="23149"/>
                  </a:cubicBezTo>
                  <a:cubicBezTo>
                    <a:pt x="171789" y="37326"/>
                    <a:pt x="232678" y="28786"/>
                    <a:pt x="329364" y="23149"/>
                  </a:cubicBezTo>
                  <a:cubicBezTo>
                    <a:pt x="338268" y="23284"/>
                    <a:pt x="344088" y="16357"/>
                    <a:pt x="344335" y="7716"/>
                  </a:cubicBezTo>
                  <a:cubicBezTo>
                    <a:pt x="344373" y="5591"/>
                    <a:pt x="344152" y="2762"/>
                    <a:pt x="344335" y="0"/>
                  </a:cubicBezTo>
                  <a:cubicBezTo>
                    <a:pt x="303624" y="5189"/>
                    <a:pt x="243080" y="-4495"/>
                    <a:pt x="194624" y="0"/>
                  </a:cubicBezTo>
                  <a:close/>
                </a:path>
                <a:path w="344334" h="23149" stroke="0" extrusionOk="0">
                  <a:moveTo>
                    <a:pt x="194624" y="0"/>
                  </a:moveTo>
                  <a:cubicBezTo>
                    <a:pt x="194730" y="1297"/>
                    <a:pt x="194723" y="2207"/>
                    <a:pt x="194624" y="3858"/>
                  </a:cubicBezTo>
                  <a:cubicBezTo>
                    <a:pt x="194601" y="5838"/>
                    <a:pt x="193174" y="7363"/>
                    <a:pt x="191346" y="7716"/>
                  </a:cubicBezTo>
                  <a:cubicBezTo>
                    <a:pt x="191182" y="7743"/>
                    <a:pt x="191033" y="7725"/>
                    <a:pt x="190881" y="7716"/>
                  </a:cubicBezTo>
                  <a:cubicBezTo>
                    <a:pt x="178396" y="7052"/>
                    <a:pt x="162783" y="8088"/>
                    <a:pt x="153454" y="7716"/>
                  </a:cubicBezTo>
                  <a:cubicBezTo>
                    <a:pt x="151432" y="7601"/>
                    <a:pt x="149973" y="6128"/>
                    <a:pt x="149711" y="4337"/>
                  </a:cubicBezTo>
                  <a:cubicBezTo>
                    <a:pt x="149705" y="4174"/>
                    <a:pt x="149681" y="4042"/>
                    <a:pt x="149711" y="3858"/>
                  </a:cubicBezTo>
                  <a:cubicBezTo>
                    <a:pt x="149796" y="3070"/>
                    <a:pt x="149694" y="1130"/>
                    <a:pt x="149711" y="0"/>
                  </a:cubicBezTo>
                  <a:cubicBezTo>
                    <a:pt x="118186" y="6893"/>
                    <a:pt x="47198" y="-6138"/>
                    <a:pt x="0" y="0"/>
                  </a:cubicBezTo>
                  <a:cubicBezTo>
                    <a:pt x="-28" y="2755"/>
                    <a:pt x="-329" y="4582"/>
                    <a:pt x="0" y="7716"/>
                  </a:cubicBezTo>
                  <a:cubicBezTo>
                    <a:pt x="-1126" y="15582"/>
                    <a:pt x="7079" y="21950"/>
                    <a:pt x="14971" y="23149"/>
                  </a:cubicBezTo>
                  <a:cubicBezTo>
                    <a:pt x="107150" y="27106"/>
                    <a:pt x="232150" y="29272"/>
                    <a:pt x="329364" y="23149"/>
                  </a:cubicBezTo>
                  <a:cubicBezTo>
                    <a:pt x="336133" y="22970"/>
                    <a:pt x="344392" y="16783"/>
                    <a:pt x="344335" y="7716"/>
                  </a:cubicBezTo>
                  <a:cubicBezTo>
                    <a:pt x="343957" y="4189"/>
                    <a:pt x="344156" y="2196"/>
                    <a:pt x="344335" y="0"/>
                  </a:cubicBezTo>
                  <a:cubicBezTo>
                    <a:pt x="271055" y="5"/>
                    <a:pt x="232321" y="-1497"/>
                    <a:pt x="194624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274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689762539">
                    <a:custGeom>
                      <a:avLst/>
                      <a:gdLst>
                        <a:gd name="connsiteX0" fmla="*/ 194624 w 344334"/>
                        <a:gd name="connsiteY0" fmla="*/ 0 h 23149"/>
                        <a:gd name="connsiteX1" fmla="*/ 194624 w 344334"/>
                        <a:gd name="connsiteY1" fmla="*/ 3858 h 23149"/>
                        <a:gd name="connsiteX2" fmla="*/ 191346 w 344334"/>
                        <a:gd name="connsiteY2" fmla="*/ 7716 h 23149"/>
                        <a:gd name="connsiteX3" fmla="*/ 190881 w 344334"/>
                        <a:gd name="connsiteY3" fmla="*/ 7716 h 23149"/>
                        <a:gd name="connsiteX4" fmla="*/ 153454 w 344334"/>
                        <a:gd name="connsiteY4" fmla="*/ 7716 h 23149"/>
                        <a:gd name="connsiteX5" fmla="*/ 149711 w 344334"/>
                        <a:gd name="connsiteY5" fmla="*/ 4337 h 23149"/>
                        <a:gd name="connsiteX6" fmla="*/ 149711 w 344334"/>
                        <a:gd name="connsiteY6" fmla="*/ 3858 h 23149"/>
                        <a:gd name="connsiteX7" fmla="*/ 149711 w 344334"/>
                        <a:gd name="connsiteY7" fmla="*/ 0 h 23149"/>
                        <a:gd name="connsiteX8" fmla="*/ 0 w 344334"/>
                        <a:gd name="connsiteY8" fmla="*/ 0 h 23149"/>
                        <a:gd name="connsiteX9" fmla="*/ 0 w 344334"/>
                        <a:gd name="connsiteY9" fmla="*/ 7716 h 23149"/>
                        <a:gd name="connsiteX10" fmla="*/ 14971 w 344334"/>
                        <a:gd name="connsiteY10" fmla="*/ 23149 h 23149"/>
                        <a:gd name="connsiteX11" fmla="*/ 329364 w 344334"/>
                        <a:gd name="connsiteY11" fmla="*/ 23149 h 23149"/>
                        <a:gd name="connsiteX12" fmla="*/ 344335 w 344334"/>
                        <a:gd name="connsiteY12" fmla="*/ 7716 h 23149"/>
                        <a:gd name="connsiteX13" fmla="*/ 344335 w 344334"/>
                        <a:gd name="connsiteY13" fmla="*/ 0 h 2314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</a:cxnLst>
                      <a:rect l="l" t="t" r="r" b="b"/>
                      <a:pathLst>
                        <a:path w="344334" h="23149">
                          <a:moveTo>
                            <a:pt x="194624" y="0"/>
                          </a:moveTo>
                          <a:lnTo>
                            <a:pt x="194624" y="3858"/>
                          </a:lnTo>
                          <a:cubicBezTo>
                            <a:pt x="194752" y="5857"/>
                            <a:pt x="193285" y="7584"/>
                            <a:pt x="191346" y="7716"/>
                          </a:cubicBezTo>
                          <a:cubicBezTo>
                            <a:pt x="191191" y="7727"/>
                            <a:pt x="191036" y="7727"/>
                            <a:pt x="190881" y="7716"/>
                          </a:cubicBezTo>
                          <a:lnTo>
                            <a:pt x="153454" y="7716"/>
                          </a:lnTo>
                          <a:cubicBezTo>
                            <a:pt x="151515" y="7849"/>
                            <a:pt x="149839" y="6336"/>
                            <a:pt x="149711" y="4337"/>
                          </a:cubicBezTo>
                          <a:cubicBezTo>
                            <a:pt x="149701" y="4178"/>
                            <a:pt x="149701" y="4018"/>
                            <a:pt x="149711" y="3858"/>
                          </a:cubicBezTo>
                          <a:lnTo>
                            <a:pt x="149711" y="0"/>
                          </a:lnTo>
                          <a:lnTo>
                            <a:pt x="0" y="0"/>
                          </a:lnTo>
                          <a:lnTo>
                            <a:pt x="0" y="7716"/>
                          </a:lnTo>
                          <a:cubicBezTo>
                            <a:pt x="0" y="16239"/>
                            <a:pt x="6703" y="23149"/>
                            <a:pt x="14971" y="23149"/>
                          </a:cubicBezTo>
                          <a:lnTo>
                            <a:pt x="329364" y="23149"/>
                          </a:lnTo>
                          <a:cubicBezTo>
                            <a:pt x="337632" y="23149"/>
                            <a:pt x="344335" y="16239"/>
                            <a:pt x="344335" y="7716"/>
                          </a:cubicBezTo>
                          <a:lnTo>
                            <a:pt x="344335" y="0"/>
                          </a:lnTo>
                          <a:close/>
                        </a:path>
                      </a:pathLst>
                    </a:custGeom>
                    <ask:type>
                      <ask:lineSketchFreehan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21" name="Forma Livre: Forma 220">
              <a:extLst>
                <a:ext uri="{FF2B5EF4-FFF2-40B4-BE49-F238E27FC236}">
                  <a16:creationId xmlns:a16="http://schemas.microsoft.com/office/drawing/2014/main" id="{887EC021-ED33-7169-73C5-3A17163F0BC6}"/>
                </a:ext>
              </a:extLst>
            </p:cNvPr>
            <p:cNvSpPr/>
            <p:nvPr/>
          </p:nvSpPr>
          <p:spPr>
            <a:xfrm>
              <a:off x="2395491" y="851039"/>
              <a:ext cx="104797" cy="108028"/>
            </a:xfrm>
            <a:custGeom>
              <a:avLst/>
              <a:gdLst>
                <a:gd name="csX0" fmla="*/ 52399 w 104797"/>
                <a:gd name="csY0" fmla="*/ 0 h 108028"/>
                <a:gd name="csX1" fmla="*/ 0 w 104797"/>
                <a:gd name="csY1" fmla="*/ 54014 h 108028"/>
                <a:gd name="csX2" fmla="*/ 52399 w 104797"/>
                <a:gd name="csY2" fmla="*/ 108029 h 108028"/>
                <a:gd name="csX3" fmla="*/ 104798 w 104797"/>
                <a:gd name="csY3" fmla="*/ 54014 h 108028"/>
                <a:gd name="csX4" fmla="*/ 52399 w 104797"/>
                <a:gd name="csY4" fmla="*/ 0 h 108028"/>
                <a:gd name="csX5" fmla="*/ 56142 w 104797"/>
                <a:gd name="csY5" fmla="*/ 57873 h 108028"/>
                <a:gd name="csX6" fmla="*/ 73321 w 104797"/>
                <a:gd name="csY6" fmla="*/ 57873 h 108028"/>
                <a:gd name="csX7" fmla="*/ 56142 w 104797"/>
                <a:gd name="csY7" fmla="*/ 93021 h 108028"/>
                <a:gd name="csX8" fmla="*/ 56142 w 104797"/>
                <a:gd name="csY8" fmla="*/ 57873 h 108028"/>
                <a:gd name="csX9" fmla="*/ 56142 w 104797"/>
                <a:gd name="csY9" fmla="*/ 50156 h 108028"/>
                <a:gd name="csX10" fmla="*/ 56142 w 104797"/>
                <a:gd name="csY10" fmla="*/ 14970 h 108028"/>
                <a:gd name="csX11" fmla="*/ 73321 w 104797"/>
                <a:gd name="csY11" fmla="*/ 50156 h 108028"/>
                <a:gd name="csX12" fmla="*/ 56142 w 104797"/>
                <a:gd name="csY12" fmla="*/ 50156 h 108028"/>
                <a:gd name="csX13" fmla="*/ 48656 w 104797"/>
                <a:gd name="csY13" fmla="*/ 50156 h 108028"/>
                <a:gd name="csX14" fmla="*/ 32038 w 104797"/>
                <a:gd name="csY14" fmla="*/ 50156 h 108028"/>
                <a:gd name="csX15" fmla="*/ 48656 w 104797"/>
                <a:gd name="csY15" fmla="*/ 15433 h 108028"/>
                <a:gd name="csX16" fmla="*/ 48656 w 104797"/>
                <a:gd name="csY16" fmla="*/ 50156 h 108028"/>
                <a:gd name="csX17" fmla="*/ 48656 w 104797"/>
                <a:gd name="csY17" fmla="*/ 57873 h 108028"/>
                <a:gd name="csX18" fmla="*/ 48656 w 104797"/>
                <a:gd name="csY18" fmla="*/ 92596 h 108028"/>
                <a:gd name="csX19" fmla="*/ 32038 w 104797"/>
                <a:gd name="csY19" fmla="*/ 57873 h 108028"/>
                <a:gd name="csX20" fmla="*/ 48656 w 104797"/>
                <a:gd name="csY20" fmla="*/ 57873 h 108028"/>
                <a:gd name="csX21" fmla="*/ 24515 w 104797"/>
                <a:gd name="csY21" fmla="*/ 50156 h 108028"/>
                <a:gd name="csX22" fmla="*/ 8496 w 104797"/>
                <a:gd name="csY22" fmla="*/ 50156 h 108028"/>
                <a:gd name="csX23" fmla="*/ 43940 w 104797"/>
                <a:gd name="csY23" fmla="*/ 9453 h 108028"/>
                <a:gd name="csX24" fmla="*/ 24515 w 104797"/>
                <a:gd name="csY24" fmla="*/ 50156 h 108028"/>
                <a:gd name="csX25" fmla="*/ 24515 w 104797"/>
                <a:gd name="csY25" fmla="*/ 57873 h 108028"/>
                <a:gd name="csX26" fmla="*/ 44015 w 104797"/>
                <a:gd name="csY26" fmla="*/ 98615 h 108028"/>
                <a:gd name="csX27" fmla="*/ 8496 w 104797"/>
                <a:gd name="csY27" fmla="*/ 57873 h 108028"/>
                <a:gd name="csX28" fmla="*/ 24515 w 104797"/>
                <a:gd name="csY28" fmla="*/ 57873 h 108028"/>
                <a:gd name="csX29" fmla="*/ 80844 w 104797"/>
                <a:gd name="csY29" fmla="*/ 57873 h 108028"/>
                <a:gd name="csX30" fmla="*/ 96301 w 104797"/>
                <a:gd name="csY30" fmla="*/ 57873 h 108028"/>
                <a:gd name="csX31" fmla="*/ 61456 w 104797"/>
                <a:gd name="csY31" fmla="*/ 98461 h 108028"/>
                <a:gd name="csX32" fmla="*/ 80844 w 104797"/>
                <a:gd name="csY32" fmla="*/ 57873 h 108028"/>
                <a:gd name="csX33" fmla="*/ 80844 w 104797"/>
                <a:gd name="csY33" fmla="*/ 50156 h 108028"/>
                <a:gd name="csX34" fmla="*/ 61569 w 104797"/>
                <a:gd name="csY34" fmla="*/ 9607 h 108028"/>
                <a:gd name="csX35" fmla="*/ 96301 w 104797"/>
                <a:gd name="csY35" fmla="*/ 50156 h 108028"/>
                <a:gd name="csX36" fmla="*/ 80844 w 104797"/>
                <a:gd name="csY36" fmla="*/ 50156 h 1080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  <a:cxn ang="0">
                  <a:pos x="csX28" y="csY28"/>
                </a:cxn>
                <a:cxn ang="0">
                  <a:pos x="csX29" y="csY29"/>
                </a:cxn>
                <a:cxn ang="0">
                  <a:pos x="csX30" y="csY30"/>
                </a:cxn>
                <a:cxn ang="0">
                  <a:pos x="csX31" y="csY31"/>
                </a:cxn>
                <a:cxn ang="0">
                  <a:pos x="csX32" y="csY32"/>
                </a:cxn>
                <a:cxn ang="0">
                  <a:pos x="csX33" y="csY33"/>
                </a:cxn>
                <a:cxn ang="0">
                  <a:pos x="csX34" y="csY34"/>
                </a:cxn>
                <a:cxn ang="0">
                  <a:pos x="csX35" y="csY35"/>
                </a:cxn>
                <a:cxn ang="0">
                  <a:pos x="csX36" y="csY36"/>
                </a:cxn>
              </a:cxnLst>
              <a:rect l="l" t="t" r="r" b="b"/>
              <a:pathLst>
                <a:path w="104797" h="108028" fill="none" extrusionOk="0">
                  <a:moveTo>
                    <a:pt x="52399" y="0"/>
                  </a:moveTo>
                  <a:cubicBezTo>
                    <a:pt x="23330" y="3399"/>
                    <a:pt x="321" y="23557"/>
                    <a:pt x="0" y="54014"/>
                  </a:cubicBezTo>
                  <a:cubicBezTo>
                    <a:pt x="-1763" y="87766"/>
                    <a:pt x="25945" y="107296"/>
                    <a:pt x="52399" y="108029"/>
                  </a:cubicBezTo>
                  <a:cubicBezTo>
                    <a:pt x="74662" y="104866"/>
                    <a:pt x="107395" y="82182"/>
                    <a:pt x="104798" y="54014"/>
                  </a:cubicBezTo>
                  <a:cubicBezTo>
                    <a:pt x="105456" y="23624"/>
                    <a:pt x="81930" y="-3848"/>
                    <a:pt x="52399" y="0"/>
                  </a:cubicBezTo>
                  <a:close/>
                  <a:moveTo>
                    <a:pt x="56142" y="57873"/>
                  </a:moveTo>
                  <a:cubicBezTo>
                    <a:pt x="60670" y="57941"/>
                    <a:pt x="68675" y="58466"/>
                    <a:pt x="73321" y="57873"/>
                  </a:cubicBezTo>
                  <a:cubicBezTo>
                    <a:pt x="71540" y="73811"/>
                    <a:pt x="65046" y="83917"/>
                    <a:pt x="56142" y="93021"/>
                  </a:cubicBezTo>
                  <a:cubicBezTo>
                    <a:pt x="55928" y="77833"/>
                    <a:pt x="57607" y="67523"/>
                    <a:pt x="56142" y="57873"/>
                  </a:cubicBezTo>
                  <a:close/>
                  <a:moveTo>
                    <a:pt x="56142" y="50156"/>
                  </a:moveTo>
                  <a:cubicBezTo>
                    <a:pt x="56779" y="35638"/>
                    <a:pt x="57202" y="30566"/>
                    <a:pt x="56142" y="14970"/>
                  </a:cubicBezTo>
                  <a:cubicBezTo>
                    <a:pt x="63815" y="24641"/>
                    <a:pt x="68666" y="37039"/>
                    <a:pt x="73321" y="50156"/>
                  </a:cubicBezTo>
                  <a:cubicBezTo>
                    <a:pt x="66180" y="49504"/>
                    <a:pt x="60104" y="51010"/>
                    <a:pt x="56142" y="50156"/>
                  </a:cubicBezTo>
                  <a:close/>
                  <a:moveTo>
                    <a:pt x="48656" y="50156"/>
                  </a:moveTo>
                  <a:cubicBezTo>
                    <a:pt x="45075" y="50077"/>
                    <a:pt x="38684" y="49622"/>
                    <a:pt x="32038" y="50156"/>
                  </a:cubicBezTo>
                  <a:cubicBezTo>
                    <a:pt x="33746" y="37572"/>
                    <a:pt x="41734" y="22714"/>
                    <a:pt x="48656" y="15433"/>
                  </a:cubicBezTo>
                  <a:cubicBezTo>
                    <a:pt x="48124" y="25547"/>
                    <a:pt x="47145" y="36669"/>
                    <a:pt x="48656" y="50156"/>
                  </a:cubicBezTo>
                  <a:close/>
                  <a:moveTo>
                    <a:pt x="48656" y="57873"/>
                  </a:moveTo>
                  <a:cubicBezTo>
                    <a:pt x="46938" y="65380"/>
                    <a:pt x="48533" y="78526"/>
                    <a:pt x="48656" y="92596"/>
                  </a:cubicBezTo>
                  <a:cubicBezTo>
                    <a:pt x="40254" y="84513"/>
                    <a:pt x="34810" y="68662"/>
                    <a:pt x="32038" y="57873"/>
                  </a:cubicBezTo>
                  <a:cubicBezTo>
                    <a:pt x="39781" y="57581"/>
                    <a:pt x="40408" y="58287"/>
                    <a:pt x="48656" y="57873"/>
                  </a:cubicBezTo>
                  <a:close/>
                  <a:moveTo>
                    <a:pt x="24515" y="50156"/>
                  </a:moveTo>
                  <a:cubicBezTo>
                    <a:pt x="20336" y="50405"/>
                    <a:pt x="15766" y="50420"/>
                    <a:pt x="8496" y="50156"/>
                  </a:cubicBezTo>
                  <a:cubicBezTo>
                    <a:pt x="7691" y="28913"/>
                    <a:pt x="22794" y="16289"/>
                    <a:pt x="43940" y="9453"/>
                  </a:cubicBezTo>
                  <a:cubicBezTo>
                    <a:pt x="32831" y="23045"/>
                    <a:pt x="23656" y="34096"/>
                    <a:pt x="24515" y="50156"/>
                  </a:cubicBezTo>
                  <a:close/>
                  <a:moveTo>
                    <a:pt x="24515" y="57873"/>
                  </a:moveTo>
                  <a:cubicBezTo>
                    <a:pt x="27575" y="70953"/>
                    <a:pt x="35860" y="87598"/>
                    <a:pt x="44015" y="98615"/>
                  </a:cubicBezTo>
                  <a:cubicBezTo>
                    <a:pt x="24177" y="97638"/>
                    <a:pt x="9279" y="79414"/>
                    <a:pt x="8496" y="57873"/>
                  </a:cubicBezTo>
                  <a:cubicBezTo>
                    <a:pt x="15959" y="57745"/>
                    <a:pt x="17799" y="57202"/>
                    <a:pt x="24515" y="57873"/>
                  </a:cubicBezTo>
                  <a:close/>
                  <a:moveTo>
                    <a:pt x="80844" y="57873"/>
                  </a:moveTo>
                  <a:cubicBezTo>
                    <a:pt x="87668" y="57141"/>
                    <a:pt x="91622" y="57952"/>
                    <a:pt x="96301" y="57873"/>
                  </a:cubicBezTo>
                  <a:cubicBezTo>
                    <a:pt x="96821" y="78778"/>
                    <a:pt x="83480" y="94872"/>
                    <a:pt x="61456" y="98461"/>
                  </a:cubicBezTo>
                  <a:cubicBezTo>
                    <a:pt x="73079" y="87450"/>
                    <a:pt x="78228" y="72750"/>
                    <a:pt x="80844" y="57873"/>
                  </a:cubicBezTo>
                  <a:close/>
                  <a:moveTo>
                    <a:pt x="80844" y="50156"/>
                  </a:moveTo>
                  <a:cubicBezTo>
                    <a:pt x="78596" y="35512"/>
                    <a:pt x="72487" y="20149"/>
                    <a:pt x="61569" y="9607"/>
                  </a:cubicBezTo>
                  <a:cubicBezTo>
                    <a:pt x="78285" y="17310"/>
                    <a:pt x="97341" y="33626"/>
                    <a:pt x="96301" y="50156"/>
                  </a:cubicBezTo>
                  <a:cubicBezTo>
                    <a:pt x="92964" y="50373"/>
                    <a:pt x="87142" y="50008"/>
                    <a:pt x="80844" y="50156"/>
                  </a:cubicBezTo>
                  <a:close/>
                </a:path>
                <a:path w="104797" h="108028" stroke="0" extrusionOk="0">
                  <a:moveTo>
                    <a:pt x="52399" y="0"/>
                  </a:moveTo>
                  <a:cubicBezTo>
                    <a:pt x="28020" y="3084"/>
                    <a:pt x="-945" y="22142"/>
                    <a:pt x="0" y="54014"/>
                  </a:cubicBezTo>
                  <a:cubicBezTo>
                    <a:pt x="1359" y="85305"/>
                    <a:pt x="21419" y="112481"/>
                    <a:pt x="52399" y="108029"/>
                  </a:cubicBezTo>
                  <a:cubicBezTo>
                    <a:pt x="80451" y="106795"/>
                    <a:pt x="105761" y="84204"/>
                    <a:pt x="104798" y="54014"/>
                  </a:cubicBezTo>
                  <a:cubicBezTo>
                    <a:pt x="99183" y="24320"/>
                    <a:pt x="86058" y="1423"/>
                    <a:pt x="52399" y="0"/>
                  </a:cubicBezTo>
                  <a:close/>
                  <a:moveTo>
                    <a:pt x="56142" y="57873"/>
                  </a:moveTo>
                  <a:cubicBezTo>
                    <a:pt x="64493" y="58481"/>
                    <a:pt x="66496" y="58368"/>
                    <a:pt x="73321" y="57873"/>
                  </a:cubicBezTo>
                  <a:cubicBezTo>
                    <a:pt x="71340" y="70491"/>
                    <a:pt x="64849" y="85140"/>
                    <a:pt x="56142" y="93021"/>
                  </a:cubicBezTo>
                  <a:cubicBezTo>
                    <a:pt x="57618" y="77003"/>
                    <a:pt x="55893" y="70464"/>
                    <a:pt x="56142" y="57873"/>
                  </a:cubicBezTo>
                  <a:close/>
                  <a:moveTo>
                    <a:pt x="56142" y="50156"/>
                  </a:moveTo>
                  <a:cubicBezTo>
                    <a:pt x="55237" y="35660"/>
                    <a:pt x="54599" y="30211"/>
                    <a:pt x="56142" y="14970"/>
                  </a:cubicBezTo>
                  <a:cubicBezTo>
                    <a:pt x="64903" y="25676"/>
                    <a:pt x="71243" y="37730"/>
                    <a:pt x="73321" y="50156"/>
                  </a:cubicBezTo>
                  <a:cubicBezTo>
                    <a:pt x="67343" y="50339"/>
                    <a:pt x="64478" y="50289"/>
                    <a:pt x="56142" y="50156"/>
                  </a:cubicBezTo>
                  <a:close/>
                  <a:moveTo>
                    <a:pt x="48656" y="50156"/>
                  </a:moveTo>
                  <a:cubicBezTo>
                    <a:pt x="42689" y="50415"/>
                    <a:pt x="35771" y="50125"/>
                    <a:pt x="32038" y="50156"/>
                  </a:cubicBezTo>
                  <a:cubicBezTo>
                    <a:pt x="34286" y="37044"/>
                    <a:pt x="40001" y="25158"/>
                    <a:pt x="48656" y="15433"/>
                  </a:cubicBezTo>
                  <a:cubicBezTo>
                    <a:pt x="48532" y="30432"/>
                    <a:pt x="49180" y="33282"/>
                    <a:pt x="48656" y="50156"/>
                  </a:cubicBezTo>
                  <a:close/>
                  <a:moveTo>
                    <a:pt x="48656" y="57873"/>
                  </a:moveTo>
                  <a:cubicBezTo>
                    <a:pt x="48615" y="65106"/>
                    <a:pt x="48385" y="84972"/>
                    <a:pt x="48656" y="92596"/>
                  </a:cubicBezTo>
                  <a:cubicBezTo>
                    <a:pt x="39921" y="83819"/>
                    <a:pt x="34617" y="71377"/>
                    <a:pt x="32038" y="57873"/>
                  </a:cubicBezTo>
                  <a:cubicBezTo>
                    <a:pt x="39107" y="58636"/>
                    <a:pt x="42532" y="58247"/>
                    <a:pt x="48656" y="57873"/>
                  </a:cubicBezTo>
                  <a:close/>
                  <a:moveTo>
                    <a:pt x="24515" y="50156"/>
                  </a:moveTo>
                  <a:cubicBezTo>
                    <a:pt x="19350" y="49648"/>
                    <a:pt x="14859" y="49386"/>
                    <a:pt x="8496" y="50156"/>
                  </a:cubicBezTo>
                  <a:cubicBezTo>
                    <a:pt x="9815" y="30894"/>
                    <a:pt x="26874" y="9624"/>
                    <a:pt x="43940" y="9453"/>
                  </a:cubicBezTo>
                  <a:cubicBezTo>
                    <a:pt x="34315" y="17630"/>
                    <a:pt x="26407" y="32138"/>
                    <a:pt x="24515" y="50156"/>
                  </a:cubicBezTo>
                  <a:close/>
                  <a:moveTo>
                    <a:pt x="24515" y="57873"/>
                  </a:moveTo>
                  <a:cubicBezTo>
                    <a:pt x="29687" y="74614"/>
                    <a:pt x="33875" y="87542"/>
                    <a:pt x="44015" y="98615"/>
                  </a:cubicBezTo>
                  <a:cubicBezTo>
                    <a:pt x="22866" y="90219"/>
                    <a:pt x="9489" y="77028"/>
                    <a:pt x="8496" y="57873"/>
                  </a:cubicBezTo>
                  <a:cubicBezTo>
                    <a:pt x="14838" y="57719"/>
                    <a:pt x="20953" y="57406"/>
                    <a:pt x="24515" y="57873"/>
                  </a:cubicBezTo>
                  <a:close/>
                  <a:moveTo>
                    <a:pt x="80844" y="57873"/>
                  </a:moveTo>
                  <a:cubicBezTo>
                    <a:pt x="87550" y="58190"/>
                    <a:pt x="90599" y="58631"/>
                    <a:pt x="96301" y="57873"/>
                  </a:cubicBezTo>
                  <a:cubicBezTo>
                    <a:pt x="92025" y="74086"/>
                    <a:pt x="80705" y="92765"/>
                    <a:pt x="61456" y="98461"/>
                  </a:cubicBezTo>
                  <a:cubicBezTo>
                    <a:pt x="72676" y="88952"/>
                    <a:pt x="78577" y="69420"/>
                    <a:pt x="80844" y="57873"/>
                  </a:cubicBezTo>
                  <a:close/>
                  <a:moveTo>
                    <a:pt x="80844" y="50156"/>
                  </a:moveTo>
                  <a:cubicBezTo>
                    <a:pt x="80094" y="35323"/>
                    <a:pt x="70640" y="19846"/>
                    <a:pt x="61569" y="9607"/>
                  </a:cubicBezTo>
                  <a:cubicBezTo>
                    <a:pt x="80160" y="12871"/>
                    <a:pt x="90576" y="29310"/>
                    <a:pt x="96301" y="50156"/>
                  </a:cubicBezTo>
                  <a:cubicBezTo>
                    <a:pt x="92989" y="49742"/>
                    <a:pt x="88232" y="50081"/>
                    <a:pt x="80844" y="50156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274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3010051533">
                    <a:custGeom>
                      <a:avLst/>
                      <a:gdLst>
                        <a:gd name="connsiteX0" fmla="*/ 52399 w 104797"/>
                        <a:gd name="connsiteY0" fmla="*/ 0 h 108028"/>
                        <a:gd name="connsiteX1" fmla="*/ 0 w 104797"/>
                        <a:gd name="connsiteY1" fmla="*/ 54014 h 108028"/>
                        <a:gd name="connsiteX2" fmla="*/ 52399 w 104797"/>
                        <a:gd name="connsiteY2" fmla="*/ 108029 h 108028"/>
                        <a:gd name="connsiteX3" fmla="*/ 104798 w 104797"/>
                        <a:gd name="connsiteY3" fmla="*/ 54014 h 108028"/>
                        <a:gd name="connsiteX4" fmla="*/ 52399 w 104797"/>
                        <a:gd name="connsiteY4" fmla="*/ 0 h 108028"/>
                        <a:gd name="connsiteX5" fmla="*/ 56142 w 104797"/>
                        <a:gd name="connsiteY5" fmla="*/ 57873 h 108028"/>
                        <a:gd name="connsiteX6" fmla="*/ 73321 w 104797"/>
                        <a:gd name="connsiteY6" fmla="*/ 57873 h 108028"/>
                        <a:gd name="connsiteX7" fmla="*/ 56142 w 104797"/>
                        <a:gd name="connsiteY7" fmla="*/ 93021 h 108028"/>
                        <a:gd name="connsiteX8" fmla="*/ 56142 w 104797"/>
                        <a:gd name="connsiteY8" fmla="*/ 50156 h 108028"/>
                        <a:gd name="connsiteX9" fmla="*/ 56142 w 104797"/>
                        <a:gd name="connsiteY9" fmla="*/ 14970 h 108028"/>
                        <a:gd name="connsiteX10" fmla="*/ 73321 w 104797"/>
                        <a:gd name="connsiteY10" fmla="*/ 50156 h 108028"/>
                        <a:gd name="connsiteX11" fmla="*/ 48656 w 104797"/>
                        <a:gd name="connsiteY11" fmla="*/ 50156 h 108028"/>
                        <a:gd name="connsiteX12" fmla="*/ 32038 w 104797"/>
                        <a:gd name="connsiteY12" fmla="*/ 50156 h 108028"/>
                        <a:gd name="connsiteX13" fmla="*/ 48656 w 104797"/>
                        <a:gd name="connsiteY13" fmla="*/ 15433 h 108028"/>
                        <a:gd name="connsiteX14" fmla="*/ 48656 w 104797"/>
                        <a:gd name="connsiteY14" fmla="*/ 57873 h 108028"/>
                        <a:gd name="connsiteX15" fmla="*/ 48656 w 104797"/>
                        <a:gd name="connsiteY15" fmla="*/ 92596 h 108028"/>
                        <a:gd name="connsiteX16" fmla="*/ 32038 w 104797"/>
                        <a:gd name="connsiteY16" fmla="*/ 57873 h 108028"/>
                        <a:gd name="connsiteX17" fmla="*/ 24515 w 104797"/>
                        <a:gd name="connsiteY17" fmla="*/ 50156 h 108028"/>
                        <a:gd name="connsiteX18" fmla="*/ 8496 w 104797"/>
                        <a:gd name="connsiteY18" fmla="*/ 50156 h 108028"/>
                        <a:gd name="connsiteX19" fmla="*/ 43940 w 104797"/>
                        <a:gd name="connsiteY19" fmla="*/ 9453 h 108028"/>
                        <a:gd name="connsiteX20" fmla="*/ 24515 w 104797"/>
                        <a:gd name="connsiteY20" fmla="*/ 50156 h 108028"/>
                        <a:gd name="connsiteX21" fmla="*/ 24515 w 104797"/>
                        <a:gd name="connsiteY21" fmla="*/ 57873 h 108028"/>
                        <a:gd name="connsiteX22" fmla="*/ 44015 w 104797"/>
                        <a:gd name="connsiteY22" fmla="*/ 98615 h 108028"/>
                        <a:gd name="connsiteX23" fmla="*/ 8496 w 104797"/>
                        <a:gd name="connsiteY23" fmla="*/ 57873 h 108028"/>
                        <a:gd name="connsiteX24" fmla="*/ 80844 w 104797"/>
                        <a:gd name="connsiteY24" fmla="*/ 57873 h 108028"/>
                        <a:gd name="connsiteX25" fmla="*/ 96301 w 104797"/>
                        <a:gd name="connsiteY25" fmla="*/ 57873 h 108028"/>
                        <a:gd name="connsiteX26" fmla="*/ 61456 w 104797"/>
                        <a:gd name="connsiteY26" fmla="*/ 98461 h 108028"/>
                        <a:gd name="connsiteX27" fmla="*/ 80844 w 104797"/>
                        <a:gd name="connsiteY27" fmla="*/ 57873 h 108028"/>
                        <a:gd name="connsiteX28" fmla="*/ 80844 w 104797"/>
                        <a:gd name="connsiteY28" fmla="*/ 50156 h 108028"/>
                        <a:gd name="connsiteX29" fmla="*/ 61569 w 104797"/>
                        <a:gd name="connsiteY29" fmla="*/ 9607 h 108028"/>
                        <a:gd name="connsiteX30" fmla="*/ 96301 w 104797"/>
                        <a:gd name="connsiteY30" fmla="*/ 50156 h 10802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</a:cxnLst>
                      <a:rect l="l" t="t" r="r" b="b"/>
                      <a:pathLst>
                        <a:path w="104797" h="108028">
                          <a:moveTo>
                            <a:pt x="52399" y="0"/>
                          </a:moveTo>
                          <a:cubicBezTo>
                            <a:pt x="23460" y="0"/>
                            <a:pt x="0" y="24183"/>
                            <a:pt x="0" y="54014"/>
                          </a:cubicBezTo>
                          <a:cubicBezTo>
                            <a:pt x="0" y="83846"/>
                            <a:pt x="23460" y="108029"/>
                            <a:pt x="52399" y="108029"/>
                          </a:cubicBezTo>
                          <a:cubicBezTo>
                            <a:pt x="81338" y="108029"/>
                            <a:pt x="104798" y="83846"/>
                            <a:pt x="104798" y="54014"/>
                          </a:cubicBezTo>
                          <a:cubicBezTo>
                            <a:pt x="104798" y="24183"/>
                            <a:pt x="81338" y="0"/>
                            <a:pt x="52399" y="0"/>
                          </a:cubicBezTo>
                          <a:close/>
                          <a:moveTo>
                            <a:pt x="56142" y="57873"/>
                          </a:moveTo>
                          <a:lnTo>
                            <a:pt x="73321" y="57873"/>
                          </a:lnTo>
                          <a:cubicBezTo>
                            <a:pt x="71365" y="71173"/>
                            <a:pt x="65347" y="83485"/>
                            <a:pt x="56142" y="93021"/>
                          </a:cubicBezTo>
                          <a:close/>
                          <a:moveTo>
                            <a:pt x="56142" y="50156"/>
                          </a:moveTo>
                          <a:lnTo>
                            <a:pt x="56142" y="14970"/>
                          </a:lnTo>
                          <a:cubicBezTo>
                            <a:pt x="65356" y="24514"/>
                            <a:pt x="71375" y="36841"/>
                            <a:pt x="73321" y="50156"/>
                          </a:cubicBezTo>
                          <a:close/>
                          <a:moveTo>
                            <a:pt x="48656" y="50156"/>
                          </a:moveTo>
                          <a:lnTo>
                            <a:pt x="32038" y="50156"/>
                          </a:lnTo>
                          <a:cubicBezTo>
                            <a:pt x="33899" y="37069"/>
                            <a:pt x="39714" y="24919"/>
                            <a:pt x="48656" y="15433"/>
                          </a:cubicBezTo>
                          <a:close/>
                          <a:moveTo>
                            <a:pt x="48656" y="57873"/>
                          </a:moveTo>
                          <a:lnTo>
                            <a:pt x="48656" y="92596"/>
                          </a:lnTo>
                          <a:cubicBezTo>
                            <a:pt x="39731" y="83097"/>
                            <a:pt x="33919" y="70954"/>
                            <a:pt x="32038" y="57873"/>
                          </a:cubicBezTo>
                          <a:close/>
                          <a:moveTo>
                            <a:pt x="24515" y="50156"/>
                          </a:moveTo>
                          <a:lnTo>
                            <a:pt x="8496" y="50156"/>
                          </a:lnTo>
                          <a:cubicBezTo>
                            <a:pt x="10158" y="29947"/>
                            <a:pt x="24628" y="13330"/>
                            <a:pt x="43940" y="9453"/>
                          </a:cubicBezTo>
                          <a:cubicBezTo>
                            <a:pt x="33270" y="20428"/>
                            <a:pt x="26438" y="34745"/>
                            <a:pt x="24515" y="50156"/>
                          </a:cubicBezTo>
                          <a:close/>
                          <a:moveTo>
                            <a:pt x="24515" y="57873"/>
                          </a:moveTo>
                          <a:cubicBezTo>
                            <a:pt x="26439" y="73311"/>
                            <a:pt x="33301" y="87647"/>
                            <a:pt x="44015" y="98615"/>
                          </a:cubicBezTo>
                          <a:cubicBezTo>
                            <a:pt x="24674" y="94741"/>
                            <a:pt x="10175" y="78109"/>
                            <a:pt x="8496" y="57873"/>
                          </a:cubicBezTo>
                          <a:close/>
                          <a:moveTo>
                            <a:pt x="80844" y="57873"/>
                          </a:moveTo>
                          <a:lnTo>
                            <a:pt x="96301" y="57873"/>
                          </a:lnTo>
                          <a:cubicBezTo>
                            <a:pt x="94663" y="77853"/>
                            <a:pt x="80496" y="94354"/>
                            <a:pt x="61456" y="98461"/>
                          </a:cubicBezTo>
                          <a:cubicBezTo>
                            <a:pt x="72121" y="87533"/>
                            <a:pt x="78943" y="73249"/>
                            <a:pt x="80844" y="57873"/>
                          </a:cubicBezTo>
                          <a:close/>
                          <a:moveTo>
                            <a:pt x="80844" y="50156"/>
                          </a:moveTo>
                          <a:cubicBezTo>
                            <a:pt x="78928" y="34820"/>
                            <a:pt x="72152" y="20565"/>
                            <a:pt x="61569" y="9607"/>
                          </a:cubicBezTo>
                          <a:cubicBezTo>
                            <a:pt x="80552" y="13754"/>
                            <a:pt x="94660" y="30225"/>
                            <a:pt x="96301" y="50156"/>
                          </a:cubicBezTo>
                          <a:close/>
                        </a:path>
                      </a:pathLst>
                    </a:custGeom>
                    <ask:type>
                      <ask:lineSketchFreehan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</p:grpSp>
      <p:graphicFrame>
        <p:nvGraphicFramePr>
          <p:cNvPr id="49" name="Diagrama 48">
            <a:extLst>
              <a:ext uri="{FF2B5EF4-FFF2-40B4-BE49-F238E27FC236}">
                <a16:creationId xmlns:a16="http://schemas.microsoft.com/office/drawing/2014/main" id="{C296EE27-F3E7-DD88-40EF-A72313BCA9FA}"/>
              </a:ext>
            </a:extLst>
          </p:cNvPr>
          <p:cNvGraphicFramePr/>
          <p:nvPr/>
        </p:nvGraphicFramePr>
        <p:xfrm>
          <a:off x="686121" y="88450"/>
          <a:ext cx="11431987" cy="788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61" name="Candidato">
            <a:extLst>
              <a:ext uri="{FF2B5EF4-FFF2-40B4-BE49-F238E27FC236}">
                <a16:creationId xmlns:a16="http://schemas.microsoft.com/office/drawing/2014/main" id="{AB749C72-7CF6-27E6-6CB0-BB31BC398545}"/>
              </a:ext>
            </a:extLst>
          </p:cNvPr>
          <p:cNvGrpSpPr/>
          <p:nvPr/>
        </p:nvGrpSpPr>
        <p:grpSpPr>
          <a:xfrm>
            <a:off x="849299" y="966727"/>
            <a:ext cx="1715536" cy="816000"/>
            <a:chOff x="772344" y="826649"/>
            <a:chExt cx="1286652" cy="612000"/>
          </a:xfrm>
        </p:grpSpPr>
        <p:sp>
          <p:nvSpPr>
            <p:cNvPr id="38" name="Retângulo 37">
              <a:extLst>
                <a:ext uri="{FF2B5EF4-FFF2-40B4-BE49-F238E27FC236}">
                  <a16:creationId xmlns:a16="http://schemas.microsoft.com/office/drawing/2014/main" id="{FABB5826-FDC4-0C25-E5FF-F3342885AFA0}"/>
                </a:ext>
              </a:extLst>
            </p:cNvPr>
            <p:cNvSpPr/>
            <p:nvPr/>
          </p:nvSpPr>
          <p:spPr>
            <a:xfrm>
              <a:off x="772344" y="1047289"/>
              <a:ext cx="1286652" cy="219741"/>
            </a:xfrm>
            <a:prstGeom prst="rect">
              <a:avLst/>
            </a:prstGeom>
          </p:spPr>
          <p:txBody>
            <a:bodyPr wrap="square" lIns="107275" tIns="53637" rIns="107275" bIns="53637">
              <a:spAutoFit/>
            </a:bodyPr>
            <a:lstStyle/>
            <a:p>
              <a:pPr defTabSz="609585">
                <a:defRPr/>
              </a:pP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Candidato</a:t>
              </a:r>
            </a:p>
          </p:txBody>
        </p:sp>
        <p:pic>
          <p:nvPicPr>
            <p:cNvPr id="52" name="Gráfico 51" descr="Homem usando um moletom">
              <a:extLst>
                <a:ext uri="{FF2B5EF4-FFF2-40B4-BE49-F238E27FC236}">
                  <a16:creationId xmlns:a16="http://schemas.microsoft.com/office/drawing/2014/main" id="{8985BE09-9C4D-A04E-E0E6-766EBE5FF41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1485511" y="826649"/>
              <a:ext cx="453956" cy="612000"/>
            </a:xfrm>
            <a:prstGeom prst="rect">
              <a:avLst/>
            </a:prstGeom>
          </p:spPr>
        </p:pic>
      </p:grpSp>
      <p:grpSp>
        <p:nvGrpSpPr>
          <p:cNvPr id="59" name="Assistente RH">
            <a:extLst>
              <a:ext uri="{FF2B5EF4-FFF2-40B4-BE49-F238E27FC236}">
                <a16:creationId xmlns:a16="http://schemas.microsoft.com/office/drawing/2014/main" id="{D894E7AC-3522-E5FA-B6CE-498BEB19A424}"/>
              </a:ext>
            </a:extLst>
          </p:cNvPr>
          <p:cNvGrpSpPr/>
          <p:nvPr/>
        </p:nvGrpSpPr>
        <p:grpSpPr>
          <a:xfrm>
            <a:off x="849299" y="3000169"/>
            <a:ext cx="1493456" cy="774320"/>
            <a:chOff x="772344" y="3000241"/>
            <a:chExt cx="1120092" cy="580740"/>
          </a:xfrm>
        </p:grpSpPr>
        <p:sp>
          <p:nvSpPr>
            <p:cNvPr id="34" name="Retângulo 33">
              <a:extLst>
                <a:ext uri="{FF2B5EF4-FFF2-40B4-BE49-F238E27FC236}">
                  <a16:creationId xmlns:a16="http://schemas.microsoft.com/office/drawing/2014/main" id="{880ED704-89AA-B843-3452-747D88450719}"/>
                </a:ext>
              </a:extLst>
            </p:cNvPr>
            <p:cNvSpPr/>
            <p:nvPr/>
          </p:nvSpPr>
          <p:spPr>
            <a:xfrm>
              <a:off x="772344" y="3152511"/>
              <a:ext cx="960363" cy="358240"/>
            </a:xfrm>
            <a:prstGeom prst="rect">
              <a:avLst/>
            </a:prstGeom>
          </p:spPr>
          <p:txBody>
            <a:bodyPr wrap="square" lIns="107275" tIns="53637" rIns="107275" bIns="53637">
              <a:spAutoFit/>
            </a:bodyPr>
            <a:lstStyle/>
            <a:p>
              <a:pPr defTabSz="609585">
                <a:defRPr/>
              </a:pP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Assistente </a:t>
              </a:r>
              <a:b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</a:b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RH</a:t>
              </a:r>
            </a:p>
          </p:txBody>
        </p:sp>
        <p:grpSp>
          <p:nvGrpSpPr>
            <p:cNvPr id="65" name="Gráfico 54" descr="Mulher com cabelo longo e ondulado">
              <a:extLst>
                <a:ext uri="{FF2B5EF4-FFF2-40B4-BE49-F238E27FC236}">
                  <a16:creationId xmlns:a16="http://schemas.microsoft.com/office/drawing/2014/main" id="{99F9516E-120C-CEB0-D4F2-F0D86B096295}"/>
                </a:ext>
              </a:extLst>
            </p:cNvPr>
            <p:cNvGrpSpPr/>
            <p:nvPr/>
          </p:nvGrpSpPr>
          <p:grpSpPr>
            <a:xfrm>
              <a:off x="1489090" y="3000241"/>
              <a:ext cx="403346" cy="580740"/>
              <a:chOff x="1489090" y="3000241"/>
              <a:chExt cx="403346" cy="580740"/>
            </a:xfrm>
          </p:grpSpPr>
          <p:grpSp>
            <p:nvGrpSpPr>
              <p:cNvPr id="66" name="Gráfico 54" descr="Mulher com cabelo longo e ondulado">
                <a:extLst>
                  <a:ext uri="{FF2B5EF4-FFF2-40B4-BE49-F238E27FC236}">
                    <a16:creationId xmlns:a16="http://schemas.microsoft.com/office/drawing/2014/main" id="{A03B1662-2AA6-0B77-2A08-CA55AA31CC1F}"/>
                  </a:ext>
                </a:extLst>
              </p:cNvPr>
              <p:cNvGrpSpPr/>
              <p:nvPr/>
            </p:nvGrpSpPr>
            <p:grpSpPr>
              <a:xfrm>
                <a:off x="1489090" y="3193194"/>
                <a:ext cx="403346" cy="387787"/>
                <a:chOff x="1489090" y="3193194"/>
                <a:chExt cx="403346" cy="387787"/>
              </a:xfrm>
            </p:grpSpPr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3081B43C-739D-F3E7-A1F7-C6B15A3FBB2A}"/>
                    </a:ext>
                  </a:extLst>
                </p:cNvPr>
                <p:cNvSpPr/>
                <p:nvPr/>
              </p:nvSpPr>
              <p:spPr>
                <a:xfrm>
                  <a:off x="1492971" y="3193194"/>
                  <a:ext cx="393860" cy="382230"/>
                </a:xfrm>
                <a:custGeom>
                  <a:avLst/>
                  <a:gdLst>
                    <a:gd name="connsiteX0" fmla="*/ 389778 w 393860"/>
                    <a:gd name="connsiteY0" fmla="*/ 343696 h 382230"/>
                    <a:gd name="connsiteX1" fmla="*/ 386503 w 393860"/>
                    <a:gd name="connsiteY1" fmla="*/ 316239 h 382230"/>
                    <a:gd name="connsiteX2" fmla="*/ 386503 w 393860"/>
                    <a:gd name="connsiteY2" fmla="*/ 315776 h 382230"/>
                    <a:gd name="connsiteX3" fmla="*/ 384154 w 393860"/>
                    <a:gd name="connsiteY3" fmla="*/ 284746 h 382230"/>
                    <a:gd name="connsiteX4" fmla="*/ 377207 w 393860"/>
                    <a:gd name="connsiteY4" fmla="*/ 234462 h 382230"/>
                    <a:gd name="connsiteX5" fmla="*/ 361295 w 393860"/>
                    <a:gd name="connsiteY5" fmla="*/ 152521 h 382230"/>
                    <a:gd name="connsiteX6" fmla="*/ 340818 w 393860"/>
                    <a:gd name="connsiteY6" fmla="*/ 105744 h 382230"/>
                    <a:gd name="connsiteX7" fmla="*/ 298706 w 393860"/>
                    <a:gd name="connsiteY7" fmla="*/ 72398 h 382230"/>
                    <a:gd name="connsiteX8" fmla="*/ 271810 w 393860"/>
                    <a:gd name="connsiteY8" fmla="*/ 61912 h 382230"/>
                    <a:gd name="connsiteX9" fmla="*/ 260364 w 393860"/>
                    <a:gd name="connsiteY9" fmla="*/ 23802 h 382230"/>
                    <a:gd name="connsiteX10" fmla="*/ 255237 w 393860"/>
                    <a:gd name="connsiteY10" fmla="*/ 11562 h 382230"/>
                    <a:gd name="connsiteX11" fmla="*/ 192284 w 393860"/>
                    <a:gd name="connsiteY11" fmla="*/ 10668 h 382230"/>
                    <a:gd name="connsiteX12" fmla="*/ 188248 w 393860"/>
                    <a:gd name="connsiteY12" fmla="*/ 15962 h 382230"/>
                    <a:gd name="connsiteX13" fmla="*/ 186858 w 393860"/>
                    <a:gd name="connsiteY13" fmla="*/ 24794 h 382230"/>
                    <a:gd name="connsiteX14" fmla="*/ 126651 w 393860"/>
                    <a:gd name="connsiteY14" fmla="*/ 64294 h 382230"/>
                    <a:gd name="connsiteX15" fmla="*/ 10569 w 393860"/>
                    <a:gd name="connsiteY15" fmla="*/ 210545 h 382230"/>
                    <a:gd name="connsiteX16" fmla="*/ 7460 w 393860"/>
                    <a:gd name="connsiteY16" fmla="*/ 233337 h 382230"/>
                    <a:gd name="connsiteX17" fmla="*/ 3821 w 393860"/>
                    <a:gd name="connsiteY17" fmla="*/ 298044 h 382230"/>
                    <a:gd name="connsiteX18" fmla="*/ 12092 w 393860"/>
                    <a:gd name="connsiteY18" fmla="*/ 385709 h 382230"/>
                    <a:gd name="connsiteX19" fmla="*/ 396427 w 393860"/>
                    <a:gd name="connsiteY19" fmla="*/ 385577 h 382230"/>
                    <a:gd name="connsiteX20" fmla="*/ 397584 w 393860"/>
                    <a:gd name="connsiteY20" fmla="*/ 384188 h 382230"/>
                    <a:gd name="connsiteX21" fmla="*/ 389778 w 393860"/>
                    <a:gd name="connsiteY21" fmla="*/ 343696 h 3822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93860" h="382230">
                      <a:moveTo>
                        <a:pt x="389778" y="343696"/>
                      </a:moveTo>
                      <a:cubicBezTo>
                        <a:pt x="388686" y="338106"/>
                        <a:pt x="386536" y="320308"/>
                        <a:pt x="386503" y="316239"/>
                      </a:cubicBezTo>
                      <a:lnTo>
                        <a:pt x="386503" y="315776"/>
                      </a:lnTo>
                      <a:cubicBezTo>
                        <a:pt x="386470" y="308696"/>
                        <a:pt x="385676" y="298243"/>
                        <a:pt x="384154" y="284746"/>
                      </a:cubicBezTo>
                      <a:cubicBezTo>
                        <a:pt x="382599" y="271248"/>
                        <a:pt x="380283" y="254344"/>
                        <a:pt x="377207" y="234462"/>
                      </a:cubicBezTo>
                      <a:cubicBezTo>
                        <a:pt x="377207" y="234462"/>
                        <a:pt x="362949" y="158442"/>
                        <a:pt x="361295" y="152521"/>
                      </a:cubicBezTo>
                      <a:cubicBezTo>
                        <a:pt x="356035" y="137733"/>
                        <a:pt x="348393" y="121226"/>
                        <a:pt x="340818" y="105744"/>
                      </a:cubicBezTo>
                      <a:cubicBezTo>
                        <a:pt x="330298" y="81562"/>
                        <a:pt x="320969" y="79279"/>
                        <a:pt x="298706" y="72398"/>
                      </a:cubicBezTo>
                      <a:cubicBezTo>
                        <a:pt x="287359" y="71075"/>
                        <a:pt x="277269" y="71704"/>
                        <a:pt x="271810" y="61912"/>
                      </a:cubicBezTo>
                      <a:cubicBezTo>
                        <a:pt x="265658" y="51921"/>
                        <a:pt x="262383" y="34421"/>
                        <a:pt x="260364" y="23802"/>
                      </a:cubicBezTo>
                      <a:cubicBezTo>
                        <a:pt x="258611" y="17450"/>
                        <a:pt x="260298" y="14936"/>
                        <a:pt x="255237" y="11562"/>
                      </a:cubicBezTo>
                      <a:cubicBezTo>
                        <a:pt x="236447" y="1108"/>
                        <a:pt x="211339" y="777"/>
                        <a:pt x="192284" y="10668"/>
                      </a:cubicBezTo>
                      <a:cubicBezTo>
                        <a:pt x="190001" y="12058"/>
                        <a:pt x="188380" y="13977"/>
                        <a:pt x="188248" y="15962"/>
                      </a:cubicBezTo>
                      <a:cubicBezTo>
                        <a:pt x="188050" y="19369"/>
                        <a:pt x="186858" y="24794"/>
                        <a:pt x="186858" y="24794"/>
                      </a:cubicBezTo>
                      <a:cubicBezTo>
                        <a:pt x="180441" y="62242"/>
                        <a:pt x="159699" y="56751"/>
                        <a:pt x="126651" y="64294"/>
                      </a:cubicBezTo>
                      <a:cubicBezTo>
                        <a:pt x="53443" y="90956"/>
                        <a:pt x="20362" y="174321"/>
                        <a:pt x="10569" y="210545"/>
                      </a:cubicBezTo>
                      <a:lnTo>
                        <a:pt x="7460" y="233337"/>
                      </a:lnTo>
                      <a:cubicBezTo>
                        <a:pt x="7460" y="233337"/>
                        <a:pt x="3159" y="268602"/>
                        <a:pt x="3821" y="298044"/>
                      </a:cubicBezTo>
                      <a:cubicBezTo>
                        <a:pt x="4483" y="327486"/>
                        <a:pt x="12092" y="385709"/>
                        <a:pt x="12092" y="385709"/>
                      </a:cubicBezTo>
                      <a:lnTo>
                        <a:pt x="396427" y="385577"/>
                      </a:lnTo>
                      <a:cubicBezTo>
                        <a:pt x="397155" y="385577"/>
                        <a:pt x="397750" y="384915"/>
                        <a:pt x="397584" y="384188"/>
                      </a:cubicBezTo>
                      <a:cubicBezTo>
                        <a:pt x="396394" y="378067"/>
                        <a:pt x="391664" y="353455"/>
                        <a:pt x="389778" y="34369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68" name="Forma Livre: Forma 67">
                  <a:extLst>
                    <a:ext uri="{FF2B5EF4-FFF2-40B4-BE49-F238E27FC236}">
                      <a16:creationId xmlns:a16="http://schemas.microsoft.com/office/drawing/2014/main" id="{8F6BF299-363A-A776-D412-C3165C043DDE}"/>
                    </a:ext>
                  </a:extLst>
                </p:cNvPr>
                <p:cNvSpPr/>
                <p:nvPr/>
              </p:nvSpPr>
              <p:spPr>
                <a:xfrm>
                  <a:off x="1489090" y="3204618"/>
                  <a:ext cx="403346" cy="376363"/>
                </a:xfrm>
                <a:custGeom>
                  <a:avLst/>
                  <a:gdLst>
                    <a:gd name="connsiteX0" fmla="*/ 87295 w 403346"/>
                    <a:gd name="connsiteY0" fmla="*/ 379843 h 376363"/>
                    <a:gd name="connsiteX1" fmla="*/ 79257 w 403346"/>
                    <a:gd name="connsiteY1" fmla="*/ 343619 h 376363"/>
                    <a:gd name="connsiteX2" fmla="*/ 81638 w 403346"/>
                    <a:gd name="connsiteY2" fmla="*/ 239513 h 376363"/>
                    <a:gd name="connsiteX3" fmla="*/ 81308 w 403346"/>
                    <a:gd name="connsiteY3" fmla="*/ 221649 h 376363"/>
                    <a:gd name="connsiteX4" fmla="*/ 15311 w 403346"/>
                    <a:gd name="connsiteY4" fmla="*/ 201899 h 376363"/>
                    <a:gd name="connsiteX5" fmla="*/ 21100 w 403346"/>
                    <a:gd name="connsiteY5" fmla="*/ 372069 h 376363"/>
                    <a:gd name="connsiteX6" fmla="*/ 11639 w 403346"/>
                    <a:gd name="connsiteY6" fmla="*/ 373359 h 376363"/>
                    <a:gd name="connsiteX7" fmla="*/ 3931 w 403346"/>
                    <a:gd name="connsiteY7" fmla="*/ 299026 h 376363"/>
                    <a:gd name="connsiteX8" fmla="*/ 13492 w 403346"/>
                    <a:gd name="connsiteY8" fmla="*/ 200345 h 376363"/>
                    <a:gd name="connsiteX9" fmla="*/ 11109 w 403346"/>
                    <a:gd name="connsiteY9" fmla="*/ 197797 h 376363"/>
                    <a:gd name="connsiteX10" fmla="*/ 14087 w 403346"/>
                    <a:gd name="connsiteY10" fmla="*/ 169678 h 376363"/>
                    <a:gd name="connsiteX11" fmla="*/ 145121 w 403346"/>
                    <a:gd name="connsiteY11" fmla="*/ 45724 h 376363"/>
                    <a:gd name="connsiteX12" fmla="*/ 154814 w 403346"/>
                    <a:gd name="connsiteY12" fmla="*/ 46749 h 376363"/>
                    <a:gd name="connsiteX13" fmla="*/ 155542 w 403346"/>
                    <a:gd name="connsiteY13" fmla="*/ 47278 h 376363"/>
                    <a:gd name="connsiteX14" fmla="*/ 157559 w 403346"/>
                    <a:gd name="connsiteY14" fmla="*/ 53034 h 376363"/>
                    <a:gd name="connsiteX15" fmla="*/ 179261 w 403346"/>
                    <a:gd name="connsiteY15" fmla="*/ 81551 h 376363"/>
                    <a:gd name="connsiteX16" fmla="*/ 279496 w 403346"/>
                    <a:gd name="connsiteY16" fmla="*/ 60743 h 376363"/>
                    <a:gd name="connsiteX17" fmla="*/ 279099 w 403346"/>
                    <a:gd name="connsiteY17" fmla="*/ 60346 h 376363"/>
                    <a:gd name="connsiteX18" fmla="*/ 262757 w 403346"/>
                    <a:gd name="connsiteY18" fmla="*/ 24882 h 376363"/>
                    <a:gd name="connsiteX19" fmla="*/ 267124 w 403346"/>
                    <a:gd name="connsiteY19" fmla="*/ 21045 h 376363"/>
                    <a:gd name="connsiteX20" fmla="*/ 267124 w 403346"/>
                    <a:gd name="connsiteY20" fmla="*/ 21045 h 376363"/>
                    <a:gd name="connsiteX21" fmla="*/ 268546 w 403346"/>
                    <a:gd name="connsiteY21" fmla="*/ 24915 h 376363"/>
                    <a:gd name="connsiteX22" fmla="*/ 268546 w 403346"/>
                    <a:gd name="connsiteY22" fmla="*/ 24915 h 376363"/>
                    <a:gd name="connsiteX23" fmla="*/ 279397 w 403346"/>
                    <a:gd name="connsiteY23" fmla="*/ 48899 h 376363"/>
                    <a:gd name="connsiteX24" fmla="*/ 279397 w 403346"/>
                    <a:gd name="connsiteY24" fmla="*/ 48899 h 376363"/>
                    <a:gd name="connsiteX25" fmla="*/ 279397 w 403346"/>
                    <a:gd name="connsiteY25" fmla="*/ 48899 h 376363"/>
                    <a:gd name="connsiteX26" fmla="*/ 280489 w 403346"/>
                    <a:gd name="connsiteY26" fmla="*/ 50091 h 376363"/>
                    <a:gd name="connsiteX27" fmla="*/ 282044 w 403346"/>
                    <a:gd name="connsiteY27" fmla="*/ 48668 h 376363"/>
                    <a:gd name="connsiteX28" fmla="*/ 308078 w 403346"/>
                    <a:gd name="connsiteY28" fmla="*/ 54027 h 376363"/>
                    <a:gd name="connsiteX29" fmla="*/ 334642 w 403346"/>
                    <a:gd name="connsiteY29" fmla="*/ 66995 h 376363"/>
                    <a:gd name="connsiteX30" fmla="*/ 386513 w 403346"/>
                    <a:gd name="connsiteY30" fmla="*/ 166867 h 376363"/>
                    <a:gd name="connsiteX31" fmla="*/ 405204 w 403346"/>
                    <a:gd name="connsiteY31" fmla="*/ 223998 h 376363"/>
                    <a:gd name="connsiteX32" fmla="*/ 384429 w 403346"/>
                    <a:gd name="connsiteY32" fmla="*/ 237065 h 376363"/>
                    <a:gd name="connsiteX33" fmla="*/ 402458 w 403346"/>
                    <a:gd name="connsiteY33" fmla="*/ 352451 h 376363"/>
                    <a:gd name="connsiteX34" fmla="*/ 402458 w 403346"/>
                    <a:gd name="connsiteY34" fmla="*/ 352451 h 376363"/>
                    <a:gd name="connsiteX35" fmla="*/ 406792 w 403346"/>
                    <a:gd name="connsiteY35" fmla="*/ 370878 h 376363"/>
                    <a:gd name="connsiteX36" fmla="*/ 396769 w 403346"/>
                    <a:gd name="connsiteY36" fmla="*/ 371109 h 376363"/>
                    <a:gd name="connsiteX37" fmla="*/ 381948 w 403346"/>
                    <a:gd name="connsiteY37" fmla="*/ 292409 h 376363"/>
                    <a:gd name="connsiteX38" fmla="*/ 381188 w 403346"/>
                    <a:gd name="connsiteY38" fmla="*/ 238091 h 376363"/>
                    <a:gd name="connsiteX39" fmla="*/ 370602 w 403346"/>
                    <a:gd name="connsiteY39" fmla="*/ 241167 h 376363"/>
                    <a:gd name="connsiteX40" fmla="*/ 364912 w 403346"/>
                    <a:gd name="connsiteY40" fmla="*/ 242325 h 376363"/>
                    <a:gd name="connsiteX41" fmla="*/ 356145 w 403346"/>
                    <a:gd name="connsiteY41" fmla="*/ 243086 h 376363"/>
                    <a:gd name="connsiteX42" fmla="*/ 369444 w 403346"/>
                    <a:gd name="connsiteY42" fmla="*/ 374748 h 376363"/>
                    <a:gd name="connsiteX43" fmla="*/ 369411 w 403346"/>
                    <a:gd name="connsiteY43" fmla="*/ 374748 h 376363"/>
                    <a:gd name="connsiteX44" fmla="*/ 360875 w 403346"/>
                    <a:gd name="connsiteY44" fmla="*/ 375278 h 376363"/>
                    <a:gd name="connsiteX45" fmla="*/ 334180 w 403346"/>
                    <a:gd name="connsiteY45" fmla="*/ 376237 h 376363"/>
                    <a:gd name="connsiteX46" fmla="*/ 273079 w 403346"/>
                    <a:gd name="connsiteY46" fmla="*/ 377064 h 376363"/>
                    <a:gd name="connsiteX47" fmla="*/ 89710 w 403346"/>
                    <a:gd name="connsiteY47" fmla="*/ 378255 h 376363"/>
                    <a:gd name="connsiteX48" fmla="*/ 87295 w 403346"/>
                    <a:gd name="connsiteY48" fmla="*/ 379843 h 376363"/>
                    <a:gd name="connsiteX49" fmla="*/ 168047 w 403346"/>
                    <a:gd name="connsiteY49" fmla="*/ 52870 h 376363"/>
                    <a:gd name="connsiteX50" fmla="*/ 166392 w 403346"/>
                    <a:gd name="connsiteY50" fmla="*/ 42978 h 376363"/>
                    <a:gd name="connsiteX51" fmla="*/ 190045 w 403346"/>
                    <a:gd name="connsiteY51" fmla="*/ 9964 h 376363"/>
                    <a:gd name="connsiteX52" fmla="*/ 190045 w 403346"/>
                    <a:gd name="connsiteY52" fmla="*/ 9964 h 376363"/>
                    <a:gd name="connsiteX53" fmla="*/ 192328 w 403346"/>
                    <a:gd name="connsiteY53" fmla="*/ 3479 h 376363"/>
                    <a:gd name="connsiteX54" fmla="*/ 194180 w 403346"/>
                    <a:gd name="connsiteY54" fmla="*/ 17142 h 376363"/>
                    <a:gd name="connsiteX55" fmla="*/ 168047 w 403346"/>
                    <a:gd name="connsiteY55" fmla="*/ 52870 h 3763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</a:cxnLst>
                  <a:rect l="l" t="t" r="r" b="b"/>
                  <a:pathLst>
                    <a:path w="403346" h="376363">
                      <a:moveTo>
                        <a:pt x="87295" y="379843"/>
                      </a:moveTo>
                      <a:cubicBezTo>
                        <a:pt x="79621" y="377527"/>
                        <a:pt x="80415" y="350467"/>
                        <a:pt x="79257" y="343619"/>
                      </a:cubicBezTo>
                      <a:cubicBezTo>
                        <a:pt x="76941" y="309149"/>
                        <a:pt x="77007" y="272925"/>
                        <a:pt x="81638" y="239513"/>
                      </a:cubicBezTo>
                      <a:cubicBezTo>
                        <a:pt x="81605" y="233657"/>
                        <a:pt x="81242" y="227603"/>
                        <a:pt x="81308" y="221649"/>
                      </a:cubicBezTo>
                      <a:cubicBezTo>
                        <a:pt x="59342" y="216852"/>
                        <a:pt x="35259" y="213676"/>
                        <a:pt x="15311" y="201899"/>
                      </a:cubicBezTo>
                      <a:cubicBezTo>
                        <a:pt x="10547" y="261380"/>
                        <a:pt x="11838" y="316161"/>
                        <a:pt x="21100" y="372069"/>
                      </a:cubicBezTo>
                      <a:cubicBezTo>
                        <a:pt x="21663" y="377494"/>
                        <a:pt x="12830" y="378420"/>
                        <a:pt x="11639" y="373359"/>
                      </a:cubicBezTo>
                      <a:cubicBezTo>
                        <a:pt x="7040" y="349342"/>
                        <a:pt x="4725" y="323803"/>
                        <a:pt x="3931" y="299026"/>
                      </a:cubicBezTo>
                      <a:cubicBezTo>
                        <a:pt x="2905" y="266309"/>
                        <a:pt x="6313" y="233492"/>
                        <a:pt x="13492" y="200345"/>
                      </a:cubicBezTo>
                      <a:cubicBezTo>
                        <a:pt x="12632" y="199584"/>
                        <a:pt x="11805" y="198757"/>
                        <a:pt x="11109" y="197797"/>
                      </a:cubicBezTo>
                      <a:cubicBezTo>
                        <a:pt x="2806" y="196574"/>
                        <a:pt x="12929" y="174905"/>
                        <a:pt x="14087" y="169678"/>
                      </a:cubicBezTo>
                      <a:cubicBezTo>
                        <a:pt x="33076" y="114665"/>
                        <a:pt x="83458" y="50984"/>
                        <a:pt x="145121" y="45724"/>
                      </a:cubicBezTo>
                      <a:cubicBezTo>
                        <a:pt x="148132" y="43872"/>
                        <a:pt x="152068" y="44764"/>
                        <a:pt x="154814" y="46749"/>
                      </a:cubicBezTo>
                      <a:cubicBezTo>
                        <a:pt x="154814" y="46749"/>
                        <a:pt x="155542" y="47245"/>
                        <a:pt x="155542" y="47278"/>
                      </a:cubicBezTo>
                      <a:cubicBezTo>
                        <a:pt x="157427" y="48503"/>
                        <a:pt x="158850" y="50851"/>
                        <a:pt x="157559" y="53034"/>
                      </a:cubicBezTo>
                      <a:cubicBezTo>
                        <a:pt x="166161" y="61503"/>
                        <a:pt x="169204" y="74273"/>
                        <a:pt x="179261" y="81551"/>
                      </a:cubicBezTo>
                      <a:cubicBezTo>
                        <a:pt x="209563" y="108314"/>
                        <a:pt x="268216" y="104409"/>
                        <a:pt x="279496" y="60743"/>
                      </a:cubicBezTo>
                      <a:cubicBezTo>
                        <a:pt x="279563" y="60511"/>
                        <a:pt x="279364" y="60313"/>
                        <a:pt x="279099" y="60346"/>
                      </a:cubicBezTo>
                      <a:cubicBezTo>
                        <a:pt x="268878" y="61834"/>
                        <a:pt x="263121" y="32557"/>
                        <a:pt x="262757" y="24882"/>
                      </a:cubicBezTo>
                      <a:cubicBezTo>
                        <a:pt x="262394" y="18564"/>
                        <a:pt x="263188" y="8607"/>
                        <a:pt x="267124" y="21045"/>
                      </a:cubicBezTo>
                      <a:lnTo>
                        <a:pt x="267124" y="21045"/>
                      </a:lnTo>
                      <a:cubicBezTo>
                        <a:pt x="267620" y="22336"/>
                        <a:pt x="268051" y="23559"/>
                        <a:pt x="268546" y="24915"/>
                      </a:cubicBezTo>
                      <a:lnTo>
                        <a:pt x="268546" y="24915"/>
                      </a:lnTo>
                      <a:cubicBezTo>
                        <a:pt x="271359" y="32922"/>
                        <a:pt x="274964" y="41159"/>
                        <a:pt x="279397" y="48899"/>
                      </a:cubicBezTo>
                      <a:lnTo>
                        <a:pt x="279397" y="48899"/>
                      </a:lnTo>
                      <a:lnTo>
                        <a:pt x="279397" y="48899"/>
                      </a:lnTo>
                      <a:cubicBezTo>
                        <a:pt x="279596" y="49363"/>
                        <a:pt x="280290" y="50422"/>
                        <a:pt x="280489" y="50091"/>
                      </a:cubicBezTo>
                      <a:cubicBezTo>
                        <a:pt x="280786" y="49562"/>
                        <a:pt x="281679" y="48701"/>
                        <a:pt x="282044" y="48668"/>
                      </a:cubicBezTo>
                      <a:cubicBezTo>
                        <a:pt x="289090" y="47874"/>
                        <a:pt x="300172" y="51778"/>
                        <a:pt x="308078" y="54027"/>
                      </a:cubicBezTo>
                      <a:cubicBezTo>
                        <a:pt x="315521" y="56409"/>
                        <a:pt x="328853" y="61272"/>
                        <a:pt x="334642" y="66995"/>
                      </a:cubicBezTo>
                      <a:cubicBezTo>
                        <a:pt x="362529" y="93625"/>
                        <a:pt x="375696" y="130775"/>
                        <a:pt x="386513" y="166867"/>
                      </a:cubicBezTo>
                      <a:cubicBezTo>
                        <a:pt x="392600" y="186021"/>
                        <a:pt x="399018" y="204877"/>
                        <a:pt x="405204" y="223998"/>
                      </a:cubicBezTo>
                      <a:cubicBezTo>
                        <a:pt x="407189" y="233426"/>
                        <a:pt x="390219" y="233955"/>
                        <a:pt x="384429" y="237065"/>
                      </a:cubicBezTo>
                      <a:cubicBezTo>
                        <a:pt x="394685" y="274447"/>
                        <a:pt x="390913" y="315732"/>
                        <a:pt x="402458" y="352451"/>
                      </a:cubicBezTo>
                      <a:lnTo>
                        <a:pt x="402458" y="352451"/>
                      </a:lnTo>
                      <a:cubicBezTo>
                        <a:pt x="403319" y="358638"/>
                        <a:pt x="408380" y="364560"/>
                        <a:pt x="406792" y="370878"/>
                      </a:cubicBezTo>
                      <a:cubicBezTo>
                        <a:pt x="405469" y="375510"/>
                        <a:pt x="397662" y="376435"/>
                        <a:pt x="396769" y="371109"/>
                      </a:cubicBezTo>
                      <a:cubicBezTo>
                        <a:pt x="387638" y="345835"/>
                        <a:pt x="382908" y="319337"/>
                        <a:pt x="381948" y="292409"/>
                      </a:cubicBezTo>
                      <a:cubicBezTo>
                        <a:pt x="380592" y="273057"/>
                        <a:pt x="379732" y="255656"/>
                        <a:pt x="381188" y="238091"/>
                      </a:cubicBezTo>
                      <a:cubicBezTo>
                        <a:pt x="377515" y="239215"/>
                        <a:pt x="374240" y="240241"/>
                        <a:pt x="370602" y="241167"/>
                      </a:cubicBezTo>
                      <a:cubicBezTo>
                        <a:pt x="368749" y="241729"/>
                        <a:pt x="366863" y="242325"/>
                        <a:pt x="364912" y="242325"/>
                      </a:cubicBezTo>
                      <a:cubicBezTo>
                        <a:pt x="362000" y="242788"/>
                        <a:pt x="359057" y="243053"/>
                        <a:pt x="356145" y="243086"/>
                      </a:cubicBezTo>
                      <a:cubicBezTo>
                        <a:pt x="358263" y="288539"/>
                        <a:pt x="364151" y="331280"/>
                        <a:pt x="369444" y="374748"/>
                      </a:cubicBezTo>
                      <a:cubicBezTo>
                        <a:pt x="369444" y="374748"/>
                        <a:pt x="369444" y="374748"/>
                        <a:pt x="369411" y="374748"/>
                      </a:cubicBezTo>
                      <a:cubicBezTo>
                        <a:pt x="368550" y="378883"/>
                        <a:pt x="362332" y="379148"/>
                        <a:pt x="360875" y="375278"/>
                      </a:cubicBezTo>
                      <a:cubicBezTo>
                        <a:pt x="358858" y="376667"/>
                        <a:pt x="336925" y="375972"/>
                        <a:pt x="334180" y="376237"/>
                      </a:cubicBezTo>
                      <a:cubicBezTo>
                        <a:pt x="315092" y="376435"/>
                        <a:pt x="292663" y="376766"/>
                        <a:pt x="273079" y="377064"/>
                      </a:cubicBezTo>
                      <a:cubicBezTo>
                        <a:pt x="212408" y="378188"/>
                        <a:pt x="150282" y="378883"/>
                        <a:pt x="89710" y="378255"/>
                      </a:cubicBezTo>
                      <a:cubicBezTo>
                        <a:pt x="89280" y="379214"/>
                        <a:pt x="88354" y="379809"/>
                        <a:pt x="87295" y="379843"/>
                      </a:cubicBezTo>
                      <a:close/>
                      <a:moveTo>
                        <a:pt x="168047" y="52870"/>
                      </a:moveTo>
                      <a:cubicBezTo>
                        <a:pt x="163117" y="52737"/>
                        <a:pt x="161165" y="44334"/>
                        <a:pt x="166392" y="42978"/>
                      </a:cubicBezTo>
                      <a:cubicBezTo>
                        <a:pt x="178798" y="36395"/>
                        <a:pt x="186241" y="23064"/>
                        <a:pt x="190045" y="9964"/>
                      </a:cubicBezTo>
                      <a:lnTo>
                        <a:pt x="190045" y="9964"/>
                      </a:lnTo>
                      <a:cubicBezTo>
                        <a:pt x="190773" y="7879"/>
                        <a:pt x="191137" y="5299"/>
                        <a:pt x="192328" y="3479"/>
                      </a:cubicBezTo>
                      <a:cubicBezTo>
                        <a:pt x="194643" y="7449"/>
                        <a:pt x="194709" y="12609"/>
                        <a:pt x="194180" y="17142"/>
                      </a:cubicBezTo>
                      <a:cubicBezTo>
                        <a:pt x="192030" y="31995"/>
                        <a:pt x="181676" y="46650"/>
                        <a:pt x="168047" y="5287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grpSp>
            <p:nvGrpSpPr>
              <p:cNvPr id="69" name="Gráfico 54" descr="Mulher com cabelo longo e ondulado">
                <a:extLst>
                  <a:ext uri="{FF2B5EF4-FFF2-40B4-BE49-F238E27FC236}">
                    <a16:creationId xmlns:a16="http://schemas.microsoft.com/office/drawing/2014/main" id="{80764A05-CEC3-B671-A09A-67727D0E4536}"/>
                  </a:ext>
                </a:extLst>
              </p:cNvPr>
              <p:cNvGrpSpPr/>
              <p:nvPr/>
            </p:nvGrpSpPr>
            <p:grpSpPr>
              <a:xfrm>
                <a:off x="1551999" y="3000241"/>
                <a:ext cx="276147" cy="317532"/>
                <a:chOff x="1551999" y="3000241"/>
                <a:chExt cx="276147" cy="317532"/>
              </a:xfrm>
            </p:grpSpPr>
            <p:sp>
              <p:nvSpPr>
                <p:cNvPr id="70" name="Forma Livre: Forma 69">
                  <a:extLst>
                    <a:ext uri="{FF2B5EF4-FFF2-40B4-BE49-F238E27FC236}">
                      <a16:creationId xmlns:a16="http://schemas.microsoft.com/office/drawing/2014/main" id="{B84F49F7-6FCC-E425-F025-09BF4E47CA14}"/>
                    </a:ext>
                  </a:extLst>
                </p:cNvPr>
                <p:cNvSpPr/>
                <p:nvPr/>
              </p:nvSpPr>
              <p:spPr>
                <a:xfrm>
                  <a:off x="1602673" y="3027744"/>
                  <a:ext cx="190033" cy="197970"/>
                </a:xfrm>
                <a:custGeom>
                  <a:avLst/>
                  <a:gdLst>
                    <a:gd name="connsiteX0" fmla="*/ 115577 w 190033"/>
                    <a:gd name="connsiteY0" fmla="*/ 479 h 197970"/>
                    <a:gd name="connsiteX1" fmla="*/ 20555 w 190033"/>
                    <a:gd name="connsiteY1" fmla="*/ 64851 h 197970"/>
                    <a:gd name="connsiteX2" fmla="*/ 1473 w 190033"/>
                    <a:gd name="connsiteY2" fmla="*/ 153016 h 197970"/>
                    <a:gd name="connsiteX3" fmla="*/ 63666 w 190033"/>
                    <a:gd name="connsiteY3" fmla="*/ 177363 h 197970"/>
                    <a:gd name="connsiteX4" fmla="*/ 113708 w 190033"/>
                    <a:gd name="connsiteY4" fmla="*/ 197870 h 197970"/>
                    <a:gd name="connsiteX5" fmla="*/ 163174 w 190033"/>
                    <a:gd name="connsiteY5" fmla="*/ 185303 h 197970"/>
                    <a:gd name="connsiteX6" fmla="*/ 189526 w 190033"/>
                    <a:gd name="connsiteY6" fmla="*/ 133147 h 197970"/>
                    <a:gd name="connsiteX7" fmla="*/ 179641 w 190033"/>
                    <a:gd name="connsiteY7" fmla="*/ 18342 h 197970"/>
                    <a:gd name="connsiteX8" fmla="*/ 115577 w 190033"/>
                    <a:gd name="connsiteY8" fmla="*/ 479 h 1979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0033" h="197970">
                      <a:moveTo>
                        <a:pt x="115577" y="479"/>
                      </a:moveTo>
                      <a:cubicBezTo>
                        <a:pt x="84308" y="2960"/>
                        <a:pt x="36460" y="43117"/>
                        <a:pt x="20555" y="64851"/>
                      </a:cubicBezTo>
                      <a:cubicBezTo>
                        <a:pt x="4649" y="86585"/>
                        <a:pt x="-3555" y="133961"/>
                        <a:pt x="1473" y="153016"/>
                      </a:cubicBezTo>
                      <a:cubicBezTo>
                        <a:pt x="6502" y="172070"/>
                        <a:pt x="63666" y="177363"/>
                        <a:pt x="63666" y="177363"/>
                      </a:cubicBezTo>
                      <a:cubicBezTo>
                        <a:pt x="63666" y="177363"/>
                        <a:pt x="80620" y="196706"/>
                        <a:pt x="113708" y="197870"/>
                      </a:cubicBezTo>
                      <a:cubicBezTo>
                        <a:pt x="127628" y="198360"/>
                        <a:pt x="149941" y="197476"/>
                        <a:pt x="163174" y="185303"/>
                      </a:cubicBezTo>
                      <a:cubicBezTo>
                        <a:pt x="176406" y="173129"/>
                        <a:pt x="188573" y="145741"/>
                        <a:pt x="189526" y="133147"/>
                      </a:cubicBezTo>
                      <a:cubicBezTo>
                        <a:pt x="190479" y="120553"/>
                        <a:pt x="191349" y="31343"/>
                        <a:pt x="179641" y="18342"/>
                      </a:cubicBezTo>
                      <a:cubicBezTo>
                        <a:pt x="167937" y="5342"/>
                        <a:pt x="146845" y="-2002"/>
                        <a:pt x="115577" y="47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71" name="Gráfico 54" descr="Mulher com cabelo longo e ondulado">
                  <a:extLst>
                    <a:ext uri="{FF2B5EF4-FFF2-40B4-BE49-F238E27FC236}">
                      <a16:creationId xmlns:a16="http://schemas.microsoft.com/office/drawing/2014/main" id="{E17DE2D1-1FD5-3B6C-F98C-134AC596949D}"/>
                    </a:ext>
                  </a:extLst>
                </p:cNvPr>
                <p:cNvGrpSpPr/>
                <p:nvPr/>
              </p:nvGrpSpPr>
              <p:grpSpPr>
                <a:xfrm>
                  <a:off x="1551999" y="3000241"/>
                  <a:ext cx="276147" cy="317532"/>
                  <a:chOff x="1551999" y="3000241"/>
                  <a:chExt cx="276147" cy="317532"/>
                </a:xfrm>
                <a:solidFill>
                  <a:srgbClr val="000000"/>
                </a:solidFill>
              </p:grpSpPr>
              <p:sp>
                <p:nvSpPr>
                  <p:cNvPr id="72" name="Forma Livre: Forma 71">
                    <a:extLst>
                      <a:ext uri="{FF2B5EF4-FFF2-40B4-BE49-F238E27FC236}">
                        <a16:creationId xmlns:a16="http://schemas.microsoft.com/office/drawing/2014/main" id="{D14E991A-6B25-D264-AEF2-813708543586}"/>
                      </a:ext>
                    </a:extLst>
                  </p:cNvPr>
                  <p:cNvSpPr/>
                  <p:nvPr/>
                </p:nvSpPr>
                <p:spPr>
                  <a:xfrm>
                    <a:off x="1629237" y="3136943"/>
                    <a:ext cx="14134" cy="17056"/>
                  </a:xfrm>
                  <a:custGeom>
                    <a:avLst/>
                    <a:gdLst>
                      <a:gd name="connsiteX0" fmla="*/ 6809 w 14134"/>
                      <a:gd name="connsiteY0" fmla="*/ 7733 h 17056"/>
                      <a:gd name="connsiteX1" fmla="*/ 10885 w 14134"/>
                      <a:gd name="connsiteY1" fmla="*/ 15897 h 17056"/>
                      <a:gd name="connsiteX2" fmla="*/ 14107 w 14134"/>
                      <a:gd name="connsiteY2" fmla="*/ 15460 h 17056"/>
                      <a:gd name="connsiteX3" fmla="*/ 1645 w 14134"/>
                      <a:gd name="connsiteY3" fmla="*/ 74 h 17056"/>
                      <a:gd name="connsiteX4" fmla="*/ 388 w 14134"/>
                      <a:gd name="connsiteY4" fmla="*/ 2231 h 17056"/>
                      <a:gd name="connsiteX5" fmla="*/ 6809 w 14134"/>
                      <a:gd name="connsiteY5" fmla="*/ 7733 h 170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4134" h="17056">
                        <a:moveTo>
                          <a:pt x="6809" y="7733"/>
                        </a:moveTo>
                        <a:cubicBezTo>
                          <a:pt x="9022" y="10108"/>
                          <a:pt x="9800" y="12936"/>
                          <a:pt x="10885" y="15897"/>
                        </a:cubicBezTo>
                        <a:cubicBezTo>
                          <a:pt x="11530" y="17654"/>
                          <a:pt x="13961" y="17339"/>
                          <a:pt x="14107" y="15460"/>
                        </a:cubicBezTo>
                        <a:cubicBezTo>
                          <a:pt x="14636" y="8583"/>
                          <a:pt x="7484" y="2354"/>
                          <a:pt x="1645" y="74"/>
                        </a:cubicBezTo>
                        <a:cubicBezTo>
                          <a:pt x="461" y="-389"/>
                          <a:pt x="-595" y="1431"/>
                          <a:pt x="388" y="2231"/>
                        </a:cubicBezTo>
                        <a:cubicBezTo>
                          <a:pt x="2601" y="4031"/>
                          <a:pt x="4851" y="5632"/>
                          <a:pt x="6809" y="773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73" name="Forma Livre: Forma 72">
                    <a:extLst>
                      <a:ext uri="{FF2B5EF4-FFF2-40B4-BE49-F238E27FC236}">
                        <a16:creationId xmlns:a16="http://schemas.microsoft.com/office/drawing/2014/main" id="{2EBAAD65-00E8-131E-EC64-C4BC72397CE9}"/>
                      </a:ext>
                    </a:extLst>
                  </p:cNvPr>
                  <p:cNvSpPr/>
                  <p:nvPr/>
                </p:nvSpPr>
                <p:spPr>
                  <a:xfrm>
                    <a:off x="1551999" y="3000241"/>
                    <a:ext cx="276147" cy="317532"/>
                  </a:xfrm>
                  <a:custGeom>
                    <a:avLst/>
                    <a:gdLst>
                      <a:gd name="connsiteX0" fmla="*/ 275993 w 276147"/>
                      <a:gd name="connsiteY0" fmla="*/ 193255 h 317532"/>
                      <a:gd name="connsiteX1" fmla="*/ 269824 w 276147"/>
                      <a:gd name="connsiteY1" fmla="*/ 175299 h 317532"/>
                      <a:gd name="connsiteX2" fmla="*/ 261276 w 276147"/>
                      <a:gd name="connsiteY2" fmla="*/ 159701 h 317532"/>
                      <a:gd name="connsiteX3" fmla="*/ 266106 w 276147"/>
                      <a:gd name="connsiteY3" fmla="*/ 142942 h 317532"/>
                      <a:gd name="connsiteX4" fmla="*/ 273542 w 276147"/>
                      <a:gd name="connsiteY4" fmla="*/ 126564 h 317532"/>
                      <a:gd name="connsiteX5" fmla="*/ 267108 w 276147"/>
                      <a:gd name="connsiteY5" fmla="*/ 101988 h 317532"/>
                      <a:gd name="connsiteX6" fmla="*/ 250296 w 276147"/>
                      <a:gd name="connsiteY6" fmla="*/ 85021 h 317532"/>
                      <a:gd name="connsiteX7" fmla="*/ 246366 w 276147"/>
                      <a:gd name="connsiteY7" fmla="*/ 71633 h 317532"/>
                      <a:gd name="connsiteX8" fmla="*/ 250243 w 276147"/>
                      <a:gd name="connsiteY8" fmla="*/ 52495 h 317532"/>
                      <a:gd name="connsiteX9" fmla="*/ 239032 w 276147"/>
                      <a:gd name="connsiteY9" fmla="*/ 18339 h 317532"/>
                      <a:gd name="connsiteX10" fmla="*/ 156134 w 276147"/>
                      <a:gd name="connsiteY10" fmla="*/ 11587 h 317532"/>
                      <a:gd name="connsiteX11" fmla="*/ 92337 w 276147"/>
                      <a:gd name="connsiteY11" fmla="*/ 14922 h 317532"/>
                      <a:gd name="connsiteX12" fmla="*/ 60007 w 276147"/>
                      <a:gd name="connsiteY12" fmla="*/ 31721 h 317532"/>
                      <a:gd name="connsiteX13" fmla="*/ 44558 w 276147"/>
                      <a:gd name="connsiteY13" fmla="*/ 67829 h 317532"/>
                      <a:gd name="connsiteX14" fmla="*/ 36414 w 276147"/>
                      <a:gd name="connsiteY14" fmla="*/ 104221 h 317532"/>
                      <a:gd name="connsiteX15" fmla="*/ 41111 w 276147"/>
                      <a:gd name="connsiteY15" fmla="*/ 123636 h 317532"/>
                      <a:gd name="connsiteX16" fmla="*/ 41472 w 276147"/>
                      <a:gd name="connsiteY16" fmla="*/ 132727 h 317532"/>
                      <a:gd name="connsiteX17" fmla="*/ 39699 w 276147"/>
                      <a:gd name="connsiteY17" fmla="*/ 139793 h 317532"/>
                      <a:gd name="connsiteX18" fmla="*/ 39282 w 276147"/>
                      <a:gd name="connsiteY18" fmla="*/ 140786 h 317532"/>
                      <a:gd name="connsiteX19" fmla="*/ 20948 w 276147"/>
                      <a:gd name="connsiteY19" fmla="*/ 166265 h 317532"/>
                      <a:gd name="connsiteX20" fmla="*/ 8116 w 276147"/>
                      <a:gd name="connsiteY20" fmla="*/ 191721 h 317532"/>
                      <a:gd name="connsiteX21" fmla="*/ 21309 w 276147"/>
                      <a:gd name="connsiteY21" fmla="*/ 219231 h 317532"/>
                      <a:gd name="connsiteX22" fmla="*/ 23284 w 276147"/>
                      <a:gd name="connsiteY22" fmla="*/ 226882 h 317532"/>
                      <a:gd name="connsiteX23" fmla="*/ 19489 w 276147"/>
                      <a:gd name="connsiteY23" fmla="*/ 233707 h 317532"/>
                      <a:gd name="connsiteX24" fmla="*/ 18305 w 276147"/>
                      <a:gd name="connsiteY24" fmla="*/ 234769 h 317532"/>
                      <a:gd name="connsiteX25" fmla="*/ 3895 w 276147"/>
                      <a:gd name="connsiteY25" fmla="*/ 247343 h 317532"/>
                      <a:gd name="connsiteX26" fmla="*/ 114 w 276147"/>
                      <a:gd name="connsiteY26" fmla="*/ 266084 h 317532"/>
                      <a:gd name="connsiteX27" fmla="*/ 3465 w 276147"/>
                      <a:gd name="connsiteY27" fmla="*/ 277315 h 317532"/>
                      <a:gd name="connsiteX28" fmla="*/ 4183 w 276147"/>
                      <a:gd name="connsiteY28" fmla="*/ 278800 h 317532"/>
                      <a:gd name="connsiteX29" fmla="*/ 10789 w 276147"/>
                      <a:gd name="connsiteY29" fmla="*/ 296495 h 317532"/>
                      <a:gd name="connsiteX30" fmla="*/ 38233 w 276147"/>
                      <a:gd name="connsiteY30" fmla="*/ 317154 h 317532"/>
                      <a:gd name="connsiteX31" fmla="*/ 43007 w 276147"/>
                      <a:gd name="connsiteY31" fmla="*/ 314415 h 317532"/>
                      <a:gd name="connsiteX32" fmla="*/ 48654 w 276147"/>
                      <a:gd name="connsiteY32" fmla="*/ 294623 h 317532"/>
                      <a:gd name="connsiteX33" fmla="*/ 53758 w 276147"/>
                      <a:gd name="connsiteY33" fmla="*/ 288337 h 317532"/>
                      <a:gd name="connsiteX34" fmla="*/ 79796 w 276147"/>
                      <a:gd name="connsiteY34" fmla="*/ 313112 h 317532"/>
                      <a:gd name="connsiteX35" fmla="*/ 80441 w 276147"/>
                      <a:gd name="connsiteY35" fmla="*/ 313016 h 317532"/>
                      <a:gd name="connsiteX36" fmla="*/ 84808 w 276147"/>
                      <a:gd name="connsiteY36" fmla="*/ 311623 h 317532"/>
                      <a:gd name="connsiteX37" fmla="*/ 87352 w 276147"/>
                      <a:gd name="connsiteY37" fmla="*/ 310187 h 317532"/>
                      <a:gd name="connsiteX38" fmla="*/ 87938 w 276147"/>
                      <a:gd name="connsiteY38" fmla="*/ 309794 h 317532"/>
                      <a:gd name="connsiteX39" fmla="*/ 85506 w 276147"/>
                      <a:gd name="connsiteY39" fmla="*/ 305635 h 317532"/>
                      <a:gd name="connsiteX40" fmla="*/ 84295 w 276147"/>
                      <a:gd name="connsiteY40" fmla="*/ 306118 h 317532"/>
                      <a:gd name="connsiteX41" fmla="*/ 83680 w 276147"/>
                      <a:gd name="connsiteY41" fmla="*/ 306294 h 317532"/>
                      <a:gd name="connsiteX42" fmla="*/ 78758 w 276147"/>
                      <a:gd name="connsiteY42" fmla="*/ 298956 h 317532"/>
                      <a:gd name="connsiteX43" fmla="*/ 77504 w 276147"/>
                      <a:gd name="connsiteY43" fmla="*/ 293389 h 317532"/>
                      <a:gd name="connsiteX44" fmla="*/ 79396 w 276147"/>
                      <a:gd name="connsiteY44" fmla="*/ 284526 h 317532"/>
                      <a:gd name="connsiteX45" fmla="*/ 83121 w 276147"/>
                      <a:gd name="connsiteY45" fmla="*/ 278955 h 317532"/>
                      <a:gd name="connsiteX46" fmla="*/ 88497 w 276147"/>
                      <a:gd name="connsiteY46" fmla="*/ 274910 h 317532"/>
                      <a:gd name="connsiteX47" fmla="*/ 102622 w 276147"/>
                      <a:gd name="connsiteY47" fmla="*/ 266103 h 317532"/>
                      <a:gd name="connsiteX48" fmla="*/ 104280 w 276147"/>
                      <a:gd name="connsiteY48" fmla="*/ 264899 h 317532"/>
                      <a:gd name="connsiteX49" fmla="*/ 108600 w 276147"/>
                      <a:gd name="connsiteY49" fmla="*/ 262474 h 317532"/>
                      <a:gd name="connsiteX50" fmla="*/ 113228 w 276147"/>
                      <a:gd name="connsiteY50" fmla="*/ 257429 h 317532"/>
                      <a:gd name="connsiteX51" fmla="*/ 114085 w 276147"/>
                      <a:gd name="connsiteY51" fmla="*/ 256196 h 317532"/>
                      <a:gd name="connsiteX52" fmla="*/ 122762 w 276147"/>
                      <a:gd name="connsiteY52" fmla="*/ 244005 h 317532"/>
                      <a:gd name="connsiteX53" fmla="*/ 128892 w 276147"/>
                      <a:gd name="connsiteY53" fmla="*/ 219155 h 317532"/>
                      <a:gd name="connsiteX54" fmla="*/ 173237 w 276147"/>
                      <a:gd name="connsiteY54" fmla="*/ 228245 h 317532"/>
                      <a:gd name="connsiteX55" fmla="*/ 188593 w 276147"/>
                      <a:gd name="connsiteY55" fmla="*/ 227005 h 317532"/>
                      <a:gd name="connsiteX56" fmla="*/ 191200 w 276147"/>
                      <a:gd name="connsiteY56" fmla="*/ 226499 h 317532"/>
                      <a:gd name="connsiteX57" fmla="*/ 191236 w 276147"/>
                      <a:gd name="connsiteY57" fmla="*/ 227620 h 317532"/>
                      <a:gd name="connsiteX58" fmla="*/ 189526 w 276147"/>
                      <a:gd name="connsiteY58" fmla="*/ 242560 h 317532"/>
                      <a:gd name="connsiteX59" fmla="*/ 192672 w 276147"/>
                      <a:gd name="connsiteY59" fmla="*/ 252266 h 317532"/>
                      <a:gd name="connsiteX60" fmla="*/ 197694 w 276147"/>
                      <a:gd name="connsiteY60" fmla="*/ 256731 h 317532"/>
                      <a:gd name="connsiteX61" fmla="*/ 202755 w 276147"/>
                      <a:gd name="connsiteY61" fmla="*/ 262084 h 317532"/>
                      <a:gd name="connsiteX62" fmla="*/ 209008 w 276147"/>
                      <a:gd name="connsiteY62" fmla="*/ 266947 h 317532"/>
                      <a:gd name="connsiteX63" fmla="*/ 214747 w 276147"/>
                      <a:gd name="connsiteY63" fmla="*/ 274030 h 317532"/>
                      <a:gd name="connsiteX64" fmla="*/ 220295 w 276147"/>
                      <a:gd name="connsiteY64" fmla="*/ 293557 h 317532"/>
                      <a:gd name="connsiteX65" fmla="*/ 220040 w 276147"/>
                      <a:gd name="connsiteY65" fmla="*/ 298040 h 317532"/>
                      <a:gd name="connsiteX66" fmla="*/ 220206 w 276147"/>
                      <a:gd name="connsiteY66" fmla="*/ 299284 h 317532"/>
                      <a:gd name="connsiteX67" fmla="*/ 217407 w 276147"/>
                      <a:gd name="connsiteY67" fmla="*/ 312761 h 317532"/>
                      <a:gd name="connsiteX68" fmla="*/ 222429 w 276147"/>
                      <a:gd name="connsiteY68" fmla="*/ 316621 h 317532"/>
                      <a:gd name="connsiteX69" fmla="*/ 233223 w 276147"/>
                      <a:gd name="connsiteY69" fmla="*/ 304345 h 317532"/>
                      <a:gd name="connsiteX70" fmla="*/ 238936 w 276147"/>
                      <a:gd name="connsiteY70" fmla="*/ 294808 h 317532"/>
                      <a:gd name="connsiteX71" fmla="*/ 242919 w 276147"/>
                      <a:gd name="connsiteY71" fmla="*/ 289591 h 317532"/>
                      <a:gd name="connsiteX72" fmla="*/ 247858 w 276147"/>
                      <a:gd name="connsiteY72" fmla="*/ 275604 h 317532"/>
                      <a:gd name="connsiteX73" fmla="*/ 243187 w 276147"/>
                      <a:gd name="connsiteY73" fmla="*/ 256004 h 317532"/>
                      <a:gd name="connsiteX74" fmla="*/ 242664 w 276147"/>
                      <a:gd name="connsiteY74" fmla="*/ 255395 h 317532"/>
                      <a:gd name="connsiteX75" fmla="*/ 244626 w 276147"/>
                      <a:gd name="connsiteY75" fmla="*/ 253162 h 317532"/>
                      <a:gd name="connsiteX76" fmla="*/ 253925 w 276147"/>
                      <a:gd name="connsiteY76" fmla="*/ 242474 h 317532"/>
                      <a:gd name="connsiteX77" fmla="*/ 265656 w 276147"/>
                      <a:gd name="connsiteY77" fmla="*/ 226988 h 317532"/>
                      <a:gd name="connsiteX78" fmla="*/ 275993 w 276147"/>
                      <a:gd name="connsiteY78" fmla="*/ 193255 h 317532"/>
                      <a:gd name="connsiteX79" fmla="*/ 68182 w 276147"/>
                      <a:gd name="connsiteY79" fmla="*/ 144987 h 317532"/>
                      <a:gd name="connsiteX80" fmla="*/ 74053 w 276147"/>
                      <a:gd name="connsiteY80" fmla="*/ 131440 h 317532"/>
                      <a:gd name="connsiteX81" fmla="*/ 84285 w 276147"/>
                      <a:gd name="connsiteY81" fmla="*/ 130861 h 317532"/>
                      <a:gd name="connsiteX82" fmla="*/ 90045 w 276147"/>
                      <a:gd name="connsiteY82" fmla="*/ 135390 h 317532"/>
                      <a:gd name="connsiteX83" fmla="*/ 93340 w 276147"/>
                      <a:gd name="connsiteY83" fmla="*/ 141480 h 317532"/>
                      <a:gd name="connsiteX84" fmla="*/ 95093 w 276147"/>
                      <a:gd name="connsiteY84" fmla="*/ 141252 h 317532"/>
                      <a:gd name="connsiteX85" fmla="*/ 95301 w 276147"/>
                      <a:gd name="connsiteY85" fmla="*/ 139876 h 317532"/>
                      <a:gd name="connsiteX86" fmla="*/ 96168 w 276147"/>
                      <a:gd name="connsiteY86" fmla="*/ 141401 h 317532"/>
                      <a:gd name="connsiteX87" fmla="*/ 86528 w 276147"/>
                      <a:gd name="connsiteY87" fmla="*/ 167601 h 317532"/>
                      <a:gd name="connsiteX88" fmla="*/ 84117 w 276147"/>
                      <a:gd name="connsiteY88" fmla="*/ 169295 h 317532"/>
                      <a:gd name="connsiteX89" fmla="*/ 82257 w 276147"/>
                      <a:gd name="connsiteY89" fmla="*/ 167416 h 317532"/>
                      <a:gd name="connsiteX90" fmla="*/ 71724 w 276147"/>
                      <a:gd name="connsiteY90" fmla="*/ 161468 h 317532"/>
                      <a:gd name="connsiteX91" fmla="*/ 68182 w 276147"/>
                      <a:gd name="connsiteY91" fmla="*/ 144987 h 317532"/>
                      <a:gd name="connsiteX92" fmla="*/ 180406 w 276147"/>
                      <a:gd name="connsiteY92" fmla="*/ 221917 h 317532"/>
                      <a:gd name="connsiteX93" fmla="*/ 130609 w 276147"/>
                      <a:gd name="connsiteY93" fmla="*/ 213766 h 317532"/>
                      <a:gd name="connsiteX94" fmla="*/ 128905 w 276147"/>
                      <a:gd name="connsiteY94" fmla="*/ 212823 h 317532"/>
                      <a:gd name="connsiteX95" fmla="*/ 124317 w 276147"/>
                      <a:gd name="connsiteY95" fmla="*/ 209958 h 317532"/>
                      <a:gd name="connsiteX96" fmla="*/ 120946 w 276147"/>
                      <a:gd name="connsiteY96" fmla="*/ 207527 h 317532"/>
                      <a:gd name="connsiteX97" fmla="*/ 97564 w 276147"/>
                      <a:gd name="connsiteY97" fmla="*/ 180417 h 317532"/>
                      <a:gd name="connsiteX98" fmla="*/ 96651 w 276147"/>
                      <a:gd name="connsiteY98" fmla="*/ 178994 h 317532"/>
                      <a:gd name="connsiteX99" fmla="*/ 116850 w 276147"/>
                      <a:gd name="connsiteY99" fmla="*/ 143326 h 317532"/>
                      <a:gd name="connsiteX100" fmla="*/ 118551 w 276147"/>
                      <a:gd name="connsiteY100" fmla="*/ 120772 h 317532"/>
                      <a:gd name="connsiteX101" fmla="*/ 114197 w 276147"/>
                      <a:gd name="connsiteY101" fmla="*/ 106838 h 317532"/>
                      <a:gd name="connsiteX102" fmla="*/ 119477 w 276147"/>
                      <a:gd name="connsiteY102" fmla="*/ 87409 h 317532"/>
                      <a:gd name="connsiteX103" fmla="*/ 150507 w 276147"/>
                      <a:gd name="connsiteY103" fmla="*/ 58582 h 317532"/>
                      <a:gd name="connsiteX104" fmla="*/ 220215 w 276147"/>
                      <a:gd name="connsiteY104" fmla="*/ 67961 h 317532"/>
                      <a:gd name="connsiteX105" fmla="*/ 222885 w 276147"/>
                      <a:gd name="connsiteY105" fmla="*/ 87363 h 317532"/>
                      <a:gd name="connsiteX106" fmla="*/ 227377 w 276147"/>
                      <a:gd name="connsiteY106" fmla="*/ 95428 h 317532"/>
                      <a:gd name="connsiteX107" fmla="*/ 229435 w 276147"/>
                      <a:gd name="connsiteY107" fmla="*/ 106504 h 317532"/>
                      <a:gd name="connsiteX108" fmla="*/ 234798 w 276147"/>
                      <a:gd name="connsiteY108" fmla="*/ 133270 h 317532"/>
                      <a:gd name="connsiteX109" fmla="*/ 228363 w 276147"/>
                      <a:gd name="connsiteY109" fmla="*/ 186431 h 317532"/>
                      <a:gd name="connsiteX110" fmla="*/ 204641 w 276147"/>
                      <a:gd name="connsiteY110" fmla="*/ 214107 h 317532"/>
                      <a:gd name="connsiteX111" fmla="*/ 194922 w 276147"/>
                      <a:gd name="connsiteY111" fmla="*/ 219019 h 317532"/>
                      <a:gd name="connsiteX112" fmla="*/ 180406 w 276147"/>
                      <a:gd name="connsiteY112" fmla="*/ 221917 h 3175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</a:cxnLst>
                    <a:rect l="l" t="t" r="r" b="b"/>
                    <a:pathLst>
                      <a:path w="276147" h="317532">
                        <a:moveTo>
                          <a:pt x="275993" y="193255"/>
                        </a:moveTo>
                        <a:cubicBezTo>
                          <a:pt x="275414" y="186868"/>
                          <a:pt x="273145" y="180757"/>
                          <a:pt x="269824" y="175299"/>
                        </a:cubicBezTo>
                        <a:cubicBezTo>
                          <a:pt x="266727" y="170215"/>
                          <a:pt x="262741" y="165596"/>
                          <a:pt x="261276" y="159701"/>
                        </a:cubicBezTo>
                        <a:cubicBezTo>
                          <a:pt x="259711" y="153419"/>
                          <a:pt x="262864" y="148054"/>
                          <a:pt x="266106" y="142942"/>
                        </a:cubicBezTo>
                        <a:cubicBezTo>
                          <a:pt x="269427" y="137712"/>
                          <a:pt x="272232" y="132681"/>
                          <a:pt x="273542" y="126564"/>
                        </a:cubicBezTo>
                        <a:cubicBezTo>
                          <a:pt x="275501" y="117397"/>
                          <a:pt x="273115" y="109048"/>
                          <a:pt x="267108" y="101988"/>
                        </a:cubicBezTo>
                        <a:cubicBezTo>
                          <a:pt x="261941" y="95914"/>
                          <a:pt x="255007" y="91511"/>
                          <a:pt x="250296" y="85021"/>
                        </a:cubicBezTo>
                        <a:cubicBezTo>
                          <a:pt x="247408" y="81041"/>
                          <a:pt x="245642" y="76615"/>
                          <a:pt x="246366" y="71633"/>
                        </a:cubicBezTo>
                        <a:cubicBezTo>
                          <a:pt x="247319" y="65106"/>
                          <a:pt x="249939" y="59161"/>
                          <a:pt x="250243" y="52495"/>
                        </a:cubicBezTo>
                        <a:cubicBezTo>
                          <a:pt x="250799" y="40401"/>
                          <a:pt x="247789" y="26636"/>
                          <a:pt x="239032" y="18339"/>
                        </a:cubicBezTo>
                        <a:cubicBezTo>
                          <a:pt x="202070" y="-16677"/>
                          <a:pt x="158480" y="8686"/>
                          <a:pt x="156134" y="11587"/>
                        </a:cubicBezTo>
                        <a:cubicBezTo>
                          <a:pt x="149792" y="1967"/>
                          <a:pt x="112255" y="-5267"/>
                          <a:pt x="92337" y="14922"/>
                        </a:cubicBezTo>
                        <a:cubicBezTo>
                          <a:pt x="80253" y="17380"/>
                          <a:pt x="68777" y="23043"/>
                          <a:pt x="60007" y="31721"/>
                        </a:cubicBezTo>
                        <a:cubicBezTo>
                          <a:pt x="50275" y="41354"/>
                          <a:pt x="45111" y="54305"/>
                          <a:pt x="44558" y="67829"/>
                        </a:cubicBezTo>
                        <a:cubicBezTo>
                          <a:pt x="38051" y="78881"/>
                          <a:pt x="34581" y="91452"/>
                          <a:pt x="36414" y="104221"/>
                        </a:cubicBezTo>
                        <a:cubicBezTo>
                          <a:pt x="37360" y="110824"/>
                          <a:pt x="39848" y="117096"/>
                          <a:pt x="41111" y="123636"/>
                        </a:cubicBezTo>
                        <a:cubicBezTo>
                          <a:pt x="41697" y="126667"/>
                          <a:pt x="41823" y="129727"/>
                          <a:pt x="41472" y="132727"/>
                        </a:cubicBezTo>
                        <a:cubicBezTo>
                          <a:pt x="41078" y="134927"/>
                          <a:pt x="40509" y="137309"/>
                          <a:pt x="39699" y="139793"/>
                        </a:cubicBezTo>
                        <a:cubicBezTo>
                          <a:pt x="39566" y="140127"/>
                          <a:pt x="39427" y="140458"/>
                          <a:pt x="39282" y="140786"/>
                        </a:cubicBezTo>
                        <a:cubicBezTo>
                          <a:pt x="35048" y="150356"/>
                          <a:pt x="27406" y="158186"/>
                          <a:pt x="20948" y="166265"/>
                        </a:cubicBezTo>
                        <a:cubicBezTo>
                          <a:pt x="15033" y="173662"/>
                          <a:pt x="8804" y="181932"/>
                          <a:pt x="8116" y="191721"/>
                        </a:cubicBezTo>
                        <a:cubicBezTo>
                          <a:pt x="7342" y="202684"/>
                          <a:pt x="16568" y="210335"/>
                          <a:pt x="21309" y="219231"/>
                        </a:cubicBezTo>
                        <a:cubicBezTo>
                          <a:pt x="22556" y="221573"/>
                          <a:pt x="23423" y="224219"/>
                          <a:pt x="23284" y="226882"/>
                        </a:cubicBezTo>
                        <a:cubicBezTo>
                          <a:pt x="22523" y="228897"/>
                          <a:pt x="21309" y="231166"/>
                          <a:pt x="19489" y="233707"/>
                        </a:cubicBezTo>
                        <a:cubicBezTo>
                          <a:pt x="19089" y="234078"/>
                          <a:pt x="18689" y="234432"/>
                          <a:pt x="18305" y="234769"/>
                        </a:cubicBezTo>
                        <a:cubicBezTo>
                          <a:pt x="13455" y="238993"/>
                          <a:pt x="7620" y="241918"/>
                          <a:pt x="3895" y="247343"/>
                        </a:cubicBezTo>
                        <a:cubicBezTo>
                          <a:pt x="422" y="252401"/>
                          <a:pt x="-326" y="260149"/>
                          <a:pt x="114" y="266084"/>
                        </a:cubicBezTo>
                        <a:cubicBezTo>
                          <a:pt x="408" y="270033"/>
                          <a:pt x="1450" y="273987"/>
                          <a:pt x="3465" y="277315"/>
                        </a:cubicBezTo>
                        <a:cubicBezTo>
                          <a:pt x="3690" y="277804"/>
                          <a:pt x="3931" y="278300"/>
                          <a:pt x="4183" y="278800"/>
                        </a:cubicBezTo>
                        <a:cubicBezTo>
                          <a:pt x="4411" y="285132"/>
                          <a:pt x="7005" y="291516"/>
                          <a:pt x="10789" y="296495"/>
                        </a:cubicBezTo>
                        <a:cubicBezTo>
                          <a:pt x="17789" y="305708"/>
                          <a:pt x="27971" y="312126"/>
                          <a:pt x="38233" y="317154"/>
                        </a:cubicBezTo>
                        <a:cubicBezTo>
                          <a:pt x="40423" y="318229"/>
                          <a:pt x="42898" y="316923"/>
                          <a:pt x="43007" y="314415"/>
                        </a:cubicBezTo>
                        <a:cubicBezTo>
                          <a:pt x="43321" y="307355"/>
                          <a:pt x="44773" y="300610"/>
                          <a:pt x="48654" y="294623"/>
                        </a:cubicBezTo>
                        <a:cubicBezTo>
                          <a:pt x="50119" y="292360"/>
                          <a:pt x="51869" y="290292"/>
                          <a:pt x="53758" y="288337"/>
                        </a:cubicBezTo>
                        <a:cubicBezTo>
                          <a:pt x="56709" y="300614"/>
                          <a:pt x="67348" y="314699"/>
                          <a:pt x="79796" y="313112"/>
                        </a:cubicBezTo>
                        <a:cubicBezTo>
                          <a:pt x="79833" y="313108"/>
                          <a:pt x="80412" y="313022"/>
                          <a:pt x="80441" y="313016"/>
                        </a:cubicBezTo>
                        <a:cubicBezTo>
                          <a:pt x="81877" y="312771"/>
                          <a:pt x="83336" y="312318"/>
                          <a:pt x="84808" y="311623"/>
                        </a:cubicBezTo>
                        <a:cubicBezTo>
                          <a:pt x="85734" y="311295"/>
                          <a:pt x="86601" y="310806"/>
                          <a:pt x="87352" y="310187"/>
                        </a:cubicBezTo>
                        <a:cubicBezTo>
                          <a:pt x="87547" y="310058"/>
                          <a:pt x="87742" y="309929"/>
                          <a:pt x="87938" y="309794"/>
                        </a:cubicBezTo>
                        <a:cubicBezTo>
                          <a:pt x="90505" y="307997"/>
                          <a:pt x="88328" y="304365"/>
                          <a:pt x="85506" y="305635"/>
                        </a:cubicBezTo>
                        <a:cubicBezTo>
                          <a:pt x="85099" y="305817"/>
                          <a:pt x="84696" y="305976"/>
                          <a:pt x="84295" y="306118"/>
                        </a:cubicBezTo>
                        <a:cubicBezTo>
                          <a:pt x="84084" y="306181"/>
                          <a:pt x="83878" y="306241"/>
                          <a:pt x="83680" y="306294"/>
                        </a:cubicBezTo>
                        <a:cubicBezTo>
                          <a:pt x="80610" y="305973"/>
                          <a:pt x="79585" y="301609"/>
                          <a:pt x="78758" y="298956"/>
                        </a:cubicBezTo>
                        <a:cubicBezTo>
                          <a:pt x="78192" y="297143"/>
                          <a:pt x="77732" y="295271"/>
                          <a:pt x="77504" y="293389"/>
                        </a:cubicBezTo>
                        <a:cubicBezTo>
                          <a:pt x="77583" y="290388"/>
                          <a:pt x="78016" y="287163"/>
                          <a:pt x="79396" y="284526"/>
                        </a:cubicBezTo>
                        <a:cubicBezTo>
                          <a:pt x="80441" y="282528"/>
                          <a:pt x="81722" y="280699"/>
                          <a:pt x="83121" y="278955"/>
                        </a:cubicBezTo>
                        <a:cubicBezTo>
                          <a:pt x="84785" y="277437"/>
                          <a:pt x="86651" y="276114"/>
                          <a:pt x="88497" y="274910"/>
                        </a:cubicBezTo>
                        <a:cubicBezTo>
                          <a:pt x="93154" y="271876"/>
                          <a:pt x="98077" y="269322"/>
                          <a:pt x="102622" y="266103"/>
                        </a:cubicBezTo>
                        <a:cubicBezTo>
                          <a:pt x="103178" y="265710"/>
                          <a:pt x="103730" y="265306"/>
                          <a:pt x="104280" y="264899"/>
                        </a:cubicBezTo>
                        <a:cubicBezTo>
                          <a:pt x="105798" y="264363"/>
                          <a:pt x="107250" y="263553"/>
                          <a:pt x="108600" y="262474"/>
                        </a:cubicBezTo>
                        <a:cubicBezTo>
                          <a:pt x="110413" y="261025"/>
                          <a:pt x="111845" y="259279"/>
                          <a:pt x="113228" y="257429"/>
                        </a:cubicBezTo>
                        <a:cubicBezTo>
                          <a:pt x="113542" y="257009"/>
                          <a:pt x="113820" y="256602"/>
                          <a:pt x="114085" y="256196"/>
                        </a:cubicBezTo>
                        <a:cubicBezTo>
                          <a:pt x="117486" y="252543"/>
                          <a:pt x="120446" y="248494"/>
                          <a:pt x="122762" y="244005"/>
                        </a:cubicBezTo>
                        <a:cubicBezTo>
                          <a:pt x="126738" y="236304"/>
                          <a:pt x="128521" y="227756"/>
                          <a:pt x="128892" y="219155"/>
                        </a:cubicBezTo>
                        <a:cubicBezTo>
                          <a:pt x="142475" y="226168"/>
                          <a:pt x="157967" y="228639"/>
                          <a:pt x="173237" y="228245"/>
                        </a:cubicBezTo>
                        <a:cubicBezTo>
                          <a:pt x="178351" y="228113"/>
                          <a:pt x="183529" y="227776"/>
                          <a:pt x="188593" y="227005"/>
                        </a:cubicBezTo>
                        <a:cubicBezTo>
                          <a:pt x="189467" y="226872"/>
                          <a:pt x="190337" y="226697"/>
                          <a:pt x="191200" y="226499"/>
                        </a:cubicBezTo>
                        <a:cubicBezTo>
                          <a:pt x="191210" y="226859"/>
                          <a:pt x="191223" y="227230"/>
                          <a:pt x="191236" y="227620"/>
                        </a:cubicBezTo>
                        <a:cubicBezTo>
                          <a:pt x="189956" y="232500"/>
                          <a:pt x="189149" y="237525"/>
                          <a:pt x="189526" y="242560"/>
                        </a:cubicBezTo>
                        <a:cubicBezTo>
                          <a:pt x="189784" y="246003"/>
                          <a:pt x="190720" y="249384"/>
                          <a:pt x="192672" y="252266"/>
                        </a:cubicBezTo>
                        <a:cubicBezTo>
                          <a:pt x="193860" y="254022"/>
                          <a:pt x="195649" y="255934"/>
                          <a:pt x="197694" y="256731"/>
                        </a:cubicBezTo>
                        <a:cubicBezTo>
                          <a:pt x="199067" y="258759"/>
                          <a:pt x="200916" y="260546"/>
                          <a:pt x="202755" y="262084"/>
                        </a:cubicBezTo>
                        <a:cubicBezTo>
                          <a:pt x="204780" y="263778"/>
                          <a:pt x="206983" y="265250"/>
                          <a:pt x="209008" y="266947"/>
                        </a:cubicBezTo>
                        <a:cubicBezTo>
                          <a:pt x="211396" y="268948"/>
                          <a:pt x="213163" y="271363"/>
                          <a:pt x="214747" y="274030"/>
                        </a:cubicBezTo>
                        <a:cubicBezTo>
                          <a:pt x="218264" y="279948"/>
                          <a:pt x="220007" y="286703"/>
                          <a:pt x="220295" y="293557"/>
                        </a:cubicBezTo>
                        <a:cubicBezTo>
                          <a:pt x="220235" y="295063"/>
                          <a:pt x="220149" y="296558"/>
                          <a:pt x="220040" y="298040"/>
                        </a:cubicBezTo>
                        <a:cubicBezTo>
                          <a:pt x="220007" y="298490"/>
                          <a:pt x="220073" y="298903"/>
                          <a:pt x="220206" y="299284"/>
                        </a:cubicBezTo>
                        <a:cubicBezTo>
                          <a:pt x="219865" y="303902"/>
                          <a:pt x="218902" y="308470"/>
                          <a:pt x="217407" y="312761"/>
                        </a:cubicBezTo>
                        <a:cubicBezTo>
                          <a:pt x="216454" y="315497"/>
                          <a:pt x="220007" y="318342"/>
                          <a:pt x="222429" y="316621"/>
                        </a:cubicBezTo>
                        <a:cubicBezTo>
                          <a:pt x="226865" y="313472"/>
                          <a:pt x="230193" y="308788"/>
                          <a:pt x="233223" y="304345"/>
                        </a:cubicBezTo>
                        <a:cubicBezTo>
                          <a:pt x="235310" y="301282"/>
                          <a:pt x="237219" y="298093"/>
                          <a:pt x="238936" y="294808"/>
                        </a:cubicBezTo>
                        <a:cubicBezTo>
                          <a:pt x="240600" y="293336"/>
                          <a:pt x="241966" y="291209"/>
                          <a:pt x="242919" y="289591"/>
                        </a:cubicBezTo>
                        <a:cubicBezTo>
                          <a:pt x="245413" y="285360"/>
                          <a:pt x="247077" y="280441"/>
                          <a:pt x="247858" y="275604"/>
                        </a:cubicBezTo>
                        <a:cubicBezTo>
                          <a:pt x="248893" y="269177"/>
                          <a:pt x="248384" y="260304"/>
                          <a:pt x="243187" y="256004"/>
                        </a:cubicBezTo>
                        <a:cubicBezTo>
                          <a:pt x="243015" y="255799"/>
                          <a:pt x="242843" y="255593"/>
                          <a:pt x="242664" y="255395"/>
                        </a:cubicBezTo>
                        <a:cubicBezTo>
                          <a:pt x="243342" y="254680"/>
                          <a:pt x="243997" y="253936"/>
                          <a:pt x="244626" y="253162"/>
                        </a:cubicBezTo>
                        <a:cubicBezTo>
                          <a:pt x="247914" y="249781"/>
                          <a:pt x="250901" y="246066"/>
                          <a:pt x="253925" y="242474"/>
                        </a:cubicBezTo>
                        <a:cubicBezTo>
                          <a:pt x="258093" y="237518"/>
                          <a:pt x="262093" y="232400"/>
                          <a:pt x="265656" y="226988"/>
                        </a:cubicBezTo>
                        <a:cubicBezTo>
                          <a:pt x="272199" y="217037"/>
                          <a:pt x="277092" y="205383"/>
                          <a:pt x="275993" y="193255"/>
                        </a:cubicBezTo>
                        <a:close/>
                        <a:moveTo>
                          <a:pt x="68182" y="144987"/>
                        </a:moveTo>
                        <a:cubicBezTo>
                          <a:pt x="68403" y="140180"/>
                          <a:pt x="69885" y="134358"/>
                          <a:pt x="74053" y="131440"/>
                        </a:cubicBezTo>
                        <a:cubicBezTo>
                          <a:pt x="77074" y="129326"/>
                          <a:pt x="80990" y="129402"/>
                          <a:pt x="84285" y="130861"/>
                        </a:cubicBezTo>
                        <a:cubicBezTo>
                          <a:pt x="86555" y="131867"/>
                          <a:pt x="88420" y="133554"/>
                          <a:pt x="90045" y="135390"/>
                        </a:cubicBezTo>
                        <a:cubicBezTo>
                          <a:pt x="91659" y="137216"/>
                          <a:pt x="92195" y="139419"/>
                          <a:pt x="93340" y="141480"/>
                        </a:cubicBezTo>
                        <a:cubicBezTo>
                          <a:pt x="93740" y="142205"/>
                          <a:pt x="94891" y="142049"/>
                          <a:pt x="95093" y="141252"/>
                        </a:cubicBezTo>
                        <a:cubicBezTo>
                          <a:pt x="95209" y="140796"/>
                          <a:pt x="95275" y="140336"/>
                          <a:pt x="95301" y="139876"/>
                        </a:cubicBezTo>
                        <a:lnTo>
                          <a:pt x="96168" y="141401"/>
                        </a:lnTo>
                        <a:cubicBezTo>
                          <a:pt x="94583" y="149850"/>
                          <a:pt x="91636" y="158874"/>
                          <a:pt x="86528" y="167601"/>
                        </a:cubicBezTo>
                        <a:cubicBezTo>
                          <a:pt x="85734" y="168180"/>
                          <a:pt x="84930" y="168742"/>
                          <a:pt x="84117" y="169295"/>
                        </a:cubicBezTo>
                        <a:cubicBezTo>
                          <a:pt x="84054" y="168349"/>
                          <a:pt x="83316" y="167393"/>
                          <a:pt x="82257" y="167416"/>
                        </a:cubicBezTo>
                        <a:cubicBezTo>
                          <a:pt x="77474" y="167515"/>
                          <a:pt x="74172" y="165590"/>
                          <a:pt x="71724" y="161468"/>
                        </a:cubicBezTo>
                        <a:cubicBezTo>
                          <a:pt x="68830" y="156595"/>
                          <a:pt x="67927" y="150571"/>
                          <a:pt x="68182" y="144987"/>
                        </a:cubicBezTo>
                        <a:close/>
                        <a:moveTo>
                          <a:pt x="180406" y="221917"/>
                        </a:moveTo>
                        <a:cubicBezTo>
                          <a:pt x="163455" y="223346"/>
                          <a:pt x="145853" y="221871"/>
                          <a:pt x="130609" y="213766"/>
                        </a:cubicBezTo>
                        <a:cubicBezTo>
                          <a:pt x="130033" y="213461"/>
                          <a:pt x="129467" y="213144"/>
                          <a:pt x="128905" y="212823"/>
                        </a:cubicBezTo>
                        <a:cubicBezTo>
                          <a:pt x="128621" y="210375"/>
                          <a:pt x="126222" y="209419"/>
                          <a:pt x="124317" y="209958"/>
                        </a:cubicBezTo>
                        <a:cubicBezTo>
                          <a:pt x="123172" y="209177"/>
                          <a:pt x="122044" y="208370"/>
                          <a:pt x="120946" y="207527"/>
                        </a:cubicBezTo>
                        <a:cubicBezTo>
                          <a:pt x="116205" y="195482"/>
                          <a:pt x="106195" y="184175"/>
                          <a:pt x="97564" y="180417"/>
                        </a:cubicBezTo>
                        <a:cubicBezTo>
                          <a:pt x="97260" y="179944"/>
                          <a:pt x="96955" y="179471"/>
                          <a:pt x="96651" y="178994"/>
                        </a:cubicBezTo>
                        <a:cubicBezTo>
                          <a:pt x="101021" y="174436"/>
                          <a:pt x="115828" y="157465"/>
                          <a:pt x="116850" y="143326"/>
                        </a:cubicBezTo>
                        <a:cubicBezTo>
                          <a:pt x="119451" y="136204"/>
                          <a:pt x="119527" y="127811"/>
                          <a:pt x="118551" y="120772"/>
                        </a:cubicBezTo>
                        <a:cubicBezTo>
                          <a:pt x="117882" y="115948"/>
                          <a:pt x="116417" y="111181"/>
                          <a:pt x="114197" y="106838"/>
                        </a:cubicBezTo>
                        <a:cubicBezTo>
                          <a:pt x="116053" y="103311"/>
                          <a:pt x="118974" y="96437"/>
                          <a:pt x="119477" y="87409"/>
                        </a:cubicBezTo>
                        <a:cubicBezTo>
                          <a:pt x="119477" y="87409"/>
                          <a:pt x="146994" y="82566"/>
                          <a:pt x="150507" y="58582"/>
                        </a:cubicBezTo>
                        <a:cubicBezTo>
                          <a:pt x="169324" y="72642"/>
                          <a:pt x="208525" y="74627"/>
                          <a:pt x="220215" y="67961"/>
                        </a:cubicBezTo>
                        <a:cubicBezTo>
                          <a:pt x="220215" y="67961"/>
                          <a:pt x="221171" y="82500"/>
                          <a:pt x="222885" y="87363"/>
                        </a:cubicBezTo>
                        <a:cubicBezTo>
                          <a:pt x="223924" y="90304"/>
                          <a:pt x="225505" y="92967"/>
                          <a:pt x="227377" y="95428"/>
                        </a:cubicBezTo>
                        <a:cubicBezTo>
                          <a:pt x="227784" y="99107"/>
                          <a:pt x="228463" y="102772"/>
                          <a:pt x="229435" y="106504"/>
                        </a:cubicBezTo>
                        <a:cubicBezTo>
                          <a:pt x="231738" y="115333"/>
                          <a:pt x="233904" y="124169"/>
                          <a:pt x="234798" y="133270"/>
                        </a:cubicBezTo>
                        <a:cubicBezTo>
                          <a:pt x="236521" y="150885"/>
                          <a:pt x="235363" y="169927"/>
                          <a:pt x="228363" y="186431"/>
                        </a:cubicBezTo>
                        <a:cubicBezTo>
                          <a:pt x="222869" y="195260"/>
                          <a:pt x="214956" y="205787"/>
                          <a:pt x="204641" y="214107"/>
                        </a:cubicBezTo>
                        <a:cubicBezTo>
                          <a:pt x="201544" y="216025"/>
                          <a:pt x="198299" y="217719"/>
                          <a:pt x="194922" y="219019"/>
                        </a:cubicBezTo>
                        <a:cubicBezTo>
                          <a:pt x="190198" y="220839"/>
                          <a:pt x="185421" y="221494"/>
                          <a:pt x="180406" y="2219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  <p:grpSp>
            <p:nvGrpSpPr>
              <p:cNvPr id="74" name="Gráfico 54" descr="Mulher com cabelo longo e ondulado">
                <a:extLst>
                  <a:ext uri="{FF2B5EF4-FFF2-40B4-BE49-F238E27FC236}">
                    <a16:creationId xmlns:a16="http://schemas.microsoft.com/office/drawing/2014/main" id="{05A3DE8C-3635-84AA-9D9D-E284E8C99365}"/>
                  </a:ext>
                </a:extLst>
              </p:cNvPr>
              <p:cNvGrpSpPr/>
              <p:nvPr/>
            </p:nvGrpSpPr>
            <p:grpSpPr>
              <a:xfrm>
                <a:off x="1685424" y="3107052"/>
                <a:ext cx="89097" cy="98582"/>
                <a:chOff x="1685424" y="3107052"/>
                <a:chExt cx="89097" cy="98582"/>
              </a:xfrm>
            </p:grpSpPr>
            <p:sp>
              <p:nvSpPr>
                <p:cNvPr id="75" name="Forma Livre: Forma 74">
                  <a:extLst>
                    <a:ext uri="{FF2B5EF4-FFF2-40B4-BE49-F238E27FC236}">
                      <a16:creationId xmlns:a16="http://schemas.microsoft.com/office/drawing/2014/main" id="{31AAB72A-E2CD-92F5-6840-11DC6CA6DE28}"/>
                    </a:ext>
                  </a:extLst>
                </p:cNvPr>
                <p:cNvSpPr/>
                <p:nvPr/>
              </p:nvSpPr>
              <p:spPr>
                <a:xfrm>
                  <a:off x="1711283" y="3180143"/>
                  <a:ext cx="41086" cy="24478"/>
                </a:xfrm>
                <a:custGeom>
                  <a:avLst/>
                  <a:gdLst>
                    <a:gd name="connsiteX0" fmla="*/ 0 w 41086"/>
                    <a:gd name="connsiteY0" fmla="*/ 4124 h 24478"/>
                    <a:gd name="connsiteX1" fmla="*/ 19352 w 41086"/>
                    <a:gd name="connsiteY1" fmla="*/ 254 h 24478"/>
                    <a:gd name="connsiteX2" fmla="*/ 25704 w 41086"/>
                    <a:gd name="connsiteY2" fmla="*/ 4918 h 24478"/>
                    <a:gd name="connsiteX3" fmla="*/ 30666 w 41086"/>
                    <a:gd name="connsiteY3" fmla="*/ 2338 h 24478"/>
                    <a:gd name="connsiteX4" fmla="*/ 41087 w 41086"/>
                    <a:gd name="connsiteY4" fmla="*/ 9682 h 24478"/>
                    <a:gd name="connsiteX5" fmla="*/ 21139 w 41086"/>
                    <a:gd name="connsiteY5" fmla="*/ 24370 h 24478"/>
                    <a:gd name="connsiteX6" fmla="*/ 0 w 41086"/>
                    <a:gd name="connsiteY6" fmla="*/ 4124 h 244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41086" h="24478">
                      <a:moveTo>
                        <a:pt x="0" y="4124"/>
                      </a:moveTo>
                      <a:cubicBezTo>
                        <a:pt x="0" y="2357"/>
                        <a:pt x="14986" y="-937"/>
                        <a:pt x="19352" y="254"/>
                      </a:cubicBezTo>
                      <a:cubicBezTo>
                        <a:pt x="22720" y="1173"/>
                        <a:pt x="24910" y="4918"/>
                        <a:pt x="25704" y="4918"/>
                      </a:cubicBezTo>
                      <a:cubicBezTo>
                        <a:pt x="26498" y="4918"/>
                        <a:pt x="28880" y="2536"/>
                        <a:pt x="30666" y="2338"/>
                      </a:cubicBezTo>
                      <a:cubicBezTo>
                        <a:pt x="32453" y="2139"/>
                        <a:pt x="41087" y="6109"/>
                        <a:pt x="41087" y="9682"/>
                      </a:cubicBezTo>
                      <a:cubicBezTo>
                        <a:pt x="41087" y="13453"/>
                        <a:pt x="33643" y="25759"/>
                        <a:pt x="21139" y="24370"/>
                      </a:cubicBezTo>
                      <a:cubicBezTo>
                        <a:pt x="8634" y="22980"/>
                        <a:pt x="0" y="9582"/>
                        <a:pt x="0" y="412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4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76" name="Gráfico 54" descr="Mulher com cabelo longo e ondulado">
                  <a:extLst>
                    <a:ext uri="{FF2B5EF4-FFF2-40B4-BE49-F238E27FC236}">
                      <a16:creationId xmlns:a16="http://schemas.microsoft.com/office/drawing/2014/main" id="{2BC3C28B-8678-9626-22DC-E0627DE3BE9F}"/>
                    </a:ext>
                  </a:extLst>
                </p:cNvPr>
                <p:cNvGrpSpPr/>
                <p:nvPr/>
              </p:nvGrpSpPr>
              <p:grpSpPr>
                <a:xfrm>
                  <a:off x="1685424" y="3107052"/>
                  <a:ext cx="89097" cy="98582"/>
                  <a:chOff x="1685424" y="3107052"/>
                  <a:chExt cx="89097" cy="98582"/>
                </a:xfrm>
                <a:solidFill>
                  <a:srgbClr val="000000"/>
                </a:solidFill>
              </p:grpSpPr>
              <p:sp>
                <p:nvSpPr>
                  <p:cNvPr id="77" name="Forma Livre: Forma 76">
                    <a:extLst>
                      <a:ext uri="{FF2B5EF4-FFF2-40B4-BE49-F238E27FC236}">
                        <a16:creationId xmlns:a16="http://schemas.microsoft.com/office/drawing/2014/main" id="{7AF102E0-E701-2048-47A6-20CB288F44D9}"/>
                      </a:ext>
                    </a:extLst>
                  </p:cNvPr>
                  <p:cNvSpPr/>
                  <p:nvPr/>
                </p:nvSpPr>
                <p:spPr>
                  <a:xfrm>
                    <a:off x="1709085" y="3178602"/>
                    <a:ext cx="45114" cy="27032"/>
                  </a:xfrm>
                  <a:custGeom>
                    <a:avLst/>
                    <a:gdLst>
                      <a:gd name="connsiteX0" fmla="*/ 44320 w 45114"/>
                      <a:gd name="connsiteY0" fmla="*/ 9455 h 27032"/>
                      <a:gd name="connsiteX1" fmla="*/ 41237 w 45114"/>
                      <a:gd name="connsiteY1" fmla="*/ 6557 h 27032"/>
                      <a:gd name="connsiteX2" fmla="*/ 36258 w 45114"/>
                      <a:gd name="connsiteY2" fmla="*/ 3405 h 27032"/>
                      <a:gd name="connsiteX3" fmla="*/ 28296 w 45114"/>
                      <a:gd name="connsiteY3" fmla="*/ 4907 h 27032"/>
                      <a:gd name="connsiteX4" fmla="*/ 17925 w 45114"/>
                      <a:gd name="connsiteY4" fmla="*/ 24 h 27032"/>
                      <a:gd name="connsiteX5" fmla="*/ 1133 w 45114"/>
                      <a:gd name="connsiteY5" fmla="*/ 4070 h 27032"/>
                      <a:gd name="connsiteX6" fmla="*/ 1033 w 45114"/>
                      <a:gd name="connsiteY6" fmla="*/ 4126 h 27032"/>
                      <a:gd name="connsiteX7" fmla="*/ 547 w 45114"/>
                      <a:gd name="connsiteY7" fmla="*/ 6349 h 27032"/>
                      <a:gd name="connsiteX8" fmla="*/ 15721 w 45114"/>
                      <a:gd name="connsiteY8" fmla="*/ 25027 h 27032"/>
                      <a:gd name="connsiteX9" fmla="*/ 41945 w 45114"/>
                      <a:gd name="connsiteY9" fmla="*/ 18027 h 27032"/>
                      <a:gd name="connsiteX10" fmla="*/ 44452 w 45114"/>
                      <a:gd name="connsiteY10" fmla="*/ 13263 h 27032"/>
                      <a:gd name="connsiteX11" fmla="*/ 44829 w 45114"/>
                      <a:gd name="connsiteY11" fmla="*/ 11523 h 27032"/>
                      <a:gd name="connsiteX12" fmla="*/ 44869 w 45114"/>
                      <a:gd name="connsiteY12" fmla="*/ 11275 h 27032"/>
                      <a:gd name="connsiteX13" fmla="*/ 44942 w 45114"/>
                      <a:gd name="connsiteY13" fmla="*/ 11185 h 27032"/>
                      <a:gd name="connsiteX14" fmla="*/ 44320 w 45114"/>
                      <a:gd name="connsiteY14" fmla="*/ 9455 h 27032"/>
                      <a:gd name="connsiteX15" fmla="*/ 21653 w 45114"/>
                      <a:gd name="connsiteY15" fmla="*/ 4404 h 27032"/>
                      <a:gd name="connsiteX16" fmla="*/ 27297 w 45114"/>
                      <a:gd name="connsiteY16" fmla="*/ 7986 h 27032"/>
                      <a:gd name="connsiteX17" fmla="*/ 28835 w 45114"/>
                      <a:gd name="connsiteY17" fmla="*/ 7477 h 27032"/>
                      <a:gd name="connsiteX18" fmla="*/ 37767 w 45114"/>
                      <a:gd name="connsiteY18" fmla="*/ 7563 h 27032"/>
                      <a:gd name="connsiteX19" fmla="*/ 41224 w 45114"/>
                      <a:gd name="connsiteY19" fmla="*/ 9981 h 27032"/>
                      <a:gd name="connsiteX20" fmla="*/ 37591 w 45114"/>
                      <a:gd name="connsiteY20" fmla="*/ 11040 h 27032"/>
                      <a:gd name="connsiteX21" fmla="*/ 30615 w 45114"/>
                      <a:gd name="connsiteY21" fmla="*/ 11735 h 27032"/>
                      <a:gd name="connsiteX22" fmla="*/ 17061 w 45114"/>
                      <a:gd name="connsiteY22" fmla="*/ 9657 h 27032"/>
                      <a:gd name="connsiteX23" fmla="*/ 5999 w 45114"/>
                      <a:gd name="connsiteY23" fmla="*/ 6094 h 27032"/>
                      <a:gd name="connsiteX24" fmla="*/ 5976 w 45114"/>
                      <a:gd name="connsiteY24" fmla="*/ 6068 h 27032"/>
                      <a:gd name="connsiteX25" fmla="*/ 5933 w 45114"/>
                      <a:gd name="connsiteY25" fmla="*/ 6068 h 27032"/>
                      <a:gd name="connsiteX26" fmla="*/ 5370 w 45114"/>
                      <a:gd name="connsiteY26" fmla="*/ 5843 h 27032"/>
                      <a:gd name="connsiteX27" fmla="*/ 15354 w 45114"/>
                      <a:gd name="connsiteY27" fmla="*/ 4334 h 27032"/>
                      <a:gd name="connsiteX28" fmla="*/ 21653 w 45114"/>
                      <a:gd name="connsiteY28" fmla="*/ 4404 h 27032"/>
                      <a:gd name="connsiteX29" fmla="*/ 39136 w 45114"/>
                      <a:gd name="connsiteY29" fmla="*/ 16879 h 27032"/>
                      <a:gd name="connsiteX30" fmla="*/ 24461 w 45114"/>
                      <a:gd name="connsiteY30" fmla="*/ 24166 h 27032"/>
                      <a:gd name="connsiteX31" fmla="*/ 3766 w 45114"/>
                      <a:gd name="connsiteY31" fmla="*/ 8211 h 27032"/>
                      <a:gd name="connsiteX32" fmla="*/ 17144 w 45114"/>
                      <a:gd name="connsiteY32" fmla="*/ 13769 h 27032"/>
                      <a:gd name="connsiteX33" fmla="*/ 31842 w 45114"/>
                      <a:gd name="connsiteY33" fmla="*/ 15860 h 27032"/>
                      <a:gd name="connsiteX34" fmla="*/ 40754 w 45114"/>
                      <a:gd name="connsiteY34" fmla="*/ 14255 h 27032"/>
                      <a:gd name="connsiteX35" fmla="*/ 39136 w 45114"/>
                      <a:gd name="connsiteY35" fmla="*/ 16879 h 270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45114" h="27032">
                        <a:moveTo>
                          <a:pt x="44320" y="9455"/>
                        </a:moveTo>
                        <a:cubicBezTo>
                          <a:pt x="43572" y="8331"/>
                          <a:pt x="42236" y="7345"/>
                          <a:pt x="41237" y="6557"/>
                        </a:cubicBezTo>
                        <a:cubicBezTo>
                          <a:pt x="39702" y="5353"/>
                          <a:pt x="38061" y="4169"/>
                          <a:pt x="36258" y="3405"/>
                        </a:cubicBezTo>
                        <a:cubicBezTo>
                          <a:pt x="33149" y="2091"/>
                          <a:pt x="30383" y="2760"/>
                          <a:pt x="28296" y="4907"/>
                        </a:cubicBezTo>
                        <a:cubicBezTo>
                          <a:pt x="26592" y="1231"/>
                          <a:pt x="21891" y="-208"/>
                          <a:pt x="17925" y="24"/>
                        </a:cubicBezTo>
                        <a:cubicBezTo>
                          <a:pt x="12354" y="351"/>
                          <a:pt x="6340" y="2141"/>
                          <a:pt x="1133" y="4070"/>
                        </a:cubicBezTo>
                        <a:cubicBezTo>
                          <a:pt x="1096" y="4083"/>
                          <a:pt x="1067" y="4106"/>
                          <a:pt x="1033" y="4126"/>
                        </a:cubicBezTo>
                        <a:cubicBezTo>
                          <a:pt x="68" y="4308"/>
                          <a:pt x="-468" y="5668"/>
                          <a:pt x="547" y="6349"/>
                        </a:cubicBezTo>
                        <a:cubicBezTo>
                          <a:pt x="2611" y="14103"/>
                          <a:pt x="8444" y="21685"/>
                          <a:pt x="15721" y="25027"/>
                        </a:cubicBezTo>
                        <a:cubicBezTo>
                          <a:pt x="25150" y="29354"/>
                          <a:pt x="36050" y="26525"/>
                          <a:pt x="41945" y="18027"/>
                        </a:cubicBezTo>
                        <a:cubicBezTo>
                          <a:pt x="42957" y="16568"/>
                          <a:pt x="43907" y="14960"/>
                          <a:pt x="44452" y="13263"/>
                        </a:cubicBezTo>
                        <a:cubicBezTo>
                          <a:pt x="44638" y="12684"/>
                          <a:pt x="44747" y="12122"/>
                          <a:pt x="44829" y="11523"/>
                        </a:cubicBezTo>
                        <a:cubicBezTo>
                          <a:pt x="44836" y="11480"/>
                          <a:pt x="44853" y="11384"/>
                          <a:pt x="44869" y="11275"/>
                        </a:cubicBezTo>
                        <a:cubicBezTo>
                          <a:pt x="44892" y="11245"/>
                          <a:pt x="44919" y="11215"/>
                          <a:pt x="44942" y="11185"/>
                        </a:cubicBezTo>
                        <a:cubicBezTo>
                          <a:pt x="45362" y="10603"/>
                          <a:pt x="44962" y="9690"/>
                          <a:pt x="44320" y="9455"/>
                        </a:cubicBezTo>
                        <a:close/>
                        <a:moveTo>
                          <a:pt x="21653" y="4404"/>
                        </a:moveTo>
                        <a:cubicBezTo>
                          <a:pt x="23876" y="5046"/>
                          <a:pt x="25355" y="6835"/>
                          <a:pt x="27297" y="7986"/>
                        </a:cubicBezTo>
                        <a:cubicBezTo>
                          <a:pt x="27816" y="8294"/>
                          <a:pt x="28610" y="8033"/>
                          <a:pt x="28835" y="7477"/>
                        </a:cubicBezTo>
                        <a:cubicBezTo>
                          <a:pt x="31892" y="4705"/>
                          <a:pt x="34482" y="5257"/>
                          <a:pt x="37767" y="7563"/>
                        </a:cubicBezTo>
                        <a:cubicBezTo>
                          <a:pt x="38683" y="8205"/>
                          <a:pt x="39920" y="9293"/>
                          <a:pt x="41224" y="9981"/>
                        </a:cubicBezTo>
                        <a:cubicBezTo>
                          <a:pt x="40006" y="10339"/>
                          <a:pt x="38789" y="10769"/>
                          <a:pt x="37591" y="11040"/>
                        </a:cubicBezTo>
                        <a:cubicBezTo>
                          <a:pt x="35315" y="11559"/>
                          <a:pt x="32943" y="11741"/>
                          <a:pt x="30615" y="11735"/>
                        </a:cubicBezTo>
                        <a:cubicBezTo>
                          <a:pt x="26030" y="11725"/>
                          <a:pt x="21478" y="10835"/>
                          <a:pt x="17061" y="9657"/>
                        </a:cubicBezTo>
                        <a:cubicBezTo>
                          <a:pt x="13379" y="8675"/>
                          <a:pt x="9601" y="7537"/>
                          <a:pt x="5999" y="6094"/>
                        </a:cubicBezTo>
                        <a:cubicBezTo>
                          <a:pt x="5999" y="6081"/>
                          <a:pt x="5992" y="6068"/>
                          <a:pt x="5976" y="6068"/>
                        </a:cubicBezTo>
                        <a:cubicBezTo>
                          <a:pt x="5963" y="6068"/>
                          <a:pt x="5949" y="6068"/>
                          <a:pt x="5933" y="6068"/>
                        </a:cubicBezTo>
                        <a:cubicBezTo>
                          <a:pt x="5744" y="5992"/>
                          <a:pt x="5556" y="5919"/>
                          <a:pt x="5370" y="5843"/>
                        </a:cubicBezTo>
                        <a:cubicBezTo>
                          <a:pt x="8722" y="5770"/>
                          <a:pt x="12145" y="4857"/>
                          <a:pt x="15354" y="4334"/>
                        </a:cubicBezTo>
                        <a:cubicBezTo>
                          <a:pt x="17425" y="3997"/>
                          <a:pt x="19609" y="3815"/>
                          <a:pt x="21653" y="4404"/>
                        </a:cubicBezTo>
                        <a:close/>
                        <a:moveTo>
                          <a:pt x="39136" y="16879"/>
                        </a:moveTo>
                        <a:cubicBezTo>
                          <a:pt x="35659" y="21649"/>
                          <a:pt x="30380" y="24292"/>
                          <a:pt x="24461" y="24166"/>
                        </a:cubicBezTo>
                        <a:cubicBezTo>
                          <a:pt x="14411" y="23955"/>
                          <a:pt x="8050" y="16409"/>
                          <a:pt x="3766" y="8211"/>
                        </a:cubicBezTo>
                        <a:cubicBezTo>
                          <a:pt x="8017" y="10524"/>
                          <a:pt x="12499" y="12400"/>
                          <a:pt x="17144" y="13769"/>
                        </a:cubicBezTo>
                        <a:cubicBezTo>
                          <a:pt x="21875" y="15165"/>
                          <a:pt x="26896" y="15992"/>
                          <a:pt x="31842" y="15860"/>
                        </a:cubicBezTo>
                        <a:cubicBezTo>
                          <a:pt x="34495" y="15787"/>
                          <a:pt x="37909" y="15426"/>
                          <a:pt x="40754" y="14255"/>
                        </a:cubicBezTo>
                        <a:cubicBezTo>
                          <a:pt x="40261" y="15155"/>
                          <a:pt x="39748" y="16042"/>
                          <a:pt x="39136" y="16879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78" name="Forma Livre: Forma 77">
                    <a:extLst>
                      <a:ext uri="{FF2B5EF4-FFF2-40B4-BE49-F238E27FC236}">
                        <a16:creationId xmlns:a16="http://schemas.microsoft.com/office/drawing/2014/main" id="{B86FF33C-6699-A908-DF14-FB86443EEF00}"/>
                      </a:ext>
                    </a:extLst>
                  </p:cNvPr>
                  <p:cNvSpPr/>
                  <p:nvPr/>
                </p:nvSpPr>
                <p:spPr>
                  <a:xfrm>
                    <a:off x="1729304" y="3141455"/>
                    <a:ext cx="21087" cy="26025"/>
                  </a:xfrm>
                  <a:custGeom>
                    <a:avLst/>
                    <a:gdLst>
                      <a:gd name="connsiteX0" fmla="*/ 1506 w 21087"/>
                      <a:gd name="connsiteY0" fmla="*/ 24015 h 26025"/>
                      <a:gd name="connsiteX1" fmla="*/ 20568 w 21087"/>
                      <a:gd name="connsiteY1" fmla="*/ 20230 h 26025"/>
                      <a:gd name="connsiteX2" fmla="*/ 19757 w 21087"/>
                      <a:gd name="connsiteY2" fmla="*/ 15129 h 26025"/>
                      <a:gd name="connsiteX3" fmla="*/ 16760 w 21087"/>
                      <a:gd name="connsiteY3" fmla="*/ 9496 h 26025"/>
                      <a:gd name="connsiteX4" fmla="*/ 11920 w 21087"/>
                      <a:gd name="connsiteY4" fmla="*/ 507 h 26025"/>
                      <a:gd name="connsiteX5" fmla="*/ 10091 w 21087"/>
                      <a:gd name="connsiteY5" fmla="*/ 507 h 26025"/>
                      <a:gd name="connsiteX6" fmla="*/ 10729 w 21087"/>
                      <a:gd name="connsiteY6" fmla="*/ 6224 h 26025"/>
                      <a:gd name="connsiteX7" fmla="*/ 14951 w 21087"/>
                      <a:gd name="connsiteY7" fmla="*/ 14772 h 26025"/>
                      <a:gd name="connsiteX8" fmla="*/ 14865 w 21087"/>
                      <a:gd name="connsiteY8" fmla="*/ 17660 h 26025"/>
                      <a:gd name="connsiteX9" fmla="*/ 11874 w 21087"/>
                      <a:gd name="connsiteY9" fmla="*/ 19321 h 26025"/>
                      <a:gd name="connsiteX10" fmla="*/ 4636 w 21087"/>
                      <a:gd name="connsiteY10" fmla="*/ 18659 h 26025"/>
                      <a:gd name="connsiteX11" fmla="*/ 1506 w 21087"/>
                      <a:gd name="connsiteY11" fmla="*/ 24015 h 260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21087" h="26025">
                        <a:moveTo>
                          <a:pt x="1506" y="24015"/>
                        </a:moveTo>
                        <a:cubicBezTo>
                          <a:pt x="7266" y="27379"/>
                          <a:pt x="17074" y="26780"/>
                          <a:pt x="20568" y="20230"/>
                        </a:cubicBezTo>
                        <a:cubicBezTo>
                          <a:pt x="21620" y="18259"/>
                          <a:pt x="20935" y="16770"/>
                          <a:pt x="19757" y="15129"/>
                        </a:cubicBezTo>
                        <a:cubicBezTo>
                          <a:pt x="18520" y="13406"/>
                          <a:pt x="17653" y="11408"/>
                          <a:pt x="16760" y="9496"/>
                        </a:cubicBezTo>
                        <a:cubicBezTo>
                          <a:pt x="15321" y="6403"/>
                          <a:pt x="13829" y="3197"/>
                          <a:pt x="11920" y="507"/>
                        </a:cubicBezTo>
                        <a:cubicBezTo>
                          <a:pt x="11427" y="-187"/>
                          <a:pt x="10590" y="-151"/>
                          <a:pt x="10091" y="507"/>
                        </a:cubicBezTo>
                        <a:cubicBezTo>
                          <a:pt x="8682" y="2360"/>
                          <a:pt x="9843" y="4312"/>
                          <a:pt x="10729" y="6224"/>
                        </a:cubicBezTo>
                        <a:cubicBezTo>
                          <a:pt x="12063" y="9109"/>
                          <a:pt x="13674" y="11861"/>
                          <a:pt x="14951" y="14772"/>
                        </a:cubicBezTo>
                        <a:cubicBezTo>
                          <a:pt x="15592" y="16241"/>
                          <a:pt x="16128" y="16654"/>
                          <a:pt x="14865" y="17660"/>
                        </a:cubicBezTo>
                        <a:cubicBezTo>
                          <a:pt x="13965" y="18375"/>
                          <a:pt x="12969" y="18963"/>
                          <a:pt x="11874" y="19321"/>
                        </a:cubicBezTo>
                        <a:cubicBezTo>
                          <a:pt x="9429" y="20115"/>
                          <a:pt x="6875" y="19923"/>
                          <a:pt x="4636" y="18659"/>
                        </a:cubicBezTo>
                        <a:cubicBezTo>
                          <a:pt x="1152" y="16701"/>
                          <a:pt x="-1947" y="22000"/>
                          <a:pt x="1506" y="2401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79" name="Forma Livre: Forma 78">
                    <a:extLst>
                      <a:ext uri="{FF2B5EF4-FFF2-40B4-BE49-F238E27FC236}">
                        <a16:creationId xmlns:a16="http://schemas.microsoft.com/office/drawing/2014/main" id="{468E3743-F2C1-6820-990A-9A60AD743808}"/>
                      </a:ext>
                    </a:extLst>
                  </p:cNvPr>
                  <p:cNvSpPr/>
                  <p:nvPr/>
                </p:nvSpPr>
                <p:spPr>
                  <a:xfrm>
                    <a:off x="1685424" y="3107078"/>
                    <a:ext cx="32509" cy="12686"/>
                  </a:xfrm>
                  <a:custGeom>
                    <a:avLst/>
                    <a:gdLst>
                      <a:gd name="connsiteX0" fmla="*/ 3165 w 32509"/>
                      <a:gd name="connsiteY0" fmla="*/ 12201 h 12686"/>
                      <a:gd name="connsiteX1" fmla="*/ 18044 w 32509"/>
                      <a:gd name="connsiteY1" fmla="*/ 4467 h 12686"/>
                      <a:gd name="connsiteX2" fmla="*/ 25378 w 32509"/>
                      <a:gd name="connsiteY2" fmla="*/ 5740 h 12686"/>
                      <a:gd name="connsiteX3" fmla="*/ 29762 w 32509"/>
                      <a:gd name="connsiteY3" fmla="*/ 10101 h 12686"/>
                      <a:gd name="connsiteX4" fmla="*/ 32273 w 32509"/>
                      <a:gd name="connsiteY4" fmla="*/ 9078 h 12686"/>
                      <a:gd name="connsiteX5" fmla="*/ 28819 w 32509"/>
                      <a:gd name="connsiteY5" fmla="*/ 2634 h 12686"/>
                      <a:gd name="connsiteX6" fmla="*/ 19328 w 32509"/>
                      <a:gd name="connsiteY6" fmla="*/ 17 h 12686"/>
                      <a:gd name="connsiteX7" fmla="*/ 571 w 32509"/>
                      <a:gd name="connsiteY7" fmla="*/ 9608 h 12686"/>
                      <a:gd name="connsiteX8" fmla="*/ 3165 w 32509"/>
                      <a:gd name="connsiteY8" fmla="*/ 12201 h 126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32509" h="12686">
                        <a:moveTo>
                          <a:pt x="3165" y="12201"/>
                        </a:moveTo>
                        <a:cubicBezTo>
                          <a:pt x="7406" y="8463"/>
                          <a:pt x="12216" y="4946"/>
                          <a:pt x="18044" y="4467"/>
                        </a:cubicBezTo>
                        <a:cubicBezTo>
                          <a:pt x="20532" y="4265"/>
                          <a:pt x="23155" y="4533"/>
                          <a:pt x="25378" y="5740"/>
                        </a:cubicBezTo>
                        <a:cubicBezTo>
                          <a:pt x="27386" y="6832"/>
                          <a:pt x="28002" y="8867"/>
                          <a:pt x="29762" y="10101"/>
                        </a:cubicBezTo>
                        <a:cubicBezTo>
                          <a:pt x="30767" y="10805"/>
                          <a:pt x="31886" y="10001"/>
                          <a:pt x="32273" y="9078"/>
                        </a:cubicBezTo>
                        <a:cubicBezTo>
                          <a:pt x="33318" y="6581"/>
                          <a:pt x="30678" y="3944"/>
                          <a:pt x="28819" y="2634"/>
                        </a:cubicBezTo>
                        <a:cubicBezTo>
                          <a:pt x="26086" y="709"/>
                          <a:pt x="22643" y="-135"/>
                          <a:pt x="19328" y="17"/>
                        </a:cubicBezTo>
                        <a:cubicBezTo>
                          <a:pt x="11848" y="365"/>
                          <a:pt x="5824" y="4639"/>
                          <a:pt x="571" y="9608"/>
                        </a:cubicBezTo>
                        <a:cubicBezTo>
                          <a:pt x="-1153" y="11245"/>
                          <a:pt x="1411" y="13749"/>
                          <a:pt x="3165" y="1220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80" name="Forma Livre: Forma 79">
                    <a:extLst>
                      <a:ext uri="{FF2B5EF4-FFF2-40B4-BE49-F238E27FC236}">
                        <a16:creationId xmlns:a16="http://schemas.microsoft.com/office/drawing/2014/main" id="{FBAB51CF-97B7-BDF7-9C05-E5B2EA85DB02}"/>
                      </a:ext>
                    </a:extLst>
                  </p:cNvPr>
                  <p:cNvSpPr/>
                  <p:nvPr/>
                </p:nvSpPr>
                <p:spPr>
                  <a:xfrm>
                    <a:off x="1746076" y="3107052"/>
                    <a:ext cx="28328" cy="16446"/>
                  </a:xfrm>
                  <a:custGeom>
                    <a:avLst/>
                    <a:gdLst>
                      <a:gd name="connsiteX0" fmla="*/ 2704 w 28328"/>
                      <a:gd name="connsiteY0" fmla="*/ 7172 h 16446"/>
                      <a:gd name="connsiteX1" fmla="*/ 16939 w 28328"/>
                      <a:gd name="connsiteY1" fmla="*/ 5680 h 16446"/>
                      <a:gd name="connsiteX2" fmla="*/ 22523 w 28328"/>
                      <a:gd name="connsiteY2" fmla="*/ 10268 h 16446"/>
                      <a:gd name="connsiteX3" fmla="*/ 25738 w 28328"/>
                      <a:gd name="connsiteY3" fmla="*/ 16249 h 16446"/>
                      <a:gd name="connsiteX4" fmla="*/ 27578 w 28328"/>
                      <a:gd name="connsiteY4" fmla="*/ 15766 h 16446"/>
                      <a:gd name="connsiteX5" fmla="*/ 25437 w 28328"/>
                      <a:gd name="connsiteY5" fmla="*/ 6606 h 16446"/>
                      <a:gd name="connsiteX6" fmla="*/ 17706 w 28328"/>
                      <a:gd name="connsiteY6" fmla="*/ 1181 h 16446"/>
                      <a:gd name="connsiteX7" fmla="*/ 187 w 28328"/>
                      <a:gd name="connsiteY7" fmla="*/ 5223 h 16446"/>
                      <a:gd name="connsiteX8" fmla="*/ 2704 w 28328"/>
                      <a:gd name="connsiteY8" fmla="*/ 7172 h 164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28328" h="16446">
                        <a:moveTo>
                          <a:pt x="2704" y="7172"/>
                        </a:moveTo>
                        <a:cubicBezTo>
                          <a:pt x="5648" y="3420"/>
                          <a:pt x="13065" y="4039"/>
                          <a:pt x="16939" y="5680"/>
                        </a:cubicBezTo>
                        <a:cubicBezTo>
                          <a:pt x="19211" y="6642"/>
                          <a:pt x="21216" y="8144"/>
                          <a:pt x="22523" y="10268"/>
                        </a:cubicBezTo>
                        <a:cubicBezTo>
                          <a:pt x="23753" y="12269"/>
                          <a:pt x="23714" y="14830"/>
                          <a:pt x="25738" y="16249"/>
                        </a:cubicBezTo>
                        <a:cubicBezTo>
                          <a:pt x="26383" y="16702"/>
                          <a:pt x="27167" y="16305"/>
                          <a:pt x="27578" y="15766"/>
                        </a:cubicBezTo>
                        <a:cubicBezTo>
                          <a:pt x="29579" y="13139"/>
                          <a:pt x="27131" y="8816"/>
                          <a:pt x="25437" y="6606"/>
                        </a:cubicBezTo>
                        <a:cubicBezTo>
                          <a:pt x="23472" y="4049"/>
                          <a:pt x="20717" y="2279"/>
                          <a:pt x="17706" y="1181"/>
                        </a:cubicBezTo>
                        <a:cubicBezTo>
                          <a:pt x="12135" y="-854"/>
                          <a:pt x="3428" y="-705"/>
                          <a:pt x="187" y="5223"/>
                        </a:cubicBezTo>
                        <a:cubicBezTo>
                          <a:pt x="-650" y="6751"/>
                          <a:pt x="1533" y="8660"/>
                          <a:pt x="2704" y="7172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81" name="Forma Livre: Forma 80">
                    <a:extLst>
                      <a:ext uri="{FF2B5EF4-FFF2-40B4-BE49-F238E27FC236}">
                        <a16:creationId xmlns:a16="http://schemas.microsoft.com/office/drawing/2014/main" id="{44D6F0B1-827D-2BE4-E210-0887E2B6FAA0}"/>
                      </a:ext>
                    </a:extLst>
                  </p:cNvPr>
                  <p:cNvSpPr/>
                  <p:nvPr/>
                </p:nvSpPr>
                <p:spPr>
                  <a:xfrm>
                    <a:off x="1686279" y="3130447"/>
                    <a:ext cx="33118" cy="13543"/>
                  </a:xfrm>
                  <a:custGeom>
                    <a:avLst/>
                    <a:gdLst>
                      <a:gd name="connsiteX0" fmla="*/ 33019 w 33118"/>
                      <a:gd name="connsiteY0" fmla="*/ 11853 h 13543"/>
                      <a:gd name="connsiteX1" fmla="*/ 18053 w 33118"/>
                      <a:gd name="connsiteY1" fmla="*/ 4208 h 13543"/>
                      <a:gd name="connsiteX2" fmla="*/ 11708 w 33118"/>
                      <a:gd name="connsiteY2" fmla="*/ 5452 h 13543"/>
                      <a:gd name="connsiteX3" fmla="*/ 10845 w 33118"/>
                      <a:gd name="connsiteY3" fmla="*/ 4790 h 13543"/>
                      <a:gd name="connsiteX4" fmla="*/ 8900 w 33118"/>
                      <a:gd name="connsiteY4" fmla="*/ 1181 h 13543"/>
                      <a:gd name="connsiteX5" fmla="*/ 5737 w 33118"/>
                      <a:gd name="connsiteY5" fmla="*/ 2054 h 13543"/>
                      <a:gd name="connsiteX6" fmla="*/ 7295 w 33118"/>
                      <a:gd name="connsiteY6" fmla="*/ 5746 h 13543"/>
                      <a:gd name="connsiteX7" fmla="*/ 2277 w 33118"/>
                      <a:gd name="connsiteY7" fmla="*/ 2153 h 13543"/>
                      <a:gd name="connsiteX8" fmla="*/ 77 w 33118"/>
                      <a:gd name="connsiteY8" fmla="*/ 3080 h 13543"/>
                      <a:gd name="connsiteX9" fmla="*/ 6256 w 33118"/>
                      <a:gd name="connsiteY9" fmla="*/ 9133 h 13543"/>
                      <a:gd name="connsiteX10" fmla="*/ 12141 w 33118"/>
                      <a:gd name="connsiteY10" fmla="*/ 9345 h 13543"/>
                      <a:gd name="connsiteX11" fmla="*/ 13187 w 33118"/>
                      <a:gd name="connsiteY11" fmla="*/ 9173 h 13543"/>
                      <a:gd name="connsiteX12" fmla="*/ 15311 w 33118"/>
                      <a:gd name="connsiteY12" fmla="*/ 8799 h 13543"/>
                      <a:gd name="connsiteX13" fmla="*/ 21285 w 33118"/>
                      <a:gd name="connsiteY13" fmla="*/ 8386 h 13543"/>
                      <a:gd name="connsiteX14" fmla="*/ 30968 w 33118"/>
                      <a:gd name="connsiteY14" fmla="*/ 13427 h 13543"/>
                      <a:gd name="connsiteX15" fmla="*/ 33019 w 33118"/>
                      <a:gd name="connsiteY15" fmla="*/ 11853 h 135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33118" h="13543">
                        <a:moveTo>
                          <a:pt x="33019" y="11853"/>
                        </a:moveTo>
                        <a:cubicBezTo>
                          <a:pt x="30779" y="6325"/>
                          <a:pt x="23697" y="3622"/>
                          <a:pt x="18053" y="4208"/>
                        </a:cubicBezTo>
                        <a:cubicBezTo>
                          <a:pt x="16065" y="4413"/>
                          <a:pt x="13865" y="5045"/>
                          <a:pt x="11708" y="5452"/>
                        </a:cubicBezTo>
                        <a:cubicBezTo>
                          <a:pt x="11404" y="5256"/>
                          <a:pt x="11109" y="5048"/>
                          <a:pt x="10845" y="4790"/>
                        </a:cubicBezTo>
                        <a:cubicBezTo>
                          <a:pt x="9816" y="3791"/>
                          <a:pt x="9201" y="2570"/>
                          <a:pt x="8900" y="1181"/>
                        </a:cubicBezTo>
                        <a:cubicBezTo>
                          <a:pt x="8453" y="-890"/>
                          <a:pt x="5333" y="-7"/>
                          <a:pt x="5737" y="2054"/>
                        </a:cubicBezTo>
                        <a:cubicBezTo>
                          <a:pt x="5998" y="3384"/>
                          <a:pt x="6538" y="4634"/>
                          <a:pt x="7295" y="5746"/>
                        </a:cubicBezTo>
                        <a:cubicBezTo>
                          <a:pt x="5290" y="5501"/>
                          <a:pt x="3527" y="4535"/>
                          <a:pt x="2277" y="2153"/>
                        </a:cubicBezTo>
                        <a:cubicBezTo>
                          <a:pt x="1655" y="969"/>
                          <a:pt x="-423" y="1793"/>
                          <a:pt x="77" y="3080"/>
                        </a:cubicBezTo>
                        <a:cubicBezTo>
                          <a:pt x="1175" y="5918"/>
                          <a:pt x="3348" y="8124"/>
                          <a:pt x="6256" y="9133"/>
                        </a:cubicBezTo>
                        <a:cubicBezTo>
                          <a:pt x="8125" y="9782"/>
                          <a:pt x="10150" y="9650"/>
                          <a:pt x="12141" y="9345"/>
                        </a:cubicBezTo>
                        <a:cubicBezTo>
                          <a:pt x="12492" y="9365"/>
                          <a:pt x="12843" y="9315"/>
                          <a:pt x="13187" y="9173"/>
                        </a:cubicBezTo>
                        <a:cubicBezTo>
                          <a:pt x="13908" y="9047"/>
                          <a:pt x="14619" y="8912"/>
                          <a:pt x="15311" y="8799"/>
                        </a:cubicBezTo>
                        <a:cubicBezTo>
                          <a:pt x="17312" y="8472"/>
                          <a:pt x="19247" y="8072"/>
                          <a:pt x="21285" y="8386"/>
                        </a:cubicBezTo>
                        <a:cubicBezTo>
                          <a:pt x="25156" y="8981"/>
                          <a:pt x="27531" y="11955"/>
                          <a:pt x="30968" y="13427"/>
                        </a:cubicBezTo>
                        <a:cubicBezTo>
                          <a:pt x="31924" y="13838"/>
                          <a:pt x="33535" y="13126"/>
                          <a:pt x="33019" y="1185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82" name="Forma Livre: Forma 81">
                    <a:extLst>
                      <a:ext uri="{FF2B5EF4-FFF2-40B4-BE49-F238E27FC236}">
                        <a16:creationId xmlns:a16="http://schemas.microsoft.com/office/drawing/2014/main" id="{A1B029E6-9646-D5E2-CF8A-F2D34B361C63}"/>
                      </a:ext>
                    </a:extLst>
                  </p:cNvPr>
                  <p:cNvSpPr/>
                  <p:nvPr/>
                </p:nvSpPr>
                <p:spPr>
                  <a:xfrm>
                    <a:off x="1747041" y="3131258"/>
                    <a:ext cx="27480" cy="13594"/>
                  </a:xfrm>
                  <a:custGeom>
                    <a:avLst/>
                    <a:gdLst>
                      <a:gd name="connsiteX0" fmla="*/ 25230 w 27480"/>
                      <a:gd name="connsiteY0" fmla="*/ 2160 h 13594"/>
                      <a:gd name="connsiteX1" fmla="*/ 21538 w 27480"/>
                      <a:gd name="connsiteY1" fmla="*/ 5809 h 13594"/>
                      <a:gd name="connsiteX2" fmla="*/ 22881 w 27480"/>
                      <a:gd name="connsiteY2" fmla="*/ 2061 h 13594"/>
                      <a:gd name="connsiteX3" fmla="*/ 19718 w 27480"/>
                      <a:gd name="connsiteY3" fmla="*/ 1187 h 13594"/>
                      <a:gd name="connsiteX4" fmla="*/ 18160 w 27480"/>
                      <a:gd name="connsiteY4" fmla="*/ 4840 h 13594"/>
                      <a:gd name="connsiteX5" fmla="*/ 17714 w 27480"/>
                      <a:gd name="connsiteY5" fmla="*/ 5280 h 13594"/>
                      <a:gd name="connsiteX6" fmla="*/ 16758 w 27480"/>
                      <a:gd name="connsiteY6" fmla="*/ 5025 h 13594"/>
                      <a:gd name="connsiteX7" fmla="*/ 12500 w 27480"/>
                      <a:gd name="connsiteY7" fmla="*/ 4211 h 13594"/>
                      <a:gd name="connsiteX8" fmla="*/ 45 w 27480"/>
                      <a:gd name="connsiteY8" fmla="*/ 11859 h 13594"/>
                      <a:gd name="connsiteX9" fmla="*/ 2096 w 27480"/>
                      <a:gd name="connsiteY9" fmla="*/ 13434 h 13594"/>
                      <a:gd name="connsiteX10" fmla="*/ 9916 w 27480"/>
                      <a:gd name="connsiteY10" fmla="*/ 8402 h 13594"/>
                      <a:gd name="connsiteX11" fmla="*/ 14839 w 27480"/>
                      <a:gd name="connsiteY11" fmla="*/ 8839 h 13594"/>
                      <a:gd name="connsiteX12" fmla="*/ 16288 w 27480"/>
                      <a:gd name="connsiteY12" fmla="*/ 9130 h 13594"/>
                      <a:gd name="connsiteX13" fmla="*/ 17436 w 27480"/>
                      <a:gd name="connsiteY13" fmla="*/ 9352 h 13594"/>
                      <a:gd name="connsiteX14" fmla="*/ 22084 w 27480"/>
                      <a:gd name="connsiteY14" fmla="*/ 9239 h 13594"/>
                      <a:gd name="connsiteX15" fmla="*/ 27433 w 27480"/>
                      <a:gd name="connsiteY15" fmla="*/ 3086 h 13594"/>
                      <a:gd name="connsiteX16" fmla="*/ 25230 w 27480"/>
                      <a:gd name="connsiteY16" fmla="*/ 2160 h 135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27480" h="13594">
                        <a:moveTo>
                          <a:pt x="25230" y="2160"/>
                        </a:moveTo>
                        <a:cubicBezTo>
                          <a:pt x="24482" y="3814"/>
                          <a:pt x="23361" y="5316"/>
                          <a:pt x="21538" y="5809"/>
                        </a:cubicBezTo>
                        <a:cubicBezTo>
                          <a:pt x="22213" y="4658"/>
                          <a:pt x="22666" y="3394"/>
                          <a:pt x="22881" y="2061"/>
                        </a:cubicBezTo>
                        <a:cubicBezTo>
                          <a:pt x="23208" y="6"/>
                          <a:pt x="20099" y="-903"/>
                          <a:pt x="19718" y="1187"/>
                        </a:cubicBezTo>
                        <a:cubicBezTo>
                          <a:pt x="19477" y="2514"/>
                          <a:pt x="19024" y="3784"/>
                          <a:pt x="18160" y="4840"/>
                        </a:cubicBezTo>
                        <a:cubicBezTo>
                          <a:pt x="18031" y="4995"/>
                          <a:pt x="17879" y="5141"/>
                          <a:pt x="17714" y="5280"/>
                        </a:cubicBezTo>
                        <a:cubicBezTo>
                          <a:pt x="17399" y="5184"/>
                          <a:pt x="17082" y="5091"/>
                          <a:pt x="16758" y="5025"/>
                        </a:cubicBezTo>
                        <a:cubicBezTo>
                          <a:pt x="15649" y="4793"/>
                          <a:pt x="13903" y="4367"/>
                          <a:pt x="12500" y="4211"/>
                        </a:cubicBezTo>
                        <a:cubicBezTo>
                          <a:pt x="7551" y="3662"/>
                          <a:pt x="1292" y="6768"/>
                          <a:pt x="45" y="11859"/>
                        </a:cubicBezTo>
                        <a:cubicBezTo>
                          <a:pt x="-256" y="13093"/>
                          <a:pt x="1011" y="13970"/>
                          <a:pt x="2096" y="13434"/>
                        </a:cubicBezTo>
                        <a:cubicBezTo>
                          <a:pt x="4928" y="12038"/>
                          <a:pt x="6661" y="9044"/>
                          <a:pt x="9916" y="8402"/>
                        </a:cubicBezTo>
                        <a:cubicBezTo>
                          <a:pt x="11640" y="8062"/>
                          <a:pt x="13165" y="8528"/>
                          <a:pt x="14839" y="8839"/>
                        </a:cubicBezTo>
                        <a:cubicBezTo>
                          <a:pt x="15312" y="8928"/>
                          <a:pt x="15798" y="9028"/>
                          <a:pt x="16288" y="9130"/>
                        </a:cubicBezTo>
                        <a:cubicBezTo>
                          <a:pt x="16668" y="9325"/>
                          <a:pt x="17055" y="9388"/>
                          <a:pt x="17436" y="9352"/>
                        </a:cubicBezTo>
                        <a:cubicBezTo>
                          <a:pt x="19004" y="9626"/>
                          <a:pt x="20595" y="9759"/>
                          <a:pt x="22084" y="9239"/>
                        </a:cubicBezTo>
                        <a:cubicBezTo>
                          <a:pt x="24813" y="8283"/>
                          <a:pt x="26632" y="5756"/>
                          <a:pt x="27433" y="3086"/>
                        </a:cubicBezTo>
                        <a:cubicBezTo>
                          <a:pt x="27813" y="1813"/>
                          <a:pt x="25802" y="896"/>
                          <a:pt x="25230" y="216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</p:grpSp>
      </p:grpSp>
      <p:grpSp>
        <p:nvGrpSpPr>
          <p:cNvPr id="64" name="Gestor">
            <a:extLst>
              <a:ext uri="{FF2B5EF4-FFF2-40B4-BE49-F238E27FC236}">
                <a16:creationId xmlns:a16="http://schemas.microsoft.com/office/drawing/2014/main" id="{89FBCE78-A1AB-BB2E-10FE-9C415D81C2EA}"/>
              </a:ext>
            </a:extLst>
          </p:cNvPr>
          <p:cNvGrpSpPr/>
          <p:nvPr/>
        </p:nvGrpSpPr>
        <p:grpSpPr>
          <a:xfrm>
            <a:off x="849299" y="5965781"/>
            <a:ext cx="1715536" cy="774038"/>
            <a:chOff x="772344" y="4555617"/>
            <a:chExt cx="1286652" cy="580528"/>
          </a:xfrm>
        </p:grpSpPr>
        <p:grpSp>
          <p:nvGrpSpPr>
            <p:cNvPr id="101" name="Gráfico 50" descr="Homem em traje de negócios">
              <a:extLst>
                <a:ext uri="{FF2B5EF4-FFF2-40B4-BE49-F238E27FC236}">
                  <a16:creationId xmlns:a16="http://schemas.microsoft.com/office/drawing/2014/main" id="{D3670006-7905-FEEF-3382-F72B86B5E2B6}"/>
                </a:ext>
              </a:extLst>
            </p:cNvPr>
            <p:cNvGrpSpPr/>
            <p:nvPr/>
          </p:nvGrpSpPr>
          <p:grpSpPr>
            <a:xfrm>
              <a:off x="1583245" y="4555617"/>
              <a:ext cx="420352" cy="580528"/>
              <a:chOff x="1583245" y="4555617"/>
              <a:chExt cx="420352" cy="580528"/>
            </a:xfrm>
          </p:grpSpPr>
          <p:grpSp>
            <p:nvGrpSpPr>
              <p:cNvPr id="102" name="Gráfico 50" descr="Homem em traje de negócios">
                <a:extLst>
                  <a:ext uri="{FF2B5EF4-FFF2-40B4-BE49-F238E27FC236}">
                    <a16:creationId xmlns:a16="http://schemas.microsoft.com/office/drawing/2014/main" id="{D5DE26EB-B9C1-800A-0DA9-C5C1E07FA74A}"/>
                  </a:ext>
                </a:extLst>
              </p:cNvPr>
              <p:cNvGrpSpPr/>
              <p:nvPr/>
            </p:nvGrpSpPr>
            <p:grpSpPr>
              <a:xfrm>
                <a:off x="1583245" y="4734920"/>
                <a:ext cx="420352" cy="401225"/>
                <a:chOff x="1583245" y="4734920"/>
                <a:chExt cx="420352" cy="401225"/>
              </a:xfrm>
            </p:grpSpPr>
            <p:sp>
              <p:nvSpPr>
                <p:cNvPr id="103" name="Forma Livre: Forma 102">
                  <a:extLst>
                    <a:ext uri="{FF2B5EF4-FFF2-40B4-BE49-F238E27FC236}">
                      <a16:creationId xmlns:a16="http://schemas.microsoft.com/office/drawing/2014/main" id="{F6135B3E-E18E-8611-5568-3B598ABB2B44}"/>
                    </a:ext>
                  </a:extLst>
                </p:cNvPr>
                <p:cNvSpPr/>
                <p:nvPr/>
              </p:nvSpPr>
              <p:spPr>
                <a:xfrm>
                  <a:off x="1586268" y="4741088"/>
                  <a:ext cx="412847" cy="388176"/>
                </a:xfrm>
                <a:custGeom>
                  <a:avLst/>
                  <a:gdLst>
                    <a:gd name="connsiteX0" fmla="*/ 133633 w 412847"/>
                    <a:gd name="connsiteY0" fmla="*/ 0 h 388176"/>
                    <a:gd name="connsiteX1" fmla="*/ 137884 w 412847"/>
                    <a:gd name="connsiteY1" fmla="*/ 21830 h 388176"/>
                    <a:gd name="connsiteX2" fmla="*/ 133348 w 412847"/>
                    <a:gd name="connsiteY2" fmla="*/ 38414 h 388176"/>
                    <a:gd name="connsiteX3" fmla="*/ 128528 w 412847"/>
                    <a:gd name="connsiteY3" fmla="*/ 33878 h 388176"/>
                    <a:gd name="connsiteX4" fmla="*/ 113563 w 412847"/>
                    <a:gd name="connsiteY4" fmla="*/ 58041 h 388176"/>
                    <a:gd name="connsiteX5" fmla="*/ 36639 w 412847"/>
                    <a:gd name="connsiteY5" fmla="*/ 89216 h 388176"/>
                    <a:gd name="connsiteX6" fmla="*/ 644 w 412847"/>
                    <a:gd name="connsiteY6" fmla="*/ 187593 h 388176"/>
                    <a:gd name="connsiteX7" fmla="*/ 12434 w 412847"/>
                    <a:gd name="connsiteY7" fmla="*/ 295838 h 388176"/>
                    <a:gd name="connsiteX8" fmla="*/ 34687 w 412847"/>
                    <a:gd name="connsiteY8" fmla="*/ 334678 h 388176"/>
                    <a:gd name="connsiteX9" fmla="*/ 37949 w 412847"/>
                    <a:gd name="connsiteY9" fmla="*/ 381173 h 388176"/>
                    <a:gd name="connsiteX10" fmla="*/ 317250 w 412847"/>
                    <a:gd name="connsiteY10" fmla="*/ 380654 h 388176"/>
                    <a:gd name="connsiteX11" fmla="*/ 319191 w 412847"/>
                    <a:gd name="connsiteY11" fmla="*/ 377822 h 388176"/>
                    <a:gd name="connsiteX12" fmla="*/ 316740 w 412847"/>
                    <a:gd name="connsiteY12" fmla="*/ 364057 h 388176"/>
                    <a:gd name="connsiteX13" fmla="*/ 405834 w 412847"/>
                    <a:gd name="connsiteY13" fmla="*/ 333937 h 388176"/>
                    <a:gd name="connsiteX14" fmla="*/ 397716 w 412847"/>
                    <a:gd name="connsiteY14" fmla="*/ 232901 h 388176"/>
                    <a:gd name="connsiteX15" fmla="*/ 379713 w 412847"/>
                    <a:gd name="connsiteY15" fmla="*/ 190375 h 388176"/>
                    <a:gd name="connsiteX16" fmla="*/ 323439 w 412847"/>
                    <a:gd name="connsiteY16" fmla="*/ 89732 h 388176"/>
                    <a:gd name="connsiteX17" fmla="*/ 244342 w 412847"/>
                    <a:gd name="connsiteY17" fmla="*/ 63790 h 388176"/>
                    <a:gd name="connsiteX18" fmla="*/ 236545 w 412847"/>
                    <a:gd name="connsiteY18" fmla="*/ 51034 h 388176"/>
                    <a:gd name="connsiteX19" fmla="*/ 230309 w 412847"/>
                    <a:gd name="connsiteY19" fmla="*/ 55004 h 388176"/>
                    <a:gd name="connsiteX20" fmla="*/ 234421 w 412847"/>
                    <a:gd name="connsiteY20" fmla="*/ 27080 h 388176"/>
                    <a:gd name="connsiteX21" fmla="*/ 136799 w 412847"/>
                    <a:gd name="connsiteY21" fmla="*/ 165 h 388176"/>
                    <a:gd name="connsiteX22" fmla="*/ 133633 w 412847"/>
                    <a:gd name="connsiteY22" fmla="*/ 0 h 38817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412847" h="388176">
                      <a:moveTo>
                        <a:pt x="133633" y="0"/>
                      </a:moveTo>
                      <a:cubicBezTo>
                        <a:pt x="133633" y="0"/>
                        <a:pt x="137034" y="12617"/>
                        <a:pt x="137884" y="21830"/>
                      </a:cubicBezTo>
                      <a:cubicBezTo>
                        <a:pt x="138734" y="31043"/>
                        <a:pt x="133894" y="39171"/>
                        <a:pt x="133348" y="38414"/>
                      </a:cubicBezTo>
                      <a:cubicBezTo>
                        <a:pt x="131946" y="36465"/>
                        <a:pt x="129838" y="33194"/>
                        <a:pt x="128528" y="33878"/>
                      </a:cubicBezTo>
                      <a:cubicBezTo>
                        <a:pt x="119024" y="38857"/>
                        <a:pt x="113791" y="57985"/>
                        <a:pt x="113563" y="58041"/>
                      </a:cubicBezTo>
                      <a:cubicBezTo>
                        <a:pt x="109073" y="59113"/>
                        <a:pt x="54658" y="71882"/>
                        <a:pt x="36639" y="89216"/>
                      </a:cubicBezTo>
                      <a:cubicBezTo>
                        <a:pt x="17535" y="107593"/>
                        <a:pt x="4517" y="125480"/>
                        <a:pt x="644" y="187593"/>
                      </a:cubicBezTo>
                      <a:cubicBezTo>
                        <a:pt x="-1771" y="226324"/>
                        <a:pt x="2708" y="266561"/>
                        <a:pt x="12434" y="295838"/>
                      </a:cubicBezTo>
                      <a:cubicBezTo>
                        <a:pt x="18306" y="313509"/>
                        <a:pt x="26953" y="326540"/>
                        <a:pt x="34687" y="334678"/>
                      </a:cubicBezTo>
                      <a:lnTo>
                        <a:pt x="37949" y="381173"/>
                      </a:lnTo>
                      <a:cubicBezTo>
                        <a:pt x="37949" y="381173"/>
                        <a:pt x="231646" y="397271"/>
                        <a:pt x="317250" y="380654"/>
                      </a:cubicBezTo>
                      <a:cubicBezTo>
                        <a:pt x="318563" y="380399"/>
                        <a:pt x="319426" y="379139"/>
                        <a:pt x="319191" y="377822"/>
                      </a:cubicBezTo>
                      <a:lnTo>
                        <a:pt x="316740" y="364057"/>
                      </a:lnTo>
                      <a:cubicBezTo>
                        <a:pt x="316740" y="364057"/>
                        <a:pt x="386518" y="376923"/>
                        <a:pt x="405834" y="333937"/>
                      </a:cubicBezTo>
                      <a:cubicBezTo>
                        <a:pt x="420615" y="301044"/>
                        <a:pt x="409179" y="262383"/>
                        <a:pt x="397716" y="232901"/>
                      </a:cubicBezTo>
                      <a:cubicBezTo>
                        <a:pt x="388347" y="208804"/>
                        <a:pt x="379713" y="190375"/>
                        <a:pt x="379713" y="190375"/>
                      </a:cubicBezTo>
                      <a:cubicBezTo>
                        <a:pt x="379713" y="190375"/>
                        <a:pt x="351538" y="120852"/>
                        <a:pt x="323439" y="89732"/>
                      </a:cubicBezTo>
                      <a:cubicBezTo>
                        <a:pt x="310729" y="75656"/>
                        <a:pt x="273506" y="70522"/>
                        <a:pt x="244342" y="63790"/>
                      </a:cubicBezTo>
                      <a:cubicBezTo>
                        <a:pt x="241318" y="63092"/>
                        <a:pt x="239678" y="51600"/>
                        <a:pt x="236545" y="51034"/>
                      </a:cubicBezTo>
                      <a:cubicBezTo>
                        <a:pt x="236545" y="51034"/>
                        <a:pt x="231629" y="58196"/>
                        <a:pt x="230309" y="55004"/>
                      </a:cubicBezTo>
                      <a:cubicBezTo>
                        <a:pt x="228073" y="49602"/>
                        <a:pt x="231586" y="42248"/>
                        <a:pt x="234421" y="27080"/>
                      </a:cubicBezTo>
                      <a:cubicBezTo>
                        <a:pt x="239023" y="2458"/>
                        <a:pt x="136799" y="165"/>
                        <a:pt x="136799" y="165"/>
                      </a:cubicBezTo>
                      <a:lnTo>
                        <a:pt x="133633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104" name="Gráfico 50" descr="Homem em traje de negócios">
                  <a:extLst>
                    <a:ext uri="{FF2B5EF4-FFF2-40B4-BE49-F238E27FC236}">
                      <a16:creationId xmlns:a16="http://schemas.microsoft.com/office/drawing/2014/main" id="{3821F453-4A8C-C335-5E0D-8835D6085C87}"/>
                    </a:ext>
                  </a:extLst>
                </p:cNvPr>
                <p:cNvGrpSpPr/>
                <p:nvPr/>
              </p:nvGrpSpPr>
              <p:grpSpPr>
                <a:xfrm>
                  <a:off x="1762275" y="4827537"/>
                  <a:ext cx="72512" cy="305184"/>
                  <a:chOff x="1762275" y="4827537"/>
                  <a:chExt cx="72512" cy="305184"/>
                </a:xfrm>
                <a:solidFill>
                  <a:srgbClr val="FFFFFF"/>
                </a:solidFill>
              </p:grpSpPr>
              <p:sp>
                <p:nvSpPr>
                  <p:cNvPr id="105" name="Forma Livre: Forma 104">
                    <a:extLst>
                      <a:ext uri="{FF2B5EF4-FFF2-40B4-BE49-F238E27FC236}">
                        <a16:creationId xmlns:a16="http://schemas.microsoft.com/office/drawing/2014/main" id="{2A6EBEB8-A2D7-E8D0-0173-422FA77F0F30}"/>
                      </a:ext>
                    </a:extLst>
                  </p:cNvPr>
                  <p:cNvSpPr/>
                  <p:nvPr/>
                </p:nvSpPr>
                <p:spPr>
                  <a:xfrm>
                    <a:off x="1782273" y="4979147"/>
                    <a:ext cx="35793" cy="33361"/>
                  </a:xfrm>
                  <a:custGeom>
                    <a:avLst/>
                    <a:gdLst>
                      <a:gd name="connsiteX0" fmla="*/ 34869 w 35793"/>
                      <a:gd name="connsiteY0" fmla="*/ 27512 h 33361"/>
                      <a:gd name="connsiteX1" fmla="*/ 5874 w 35793"/>
                      <a:gd name="connsiteY1" fmla="*/ 750 h 33361"/>
                      <a:gd name="connsiteX2" fmla="*/ 1421 w 35793"/>
                      <a:gd name="connsiteY2" fmla="*/ 11332 h 33361"/>
                      <a:gd name="connsiteX3" fmla="*/ 35 w 35793"/>
                      <a:gd name="connsiteY3" fmla="*/ 30450 h 33361"/>
                      <a:gd name="connsiteX4" fmla="*/ 2288 w 35793"/>
                      <a:gd name="connsiteY4" fmla="*/ 33219 h 33361"/>
                      <a:gd name="connsiteX5" fmla="*/ 33678 w 35793"/>
                      <a:gd name="connsiteY5" fmla="*/ 31793 h 33361"/>
                      <a:gd name="connsiteX6" fmla="*/ 34869 w 35793"/>
                      <a:gd name="connsiteY6" fmla="*/ 27512 h 333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5793" h="33361">
                        <a:moveTo>
                          <a:pt x="34869" y="27512"/>
                        </a:moveTo>
                        <a:cubicBezTo>
                          <a:pt x="25580" y="20407"/>
                          <a:pt x="16364" y="11901"/>
                          <a:pt x="5874" y="750"/>
                        </a:cubicBezTo>
                        <a:cubicBezTo>
                          <a:pt x="-101" y="-2985"/>
                          <a:pt x="1997" y="8292"/>
                          <a:pt x="1421" y="11332"/>
                        </a:cubicBezTo>
                        <a:cubicBezTo>
                          <a:pt x="1229" y="17681"/>
                          <a:pt x="1027" y="24244"/>
                          <a:pt x="35" y="30450"/>
                        </a:cubicBezTo>
                        <a:cubicBezTo>
                          <a:pt x="-213" y="31813"/>
                          <a:pt x="898" y="33186"/>
                          <a:pt x="2288" y="33219"/>
                        </a:cubicBezTo>
                        <a:cubicBezTo>
                          <a:pt x="12801" y="33642"/>
                          <a:pt x="21359" y="33110"/>
                          <a:pt x="33678" y="31793"/>
                        </a:cubicBezTo>
                        <a:cubicBezTo>
                          <a:pt x="35762" y="31624"/>
                          <a:pt x="36580" y="28730"/>
                          <a:pt x="34869" y="2751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06" name="Forma Livre: Forma 105">
                    <a:extLst>
                      <a:ext uri="{FF2B5EF4-FFF2-40B4-BE49-F238E27FC236}">
                        <a16:creationId xmlns:a16="http://schemas.microsoft.com/office/drawing/2014/main" id="{B706C8D4-6EB7-572A-48A5-7C98E0ACFF0E}"/>
                      </a:ext>
                    </a:extLst>
                  </p:cNvPr>
                  <p:cNvSpPr/>
                  <p:nvPr/>
                </p:nvSpPr>
                <p:spPr>
                  <a:xfrm>
                    <a:off x="1780650" y="4876008"/>
                    <a:ext cx="50183" cy="103880"/>
                  </a:xfrm>
                  <a:custGeom>
                    <a:avLst/>
                    <a:gdLst>
                      <a:gd name="connsiteX0" fmla="*/ 50138 w 50183"/>
                      <a:gd name="connsiteY0" fmla="*/ 101116 h 103880"/>
                      <a:gd name="connsiteX1" fmla="*/ 42453 w 50183"/>
                      <a:gd name="connsiteY1" fmla="*/ 59308 h 103880"/>
                      <a:gd name="connsiteX2" fmla="*/ 4559 w 50183"/>
                      <a:gd name="connsiteY2" fmla="*/ 1377 h 103880"/>
                      <a:gd name="connsiteX3" fmla="*/ 1734 w 50183"/>
                      <a:gd name="connsiteY3" fmla="*/ 93 h 103880"/>
                      <a:gd name="connsiteX4" fmla="*/ 17 w 50183"/>
                      <a:gd name="connsiteY4" fmla="*/ 2677 h 103880"/>
                      <a:gd name="connsiteX5" fmla="*/ 3309 w 50183"/>
                      <a:gd name="connsiteY5" fmla="*/ 45583 h 103880"/>
                      <a:gd name="connsiteX6" fmla="*/ 24527 w 50183"/>
                      <a:gd name="connsiteY6" fmla="*/ 76894 h 103880"/>
                      <a:gd name="connsiteX7" fmla="*/ 45857 w 50183"/>
                      <a:gd name="connsiteY7" fmla="*/ 102929 h 103880"/>
                      <a:gd name="connsiteX8" fmla="*/ 50138 w 50183"/>
                      <a:gd name="connsiteY8" fmla="*/ 101116 h 1038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50183" h="103880">
                        <a:moveTo>
                          <a:pt x="50138" y="101116"/>
                        </a:moveTo>
                        <a:cubicBezTo>
                          <a:pt x="47267" y="87279"/>
                          <a:pt x="46278" y="72720"/>
                          <a:pt x="42453" y="59308"/>
                        </a:cubicBezTo>
                        <a:cubicBezTo>
                          <a:pt x="29754" y="40174"/>
                          <a:pt x="14596" y="22324"/>
                          <a:pt x="4559" y="1377"/>
                        </a:cubicBezTo>
                        <a:cubicBezTo>
                          <a:pt x="4059" y="312"/>
                          <a:pt x="2862" y="-231"/>
                          <a:pt x="1734" y="93"/>
                        </a:cubicBezTo>
                        <a:cubicBezTo>
                          <a:pt x="606" y="418"/>
                          <a:pt x="-122" y="1513"/>
                          <a:pt x="17" y="2677"/>
                        </a:cubicBezTo>
                        <a:cubicBezTo>
                          <a:pt x="1611" y="16022"/>
                          <a:pt x="2690" y="30058"/>
                          <a:pt x="3309" y="45583"/>
                        </a:cubicBezTo>
                        <a:cubicBezTo>
                          <a:pt x="8889" y="56606"/>
                          <a:pt x="16872" y="66801"/>
                          <a:pt x="24527" y="76894"/>
                        </a:cubicBezTo>
                        <a:cubicBezTo>
                          <a:pt x="31513" y="85714"/>
                          <a:pt x="39145" y="93898"/>
                          <a:pt x="45857" y="102929"/>
                        </a:cubicBezTo>
                        <a:cubicBezTo>
                          <a:pt x="47253" y="104924"/>
                          <a:pt x="50611" y="103521"/>
                          <a:pt x="50138" y="10111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07" name="Forma Livre: Forma 106">
                    <a:extLst>
                      <a:ext uri="{FF2B5EF4-FFF2-40B4-BE49-F238E27FC236}">
                        <a16:creationId xmlns:a16="http://schemas.microsoft.com/office/drawing/2014/main" id="{C5293AE6-DDB9-0CF5-677A-B463C48E11BD}"/>
                      </a:ext>
                    </a:extLst>
                  </p:cNvPr>
                  <p:cNvSpPr/>
                  <p:nvPr/>
                </p:nvSpPr>
                <p:spPr>
                  <a:xfrm>
                    <a:off x="1762275" y="4827537"/>
                    <a:ext cx="45935" cy="37568"/>
                  </a:xfrm>
                  <a:custGeom>
                    <a:avLst/>
                    <a:gdLst>
                      <a:gd name="connsiteX0" fmla="*/ 19606 w 45935"/>
                      <a:gd name="connsiteY0" fmla="*/ 37568 h 37568"/>
                      <a:gd name="connsiteX1" fmla="*/ 21350 w 45935"/>
                      <a:gd name="connsiteY1" fmla="*/ 36814 h 37568"/>
                      <a:gd name="connsiteX2" fmla="*/ 36537 w 45935"/>
                      <a:gd name="connsiteY2" fmla="*/ 33542 h 37568"/>
                      <a:gd name="connsiteX3" fmla="*/ 38585 w 45935"/>
                      <a:gd name="connsiteY3" fmla="*/ 29559 h 37568"/>
                      <a:gd name="connsiteX4" fmla="*/ 38860 w 45935"/>
                      <a:gd name="connsiteY4" fmla="*/ 27511 h 37568"/>
                      <a:gd name="connsiteX5" fmla="*/ 38952 w 45935"/>
                      <a:gd name="connsiteY5" fmla="*/ 24441 h 37568"/>
                      <a:gd name="connsiteX6" fmla="*/ 42568 w 45935"/>
                      <a:gd name="connsiteY6" fmla="*/ 14448 h 37568"/>
                      <a:gd name="connsiteX7" fmla="*/ 41771 w 45935"/>
                      <a:gd name="connsiteY7" fmla="*/ 41 h 37568"/>
                      <a:gd name="connsiteX8" fmla="*/ 32363 w 45935"/>
                      <a:gd name="connsiteY8" fmla="*/ 4401 h 37568"/>
                      <a:gd name="connsiteX9" fmla="*/ 24496 w 45935"/>
                      <a:gd name="connsiteY9" fmla="*/ 8814 h 37568"/>
                      <a:gd name="connsiteX10" fmla="*/ 23136 w 45935"/>
                      <a:gd name="connsiteY10" fmla="*/ 9237 h 37568"/>
                      <a:gd name="connsiteX11" fmla="*/ 20218 w 45935"/>
                      <a:gd name="connsiteY11" fmla="*/ 8996 h 37568"/>
                      <a:gd name="connsiteX12" fmla="*/ 8918 w 45935"/>
                      <a:gd name="connsiteY12" fmla="*/ 649 h 37568"/>
                      <a:gd name="connsiteX13" fmla="*/ 330 w 45935"/>
                      <a:gd name="connsiteY13" fmla="*/ 9962 h 37568"/>
                      <a:gd name="connsiteX14" fmla="*/ 10516 w 45935"/>
                      <a:gd name="connsiteY14" fmla="*/ 24706 h 37568"/>
                      <a:gd name="connsiteX15" fmla="*/ 17959 w 45935"/>
                      <a:gd name="connsiteY15" fmla="*/ 36136 h 37568"/>
                      <a:gd name="connsiteX16" fmla="*/ 19606 w 45935"/>
                      <a:gd name="connsiteY16" fmla="*/ 37568 h 37568"/>
                      <a:gd name="connsiteX17" fmla="*/ 41625 w 45935"/>
                      <a:gd name="connsiteY17" fmla="*/ 1414 h 37568"/>
                      <a:gd name="connsiteX18" fmla="*/ 41625 w 45935"/>
                      <a:gd name="connsiteY18" fmla="*/ 1414 h 37568"/>
                      <a:gd name="connsiteX19" fmla="*/ 41625 w 45935"/>
                      <a:gd name="connsiteY19" fmla="*/ 1414 h 37568"/>
                      <a:gd name="connsiteX20" fmla="*/ 41625 w 45935"/>
                      <a:gd name="connsiteY20" fmla="*/ 1414 h 375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5935" h="37568">
                        <a:moveTo>
                          <a:pt x="19606" y="37568"/>
                        </a:moveTo>
                        <a:cubicBezTo>
                          <a:pt x="20258" y="37568"/>
                          <a:pt x="20893" y="37300"/>
                          <a:pt x="21350" y="36814"/>
                        </a:cubicBezTo>
                        <a:cubicBezTo>
                          <a:pt x="25730" y="32143"/>
                          <a:pt x="32025" y="33155"/>
                          <a:pt x="36537" y="33542"/>
                        </a:cubicBezTo>
                        <a:cubicBezTo>
                          <a:pt x="39190" y="33535"/>
                          <a:pt x="39399" y="31392"/>
                          <a:pt x="38585" y="29559"/>
                        </a:cubicBezTo>
                        <a:cubicBezTo>
                          <a:pt x="38284" y="28881"/>
                          <a:pt x="38370" y="28067"/>
                          <a:pt x="38860" y="27511"/>
                        </a:cubicBezTo>
                        <a:cubicBezTo>
                          <a:pt x="39432" y="26863"/>
                          <a:pt x="39462" y="25563"/>
                          <a:pt x="38952" y="24441"/>
                        </a:cubicBezTo>
                        <a:cubicBezTo>
                          <a:pt x="37206" y="20230"/>
                          <a:pt x="38648" y="18242"/>
                          <a:pt x="42568" y="14448"/>
                        </a:cubicBezTo>
                        <a:cubicBezTo>
                          <a:pt x="47596" y="10074"/>
                          <a:pt x="46716" y="-144"/>
                          <a:pt x="41771" y="41"/>
                        </a:cubicBezTo>
                        <a:cubicBezTo>
                          <a:pt x="37970" y="-379"/>
                          <a:pt x="35221" y="2542"/>
                          <a:pt x="32363" y="4401"/>
                        </a:cubicBezTo>
                        <a:cubicBezTo>
                          <a:pt x="29938" y="6128"/>
                          <a:pt x="27265" y="8235"/>
                          <a:pt x="24496" y="8814"/>
                        </a:cubicBezTo>
                        <a:cubicBezTo>
                          <a:pt x="24019" y="8907"/>
                          <a:pt x="23533" y="9032"/>
                          <a:pt x="23136" y="9237"/>
                        </a:cubicBezTo>
                        <a:cubicBezTo>
                          <a:pt x="22183" y="9727"/>
                          <a:pt x="21042" y="9684"/>
                          <a:pt x="20218" y="8996"/>
                        </a:cubicBezTo>
                        <a:cubicBezTo>
                          <a:pt x="13493" y="3379"/>
                          <a:pt x="11167" y="302"/>
                          <a:pt x="8918" y="649"/>
                        </a:cubicBezTo>
                        <a:cubicBezTo>
                          <a:pt x="6956" y="954"/>
                          <a:pt x="5051" y="3862"/>
                          <a:pt x="330" y="9962"/>
                        </a:cubicBezTo>
                        <a:cubicBezTo>
                          <a:pt x="-2012" y="13052"/>
                          <a:pt x="8819" y="21378"/>
                          <a:pt x="10516" y="24706"/>
                        </a:cubicBezTo>
                        <a:cubicBezTo>
                          <a:pt x="13414" y="28543"/>
                          <a:pt x="16599" y="31775"/>
                          <a:pt x="17959" y="36136"/>
                        </a:cubicBezTo>
                        <a:cubicBezTo>
                          <a:pt x="18260" y="37118"/>
                          <a:pt x="18578" y="37575"/>
                          <a:pt x="19606" y="37568"/>
                        </a:cubicBezTo>
                        <a:close/>
                        <a:moveTo>
                          <a:pt x="41625" y="1414"/>
                        </a:moveTo>
                        <a:lnTo>
                          <a:pt x="41625" y="1414"/>
                        </a:lnTo>
                        <a:lnTo>
                          <a:pt x="41625" y="1414"/>
                        </a:lnTo>
                        <a:lnTo>
                          <a:pt x="41625" y="1414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08" name="Forma Livre: Forma 107">
                    <a:extLst>
                      <a:ext uri="{FF2B5EF4-FFF2-40B4-BE49-F238E27FC236}">
                        <a16:creationId xmlns:a16="http://schemas.microsoft.com/office/drawing/2014/main" id="{ECF50A4B-A2CF-EFEB-A8B6-F3FF87B74B08}"/>
                      </a:ext>
                    </a:extLst>
                  </p:cNvPr>
                  <p:cNvSpPr/>
                  <p:nvPr/>
                </p:nvSpPr>
                <p:spPr>
                  <a:xfrm>
                    <a:off x="1777340" y="5085701"/>
                    <a:ext cx="57447" cy="47020"/>
                  </a:xfrm>
                  <a:custGeom>
                    <a:avLst/>
                    <a:gdLst>
                      <a:gd name="connsiteX0" fmla="*/ 57227 w 57447"/>
                      <a:gd name="connsiteY0" fmla="*/ 10654 h 47020"/>
                      <a:gd name="connsiteX1" fmla="*/ 55645 w 57447"/>
                      <a:gd name="connsiteY1" fmla="*/ 9473 h 47020"/>
                      <a:gd name="connsiteX2" fmla="*/ 27980 w 57447"/>
                      <a:gd name="connsiteY2" fmla="*/ 1709 h 47020"/>
                      <a:gd name="connsiteX3" fmla="*/ 24542 w 57447"/>
                      <a:gd name="connsiteY3" fmla="*/ 180 h 47020"/>
                      <a:gd name="connsiteX4" fmla="*/ 1670 w 57447"/>
                      <a:gd name="connsiteY4" fmla="*/ 8093 h 47020"/>
                      <a:gd name="connsiteX5" fmla="*/ 33 w 57447"/>
                      <a:gd name="connsiteY5" fmla="*/ 10763 h 47020"/>
                      <a:gd name="connsiteX6" fmla="*/ 13113 w 57447"/>
                      <a:gd name="connsiteY6" fmla="*/ 36361 h 47020"/>
                      <a:gd name="connsiteX7" fmla="*/ 45228 w 57447"/>
                      <a:gd name="connsiteY7" fmla="*/ 37334 h 47020"/>
                      <a:gd name="connsiteX8" fmla="*/ 57289 w 57447"/>
                      <a:gd name="connsiteY8" fmla="*/ 22437 h 47020"/>
                      <a:gd name="connsiteX9" fmla="*/ 57227 w 57447"/>
                      <a:gd name="connsiteY9" fmla="*/ 10654 h 470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57447" h="47020">
                        <a:moveTo>
                          <a:pt x="57227" y="10654"/>
                        </a:moveTo>
                        <a:cubicBezTo>
                          <a:pt x="56892" y="10052"/>
                          <a:pt x="56317" y="9622"/>
                          <a:pt x="55645" y="9473"/>
                        </a:cubicBezTo>
                        <a:cubicBezTo>
                          <a:pt x="45526" y="7260"/>
                          <a:pt x="36481" y="4722"/>
                          <a:pt x="27980" y="1709"/>
                        </a:cubicBezTo>
                        <a:cubicBezTo>
                          <a:pt x="26980" y="769"/>
                          <a:pt x="26130" y="-468"/>
                          <a:pt x="24542" y="180"/>
                        </a:cubicBezTo>
                        <a:cubicBezTo>
                          <a:pt x="16461" y="3194"/>
                          <a:pt x="8978" y="5781"/>
                          <a:pt x="1670" y="8093"/>
                        </a:cubicBezTo>
                        <a:cubicBezTo>
                          <a:pt x="535" y="8454"/>
                          <a:pt x="-163" y="9592"/>
                          <a:pt x="33" y="10763"/>
                        </a:cubicBezTo>
                        <a:cubicBezTo>
                          <a:pt x="797" y="30281"/>
                          <a:pt x="-2819" y="24300"/>
                          <a:pt x="13113" y="36361"/>
                        </a:cubicBezTo>
                        <a:cubicBezTo>
                          <a:pt x="26253" y="46494"/>
                          <a:pt x="33041" y="53719"/>
                          <a:pt x="45228" y="37334"/>
                        </a:cubicBezTo>
                        <a:cubicBezTo>
                          <a:pt x="49849" y="31899"/>
                          <a:pt x="54792" y="27836"/>
                          <a:pt x="57289" y="22437"/>
                        </a:cubicBezTo>
                        <a:cubicBezTo>
                          <a:pt x="57114" y="18580"/>
                          <a:pt x="57772" y="14422"/>
                          <a:pt x="57227" y="1065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grpSp>
              <p:nvGrpSpPr>
                <p:cNvPr id="109" name="Gráfico 50" descr="Homem em traje de negócios">
                  <a:extLst>
                    <a:ext uri="{FF2B5EF4-FFF2-40B4-BE49-F238E27FC236}">
                      <a16:creationId xmlns:a16="http://schemas.microsoft.com/office/drawing/2014/main" id="{493223F4-8381-B8C7-7EB9-CC6503059299}"/>
                    </a:ext>
                  </a:extLst>
                </p:cNvPr>
                <p:cNvGrpSpPr/>
                <p:nvPr/>
              </p:nvGrpSpPr>
              <p:grpSpPr>
                <a:xfrm>
                  <a:off x="1751229" y="4818057"/>
                  <a:ext cx="82932" cy="191855"/>
                  <a:chOff x="1751229" y="4818057"/>
                  <a:chExt cx="82932" cy="191855"/>
                </a:xfrm>
                <a:solidFill>
                  <a:srgbClr val="FFFFFF"/>
                </a:solidFill>
              </p:grpSpPr>
              <p:sp>
                <p:nvSpPr>
                  <p:cNvPr id="110" name="Forma Livre: Forma 109">
                    <a:extLst>
                      <a:ext uri="{FF2B5EF4-FFF2-40B4-BE49-F238E27FC236}">
                        <a16:creationId xmlns:a16="http://schemas.microsoft.com/office/drawing/2014/main" id="{F1A6F8B5-B032-68F9-E3EA-B8F5D7559E4B}"/>
                      </a:ext>
                    </a:extLst>
                  </p:cNvPr>
                  <p:cNvSpPr/>
                  <p:nvPr/>
                </p:nvSpPr>
                <p:spPr>
                  <a:xfrm>
                    <a:off x="1784178" y="4927084"/>
                    <a:ext cx="49983" cy="82829"/>
                  </a:xfrm>
                  <a:custGeom>
                    <a:avLst/>
                    <a:gdLst>
                      <a:gd name="connsiteX0" fmla="*/ 20023 w 49983"/>
                      <a:gd name="connsiteY0" fmla="*/ 25108 h 82829"/>
                      <a:gd name="connsiteX1" fmla="*/ 4613 w 49983"/>
                      <a:gd name="connsiteY1" fmla="*/ 1372 h 82829"/>
                      <a:gd name="connsiteX2" fmla="*/ 1891 w 49983"/>
                      <a:gd name="connsiteY2" fmla="*/ 65 h 82829"/>
                      <a:gd name="connsiteX3" fmla="*/ 58 w 49983"/>
                      <a:gd name="connsiteY3" fmla="*/ 2464 h 82829"/>
                      <a:gd name="connsiteX4" fmla="*/ 998 w 49983"/>
                      <a:gd name="connsiteY4" fmla="*/ 52419 h 82829"/>
                      <a:gd name="connsiteX5" fmla="*/ 38611 w 49983"/>
                      <a:gd name="connsiteY5" fmla="*/ 82583 h 82829"/>
                      <a:gd name="connsiteX6" fmla="*/ 47946 w 49983"/>
                      <a:gd name="connsiteY6" fmla="*/ 81825 h 82829"/>
                      <a:gd name="connsiteX7" fmla="*/ 49971 w 49983"/>
                      <a:gd name="connsiteY7" fmla="*/ 79208 h 82829"/>
                      <a:gd name="connsiteX8" fmla="*/ 48181 w 49983"/>
                      <a:gd name="connsiteY8" fmla="*/ 60266 h 82829"/>
                      <a:gd name="connsiteX9" fmla="*/ 20023 w 49983"/>
                      <a:gd name="connsiteY9" fmla="*/ 25108 h 828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9983" h="82829">
                        <a:moveTo>
                          <a:pt x="20023" y="25108"/>
                        </a:moveTo>
                        <a:cubicBezTo>
                          <a:pt x="14435" y="17896"/>
                          <a:pt x="8702" y="10029"/>
                          <a:pt x="4613" y="1372"/>
                        </a:cubicBezTo>
                        <a:cubicBezTo>
                          <a:pt x="4130" y="346"/>
                          <a:pt x="2992" y="-196"/>
                          <a:pt x="1891" y="65"/>
                        </a:cubicBezTo>
                        <a:cubicBezTo>
                          <a:pt x="789" y="330"/>
                          <a:pt x="25" y="1329"/>
                          <a:pt x="58" y="2464"/>
                        </a:cubicBezTo>
                        <a:cubicBezTo>
                          <a:pt x="1544" y="18825"/>
                          <a:pt x="-1437" y="37123"/>
                          <a:pt x="998" y="52419"/>
                        </a:cubicBezTo>
                        <a:cubicBezTo>
                          <a:pt x="14194" y="61728"/>
                          <a:pt x="24515" y="74283"/>
                          <a:pt x="38611" y="82583"/>
                        </a:cubicBezTo>
                        <a:cubicBezTo>
                          <a:pt x="41615" y="83396"/>
                          <a:pt x="45105" y="81947"/>
                          <a:pt x="47946" y="81825"/>
                        </a:cubicBezTo>
                        <a:cubicBezTo>
                          <a:pt x="49213" y="81633"/>
                          <a:pt x="50103" y="80482"/>
                          <a:pt x="49971" y="79208"/>
                        </a:cubicBezTo>
                        <a:cubicBezTo>
                          <a:pt x="49303" y="72860"/>
                          <a:pt x="49018" y="66641"/>
                          <a:pt x="48181" y="60266"/>
                        </a:cubicBezTo>
                        <a:cubicBezTo>
                          <a:pt x="39005" y="48737"/>
                          <a:pt x="29050" y="36994"/>
                          <a:pt x="20023" y="2510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11" name="Forma Livre: Forma 110">
                    <a:extLst>
                      <a:ext uri="{FF2B5EF4-FFF2-40B4-BE49-F238E27FC236}">
                        <a16:creationId xmlns:a16="http://schemas.microsoft.com/office/drawing/2014/main" id="{846764A4-23D7-83BA-2DBF-CEA57E3B35D1}"/>
                      </a:ext>
                    </a:extLst>
                  </p:cNvPr>
                  <p:cNvSpPr/>
                  <p:nvPr/>
                </p:nvSpPr>
                <p:spPr>
                  <a:xfrm>
                    <a:off x="1779993" y="4859746"/>
                    <a:ext cx="41842" cy="66903"/>
                  </a:xfrm>
                  <a:custGeom>
                    <a:avLst/>
                    <a:gdLst>
                      <a:gd name="connsiteX0" fmla="*/ 2795 w 41842"/>
                      <a:gd name="connsiteY0" fmla="*/ 12726 h 66903"/>
                      <a:gd name="connsiteX1" fmla="*/ 28532 w 41842"/>
                      <a:gd name="connsiteY1" fmla="*/ 53551 h 66903"/>
                      <a:gd name="connsiteX2" fmla="*/ 37474 w 41842"/>
                      <a:gd name="connsiteY2" fmla="*/ 65897 h 66903"/>
                      <a:gd name="connsiteX3" fmla="*/ 41791 w 41842"/>
                      <a:gd name="connsiteY3" fmla="*/ 64111 h 66903"/>
                      <a:gd name="connsiteX4" fmla="*/ 27344 w 41842"/>
                      <a:gd name="connsiteY4" fmla="*/ 13070 h 66903"/>
                      <a:gd name="connsiteX5" fmla="*/ 25032 w 41842"/>
                      <a:gd name="connsiteY5" fmla="*/ 5160 h 66903"/>
                      <a:gd name="connsiteX6" fmla="*/ 20920 w 41842"/>
                      <a:gd name="connsiteY6" fmla="*/ 979 h 66903"/>
                      <a:gd name="connsiteX7" fmla="*/ 1501 w 41842"/>
                      <a:gd name="connsiteY7" fmla="*/ 5445 h 66903"/>
                      <a:gd name="connsiteX8" fmla="*/ 2795 w 41842"/>
                      <a:gd name="connsiteY8" fmla="*/ 12726 h 669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1842" h="66903">
                        <a:moveTo>
                          <a:pt x="2795" y="12726"/>
                        </a:moveTo>
                        <a:cubicBezTo>
                          <a:pt x="9275" y="27368"/>
                          <a:pt x="19140" y="40871"/>
                          <a:pt x="28532" y="53551"/>
                        </a:cubicBezTo>
                        <a:cubicBezTo>
                          <a:pt x="31516" y="57601"/>
                          <a:pt x="34589" y="61749"/>
                          <a:pt x="37474" y="65897"/>
                        </a:cubicBezTo>
                        <a:cubicBezTo>
                          <a:pt x="38843" y="67978"/>
                          <a:pt x="42303" y="66562"/>
                          <a:pt x="41791" y="64111"/>
                        </a:cubicBezTo>
                        <a:cubicBezTo>
                          <a:pt x="39085" y="47302"/>
                          <a:pt x="32984" y="29498"/>
                          <a:pt x="27344" y="13070"/>
                        </a:cubicBezTo>
                        <a:cubicBezTo>
                          <a:pt x="26474" y="10437"/>
                          <a:pt x="24274" y="7483"/>
                          <a:pt x="25032" y="5160"/>
                        </a:cubicBezTo>
                        <a:cubicBezTo>
                          <a:pt x="25816" y="2180"/>
                          <a:pt x="22981" y="1750"/>
                          <a:pt x="20920" y="979"/>
                        </a:cubicBezTo>
                        <a:cubicBezTo>
                          <a:pt x="14009" y="-2174"/>
                          <a:pt x="7664" y="3093"/>
                          <a:pt x="1501" y="5445"/>
                        </a:cubicBezTo>
                        <a:cubicBezTo>
                          <a:pt x="-2224" y="7344"/>
                          <a:pt x="2067" y="10119"/>
                          <a:pt x="2795" y="1272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12" name="Forma Livre: Forma 111">
                    <a:extLst>
                      <a:ext uri="{FF2B5EF4-FFF2-40B4-BE49-F238E27FC236}">
                        <a16:creationId xmlns:a16="http://schemas.microsoft.com/office/drawing/2014/main" id="{0EC04C63-67BF-2D05-9AD7-D9CA82D43A67}"/>
                      </a:ext>
                    </a:extLst>
                  </p:cNvPr>
                  <p:cNvSpPr/>
                  <p:nvPr/>
                </p:nvSpPr>
                <p:spPr>
                  <a:xfrm>
                    <a:off x="1801639" y="4818911"/>
                    <a:ext cx="13288" cy="18036"/>
                  </a:xfrm>
                  <a:custGeom>
                    <a:avLst/>
                    <a:gdLst>
                      <a:gd name="connsiteX0" fmla="*/ 2235 w 13288"/>
                      <a:gd name="connsiteY0" fmla="*/ 9418 h 18036"/>
                      <a:gd name="connsiteX1" fmla="*/ 6552 w 13288"/>
                      <a:gd name="connsiteY1" fmla="*/ 17817 h 18036"/>
                      <a:gd name="connsiteX2" fmla="*/ 13198 w 13288"/>
                      <a:gd name="connsiteY2" fmla="*/ 9451 h 18036"/>
                      <a:gd name="connsiteX3" fmla="*/ 7227 w 13288"/>
                      <a:gd name="connsiteY3" fmla="*/ 0 h 18036"/>
                      <a:gd name="connsiteX4" fmla="*/ 3052 w 13288"/>
                      <a:gd name="connsiteY4" fmla="*/ 3470 h 18036"/>
                      <a:gd name="connsiteX5" fmla="*/ 2235 w 13288"/>
                      <a:gd name="connsiteY5" fmla="*/ 9418 h 180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3288" h="18036">
                        <a:moveTo>
                          <a:pt x="2235" y="9418"/>
                        </a:moveTo>
                        <a:cubicBezTo>
                          <a:pt x="7548" y="9551"/>
                          <a:pt x="4074" y="15945"/>
                          <a:pt x="6552" y="17817"/>
                        </a:cubicBezTo>
                        <a:cubicBezTo>
                          <a:pt x="9827" y="19333"/>
                          <a:pt x="13952" y="12607"/>
                          <a:pt x="13198" y="9451"/>
                        </a:cubicBezTo>
                        <a:cubicBezTo>
                          <a:pt x="11670" y="7281"/>
                          <a:pt x="9837" y="17"/>
                          <a:pt x="7227" y="0"/>
                        </a:cubicBezTo>
                        <a:cubicBezTo>
                          <a:pt x="5169" y="155"/>
                          <a:pt x="4918" y="2474"/>
                          <a:pt x="3052" y="3470"/>
                        </a:cubicBezTo>
                        <a:cubicBezTo>
                          <a:pt x="846" y="4711"/>
                          <a:pt x="-2115" y="8935"/>
                          <a:pt x="2235" y="941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13" name="Forma Livre: Forma 112">
                    <a:extLst>
                      <a:ext uri="{FF2B5EF4-FFF2-40B4-BE49-F238E27FC236}">
                        <a16:creationId xmlns:a16="http://schemas.microsoft.com/office/drawing/2014/main" id="{B1F29E29-C1D6-656A-89E2-3F8DB3142165}"/>
                      </a:ext>
                    </a:extLst>
                  </p:cNvPr>
                  <p:cNvSpPr/>
                  <p:nvPr/>
                </p:nvSpPr>
                <p:spPr>
                  <a:xfrm>
                    <a:off x="1751229" y="4818057"/>
                    <a:ext cx="18604" cy="19507"/>
                  </a:xfrm>
                  <a:custGeom>
                    <a:avLst/>
                    <a:gdLst>
                      <a:gd name="connsiteX0" fmla="*/ 17830 w 18604"/>
                      <a:gd name="connsiteY0" fmla="*/ 7420 h 19507"/>
                      <a:gd name="connsiteX1" fmla="*/ 1484 w 18604"/>
                      <a:gd name="connsiteY1" fmla="*/ 8836 h 19507"/>
                      <a:gd name="connsiteX2" fmla="*/ 88 w 18604"/>
                      <a:gd name="connsiteY2" fmla="*/ 12257 h 19507"/>
                      <a:gd name="connsiteX3" fmla="*/ 8339 w 18604"/>
                      <a:gd name="connsiteY3" fmla="*/ 18095 h 19507"/>
                      <a:gd name="connsiteX4" fmla="*/ 12083 w 18604"/>
                      <a:gd name="connsiteY4" fmla="*/ 18668 h 19507"/>
                      <a:gd name="connsiteX5" fmla="*/ 17830 w 18604"/>
                      <a:gd name="connsiteY5" fmla="*/ 7420 h 195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8604" h="19507">
                        <a:moveTo>
                          <a:pt x="17830" y="7420"/>
                        </a:moveTo>
                        <a:cubicBezTo>
                          <a:pt x="6949" y="-797"/>
                          <a:pt x="10089" y="-4559"/>
                          <a:pt x="1484" y="8836"/>
                        </a:cubicBezTo>
                        <a:cubicBezTo>
                          <a:pt x="952" y="9746"/>
                          <a:pt x="-349" y="11089"/>
                          <a:pt x="88" y="12257"/>
                        </a:cubicBezTo>
                        <a:cubicBezTo>
                          <a:pt x="1898" y="14982"/>
                          <a:pt x="5980" y="15733"/>
                          <a:pt x="8339" y="18095"/>
                        </a:cubicBezTo>
                        <a:cubicBezTo>
                          <a:pt x="8848" y="19663"/>
                          <a:pt x="11117" y="20027"/>
                          <a:pt x="12083" y="18668"/>
                        </a:cubicBezTo>
                        <a:cubicBezTo>
                          <a:pt x="13344" y="15919"/>
                          <a:pt x="21035" y="9961"/>
                          <a:pt x="17830" y="742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grpSp>
              <p:nvGrpSpPr>
                <p:cNvPr id="114" name="Gráfico 50" descr="Homem em traje de negócios">
                  <a:extLst>
                    <a:ext uri="{FF2B5EF4-FFF2-40B4-BE49-F238E27FC236}">
                      <a16:creationId xmlns:a16="http://schemas.microsoft.com/office/drawing/2014/main" id="{95DDE90D-38E4-0B04-935F-BEC26F3EFFFC}"/>
                    </a:ext>
                  </a:extLst>
                </p:cNvPr>
                <p:cNvGrpSpPr/>
                <p:nvPr/>
              </p:nvGrpSpPr>
              <p:grpSpPr>
                <a:xfrm>
                  <a:off x="1585998" y="4775445"/>
                  <a:ext cx="413908" cy="355869"/>
                  <a:chOff x="1585998" y="4775445"/>
                  <a:chExt cx="413908" cy="355869"/>
                </a:xfrm>
                <a:solidFill>
                  <a:srgbClr val="FFFFFF"/>
                </a:solidFill>
              </p:grpSpPr>
              <p:sp>
                <p:nvSpPr>
                  <p:cNvPr id="115" name="Forma Livre: Forma 114">
                    <a:extLst>
                      <a:ext uri="{FF2B5EF4-FFF2-40B4-BE49-F238E27FC236}">
                        <a16:creationId xmlns:a16="http://schemas.microsoft.com/office/drawing/2014/main" id="{DBE37EEF-B0F7-E7A7-1899-C7146553E1E8}"/>
                      </a:ext>
                    </a:extLst>
                  </p:cNvPr>
                  <p:cNvSpPr/>
                  <p:nvPr/>
                </p:nvSpPr>
                <p:spPr>
                  <a:xfrm>
                    <a:off x="1818917" y="5096706"/>
                    <a:ext cx="85690" cy="34608"/>
                  </a:xfrm>
                  <a:custGeom>
                    <a:avLst/>
                    <a:gdLst>
                      <a:gd name="connsiteX0" fmla="*/ 85570 w 85690"/>
                      <a:gd name="connsiteY0" fmla="*/ 22776 h 34608"/>
                      <a:gd name="connsiteX1" fmla="*/ 84445 w 85690"/>
                      <a:gd name="connsiteY1" fmla="*/ 11095 h 34608"/>
                      <a:gd name="connsiteX2" fmla="*/ 82351 w 85690"/>
                      <a:gd name="connsiteY2" fmla="*/ 8694 h 34608"/>
                      <a:gd name="connsiteX3" fmla="*/ 17012 w 85690"/>
                      <a:gd name="connsiteY3" fmla="*/ 0 h 34608"/>
                      <a:gd name="connsiteX4" fmla="*/ 15163 w 85690"/>
                      <a:gd name="connsiteY4" fmla="*/ 13725 h 34608"/>
                      <a:gd name="connsiteX5" fmla="*/ 1375 w 85690"/>
                      <a:gd name="connsiteY5" fmla="*/ 29932 h 34608"/>
                      <a:gd name="connsiteX6" fmla="*/ 68 w 85690"/>
                      <a:gd name="connsiteY6" fmla="*/ 32429 h 34608"/>
                      <a:gd name="connsiteX7" fmla="*/ 85570 w 85690"/>
                      <a:gd name="connsiteY7" fmla="*/ 22776 h 346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85690" h="34608">
                        <a:moveTo>
                          <a:pt x="85570" y="22776"/>
                        </a:moveTo>
                        <a:cubicBezTo>
                          <a:pt x="85500" y="18701"/>
                          <a:pt x="84435" y="15135"/>
                          <a:pt x="84445" y="11095"/>
                        </a:cubicBezTo>
                        <a:cubicBezTo>
                          <a:pt x="84462" y="9878"/>
                          <a:pt x="83558" y="8843"/>
                          <a:pt x="82351" y="8694"/>
                        </a:cubicBezTo>
                        <a:cubicBezTo>
                          <a:pt x="60742" y="6818"/>
                          <a:pt x="38376" y="1833"/>
                          <a:pt x="17012" y="0"/>
                        </a:cubicBezTo>
                        <a:cubicBezTo>
                          <a:pt x="14435" y="3755"/>
                          <a:pt x="17935" y="9994"/>
                          <a:pt x="15163" y="13725"/>
                        </a:cubicBezTo>
                        <a:cubicBezTo>
                          <a:pt x="11061" y="19620"/>
                          <a:pt x="5917" y="25099"/>
                          <a:pt x="1375" y="29932"/>
                        </a:cubicBezTo>
                        <a:cubicBezTo>
                          <a:pt x="740" y="30607"/>
                          <a:pt x="-272" y="31569"/>
                          <a:pt x="68" y="32429"/>
                        </a:cubicBezTo>
                        <a:cubicBezTo>
                          <a:pt x="3912" y="38133"/>
                          <a:pt x="89338" y="31844"/>
                          <a:pt x="85570" y="2277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16" name="Forma Livre: Forma 115">
                    <a:extLst>
                      <a:ext uri="{FF2B5EF4-FFF2-40B4-BE49-F238E27FC236}">
                        <a16:creationId xmlns:a16="http://schemas.microsoft.com/office/drawing/2014/main" id="{723A3998-6953-651A-55E4-A8CCF1EFE694}"/>
                      </a:ext>
                    </a:extLst>
                  </p:cNvPr>
                  <p:cNvSpPr/>
                  <p:nvPr/>
                </p:nvSpPr>
                <p:spPr>
                  <a:xfrm>
                    <a:off x="1621141" y="5079539"/>
                    <a:ext cx="176782" cy="50868"/>
                  </a:xfrm>
                  <a:custGeom>
                    <a:avLst/>
                    <a:gdLst>
                      <a:gd name="connsiteX0" fmla="*/ 172272 w 176782"/>
                      <a:gd name="connsiteY0" fmla="*/ 45756 h 50868"/>
                      <a:gd name="connsiteX1" fmla="*/ 160264 w 176782"/>
                      <a:gd name="connsiteY1" fmla="*/ 36377 h 50868"/>
                      <a:gd name="connsiteX2" fmla="*/ 155967 w 176782"/>
                      <a:gd name="connsiteY2" fmla="*/ 26552 h 50868"/>
                      <a:gd name="connsiteX3" fmla="*/ 156761 w 176782"/>
                      <a:gd name="connsiteY3" fmla="*/ 18272 h 50868"/>
                      <a:gd name="connsiteX4" fmla="*/ 153684 w 176782"/>
                      <a:gd name="connsiteY4" fmla="*/ 15560 h 50868"/>
                      <a:gd name="connsiteX5" fmla="*/ 3949 w 176782"/>
                      <a:gd name="connsiteY5" fmla="*/ 537 h 50868"/>
                      <a:gd name="connsiteX6" fmla="*/ 436 w 176782"/>
                      <a:gd name="connsiteY6" fmla="*/ 10687 h 50868"/>
                      <a:gd name="connsiteX7" fmla="*/ 5209 w 176782"/>
                      <a:gd name="connsiteY7" fmla="*/ 44489 h 50868"/>
                      <a:gd name="connsiteX8" fmla="*/ 176163 w 176782"/>
                      <a:gd name="connsiteY8" fmla="*/ 50867 h 50868"/>
                      <a:gd name="connsiteX9" fmla="*/ 172272 w 176782"/>
                      <a:gd name="connsiteY9" fmla="*/ 45756 h 508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782" h="50868">
                        <a:moveTo>
                          <a:pt x="172272" y="45756"/>
                        </a:moveTo>
                        <a:cubicBezTo>
                          <a:pt x="168210" y="42676"/>
                          <a:pt x="164369" y="39414"/>
                          <a:pt x="160264" y="36377"/>
                        </a:cubicBezTo>
                        <a:cubicBezTo>
                          <a:pt x="155550" y="33351"/>
                          <a:pt x="155487" y="32070"/>
                          <a:pt x="155967" y="26552"/>
                        </a:cubicBezTo>
                        <a:cubicBezTo>
                          <a:pt x="156225" y="23860"/>
                          <a:pt x="156294" y="20876"/>
                          <a:pt x="156761" y="18272"/>
                        </a:cubicBezTo>
                        <a:cubicBezTo>
                          <a:pt x="157121" y="16562"/>
                          <a:pt x="155341" y="14977"/>
                          <a:pt x="153684" y="15560"/>
                        </a:cubicBezTo>
                        <a:cubicBezTo>
                          <a:pt x="117550" y="27032"/>
                          <a:pt x="50041" y="40334"/>
                          <a:pt x="3949" y="537"/>
                        </a:cubicBezTo>
                        <a:cubicBezTo>
                          <a:pt x="-2164" y="-2423"/>
                          <a:pt x="720" y="7676"/>
                          <a:pt x="436" y="10687"/>
                        </a:cubicBezTo>
                        <a:cubicBezTo>
                          <a:pt x="1286" y="15748"/>
                          <a:pt x="-31" y="44013"/>
                          <a:pt x="5209" y="44489"/>
                        </a:cubicBezTo>
                        <a:cubicBezTo>
                          <a:pt x="60475" y="48181"/>
                          <a:pt x="120411" y="50275"/>
                          <a:pt x="176163" y="50867"/>
                        </a:cubicBezTo>
                        <a:cubicBezTo>
                          <a:pt x="178369" y="50963"/>
                          <a:pt x="174115" y="47056"/>
                          <a:pt x="172272" y="4575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17" name="Forma Livre: Forma 116">
                    <a:extLst>
                      <a:ext uri="{FF2B5EF4-FFF2-40B4-BE49-F238E27FC236}">
                        <a16:creationId xmlns:a16="http://schemas.microsoft.com/office/drawing/2014/main" id="{C440590D-A956-F78B-6F80-C366A9CE74BD}"/>
                      </a:ext>
                    </a:extLst>
                  </p:cNvPr>
                  <p:cNvSpPr/>
                  <p:nvPr/>
                </p:nvSpPr>
                <p:spPr>
                  <a:xfrm>
                    <a:off x="1585998" y="4775445"/>
                    <a:ext cx="413908" cy="325842"/>
                  </a:xfrm>
                  <a:custGeom>
                    <a:avLst/>
                    <a:gdLst>
                      <a:gd name="connsiteX0" fmla="*/ 407311 w 413908"/>
                      <a:gd name="connsiteY0" fmla="*/ 291425 h 325842"/>
                      <a:gd name="connsiteX1" fmla="*/ 404836 w 413908"/>
                      <a:gd name="connsiteY1" fmla="*/ 219014 h 325842"/>
                      <a:gd name="connsiteX2" fmla="*/ 324065 w 413908"/>
                      <a:gd name="connsiteY2" fmla="*/ 58273 h 325842"/>
                      <a:gd name="connsiteX3" fmla="*/ 251452 w 413908"/>
                      <a:gd name="connsiteY3" fmla="*/ 31749 h 325842"/>
                      <a:gd name="connsiteX4" fmla="*/ 244667 w 413908"/>
                      <a:gd name="connsiteY4" fmla="*/ 29039 h 325842"/>
                      <a:gd name="connsiteX5" fmla="*/ 243013 w 413908"/>
                      <a:gd name="connsiteY5" fmla="*/ 27276 h 325842"/>
                      <a:gd name="connsiteX6" fmla="*/ 239236 w 413908"/>
                      <a:gd name="connsiteY6" fmla="*/ 18546 h 325842"/>
                      <a:gd name="connsiteX7" fmla="*/ 235481 w 413908"/>
                      <a:gd name="connsiteY7" fmla="*/ 18635 h 325842"/>
                      <a:gd name="connsiteX8" fmla="*/ 219747 w 413908"/>
                      <a:gd name="connsiteY8" fmla="*/ 31818 h 325842"/>
                      <a:gd name="connsiteX9" fmla="*/ 209767 w 413908"/>
                      <a:gd name="connsiteY9" fmla="*/ 43956 h 325842"/>
                      <a:gd name="connsiteX10" fmla="*/ 202327 w 413908"/>
                      <a:gd name="connsiteY10" fmla="*/ 55561 h 325842"/>
                      <a:gd name="connsiteX11" fmla="*/ 201027 w 413908"/>
                      <a:gd name="connsiteY11" fmla="*/ 55696 h 325842"/>
                      <a:gd name="connsiteX12" fmla="*/ 180252 w 413908"/>
                      <a:gd name="connsiteY12" fmla="*/ 32721 h 325842"/>
                      <a:gd name="connsiteX13" fmla="*/ 176851 w 413908"/>
                      <a:gd name="connsiteY13" fmla="*/ 29903 h 325842"/>
                      <a:gd name="connsiteX14" fmla="*/ 131348 w 413908"/>
                      <a:gd name="connsiteY14" fmla="*/ 1093 h 325842"/>
                      <a:gd name="connsiteX15" fmla="*/ 125446 w 413908"/>
                      <a:gd name="connsiteY15" fmla="*/ 3934 h 325842"/>
                      <a:gd name="connsiteX16" fmla="*/ 114579 w 413908"/>
                      <a:gd name="connsiteY16" fmla="*/ 22605 h 325842"/>
                      <a:gd name="connsiteX17" fmla="*/ 110934 w 413908"/>
                      <a:gd name="connsiteY17" fmla="*/ 23895 h 325842"/>
                      <a:gd name="connsiteX18" fmla="*/ 25032 w 413908"/>
                      <a:gd name="connsiteY18" fmla="*/ 66848 h 325842"/>
                      <a:gd name="connsiteX19" fmla="*/ 14615 w 413908"/>
                      <a:gd name="connsiteY19" fmla="*/ 265017 h 325842"/>
                      <a:gd name="connsiteX20" fmla="*/ 66992 w 413908"/>
                      <a:gd name="connsiteY20" fmla="*/ 319951 h 325842"/>
                      <a:gd name="connsiteX21" fmla="*/ 70244 w 413908"/>
                      <a:gd name="connsiteY21" fmla="*/ 317473 h 325842"/>
                      <a:gd name="connsiteX22" fmla="*/ 101456 w 413908"/>
                      <a:gd name="connsiteY22" fmla="*/ 234857 h 325842"/>
                      <a:gd name="connsiteX23" fmla="*/ 96137 w 413908"/>
                      <a:gd name="connsiteY23" fmla="*/ 229213 h 325842"/>
                      <a:gd name="connsiteX24" fmla="*/ 73999 w 413908"/>
                      <a:gd name="connsiteY24" fmla="*/ 221489 h 325842"/>
                      <a:gd name="connsiteX25" fmla="*/ 57726 w 413908"/>
                      <a:gd name="connsiteY25" fmla="*/ 208511 h 325842"/>
                      <a:gd name="connsiteX26" fmla="*/ 72656 w 413908"/>
                      <a:gd name="connsiteY26" fmla="*/ 204637 h 325842"/>
                      <a:gd name="connsiteX27" fmla="*/ 47415 w 413908"/>
                      <a:gd name="connsiteY27" fmla="*/ 204128 h 325842"/>
                      <a:gd name="connsiteX28" fmla="*/ 37540 w 413908"/>
                      <a:gd name="connsiteY28" fmla="*/ 200128 h 325842"/>
                      <a:gd name="connsiteX29" fmla="*/ 44011 w 413908"/>
                      <a:gd name="connsiteY29" fmla="*/ 193839 h 325842"/>
                      <a:gd name="connsiteX30" fmla="*/ 44077 w 413908"/>
                      <a:gd name="connsiteY30" fmla="*/ 190346 h 325842"/>
                      <a:gd name="connsiteX31" fmla="*/ 34566 w 413908"/>
                      <a:gd name="connsiteY31" fmla="*/ 185086 h 325842"/>
                      <a:gd name="connsiteX32" fmla="*/ 54488 w 413908"/>
                      <a:gd name="connsiteY32" fmla="*/ 178291 h 325842"/>
                      <a:gd name="connsiteX33" fmla="*/ 64018 w 413908"/>
                      <a:gd name="connsiteY33" fmla="*/ 176608 h 325842"/>
                      <a:gd name="connsiteX34" fmla="*/ 64220 w 413908"/>
                      <a:gd name="connsiteY34" fmla="*/ 171956 h 325842"/>
                      <a:gd name="connsiteX35" fmla="*/ 50548 w 413908"/>
                      <a:gd name="connsiteY35" fmla="*/ 160990 h 325842"/>
                      <a:gd name="connsiteX36" fmla="*/ 63039 w 413908"/>
                      <a:gd name="connsiteY36" fmla="*/ 159554 h 325842"/>
                      <a:gd name="connsiteX37" fmla="*/ 97708 w 413908"/>
                      <a:gd name="connsiteY37" fmla="*/ 172777 h 325842"/>
                      <a:gd name="connsiteX38" fmla="*/ 102617 w 413908"/>
                      <a:gd name="connsiteY38" fmla="*/ 176439 h 325842"/>
                      <a:gd name="connsiteX39" fmla="*/ 118929 w 413908"/>
                      <a:gd name="connsiteY39" fmla="*/ 194624 h 325842"/>
                      <a:gd name="connsiteX40" fmla="*/ 146999 w 413908"/>
                      <a:gd name="connsiteY40" fmla="*/ 229507 h 325842"/>
                      <a:gd name="connsiteX41" fmla="*/ 149126 w 413908"/>
                      <a:gd name="connsiteY41" fmla="*/ 231363 h 325842"/>
                      <a:gd name="connsiteX42" fmla="*/ 170295 w 413908"/>
                      <a:gd name="connsiteY42" fmla="*/ 233911 h 325842"/>
                      <a:gd name="connsiteX43" fmla="*/ 196617 w 413908"/>
                      <a:gd name="connsiteY43" fmla="*/ 234403 h 325842"/>
                      <a:gd name="connsiteX44" fmla="*/ 194070 w 413908"/>
                      <a:gd name="connsiteY44" fmla="*/ 87580 h 325842"/>
                      <a:gd name="connsiteX45" fmla="*/ 176262 w 413908"/>
                      <a:gd name="connsiteY45" fmla="*/ 64244 h 325842"/>
                      <a:gd name="connsiteX46" fmla="*/ 165931 w 413908"/>
                      <a:gd name="connsiteY46" fmla="*/ 55723 h 325842"/>
                      <a:gd name="connsiteX47" fmla="*/ 163615 w 413908"/>
                      <a:gd name="connsiteY47" fmla="*/ 53529 h 325842"/>
                      <a:gd name="connsiteX48" fmla="*/ 174350 w 413908"/>
                      <a:gd name="connsiteY48" fmla="*/ 42239 h 325842"/>
                      <a:gd name="connsiteX49" fmla="*/ 196491 w 413908"/>
                      <a:gd name="connsiteY49" fmla="*/ 61714 h 325842"/>
                      <a:gd name="connsiteX50" fmla="*/ 213790 w 413908"/>
                      <a:gd name="connsiteY50" fmla="*/ 53559 h 325842"/>
                      <a:gd name="connsiteX51" fmla="*/ 215050 w 413908"/>
                      <a:gd name="connsiteY51" fmla="*/ 51545 h 325842"/>
                      <a:gd name="connsiteX52" fmla="*/ 223013 w 413908"/>
                      <a:gd name="connsiteY52" fmla="*/ 43483 h 325842"/>
                      <a:gd name="connsiteX53" fmla="*/ 224418 w 413908"/>
                      <a:gd name="connsiteY53" fmla="*/ 43708 h 325842"/>
                      <a:gd name="connsiteX54" fmla="*/ 229771 w 413908"/>
                      <a:gd name="connsiteY54" fmla="*/ 54131 h 325842"/>
                      <a:gd name="connsiteX55" fmla="*/ 228941 w 413908"/>
                      <a:gd name="connsiteY55" fmla="*/ 56427 h 325842"/>
                      <a:gd name="connsiteX56" fmla="*/ 226383 w 413908"/>
                      <a:gd name="connsiteY56" fmla="*/ 58501 h 325842"/>
                      <a:gd name="connsiteX57" fmla="*/ 215698 w 413908"/>
                      <a:gd name="connsiteY57" fmla="*/ 69984 h 325842"/>
                      <a:gd name="connsiteX58" fmla="*/ 216813 w 413908"/>
                      <a:gd name="connsiteY58" fmla="*/ 80616 h 325842"/>
                      <a:gd name="connsiteX59" fmla="*/ 218725 w 413908"/>
                      <a:gd name="connsiteY59" fmla="*/ 87844 h 325842"/>
                      <a:gd name="connsiteX60" fmla="*/ 227303 w 413908"/>
                      <a:gd name="connsiteY60" fmla="*/ 116622 h 325842"/>
                      <a:gd name="connsiteX61" fmla="*/ 241386 w 413908"/>
                      <a:gd name="connsiteY61" fmla="*/ 178338 h 325842"/>
                      <a:gd name="connsiteX62" fmla="*/ 249266 w 413908"/>
                      <a:gd name="connsiteY62" fmla="*/ 230292 h 325842"/>
                      <a:gd name="connsiteX63" fmla="*/ 252054 w 413908"/>
                      <a:gd name="connsiteY63" fmla="*/ 232505 h 325842"/>
                      <a:gd name="connsiteX64" fmla="*/ 272674 w 413908"/>
                      <a:gd name="connsiteY64" fmla="*/ 228714 h 325842"/>
                      <a:gd name="connsiteX65" fmla="*/ 289850 w 413908"/>
                      <a:gd name="connsiteY65" fmla="*/ 222064 h 325842"/>
                      <a:gd name="connsiteX66" fmla="*/ 306221 w 413908"/>
                      <a:gd name="connsiteY66" fmla="*/ 219725 h 325842"/>
                      <a:gd name="connsiteX67" fmla="*/ 316854 w 413908"/>
                      <a:gd name="connsiteY67" fmla="*/ 218184 h 325842"/>
                      <a:gd name="connsiteX68" fmla="*/ 329557 w 413908"/>
                      <a:gd name="connsiteY68" fmla="*/ 218025 h 325842"/>
                      <a:gd name="connsiteX69" fmla="*/ 337529 w 413908"/>
                      <a:gd name="connsiteY69" fmla="*/ 225200 h 325842"/>
                      <a:gd name="connsiteX70" fmla="*/ 339465 w 413908"/>
                      <a:gd name="connsiteY70" fmla="*/ 227145 h 325842"/>
                      <a:gd name="connsiteX71" fmla="*/ 350441 w 413908"/>
                      <a:gd name="connsiteY71" fmla="*/ 241506 h 325842"/>
                      <a:gd name="connsiteX72" fmla="*/ 353025 w 413908"/>
                      <a:gd name="connsiteY72" fmla="*/ 252949 h 325842"/>
                      <a:gd name="connsiteX73" fmla="*/ 345714 w 413908"/>
                      <a:gd name="connsiteY73" fmla="*/ 254418 h 325842"/>
                      <a:gd name="connsiteX74" fmla="*/ 310208 w 413908"/>
                      <a:gd name="connsiteY74" fmla="*/ 272956 h 325842"/>
                      <a:gd name="connsiteX75" fmla="*/ 369694 w 413908"/>
                      <a:gd name="connsiteY75" fmla="*/ 324225 h 325842"/>
                      <a:gd name="connsiteX76" fmla="*/ 371960 w 413908"/>
                      <a:gd name="connsiteY76" fmla="*/ 325843 h 325842"/>
                      <a:gd name="connsiteX77" fmla="*/ 404724 w 413908"/>
                      <a:gd name="connsiteY77" fmla="*/ 298594 h 325842"/>
                      <a:gd name="connsiteX78" fmla="*/ 407311 w 413908"/>
                      <a:gd name="connsiteY78" fmla="*/ 291425 h 3258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413908" h="325842">
                        <a:moveTo>
                          <a:pt x="407311" y="291425"/>
                        </a:moveTo>
                        <a:cubicBezTo>
                          <a:pt x="418555" y="273241"/>
                          <a:pt x="413874" y="244827"/>
                          <a:pt x="404836" y="219014"/>
                        </a:cubicBezTo>
                        <a:cubicBezTo>
                          <a:pt x="380790" y="157460"/>
                          <a:pt x="361675" y="106214"/>
                          <a:pt x="324065" y="58273"/>
                        </a:cubicBezTo>
                        <a:cubicBezTo>
                          <a:pt x="307151" y="39278"/>
                          <a:pt x="273339" y="38167"/>
                          <a:pt x="251452" y="31749"/>
                        </a:cubicBezTo>
                        <a:cubicBezTo>
                          <a:pt x="249732" y="31289"/>
                          <a:pt x="246983" y="30194"/>
                          <a:pt x="244667" y="29039"/>
                        </a:cubicBezTo>
                        <a:cubicBezTo>
                          <a:pt x="244032" y="28722"/>
                          <a:pt x="243285" y="27935"/>
                          <a:pt x="243013" y="27276"/>
                        </a:cubicBezTo>
                        <a:cubicBezTo>
                          <a:pt x="241779" y="24276"/>
                          <a:pt x="240539" y="21566"/>
                          <a:pt x="239236" y="18546"/>
                        </a:cubicBezTo>
                        <a:cubicBezTo>
                          <a:pt x="238604" y="16892"/>
                          <a:pt x="236529" y="17203"/>
                          <a:pt x="235481" y="18635"/>
                        </a:cubicBezTo>
                        <a:cubicBezTo>
                          <a:pt x="232378" y="22595"/>
                          <a:pt x="225963" y="27799"/>
                          <a:pt x="219747" y="31818"/>
                        </a:cubicBezTo>
                        <a:cubicBezTo>
                          <a:pt x="218818" y="32764"/>
                          <a:pt x="211325" y="41690"/>
                          <a:pt x="209767" y="43956"/>
                        </a:cubicBezTo>
                        <a:cubicBezTo>
                          <a:pt x="208212" y="46222"/>
                          <a:pt x="204897" y="51922"/>
                          <a:pt x="202327" y="55561"/>
                        </a:cubicBezTo>
                        <a:cubicBezTo>
                          <a:pt x="202023" y="55991"/>
                          <a:pt x="201411" y="56053"/>
                          <a:pt x="201027" y="55696"/>
                        </a:cubicBezTo>
                        <a:cubicBezTo>
                          <a:pt x="196240" y="51257"/>
                          <a:pt x="186686" y="36284"/>
                          <a:pt x="180252" y="32721"/>
                        </a:cubicBezTo>
                        <a:cubicBezTo>
                          <a:pt x="179322" y="32205"/>
                          <a:pt x="177748" y="30525"/>
                          <a:pt x="176851" y="29903"/>
                        </a:cubicBezTo>
                        <a:cubicBezTo>
                          <a:pt x="162362" y="19492"/>
                          <a:pt x="142228" y="15400"/>
                          <a:pt x="131348" y="1093"/>
                        </a:cubicBezTo>
                        <a:cubicBezTo>
                          <a:pt x="128440" y="-1934"/>
                          <a:pt x="127302" y="2095"/>
                          <a:pt x="125446" y="3934"/>
                        </a:cubicBezTo>
                        <a:cubicBezTo>
                          <a:pt x="120997" y="9498"/>
                          <a:pt x="116336" y="15397"/>
                          <a:pt x="114579" y="22605"/>
                        </a:cubicBezTo>
                        <a:cubicBezTo>
                          <a:pt x="114440" y="23131"/>
                          <a:pt x="111539" y="23766"/>
                          <a:pt x="110934" y="23895"/>
                        </a:cubicBezTo>
                        <a:cubicBezTo>
                          <a:pt x="84942" y="29443"/>
                          <a:pt x="47385" y="40416"/>
                          <a:pt x="25032" y="66848"/>
                        </a:cubicBezTo>
                        <a:cubicBezTo>
                          <a:pt x="-9706" y="121442"/>
                          <a:pt x="-3428" y="214029"/>
                          <a:pt x="14615" y="265017"/>
                        </a:cubicBezTo>
                        <a:cubicBezTo>
                          <a:pt x="21724" y="290334"/>
                          <a:pt x="43319" y="310437"/>
                          <a:pt x="66992" y="319951"/>
                        </a:cubicBezTo>
                        <a:cubicBezTo>
                          <a:pt x="68590" y="320623"/>
                          <a:pt x="70476" y="319204"/>
                          <a:pt x="70244" y="317473"/>
                        </a:cubicBezTo>
                        <a:cubicBezTo>
                          <a:pt x="69291" y="287055"/>
                          <a:pt x="82630" y="256432"/>
                          <a:pt x="101456" y="234857"/>
                        </a:cubicBezTo>
                        <a:cubicBezTo>
                          <a:pt x="103868" y="231056"/>
                          <a:pt x="98760" y="230837"/>
                          <a:pt x="96137" y="229213"/>
                        </a:cubicBezTo>
                        <a:cubicBezTo>
                          <a:pt x="88611" y="223662"/>
                          <a:pt x="77406" y="221432"/>
                          <a:pt x="73999" y="221489"/>
                        </a:cubicBezTo>
                        <a:cubicBezTo>
                          <a:pt x="69010" y="221379"/>
                          <a:pt x="53528" y="216583"/>
                          <a:pt x="57726" y="208511"/>
                        </a:cubicBezTo>
                        <a:cubicBezTo>
                          <a:pt x="60796" y="206642"/>
                          <a:pt x="76543" y="211217"/>
                          <a:pt x="72656" y="204637"/>
                        </a:cubicBezTo>
                        <a:cubicBezTo>
                          <a:pt x="64607" y="197224"/>
                          <a:pt x="56036" y="204366"/>
                          <a:pt x="47415" y="204128"/>
                        </a:cubicBezTo>
                        <a:cubicBezTo>
                          <a:pt x="43296" y="203985"/>
                          <a:pt x="37481" y="204091"/>
                          <a:pt x="37540" y="200128"/>
                        </a:cubicBezTo>
                        <a:cubicBezTo>
                          <a:pt x="37884" y="198097"/>
                          <a:pt x="39862" y="195252"/>
                          <a:pt x="44011" y="193839"/>
                        </a:cubicBezTo>
                        <a:cubicBezTo>
                          <a:pt x="46250" y="193158"/>
                          <a:pt x="46369" y="190799"/>
                          <a:pt x="44077" y="190346"/>
                        </a:cubicBezTo>
                        <a:cubicBezTo>
                          <a:pt x="37044" y="188715"/>
                          <a:pt x="34536" y="186307"/>
                          <a:pt x="34566" y="185086"/>
                        </a:cubicBezTo>
                        <a:cubicBezTo>
                          <a:pt x="34153" y="181563"/>
                          <a:pt x="49641" y="178907"/>
                          <a:pt x="54488" y="178291"/>
                        </a:cubicBezTo>
                        <a:cubicBezTo>
                          <a:pt x="57610" y="177762"/>
                          <a:pt x="60839" y="177216"/>
                          <a:pt x="64018" y="176608"/>
                        </a:cubicBezTo>
                        <a:cubicBezTo>
                          <a:pt x="66436" y="176227"/>
                          <a:pt x="66602" y="172549"/>
                          <a:pt x="64220" y="171956"/>
                        </a:cubicBezTo>
                        <a:cubicBezTo>
                          <a:pt x="54878" y="169254"/>
                          <a:pt x="49357" y="165281"/>
                          <a:pt x="50548" y="160990"/>
                        </a:cubicBezTo>
                        <a:cubicBezTo>
                          <a:pt x="53895" y="158817"/>
                          <a:pt x="59688" y="159399"/>
                          <a:pt x="63039" y="159554"/>
                        </a:cubicBezTo>
                        <a:cubicBezTo>
                          <a:pt x="80790" y="157040"/>
                          <a:pt x="92435" y="170848"/>
                          <a:pt x="97708" y="172777"/>
                        </a:cubicBezTo>
                        <a:cubicBezTo>
                          <a:pt x="99243" y="173339"/>
                          <a:pt x="100914" y="175169"/>
                          <a:pt x="102617" y="176439"/>
                        </a:cubicBezTo>
                        <a:cubicBezTo>
                          <a:pt x="110256" y="181338"/>
                          <a:pt x="113643" y="186337"/>
                          <a:pt x="118929" y="194624"/>
                        </a:cubicBezTo>
                        <a:cubicBezTo>
                          <a:pt x="127607" y="206804"/>
                          <a:pt x="137749" y="217982"/>
                          <a:pt x="146999" y="229507"/>
                        </a:cubicBezTo>
                        <a:cubicBezTo>
                          <a:pt x="147227" y="230523"/>
                          <a:pt x="148090" y="231274"/>
                          <a:pt x="149126" y="231363"/>
                        </a:cubicBezTo>
                        <a:cubicBezTo>
                          <a:pt x="156175" y="231972"/>
                          <a:pt x="163354" y="232958"/>
                          <a:pt x="170295" y="233911"/>
                        </a:cubicBezTo>
                        <a:cubicBezTo>
                          <a:pt x="174102" y="233735"/>
                          <a:pt x="197497" y="239561"/>
                          <a:pt x="196617" y="234403"/>
                        </a:cubicBezTo>
                        <a:cubicBezTo>
                          <a:pt x="199780" y="190409"/>
                          <a:pt x="197811" y="135395"/>
                          <a:pt x="194070" y="87580"/>
                        </a:cubicBezTo>
                        <a:cubicBezTo>
                          <a:pt x="193094" y="85069"/>
                          <a:pt x="181565" y="71575"/>
                          <a:pt x="176262" y="64244"/>
                        </a:cubicBezTo>
                        <a:cubicBezTo>
                          <a:pt x="174562" y="60099"/>
                          <a:pt x="168366" y="57383"/>
                          <a:pt x="165931" y="55723"/>
                        </a:cubicBezTo>
                        <a:cubicBezTo>
                          <a:pt x="164925" y="55240"/>
                          <a:pt x="163424" y="53817"/>
                          <a:pt x="163615" y="53529"/>
                        </a:cubicBezTo>
                        <a:cubicBezTo>
                          <a:pt x="167989" y="46963"/>
                          <a:pt x="172508" y="39467"/>
                          <a:pt x="174350" y="42239"/>
                        </a:cubicBezTo>
                        <a:cubicBezTo>
                          <a:pt x="180917" y="50092"/>
                          <a:pt x="188942" y="54396"/>
                          <a:pt x="196491" y="61714"/>
                        </a:cubicBezTo>
                        <a:cubicBezTo>
                          <a:pt x="202678" y="63685"/>
                          <a:pt x="208387" y="55981"/>
                          <a:pt x="213790" y="53559"/>
                        </a:cubicBezTo>
                        <a:cubicBezTo>
                          <a:pt x="214537" y="53159"/>
                          <a:pt x="215017" y="52391"/>
                          <a:pt x="215050" y="51545"/>
                        </a:cubicBezTo>
                        <a:cubicBezTo>
                          <a:pt x="215348" y="48435"/>
                          <a:pt x="222811" y="43698"/>
                          <a:pt x="223013" y="43483"/>
                        </a:cubicBezTo>
                        <a:cubicBezTo>
                          <a:pt x="223429" y="43043"/>
                          <a:pt x="224157" y="43165"/>
                          <a:pt x="224418" y="43708"/>
                        </a:cubicBezTo>
                        <a:cubicBezTo>
                          <a:pt x="226066" y="47138"/>
                          <a:pt x="227955" y="50711"/>
                          <a:pt x="229771" y="54131"/>
                        </a:cubicBezTo>
                        <a:cubicBezTo>
                          <a:pt x="230228" y="54992"/>
                          <a:pt x="229834" y="56037"/>
                          <a:pt x="228941" y="56427"/>
                        </a:cubicBezTo>
                        <a:cubicBezTo>
                          <a:pt x="227832" y="56914"/>
                          <a:pt x="226694" y="57803"/>
                          <a:pt x="226383" y="58501"/>
                        </a:cubicBezTo>
                        <a:cubicBezTo>
                          <a:pt x="225183" y="61045"/>
                          <a:pt x="217878" y="65306"/>
                          <a:pt x="215698" y="69984"/>
                        </a:cubicBezTo>
                        <a:cubicBezTo>
                          <a:pt x="213912" y="73818"/>
                          <a:pt x="215374" y="77073"/>
                          <a:pt x="216813" y="80616"/>
                        </a:cubicBezTo>
                        <a:cubicBezTo>
                          <a:pt x="217885" y="83246"/>
                          <a:pt x="219066" y="85754"/>
                          <a:pt x="218725" y="87844"/>
                        </a:cubicBezTo>
                        <a:cubicBezTo>
                          <a:pt x="219473" y="97927"/>
                          <a:pt x="224293" y="107078"/>
                          <a:pt x="227303" y="116622"/>
                        </a:cubicBezTo>
                        <a:cubicBezTo>
                          <a:pt x="234998" y="136437"/>
                          <a:pt x="237552" y="157645"/>
                          <a:pt x="241386" y="178338"/>
                        </a:cubicBezTo>
                        <a:cubicBezTo>
                          <a:pt x="244545" y="195447"/>
                          <a:pt x="248194" y="212815"/>
                          <a:pt x="249266" y="230292"/>
                        </a:cubicBezTo>
                        <a:cubicBezTo>
                          <a:pt x="249319" y="231668"/>
                          <a:pt x="250698" y="232773"/>
                          <a:pt x="252054" y="232505"/>
                        </a:cubicBezTo>
                        <a:cubicBezTo>
                          <a:pt x="258995" y="231320"/>
                          <a:pt x="265800" y="229971"/>
                          <a:pt x="272674" y="228714"/>
                        </a:cubicBezTo>
                        <a:cubicBezTo>
                          <a:pt x="277510" y="225058"/>
                          <a:pt x="283061" y="222468"/>
                          <a:pt x="289850" y="222064"/>
                        </a:cubicBezTo>
                        <a:cubicBezTo>
                          <a:pt x="296406" y="221952"/>
                          <a:pt x="299542" y="217499"/>
                          <a:pt x="306221" y="219725"/>
                        </a:cubicBezTo>
                        <a:cubicBezTo>
                          <a:pt x="309606" y="219342"/>
                          <a:pt x="313360" y="218108"/>
                          <a:pt x="316854" y="218184"/>
                        </a:cubicBezTo>
                        <a:cubicBezTo>
                          <a:pt x="320880" y="217449"/>
                          <a:pt x="329557" y="218025"/>
                          <a:pt x="329557" y="218025"/>
                        </a:cubicBezTo>
                        <a:cubicBezTo>
                          <a:pt x="329557" y="218025"/>
                          <a:pt x="335045" y="220764"/>
                          <a:pt x="337529" y="225200"/>
                        </a:cubicBezTo>
                        <a:cubicBezTo>
                          <a:pt x="337698" y="226183"/>
                          <a:pt x="338466" y="226967"/>
                          <a:pt x="339465" y="227145"/>
                        </a:cubicBezTo>
                        <a:cubicBezTo>
                          <a:pt x="347877" y="228029"/>
                          <a:pt x="349607" y="233805"/>
                          <a:pt x="350441" y="241506"/>
                        </a:cubicBezTo>
                        <a:cubicBezTo>
                          <a:pt x="351271" y="245211"/>
                          <a:pt x="353302" y="249376"/>
                          <a:pt x="353025" y="252949"/>
                        </a:cubicBezTo>
                        <a:cubicBezTo>
                          <a:pt x="352948" y="253849"/>
                          <a:pt x="348254" y="253147"/>
                          <a:pt x="345714" y="254418"/>
                        </a:cubicBezTo>
                        <a:cubicBezTo>
                          <a:pt x="334800" y="262833"/>
                          <a:pt x="324962" y="273479"/>
                          <a:pt x="310208" y="272956"/>
                        </a:cubicBezTo>
                        <a:cubicBezTo>
                          <a:pt x="294461" y="277207"/>
                          <a:pt x="360157" y="290569"/>
                          <a:pt x="369694" y="324225"/>
                        </a:cubicBezTo>
                        <a:cubicBezTo>
                          <a:pt x="370035" y="325214"/>
                          <a:pt x="370964" y="325843"/>
                          <a:pt x="371960" y="325843"/>
                        </a:cubicBezTo>
                        <a:cubicBezTo>
                          <a:pt x="384048" y="322680"/>
                          <a:pt x="401267" y="311036"/>
                          <a:pt x="404724" y="298594"/>
                        </a:cubicBezTo>
                        <a:cubicBezTo>
                          <a:pt x="404889" y="298055"/>
                          <a:pt x="407006" y="291918"/>
                          <a:pt x="407311" y="29142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sp>
              <p:nvSpPr>
                <p:cNvPr id="118" name="Forma Livre: Forma 117">
                  <a:extLst>
                    <a:ext uri="{FF2B5EF4-FFF2-40B4-BE49-F238E27FC236}">
                      <a16:creationId xmlns:a16="http://schemas.microsoft.com/office/drawing/2014/main" id="{F2B03E82-FADB-0A23-A163-72C23104D736}"/>
                    </a:ext>
                  </a:extLst>
                </p:cNvPr>
                <p:cNvSpPr/>
                <p:nvPr/>
              </p:nvSpPr>
              <p:spPr>
                <a:xfrm>
                  <a:off x="1872808" y="4994354"/>
                  <a:ext cx="39049" cy="44950"/>
                </a:xfrm>
                <a:custGeom>
                  <a:avLst/>
                  <a:gdLst>
                    <a:gd name="connsiteX0" fmla="*/ 7840 w 39049"/>
                    <a:gd name="connsiteY0" fmla="*/ 2172 h 44950"/>
                    <a:gd name="connsiteX1" fmla="*/ 23008 w 39049"/>
                    <a:gd name="connsiteY1" fmla="*/ 2172 h 44950"/>
                    <a:gd name="connsiteX2" fmla="*/ 37610 w 39049"/>
                    <a:gd name="connsiteY2" fmla="*/ 14928 h 44950"/>
                    <a:gd name="connsiteX3" fmla="*/ 37752 w 39049"/>
                    <a:gd name="connsiteY3" fmla="*/ 27403 h 44950"/>
                    <a:gd name="connsiteX4" fmla="*/ 39029 w 39049"/>
                    <a:gd name="connsiteY4" fmla="*/ 34916 h 44950"/>
                    <a:gd name="connsiteX5" fmla="*/ 36902 w 39049"/>
                    <a:gd name="connsiteY5" fmla="*/ 42286 h 44950"/>
                    <a:gd name="connsiteX6" fmla="*/ 22442 w 39049"/>
                    <a:gd name="connsiteY6" fmla="*/ 44695 h 44950"/>
                    <a:gd name="connsiteX7" fmla="*/ 12660 w 39049"/>
                    <a:gd name="connsiteY7" fmla="*/ 33070 h 44950"/>
                    <a:gd name="connsiteX8" fmla="*/ 823 w 39049"/>
                    <a:gd name="connsiteY8" fmla="*/ 19460 h 44950"/>
                    <a:gd name="connsiteX9" fmla="*/ 7840 w 39049"/>
                    <a:gd name="connsiteY9" fmla="*/ 2172 h 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9049" h="44950">
                      <a:moveTo>
                        <a:pt x="7840" y="2172"/>
                      </a:moveTo>
                      <a:cubicBezTo>
                        <a:pt x="15511" y="-1513"/>
                        <a:pt x="18896" y="187"/>
                        <a:pt x="23008" y="2172"/>
                      </a:cubicBezTo>
                      <a:cubicBezTo>
                        <a:pt x="27120" y="4157"/>
                        <a:pt x="35906" y="9685"/>
                        <a:pt x="37610" y="14928"/>
                      </a:cubicBezTo>
                      <a:cubicBezTo>
                        <a:pt x="39310" y="20172"/>
                        <a:pt x="37610" y="25134"/>
                        <a:pt x="37752" y="27403"/>
                      </a:cubicBezTo>
                      <a:cubicBezTo>
                        <a:pt x="37894" y="29672"/>
                        <a:pt x="38886" y="31088"/>
                        <a:pt x="39029" y="34916"/>
                      </a:cubicBezTo>
                      <a:cubicBezTo>
                        <a:pt x="39171" y="38743"/>
                        <a:pt x="38602" y="41721"/>
                        <a:pt x="36902" y="42286"/>
                      </a:cubicBezTo>
                      <a:cubicBezTo>
                        <a:pt x="35201" y="42852"/>
                        <a:pt x="26269" y="45829"/>
                        <a:pt x="22442" y="44695"/>
                      </a:cubicBezTo>
                      <a:cubicBezTo>
                        <a:pt x="18614" y="43560"/>
                        <a:pt x="16487" y="36332"/>
                        <a:pt x="12660" y="33070"/>
                      </a:cubicBezTo>
                      <a:cubicBezTo>
                        <a:pt x="8832" y="29808"/>
                        <a:pt x="2504" y="24747"/>
                        <a:pt x="823" y="19460"/>
                      </a:cubicBezTo>
                      <a:cubicBezTo>
                        <a:pt x="-1162" y="13228"/>
                        <a:pt x="168" y="5857"/>
                        <a:pt x="7840" y="217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19" name="Forma Livre: Forma 118">
                  <a:extLst>
                    <a:ext uri="{FF2B5EF4-FFF2-40B4-BE49-F238E27FC236}">
                      <a16:creationId xmlns:a16="http://schemas.microsoft.com/office/drawing/2014/main" id="{82FB29D9-C26C-FBC4-A6B5-670EF5789969}"/>
                    </a:ext>
                  </a:extLst>
                </p:cNvPr>
                <p:cNvSpPr/>
                <p:nvPr/>
              </p:nvSpPr>
              <p:spPr>
                <a:xfrm>
                  <a:off x="1881820" y="4999843"/>
                  <a:ext cx="22827" cy="21837"/>
                </a:xfrm>
                <a:custGeom>
                  <a:avLst/>
                  <a:gdLst>
                    <a:gd name="connsiteX0" fmla="*/ 1948 w 22827"/>
                    <a:gd name="connsiteY0" fmla="*/ 1715 h 21837"/>
                    <a:gd name="connsiteX1" fmla="*/ 17258 w 22827"/>
                    <a:gd name="connsiteY1" fmla="*/ 4550 h 21837"/>
                    <a:gd name="connsiteX2" fmla="*/ 20589 w 22827"/>
                    <a:gd name="connsiteY2" fmla="*/ 20568 h 21837"/>
                    <a:gd name="connsiteX3" fmla="*/ 4640 w 22827"/>
                    <a:gd name="connsiteY3" fmla="*/ 16529 h 21837"/>
                    <a:gd name="connsiteX4" fmla="*/ 1948 w 22827"/>
                    <a:gd name="connsiteY4" fmla="*/ 1715 h 218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2827" h="21837">
                      <a:moveTo>
                        <a:pt x="1948" y="1715"/>
                      </a:moveTo>
                      <a:cubicBezTo>
                        <a:pt x="6427" y="-1775"/>
                        <a:pt x="13003" y="511"/>
                        <a:pt x="17258" y="4550"/>
                      </a:cubicBezTo>
                      <a:cubicBezTo>
                        <a:pt x="22134" y="9181"/>
                        <a:pt x="25124" y="17663"/>
                        <a:pt x="20589" y="20568"/>
                      </a:cubicBezTo>
                      <a:cubicBezTo>
                        <a:pt x="16053" y="23472"/>
                        <a:pt x="8091" y="21084"/>
                        <a:pt x="4640" y="16529"/>
                      </a:cubicBezTo>
                      <a:cubicBezTo>
                        <a:pt x="1097" y="11851"/>
                        <a:pt x="-2234" y="4973"/>
                        <a:pt x="1948" y="171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120" name="Gráfico 50" descr="Homem em traje de negócios">
                  <a:extLst>
                    <a:ext uri="{FF2B5EF4-FFF2-40B4-BE49-F238E27FC236}">
                      <a16:creationId xmlns:a16="http://schemas.microsoft.com/office/drawing/2014/main" id="{ECDFC4AA-7328-7B0E-C0F1-629682211E45}"/>
                    </a:ext>
                  </a:extLst>
                </p:cNvPr>
                <p:cNvGrpSpPr/>
                <p:nvPr/>
              </p:nvGrpSpPr>
              <p:grpSpPr>
                <a:xfrm>
                  <a:off x="1583245" y="4734920"/>
                  <a:ext cx="420352" cy="401225"/>
                  <a:chOff x="1583245" y="4734920"/>
                  <a:chExt cx="420352" cy="401225"/>
                </a:xfrm>
                <a:solidFill>
                  <a:srgbClr val="000000"/>
                </a:solidFill>
              </p:grpSpPr>
              <p:sp>
                <p:nvSpPr>
                  <p:cNvPr id="121" name="Forma Livre: Forma 120">
                    <a:extLst>
                      <a:ext uri="{FF2B5EF4-FFF2-40B4-BE49-F238E27FC236}">
                        <a16:creationId xmlns:a16="http://schemas.microsoft.com/office/drawing/2014/main" id="{8A322F8A-DE54-2050-F3E8-62EA35FF63CD}"/>
                      </a:ext>
                    </a:extLst>
                  </p:cNvPr>
                  <p:cNvSpPr/>
                  <p:nvPr/>
                </p:nvSpPr>
                <p:spPr>
                  <a:xfrm>
                    <a:off x="1583245" y="4734920"/>
                    <a:ext cx="420352" cy="401225"/>
                  </a:xfrm>
                  <a:custGeom>
                    <a:avLst/>
                    <a:gdLst>
                      <a:gd name="connsiteX0" fmla="*/ 414642 w 420352"/>
                      <a:gd name="connsiteY0" fmla="*/ 267892 h 401225"/>
                      <a:gd name="connsiteX1" fmla="*/ 358715 w 420352"/>
                      <a:gd name="connsiteY1" fmla="*/ 139607 h 401225"/>
                      <a:gd name="connsiteX2" fmla="*/ 324380 w 420352"/>
                      <a:gd name="connsiteY2" fmla="*/ 90964 h 401225"/>
                      <a:gd name="connsiteX3" fmla="*/ 261870 w 420352"/>
                      <a:gd name="connsiteY3" fmla="*/ 70514 h 401225"/>
                      <a:gd name="connsiteX4" fmla="*/ 250355 w 420352"/>
                      <a:gd name="connsiteY4" fmla="*/ 66719 h 401225"/>
                      <a:gd name="connsiteX5" fmla="*/ 247235 w 420352"/>
                      <a:gd name="connsiteY5" fmla="*/ 67622 h 401225"/>
                      <a:gd name="connsiteX6" fmla="*/ 241545 w 420352"/>
                      <a:gd name="connsiteY6" fmla="*/ 55855 h 401225"/>
                      <a:gd name="connsiteX7" fmla="*/ 238684 w 420352"/>
                      <a:gd name="connsiteY7" fmla="*/ 55855 h 401225"/>
                      <a:gd name="connsiteX8" fmla="*/ 236084 w 420352"/>
                      <a:gd name="connsiteY8" fmla="*/ 59369 h 401225"/>
                      <a:gd name="connsiteX9" fmla="*/ 236127 w 420352"/>
                      <a:gd name="connsiteY9" fmla="*/ 50390 h 401225"/>
                      <a:gd name="connsiteX10" fmla="*/ 238766 w 420352"/>
                      <a:gd name="connsiteY10" fmla="*/ 40797 h 401225"/>
                      <a:gd name="connsiteX11" fmla="*/ 235855 w 420352"/>
                      <a:gd name="connsiteY11" fmla="*/ 38561 h 401225"/>
                      <a:gd name="connsiteX12" fmla="*/ 229752 w 420352"/>
                      <a:gd name="connsiteY12" fmla="*/ 48769 h 401225"/>
                      <a:gd name="connsiteX13" fmla="*/ 230609 w 420352"/>
                      <a:gd name="connsiteY13" fmla="*/ 64714 h 401225"/>
                      <a:gd name="connsiteX14" fmla="*/ 223073 w 420352"/>
                      <a:gd name="connsiteY14" fmla="*/ 70484 h 401225"/>
                      <a:gd name="connsiteX15" fmla="*/ 220952 w 420352"/>
                      <a:gd name="connsiteY15" fmla="*/ 72389 h 401225"/>
                      <a:gd name="connsiteX16" fmla="*/ 204762 w 420352"/>
                      <a:gd name="connsiteY16" fmla="*/ 94497 h 401225"/>
                      <a:gd name="connsiteX17" fmla="*/ 183316 w 420352"/>
                      <a:gd name="connsiteY17" fmla="*/ 71010 h 401225"/>
                      <a:gd name="connsiteX18" fmla="*/ 181824 w 420352"/>
                      <a:gd name="connsiteY18" fmla="*/ 69925 h 401225"/>
                      <a:gd name="connsiteX19" fmla="*/ 140380 w 420352"/>
                      <a:gd name="connsiteY19" fmla="*/ 45941 h 401225"/>
                      <a:gd name="connsiteX20" fmla="*/ 134482 w 420352"/>
                      <a:gd name="connsiteY20" fmla="*/ 153 h 401225"/>
                      <a:gd name="connsiteX21" fmla="*/ 132259 w 420352"/>
                      <a:gd name="connsiteY21" fmla="*/ 5618 h 401225"/>
                      <a:gd name="connsiteX22" fmla="*/ 135825 w 420352"/>
                      <a:gd name="connsiteY22" fmla="*/ 41511 h 401225"/>
                      <a:gd name="connsiteX23" fmla="*/ 133734 w 420352"/>
                      <a:gd name="connsiteY23" fmla="*/ 39073 h 401225"/>
                      <a:gd name="connsiteX24" fmla="*/ 132206 w 420352"/>
                      <a:gd name="connsiteY24" fmla="*/ 38355 h 401225"/>
                      <a:gd name="connsiteX25" fmla="*/ 123307 w 420352"/>
                      <a:gd name="connsiteY25" fmla="*/ 45289 h 401225"/>
                      <a:gd name="connsiteX26" fmla="*/ 113842 w 420352"/>
                      <a:gd name="connsiteY26" fmla="*/ 61241 h 401225"/>
                      <a:gd name="connsiteX27" fmla="*/ 18933 w 420352"/>
                      <a:gd name="connsiteY27" fmla="*/ 115011 h 401225"/>
                      <a:gd name="connsiteX28" fmla="*/ 3120 w 420352"/>
                      <a:gd name="connsiteY28" fmla="*/ 167540 h 401225"/>
                      <a:gd name="connsiteX29" fmla="*/ 35582 w 420352"/>
                      <a:gd name="connsiteY29" fmla="*/ 342500 h 401225"/>
                      <a:gd name="connsiteX30" fmla="*/ 34160 w 420352"/>
                      <a:gd name="connsiteY30" fmla="*/ 351091 h 401225"/>
                      <a:gd name="connsiteX31" fmla="*/ 37617 w 420352"/>
                      <a:gd name="connsiteY31" fmla="*/ 389544 h 401225"/>
                      <a:gd name="connsiteX32" fmla="*/ 44104 w 420352"/>
                      <a:gd name="connsiteY32" fmla="*/ 387754 h 401225"/>
                      <a:gd name="connsiteX33" fmla="*/ 40270 w 420352"/>
                      <a:gd name="connsiteY33" fmla="*/ 346966 h 401225"/>
                      <a:gd name="connsiteX34" fmla="*/ 192294 w 420352"/>
                      <a:gd name="connsiteY34" fmla="*/ 362461 h 401225"/>
                      <a:gd name="connsiteX35" fmla="*/ 191589 w 420352"/>
                      <a:gd name="connsiteY35" fmla="*/ 369567 h 401225"/>
                      <a:gd name="connsiteX36" fmla="*/ 191477 w 420352"/>
                      <a:gd name="connsiteY36" fmla="*/ 370923 h 401225"/>
                      <a:gd name="connsiteX37" fmla="*/ 196856 w 420352"/>
                      <a:gd name="connsiteY37" fmla="*/ 383011 h 401225"/>
                      <a:gd name="connsiteX38" fmla="*/ 217538 w 420352"/>
                      <a:gd name="connsiteY38" fmla="*/ 398264 h 401225"/>
                      <a:gd name="connsiteX39" fmla="*/ 228349 w 420352"/>
                      <a:gd name="connsiteY39" fmla="*/ 401000 h 401225"/>
                      <a:gd name="connsiteX40" fmla="*/ 237374 w 420352"/>
                      <a:gd name="connsiteY40" fmla="*/ 394857 h 401225"/>
                      <a:gd name="connsiteX41" fmla="*/ 252793 w 420352"/>
                      <a:gd name="connsiteY41" fmla="*/ 376874 h 401225"/>
                      <a:gd name="connsiteX42" fmla="*/ 254248 w 420352"/>
                      <a:gd name="connsiteY42" fmla="*/ 369937 h 401225"/>
                      <a:gd name="connsiteX43" fmla="*/ 254195 w 420352"/>
                      <a:gd name="connsiteY43" fmla="*/ 363635 h 401225"/>
                      <a:gd name="connsiteX44" fmla="*/ 317718 w 420352"/>
                      <a:gd name="connsiteY44" fmla="*/ 372848 h 401225"/>
                      <a:gd name="connsiteX45" fmla="*/ 318773 w 420352"/>
                      <a:gd name="connsiteY45" fmla="*/ 383454 h 401225"/>
                      <a:gd name="connsiteX46" fmla="*/ 319752 w 420352"/>
                      <a:gd name="connsiteY46" fmla="*/ 388687 h 401225"/>
                      <a:gd name="connsiteX47" fmla="*/ 324721 w 420352"/>
                      <a:gd name="connsiteY47" fmla="*/ 388687 h 401225"/>
                      <a:gd name="connsiteX48" fmla="*/ 323136 w 420352"/>
                      <a:gd name="connsiteY48" fmla="*/ 373427 h 401225"/>
                      <a:gd name="connsiteX49" fmla="*/ 407424 w 420352"/>
                      <a:gd name="connsiteY49" fmla="*/ 348004 h 401225"/>
                      <a:gd name="connsiteX50" fmla="*/ 414642 w 420352"/>
                      <a:gd name="connsiteY50" fmla="*/ 267892 h 401225"/>
                      <a:gd name="connsiteX51" fmla="*/ 239785 w 420352"/>
                      <a:gd name="connsiteY51" fmla="*/ 59994 h 401225"/>
                      <a:gd name="connsiteX52" fmla="*/ 247195 w 420352"/>
                      <a:gd name="connsiteY52" fmla="*/ 80918 h 401225"/>
                      <a:gd name="connsiteX53" fmla="*/ 242035 w 420352"/>
                      <a:gd name="connsiteY53" fmla="*/ 94881 h 401225"/>
                      <a:gd name="connsiteX54" fmla="*/ 238856 w 420352"/>
                      <a:gd name="connsiteY54" fmla="*/ 101646 h 401225"/>
                      <a:gd name="connsiteX55" fmla="*/ 224644 w 420352"/>
                      <a:gd name="connsiteY55" fmla="*/ 73478 h 401225"/>
                      <a:gd name="connsiteX56" fmla="*/ 225534 w 420352"/>
                      <a:gd name="connsiteY56" fmla="*/ 72224 h 401225"/>
                      <a:gd name="connsiteX57" fmla="*/ 239785 w 420352"/>
                      <a:gd name="connsiteY57" fmla="*/ 59994 h 401225"/>
                      <a:gd name="connsiteX58" fmla="*/ 217019 w 420352"/>
                      <a:gd name="connsiteY58" fmla="*/ 118137 h 401225"/>
                      <a:gd name="connsiteX59" fmla="*/ 203691 w 420352"/>
                      <a:gd name="connsiteY59" fmla="*/ 103135 h 401225"/>
                      <a:gd name="connsiteX60" fmla="*/ 213929 w 420352"/>
                      <a:gd name="connsiteY60" fmla="*/ 97481 h 401225"/>
                      <a:gd name="connsiteX61" fmla="*/ 220658 w 420352"/>
                      <a:gd name="connsiteY61" fmla="*/ 94034 h 401225"/>
                      <a:gd name="connsiteX62" fmla="*/ 223086 w 420352"/>
                      <a:gd name="connsiteY62" fmla="*/ 100131 h 401225"/>
                      <a:gd name="connsiteX63" fmla="*/ 220678 w 420352"/>
                      <a:gd name="connsiteY63" fmla="*/ 105639 h 401225"/>
                      <a:gd name="connsiteX64" fmla="*/ 217019 w 420352"/>
                      <a:gd name="connsiteY64" fmla="*/ 118137 h 401225"/>
                      <a:gd name="connsiteX65" fmla="*/ 178466 w 420352"/>
                      <a:gd name="connsiteY65" fmla="*/ 101335 h 401225"/>
                      <a:gd name="connsiteX66" fmla="*/ 177851 w 420352"/>
                      <a:gd name="connsiteY66" fmla="*/ 100382 h 401225"/>
                      <a:gd name="connsiteX67" fmla="*/ 169376 w 420352"/>
                      <a:gd name="connsiteY67" fmla="*/ 95060 h 401225"/>
                      <a:gd name="connsiteX68" fmla="*/ 176551 w 420352"/>
                      <a:gd name="connsiteY68" fmla="*/ 84348 h 401225"/>
                      <a:gd name="connsiteX69" fmla="*/ 185364 w 420352"/>
                      <a:gd name="connsiteY69" fmla="*/ 92251 h 401225"/>
                      <a:gd name="connsiteX70" fmla="*/ 178466 w 420352"/>
                      <a:gd name="connsiteY70" fmla="*/ 101335 h 401225"/>
                      <a:gd name="connsiteX71" fmla="*/ 188053 w 420352"/>
                      <a:gd name="connsiteY71" fmla="*/ 95430 h 401225"/>
                      <a:gd name="connsiteX72" fmla="*/ 215775 w 420352"/>
                      <a:gd name="connsiteY72" fmla="*/ 123771 h 401225"/>
                      <a:gd name="connsiteX73" fmla="*/ 198629 w 420352"/>
                      <a:gd name="connsiteY73" fmla="*/ 129322 h 401225"/>
                      <a:gd name="connsiteX74" fmla="*/ 190600 w 420352"/>
                      <a:gd name="connsiteY74" fmla="*/ 116347 h 401225"/>
                      <a:gd name="connsiteX75" fmla="*/ 181238 w 420352"/>
                      <a:gd name="connsiteY75" fmla="*/ 104058 h 401225"/>
                      <a:gd name="connsiteX76" fmla="*/ 188053 w 420352"/>
                      <a:gd name="connsiteY76" fmla="*/ 95430 h 401225"/>
                      <a:gd name="connsiteX77" fmla="*/ 203032 w 420352"/>
                      <a:gd name="connsiteY77" fmla="*/ 250025 h 401225"/>
                      <a:gd name="connsiteX78" fmla="*/ 203158 w 420352"/>
                      <a:gd name="connsiteY78" fmla="*/ 246617 h 401225"/>
                      <a:gd name="connsiteX79" fmla="*/ 232445 w 420352"/>
                      <a:gd name="connsiteY79" fmla="*/ 273641 h 401225"/>
                      <a:gd name="connsiteX80" fmla="*/ 201424 w 420352"/>
                      <a:gd name="connsiteY80" fmla="*/ 275054 h 401225"/>
                      <a:gd name="connsiteX81" fmla="*/ 203032 w 420352"/>
                      <a:gd name="connsiteY81" fmla="*/ 250025 h 401225"/>
                      <a:gd name="connsiteX82" fmla="*/ 240761 w 420352"/>
                      <a:gd name="connsiteY82" fmla="*/ 272685 h 401225"/>
                      <a:gd name="connsiteX83" fmla="*/ 203310 w 420352"/>
                      <a:gd name="connsiteY83" fmla="*/ 242628 h 401225"/>
                      <a:gd name="connsiteX84" fmla="*/ 203383 w 420352"/>
                      <a:gd name="connsiteY84" fmla="*/ 194554 h 401225"/>
                      <a:gd name="connsiteX85" fmla="*/ 219067 w 420352"/>
                      <a:gd name="connsiteY85" fmla="*/ 218740 h 401225"/>
                      <a:gd name="connsiteX86" fmla="*/ 246746 w 420352"/>
                      <a:gd name="connsiteY86" fmla="*/ 252741 h 401225"/>
                      <a:gd name="connsiteX87" fmla="*/ 248529 w 420352"/>
                      <a:gd name="connsiteY87" fmla="*/ 271623 h 401225"/>
                      <a:gd name="connsiteX88" fmla="*/ 240761 w 420352"/>
                      <a:gd name="connsiteY88" fmla="*/ 272685 h 401225"/>
                      <a:gd name="connsiteX89" fmla="*/ 223807 w 420352"/>
                      <a:gd name="connsiteY89" fmla="*/ 216500 h 401225"/>
                      <a:gd name="connsiteX90" fmla="*/ 203098 w 420352"/>
                      <a:gd name="connsiteY90" fmla="*/ 186579 h 401225"/>
                      <a:gd name="connsiteX91" fmla="*/ 199794 w 420352"/>
                      <a:gd name="connsiteY91" fmla="*/ 143484 h 401225"/>
                      <a:gd name="connsiteX92" fmla="*/ 234076 w 420352"/>
                      <a:gd name="connsiteY92" fmla="*/ 196155 h 401225"/>
                      <a:gd name="connsiteX93" fmla="*/ 238369 w 420352"/>
                      <a:gd name="connsiteY93" fmla="*/ 202275 h 401225"/>
                      <a:gd name="connsiteX94" fmla="*/ 245174 w 420352"/>
                      <a:gd name="connsiteY94" fmla="*/ 242595 h 401225"/>
                      <a:gd name="connsiteX95" fmla="*/ 223807 w 420352"/>
                      <a:gd name="connsiteY95" fmla="*/ 216500 h 401225"/>
                      <a:gd name="connsiteX96" fmla="*/ 233368 w 420352"/>
                      <a:gd name="connsiteY96" fmla="*/ 185384 h 401225"/>
                      <a:gd name="connsiteX97" fmla="*/ 207551 w 420352"/>
                      <a:gd name="connsiteY97" fmla="*/ 148069 h 401225"/>
                      <a:gd name="connsiteX98" fmla="*/ 199089 w 420352"/>
                      <a:gd name="connsiteY98" fmla="*/ 131078 h 401225"/>
                      <a:gd name="connsiteX99" fmla="*/ 215884 w 420352"/>
                      <a:gd name="connsiteY99" fmla="*/ 127691 h 401225"/>
                      <a:gd name="connsiteX100" fmla="*/ 220628 w 420352"/>
                      <a:gd name="connsiteY100" fmla="*/ 129120 h 401225"/>
                      <a:gd name="connsiteX101" fmla="*/ 221819 w 420352"/>
                      <a:gd name="connsiteY101" fmla="*/ 138647 h 401225"/>
                      <a:gd name="connsiteX102" fmla="*/ 225928 w 420352"/>
                      <a:gd name="connsiteY102" fmla="*/ 150831 h 401225"/>
                      <a:gd name="connsiteX103" fmla="*/ 236183 w 420352"/>
                      <a:gd name="connsiteY103" fmla="*/ 189357 h 401225"/>
                      <a:gd name="connsiteX104" fmla="*/ 233368 w 420352"/>
                      <a:gd name="connsiteY104" fmla="*/ 185384 h 401225"/>
                      <a:gd name="connsiteX105" fmla="*/ 226063 w 420352"/>
                      <a:gd name="connsiteY105" fmla="*/ 98060 h 401225"/>
                      <a:gd name="connsiteX106" fmla="*/ 219689 w 420352"/>
                      <a:gd name="connsiteY106" fmla="*/ 91216 h 401225"/>
                      <a:gd name="connsiteX107" fmla="*/ 225481 w 420352"/>
                      <a:gd name="connsiteY107" fmla="*/ 85387 h 401225"/>
                      <a:gd name="connsiteX108" fmla="*/ 230063 w 420352"/>
                      <a:gd name="connsiteY108" fmla="*/ 94686 h 401225"/>
                      <a:gd name="connsiteX109" fmla="*/ 225967 w 420352"/>
                      <a:gd name="connsiteY109" fmla="*/ 101018 h 401225"/>
                      <a:gd name="connsiteX110" fmla="*/ 226063 w 420352"/>
                      <a:gd name="connsiteY110" fmla="*/ 98060 h 401225"/>
                      <a:gd name="connsiteX111" fmla="*/ 190792 w 420352"/>
                      <a:gd name="connsiteY111" fmla="*/ 83504 h 401225"/>
                      <a:gd name="connsiteX112" fmla="*/ 197124 w 420352"/>
                      <a:gd name="connsiteY112" fmla="*/ 91953 h 401225"/>
                      <a:gd name="connsiteX113" fmla="*/ 203330 w 420352"/>
                      <a:gd name="connsiteY113" fmla="*/ 98543 h 401225"/>
                      <a:gd name="connsiteX114" fmla="*/ 205986 w 420352"/>
                      <a:gd name="connsiteY114" fmla="*/ 96641 h 401225"/>
                      <a:gd name="connsiteX115" fmla="*/ 221938 w 420352"/>
                      <a:gd name="connsiteY115" fmla="*/ 76200 h 401225"/>
                      <a:gd name="connsiteX116" fmla="*/ 224055 w 420352"/>
                      <a:gd name="connsiteY116" fmla="*/ 82353 h 401225"/>
                      <a:gd name="connsiteX117" fmla="*/ 223056 w 420352"/>
                      <a:gd name="connsiteY117" fmla="*/ 83164 h 401225"/>
                      <a:gd name="connsiteX118" fmla="*/ 215950 w 420352"/>
                      <a:gd name="connsiteY118" fmla="*/ 92473 h 401225"/>
                      <a:gd name="connsiteX119" fmla="*/ 200846 w 420352"/>
                      <a:gd name="connsiteY119" fmla="*/ 100455 h 401225"/>
                      <a:gd name="connsiteX120" fmla="*/ 188242 w 420352"/>
                      <a:gd name="connsiteY120" fmla="*/ 90627 h 401225"/>
                      <a:gd name="connsiteX121" fmla="*/ 187726 w 420352"/>
                      <a:gd name="connsiteY121" fmla="*/ 90064 h 401225"/>
                      <a:gd name="connsiteX122" fmla="*/ 178360 w 420352"/>
                      <a:gd name="connsiteY122" fmla="*/ 81668 h 401225"/>
                      <a:gd name="connsiteX123" fmla="*/ 182363 w 420352"/>
                      <a:gd name="connsiteY123" fmla="*/ 74864 h 401225"/>
                      <a:gd name="connsiteX124" fmla="*/ 190792 w 420352"/>
                      <a:gd name="connsiteY124" fmla="*/ 83504 h 401225"/>
                      <a:gd name="connsiteX125" fmla="*/ 122139 w 420352"/>
                      <a:gd name="connsiteY125" fmla="*/ 57334 h 401225"/>
                      <a:gd name="connsiteX126" fmla="*/ 128332 w 420352"/>
                      <a:gd name="connsiteY126" fmla="*/ 48085 h 401225"/>
                      <a:gd name="connsiteX127" fmla="*/ 132871 w 420352"/>
                      <a:gd name="connsiteY127" fmla="*/ 42269 h 401225"/>
                      <a:gd name="connsiteX128" fmla="*/ 178668 w 420352"/>
                      <a:gd name="connsiteY128" fmla="*/ 72082 h 401225"/>
                      <a:gd name="connsiteX129" fmla="*/ 159041 w 420352"/>
                      <a:gd name="connsiteY129" fmla="*/ 100640 h 401225"/>
                      <a:gd name="connsiteX130" fmla="*/ 121636 w 420352"/>
                      <a:gd name="connsiteY130" fmla="*/ 66613 h 401225"/>
                      <a:gd name="connsiteX131" fmla="*/ 119717 w 420352"/>
                      <a:gd name="connsiteY131" fmla="*/ 64440 h 401225"/>
                      <a:gd name="connsiteX132" fmla="*/ 119684 w 420352"/>
                      <a:gd name="connsiteY132" fmla="*/ 63613 h 401225"/>
                      <a:gd name="connsiteX133" fmla="*/ 122139 w 420352"/>
                      <a:gd name="connsiteY133" fmla="*/ 57334 h 401225"/>
                      <a:gd name="connsiteX134" fmla="*/ 7609 w 420352"/>
                      <a:gd name="connsiteY134" fmla="*/ 183519 h 401225"/>
                      <a:gd name="connsiteX135" fmla="*/ 30306 w 420352"/>
                      <a:gd name="connsiteY135" fmla="*/ 109086 h 401225"/>
                      <a:gd name="connsiteX136" fmla="*/ 114451 w 420352"/>
                      <a:gd name="connsiteY136" fmla="*/ 67596 h 401225"/>
                      <a:gd name="connsiteX137" fmla="*/ 159398 w 420352"/>
                      <a:gd name="connsiteY137" fmla="*/ 107052 h 401225"/>
                      <a:gd name="connsiteX138" fmla="*/ 162660 w 420352"/>
                      <a:gd name="connsiteY138" fmla="*/ 105725 h 401225"/>
                      <a:gd name="connsiteX139" fmla="*/ 167635 w 420352"/>
                      <a:gd name="connsiteY139" fmla="*/ 97719 h 401225"/>
                      <a:gd name="connsiteX140" fmla="*/ 176253 w 420352"/>
                      <a:gd name="connsiteY140" fmla="*/ 103112 h 401225"/>
                      <a:gd name="connsiteX141" fmla="*/ 176997 w 420352"/>
                      <a:gd name="connsiteY141" fmla="*/ 103409 h 401225"/>
                      <a:gd name="connsiteX142" fmla="*/ 177189 w 420352"/>
                      <a:gd name="connsiteY142" fmla="*/ 104958 h 401225"/>
                      <a:gd name="connsiteX143" fmla="*/ 187438 w 420352"/>
                      <a:gd name="connsiteY143" fmla="*/ 117773 h 401225"/>
                      <a:gd name="connsiteX144" fmla="*/ 195195 w 420352"/>
                      <a:gd name="connsiteY144" fmla="*/ 127714 h 401225"/>
                      <a:gd name="connsiteX145" fmla="*/ 195261 w 420352"/>
                      <a:gd name="connsiteY145" fmla="*/ 130043 h 401225"/>
                      <a:gd name="connsiteX146" fmla="*/ 194964 w 420352"/>
                      <a:gd name="connsiteY146" fmla="*/ 130834 h 401225"/>
                      <a:gd name="connsiteX147" fmla="*/ 195926 w 420352"/>
                      <a:gd name="connsiteY147" fmla="*/ 145049 h 401225"/>
                      <a:gd name="connsiteX148" fmla="*/ 196998 w 420352"/>
                      <a:gd name="connsiteY148" fmla="*/ 158936 h 401225"/>
                      <a:gd name="connsiteX149" fmla="*/ 196988 w 420352"/>
                      <a:gd name="connsiteY149" fmla="*/ 274812 h 401225"/>
                      <a:gd name="connsiteX150" fmla="*/ 152091 w 420352"/>
                      <a:gd name="connsiteY150" fmla="*/ 269509 h 401225"/>
                      <a:gd name="connsiteX151" fmla="*/ 148399 w 420352"/>
                      <a:gd name="connsiteY151" fmla="*/ 264534 h 401225"/>
                      <a:gd name="connsiteX152" fmla="*/ 142193 w 420352"/>
                      <a:gd name="connsiteY152" fmla="*/ 257339 h 401225"/>
                      <a:gd name="connsiteX153" fmla="*/ 123644 w 420352"/>
                      <a:gd name="connsiteY153" fmla="*/ 233769 h 401225"/>
                      <a:gd name="connsiteX154" fmla="*/ 106670 w 420352"/>
                      <a:gd name="connsiteY154" fmla="*/ 214952 h 401225"/>
                      <a:gd name="connsiteX155" fmla="*/ 104596 w 420352"/>
                      <a:gd name="connsiteY155" fmla="*/ 205782 h 401225"/>
                      <a:gd name="connsiteX156" fmla="*/ 101152 w 420352"/>
                      <a:gd name="connsiteY156" fmla="*/ 186519 h 401225"/>
                      <a:gd name="connsiteX157" fmla="*/ 92952 w 420352"/>
                      <a:gd name="connsiteY157" fmla="*/ 158807 h 401225"/>
                      <a:gd name="connsiteX158" fmla="*/ 92224 w 420352"/>
                      <a:gd name="connsiteY158" fmla="*/ 159115 h 401225"/>
                      <a:gd name="connsiteX159" fmla="*/ 97556 w 420352"/>
                      <a:gd name="connsiteY159" fmla="*/ 187779 h 401225"/>
                      <a:gd name="connsiteX160" fmla="*/ 101195 w 420352"/>
                      <a:gd name="connsiteY160" fmla="*/ 211270 h 401225"/>
                      <a:gd name="connsiteX161" fmla="*/ 66249 w 420352"/>
                      <a:gd name="connsiteY161" fmla="*/ 197998 h 401225"/>
                      <a:gd name="connsiteX162" fmla="*/ 52378 w 420352"/>
                      <a:gd name="connsiteY162" fmla="*/ 201415 h 401225"/>
                      <a:gd name="connsiteX163" fmla="*/ 52606 w 420352"/>
                      <a:gd name="connsiteY163" fmla="*/ 202163 h 401225"/>
                      <a:gd name="connsiteX164" fmla="*/ 66331 w 420352"/>
                      <a:gd name="connsiteY164" fmla="*/ 214783 h 401225"/>
                      <a:gd name="connsiteX165" fmla="*/ 46979 w 420352"/>
                      <a:gd name="connsiteY165" fmla="*/ 218204 h 401225"/>
                      <a:gd name="connsiteX166" fmla="*/ 46301 w 420352"/>
                      <a:gd name="connsiteY166" fmla="*/ 233203 h 401225"/>
                      <a:gd name="connsiteX167" fmla="*/ 37941 w 420352"/>
                      <a:gd name="connsiteY167" fmla="*/ 240259 h 401225"/>
                      <a:gd name="connsiteX168" fmla="*/ 50280 w 420352"/>
                      <a:gd name="connsiteY168" fmla="*/ 247044 h 401225"/>
                      <a:gd name="connsiteX169" fmla="*/ 61283 w 420352"/>
                      <a:gd name="connsiteY169" fmla="*/ 245198 h 401225"/>
                      <a:gd name="connsiteX170" fmla="*/ 73702 w 420352"/>
                      <a:gd name="connsiteY170" fmla="*/ 246836 h 401225"/>
                      <a:gd name="connsiteX171" fmla="*/ 59255 w 420352"/>
                      <a:gd name="connsiteY171" fmla="*/ 248440 h 401225"/>
                      <a:gd name="connsiteX172" fmla="*/ 59606 w 420352"/>
                      <a:gd name="connsiteY172" fmla="*/ 249380 h 401225"/>
                      <a:gd name="connsiteX173" fmla="*/ 61525 w 420352"/>
                      <a:gd name="connsiteY173" fmla="*/ 258808 h 401225"/>
                      <a:gd name="connsiteX174" fmla="*/ 76586 w 420352"/>
                      <a:gd name="connsiteY174" fmla="*/ 264398 h 401225"/>
                      <a:gd name="connsiteX175" fmla="*/ 85475 w 420352"/>
                      <a:gd name="connsiteY175" fmla="*/ 265566 h 401225"/>
                      <a:gd name="connsiteX176" fmla="*/ 90461 w 420352"/>
                      <a:gd name="connsiteY176" fmla="*/ 267756 h 401225"/>
                      <a:gd name="connsiteX177" fmla="*/ 19115 w 420352"/>
                      <a:gd name="connsiteY177" fmla="*/ 303461 h 401225"/>
                      <a:gd name="connsiteX178" fmla="*/ 7609 w 420352"/>
                      <a:gd name="connsiteY178" fmla="*/ 183519 h 401225"/>
                      <a:gd name="connsiteX179" fmla="*/ 101946 w 420352"/>
                      <a:gd name="connsiteY179" fmla="*/ 268239 h 401225"/>
                      <a:gd name="connsiteX180" fmla="*/ 84370 w 420352"/>
                      <a:gd name="connsiteY180" fmla="*/ 260257 h 401225"/>
                      <a:gd name="connsiteX181" fmla="*/ 68316 w 420352"/>
                      <a:gd name="connsiteY181" fmla="*/ 257792 h 401225"/>
                      <a:gd name="connsiteX182" fmla="*/ 60903 w 420352"/>
                      <a:gd name="connsiteY182" fmla="*/ 249687 h 401225"/>
                      <a:gd name="connsiteX183" fmla="*/ 82210 w 420352"/>
                      <a:gd name="connsiteY183" fmla="*/ 251183 h 401225"/>
                      <a:gd name="connsiteX184" fmla="*/ 94301 w 420352"/>
                      <a:gd name="connsiteY184" fmla="*/ 253323 h 401225"/>
                      <a:gd name="connsiteX185" fmla="*/ 105278 w 420352"/>
                      <a:gd name="connsiteY185" fmla="*/ 256753 h 401225"/>
                      <a:gd name="connsiteX186" fmla="*/ 106555 w 420352"/>
                      <a:gd name="connsiteY186" fmla="*/ 253723 h 401225"/>
                      <a:gd name="connsiteX187" fmla="*/ 95357 w 420352"/>
                      <a:gd name="connsiteY187" fmla="*/ 249499 h 401225"/>
                      <a:gd name="connsiteX188" fmla="*/ 85105 w 420352"/>
                      <a:gd name="connsiteY188" fmla="*/ 247659 h 401225"/>
                      <a:gd name="connsiteX189" fmla="*/ 75223 w 420352"/>
                      <a:gd name="connsiteY189" fmla="*/ 242575 h 401225"/>
                      <a:gd name="connsiteX190" fmla="*/ 61065 w 420352"/>
                      <a:gd name="connsiteY190" fmla="*/ 240881 h 401225"/>
                      <a:gd name="connsiteX191" fmla="*/ 51673 w 420352"/>
                      <a:gd name="connsiteY191" fmla="*/ 242697 h 401225"/>
                      <a:gd name="connsiteX192" fmla="*/ 42599 w 420352"/>
                      <a:gd name="connsiteY192" fmla="*/ 242052 h 401225"/>
                      <a:gd name="connsiteX193" fmla="*/ 51005 w 420352"/>
                      <a:gd name="connsiteY193" fmla="*/ 233914 h 401225"/>
                      <a:gd name="connsiteX194" fmla="*/ 72170 w 420352"/>
                      <a:gd name="connsiteY194" fmla="*/ 232320 h 401225"/>
                      <a:gd name="connsiteX195" fmla="*/ 79289 w 420352"/>
                      <a:gd name="connsiteY195" fmla="*/ 232459 h 401225"/>
                      <a:gd name="connsiteX196" fmla="*/ 93501 w 420352"/>
                      <a:gd name="connsiteY196" fmla="*/ 240226 h 401225"/>
                      <a:gd name="connsiteX197" fmla="*/ 94758 w 420352"/>
                      <a:gd name="connsiteY197" fmla="*/ 237249 h 401225"/>
                      <a:gd name="connsiteX198" fmla="*/ 73748 w 420352"/>
                      <a:gd name="connsiteY198" fmla="*/ 227923 h 401225"/>
                      <a:gd name="connsiteX199" fmla="*/ 58190 w 420352"/>
                      <a:gd name="connsiteY199" fmla="*/ 229984 h 401225"/>
                      <a:gd name="connsiteX200" fmla="*/ 43343 w 420352"/>
                      <a:gd name="connsiteY200" fmla="*/ 228211 h 401225"/>
                      <a:gd name="connsiteX201" fmla="*/ 39638 w 420352"/>
                      <a:gd name="connsiteY201" fmla="*/ 224867 h 401225"/>
                      <a:gd name="connsiteX202" fmla="*/ 47730 w 420352"/>
                      <a:gd name="connsiteY202" fmla="*/ 221939 h 401225"/>
                      <a:gd name="connsiteX203" fmla="*/ 57250 w 420352"/>
                      <a:gd name="connsiteY203" fmla="*/ 220258 h 401225"/>
                      <a:gd name="connsiteX204" fmla="*/ 89160 w 420352"/>
                      <a:gd name="connsiteY204" fmla="*/ 219018 h 401225"/>
                      <a:gd name="connsiteX205" fmla="*/ 101589 w 420352"/>
                      <a:gd name="connsiteY205" fmla="*/ 227900 h 401225"/>
                      <a:gd name="connsiteX206" fmla="*/ 102787 w 420352"/>
                      <a:gd name="connsiteY206" fmla="*/ 225849 h 401225"/>
                      <a:gd name="connsiteX207" fmla="*/ 78737 w 420352"/>
                      <a:gd name="connsiteY207" fmla="*/ 213556 h 401225"/>
                      <a:gd name="connsiteX208" fmla="*/ 77850 w 420352"/>
                      <a:gd name="connsiteY208" fmla="*/ 212812 h 401225"/>
                      <a:gd name="connsiteX209" fmla="*/ 72130 w 420352"/>
                      <a:gd name="connsiteY209" fmla="*/ 211733 h 401225"/>
                      <a:gd name="connsiteX210" fmla="*/ 53906 w 420352"/>
                      <a:gd name="connsiteY210" fmla="*/ 201809 h 401225"/>
                      <a:gd name="connsiteX211" fmla="*/ 66249 w 420352"/>
                      <a:gd name="connsiteY211" fmla="*/ 201564 h 401225"/>
                      <a:gd name="connsiteX212" fmla="*/ 79822 w 420352"/>
                      <a:gd name="connsiteY212" fmla="*/ 202844 h 401225"/>
                      <a:gd name="connsiteX213" fmla="*/ 89974 w 420352"/>
                      <a:gd name="connsiteY213" fmla="*/ 208220 h 401225"/>
                      <a:gd name="connsiteX214" fmla="*/ 100851 w 420352"/>
                      <a:gd name="connsiteY214" fmla="*/ 216024 h 401225"/>
                      <a:gd name="connsiteX215" fmla="*/ 119350 w 420352"/>
                      <a:gd name="connsiteY215" fmla="*/ 235185 h 401225"/>
                      <a:gd name="connsiteX216" fmla="*/ 145686 w 420352"/>
                      <a:gd name="connsiteY216" fmla="*/ 268950 h 401225"/>
                      <a:gd name="connsiteX217" fmla="*/ 101946 w 420352"/>
                      <a:gd name="connsiteY217" fmla="*/ 268239 h 401225"/>
                      <a:gd name="connsiteX218" fmla="*/ 20206 w 420352"/>
                      <a:gd name="connsiteY218" fmla="*/ 306342 h 401225"/>
                      <a:gd name="connsiteX219" fmla="*/ 92608 w 420352"/>
                      <a:gd name="connsiteY219" fmla="*/ 272047 h 401225"/>
                      <a:gd name="connsiteX220" fmla="*/ 93967 w 420352"/>
                      <a:gd name="connsiteY220" fmla="*/ 271627 h 401225"/>
                      <a:gd name="connsiteX221" fmla="*/ 97755 w 420352"/>
                      <a:gd name="connsiteY221" fmla="*/ 271845 h 401225"/>
                      <a:gd name="connsiteX222" fmla="*/ 102429 w 420352"/>
                      <a:gd name="connsiteY222" fmla="*/ 273790 h 401225"/>
                      <a:gd name="connsiteX223" fmla="*/ 71826 w 420352"/>
                      <a:gd name="connsiteY223" fmla="*/ 338857 h 401225"/>
                      <a:gd name="connsiteX224" fmla="*/ 70615 w 420352"/>
                      <a:gd name="connsiteY224" fmla="*/ 358249 h 401225"/>
                      <a:gd name="connsiteX225" fmla="*/ 20206 w 420352"/>
                      <a:gd name="connsiteY225" fmla="*/ 306342 h 401225"/>
                      <a:gd name="connsiteX226" fmla="*/ 95840 w 420352"/>
                      <a:gd name="connsiteY226" fmla="*/ 365686 h 401225"/>
                      <a:gd name="connsiteX227" fmla="*/ 76977 w 420352"/>
                      <a:gd name="connsiteY227" fmla="*/ 360688 h 401225"/>
                      <a:gd name="connsiteX228" fmla="*/ 76156 w 420352"/>
                      <a:gd name="connsiteY228" fmla="*/ 351349 h 401225"/>
                      <a:gd name="connsiteX229" fmla="*/ 77360 w 420352"/>
                      <a:gd name="connsiteY229" fmla="*/ 339512 h 401225"/>
                      <a:gd name="connsiteX230" fmla="*/ 108238 w 420352"/>
                      <a:gd name="connsiteY230" fmla="*/ 272378 h 401225"/>
                      <a:gd name="connsiteX231" fmla="*/ 133330 w 420352"/>
                      <a:gd name="connsiteY231" fmla="*/ 272900 h 401225"/>
                      <a:gd name="connsiteX232" fmla="*/ 220582 w 420352"/>
                      <a:gd name="connsiteY232" fmla="*/ 280122 h 401225"/>
                      <a:gd name="connsiteX233" fmla="*/ 270987 w 420352"/>
                      <a:gd name="connsiteY233" fmla="*/ 273029 h 401225"/>
                      <a:gd name="connsiteX234" fmla="*/ 284991 w 420352"/>
                      <a:gd name="connsiteY234" fmla="*/ 269427 h 401225"/>
                      <a:gd name="connsiteX235" fmla="*/ 288524 w 420352"/>
                      <a:gd name="connsiteY235" fmla="*/ 271736 h 401225"/>
                      <a:gd name="connsiteX236" fmla="*/ 299196 w 420352"/>
                      <a:gd name="connsiteY236" fmla="*/ 292276 h 401225"/>
                      <a:gd name="connsiteX237" fmla="*/ 298779 w 420352"/>
                      <a:gd name="connsiteY237" fmla="*/ 293814 h 401225"/>
                      <a:gd name="connsiteX238" fmla="*/ 290085 w 420352"/>
                      <a:gd name="connsiteY238" fmla="*/ 313914 h 401225"/>
                      <a:gd name="connsiteX239" fmla="*/ 95840 w 420352"/>
                      <a:gd name="connsiteY239" fmla="*/ 365686 h 401225"/>
                      <a:gd name="connsiteX240" fmla="*/ 297489 w 420352"/>
                      <a:gd name="connsiteY240" fmla="*/ 263601 h 401225"/>
                      <a:gd name="connsiteX241" fmla="*/ 298537 w 420352"/>
                      <a:gd name="connsiteY241" fmla="*/ 261927 h 401225"/>
                      <a:gd name="connsiteX242" fmla="*/ 324880 w 420352"/>
                      <a:gd name="connsiteY242" fmla="*/ 275133 h 401225"/>
                      <a:gd name="connsiteX243" fmla="*/ 326124 w 420352"/>
                      <a:gd name="connsiteY243" fmla="*/ 280168 h 401225"/>
                      <a:gd name="connsiteX244" fmla="*/ 326666 w 420352"/>
                      <a:gd name="connsiteY244" fmla="*/ 285190 h 401225"/>
                      <a:gd name="connsiteX245" fmla="*/ 328936 w 420352"/>
                      <a:gd name="connsiteY245" fmla="*/ 285481 h 401225"/>
                      <a:gd name="connsiteX246" fmla="*/ 328750 w 420352"/>
                      <a:gd name="connsiteY246" fmla="*/ 273549 h 401225"/>
                      <a:gd name="connsiteX247" fmla="*/ 313917 w 420352"/>
                      <a:gd name="connsiteY247" fmla="*/ 260313 h 401225"/>
                      <a:gd name="connsiteX248" fmla="*/ 329505 w 420352"/>
                      <a:gd name="connsiteY248" fmla="*/ 260171 h 401225"/>
                      <a:gd name="connsiteX249" fmla="*/ 338208 w 420352"/>
                      <a:gd name="connsiteY249" fmla="*/ 265781 h 401225"/>
                      <a:gd name="connsiteX250" fmla="*/ 335247 w 420352"/>
                      <a:gd name="connsiteY250" fmla="*/ 266582 h 401225"/>
                      <a:gd name="connsiteX251" fmla="*/ 341936 w 420352"/>
                      <a:gd name="connsiteY251" fmla="*/ 269053 h 401225"/>
                      <a:gd name="connsiteX252" fmla="*/ 349436 w 420352"/>
                      <a:gd name="connsiteY252" fmla="*/ 272649 h 401225"/>
                      <a:gd name="connsiteX253" fmla="*/ 352175 w 420352"/>
                      <a:gd name="connsiteY253" fmla="*/ 283370 h 401225"/>
                      <a:gd name="connsiteX254" fmla="*/ 354296 w 420352"/>
                      <a:gd name="connsiteY254" fmla="*/ 291178 h 401225"/>
                      <a:gd name="connsiteX255" fmla="*/ 354124 w 420352"/>
                      <a:gd name="connsiteY255" fmla="*/ 291260 h 401225"/>
                      <a:gd name="connsiteX256" fmla="*/ 342049 w 420352"/>
                      <a:gd name="connsiteY256" fmla="*/ 297834 h 401225"/>
                      <a:gd name="connsiteX257" fmla="*/ 331152 w 420352"/>
                      <a:gd name="connsiteY257" fmla="*/ 306365 h 401225"/>
                      <a:gd name="connsiteX258" fmla="*/ 320900 w 420352"/>
                      <a:gd name="connsiteY258" fmla="*/ 310930 h 401225"/>
                      <a:gd name="connsiteX259" fmla="*/ 324503 w 420352"/>
                      <a:gd name="connsiteY259" fmla="*/ 303560 h 401225"/>
                      <a:gd name="connsiteX260" fmla="*/ 325551 w 420352"/>
                      <a:gd name="connsiteY260" fmla="*/ 303262 h 401225"/>
                      <a:gd name="connsiteX261" fmla="*/ 327219 w 420352"/>
                      <a:gd name="connsiteY261" fmla="*/ 287770 h 401225"/>
                      <a:gd name="connsiteX262" fmla="*/ 324929 w 420352"/>
                      <a:gd name="connsiteY262" fmla="*/ 289537 h 401225"/>
                      <a:gd name="connsiteX263" fmla="*/ 325532 w 420352"/>
                      <a:gd name="connsiteY263" fmla="*/ 300116 h 401225"/>
                      <a:gd name="connsiteX264" fmla="*/ 311293 w 420352"/>
                      <a:gd name="connsiteY264" fmla="*/ 300490 h 401225"/>
                      <a:gd name="connsiteX265" fmla="*/ 311125 w 420352"/>
                      <a:gd name="connsiteY265" fmla="*/ 290367 h 401225"/>
                      <a:gd name="connsiteX266" fmla="*/ 310493 w 420352"/>
                      <a:gd name="connsiteY266" fmla="*/ 295865 h 401225"/>
                      <a:gd name="connsiteX267" fmla="*/ 309312 w 420352"/>
                      <a:gd name="connsiteY267" fmla="*/ 293923 h 401225"/>
                      <a:gd name="connsiteX268" fmla="*/ 308746 w 420352"/>
                      <a:gd name="connsiteY268" fmla="*/ 293229 h 401225"/>
                      <a:gd name="connsiteX269" fmla="*/ 301799 w 420352"/>
                      <a:gd name="connsiteY269" fmla="*/ 289305 h 401225"/>
                      <a:gd name="connsiteX270" fmla="*/ 291240 w 420352"/>
                      <a:gd name="connsiteY270" fmla="*/ 275190 h 401225"/>
                      <a:gd name="connsiteX271" fmla="*/ 293767 w 420352"/>
                      <a:gd name="connsiteY271" fmla="*/ 266602 h 401225"/>
                      <a:gd name="connsiteX272" fmla="*/ 295845 w 420352"/>
                      <a:gd name="connsiteY272" fmla="*/ 263909 h 401225"/>
                      <a:gd name="connsiteX273" fmla="*/ 297489 w 420352"/>
                      <a:gd name="connsiteY273" fmla="*/ 263601 h 401225"/>
                      <a:gd name="connsiteX274" fmla="*/ 249068 w 420352"/>
                      <a:gd name="connsiteY274" fmla="*/ 363490 h 401225"/>
                      <a:gd name="connsiteX275" fmla="*/ 248988 w 420352"/>
                      <a:gd name="connsiteY275" fmla="*/ 373192 h 401225"/>
                      <a:gd name="connsiteX276" fmla="*/ 237582 w 420352"/>
                      <a:gd name="connsiteY276" fmla="*/ 386474 h 401225"/>
                      <a:gd name="connsiteX277" fmla="*/ 230784 w 420352"/>
                      <a:gd name="connsiteY277" fmla="*/ 393616 h 401225"/>
                      <a:gd name="connsiteX278" fmla="*/ 222408 w 420352"/>
                      <a:gd name="connsiteY278" fmla="*/ 394668 h 401225"/>
                      <a:gd name="connsiteX279" fmla="*/ 203968 w 420352"/>
                      <a:gd name="connsiteY279" fmla="*/ 381562 h 401225"/>
                      <a:gd name="connsiteX280" fmla="*/ 196876 w 420352"/>
                      <a:gd name="connsiteY280" fmla="*/ 376160 h 401225"/>
                      <a:gd name="connsiteX281" fmla="*/ 196611 w 420352"/>
                      <a:gd name="connsiteY281" fmla="*/ 370761 h 401225"/>
                      <a:gd name="connsiteX282" fmla="*/ 196485 w 420352"/>
                      <a:gd name="connsiteY282" fmla="*/ 361157 h 401225"/>
                      <a:gd name="connsiteX283" fmla="*/ 219470 w 420352"/>
                      <a:gd name="connsiteY283" fmla="*/ 353205 h 401225"/>
                      <a:gd name="connsiteX284" fmla="*/ 221286 w 420352"/>
                      <a:gd name="connsiteY284" fmla="*/ 354753 h 401225"/>
                      <a:gd name="connsiteX285" fmla="*/ 249230 w 420352"/>
                      <a:gd name="connsiteY285" fmla="*/ 362590 h 401225"/>
                      <a:gd name="connsiteX286" fmla="*/ 249068 w 420352"/>
                      <a:gd name="connsiteY286" fmla="*/ 363490 h 401225"/>
                      <a:gd name="connsiteX287" fmla="*/ 324926 w 420352"/>
                      <a:gd name="connsiteY287" fmla="*/ 367181 h 401225"/>
                      <a:gd name="connsiteX288" fmla="*/ 227502 w 420352"/>
                      <a:gd name="connsiteY288" fmla="*/ 350145 h 401225"/>
                      <a:gd name="connsiteX289" fmla="*/ 294442 w 420352"/>
                      <a:gd name="connsiteY289" fmla="*/ 318757 h 401225"/>
                      <a:gd name="connsiteX290" fmla="*/ 295510 w 420352"/>
                      <a:gd name="connsiteY290" fmla="*/ 317735 h 401225"/>
                      <a:gd name="connsiteX291" fmla="*/ 307466 w 420352"/>
                      <a:gd name="connsiteY291" fmla="*/ 317153 h 401225"/>
                      <a:gd name="connsiteX292" fmla="*/ 324830 w 420352"/>
                      <a:gd name="connsiteY292" fmla="*/ 326177 h 401225"/>
                      <a:gd name="connsiteX293" fmla="*/ 368752 w 420352"/>
                      <a:gd name="connsiteY293" fmla="*/ 365653 h 401225"/>
                      <a:gd name="connsiteX294" fmla="*/ 324926 w 420352"/>
                      <a:gd name="connsiteY294" fmla="*/ 367181 h 401225"/>
                      <a:gd name="connsiteX295" fmla="*/ 393229 w 420352"/>
                      <a:gd name="connsiteY295" fmla="*/ 354068 h 401225"/>
                      <a:gd name="connsiteX296" fmla="*/ 374726 w 420352"/>
                      <a:gd name="connsiteY296" fmla="*/ 363982 h 401225"/>
                      <a:gd name="connsiteX297" fmla="*/ 312898 w 420352"/>
                      <a:gd name="connsiteY297" fmla="*/ 315879 h 401225"/>
                      <a:gd name="connsiteX298" fmla="*/ 349949 w 420352"/>
                      <a:gd name="connsiteY298" fmla="*/ 296844 h 401225"/>
                      <a:gd name="connsiteX299" fmla="*/ 361378 w 420352"/>
                      <a:gd name="connsiteY299" fmla="*/ 298799 h 401225"/>
                      <a:gd name="connsiteX300" fmla="*/ 396477 w 420352"/>
                      <a:gd name="connsiteY300" fmla="*/ 323858 h 401225"/>
                      <a:gd name="connsiteX301" fmla="*/ 405740 w 420352"/>
                      <a:gd name="connsiteY301" fmla="*/ 338566 h 401225"/>
                      <a:gd name="connsiteX302" fmla="*/ 393229 w 420352"/>
                      <a:gd name="connsiteY302" fmla="*/ 354068 h 401225"/>
                      <a:gd name="connsiteX303" fmla="*/ 409121 w 420352"/>
                      <a:gd name="connsiteY303" fmla="*/ 331011 h 401225"/>
                      <a:gd name="connsiteX304" fmla="*/ 387820 w 420352"/>
                      <a:gd name="connsiteY304" fmla="*/ 306153 h 401225"/>
                      <a:gd name="connsiteX305" fmla="*/ 358179 w 420352"/>
                      <a:gd name="connsiteY305" fmla="*/ 293669 h 401225"/>
                      <a:gd name="connsiteX306" fmla="*/ 355543 w 420352"/>
                      <a:gd name="connsiteY306" fmla="*/ 281498 h 401225"/>
                      <a:gd name="connsiteX307" fmla="*/ 351808 w 420352"/>
                      <a:gd name="connsiteY307" fmla="*/ 270284 h 401225"/>
                      <a:gd name="connsiteX308" fmla="*/ 342638 w 420352"/>
                      <a:gd name="connsiteY308" fmla="*/ 266334 h 401225"/>
                      <a:gd name="connsiteX309" fmla="*/ 342403 w 420352"/>
                      <a:gd name="connsiteY309" fmla="*/ 265622 h 401225"/>
                      <a:gd name="connsiteX310" fmla="*/ 334225 w 420352"/>
                      <a:gd name="connsiteY310" fmla="*/ 257944 h 401225"/>
                      <a:gd name="connsiteX311" fmla="*/ 308865 w 420352"/>
                      <a:gd name="connsiteY311" fmla="*/ 158794 h 401225"/>
                      <a:gd name="connsiteX312" fmla="*/ 307277 w 420352"/>
                      <a:gd name="connsiteY312" fmla="*/ 159230 h 401225"/>
                      <a:gd name="connsiteX313" fmla="*/ 330199 w 420352"/>
                      <a:gd name="connsiteY313" fmla="*/ 246895 h 401225"/>
                      <a:gd name="connsiteX314" fmla="*/ 330897 w 420352"/>
                      <a:gd name="connsiteY314" fmla="*/ 257081 h 401225"/>
                      <a:gd name="connsiteX315" fmla="*/ 319746 w 420352"/>
                      <a:gd name="connsiteY315" fmla="*/ 257187 h 401225"/>
                      <a:gd name="connsiteX316" fmla="*/ 310195 w 420352"/>
                      <a:gd name="connsiteY316" fmla="*/ 259112 h 401225"/>
                      <a:gd name="connsiteX317" fmla="*/ 297499 w 420352"/>
                      <a:gd name="connsiteY317" fmla="*/ 260717 h 401225"/>
                      <a:gd name="connsiteX318" fmla="*/ 275017 w 420352"/>
                      <a:gd name="connsiteY318" fmla="*/ 266889 h 401225"/>
                      <a:gd name="connsiteX319" fmla="*/ 254420 w 420352"/>
                      <a:gd name="connsiteY319" fmla="*/ 270674 h 401225"/>
                      <a:gd name="connsiteX320" fmla="*/ 246507 w 420352"/>
                      <a:gd name="connsiteY320" fmla="*/ 218429 h 401225"/>
                      <a:gd name="connsiteX321" fmla="*/ 232302 w 420352"/>
                      <a:gd name="connsiteY321" fmla="*/ 156276 h 401225"/>
                      <a:gd name="connsiteX322" fmla="*/ 226249 w 420352"/>
                      <a:gd name="connsiteY322" fmla="*/ 141046 h 401225"/>
                      <a:gd name="connsiteX323" fmla="*/ 222537 w 420352"/>
                      <a:gd name="connsiteY323" fmla="*/ 128716 h 401225"/>
                      <a:gd name="connsiteX324" fmla="*/ 219460 w 420352"/>
                      <a:gd name="connsiteY324" fmla="*/ 111336 h 401225"/>
                      <a:gd name="connsiteX325" fmla="*/ 224641 w 420352"/>
                      <a:gd name="connsiteY325" fmla="*/ 105212 h 401225"/>
                      <a:gd name="connsiteX326" fmla="*/ 232051 w 420352"/>
                      <a:gd name="connsiteY326" fmla="*/ 98520 h 401225"/>
                      <a:gd name="connsiteX327" fmla="*/ 244049 w 420352"/>
                      <a:gd name="connsiteY327" fmla="*/ 100419 h 401225"/>
                      <a:gd name="connsiteX328" fmla="*/ 250689 w 420352"/>
                      <a:gd name="connsiteY328" fmla="*/ 82823 h 401225"/>
                      <a:gd name="connsiteX329" fmla="*/ 249739 w 420352"/>
                      <a:gd name="connsiteY329" fmla="*/ 73196 h 401225"/>
                      <a:gd name="connsiteX330" fmla="*/ 260921 w 420352"/>
                      <a:gd name="connsiteY330" fmla="*/ 76763 h 401225"/>
                      <a:gd name="connsiteX331" fmla="*/ 325049 w 420352"/>
                      <a:gd name="connsiteY331" fmla="*/ 100399 h 401225"/>
                      <a:gd name="connsiteX332" fmla="*/ 347001 w 420352"/>
                      <a:gd name="connsiteY332" fmla="*/ 131819 h 401225"/>
                      <a:gd name="connsiteX333" fmla="*/ 405353 w 420352"/>
                      <a:gd name="connsiteY333" fmla="*/ 260366 h 401225"/>
                      <a:gd name="connsiteX334" fmla="*/ 409121 w 420352"/>
                      <a:gd name="connsiteY334" fmla="*/ 331011 h 4012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  <a:cxn ang="0">
                        <a:pos x="connsiteX282" y="connsiteY282"/>
                      </a:cxn>
                      <a:cxn ang="0">
                        <a:pos x="connsiteX283" y="connsiteY283"/>
                      </a:cxn>
                      <a:cxn ang="0">
                        <a:pos x="connsiteX284" y="connsiteY284"/>
                      </a:cxn>
                      <a:cxn ang="0">
                        <a:pos x="connsiteX285" y="connsiteY285"/>
                      </a:cxn>
                      <a:cxn ang="0">
                        <a:pos x="connsiteX286" y="connsiteY286"/>
                      </a:cxn>
                      <a:cxn ang="0">
                        <a:pos x="connsiteX287" y="connsiteY287"/>
                      </a:cxn>
                      <a:cxn ang="0">
                        <a:pos x="connsiteX288" y="connsiteY288"/>
                      </a:cxn>
                      <a:cxn ang="0">
                        <a:pos x="connsiteX289" y="connsiteY289"/>
                      </a:cxn>
                      <a:cxn ang="0">
                        <a:pos x="connsiteX290" y="connsiteY290"/>
                      </a:cxn>
                      <a:cxn ang="0">
                        <a:pos x="connsiteX291" y="connsiteY291"/>
                      </a:cxn>
                      <a:cxn ang="0">
                        <a:pos x="connsiteX292" y="connsiteY292"/>
                      </a:cxn>
                      <a:cxn ang="0">
                        <a:pos x="connsiteX293" y="connsiteY293"/>
                      </a:cxn>
                      <a:cxn ang="0">
                        <a:pos x="connsiteX294" y="connsiteY294"/>
                      </a:cxn>
                      <a:cxn ang="0">
                        <a:pos x="connsiteX295" y="connsiteY295"/>
                      </a:cxn>
                      <a:cxn ang="0">
                        <a:pos x="connsiteX296" y="connsiteY296"/>
                      </a:cxn>
                      <a:cxn ang="0">
                        <a:pos x="connsiteX297" y="connsiteY297"/>
                      </a:cxn>
                      <a:cxn ang="0">
                        <a:pos x="connsiteX298" y="connsiteY298"/>
                      </a:cxn>
                      <a:cxn ang="0">
                        <a:pos x="connsiteX299" y="connsiteY299"/>
                      </a:cxn>
                      <a:cxn ang="0">
                        <a:pos x="connsiteX300" y="connsiteY300"/>
                      </a:cxn>
                      <a:cxn ang="0">
                        <a:pos x="connsiteX301" y="connsiteY301"/>
                      </a:cxn>
                      <a:cxn ang="0">
                        <a:pos x="connsiteX302" y="connsiteY302"/>
                      </a:cxn>
                      <a:cxn ang="0">
                        <a:pos x="connsiteX303" y="connsiteY303"/>
                      </a:cxn>
                      <a:cxn ang="0">
                        <a:pos x="connsiteX304" y="connsiteY304"/>
                      </a:cxn>
                      <a:cxn ang="0">
                        <a:pos x="connsiteX305" y="connsiteY305"/>
                      </a:cxn>
                      <a:cxn ang="0">
                        <a:pos x="connsiteX306" y="connsiteY306"/>
                      </a:cxn>
                      <a:cxn ang="0">
                        <a:pos x="connsiteX307" y="connsiteY307"/>
                      </a:cxn>
                      <a:cxn ang="0">
                        <a:pos x="connsiteX308" y="connsiteY308"/>
                      </a:cxn>
                      <a:cxn ang="0">
                        <a:pos x="connsiteX309" y="connsiteY309"/>
                      </a:cxn>
                      <a:cxn ang="0">
                        <a:pos x="connsiteX310" y="connsiteY310"/>
                      </a:cxn>
                      <a:cxn ang="0">
                        <a:pos x="connsiteX311" y="connsiteY311"/>
                      </a:cxn>
                      <a:cxn ang="0">
                        <a:pos x="connsiteX312" y="connsiteY312"/>
                      </a:cxn>
                      <a:cxn ang="0">
                        <a:pos x="connsiteX313" y="connsiteY313"/>
                      </a:cxn>
                      <a:cxn ang="0">
                        <a:pos x="connsiteX314" y="connsiteY314"/>
                      </a:cxn>
                      <a:cxn ang="0">
                        <a:pos x="connsiteX315" y="connsiteY315"/>
                      </a:cxn>
                      <a:cxn ang="0">
                        <a:pos x="connsiteX316" y="connsiteY316"/>
                      </a:cxn>
                      <a:cxn ang="0">
                        <a:pos x="connsiteX317" y="connsiteY317"/>
                      </a:cxn>
                      <a:cxn ang="0">
                        <a:pos x="connsiteX318" y="connsiteY318"/>
                      </a:cxn>
                      <a:cxn ang="0">
                        <a:pos x="connsiteX319" y="connsiteY319"/>
                      </a:cxn>
                      <a:cxn ang="0">
                        <a:pos x="connsiteX320" y="connsiteY320"/>
                      </a:cxn>
                      <a:cxn ang="0">
                        <a:pos x="connsiteX321" y="connsiteY321"/>
                      </a:cxn>
                      <a:cxn ang="0">
                        <a:pos x="connsiteX322" y="connsiteY322"/>
                      </a:cxn>
                      <a:cxn ang="0">
                        <a:pos x="connsiteX323" y="connsiteY323"/>
                      </a:cxn>
                      <a:cxn ang="0">
                        <a:pos x="connsiteX324" y="connsiteY324"/>
                      </a:cxn>
                      <a:cxn ang="0">
                        <a:pos x="connsiteX325" y="connsiteY325"/>
                      </a:cxn>
                      <a:cxn ang="0">
                        <a:pos x="connsiteX326" y="connsiteY326"/>
                      </a:cxn>
                      <a:cxn ang="0">
                        <a:pos x="connsiteX327" y="connsiteY327"/>
                      </a:cxn>
                      <a:cxn ang="0">
                        <a:pos x="connsiteX328" y="connsiteY328"/>
                      </a:cxn>
                      <a:cxn ang="0">
                        <a:pos x="connsiteX329" y="connsiteY329"/>
                      </a:cxn>
                      <a:cxn ang="0">
                        <a:pos x="connsiteX330" y="connsiteY330"/>
                      </a:cxn>
                      <a:cxn ang="0">
                        <a:pos x="connsiteX331" y="connsiteY331"/>
                      </a:cxn>
                      <a:cxn ang="0">
                        <a:pos x="connsiteX332" y="connsiteY332"/>
                      </a:cxn>
                      <a:cxn ang="0">
                        <a:pos x="connsiteX333" y="connsiteY333"/>
                      </a:cxn>
                      <a:cxn ang="0">
                        <a:pos x="connsiteX334" y="connsiteY334"/>
                      </a:cxn>
                    </a:cxnLst>
                    <a:rect l="l" t="t" r="r" b="b"/>
                    <a:pathLst>
                      <a:path w="420352" h="401225">
                        <a:moveTo>
                          <a:pt x="414642" y="267892"/>
                        </a:moveTo>
                        <a:cubicBezTo>
                          <a:pt x="399812" y="223662"/>
                          <a:pt x="380549" y="180799"/>
                          <a:pt x="358715" y="139607"/>
                        </a:cubicBezTo>
                        <a:cubicBezTo>
                          <a:pt x="348979" y="122401"/>
                          <a:pt x="339220" y="104349"/>
                          <a:pt x="324380" y="90964"/>
                        </a:cubicBezTo>
                        <a:cubicBezTo>
                          <a:pt x="306986" y="77970"/>
                          <a:pt x="282923" y="73871"/>
                          <a:pt x="261870" y="70514"/>
                        </a:cubicBezTo>
                        <a:cubicBezTo>
                          <a:pt x="258215" y="70014"/>
                          <a:pt x="254258" y="67817"/>
                          <a:pt x="250355" y="66719"/>
                        </a:cubicBezTo>
                        <a:cubicBezTo>
                          <a:pt x="249008" y="66339"/>
                          <a:pt x="247927" y="66802"/>
                          <a:pt x="247235" y="67622"/>
                        </a:cubicBezTo>
                        <a:cubicBezTo>
                          <a:pt x="245340" y="63699"/>
                          <a:pt x="243285" y="59852"/>
                          <a:pt x="241545" y="55855"/>
                        </a:cubicBezTo>
                        <a:cubicBezTo>
                          <a:pt x="241019" y="54648"/>
                          <a:pt x="239279" y="54909"/>
                          <a:pt x="238684" y="55855"/>
                        </a:cubicBezTo>
                        <a:cubicBezTo>
                          <a:pt x="237903" y="57089"/>
                          <a:pt x="237030" y="58257"/>
                          <a:pt x="236084" y="59369"/>
                        </a:cubicBezTo>
                        <a:cubicBezTo>
                          <a:pt x="235974" y="56378"/>
                          <a:pt x="235776" y="53434"/>
                          <a:pt x="236127" y="50390"/>
                        </a:cubicBezTo>
                        <a:cubicBezTo>
                          <a:pt x="236510" y="47059"/>
                          <a:pt x="237576" y="43910"/>
                          <a:pt x="238766" y="40797"/>
                        </a:cubicBezTo>
                        <a:cubicBezTo>
                          <a:pt x="239395" y="39156"/>
                          <a:pt x="237245" y="37700"/>
                          <a:pt x="235855" y="38561"/>
                        </a:cubicBezTo>
                        <a:cubicBezTo>
                          <a:pt x="232382" y="40714"/>
                          <a:pt x="230777" y="44995"/>
                          <a:pt x="229752" y="48769"/>
                        </a:cubicBezTo>
                        <a:cubicBezTo>
                          <a:pt x="228687" y="52818"/>
                          <a:pt x="227042" y="61674"/>
                          <a:pt x="230609" y="64714"/>
                        </a:cubicBezTo>
                        <a:cubicBezTo>
                          <a:pt x="228177" y="66762"/>
                          <a:pt x="225594" y="68648"/>
                          <a:pt x="223073" y="70484"/>
                        </a:cubicBezTo>
                        <a:cubicBezTo>
                          <a:pt x="222378" y="71043"/>
                          <a:pt x="221270" y="71526"/>
                          <a:pt x="220952" y="72389"/>
                        </a:cubicBezTo>
                        <a:cubicBezTo>
                          <a:pt x="214561" y="78800"/>
                          <a:pt x="209883" y="87041"/>
                          <a:pt x="204762" y="94497"/>
                        </a:cubicBezTo>
                        <a:cubicBezTo>
                          <a:pt x="197551" y="86697"/>
                          <a:pt x="191791" y="77563"/>
                          <a:pt x="183316" y="71010"/>
                        </a:cubicBezTo>
                        <a:cubicBezTo>
                          <a:pt x="183008" y="70480"/>
                          <a:pt x="182439" y="70077"/>
                          <a:pt x="181824" y="69925"/>
                        </a:cubicBezTo>
                        <a:cubicBezTo>
                          <a:pt x="168836" y="60596"/>
                          <a:pt x="152577" y="56447"/>
                          <a:pt x="140380" y="45941"/>
                        </a:cubicBezTo>
                        <a:cubicBezTo>
                          <a:pt x="145726" y="41918"/>
                          <a:pt x="144512" y="-2946"/>
                          <a:pt x="134482" y="153"/>
                        </a:cubicBezTo>
                        <a:cubicBezTo>
                          <a:pt x="132014" y="858"/>
                          <a:pt x="131160" y="3448"/>
                          <a:pt x="132259" y="5618"/>
                        </a:cubicBezTo>
                        <a:cubicBezTo>
                          <a:pt x="137469" y="16859"/>
                          <a:pt x="135848" y="29523"/>
                          <a:pt x="135825" y="41511"/>
                        </a:cubicBezTo>
                        <a:cubicBezTo>
                          <a:pt x="135107" y="40724"/>
                          <a:pt x="134405" y="39914"/>
                          <a:pt x="133734" y="39073"/>
                        </a:cubicBezTo>
                        <a:cubicBezTo>
                          <a:pt x="133453" y="38501"/>
                          <a:pt x="132811" y="38216"/>
                          <a:pt x="132206" y="38355"/>
                        </a:cubicBezTo>
                        <a:cubicBezTo>
                          <a:pt x="128752" y="38944"/>
                          <a:pt x="125543" y="42752"/>
                          <a:pt x="123307" y="45289"/>
                        </a:cubicBezTo>
                        <a:cubicBezTo>
                          <a:pt x="119248" y="50026"/>
                          <a:pt x="115728" y="55177"/>
                          <a:pt x="113842" y="61241"/>
                        </a:cubicBezTo>
                        <a:cubicBezTo>
                          <a:pt x="78386" y="68863"/>
                          <a:pt x="38239" y="81966"/>
                          <a:pt x="18933" y="115011"/>
                        </a:cubicBezTo>
                        <a:cubicBezTo>
                          <a:pt x="10133" y="131111"/>
                          <a:pt x="5763" y="149514"/>
                          <a:pt x="3120" y="167540"/>
                        </a:cubicBezTo>
                        <a:cubicBezTo>
                          <a:pt x="-3635" y="218439"/>
                          <a:pt x="-2140" y="304030"/>
                          <a:pt x="35582" y="342500"/>
                        </a:cubicBezTo>
                        <a:cubicBezTo>
                          <a:pt x="33865" y="344551"/>
                          <a:pt x="34229" y="348729"/>
                          <a:pt x="34160" y="351091"/>
                        </a:cubicBezTo>
                        <a:cubicBezTo>
                          <a:pt x="33991" y="363966"/>
                          <a:pt x="34934" y="376934"/>
                          <a:pt x="37617" y="389544"/>
                        </a:cubicBezTo>
                        <a:cubicBezTo>
                          <a:pt x="38513" y="393782"/>
                          <a:pt x="44984" y="391986"/>
                          <a:pt x="44104" y="387754"/>
                        </a:cubicBezTo>
                        <a:cubicBezTo>
                          <a:pt x="41219" y="374291"/>
                          <a:pt x="41094" y="360668"/>
                          <a:pt x="40270" y="346966"/>
                        </a:cubicBezTo>
                        <a:cubicBezTo>
                          <a:pt x="81697" y="382729"/>
                          <a:pt x="143169" y="378052"/>
                          <a:pt x="192294" y="362461"/>
                        </a:cubicBezTo>
                        <a:cubicBezTo>
                          <a:pt x="191864" y="364800"/>
                          <a:pt x="191791" y="367198"/>
                          <a:pt x="191589" y="369567"/>
                        </a:cubicBezTo>
                        <a:cubicBezTo>
                          <a:pt x="191583" y="369659"/>
                          <a:pt x="191497" y="370718"/>
                          <a:pt x="191477" y="370923"/>
                        </a:cubicBezTo>
                        <a:cubicBezTo>
                          <a:pt x="190944" y="377049"/>
                          <a:pt x="191163" y="379352"/>
                          <a:pt x="196856" y="383011"/>
                        </a:cubicBezTo>
                        <a:cubicBezTo>
                          <a:pt x="203671" y="388092"/>
                          <a:pt x="210151" y="394017"/>
                          <a:pt x="217538" y="398264"/>
                        </a:cubicBezTo>
                        <a:cubicBezTo>
                          <a:pt x="220846" y="400167"/>
                          <a:pt x="224459" y="401847"/>
                          <a:pt x="228349" y="401000"/>
                        </a:cubicBezTo>
                        <a:cubicBezTo>
                          <a:pt x="231985" y="400206"/>
                          <a:pt x="234906" y="397487"/>
                          <a:pt x="237374" y="394857"/>
                        </a:cubicBezTo>
                        <a:cubicBezTo>
                          <a:pt x="242756" y="389121"/>
                          <a:pt x="248287" y="383345"/>
                          <a:pt x="252793" y="376874"/>
                        </a:cubicBezTo>
                        <a:cubicBezTo>
                          <a:pt x="254483" y="374446"/>
                          <a:pt x="254275" y="372769"/>
                          <a:pt x="254248" y="369937"/>
                        </a:cubicBezTo>
                        <a:cubicBezTo>
                          <a:pt x="254232" y="367836"/>
                          <a:pt x="254195" y="365736"/>
                          <a:pt x="254195" y="363635"/>
                        </a:cubicBezTo>
                        <a:cubicBezTo>
                          <a:pt x="275166" y="367793"/>
                          <a:pt x="296453" y="370182"/>
                          <a:pt x="317718" y="372848"/>
                        </a:cubicBezTo>
                        <a:cubicBezTo>
                          <a:pt x="317668" y="376719"/>
                          <a:pt x="318604" y="379782"/>
                          <a:pt x="318773" y="383454"/>
                        </a:cubicBezTo>
                        <a:cubicBezTo>
                          <a:pt x="318932" y="385389"/>
                          <a:pt x="318717" y="386970"/>
                          <a:pt x="319752" y="388687"/>
                        </a:cubicBezTo>
                        <a:cubicBezTo>
                          <a:pt x="320940" y="390656"/>
                          <a:pt x="323487" y="390424"/>
                          <a:pt x="324721" y="388687"/>
                        </a:cubicBezTo>
                        <a:cubicBezTo>
                          <a:pt x="327321" y="384876"/>
                          <a:pt x="324255" y="377790"/>
                          <a:pt x="323136" y="373427"/>
                        </a:cubicBezTo>
                        <a:cubicBezTo>
                          <a:pt x="352962" y="376692"/>
                          <a:pt x="388710" y="374611"/>
                          <a:pt x="407424" y="348004"/>
                        </a:cubicBezTo>
                        <a:cubicBezTo>
                          <a:pt x="423184" y="324695"/>
                          <a:pt x="423190" y="293890"/>
                          <a:pt x="414642" y="267892"/>
                        </a:cubicBezTo>
                        <a:close/>
                        <a:moveTo>
                          <a:pt x="239785" y="59994"/>
                        </a:moveTo>
                        <a:cubicBezTo>
                          <a:pt x="242061" y="65459"/>
                          <a:pt x="248300" y="75247"/>
                          <a:pt x="247195" y="80918"/>
                        </a:cubicBezTo>
                        <a:cubicBezTo>
                          <a:pt x="246177" y="85658"/>
                          <a:pt x="243897" y="90432"/>
                          <a:pt x="242035" y="94881"/>
                        </a:cubicBezTo>
                        <a:cubicBezTo>
                          <a:pt x="241079" y="97167"/>
                          <a:pt x="240100" y="99493"/>
                          <a:pt x="238856" y="101646"/>
                        </a:cubicBezTo>
                        <a:cubicBezTo>
                          <a:pt x="233133" y="92787"/>
                          <a:pt x="229474" y="82783"/>
                          <a:pt x="224644" y="73478"/>
                        </a:cubicBezTo>
                        <a:cubicBezTo>
                          <a:pt x="225025" y="73140"/>
                          <a:pt x="225501" y="72700"/>
                          <a:pt x="225534" y="72224"/>
                        </a:cubicBezTo>
                        <a:cubicBezTo>
                          <a:pt x="230771" y="68843"/>
                          <a:pt x="235948" y="64896"/>
                          <a:pt x="239785" y="59994"/>
                        </a:cubicBezTo>
                        <a:close/>
                        <a:moveTo>
                          <a:pt x="217019" y="118137"/>
                        </a:moveTo>
                        <a:cubicBezTo>
                          <a:pt x="213059" y="112732"/>
                          <a:pt x="208497" y="107783"/>
                          <a:pt x="203691" y="103135"/>
                        </a:cubicBezTo>
                        <a:cubicBezTo>
                          <a:pt x="207429" y="102354"/>
                          <a:pt x="211091" y="99469"/>
                          <a:pt x="213929" y="97481"/>
                        </a:cubicBezTo>
                        <a:cubicBezTo>
                          <a:pt x="215557" y="96343"/>
                          <a:pt x="218471" y="93713"/>
                          <a:pt x="220658" y="94034"/>
                        </a:cubicBezTo>
                        <a:cubicBezTo>
                          <a:pt x="223218" y="94408"/>
                          <a:pt x="223235" y="98212"/>
                          <a:pt x="223086" y="100131"/>
                        </a:cubicBezTo>
                        <a:cubicBezTo>
                          <a:pt x="222917" y="102298"/>
                          <a:pt x="222189" y="104015"/>
                          <a:pt x="220678" y="105639"/>
                        </a:cubicBezTo>
                        <a:cubicBezTo>
                          <a:pt x="216622" y="109569"/>
                          <a:pt x="214650" y="112437"/>
                          <a:pt x="217019" y="118137"/>
                        </a:cubicBezTo>
                        <a:close/>
                        <a:moveTo>
                          <a:pt x="178466" y="101335"/>
                        </a:moveTo>
                        <a:cubicBezTo>
                          <a:pt x="178387" y="100985"/>
                          <a:pt x="178195" y="100647"/>
                          <a:pt x="177851" y="100382"/>
                        </a:cubicBezTo>
                        <a:cubicBezTo>
                          <a:pt x="175181" y="98345"/>
                          <a:pt x="172356" y="96572"/>
                          <a:pt x="169376" y="95060"/>
                        </a:cubicBezTo>
                        <a:cubicBezTo>
                          <a:pt x="171754" y="91464"/>
                          <a:pt x="174083" y="87891"/>
                          <a:pt x="176551" y="84348"/>
                        </a:cubicBezTo>
                        <a:cubicBezTo>
                          <a:pt x="179181" y="87309"/>
                          <a:pt x="182112" y="89939"/>
                          <a:pt x="185364" y="92251"/>
                        </a:cubicBezTo>
                        <a:cubicBezTo>
                          <a:pt x="183061" y="95278"/>
                          <a:pt x="180765" y="98305"/>
                          <a:pt x="178466" y="101335"/>
                        </a:cubicBezTo>
                        <a:close/>
                        <a:moveTo>
                          <a:pt x="188053" y="95430"/>
                        </a:moveTo>
                        <a:cubicBezTo>
                          <a:pt x="198699" y="103052"/>
                          <a:pt x="208682" y="112801"/>
                          <a:pt x="215775" y="123771"/>
                        </a:cubicBezTo>
                        <a:cubicBezTo>
                          <a:pt x="209324" y="123218"/>
                          <a:pt x="203026" y="124631"/>
                          <a:pt x="198629" y="129322"/>
                        </a:cubicBezTo>
                        <a:cubicBezTo>
                          <a:pt x="197127" y="124515"/>
                          <a:pt x="193581" y="120297"/>
                          <a:pt x="190600" y="116347"/>
                        </a:cubicBezTo>
                        <a:cubicBezTo>
                          <a:pt x="187501" y="112242"/>
                          <a:pt x="184183" y="108279"/>
                          <a:pt x="181238" y="104058"/>
                        </a:cubicBezTo>
                        <a:cubicBezTo>
                          <a:pt x="183511" y="101183"/>
                          <a:pt x="185780" y="98308"/>
                          <a:pt x="188053" y="95430"/>
                        </a:cubicBezTo>
                        <a:close/>
                        <a:moveTo>
                          <a:pt x="203032" y="250025"/>
                        </a:moveTo>
                        <a:cubicBezTo>
                          <a:pt x="203079" y="248890"/>
                          <a:pt x="203118" y="247752"/>
                          <a:pt x="203158" y="246617"/>
                        </a:cubicBezTo>
                        <a:cubicBezTo>
                          <a:pt x="212259" y="256294"/>
                          <a:pt x="221836" y="265530"/>
                          <a:pt x="232445" y="273641"/>
                        </a:cubicBezTo>
                        <a:cubicBezTo>
                          <a:pt x="222150" y="274783"/>
                          <a:pt x="211706" y="275527"/>
                          <a:pt x="201424" y="275054"/>
                        </a:cubicBezTo>
                        <a:cubicBezTo>
                          <a:pt x="202744" y="266850"/>
                          <a:pt x="202691" y="258265"/>
                          <a:pt x="203032" y="250025"/>
                        </a:cubicBezTo>
                        <a:close/>
                        <a:moveTo>
                          <a:pt x="240761" y="272685"/>
                        </a:moveTo>
                        <a:cubicBezTo>
                          <a:pt x="226927" y="264544"/>
                          <a:pt x="216404" y="251814"/>
                          <a:pt x="203310" y="242628"/>
                        </a:cubicBezTo>
                        <a:cubicBezTo>
                          <a:pt x="203846" y="226610"/>
                          <a:pt x="203863" y="210576"/>
                          <a:pt x="203383" y="194554"/>
                        </a:cubicBezTo>
                        <a:cubicBezTo>
                          <a:pt x="207475" y="203218"/>
                          <a:pt x="213138" y="211092"/>
                          <a:pt x="219067" y="218740"/>
                        </a:cubicBezTo>
                        <a:cubicBezTo>
                          <a:pt x="228184" y="230064"/>
                          <a:pt x="236887" y="242155"/>
                          <a:pt x="246746" y="252741"/>
                        </a:cubicBezTo>
                        <a:cubicBezTo>
                          <a:pt x="247573" y="259010"/>
                          <a:pt x="247864" y="265325"/>
                          <a:pt x="248529" y="271623"/>
                        </a:cubicBezTo>
                        <a:cubicBezTo>
                          <a:pt x="245942" y="272010"/>
                          <a:pt x="243355" y="272361"/>
                          <a:pt x="240761" y="272685"/>
                        </a:cubicBezTo>
                        <a:close/>
                        <a:moveTo>
                          <a:pt x="223807" y="216500"/>
                        </a:moveTo>
                        <a:cubicBezTo>
                          <a:pt x="216288" y="207009"/>
                          <a:pt x="209331" y="196986"/>
                          <a:pt x="203098" y="186579"/>
                        </a:cubicBezTo>
                        <a:cubicBezTo>
                          <a:pt x="202526" y="172175"/>
                          <a:pt x="201504" y="157798"/>
                          <a:pt x="199794" y="143484"/>
                        </a:cubicBezTo>
                        <a:cubicBezTo>
                          <a:pt x="208745" y="162575"/>
                          <a:pt x="222319" y="178811"/>
                          <a:pt x="234076" y="196155"/>
                        </a:cubicBezTo>
                        <a:cubicBezTo>
                          <a:pt x="235319" y="198028"/>
                          <a:pt x="236487" y="200787"/>
                          <a:pt x="238369" y="202275"/>
                        </a:cubicBezTo>
                        <a:cubicBezTo>
                          <a:pt x="240437" y="215746"/>
                          <a:pt x="242958" y="229147"/>
                          <a:pt x="245174" y="242595"/>
                        </a:cubicBezTo>
                        <a:cubicBezTo>
                          <a:pt x="238495" y="233583"/>
                          <a:pt x="230741" y="225254"/>
                          <a:pt x="223807" y="216500"/>
                        </a:cubicBezTo>
                        <a:close/>
                        <a:moveTo>
                          <a:pt x="233368" y="185384"/>
                        </a:moveTo>
                        <a:cubicBezTo>
                          <a:pt x="224518" y="173118"/>
                          <a:pt x="215097" y="161212"/>
                          <a:pt x="207551" y="148069"/>
                        </a:cubicBezTo>
                        <a:cubicBezTo>
                          <a:pt x="204362" y="142558"/>
                          <a:pt x="201894" y="136748"/>
                          <a:pt x="199089" y="131078"/>
                        </a:cubicBezTo>
                        <a:cubicBezTo>
                          <a:pt x="204422" y="129090"/>
                          <a:pt x="210059" y="126278"/>
                          <a:pt x="215884" y="127691"/>
                        </a:cubicBezTo>
                        <a:cubicBezTo>
                          <a:pt x="217525" y="128091"/>
                          <a:pt x="218951" y="129236"/>
                          <a:pt x="220628" y="129120"/>
                        </a:cubicBezTo>
                        <a:cubicBezTo>
                          <a:pt x="219622" y="132206"/>
                          <a:pt x="220853" y="135713"/>
                          <a:pt x="221819" y="138647"/>
                        </a:cubicBezTo>
                        <a:cubicBezTo>
                          <a:pt x="223155" y="142723"/>
                          <a:pt x="224502" y="146789"/>
                          <a:pt x="225928" y="150831"/>
                        </a:cubicBezTo>
                        <a:cubicBezTo>
                          <a:pt x="230387" y="163432"/>
                          <a:pt x="233841" y="176191"/>
                          <a:pt x="236183" y="189357"/>
                        </a:cubicBezTo>
                        <a:cubicBezTo>
                          <a:pt x="235257" y="188027"/>
                          <a:pt x="234314" y="186704"/>
                          <a:pt x="233368" y="185384"/>
                        </a:cubicBezTo>
                        <a:close/>
                        <a:moveTo>
                          <a:pt x="226063" y="98060"/>
                        </a:moveTo>
                        <a:cubicBezTo>
                          <a:pt x="225815" y="93770"/>
                          <a:pt x="223241" y="90958"/>
                          <a:pt x="219689" y="91216"/>
                        </a:cubicBezTo>
                        <a:cubicBezTo>
                          <a:pt x="221336" y="89059"/>
                          <a:pt x="224168" y="87851"/>
                          <a:pt x="225481" y="85387"/>
                        </a:cubicBezTo>
                        <a:cubicBezTo>
                          <a:pt x="227056" y="88510"/>
                          <a:pt x="228518" y="91527"/>
                          <a:pt x="230063" y="94686"/>
                        </a:cubicBezTo>
                        <a:cubicBezTo>
                          <a:pt x="229395" y="97223"/>
                          <a:pt x="228121" y="99562"/>
                          <a:pt x="225967" y="101018"/>
                        </a:cubicBezTo>
                        <a:cubicBezTo>
                          <a:pt x="226083" y="100022"/>
                          <a:pt x="226120" y="99013"/>
                          <a:pt x="226063" y="98060"/>
                        </a:cubicBezTo>
                        <a:close/>
                        <a:moveTo>
                          <a:pt x="190792" y="83504"/>
                        </a:moveTo>
                        <a:cubicBezTo>
                          <a:pt x="192916" y="86310"/>
                          <a:pt x="194944" y="89191"/>
                          <a:pt x="197124" y="91953"/>
                        </a:cubicBezTo>
                        <a:cubicBezTo>
                          <a:pt x="198857" y="94150"/>
                          <a:pt x="200746" y="97299"/>
                          <a:pt x="203330" y="98543"/>
                        </a:cubicBezTo>
                        <a:cubicBezTo>
                          <a:pt x="204759" y="99231"/>
                          <a:pt x="206261" y="98067"/>
                          <a:pt x="205986" y="96641"/>
                        </a:cubicBezTo>
                        <a:cubicBezTo>
                          <a:pt x="212024" y="90432"/>
                          <a:pt x="216126" y="82575"/>
                          <a:pt x="221938" y="76200"/>
                        </a:cubicBezTo>
                        <a:cubicBezTo>
                          <a:pt x="222411" y="78301"/>
                          <a:pt x="223169" y="80349"/>
                          <a:pt x="224055" y="82353"/>
                        </a:cubicBezTo>
                        <a:cubicBezTo>
                          <a:pt x="223652" y="82406"/>
                          <a:pt x="223281" y="82648"/>
                          <a:pt x="223056" y="83164"/>
                        </a:cubicBezTo>
                        <a:cubicBezTo>
                          <a:pt x="221501" y="86879"/>
                          <a:pt x="216126" y="87964"/>
                          <a:pt x="215950" y="92473"/>
                        </a:cubicBezTo>
                        <a:cubicBezTo>
                          <a:pt x="210747" y="95255"/>
                          <a:pt x="206708" y="99261"/>
                          <a:pt x="200846" y="100455"/>
                        </a:cubicBezTo>
                        <a:cubicBezTo>
                          <a:pt x="196876" y="96912"/>
                          <a:pt x="192794" y="93349"/>
                          <a:pt x="188242" y="90627"/>
                        </a:cubicBezTo>
                        <a:cubicBezTo>
                          <a:pt x="188126" y="90418"/>
                          <a:pt x="187960" y="90223"/>
                          <a:pt x="187726" y="90064"/>
                        </a:cubicBezTo>
                        <a:cubicBezTo>
                          <a:pt x="184245" y="87683"/>
                          <a:pt x="181099" y="84864"/>
                          <a:pt x="178360" y="81668"/>
                        </a:cubicBezTo>
                        <a:cubicBezTo>
                          <a:pt x="179819" y="79465"/>
                          <a:pt x="181205" y="77216"/>
                          <a:pt x="182363" y="74864"/>
                        </a:cubicBezTo>
                        <a:cubicBezTo>
                          <a:pt x="185436" y="77365"/>
                          <a:pt x="188278" y="80186"/>
                          <a:pt x="190792" y="83504"/>
                        </a:cubicBezTo>
                        <a:close/>
                        <a:moveTo>
                          <a:pt x="122139" y="57334"/>
                        </a:moveTo>
                        <a:cubicBezTo>
                          <a:pt x="123889" y="54029"/>
                          <a:pt x="126105" y="51072"/>
                          <a:pt x="128332" y="48085"/>
                        </a:cubicBezTo>
                        <a:cubicBezTo>
                          <a:pt x="129691" y="46262"/>
                          <a:pt x="131647" y="44366"/>
                          <a:pt x="132871" y="42269"/>
                        </a:cubicBezTo>
                        <a:cubicBezTo>
                          <a:pt x="144197" y="57112"/>
                          <a:pt x="164030" y="61635"/>
                          <a:pt x="178668" y="72082"/>
                        </a:cubicBezTo>
                        <a:cubicBezTo>
                          <a:pt x="171910" y="81394"/>
                          <a:pt x="165515" y="91107"/>
                          <a:pt x="159041" y="100640"/>
                        </a:cubicBezTo>
                        <a:cubicBezTo>
                          <a:pt x="143453" y="93283"/>
                          <a:pt x="133138" y="78919"/>
                          <a:pt x="121636" y="66613"/>
                        </a:cubicBezTo>
                        <a:cubicBezTo>
                          <a:pt x="121041" y="65978"/>
                          <a:pt x="120065" y="65297"/>
                          <a:pt x="119717" y="64440"/>
                        </a:cubicBezTo>
                        <a:cubicBezTo>
                          <a:pt x="119612" y="64182"/>
                          <a:pt x="119612" y="63934"/>
                          <a:pt x="119684" y="63613"/>
                        </a:cubicBezTo>
                        <a:cubicBezTo>
                          <a:pt x="120088" y="61472"/>
                          <a:pt x="121140" y="59286"/>
                          <a:pt x="122139" y="57334"/>
                        </a:cubicBezTo>
                        <a:close/>
                        <a:moveTo>
                          <a:pt x="7609" y="183519"/>
                        </a:moveTo>
                        <a:cubicBezTo>
                          <a:pt x="10246" y="157791"/>
                          <a:pt x="14817" y="130483"/>
                          <a:pt x="30306" y="109086"/>
                        </a:cubicBezTo>
                        <a:cubicBezTo>
                          <a:pt x="50813" y="84990"/>
                          <a:pt x="84380" y="74014"/>
                          <a:pt x="114451" y="67596"/>
                        </a:cubicBezTo>
                        <a:cubicBezTo>
                          <a:pt x="127945" y="82320"/>
                          <a:pt x="140291" y="99337"/>
                          <a:pt x="159398" y="107052"/>
                        </a:cubicBezTo>
                        <a:cubicBezTo>
                          <a:pt x="160569" y="107511"/>
                          <a:pt x="162061" y="106744"/>
                          <a:pt x="162660" y="105725"/>
                        </a:cubicBezTo>
                        <a:cubicBezTo>
                          <a:pt x="164248" y="103016"/>
                          <a:pt x="165925" y="100356"/>
                          <a:pt x="167635" y="97719"/>
                        </a:cubicBezTo>
                        <a:cubicBezTo>
                          <a:pt x="170666" y="99248"/>
                          <a:pt x="173540" y="101044"/>
                          <a:pt x="176253" y="103112"/>
                        </a:cubicBezTo>
                        <a:cubicBezTo>
                          <a:pt x="176508" y="103307"/>
                          <a:pt x="176759" y="103393"/>
                          <a:pt x="176997" y="103409"/>
                        </a:cubicBezTo>
                        <a:cubicBezTo>
                          <a:pt x="176842" y="103916"/>
                          <a:pt x="176915" y="104571"/>
                          <a:pt x="177189" y="104958"/>
                        </a:cubicBezTo>
                        <a:cubicBezTo>
                          <a:pt x="180339" y="109433"/>
                          <a:pt x="183938" y="113575"/>
                          <a:pt x="187438" y="117773"/>
                        </a:cubicBezTo>
                        <a:cubicBezTo>
                          <a:pt x="190134" y="121008"/>
                          <a:pt x="192655" y="124370"/>
                          <a:pt x="195195" y="127714"/>
                        </a:cubicBezTo>
                        <a:cubicBezTo>
                          <a:pt x="194805" y="128392"/>
                          <a:pt x="195215" y="129299"/>
                          <a:pt x="195261" y="130043"/>
                        </a:cubicBezTo>
                        <a:cubicBezTo>
                          <a:pt x="195096" y="130248"/>
                          <a:pt x="194984" y="130509"/>
                          <a:pt x="194964" y="130834"/>
                        </a:cubicBezTo>
                        <a:cubicBezTo>
                          <a:pt x="194686" y="135554"/>
                          <a:pt x="195523" y="140348"/>
                          <a:pt x="195926" y="145049"/>
                        </a:cubicBezTo>
                        <a:cubicBezTo>
                          <a:pt x="196327" y="149673"/>
                          <a:pt x="196648" y="154308"/>
                          <a:pt x="196998" y="158936"/>
                        </a:cubicBezTo>
                        <a:cubicBezTo>
                          <a:pt x="200101" y="197509"/>
                          <a:pt x="198854" y="236227"/>
                          <a:pt x="196988" y="274812"/>
                        </a:cubicBezTo>
                        <a:cubicBezTo>
                          <a:pt x="181989" y="273701"/>
                          <a:pt x="167086" y="270803"/>
                          <a:pt x="152091" y="269509"/>
                        </a:cubicBezTo>
                        <a:cubicBezTo>
                          <a:pt x="151661" y="267604"/>
                          <a:pt x="149613" y="265957"/>
                          <a:pt x="148399" y="264534"/>
                        </a:cubicBezTo>
                        <a:cubicBezTo>
                          <a:pt x="146328" y="262139"/>
                          <a:pt x="144241" y="259754"/>
                          <a:pt x="142193" y="257339"/>
                        </a:cubicBezTo>
                        <a:cubicBezTo>
                          <a:pt x="136060" y="249449"/>
                          <a:pt x="129417" y="241936"/>
                          <a:pt x="123644" y="233769"/>
                        </a:cubicBezTo>
                        <a:cubicBezTo>
                          <a:pt x="118556" y="225793"/>
                          <a:pt x="114871" y="220222"/>
                          <a:pt x="106670" y="214952"/>
                        </a:cubicBezTo>
                        <a:cubicBezTo>
                          <a:pt x="106379" y="211839"/>
                          <a:pt x="105317" y="208812"/>
                          <a:pt x="104596" y="205782"/>
                        </a:cubicBezTo>
                        <a:cubicBezTo>
                          <a:pt x="103068" y="199434"/>
                          <a:pt x="102069" y="192980"/>
                          <a:pt x="101152" y="186519"/>
                        </a:cubicBezTo>
                        <a:cubicBezTo>
                          <a:pt x="99746" y="176790"/>
                          <a:pt x="96911" y="167808"/>
                          <a:pt x="92952" y="158807"/>
                        </a:cubicBezTo>
                        <a:cubicBezTo>
                          <a:pt x="92766" y="158383"/>
                          <a:pt x="92115" y="158691"/>
                          <a:pt x="92224" y="159115"/>
                        </a:cubicBezTo>
                        <a:cubicBezTo>
                          <a:pt x="94609" y="168559"/>
                          <a:pt x="96597" y="178077"/>
                          <a:pt x="97556" y="187779"/>
                        </a:cubicBezTo>
                        <a:cubicBezTo>
                          <a:pt x="98354" y="195709"/>
                          <a:pt x="99187" y="203447"/>
                          <a:pt x="101195" y="211270"/>
                        </a:cubicBezTo>
                        <a:cubicBezTo>
                          <a:pt x="86110" y="200893"/>
                          <a:pt x="85608" y="197872"/>
                          <a:pt x="66249" y="197998"/>
                        </a:cubicBezTo>
                        <a:cubicBezTo>
                          <a:pt x="61482" y="197770"/>
                          <a:pt x="56116" y="198140"/>
                          <a:pt x="52378" y="201415"/>
                        </a:cubicBezTo>
                        <a:cubicBezTo>
                          <a:pt x="52110" y="201650"/>
                          <a:pt x="52298" y="202100"/>
                          <a:pt x="52606" y="202163"/>
                        </a:cubicBezTo>
                        <a:cubicBezTo>
                          <a:pt x="50651" y="209682"/>
                          <a:pt x="60525" y="213136"/>
                          <a:pt x="66331" y="214783"/>
                        </a:cubicBezTo>
                        <a:cubicBezTo>
                          <a:pt x="59894" y="216017"/>
                          <a:pt x="53406" y="216960"/>
                          <a:pt x="46979" y="218204"/>
                        </a:cubicBezTo>
                        <a:cubicBezTo>
                          <a:pt x="31705" y="220960"/>
                          <a:pt x="30392" y="229514"/>
                          <a:pt x="46301" y="233203"/>
                        </a:cubicBezTo>
                        <a:cubicBezTo>
                          <a:pt x="42427" y="234520"/>
                          <a:pt x="38560" y="236614"/>
                          <a:pt x="37941" y="240259"/>
                        </a:cubicBezTo>
                        <a:cubicBezTo>
                          <a:pt x="36892" y="246445"/>
                          <a:pt x="46301" y="247219"/>
                          <a:pt x="50280" y="247044"/>
                        </a:cubicBezTo>
                        <a:cubicBezTo>
                          <a:pt x="54002" y="246882"/>
                          <a:pt x="57654" y="245979"/>
                          <a:pt x="61283" y="245198"/>
                        </a:cubicBezTo>
                        <a:cubicBezTo>
                          <a:pt x="65809" y="244097"/>
                          <a:pt x="70069" y="243101"/>
                          <a:pt x="73702" y="246836"/>
                        </a:cubicBezTo>
                        <a:cubicBezTo>
                          <a:pt x="68921" y="246918"/>
                          <a:pt x="63787" y="246697"/>
                          <a:pt x="59255" y="248440"/>
                        </a:cubicBezTo>
                        <a:cubicBezTo>
                          <a:pt x="58640" y="248787"/>
                          <a:pt x="58994" y="249347"/>
                          <a:pt x="59606" y="249380"/>
                        </a:cubicBezTo>
                        <a:cubicBezTo>
                          <a:pt x="57594" y="252407"/>
                          <a:pt x="58756" y="256290"/>
                          <a:pt x="61525" y="258808"/>
                        </a:cubicBezTo>
                        <a:cubicBezTo>
                          <a:pt x="65594" y="262510"/>
                          <a:pt x="71254" y="264008"/>
                          <a:pt x="76586" y="264398"/>
                        </a:cubicBezTo>
                        <a:cubicBezTo>
                          <a:pt x="79560" y="264617"/>
                          <a:pt x="82617" y="264627"/>
                          <a:pt x="85475" y="265566"/>
                        </a:cubicBezTo>
                        <a:cubicBezTo>
                          <a:pt x="87199" y="266132"/>
                          <a:pt x="88843" y="266923"/>
                          <a:pt x="90461" y="267756"/>
                        </a:cubicBezTo>
                        <a:cubicBezTo>
                          <a:pt x="63093" y="267422"/>
                          <a:pt x="35804" y="282027"/>
                          <a:pt x="19115" y="303461"/>
                        </a:cubicBezTo>
                        <a:cubicBezTo>
                          <a:pt x="6233" y="264613"/>
                          <a:pt x="4896" y="223702"/>
                          <a:pt x="7609" y="183519"/>
                        </a:cubicBezTo>
                        <a:close/>
                        <a:moveTo>
                          <a:pt x="101946" y="268239"/>
                        </a:moveTo>
                        <a:cubicBezTo>
                          <a:pt x="96114" y="265616"/>
                          <a:pt x="90742" y="261501"/>
                          <a:pt x="84370" y="260257"/>
                        </a:cubicBezTo>
                        <a:cubicBezTo>
                          <a:pt x="79018" y="259317"/>
                          <a:pt x="73394" y="259966"/>
                          <a:pt x="68316" y="257792"/>
                        </a:cubicBezTo>
                        <a:cubicBezTo>
                          <a:pt x="64300" y="256072"/>
                          <a:pt x="61730" y="253786"/>
                          <a:pt x="60903" y="249687"/>
                        </a:cubicBezTo>
                        <a:cubicBezTo>
                          <a:pt x="67955" y="250676"/>
                          <a:pt x="75141" y="250296"/>
                          <a:pt x="82210" y="251183"/>
                        </a:cubicBezTo>
                        <a:cubicBezTo>
                          <a:pt x="86282" y="251629"/>
                          <a:pt x="90325" y="252344"/>
                          <a:pt x="94301" y="253323"/>
                        </a:cubicBezTo>
                        <a:cubicBezTo>
                          <a:pt x="98036" y="254246"/>
                          <a:pt x="101559" y="255820"/>
                          <a:pt x="105278" y="256753"/>
                        </a:cubicBezTo>
                        <a:cubicBezTo>
                          <a:pt x="107147" y="257223"/>
                          <a:pt x="108093" y="254765"/>
                          <a:pt x="106555" y="253723"/>
                        </a:cubicBezTo>
                        <a:cubicBezTo>
                          <a:pt x="103289" y="251513"/>
                          <a:pt x="99141" y="250451"/>
                          <a:pt x="95357" y="249499"/>
                        </a:cubicBezTo>
                        <a:cubicBezTo>
                          <a:pt x="91989" y="248649"/>
                          <a:pt x="88555" y="248076"/>
                          <a:pt x="85105" y="247659"/>
                        </a:cubicBezTo>
                        <a:cubicBezTo>
                          <a:pt x="81810" y="245956"/>
                          <a:pt x="78184" y="244967"/>
                          <a:pt x="75223" y="242575"/>
                        </a:cubicBezTo>
                        <a:cubicBezTo>
                          <a:pt x="70956" y="239131"/>
                          <a:pt x="66096" y="239816"/>
                          <a:pt x="61065" y="240881"/>
                        </a:cubicBezTo>
                        <a:cubicBezTo>
                          <a:pt x="57945" y="241543"/>
                          <a:pt x="54845" y="242327"/>
                          <a:pt x="51673" y="242697"/>
                        </a:cubicBezTo>
                        <a:cubicBezTo>
                          <a:pt x="48861" y="243025"/>
                          <a:pt x="45206" y="243488"/>
                          <a:pt x="42599" y="242052"/>
                        </a:cubicBezTo>
                        <a:cubicBezTo>
                          <a:pt x="38887" y="240004"/>
                          <a:pt x="47128" y="235863"/>
                          <a:pt x="51005" y="233914"/>
                        </a:cubicBezTo>
                        <a:cubicBezTo>
                          <a:pt x="58107" y="234477"/>
                          <a:pt x="65173" y="233352"/>
                          <a:pt x="72170" y="232320"/>
                        </a:cubicBezTo>
                        <a:cubicBezTo>
                          <a:pt x="74883" y="231910"/>
                          <a:pt x="76580" y="231489"/>
                          <a:pt x="79289" y="232459"/>
                        </a:cubicBezTo>
                        <a:cubicBezTo>
                          <a:pt x="84403" y="234285"/>
                          <a:pt x="88383" y="238321"/>
                          <a:pt x="93501" y="240226"/>
                        </a:cubicBezTo>
                        <a:cubicBezTo>
                          <a:pt x="95218" y="240868"/>
                          <a:pt x="96418" y="238046"/>
                          <a:pt x="94758" y="237249"/>
                        </a:cubicBezTo>
                        <a:cubicBezTo>
                          <a:pt x="88165" y="234083"/>
                          <a:pt x="81836" y="226041"/>
                          <a:pt x="73748" y="227923"/>
                        </a:cubicBezTo>
                        <a:cubicBezTo>
                          <a:pt x="68720" y="229091"/>
                          <a:pt x="63344" y="229680"/>
                          <a:pt x="58190" y="229984"/>
                        </a:cubicBezTo>
                        <a:cubicBezTo>
                          <a:pt x="53155" y="230282"/>
                          <a:pt x="48087" y="230050"/>
                          <a:pt x="43343" y="228211"/>
                        </a:cubicBezTo>
                        <a:cubicBezTo>
                          <a:pt x="42480" y="227854"/>
                          <a:pt x="37233" y="226253"/>
                          <a:pt x="39638" y="224867"/>
                        </a:cubicBezTo>
                        <a:cubicBezTo>
                          <a:pt x="41795" y="223169"/>
                          <a:pt x="45130" y="222541"/>
                          <a:pt x="47730" y="221939"/>
                        </a:cubicBezTo>
                        <a:cubicBezTo>
                          <a:pt x="50876" y="221211"/>
                          <a:pt x="54081" y="220847"/>
                          <a:pt x="57250" y="220258"/>
                        </a:cubicBezTo>
                        <a:cubicBezTo>
                          <a:pt x="66834" y="218773"/>
                          <a:pt x="80162" y="214353"/>
                          <a:pt x="89160" y="219018"/>
                        </a:cubicBezTo>
                        <a:cubicBezTo>
                          <a:pt x="93616" y="221522"/>
                          <a:pt x="97097" y="225432"/>
                          <a:pt x="101589" y="227900"/>
                        </a:cubicBezTo>
                        <a:cubicBezTo>
                          <a:pt x="102935" y="228641"/>
                          <a:pt x="104067" y="226679"/>
                          <a:pt x="102787" y="225849"/>
                        </a:cubicBezTo>
                        <a:cubicBezTo>
                          <a:pt x="93858" y="219362"/>
                          <a:pt x="91390" y="213242"/>
                          <a:pt x="78737" y="213556"/>
                        </a:cubicBezTo>
                        <a:cubicBezTo>
                          <a:pt x="78558" y="213245"/>
                          <a:pt x="78264" y="212974"/>
                          <a:pt x="77850" y="212812"/>
                        </a:cubicBezTo>
                        <a:cubicBezTo>
                          <a:pt x="76037" y="212094"/>
                          <a:pt x="74046" y="212041"/>
                          <a:pt x="72130" y="211733"/>
                        </a:cubicBezTo>
                        <a:cubicBezTo>
                          <a:pt x="66953" y="210711"/>
                          <a:pt x="53261" y="209001"/>
                          <a:pt x="53906" y="201809"/>
                        </a:cubicBezTo>
                        <a:cubicBezTo>
                          <a:pt x="57932" y="200664"/>
                          <a:pt x="62117" y="201220"/>
                          <a:pt x="66249" y="201564"/>
                        </a:cubicBezTo>
                        <a:cubicBezTo>
                          <a:pt x="70731" y="201938"/>
                          <a:pt x="75455" y="201697"/>
                          <a:pt x="79822" y="202844"/>
                        </a:cubicBezTo>
                        <a:cubicBezTo>
                          <a:pt x="83616" y="203844"/>
                          <a:pt x="86851" y="205904"/>
                          <a:pt x="89974" y="208220"/>
                        </a:cubicBezTo>
                        <a:cubicBezTo>
                          <a:pt x="93567" y="210883"/>
                          <a:pt x="97126" y="213540"/>
                          <a:pt x="100851" y="216024"/>
                        </a:cubicBezTo>
                        <a:cubicBezTo>
                          <a:pt x="110121" y="221883"/>
                          <a:pt x="113707" y="225899"/>
                          <a:pt x="119350" y="235185"/>
                        </a:cubicBezTo>
                        <a:cubicBezTo>
                          <a:pt x="127535" y="246842"/>
                          <a:pt x="136278" y="258245"/>
                          <a:pt x="145686" y="268950"/>
                        </a:cubicBezTo>
                        <a:cubicBezTo>
                          <a:pt x="131124" y="267535"/>
                          <a:pt x="116532" y="268464"/>
                          <a:pt x="101946" y="268239"/>
                        </a:cubicBezTo>
                        <a:close/>
                        <a:moveTo>
                          <a:pt x="20206" y="306342"/>
                        </a:moveTo>
                        <a:cubicBezTo>
                          <a:pt x="38642" y="286325"/>
                          <a:pt x="64631" y="270403"/>
                          <a:pt x="92608" y="272047"/>
                        </a:cubicBezTo>
                        <a:cubicBezTo>
                          <a:pt x="93190" y="272086"/>
                          <a:pt x="93640" y="271914"/>
                          <a:pt x="93967" y="271627"/>
                        </a:cubicBezTo>
                        <a:cubicBezTo>
                          <a:pt x="95231" y="271699"/>
                          <a:pt x="96495" y="271769"/>
                          <a:pt x="97755" y="271845"/>
                        </a:cubicBezTo>
                        <a:cubicBezTo>
                          <a:pt x="99280" y="272669"/>
                          <a:pt x="100868" y="273400"/>
                          <a:pt x="102429" y="273790"/>
                        </a:cubicBezTo>
                        <a:cubicBezTo>
                          <a:pt x="86233" y="291899"/>
                          <a:pt x="75892" y="314966"/>
                          <a:pt x="71826" y="338857"/>
                        </a:cubicBezTo>
                        <a:cubicBezTo>
                          <a:pt x="70685" y="345298"/>
                          <a:pt x="69927" y="351663"/>
                          <a:pt x="70615" y="358249"/>
                        </a:cubicBezTo>
                        <a:cubicBezTo>
                          <a:pt x="47111" y="349056"/>
                          <a:pt x="28890" y="329833"/>
                          <a:pt x="20206" y="306342"/>
                        </a:cubicBezTo>
                        <a:close/>
                        <a:moveTo>
                          <a:pt x="95840" y="365686"/>
                        </a:moveTo>
                        <a:cubicBezTo>
                          <a:pt x="89524" y="364512"/>
                          <a:pt x="83173" y="362854"/>
                          <a:pt x="76977" y="360688"/>
                        </a:cubicBezTo>
                        <a:cubicBezTo>
                          <a:pt x="76967" y="357621"/>
                          <a:pt x="76117" y="354415"/>
                          <a:pt x="76156" y="351349"/>
                        </a:cubicBezTo>
                        <a:cubicBezTo>
                          <a:pt x="76206" y="347376"/>
                          <a:pt x="76679" y="343423"/>
                          <a:pt x="77360" y="339512"/>
                        </a:cubicBezTo>
                        <a:cubicBezTo>
                          <a:pt x="80983" y="314682"/>
                          <a:pt x="92436" y="291680"/>
                          <a:pt x="108238" y="272378"/>
                        </a:cubicBezTo>
                        <a:cubicBezTo>
                          <a:pt x="116608" y="272692"/>
                          <a:pt x="124964" y="272417"/>
                          <a:pt x="133330" y="272900"/>
                        </a:cubicBezTo>
                        <a:cubicBezTo>
                          <a:pt x="162551" y="274094"/>
                          <a:pt x="191232" y="282361"/>
                          <a:pt x="220582" y="280122"/>
                        </a:cubicBezTo>
                        <a:cubicBezTo>
                          <a:pt x="237536" y="279034"/>
                          <a:pt x="254351" y="276400"/>
                          <a:pt x="270987" y="273029"/>
                        </a:cubicBezTo>
                        <a:cubicBezTo>
                          <a:pt x="275698" y="272037"/>
                          <a:pt x="280654" y="271640"/>
                          <a:pt x="284991" y="269427"/>
                        </a:cubicBezTo>
                        <a:cubicBezTo>
                          <a:pt x="286317" y="269949"/>
                          <a:pt x="287369" y="270816"/>
                          <a:pt x="288524" y="271736"/>
                        </a:cubicBezTo>
                        <a:cubicBezTo>
                          <a:pt x="286588" y="280049"/>
                          <a:pt x="292689" y="287833"/>
                          <a:pt x="299196" y="292276"/>
                        </a:cubicBezTo>
                        <a:cubicBezTo>
                          <a:pt x="298895" y="292676"/>
                          <a:pt x="298726" y="293186"/>
                          <a:pt x="298779" y="293814"/>
                        </a:cubicBezTo>
                        <a:cubicBezTo>
                          <a:pt x="299480" y="301853"/>
                          <a:pt x="295864" y="308555"/>
                          <a:pt x="290085" y="313914"/>
                        </a:cubicBezTo>
                        <a:cubicBezTo>
                          <a:pt x="235644" y="342979"/>
                          <a:pt x="158148" y="376881"/>
                          <a:pt x="95840" y="365686"/>
                        </a:cubicBezTo>
                        <a:close/>
                        <a:moveTo>
                          <a:pt x="297489" y="263601"/>
                        </a:moveTo>
                        <a:cubicBezTo>
                          <a:pt x="298408" y="263413"/>
                          <a:pt x="298696" y="262639"/>
                          <a:pt x="298537" y="261927"/>
                        </a:cubicBezTo>
                        <a:cubicBezTo>
                          <a:pt x="308888" y="259344"/>
                          <a:pt x="320361" y="265513"/>
                          <a:pt x="324880" y="275133"/>
                        </a:cubicBezTo>
                        <a:cubicBezTo>
                          <a:pt x="325584" y="276715"/>
                          <a:pt x="326048" y="278435"/>
                          <a:pt x="326124" y="280168"/>
                        </a:cubicBezTo>
                        <a:cubicBezTo>
                          <a:pt x="326200" y="281902"/>
                          <a:pt x="325929" y="283559"/>
                          <a:pt x="326666" y="285190"/>
                        </a:cubicBezTo>
                        <a:cubicBezTo>
                          <a:pt x="327086" y="286123"/>
                          <a:pt x="328290" y="286004"/>
                          <a:pt x="328936" y="285481"/>
                        </a:cubicBezTo>
                        <a:cubicBezTo>
                          <a:pt x="332207" y="282848"/>
                          <a:pt x="330203" y="276652"/>
                          <a:pt x="328750" y="273549"/>
                        </a:cubicBezTo>
                        <a:cubicBezTo>
                          <a:pt x="325743" y="267336"/>
                          <a:pt x="320311" y="262933"/>
                          <a:pt x="313917" y="260313"/>
                        </a:cubicBezTo>
                        <a:cubicBezTo>
                          <a:pt x="319104" y="260372"/>
                          <a:pt x="324324" y="259757"/>
                          <a:pt x="329505" y="260171"/>
                        </a:cubicBezTo>
                        <a:cubicBezTo>
                          <a:pt x="333789" y="260511"/>
                          <a:pt x="335886" y="262887"/>
                          <a:pt x="338208" y="265781"/>
                        </a:cubicBezTo>
                        <a:cubicBezTo>
                          <a:pt x="337484" y="265758"/>
                          <a:pt x="335102" y="265963"/>
                          <a:pt x="335247" y="266582"/>
                        </a:cubicBezTo>
                        <a:cubicBezTo>
                          <a:pt x="336617" y="268176"/>
                          <a:pt x="339991" y="268517"/>
                          <a:pt x="341936" y="269053"/>
                        </a:cubicBezTo>
                        <a:cubicBezTo>
                          <a:pt x="344517" y="269764"/>
                          <a:pt x="347573" y="270598"/>
                          <a:pt x="349436" y="272649"/>
                        </a:cubicBezTo>
                        <a:cubicBezTo>
                          <a:pt x="351957" y="275424"/>
                          <a:pt x="351288" y="279940"/>
                          <a:pt x="352175" y="283370"/>
                        </a:cubicBezTo>
                        <a:cubicBezTo>
                          <a:pt x="352906" y="285971"/>
                          <a:pt x="353961" y="288462"/>
                          <a:pt x="354296" y="291178"/>
                        </a:cubicBezTo>
                        <a:cubicBezTo>
                          <a:pt x="354236" y="291201"/>
                          <a:pt x="354180" y="291231"/>
                          <a:pt x="354124" y="291260"/>
                        </a:cubicBezTo>
                        <a:cubicBezTo>
                          <a:pt x="352436" y="288419"/>
                          <a:pt x="343971" y="296540"/>
                          <a:pt x="342049" y="297834"/>
                        </a:cubicBezTo>
                        <a:cubicBezTo>
                          <a:pt x="338483" y="300728"/>
                          <a:pt x="334983" y="303821"/>
                          <a:pt x="331152" y="306365"/>
                        </a:cubicBezTo>
                        <a:cubicBezTo>
                          <a:pt x="327986" y="308459"/>
                          <a:pt x="324562" y="309944"/>
                          <a:pt x="320900" y="310930"/>
                        </a:cubicBezTo>
                        <a:cubicBezTo>
                          <a:pt x="322640" y="309157"/>
                          <a:pt x="324969" y="306021"/>
                          <a:pt x="324503" y="303560"/>
                        </a:cubicBezTo>
                        <a:cubicBezTo>
                          <a:pt x="324853" y="303464"/>
                          <a:pt x="325204" y="303365"/>
                          <a:pt x="325551" y="303262"/>
                        </a:cubicBezTo>
                        <a:cubicBezTo>
                          <a:pt x="331774" y="301906"/>
                          <a:pt x="331784" y="291188"/>
                          <a:pt x="327219" y="287770"/>
                        </a:cubicBezTo>
                        <a:cubicBezTo>
                          <a:pt x="325885" y="286731"/>
                          <a:pt x="324271" y="287979"/>
                          <a:pt x="324929" y="289537"/>
                        </a:cubicBezTo>
                        <a:cubicBezTo>
                          <a:pt x="326620" y="292894"/>
                          <a:pt x="326537" y="296537"/>
                          <a:pt x="325532" y="300116"/>
                        </a:cubicBezTo>
                        <a:cubicBezTo>
                          <a:pt x="320497" y="300702"/>
                          <a:pt x="316358" y="303196"/>
                          <a:pt x="311293" y="300490"/>
                        </a:cubicBezTo>
                        <a:cubicBezTo>
                          <a:pt x="319739" y="293596"/>
                          <a:pt x="311158" y="286543"/>
                          <a:pt x="311125" y="290367"/>
                        </a:cubicBezTo>
                        <a:cubicBezTo>
                          <a:pt x="311538" y="292276"/>
                          <a:pt x="311786" y="294228"/>
                          <a:pt x="310493" y="295865"/>
                        </a:cubicBezTo>
                        <a:cubicBezTo>
                          <a:pt x="310466" y="295078"/>
                          <a:pt x="310119" y="294340"/>
                          <a:pt x="309312" y="293923"/>
                        </a:cubicBezTo>
                        <a:cubicBezTo>
                          <a:pt x="309219" y="293659"/>
                          <a:pt x="309034" y="293411"/>
                          <a:pt x="308746" y="293229"/>
                        </a:cubicBezTo>
                        <a:cubicBezTo>
                          <a:pt x="306510" y="291786"/>
                          <a:pt x="304026" y="290774"/>
                          <a:pt x="301799" y="289305"/>
                        </a:cubicBezTo>
                        <a:cubicBezTo>
                          <a:pt x="297002" y="285957"/>
                          <a:pt x="291948" y="281309"/>
                          <a:pt x="291240" y="275190"/>
                        </a:cubicBezTo>
                        <a:cubicBezTo>
                          <a:pt x="290982" y="271964"/>
                          <a:pt x="292530" y="269430"/>
                          <a:pt x="293767" y="266602"/>
                        </a:cubicBezTo>
                        <a:cubicBezTo>
                          <a:pt x="294611" y="266082"/>
                          <a:pt x="295752" y="265034"/>
                          <a:pt x="295845" y="263909"/>
                        </a:cubicBezTo>
                        <a:cubicBezTo>
                          <a:pt x="296397" y="263813"/>
                          <a:pt x="296943" y="263714"/>
                          <a:pt x="297489" y="263601"/>
                        </a:cubicBezTo>
                        <a:close/>
                        <a:moveTo>
                          <a:pt x="249068" y="363490"/>
                        </a:moveTo>
                        <a:cubicBezTo>
                          <a:pt x="249068" y="366722"/>
                          <a:pt x="249025" y="369957"/>
                          <a:pt x="248988" y="373192"/>
                        </a:cubicBezTo>
                        <a:cubicBezTo>
                          <a:pt x="245439" y="377847"/>
                          <a:pt x="241601" y="382220"/>
                          <a:pt x="237582" y="386474"/>
                        </a:cubicBezTo>
                        <a:cubicBezTo>
                          <a:pt x="235352" y="388863"/>
                          <a:pt x="233292" y="391506"/>
                          <a:pt x="230784" y="393616"/>
                        </a:cubicBezTo>
                        <a:cubicBezTo>
                          <a:pt x="228048" y="395922"/>
                          <a:pt x="225610" y="396210"/>
                          <a:pt x="222408" y="394668"/>
                        </a:cubicBezTo>
                        <a:cubicBezTo>
                          <a:pt x="215606" y="391390"/>
                          <a:pt x="209946" y="386071"/>
                          <a:pt x="203968" y="381562"/>
                        </a:cubicBezTo>
                        <a:cubicBezTo>
                          <a:pt x="201719" y="379871"/>
                          <a:pt x="198672" y="378363"/>
                          <a:pt x="196876" y="376160"/>
                        </a:cubicBezTo>
                        <a:cubicBezTo>
                          <a:pt x="196466" y="374420"/>
                          <a:pt x="196681" y="372547"/>
                          <a:pt x="196611" y="370761"/>
                        </a:cubicBezTo>
                        <a:cubicBezTo>
                          <a:pt x="196879" y="367582"/>
                          <a:pt x="197015" y="364340"/>
                          <a:pt x="196485" y="361157"/>
                        </a:cubicBezTo>
                        <a:cubicBezTo>
                          <a:pt x="204230" y="358703"/>
                          <a:pt x="211868" y="356033"/>
                          <a:pt x="219470" y="353205"/>
                        </a:cubicBezTo>
                        <a:cubicBezTo>
                          <a:pt x="219811" y="353873"/>
                          <a:pt x="220403" y="354439"/>
                          <a:pt x="221286" y="354753"/>
                        </a:cubicBezTo>
                        <a:cubicBezTo>
                          <a:pt x="230466" y="358001"/>
                          <a:pt x="239799" y="360529"/>
                          <a:pt x="249230" y="362590"/>
                        </a:cubicBezTo>
                        <a:cubicBezTo>
                          <a:pt x="249134" y="362858"/>
                          <a:pt x="249068" y="363152"/>
                          <a:pt x="249068" y="363490"/>
                        </a:cubicBezTo>
                        <a:close/>
                        <a:moveTo>
                          <a:pt x="324926" y="367181"/>
                        </a:moveTo>
                        <a:cubicBezTo>
                          <a:pt x="292196" y="363509"/>
                          <a:pt x="258972" y="360370"/>
                          <a:pt x="227502" y="350145"/>
                        </a:cubicBezTo>
                        <a:cubicBezTo>
                          <a:pt x="250437" y="341117"/>
                          <a:pt x="272952" y="330829"/>
                          <a:pt x="294442" y="318757"/>
                        </a:cubicBezTo>
                        <a:cubicBezTo>
                          <a:pt x="294915" y="318469"/>
                          <a:pt x="295266" y="318119"/>
                          <a:pt x="295510" y="317735"/>
                        </a:cubicBezTo>
                        <a:cubicBezTo>
                          <a:pt x="299513" y="317814"/>
                          <a:pt x="303506" y="317841"/>
                          <a:pt x="307466" y="317153"/>
                        </a:cubicBezTo>
                        <a:cubicBezTo>
                          <a:pt x="312775" y="320788"/>
                          <a:pt x="319117" y="323220"/>
                          <a:pt x="324830" y="326177"/>
                        </a:cubicBezTo>
                        <a:cubicBezTo>
                          <a:pt x="342277" y="335367"/>
                          <a:pt x="360379" y="347078"/>
                          <a:pt x="368752" y="365653"/>
                        </a:cubicBezTo>
                        <a:cubicBezTo>
                          <a:pt x="354501" y="368994"/>
                          <a:pt x="338959" y="368448"/>
                          <a:pt x="324926" y="367181"/>
                        </a:cubicBezTo>
                        <a:close/>
                        <a:moveTo>
                          <a:pt x="393229" y="354068"/>
                        </a:moveTo>
                        <a:cubicBezTo>
                          <a:pt x="387668" y="358627"/>
                          <a:pt x="381396" y="361806"/>
                          <a:pt x="374726" y="363982"/>
                        </a:cubicBezTo>
                        <a:cubicBezTo>
                          <a:pt x="366734" y="340617"/>
                          <a:pt x="334850" y="324107"/>
                          <a:pt x="312898" y="315879"/>
                        </a:cubicBezTo>
                        <a:cubicBezTo>
                          <a:pt x="328654" y="316389"/>
                          <a:pt x="338513" y="305680"/>
                          <a:pt x="349949" y="296844"/>
                        </a:cubicBezTo>
                        <a:cubicBezTo>
                          <a:pt x="353578" y="298479"/>
                          <a:pt x="357574" y="297708"/>
                          <a:pt x="361378" y="298799"/>
                        </a:cubicBezTo>
                        <a:cubicBezTo>
                          <a:pt x="376063" y="301942"/>
                          <a:pt x="387377" y="312455"/>
                          <a:pt x="396477" y="323858"/>
                        </a:cubicBezTo>
                        <a:cubicBezTo>
                          <a:pt x="400298" y="328427"/>
                          <a:pt x="403074" y="333369"/>
                          <a:pt x="405740" y="338566"/>
                        </a:cubicBezTo>
                        <a:cubicBezTo>
                          <a:pt x="402604" y="344451"/>
                          <a:pt x="398492" y="349754"/>
                          <a:pt x="393229" y="354068"/>
                        </a:cubicBezTo>
                        <a:close/>
                        <a:moveTo>
                          <a:pt x="409121" y="331011"/>
                        </a:moveTo>
                        <a:cubicBezTo>
                          <a:pt x="403795" y="321225"/>
                          <a:pt x="396047" y="313428"/>
                          <a:pt x="387820" y="306153"/>
                        </a:cubicBezTo>
                        <a:cubicBezTo>
                          <a:pt x="379619" y="299051"/>
                          <a:pt x="369056" y="294340"/>
                          <a:pt x="358179" y="293669"/>
                        </a:cubicBezTo>
                        <a:cubicBezTo>
                          <a:pt x="358497" y="289563"/>
                          <a:pt x="356446" y="285408"/>
                          <a:pt x="355543" y="281498"/>
                        </a:cubicBezTo>
                        <a:cubicBezTo>
                          <a:pt x="354650" y="277637"/>
                          <a:pt x="354805" y="273274"/>
                          <a:pt x="351808" y="270284"/>
                        </a:cubicBezTo>
                        <a:cubicBezTo>
                          <a:pt x="349363" y="267839"/>
                          <a:pt x="345946" y="266929"/>
                          <a:pt x="342638" y="266334"/>
                        </a:cubicBezTo>
                        <a:cubicBezTo>
                          <a:pt x="342621" y="266099"/>
                          <a:pt x="342552" y="265857"/>
                          <a:pt x="342403" y="265622"/>
                        </a:cubicBezTo>
                        <a:cubicBezTo>
                          <a:pt x="340296" y="262318"/>
                          <a:pt x="337719" y="259390"/>
                          <a:pt x="334225" y="257944"/>
                        </a:cubicBezTo>
                        <a:cubicBezTo>
                          <a:pt x="340984" y="228565"/>
                          <a:pt x="315187" y="188173"/>
                          <a:pt x="308865" y="158794"/>
                        </a:cubicBezTo>
                        <a:cubicBezTo>
                          <a:pt x="308617" y="157752"/>
                          <a:pt x="307095" y="158205"/>
                          <a:pt x="307277" y="159230"/>
                        </a:cubicBezTo>
                        <a:cubicBezTo>
                          <a:pt x="312537" y="189053"/>
                          <a:pt x="327907" y="216464"/>
                          <a:pt x="330199" y="246895"/>
                        </a:cubicBezTo>
                        <a:cubicBezTo>
                          <a:pt x="330537" y="250180"/>
                          <a:pt x="330295" y="253769"/>
                          <a:pt x="330897" y="257081"/>
                        </a:cubicBezTo>
                        <a:cubicBezTo>
                          <a:pt x="327262" y="256624"/>
                          <a:pt x="323378" y="256886"/>
                          <a:pt x="319746" y="257187"/>
                        </a:cubicBezTo>
                        <a:cubicBezTo>
                          <a:pt x="316451" y="257461"/>
                          <a:pt x="313222" y="257852"/>
                          <a:pt x="310195" y="259112"/>
                        </a:cubicBezTo>
                        <a:cubicBezTo>
                          <a:pt x="305749" y="258024"/>
                          <a:pt x="301098" y="258159"/>
                          <a:pt x="297499" y="260717"/>
                        </a:cubicBezTo>
                        <a:cubicBezTo>
                          <a:pt x="289976" y="261815"/>
                          <a:pt x="280875" y="261553"/>
                          <a:pt x="275017" y="266889"/>
                        </a:cubicBezTo>
                        <a:cubicBezTo>
                          <a:pt x="268162" y="268137"/>
                          <a:pt x="261291" y="269506"/>
                          <a:pt x="254420" y="270674"/>
                        </a:cubicBezTo>
                        <a:cubicBezTo>
                          <a:pt x="253352" y="253114"/>
                          <a:pt x="249700" y="235687"/>
                          <a:pt x="246507" y="218429"/>
                        </a:cubicBezTo>
                        <a:cubicBezTo>
                          <a:pt x="242647" y="197552"/>
                          <a:pt x="240060" y="176191"/>
                          <a:pt x="232302" y="156276"/>
                        </a:cubicBezTo>
                        <a:cubicBezTo>
                          <a:pt x="230321" y="151185"/>
                          <a:pt x="228230" y="146134"/>
                          <a:pt x="226249" y="141046"/>
                        </a:cubicBezTo>
                        <a:cubicBezTo>
                          <a:pt x="224747" y="137354"/>
                          <a:pt x="222335" y="132782"/>
                          <a:pt x="222537" y="128716"/>
                        </a:cubicBezTo>
                        <a:cubicBezTo>
                          <a:pt x="223374" y="122993"/>
                          <a:pt x="216854" y="116414"/>
                          <a:pt x="219460" y="111336"/>
                        </a:cubicBezTo>
                        <a:cubicBezTo>
                          <a:pt x="220820" y="108970"/>
                          <a:pt x="223208" y="107468"/>
                          <a:pt x="224641" y="105212"/>
                        </a:cubicBezTo>
                        <a:cubicBezTo>
                          <a:pt x="227922" y="104018"/>
                          <a:pt x="230582" y="101620"/>
                          <a:pt x="232051" y="98520"/>
                        </a:cubicBezTo>
                        <a:cubicBezTo>
                          <a:pt x="236335" y="106125"/>
                          <a:pt x="239233" y="111607"/>
                          <a:pt x="244049" y="100419"/>
                        </a:cubicBezTo>
                        <a:cubicBezTo>
                          <a:pt x="246603" y="94732"/>
                          <a:pt x="248912" y="88804"/>
                          <a:pt x="250689" y="82823"/>
                        </a:cubicBezTo>
                        <a:cubicBezTo>
                          <a:pt x="251665" y="79538"/>
                          <a:pt x="250950" y="76299"/>
                          <a:pt x="249739" y="73196"/>
                        </a:cubicBezTo>
                        <a:cubicBezTo>
                          <a:pt x="253435" y="74387"/>
                          <a:pt x="257123" y="76250"/>
                          <a:pt x="260921" y="76763"/>
                        </a:cubicBezTo>
                        <a:cubicBezTo>
                          <a:pt x="278619" y="79723"/>
                          <a:pt x="311419" y="84762"/>
                          <a:pt x="325049" y="100399"/>
                        </a:cubicBezTo>
                        <a:cubicBezTo>
                          <a:pt x="333765" y="109715"/>
                          <a:pt x="340590" y="120850"/>
                          <a:pt x="347001" y="131819"/>
                        </a:cubicBezTo>
                        <a:cubicBezTo>
                          <a:pt x="370284" y="172741"/>
                          <a:pt x="389315" y="216127"/>
                          <a:pt x="405353" y="260366"/>
                        </a:cubicBezTo>
                        <a:cubicBezTo>
                          <a:pt x="413845" y="282815"/>
                          <a:pt x="417695" y="307761"/>
                          <a:pt x="409121" y="33101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22" name="Forma Livre: Forma 121">
                    <a:extLst>
                      <a:ext uri="{FF2B5EF4-FFF2-40B4-BE49-F238E27FC236}">
                        <a16:creationId xmlns:a16="http://schemas.microsoft.com/office/drawing/2014/main" id="{93A73F93-A0D1-DA39-0809-09C8D0455962}"/>
                      </a:ext>
                    </a:extLst>
                  </p:cNvPr>
                  <p:cNvSpPr/>
                  <p:nvPr/>
                </p:nvSpPr>
                <p:spPr>
                  <a:xfrm>
                    <a:off x="1880217" y="4997621"/>
                    <a:ext cx="26445" cy="26297"/>
                  </a:xfrm>
                  <a:custGeom>
                    <a:avLst/>
                    <a:gdLst>
                      <a:gd name="connsiteX0" fmla="*/ 9846 w 26445"/>
                      <a:gd name="connsiteY0" fmla="*/ 24279 h 26297"/>
                      <a:gd name="connsiteX1" fmla="*/ 25186 w 26445"/>
                      <a:gd name="connsiteY1" fmla="*/ 22794 h 26297"/>
                      <a:gd name="connsiteX2" fmla="*/ 10134 w 26445"/>
                      <a:gd name="connsiteY2" fmla="*/ 312 h 26297"/>
                      <a:gd name="connsiteX3" fmla="*/ 9684 w 26445"/>
                      <a:gd name="connsiteY3" fmla="*/ 1 h 26297"/>
                      <a:gd name="connsiteX4" fmla="*/ 9846 w 26445"/>
                      <a:gd name="connsiteY4" fmla="*/ 24279 h 26297"/>
                      <a:gd name="connsiteX5" fmla="*/ 5264 w 26445"/>
                      <a:gd name="connsiteY5" fmla="*/ 3967 h 26297"/>
                      <a:gd name="connsiteX6" fmla="*/ 17627 w 26445"/>
                      <a:gd name="connsiteY6" fmla="*/ 9135 h 26297"/>
                      <a:gd name="connsiteX7" fmla="*/ 22275 w 26445"/>
                      <a:gd name="connsiteY7" fmla="*/ 18923 h 26297"/>
                      <a:gd name="connsiteX8" fmla="*/ 13462 w 26445"/>
                      <a:gd name="connsiteY8" fmla="*/ 21636 h 26297"/>
                      <a:gd name="connsiteX9" fmla="*/ 5264 w 26445"/>
                      <a:gd name="connsiteY9" fmla="*/ 3967 h 262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6445" h="26297">
                        <a:moveTo>
                          <a:pt x="9846" y="24279"/>
                        </a:moveTo>
                        <a:cubicBezTo>
                          <a:pt x="14302" y="26727"/>
                          <a:pt x="21907" y="27700"/>
                          <a:pt x="25186" y="22794"/>
                        </a:cubicBezTo>
                        <a:cubicBezTo>
                          <a:pt x="30270" y="14272"/>
                          <a:pt x="18890" y="1175"/>
                          <a:pt x="10134" y="312"/>
                        </a:cubicBezTo>
                        <a:cubicBezTo>
                          <a:pt x="10081" y="130"/>
                          <a:pt x="9935" y="-12"/>
                          <a:pt x="9684" y="1"/>
                        </a:cubicBezTo>
                        <a:cubicBezTo>
                          <a:pt x="-5901" y="1268"/>
                          <a:pt x="-293" y="19178"/>
                          <a:pt x="9846" y="24279"/>
                        </a:cubicBezTo>
                        <a:close/>
                        <a:moveTo>
                          <a:pt x="5264" y="3967"/>
                        </a:moveTo>
                        <a:cubicBezTo>
                          <a:pt x="9823" y="5350"/>
                          <a:pt x="14021" y="5559"/>
                          <a:pt x="17627" y="9135"/>
                        </a:cubicBezTo>
                        <a:cubicBezTo>
                          <a:pt x="20085" y="11500"/>
                          <a:pt x="22791" y="15281"/>
                          <a:pt x="22275" y="18923"/>
                        </a:cubicBezTo>
                        <a:cubicBezTo>
                          <a:pt x="21709" y="22910"/>
                          <a:pt x="16317" y="22622"/>
                          <a:pt x="13462" y="21636"/>
                        </a:cubicBezTo>
                        <a:cubicBezTo>
                          <a:pt x="6942" y="19568"/>
                          <a:pt x="256" y="9932"/>
                          <a:pt x="5264" y="396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  <p:grpSp>
            <p:nvGrpSpPr>
              <p:cNvPr id="123" name="Gráfico 50" descr="Homem em traje de negócios">
                <a:extLst>
                  <a:ext uri="{FF2B5EF4-FFF2-40B4-BE49-F238E27FC236}">
                    <a16:creationId xmlns:a16="http://schemas.microsoft.com/office/drawing/2014/main" id="{AF2879C8-1610-8C82-A5D3-566EF75473ED}"/>
                  </a:ext>
                </a:extLst>
              </p:cNvPr>
              <p:cNvGrpSpPr/>
              <p:nvPr/>
            </p:nvGrpSpPr>
            <p:grpSpPr>
              <a:xfrm>
                <a:off x="1667881" y="4555617"/>
                <a:ext cx="191456" cy="226608"/>
                <a:chOff x="1667881" y="4555617"/>
                <a:chExt cx="191456" cy="226608"/>
              </a:xfrm>
            </p:grpSpPr>
            <p:sp>
              <p:nvSpPr>
                <p:cNvPr id="124" name="Forma Livre: Forma 123">
                  <a:extLst>
                    <a:ext uri="{FF2B5EF4-FFF2-40B4-BE49-F238E27FC236}">
                      <a16:creationId xmlns:a16="http://schemas.microsoft.com/office/drawing/2014/main" id="{71F2F6FD-A5B0-5061-0C0F-AD2E190C6010}"/>
                    </a:ext>
                  </a:extLst>
                </p:cNvPr>
                <p:cNvSpPr/>
                <p:nvPr/>
              </p:nvSpPr>
              <p:spPr>
                <a:xfrm>
                  <a:off x="1671447" y="4578637"/>
                  <a:ext cx="183127" cy="198496"/>
                </a:xfrm>
                <a:custGeom>
                  <a:avLst/>
                  <a:gdLst>
                    <a:gd name="connsiteX0" fmla="*/ 178687 w 183127"/>
                    <a:gd name="connsiteY0" fmla="*/ 39077 h 198496"/>
                    <a:gd name="connsiteX1" fmla="*/ 166878 w 183127"/>
                    <a:gd name="connsiteY1" fmla="*/ 21048 h 198496"/>
                    <a:gd name="connsiteX2" fmla="*/ 152553 w 183127"/>
                    <a:gd name="connsiteY2" fmla="*/ 11057 h 198496"/>
                    <a:gd name="connsiteX3" fmla="*/ 121556 w 183127"/>
                    <a:gd name="connsiteY3" fmla="*/ 7980 h 198496"/>
                    <a:gd name="connsiteX4" fmla="*/ 36406 w 183127"/>
                    <a:gd name="connsiteY4" fmla="*/ 59951 h 198496"/>
                    <a:gd name="connsiteX5" fmla="*/ 19667 w 183127"/>
                    <a:gd name="connsiteY5" fmla="*/ 97630 h 198496"/>
                    <a:gd name="connsiteX6" fmla="*/ 6103 w 183127"/>
                    <a:gd name="connsiteY6" fmla="*/ 125021 h 198496"/>
                    <a:gd name="connsiteX7" fmla="*/ 24563 w 183127"/>
                    <a:gd name="connsiteY7" fmla="*/ 137394 h 198496"/>
                    <a:gd name="connsiteX8" fmla="*/ 33263 w 183127"/>
                    <a:gd name="connsiteY8" fmla="*/ 140239 h 198496"/>
                    <a:gd name="connsiteX9" fmla="*/ 41334 w 183127"/>
                    <a:gd name="connsiteY9" fmla="*/ 150494 h 198496"/>
                    <a:gd name="connsiteX10" fmla="*/ 69355 w 183127"/>
                    <a:gd name="connsiteY10" fmla="*/ 184865 h 198496"/>
                    <a:gd name="connsiteX11" fmla="*/ 98863 w 183127"/>
                    <a:gd name="connsiteY11" fmla="*/ 196807 h 198496"/>
                    <a:gd name="connsiteX12" fmla="*/ 141240 w 183127"/>
                    <a:gd name="connsiteY12" fmla="*/ 198031 h 198496"/>
                    <a:gd name="connsiteX13" fmla="*/ 182095 w 183127"/>
                    <a:gd name="connsiteY13" fmla="*/ 149005 h 198496"/>
                    <a:gd name="connsiteX14" fmla="*/ 185865 w 183127"/>
                    <a:gd name="connsiteY14" fmla="*/ 64318 h 198496"/>
                    <a:gd name="connsiteX15" fmla="*/ 178687 w 183127"/>
                    <a:gd name="connsiteY15" fmla="*/ 39077 h 198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183127" h="198496">
                      <a:moveTo>
                        <a:pt x="178687" y="39077"/>
                      </a:moveTo>
                      <a:cubicBezTo>
                        <a:pt x="176206" y="33916"/>
                        <a:pt x="169425" y="26076"/>
                        <a:pt x="166878" y="21048"/>
                      </a:cubicBezTo>
                      <a:cubicBezTo>
                        <a:pt x="163933" y="16251"/>
                        <a:pt x="159069" y="12513"/>
                        <a:pt x="152553" y="11057"/>
                      </a:cubicBezTo>
                      <a:cubicBezTo>
                        <a:pt x="146069" y="9634"/>
                        <a:pt x="129198" y="11288"/>
                        <a:pt x="121556" y="7980"/>
                      </a:cubicBezTo>
                      <a:cubicBezTo>
                        <a:pt x="82156" y="-9189"/>
                        <a:pt x="39945" y="6988"/>
                        <a:pt x="36406" y="59951"/>
                      </a:cubicBezTo>
                      <a:cubicBezTo>
                        <a:pt x="28764" y="75036"/>
                        <a:pt x="26448" y="82148"/>
                        <a:pt x="19667" y="97630"/>
                      </a:cubicBezTo>
                      <a:cubicBezTo>
                        <a:pt x="2464" y="104842"/>
                        <a:pt x="3853" y="119232"/>
                        <a:pt x="6103" y="125021"/>
                      </a:cubicBezTo>
                      <a:cubicBezTo>
                        <a:pt x="8353" y="130810"/>
                        <a:pt x="14440" y="137923"/>
                        <a:pt x="24563" y="137394"/>
                      </a:cubicBezTo>
                      <a:cubicBezTo>
                        <a:pt x="28632" y="138485"/>
                        <a:pt x="30185" y="137096"/>
                        <a:pt x="33263" y="140239"/>
                      </a:cubicBezTo>
                      <a:cubicBezTo>
                        <a:pt x="35579" y="142587"/>
                        <a:pt x="39813" y="147583"/>
                        <a:pt x="41334" y="150494"/>
                      </a:cubicBezTo>
                      <a:cubicBezTo>
                        <a:pt x="48348" y="163925"/>
                        <a:pt x="57246" y="175569"/>
                        <a:pt x="69355" y="184865"/>
                      </a:cubicBezTo>
                      <a:cubicBezTo>
                        <a:pt x="77723" y="191151"/>
                        <a:pt x="87979" y="195021"/>
                        <a:pt x="98863" y="196807"/>
                      </a:cubicBezTo>
                      <a:cubicBezTo>
                        <a:pt x="112360" y="199024"/>
                        <a:pt x="128272" y="201836"/>
                        <a:pt x="141240" y="198031"/>
                      </a:cubicBezTo>
                      <a:cubicBezTo>
                        <a:pt x="165786" y="188405"/>
                        <a:pt x="176537" y="171037"/>
                        <a:pt x="182095" y="149005"/>
                      </a:cubicBezTo>
                      <a:cubicBezTo>
                        <a:pt x="187983" y="125848"/>
                        <a:pt x="189703" y="97365"/>
                        <a:pt x="185865" y="64318"/>
                      </a:cubicBezTo>
                      <a:cubicBezTo>
                        <a:pt x="185865" y="64318"/>
                        <a:pt x="181664" y="44039"/>
                        <a:pt x="178687" y="390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25" name="Forma Livre: Forma 124">
                  <a:extLst>
                    <a:ext uri="{FF2B5EF4-FFF2-40B4-BE49-F238E27FC236}">
                      <a16:creationId xmlns:a16="http://schemas.microsoft.com/office/drawing/2014/main" id="{525E1F3F-951A-D7A2-35C4-B0DBB978CE86}"/>
                    </a:ext>
                  </a:extLst>
                </p:cNvPr>
                <p:cNvSpPr/>
                <p:nvPr/>
              </p:nvSpPr>
              <p:spPr>
                <a:xfrm>
                  <a:off x="1667881" y="4555617"/>
                  <a:ext cx="191456" cy="226608"/>
                </a:xfrm>
                <a:custGeom>
                  <a:avLst/>
                  <a:gdLst>
                    <a:gd name="connsiteX0" fmla="*/ 129920 w 191456"/>
                    <a:gd name="connsiteY0" fmla="*/ 227999 h 226608"/>
                    <a:gd name="connsiteX1" fmla="*/ 97632 w 191456"/>
                    <a:gd name="connsiteY1" fmla="*/ 214369 h 226608"/>
                    <a:gd name="connsiteX2" fmla="*/ 115529 w 191456"/>
                    <a:gd name="connsiteY2" fmla="*/ 217512 h 226608"/>
                    <a:gd name="connsiteX3" fmla="*/ 154333 w 191456"/>
                    <a:gd name="connsiteY3" fmla="*/ 211127 h 226608"/>
                    <a:gd name="connsiteX4" fmla="*/ 186190 w 191456"/>
                    <a:gd name="connsiteY4" fmla="*/ 124190 h 226608"/>
                    <a:gd name="connsiteX5" fmla="*/ 165614 w 191456"/>
                    <a:gd name="connsiteY5" fmla="*/ 39999 h 226608"/>
                    <a:gd name="connsiteX6" fmla="*/ 160189 w 191456"/>
                    <a:gd name="connsiteY6" fmla="*/ 41388 h 226608"/>
                    <a:gd name="connsiteX7" fmla="*/ 148445 w 191456"/>
                    <a:gd name="connsiteY7" fmla="*/ 43439 h 226608"/>
                    <a:gd name="connsiteX8" fmla="*/ 124924 w 191456"/>
                    <a:gd name="connsiteY8" fmla="*/ 41554 h 226608"/>
                    <a:gd name="connsiteX9" fmla="*/ 75170 w 191456"/>
                    <a:gd name="connsiteY9" fmla="*/ 47475 h 226608"/>
                    <a:gd name="connsiteX10" fmla="*/ 77353 w 191456"/>
                    <a:gd name="connsiteY10" fmla="*/ 63420 h 226608"/>
                    <a:gd name="connsiteX11" fmla="*/ 77353 w 191456"/>
                    <a:gd name="connsiteY11" fmla="*/ 70797 h 226608"/>
                    <a:gd name="connsiteX12" fmla="*/ 54494 w 191456"/>
                    <a:gd name="connsiteY12" fmla="*/ 74006 h 226608"/>
                    <a:gd name="connsiteX13" fmla="*/ 52576 w 191456"/>
                    <a:gd name="connsiteY13" fmla="*/ 81350 h 226608"/>
                    <a:gd name="connsiteX14" fmla="*/ 54295 w 191456"/>
                    <a:gd name="connsiteY14" fmla="*/ 115060 h 226608"/>
                    <a:gd name="connsiteX15" fmla="*/ 54295 w 191456"/>
                    <a:gd name="connsiteY15" fmla="*/ 115060 h 226608"/>
                    <a:gd name="connsiteX16" fmla="*/ 51087 w 191456"/>
                    <a:gd name="connsiteY16" fmla="*/ 130079 h 226608"/>
                    <a:gd name="connsiteX17" fmla="*/ 39575 w 191456"/>
                    <a:gd name="connsiteY17" fmla="*/ 125447 h 226608"/>
                    <a:gd name="connsiteX18" fmla="*/ 39212 w 191456"/>
                    <a:gd name="connsiteY18" fmla="*/ 125778 h 226608"/>
                    <a:gd name="connsiteX19" fmla="*/ 40866 w 191456"/>
                    <a:gd name="connsiteY19" fmla="*/ 129384 h 226608"/>
                    <a:gd name="connsiteX20" fmla="*/ 28757 w 191456"/>
                    <a:gd name="connsiteY20" fmla="*/ 125844 h 226608"/>
                    <a:gd name="connsiteX21" fmla="*/ 15756 w 191456"/>
                    <a:gd name="connsiteY21" fmla="*/ 150457 h 226608"/>
                    <a:gd name="connsiteX22" fmla="*/ 32463 w 191456"/>
                    <a:gd name="connsiteY22" fmla="*/ 156047 h 226608"/>
                    <a:gd name="connsiteX23" fmla="*/ 37855 w 191456"/>
                    <a:gd name="connsiteY23" fmla="*/ 162697 h 226608"/>
                    <a:gd name="connsiteX24" fmla="*/ 54494 w 191456"/>
                    <a:gd name="connsiteY24" fmla="*/ 181454 h 226608"/>
                    <a:gd name="connsiteX25" fmla="*/ 68124 w 191456"/>
                    <a:gd name="connsiteY25" fmla="*/ 195215 h 226608"/>
                    <a:gd name="connsiteX26" fmla="*/ 72789 w 191456"/>
                    <a:gd name="connsiteY26" fmla="*/ 199053 h 226608"/>
                    <a:gd name="connsiteX27" fmla="*/ 62997 w 191456"/>
                    <a:gd name="connsiteY27" fmla="*/ 204181 h 226608"/>
                    <a:gd name="connsiteX28" fmla="*/ 45497 w 191456"/>
                    <a:gd name="connsiteY28" fmla="*/ 183769 h 226608"/>
                    <a:gd name="connsiteX29" fmla="*/ 35572 w 191456"/>
                    <a:gd name="connsiteY29" fmla="*/ 163987 h 226608"/>
                    <a:gd name="connsiteX30" fmla="*/ 8313 w 191456"/>
                    <a:gd name="connsiteY30" fmla="*/ 153302 h 226608"/>
                    <a:gd name="connsiteX31" fmla="*/ 14632 w 191456"/>
                    <a:gd name="connsiteY31" fmla="*/ 122768 h 226608"/>
                    <a:gd name="connsiteX32" fmla="*/ 20784 w 191456"/>
                    <a:gd name="connsiteY32" fmla="*/ 48567 h 226608"/>
                    <a:gd name="connsiteX33" fmla="*/ 100213 w 191456"/>
                    <a:gd name="connsiteY33" fmla="*/ 1426 h 226608"/>
                    <a:gd name="connsiteX34" fmla="*/ 156218 w 191456"/>
                    <a:gd name="connsiteY34" fmla="*/ 18695 h 226608"/>
                    <a:gd name="connsiteX35" fmla="*/ 171139 w 191456"/>
                    <a:gd name="connsiteY35" fmla="*/ 37386 h 226608"/>
                    <a:gd name="connsiteX36" fmla="*/ 173090 w 191456"/>
                    <a:gd name="connsiteY36" fmla="*/ 39006 h 226608"/>
                    <a:gd name="connsiteX37" fmla="*/ 171865 w 191456"/>
                    <a:gd name="connsiteY37" fmla="*/ 41851 h 226608"/>
                    <a:gd name="connsiteX38" fmla="*/ 171171 w 191456"/>
                    <a:gd name="connsiteY38" fmla="*/ 42215 h 226608"/>
                    <a:gd name="connsiteX39" fmla="*/ 185925 w 191456"/>
                    <a:gd name="connsiteY39" fmla="*/ 60972 h 226608"/>
                    <a:gd name="connsiteX40" fmla="*/ 196214 w 191456"/>
                    <a:gd name="connsiteY40" fmla="*/ 132262 h 226608"/>
                    <a:gd name="connsiteX41" fmla="*/ 174744 w 191456"/>
                    <a:gd name="connsiteY41" fmla="*/ 206463 h 226608"/>
                    <a:gd name="connsiteX42" fmla="*/ 129920 w 191456"/>
                    <a:gd name="connsiteY42" fmla="*/ 227999 h 226608"/>
                    <a:gd name="connsiteX43" fmla="*/ 39575 w 191456"/>
                    <a:gd name="connsiteY43" fmla="*/ 145991 h 226608"/>
                    <a:gd name="connsiteX44" fmla="*/ 37755 w 191456"/>
                    <a:gd name="connsiteY44" fmla="*/ 145462 h 226608"/>
                    <a:gd name="connsiteX45" fmla="*/ 28262 w 191456"/>
                    <a:gd name="connsiteY45" fmla="*/ 140963 h 226608"/>
                    <a:gd name="connsiteX46" fmla="*/ 19395 w 191456"/>
                    <a:gd name="connsiteY46" fmla="*/ 140764 h 226608"/>
                    <a:gd name="connsiteX47" fmla="*/ 19230 w 191456"/>
                    <a:gd name="connsiteY47" fmla="*/ 140797 h 226608"/>
                    <a:gd name="connsiteX48" fmla="*/ 20885 w 191456"/>
                    <a:gd name="connsiteY48" fmla="*/ 136563 h 226608"/>
                    <a:gd name="connsiteX49" fmla="*/ 40071 w 191456"/>
                    <a:gd name="connsiteY49" fmla="*/ 139011 h 226608"/>
                    <a:gd name="connsiteX50" fmla="*/ 40765 w 191456"/>
                    <a:gd name="connsiteY50" fmla="*/ 139143 h 226608"/>
                    <a:gd name="connsiteX51" fmla="*/ 42520 w 191456"/>
                    <a:gd name="connsiteY51" fmla="*/ 143874 h 226608"/>
                    <a:gd name="connsiteX52" fmla="*/ 39575 w 191456"/>
                    <a:gd name="connsiteY52" fmla="*/ 145991 h 2266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</a:cxnLst>
                  <a:rect l="l" t="t" r="r" b="b"/>
                  <a:pathLst>
                    <a:path w="191456" h="226608">
                      <a:moveTo>
                        <a:pt x="129920" y="227999"/>
                      </a:moveTo>
                      <a:cubicBezTo>
                        <a:pt x="124462" y="228329"/>
                        <a:pt x="88468" y="223930"/>
                        <a:pt x="97632" y="214369"/>
                      </a:cubicBezTo>
                      <a:cubicBezTo>
                        <a:pt x="103090" y="211954"/>
                        <a:pt x="109872" y="216817"/>
                        <a:pt x="115529" y="217512"/>
                      </a:cubicBezTo>
                      <a:cubicBezTo>
                        <a:pt x="128695" y="220589"/>
                        <a:pt x="143118" y="219034"/>
                        <a:pt x="154333" y="211127"/>
                      </a:cubicBezTo>
                      <a:cubicBezTo>
                        <a:pt x="180930" y="193131"/>
                        <a:pt x="185363" y="158727"/>
                        <a:pt x="186190" y="124190"/>
                      </a:cubicBezTo>
                      <a:cubicBezTo>
                        <a:pt x="187083" y="90481"/>
                        <a:pt x="182253" y="65802"/>
                        <a:pt x="165614" y="39999"/>
                      </a:cubicBezTo>
                      <a:cubicBezTo>
                        <a:pt x="163860" y="40694"/>
                        <a:pt x="162041" y="41157"/>
                        <a:pt x="160189" y="41388"/>
                      </a:cubicBezTo>
                      <a:cubicBezTo>
                        <a:pt x="156682" y="43472"/>
                        <a:pt x="152414" y="43472"/>
                        <a:pt x="148445" y="43439"/>
                      </a:cubicBezTo>
                      <a:cubicBezTo>
                        <a:pt x="141265" y="43472"/>
                        <a:pt x="132433" y="42513"/>
                        <a:pt x="124924" y="41554"/>
                      </a:cubicBezTo>
                      <a:cubicBezTo>
                        <a:pt x="109872" y="39503"/>
                        <a:pt x="86649" y="37220"/>
                        <a:pt x="75170" y="47475"/>
                      </a:cubicBezTo>
                      <a:cubicBezTo>
                        <a:pt x="70605" y="52338"/>
                        <a:pt x="73351" y="60046"/>
                        <a:pt x="77353" y="63420"/>
                      </a:cubicBezTo>
                      <a:cubicBezTo>
                        <a:pt x="79768" y="65108"/>
                        <a:pt x="80330" y="69408"/>
                        <a:pt x="77353" y="70797"/>
                      </a:cubicBezTo>
                      <a:cubicBezTo>
                        <a:pt x="72755" y="73742"/>
                        <a:pt x="59026" y="72054"/>
                        <a:pt x="54494" y="74006"/>
                      </a:cubicBezTo>
                      <a:cubicBezTo>
                        <a:pt x="52675" y="75925"/>
                        <a:pt x="52609" y="78803"/>
                        <a:pt x="52576" y="81350"/>
                      </a:cubicBezTo>
                      <a:cubicBezTo>
                        <a:pt x="52245" y="92598"/>
                        <a:pt x="52707" y="103912"/>
                        <a:pt x="54295" y="115060"/>
                      </a:cubicBezTo>
                      <a:lnTo>
                        <a:pt x="54295" y="115060"/>
                      </a:lnTo>
                      <a:cubicBezTo>
                        <a:pt x="54164" y="118633"/>
                        <a:pt x="58928" y="134214"/>
                        <a:pt x="51087" y="130079"/>
                      </a:cubicBezTo>
                      <a:cubicBezTo>
                        <a:pt x="47713" y="127002"/>
                        <a:pt x="43048" y="126572"/>
                        <a:pt x="39575" y="125447"/>
                      </a:cubicBezTo>
                      <a:cubicBezTo>
                        <a:pt x="39575" y="125447"/>
                        <a:pt x="38880" y="125183"/>
                        <a:pt x="39212" y="125778"/>
                      </a:cubicBezTo>
                      <a:cubicBezTo>
                        <a:pt x="39344" y="126076"/>
                        <a:pt x="41693" y="128855"/>
                        <a:pt x="40866" y="129384"/>
                      </a:cubicBezTo>
                      <a:cubicBezTo>
                        <a:pt x="37192" y="127201"/>
                        <a:pt x="33091" y="125877"/>
                        <a:pt x="28757" y="125844"/>
                      </a:cubicBezTo>
                      <a:cubicBezTo>
                        <a:pt x="14830" y="125315"/>
                        <a:pt x="7552" y="139771"/>
                        <a:pt x="15756" y="150457"/>
                      </a:cubicBezTo>
                      <a:cubicBezTo>
                        <a:pt x="19891" y="155717"/>
                        <a:pt x="26276" y="155882"/>
                        <a:pt x="32463" y="156047"/>
                      </a:cubicBezTo>
                      <a:cubicBezTo>
                        <a:pt x="36598" y="155485"/>
                        <a:pt x="40601" y="158330"/>
                        <a:pt x="37855" y="162697"/>
                      </a:cubicBezTo>
                      <a:cubicBezTo>
                        <a:pt x="43875" y="168255"/>
                        <a:pt x="49532" y="174805"/>
                        <a:pt x="54494" y="181454"/>
                      </a:cubicBezTo>
                      <a:cubicBezTo>
                        <a:pt x="58266" y="186515"/>
                        <a:pt x="61805" y="193594"/>
                        <a:pt x="68124" y="195215"/>
                      </a:cubicBezTo>
                      <a:cubicBezTo>
                        <a:pt x="70737" y="195844"/>
                        <a:pt x="72259" y="197101"/>
                        <a:pt x="72789" y="199053"/>
                      </a:cubicBezTo>
                      <a:cubicBezTo>
                        <a:pt x="73913" y="204445"/>
                        <a:pt x="66933" y="206397"/>
                        <a:pt x="62997" y="204181"/>
                      </a:cubicBezTo>
                      <a:cubicBezTo>
                        <a:pt x="54528" y="200310"/>
                        <a:pt x="49995" y="191411"/>
                        <a:pt x="45497" y="183769"/>
                      </a:cubicBezTo>
                      <a:cubicBezTo>
                        <a:pt x="41825" y="177583"/>
                        <a:pt x="38218" y="170801"/>
                        <a:pt x="35572" y="163987"/>
                      </a:cubicBezTo>
                      <a:cubicBezTo>
                        <a:pt x="25582" y="165078"/>
                        <a:pt x="13706" y="162664"/>
                        <a:pt x="8313" y="153302"/>
                      </a:cubicBezTo>
                      <a:cubicBezTo>
                        <a:pt x="2192" y="143543"/>
                        <a:pt x="3880" y="128458"/>
                        <a:pt x="14632" y="122768"/>
                      </a:cubicBezTo>
                      <a:cubicBezTo>
                        <a:pt x="3615" y="99611"/>
                        <a:pt x="8909" y="70897"/>
                        <a:pt x="20784" y="48567"/>
                      </a:cubicBezTo>
                      <a:cubicBezTo>
                        <a:pt x="36068" y="19720"/>
                        <a:pt x="67463" y="732"/>
                        <a:pt x="100213" y="1426"/>
                      </a:cubicBezTo>
                      <a:cubicBezTo>
                        <a:pt x="120028" y="1426"/>
                        <a:pt x="139910" y="7348"/>
                        <a:pt x="156218" y="18695"/>
                      </a:cubicBezTo>
                      <a:cubicBezTo>
                        <a:pt x="160024" y="21903"/>
                        <a:pt x="176398" y="32357"/>
                        <a:pt x="171139" y="37386"/>
                      </a:cubicBezTo>
                      <a:cubicBezTo>
                        <a:pt x="171799" y="37915"/>
                        <a:pt x="172462" y="38477"/>
                        <a:pt x="173090" y="39006"/>
                      </a:cubicBezTo>
                      <a:cubicBezTo>
                        <a:pt x="174182" y="39999"/>
                        <a:pt x="173289" y="41885"/>
                        <a:pt x="171865" y="41851"/>
                      </a:cubicBezTo>
                      <a:cubicBezTo>
                        <a:pt x="171205" y="41818"/>
                        <a:pt x="169980" y="41223"/>
                        <a:pt x="171171" y="42215"/>
                      </a:cubicBezTo>
                      <a:cubicBezTo>
                        <a:pt x="177588" y="47541"/>
                        <a:pt x="182386" y="53926"/>
                        <a:pt x="185925" y="60972"/>
                      </a:cubicBezTo>
                      <a:cubicBezTo>
                        <a:pt x="196479" y="81847"/>
                        <a:pt x="196347" y="108709"/>
                        <a:pt x="196214" y="132262"/>
                      </a:cubicBezTo>
                      <a:cubicBezTo>
                        <a:pt x="196578" y="157933"/>
                        <a:pt x="190491" y="187111"/>
                        <a:pt x="174744" y="206463"/>
                      </a:cubicBezTo>
                      <a:cubicBezTo>
                        <a:pt x="164324" y="219265"/>
                        <a:pt x="149702" y="227734"/>
                        <a:pt x="129920" y="227999"/>
                      </a:cubicBezTo>
                      <a:close/>
                      <a:moveTo>
                        <a:pt x="39575" y="145991"/>
                      </a:moveTo>
                      <a:cubicBezTo>
                        <a:pt x="38947" y="145957"/>
                        <a:pt x="38318" y="145792"/>
                        <a:pt x="37755" y="145462"/>
                      </a:cubicBezTo>
                      <a:cubicBezTo>
                        <a:pt x="34679" y="143675"/>
                        <a:pt x="31403" y="142617"/>
                        <a:pt x="28262" y="140963"/>
                      </a:cubicBezTo>
                      <a:cubicBezTo>
                        <a:pt x="25383" y="139540"/>
                        <a:pt x="20951" y="136662"/>
                        <a:pt x="19395" y="140764"/>
                      </a:cubicBezTo>
                      <a:cubicBezTo>
                        <a:pt x="19363" y="140863"/>
                        <a:pt x="19263" y="140863"/>
                        <a:pt x="19230" y="140797"/>
                      </a:cubicBezTo>
                      <a:cubicBezTo>
                        <a:pt x="18733" y="138547"/>
                        <a:pt x="19461" y="137224"/>
                        <a:pt x="20885" y="136563"/>
                      </a:cubicBezTo>
                      <a:cubicBezTo>
                        <a:pt x="25285" y="134512"/>
                        <a:pt x="36365" y="138283"/>
                        <a:pt x="40071" y="139011"/>
                      </a:cubicBezTo>
                      <a:cubicBezTo>
                        <a:pt x="40203" y="139044"/>
                        <a:pt x="40667" y="139110"/>
                        <a:pt x="40765" y="139143"/>
                      </a:cubicBezTo>
                      <a:cubicBezTo>
                        <a:pt x="43048" y="139706"/>
                        <a:pt x="43347" y="142087"/>
                        <a:pt x="42520" y="143874"/>
                      </a:cubicBezTo>
                      <a:cubicBezTo>
                        <a:pt x="41956" y="145065"/>
                        <a:pt x="40898" y="145957"/>
                        <a:pt x="39575" y="1459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grpSp>
            <p:nvGrpSpPr>
              <p:cNvPr id="126" name="Gráfico 50" descr="Homem em traje de negócios">
                <a:extLst>
                  <a:ext uri="{FF2B5EF4-FFF2-40B4-BE49-F238E27FC236}">
                    <a16:creationId xmlns:a16="http://schemas.microsoft.com/office/drawing/2014/main" id="{C8E81FA5-2680-D72F-FC29-C388799D9364}"/>
                  </a:ext>
                </a:extLst>
              </p:cNvPr>
              <p:cNvGrpSpPr/>
              <p:nvPr/>
            </p:nvGrpSpPr>
            <p:grpSpPr>
              <a:xfrm>
                <a:off x="1748288" y="4628717"/>
                <a:ext cx="80485" cy="118332"/>
                <a:chOff x="1748288" y="4628717"/>
                <a:chExt cx="80485" cy="118332"/>
              </a:xfrm>
              <a:solidFill>
                <a:srgbClr val="000000"/>
              </a:solidFill>
            </p:grpSpPr>
            <p:sp>
              <p:nvSpPr>
                <p:cNvPr id="127" name="Forma Livre: Forma 126">
                  <a:extLst>
                    <a:ext uri="{FF2B5EF4-FFF2-40B4-BE49-F238E27FC236}">
                      <a16:creationId xmlns:a16="http://schemas.microsoft.com/office/drawing/2014/main" id="{F99FA794-E429-5C0E-D476-CFE955753B7C}"/>
                    </a:ext>
                  </a:extLst>
                </p:cNvPr>
                <p:cNvSpPr/>
                <p:nvPr/>
              </p:nvSpPr>
              <p:spPr>
                <a:xfrm>
                  <a:off x="1784606" y="4738202"/>
                  <a:ext cx="24592" cy="8847"/>
                </a:xfrm>
                <a:custGeom>
                  <a:avLst/>
                  <a:gdLst>
                    <a:gd name="connsiteX0" fmla="*/ 16808 w 24592"/>
                    <a:gd name="connsiteY0" fmla="*/ 9673 h 8847"/>
                    <a:gd name="connsiteX1" fmla="*/ 2385 w 24592"/>
                    <a:gd name="connsiteY1" fmla="*/ 5376 h 8847"/>
                    <a:gd name="connsiteX2" fmla="*/ 2087 w 24592"/>
                    <a:gd name="connsiteY2" fmla="*/ 4357 h 8847"/>
                    <a:gd name="connsiteX3" fmla="*/ 2848 w 24592"/>
                    <a:gd name="connsiteY3" fmla="*/ 3586 h 8847"/>
                    <a:gd name="connsiteX4" fmla="*/ 9100 w 24592"/>
                    <a:gd name="connsiteY4" fmla="*/ 2832 h 8847"/>
                    <a:gd name="connsiteX5" fmla="*/ 13401 w 24592"/>
                    <a:gd name="connsiteY5" fmla="*/ 2412 h 8847"/>
                    <a:gd name="connsiteX6" fmla="*/ 16709 w 24592"/>
                    <a:gd name="connsiteY6" fmla="*/ 1684 h 8847"/>
                    <a:gd name="connsiteX7" fmla="*/ 21671 w 24592"/>
                    <a:gd name="connsiteY7" fmla="*/ 827 h 8847"/>
                    <a:gd name="connsiteX8" fmla="*/ 24748 w 24592"/>
                    <a:gd name="connsiteY8" fmla="*/ 1492 h 8847"/>
                    <a:gd name="connsiteX9" fmla="*/ 26501 w 24592"/>
                    <a:gd name="connsiteY9" fmla="*/ 3861 h 8847"/>
                    <a:gd name="connsiteX10" fmla="*/ 23325 w 24592"/>
                    <a:gd name="connsiteY10" fmla="*/ 8863 h 8847"/>
                    <a:gd name="connsiteX11" fmla="*/ 19785 w 24592"/>
                    <a:gd name="connsiteY11" fmla="*/ 9547 h 8847"/>
                    <a:gd name="connsiteX12" fmla="*/ 16808 w 24592"/>
                    <a:gd name="connsiteY12" fmla="*/ 9673 h 884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24592" h="8847">
                      <a:moveTo>
                        <a:pt x="16808" y="9673"/>
                      </a:moveTo>
                      <a:cubicBezTo>
                        <a:pt x="11747" y="9584"/>
                        <a:pt x="6355" y="8707"/>
                        <a:pt x="2385" y="5376"/>
                      </a:cubicBezTo>
                      <a:cubicBezTo>
                        <a:pt x="2087" y="5118"/>
                        <a:pt x="1988" y="4721"/>
                        <a:pt x="2087" y="4357"/>
                      </a:cubicBezTo>
                      <a:cubicBezTo>
                        <a:pt x="2186" y="3980"/>
                        <a:pt x="2484" y="3679"/>
                        <a:pt x="2848" y="3586"/>
                      </a:cubicBezTo>
                      <a:cubicBezTo>
                        <a:pt x="4899" y="3199"/>
                        <a:pt x="6983" y="2948"/>
                        <a:pt x="9100" y="2832"/>
                      </a:cubicBezTo>
                      <a:cubicBezTo>
                        <a:pt x="10490" y="2723"/>
                        <a:pt x="11978" y="2610"/>
                        <a:pt x="13401" y="2412"/>
                      </a:cubicBezTo>
                      <a:cubicBezTo>
                        <a:pt x="14492" y="2233"/>
                        <a:pt x="15618" y="1988"/>
                        <a:pt x="16709" y="1684"/>
                      </a:cubicBezTo>
                      <a:cubicBezTo>
                        <a:pt x="18330" y="1194"/>
                        <a:pt x="19984" y="907"/>
                        <a:pt x="21671" y="827"/>
                      </a:cubicBezTo>
                      <a:cubicBezTo>
                        <a:pt x="22730" y="807"/>
                        <a:pt x="23788" y="1036"/>
                        <a:pt x="24748" y="1492"/>
                      </a:cubicBezTo>
                      <a:cubicBezTo>
                        <a:pt x="25641" y="1988"/>
                        <a:pt x="26303" y="2855"/>
                        <a:pt x="26501" y="3861"/>
                      </a:cubicBezTo>
                      <a:cubicBezTo>
                        <a:pt x="27196" y="6084"/>
                        <a:pt x="25211" y="8036"/>
                        <a:pt x="23325" y="8863"/>
                      </a:cubicBezTo>
                      <a:cubicBezTo>
                        <a:pt x="22201" y="9276"/>
                        <a:pt x="20977" y="9504"/>
                        <a:pt x="19785" y="9547"/>
                      </a:cubicBezTo>
                      <a:cubicBezTo>
                        <a:pt x="18727" y="9630"/>
                        <a:pt x="17734" y="9673"/>
                        <a:pt x="16808" y="967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28" name="Forma Livre: Forma 127">
                  <a:extLst>
                    <a:ext uri="{FF2B5EF4-FFF2-40B4-BE49-F238E27FC236}">
                      <a16:creationId xmlns:a16="http://schemas.microsoft.com/office/drawing/2014/main" id="{896ABBBC-B01B-AA12-2A89-46005AEAAFFF}"/>
                    </a:ext>
                  </a:extLst>
                </p:cNvPr>
                <p:cNvSpPr/>
                <p:nvPr/>
              </p:nvSpPr>
              <p:spPr>
                <a:xfrm>
                  <a:off x="1789056" y="4684194"/>
                  <a:ext cx="26231" cy="23496"/>
                </a:xfrm>
                <a:custGeom>
                  <a:avLst/>
                  <a:gdLst>
                    <a:gd name="connsiteX0" fmla="*/ 16527 w 26231"/>
                    <a:gd name="connsiteY0" fmla="*/ 24314 h 23496"/>
                    <a:gd name="connsiteX1" fmla="*/ 3460 w 26231"/>
                    <a:gd name="connsiteY1" fmla="*/ 13758 h 23496"/>
                    <a:gd name="connsiteX2" fmla="*/ 5346 w 26231"/>
                    <a:gd name="connsiteY2" fmla="*/ 13014 h 23496"/>
                    <a:gd name="connsiteX3" fmla="*/ 6834 w 26231"/>
                    <a:gd name="connsiteY3" fmla="*/ 13467 h 23496"/>
                    <a:gd name="connsiteX4" fmla="*/ 21787 w 26231"/>
                    <a:gd name="connsiteY4" fmla="*/ 16778 h 23496"/>
                    <a:gd name="connsiteX5" fmla="*/ 16362 w 26231"/>
                    <a:gd name="connsiteY5" fmla="*/ 3542 h 23496"/>
                    <a:gd name="connsiteX6" fmla="*/ 15998 w 26231"/>
                    <a:gd name="connsiteY6" fmla="*/ 2110 h 23496"/>
                    <a:gd name="connsiteX7" fmla="*/ 17817 w 26231"/>
                    <a:gd name="connsiteY7" fmla="*/ 826 h 23496"/>
                    <a:gd name="connsiteX8" fmla="*/ 28205 w 26231"/>
                    <a:gd name="connsiteY8" fmla="*/ 13315 h 23496"/>
                    <a:gd name="connsiteX9" fmla="*/ 16527 w 26231"/>
                    <a:gd name="connsiteY9" fmla="*/ 24314 h 23496"/>
                    <a:gd name="connsiteX10" fmla="*/ 16527 w 26231"/>
                    <a:gd name="connsiteY10" fmla="*/ 24314 h 23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6231" h="23496">
                      <a:moveTo>
                        <a:pt x="16527" y="24314"/>
                      </a:moveTo>
                      <a:cubicBezTo>
                        <a:pt x="12392" y="24463"/>
                        <a:pt x="-2561" y="19342"/>
                        <a:pt x="3460" y="13758"/>
                      </a:cubicBezTo>
                      <a:cubicBezTo>
                        <a:pt x="3989" y="13291"/>
                        <a:pt x="4651" y="13030"/>
                        <a:pt x="5346" y="13014"/>
                      </a:cubicBezTo>
                      <a:cubicBezTo>
                        <a:pt x="5875" y="13017"/>
                        <a:pt x="6404" y="13175"/>
                        <a:pt x="6834" y="13467"/>
                      </a:cubicBezTo>
                      <a:cubicBezTo>
                        <a:pt x="10506" y="16424"/>
                        <a:pt x="17354" y="21585"/>
                        <a:pt x="21787" y="16778"/>
                      </a:cubicBezTo>
                      <a:cubicBezTo>
                        <a:pt x="26087" y="11548"/>
                        <a:pt x="19372" y="5034"/>
                        <a:pt x="16362" y="3542"/>
                      </a:cubicBezTo>
                      <a:cubicBezTo>
                        <a:pt x="15932" y="3188"/>
                        <a:pt x="15799" y="2609"/>
                        <a:pt x="15998" y="2110"/>
                      </a:cubicBezTo>
                      <a:cubicBezTo>
                        <a:pt x="16262" y="1329"/>
                        <a:pt x="16990" y="810"/>
                        <a:pt x="17817" y="826"/>
                      </a:cubicBezTo>
                      <a:cubicBezTo>
                        <a:pt x="24004" y="1299"/>
                        <a:pt x="28966" y="7092"/>
                        <a:pt x="28205" y="13315"/>
                      </a:cubicBezTo>
                      <a:cubicBezTo>
                        <a:pt x="27841" y="19296"/>
                        <a:pt x="22647" y="24569"/>
                        <a:pt x="16527" y="24314"/>
                      </a:cubicBezTo>
                      <a:lnTo>
                        <a:pt x="16527" y="2431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29" name="Forma Livre: Forma 128">
                  <a:extLst>
                    <a:ext uri="{FF2B5EF4-FFF2-40B4-BE49-F238E27FC236}">
                      <a16:creationId xmlns:a16="http://schemas.microsoft.com/office/drawing/2014/main" id="{235A5133-6797-32D9-687B-7B0AD4307DBF}"/>
                    </a:ext>
                  </a:extLst>
                </p:cNvPr>
                <p:cNvSpPr/>
                <p:nvPr/>
              </p:nvSpPr>
              <p:spPr>
                <a:xfrm>
                  <a:off x="1816302" y="4661524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31" name="Forma Livre: Forma 130">
                  <a:extLst>
                    <a:ext uri="{FF2B5EF4-FFF2-40B4-BE49-F238E27FC236}">
                      <a16:creationId xmlns:a16="http://schemas.microsoft.com/office/drawing/2014/main" id="{34486404-4257-66E6-A253-1C48FC94135D}"/>
                    </a:ext>
                  </a:extLst>
                </p:cNvPr>
                <p:cNvSpPr/>
                <p:nvPr/>
              </p:nvSpPr>
              <p:spPr>
                <a:xfrm>
                  <a:off x="1797499" y="4628717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32" name="Forma Livre: Forma 131">
                  <a:extLst>
                    <a:ext uri="{FF2B5EF4-FFF2-40B4-BE49-F238E27FC236}">
                      <a16:creationId xmlns:a16="http://schemas.microsoft.com/office/drawing/2014/main" id="{9596498A-35EA-DD44-C497-0EDD5C0CDEFC}"/>
                    </a:ext>
                  </a:extLst>
                </p:cNvPr>
                <p:cNvSpPr/>
                <p:nvPr/>
              </p:nvSpPr>
              <p:spPr>
                <a:xfrm>
                  <a:off x="1767091" y="4672627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133" name="Forma Livre: Forma 132">
                  <a:extLst>
                    <a:ext uri="{FF2B5EF4-FFF2-40B4-BE49-F238E27FC236}">
                      <a16:creationId xmlns:a16="http://schemas.microsoft.com/office/drawing/2014/main" id="{FC4879EC-E859-73D0-5B24-0A18ED1F2824}"/>
                    </a:ext>
                  </a:extLst>
                </p:cNvPr>
                <p:cNvSpPr/>
                <p:nvPr/>
              </p:nvSpPr>
              <p:spPr>
                <a:xfrm>
                  <a:off x="1748288" y="4639820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</p:grpSp>
        <p:sp>
          <p:nvSpPr>
            <p:cNvPr id="58" name="Retângulo 57">
              <a:extLst>
                <a:ext uri="{FF2B5EF4-FFF2-40B4-BE49-F238E27FC236}">
                  <a16:creationId xmlns:a16="http://schemas.microsoft.com/office/drawing/2014/main" id="{585E6B45-FBE4-1364-F9B3-7266A399396D}"/>
                </a:ext>
              </a:extLst>
            </p:cNvPr>
            <p:cNvSpPr/>
            <p:nvPr/>
          </p:nvSpPr>
          <p:spPr>
            <a:xfrm>
              <a:off x="772344" y="4707772"/>
              <a:ext cx="1286652" cy="358240"/>
            </a:xfrm>
            <a:prstGeom prst="rect">
              <a:avLst/>
            </a:prstGeom>
          </p:spPr>
          <p:txBody>
            <a:bodyPr wrap="square" lIns="107275" tIns="53637" rIns="107275" bIns="53637">
              <a:spAutoFit/>
            </a:bodyPr>
            <a:lstStyle/>
            <a:p>
              <a:pPr defTabSz="609585">
                <a:defRPr/>
              </a:pP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Gestor </a:t>
              </a:r>
              <a:b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</a:b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contratante</a:t>
              </a:r>
            </a:p>
          </p:txBody>
        </p:sp>
      </p:grpSp>
      <p:grpSp>
        <p:nvGrpSpPr>
          <p:cNvPr id="100" name="Especialista">
            <a:extLst>
              <a:ext uri="{FF2B5EF4-FFF2-40B4-BE49-F238E27FC236}">
                <a16:creationId xmlns:a16="http://schemas.microsoft.com/office/drawing/2014/main" id="{B31EB84A-C7C9-89BB-204B-27431FC4DE76}"/>
              </a:ext>
            </a:extLst>
          </p:cNvPr>
          <p:cNvGrpSpPr/>
          <p:nvPr/>
        </p:nvGrpSpPr>
        <p:grpSpPr>
          <a:xfrm>
            <a:off x="769457" y="3936981"/>
            <a:ext cx="1715536" cy="773127"/>
            <a:chOff x="772344" y="3861231"/>
            <a:chExt cx="1286652" cy="579845"/>
          </a:xfrm>
        </p:grpSpPr>
        <p:grpSp>
          <p:nvGrpSpPr>
            <p:cNvPr id="63" name="Agrupar 62">
              <a:extLst>
                <a:ext uri="{FF2B5EF4-FFF2-40B4-BE49-F238E27FC236}">
                  <a16:creationId xmlns:a16="http://schemas.microsoft.com/office/drawing/2014/main" id="{6DD86EC1-3562-7445-00F8-728F489A5AF4}"/>
                </a:ext>
              </a:extLst>
            </p:cNvPr>
            <p:cNvGrpSpPr/>
            <p:nvPr/>
          </p:nvGrpSpPr>
          <p:grpSpPr>
            <a:xfrm>
              <a:off x="772344" y="3861231"/>
              <a:ext cx="1286652" cy="579845"/>
              <a:chOff x="772344" y="3962835"/>
              <a:chExt cx="1286652" cy="579845"/>
            </a:xfrm>
          </p:grpSpPr>
          <p:grpSp>
            <p:nvGrpSpPr>
              <p:cNvPr id="87" name="Gráfico 52" descr="Homem de óculos usando gola alta">
                <a:extLst>
                  <a:ext uri="{FF2B5EF4-FFF2-40B4-BE49-F238E27FC236}">
                    <a16:creationId xmlns:a16="http://schemas.microsoft.com/office/drawing/2014/main" id="{C477ABB6-160B-60EC-9BAD-8908BDAB6680}"/>
                  </a:ext>
                </a:extLst>
              </p:cNvPr>
              <p:cNvGrpSpPr/>
              <p:nvPr/>
            </p:nvGrpSpPr>
            <p:grpSpPr>
              <a:xfrm>
                <a:off x="1581927" y="3962835"/>
                <a:ext cx="422351" cy="579845"/>
                <a:chOff x="1581927" y="3962835"/>
                <a:chExt cx="422351" cy="579845"/>
              </a:xfrm>
            </p:grpSpPr>
            <p:grpSp>
              <p:nvGrpSpPr>
                <p:cNvPr id="88" name="Gráfico 52" descr="Homem de óculos usando gola alta">
                  <a:extLst>
                    <a:ext uri="{FF2B5EF4-FFF2-40B4-BE49-F238E27FC236}">
                      <a16:creationId xmlns:a16="http://schemas.microsoft.com/office/drawing/2014/main" id="{D873F49E-2292-072E-4688-AB1D9060BF51}"/>
                    </a:ext>
                  </a:extLst>
                </p:cNvPr>
                <p:cNvGrpSpPr/>
                <p:nvPr/>
              </p:nvGrpSpPr>
              <p:grpSpPr>
                <a:xfrm>
                  <a:off x="1581927" y="4151008"/>
                  <a:ext cx="422351" cy="391672"/>
                  <a:chOff x="1581927" y="4151008"/>
                  <a:chExt cx="422351" cy="391672"/>
                </a:xfrm>
              </p:grpSpPr>
              <p:sp>
                <p:nvSpPr>
                  <p:cNvPr id="89" name="Forma Livre: Forma 88">
                    <a:extLst>
                      <a:ext uri="{FF2B5EF4-FFF2-40B4-BE49-F238E27FC236}">
                        <a16:creationId xmlns:a16="http://schemas.microsoft.com/office/drawing/2014/main" id="{0A078A74-7523-EDD5-E289-DCF965C2C29B}"/>
                      </a:ext>
                    </a:extLst>
                  </p:cNvPr>
                  <p:cNvSpPr/>
                  <p:nvPr/>
                </p:nvSpPr>
                <p:spPr>
                  <a:xfrm>
                    <a:off x="1683561" y="4151008"/>
                    <a:ext cx="255535" cy="179450"/>
                  </a:xfrm>
                  <a:custGeom>
                    <a:avLst/>
                    <a:gdLst>
                      <a:gd name="connsiteX0" fmla="*/ 33885 w 255535"/>
                      <a:gd name="connsiteY0" fmla="*/ 63953 h 179450"/>
                      <a:gd name="connsiteX1" fmla="*/ 83515 w 255535"/>
                      <a:gd name="connsiteY1" fmla="*/ 49505 h 179450"/>
                      <a:gd name="connsiteX2" fmla="*/ 97292 w 255535"/>
                      <a:gd name="connsiteY2" fmla="*/ 14056 h 179450"/>
                      <a:gd name="connsiteX3" fmla="*/ 137357 w 255535"/>
                      <a:gd name="connsiteY3" fmla="*/ 2719 h 179450"/>
                      <a:gd name="connsiteX4" fmla="*/ 169228 w 255535"/>
                      <a:gd name="connsiteY4" fmla="*/ 14056 h 179450"/>
                      <a:gd name="connsiteX5" fmla="*/ 190163 w 255535"/>
                      <a:gd name="connsiteY5" fmla="*/ 68601 h 179450"/>
                      <a:gd name="connsiteX6" fmla="*/ 223573 w 255535"/>
                      <a:gd name="connsiteY6" fmla="*/ 86927 h 179450"/>
                      <a:gd name="connsiteX7" fmla="*/ 260226 w 255535"/>
                      <a:gd name="connsiteY7" fmla="*/ 173845 h 179450"/>
                      <a:gd name="connsiteX8" fmla="*/ 4690 w 255535"/>
                      <a:gd name="connsiteY8" fmla="*/ 179998 h 179450"/>
                      <a:gd name="connsiteX9" fmla="*/ 33885 w 255535"/>
                      <a:gd name="connsiteY9" fmla="*/ 63953 h 179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55535" h="179450">
                        <a:moveTo>
                          <a:pt x="33885" y="63953"/>
                        </a:moveTo>
                        <a:cubicBezTo>
                          <a:pt x="59637" y="58300"/>
                          <a:pt x="74887" y="58300"/>
                          <a:pt x="83515" y="49505"/>
                        </a:cubicBezTo>
                        <a:cubicBezTo>
                          <a:pt x="92142" y="40743"/>
                          <a:pt x="93715" y="25660"/>
                          <a:pt x="97292" y="14056"/>
                        </a:cubicBezTo>
                        <a:cubicBezTo>
                          <a:pt x="99267" y="7635"/>
                          <a:pt x="118596" y="1816"/>
                          <a:pt x="137357" y="2719"/>
                        </a:cubicBezTo>
                        <a:cubicBezTo>
                          <a:pt x="152641" y="3455"/>
                          <a:pt x="168025" y="9909"/>
                          <a:pt x="169228" y="14056"/>
                        </a:cubicBezTo>
                        <a:cubicBezTo>
                          <a:pt x="171871" y="23219"/>
                          <a:pt x="176151" y="62547"/>
                          <a:pt x="190163" y="68601"/>
                        </a:cubicBezTo>
                        <a:cubicBezTo>
                          <a:pt x="204142" y="74621"/>
                          <a:pt x="215011" y="72480"/>
                          <a:pt x="223573" y="86927"/>
                        </a:cubicBezTo>
                        <a:cubicBezTo>
                          <a:pt x="232134" y="101341"/>
                          <a:pt x="260226" y="160134"/>
                          <a:pt x="260226" y="173845"/>
                        </a:cubicBezTo>
                        <a:cubicBezTo>
                          <a:pt x="260226" y="187556"/>
                          <a:pt x="4690" y="179998"/>
                          <a:pt x="4690" y="179998"/>
                        </a:cubicBezTo>
                        <a:cubicBezTo>
                          <a:pt x="4690" y="179998"/>
                          <a:pt x="8168" y="69638"/>
                          <a:pt x="33885" y="6395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90" name="Forma Livre: Forma 89">
                    <a:extLst>
                      <a:ext uri="{FF2B5EF4-FFF2-40B4-BE49-F238E27FC236}">
                        <a16:creationId xmlns:a16="http://schemas.microsoft.com/office/drawing/2014/main" id="{C6AB21E2-A565-7EB6-3FE1-5A012E0CED19}"/>
                      </a:ext>
                    </a:extLst>
                  </p:cNvPr>
                  <p:cNvSpPr/>
                  <p:nvPr/>
                </p:nvSpPr>
                <p:spPr>
                  <a:xfrm>
                    <a:off x="1581927" y="4168380"/>
                    <a:ext cx="422351" cy="374300"/>
                  </a:xfrm>
                  <a:custGeom>
                    <a:avLst/>
                    <a:gdLst>
                      <a:gd name="connsiteX0" fmla="*/ 15594 w 422351"/>
                      <a:gd name="connsiteY0" fmla="*/ 376926 h 374300"/>
                      <a:gd name="connsiteX1" fmla="*/ 5328 w 422351"/>
                      <a:gd name="connsiteY1" fmla="*/ 343785 h 374300"/>
                      <a:gd name="connsiteX2" fmla="*/ 7033 w 422351"/>
                      <a:gd name="connsiteY2" fmla="*/ 266365 h 374300"/>
                      <a:gd name="connsiteX3" fmla="*/ 158194 w 422351"/>
                      <a:gd name="connsiteY3" fmla="*/ 30193 h 374300"/>
                      <a:gd name="connsiteX4" fmla="*/ 158194 w 422351"/>
                      <a:gd name="connsiteY4" fmla="*/ 30193 h 374300"/>
                      <a:gd name="connsiteX5" fmla="*/ 177757 w 422351"/>
                      <a:gd name="connsiteY5" fmla="*/ 23538 h 374300"/>
                      <a:gd name="connsiteX6" fmla="*/ 182708 w 422351"/>
                      <a:gd name="connsiteY6" fmla="*/ 12402 h 374300"/>
                      <a:gd name="connsiteX7" fmla="*/ 193577 w 422351"/>
                      <a:gd name="connsiteY7" fmla="*/ 5847 h 374300"/>
                      <a:gd name="connsiteX8" fmla="*/ 198023 w 422351"/>
                      <a:gd name="connsiteY8" fmla="*/ 11666 h 374300"/>
                      <a:gd name="connsiteX9" fmla="*/ 198224 w 422351"/>
                      <a:gd name="connsiteY9" fmla="*/ 11934 h 374300"/>
                      <a:gd name="connsiteX10" fmla="*/ 231032 w 422351"/>
                      <a:gd name="connsiteY10" fmla="*/ 18689 h 374300"/>
                      <a:gd name="connsiteX11" fmla="*/ 271798 w 422351"/>
                      <a:gd name="connsiteY11" fmla="*/ 17786 h 374300"/>
                      <a:gd name="connsiteX12" fmla="*/ 271798 w 422351"/>
                      <a:gd name="connsiteY12" fmla="*/ 17786 h 374300"/>
                      <a:gd name="connsiteX13" fmla="*/ 272267 w 422351"/>
                      <a:gd name="connsiteY13" fmla="*/ 17552 h 374300"/>
                      <a:gd name="connsiteX14" fmla="*/ 272167 w 422351"/>
                      <a:gd name="connsiteY14" fmla="*/ 17318 h 374300"/>
                      <a:gd name="connsiteX15" fmla="*/ 276313 w 422351"/>
                      <a:gd name="connsiteY15" fmla="*/ 9794 h 374300"/>
                      <a:gd name="connsiteX16" fmla="*/ 279724 w 422351"/>
                      <a:gd name="connsiteY16" fmla="*/ 14777 h 374300"/>
                      <a:gd name="connsiteX17" fmla="*/ 293436 w 422351"/>
                      <a:gd name="connsiteY17" fmla="*/ 30294 h 374300"/>
                      <a:gd name="connsiteX18" fmla="*/ 297249 w 422351"/>
                      <a:gd name="connsiteY18" fmla="*/ 39825 h 374300"/>
                      <a:gd name="connsiteX19" fmla="*/ 297617 w 422351"/>
                      <a:gd name="connsiteY19" fmla="*/ 46680 h 374300"/>
                      <a:gd name="connsiteX20" fmla="*/ 378547 w 422351"/>
                      <a:gd name="connsiteY20" fmla="*/ 143598 h 374300"/>
                      <a:gd name="connsiteX21" fmla="*/ 378547 w 422351"/>
                      <a:gd name="connsiteY21" fmla="*/ 143631 h 374300"/>
                      <a:gd name="connsiteX22" fmla="*/ 425602 w 422351"/>
                      <a:gd name="connsiteY22" fmla="*/ 343150 h 374300"/>
                      <a:gd name="connsiteX23" fmla="*/ 425602 w 422351"/>
                      <a:gd name="connsiteY23" fmla="*/ 343150 h 374300"/>
                      <a:gd name="connsiteX24" fmla="*/ 411555 w 422351"/>
                      <a:gd name="connsiteY24" fmla="*/ 360941 h 374300"/>
                      <a:gd name="connsiteX25" fmla="*/ 367745 w 422351"/>
                      <a:gd name="connsiteY25" fmla="*/ 360139 h 374300"/>
                      <a:gd name="connsiteX26" fmla="*/ 367244 w 422351"/>
                      <a:gd name="connsiteY26" fmla="*/ 363349 h 374300"/>
                      <a:gd name="connsiteX27" fmla="*/ 356642 w 422351"/>
                      <a:gd name="connsiteY27" fmla="*/ 370673 h 374300"/>
                      <a:gd name="connsiteX28" fmla="*/ 356642 w 422351"/>
                      <a:gd name="connsiteY28" fmla="*/ 370673 h 374300"/>
                      <a:gd name="connsiteX29" fmla="*/ 200164 w 422351"/>
                      <a:gd name="connsiteY29" fmla="*/ 374084 h 374300"/>
                      <a:gd name="connsiteX30" fmla="*/ 121105 w 422351"/>
                      <a:gd name="connsiteY30" fmla="*/ 373449 h 374300"/>
                      <a:gd name="connsiteX31" fmla="*/ 99268 w 422351"/>
                      <a:gd name="connsiteY31" fmla="*/ 371008 h 374300"/>
                      <a:gd name="connsiteX32" fmla="*/ 94753 w 422351"/>
                      <a:gd name="connsiteY32" fmla="*/ 369602 h 374300"/>
                      <a:gd name="connsiteX33" fmla="*/ 90940 w 422351"/>
                      <a:gd name="connsiteY33" fmla="*/ 352881 h 374300"/>
                      <a:gd name="connsiteX34" fmla="*/ 89970 w 422351"/>
                      <a:gd name="connsiteY34" fmla="*/ 352747 h 374300"/>
                      <a:gd name="connsiteX35" fmla="*/ 74821 w 422351"/>
                      <a:gd name="connsiteY35" fmla="*/ 372077 h 374300"/>
                      <a:gd name="connsiteX36" fmla="*/ 15594 w 422351"/>
                      <a:gd name="connsiteY36" fmla="*/ 376926 h 3743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422351" h="374300">
                        <a:moveTo>
                          <a:pt x="15594" y="376926"/>
                        </a:moveTo>
                        <a:cubicBezTo>
                          <a:pt x="-725" y="376090"/>
                          <a:pt x="6430" y="354486"/>
                          <a:pt x="5328" y="343785"/>
                        </a:cubicBezTo>
                        <a:cubicBezTo>
                          <a:pt x="5929" y="317833"/>
                          <a:pt x="6030" y="292617"/>
                          <a:pt x="7033" y="266365"/>
                        </a:cubicBezTo>
                        <a:cubicBezTo>
                          <a:pt x="9975" y="151356"/>
                          <a:pt x="36027" y="62131"/>
                          <a:pt x="158194" y="30193"/>
                        </a:cubicBezTo>
                        <a:lnTo>
                          <a:pt x="158194" y="30193"/>
                        </a:lnTo>
                        <a:cubicBezTo>
                          <a:pt x="164648" y="28421"/>
                          <a:pt x="172340" y="27451"/>
                          <a:pt x="177757" y="23538"/>
                        </a:cubicBezTo>
                        <a:cubicBezTo>
                          <a:pt x="181436" y="21097"/>
                          <a:pt x="181202" y="16281"/>
                          <a:pt x="182708" y="12402"/>
                        </a:cubicBezTo>
                        <a:cubicBezTo>
                          <a:pt x="184413" y="8389"/>
                          <a:pt x="189094" y="4744"/>
                          <a:pt x="193577" y="5847"/>
                        </a:cubicBezTo>
                        <a:cubicBezTo>
                          <a:pt x="198358" y="-2480"/>
                          <a:pt x="197924" y="7486"/>
                          <a:pt x="198023" y="11666"/>
                        </a:cubicBezTo>
                        <a:cubicBezTo>
                          <a:pt x="198058" y="11766"/>
                          <a:pt x="198125" y="11867"/>
                          <a:pt x="198224" y="11934"/>
                        </a:cubicBezTo>
                        <a:cubicBezTo>
                          <a:pt x="207622" y="16783"/>
                          <a:pt x="222068" y="17218"/>
                          <a:pt x="231032" y="18689"/>
                        </a:cubicBezTo>
                        <a:cubicBezTo>
                          <a:pt x="244543" y="20495"/>
                          <a:pt x="258354" y="18756"/>
                          <a:pt x="271798" y="17786"/>
                        </a:cubicBezTo>
                        <a:lnTo>
                          <a:pt x="271798" y="17786"/>
                        </a:lnTo>
                        <a:cubicBezTo>
                          <a:pt x="272167" y="17753"/>
                          <a:pt x="272267" y="17652"/>
                          <a:pt x="272267" y="17552"/>
                        </a:cubicBezTo>
                        <a:cubicBezTo>
                          <a:pt x="272267" y="17518"/>
                          <a:pt x="272200" y="17418"/>
                          <a:pt x="272167" y="17318"/>
                        </a:cubicBezTo>
                        <a:cubicBezTo>
                          <a:pt x="270929" y="14408"/>
                          <a:pt x="272033" y="7452"/>
                          <a:pt x="276313" y="9794"/>
                        </a:cubicBezTo>
                        <a:cubicBezTo>
                          <a:pt x="277851" y="11198"/>
                          <a:pt x="278119" y="13438"/>
                          <a:pt x="279724" y="14777"/>
                        </a:cubicBezTo>
                        <a:cubicBezTo>
                          <a:pt x="289524" y="10395"/>
                          <a:pt x="291462" y="21833"/>
                          <a:pt x="293436" y="30294"/>
                        </a:cubicBezTo>
                        <a:cubicBezTo>
                          <a:pt x="294071" y="33671"/>
                          <a:pt x="294774" y="37283"/>
                          <a:pt x="297249" y="39825"/>
                        </a:cubicBezTo>
                        <a:cubicBezTo>
                          <a:pt x="299187" y="41564"/>
                          <a:pt x="299321" y="44741"/>
                          <a:pt x="297617" y="46680"/>
                        </a:cubicBezTo>
                        <a:cubicBezTo>
                          <a:pt x="363599" y="49858"/>
                          <a:pt x="365472" y="90792"/>
                          <a:pt x="378547" y="143598"/>
                        </a:cubicBezTo>
                        <a:lnTo>
                          <a:pt x="378547" y="143631"/>
                        </a:lnTo>
                        <a:cubicBezTo>
                          <a:pt x="394935" y="209813"/>
                          <a:pt x="409682" y="276967"/>
                          <a:pt x="425602" y="343150"/>
                        </a:cubicBezTo>
                        <a:lnTo>
                          <a:pt x="425602" y="343150"/>
                        </a:lnTo>
                        <a:cubicBezTo>
                          <a:pt x="430117" y="355657"/>
                          <a:pt x="423627" y="360406"/>
                          <a:pt x="411555" y="360941"/>
                        </a:cubicBezTo>
                        <a:cubicBezTo>
                          <a:pt x="397577" y="362178"/>
                          <a:pt x="380353" y="368098"/>
                          <a:pt x="367745" y="360139"/>
                        </a:cubicBezTo>
                        <a:cubicBezTo>
                          <a:pt x="367578" y="361175"/>
                          <a:pt x="367377" y="362312"/>
                          <a:pt x="367244" y="363349"/>
                        </a:cubicBezTo>
                        <a:cubicBezTo>
                          <a:pt x="368013" y="369101"/>
                          <a:pt x="361793" y="374987"/>
                          <a:pt x="356642" y="370673"/>
                        </a:cubicBezTo>
                        <a:lnTo>
                          <a:pt x="356642" y="370673"/>
                        </a:lnTo>
                        <a:cubicBezTo>
                          <a:pt x="306178" y="373081"/>
                          <a:pt x="242536" y="373649"/>
                          <a:pt x="200164" y="374084"/>
                        </a:cubicBezTo>
                        <a:cubicBezTo>
                          <a:pt x="174648" y="374218"/>
                          <a:pt x="145185" y="374285"/>
                          <a:pt x="121105" y="373449"/>
                        </a:cubicBezTo>
                        <a:cubicBezTo>
                          <a:pt x="113548" y="372880"/>
                          <a:pt x="106224" y="373449"/>
                          <a:pt x="99268" y="371008"/>
                        </a:cubicBezTo>
                        <a:cubicBezTo>
                          <a:pt x="97762" y="372278"/>
                          <a:pt x="95088" y="371710"/>
                          <a:pt x="94753" y="369602"/>
                        </a:cubicBezTo>
                        <a:cubicBezTo>
                          <a:pt x="93515" y="364118"/>
                          <a:pt x="92212" y="358400"/>
                          <a:pt x="90940" y="352881"/>
                        </a:cubicBezTo>
                        <a:cubicBezTo>
                          <a:pt x="90840" y="352413"/>
                          <a:pt x="90205" y="352313"/>
                          <a:pt x="89970" y="352747"/>
                        </a:cubicBezTo>
                        <a:cubicBezTo>
                          <a:pt x="86092" y="360238"/>
                          <a:pt x="85457" y="372211"/>
                          <a:pt x="74821" y="372077"/>
                        </a:cubicBezTo>
                        <a:cubicBezTo>
                          <a:pt x="54689" y="368499"/>
                          <a:pt x="35057" y="372144"/>
                          <a:pt x="15594" y="376926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grpSp>
              <p:nvGrpSpPr>
                <p:cNvPr id="91" name="Gráfico 52" descr="Homem de óculos usando gola alta">
                  <a:extLst>
                    <a:ext uri="{FF2B5EF4-FFF2-40B4-BE49-F238E27FC236}">
                      <a16:creationId xmlns:a16="http://schemas.microsoft.com/office/drawing/2014/main" id="{91FEFF89-11ED-ED1E-0F3C-5DAD22246951}"/>
                    </a:ext>
                  </a:extLst>
                </p:cNvPr>
                <p:cNvGrpSpPr/>
                <p:nvPr/>
              </p:nvGrpSpPr>
              <p:grpSpPr>
                <a:xfrm>
                  <a:off x="1703786" y="3962835"/>
                  <a:ext cx="193439" cy="232588"/>
                  <a:chOff x="1703786" y="3962835"/>
                  <a:chExt cx="193439" cy="232588"/>
                </a:xfrm>
              </p:grpSpPr>
              <p:sp>
                <p:nvSpPr>
                  <p:cNvPr id="92" name="Forma Livre: Forma 91">
                    <a:extLst>
                      <a:ext uri="{FF2B5EF4-FFF2-40B4-BE49-F238E27FC236}">
                        <a16:creationId xmlns:a16="http://schemas.microsoft.com/office/drawing/2014/main" id="{95C19FCB-9031-1125-F9E4-2CB1FBCA05FB}"/>
                      </a:ext>
                    </a:extLst>
                  </p:cNvPr>
                  <p:cNvSpPr/>
                  <p:nvPr/>
                </p:nvSpPr>
                <p:spPr>
                  <a:xfrm>
                    <a:off x="1706746" y="3966625"/>
                    <a:ext cx="187200" cy="225711"/>
                  </a:xfrm>
                  <a:custGeom>
                    <a:avLst/>
                    <a:gdLst>
                      <a:gd name="connsiteX0" fmla="*/ 122976 w 187200"/>
                      <a:gd name="connsiteY0" fmla="*/ 227118 h 225711"/>
                      <a:gd name="connsiteX1" fmla="*/ 95152 w 187200"/>
                      <a:gd name="connsiteY1" fmla="*/ 218791 h 225711"/>
                      <a:gd name="connsiteX2" fmla="*/ 68665 w 187200"/>
                      <a:gd name="connsiteY2" fmla="*/ 205414 h 225711"/>
                      <a:gd name="connsiteX3" fmla="*/ 61040 w 187200"/>
                      <a:gd name="connsiteY3" fmla="*/ 201902 h 225711"/>
                      <a:gd name="connsiteX4" fmla="*/ 34955 w 187200"/>
                      <a:gd name="connsiteY4" fmla="*/ 167590 h 225711"/>
                      <a:gd name="connsiteX5" fmla="*/ 19672 w 187200"/>
                      <a:gd name="connsiteY5" fmla="*/ 168961 h 225711"/>
                      <a:gd name="connsiteX6" fmla="*/ 11545 w 187200"/>
                      <a:gd name="connsiteY6" fmla="*/ 136154 h 225711"/>
                      <a:gd name="connsiteX7" fmla="*/ 10509 w 187200"/>
                      <a:gd name="connsiteY7" fmla="*/ 35157 h 225711"/>
                      <a:gd name="connsiteX8" fmla="*/ 20976 w 187200"/>
                      <a:gd name="connsiteY8" fmla="*/ 26228 h 225711"/>
                      <a:gd name="connsiteX9" fmla="*/ 29671 w 187200"/>
                      <a:gd name="connsiteY9" fmla="*/ 17633 h 225711"/>
                      <a:gd name="connsiteX10" fmla="*/ 67361 w 187200"/>
                      <a:gd name="connsiteY10" fmla="*/ 4189 h 225711"/>
                      <a:gd name="connsiteX11" fmla="*/ 186751 w 187200"/>
                      <a:gd name="connsiteY11" fmla="*/ 26529 h 225711"/>
                      <a:gd name="connsiteX12" fmla="*/ 177488 w 187200"/>
                      <a:gd name="connsiteY12" fmla="*/ 42581 h 225711"/>
                      <a:gd name="connsiteX13" fmla="*/ 175147 w 187200"/>
                      <a:gd name="connsiteY13" fmla="*/ 59035 h 225711"/>
                      <a:gd name="connsiteX14" fmla="*/ 171401 w 187200"/>
                      <a:gd name="connsiteY14" fmla="*/ 60808 h 225711"/>
                      <a:gd name="connsiteX15" fmla="*/ 187186 w 187200"/>
                      <a:gd name="connsiteY15" fmla="*/ 167590 h 225711"/>
                      <a:gd name="connsiteX16" fmla="*/ 122976 w 187200"/>
                      <a:gd name="connsiteY16" fmla="*/ 227118 h 2257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87200" h="225711">
                        <a:moveTo>
                          <a:pt x="122976" y="227118"/>
                        </a:moveTo>
                        <a:cubicBezTo>
                          <a:pt x="111840" y="227185"/>
                          <a:pt x="102376" y="224008"/>
                          <a:pt x="95152" y="218791"/>
                        </a:cubicBezTo>
                        <a:cubicBezTo>
                          <a:pt x="86156" y="215580"/>
                          <a:pt x="75287" y="210631"/>
                          <a:pt x="68665" y="205414"/>
                        </a:cubicBezTo>
                        <a:cubicBezTo>
                          <a:pt x="66090" y="206082"/>
                          <a:pt x="63013" y="203340"/>
                          <a:pt x="61040" y="201902"/>
                        </a:cubicBezTo>
                        <a:cubicBezTo>
                          <a:pt x="48800" y="192739"/>
                          <a:pt x="40741" y="180532"/>
                          <a:pt x="34955" y="167590"/>
                        </a:cubicBezTo>
                        <a:cubicBezTo>
                          <a:pt x="30541" y="173142"/>
                          <a:pt x="25658" y="171737"/>
                          <a:pt x="19672" y="168961"/>
                        </a:cubicBezTo>
                        <a:cubicBezTo>
                          <a:pt x="7097" y="161838"/>
                          <a:pt x="7031" y="147357"/>
                          <a:pt x="11545" y="136154"/>
                        </a:cubicBezTo>
                        <a:cubicBezTo>
                          <a:pt x="2014" y="114818"/>
                          <a:pt x="-4006" y="57898"/>
                          <a:pt x="10509" y="35157"/>
                        </a:cubicBezTo>
                        <a:cubicBezTo>
                          <a:pt x="13485" y="31746"/>
                          <a:pt x="17832" y="29706"/>
                          <a:pt x="20976" y="26228"/>
                        </a:cubicBezTo>
                        <a:cubicBezTo>
                          <a:pt x="23785" y="23185"/>
                          <a:pt x="26427" y="20075"/>
                          <a:pt x="29671" y="17633"/>
                        </a:cubicBezTo>
                        <a:cubicBezTo>
                          <a:pt x="39604" y="10109"/>
                          <a:pt x="56659" y="6096"/>
                          <a:pt x="67361" y="4189"/>
                        </a:cubicBezTo>
                        <a:cubicBezTo>
                          <a:pt x="112007" y="-5442"/>
                          <a:pt x="146319" y="11881"/>
                          <a:pt x="186751" y="26529"/>
                        </a:cubicBezTo>
                        <a:cubicBezTo>
                          <a:pt x="184377" y="32248"/>
                          <a:pt x="181267" y="37665"/>
                          <a:pt x="177488" y="42581"/>
                        </a:cubicBezTo>
                        <a:cubicBezTo>
                          <a:pt x="187520" y="46327"/>
                          <a:pt x="182939" y="54755"/>
                          <a:pt x="175147" y="59035"/>
                        </a:cubicBezTo>
                        <a:lnTo>
                          <a:pt x="171401" y="60808"/>
                        </a:lnTo>
                        <a:cubicBezTo>
                          <a:pt x="178625" y="86659"/>
                          <a:pt x="194376" y="146956"/>
                          <a:pt x="187186" y="167590"/>
                        </a:cubicBezTo>
                        <a:cubicBezTo>
                          <a:pt x="181467" y="199795"/>
                          <a:pt x="156352" y="227352"/>
                          <a:pt x="122976" y="227118"/>
                        </a:cubicBezTo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93" name="Forma Livre: Forma 92">
                    <a:extLst>
                      <a:ext uri="{FF2B5EF4-FFF2-40B4-BE49-F238E27FC236}">
                        <a16:creationId xmlns:a16="http://schemas.microsoft.com/office/drawing/2014/main" id="{B8BABF78-042C-8A2B-1FAF-13A70A909EF5}"/>
                      </a:ext>
                    </a:extLst>
                  </p:cNvPr>
                  <p:cNvSpPr/>
                  <p:nvPr/>
                </p:nvSpPr>
                <p:spPr>
                  <a:xfrm>
                    <a:off x="1706202" y="3965628"/>
                    <a:ext cx="186174" cy="132900"/>
                  </a:xfrm>
                  <a:custGeom>
                    <a:avLst/>
                    <a:gdLst>
                      <a:gd name="connsiteX0" fmla="*/ 11420 w 186174"/>
                      <a:gd name="connsiteY0" fmla="*/ 134308 h 132900"/>
                      <a:gd name="connsiteX1" fmla="*/ 9915 w 186174"/>
                      <a:gd name="connsiteY1" fmla="*/ 36054 h 132900"/>
                      <a:gd name="connsiteX2" fmla="*/ 21352 w 186174"/>
                      <a:gd name="connsiteY2" fmla="*/ 27459 h 132900"/>
                      <a:gd name="connsiteX3" fmla="*/ 29311 w 186174"/>
                      <a:gd name="connsiteY3" fmla="*/ 17326 h 132900"/>
                      <a:gd name="connsiteX4" fmla="*/ 67603 w 186174"/>
                      <a:gd name="connsiteY4" fmla="*/ 4450 h 132900"/>
                      <a:gd name="connsiteX5" fmla="*/ 124121 w 186174"/>
                      <a:gd name="connsiteY5" fmla="*/ 4785 h 132900"/>
                      <a:gd name="connsiteX6" fmla="*/ 187997 w 186174"/>
                      <a:gd name="connsiteY6" fmla="*/ 26188 h 132900"/>
                      <a:gd name="connsiteX7" fmla="*/ 178800 w 186174"/>
                      <a:gd name="connsiteY7" fmla="*/ 43244 h 132900"/>
                      <a:gd name="connsiteX8" fmla="*/ 175523 w 186174"/>
                      <a:gd name="connsiteY8" fmla="*/ 60266 h 132900"/>
                      <a:gd name="connsiteX9" fmla="*/ 172111 w 186174"/>
                      <a:gd name="connsiteY9" fmla="*/ 61805 h 132900"/>
                      <a:gd name="connsiteX10" fmla="*/ 163684 w 186174"/>
                      <a:gd name="connsiteY10" fmla="*/ 43812 h 132900"/>
                      <a:gd name="connsiteX11" fmla="*/ 135057 w 186174"/>
                      <a:gd name="connsiteY11" fmla="*/ 55952 h 132900"/>
                      <a:gd name="connsiteX12" fmla="*/ 76432 w 186174"/>
                      <a:gd name="connsiteY12" fmla="*/ 41605 h 132900"/>
                      <a:gd name="connsiteX13" fmla="*/ 36067 w 186174"/>
                      <a:gd name="connsiteY13" fmla="*/ 67891 h 132900"/>
                      <a:gd name="connsiteX14" fmla="*/ 45364 w 186174"/>
                      <a:gd name="connsiteY14" fmla="*/ 92639 h 132900"/>
                      <a:gd name="connsiteX15" fmla="*/ 36067 w 186174"/>
                      <a:gd name="connsiteY15" fmla="*/ 109728 h 132900"/>
                      <a:gd name="connsiteX16" fmla="*/ 37003 w 186174"/>
                      <a:gd name="connsiteY16" fmla="*/ 131532 h 132900"/>
                      <a:gd name="connsiteX17" fmla="*/ 23459 w 186174"/>
                      <a:gd name="connsiteY17" fmla="*/ 126182 h 132900"/>
                      <a:gd name="connsiteX18" fmla="*/ 12590 w 186174"/>
                      <a:gd name="connsiteY18" fmla="*/ 134308 h 132900"/>
                      <a:gd name="connsiteX19" fmla="*/ 11420 w 186174"/>
                      <a:gd name="connsiteY19" fmla="*/ 134308 h 132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</a:cxnLst>
                    <a:rect l="l" t="t" r="r" b="b"/>
                    <a:pathLst>
                      <a:path w="186174" h="132900">
                        <a:moveTo>
                          <a:pt x="11420" y="134308"/>
                        </a:moveTo>
                        <a:cubicBezTo>
                          <a:pt x="2490" y="111333"/>
                          <a:pt x="-4064" y="57925"/>
                          <a:pt x="9915" y="36054"/>
                        </a:cubicBezTo>
                        <a:cubicBezTo>
                          <a:pt x="12891" y="32643"/>
                          <a:pt x="18208" y="30937"/>
                          <a:pt x="21352" y="27459"/>
                        </a:cubicBezTo>
                        <a:cubicBezTo>
                          <a:pt x="24161" y="24416"/>
                          <a:pt x="26068" y="19734"/>
                          <a:pt x="29311" y="17326"/>
                        </a:cubicBezTo>
                        <a:cubicBezTo>
                          <a:pt x="39210" y="9768"/>
                          <a:pt x="56902" y="6323"/>
                          <a:pt x="67603" y="4450"/>
                        </a:cubicBezTo>
                        <a:cubicBezTo>
                          <a:pt x="88104" y="3"/>
                          <a:pt x="106363" y="705"/>
                          <a:pt x="124121" y="4785"/>
                        </a:cubicBezTo>
                        <a:cubicBezTo>
                          <a:pt x="144990" y="9601"/>
                          <a:pt x="166159" y="18262"/>
                          <a:pt x="187997" y="26188"/>
                        </a:cubicBezTo>
                        <a:cubicBezTo>
                          <a:pt x="185622" y="31907"/>
                          <a:pt x="182546" y="38294"/>
                          <a:pt x="178800" y="43244"/>
                        </a:cubicBezTo>
                        <a:cubicBezTo>
                          <a:pt x="188833" y="46989"/>
                          <a:pt x="183315" y="55986"/>
                          <a:pt x="175523" y="60266"/>
                        </a:cubicBezTo>
                        <a:lnTo>
                          <a:pt x="172111" y="61805"/>
                        </a:lnTo>
                        <a:cubicBezTo>
                          <a:pt x="171208" y="56955"/>
                          <a:pt x="168801" y="44348"/>
                          <a:pt x="163684" y="43812"/>
                        </a:cubicBezTo>
                        <a:cubicBezTo>
                          <a:pt x="156828" y="43144"/>
                          <a:pt x="143418" y="56454"/>
                          <a:pt x="135057" y="55952"/>
                        </a:cubicBezTo>
                        <a:cubicBezTo>
                          <a:pt x="128469" y="55584"/>
                          <a:pt x="106230" y="40569"/>
                          <a:pt x="76432" y="41605"/>
                        </a:cubicBezTo>
                        <a:cubicBezTo>
                          <a:pt x="51551" y="42508"/>
                          <a:pt x="42321" y="56855"/>
                          <a:pt x="36067" y="67891"/>
                        </a:cubicBezTo>
                        <a:cubicBezTo>
                          <a:pt x="29847" y="78927"/>
                          <a:pt x="45364" y="92639"/>
                          <a:pt x="45364" y="92639"/>
                        </a:cubicBezTo>
                        <a:cubicBezTo>
                          <a:pt x="45364" y="92639"/>
                          <a:pt x="36067" y="104544"/>
                          <a:pt x="36067" y="109728"/>
                        </a:cubicBezTo>
                        <a:cubicBezTo>
                          <a:pt x="36067" y="114945"/>
                          <a:pt x="37003" y="131532"/>
                          <a:pt x="37003" y="131532"/>
                        </a:cubicBezTo>
                        <a:cubicBezTo>
                          <a:pt x="37003" y="131532"/>
                          <a:pt x="29178" y="126182"/>
                          <a:pt x="23459" y="126182"/>
                        </a:cubicBezTo>
                        <a:cubicBezTo>
                          <a:pt x="17740" y="126182"/>
                          <a:pt x="12590" y="134308"/>
                          <a:pt x="12590" y="134308"/>
                        </a:cubicBezTo>
                        <a:lnTo>
                          <a:pt x="11420" y="134308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94" name="Forma Livre: Forma 93">
                    <a:extLst>
                      <a:ext uri="{FF2B5EF4-FFF2-40B4-BE49-F238E27FC236}">
                        <a16:creationId xmlns:a16="http://schemas.microsoft.com/office/drawing/2014/main" id="{531B81DE-D05A-8D4F-7A8B-3E7264A0637F}"/>
                      </a:ext>
                    </a:extLst>
                  </p:cNvPr>
                  <p:cNvSpPr/>
                  <p:nvPr/>
                </p:nvSpPr>
                <p:spPr>
                  <a:xfrm>
                    <a:off x="1703786" y="3962835"/>
                    <a:ext cx="193439" cy="232588"/>
                  </a:xfrm>
                  <a:custGeom>
                    <a:avLst/>
                    <a:gdLst>
                      <a:gd name="connsiteX0" fmla="*/ 126003 w 193439"/>
                      <a:gd name="connsiteY0" fmla="*/ 233985 h 232588"/>
                      <a:gd name="connsiteX1" fmla="*/ 98245 w 193439"/>
                      <a:gd name="connsiteY1" fmla="*/ 226427 h 232588"/>
                      <a:gd name="connsiteX2" fmla="*/ 91122 w 193439"/>
                      <a:gd name="connsiteY2" fmla="*/ 220006 h 232588"/>
                      <a:gd name="connsiteX3" fmla="*/ 91089 w 193439"/>
                      <a:gd name="connsiteY3" fmla="*/ 217699 h 232588"/>
                      <a:gd name="connsiteX4" fmla="*/ 93329 w 193439"/>
                      <a:gd name="connsiteY4" fmla="*/ 217264 h 232588"/>
                      <a:gd name="connsiteX5" fmla="*/ 187704 w 193439"/>
                      <a:gd name="connsiteY5" fmla="*/ 161482 h 232588"/>
                      <a:gd name="connsiteX6" fmla="*/ 181350 w 193439"/>
                      <a:gd name="connsiteY6" fmla="*/ 107438 h 232588"/>
                      <a:gd name="connsiteX7" fmla="*/ 166669 w 193439"/>
                      <a:gd name="connsiteY7" fmla="*/ 50619 h 232588"/>
                      <a:gd name="connsiteX8" fmla="*/ 161653 w 193439"/>
                      <a:gd name="connsiteY8" fmla="*/ 50753 h 232588"/>
                      <a:gd name="connsiteX9" fmla="*/ 139547 w 193439"/>
                      <a:gd name="connsiteY9" fmla="*/ 62090 h 232588"/>
                      <a:gd name="connsiteX10" fmla="*/ 122057 w 193439"/>
                      <a:gd name="connsiteY10" fmla="*/ 56973 h 232588"/>
                      <a:gd name="connsiteX11" fmla="*/ 82561 w 193439"/>
                      <a:gd name="connsiteY11" fmla="*/ 47743 h 232588"/>
                      <a:gd name="connsiteX12" fmla="*/ 45674 w 193439"/>
                      <a:gd name="connsiteY12" fmla="*/ 63428 h 232588"/>
                      <a:gd name="connsiteX13" fmla="*/ 46476 w 193439"/>
                      <a:gd name="connsiteY13" fmla="*/ 88644 h 232588"/>
                      <a:gd name="connsiteX14" fmla="*/ 46476 w 193439"/>
                      <a:gd name="connsiteY14" fmla="*/ 101051 h 232588"/>
                      <a:gd name="connsiteX15" fmla="*/ 42463 w 193439"/>
                      <a:gd name="connsiteY15" fmla="*/ 107271 h 232588"/>
                      <a:gd name="connsiteX16" fmla="*/ 40490 w 193439"/>
                      <a:gd name="connsiteY16" fmla="*/ 116635 h 232588"/>
                      <a:gd name="connsiteX17" fmla="*/ 42362 w 193439"/>
                      <a:gd name="connsiteY17" fmla="*/ 136199 h 232588"/>
                      <a:gd name="connsiteX18" fmla="*/ 40690 w 193439"/>
                      <a:gd name="connsiteY18" fmla="*/ 137871 h 232588"/>
                      <a:gd name="connsiteX19" fmla="*/ 39955 w 193439"/>
                      <a:gd name="connsiteY19" fmla="*/ 137671 h 232588"/>
                      <a:gd name="connsiteX20" fmla="*/ 39921 w 193439"/>
                      <a:gd name="connsiteY20" fmla="*/ 137637 h 232588"/>
                      <a:gd name="connsiteX21" fmla="*/ 39186 w 193439"/>
                      <a:gd name="connsiteY21" fmla="*/ 136901 h 232588"/>
                      <a:gd name="connsiteX22" fmla="*/ 29855 w 193439"/>
                      <a:gd name="connsiteY22" fmla="*/ 132922 h 232588"/>
                      <a:gd name="connsiteX23" fmla="*/ 29688 w 193439"/>
                      <a:gd name="connsiteY23" fmla="*/ 169307 h 232588"/>
                      <a:gd name="connsiteX24" fmla="*/ 38885 w 193439"/>
                      <a:gd name="connsiteY24" fmla="*/ 167334 h 232588"/>
                      <a:gd name="connsiteX25" fmla="*/ 40557 w 193439"/>
                      <a:gd name="connsiteY25" fmla="*/ 172250 h 232588"/>
                      <a:gd name="connsiteX26" fmla="*/ 70421 w 193439"/>
                      <a:gd name="connsiteY26" fmla="*/ 205425 h 232588"/>
                      <a:gd name="connsiteX27" fmla="*/ 71290 w 193439"/>
                      <a:gd name="connsiteY27" fmla="*/ 205358 h 232588"/>
                      <a:gd name="connsiteX28" fmla="*/ 73130 w 193439"/>
                      <a:gd name="connsiteY28" fmla="*/ 205492 h 232588"/>
                      <a:gd name="connsiteX29" fmla="*/ 74534 w 193439"/>
                      <a:gd name="connsiteY29" fmla="*/ 206696 h 232588"/>
                      <a:gd name="connsiteX30" fmla="*/ 72394 w 193439"/>
                      <a:gd name="connsiteY30" fmla="*/ 212047 h 232588"/>
                      <a:gd name="connsiteX31" fmla="*/ 62261 w 193439"/>
                      <a:gd name="connsiteY31" fmla="*/ 208335 h 232588"/>
                      <a:gd name="connsiteX32" fmla="*/ 37480 w 193439"/>
                      <a:gd name="connsiteY32" fmla="*/ 175695 h 232588"/>
                      <a:gd name="connsiteX33" fmla="*/ 21160 w 193439"/>
                      <a:gd name="connsiteY33" fmla="*/ 175528 h 232588"/>
                      <a:gd name="connsiteX34" fmla="*/ 11295 w 193439"/>
                      <a:gd name="connsiteY34" fmla="*/ 138941 h 232588"/>
                      <a:gd name="connsiteX35" fmla="*/ 1930 w 193439"/>
                      <a:gd name="connsiteY35" fmla="*/ 77240 h 232588"/>
                      <a:gd name="connsiteX36" fmla="*/ 16511 w 193439"/>
                      <a:gd name="connsiteY36" fmla="*/ 31323 h 232588"/>
                      <a:gd name="connsiteX37" fmla="*/ 21394 w 193439"/>
                      <a:gd name="connsiteY37" fmla="*/ 27243 h 232588"/>
                      <a:gd name="connsiteX38" fmla="*/ 69719 w 193439"/>
                      <a:gd name="connsiteY38" fmla="*/ 4134 h 232588"/>
                      <a:gd name="connsiteX39" fmla="*/ 158041 w 193439"/>
                      <a:gd name="connsiteY39" fmla="*/ 14535 h 232588"/>
                      <a:gd name="connsiteX40" fmla="*/ 191283 w 193439"/>
                      <a:gd name="connsiteY40" fmla="*/ 26741 h 232588"/>
                      <a:gd name="connsiteX41" fmla="*/ 193256 w 193439"/>
                      <a:gd name="connsiteY41" fmla="*/ 30487 h 232588"/>
                      <a:gd name="connsiteX42" fmla="*/ 185698 w 193439"/>
                      <a:gd name="connsiteY42" fmla="*/ 44733 h 232588"/>
                      <a:gd name="connsiteX43" fmla="*/ 178641 w 193439"/>
                      <a:gd name="connsiteY43" fmla="*/ 65970 h 232588"/>
                      <a:gd name="connsiteX44" fmla="*/ 193624 w 193439"/>
                      <a:gd name="connsiteY44" fmla="*/ 171648 h 232588"/>
                      <a:gd name="connsiteX45" fmla="*/ 126003 w 193439"/>
                      <a:gd name="connsiteY45" fmla="*/ 233985 h 232588"/>
                      <a:gd name="connsiteX46" fmla="*/ 98647 w 193439"/>
                      <a:gd name="connsiteY46" fmla="*/ 7311 h 232588"/>
                      <a:gd name="connsiteX47" fmla="*/ 64903 w 193439"/>
                      <a:gd name="connsiteY47" fmla="*/ 11224 h 232588"/>
                      <a:gd name="connsiteX48" fmla="*/ 27280 w 193439"/>
                      <a:gd name="connsiteY48" fmla="*/ 29651 h 232588"/>
                      <a:gd name="connsiteX49" fmla="*/ 21963 w 193439"/>
                      <a:gd name="connsiteY49" fmla="*/ 35035 h 232588"/>
                      <a:gd name="connsiteX50" fmla="*/ 20123 w 193439"/>
                      <a:gd name="connsiteY50" fmla="*/ 36540 h 232588"/>
                      <a:gd name="connsiteX51" fmla="*/ 10325 w 193439"/>
                      <a:gd name="connsiteY51" fmla="*/ 55736 h 232588"/>
                      <a:gd name="connsiteX52" fmla="*/ 13936 w 193439"/>
                      <a:gd name="connsiteY52" fmla="*/ 134059 h 232588"/>
                      <a:gd name="connsiteX53" fmla="*/ 37179 w 193439"/>
                      <a:gd name="connsiteY53" fmla="*/ 131484 h 232588"/>
                      <a:gd name="connsiteX54" fmla="*/ 42864 w 193439"/>
                      <a:gd name="connsiteY54" fmla="*/ 95934 h 232588"/>
                      <a:gd name="connsiteX55" fmla="*/ 43366 w 193439"/>
                      <a:gd name="connsiteY55" fmla="*/ 95098 h 232588"/>
                      <a:gd name="connsiteX56" fmla="*/ 43265 w 193439"/>
                      <a:gd name="connsiteY56" fmla="*/ 94429 h 232588"/>
                      <a:gd name="connsiteX57" fmla="*/ 42162 w 193439"/>
                      <a:gd name="connsiteY57" fmla="*/ 92924 h 232588"/>
                      <a:gd name="connsiteX58" fmla="*/ 35005 w 193439"/>
                      <a:gd name="connsiteY58" fmla="*/ 72424 h 232588"/>
                      <a:gd name="connsiteX59" fmla="*/ 112024 w 193439"/>
                      <a:gd name="connsiteY59" fmla="*/ 45904 h 232588"/>
                      <a:gd name="connsiteX60" fmla="*/ 134898 w 193439"/>
                      <a:gd name="connsiteY60" fmla="*/ 55301 h 232588"/>
                      <a:gd name="connsiteX61" fmla="*/ 164596 w 193439"/>
                      <a:gd name="connsiteY61" fmla="*/ 44065 h 232588"/>
                      <a:gd name="connsiteX62" fmla="*/ 172956 w 193439"/>
                      <a:gd name="connsiteY62" fmla="*/ 47309 h 232588"/>
                      <a:gd name="connsiteX63" fmla="*/ 173859 w 193439"/>
                      <a:gd name="connsiteY63" fmla="*/ 48747 h 232588"/>
                      <a:gd name="connsiteX64" fmla="*/ 176936 w 193439"/>
                      <a:gd name="connsiteY64" fmla="*/ 59448 h 232588"/>
                      <a:gd name="connsiteX65" fmla="*/ 182789 w 193439"/>
                      <a:gd name="connsiteY65" fmla="*/ 54031 h 232588"/>
                      <a:gd name="connsiteX66" fmla="*/ 182655 w 193439"/>
                      <a:gd name="connsiteY66" fmla="*/ 50787 h 232588"/>
                      <a:gd name="connsiteX67" fmla="*/ 181952 w 193439"/>
                      <a:gd name="connsiteY67" fmla="*/ 49917 h 232588"/>
                      <a:gd name="connsiteX68" fmla="*/ 179110 w 193439"/>
                      <a:gd name="connsiteY68" fmla="*/ 49449 h 232588"/>
                      <a:gd name="connsiteX69" fmla="*/ 177973 w 193439"/>
                      <a:gd name="connsiteY69" fmla="*/ 44299 h 232588"/>
                      <a:gd name="connsiteX70" fmla="*/ 186434 w 193439"/>
                      <a:gd name="connsiteY70" fmla="*/ 31323 h 232588"/>
                      <a:gd name="connsiteX71" fmla="*/ 98647 w 193439"/>
                      <a:gd name="connsiteY71" fmla="*/ 7311 h 232588"/>
                      <a:gd name="connsiteX72" fmla="*/ 98647 w 193439"/>
                      <a:gd name="connsiteY72" fmla="*/ 7311 h 232588"/>
                      <a:gd name="connsiteX73" fmla="*/ 41660 w 193439"/>
                      <a:gd name="connsiteY73" fmla="*/ 155830 h 232588"/>
                      <a:gd name="connsiteX74" fmla="*/ 41560 w 193439"/>
                      <a:gd name="connsiteY74" fmla="*/ 155830 h 232588"/>
                      <a:gd name="connsiteX75" fmla="*/ 32363 w 193439"/>
                      <a:gd name="connsiteY75" fmla="*/ 151115 h 232588"/>
                      <a:gd name="connsiteX76" fmla="*/ 21963 w 193439"/>
                      <a:gd name="connsiteY76" fmla="*/ 150011 h 232588"/>
                      <a:gd name="connsiteX77" fmla="*/ 20993 w 193439"/>
                      <a:gd name="connsiteY77" fmla="*/ 147202 h 232588"/>
                      <a:gd name="connsiteX78" fmla="*/ 43500 w 193439"/>
                      <a:gd name="connsiteY78" fmla="*/ 149409 h 232588"/>
                      <a:gd name="connsiteX79" fmla="*/ 41660 w 193439"/>
                      <a:gd name="connsiteY79" fmla="*/ 155830 h 2325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</a:cxnLst>
                    <a:rect l="l" t="t" r="r" b="b"/>
                    <a:pathLst>
                      <a:path w="193439" h="232588">
                        <a:moveTo>
                          <a:pt x="126003" y="233985"/>
                        </a:moveTo>
                        <a:cubicBezTo>
                          <a:pt x="116305" y="233985"/>
                          <a:pt x="106372" y="231845"/>
                          <a:pt x="98245" y="226427"/>
                        </a:cubicBezTo>
                        <a:cubicBezTo>
                          <a:pt x="95570" y="224621"/>
                          <a:pt x="93162" y="222481"/>
                          <a:pt x="91122" y="220006"/>
                        </a:cubicBezTo>
                        <a:cubicBezTo>
                          <a:pt x="90553" y="219371"/>
                          <a:pt x="90553" y="218368"/>
                          <a:pt x="91089" y="217699"/>
                        </a:cubicBezTo>
                        <a:cubicBezTo>
                          <a:pt x="91590" y="216996"/>
                          <a:pt x="92593" y="216829"/>
                          <a:pt x="93329" y="217264"/>
                        </a:cubicBezTo>
                        <a:cubicBezTo>
                          <a:pt x="137607" y="244219"/>
                          <a:pt x="183591" y="210475"/>
                          <a:pt x="187704" y="161482"/>
                        </a:cubicBezTo>
                        <a:cubicBezTo>
                          <a:pt x="189343" y="143924"/>
                          <a:pt x="185798" y="126634"/>
                          <a:pt x="181350" y="107438"/>
                        </a:cubicBezTo>
                        <a:cubicBezTo>
                          <a:pt x="176635" y="86002"/>
                          <a:pt x="171084" y="68043"/>
                          <a:pt x="166669" y="50619"/>
                        </a:cubicBezTo>
                        <a:cubicBezTo>
                          <a:pt x="165064" y="49984"/>
                          <a:pt x="163258" y="50185"/>
                          <a:pt x="161653" y="50753"/>
                        </a:cubicBezTo>
                        <a:cubicBezTo>
                          <a:pt x="154161" y="53596"/>
                          <a:pt x="147740" y="62090"/>
                          <a:pt x="139547" y="62090"/>
                        </a:cubicBezTo>
                        <a:cubicBezTo>
                          <a:pt x="133327" y="62492"/>
                          <a:pt x="127541" y="59415"/>
                          <a:pt x="122057" y="56973"/>
                        </a:cubicBezTo>
                        <a:cubicBezTo>
                          <a:pt x="109950" y="50987"/>
                          <a:pt x="96172" y="47476"/>
                          <a:pt x="82561" y="47743"/>
                        </a:cubicBezTo>
                        <a:cubicBezTo>
                          <a:pt x="65505" y="47911"/>
                          <a:pt x="53098" y="53194"/>
                          <a:pt x="45674" y="63428"/>
                        </a:cubicBezTo>
                        <a:cubicBezTo>
                          <a:pt x="38583" y="72224"/>
                          <a:pt x="40690" y="81654"/>
                          <a:pt x="46476" y="88644"/>
                        </a:cubicBezTo>
                        <a:cubicBezTo>
                          <a:pt x="50222" y="93092"/>
                          <a:pt x="50790" y="96837"/>
                          <a:pt x="46476" y="101051"/>
                        </a:cubicBezTo>
                        <a:cubicBezTo>
                          <a:pt x="44804" y="102890"/>
                          <a:pt x="43466" y="104997"/>
                          <a:pt x="42463" y="107271"/>
                        </a:cubicBezTo>
                        <a:cubicBezTo>
                          <a:pt x="41226" y="110248"/>
                          <a:pt x="40557" y="113425"/>
                          <a:pt x="40490" y="116635"/>
                        </a:cubicBezTo>
                        <a:cubicBezTo>
                          <a:pt x="40289" y="123324"/>
                          <a:pt x="41995" y="129577"/>
                          <a:pt x="42362" y="136199"/>
                        </a:cubicBezTo>
                        <a:cubicBezTo>
                          <a:pt x="42463" y="137135"/>
                          <a:pt x="41627" y="137971"/>
                          <a:pt x="40690" y="137871"/>
                        </a:cubicBezTo>
                        <a:cubicBezTo>
                          <a:pt x="40657" y="137871"/>
                          <a:pt x="40256" y="137871"/>
                          <a:pt x="39955" y="137671"/>
                        </a:cubicBezTo>
                        <a:cubicBezTo>
                          <a:pt x="39955" y="137671"/>
                          <a:pt x="39921" y="137671"/>
                          <a:pt x="39921" y="137637"/>
                        </a:cubicBezTo>
                        <a:cubicBezTo>
                          <a:pt x="39587" y="137503"/>
                          <a:pt x="39353" y="137236"/>
                          <a:pt x="39186" y="136901"/>
                        </a:cubicBezTo>
                        <a:cubicBezTo>
                          <a:pt x="36644" y="134527"/>
                          <a:pt x="33333" y="133022"/>
                          <a:pt x="29855" y="132922"/>
                        </a:cubicBezTo>
                        <a:cubicBezTo>
                          <a:pt x="12866" y="132654"/>
                          <a:pt x="11930" y="169174"/>
                          <a:pt x="29688" y="169307"/>
                        </a:cubicBezTo>
                        <a:cubicBezTo>
                          <a:pt x="32865" y="169575"/>
                          <a:pt x="36042" y="166933"/>
                          <a:pt x="38885" y="167334"/>
                        </a:cubicBezTo>
                        <a:cubicBezTo>
                          <a:pt x="40891" y="167936"/>
                          <a:pt x="41593" y="170544"/>
                          <a:pt x="40557" y="172250"/>
                        </a:cubicBezTo>
                        <a:cubicBezTo>
                          <a:pt x="48115" y="185025"/>
                          <a:pt x="57312" y="198202"/>
                          <a:pt x="70421" y="205425"/>
                        </a:cubicBezTo>
                        <a:cubicBezTo>
                          <a:pt x="70722" y="205459"/>
                          <a:pt x="71023" y="205425"/>
                          <a:pt x="71290" y="205358"/>
                        </a:cubicBezTo>
                        <a:cubicBezTo>
                          <a:pt x="71926" y="205291"/>
                          <a:pt x="72561" y="205224"/>
                          <a:pt x="73130" y="205492"/>
                        </a:cubicBezTo>
                        <a:cubicBezTo>
                          <a:pt x="73732" y="205726"/>
                          <a:pt x="74200" y="206161"/>
                          <a:pt x="74534" y="206696"/>
                        </a:cubicBezTo>
                        <a:cubicBezTo>
                          <a:pt x="75839" y="208669"/>
                          <a:pt x="74367" y="211211"/>
                          <a:pt x="72394" y="212047"/>
                        </a:cubicBezTo>
                        <a:cubicBezTo>
                          <a:pt x="68883" y="213552"/>
                          <a:pt x="64501" y="210007"/>
                          <a:pt x="62261" y="208335"/>
                        </a:cubicBezTo>
                        <a:cubicBezTo>
                          <a:pt x="51493" y="200543"/>
                          <a:pt x="40925" y="187199"/>
                          <a:pt x="37480" y="175695"/>
                        </a:cubicBezTo>
                        <a:cubicBezTo>
                          <a:pt x="32564" y="178705"/>
                          <a:pt x="26176" y="177735"/>
                          <a:pt x="21160" y="175528"/>
                        </a:cubicBezTo>
                        <a:cubicBezTo>
                          <a:pt x="8051" y="169140"/>
                          <a:pt x="6345" y="151248"/>
                          <a:pt x="11295" y="138941"/>
                        </a:cubicBezTo>
                        <a:cubicBezTo>
                          <a:pt x="3603" y="119378"/>
                          <a:pt x="1262" y="98108"/>
                          <a:pt x="1930" y="77240"/>
                        </a:cubicBezTo>
                        <a:cubicBezTo>
                          <a:pt x="2967" y="62525"/>
                          <a:pt x="1863" y="40486"/>
                          <a:pt x="16511" y="31323"/>
                        </a:cubicBezTo>
                        <a:cubicBezTo>
                          <a:pt x="18284" y="30119"/>
                          <a:pt x="19889" y="28748"/>
                          <a:pt x="21394" y="27243"/>
                        </a:cubicBezTo>
                        <a:cubicBezTo>
                          <a:pt x="31962" y="12695"/>
                          <a:pt x="54134" y="6709"/>
                          <a:pt x="69719" y="4134"/>
                        </a:cubicBezTo>
                        <a:cubicBezTo>
                          <a:pt x="99483" y="-2153"/>
                          <a:pt x="130283" y="2897"/>
                          <a:pt x="158041" y="14535"/>
                        </a:cubicBezTo>
                        <a:cubicBezTo>
                          <a:pt x="168809" y="18514"/>
                          <a:pt x="180849" y="22929"/>
                          <a:pt x="191283" y="26741"/>
                        </a:cubicBezTo>
                        <a:cubicBezTo>
                          <a:pt x="192754" y="27276"/>
                          <a:pt x="193925" y="28949"/>
                          <a:pt x="193256" y="30487"/>
                        </a:cubicBezTo>
                        <a:cubicBezTo>
                          <a:pt x="191283" y="35503"/>
                          <a:pt x="188741" y="40286"/>
                          <a:pt x="185698" y="44733"/>
                        </a:cubicBezTo>
                        <a:cubicBezTo>
                          <a:pt x="194928" y="51757"/>
                          <a:pt x="186768" y="62659"/>
                          <a:pt x="178641" y="65970"/>
                        </a:cubicBezTo>
                        <a:cubicBezTo>
                          <a:pt x="185698" y="95934"/>
                          <a:pt x="200112" y="139343"/>
                          <a:pt x="193624" y="171648"/>
                        </a:cubicBezTo>
                        <a:cubicBezTo>
                          <a:pt x="188139" y="204455"/>
                          <a:pt x="160883" y="234654"/>
                          <a:pt x="126003" y="233985"/>
                        </a:cubicBezTo>
                        <a:close/>
                        <a:moveTo>
                          <a:pt x="98647" y="7311"/>
                        </a:moveTo>
                        <a:cubicBezTo>
                          <a:pt x="87310" y="7378"/>
                          <a:pt x="76006" y="8716"/>
                          <a:pt x="64903" y="11224"/>
                        </a:cubicBezTo>
                        <a:cubicBezTo>
                          <a:pt x="51660" y="14067"/>
                          <a:pt x="36310" y="18347"/>
                          <a:pt x="27280" y="29651"/>
                        </a:cubicBezTo>
                        <a:cubicBezTo>
                          <a:pt x="25675" y="31591"/>
                          <a:pt x="23869" y="33397"/>
                          <a:pt x="21963" y="35035"/>
                        </a:cubicBezTo>
                        <a:lnTo>
                          <a:pt x="20123" y="36540"/>
                        </a:lnTo>
                        <a:cubicBezTo>
                          <a:pt x="13702" y="40620"/>
                          <a:pt x="11161" y="48747"/>
                          <a:pt x="10325" y="55736"/>
                        </a:cubicBezTo>
                        <a:cubicBezTo>
                          <a:pt x="5843" y="80785"/>
                          <a:pt x="9054" y="111217"/>
                          <a:pt x="13936" y="134059"/>
                        </a:cubicBezTo>
                        <a:cubicBezTo>
                          <a:pt x="19354" y="125631"/>
                          <a:pt x="30624" y="124427"/>
                          <a:pt x="37179" y="131484"/>
                        </a:cubicBezTo>
                        <a:cubicBezTo>
                          <a:pt x="33066" y="118508"/>
                          <a:pt x="33801" y="105766"/>
                          <a:pt x="42864" y="95934"/>
                        </a:cubicBezTo>
                        <a:cubicBezTo>
                          <a:pt x="43099" y="95700"/>
                          <a:pt x="43265" y="95399"/>
                          <a:pt x="43366" y="95098"/>
                        </a:cubicBezTo>
                        <a:cubicBezTo>
                          <a:pt x="43399" y="94864"/>
                          <a:pt x="43366" y="94630"/>
                          <a:pt x="43265" y="94429"/>
                        </a:cubicBezTo>
                        <a:cubicBezTo>
                          <a:pt x="42965" y="93894"/>
                          <a:pt x="42597" y="93393"/>
                          <a:pt x="42162" y="92924"/>
                        </a:cubicBezTo>
                        <a:cubicBezTo>
                          <a:pt x="37480" y="87273"/>
                          <a:pt x="33969" y="79882"/>
                          <a:pt x="35005" y="72424"/>
                        </a:cubicBezTo>
                        <a:cubicBezTo>
                          <a:pt x="42630" y="39182"/>
                          <a:pt x="84868" y="36841"/>
                          <a:pt x="112024" y="45904"/>
                        </a:cubicBezTo>
                        <a:cubicBezTo>
                          <a:pt x="120050" y="48145"/>
                          <a:pt x="126973" y="52961"/>
                          <a:pt x="134898" y="55301"/>
                        </a:cubicBezTo>
                        <a:cubicBezTo>
                          <a:pt x="146469" y="58110"/>
                          <a:pt x="153058" y="43429"/>
                          <a:pt x="164596" y="44065"/>
                        </a:cubicBezTo>
                        <a:cubicBezTo>
                          <a:pt x="167672" y="44031"/>
                          <a:pt x="170749" y="45135"/>
                          <a:pt x="172956" y="47309"/>
                        </a:cubicBezTo>
                        <a:cubicBezTo>
                          <a:pt x="173391" y="47676"/>
                          <a:pt x="173692" y="48212"/>
                          <a:pt x="173859" y="48747"/>
                        </a:cubicBezTo>
                        <a:cubicBezTo>
                          <a:pt x="175364" y="52058"/>
                          <a:pt x="175799" y="55837"/>
                          <a:pt x="176936" y="59448"/>
                        </a:cubicBezTo>
                        <a:cubicBezTo>
                          <a:pt x="179277" y="57943"/>
                          <a:pt x="181752" y="56372"/>
                          <a:pt x="182789" y="54031"/>
                        </a:cubicBezTo>
                        <a:cubicBezTo>
                          <a:pt x="183156" y="52994"/>
                          <a:pt x="183123" y="51823"/>
                          <a:pt x="182655" y="50787"/>
                        </a:cubicBezTo>
                        <a:cubicBezTo>
                          <a:pt x="182487" y="50419"/>
                          <a:pt x="182253" y="50118"/>
                          <a:pt x="181952" y="49917"/>
                        </a:cubicBezTo>
                        <a:cubicBezTo>
                          <a:pt x="181083" y="49482"/>
                          <a:pt x="180013" y="49984"/>
                          <a:pt x="179110" y="49449"/>
                        </a:cubicBezTo>
                        <a:cubicBezTo>
                          <a:pt x="177036" y="48680"/>
                          <a:pt x="176434" y="45871"/>
                          <a:pt x="177973" y="44299"/>
                        </a:cubicBezTo>
                        <a:cubicBezTo>
                          <a:pt x="181384" y="40386"/>
                          <a:pt x="184226" y="36005"/>
                          <a:pt x="186434" y="31323"/>
                        </a:cubicBezTo>
                        <a:cubicBezTo>
                          <a:pt x="158308" y="21658"/>
                          <a:pt x="129213" y="6810"/>
                          <a:pt x="98647" y="7311"/>
                        </a:cubicBezTo>
                        <a:lnTo>
                          <a:pt x="98647" y="7311"/>
                        </a:lnTo>
                        <a:close/>
                        <a:moveTo>
                          <a:pt x="41660" y="155830"/>
                        </a:moveTo>
                        <a:lnTo>
                          <a:pt x="41560" y="155830"/>
                        </a:lnTo>
                        <a:cubicBezTo>
                          <a:pt x="37915" y="155663"/>
                          <a:pt x="35774" y="152085"/>
                          <a:pt x="32363" y="151115"/>
                        </a:cubicBezTo>
                        <a:cubicBezTo>
                          <a:pt x="29086" y="149810"/>
                          <a:pt x="25441" y="149375"/>
                          <a:pt x="21963" y="150011"/>
                        </a:cubicBezTo>
                        <a:cubicBezTo>
                          <a:pt x="20357" y="150345"/>
                          <a:pt x="19387" y="147904"/>
                          <a:pt x="20993" y="147202"/>
                        </a:cubicBezTo>
                        <a:cubicBezTo>
                          <a:pt x="27815" y="143958"/>
                          <a:pt x="37647" y="143891"/>
                          <a:pt x="43500" y="149409"/>
                        </a:cubicBezTo>
                        <a:cubicBezTo>
                          <a:pt x="45506" y="151415"/>
                          <a:pt x="45005" y="155797"/>
                          <a:pt x="41660" y="15583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9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sp>
              <p:nvSpPr>
                <p:cNvPr id="99" name="Forma Livre: Forma 98">
                  <a:extLst>
                    <a:ext uri="{FF2B5EF4-FFF2-40B4-BE49-F238E27FC236}">
                      <a16:creationId xmlns:a16="http://schemas.microsoft.com/office/drawing/2014/main" id="{4F5CDD5B-5F5D-9D37-EC96-0253711FF72B}"/>
                    </a:ext>
                  </a:extLst>
                </p:cNvPr>
                <p:cNvSpPr/>
                <p:nvPr/>
              </p:nvSpPr>
              <p:spPr>
                <a:xfrm>
                  <a:off x="1686643" y="4050700"/>
                  <a:ext cx="209711" cy="61158"/>
                </a:xfrm>
                <a:custGeom>
                  <a:avLst/>
                  <a:gdLst>
                    <a:gd name="connsiteX0" fmla="*/ 99249 w 209711"/>
                    <a:gd name="connsiteY0" fmla="*/ 61476 h 61158"/>
                    <a:gd name="connsiteX1" fmla="*/ 76120 w 209711"/>
                    <a:gd name="connsiteY1" fmla="*/ 52407 h 61158"/>
                    <a:gd name="connsiteX2" fmla="*/ 70927 w 209711"/>
                    <a:gd name="connsiteY2" fmla="*/ 17790 h 61158"/>
                    <a:gd name="connsiteX3" fmla="*/ 70897 w 209711"/>
                    <a:gd name="connsiteY3" fmla="*/ 17777 h 61158"/>
                    <a:gd name="connsiteX4" fmla="*/ 70846 w 209711"/>
                    <a:gd name="connsiteY4" fmla="*/ 17757 h 61158"/>
                    <a:gd name="connsiteX5" fmla="*/ 69408 w 209711"/>
                    <a:gd name="connsiteY5" fmla="*/ 18596 h 61158"/>
                    <a:gd name="connsiteX6" fmla="*/ 59238 w 209711"/>
                    <a:gd name="connsiteY6" fmla="*/ 17212 h 61158"/>
                    <a:gd name="connsiteX7" fmla="*/ 58991 w 209711"/>
                    <a:gd name="connsiteY7" fmla="*/ 16289 h 61158"/>
                    <a:gd name="connsiteX8" fmla="*/ 6784 w 209711"/>
                    <a:gd name="connsiteY8" fmla="*/ 21218 h 61158"/>
                    <a:gd name="connsiteX9" fmla="*/ 2958 w 209711"/>
                    <a:gd name="connsiteY9" fmla="*/ 27214 h 61158"/>
                    <a:gd name="connsiteX10" fmla="*/ 2854 w 209711"/>
                    <a:gd name="connsiteY10" fmla="*/ 27214 h 61158"/>
                    <a:gd name="connsiteX11" fmla="*/ 817 w 209711"/>
                    <a:gd name="connsiteY11" fmla="*/ 26442 h 61158"/>
                    <a:gd name="connsiteX12" fmla="*/ 4690 w 209711"/>
                    <a:gd name="connsiteY12" fmla="*/ 17456 h 61158"/>
                    <a:gd name="connsiteX13" fmla="*/ 59456 w 209711"/>
                    <a:gd name="connsiteY13" fmla="*/ 14372 h 61158"/>
                    <a:gd name="connsiteX14" fmla="*/ 63211 w 209711"/>
                    <a:gd name="connsiteY14" fmla="*/ 12760 h 61158"/>
                    <a:gd name="connsiteX15" fmla="*/ 67643 w 209711"/>
                    <a:gd name="connsiteY15" fmla="*/ 13506 h 61158"/>
                    <a:gd name="connsiteX16" fmla="*/ 69816 w 209711"/>
                    <a:gd name="connsiteY16" fmla="*/ 13988 h 61158"/>
                    <a:gd name="connsiteX17" fmla="*/ 79454 w 209711"/>
                    <a:gd name="connsiteY17" fmla="*/ 5400 h 61158"/>
                    <a:gd name="connsiteX18" fmla="*/ 121960 w 209711"/>
                    <a:gd name="connsiteY18" fmla="*/ 6647 h 61158"/>
                    <a:gd name="connsiteX19" fmla="*/ 150520 w 209711"/>
                    <a:gd name="connsiteY19" fmla="*/ 4072 h 61158"/>
                    <a:gd name="connsiteX20" fmla="*/ 150533 w 209711"/>
                    <a:gd name="connsiteY20" fmla="*/ 4072 h 61158"/>
                    <a:gd name="connsiteX21" fmla="*/ 162091 w 209711"/>
                    <a:gd name="connsiteY21" fmla="*/ 3149 h 61158"/>
                    <a:gd name="connsiteX22" fmla="*/ 188725 w 209711"/>
                    <a:gd name="connsiteY22" fmla="*/ 1704 h 61158"/>
                    <a:gd name="connsiteX23" fmla="*/ 189143 w 209711"/>
                    <a:gd name="connsiteY23" fmla="*/ 1691 h 61158"/>
                    <a:gd name="connsiteX24" fmla="*/ 190324 w 209711"/>
                    <a:gd name="connsiteY24" fmla="*/ 2206 h 61158"/>
                    <a:gd name="connsiteX25" fmla="*/ 190484 w 209711"/>
                    <a:gd name="connsiteY25" fmla="*/ 2423 h 61158"/>
                    <a:gd name="connsiteX26" fmla="*/ 197868 w 209711"/>
                    <a:gd name="connsiteY26" fmla="*/ 11426 h 61158"/>
                    <a:gd name="connsiteX27" fmla="*/ 204065 w 209711"/>
                    <a:gd name="connsiteY27" fmla="*/ 10192 h 61158"/>
                    <a:gd name="connsiteX28" fmla="*/ 207934 w 209711"/>
                    <a:gd name="connsiteY28" fmla="*/ 10473 h 61158"/>
                    <a:gd name="connsiteX29" fmla="*/ 198417 w 209711"/>
                    <a:gd name="connsiteY29" fmla="*/ 13921 h 61158"/>
                    <a:gd name="connsiteX30" fmla="*/ 181297 w 209711"/>
                    <a:gd name="connsiteY30" fmla="*/ 53764 h 61158"/>
                    <a:gd name="connsiteX31" fmla="*/ 148343 w 209711"/>
                    <a:gd name="connsiteY31" fmla="*/ 30458 h 61158"/>
                    <a:gd name="connsiteX32" fmla="*/ 147116 w 209711"/>
                    <a:gd name="connsiteY32" fmla="*/ 29452 h 61158"/>
                    <a:gd name="connsiteX33" fmla="*/ 148681 w 209711"/>
                    <a:gd name="connsiteY33" fmla="*/ 16014 h 61158"/>
                    <a:gd name="connsiteX34" fmla="*/ 130963 w 209711"/>
                    <a:gd name="connsiteY34" fmla="*/ 16369 h 61158"/>
                    <a:gd name="connsiteX35" fmla="*/ 111666 w 209711"/>
                    <a:gd name="connsiteY35" fmla="*/ 58313 h 61158"/>
                    <a:gd name="connsiteX36" fmla="*/ 99249 w 209711"/>
                    <a:gd name="connsiteY36" fmla="*/ 61476 h 61158"/>
                    <a:gd name="connsiteX37" fmla="*/ 99249 w 209711"/>
                    <a:gd name="connsiteY37" fmla="*/ 61476 h 61158"/>
                    <a:gd name="connsiteX38" fmla="*/ 99249 w 209711"/>
                    <a:gd name="connsiteY38" fmla="*/ 61476 h 61158"/>
                    <a:gd name="connsiteX39" fmla="*/ 94979 w 209711"/>
                    <a:gd name="connsiteY39" fmla="*/ 7644 h 61158"/>
                    <a:gd name="connsiteX40" fmla="*/ 76619 w 209711"/>
                    <a:gd name="connsiteY40" fmla="*/ 11777 h 61158"/>
                    <a:gd name="connsiteX41" fmla="*/ 73836 w 209711"/>
                    <a:gd name="connsiteY41" fmla="*/ 18733 h 61158"/>
                    <a:gd name="connsiteX42" fmla="*/ 78541 w 209711"/>
                    <a:gd name="connsiteY42" fmla="*/ 48584 h 61158"/>
                    <a:gd name="connsiteX43" fmla="*/ 85498 w 209711"/>
                    <a:gd name="connsiteY43" fmla="*/ 53968 h 61158"/>
                    <a:gd name="connsiteX44" fmla="*/ 125104 w 209711"/>
                    <a:gd name="connsiteY44" fmla="*/ 30044 h 61158"/>
                    <a:gd name="connsiteX45" fmla="*/ 103821 w 209711"/>
                    <a:gd name="connsiteY45" fmla="*/ 7711 h 61158"/>
                    <a:gd name="connsiteX46" fmla="*/ 94979 w 209711"/>
                    <a:gd name="connsiteY46" fmla="*/ 7644 h 61158"/>
                    <a:gd name="connsiteX47" fmla="*/ 94979 w 209711"/>
                    <a:gd name="connsiteY47" fmla="*/ 7644 h 61158"/>
                    <a:gd name="connsiteX48" fmla="*/ 179281 w 209711"/>
                    <a:gd name="connsiteY48" fmla="*/ 5346 h 61158"/>
                    <a:gd name="connsiteX49" fmla="*/ 151363 w 209711"/>
                    <a:gd name="connsiteY49" fmla="*/ 27632 h 61158"/>
                    <a:gd name="connsiteX50" fmla="*/ 151032 w 209711"/>
                    <a:gd name="connsiteY50" fmla="*/ 29462 h 61158"/>
                    <a:gd name="connsiteX51" fmla="*/ 149891 w 209711"/>
                    <a:gd name="connsiteY51" fmla="*/ 30421 h 61158"/>
                    <a:gd name="connsiteX52" fmla="*/ 184725 w 209711"/>
                    <a:gd name="connsiteY52" fmla="*/ 45875 h 61158"/>
                    <a:gd name="connsiteX53" fmla="*/ 193347 w 209711"/>
                    <a:gd name="connsiteY53" fmla="*/ 26666 h 61158"/>
                    <a:gd name="connsiteX54" fmla="*/ 181083 w 209711"/>
                    <a:gd name="connsiteY54" fmla="*/ 5360 h 61158"/>
                    <a:gd name="connsiteX55" fmla="*/ 179281 w 209711"/>
                    <a:gd name="connsiteY55" fmla="*/ 5346 h 61158"/>
                    <a:gd name="connsiteX56" fmla="*/ 179281 w 209711"/>
                    <a:gd name="connsiteY56" fmla="*/ 5346 h 61158"/>
                    <a:gd name="connsiteX57" fmla="*/ 123826 w 209711"/>
                    <a:gd name="connsiteY57" fmla="*/ 7687 h 61158"/>
                    <a:gd name="connsiteX58" fmla="*/ 123826 w 209711"/>
                    <a:gd name="connsiteY58" fmla="*/ 7687 h 61158"/>
                    <a:gd name="connsiteX59" fmla="*/ 127910 w 209711"/>
                    <a:gd name="connsiteY59" fmla="*/ 11108 h 61158"/>
                    <a:gd name="connsiteX60" fmla="*/ 130655 w 209711"/>
                    <a:gd name="connsiteY60" fmla="*/ 15483 h 61158"/>
                    <a:gd name="connsiteX61" fmla="*/ 142313 w 209711"/>
                    <a:gd name="connsiteY61" fmla="*/ 12744 h 61158"/>
                    <a:gd name="connsiteX62" fmla="*/ 149798 w 209711"/>
                    <a:gd name="connsiteY62" fmla="*/ 13590 h 61158"/>
                    <a:gd name="connsiteX63" fmla="*/ 156346 w 209711"/>
                    <a:gd name="connsiteY63" fmla="*/ 6129 h 61158"/>
                    <a:gd name="connsiteX64" fmla="*/ 151834 w 209711"/>
                    <a:gd name="connsiteY64" fmla="*/ 6480 h 61158"/>
                    <a:gd name="connsiteX65" fmla="*/ 151828 w 209711"/>
                    <a:gd name="connsiteY65" fmla="*/ 6480 h 61158"/>
                    <a:gd name="connsiteX66" fmla="*/ 123826 w 209711"/>
                    <a:gd name="connsiteY66" fmla="*/ 7687 h 6115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</a:cxnLst>
                  <a:rect l="l" t="t" r="r" b="b"/>
                  <a:pathLst>
                    <a:path w="209711" h="61158">
                      <a:moveTo>
                        <a:pt x="99249" y="61476"/>
                      </a:moveTo>
                      <a:cubicBezTo>
                        <a:pt x="91196" y="61526"/>
                        <a:pt x="81100" y="58416"/>
                        <a:pt x="76120" y="52407"/>
                      </a:cubicBezTo>
                      <a:cubicBezTo>
                        <a:pt x="70104" y="44360"/>
                        <a:pt x="68114" y="28395"/>
                        <a:pt x="70927" y="17790"/>
                      </a:cubicBezTo>
                      <a:lnTo>
                        <a:pt x="70897" y="17777"/>
                      </a:lnTo>
                      <a:cubicBezTo>
                        <a:pt x="70880" y="17770"/>
                        <a:pt x="70863" y="17763"/>
                        <a:pt x="70846" y="17757"/>
                      </a:cubicBezTo>
                      <a:cubicBezTo>
                        <a:pt x="70813" y="18101"/>
                        <a:pt x="70315" y="18392"/>
                        <a:pt x="69408" y="18596"/>
                      </a:cubicBezTo>
                      <a:cubicBezTo>
                        <a:pt x="66455" y="19208"/>
                        <a:pt x="60743" y="18900"/>
                        <a:pt x="59238" y="17212"/>
                      </a:cubicBezTo>
                      <a:cubicBezTo>
                        <a:pt x="59014" y="16961"/>
                        <a:pt x="58924" y="16616"/>
                        <a:pt x="58991" y="16289"/>
                      </a:cubicBezTo>
                      <a:cubicBezTo>
                        <a:pt x="41166" y="16623"/>
                        <a:pt x="24214" y="19318"/>
                        <a:pt x="6784" y="21218"/>
                      </a:cubicBezTo>
                      <a:cubicBezTo>
                        <a:pt x="2884" y="21542"/>
                        <a:pt x="5897" y="26321"/>
                        <a:pt x="2958" y="27214"/>
                      </a:cubicBezTo>
                      <a:lnTo>
                        <a:pt x="2854" y="27214"/>
                      </a:lnTo>
                      <a:cubicBezTo>
                        <a:pt x="2098" y="27254"/>
                        <a:pt x="1359" y="26977"/>
                        <a:pt x="817" y="26442"/>
                      </a:cubicBezTo>
                      <a:cubicBezTo>
                        <a:pt x="-1450" y="23586"/>
                        <a:pt x="1470" y="17977"/>
                        <a:pt x="4690" y="17456"/>
                      </a:cubicBezTo>
                      <a:cubicBezTo>
                        <a:pt x="22833" y="15576"/>
                        <a:pt x="41209" y="11312"/>
                        <a:pt x="59456" y="14372"/>
                      </a:cubicBezTo>
                      <a:cubicBezTo>
                        <a:pt x="60309" y="13289"/>
                        <a:pt x="61536" y="12760"/>
                        <a:pt x="63211" y="12760"/>
                      </a:cubicBezTo>
                      <a:cubicBezTo>
                        <a:pt x="64713" y="12834"/>
                        <a:pt x="66201" y="13085"/>
                        <a:pt x="67643" y="13506"/>
                      </a:cubicBezTo>
                      <a:cubicBezTo>
                        <a:pt x="68435" y="13704"/>
                        <a:pt x="69174" y="13891"/>
                        <a:pt x="69816" y="13988"/>
                      </a:cubicBezTo>
                      <a:cubicBezTo>
                        <a:pt x="70649" y="9319"/>
                        <a:pt x="75321" y="6774"/>
                        <a:pt x="79454" y="5400"/>
                      </a:cubicBezTo>
                      <a:cubicBezTo>
                        <a:pt x="91745" y="1336"/>
                        <a:pt x="112004" y="2427"/>
                        <a:pt x="121960" y="6647"/>
                      </a:cubicBezTo>
                      <a:cubicBezTo>
                        <a:pt x="131354" y="5567"/>
                        <a:pt x="141096" y="4808"/>
                        <a:pt x="150520" y="4072"/>
                      </a:cubicBezTo>
                      <a:lnTo>
                        <a:pt x="150533" y="4072"/>
                      </a:lnTo>
                      <a:cubicBezTo>
                        <a:pt x="154343" y="3774"/>
                        <a:pt x="158285" y="3467"/>
                        <a:pt x="162091" y="3149"/>
                      </a:cubicBezTo>
                      <a:cubicBezTo>
                        <a:pt x="170609" y="400"/>
                        <a:pt x="180010" y="-841"/>
                        <a:pt x="188725" y="1704"/>
                      </a:cubicBezTo>
                      <a:cubicBezTo>
                        <a:pt x="188882" y="1694"/>
                        <a:pt x="189023" y="1691"/>
                        <a:pt x="189143" y="1691"/>
                      </a:cubicBezTo>
                      <a:cubicBezTo>
                        <a:pt x="189959" y="1691"/>
                        <a:pt x="190086" y="1875"/>
                        <a:pt x="190324" y="2206"/>
                      </a:cubicBezTo>
                      <a:cubicBezTo>
                        <a:pt x="190370" y="2273"/>
                        <a:pt x="190424" y="2346"/>
                        <a:pt x="190484" y="2423"/>
                      </a:cubicBezTo>
                      <a:cubicBezTo>
                        <a:pt x="194159" y="4079"/>
                        <a:pt x="196928" y="7517"/>
                        <a:pt x="197868" y="11426"/>
                      </a:cubicBezTo>
                      <a:cubicBezTo>
                        <a:pt x="199815" y="10557"/>
                        <a:pt x="201931" y="10135"/>
                        <a:pt x="204065" y="10192"/>
                      </a:cubicBezTo>
                      <a:cubicBezTo>
                        <a:pt x="205359" y="10202"/>
                        <a:pt x="206654" y="10296"/>
                        <a:pt x="207934" y="10473"/>
                      </a:cubicBezTo>
                      <a:cubicBezTo>
                        <a:pt x="214824" y="13814"/>
                        <a:pt x="199698" y="17161"/>
                        <a:pt x="198417" y="13921"/>
                      </a:cubicBezTo>
                      <a:cubicBezTo>
                        <a:pt x="200069" y="27903"/>
                        <a:pt x="194875" y="47213"/>
                        <a:pt x="181297" y="53764"/>
                      </a:cubicBezTo>
                      <a:cubicBezTo>
                        <a:pt x="164623" y="61961"/>
                        <a:pt x="147467" y="48651"/>
                        <a:pt x="148343" y="30458"/>
                      </a:cubicBezTo>
                      <a:cubicBezTo>
                        <a:pt x="147805" y="30321"/>
                        <a:pt x="147356" y="29953"/>
                        <a:pt x="147116" y="29452"/>
                      </a:cubicBezTo>
                      <a:cubicBezTo>
                        <a:pt x="145617" y="26027"/>
                        <a:pt x="147514" y="19650"/>
                        <a:pt x="148681" y="16014"/>
                      </a:cubicBezTo>
                      <a:cubicBezTo>
                        <a:pt x="142828" y="15071"/>
                        <a:pt x="136695" y="14526"/>
                        <a:pt x="130963" y="16369"/>
                      </a:cubicBezTo>
                      <a:cubicBezTo>
                        <a:pt x="134113" y="27017"/>
                        <a:pt x="121994" y="53243"/>
                        <a:pt x="111666" y="58313"/>
                      </a:cubicBezTo>
                      <a:cubicBezTo>
                        <a:pt x="108038" y="60754"/>
                        <a:pt x="103547" y="61460"/>
                        <a:pt x="99249" y="61476"/>
                      </a:cubicBezTo>
                      <a:lnTo>
                        <a:pt x="99249" y="61476"/>
                      </a:lnTo>
                      <a:lnTo>
                        <a:pt x="99249" y="61476"/>
                      </a:lnTo>
                      <a:close/>
                      <a:moveTo>
                        <a:pt x="94979" y="7644"/>
                      </a:moveTo>
                      <a:cubicBezTo>
                        <a:pt x="88504" y="7644"/>
                        <a:pt x="81799" y="8145"/>
                        <a:pt x="76619" y="11777"/>
                      </a:cubicBezTo>
                      <a:cubicBezTo>
                        <a:pt x="75364" y="13168"/>
                        <a:pt x="74405" y="15573"/>
                        <a:pt x="73836" y="18733"/>
                      </a:cubicBezTo>
                      <a:cubicBezTo>
                        <a:pt x="72127" y="28017"/>
                        <a:pt x="74224" y="42317"/>
                        <a:pt x="78541" y="48584"/>
                      </a:cubicBezTo>
                      <a:cubicBezTo>
                        <a:pt x="79347" y="49888"/>
                        <a:pt x="81809" y="52059"/>
                        <a:pt x="85498" y="53968"/>
                      </a:cubicBezTo>
                      <a:cubicBezTo>
                        <a:pt x="100965" y="61429"/>
                        <a:pt x="116887" y="57671"/>
                        <a:pt x="125104" y="30044"/>
                      </a:cubicBezTo>
                      <a:cubicBezTo>
                        <a:pt x="132227" y="12342"/>
                        <a:pt x="118974" y="7824"/>
                        <a:pt x="103821" y="7711"/>
                      </a:cubicBezTo>
                      <a:cubicBezTo>
                        <a:pt x="100905" y="7751"/>
                        <a:pt x="97948" y="7644"/>
                        <a:pt x="94979" y="7644"/>
                      </a:cubicBezTo>
                      <a:lnTo>
                        <a:pt x="94979" y="7644"/>
                      </a:lnTo>
                      <a:close/>
                      <a:moveTo>
                        <a:pt x="179281" y="5346"/>
                      </a:moveTo>
                      <a:cubicBezTo>
                        <a:pt x="163048" y="5062"/>
                        <a:pt x="151169" y="10724"/>
                        <a:pt x="151363" y="27632"/>
                      </a:cubicBezTo>
                      <a:cubicBezTo>
                        <a:pt x="151450" y="28261"/>
                        <a:pt x="151333" y="28903"/>
                        <a:pt x="151032" y="29462"/>
                      </a:cubicBezTo>
                      <a:cubicBezTo>
                        <a:pt x="150764" y="29893"/>
                        <a:pt x="150363" y="30231"/>
                        <a:pt x="149891" y="30421"/>
                      </a:cubicBezTo>
                      <a:cubicBezTo>
                        <a:pt x="154092" y="53052"/>
                        <a:pt x="172268" y="58393"/>
                        <a:pt x="184725" y="45875"/>
                      </a:cubicBezTo>
                      <a:cubicBezTo>
                        <a:pt x="189197" y="41213"/>
                        <a:pt x="192180" y="34572"/>
                        <a:pt x="193347" y="26666"/>
                      </a:cubicBezTo>
                      <a:cubicBezTo>
                        <a:pt x="195280" y="16051"/>
                        <a:pt x="194537" y="4908"/>
                        <a:pt x="181083" y="5360"/>
                      </a:cubicBezTo>
                      <a:cubicBezTo>
                        <a:pt x="180441" y="5349"/>
                        <a:pt x="179849" y="5346"/>
                        <a:pt x="179281" y="5346"/>
                      </a:cubicBezTo>
                      <a:lnTo>
                        <a:pt x="179281" y="5346"/>
                      </a:lnTo>
                      <a:close/>
                      <a:moveTo>
                        <a:pt x="123826" y="7687"/>
                      </a:moveTo>
                      <a:lnTo>
                        <a:pt x="123826" y="7687"/>
                      </a:lnTo>
                      <a:cubicBezTo>
                        <a:pt x="125354" y="8610"/>
                        <a:pt x="126732" y="9767"/>
                        <a:pt x="127910" y="11108"/>
                      </a:cubicBezTo>
                      <a:cubicBezTo>
                        <a:pt x="129080" y="12389"/>
                        <a:pt x="130013" y="13871"/>
                        <a:pt x="130655" y="15483"/>
                      </a:cubicBezTo>
                      <a:cubicBezTo>
                        <a:pt x="134076" y="13215"/>
                        <a:pt x="138300" y="12744"/>
                        <a:pt x="142313" y="12744"/>
                      </a:cubicBezTo>
                      <a:cubicBezTo>
                        <a:pt x="144661" y="12871"/>
                        <a:pt x="147617" y="12566"/>
                        <a:pt x="149798" y="13590"/>
                      </a:cubicBezTo>
                      <a:cubicBezTo>
                        <a:pt x="151326" y="10617"/>
                        <a:pt x="153590" y="8022"/>
                        <a:pt x="156346" y="6129"/>
                      </a:cubicBezTo>
                      <a:cubicBezTo>
                        <a:pt x="154848" y="6242"/>
                        <a:pt x="153316" y="6363"/>
                        <a:pt x="151834" y="6480"/>
                      </a:cubicBezTo>
                      <a:lnTo>
                        <a:pt x="151828" y="6480"/>
                      </a:lnTo>
                      <a:cubicBezTo>
                        <a:pt x="142604" y="7202"/>
                        <a:pt x="133086" y="7955"/>
                        <a:pt x="123826" y="768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92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sp>
            <p:nvSpPr>
              <p:cNvPr id="57" name="Retângulo 56">
                <a:extLst>
                  <a:ext uri="{FF2B5EF4-FFF2-40B4-BE49-F238E27FC236}">
                    <a16:creationId xmlns:a16="http://schemas.microsoft.com/office/drawing/2014/main" id="{0B18F91E-4975-6EF5-D44C-DBE96BED102D}"/>
                  </a:ext>
                </a:extLst>
              </p:cNvPr>
              <p:cNvSpPr/>
              <p:nvPr/>
            </p:nvSpPr>
            <p:spPr>
              <a:xfrm>
                <a:off x="772344" y="4225172"/>
                <a:ext cx="1286652" cy="219741"/>
              </a:xfrm>
              <a:prstGeom prst="rect">
                <a:avLst/>
              </a:prstGeom>
            </p:spPr>
            <p:txBody>
              <a:bodyPr wrap="square" lIns="107275" tIns="53637" rIns="107275" bIns="53637">
                <a:spAutoFit/>
              </a:bodyPr>
              <a:lstStyle/>
              <a:p>
                <a:pPr defTabSz="609585">
                  <a:defRPr/>
                </a:pPr>
                <a:r>
                  <a:rPr lang="pt-BR" sz="1200">
                    <a:solidFill>
                      <a:prstClr val="black"/>
                    </a:solidFill>
                    <a:latin typeface="Segoe Print" panose="02000600000000000000" charset="0"/>
                  </a:rPr>
                  <a:t>Especialista</a:t>
                </a:r>
              </a:p>
            </p:txBody>
          </p:sp>
        </p:grpSp>
        <p:pic>
          <p:nvPicPr>
            <p:cNvPr id="86" name="Gráfico 85" descr="Um rosto feliz">
              <a:extLst>
                <a:ext uri="{FF2B5EF4-FFF2-40B4-BE49-F238E27FC236}">
                  <a16:creationId xmlns:a16="http://schemas.microsoft.com/office/drawing/2014/main" id="{0ED77B5B-698E-44AD-C533-4D4A8E585A5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757903" y="3942597"/>
              <a:ext cx="120757" cy="124531"/>
            </a:xfrm>
            <a:prstGeom prst="rect">
              <a:avLst/>
            </a:prstGeom>
          </p:spPr>
        </p:pic>
      </p:grpSp>
      <p:cxnSp>
        <p:nvCxnSpPr>
          <p:cNvPr id="134" name="Conector Reto 65">
            <a:extLst>
              <a:ext uri="{FF2B5EF4-FFF2-40B4-BE49-F238E27FC236}">
                <a16:creationId xmlns:a16="http://schemas.microsoft.com/office/drawing/2014/main" id="{9C972133-4678-A683-10BE-49A560C6ADF7}"/>
              </a:ext>
            </a:extLst>
          </p:cNvPr>
          <p:cNvCxnSpPr>
            <a:cxnSpLocks/>
          </p:cNvCxnSpPr>
          <p:nvPr/>
        </p:nvCxnSpPr>
        <p:spPr>
          <a:xfrm>
            <a:off x="758986" y="4870303"/>
            <a:ext cx="11048207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Conector Reto 65">
            <a:extLst>
              <a:ext uri="{FF2B5EF4-FFF2-40B4-BE49-F238E27FC236}">
                <a16:creationId xmlns:a16="http://schemas.microsoft.com/office/drawing/2014/main" id="{29F87B72-92A5-9459-EB10-E1C307E0D9A1}"/>
              </a:ext>
            </a:extLst>
          </p:cNvPr>
          <p:cNvCxnSpPr>
            <a:cxnSpLocks/>
          </p:cNvCxnSpPr>
          <p:nvPr/>
        </p:nvCxnSpPr>
        <p:spPr>
          <a:xfrm>
            <a:off x="758986" y="5865983"/>
            <a:ext cx="11048207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9" name="Agrupar 228">
            <a:extLst>
              <a:ext uri="{FF2B5EF4-FFF2-40B4-BE49-F238E27FC236}">
                <a16:creationId xmlns:a16="http://schemas.microsoft.com/office/drawing/2014/main" id="{80D7092F-4E42-FF47-A9C7-0A0CA2D84296}"/>
              </a:ext>
            </a:extLst>
          </p:cNvPr>
          <p:cNvGrpSpPr/>
          <p:nvPr/>
        </p:nvGrpSpPr>
        <p:grpSpPr>
          <a:xfrm>
            <a:off x="849299" y="2005745"/>
            <a:ext cx="1731507" cy="772868"/>
            <a:chOff x="569239" y="1504308"/>
            <a:chExt cx="1298630" cy="579651"/>
          </a:xfrm>
        </p:grpSpPr>
        <p:sp>
          <p:nvSpPr>
            <p:cNvPr id="32" name="Retângulo 31">
              <a:extLst>
                <a:ext uri="{FF2B5EF4-FFF2-40B4-BE49-F238E27FC236}">
                  <a16:creationId xmlns:a16="http://schemas.microsoft.com/office/drawing/2014/main" id="{B5BB3648-AEC6-ECE1-7D91-DE51A41D4DB1}"/>
                </a:ext>
              </a:extLst>
            </p:cNvPr>
            <p:cNvSpPr/>
            <p:nvPr/>
          </p:nvSpPr>
          <p:spPr>
            <a:xfrm>
              <a:off x="569239" y="1649966"/>
              <a:ext cx="685032" cy="358240"/>
            </a:xfrm>
            <a:prstGeom prst="rect">
              <a:avLst/>
            </a:prstGeom>
          </p:spPr>
          <p:txBody>
            <a:bodyPr wrap="square" lIns="107275" tIns="53637" rIns="107275" bIns="53637">
              <a:spAutoFit/>
            </a:bodyPr>
            <a:lstStyle/>
            <a:p>
              <a:pPr defTabSz="609585">
                <a:defRPr/>
              </a:pP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Analista </a:t>
              </a:r>
              <a:b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</a:br>
              <a:r>
                <a:rPr lang="pt-BR" sz="1200">
                  <a:solidFill>
                    <a:prstClr val="black"/>
                  </a:solidFill>
                  <a:latin typeface="Segoe Print" panose="02000600000000000000" charset="0"/>
                </a:rPr>
                <a:t>RH</a:t>
              </a:r>
            </a:p>
          </p:txBody>
        </p:sp>
        <p:grpSp>
          <p:nvGrpSpPr>
            <p:cNvPr id="228" name="Agrupar 227">
              <a:extLst>
                <a:ext uri="{FF2B5EF4-FFF2-40B4-BE49-F238E27FC236}">
                  <a16:creationId xmlns:a16="http://schemas.microsoft.com/office/drawing/2014/main" id="{0EF0FFEA-5894-FCDF-0A65-313B5C6698A2}"/>
                </a:ext>
              </a:extLst>
            </p:cNvPr>
            <p:cNvGrpSpPr/>
            <p:nvPr/>
          </p:nvGrpSpPr>
          <p:grpSpPr>
            <a:xfrm>
              <a:off x="1297783" y="1504308"/>
              <a:ext cx="570086" cy="579651"/>
              <a:chOff x="1297783" y="1504308"/>
              <a:chExt cx="570086" cy="579651"/>
            </a:xfrm>
          </p:grpSpPr>
          <p:grpSp>
            <p:nvGrpSpPr>
              <p:cNvPr id="138" name="Gráfico 53" descr="Mulher segurando um laptop">
                <a:extLst>
                  <a:ext uri="{FF2B5EF4-FFF2-40B4-BE49-F238E27FC236}">
                    <a16:creationId xmlns:a16="http://schemas.microsoft.com/office/drawing/2014/main" id="{CC761ACB-C6D4-DB15-0357-CC077578E4E0}"/>
                  </a:ext>
                </a:extLst>
              </p:cNvPr>
              <p:cNvGrpSpPr/>
              <p:nvPr/>
            </p:nvGrpSpPr>
            <p:grpSpPr>
              <a:xfrm>
                <a:off x="1297783" y="1504308"/>
                <a:ext cx="570086" cy="579651"/>
                <a:chOff x="1500888" y="1726703"/>
                <a:chExt cx="570086" cy="579651"/>
              </a:xfrm>
            </p:grpSpPr>
            <p:grpSp>
              <p:nvGrpSpPr>
                <p:cNvPr id="139" name="Gráfico 53" descr="Mulher segurando um laptop">
                  <a:extLst>
                    <a:ext uri="{FF2B5EF4-FFF2-40B4-BE49-F238E27FC236}">
                      <a16:creationId xmlns:a16="http://schemas.microsoft.com/office/drawing/2014/main" id="{BADF49C2-4508-9F12-EB18-74845F06066E}"/>
                    </a:ext>
                  </a:extLst>
                </p:cNvPr>
                <p:cNvGrpSpPr/>
                <p:nvPr/>
              </p:nvGrpSpPr>
              <p:grpSpPr>
                <a:xfrm>
                  <a:off x="1500888" y="1912873"/>
                  <a:ext cx="570086" cy="393481"/>
                  <a:chOff x="1500888" y="1912873"/>
                  <a:chExt cx="570086" cy="393481"/>
                </a:xfrm>
              </p:grpSpPr>
              <p:sp>
                <p:nvSpPr>
                  <p:cNvPr id="140" name="Forma Livre: Forma 139">
                    <a:extLst>
                      <a:ext uri="{FF2B5EF4-FFF2-40B4-BE49-F238E27FC236}">
                        <a16:creationId xmlns:a16="http://schemas.microsoft.com/office/drawing/2014/main" id="{DEF26F0B-3DB5-C1BF-2988-4AB4C782254C}"/>
                      </a:ext>
                    </a:extLst>
                  </p:cNvPr>
                  <p:cNvSpPr/>
                  <p:nvPr/>
                </p:nvSpPr>
                <p:spPr>
                  <a:xfrm>
                    <a:off x="1505866" y="1912873"/>
                    <a:ext cx="563022" cy="388239"/>
                  </a:xfrm>
                  <a:custGeom>
                    <a:avLst/>
                    <a:gdLst>
                      <a:gd name="connsiteX0" fmla="*/ 149829 w 563022"/>
                      <a:gd name="connsiteY0" fmla="*/ 4050 h 388239"/>
                      <a:gd name="connsiteX1" fmla="*/ 153385 w 563022"/>
                      <a:gd name="connsiteY1" fmla="*/ 33040 h 388239"/>
                      <a:gd name="connsiteX2" fmla="*/ 136459 w 563022"/>
                      <a:gd name="connsiteY2" fmla="*/ 48852 h 388239"/>
                      <a:gd name="connsiteX3" fmla="*/ 132677 w 563022"/>
                      <a:gd name="connsiteY3" fmla="*/ 47048 h 388239"/>
                      <a:gd name="connsiteX4" fmla="*/ 57050 w 563022"/>
                      <a:gd name="connsiteY4" fmla="*/ 75223 h 388239"/>
                      <a:gd name="connsiteX5" fmla="*/ 28025 w 563022"/>
                      <a:gd name="connsiteY5" fmla="*/ 102199 h 388239"/>
                      <a:gd name="connsiteX6" fmla="*/ 437 w 563022"/>
                      <a:gd name="connsiteY6" fmla="*/ 244035 h 388239"/>
                      <a:gd name="connsiteX7" fmla="*/ 10799 w 563022"/>
                      <a:gd name="connsiteY7" fmla="*/ 337365 h 388239"/>
                      <a:gd name="connsiteX8" fmla="*/ 38909 w 563022"/>
                      <a:gd name="connsiteY8" fmla="*/ 355167 h 388239"/>
                      <a:gd name="connsiteX9" fmla="*/ 42198 w 563022"/>
                      <a:gd name="connsiteY9" fmla="*/ 359374 h 388239"/>
                      <a:gd name="connsiteX10" fmla="*/ 38661 w 563022"/>
                      <a:gd name="connsiteY10" fmla="*/ 380466 h 388239"/>
                      <a:gd name="connsiteX11" fmla="*/ 42716 w 563022"/>
                      <a:gd name="connsiteY11" fmla="*/ 385497 h 388239"/>
                      <a:gd name="connsiteX12" fmla="*/ 196119 w 563022"/>
                      <a:gd name="connsiteY12" fmla="*/ 386386 h 388239"/>
                      <a:gd name="connsiteX13" fmla="*/ 329651 w 563022"/>
                      <a:gd name="connsiteY13" fmla="*/ 366489 h 388239"/>
                      <a:gd name="connsiteX14" fmla="*/ 327454 w 563022"/>
                      <a:gd name="connsiteY14" fmla="*/ 325750 h 388239"/>
                      <a:gd name="connsiteX15" fmla="*/ 329677 w 563022"/>
                      <a:gd name="connsiteY15" fmla="*/ 323633 h 388239"/>
                      <a:gd name="connsiteX16" fmla="*/ 413237 w 563022"/>
                      <a:gd name="connsiteY16" fmla="*/ 309470 h 388239"/>
                      <a:gd name="connsiteX17" fmla="*/ 487592 w 563022"/>
                      <a:gd name="connsiteY17" fmla="*/ 294599 h 388239"/>
                      <a:gd name="connsiteX18" fmla="*/ 496643 w 563022"/>
                      <a:gd name="connsiteY18" fmla="*/ 262343 h 388239"/>
                      <a:gd name="connsiteX19" fmla="*/ 498834 w 563022"/>
                      <a:gd name="connsiteY19" fmla="*/ 258977 h 388239"/>
                      <a:gd name="connsiteX20" fmla="*/ 516308 w 563022"/>
                      <a:gd name="connsiteY20" fmla="*/ 237164 h 388239"/>
                      <a:gd name="connsiteX21" fmla="*/ 558175 w 563022"/>
                      <a:gd name="connsiteY21" fmla="*/ 110876 h 388239"/>
                      <a:gd name="connsiteX22" fmla="*/ 561161 w 563022"/>
                      <a:gd name="connsiteY22" fmla="*/ 80080 h 388239"/>
                      <a:gd name="connsiteX23" fmla="*/ 539010 w 563022"/>
                      <a:gd name="connsiteY23" fmla="*/ 75158 h 388239"/>
                      <a:gd name="connsiteX24" fmla="*/ 448212 w 563022"/>
                      <a:gd name="connsiteY24" fmla="*/ 75638 h 388239"/>
                      <a:gd name="connsiteX25" fmla="*/ 396932 w 563022"/>
                      <a:gd name="connsiteY25" fmla="*/ 92046 h 388239"/>
                      <a:gd name="connsiteX26" fmla="*/ 364213 w 563022"/>
                      <a:gd name="connsiteY26" fmla="*/ 212526 h 388239"/>
                      <a:gd name="connsiteX27" fmla="*/ 360744 w 563022"/>
                      <a:gd name="connsiteY27" fmla="*/ 212327 h 388239"/>
                      <a:gd name="connsiteX28" fmla="*/ 349754 w 563022"/>
                      <a:gd name="connsiteY28" fmla="*/ 144965 h 388239"/>
                      <a:gd name="connsiteX29" fmla="*/ 312757 w 563022"/>
                      <a:gd name="connsiteY29" fmla="*/ 93583 h 388239"/>
                      <a:gd name="connsiteX30" fmla="*/ 259912 w 563022"/>
                      <a:gd name="connsiteY30" fmla="*/ 65585 h 388239"/>
                      <a:gd name="connsiteX31" fmla="*/ 239126 w 563022"/>
                      <a:gd name="connsiteY31" fmla="*/ 64216 h 388239"/>
                      <a:gd name="connsiteX32" fmla="*/ 234169 w 563022"/>
                      <a:gd name="connsiteY32" fmla="*/ 36412 h 388239"/>
                      <a:gd name="connsiteX33" fmla="*/ 232736 w 563022"/>
                      <a:gd name="connsiteY33" fmla="*/ 23811 h 388239"/>
                      <a:gd name="connsiteX34" fmla="*/ 152297 w 563022"/>
                      <a:gd name="connsiteY34" fmla="*/ 85 h 388239"/>
                      <a:gd name="connsiteX35" fmla="*/ 149829 w 563022"/>
                      <a:gd name="connsiteY35" fmla="*/ 4050 h 3882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63022" h="388239">
                        <a:moveTo>
                          <a:pt x="149829" y="4050"/>
                        </a:moveTo>
                        <a:cubicBezTo>
                          <a:pt x="149829" y="4050"/>
                          <a:pt x="158172" y="19775"/>
                          <a:pt x="153385" y="33040"/>
                        </a:cubicBezTo>
                        <a:cubicBezTo>
                          <a:pt x="148811" y="45718"/>
                          <a:pt x="142611" y="68268"/>
                          <a:pt x="136459" y="48852"/>
                        </a:cubicBezTo>
                        <a:cubicBezTo>
                          <a:pt x="135956" y="47270"/>
                          <a:pt x="134220" y="46442"/>
                          <a:pt x="132677" y="47048"/>
                        </a:cubicBezTo>
                        <a:cubicBezTo>
                          <a:pt x="124583" y="50221"/>
                          <a:pt x="99661" y="59865"/>
                          <a:pt x="57050" y="75223"/>
                        </a:cubicBezTo>
                        <a:cubicBezTo>
                          <a:pt x="42088" y="80615"/>
                          <a:pt x="32335" y="94375"/>
                          <a:pt x="28025" y="102199"/>
                        </a:cubicBezTo>
                        <a:cubicBezTo>
                          <a:pt x="16162" y="123735"/>
                          <a:pt x="2411" y="183630"/>
                          <a:pt x="437" y="244035"/>
                        </a:cubicBezTo>
                        <a:cubicBezTo>
                          <a:pt x="-646" y="277112"/>
                          <a:pt x="-546" y="310759"/>
                          <a:pt x="10799" y="337365"/>
                        </a:cubicBezTo>
                        <a:cubicBezTo>
                          <a:pt x="10799" y="337365"/>
                          <a:pt x="19692" y="353931"/>
                          <a:pt x="38909" y="355167"/>
                        </a:cubicBezTo>
                        <a:cubicBezTo>
                          <a:pt x="41028" y="355303"/>
                          <a:pt x="42549" y="357277"/>
                          <a:pt x="42198" y="359374"/>
                        </a:cubicBezTo>
                        <a:lnTo>
                          <a:pt x="38661" y="380466"/>
                        </a:lnTo>
                        <a:cubicBezTo>
                          <a:pt x="38291" y="383004"/>
                          <a:pt x="40156" y="385323"/>
                          <a:pt x="42716" y="385497"/>
                        </a:cubicBezTo>
                        <a:cubicBezTo>
                          <a:pt x="60509" y="386702"/>
                          <a:pt x="125884" y="390473"/>
                          <a:pt x="196119" y="386386"/>
                        </a:cubicBezTo>
                        <a:cubicBezTo>
                          <a:pt x="242563" y="383683"/>
                          <a:pt x="291643" y="381406"/>
                          <a:pt x="329651" y="366489"/>
                        </a:cubicBezTo>
                        <a:lnTo>
                          <a:pt x="327454" y="325750"/>
                        </a:lnTo>
                        <a:cubicBezTo>
                          <a:pt x="327387" y="324509"/>
                          <a:pt x="328437" y="323562"/>
                          <a:pt x="329677" y="323633"/>
                        </a:cubicBezTo>
                        <a:cubicBezTo>
                          <a:pt x="348865" y="324716"/>
                          <a:pt x="375718" y="326948"/>
                          <a:pt x="413237" y="309470"/>
                        </a:cubicBezTo>
                        <a:cubicBezTo>
                          <a:pt x="413237" y="309470"/>
                          <a:pt x="475284" y="312753"/>
                          <a:pt x="487592" y="294599"/>
                        </a:cubicBezTo>
                        <a:cubicBezTo>
                          <a:pt x="499900" y="276445"/>
                          <a:pt x="496643" y="262343"/>
                          <a:pt x="496643" y="262343"/>
                        </a:cubicBezTo>
                        <a:cubicBezTo>
                          <a:pt x="497014" y="261022"/>
                          <a:pt x="497780" y="259853"/>
                          <a:pt x="498834" y="258977"/>
                        </a:cubicBezTo>
                        <a:cubicBezTo>
                          <a:pt x="502290" y="256114"/>
                          <a:pt x="510597" y="248489"/>
                          <a:pt x="516308" y="237164"/>
                        </a:cubicBezTo>
                        <a:cubicBezTo>
                          <a:pt x="534359" y="201372"/>
                          <a:pt x="558175" y="110876"/>
                          <a:pt x="558175" y="110876"/>
                        </a:cubicBezTo>
                        <a:cubicBezTo>
                          <a:pt x="558175" y="110876"/>
                          <a:pt x="566679" y="91283"/>
                          <a:pt x="561161" y="80080"/>
                        </a:cubicBezTo>
                        <a:cubicBezTo>
                          <a:pt x="558349" y="74372"/>
                          <a:pt x="551263" y="74984"/>
                          <a:pt x="539010" y="75158"/>
                        </a:cubicBezTo>
                        <a:cubicBezTo>
                          <a:pt x="517210" y="75467"/>
                          <a:pt x="480416" y="74817"/>
                          <a:pt x="448212" y="75638"/>
                        </a:cubicBezTo>
                        <a:cubicBezTo>
                          <a:pt x="422929" y="76282"/>
                          <a:pt x="404186" y="78750"/>
                          <a:pt x="396932" y="92046"/>
                        </a:cubicBezTo>
                        <a:lnTo>
                          <a:pt x="364213" y="212526"/>
                        </a:lnTo>
                        <a:cubicBezTo>
                          <a:pt x="363694" y="214359"/>
                          <a:pt x="361050" y="214208"/>
                          <a:pt x="360744" y="212327"/>
                        </a:cubicBezTo>
                        <a:lnTo>
                          <a:pt x="349754" y="144965"/>
                        </a:lnTo>
                        <a:cubicBezTo>
                          <a:pt x="349754" y="144965"/>
                          <a:pt x="346458" y="110380"/>
                          <a:pt x="312757" y="93583"/>
                        </a:cubicBezTo>
                        <a:cubicBezTo>
                          <a:pt x="279055" y="76788"/>
                          <a:pt x="264972" y="69686"/>
                          <a:pt x="259912" y="65585"/>
                        </a:cubicBezTo>
                        <a:cubicBezTo>
                          <a:pt x="254852" y="61482"/>
                          <a:pt x="239126" y="64216"/>
                          <a:pt x="239126" y="64216"/>
                        </a:cubicBezTo>
                        <a:cubicBezTo>
                          <a:pt x="237902" y="62937"/>
                          <a:pt x="234369" y="38171"/>
                          <a:pt x="234169" y="36412"/>
                        </a:cubicBezTo>
                        <a:lnTo>
                          <a:pt x="232736" y="23811"/>
                        </a:lnTo>
                        <a:lnTo>
                          <a:pt x="152297" y="85"/>
                        </a:lnTo>
                        <a:cubicBezTo>
                          <a:pt x="150296" y="-492"/>
                          <a:pt x="149964" y="1979"/>
                          <a:pt x="149829" y="405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r>
                      <a:rPr lang="pt-BR" sz="2400">
                        <a:solidFill>
                          <a:prstClr val="black"/>
                        </a:solidFill>
                        <a:latin typeface="Calibri"/>
                      </a:rPr>
                      <a:t>c</a:t>
                    </a:r>
                  </a:p>
                </p:txBody>
              </p:sp>
              <p:sp>
                <p:nvSpPr>
                  <p:cNvPr id="141" name="Forma Livre: Forma 140">
                    <a:extLst>
                      <a:ext uri="{FF2B5EF4-FFF2-40B4-BE49-F238E27FC236}">
                        <a16:creationId xmlns:a16="http://schemas.microsoft.com/office/drawing/2014/main" id="{F7CE52C6-1A4C-137E-DFFA-FF4ADAE5FCC4}"/>
                      </a:ext>
                    </a:extLst>
                  </p:cNvPr>
                  <p:cNvSpPr/>
                  <p:nvPr/>
                </p:nvSpPr>
                <p:spPr>
                  <a:xfrm>
                    <a:off x="1508170" y="2178200"/>
                    <a:ext cx="73038" cy="65410"/>
                  </a:xfrm>
                  <a:custGeom>
                    <a:avLst/>
                    <a:gdLst>
                      <a:gd name="connsiteX0" fmla="*/ 73038 w 73038"/>
                      <a:gd name="connsiteY0" fmla="*/ 3484 h 65410"/>
                      <a:gd name="connsiteX1" fmla="*/ 925 w 73038"/>
                      <a:gd name="connsiteY1" fmla="*/ 10628 h 65410"/>
                      <a:gd name="connsiteX2" fmla="*/ 3 w 73038"/>
                      <a:gd name="connsiteY2" fmla="*/ 12596 h 65410"/>
                      <a:gd name="connsiteX3" fmla="*/ 3108 w 73038"/>
                      <a:gd name="connsiteY3" fmla="*/ 42890 h 65410"/>
                      <a:gd name="connsiteX4" fmla="*/ 7972 w 73038"/>
                      <a:gd name="connsiteY4" fmla="*/ 63895 h 65410"/>
                      <a:gd name="connsiteX5" fmla="*/ 12192 w 73038"/>
                      <a:gd name="connsiteY5" fmla="*/ 64198 h 65410"/>
                      <a:gd name="connsiteX6" fmla="*/ 55386 w 73038"/>
                      <a:gd name="connsiteY6" fmla="*/ 16623 h 65410"/>
                      <a:gd name="connsiteX7" fmla="*/ 73038 w 73038"/>
                      <a:gd name="connsiteY7" fmla="*/ 3484 h 654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73038" h="65410">
                        <a:moveTo>
                          <a:pt x="73038" y="3484"/>
                        </a:moveTo>
                        <a:cubicBezTo>
                          <a:pt x="68644" y="-4395"/>
                          <a:pt x="7235" y="2437"/>
                          <a:pt x="925" y="10628"/>
                        </a:cubicBezTo>
                        <a:cubicBezTo>
                          <a:pt x="309" y="11089"/>
                          <a:pt x="-38" y="11830"/>
                          <a:pt x="3" y="12596"/>
                        </a:cubicBezTo>
                        <a:cubicBezTo>
                          <a:pt x="561" y="23184"/>
                          <a:pt x="1607" y="33375"/>
                          <a:pt x="3108" y="42890"/>
                        </a:cubicBezTo>
                        <a:cubicBezTo>
                          <a:pt x="4126" y="49355"/>
                          <a:pt x="5502" y="56905"/>
                          <a:pt x="7972" y="63895"/>
                        </a:cubicBezTo>
                        <a:cubicBezTo>
                          <a:pt x="8568" y="65747"/>
                          <a:pt x="11335" y="65966"/>
                          <a:pt x="12192" y="64198"/>
                        </a:cubicBezTo>
                        <a:cubicBezTo>
                          <a:pt x="23504" y="44701"/>
                          <a:pt x="38414" y="29938"/>
                          <a:pt x="55386" y="16623"/>
                        </a:cubicBezTo>
                        <a:cubicBezTo>
                          <a:pt x="58920" y="13482"/>
                          <a:pt x="73141" y="7762"/>
                          <a:pt x="73038" y="348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grpSp>
                <p:nvGrpSpPr>
                  <p:cNvPr id="142" name="Gráfico 53" descr="Mulher segurando um laptop">
                    <a:extLst>
                      <a:ext uri="{FF2B5EF4-FFF2-40B4-BE49-F238E27FC236}">
                        <a16:creationId xmlns:a16="http://schemas.microsoft.com/office/drawing/2014/main" id="{48DA85F0-F9AE-8130-5B58-B2B6B025E072}"/>
                      </a:ext>
                    </a:extLst>
                  </p:cNvPr>
                  <p:cNvGrpSpPr/>
                  <p:nvPr/>
                </p:nvGrpSpPr>
                <p:grpSpPr>
                  <a:xfrm>
                    <a:off x="1649340" y="1987643"/>
                    <a:ext cx="140757" cy="318328"/>
                    <a:chOff x="1649340" y="1987643"/>
                    <a:chExt cx="140757" cy="318328"/>
                  </a:xfrm>
                  <a:solidFill>
                    <a:srgbClr val="FFFFFF"/>
                  </a:solidFill>
                </p:grpSpPr>
                <p:sp>
                  <p:nvSpPr>
                    <p:cNvPr id="143" name="Forma Livre: Forma 142">
                      <a:extLst>
                        <a:ext uri="{FF2B5EF4-FFF2-40B4-BE49-F238E27FC236}">
                          <a16:creationId xmlns:a16="http://schemas.microsoft.com/office/drawing/2014/main" id="{20DDDB5A-E9D2-42DE-B8C3-10410679B65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70985" y="2210225"/>
                      <a:ext cx="117341" cy="95746"/>
                    </a:xfrm>
                    <a:custGeom>
                      <a:avLst/>
                      <a:gdLst>
                        <a:gd name="connsiteX0" fmla="*/ 116257 w 117341"/>
                        <a:gd name="connsiteY0" fmla="*/ 76250 h 95746"/>
                        <a:gd name="connsiteX1" fmla="*/ 114173 w 117341"/>
                        <a:gd name="connsiteY1" fmla="*/ 56157 h 95746"/>
                        <a:gd name="connsiteX2" fmla="*/ 115194 w 117341"/>
                        <a:gd name="connsiteY2" fmla="*/ 12988 h 95746"/>
                        <a:gd name="connsiteX3" fmla="*/ 115504 w 117341"/>
                        <a:gd name="connsiteY3" fmla="*/ 2607 h 95746"/>
                        <a:gd name="connsiteX4" fmla="*/ 113046 w 117341"/>
                        <a:gd name="connsiteY4" fmla="*/ 11 h 95746"/>
                        <a:gd name="connsiteX5" fmla="*/ 44660 w 117341"/>
                        <a:gd name="connsiteY5" fmla="*/ 6395 h 95746"/>
                        <a:gd name="connsiteX6" fmla="*/ 23952 w 117341"/>
                        <a:gd name="connsiteY6" fmla="*/ 7992 h 95746"/>
                        <a:gd name="connsiteX7" fmla="*/ 1214 w 117341"/>
                        <a:gd name="connsiteY7" fmla="*/ 21083 h 95746"/>
                        <a:gd name="connsiteX8" fmla="*/ 264 w 117341"/>
                        <a:gd name="connsiteY8" fmla="*/ 24185 h 95746"/>
                        <a:gd name="connsiteX9" fmla="*/ 4129 w 117341"/>
                        <a:gd name="connsiteY9" fmla="*/ 82608 h 95746"/>
                        <a:gd name="connsiteX10" fmla="*/ 6748 w 117341"/>
                        <a:gd name="connsiteY10" fmla="*/ 95747 h 95746"/>
                        <a:gd name="connsiteX11" fmla="*/ 113397 w 117341"/>
                        <a:gd name="connsiteY11" fmla="*/ 85691 h 95746"/>
                        <a:gd name="connsiteX12" fmla="*/ 117285 w 117341"/>
                        <a:gd name="connsiteY12" fmla="*/ 81787 h 95746"/>
                        <a:gd name="connsiteX13" fmla="*/ 116257 w 117341"/>
                        <a:gd name="connsiteY13" fmla="*/ 76250 h 957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</a:cxnLst>
                      <a:rect l="l" t="t" r="r" b="b"/>
                      <a:pathLst>
                        <a:path w="117341" h="95746">
                          <a:moveTo>
                            <a:pt x="116257" y="76250"/>
                          </a:moveTo>
                          <a:cubicBezTo>
                            <a:pt x="113449" y="70169"/>
                            <a:pt x="114273" y="62973"/>
                            <a:pt x="114173" y="56157"/>
                          </a:cubicBezTo>
                          <a:cubicBezTo>
                            <a:pt x="114235" y="41814"/>
                            <a:pt x="115265" y="27390"/>
                            <a:pt x="115194" y="12988"/>
                          </a:cubicBezTo>
                          <a:cubicBezTo>
                            <a:pt x="115136" y="9516"/>
                            <a:pt x="115075" y="5925"/>
                            <a:pt x="115504" y="2607"/>
                          </a:cubicBezTo>
                          <a:cubicBezTo>
                            <a:pt x="115716" y="1212"/>
                            <a:pt x="114457" y="-134"/>
                            <a:pt x="113046" y="11"/>
                          </a:cubicBezTo>
                          <a:cubicBezTo>
                            <a:pt x="92064" y="1596"/>
                            <a:pt x="67159" y="3348"/>
                            <a:pt x="44660" y="6395"/>
                          </a:cubicBezTo>
                          <a:cubicBezTo>
                            <a:pt x="37857" y="7358"/>
                            <a:pt x="30819" y="8353"/>
                            <a:pt x="23952" y="7992"/>
                          </a:cubicBezTo>
                          <a:cubicBezTo>
                            <a:pt x="17036" y="12190"/>
                            <a:pt x="10085" y="16493"/>
                            <a:pt x="1214" y="21083"/>
                          </a:cubicBezTo>
                          <a:cubicBezTo>
                            <a:pt x="100" y="21682"/>
                            <a:pt x="-322" y="23064"/>
                            <a:pt x="264" y="24185"/>
                          </a:cubicBezTo>
                          <a:cubicBezTo>
                            <a:pt x="7647" y="38309"/>
                            <a:pt x="5601" y="70568"/>
                            <a:pt x="4129" y="82608"/>
                          </a:cubicBezTo>
                          <a:cubicBezTo>
                            <a:pt x="3334" y="89112"/>
                            <a:pt x="1659" y="95473"/>
                            <a:pt x="6748" y="95747"/>
                          </a:cubicBezTo>
                          <a:cubicBezTo>
                            <a:pt x="42592" y="94088"/>
                            <a:pt x="78220" y="93273"/>
                            <a:pt x="113397" y="85691"/>
                          </a:cubicBezTo>
                          <a:cubicBezTo>
                            <a:pt x="115066" y="85278"/>
                            <a:pt x="117668" y="83223"/>
                            <a:pt x="117285" y="81787"/>
                          </a:cubicBezTo>
                          <a:cubicBezTo>
                            <a:pt x="117636" y="80038"/>
                            <a:pt x="116232" y="78141"/>
                            <a:pt x="116257" y="762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44" name="Forma Livre: Forma 143">
                      <a:extLst>
                        <a:ext uri="{FF2B5EF4-FFF2-40B4-BE49-F238E27FC236}">
                          <a16:creationId xmlns:a16="http://schemas.microsoft.com/office/drawing/2014/main" id="{680FBECF-C7A6-3B18-4593-84F7CDF5F41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38770" y="2184630"/>
                      <a:ext cx="51327" cy="15594"/>
                    </a:xfrm>
                    <a:custGeom>
                      <a:avLst/>
                      <a:gdLst>
                        <a:gd name="connsiteX0" fmla="*/ 49265 w 51327"/>
                        <a:gd name="connsiteY0" fmla="*/ 3184 h 15594"/>
                        <a:gd name="connsiteX1" fmla="*/ 38201 w 51327"/>
                        <a:gd name="connsiteY1" fmla="*/ 214 h 15594"/>
                        <a:gd name="connsiteX2" fmla="*/ 36191 w 51327"/>
                        <a:gd name="connsiteY2" fmla="*/ 246 h 15594"/>
                        <a:gd name="connsiteX3" fmla="*/ 10713 w 51327"/>
                        <a:gd name="connsiteY3" fmla="*/ 5596 h 15594"/>
                        <a:gd name="connsiteX4" fmla="*/ 2431 w 51327"/>
                        <a:gd name="connsiteY4" fmla="*/ 10537 h 15594"/>
                        <a:gd name="connsiteX5" fmla="*/ 2231 w 51327"/>
                        <a:gd name="connsiteY5" fmla="*/ 15594 h 15594"/>
                        <a:gd name="connsiteX6" fmla="*/ 48956 w 51327"/>
                        <a:gd name="connsiteY6" fmla="*/ 10995 h 15594"/>
                        <a:gd name="connsiteX7" fmla="*/ 51320 w 51327"/>
                        <a:gd name="connsiteY7" fmla="*/ 5657 h 15594"/>
                        <a:gd name="connsiteX8" fmla="*/ 49265 w 51327"/>
                        <a:gd name="connsiteY8" fmla="*/ 3184 h 1559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51327" h="15594">
                          <a:moveTo>
                            <a:pt x="49265" y="3184"/>
                          </a:moveTo>
                          <a:cubicBezTo>
                            <a:pt x="45242" y="2755"/>
                            <a:pt x="41519" y="1753"/>
                            <a:pt x="38201" y="214"/>
                          </a:cubicBezTo>
                          <a:cubicBezTo>
                            <a:pt x="37563" y="-83"/>
                            <a:pt x="36822" y="-70"/>
                            <a:pt x="36191" y="246"/>
                          </a:cubicBezTo>
                          <a:cubicBezTo>
                            <a:pt x="28129" y="4540"/>
                            <a:pt x="17477" y="7722"/>
                            <a:pt x="10713" y="5596"/>
                          </a:cubicBezTo>
                          <a:cubicBezTo>
                            <a:pt x="8461" y="5139"/>
                            <a:pt x="5742" y="9487"/>
                            <a:pt x="2431" y="10537"/>
                          </a:cubicBezTo>
                          <a:cubicBezTo>
                            <a:pt x="-387" y="11185"/>
                            <a:pt x="-1131" y="15337"/>
                            <a:pt x="2231" y="15594"/>
                          </a:cubicBezTo>
                          <a:cubicBezTo>
                            <a:pt x="12645" y="14373"/>
                            <a:pt x="44894" y="11317"/>
                            <a:pt x="48956" y="10995"/>
                          </a:cubicBezTo>
                          <a:cubicBezTo>
                            <a:pt x="51517" y="10904"/>
                            <a:pt x="51108" y="7377"/>
                            <a:pt x="51320" y="5657"/>
                          </a:cubicBezTo>
                          <a:cubicBezTo>
                            <a:pt x="51417" y="4414"/>
                            <a:pt x="50505" y="3316"/>
                            <a:pt x="49265" y="3184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45" name="Forma Livre: Forma 144">
                      <a:extLst>
                        <a:ext uri="{FF2B5EF4-FFF2-40B4-BE49-F238E27FC236}">
                          <a16:creationId xmlns:a16="http://schemas.microsoft.com/office/drawing/2014/main" id="{67EE0B49-09AD-7E24-1A0F-213EBBF2BCF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49340" y="1987643"/>
                      <a:ext cx="138081" cy="187880"/>
                    </a:xfrm>
                    <a:custGeom>
                      <a:avLst/>
                      <a:gdLst>
                        <a:gd name="connsiteX0" fmla="*/ 135961 w 138081"/>
                        <a:gd name="connsiteY0" fmla="*/ 148950 h 187880"/>
                        <a:gd name="connsiteX1" fmla="*/ 137758 w 138081"/>
                        <a:gd name="connsiteY1" fmla="*/ 146283 h 187880"/>
                        <a:gd name="connsiteX2" fmla="*/ 118554 w 138081"/>
                        <a:gd name="connsiteY2" fmla="*/ 11507 h 187880"/>
                        <a:gd name="connsiteX3" fmla="*/ 114557 w 138081"/>
                        <a:gd name="connsiteY3" fmla="*/ 10502 h 187880"/>
                        <a:gd name="connsiteX4" fmla="*/ 13506 w 138081"/>
                        <a:gd name="connsiteY4" fmla="*/ 5709 h 187880"/>
                        <a:gd name="connsiteX5" fmla="*/ 0 w 138081"/>
                        <a:gd name="connsiteY5" fmla="*/ 250 h 187880"/>
                        <a:gd name="connsiteX6" fmla="*/ 17397 w 138081"/>
                        <a:gd name="connsiteY6" fmla="*/ 185608 h 187880"/>
                        <a:gd name="connsiteX7" fmla="*/ 20277 w 138081"/>
                        <a:gd name="connsiteY7" fmla="*/ 187805 h 187880"/>
                        <a:gd name="connsiteX8" fmla="*/ 135961 w 138081"/>
                        <a:gd name="connsiteY8" fmla="*/ 148950 h 18788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8081" h="187880">
                          <a:moveTo>
                            <a:pt x="135961" y="148950"/>
                          </a:moveTo>
                          <a:cubicBezTo>
                            <a:pt x="136998" y="148450"/>
                            <a:pt x="137687" y="147429"/>
                            <a:pt x="137758" y="146283"/>
                          </a:cubicBezTo>
                          <a:cubicBezTo>
                            <a:pt x="140396" y="103426"/>
                            <a:pt x="126281" y="47612"/>
                            <a:pt x="118554" y="11507"/>
                          </a:cubicBezTo>
                          <a:cubicBezTo>
                            <a:pt x="118197" y="9720"/>
                            <a:pt x="115723" y="9062"/>
                            <a:pt x="114557" y="10502"/>
                          </a:cubicBezTo>
                          <a:cubicBezTo>
                            <a:pt x="89600" y="38580"/>
                            <a:pt x="26812" y="11649"/>
                            <a:pt x="13506" y="5709"/>
                          </a:cubicBezTo>
                          <a:cubicBezTo>
                            <a:pt x="10378" y="4988"/>
                            <a:pt x="2335" y="-1319"/>
                            <a:pt x="0" y="250"/>
                          </a:cubicBezTo>
                          <a:cubicBezTo>
                            <a:pt x="9128" y="55671"/>
                            <a:pt x="16479" y="120994"/>
                            <a:pt x="17397" y="185608"/>
                          </a:cubicBezTo>
                          <a:cubicBezTo>
                            <a:pt x="17419" y="187103"/>
                            <a:pt x="18830" y="188182"/>
                            <a:pt x="20277" y="187805"/>
                          </a:cubicBezTo>
                          <a:cubicBezTo>
                            <a:pt x="57869" y="177997"/>
                            <a:pt x="100175" y="166182"/>
                            <a:pt x="135961" y="1489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  <p:grpSp>
                <p:nvGrpSpPr>
                  <p:cNvPr id="146" name="Gráfico 53" descr="Mulher segurando um laptop">
                    <a:extLst>
                      <a:ext uri="{FF2B5EF4-FFF2-40B4-BE49-F238E27FC236}">
                        <a16:creationId xmlns:a16="http://schemas.microsoft.com/office/drawing/2014/main" id="{427B3942-8FFB-4354-9150-D3C411D7F25B}"/>
                      </a:ext>
                    </a:extLst>
                  </p:cNvPr>
                  <p:cNvGrpSpPr/>
                  <p:nvPr/>
                </p:nvGrpSpPr>
                <p:grpSpPr>
                  <a:xfrm>
                    <a:off x="1507680" y="1959406"/>
                    <a:ext cx="358070" cy="346949"/>
                    <a:chOff x="1507680" y="1959406"/>
                    <a:chExt cx="358070" cy="346949"/>
                  </a:xfrm>
                  <a:solidFill>
                    <a:srgbClr val="FFFFFF"/>
                  </a:solidFill>
                </p:grpSpPr>
                <p:sp>
                  <p:nvSpPr>
                    <p:cNvPr id="147" name="Forma Livre: Forma 146">
                      <a:extLst>
                        <a:ext uri="{FF2B5EF4-FFF2-40B4-BE49-F238E27FC236}">
                          <a16:creationId xmlns:a16="http://schemas.microsoft.com/office/drawing/2014/main" id="{BC78693A-732E-AC8D-F237-0CB239C5E52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46621" y="2233073"/>
                      <a:ext cx="130172" cy="73281"/>
                    </a:xfrm>
                    <a:custGeom>
                      <a:avLst/>
                      <a:gdLst>
                        <a:gd name="connsiteX0" fmla="*/ 125095 w 130172"/>
                        <a:gd name="connsiteY0" fmla="*/ 1887 h 73281"/>
                        <a:gd name="connsiteX1" fmla="*/ 121739 w 130172"/>
                        <a:gd name="connsiteY1" fmla="*/ 277 h 73281"/>
                        <a:gd name="connsiteX2" fmla="*/ 71065 w 130172"/>
                        <a:gd name="connsiteY2" fmla="*/ 22064 h 73281"/>
                        <a:gd name="connsiteX3" fmla="*/ 4573 w 130172"/>
                        <a:gd name="connsiteY3" fmla="*/ 36945 h 73281"/>
                        <a:gd name="connsiteX4" fmla="*/ 2270 w 130172"/>
                        <a:gd name="connsiteY4" fmla="*/ 39416 h 73281"/>
                        <a:gd name="connsiteX5" fmla="*/ 1903 w 130172"/>
                        <a:gd name="connsiteY5" fmla="*/ 67839 h 73281"/>
                        <a:gd name="connsiteX6" fmla="*/ 125021 w 130172"/>
                        <a:gd name="connsiteY6" fmla="*/ 73057 h 73281"/>
                        <a:gd name="connsiteX7" fmla="*/ 128902 w 130172"/>
                        <a:gd name="connsiteY7" fmla="*/ 69745 h 73281"/>
                        <a:gd name="connsiteX8" fmla="*/ 125095 w 130172"/>
                        <a:gd name="connsiteY8" fmla="*/ 1887 h 7328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0172" h="73281">
                          <a:moveTo>
                            <a:pt x="125095" y="1887"/>
                          </a:moveTo>
                          <a:cubicBezTo>
                            <a:pt x="124850" y="399"/>
                            <a:pt x="123059" y="-480"/>
                            <a:pt x="121739" y="277"/>
                          </a:cubicBezTo>
                          <a:cubicBezTo>
                            <a:pt x="105295" y="9080"/>
                            <a:pt x="87667" y="15951"/>
                            <a:pt x="71065" y="22064"/>
                          </a:cubicBezTo>
                          <a:cubicBezTo>
                            <a:pt x="50128" y="29830"/>
                            <a:pt x="27578" y="37007"/>
                            <a:pt x="4573" y="36945"/>
                          </a:cubicBezTo>
                          <a:cubicBezTo>
                            <a:pt x="3275" y="36920"/>
                            <a:pt x="2148" y="38121"/>
                            <a:pt x="2270" y="39416"/>
                          </a:cubicBezTo>
                          <a:cubicBezTo>
                            <a:pt x="3961" y="44660"/>
                            <a:pt x="-3283" y="68183"/>
                            <a:pt x="1903" y="67839"/>
                          </a:cubicBezTo>
                          <a:cubicBezTo>
                            <a:pt x="43132" y="72219"/>
                            <a:pt x="83743" y="73942"/>
                            <a:pt x="125021" y="73057"/>
                          </a:cubicBezTo>
                          <a:cubicBezTo>
                            <a:pt x="126474" y="73066"/>
                            <a:pt x="129341" y="71130"/>
                            <a:pt x="128902" y="69745"/>
                          </a:cubicBezTo>
                          <a:cubicBezTo>
                            <a:pt x="132088" y="47253"/>
                            <a:pt x="128706" y="22960"/>
                            <a:pt x="125095" y="1887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48" name="Forma Livre: Forma 147">
                      <a:extLst>
                        <a:ext uri="{FF2B5EF4-FFF2-40B4-BE49-F238E27FC236}">
                          <a16:creationId xmlns:a16="http://schemas.microsoft.com/office/drawing/2014/main" id="{77DA0BE9-20D3-3468-5CF8-A6456517BC4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85667" y="2206775"/>
                      <a:ext cx="48998" cy="87643"/>
                    </a:xfrm>
                    <a:custGeom>
                      <a:avLst/>
                      <a:gdLst>
                        <a:gd name="connsiteX0" fmla="*/ 48503 w 48998"/>
                        <a:gd name="connsiteY0" fmla="*/ 73893 h 87643"/>
                        <a:gd name="connsiteX1" fmla="*/ 44928 w 48998"/>
                        <a:gd name="connsiteY1" fmla="*/ 37836 h 87643"/>
                        <a:gd name="connsiteX2" fmla="*/ 46062 w 48998"/>
                        <a:gd name="connsiteY2" fmla="*/ 3088 h 87643"/>
                        <a:gd name="connsiteX3" fmla="*/ 43691 w 48998"/>
                        <a:gd name="connsiteY3" fmla="*/ 15 h 87643"/>
                        <a:gd name="connsiteX4" fmla="*/ 12167 w 48998"/>
                        <a:gd name="connsiteY4" fmla="*/ 2453 h 87643"/>
                        <a:gd name="connsiteX5" fmla="*/ 2139 w 48998"/>
                        <a:gd name="connsiteY5" fmla="*/ 5648 h 87643"/>
                        <a:gd name="connsiteX6" fmla="*/ 175 w 48998"/>
                        <a:gd name="connsiteY6" fmla="*/ 74846 h 87643"/>
                        <a:gd name="connsiteX7" fmla="*/ 584 w 48998"/>
                        <a:gd name="connsiteY7" fmla="*/ 85411 h 87643"/>
                        <a:gd name="connsiteX8" fmla="*/ 5087 w 48998"/>
                        <a:gd name="connsiteY8" fmla="*/ 87421 h 87643"/>
                        <a:gd name="connsiteX9" fmla="*/ 30465 w 48998"/>
                        <a:gd name="connsiteY9" fmla="*/ 82065 h 87643"/>
                        <a:gd name="connsiteX10" fmla="*/ 48503 w 48998"/>
                        <a:gd name="connsiteY10" fmla="*/ 73893 h 8764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48998" h="87643">
                          <a:moveTo>
                            <a:pt x="48503" y="73893"/>
                          </a:moveTo>
                          <a:cubicBezTo>
                            <a:pt x="44941" y="62700"/>
                            <a:pt x="46055" y="49058"/>
                            <a:pt x="44928" y="37836"/>
                          </a:cubicBezTo>
                          <a:cubicBezTo>
                            <a:pt x="44802" y="26569"/>
                            <a:pt x="43333" y="13971"/>
                            <a:pt x="46062" y="3088"/>
                          </a:cubicBezTo>
                          <a:cubicBezTo>
                            <a:pt x="46651" y="1577"/>
                            <a:pt x="45311" y="-179"/>
                            <a:pt x="43691" y="15"/>
                          </a:cubicBezTo>
                          <a:cubicBezTo>
                            <a:pt x="33197" y="923"/>
                            <a:pt x="22506" y="1702"/>
                            <a:pt x="12167" y="2453"/>
                          </a:cubicBezTo>
                          <a:cubicBezTo>
                            <a:pt x="9232" y="3313"/>
                            <a:pt x="2201" y="1258"/>
                            <a:pt x="2139" y="5648"/>
                          </a:cubicBezTo>
                          <a:cubicBezTo>
                            <a:pt x="2668" y="28283"/>
                            <a:pt x="36" y="51426"/>
                            <a:pt x="175" y="74846"/>
                          </a:cubicBezTo>
                          <a:cubicBezTo>
                            <a:pt x="200" y="79291"/>
                            <a:pt x="-441" y="82229"/>
                            <a:pt x="584" y="85411"/>
                          </a:cubicBezTo>
                          <a:cubicBezTo>
                            <a:pt x="1128" y="87096"/>
                            <a:pt x="3473" y="88120"/>
                            <a:pt x="5087" y="87421"/>
                          </a:cubicBezTo>
                          <a:cubicBezTo>
                            <a:pt x="12334" y="85266"/>
                            <a:pt x="21015" y="82947"/>
                            <a:pt x="30465" y="82065"/>
                          </a:cubicBezTo>
                          <a:cubicBezTo>
                            <a:pt x="34025" y="81723"/>
                            <a:pt x="52207" y="80212"/>
                            <a:pt x="48503" y="738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49" name="Forma Livre: Forma 148">
                      <a:extLst>
                        <a:ext uri="{FF2B5EF4-FFF2-40B4-BE49-F238E27FC236}">
                          <a16:creationId xmlns:a16="http://schemas.microsoft.com/office/drawing/2014/main" id="{4B9CE653-9C80-E07E-CDA7-8A21404E7A9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88122" y="2179440"/>
                      <a:ext cx="52279" cy="16246"/>
                    </a:xfrm>
                    <a:custGeom>
                      <a:avLst/>
                      <a:gdLst>
                        <a:gd name="connsiteX0" fmla="*/ 50442 w 52279"/>
                        <a:gd name="connsiteY0" fmla="*/ 6535 h 16246"/>
                        <a:gd name="connsiteX1" fmla="*/ 13471 w 52279"/>
                        <a:gd name="connsiteY1" fmla="*/ 7492 h 16246"/>
                        <a:gd name="connsiteX2" fmla="*/ 2751 w 52279"/>
                        <a:gd name="connsiteY2" fmla="*/ 8423 h 16246"/>
                        <a:gd name="connsiteX3" fmla="*/ 207 w 52279"/>
                        <a:gd name="connsiteY3" fmla="*/ 10536 h 16246"/>
                        <a:gd name="connsiteX4" fmla="*/ 2442 w 52279"/>
                        <a:gd name="connsiteY4" fmla="*/ 16237 h 16246"/>
                        <a:gd name="connsiteX5" fmla="*/ 50307 w 52279"/>
                        <a:gd name="connsiteY5" fmla="*/ 11090 h 16246"/>
                        <a:gd name="connsiteX6" fmla="*/ 50442 w 52279"/>
                        <a:gd name="connsiteY6" fmla="*/ 6535 h 162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52279" h="16246">
                          <a:moveTo>
                            <a:pt x="50442" y="6535"/>
                          </a:moveTo>
                          <a:cubicBezTo>
                            <a:pt x="24477" y="-1476"/>
                            <a:pt x="41182" y="-3192"/>
                            <a:pt x="13471" y="7492"/>
                          </a:cubicBezTo>
                          <a:cubicBezTo>
                            <a:pt x="9190" y="8558"/>
                            <a:pt x="7338" y="8916"/>
                            <a:pt x="2751" y="8423"/>
                          </a:cubicBezTo>
                          <a:cubicBezTo>
                            <a:pt x="1498" y="8262"/>
                            <a:pt x="278" y="9273"/>
                            <a:pt x="207" y="10536"/>
                          </a:cubicBezTo>
                          <a:cubicBezTo>
                            <a:pt x="42" y="12488"/>
                            <a:pt x="-750" y="16472"/>
                            <a:pt x="2442" y="16237"/>
                          </a:cubicBezTo>
                          <a:cubicBezTo>
                            <a:pt x="16318" y="15090"/>
                            <a:pt x="31786" y="13425"/>
                            <a:pt x="50307" y="11090"/>
                          </a:cubicBezTo>
                          <a:cubicBezTo>
                            <a:pt x="52842" y="10839"/>
                            <a:pt x="52984" y="6938"/>
                            <a:pt x="50442" y="6535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50" name="Forma Livre: Forma 149">
                      <a:extLst>
                        <a:ext uri="{FF2B5EF4-FFF2-40B4-BE49-F238E27FC236}">
                          <a16:creationId xmlns:a16="http://schemas.microsoft.com/office/drawing/2014/main" id="{035CCACA-568B-027D-D87B-0D3F0B23CD3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48258" y="1976550"/>
                      <a:ext cx="117491" cy="177109"/>
                    </a:xfrm>
                    <a:custGeom>
                      <a:avLst/>
                      <a:gdLst>
                        <a:gd name="connsiteX0" fmla="*/ 117150 w 117491"/>
                        <a:gd name="connsiteY0" fmla="*/ 158593 h 177109"/>
                        <a:gd name="connsiteX1" fmla="*/ 111764 w 117491"/>
                        <a:gd name="connsiteY1" fmla="*/ 137760 h 177109"/>
                        <a:gd name="connsiteX2" fmla="*/ 28355 w 117491"/>
                        <a:gd name="connsiteY2" fmla="*/ 10873 h 177109"/>
                        <a:gd name="connsiteX3" fmla="*/ 13876 w 117491"/>
                        <a:gd name="connsiteY3" fmla="*/ 1271 h 177109"/>
                        <a:gd name="connsiteX4" fmla="*/ 45 w 117491"/>
                        <a:gd name="connsiteY4" fmla="*/ 1529 h 177109"/>
                        <a:gd name="connsiteX5" fmla="*/ 13174 w 117491"/>
                        <a:gd name="connsiteY5" fmla="*/ 16825 h 177109"/>
                        <a:gd name="connsiteX6" fmla="*/ 16653 w 117491"/>
                        <a:gd name="connsiteY6" fmla="*/ 17431 h 177109"/>
                        <a:gd name="connsiteX7" fmla="*/ 20927 w 117491"/>
                        <a:gd name="connsiteY7" fmla="*/ 20839 h 177109"/>
                        <a:gd name="connsiteX8" fmla="*/ 40267 w 117491"/>
                        <a:gd name="connsiteY8" fmla="*/ 154738 h 177109"/>
                        <a:gd name="connsiteX9" fmla="*/ 43368 w 117491"/>
                        <a:gd name="connsiteY9" fmla="*/ 156906 h 177109"/>
                        <a:gd name="connsiteX10" fmla="*/ 89591 w 117491"/>
                        <a:gd name="connsiteY10" fmla="*/ 162903 h 177109"/>
                        <a:gd name="connsiteX11" fmla="*/ 94206 w 117491"/>
                        <a:gd name="connsiteY11" fmla="*/ 164929 h 177109"/>
                        <a:gd name="connsiteX12" fmla="*/ 110643 w 117491"/>
                        <a:gd name="connsiteY12" fmla="*/ 176393 h 177109"/>
                        <a:gd name="connsiteX13" fmla="*/ 113806 w 117491"/>
                        <a:gd name="connsiteY13" fmla="*/ 175742 h 177109"/>
                        <a:gd name="connsiteX14" fmla="*/ 117150 w 117491"/>
                        <a:gd name="connsiteY14" fmla="*/ 158593 h 17710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</a:cxnLst>
                      <a:rect l="l" t="t" r="r" b="b"/>
                      <a:pathLst>
                        <a:path w="117491" h="177109">
                          <a:moveTo>
                            <a:pt x="117150" y="158593"/>
                          </a:moveTo>
                          <a:cubicBezTo>
                            <a:pt x="113043" y="153949"/>
                            <a:pt x="113043" y="144411"/>
                            <a:pt x="111764" y="137760"/>
                          </a:cubicBezTo>
                          <a:cubicBezTo>
                            <a:pt x="105725" y="65257"/>
                            <a:pt x="103554" y="43041"/>
                            <a:pt x="28355" y="10873"/>
                          </a:cubicBezTo>
                          <a:cubicBezTo>
                            <a:pt x="26516" y="10183"/>
                            <a:pt x="14852" y="1593"/>
                            <a:pt x="13876" y="1271"/>
                          </a:cubicBezTo>
                          <a:cubicBezTo>
                            <a:pt x="10775" y="308"/>
                            <a:pt x="1872" y="-1148"/>
                            <a:pt x="45" y="1529"/>
                          </a:cubicBezTo>
                          <a:cubicBezTo>
                            <a:pt x="-766" y="6392"/>
                            <a:pt x="9573" y="14020"/>
                            <a:pt x="13174" y="16825"/>
                          </a:cubicBezTo>
                          <a:cubicBezTo>
                            <a:pt x="13731" y="17209"/>
                            <a:pt x="15033" y="17399"/>
                            <a:pt x="16653" y="17431"/>
                          </a:cubicBezTo>
                          <a:cubicBezTo>
                            <a:pt x="18682" y="17469"/>
                            <a:pt x="20434" y="18867"/>
                            <a:pt x="20927" y="20839"/>
                          </a:cubicBezTo>
                          <a:cubicBezTo>
                            <a:pt x="30987" y="60944"/>
                            <a:pt x="40315" y="107121"/>
                            <a:pt x="40267" y="154738"/>
                          </a:cubicBezTo>
                          <a:cubicBezTo>
                            <a:pt x="40225" y="156287"/>
                            <a:pt x="41919" y="157489"/>
                            <a:pt x="43368" y="156906"/>
                          </a:cubicBezTo>
                          <a:cubicBezTo>
                            <a:pt x="58256" y="151018"/>
                            <a:pt x="70712" y="154925"/>
                            <a:pt x="89591" y="162903"/>
                          </a:cubicBezTo>
                          <a:cubicBezTo>
                            <a:pt x="90273" y="163190"/>
                            <a:pt x="93172" y="162439"/>
                            <a:pt x="94206" y="164929"/>
                          </a:cubicBezTo>
                          <a:cubicBezTo>
                            <a:pt x="95582" y="168241"/>
                            <a:pt x="99756" y="167583"/>
                            <a:pt x="110643" y="176393"/>
                          </a:cubicBezTo>
                          <a:cubicBezTo>
                            <a:pt x="111874" y="177501"/>
                            <a:pt x="113439" y="177353"/>
                            <a:pt x="113806" y="175742"/>
                          </a:cubicBezTo>
                          <a:cubicBezTo>
                            <a:pt x="114454" y="170982"/>
                            <a:pt x="118712" y="161773"/>
                            <a:pt x="117150" y="1585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51" name="Forma Livre: Forma 150">
                      <a:extLst>
                        <a:ext uri="{FF2B5EF4-FFF2-40B4-BE49-F238E27FC236}">
                          <a16:creationId xmlns:a16="http://schemas.microsoft.com/office/drawing/2014/main" id="{3201072F-72AC-A4BE-3B36-F7BA0C0796D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07680" y="1959406"/>
                      <a:ext cx="158410" cy="229358"/>
                    </a:xfrm>
                    <a:custGeom>
                      <a:avLst/>
                      <a:gdLst>
                        <a:gd name="connsiteX0" fmla="*/ 73866 w 158410"/>
                        <a:gd name="connsiteY0" fmla="*/ 220169 h 229358"/>
                        <a:gd name="connsiteX1" fmla="*/ 89128 w 158410"/>
                        <a:gd name="connsiteY1" fmla="*/ 226376 h 229358"/>
                        <a:gd name="connsiteX2" fmla="*/ 98649 w 158410"/>
                        <a:gd name="connsiteY2" fmla="*/ 228250 h 229358"/>
                        <a:gd name="connsiteX3" fmla="*/ 109765 w 158410"/>
                        <a:gd name="connsiteY3" fmla="*/ 229358 h 229358"/>
                        <a:gd name="connsiteX4" fmla="*/ 149799 w 158410"/>
                        <a:gd name="connsiteY4" fmla="*/ 219882 h 229358"/>
                        <a:gd name="connsiteX5" fmla="*/ 158274 w 158410"/>
                        <a:gd name="connsiteY5" fmla="*/ 215859 h 229358"/>
                        <a:gd name="connsiteX6" fmla="*/ 156970 w 158410"/>
                        <a:gd name="connsiteY6" fmla="*/ 194703 h 229358"/>
                        <a:gd name="connsiteX7" fmla="*/ 156361 w 158410"/>
                        <a:gd name="connsiteY7" fmla="*/ 165440 h 229358"/>
                        <a:gd name="connsiteX8" fmla="*/ 149510 w 158410"/>
                        <a:gd name="connsiteY8" fmla="*/ 82266 h 229358"/>
                        <a:gd name="connsiteX9" fmla="*/ 138870 w 158410"/>
                        <a:gd name="connsiteY9" fmla="*/ 23517 h 229358"/>
                        <a:gd name="connsiteX10" fmla="*/ 134374 w 158410"/>
                        <a:gd name="connsiteY10" fmla="*/ 1855 h 229358"/>
                        <a:gd name="connsiteX11" fmla="*/ 132924 w 158410"/>
                        <a:gd name="connsiteY11" fmla="*/ 148 h 229358"/>
                        <a:gd name="connsiteX12" fmla="*/ 130708 w 158410"/>
                        <a:gd name="connsiteY12" fmla="*/ 473 h 229358"/>
                        <a:gd name="connsiteX13" fmla="*/ 107011 w 158410"/>
                        <a:gd name="connsiteY13" fmla="*/ 11306 h 229358"/>
                        <a:gd name="connsiteX14" fmla="*/ 88967 w 158410"/>
                        <a:gd name="connsiteY14" fmla="*/ 17274 h 229358"/>
                        <a:gd name="connsiteX15" fmla="*/ 38525 w 158410"/>
                        <a:gd name="connsiteY15" fmla="*/ 42527 h 229358"/>
                        <a:gd name="connsiteX16" fmla="*/ 38422 w 158410"/>
                        <a:gd name="connsiteY16" fmla="*/ 42637 h 229358"/>
                        <a:gd name="connsiteX17" fmla="*/ 4478 w 158410"/>
                        <a:gd name="connsiteY17" fmla="*/ 144232 h 229358"/>
                        <a:gd name="connsiteX18" fmla="*/ 3902 w 158410"/>
                        <a:gd name="connsiteY18" fmla="*/ 148452 h 229358"/>
                        <a:gd name="connsiteX19" fmla="*/ 3895 w 158410"/>
                        <a:gd name="connsiteY19" fmla="*/ 148516 h 229358"/>
                        <a:gd name="connsiteX20" fmla="*/ 191 w 158410"/>
                        <a:gd name="connsiteY20" fmla="*/ 224101 h 229358"/>
                        <a:gd name="connsiteX21" fmla="*/ 1341 w 158410"/>
                        <a:gd name="connsiteY21" fmla="*/ 226024 h 229358"/>
                        <a:gd name="connsiteX22" fmla="*/ 3580 w 158410"/>
                        <a:gd name="connsiteY22" fmla="*/ 226066 h 229358"/>
                        <a:gd name="connsiteX23" fmla="*/ 38206 w 158410"/>
                        <a:gd name="connsiteY23" fmla="*/ 218593 h 229358"/>
                        <a:gd name="connsiteX24" fmla="*/ 73866 w 158410"/>
                        <a:gd name="connsiteY24" fmla="*/ 220169 h 22935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</a:cxnLst>
                      <a:rect l="l" t="t" r="r" b="b"/>
                      <a:pathLst>
                        <a:path w="158410" h="229358">
                          <a:moveTo>
                            <a:pt x="73866" y="220169"/>
                          </a:moveTo>
                          <a:cubicBezTo>
                            <a:pt x="74585" y="220359"/>
                            <a:pt x="86135" y="225686"/>
                            <a:pt x="89128" y="226376"/>
                          </a:cubicBezTo>
                          <a:cubicBezTo>
                            <a:pt x="92213" y="227084"/>
                            <a:pt x="95405" y="227819"/>
                            <a:pt x="98649" y="228250"/>
                          </a:cubicBezTo>
                          <a:cubicBezTo>
                            <a:pt x="102395" y="229020"/>
                            <a:pt x="106096" y="229358"/>
                            <a:pt x="109765" y="229358"/>
                          </a:cubicBezTo>
                          <a:cubicBezTo>
                            <a:pt x="123570" y="229358"/>
                            <a:pt x="136857" y="224559"/>
                            <a:pt x="149799" y="219882"/>
                          </a:cubicBezTo>
                          <a:cubicBezTo>
                            <a:pt x="151980" y="219093"/>
                            <a:pt x="156998" y="217808"/>
                            <a:pt x="158274" y="215859"/>
                          </a:cubicBezTo>
                          <a:cubicBezTo>
                            <a:pt x="158925" y="214867"/>
                            <a:pt x="157040" y="200749"/>
                            <a:pt x="156970" y="194703"/>
                          </a:cubicBezTo>
                          <a:cubicBezTo>
                            <a:pt x="156857" y="185117"/>
                            <a:pt x="156738" y="175203"/>
                            <a:pt x="156361" y="165440"/>
                          </a:cubicBezTo>
                          <a:cubicBezTo>
                            <a:pt x="155217" y="135703"/>
                            <a:pt x="152975" y="108491"/>
                            <a:pt x="149510" y="82266"/>
                          </a:cubicBezTo>
                          <a:cubicBezTo>
                            <a:pt x="147116" y="62440"/>
                            <a:pt x="142926" y="42653"/>
                            <a:pt x="138870" y="23517"/>
                          </a:cubicBezTo>
                          <a:cubicBezTo>
                            <a:pt x="137366" y="16421"/>
                            <a:pt x="135814" y="9083"/>
                            <a:pt x="134374" y="1855"/>
                          </a:cubicBezTo>
                          <a:cubicBezTo>
                            <a:pt x="134219" y="1073"/>
                            <a:pt x="133672" y="428"/>
                            <a:pt x="132924" y="148"/>
                          </a:cubicBezTo>
                          <a:cubicBezTo>
                            <a:pt x="132177" y="-132"/>
                            <a:pt x="131340" y="-10"/>
                            <a:pt x="130708" y="473"/>
                          </a:cubicBezTo>
                          <a:cubicBezTo>
                            <a:pt x="123896" y="5685"/>
                            <a:pt x="115312" y="8542"/>
                            <a:pt x="107011" y="11306"/>
                          </a:cubicBezTo>
                          <a:cubicBezTo>
                            <a:pt x="107011" y="11306"/>
                            <a:pt x="94468" y="15551"/>
                            <a:pt x="88967" y="17274"/>
                          </a:cubicBezTo>
                          <a:cubicBezTo>
                            <a:pt x="70951" y="22918"/>
                            <a:pt x="52327" y="28751"/>
                            <a:pt x="38525" y="42527"/>
                          </a:cubicBezTo>
                          <a:cubicBezTo>
                            <a:pt x="38489" y="42563"/>
                            <a:pt x="38454" y="42602"/>
                            <a:pt x="38422" y="42637"/>
                          </a:cubicBezTo>
                          <a:cubicBezTo>
                            <a:pt x="14615" y="69749"/>
                            <a:pt x="9229" y="109319"/>
                            <a:pt x="4478" y="144232"/>
                          </a:cubicBezTo>
                          <a:lnTo>
                            <a:pt x="3902" y="148452"/>
                          </a:lnTo>
                          <a:cubicBezTo>
                            <a:pt x="3899" y="148474"/>
                            <a:pt x="3895" y="148497"/>
                            <a:pt x="3895" y="148516"/>
                          </a:cubicBezTo>
                          <a:cubicBezTo>
                            <a:pt x="678" y="178279"/>
                            <a:pt x="-501" y="202295"/>
                            <a:pt x="191" y="224101"/>
                          </a:cubicBezTo>
                          <a:cubicBezTo>
                            <a:pt x="217" y="224897"/>
                            <a:pt x="652" y="225625"/>
                            <a:pt x="1341" y="226024"/>
                          </a:cubicBezTo>
                          <a:cubicBezTo>
                            <a:pt x="2030" y="226424"/>
                            <a:pt x="2878" y="226440"/>
                            <a:pt x="3580" y="226066"/>
                          </a:cubicBezTo>
                          <a:cubicBezTo>
                            <a:pt x="13504" y="220797"/>
                            <a:pt x="38206" y="218593"/>
                            <a:pt x="38206" y="218593"/>
                          </a:cubicBezTo>
                          <a:cubicBezTo>
                            <a:pt x="50446" y="217363"/>
                            <a:pt x="62271" y="217096"/>
                            <a:pt x="73866" y="220169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  <p:sp>
                <p:nvSpPr>
                  <p:cNvPr id="152" name="Forma Livre: Forma 151">
                    <a:extLst>
                      <a:ext uri="{FF2B5EF4-FFF2-40B4-BE49-F238E27FC236}">
                        <a16:creationId xmlns:a16="http://schemas.microsoft.com/office/drawing/2014/main" id="{A30A03A2-267D-9EC0-048E-DC4B2085C4E3}"/>
                      </a:ext>
                    </a:extLst>
                  </p:cNvPr>
                  <p:cNvSpPr/>
                  <p:nvPr/>
                </p:nvSpPr>
                <p:spPr>
                  <a:xfrm>
                    <a:off x="1687639" y="1987240"/>
                    <a:ext cx="379751" cy="230694"/>
                  </a:xfrm>
                  <a:custGeom>
                    <a:avLst/>
                    <a:gdLst>
                      <a:gd name="connsiteX0" fmla="*/ 379346 w 379751"/>
                      <a:gd name="connsiteY0" fmla="*/ 11772 h 230694"/>
                      <a:gd name="connsiteX1" fmla="*/ 344652 w 379751"/>
                      <a:gd name="connsiteY1" fmla="*/ 927 h 230694"/>
                      <a:gd name="connsiteX2" fmla="*/ 238070 w 379751"/>
                      <a:gd name="connsiteY2" fmla="*/ 3549 h 230694"/>
                      <a:gd name="connsiteX3" fmla="*/ 209332 w 379751"/>
                      <a:gd name="connsiteY3" fmla="*/ 38810 h 230694"/>
                      <a:gd name="connsiteX4" fmla="*/ 167069 w 379751"/>
                      <a:gd name="connsiteY4" fmla="*/ 199115 h 230694"/>
                      <a:gd name="connsiteX5" fmla="*/ 161335 w 379751"/>
                      <a:gd name="connsiteY5" fmla="*/ 201331 h 230694"/>
                      <a:gd name="connsiteX6" fmla="*/ 41338 w 379751"/>
                      <a:gd name="connsiteY6" fmla="*/ 215169 h 230694"/>
                      <a:gd name="connsiteX7" fmla="*/ 1912 w 379751"/>
                      <a:gd name="connsiteY7" fmla="*/ 220947 h 230694"/>
                      <a:gd name="connsiteX8" fmla="*/ 4676 w 379751"/>
                      <a:gd name="connsiteY8" fmla="*/ 230050 h 230694"/>
                      <a:gd name="connsiteX9" fmla="*/ 11183 w 379751"/>
                      <a:gd name="connsiteY9" fmla="*/ 230694 h 230694"/>
                      <a:gd name="connsiteX10" fmla="*/ 84813 w 379751"/>
                      <a:gd name="connsiteY10" fmla="*/ 223553 h 230694"/>
                      <a:gd name="connsiteX11" fmla="*/ 125807 w 379751"/>
                      <a:gd name="connsiteY11" fmla="*/ 220329 h 230694"/>
                      <a:gd name="connsiteX12" fmla="*/ 164518 w 379751"/>
                      <a:gd name="connsiteY12" fmla="*/ 216422 h 230694"/>
                      <a:gd name="connsiteX13" fmla="*/ 177054 w 379751"/>
                      <a:gd name="connsiteY13" fmla="*/ 212911 h 230694"/>
                      <a:gd name="connsiteX14" fmla="*/ 200281 w 379751"/>
                      <a:gd name="connsiteY14" fmla="*/ 210189 h 230694"/>
                      <a:gd name="connsiteX15" fmla="*/ 239472 w 379751"/>
                      <a:gd name="connsiteY15" fmla="*/ 204175 h 230694"/>
                      <a:gd name="connsiteX16" fmla="*/ 255564 w 379751"/>
                      <a:gd name="connsiteY16" fmla="*/ 197707 h 230694"/>
                      <a:gd name="connsiteX17" fmla="*/ 272909 w 379751"/>
                      <a:gd name="connsiteY17" fmla="*/ 167607 h 230694"/>
                      <a:gd name="connsiteX18" fmla="*/ 280595 w 379751"/>
                      <a:gd name="connsiteY18" fmla="*/ 155412 h 230694"/>
                      <a:gd name="connsiteX19" fmla="*/ 286673 w 379751"/>
                      <a:gd name="connsiteY19" fmla="*/ 157686 h 230694"/>
                      <a:gd name="connsiteX20" fmla="*/ 288322 w 379751"/>
                      <a:gd name="connsiteY20" fmla="*/ 155553 h 230694"/>
                      <a:gd name="connsiteX21" fmla="*/ 298662 w 379751"/>
                      <a:gd name="connsiteY21" fmla="*/ 150268 h 230694"/>
                      <a:gd name="connsiteX22" fmla="*/ 307420 w 379751"/>
                      <a:gd name="connsiteY22" fmla="*/ 151421 h 230694"/>
                      <a:gd name="connsiteX23" fmla="*/ 319515 w 379751"/>
                      <a:gd name="connsiteY23" fmla="*/ 182868 h 230694"/>
                      <a:gd name="connsiteX24" fmla="*/ 322178 w 379751"/>
                      <a:gd name="connsiteY24" fmla="*/ 179946 h 230694"/>
                      <a:gd name="connsiteX25" fmla="*/ 332302 w 379751"/>
                      <a:gd name="connsiteY25" fmla="*/ 165590 h 230694"/>
                      <a:gd name="connsiteX26" fmla="*/ 379346 w 379751"/>
                      <a:gd name="connsiteY26" fmla="*/ 11772 h 23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379751" h="230694">
                        <a:moveTo>
                          <a:pt x="379346" y="11772"/>
                        </a:moveTo>
                        <a:cubicBezTo>
                          <a:pt x="383350" y="-4134"/>
                          <a:pt x="356663" y="556"/>
                          <a:pt x="344652" y="927"/>
                        </a:cubicBezTo>
                        <a:cubicBezTo>
                          <a:pt x="305187" y="2186"/>
                          <a:pt x="269125" y="2125"/>
                          <a:pt x="238070" y="3549"/>
                        </a:cubicBezTo>
                        <a:cubicBezTo>
                          <a:pt x="217713" y="6100"/>
                          <a:pt x="213871" y="22163"/>
                          <a:pt x="209332" y="38810"/>
                        </a:cubicBezTo>
                        <a:cubicBezTo>
                          <a:pt x="193543" y="92057"/>
                          <a:pt x="181560" y="146219"/>
                          <a:pt x="167069" y="199115"/>
                        </a:cubicBezTo>
                        <a:cubicBezTo>
                          <a:pt x="166920" y="199653"/>
                          <a:pt x="162408" y="200961"/>
                          <a:pt x="161335" y="201331"/>
                        </a:cubicBezTo>
                        <a:cubicBezTo>
                          <a:pt x="121397" y="208846"/>
                          <a:pt x="81234" y="208414"/>
                          <a:pt x="41338" y="215169"/>
                        </a:cubicBezTo>
                        <a:cubicBezTo>
                          <a:pt x="28512" y="216067"/>
                          <a:pt x="15286" y="218931"/>
                          <a:pt x="1912" y="220947"/>
                        </a:cubicBezTo>
                        <a:cubicBezTo>
                          <a:pt x="-2552" y="222783"/>
                          <a:pt x="1822" y="227708"/>
                          <a:pt x="4676" y="230050"/>
                        </a:cubicBezTo>
                        <a:cubicBezTo>
                          <a:pt x="6509" y="231013"/>
                          <a:pt x="9008" y="230308"/>
                          <a:pt x="11183" y="230694"/>
                        </a:cubicBezTo>
                        <a:cubicBezTo>
                          <a:pt x="35795" y="228398"/>
                          <a:pt x="60436" y="224957"/>
                          <a:pt x="84813" y="223553"/>
                        </a:cubicBezTo>
                        <a:cubicBezTo>
                          <a:pt x="98309" y="222564"/>
                          <a:pt x="112250" y="221215"/>
                          <a:pt x="125807" y="220329"/>
                        </a:cubicBezTo>
                        <a:cubicBezTo>
                          <a:pt x="138572" y="219449"/>
                          <a:pt x="151769" y="218538"/>
                          <a:pt x="164518" y="216422"/>
                        </a:cubicBezTo>
                        <a:cubicBezTo>
                          <a:pt x="166521" y="216029"/>
                          <a:pt x="173920" y="212286"/>
                          <a:pt x="177054" y="212911"/>
                        </a:cubicBezTo>
                        <a:cubicBezTo>
                          <a:pt x="184836" y="212347"/>
                          <a:pt x="192496" y="211191"/>
                          <a:pt x="200281" y="210189"/>
                        </a:cubicBezTo>
                        <a:cubicBezTo>
                          <a:pt x="213413" y="208704"/>
                          <a:pt x="226355" y="205171"/>
                          <a:pt x="239472" y="204175"/>
                        </a:cubicBezTo>
                        <a:cubicBezTo>
                          <a:pt x="244603" y="201756"/>
                          <a:pt x="250239" y="200078"/>
                          <a:pt x="255564" y="197707"/>
                        </a:cubicBezTo>
                        <a:cubicBezTo>
                          <a:pt x="268029" y="192931"/>
                          <a:pt x="267662" y="169246"/>
                          <a:pt x="272909" y="167607"/>
                        </a:cubicBezTo>
                        <a:cubicBezTo>
                          <a:pt x="280820" y="174229"/>
                          <a:pt x="277064" y="157644"/>
                          <a:pt x="280595" y="155412"/>
                        </a:cubicBezTo>
                        <a:cubicBezTo>
                          <a:pt x="282953" y="153791"/>
                          <a:pt x="284218" y="158578"/>
                          <a:pt x="286673" y="157686"/>
                        </a:cubicBezTo>
                        <a:cubicBezTo>
                          <a:pt x="287623" y="157402"/>
                          <a:pt x="288290" y="156542"/>
                          <a:pt x="288322" y="155553"/>
                        </a:cubicBezTo>
                        <a:cubicBezTo>
                          <a:pt x="288676" y="146657"/>
                          <a:pt x="294864" y="142631"/>
                          <a:pt x="298662" y="150268"/>
                        </a:cubicBezTo>
                        <a:cubicBezTo>
                          <a:pt x="300697" y="153196"/>
                          <a:pt x="304733" y="148863"/>
                          <a:pt x="307420" y="151421"/>
                        </a:cubicBezTo>
                        <a:cubicBezTo>
                          <a:pt x="318181" y="158878"/>
                          <a:pt x="312770" y="187117"/>
                          <a:pt x="319515" y="182868"/>
                        </a:cubicBezTo>
                        <a:cubicBezTo>
                          <a:pt x="320706" y="182169"/>
                          <a:pt x="321882" y="181332"/>
                          <a:pt x="322178" y="179946"/>
                        </a:cubicBezTo>
                        <a:cubicBezTo>
                          <a:pt x="326569" y="174835"/>
                          <a:pt x="329787" y="170274"/>
                          <a:pt x="332302" y="165590"/>
                        </a:cubicBezTo>
                        <a:cubicBezTo>
                          <a:pt x="351509" y="118666"/>
                          <a:pt x="372694" y="66952"/>
                          <a:pt x="379346" y="1177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grpSp>
                <p:nvGrpSpPr>
                  <p:cNvPr id="153" name="Gráfico 53" descr="Mulher segurando um laptop">
                    <a:extLst>
                      <a:ext uri="{FF2B5EF4-FFF2-40B4-BE49-F238E27FC236}">
                        <a16:creationId xmlns:a16="http://schemas.microsoft.com/office/drawing/2014/main" id="{9AAB314F-01F4-7B27-610A-BD0F01D8A32F}"/>
                      </a:ext>
                    </a:extLst>
                  </p:cNvPr>
                  <p:cNvGrpSpPr/>
                  <p:nvPr/>
                </p:nvGrpSpPr>
                <p:grpSpPr>
                  <a:xfrm>
                    <a:off x="1500888" y="1914144"/>
                    <a:ext cx="570086" cy="390141"/>
                    <a:chOff x="1500888" y="1914144"/>
                    <a:chExt cx="570086" cy="390141"/>
                  </a:xfrm>
                  <a:solidFill>
                    <a:srgbClr val="000000"/>
                  </a:solidFill>
                </p:grpSpPr>
                <p:sp>
                  <p:nvSpPr>
                    <p:cNvPr id="154" name="Forma Livre: Forma 153">
                      <a:extLst>
                        <a:ext uri="{FF2B5EF4-FFF2-40B4-BE49-F238E27FC236}">
                          <a16:creationId xmlns:a16="http://schemas.microsoft.com/office/drawing/2014/main" id="{47891E3D-B032-1957-E081-6DA881DE819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00888" y="1914144"/>
                      <a:ext cx="570086" cy="390141"/>
                    </a:xfrm>
                    <a:custGeom>
                      <a:avLst/>
                      <a:gdLst>
                        <a:gd name="connsiteX0" fmla="*/ 569688 w 570086"/>
                        <a:gd name="connsiteY0" fmla="*/ 80007 h 390141"/>
                        <a:gd name="connsiteX1" fmla="*/ 566802 w 570086"/>
                        <a:gd name="connsiteY1" fmla="*/ 73758 h 390141"/>
                        <a:gd name="connsiteX2" fmla="*/ 557961 w 570086"/>
                        <a:gd name="connsiteY2" fmla="*/ 70708 h 390141"/>
                        <a:gd name="connsiteX3" fmla="*/ 426906 w 570086"/>
                        <a:gd name="connsiteY3" fmla="*/ 72718 h 390141"/>
                        <a:gd name="connsiteX4" fmla="*/ 418180 w 570086"/>
                        <a:gd name="connsiteY4" fmla="*/ 74370 h 390141"/>
                        <a:gd name="connsiteX5" fmla="*/ 393526 w 570086"/>
                        <a:gd name="connsiteY5" fmla="*/ 106642 h 390141"/>
                        <a:gd name="connsiteX6" fmla="*/ 366939 w 570086"/>
                        <a:gd name="connsiteY6" fmla="*/ 206037 h 390141"/>
                        <a:gd name="connsiteX7" fmla="*/ 305143 w 570086"/>
                        <a:gd name="connsiteY7" fmla="*/ 80126 h 390141"/>
                        <a:gd name="connsiteX8" fmla="*/ 267898 w 570086"/>
                        <a:gd name="connsiteY8" fmla="*/ 63525 h 390141"/>
                        <a:gd name="connsiteX9" fmla="*/ 246630 w 570086"/>
                        <a:gd name="connsiteY9" fmla="*/ 60146 h 390141"/>
                        <a:gd name="connsiteX10" fmla="*/ 241656 w 570086"/>
                        <a:gd name="connsiteY10" fmla="*/ 40514 h 390141"/>
                        <a:gd name="connsiteX11" fmla="*/ 238835 w 570086"/>
                        <a:gd name="connsiteY11" fmla="*/ 39750 h 390141"/>
                        <a:gd name="connsiteX12" fmla="*/ 257736 w 570086"/>
                        <a:gd name="connsiteY12" fmla="*/ 81869 h 390141"/>
                        <a:gd name="connsiteX13" fmla="*/ 221412 w 570086"/>
                        <a:gd name="connsiteY13" fmla="*/ 90881 h 390141"/>
                        <a:gd name="connsiteX14" fmla="*/ 149367 w 570086"/>
                        <a:gd name="connsiteY14" fmla="*/ 68150 h 390141"/>
                        <a:gd name="connsiteX15" fmla="*/ 146867 w 570086"/>
                        <a:gd name="connsiteY15" fmla="*/ 58648 h 390141"/>
                        <a:gd name="connsiteX16" fmla="*/ 161842 w 570086"/>
                        <a:gd name="connsiteY16" fmla="*/ 20640 h 390141"/>
                        <a:gd name="connsiteX17" fmla="*/ 155838 w 570086"/>
                        <a:gd name="connsiteY17" fmla="*/ 573 h 390141"/>
                        <a:gd name="connsiteX18" fmla="*/ 152556 w 570086"/>
                        <a:gd name="connsiteY18" fmla="*/ 1932 h 390141"/>
                        <a:gd name="connsiteX19" fmla="*/ 154488 w 570086"/>
                        <a:gd name="connsiteY19" fmla="*/ 11714 h 390141"/>
                        <a:gd name="connsiteX20" fmla="*/ 144815 w 570086"/>
                        <a:gd name="connsiteY20" fmla="*/ 51868 h 390141"/>
                        <a:gd name="connsiteX21" fmla="*/ 141933 w 570086"/>
                        <a:gd name="connsiteY21" fmla="*/ 43612 h 390141"/>
                        <a:gd name="connsiteX22" fmla="*/ 138837 w 570086"/>
                        <a:gd name="connsiteY22" fmla="*/ 42875 h 390141"/>
                        <a:gd name="connsiteX23" fmla="*/ 48319 w 570086"/>
                        <a:gd name="connsiteY23" fmla="*/ 76235 h 390141"/>
                        <a:gd name="connsiteX24" fmla="*/ 0 w 570086"/>
                        <a:gd name="connsiteY24" fmla="*/ 248897 h 390141"/>
                        <a:gd name="connsiteX25" fmla="*/ 13847 w 570086"/>
                        <a:gd name="connsiteY25" fmla="*/ 340996 h 390141"/>
                        <a:gd name="connsiteX26" fmla="*/ 43584 w 570086"/>
                        <a:gd name="connsiteY26" fmla="*/ 358042 h 390141"/>
                        <a:gd name="connsiteX27" fmla="*/ 39584 w 570086"/>
                        <a:gd name="connsiteY27" fmla="*/ 378727 h 390141"/>
                        <a:gd name="connsiteX28" fmla="*/ 39613 w 570086"/>
                        <a:gd name="connsiteY28" fmla="*/ 388175 h 390141"/>
                        <a:gd name="connsiteX29" fmla="*/ 46586 w 570086"/>
                        <a:gd name="connsiteY29" fmla="*/ 388175 h 390141"/>
                        <a:gd name="connsiteX30" fmla="*/ 48316 w 570086"/>
                        <a:gd name="connsiteY30" fmla="*/ 379423 h 390141"/>
                        <a:gd name="connsiteX31" fmla="*/ 50306 w 570086"/>
                        <a:gd name="connsiteY31" fmla="*/ 358171 h 390141"/>
                        <a:gd name="connsiteX32" fmla="*/ 117601 w 570086"/>
                        <a:gd name="connsiteY32" fmla="*/ 343148 h 390141"/>
                        <a:gd name="connsiteX33" fmla="*/ 168561 w 570086"/>
                        <a:gd name="connsiteY33" fmla="*/ 321232 h 390141"/>
                        <a:gd name="connsiteX34" fmla="*/ 171424 w 570086"/>
                        <a:gd name="connsiteY34" fmla="*/ 380496 h 390141"/>
                        <a:gd name="connsiteX35" fmla="*/ 177577 w 570086"/>
                        <a:gd name="connsiteY35" fmla="*/ 380496 h 390141"/>
                        <a:gd name="connsiteX36" fmla="*/ 172410 w 570086"/>
                        <a:gd name="connsiteY36" fmla="*/ 319190 h 390141"/>
                        <a:gd name="connsiteX37" fmla="*/ 192754 w 570086"/>
                        <a:gd name="connsiteY37" fmla="*/ 307742 h 390141"/>
                        <a:gd name="connsiteX38" fmla="*/ 193930 w 570086"/>
                        <a:gd name="connsiteY38" fmla="*/ 306370 h 390141"/>
                        <a:gd name="connsiteX39" fmla="*/ 226108 w 570086"/>
                        <a:gd name="connsiteY39" fmla="*/ 303390 h 390141"/>
                        <a:gd name="connsiteX40" fmla="*/ 283314 w 570086"/>
                        <a:gd name="connsiteY40" fmla="*/ 298388 h 390141"/>
                        <a:gd name="connsiteX41" fmla="*/ 283005 w 570086"/>
                        <a:gd name="connsiteY41" fmla="*/ 314976 h 390141"/>
                        <a:gd name="connsiteX42" fmla="*/ 282383 w 570086"/>
                        <a:gd name="connsiteY42" fmla="*/ 333832 h 390141"/>
                        <a:gd name="connsiteX43" fmla="*/ 281968 w 570086"/>
                        <a:gd name="connsiteY43" fmla="*/ 352189 h 390141"/>
                        <a:gd name="connsiteX44" fmla="*/ 282296 w 570086"/>
                        <a:gd name="connsiteY44" fmla="*/ 371058 h 390141"/>
                        <a:gd name="connsiteX45" fmla="*/ 288230 w 570086"/>
                        <a:gd name="connsiteY45" fmla="*/ 371058 h 390141"/>
                        <a:gd name="connsiteX46" fmla="*/ 288864 w 570086"/>
                        <a:gd name="connsiteY46" fmla="*/ 352688 h 390141"/>
                        <a:gd name="connsiteX47" fmla="*/ 289276 w 570086"/>
                        <a:gd name="connsiteY47" fmla="*/ 315476 h 390141"/>
                        <a:gd name="connsiteX48" fmla="*/ 289206 w 570086"/>
                        <a:gd name="connsiteY48" fmla="*/ 297960 h 390141"/>
                        <a:gd name="connsiteX49" fmla="*/ 328673 w 570086"/>
                        <a:gd name="connsiteY49" fmla="*/ 294935 h 390141"/>
                        <a:gd name="connsiteX50" fmla="*/ 327046 w 570086"/>
                        <a:gd name="connsiteY50" fmla="*/ 311997 h 390141"/>
                        <a:gd name="connsiteX51" fmla="*/ 327407 w 570086"/>
                        <a:gd name="connsiteY51" fmla="*/ 330557 h 390141"/>
                        <a:gd name="connsiteX52" fmla="*/ 329221 w 570086"/>
                        <a:gd name="connsiteY52" fmla="*/ 358454 h 390141"/>
                        <a:gd name="connsiteX53" fmla="*/ 331276 w 570086"/>
                        <a:gd name="connsiteY53" fmla="*/ 367660 h 390141"/>
                        <a:gd name="connsiteX54" fmla="*/ 338130 w 570086"/>
                        <a:gd name="connsiteY54" fmla="*/ 366764 h 390141"/>
                        <a:gd name="connsiteX55" fmla="*/ 338414 w 570086"/>
                        <a:gd name="connsiteY55" fmla="*/ 357994 h 390141"/>
                        <a:gd name="connsiteX56" fmla="*/ 337708 w 570086"/>
                        <a:gd name="connsiteY56" fmla="*/ 349120 h 390141"/>
                        <a:gd name="connsiteX57" fmla="*/ 336429 w 570086"/>
                        <a:gd name="connsiteY57" fmla="*/ 323364 h 390141"/>
                        <a:gd name="connsiteX58" fmla="*/ 357002 w 570086"/>
                        <a:gd name="connsiteY58" fmla="*/ 325870 h 390141"/>
                        <a:gd name="connsiteX59" fmla="*/ 418895 w 570086"/>
                        <a:gd name="connsiteY59" fmla="*/ 311340 h 390141"/>
                        <a:gd name="connsiteX60" fmla="*/ 434952 w 570086"/>
                        <a:gd name="connsiteY60" fmla="*/ 312345 h 390141"/>
                        <a:gd name="connsiteX61" fmla="*/ 452803 w 570086"/>
                        <a:gd name="connsiteY61" fmla="*/ 311237 h 390141"/>
                        <a:gd name="connsiteX62" fmla="*/ 504910 w 570086"/>
                        <a:gd name="connsiteY62" fmla="*/ 260953 h 390141"/>
                        <a:gd name="connsiteX63" fmla="*/ 514512 w 570086"/>
                        <a:gd name="connsiteY63" fmla="*/ 252105 h 390141"/>
                        <a:gd name="connsiteX64" fmla="*/ 529090 w 570086"/>
                        <a:gd name="connsiteY64" fmla="*/ 224565 h 390141"/>
                        <a:gd name="connsiteX65" fmla="*/ 542577 w 570086"/>
                        <a:gd name="connsiteY65" fmla="*/ 189020 h 390141"/>
                        <a:gd name="connsiteX66" fmla="*/ 568339 w 570086"/>
                        <a:gd name="connsiteY66" fmla="*/ 98554 h 390141"/>
                        <a:gd name="connsiteX67" fmla="*/ 569688 w 570086"/>
                        <a:gd name="connsiteY67" fmla="*/ 80007 h 390141"/>
                        <a:gd name="connsiteX68" fmla="*/ 274521 w 570086"/>
                        <a:gd name="connsiteY68" fmla="*/ 75243 h 390141"/>
                        <a:gd name="connsiteX69" fmla="*/ 293734 w 570086"/>
                        <a:gd name="connsiteY69" fmla="*/ 84909 h 390141"/>
                        <a:gd name="connsiteX70" fmla="*/ 356848 w 570086"/>
                        <a:gd name="connsiteY70" fmla="*/ 200494 h 390141"/>
                        <a:gd name="connsiteX71" fmla="*/ 362787 w 570086"/>
                        <a:gd name="connsiteY71" fmla="*/ 222519 h 390141"/>
                        <a:gd name="connsiteX72" fmla="*/ 358938 w 570086"/>
                        <a:gd name="connsiteY72" fmla="*/ 237571 h 390141"/>
                        <a:gd name="connsiteX73" fmla="*/ 343532 w 570086"/>
                        <a:gd name="connsiteY73" fmla="*/ 227077 h 390141"/>
                        <a:gd name="connsiteX74" fmla="*/ 333105 w 570086"/>
                        <a:gd name="connsiteY74" fmla="*/ 153405 h 390141"/>
                        <a:gd name="connsiteX75" fmla="*/ 331482 w 570086"/>
                        <a:gd name="connsiteY75" fmla="*/ 153853 h 390141"/>
                        <a:gd name="connsiteX76" fmla="*/ 337876 w 570086"/>
                        <a:gd name="connsiteY76" fmla="*/ 224052 h 390141"/>
                        <a:gd name="connsiteX77" fmla="*/ 289943 w 570086"/>
                        <a:gd name="connsiteY77" fmla="*/ 217143 h 390141"/>
                        <a:gd name="connsiteX78" fmla="*/ 267280 w 570086"/>
                        <a:gd name="connsiteY78" fmla="*/ 69964 h 390141"/>
                        <a:gd name="connsiteX79" fmla="*/ 274521 w 570086"/>
                        <a:gd name="connsiteY79" fmla="*/ 75243 h 390141"/>
                        <a:gd name="connsiteX80" fmla="*/ 254512 w 570086"/>
                        <a:gd name="connsiteY80" fmla="*/ 71191 h 390141"/>
                        <a:gd name="connsiteX81" fmla="*/ 249474 w 570086"/>
                        <a:gd name="connsiteY81" fmla="*/ 64971 h 390141"/>
                        <a:gd name="connsiteX82" fmla="*/ 260480 w 570086"/>
                        <a:gd name="connsiteY82" fmla="*/ 65847 h 390141"/>
                        <a:gd name="connsiteX83" fmla="*/ 262741 w 570086"/>
                        <a:gd name="connsiteY83" fmla="*/ 77086 h 390141"/>
                        <a:gd name="connsiteX84" fmla="*/ 261955 w 570086"/>
                        <a:gd name="connsiteY84" fmla="*/ 77401 h 390141"/>
                        <a:gd name="connsiteX85" fmla="*/ 254512 w 570086"/>
                        <a:gd name="connsiteY85" fmla="*/ 71191 h 390141"/>
                        <a:gd name="connsiteX86" fmla="*/ 162106 w 570086"/>
                        <a:gd name="connsiteY86" fmla="*/ 81824 h 390141"/>
                        <a:gd name="connsiteX87" fmla="*/ 264751 w 570086"/>
                        <a:gd name="connsiteY87" fmla="*/ 85512 h 390141"/>
                        <a:gd name="connsiteX88" fmla="*/ 281243 w 570086"/>
                        <a:gd name="connsiteY88" fmla="*/ 185397 h 390141"/>
                        <a:gd name="connsiteX89" fmla="*/ 283079 w 570086"/>
                        <a:gd name="connsiteY89" fmla="*/ 220123 h 390141"/>
                        <a:gd name="connsiteX90" fmla="*/ 168803 w 570086"/>
                        <a:gd name="connsiteY90" fmla="*/ 258440 h 390141"/>
                        <a:gd name="connsiteX91" fmla="*/ 151232 w 570086"/>
                        <a:gd name="connsiteY91" fmla="*/ 76261 h 390141"/>
                        <a:gd name="connsiteX92" fmla="*/ 162106 w 570086"/>
                        <a:gd name="connsiteY92" fmla="*/ 81824 h 390141"/>
                        <a:gd name="connsiteX93" fmla="*/ 12981 w 570086"/>
                        <a:gd name="connsiteY93" fmla="*/ 194032 h 390141"/>
                        <a:gd name="connsiteX94" fmla="*/ 46947 w 570086"/>
                        <a:gd name="connsiteY94" fmla="*/ 89429 h 390141"/>
                        <a:gd name="connsiteX95" fmla="*/ 113098 w 570086"/>
                        <a:gd name="connsiteY95" fmla="*/ 59238 h 390141"/>
                        <a:gd name="connsiteX96" fmla="*/ 138901 w 570086"/>
                        <a:gd name="connsiteY96" fmla="*/ 47574 h 390141"/>
                        <a:gd name="connsiteX97" fmla="*/ 154005 w 570086"/>
                        <a:gd name="connsiteY97" fmla="*/ 127811 h 390141"/>
                        <a:gd name="connsiteX98" fmla="*/ 160843 w 570086"/>
                        <a:gd name="connsiteY98" fmla="*/ 210795 h 390141"/>
                        <a:gd name="connsiteX99" fmla="*/ 161732 w 570086"/>
                        <a:gd name="connsiteY99" fmla="*/ 258460 h 390141"/>
                        <a:gd name="connsiteX100" fmla="*/ 162464 w 570086"/>
                        <a:gd name="connsiteY100" fmla="*/ 260595 h 390141"/>
                        <a:gd name="connsiteX101" fmla="*/ 105824 w 570086"/>
                        <a:gd name="connsiteY101" fmla="*/ 271241 h 390141"/>
                        <a:gd name="connsiteX102" fmla="*/ 87097 w 570086"/>
                        <a:gd name="connsiteY102" fmla="*/ 267553 h 390141"/>
                        <a:gd name="connsiteX103" fmla="*/ 86817 w 570086"/>
                        <a:gd name="connsiteY103" fmla="*/ 258395 h 390141"/>
                        <a:gd name="connsiteX104" fmla="*/ 86453 w 570086"/>
                        <a:gd name="connsiteY104" fmla="*/ 247827 h 390141"/>
                        <a:gd name="connsiteX105" fmla="*/ 86769 w 570086"/>
                        <a:gd name="connsiteY105" fmla="*/ 187735 h 390141"/>
                        <a:gd name="connsiteX106" fmla="*/ 83570 w 570086"/>
                        <a:gd name="connsiteY106" fmla="*/ 186853 h 390141"/>
                        <a:gd name="connsiteX107" fmla="*/ 80510 w 570086"/>
                        <a:gd name="connsiteY107" fmla="*/ 227067 h 390141"/>
                        <a:gd name="connsiteX108" fmla="*/ 80987 w 570086"/>
                        <a:gd name="connsiteY108" fmla="*/ 262309 h 390141"/>
                        <a:gd name="connsiteX109" fmla="*/ 43094 w 570086"/>
                        <a:gd name="connsiteY109" fmla="*/ 261732 h 390141"/>
                        <a:gd name="connsiteX110" fmla="*/ 9283 w 570086"/>
                        <a:gd name="connsiteY110" fmla="*/ 269295 h 390141"/>
                        <a:gd name="connsiteX111" fmla="*/ 12981 w 570086"/>
                        <a:gd name="connsiteY111" fmla="*/ 194032 h 390141"/>
                        <a:gd name="connsiteX112" fmla="*/ 17432 w 570086"/>
                        <a:gd name="connsiteY112" fmla="*/ 327181 h 390141"/>
                        <a:gd name="connsiteX113" fmla="*/ 12668 w 570086"/>
                        <a:gd name="connsiteY113" fmla="*/ 306586 h 390141"/>
                        <a:gd name="connsiteX114" fmla="*/ 9589 w 570086"/>
                        <a:gd name="connsiteY114" fmla="*/ 276530 h 390141"/>
                        <a:gd name="connsiteX115" fmla="*/ 54094 w 570086"/>
                        <a:gd name="connsiteY115" fmla="*/ 266841 h 390141"/>
                        <a:gd name="connsiteX116" fmla="*/ 78062 w 570086"/>
                        <a:gd name="connsiteY116" fmla="*/ 268017 h 390141"/>
                        <a:gd name="connsiteX117" fmla="*/ 61380 w 570086"/>
                        <a:gd name="connsiteY117" fmla="*/ 278762 h 390141"/>
                        <a:gd name="connsiteX118" fmla="*/ 42808 w 570086"/>
                        <a:gd name="connsiteY118" fmla="*/ 295206 h 390141"/>
                        <a:gd name="connsiteX119" fmla="*/ 17432 w 570086"/>
                        <a:gd name="connsiteY119" fmla="*/ 327181 h 390141"/>
                        <a:gd name="connsiteX120" fmla="*/ 130044 w 570086"/>
                        <a:gd name="connsiteY120" fmla="*/ 328647 h 390141"/>
                        <a:gd name="connsiteX121" fmla="*/ 30703 w 570086"/>
                        <a:gd name="connsiteY121" fmla="*/ 345712 h 390141"/>
                        <a:gd name="connsiteX122" fmla="*/ 19677 w 570086"/>
                        <a:gd name="connsiteY122" fmla="*/ 332625 h 390141"/>
                        <a:gd name="connsiteX123" fmla="*/ 47472 w 570086"/>
                        <a:gd name="connsiteY123" fmla="*/ 298063 h 390141"/>
                        <a:gd name="connsiteX124" fmla="*/ 66199 w 570086"/>
                        <a:gd name="connsiteY124" fmla="*/ 281973 h 390141"/>
                        <a:gd name="connsiteX125" fmla="*/ 76207 w 570086"/>
                        <a:gd name="connsiteY125" fmla="*/ 275812 h 390141"/>
                        <a:gd name="connsiteX126" fmla="*/ 84324 w 570086"/>
                        <a:gd name="connsiteY126" fmla="*/ 269759 h 390141"/>
                        <a:gd name="connsiteX127" fmla="*/ 86749 w 570086"/>
                        <a:gd name="connsiteY127" fmla="*/ 268783 h 390141"/>
                        <a:gd name="connsiteX128" fmla="*/ 128404 w 570086"/>
                        <a:gd name="connsiteY128" fmla="*/ 276259 h 390141"/>
                        <a:gd name="connsiteX129" fmla="*/ 158669 w 570086"/>
                        <a:gd name="connsiteY129" fmla="*/ 267182 h 390141"/>
                        <a:gd name="connsiteX130" fmla="*/ 253168 w 570086"/>
                        <a:gd name="connsiteY130" fmla="*/ 238158 h 390141"/>
                        <a:gd name="connsiteX131" fmla="*/ 280019 w 570086"/>
                        <a:gd name="connsiteY131" fmla="*/ 227444 h 390141"/>
                        <a:gd name="connsiteX132" fmla="*/ 358191 w 570086"/>
                        <a:gd name="connsiteY132" fmla="*/ 240444 h 390141"/>
                        <a:gd name="connsiteX133" fmla="*/ 355543 w 570086"/>
                        <a:gd name="connsiteY133" fmla="*/ 250501 h 390141"/>
                        <a:gd name="connsiteX134" fmla="*/ 322814 w 570086"/>
                        <a:gd name="connsiteY134" fmla="*/ 229892 h 390141"/>
                        <a:gd name="connsiteX135" fmla="*/ 304844 w 570086"/>
                        <a:gd name="connsiteY135" fmla="*/ 231425 h 390141"/>
                        <a:gd name="connsiteX136" fmla="*/ 304844 w 570086"/>
                        <a:gd name="connsiteY136" fmla="*/ 233503 h 390141"/>
                        <a:gd name="connsiteX137" fmla="*/ 321142 w 570086"/>
                        <a:gd name="connsiteY137" fmla="*/ 234386 h 390141"/>
                        <a:gd name="connsiteX138" fmla="*/ 353978 w 570086"/>
                        <a:gd name="connsiteY138" fmla="*/ 256366 h 390141"/>
                        <a:gd name="connsiteX139" fmla="*/ 352225 w 570086"/>
                        <a:gd name="connsiteY139" fmla="*/ 262918 h 390141"/>
                        <a:gd name="connsiteX140" fmla="*/ 310941 w 570086"/>
                        <a:gd name="connsiteY140" fmla="*/ 246606 h 390141"/>
                        <a:gd name="connsiteX141" fmla="*/ 286136 w 570086"/>
                        <a:gd name="connsiteY141" fmla="*/ 248027 h 390141"/>
                        <a:gd name="connsiteX142" fmla="*/ 286242 w 570086"/>
                        <a:gd name="connsiteY142" fmla="*/ 248803 h 390141"/>
                        <a:gd name="connsiteX143" fmla="*/ 337660 w 570086"/>
                        <a:gd name="connsiteY143" fmla="*/ 268915 h 390141"/>
                        <a:gd name="connsiteX144" fmla="*/ 325027 w 570086"/>
                        <a:gd name="connsiteY144" fmla="*/ 264290 h 390141"/>
                        <a:gd name="connsiteX145" fmla="*/ 287866 w 570086"/>
                        <a:gd name="connsiteY145" fmla="*/ 260837 h 390141"/>
                        <a:gd name="connsiteX146" fmla="*/ 267338 w 570086"/>
                        <a:gd name="connsiteY146" fmla="*/ 271402 h 390141"/>
                        <a:gd name="connsiteX147" fmla="*/ 241357 w 570086"/>
                        <a:gd name="connsiteY147" fmla="*/ 273054 h 390141"/>
                        <a:gd name="connsiteX148" fmla="*/ 240526 w 570086"/>
                        <a:gd name="connsiteY148" fmla="*/ 275029 h 390141"/>
                        <a:gd name="connsiteX149" fmla="*/ 243779 w 570086"/>
                        <a:gd name="connsiteY149" fmla="*/ 276820 h 390141"/>
                        <a:gd name="connsiteX150" fmla="*/ 229468 w 570086"/>
                        <a:gd name="connsiteY150" fmla="*/ 285120 h 390141"/>
                        <a:gd name="connsiteX151" fmla="*/ 184154 w 570086"/>
                        <a:gd name="connsiteY151" fmla="*/ 292036 h 390141"/>
                        <a:gd name="connsiteX152" fmla="*/ 183871 w 570086"/>
                        <a:gd name="connsiteY152" fmla="*/ 296781 h 390141"/>
                        <a:gd name="connsiteX153" fmla="*/ 188329 w 570086"/>
                        <a:gd name="connsiteY153" fmla="*/ 304131 h 390141"/>
                        <a:gd name="connsiteX154" fmla="*/ 130044 w 570086"/>
                        <a:gd name="connsiteY154" fmla="*/ 328647 h 390141"/>
                        <a:gd name="connsiteX155" fmla="*/ 345023 w 570086"/>
                        <a:gd name="connsiteY155" fmla="*/ 270210 h 390141"/>
                        <a:gd name="connsiteX156" fmla="*/ 323935 w 570086"/>
                        <a:gd name="connsiteY156" fmla="*/ 251335 h 390141"/>
                        <a:gd name="connsiteX157" fmla="*/ 341596 w 570086"/>
                        <a:gd name="connsiteY157" fmla="*/ 260454 h 390141"/>
                        <a:gd name="connsiteX158" fmla="*/ 350280 w 570086"/>
                        <a:gd name="connsiteY158" fmla="*/ 268464 h 390141"/>
                        <a:gd name="connsiteX159" fmla="*/ 347848 w 570086"/>
                        <a:gd name="connsiteY159" fmla="*/ 272906 h 390141"/>
                        <a:gd name="connsiteX160" fmla="*/ 344614 w 570086"/>
                        <a:gd name="connsiteY160" fmla="*/ 273270 h 390141"/>
                        <a:gd name="connsiteX161" fmla="*/ 344827 w 570086"/>
                        <a:gd name="connsiteY161" fmla="*/ 272793 h 390141"/>
                        <a:gd name="connsiteX162" fmla="*/ 345023 w 570086"/>
                        <a:gd name="connsiteY162" fmla="*/ 270210 h 390141"/>
                        <a:gd name="connsiteX163" fmla="*/ 283859 w 570086"/>
                        <a:gd name="connsiteY163" fmla="*/ 279410 h 390141"/>
                        <a:gd name="connsiteX164" fmla="*/ 266545 w 570086"/>
                        <a:gd name="connsiteY164" fmla="*/ 280865 h 390141"/>
                        <a:gd name="connsiteX165" fmla="*/ 240113 w 570086"/>
                        <a:gd name="connsiteY165" fmla="*/ 283774 h 390141"/>
                        <a:gd name="connsiteX166" fmla="*/ 248031 w 570086"/>
                        <a:gd name="connsiteY166" fmla="*/ 278324 h 390141"/>
                        <a:gd name="connsiteX167" fmla="*/ 269651 w 570086"/>
                        <a:gd name="connsiteY167" fmla="*/ 275338 h 390141"/>
                        <a:gd name="connsiteX168" fmla="*/ 273496 w 570086"/>
                        <a:gd name="connsiteY168" fmla="*/ 273592 h 390141"/>
                        <a:gd name="connsiteX169" fmla="*/ 275110 w 570086"/>
                        <a:gd name="connsiteY169" fmla="*/ 272797 h 390141"/>
                        <a:gd name="connsiteX170" fmla="*/ 283888 w 570086"/>
                        <a:gd name="connsiteY170" fmla="*/ 275531 h 390141"/>
                        <a:gd name="connsiteX171" fmla="*/ 283849 w 570086"/>
                        <a:gd name="connsiteY171" fmla="*/ 275998 h 390141"/>
                        <a:gd name="connsiteX172" fmla="*/ 283849 w 570086"/>
                        <a:gd name="connsiteY172" fmla="*/ 279281 h 390141"/>
                        <a:gd name="connsiteX173" fmla="*/ 283859 w 570086"/>
                        <a:gd name="connsiteY173" fmla="*/ 279410 h 390141"/>
                        <a:gd name="connsiteX174" fmla="*/ 279372 w 570086"/>
                        <a:gd name="connsiteY174" fmla="*/ 270584 h 390141"/>
                        <a:gd name="connsiteX175" fmla="*/ 313434 w 570086"/>
                        <a:gd name="connsiteY175" fmla="*/ 264515 h 390141"/>
                        <a:gd name="connsiteX176" fmla="*/ 279372 w 570086"/>
                        <a:gd name="connsiteY176" fmla="*/ 270584 h 390141"/>
                        <a:gd name="connsiteX177" fmla="*/ 289956 w 570086"/>
                        <a:gd name="connsiteY177" fmla="*/ 276182 h 390141"/>
                        <a:gd name="connsiteX178" fmla="*/ 301262 w 570086"/>
                        <a:gd name="connsiteY178" fmla="*/ 275022 h 390141"/>
                        <a:gd name="connsiteX179" fmla="*/ 313376 w 570086"/>
                        <a:gd name="connsiteY179" fmla="*/ 269891 h 390141"/>
                        <a:gd name="connsiteX180" fmla="*/ 320234 w 570086"/>
                        <a:gd name="connsiteY180" fmla="*/ 267398 h 390141"/>
                        <a:gd name="connsiteX181" fmla="*/ 337251 w 570086"/>
                        <a:gd name="connsiteY181" fmla="*/ 274095 h 390141"/>
                        <a:gd name="connsiteX182" fmla="*/ 289959 w 570086"/>
                        <a:gd name="connsiteY182" fmla="*/ 278904 h 390141"/>
                        <a:gd name="connsiteX183" fmla="*/ 289956 w 570086"/>
                        <a:gd name="connsiteY183" fmla="*/ 276182 h 390141"/>
                        <a:gd name="connsiteX184" fmla="*/ 292874 w 570086"/>
                        <a:gd name="connsiteY184" fmla="*/ 292613 h 390141"/>
                        <a:gd name="connsiteX185" fmla="*/ 207239 w 570086"/>
                        <a:gd name="connsiteY185" fmla="*/ 300714 h 390141"/>
                        <a:gd name="connsiteX186" fmla="*/ 197773 w 570086"/>
                        <a:gd name="connsiteY186" fmla="*/ 301477 h 390141"/>
                        <a:gd name="connsiteX187" fmla="*/ 192725 w 570086"/>
                        <a:gd name="connsiteY187" fmla="*/ 301342 h 390141"/>
                        <a:gd name="connsiteX188" fmla="*/ 188912 w 570086"/>
                        <a:gd name="connsiteY188" fmla="*/ 296317 h 390141"/>
                        <a:gd name="connsiteX189" fmla="*/ 227104 w 570086"/>
                        <a:gd name="connsiteY189" fmla="*/ 290409 h 390141"/>
                        <a:gd name="connsiteX190" fmla="*/ 229336 w 570086"/>
                        <a:gd name="connsiteY190" fmla="*/ 290113 h 390141"/>
                        <a:gd name="connsiteX191" fmla="*/ 348360 w 570086"/>
                        <a:gd name="connsiteY191" fmla="*/ 276697 h 390141"/>
                        <a:gd name="connsiteX192" fmla="*/ 351472 w 570086"/>
                        <a:gd name="connsiteY192" fmla="*/ 277322 h 390141"/>
                        <a:gd name="connsiteX193" fmla="*/ 351220 w 570086"/>
                        <a:gd name="connsiteY193" fmla="*/ 286754 h 390141"/>
                        <a:gd name="connsiteX194" fmla="*/ 350750 w 570086"/>
                        <a:gd name="connsiteY194" fmla="*/ 287243 h 390141"/>
                        <a:gd name="connsiteX195" fmla="*/ 292874 w 570086"/>
                        <a:gd name="connsiteY195" fmla="*/ 292613 h 390141"/>
                        <a:gd name="connsiteX196" fmla="*/ 498506 w 570086"/>
                        <a:gd name="connsiteY196" fmla="*/ 268017 h 390141"/>
                        <a:gd name="connsiteX197" fmla="*/ 483538 w 570086"/>
                        <a:gd name="connsiteY197" fmla="*/ 296797 h 390141"/>
                        <a:gd name="connsiteX198" fmla="*/ 427360 w 570086"/>
                        <a:gd name="connsiteY198" fmla="*/ 306225 h 390141"/>
                        <a:gd name="connsiteX199" fmla="*/ 415258 w 570086"/>
                        <a:gd name="connsiteY199" fmla="*/ 307075 h 390141"/>
                        <a:gd name="connsiteX200" fmla="*/ 356026 w 570086"/>
                        <a:gd name="connsiteY200" fmla="*/ 321338 h 390141"/>
                        <a:gd name="connsiteX201" fmla="*/ 336381 w 570086"/>
                        <a:gd name="connsiteY201" fmla="*/ 321512 h 390141"/>
                        <a:gd name="connsiteX202" fmla="*/ 335869 w 570086"/>
                        <a:gd name="connsiteY202" fmla="*/ 303587 h 390141"/>
                        <a:gd name="connsiteX203" fmla="*/ 334812 w 570086"/>
                        <a:gd name="connsiteY203" fmla="*/ 294346 h 390141"/>
                        <a:gd name="connsiteX204" fmla="*/ 351813 w 570086"/>
                        <a:gd name="connsiteY204" fmla="*/ 291975 h 390141"/>
                        <a:gd name="connsiteX205" fmla="*/ 354661 w 570086"/>
                        <a:gd name="connsiteY205" fmla="*/ 291804 h 390141"/>
                        <a:gd name="connsiteX206" fmla="*/ 362681 w 570086"/>
                        <a:gd name="connsiteY206" fmla="*/ 290071 h 390141"/>
                        <a:gd name="connsiteX207" fmla="*/ 418737 w 570086"/>
                        <a:gd name="connsiteY207" fmla="*/ 281957 h 390141"/>
                        <a:gd name="connsiteX208" fmla="*/ 418009 w 570086"/>
                        <a:gd name="connsiteY208" fmla="*/ 287095 h 390141"/>
                        <a:gd name="connsiteX209" fmla="*/ 420782 w 570086"/>
                        <a:gd name="connsiteY209" fmla="*/ 287826 h 390141"/>
                        <a:gd name="connsiteX210" fmla="*/ 425569 w 570086"/>
                        <a:gd name="connsiteY210" fmla="*/ 281684 h 390141"/>
                        <a:gd name="connsiteX211" fmla="*/ 445716 w 570086"/>
                        <a:gd name="connsiteY211" fmla="*/ 272294 h 390141"/>
                        <a:gd name="connsiteX212" fmla="*/ 459377 w 570086"/>
                        <a:gd name="connsiteY212" fmla="*/ 245872 h 390141"/>
                        <a:gd name="connsiteX213" fmla="*/ 460794 w 570086"/>
                        <a:gd name="connsiteY213" fmla="*/ 267244 h 390141"/>
                        <a:gd name="connsiteX214" fmla="*/ 450619 w 570086"/>
                        <a:gd name="connsiteY214" fmla="*/ 286193 h 390141"/>
                        <a:gd name="connsiteX215" fmla="*/ 450377 w 570086"/>
                        <a:gd name="connsiteY215" fmla="*/ 288039 h 390141"/>
                        <a:gd name="connsiteX216" fmla="*/ 464015 w 570086"/>
                        <a:gd name="connsiteY216" fmla="*/ 276659 h 390141"/>
                        <a:gd name="connsiteX217" fmla="*/ 465568 w 570086"/>
                        <a:gd name="connsiteY217" fmla="*/ 248626 h 390141"/>
                        <a:gd name="connsiteX218" fmla="*/ 468164 w 570086"/>
                        <a:gd name="connsiteY218" fmla="*/ 230508 h 390141"/>
                        <a:gd name="connsiteX219" fmla="*/ 471366 w 570086"/>
                        <a:gd name="connsiteY219" fmla="*/ 240013 h 390141"/>
                        <a:gd name="connsiteX220" fmla="*/ 474071 w 570086"/>
                        <a:gd name="connsiteY220" fmla="*/ 257149 h 390141"/>
                        <a:gd name="connsiteX221" fmla="*/ 474384 w 570086"/>
                        <a:gd name="connsiteY221" fmla="*/ 278289 h 390141"/>
                        <a:gd name="connsiteX222" fmla="*/ 473740 w 570086"/>
                        <a:gd name="connsiteY222" fmla="*/ 285604 h 390141"/>
                        <a:gd name="connsiteX223" fmla="*/ 476793 w 570086"/>
                        <a:gd name="connsiteY223" fmla="*/ 286409 h 390141"/>
                        <a:gd name="connsiteX224" fmla="*/ 474677 w 570086"/>
                        <a:gd name="connsiteY224" fmla="*/ 233242 h 390141"/>
                        <a:gd name="connsiteX225" fmla="*/ 480726 w 570086"/>
                        <a:gd name="connsiteY225" fmla="*/ 221237 h 390141"/>
                        <a:gd name="connsiteX226" fmla="*/ 485841 w 570086"/>
                        <a:gd name="connsiteY226" fmla="*/ 235381 h 390141"/>
                        <a:gd name="connsiteX227" fmla="*/ 486894 w 570086"/>
                        <a:gd name="connsiteY227" fmla="*/ 265775 h 390141"/>
                        <a:gd name="connsiteX228" fmla="*/ 485397 w 570086"/>
                        <a:gd name="connsiteY228" fmla="*/ 279993 h 390141"/>
                        <a:gd name="connsiteX229" fmla="*/ 488937 w 570086"/>
                        <a:gd name="connsiteY229" fmla="*/ 280952 h 390141"/>
                        <a:gd name="connsiteX230" fmla="*/ 492312 w 570086"/>
                        <a:gd name="connsiteY230" fmla="*/ 268129 h 390141"/>
                        <a:gd name="connsiteX231" fmla="*/ 488879 w 570086"/>
                        <a:gd name="connsiteY231" fmla="*/ 225856 h 390141"/>
                        <a:gd name="connsiteX232" fmla="*/ 498506 w 570086"/>
                        <a:gd name="connsiteY232" fmla="*/ 268017 h 390141"/>
                        <a:gd name="connsiteX233" fmla="*/ 563585 w 570086"/>
                        <a:gd name="connsiteY233" fmla="*/ 89181 h 390141"/>
                        <a:gd name="connsiteX234" fmla="*/ 524053 w 570086"/>
                        <a:gd name="connsiteY234" fmla="*/ 220690 h 390141"/>
                        <a:gd name="connsiteX235" fmla="*/ 516866 w 570086"/>
                        <a:gd name="connsiteY235" fmla="*/ 237594 h 390141"/>
                        <a:gd name="connsiteX236" fmla="*/ 507029 w 570086"/>
                        <a:gd name="connsiteY236" fmla="*/ 251531 h 390141"/>
                        <a:gd name="connsiteX237" fmla="*/ 506359 w 570086"/>
                        <a:gd name="connsiteY237" fmla="*/ 252968 h 390141"/>
                        <a:gd name="connsiteX238" fmla="*/ 504907 w 570086"/>
                        <a:gd name="connsiteY238" fmla="*/ 253999 h 390141"/>
                        <a:gd name="connsiteX239" fmla="*/ 487271 w 570086"/>
                        <a:gd name="connsiteY239" fmla="*/ 222217 h 390141"/>
                        <a:gd name="connsiteX240" fmla="*/ 472619 w 570086"/>
                        <a:gd name="connsiteY240" fmla="*/ 228568 h 390141"/>
                        <a:gd name="connsiteX241" fmla="*/ 468828 w 570086"/>
                        <a:gd name="connsiteY241" fmla="*/ 225972 h 390141"/>
                        <a:gd name="connsiteX242" fmla="*/ 462328 w 570086"/>
                        <a:gd name="connsiteY242" fmla="*/ 239977 h 390141"/>
                        <a:gd name="connsiteX243" fmla="*/ 450825 w 570086"/>
                        <a:gd name="connsiteY243" fmla="*/ 255445 h 390141"/>
                        <a:gd name="connsiteX244" fmla="*/ 441165 w 570086"/>
                        <a:gd name="connsiteY244" fmla="*/ 268725 h 390141"/>
                        <a:gd name="connsiteX245" fmla="*/ 425907 w 570086"/>
                        <a:gd name="connsiteY245" fmla="*/ 274971 h 390141"/>
                        <a:gd name="connsiteX246" fmla="*/ 386588 w 570086"/>
                        <a:gd name="connsiteY246" fmla="*/ 280997 h 390141"/>
                        <a:gd name="connsiteX247" fmla="*/ 368192 w 570086"/>
                        <a:gd name="connsiteY247" fmla="*/ 283326 h 390141"/>
                        <a:gd name="connsiteX248" fmla="*/ 355836 w 570086"/>
                        <a:gd name="connsiteY248" fmla="*/ 284653 h 390141"/>
                        <a:gd name="connsiteX249" fmla="*/ 355543 w 570086"/>
                        <a:gd name="connsiteY249" fmla="*/ 273653 h 390141"/>
                        <a:gd name="connsiteX250" fmla="*/ 355169 w 570086"/>
                        <a:gd name="connsiteY250" fmla="*/ 272571 h 390141"/>
                        <a:gd name="connsiteX251" fmla="*/ 359321 w 570086"/>
                        <a:gd name="connsiteY251" fmla="*/ 260167 h 390141"/>
                        <a:gd name="connsiteX252" fmla="*/ 392231 w 570086"/>
                        <a:gd name="connsiteY252" fmla="*/ 132997 h 390141"/>
                        <a:gd name="connsiteX253" fmla="*/ 403002 w 570086"/>
                        <a:gd name="connsiteY253" fmla="*/ 97040 h 390141"/>
                        <a:gd name="connsiteX254" fmla="*/ 412024 w 570086"/>
                        <a:gd name="connsiteY254" fmla="*/ 83637 h 390141"/>
                        <a:gd name="connsiteX255" fmla="*/ 424429 w 570086"/>
                        <a:gd name="connsiteY255" fmla="*/ 78973 h 390141"/>
                        <a:gd name="connsiteX256" fmla="*/ 444199 w 570086"/>
                        <a:gd name="connsiteY256" fmla="*/ 78461 h 390141"/>
                        <a:gd name="connsiteX257" fmla="*/ 551799 w 570086"/>
                        <a:gd name="connsiteY257" fmla="*/ 76857 h 390141"/>
                        <a:gd name="connsiteX258" fmla="*/ 560012 w 570086"/>
                        <a:gd name="connsiteY258" fmla="*/ 76924 h 390141"/>
                        <a:gd name="connsiteX259" fmla="*/ 562956 w 570086"/>
                        <a:gd name="connsiteY259" fmla="*/ 78657 h 390141"/>
                        <a:gd name="connsiteX260" fmla="*/ 563585 w 570086"/>
                        <a:gd name="connsiteY260" fmla="*/ 89181 h 39014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  <a:cxn ang="0">
                          <a:pos x="connsiteX79" y="connsiteY79"/>
                        </a:cxn>
                        <a:cxn ang="0">
                          <a:pos x="connsiteX80" y="connsiteY80"/>
                        </a:cxn>
                        <a:cxn ang="0">
                          <a:pos x="connsiteX81" y="connsiteY81"/>
                        </a:cxn>
                        <a:cxn ang="0">
                          <a:pos x="connsiteX82" y="connsiteY82"/>
                        </a:cxn>
                        <a:cxn ang="0">
                          <a:pos x="connsiteX83" y="connsiteY83"/>
                        </a:cxn>
                        <a:cxn ang="0">
                          <a:pos x="connsiteX84" y="connsiteY84"/>
                        </a:cxn>
                        <a:cxn ang="0">
                          <a:pos x="connsiteX85" y="connsiteY85"/>
                        </a:cxn>
                        <a:cxn ang="0">
                          <a:pos x="connsiteX86" y="connsiteY86"/>
                        </a:cxn>
                        <a:cxn ang="0">
                          <a:pos x="connsiteX87" y="connsiteY87"/>
                        </a:cxn>
                        <a:cxn ang="0">
                          <a:pos x="connsiteX88" y="connsiteY88"/>
                        </a:cxn>
                        <a:cxn ang="0">
                          <a:pos x="connsiteX89" y="connsiteY89"/>
                        </a:cxn>
                        <a:cxn ang="0">
                          <a:pos x="connsiteX90" y="connsiteY90"/>
                        </a:cxn>
                        <a:cxn ang="0">
                          <a:pos x="connsiteX91" y="connsiteY91"/>
                        </a:cxn>
                        <a:cxn ang="0">
                          <a:pos x="connsiteX92" y="connsiteY92"/>
                        </a:cxn>
                        <a:cxn ang="0">
                          <a:pos x="connsiteX93" y="connsiteY93"/>
                        </a:cxn>
                        <a:cxn ang="0">
                          <a:pos x="connsiteX94" y="connsiteY94"/>
                        </a:cxn>
                        <a:cxn ang="0">
                          <a:pos x="connsiteX95" y="connsiteY95"/>
                        </a:cxn>
                        <a:cxn ang="0">
                          <a:pos x="connsiteX96" y="connsiteY96"/>
                        </a:cxn>
                        <a:cxn ang="0">
                          <a:pos x="connsiteX97" y="connsiteY97"/>
                        </a:cxn>
                        <a:cxn ang="0">
                          <a:pos x="connsiteX98" y="connsiteY98"/>
                        </a:cxn>
                        <a:cxn ang="0">
                          <a:pos x="connsiteX99" y="connsiteY99"/>
                        </a:cxn>
                        <a:cxn ang="0">
                          <a:pos x="connsiteX100" y="connsiteY100"/>
                        </a:cxn>
                        <a:cxn ang="0">
                          <a:pos x="connsiteX101" y="connsiteY101"/>
                        </a:cxn>
                        <a:cxn ang="0">
                          <a:pos x="connsiteX102" y="connsiteY102"/>
                        </a:cxn>
                        <a:cxn ang="0">
                          <a:pos x="connsiteX103" y="connsiteY103"/>
                        </a:cxn>
                        <a:cxn ang="0">
                          <a:pos x="connsiteX104" y="connsiteY104"/>
                        </a:cxn>
                        <a:cxn ang="0">
                          <a:pos x="connsiteX105" y="connsiteY105"/>
                        </a:cxn>
                        <a:cxn ang="0">
                          <a:pos x="connsiteX106" y="connsiteY106"/>
                        </a:cxn>
                        <a:cxn ang="0">
                          <a:pos x="connsiteX107" y="connsiteY107"/>
                        </a:cxn>
                        <a:cxn ang="0">
                          <a:pos x="connsiteX108" y="connsiteY108"/>
                        </a:cxn>
                        <a:cxn ang="0">
                          <a:pos x="connsiteX109" y="connsiteY109"/>
                        </a:cxn>
                        <a:cxn ang="0">
                          <a:pos x="connsiteX110" y="connsiteY110"/>
                        </a:cxn>
                        <a:cxn ang="0">
                          <a:pos x="connsiteX111" y="connsiteY111"/>
                        </a:cxn>
                        <a:cxn ang="0">
                          <a:pos x="connsiteX112" y="connsiteY112"/>
                        </a:cxn>
                        <a:cxn ang="0">
                          <a:pos x="connsiteX113" y="connsiteY113"/>
                        </a:cxn>
                        <a:cxn ang="0">
                          <a:pos x="connsiteX114" y="connsiteY114"/>
                        </a:cxn>
                        <a:cxn ang="0">
                          <a:pos x="connsiteX115" y="connsiteY115"/>
                        </a:cxn>
                        <a:cxn ang="0">
                          <a:pos x="connsiteX116" y="connsiteY116"/>
                        </a:cxn>
                        <a:cxn ang="0">
                          <a:pos x="connsiteX117" y="connsiteY117"/>
                        </a:cxn>
                        <a:cxn ang="0">
                          <a:pos x="connsiteX118" y="connsiteY118"/>
                        </a:cxn>
                        <a:cxn ang="0">
                          <a:pos x="connsiteX119" y="connsiteY119"/>
                        </a:cxn>
                        <a:cxn ang="0">
                          <a:pos x="connsiteX120" y="connsiteY120"/>
                        </a:cxn>
                        <a:cxn ang="0">
                          <a:pos x="connsiteX121" y="connsiteY121"/>
                        </a:cxn>
                        <a:cxn ang="0">
                          <a:pos x="connsiteX122" y="connsiteY122"/>
                        </a:cxn>
                        <a:cxn ang="0">
                          <a:pos x="connsiteX123" y="connsiteY123"/>
                        </a:cxn>
                        <a:cxn ang="0">
                          <a:pos x="connsiteX124" y="connsiteY124"/>
                        </a:cxn>
                        <a:cxn ang="0">
                          <a:pos x="connsiteX125" y="connsiteY125"/>
                        </a:cxn>
                        <a:cxn ang="0">
                          <a:pos x="connsiteX126" y="connsiteY126"/>
                        </a:cxn>
                        <a:cxn ang="0">
                          <a:pos x="connsiteX127" y="connsiteY127"/>
                        </a:cxn>
                        <a:cxn ang="0">
                          <a:pos x="connsiteX128" y="connsiteY128"/>
                        </a:cxn>
                        <a:cxn ang="0">
                          <a:pos x="connsiteX129" y="connsiteY129"/>
                        </a:cxn>
                        <a:cxn ang="0">
                          <a:pos x="connsiteX130" y="connsiteY130"/>
                        </a:cxn>
                        <a:cxn ang="0">
                          <a:pos x="connsiteX131" y="connsiteY131"/>
                        </a:cxn>
                        <a:cxn ang="0">
                          <a:pos x="connsiteX132" y="connsiteY132"/>
                        </a:cxn>
                        <a:cxn ang="0">
                          <a:pos x="connsiteX133" y="connsiteY133"/>
                        </a:cxn>
                        <a:cxn ang="0">
                          <a:pos x="connsiteX134" y="connsiteY134"/>
                        </a:cxn>
                        <a:cxn ang="0">
                          <a:pos x="connsiteX135" y="connsiteY135"/>
                        </a:cxn>
                        <a:cxn ang="0">
                          <a:pos x="connsiteX136" y="connsiteY136"/>
                        </a:cxn>
                        <a:cxn ang="0">
                          <a:pos x="connsiteX137" y="connsiteY137"/>
                        </a:cxn>
                        <a:cxn ang="0">
                          <a:pos x="connsiteX138" y="connsiteY138"/>
                        </a:cxn>
                        <a:cxn ang="0">
                          <a:pos x="connsiteX139" y="connsiteY139"/>
                        </a:cxn>
                        <a:cxn ang="0">
                          <a:pos x="connsiteX140" y="connsiteY140"/>
                        </a:cxn>
                        <a:cxn ang="0">
                          <a:pos x="connsiteX141" y="connsiteY141"/>
                        </a:cxn>
                        <a:cxn ang="0">
                          <a:pos x="connsiteX142" y="connsiteY142"/>
                        </a:cxn>
                        <a:cxn ang="0">
                          <a:pos x="connsiteX143" y="connsiteY143"/>
                        </a:cxn>
                        <a:cxn ang="0">
                          <a:pos x="connsiteX144" y="connsiteY144"/>
                        </a:cxn>
                        <a:cxn ang="0">
                          <a:pos x="connsiteX145" y="connsiteY145"/>
                        </a:cxn>
                        <a:cxn ang="0">
                          <a:pos x="connsiteX146" y="connsiteY146"/>
                        </a:cxn>
                        <a:cxn ang="0">
                          <a:pos x="connsiteX147" y="connsiteY147"/>
                        </a:cxn>
                        <a:cxn ang="0">
                          <a:pos x="connsiteX148" y="connsiteY148"/>
                        </a:cxn>
                        <a:cxn ang="0">
                          <a:pos x="connsiteX149" y="connsiteY149"/>
                        </a:cxn>
                        <a:cxn ang="0">
                          <a:pos x="connsiteX150" y="connsiteY150"/>
                        </a:cxn>
                        <a:cxn ang="0">
                          <a:pos x="connsiteX151" y="connsiteY151"/>
                        </a:cxn>
                        <a:cxn ang="0">
                          <a:pos x="connsiteX152" y="connsiteY152"/>
                        </a:cxn>
                        <a:cxn ang="0">
                          <a:pos x="connsiteX153" y="connsiteY153"/>
                        </a:cxn>
                        <a:cxn ang="0">
                          <a:pos x="connsiteX154" y="connsiteY154"/>
                        </a:cxn>
                        <a:cxn ang="0">
                          <a:pos x="connsiteX155" y="connsiteY155"/>
                        </a:cxn>
                        <a:cxn ang="0">
                          <a:pos x="connsiteX156" y="connsiteY156"/>
                        </a:cxn>
                        <a:cxn ang="0">
                          <a:pos x="connsiteX157" y="connsiteY157"/>
                        </a:cxn>
                        <a:cxn ang="0">
                          <a:pos x="connsiteX158" y="connsiteY158"/>
                        </a:cxn>
                        <a:cxn ang="0">
                          <a:pos x="connsiteX159" y="connsiteY159"/>
                        </a:cxn>
                        <a:cxn ang="0">
                          <a:pos x="connsiteX160" y="connsiteY160"/>
                        </a:cxn>
                        <a:cxn ang="0">
                          <a:pos x="connsiteX161" y="connsiteY161"/>
                        </a:cxn>
                        <a:cxn ang="0">
                          <a:pos x="connsiteX162" y="connsiteY162"/>
                        </a:cxn>
                        <a:cxn ang="0">
                          <a:pos x="connsiteX163" y="connsiteY163"/>
                        </a:cxn>
                        <a:cxn ang="0">
                          <a:pos x="connsiteX164" y="connsiteY164"/>
                        </a:cxn>
                        <a:cxn ang="0">
                          <a:pos x="connsiteX165" y="connsiteY165"/>
                        </a:cxn>
                        <a:cxn ang="0">
                          <a:pos x="connsiteX166" y="connsiteY166"/>
                        </a:cxn>
                        <a:cxn ang="0">
                          <a:pos x="connsiteX167" y="connsiteY167"/>
                        </a:cxn>
                        <a:cxn ang="0">
                          <a:pos x="connsiteX168" y="connsiteY168"/>
                        </a:cxn>
                        <a:cxn ang="0">
                          <a:pos x="connsiteX169" y="connsiteY169"/>
                        </a:cxn>
                        <a:cxn ang="0">
                          <a:pos x="connsiteX170" y="connsiteY170"/>
                        </a:cxn>
                        <a:cxn ang="0">
                          <a:pos x="connsiteX171" y="connsiteY171"/>
                        </a:cxn>
                        <a:cxn ang="0">
                          <a:pos x="connsiteX172" y="connsiteY172"/>
                        </a:cxn>
                        <a:cxn ang="0">
                          <a:pos x="connsiteX173" y="connsiteY173"/>
                        </a:cxn>
                        <a:cxn ang="0">
                          <a:pos x="connsiteX174" y="connsiteY174"/>
                        </a:cxn>
                        <a:cxn ang="0">
                          <a:pos x="connsiteX175" y="connsiteY175"/>
                        </a:cxn>
                        <a:cxn ang="0">
                          <a:pos x="connsiteX176" y="connsiteY176"/>
                        </a:cxn>
                        <a:cxn ang="0">
                          <a:pos x="connsiteX177" y="connsiteY177"/>
                        </a:cxn>
                        <a:cxn ang="0">
                          <a:pos x="connsiteX178" y="connsiteY178"/>
                        </a:cxn>
                        <a:cxn ang="0">
                          <a:pos x="connsiteX179" y="connsiteY179"/>
                        </a:cxn>
                        <a:cxn ang="0">
                          <a:pos x="connsiteX180" y="connsiteY180"/>
                        </a:cxn>
                        <a:cxn ang="0">
                          <a:pos x="connsiteX181" y="connsiteY181"/>
                        </a:cxn>
                        <a:cxn ang="0">
                          <a:pos x="connsiteX182" y="connsiteY182"/>
                        </a:cxn>
                        <a:cxn ang="0">
                          <a:pos x="connsiteX183" y="connsiteY183"/>
                        </a:cxn>
                        <a:cxn ang="0">
                          <a:pos x="connsiteX184" y="connsiteY184"/>
                        </a:cxn>
                        <a:cxn ang="0">
                          <a:pos x="connsiteX185" y="connsiteY185"/>
                        </a:cxn>
                        <a:cxn ang="0">
                          <a:pos x="connsiteX186" y="connsiteY186"/>
                        </a:cxn>
                        <a:cxn ang="0">
                          <a:pos x="connsiteX187" y="connsiteY187"/>
                        </a:cxn>
                        <a:cxn ang="0">
                          <a:pos x="connsiteX188" y="connsiteY188"/>
                        </a:cxn>
                        <a:cxn ang="0">
                          <a:pos x="connsiteX189" y="connsiteY189"/>
                        </a:cxn>
                        <a:cxn ang="0">
                          <a:pos x="connsiteX190" y="connsiteY190"/>
                        </a:cxn>
                        <a:cxn ang="0">
                          <a:pos x="connsiteX191" y="connsiteY191"/>
                        </a:cxn>
                        <a:cxn ang="0">
                          <a:pos x="connsiteX192" y="connsiteY192"/>
                        </a:cxn>
                        <a:cxn ang="0">
                          <a:pos x="connsiteX193" y="connsiteY193"/>
                        </a:cxn>
                        <a:cxn ang="0">
                          <a:pos x="connsiteX194" y="connsiteY194"/>
                        </a:cxn>
                        <a:cxn ang="0">
                          <a:pos x="connsiteX195" y="connsiteY195"/>
                        </a:cxn>
                        <a:cxn ang="0">
                          <a:pos x="connsiteX196" y="connsiteY196"/>
                        </a:cxn>
                        <a:cxn ang="0">
                          <a:pos x="connsiteX197" y="connsiteY197"/>
                        </a:cxn>
                        <a:cxn ang="0">
                          <a:pos x="connsiteX198" y="connsiteY198"/>
                        </a:cxn>
                        <a:cxn ang="0">
                          <a:pos x="connsiteX199" y="connsiteY199"/>
                        </a:cxn>
                        <a:cxn ang="0">
                          <a:pos x="connsiteX200" y="connsiteY200"/>
                        </a:cxn>
                        <a:cxn ang="0">
                          <a:pos x="connsiteX201" y="connsiteY201"/>
                        </a:cxn>
                        <a:cxn ang="0">
                          <a:pos x="connsiteX202" y="connsiteY202"/>
                        </a:cxn>
                        <a:cxn ang="0">
                          <a:pos x="connsiteX203" y="connsiteY203"/>
                        </a:cxn>
                        <a:cxn ang="0">
                          <a:pos x="connsiteX204" y="connsiteY204"/>
                        </a:cxn>
                        <a:cxn ang="0">
                          <a:pos x="connsiteX205" y="connsiteY205"/>
                        </a:cxn>
                        <a:cxn ang="0">
                          <a:pos x="connsiteX206" y="connsiteY206"/>
                        </a:cxn>
                        <a:cxn ang="0">
                          <a:pos x="connsiteX207" y="connsiteY207"/>
                        </a:cxn>
                        <a:cxn ang="0">
                          <a:pos x="connsiteX208" y="connsiteY208"/>
                        </a:cxn>
                        <a:cxn ang="0">
                          <a:pos x="connsiteX209" y="connsiteY209"/>
                        </a:cxn>
                        <a:cxn ang="0">
                          <a:pos x="connsiteX210" y="connsiteY210"/>
                        </a:cxn>
                        <a:cxn ang="0">
                          <a:pos x="connsiteX211" y="connsiteY211"/>
                        </a:cxn>
                        <a:cxn ang="0">
                          <a:pos x="connsiteX212" y="connsiteY212"/>
                        </a:cxn>
                        <a:cxn ang="0">
                          <a:pos x="connsiteX213" y="connsiteY213"/>
                        </a:cxn>
                        <a:cxn ang="0">
                          <a:pos x="connsiteX214" y="connsiteY214"/>
                        </a:cxn>
                        <a:cxn ang="0">
                          <a:pos x="connsiteX215" y="connsiteY215"/>
                        </a:cxn>
                        <a:cxn ang="0">
                          <a:pos x="connsiteX216" y="connsiteY216"/>
                        </a:cxn>
                        <a:cxn ang="0">
                          <a:pos x="connsiteX217" y="connsiteY217"/>
                        </a:cxn>
                        <a:cxn ang="0">
                          <a:pos x="connsiteX218" y="connsiteY218"/>
                        </a:cxn>
                        <a:cxn ang="0">
                          <a:pos x="connsiteX219" y="connsiteY219"/>
                        </a:cxn>
                        <a:cxn ang="0">
                          <a:pos x="connsiteX220" y="connsiteY220"/>
                        </a:cxn>
                        <a:cxn ang="0">
                          <a:pos x="connsiteX221" y="connsiteY221"/>
                        </a:cxn>
                        <a:cxn ang="0">
                          <a:pos x="connsiteX222" y="connsiteY222"/>
                        </a:cxn>
                        <a:cxn ang="0">
                          <a:pos x="connsiteX223" y="connsiteY223"/>
                        </a:cxn>
                        <a:cxn ang="0">
                          <a:pos x="connsiteX224" y="connsiteY224"/>
                        </a:cxn>
                        <a:cxn ang="0">
                          <a:pos x="connsiteX225" y="connsiteY225"/>
                        </a:cxn>
                        <a:cxn ang="0">
                          <a:pos x="connsiteX226" y="connsiteY226"/>
                        </a:cxn>
                        <a:cxn ang="0">
                          <a:pos x="connsiteX227" y="connsiteY227"/>
                        </a:cxn>
                        <a:cxn ang="0">
                          <a:pos x="connsiteX228" y="connsiteY228"/>
                        </a:cxn>
                        <a:cxn ang="0">
                          <a:pos x="connsiteX229" y="connsiteY229"/>
                        </a:cxn>
                        <a:cxn ang="0">
                          <a:pos x="connsiteX230" y="connsiteY230"/>
                        </a:cxn>
                        <a:cxn ang="0">
                          <a:pos x="connsiteX231" y="connsiteY231"/>
                        </a:cxn>
                        <a:cxn ang="0">
                          <a:pos x="connsiteX232" y="connsiteY232"/>
                        </a:cxn>
                        <a:cxn ang="0">
                          <a:pos x="connsiteX233" y="connsiteY233"/>
                        </a:cxn>
                        <a:cxn ang="0">
                          <a:pos x="connsiteX234" y="connsiteY234"/>
                        </a:cxn>
                        <a:cxn ang="0">
                          <a:pos x="connsiteX235" y="connsiteY235"/>
                        </a:cxn>
                        <a:cxn ang="0">
                          <a:pos x="connsiteX236" y="connsiteY236"/>
                        </a:cxn>
                        <a:cxn ang="0">
                          <a:pos x="connsiteX237" y="connsiteY237"/>
                        </a:cxn>
                        <a:cxn ang="0">
                          <a:pos x="connsiteX238" y="connsiteY238"/>
                        </a:cxn>
                        <a:cxn ang="0">
                          <a:pos x="connsiteX239" y="connsiteY239"/>
                        </a:cxn>
                        <a:cxn ang="0">
                          <a:pos x="connsiteX240" y="connsiteY240"/>
                        </a:cxn>
                        <a:cxn ang="0">
                          <a:pos x="connsiteX241" y="connsiteY241"/>
                        </a:cxn>
                        <a:cxn ang="0">
                          <a:pos x="connsiteX242" y="connsiteY242"/>
                        </a:cxn>
                        <a:cxn ang="0">
                          <a:pos x="connsiteX243" y="connsiteY243"/>
                        </a:cxn>
                        <a:cxn ang="0">
                          <a:pos x="connsiteX244" y="connsiteY244"/>
                        </a:cxn>
                        <a:cxn ang="0">
                          <a:pos x="connsiteX245" y="connsiteY245"/>
                        </a:cxn>
                        <a:cxn ang="0">
                          <a:pos x="connsiteX246" y="connsiteY246"/>
                        </a:cxn>
                        <a:cxn ang="0">
                          <a:pos x="connsiteX247" y="connsiteY247"/>
                        </a:cxn>
                        <a:cxn ang="0">
                          <a:pos x="connsiteX248" y="connsiteY248"/>
                        </a:cxn>
                        <a:cxn ang="0">
                          <a:pos x="connsiteX249" y="connsiteY249"/>
                        </a:cxn>
                        <a:cxn ang="0">
                          <a:pos x="connsiteX250" y="connsiteY250"/>
                        </a:cxn>
                        <a:cxn ang="0">
                          <a:pos x="connsiteX251" y="connsiteY251"/>
                        </a:cxn>
                        <a:cxn ang="0">
                          <a:pos x="connsiteX252" y="connsiteY252"/>
                        </a:cxn>
                        <a:cxn ang="0">
                          <a:pos x="connsiteX253" y="connsiteY253"/>
                        </a:cxn>
                        <a:cxn ang="0">
                          <a:pos x="connsiteX254" y="connsiteY254"/>
                        </a:cxn>
                        <a:cxn ang="0">
                          <a:pos x="connsiteX255" y="connsiteY255"/>
                        </a:cxn>
                        <a:cxn ang="0">
                          <a:pos x="connsiteX256" y="connsiteY256"/>
                        </a:cxn>
                        <a:cxn ang="0">
                          <a:pos x="connsiteX257" y="connsiteY257"/>
                        </a:cxn>
                        <a:cxn ang="0">
                          <a:pos x="connsiteX258" y="connsiteY258"/>
                        </a:cxn>
                        <a:cxn ang="0">
                          <a:pos x="connsiteX259" y="connsiteY259"/>
                        </a:cxn>
                        <a:cxn ang="0">
                          <a:pos x="connsiteX260" y="connsiteY260"/>
                        </a:cxn>
                      </a:cxnLst>
                      <a:rect l="l" t="t" r="r" b="b"/>
                      <a:pathLst>
                        <a:path w="570086" h="390141">
                          <a:moveTo>
                            <a:pt x="569688" y="80007"/>
                          </a:moveTo>
                          <a:cubicBezTo>
                            <a:pt x="569289" y="77826"/>
                            <a:pt x="568593" y="75182"/>
                            <a:pt x="566802" y="73758"/>
                          </a:cubicBezTo>
                          <a:cubicBezTo>
                            <a:pt x="564351" y="71806"/>
                            <a:pt x="561104" y="70479"/>
                            <a:pt x="557961" y="70708"/>
                          </a:cubicBezTo>
                          <a:cubicBezTo>
                            <a:pt x="514273" y="70843"/>
                            <a:pt x="470580" y="71710"/>
                            <a:pt x="426906" y="72718"/>
                          </a:cubicBezTo>
                          <a:cubicBezTo>
                            <a:pt x="423936" y="72640"/>
                            <a:pt x="420947" y="73314"/>
                            <a:pt x="418180" y="74370"/>
                          </a:cubicBezTo>
                          <a:cubicBezTo>
                            <a:pt x="401904" y="78161"/>
                            <a:pt x="397501" y="92328"/>
                            <a:pt x="393526" y="106642"/>
                          </a:cubicBezTo>
                          <a:cubicBezTo>
                            <a:pt x="383492" y="139455"/>
                            <a:pt x="375275" y="172764"/>
                            <a:pt x="366939" y="206037"/>
                          </a:cubicBezTo>
                          <a:cubicBezTo>
                            <a:pt x="359376" y="149540"/>
                            <a:pt x="365454" y="107785"/>
                            <a:pt x="305143" y="80126"/>
                          </a:cubicBezTo>
                          <a:cubicBezTo>
                            <a:pt x="293087" y="73774"/>
                            <a:pt x="279855" y="70064"/>
                            <a:pt x="267898" y="63525"/>
                          </a:cubicBezTo>
                          <a:cubicBezTo>
                            <a:pt x="262819" y="58465"/>
                            <a:pt x="253494" y="58101"/>
                            <a:pt x="246630" y="60146"/>
                          </a:cubicBezTo>
                          <a:cubicBezTo>
                            <a:pt x="243531" y="54071"/>
                            <a:pt x="241869" y="47326"/>
                            <a:pt x="241656" y="40514"/>
                          </a:cubicBezTo>
                          <a:cubicBezTo>
                            <a:pt x="241614" y="39135"/>
                            <a:pt x="239485" y="38294"/>
                            <a:pt x="238835" y="39750"/>
                          </a:cubicBezTo>
                          <a:cubicBezTo>
                            <a:pt x="232441" y="54329"/>
                            <a:pt x="245499" y="74106"/>
                            <a:pt x="257736" y="81869"/>
                          </a:cubicBezTo>
                          <a:cubicBezTo>
                            <a:pt x="249223" y="91770"/>
                            <a:pt x="233417" y="91545"/>
                            <a:pt x="221412" y="90881"/>
                          </a:cubicBezTo>
                          <a:cubicBezTo>
                            <a:pt x="196194" y="88829"/>
                            <a:pt x="171209" y="80896"/>
                            <a:pt x="149367" y="68150"/>
                          </a:cubicBezTo>
                          <a:cubicBezTo>
                            <a:pt x="148590" y="64968"/>
                            <a:pt x="147763" y="61798"/>
                            <a:pt x="146867" y="58648"/>
                          </a:cubicBezTo>
                          <a:cubicBezTo>
                            <a:pt x="157062" y="48850"/>
                            <a:pt x="163124" y="34870"/>
                            <a:pt x="161842" y="20640"/>
                          </a:cubicBezTo>
                          <a:cubicBezTo>
                            <a:pt x="161278" y="14713"/>
                            <a:pt x="159703" y="5127"/>
                            <a:pt x="155838" y="573"/>
                          </a:cubicBezTo>
                          <a:cubicBezTo>
                            <a:pt x="154649" y="-709"/>
                            <a:pt x="152630" y="344"/>
                            <a:pt x="152556" y="1932"/>
                          </a:cubicBezTo>
                          <a:cubicBezTo>
                            <a:pt x="152404" y="5188"/>
                            <a:pt x="153867" y="8529"/>
                            <a:pt x="154488" y="11714"/>
                          </a:cubicBezTo>
                          <a:cubicBezTo>
                            <a:pt x="157716" y="26241"/>
                            <a:pt x="155232" y="40829"/>
                            <a:pt x="144815" y="51868"/>
                          </a:cubicBezTo>
                          <a:cubicBezTo>
                            <a:pt x="143920" y="49095"/>
                            <a:pt x="142966" y="46341"/>
                            <a:pt x="141933" y="43612"/>
                          </a:cubicBezTo>
                          <a:cubicBezTo>
                            <a:pt x="141353" y="42079"/>
                            <a:pt x="139687" y="42005"/>
                            <a:pt x="138837" y="42875"/>
                          </a:cubicBezTo>
                          <a:cubicBezTo>
                            <a:pt x="109007" y="54603"/>
                            <a:pt x="74996" y="57212"/>
                            <a:pt x="48319" y="76235"/>
                          </a:cubicBezTo>
                          <a:cubicBezTo>
                            <a:pt x="5630" y="109918"/>
                            <a:pt x="2709" y="197830"/>
                            <a:pt x="0" y="248897"/>
                          </a:cubicBezTo>
                          <a:cubicBezTo>
                            <a:pt x="232" y="278115"/>
                            <a:pt x="-68" y="314873"/>
                            <a:pt x="13847" y="340996"/>
                          </a:cubicBezTo>
                          <a:cubicBezTo>
                            <a:pt x="20132" y="352283"/>
                            <a:pt x="30710" y="357803"/>
                            <a:pt x="43584" y="358042"/>
                          </a:cubicBezTo>
                          <a:cubicBezTo>
                            <a:pt x="42341" y="365009"/>
                            <a:pt x="40804" y="371773"/>
                            <a:pt x="39584" y="378727"/>
                          </a:cubicBezTo>
                          <a:cubicBezTo>
                            <a:pt x="39033" y="381952"/>
                            <a:pt x="38147" y="385124"/>
                            <a:pt x="39613" y="388175"/>
                          </a:cubicBezTo>
                          <a:cubicBezTo>
                            <a:pt x="41046" y="391164"/>
                            <a:pt x="44976" y="390404"/>
                            <a:pt x="46586" y="388175"/>
                          </a:cubicBezTo>
                          <a:cubicBezTo>
                            <a:pt x="48264" y="385852"/>
                            <a:pt x="47952" y="382206"/>
                            <a:pt x="48316" y="379423"/>
                          </a:cubicBezTo>
                          <a:cubicBezTo>
                            <a:pt x="49208" y="372337"/>
                            <a:pt x="50822" y="365370"/>
                            <a:pt x="50306" y="358171"/>
                          </a:cubicBezTo>
                          <a:cubicBezTo>
                            <a:pt x="73543" y="358235"/>
                            <a:pt x="96036" y="351149"/>
                            <a:pt x="117601" y="343148"/>
                          </a:cubicBezTo>
                          <a:cubicBezTo>
                            <a:pt x="134965" y="336751"/>
                            <a:pt x="152221" y="329980"/>
                            <a:pt x="168561" y="321232"/>
                          </a:cubicBezTo>
                          <a:cubicBezTo>
                            <a:pt x="172204" y="340738"/>
                            <a:pt x="172925" y="360728"/>
                            <a:pt x="171424" y="380496"/>
                          </a:cubicBezTo>
                          <a:cubicBezTo>
                            <a:pt x="171102" y="384442"/>
                            <a:pt x="177258" y="384422"/>
                            <a:pt x="177577" y="380496"/>
                          </a:cubicBezTo>
                          <a:cubicBezTo>
                            <a:pt x="178469" y="364268"/>
                            <a:pt x="179947" y="333620"/>
                            <a:pt x="172410" y="319190"/>
                          </a:cubicBezTo>
                          <a:cubicBezTo>
                            <a:pt x="179268" y="315501"/>
                            <a:pt x="186064" y="311720"/>
                            <a:pt x="192754" y="307742"/>
                          </a:cubicBezTo>
                          <a:cubicBezTo>
                            <a:pt x="193389" y="307365"/>
                            <a:pt x="193762" y="306882"/>
                            <a:pt x="193930" y="306370"/>
                          </a:cubicBezTo>
                          <a:cubicBezTo>
                            <a:pt x="204727" y="306940"/>
                            <a:pt x="215389" y="304331"/>
                            <a:pt x="226108" y="303390"/>
                          </a:cubicBezTo>
                          <a:cubicBezTo>
                            <a:pt x="245129" y="301229"/>
                            <a:pt x="264223" y="299796"/>
                            <a:pt x="283314" y="298388"/>
                          </a:cubicBezTo>
                          <a:cubicBezTo>
                            <a:pt x="282615" y="303796"/>
                            <a:pt x="283150" y="309571"/>
                            <a:pt x="283005" y="314976"/>
                          </a:cubicBezTo>
                          <a:cubicBezTo>
                            <a:pt x="282834" y="321264"/>
                            <a:pt x="282602" y="327548"/>
                            <a:pt x="282383" y="333832"/>
                          </a:cubicBezTo>
                          <a:cubicBezTo>
                            <a:pt x="282171" y="339949"/>
                            <a:pt x="282077" y="346072"/>
                            <a:pt x="281968" y="352189"/>
                          </a:cubicBezTo>
                          <a:cubicBezTo>
                            <a:pt x="281855" y="358412"/>
                            <a:pt x="281250" y="364909"/>
                            <a:pt x="282296" y="371058"/>
                          </a:cubicBezTo>
                          <a:cubicBezTo>
                            <a:pt x="282796" y="373996"/>
                            <a:pt x="287727" y="373996"/>
                            <a:pt x="288230" y="371058"/>
                          </a:cubicBezTo>
                          <a:cubicBezTo>
                            <a:pt x="289257" y="365061"/>
                            <a:pt x="288784" y="358763"/>
                            <a:pt x="288864" y="352688"/>
                          </a:cubicBezTo>
                          <a:cubicBezTo>
                            <a:pt x="289109" y="340287"/>
                            <a:pt x="289257" y="327883"/>
                            <a:pt x="289276" y="315476"/>
                          </a:cubicBezTo>
                          <a:cubicBezTo>
                            <a:pt x="289296" y="309794"/>
                            <a:pt x="289995" y="303635"/>
                            <a:pt x="289206" y="297960"/>
                          </a:cubicBezTo>
                          <a:cubicBezTo>
                            <a:pt x="302364" y="296987"/>
                            <a:pt x="315528" y="296078"/>
                            <a:pt x="328673" y="294935"/>
                          </a:cubicBezTo>
                          <a:cubicBezTo>
                            <a:pt x="326805" y="300172"/>
                            <a:pt x="327214" y="306563"/>
                            <a:pt x="327046" y="311997"/>
                          </a:cubicBezTo>
                          <a:cubicBezTo>
                            <a:pt x="326856" y="318175"/>
                            <a:pt x="327150" y="324385"/>
                            <a:pt x="327407" y="330557"/>
                          </a:cubicBezTo>
                          <a:cubicBezTo>
                            <a:pt x="327797" y="339869"/>
                            <a:pt x="328415" y="349168"/>
                            <a:pt x="329221" y="358454"/>
                          </a:cubicBezTo>
                          <a:cubicBezTo>
                            <a:pt x="329501" y="361685"/>
                            <a:pt x="329588" y="364796"/>
                            <a:pt x="331276" y="367660"/>
                          </a:cubicBezTo>
                          <a:cubicBezTo>
                            <a:pt x="332996" y="370578"/>
                            <a:pt x="337090" y="369734"/>
                            <a:pt x="338130" y="366764"/>
                          </a:cubicBezTo>
                          <a:cubicBezTo>
                            <a:pt x="339148" y="363856"/>
                            <a:pt x="338671" y="360989"/>
                            <a:pt x="338414" y="357994"/>
                          </a:cubicBezTo>
                          <a:cubicBezTo>
                            <a:pt x="338159" y="355037"/>
                            <a:pt x="337924" y="352080"/>
                            <a:pt x="337708" y="349120"/>
                          </a:cubicBezTo>
                          <a:cubicBezTo>
                            <a:pt x="337096" y="340545"/>
                            <a:pt x="336597" y="331961"/>
                            <a:pt x="336429" y="323364"/>
                          </a:cubicBezTo>
                          <a:cubicBezTo>
                            <a:pt x="343342" y="323715"/>
                            <a:pt x="350100" y="325519"/>
                            <a:pt x="357002" y="325870"/>
                          </a:cubicBezTo>
                          <a:cubicBezTo>
                            <a:pt x="378467" y="326395"/>
                            <a:pt x="398976" y="318400"/>
                            <a:pt x="418895" y="311340"/>
                          </a:cubicBezTo>
                          <a:cubicBezTo>
                            <a:pt x="424129" y="312744"/>
                            <a:pt x="429566" y="312377"/>
                            <a:pt x="434952" y="312345"/>
                          </a:cubicBezTo>
                          <a:cubicBezTo>
                            <a:pt x="440914" y="312235"/>
                            <a:pt x="446879" y="311920"/>
                            <a:pt x="452803" y="311237"/>
                          </a:cubicBezTo>
                          <a:cubicBezTo>
                            <a:pt x="485513" y="307890"/>
                            <a:pt x="504755" y="296359"/>
                            <a:pt x="504910" y="260953"/>
                          </a:cubicBezTo>
                          <a:cubicBezTo>
                            <a:pt x="508868" y="259052"/>
                            <a:pt x="513008" y="256443"/>
                            <a:pt x="514512" y="252105"/>
                          </a:cubicBezTo>
                          <a:cubicBezTo>
                            <a:pt x="521337" y="244075"/>
                            <a:pt x="525434" y="234337"/>
                            <a:pt x="529090" y="224565"/>
                          </a:cubicBezTo>
                          <a:cubicBezTo>
                            <a:pt x="533819" y="212808"/>
                            <a:pt x="538331" y="200961"/>
                            <a:pt x="542577" y="189020"/>
                          </a:cubicBezTo>
                          <a:cubicBezTo>
                            <a:pt x="552926" y="159445"/>
                            <a:pt x="562576" y="129399"/>
                            <a:pt x="568339" y="98554"/>
                          </a:cubicBezTo>
                          <a:cubicBezTo>
                            <a:pt x="569357" y="92611"/>
                            <a:pt x="570793" y="86040"/>
                            <a:pt x="569688" y="80007"/>
                          </a:cubicBezTo>
                          <a:close/>
                          <a:moveTo>
                            <a:pt x="274521" y="75243"/>
                          </a:moveTo>
                          <a:cubicBezTo>
                            <a:pt x="280663" y="79021"/>
                            <a:pt x="287205" y="81878"/>
                            <a:pt x="293734" y="84909"/>
                          </a:cubicBezTo>
                          <a:cubicBezTo>
                            <a:pt x="353131" y="109451"/>
                            <a:pt x="351030" y="144373"/>
                            <a:pt x="356848" y="200494"/>
                          </a:cubicBezTo>
                          <a:cubicBezTo>
                            <a:pt x="358207" y="207657"/>
                            <a:pt x="358133" y="217221"/>
                            <a:pt x="362787" y="222519"/>
                          </a:cubicBezTo>
                          <a:cubicBezTo>
                            <a:pt x="361515" y="227541"/>
                            <a:pt x="360236" y="232559"/>
                            <a:pt x="358938" y="237571"/>
                          </a:cubicBezTo>
                          <a:cubicBezTo>
                            <a:pt x="354213" y="233548"/>
                            <a:pt x="348946" y="230121"/>
                            <a:pt x="343532" y="227077"/>
                          </a:cubicBezTo>
                          <a:cubicBezTo>
                            <a:pt x="341783" y="202388"/>
                            <a:pt x="342011" y="176938"/>
                            <a:pt x="333105" y="153405"/>
                          </a:cubicBezTo>
                          <a:cubicBezTo>
                            <a:pt x="332741" y="152403"/>
                            <a:pt x="331173" y="152796"/>
                            <a:pt x="331482" y="153853"/>
                          </a:cubicBezTo>
                          <a:cubicBezTo>
                            <a:pt x="338230" y="176645"/>
                            <a:pt x="337782" y="200542"/>
                            <a:pt x="337876" y="224052"/>
                          </a:cubicBezTo>
                          <a:cubicBezTo>
                            <a:pt x="323313" y="216589"/>
                            <a:pt x="305942" y="211281"/>
                            <a:pt x="289943" y="217143"/>
                          </a:cubicBezTo>
                          <a:cubicBezTo>
                            <a:pt x="289995" y="167327"/>
                            <a:pt x="279810" y="117967"/>
                            <a:pt x="267280" y="69964"/>
                          </a:cubicBezTo>
                          <a:cubicBezTo>
                            <a:pt x="269580" y="71880"/>
                            <a:pt x="271973" y="73678"/>
                            <a:pt x="274521" y="75243"/>
                          </a:cubicBezTo>
                          <a:close/>
                          <a:moveTo>
                            <a:pt x="254512" y="71191"/>
                          </a:moveTo>
                          <a:cubicBezTo>
                            <a:pt x="252647" y="69268"/>
                            <a:pt x="250968" y="67184"/>
                            <a:pt x="249474" y="64971"/>
                          </a:cubicBezTo>
                          <a:cubicBezTo>
                            <a:pt x="253281" y="64813"/>
                            <a:pt x="256931" y="64601"/>
                            <a:pt x="260480" y="65847"/>
                          </a:cubicBezTo>
                          <a:cubicBezTo>
                            <a:pt x="260751" y="69684"/>
                            <a:pt x="261778" y="73368"/>
                            <a:pt x="262741" y="77086"/>
                          </a:cubicBezTo>
                          <a:cubicBezTo>
                            <a:pt x="262468" y="77160"/>
                            <a:pt x="262203" y="77269"/>
                            <a:pt x="261955" y="77401"/>
                          </a:cubicBezTo>
                          <a:cubicBezTo>
                            <a:pt x="259430" y="75449"/>
                            <a:pt x="256679" y="73613"/>
                            <a:pt x="254512" y="71191"/>
                          </a:cubicBezTo>
                          <a:close/>
                          <a:moveTo>
                            <a:pt x="162106" y="81824"/>
                          </a:moveTo>
                          <a:cubicBezTo>
                            <a:pt x="188519" y="93703"/>
                            <a:pt x="242420" y="111329"/>
                            <a:pt x="264751" y="85512"/>
                          </a:cubicBezTo>
                          <a:cubicBezTo>
                            <a:pt x="272137" y="118450"/>
                            <a:pt x="278531" y="151711"/>
                            <a:pt x="281243" y="185397"/>
                          </a:cubicBezTo>
                          <a:cubicBezTo>
                            <a:pt x="282493" y="196918"/>
                            <a:pt x="281684" y="208717"/>
                            <a:pt x="283079" y="220123"/>
                          </a:cubicBezTo>
                          <a:cubicBezTo>
                            <a:pt x="247222" y="238686"/>
                            <a:pt x="206917" y="245882"/>
                            <a:pt x="168803" y="258440"/>
                          </a:cubicBezTo>
                          <a:cubicBezTo>
                            <a:pt x="169192" y="197344"/>
                            <a:pt x="164190" y="136034"/>
                            <a:pt x="151232" y="76261"/>
                          </a:cubicBezTo>
                          <a:cubicBezTo>
                            <a:pt x="154701" y="78435"/>
                            <a:pt x="158531" y="80152"/>
                            <a:pt x="162106" y="81824"/>
                          </a:cubicBezTo>
                          <a:close/>
                          <a:moveTo>
                            <a:pt x="12981" y="194032"/>
                          </a:moveTo>
                          <a:cubicBezTo>
                            <a:pt x="17819" y="158755"/>
                            <a:pt x="22638" y="117114"/>
                            <a:pt x="46947" y="89429"/>
                          </a:cubicBezTo>
                          <a:cubicBezTo>
                            <a:pt x="64576" y="71829"/>
                            <a:pt x="90560" y="67500"/>
                            <a:pt x="113098" y="59238"/>
                          </a:cubicBezTo>
                          <a:cubicBezTo>
                            <a:pt x="121985" y="56268"/>
                            <a:pt x="131377" y="53327"/>
                            <a:pt x="138901" y="47574"/>
                          </a:cubicBezTo>
                          <a:cubicBezTo>
                            <a:pt x="144213" y="74264"/>
                            <a:pt x="150739" y="100747"/>
                            <a:pt x="154005" y="127811"/>
                          </a:cubicBezTo>
                          <a:cubicBezTo>
                            <a:pt x="157645" y="155325"/>
                            <a:pt x="159777" y="183065"/>
                            <a:pt x="160843" y="210795"/>
                          </a:cubicBezTo>
                          <a:cubicBezTo>
                            <a:pt x="161455" y="226684"/>
                            <a:pt x="161375" y="242570"/>
                            <a:pt x="161732" y="258460"/>
                          </a:cubicBezTo>
                          <a:cubicBezTo>
                            <a:pt x="161752" y="259346"/>
                            <a:pt x="162032" y="260054"/>
                            <a:pt x="162464" y="260595"/>
                          </a:cubicBezTo>
                          <a:cubicBezTo>
                            <a:pt x="144297" y="266944"/>
                            <a:pt x="125441" y="275303"/>
                            <a:pt x="105824" y="271241"/>
                          </a:cubicBezTo>
                          <a:cubicBezTo>
                            <a:pt x="99511" y="270407"/>
                            <a:pt x="93404" y="268387"/>
                            <a:pt x="87097" y="267553"/>
                          </a:cubicBezTo>
                          <a:cubicBezTo>
                            <a:pt x="87545" y="264490"/>
                            <a:pt x="87026" y="261481"/>
                            <a:pt x="86817" y="258395"/>
                          </a:cubicBezTo>
                          <a:cubicBezTo>
                            <a:pt x="86579" y="254878"/>
                            <a:pt x="86501" y="251351"/>
                            <a:pt x="86453" y="247827"/>
                          </a:cubicBezTo>
                          <a:cubicBezTo>
                            <a:pt x="86440" y="227808"/>
                            <a:pt x="83715" y="207648"/>
                            <a:pt x="86769" y="187735"/>
                          </a:cubicBezTo>
                          <a:cubicBezTo>
                            <a:pt x="87094" y="185677"/>
                            <a:pt x="84086" y="184733"/>
                            <a:pt x="83570" y="186853"/>
                          </a:cubicBezTo>
                          <a:cubicBezTo>
                            <a:pt x="80378" y="199998"/>
                            <a:pt x="80259" y="213613"/>
                            <a:pt x="80510" y="227067"/>
                          </a:cubicBezTo>
                          <a:cubicBezTo>
                            <a:pt x="80913" y="238811"/>
                            <a:pt x="80230" y="250578"/>
                            <a:pt x="80987" y="262309"/>
                          </a:cubicBezTo>
                          <a:cubicBezTo>
                            <a:pt x="68435" y="258978"/>
                            <a:pt x="55766" y="260470"/>
                            <a:pt x="43094" y="261732"/>
                          </a:cubicBezTo>
                          <a:cubicBezTo>
                            <a:pt x="31602" y="262750"/>
                            <a:pt x="19665" y="263784"/>
                            <a:pt x="9283" y="269295"/>
                          </a:cubicBezTo>
                          <a:cubicBezTo>
                            <a:pt x="8491" y="244223"/>
                            <a:pt x="10304" y="218780"/>
                            <a:pt x="12981" y="194032"/>
                          </a:cubicBezTo>
                          <a:close/>
                          <a:moveTo>
                            <a:pt x="17432" y="327181"/>
                          </a:moveTo>
                          <a:cubicBezTo>
                            <a:pt x="15071" y="320504"/>
                            <a:pt x="13712" y="313192"/>
                            <a:pt x="12668" y="306586"/>
                          </a:cubicBezTo>
                          <a:cubicBezTo>
                            <a:pt x="11106" y="296694"/>
                            <a:pt x="10124" y="286650"/>
                            <a:pt x="9589" y="276530"/>
                          </a:cubicBezTo>
                          <a:cubicBezTo>
                            <a:pt x="20782" y="268149"/>
                            <a:pt x="40460" y="268500"/>
                            <a:pt x="54094" y="266841"/>
                          </a:cubicBezTo>
                          <a:cubicBezTo>
                            <a:pt x="62076" y="266142"/>
                            <a:pt x="70245" y="266052"/>
                            <a:pt x="78062" y="268017"/>
                          </a:cubicBezTo>
                          <a:cubicBezTo>
                            <a:pt x="72844" y="272104"/>
                            <a:pt x="66869" y="275071"/>
                            <a:pt x="61380" y="278762"/>
                          </a:cubicBezTo>
                          <a:cubicBezTo>
                            <a:pt x="54449" y="283368"/>
                            <a:pt x="48670" y="289350"/>
                            <a:pt x="42808" y="295206"/>
                          </a:cubicBezTo>
                          <a:cubicBezTo>
                            <a:pt x="33216" y="304865"/>
                            <a:pt x="23794" y="315038"/>
                            <a:pt x="17432" y="327181"/>
                          </a:cubicBezTo>
                          <a:close/>
                          <a:moveTo>
                            <a:pt x="130044" y="328647"/>
                          </a:moveTo>
                          <a:cubicBezTo>
                            <a:pt x="102552" y="338825"/>
                            <a:pt x="59441" y="356660"/>
                            <a:pt x="30703" y="345712"/>
                          </a:cubicBezTo>
                          <a:cubicBezTo>
                            <a:pt x="25739" y="342848"/>
                            <a:pt x="22238" y="337875"/>
                            <a:pt x="19677" y="332625"/>
                          </a:cubicBezTo>
                          <a:cubicBezTo>
                            <a:pt x="26851" y="319563"/>
                            <a:pt x="36945" y="308486"/>
                            <a:pt x="47472" y="298063"/>
                          </a:cubicBezTo>
                          <a:cubicBezTo>
                            <a:pt x="53376" y="292200"/>
                            <a:pt x="59129" y="286438"/>
                            <a:pt x="66199" y="281973"/>
                          </a:cubicBezTo>
                          <a:cubicBezTo>
                            <a:pt x="69510" y="279883"/>
                            <a:pt x="72915" y="277937"/>
                            <a:pt x="76207" y="275812"/>
                          </a:cubicBezTo>
                          <a:cubicBezTo>
                            <a:pt x="78745" y="274172"/>
                            <a:pt x="82208" y="272236"/>
                            <a:pt x="84324" y="269759"/>
                          </a:cubicBezTo>
                          <a:cubicBezTo>
                            <a:pt x="85245" y="269901"/>
                            <a:pt x="86253" y="269566"/>
                            <a:pt x="86749" y="268783"/>
                          </a:cubicBezTo>
                          <a:cubicBezTo>
                            <a:pt x="99363" y="275638"/>
                            <a:pt x="114167" y="278356"/>
                            <a:pt x="128404" y="276259"/>
                          </a:cubicBezTo>
                          <a:cubicBezTo>
                            <a:pt x="138837" y="274549"/>
                            <a:pt x="148742" y="270680"/>
                            <a:pt x="158669" y="267182"/>
                          </a:cubicBezTo>
                          <a:cubicBezTo>
                            <a:pt x="189714" y="256041"/>
                            <a:pt x="222291" y="249763"/>
                            <a:pt x="253168" y="238158"/>
                          </a:cubicBezTo>
                          <a:cubicBezTo>
                            <a:pt x="262220" y="234714"/>
                            <a:pt x="271464" y="232041"/>
                            <a:pt x="280019" y="227444"/>
                          </a:cubicBezTo>
                          <a:cubicBezTo>
                            <a:pt x="307421" y="209509"/>
                            <a:pt x="334194" y="224449"/>
                            <a:pt x="358191" y="240444"/>
                          </a:cubicBezTo>
                          <a:cubicBezTo>
                            <a:pt x="357318" y="243798"/>
                            <a:pt x="356432" y="247151"/>
                            <a:pt x="355543" y="250501"/>
                          </a:cubicBezTo>
                          <a:cubicBezTo>
                            <a:pt x="346553" y="241166"/>
                            <a:pt x="336545" y="230601"/>
                            <a:pt x="322814" y="229892"/>
                          </a:cubicBezTo>
                          <a:cubicBezTo>
                            <a:pt x="316775" y="229628"/>
                            <a:pt x="310828" y="230836"/>
                            <a:pt x="304844" y="231425"/>
                          </a:cubicBezTo>
                          <a:cubicBezTo>
                            <a:pt x="303517" y="231558"/>
                            <a:pt x="303504" y="233384"/>
                            <a:pt x="304844" y="233503"/>
                          </a:cubicBezTo>
                          <a:cubicBezTo>
                            <a:pt x="310268" y="233980"/>
                            <a:pt x="315715" y="234006"/>
                            <a:pt x="321142" y="234386"/>
                          </a:cubicBezTo>
                          <a:cubicBezTo>
                            <a:pt x="336648" y="235420"/>
                            <a:pt x="343802" y="246819"/>
                            <a:pt x="353978" y="256366"/>
                          </a:cubicBezTo>
                          <a:cubicBezTo>
                            <a:pt x="353385" y="258550"/>
                            <a:pt x="352847" y="260753"/>
                            <a:pt x="352225" y="262918"/>
                          </a:cubicBezTo>
                          <a:cubicBezTo>
                            <a:pt x="343635" y="253123"/>
                            <a:pt x="323899" y="241952"/>
                            <a:pt x="310941" y="246606"/>
                          </a:cubicBezTo>
                          <a:cubicBezTo>
                            <a:pt x="302718" y="244780"/>
                            <a:pt x="294137" y="245028"/>
                            <a:pt x="286136" y="248027"/>
                          </a:cubicBezTo>
                          <a:cubicBezTo>
                            <a:pt x="285746" y="248175"/>
                            <a:pt x="285765" y="248819"/>
                            <a:pt x="286242" y="248803"/>
                          </a:cubicBezTo>
                          <a:cubicBezTo>
                            <a:pt x="305556" y="247566"/>
                            <a:pt x="325600" y="252865"/>
                            <a:pt x="337660" y="268915"/>
                          </a:cubicBezTo>
                          <a:cubicBezTo>
                            <a:pt x="333247" y="268004"/>
                            <a:pt x="329098" y="266171"/>
                            <a:pt x="325027" y="264290"/>
                          </a:cubicBezTo>
                          <a:cubicBezTo>
                            <a:pt x="313283" y="258144"/>
                            <a:pt x="300428" y="254862"/>
                            <a:pt x="287866" y="260837"/>
                          </a:cubicBezTo>
                          <a:cubicBezTo>
                            <a:pt x="280857" y="264029"/>
                            <a:pt x="274363" y="268236"/>
                            <a:pt x="267338" y="271402"/>
                          </a:cubicBezTo>
                          <a:cubicBezTo>
                            <a:pt x="258734" y="275277"/>
                            <a:pt x="250379" y="275715"/>
                            <a:pt x="241357" y="273054"/>
                          </a:cubicBezTo>
                          <a:cubicBezTo>
                            <a:pt x="240149" y="272700"/>
                            <a:pt x="239521" y="274375"/>
                            <a:pt x="240526" y="275029"/>
                          </a:cubicBezTo>
                          <a:cubicBezTo>
                            <a:pt x="241605" y="275728"/>
                            <a:pt x="242690" y="276314"/>
                            <a:pt x="243779" y="276820"/>
                          </a:cubicBezTo>
                          <a:cubicBezTo>
                            <a:pt x="239125" y="279909"/>
                            <a:pt x="234254" y="282263"/>
                            <a:pt x="229468" y="285120"/>
                          </a:cubicBezTo>
                          <a:cubicBezTo>
                            <a:pt x="214316" y="287098"/>
                            <a:pt x="199209" y="289411"/>
                            <a:pt x="184154" y="292036"/>
                          </a:cubicBezTo>
                          <a:cubicBezTo>
                            <a:pt x="181642" y="292474"/>
                            <a:pt x="181964" y="295847"/>
                            <a:pt x="183871" y="296781"/>
                          </a:cubicBezTo>
                          <a:cubicBezTo>
                            <a:pt x="184489" y="299728"/>
                            <a:pt x="186164" y="302099"/>
                            <a:pt x="188329" y="304131"/>
                          </a:cubicBezTo>
                          <a:cubicBezTo>
                            <a:pt x="168983" y="312515"/>
                            <a:pt x="149802" y="321274"/>
                            <a:pt x="130044" y="328647"/>
                          </a:cubicBezTo>
                          <a:close/>
                          <a:moveTo>
                            <a:pt x="345023" y="270210"/>
                          </a:moveTo>
                          <a:cubicBezTo>
                            <a:pt x="340240" y="262025"/>
                            <a:pt x="332210" y="255706"/>
                            <a:pt x="323935" y="251335"/>
                          </a:cubicBezTo>
                          <a:cubicBezTo>
                            <a:pt x="330322" y="253023"/>
                            <a:pt x="336388" y="256356"/>
                            <a:pt x="341596" y="260454"/>
                          </a:cubicBezTo>
                          <a:cubicBezTo>
                            <a:pt x="344743" y="262889"/>
                            <a:pt x="347220" y="265971"/>
                            <a:pt x="350280" y="268464"/>
                          </a:cubicBezTo>
                          <a:cubicBezTo>
                            <a:pt x="349613" y="270004"/>
                            <a:pt x="348824" y="271492"/>
                            <a:pt x="347848" y="272906"/>
                          </a:cubicBezTo>
                          <a:cubicBezTo>
                            <a:pt x="346769" y="273029"/>
                            <a:pt x="345693" y="273148"/>
                            <a:pt x="344614" y="273270"/>
                          </a:cubicBezTo>
                          <a:cubicBezTo>
                            <a:pt x="344704" y="273119"/>
                            <a:pt x="344775" y="272958"/>
                            <a:pt x="344827" y="272793"/>
                          </a:cubicBezTo>
                          <a:cubicBezTo>
                            <a:pt x="345339" y="272075"/>
                            <a:pt x="345519" y="271112"/>
                            <a:pt x="345023" y="270210"/>
                          </a:cubicBezTo>
                          <a:close/>
                          <a:moveTo>
                            <a:pt x="283859" y="279410"/>
                          </a:moveTo>
                          <a:cubicBezTo>
                            <a:pt x="282312" y="279535"/>
                            <a:pt x="274985" y="280047"/>
                            <a:pt x="266545" y="280865"/>
                          </a:cubicBezTo>
                          <a:cubicBezTo>
                            <a:pt x="256821" y="281809"/>
                            <a:pt x="245625" y="283104"/>
                            <a:pt x="240113" y="283774"/>
                          </a:cubicBezTo>
                          <a:cubicBezTo>
                            <a:pt x="242623" y="282350"/>
                            <a:pt x="246111" y="280701"/>
                            <a:pt x="248031" y="278324"/>
                          </a:cubicBezTo>
                          <a:cubicBezTo>
                            <a:pt x="255265" y="280128"/>
                            <a:pt x="262603" y="278327"/>
                            <a:pt x="269651" y="275338"/>
                          </a:cubicBezTo>
                          <a:cubicBezTo>
                            <a:pt x="269886" y="275238"/>
                            <a:pt x="273281" y="273695"/>
                            <a:pt x="273496" y="273592"/>
                          </a:cubicBezTo>
                          <a:cubicBezTo>
                            <a:pt x="274038" y="273331"/>
                            <a:pt x="274575" y="273067"/>
                            <a:pt x="275110" y="272797"/>
                          </a:cubicBezTo>
                          <a:cubicBezTo>
                            <a:pt x="277851" y="274066"/>
                            <a:pt x="280824" y="274971"/>
                            <a:pt x="283888" y="275531"/>
                          </a:cubicBezTo>
                          <a:cubicBezTo>
                            <a:pt x="283865" y="275683"/>
                            <a:pt x="283849" y="275837"/>
                            <a:pt x="283849" y="275998"/>
                          </a:cubicBezTo>
                          <a:cubicBezTo>
                            <a:pt x="283849" y="277094"/>
                            <a:pt x="283849" y="278185"/>
                            <a:pt x="283849" y="279281"/>
                          </a:cubicBezTo>
                          <a:cubicBezTo>
                            <a:pt x="283852" y="279323"/>
                            <a:pt x="283855" y="279364"/>
                            <a:pt x="283859" y="279410"/>
                          </a:cubicBezTo>
                          <a:close/>
                          <a:moveTo>
                            <a:pt x="279372" y="270584"/>
                          </a:moveTo>
                          <a:cubicBezTo>
                            <a:pt x="289711" y="264522"/>
                            <a:pt x="301610" y="259484"/>
                            <a:pt x="313434" y="264515"/>
                          </a:cubicBezTo>
                          <a:cubicBezTo>
                            <a:pt x="299858" y="271376"/>
                            <a:pt x="294839" y="273151"/>
                            <a:pt x="279372" y="270584"/>
                          </a:cubicBezTo>
                          <a:close/>
                          <a:moveTo>
                            <a:pt x="289956" y="276182"/>
                          </a:moveTo>
                          <a:cubicBezTo>
                            <a:pt x="293802" y="276314"/>
                            <a:pt x="297658" y="275924"/>
                            <a:pt x="301262" y="275022"/>
                          </a:cubicBezTo>
                          <a:cubicBezTo>
                            <a:pt x="305514" y="273876"/>
                            <a:pt x="309373" y="271666"/>
                            <a:pt x="313376" y="269891"/>
                          </a:cubicBezTo>
                          <a:cubicBezTo>
                            <a:pt x="315612" y="268864"/>
                            <a:pt x="318002" y="268397"/>
                            <a:pt x="320234" y="267398"/>
                          </a:cubicBezTo>
                          <a:cubicBezTo>
                            <a:pt x="325510" y="269791"/>
                            <a:pt x="331195" y="272955"/>
                            <a:pt x="337251" y="274095"/>
                          </a:cubicBezTo>
                          <a:cubicBezTo>
                            <a:pt x="321522" y="276076"/>
                            <a:pt x="305749" y="277577"/>
                            <a:pt x="289959" y="278904"/>
                          </a:cubicBezTo>
                          <a:cubicBezTo>
                            <a:pt x="289956" y="277999"/>
                            <a:pt x="289956" y="277090"/>
                            <a:pt x="289956" y="276182"/>
                          </a:cubicBezTo>
                          <a:close/>
                          <a:moveTo>
                            <a:pt x="292874" y="292613"/>
                          </a:moveTo>
                          <a:cubicBezTo>
                            <a:pt x="264300" y="295045"/>
                            <a:pt x="235652" y="296636"/>
                            <a:pt x="207239" y="300714"/>
                          </a:cubicBezTo>
                          <a:cubicBezTo>
                            <a:pt x="204102" y="301119"/>
                            <a:pt x="200942" y="301454"/>
                            <a:pt x="197773" y="301477"/>
                          </a:cubicBezTo>
                          <a:cubicBezTo>
                            <a:pt x="196130" y="301487"/>
                            <a:pt x="194316" y="301065"/>
                            <a:pt x="192725" y="301342"/>
                          </a:cubicBezTo>
                          <a:cubicBezTo>
                            <a:pt x="191044" y="299998"/>
                            <a:pt x="189495" y="298362"/>
                            <a:pt x="188912" y="296317"/>
                          </a:cubicBezTo>
                          <a:cubicBezTo>
                            <a:pt x="201609" y="294136"/>
                            <a:pt x="214339" y="292155"/>
                            <a:pt x="227104" y="290409"/>
                          </a:cubicBezTo>
                          <a:cubicBezTo>
                            <a:pt x="227783" y="290831"/>
                            <a:pt x="228669" y="290628"/>
                            <a:pt x="229336" y="290113"/>
                          </a:cubicBezTo>
                          <a:cubicBezTo>
                            <a:pt x="268865" y="284322"/>
                            <a:pt x="309021" y="283861"/>
                            <a:pt x="348360" y="276697"/>
                          </a:cubicBezTo>
                          <a:cubicBezTo>
                            <a:pt x="349204" y="277358"/>
                            <a:pt x="350393" y="277654"/>
                            <a:pt x="351472" y="277322"/>
                          </a:cubicBezTo>
                          <a:cubicBezTo>
                            <a:pt x="351388" y="280466"/>
                            <a:pt x="351304" y="283610"/>
                            <a:pt x="351220" y="286754"/>
                          </a:cubicBezTo>
                          <a:cubicBezTo>
                            <a:pt x="351037" y="286905"/>
                            <a:pt x="350882" y="287069"/>
                            <a:pt x="350750" y="287243"/>
                          </a:cubicBezTo>
                          <a:cubicBezTo>
                            <a:pt x="331756" y="290393"/>
                            <a:pt x="312075" y="290825"/>
                            <a:pt x="292874" y="292613"/>
                          </a:cubicBezTo>
                          <a:close/>
                          <a:moveTo>
                            <a:pt x="498506" y="268017"/>
                          </a:moveTo>
                          <a:cubicBezTo>
                            <a:pt x="497563" y="279371"/>
                            <a:pt x="493865" y="290790"/>
                            <a:pt x="483538" y="296797"/>
                          </a:cubicBezTo>
                          <a:cubicBezTo>
                            <a:pt x="466557" y="306015"/>
                            <a:pt x="446213" y="306038"/>
                            <a:pt x="427360" y="306225"/>
                          </a:cubicBezTo>
                          <a:cubicBezTo>
                            <a:pt x="424139" y="306595"/>
                            <a:pt x="416328" y="303042"/>
                            <a:pt x="415258" y="307075"/>
                          </a:cubicBezTo>
                          <a:cubicBezTo>
                            <a:pt x="396199" y="313891"/>
                            <a:pt x="376544" y="321409"/>
                            <a:pt x="356026" y="321338"/>
                          </a:cubicBezTo>
                          <a:cubicBezTo>
                            <a:pt x="349378" y="321090"/>
                            <a:pt x="342891" y="319818"/>
                            <a:pt x="336381" y="321512"/>
                          </a:cubicBezTo>
                          <a:cubicBezTo>
                            <a:pt x="336294" y="315534"/>
                            <a:pt x="335982" y="309565"/>
                            <a:pt x="335869" y="303587"/>
                          </a:cubicBezTo>
                          <a:cubicBezTo>
                            <a:pt x="335795" y="300581"/>
                            <a:pt x="335914" y="297174"/>
                            <a:pt x="334812" y="294346"/>
                          </a:cubicBezTo>
                          <a:cubicBezTo>
                            <a:pt x="340459" y="293592"/>
                            <a:pt x="346292" y="293476"/>
                            <a:pt x="351813" y="291975"/>
                          </a:cubicBezTo>
                          <a:cubicBezTo>
                            <a:pt x="352615" y="292429"/>
                            <a:pt x="353627" y="292481"/>
                            <a:pt x="354661" y="291804"/>
                          </a:cubicBezTo>
                          <a:cubicBezTo>
                            <a:pt x="357257" y="290116"/>
                            <a:pt x="359711" y="290303"/>
                            <a:pt x="362681" y="290071"/>
                          </a:cubicBezTo>
                          <a:cubicBezTo>
                            <a:pt x="381456" y="288064"/>
                            <a:pt x="400142" y="285272"/>
                            <a:pt x="418737" y="281957"/>
                          </a:cubicBezTo>
                          <a:cubicBezTo>
                            <a:pt x="418003" y="283520"/>
                            <a:pt x="417684" y="285240"/>
                            <a:pt x="418009" y="287095"/>
                          </a:cubicBezTo>
                          <a:cubicBezTo>
                            <a:pt x="418218" y="288290"/>
                            <a:pt x="420009" y="288734"/>
                            <a:pt x="420782" y="287826"/>
                          </a:cubicBezTo>
                          <a:cubicBezTo>
                            <a:pt x="422477" y="285839"/>
                            <a:pt x="423623" y="283475"/>
                            <a:pt x="425569" y="281684"/>
                          </a:cubicBezTo>
                          <a:cubicBezTo>
                            <a:pt x="431293" y="276739"/>
                            <a:pt x="439374" y="276169"/>
                            <a:pt x="445716" y="272294"/>
                          </a:cubicBezTo>
                          <a:cubicBezTo>
                            <a:pt x="456269" y="265904"/>
                            <a:pt x="454887" y="255429"/>
                            <a:pt x="459377" y="245872"/>
                          </a:cubicBezTo>
                          <a:cubicBezTo>
                            <a:pt x="461545" y="252755"/>
                            <a:pt x="461300" y="260128"/>
                            <a:pt x="460794" y="267244"/>
                          </a:cubicBezTo>
                          <a:cubicBezTo>
                            <a:pt x="460024" y="274066"/>
                            <a:pt x="459139" y="285175"/>
                            <a:pt x="450619" y="286193"/>
                          </a:cubicBezTo>
                          <a:cubicBezTo>
                            <a:pt x="449682" y="286335"/>
                            <a:pt x="449740" y="287604"/>
                            <a:pt x="450377" y="288039"/>
                          </a:cubicBezTo>
                          <a:cubicBezTo>
                            <a:pt x="457232" y="292706"/>
                            <a:pt x="462534" y="281484"/>
                            <a:pt x="464015" y="276659"/>
                          </a:cubicBezTo>
                          <a:cubicBezTo>
                            <a:pt x="466766" y="267691"/>
                            <a:pt x="467130" y="257845"/>
                            <a:pt x="465568" y="248626"/>
                          </a:cubicBezTo>
                          <a:cubicBezTo>
                            <a:pt x="466135" y="242561"/>
                            <a:pt x="466363" y="236354"/>
                            <a:pt x="468164" y="230508"/>
                          </a:cubicBezTo>
                          <a:cubicBezTo>
                            <a:pt x="470354" y="233091"/>
                            <a:pt x="470673" y="236798"/>
                            <a:pt x="471366" y="240013"/>
                          </a:cubicBezTo>
                          <a:cubicBezTo>
                            <a:pt x="472342" y="245701"/>
                            <a:pt x="473321" y="251431"/>
                            <a:pt x="474071" y="257149"/>
                          </a:cubicBezTo>
                          <a:cubicBezTo>
                            <a:pt x="475006" y="264148"/>
                            <a:pt x="475286" y="271270"/>
                            <a:pt x="474384" y="278289"/>
                          </a:cubicBezTo>
                          <a:cubicBezTo>
                            <a:pt x="474071" y="280708"/>
                            <a:pt x="473118" y="283191"/>
                            <a:pt x="473740" y="285604"/>
                          </a:cubicBezTo>
                          <a:cubicBezTo>
                            <a:pt x="474078" y="286915"/>
                            <a:pt x="475853" y="287404"/>
                            <a:pt x="476793" y="286409"/>
                          </a:cubicBezTo>
                          <a:cubicBezTo>
                            <a:pt x="483744" y="275892"/>
                            <a:pt x="477418" y="245688"/>
                            <a:pt x="474677" y="233242"/>
                          </a:cubicBezTo>
                          <a:cubicBezTo>
                            <a:pt x="476159" y="231541"/>
                            <a:pt x="477157" y="219604"/>
                            <a:pt x="480726" y="221237"/>
                          </a:cubicBezTo>
                          <a:cubicBezTo>
                            <a:pt x="483396" y="223015"/>
                            <a:pt x="485046" y="232099"/>
                            <a:pt x="485841" y="235381"/>
                          </a:cubicBezTo>
                          <a:cubicBezTo>
                            <a:pt x="488122" y="245363"/>
                            <a:pt x="488573" y="255648"/>
                            <a:pt x="486894" y="265775"/>
                          </a:cubicBezTo>
                          <a:cubicBezTo>
                            <a:pt x="486199" y="270526"/>
                            <a:pt x="485007" y="275167"/>
                            <a:pt x="485397" y="279993"/>
                          </a:cubicBezTo>
                          <a:cubicBezTo>
                            <a:pt x="485535" y="281709"/>
                            <a:pt x="488022" y="282779"/>
                            <a:pt x="488937" y="280952"/>
                          </a:cubicBezTo>
                          <a:cubicBezTo>
                            <a:pt x="490972" y="276878"/>
                            <a:pt x="491649" y="272600"/>
                            <a:pt x="492312" y="268129"/>
                          </a:cubicBezTo>
                          <a:cubicBezTo>
                            <a:pt x="494786" y="253992"/>
                            <a:pt x="493636" y="239414"/>
                            <a:pt x="488879" y="225856"/>
                          </a:cubicBezTo>
                          <a:cubicBezTo>
                            <a:pt x="500462" y="225209"/>
                            <a:pt x="499238" y="260061"/>
                            <a:pt x="498506" y="268017"/>
                          </a:cubicBezTo>
                          <a:close/>
                          <a:moveTo>
                            <a:pt x="563585" y="89181"/>
                          </a:moveTo>
                          <a:cubicBezTo>
                            <a:pt x="556556" y="134507"/>
                            <a:pt x="540473" y="178043"/>
                            <a:pt x="524053" y="220690"/>
                          </a:cubicBezTo>
                          <a:cubicBezTo>
                            <a:pt x="521795" y="226343"/>
                            <a:pt x="519749" y="232224"/>
                            <a:pt x="516866" y="237594"/>
                          </a:cubicBezTo>
                          <a:cubicBezTo>
                            <a:pt x="514161" y="242635"/>
                            <a:pt x="510746" y="247202"/>
                            <a:pt x="507029" y="251531"/>
                          </a:cubicBezTo>
                          <a:cubicBezTo>
                            <a:pt x="506662" y="251960"/>
                            <a:pt x="506449" y="252456"/>
                            <a:pt x="506359" y="252968"/>
                          </a:cubicBezTo>
                          <a:cubicBezTo>
                            <a:pt x="505902" y="253342"/>
                            <a:pt x="505416" y="253680"/>
                            <a:pt x="504907" y="253999"/>
                          </a:cubicBezTo>
                          <a:cubicBezTo>
                            <a:pt x="504626" y="244706"/>
                            <a:pt x="502033" y="216045"/>
                            <a:pt x="487271" y="222217"/>
                          </a:cubicBezTo>
                          <a:cubicBezTo>
                            <a:pt x="481213" y="211581"/>
                            <a:pt x="472960" y="218464"/>
                            <a:pt x="472619" y="228568"/>
                          </a:cubicBezTo>
                          <a:cubicBezTo>
                            <a:pt x="471681" y="227228"/>
                            <a:pt x="470457" y="226240"/>
                            <a:pt x="468828" y="225972"/>
                          </a:cubicBezTo>
                          <a:cubicBezTo>
                            <a:pt x="462450" y="225061"/>
                            <a:pt x="463171" y="235842"/>
                            <a:pt x="462328" y="239977"/>
                          </a:cubicBezTo>
                          <a:cubicBezTo>
                            <a:pt x="456159" y="232914"/>
                            <a:pt x="451750" y="251457"/>
                            <a:pt x="450825" y="255445"/>
                          </a:cubicBezTo>
                          <a:cubicBezTo>
                            <a:pt x="449289" y="261310"/>
                            <a:pt x="446799" y="266000"/>
                            <a:pt x="441165" y="268725"/>
                          </a:cubicBezTo>
                          <a:cubicBezTo>
                            <a:pt x="436214" y="271122"/>
                            <a:pt x="430719" y="272243"/>
                            <a:pt x="425907" y="274971"/>
                          </a:cubicBezTo>
                          <a:cubicBezTo>
                            <a:pt x="412865" y="275940"/>
                            <a:pt x="399713" y="279509"/>
                            <a:pt x="386588" y="280997"/>
                          </a:cubicBezTo>
                          <a:cubicBezTo>
                            <a:pt x="380468" y="281893"/>
                            <a:pt x="374325" y="282531"/>
                            <a:pt x="368192" y="283326"/>
                          </a:cubicBezTo>
                          <a:cubicBezTo>
                            <a:pt x="364124" y="283855"/>
                            <a:pt x="359785" y="283610"/>
                            <a:pt x="355836" y="284653"/>
                          </a:cubicBezTo>
                          <a:cubicBezTo>
                            <a:pt x="355740" y="280988"/>
                            <a:pt x="355640" y="277319"/>
                            <a:pt x="355543" y="273653"/>
                          </a:cubicBezTo>
                          <a:cubicBezTo>
                            <a:pt x="355533" y="273251"/>
                            <a:pt x="355392" y="272880"/>
                            <a:pt x="355169" y="272571"/>
                          </a:cubicBezTo>
                          <a:cubicBezTo>
                            <a:pt x="357096" y="268664"/>
                            <a:pt x="358165" y="264416"/>
                            <a:pt x="359321" y="260167"/>
                          </a:cubicBezTo>
                          <a:cubicBezTo>
                            <a:pt x="370814" y="217913"/>
                            <a:pt x="380416" y="175163"/>
                            <a:pt x="392231" y="132997"/>
                          </a:cubicBezTo>
                          <a:cubicBezTo>
                            <a:pt x="395597" y="120985"/>
                            <a:pt x="398831" y="108800"/>
                            <a:pt x="403002" y="97040"/>
                          </a:cubicBezTo>
                          <a:cubicBezTo>
                            <a:pt x="404796" y="91983"/>
                            <a:pt x="407386" y="86649"/>
                            <a:pt x="412024" y="83637"/>
                          </a:cubicBezTo>
                          <a:cubicBezTo>
                            <a:pt x="415709" y="81537"/>
                            <a:pt x="420389" y="79988"/>
                            <a:pt x="424429" y="78973"/>
                          </a:cubicBezTo>
                          <a:cubicBezTo>
                            <a:pt x="430990" y="78558"/>
                            <a:pt x="437616" y="78706"/>
                            <a:pt x="444199" y="78461"/>
                          </a:cubicBezTo>
                          <a:cubicBezTo>
                            <a:pt x="480063" y="77749"/>
                            <a:pt x="515929" y="77105"/>
                            <a:pt x="551799" y="76857"/>
                          </a:cubicBezTo>
                          <a:cubicBezTo>
                            <a:pt x="554488" y="76802"/>
                            <a:pt x="557349" y="76644"/>
                            <a:pt x="560012" y="76924"/>
                          </a:cubicBezTo>
                          <a:cubicBezTo>
                            <a:pt x="560946" y="77243"/>
                            <a:pt x="562164" y="78110"/>
                            <a:pt x="562956" y="78657"/>
                          </a:cubicBezTo>
                          <a:cubicBezTo>
                            <a:pt x="564284" y="81975"/>
                            <a:pt x="564006" y="85731"/>
                            <a:pt x="563585" y="8918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155" name="Forma Livre: Forma 154">
                      <a:extLst>
                        <a:ext uri="{FF2B5EF4-FFF2-40B4-BE49-F238E27FC236}">
                          <a16:creationId xmlns:a16="http://schemas.microsoft.com/office/drawing/2014/main" id="{B8590D4C-511D-5D5B-4879-F5BC5D0EAB8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74570" y="2021995"/>
                      <a:ext cx="70389" cy="17795"/>
                    </a:xfrm>
                    <a:custGeom>
                      <a:avLst/>
                      <a:gdLst>
                        <a:gd name="connsiteX0" fmla="*/ 4790 w 70389"/>
                        <a:gd name="connsiteY0" fmla="*/ 8068 h 17795"/>
                        <a:gd name="connsiteX1" fmla="*/ 68995 w 70389"/>
                        <a:gd name="connsiteY1" fmla="*/ 10645 h 17795"/>
                        <a:gd name="connsiteX2" fmla="*/ 66679 w 70389"/>
                        <a:gd name="connsiteY2" fmla="*/ 5153 h 17795"/>
                        <a:gd name="connsiteX3" fmla="*/ 30980 w 70389"/>
                        <a:gd name="connsiteY3" fmla="*/ 10842 h 17795"/>
                        <a:gd name="connsiteX4" fmla="*/ 6394 w 70389"/>
                        <a:gd name="connsiteY4" fmla="*/ 2283 h 17795"/>
                        <a:gd name="connsiteX5" fmla="*/ 125 w 70389"/>
                        <a:gd name="connsiteY5" fmla="*/ 1423 h 17795"/>
                        <a:gd name="connsiteX6" fmla="*/ 4790 w 70389"/>
                        <a:gd name="connsiteY6" fmla="*/ 8068 h 1779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70389" h="17795">
                          <a:moveTo>
                            <a:pt x="4790" y="8068"/>
                          </a:moveTo>
                          <a:cubicBezTo>
                            <a:pt x="21684" y="20186"/>
                            <a:pt x="51054" y="20911"/>
                            <a:pt x="68995" y="10645"/>
                          </a:cubicBezTo>
                          <a:cubicBezTo>
                            <a:pt x="71823" y="8948"/>
                            <a:pt x="69993" y="4006"/>
                            <a:pt x="66679" y="5153"/>
                          </a:cubicBezTo>
                          <a:cubicBezTo>
                            <a:pt x="55038" y="9176"/>
                            <a:pt x="43404" y="11856"/>
                            <a:pt x="30980" y="10842"/>
                          </a:cubicBezTo>
                          <a:cubicBezTo>
                            <a:pt x="22209" y="10230"/>
                            <a:pt x="13651" y="7244"/>
                            <a:pt x="6394" y="2283"/>
                          </a:cubicBezTo>
                          <a:cubicBezTo>
                            <a:pt x="4938" y="1288"/>
                            <a:pt x="1140" y="-1782"/>
                            <a:pt x="125" y="1423"/>
                          </a:cubicBezTo>
                          <a:cubicBezTo>
                            <a:pt x="-725" y="4110"/>
                            <a:pt x="2960" y="6641"/>
                            <a:pt x="4790" y="806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</p:grpSp>
            <p:sp>
              <p:nvSpPr>
                <p:cNvPr id="158" name="Forma Livre: Forma 157">
                  <a:extLst>
                    <a:ext uri="{FF2B5EF4-FFF2-40B4-BE49-F238E27FC236}">
                      <a16:creationId xmlns:a16="http://schemas.microsoft.com/office/drawing/2014/main" id="{7EB89778-9B10-59DF-EB60-E9A284B265EF}"/>
                    </a:ext>
                  </a:extLst>
                </p:cNvPr>
                <p:cNvSpPr/>
                <p:nvPr/>
              </p:nvSpPr>
              <p:spPr>
                <a:xfrm>
                  <a:off x="1583734" y="1726703"/>
                  <a:ext cx="229120" cy="242402"/>
                </a:xfrm>
                <a:custGeom>
                  <a:avLst/>
                  <a:gdLst>
                    <a:gd name="connsiteX0" fmla="*/ 232585 w 229120"/>
                    <a:gd name="connsiteY0" fmla="*/ 222472 h 242402"/>
                    <a:gd name="connsiteX1" fmla="*/ 220377 w 229120"/>
                    <a:gd name="connsiteY1" fmla="*/ 144136 h 242402"/>
                    <a:gd name="connsiteX2" fmla="*/ 216189 w 229120"/>
                    <a:gd name="connsiteY2" fmla="*/ 105957 h 242402"/>
                    <a:gd name="connsiteX3" fmla="*/ 210230 w 229120"/>
                    <a:gd name="connsiteY3" fmla="*/ 70677 h 242402"/>
                    <a:gd name="connsiteX4" fmla="*/ 196960 w 229120"/>
                    <a:gd name="connsiteY4" fmla="*/ 40083 h 242402"/>
                    <a:gd name="connsiteX5" fmla="*/ 175476 w 229120"/>
                    <a:gd name="connsiteY5" fmla="*/ 17762 h 242402"/>
                    <a:gd name="connsiteX6" fmla="*/ 117142 w 229120"/>
                    <a:gd name="connsiteY6" fmla="*/ 1131 h 242402"/>
                    <a:gd name="connsiteX7" fmla="*/ 110700 w 229120"/>
                    <a:gd name="connsiteY7" fmla="*/ 1431 h 242402"/>
                    <a:gd name="connsiteX8" fmla="*/ 5372 w 229120"/>
                    <a:gd name="connsiteY8" fmla="*/ 184200 h 242402"/>
                    <a:gd name="connsiteX9" fmla="*/ 5049 w 229120"/>
                    <a:gd name="connsiteY9" fmla="*/ 191051 h 242402"/>
                    <a:gd name="connsiteX10" fmla="*/ 3729 w 229120"/>
                    <a:gd name="connsiteY10" fmla="*/ 206386 h 242402"/>
                    <a:gd name="connsiteX11" fmla="*/ 4147 w 229120"/>
                    <a:gd name="connsiteY11" fmla="*/ 224147 h 242402"/>
                    <a:gd name="connsiteX12" fmla="*/ 7852 w 229120"/>
                    <a:gd name="connsiteY12" fmla="*/ 241941 h 242402"/>
                    <a:gd name="connsiteX13" fmla="*/ 82225 w 229120"/>
                    <a:gd name="connsiteY13" fmla="*/ 236635 h 242402"/>
                    <a:gd name="connsiteX14" fmla="*/ 84062 w 229120"/>
                    <a:gd name="connsiteY14" fmla="*/ 211769 h 242402"/>
                    <a:gd name="connsiteX15" fmla="*/ 82548 w 229120"/>
                    <a:gd name="connsiteY15" fmla="*/ 199951 h 242402"/>
                    <a:gd name="connsiteX16" fmla="*/ 81452 w 229120"/>
                    <a:gd name="connsiteY16" fmla="*/ 195313 h 242402"/>
                    <a:gd name="connsiteX17" fmla="*/ 102712 w 229120"/>
                    <a:gd name="connsiteY17" fmla="*/ 158683 h 242402"/>
                    <a:gd name="connsiteX18" fmla="*/ 147356 w 229120"/>
                    <a:gd name="connsiteY18" fmla="*/ 82585 h 242402"/>
                    <a:gd name="connsiteX19" fmla="*/ 162945 w 229120"/>
                    <a:gd name="connsiteY19" fmla="*/ 40493 h 242402"/>
                    <a:gd name="connsiteX20" fmla="*/ 163429 w 229120"/>
                    <a:gd name="connsiteY20" fmla="*/ 40589 h 242402"/>
                    <a:gd name="connsiteX21" fmla="*/ 163589 w 229120"/>
                    <a:gd name="connsiteY21" fmla="*/ 41101 h 242402"/>
                    <a:gd name="connsiteX22" fmla="*/ 192514 w 229120"/>
                    <a:gd name="connsiteY22" fmla="*/ 80469 h 242402"/>
                    <a:gd name="connsiteX23" fmla="*/ 202339 w 229120"/>
                    <a:gd name="connsiteY23" fmla="*/ 137108 h 242402"/>
                    <a:gd name="connsiteX24" fmla="*/ 157147 w 229120"/>
                    <a:gd name="connsiteY24" fmla="*/ 215206 h 242402"/>
                    <a:gd name="connsiteX25" fmla="*/ 133891 w 229120"/>
                    <a:gd name="connsiteY25" fmla="*/ 216423 h 242402"/>
                    <a:gd name="connsiteX26" fmla="*/ 123455 w 229120"/>
                    <a:gd name="connsiteY26" fmla="*/ 212745 h 242402"/>
                    <a:gd name="connsiteX27" fmla="*/ 113470 w 229120"/>
                    <a:gd name="connsiteY27" fmla="*/ 205842 h 242402"/>
                    <a:gd name="connsiteX28" fmla="*/ 108478 w 229120"/>
                    <a:gd name="connsiteY28" fmla="*/ 210832 h 242402"/>
                    <a:gd name="connsiteX29" fmla="*/ 128222 w 229120"/>
                    <a:gd name="connsiteY29" fmla="*/ 223674 h 242402"/>
                    <a:gd name="connsiteX30" fmla="*/ 152155 w 229120"/>
                    <a:gd name="connsiteY30" fmla="*/ 224563 h 242402"/>
                    <a:gd name="connsiteX31" fmla="*/ 153958 w 229120"/>
                    <a:gd name="connsiteY31" fmla="*/ 224218 h 242402"/>
                    <a:gd name="connsiteX32" fmla="*/ 156342 w 229120"/>
                    <a:gd name="connsiteY32" fmla="*/ 229800 h 242402"/>
                    <a:gd name="connsiteX33" fmla="*/ 158565 w 229120"/>
                    <a:gd name="connsiteY33" fmla="*/ 231678 h 242402"/>
                    <a:gd name="connsiteX34" fmla="*/ 161979 w 229120"/>
                    <a:gd name="connsiteY34" fmla="*/ 235998 h 242402"/>
                    <a:gd name="connsiteX35" fmla="*/ 228816 w 229120"/>
                    <a:gd name="connsiteY35" fmla="*/ 229098 h 242402"/>
                    <a:gd name="connsiteX36" fmla="*/ 232585 w 229120"/>
                    <a:gd name="connsiteY36" fmla="*/ 222472 h 242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229120" h="242402">
                      <a:moveTo>
                        <a:pt x="232585" y="222472"/>
                      </a:moveTo>
                      <a:cubicBezTo>
                        <a:pt x="227077" y="196595"/>
                        <a:pt x="223533" y="170382"/>
                        <a:pt x="220377" y="144136"/>
                      </a:cubicBezTo>
                      <a:cubicBezTo>
                        <a:pt x="218831" y="131426"/>
                        <a:pt x="217606" y="118680"/>
                        <a:pt x="216189" y="105957"/>
                      </a:cubicBezTo>
                      <a:cubicBezTo>
                        <a:pt x="214869" y="94104"/>
                        <a:pt x="213323" y="82215"/>
                        <a:pt x="210230" y="70677"/>
                      </a:cubicBezTo>
                      <a:cubicBezTo>
                        <a:pt x="207364" y="59954"/>
                        <a:pt x="203176" y="49341"/>
                        <a:pt x="196960" y="40083"/>
                      </a:cubicBezTo>
                      <a:cubicBezTo>
                        <a:pt x="191130" y="31461"/>
                        <a:pt x="183882" y="23911"/>
                        <a:pt x="175476" y="17762"/>
                      </a:cubicBezTo>
                      <a:cubicBezTo>
                        <a:pt x="158919" y="5493"/>
                        <a:pt x="137725" y="-1033"/>
                        <a:pt x="117142" y="1131"/>
                      </a:cubicBezTo>
                      <a:cubicBezTo>
                        <a:pt x="114018" y="1463"/>
                        <a:pt x="111022" y="1402"/>
                        <a:pt x="110700" y="1431"/>
                      </a:cubicBezTo>
                      <a:cubicBezTo>
                        <a:pt x="26888" y="9045"/>
                        <a:pt x="7176" y="154808"/>
                        <a:pt x="5372" y="184200"/>
                      </a:cubicBezTo>
                      <a:cubicBezTo>
                        <a:pt x="5243" y="186487"/>
                        <a:pt x="5114" y="188771"/>
                        <a:pt x="5049" y="191051"/>
                      </a:cubicBezTo>
                      <a:cubicBezTo>
                        <a:pt x="4405" y="196150"/>
                        <a:pt x="3955" y="201262"/>
                        <a:pt x="3729" y="206386"/>
                      </a:cubicBezTo>
                      <a:cubicBezTo>
                        <a:pt x="3471" y="212310"/>
                        <a:pt x="3600" y="218243"/>
                        <a:pt x="4147" y="224147"/>
                      </a:cubicBezTo>
                      <a:cubicBezTo>
                        <a:pt x="4695" y="230190"/>
                        <a:pt x="5339" y="236384"/>
                        <a:pt x="7852" y="241941"/>
                      </a:cubicBezTo>
                      <a:cubicBezTo>
                        <a:pt x="9398" y="245361"/>
                        <a:pt x="81485" y="240675"/>
                        <a:pt x="82225" y="236635"/>
                      </a:cubicBezTo>
                      <a:cubicBezTo>
                        <a:pt x="83836" y="228447"/>
                        <a:pt x="84416" y="220099"/>
                        <a:pt x="84062" y="211769"/>
                      </a:cubicBezTo>
                      <a:cubicBezTo>
                        <a:pt x="83868" y="207797"/>
                        <a:pt x="83385" y="203845"/>
                        <a:pt x="82548" y="199951"/>
                      </a:cubicBezTo>
                      <a:cubicBezTo>
                        <a:pt x="82322" y="198888"/>
                        <a:pt x="82065" y="196891"/>
                        <a:pt x="81452" y="195313"/>
                      </a:cubicBezTo>
                      <a:cubicBezTo>
                        <a:pt x="88024" y="182818"/>
                        <a:pt x="95271" y="170681"/>
                        <a:pt x="102712" y="158683"/>
                      </a:cubicBezTo>
                      <a:cubicBezTo>
                        <a:pt x="118205" y="133703"/>
                        <a:pt x="134697" y="109188"/>
                        <a:pt x="147356" y="82585"/>
                      </a:cubicBezTo>
                      <a:cubicBezTo>
                        <a:pt x="153701" y="69257"/>
                        <a:pt x="159950" y="55100"/>
                        <a:pt x="162945" y="40493"/>
                      </a:cubicBezTo>
                      <a:lnTo>
                        <a:pt x="163429" y="40589"/>
                      </a:lnTo>
                      <a:cubicBezTo>
                        <a:pt x="163364" y="40776"/>
                        <a:pt x="163429" y="40985"/>
                        <a:pt x="163589" y="41101"/>
                      </a:cubicBezTo>
                      <a:cubicBezTo>
                        <a:pt x="177343" y="50613"/>
                        <a:pt x="186556" y="65034"/>
                        <a:pt x="192514" y="80469"/>
                      </a:cubicBezTo>
                      <a:cubicBezTo>
                        <a:pt x="199472" y="98523"/>
                        <a:pt x="202790" y="117769"/>
                        <a:pt x="202339" y="137108"/>
                      </a:cubicBezTo>
                      <a:cubicBezTo>
                        <a:pt x="201566" y="167711"/>
                        <a:pt x="189970" y="205533"/>
                        <a:pt x="157147" y="215206"/>
                      </a:cubicBezTo>
                      <a:cubicBezTo>
                        <a:pt x="149643" y="217412"/>
                        <a:pt x="141558" y="218037"/>
                        <a:pt x="133891" y="216423"/>
                      </a:cubicBezTo>
                      <a:cubicBezTo>
                        <a:pt x="130252" y="215692"/>
                        <a:pt x="126741" y="214455"/>
                        <a:pt x="123455" y="212745"/>
                      </a:cubicBezTo>
                      <a:cubicBezTo>
                        <a:pt x="119848" y="210819"/>
                        <a:pt x="116852" y="208087"/>
                        <a:pt x="113470" y="205842"/>
                      </a:cubicBezTo>
                      <a:cubicBezTo>
                        <a:pt x="110346" y="203787"/>
                        <a:pt x="106706" y="207794"/>
                        <a:pt x="108478" y="210832"/>
                      </a:cubicBezTo>
                      <a:cubicBezTo>
                        <a:pt x="112439" y="217547"/>
                        <a:pt x="120943" y="221654"/>
                        <a:pt x="128222" y="223674"/>
                      </a:cubicBezTo>
                      <a:cubicBezTo>
                        <a:pt x="136018" y="225835"/>
                        <a:pt x="144231" y="225935"/>
                        <a:pt x="152155" y="224563"/>
                      </a:cubicBezTo>
                      <a:cubicBezTo>
                        <a:pt x="152735" y="224460"/>
                        <a:pt x="153347" y="224344"/>
                        <a:pt x="153958" y="224218"/>
                      </a:cubicBezTo>
                      <a:cubicBezTo>
                        <a:pt x="154120" y="226286"/>
                        <a:pt x="154957" y="228245"/>
                        <a:pt x="156342" y="229800"/>
                      </a:cubicBezTo>
                      <a:cubicBezTo>
                        <a:pt x="156987" y="230538"/>
                        <a:pt x="157728" y="231172"/>
                        <a:pt x="158565" y="231678"/>
                      </a:cubicBezTo>
                      <a:cubicBezTo>
                        <a:pt x="158693" y="233620"/>
                        <a:pt x="159950" y="235573"/>
                        <a:pt x="161979" y="235998"/>
                      </a:cubicBezTo>
                      <a:cubicBezTo>
                        <a:pt x="172834" y="238259"/>
                        <a:pt x="217961" y="232329"/>
                        <a:pt x="228816" y="229098"/>
                      </a:cubicBezTo>
                      <a:cubicBezTo>
                        <a:pt x="231715" y="228235"/>
                        <a:pt x="233197" y="225381"/>
                        <a:pt x="232585" y="222472"/>
                      </a:cubicBezTo>
                    </a:path>
                  </a:pathLst>
                </a:custGeom>
                <a:solidFill>
                  <a:srgbClr val="000000"/>
                </a:solidFill>
                <a:ln w="32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159" name="Gráfico 53" descr="Mulher segurando um laptop">
                  <a:extLst>
                    <a:ext uri="{FF2B5EF4-FFF2-40B4-BE49-F238E27FC236}">
                      <a16:creationId xmlns:a16="http://schemas.microsoft.com/office/drawing/2014/main" id="{97273A44-7039-9F10-2CFC-44E70F4846A4}"/>
                    </a:ext>
                  </a:extLst>
                </p:cNvPr>
                <p:cNvGrpSpPr/>
                <p:nvPr/>
              </p:nvGrpSpPr>
              <p:grpSpPr>
                <a:xfrm>
                  <a:off x="1741964" y="1839555"/>
                  <a:ext cx="41943" cy="80376"/>
                  <a:chOff x="1741964" y="1839555"/>
                  <a:chExt cx="41943" cy="80376"/>
                </a:xfrm>
              </p:grpSpPr>
              <p:sp>
                <p:nvSpPr>
                  <p:cNvPr id="160" name="Forma Livre: Forma 159">
                    <a:extLst>
                      <a:ext uri="{FF2B5EF4-FFF2-40B4-BE49-F238E27FC236}">
                        <a16:creationId xmlns:a16="http://schemas.microsoft.com/office/drawing/2014/main" id="{9F1C13F2-5A4C-FF8D-699F-290380753E2A}"/>
                      </a:ext>
                    </a:extLst>
                  </p:cNvPr>
                  <p:cNvSpPr/>
                  <p:nvPr/>
                </p:nvSpPr>
                <p:spPr>
                  <a:xfrm>
                    <a:off x="1741964" y="1906640"/>
                    <a:ext cx="7045" cy="13291"/>
                  </a:xfrm>
                  <a:custGeom>
                    <a:avLst/>
                    <a:gdLst>
                      <a:gd name="connsiteX0" fmla="*/ 5414 w 7045"/>
                      <a:gd name="connsiteY0" fmla="*/ 2 h 13291"/>
                      <a:gd name="connsiteX1" fmla="*/ 6059 w 7045"/>
                      <a:gd name="connsiteY1" fmla="*/ 11598 h 13291"/>
                      <a:gd name="connsiteX2" fmla="*/ 261 w 7045"/>
                      <a:gd name="connsiteY2" fmla="*/ 11598 h 13291"/>
                      <a:gd name="connsiteX3" fmla="*/ 5414 w 7045"/>
                      <a:gd name="connsiteY3" fmla="*/ 2 h 1329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7045" h="13291">
                        <a:moveTo>
                          <a:pt x="5414" y="2"/>
                        </a:moveTo>
                        <a:cubicBezTo>
                          <a:pt x="7205" y="183"/>
                          <a:pt x="7669" y="10310"/>
                          <a:pt x="6059" y="11598"/>
                        </a:cubicBezTo>
                        <a:cubicBezTo>
                          <a:pt x="4448" y="12886"/>
                          <a:pt x="1710" y="14658"/>
                          <a:pt x="261" y="11598"/>
                        </a:cubicBezTo>
                        <a:cubicBezTo>
                          <a:pt x="-1189" y="8538"/>
                          <a:pt x="3804" y="-159"/>
                          <a:pt x="5414" y="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163" name="Forma Livre: Forma 162">
                    <a:extLst>
                      <a:ext uri="{FF2B5EF4-FFF2-40B4-BE49-F238E27FC236}">
                        <a16:creationId xmlns:a16="http://schemas.microsoft.com/office/drawing/2014/main" id="{CBA17BF6-A774-91D0-82A2-6EFE5388D347}"/>
                      </a:ext>
                    </a:extLst>
                  </p:cNvPr>
                  <p:cNvSpPr/>
                  <p:nvPr/>
                </p:nvSpPr>
                <p:spPr>
                  <a:xfrm>
                    <a:off x="1758137" y="1839555"/>
                    <a:ext cx="25770" cy="29613"/>
                  </a:xfrm>
                  <a:custGeom>
                    <a:avLst/>
                    <a:gdLst>
                      <a:gd name="connsiteX0" fmla="*/ 9769 w 25770"/>
                      <a:gd name="connsiteY0" fmla="*/ 286 h 29613"/>
                      <a:gd name="connsiteX1" fmla="*/ 23781 w 25770"/>
                      <a:gd name="connsiteY1" fmla="*/ 6847 h 29613"/>
                      <a:gd name="connsiteX2" fmla="*/ 20641 w 25770"/>
                      <a:gd name="connsiteY2" fmla="*/ 26618 h 29613"/>
                      <a:gd name="connsiteX3" fmla="*/ 2764 w 25770"/>
                      <a:gd name="connsiteY3" fmla="*/ 26135 h 29613"/>
                      <a:gd name="connsiteX4" fmla="*/ 9769 w 25770"/>
                      <a:gd name="connsiteY4" fmla="*/ 286 h 296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770" h="29613">
                        <a:moveTo>
                          <a:pt x="9769" y="286"/>
                        </a:moveTo>
                        <a:cubicBezTo>
                          <a:pt x="14440" y="-1186"/>
                          <a:pt x="22267" y="3333"/>
                          <a:pt x="23781" y="6847"/>
                        </a:cubicBezTo>
                        <a:cubicBezTo>
                          <a:pt x="25913" y="11801"/>
                          <a:pt x="27968" y="20053"/>
                          <a:pt x="20641" y="26618"/>
                        </a:cubicBezTo>
                        <a:cubicBezTo>
                          <a:pt x="15361" y="31346"/>
                          <a:pt x="5495" y="29936"/>
                          <a:pt x="2764" y="26135"/>
                        </a:cubicBezTo>
                        <a:cubicBezTo>
                          <a:pt x="-1343" y="20417"/>
                          <a:pt x="-2229" y="4071"/>
                          <a:pt x="9769" y="28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  <p:pic>
            <p:nvPicPr>
              <p:cNvPr id="137" name="Gráfico 136" descr="Uma mulher sorrindo">
                <a:extLst>
                  <a:ext uri="{FF2B5EF4-FFF2-40B4-BE49-F238E27FC236}">
                    <a16:creationId xmlns:a16="http://schemas.microsoft.com/office/drawing/2014/main" id="{5F9429B8-07BD-9F5E-C699-2F36A9A45D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1486107" y="1595364"/>
                <a:ext cx="99844" cy="109204"/>
              </a:xfrm>
              <a:prstGeom prst="rect">
                <a:avLst/>
              </a:prstGeom>
            </p:spPr>
          </p:pic>
        </p:grpSp>
      </p:grpSp>
      <p:grpSp>
        <p:nvGrpSpPr>
          <p:cNvPr id="174" name="Ini Recebe email">
            <a:extLst>
              <a:ext uri="{FF2B5EF4-FFF2-40B4-BE49-F238E27FC236}">
                <a16:creationId xmlns:a16="http://schemas.microsoft.com/office/drawing/2014/main" id="{70F24803-4F72-818E-9E09-48BCC16851A1}"/>
              </a:ext>
            </a:extLst>
          </p:cNvPr>
          <p:cNvGrpSpPr/>
          <p:nvPr/>
        </p:nvGrpSpPr>
        <p:grpSpPr>
          <a:xfrm>
            <a:off x="2509510" y="1932834"/>
            <a:ext cx="1114649" cy="1009521"/>
            <a:chOff x="1964722" y="728113"/>
            <a:chExt cx="941375" cy="858775"/>
          </a:xfrm>
        </p:grpSpPr>
        <p:grpSp>
          <p:nvGrpSpPr>
            <p:cNvPr id="175" name="Grupo 48">
              <a:extLst>
                <a:ext uri="{FF2B5EF4-FFF2-40B4-BE49-F238E27FC236}">
                  <a16:creationId xmlns:a16="http://schemas.microsoft.com/office/drawing/2014/main" id="{A56D90C3-D906-C939-F302-A613085D5C13}"/>
                </a:ext>
              </a:extLst>
            </p:cNvPr>
            <p:cNvGrpSpPr/>
            <p:nvPr/>
          </p:nvGrpSpPr>
          <p:grpSpPr>
            <a:xfrm>
              <a:off x="1964722" y="728113"/>
              <a:ext cx="941375" cy="858775"/>
              <a:chOff x="2025022" y="1132227"/>
              <a:chExt cx="1319007" cy="1203272"/>
            </a:xfrm>
          </p:grpSpPr>
          <p:pic>
            <p:nvPicPr>
              <p:cNvPr id="177" name="Picture 2" descr="C:\Users\kelly.sganderla\Desktop\postit laranja.png">
                <a:extLst>
                  <a:ext uri="{FF2B5EF4-FFF2-40B4-BE49-F238E27FC236}">
                    <a16:creationId xmlns:a16="http://schemas.microsoft.com/office/drawing/2014/main" id="{D72F4C6B-8C8E-376F-7C28-EFFB3F30C64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13614" t="13550" r="18084" b="20861"/>
              <a:stretch>
                <a:fillRect/>
              </a:stretch>
            </p:blipFill>
            <p:spPr bwMode="auto">
              <a:xfrm>
                <a:off x="2025022" y="1132227"/>
                <a:ext cx="1319007" cy="12032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8" name="Retângulo 177">
                <a:extLst>
                  <a:ext uri="{FF2B5EF4-FFF2-40B4-BE49-F238E27FC236}">
                    <a16:creationId xmlns:a16="http://schemas.microsoft.com/office/drawing/2014/main" id="{E4D3761E-29C4-F9F0-902C-F3604D40A751}"/>
                  </a:ext>
                </a:extLst>
              </p:cNvPr>
              <p:cNvSpPr/>
              <p:nvPr/>
            </p:nvSpPr>
            <p:spPr>
              <a:xfrm>
                <a:off x="2076803" y="1655944"/>
                <a:ext cx="1261348" cy="55026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 defTabSz="609585">
                  <a:defRPr/>
                </a:pPr>
                <a:r>
                  <a:rPr lang="pt-BR" sz="800">
                    <a:solidFill>
                      <a:srgbClr val="0070C0"/>
                    </a:solidFill>
                    <a:latin typeface="Segoe Print" panose="02000600000000000000" charset="0"/>
                  </a:rPr>
                  <a:t>Recebe dados e currículo e </a:t>
                </a:r>
              </a:p>
              <a:p>
                <a:pPr algn="ctr" defTabSz="609585">
                  <a:defRPr/>
                </a:pPr>
                <a:r>
                  <a:rPr lang="pt-BR" sz="800">
                    <a:solidFill>
                      <a:srgbClr val="0070C0"/>
                    </a:solidFill>
                    <a:latin typeface="Segoe Print" panose="02000600000000000000" charset="0"/>
                  </a:rPr>
                  <a:t>no e-mail</a:t>
                </a:r>
              </a:p>
            </p:txBody>
          </p:sp>
        </p:grpSp>
        <p:sp>
          <p:nvSpPr>
            <p:cNvPr id="223" name="Forma Livre: Forma 222">
              <a:extLst>
                <a:ext uri="{FF2B5EF4-FFF2-40B4-BE49-F238E27FC236}">
                  <a16:creationId xmlns:a16="http://schemas.microsoft.com/office/drawing/2014/main" id="{CEC2CDB0-5726-8CE4-87E1-73997DC0E342}"/>
                </a:ext>
              </a:extLst>
            </p:cNvPr>
            <p:cNvSpPr/>
            <p:nvPr/>
          </p:nvSpPr>
          <p:spPr>
            <a:xfrm>
              <a:off x="2394340" y="861911"/>
              <a:ext cx="93592" cy="14469"/>
            </a:xfrm>
            <a:custGeom>
              <a:avLst/>
              <a:gdLst>
                <a:gd name="csX0" fmla="*/ 0 w 93592"/>
                <a:gd name="csY0" fmla="*/ 0 h 14469"/>
                <a:gd name="csX1" fmla="*/ 93592 w 93592"/>
                <a:gd name="csY1" fmla="*/ 0 h 14469"/>
                <a:gd name="csX2" fmla="*/ 93592 w 93592"/>
                <a:gd name="csY2" fmla="*/ 14470 h 14469"/>
                <a:gd name="csX3" fmla="*/ 0 w 93592"/>
                <a:gd name="csY3" fmla="*/ 14470 h 14469"/>
                <a:gd name="csX4" fmla="*/ 0 w 93592"/>
                <a:gd name="csY4" fmla="*/ 0 h 144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93592" h="14469" fill="none" extrusionOk="0">
                  <a:moveTo>
                    <a:pt x="0" y="0"/>
                  </a:moveTo>
                  <a:cubicBezTo>
                    <a:pt x="43093" y="-3932"/>
                    <a:pt x="64064" y="4305"/>
                    <a:pt x="93592" y="0"/>
                  </a:cubicBezTo>
                  <a:cubicBezTo>
                    <a:pt x="94252" y="2943"/>
                    <a:pt x="94598" y="8973"/>
                    <a:pt x="93592" y="14470"/>
                  </a:cubicBezTo>
                  <a:cubicBezTo>
                    <a:pt x="69834" y="18990"/>
                    <a:pt x="29267" y="15069"/>
                    <a:pt x="0" y="14470"/>
                  </a:cubicBezTo>
                  <a:cubicBezTo>
                    <a:pt x="464" y="11410"/>
                    <a:pt x="-178" y="5487"/>
                    <a:pt x="0" y="0"/>
                  </a:cubicBezTo>
                  <a:close/>
                </a:path>
                <a:path w="93592" h="14469" stroke="0" extrusionOk="0">
                  <a:moveTo>
                    <a:pt x="0" y="0"/>
                  </a:moveTo>
                  <a:cubicBezTo>
                    <a:pt x="45629" y="-1854"/>
                    <a:pt x="76339" y="-8039"/>
                    <a:pt x="93592" y="0"/>
                  </a:cubicBezTo>
                  <a:cubicBezTo>
                    <a:pt x="93444" y="4844"/>
                    <a:pt x="93549" y="7605"/>
                    <a:pt x="93592" y="14470"/>
                  </a:cubicBezTo>
                  <a:cubicBezTo>
                    <a:pt x="56209" y="6848"/>
                    <a:pt x="23858" y="6820"/>
                    <a:pt x="0" y="14470"/>
                  </a:cubicBezTo>
                  <a:cubicBezTo>
                    <a:pt x="1299" y="10273"/>
                    <a:pt x="-598" y="3676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175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1985395573">
                    <a:custGeom>
                      <a:avLst/>
                      <a:gdLst>
                        <a:gd name="connsiteX0" fmla="*/ 0 w 93592"/>
                        <a:gd name="connsiteY0" fmla="*/ 0 h 14469"/>
                        <a:gd name="connsiteX1" fmla="*/ 93592 w 93592"/>
                        <a:gd name="connsiteY1" fmla="*/ 0 h 14469"/>
                        <a:gd name="connsiteX2" fmla="*/ 93592 w 93592"/>
                        <a:gd name="connsiteY2" fmla="*/ 14470 h 14469"/>
                        <a:gd name="connsiteX3" fmla="*/ 0 w 93592"/>
                        <a:gd name="connsiteY3" fmla="*/ 14470 h 1446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93592" h="14469">
                          <a:moveTo>
                            <a:pt x="0" y="0"/>
                          </a:moveTo>
                          <a:lnTo>
                            <a:pt x="93592" y="0"/>
                          </a:lnTo>
                          <a:lnTo>
                            <a:pt x="93592" y="14470"/>
                          </a:lnTo>
                          <a:lnTo>
                            <a:pt x="0" y="14470"/>
                          </a:ln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24" name="Forma Livre: Forma 223">
              <a:extLst>
                <a:ext uri="{FF2B5EF4-FFF2-40B4-BE49-F238E27FC236}">
                  <a16:creationId xmlns:a16="http://schemas.microsoft.com/office/drawing/2014/main" id="{CB696501-9A2F-4618-CC6B-1DE0872BF908}"/>
                </a:ext>
              </a:extLst>
            </p:cNvPr>
            <p:cNvSpPr/>
            <p:nvPr/>
          </p:nvSpPr>
          <p:spPr>
            <a:xfrm>
              <a:off x="2394340" y="890849"/>
              <a:ext cx="93592" cy="14469"/>
            </a:xfrm>
            <a:custGeom>
              <a:avLst/>
              <a:gdLst>
                <a:gd name="csX0" fmla="*/ 0 w 93592"/>
                <a:gd name="csY0" fmla="*/ 0 h 14469"/>
                <a:gd name="csX1" fmla="*/ 93592 w 93592"/>
                <a:gd name="csY1" fmla="*/ 0 h 14469"/>
                <a:gd name="csX2" fmla="*/ 93592 w 93592"/>
                <a:gd name="csY2" fmla="*/ 14470 h 14469"/>
                <a:gd name="csX3" fmla="*/ 0 w 93592"/>
                <a:gd name="csY3" fmla="*/ 14470 h 14469"/>
                <a:gd name="csX4" fmla="*/ 0 w 93592"/>
                <a:gd name="csY4" fmla="*/ 0 h 144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93592" h="14469" fill="none" extrusionOk="0">
                  <a:moveTo>
                    <a:pt x="0" y="0"/>
                  </a:moveTo>
                  <a:cubicBezTo>
                    <a:pt x="40765" y="7658"/>
                    <a:pt x="81461" y="3391"/>
                    <a:pt x="93592" y="0"/>
                  </a:cubicBezTo>
                  <a:cubicBezTo>
                    <a:pt x="94365" y="6951"/>
                    <a:pt x="94695" y="9044"/>
                    <a:pt x="93592" y="14470"/>
                  </a:cubicBezTo>
                  <a:cubicBezTo>
                    <a:pt x="68915" y="14250"/>
                    <a:pt x="29834" y="10960"/>
                    <a:pt x="0" y="14470"/>
                  </a:cubicBezTo>
                  <a:cubicBezTo>
                    <a:pt x="1285" y="8710"/>
                    <a:pt x="-129" y="6572"/>
                    <a:pt x="0" y="0"/>
                  </a:cubicBezTo>
                  <a:close/>
                </a:path>
                <a:path w="93592" h="14469" stroke="0" extrusionOk="0">
                  <a:moveTo>
                    <a:pt x="0" y="0"/>
                  </a:moveTo>
                  <a:cubicBezTo>
                    <a:pt x="33137" y="1848"/>
                    <a:pt x="48731" y="-1910"/>
                    <a:pt x="93592" y="0"/>
                  </a:cubicBezTo>
                  <a:cubicBezTo>
                    <a:pt x="94846" y="2464"/>
                    <a:pt x="93485" y="11384"/>
                    <a:pt x="93592" y="14470"/>
                  </a:cubicBezTo>
                  <a:cubicBezTo>
                    <a:pt x="50205" y="12338"/>
                    <a:pt x="22928" y="14446"/>
                    <a:pt x="0" y="14470"/>
                  </a:cubicBezTo>
                  <a:cubicBezTo>
                    <a:pt x="827" y="9731"/>
                    <a:pt x="-728" y="4487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175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2016274181">
                    <a:custGeom>
                      <a:avLst/>
                      <a:gdLst>
                        <a:gd name="connsiteX0" fmla="*/ 0 w 93592"/>
                        <a:gd name="connsiteY0" fmla="*/ 0 h 14469"/>
                        <a:gd name="connsiteX1" fmla="*/ 93592 w 93592"/>
                        <a:gd name="connsiteY1" fmla="*/ 0 h 14469"/>
                        <a:gd name="connsiteX2" fmla="*/ 93592 w 93592"/>
                        <a:gd name="connsiteY2" fmla="*/ 14470 h 14469"/>
                        <a:gd name="connsiteX3" fmla="*/ 0 w 93592"/>
                        <a:gd name="connsiteY3" fmla="*/ 14470 h 1446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93592" h="14469">
                          <a:moveTo>
                            <a:pt x="0" y="0"/>
                          </a:moveTo>
                          <a:lnTo>
                            <a:pt x="93592" y="0"/>
                          </a:lnTo>
                          <a:lnTo>
                            <a:pt x="93592" y="14470"/>
                          </a:lnTo>
                          <a:lnTo>
                            <a:pt x="0" y="14470"/>
                          </a:ln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25" name="Forma Livre: Forma 224">
              <a:extLst>
                <a:ext uri="{FF2B5EF4-FFF2-40B4-BE49-F238E27FC236}">
                  <a16:creationId xmlns:a16="http://schemas.microsoft.com/office/drawing/2014/main" id="{9E30F92B-06D7-15A7-B496-4B661084F1FD}"/>
                </a:ext>
              </a:extLst>
            </p:cNvPr>
            <p:cNvSpPr/>
            <p:nvPr/>
          </p:nvSpPr>
          <p:spPr>
            <a:xfrm>
              <a:off x="2394340" y="919789"/>
              <a:ext cx="93592" cy="14469"/>
            </a:xfrm>
            <a:custGeom>
              <a:avLst/>
              <a:gdLst>
                <a:gd name="csX0" fmla="*/ 0 w 93592"/>
                <a:gd name="csY0" fmla="*/ 0 h 14469"/>
                <a:gd name="csX1" fmla="*/ 93592 w 93592"/>
                <a:gd name="csY1" fmla="*/ 0 h 14469"/>
                <a:gd name="csX2" fmla="*/ 93592 w 93592"/>
                <a:gd name="csY2" fmla="*/ 14470 h 14469"/>
                <a:gd name="csX3" fmla="*/ 0 w 93592"/>
                <a:gd name="csY3" fmla="*/ 14470 h 14469"/>
                <a:gd name="csX4" fmla="*/ 0 w 93592"/>
                <a:gd name="csY4" fmla="*/ 0 h 144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93592" h="14469" fill="none" extrusionOk="0">
                  <a:moveTo>
                    <a:pt x="0" y="0"/>
                  </a:moveTo>
                  <a:cubicBezTo>
                    <a:pt x="12697" y="3009"/>
                    <a:pt x="50768" y="-5300"/>
                    <a:pt x="93592" y="0"/>
                  </a:cubicBezTo>
                  <a:cubicBezTo>
                    <a:pt x="93992" y="6278"/>
                    <a:pt x="92481" y="10351"/>
                    <a:pt x="93592" y="14470"/>
                  </a:cubicBezTo>
                  <a:cubicBezTo>
                    <a:pt x="65271" y="9641"/>
                    <a:pt x="45127" y="22011"/>
                    <a:pt x="0" y="14470"/>
                  </a:cubicBezTo>
                  <a:cubicBezTo>
                    <a:pt x="-332" y="10353"/>
                    <a:pt x="-1118" y="3612"/>
                    <a:pt x="0" y="0"/>
                  </a:cubicBezTo>
                  <a:close/>
                </a:path>
                <a:path w="93592" h="14469" stroke="0" extrusionOk="0">
                  <a:moveTo>
                    <a:pt x="0" y="0"/>
                  </a:moveTo>
                  <a:cubicBezTo>
                    <a:pt x="17562" y="-7887"/>
                    <a:pt x="74717" y="5405"/>
                    <a:pt x="93592" y="0"/>
                  </a:cubicBezTo>
                  <a:cubicBezTo>
                    <a:pt x="94077" y="1668"/>
                    <a:pt x="93748" y="11722"/>
                    <a:pt x="93592" y="14470"/>
                  </a:cubicBezTo>
                  <a:cubicBezTo>
                    <a:pt x="51603" y="7917"/>
                    <a:pt x="41387" y="17568"/>
                    <a:pt x="0" y="14470"/>
                  </a:cubicBezTo>
                  <a:cubicBezTo>
                    <a:pt x="-990" y="11748"/>
                    <a:pt x="954" y="2787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175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850181112">
                    <a:custGeom>
                      <a:avLst/>
                      <a:gdLst>
                        <a:gd name="connsiteX0" fmla="*/ 0 w 93592"/>
                        <a:gd name="connsiteY0" fmla="*/ 0 h 14469"/>
                        <a:gd name="connsiteX1" fmla="*/ 93592 w 93592"/>
                        <a:gd name="connsiteY1" fmla="*/ 0 h 14469"/>
                        <a:gd name="connsiteX2" fmla="*/ 93592 w 93592"/>
                        <a:gd name="connsiteY2" fmla="*/ 14470 h 14469"/>
                        <a:gd name="connsiteX3" fmla="*/ 0 w 93592"/>
                        <a:gd name="connsiteY3" fmla="*/ 14470 h 1446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93592" h="14469">
                          <a:moveTo>
                            <a:pt x="0" y="0"/>
                          </a:moveTo>
                          <a:lnTo>
                            <a:pt x="93592" y="0"/>
                          </a:lnTo>
                          <a:lnTo>
                            <a:pt x="93592" y="14470"/>
                          </a:lnTo>
                          <a:lnTo>
                            <a:pt x="0" y="14470"/>
                          </a:ln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26" name="Forma Livre: Forma 225">
              <a:extLst>
                <a:ext uri="{FF2B5EF4-FFF2-40B4-BE49-F238E27FC236}">
                  <a16:creationId xmlns:a16="http://schemas.microsoft.com/office/drawing/2014/main" id="{9B102214-4D9B-9667-A188-46839072A583}"/>
                </a:ext>
              </a:extLst>
            </p:cNvPr>
            <p:cNvSpPr/>
            <p:nvPr/>
          </p:nvSpPr>
          <p:spPr>
            <a:xfrm>
              <a:off x="2301108" y="782326"/>
              <a:ext cx="287975" cy="318337"/>
            </a:xfrm>
            <a:custGeom>
              <a:avLst/>
              <a:gdLst>
                <a:gd name="csX0" fmla="*/ 266378 w 287975"/>
                <a:gd name="csY0" fmla="*/ 287951 h 318337"/>
                <a:gd name="csX1" fmla="*/ 194384 w 287975"/>
                <a:gd name="csY1" fmla="*/ 219219 h 318337"/>
                <a:gd name="csX2" fmla="*/ 266378 w 287975"/>
                <a:gd name="csY2" fmla="*/ 150487 h 318337"/>
                <a:gd name="csX3" fmla="*/ 266378 w 287975"/>
                <a:gd name="csY3" fmla="*/ 287951 h 318337"/>
                <a:gd name="csX4" fmla="*/ 33117 w 287975"/>
                <a:gd name="csY4" fmla="*/ 296632 h 318337"/>
                <a:gd name="csX5" fmla="*/ 104391 w 287975"/>
                <a:gd name="csY5" fmla="*/ 228986 h 318337"/>
                <a:gd name="csX6" fmla="*/ 109431 w 287975"/>
                <a:gd name="csY6" fmla="*/ 224283 h 318337"/>
                <a:gd name="csX7" fmla="*/ 178905 w 287975"/>
                <a:gd name="csY7" fmla="*/ 224283 h 318337"/>
                <a:gd name="csX8" fmla="*/ 183945 w 287975"/>
                <a:gd name="csY8" fmla="*/ 228986 h 318337"/>
                <a:gd name="csX9" fmla="*/ 254859 w 287975"/>
                <a:gd name="csY9" fmla="*/ 296632 h 318337"/>
                <a:gd name="csX10" fmla="*/ 33117 w 287975"/>
                <a:gd name="csY10" fmla="*/ 296632 h 318337"/>
                <a:gd name="csX11" fmla="*/ 21598 w 287975"/>
                <a:gd name="csY11" fmla="*/ 150125 h 318337"/>
                <a:gd name="csX12" fmla="*/ 93592 w 287975"/>
                <a:gd name="csY12" fmla="*/ 218857 h 318337"/>
                <a:gd name="csX13" fmla="*/ 21598 w 287975"/>
                <a:gd name="csY13" fmla="*/ 287589 h 318337"/>
                <a:gd name="csX14" fmla="*/ 21598 w 287975"/>
                <a:gd name="csY14" fmla="*/ 150125 h 318337"/>
                <a:gd name="csX15" fmla="*/ 71994 w 287975"/>
                <a:gd name="csY15" fmla="*/ 57880 h 318337"/>
                <a:gd name="csX16" fmla="*/ 215982 w 287975"/>
                <a:gd name="csY16" fmla="*/ 57880 h 318337"/>
                <a:gd name="csX17" fmla="*/ 215982 w 287975"/>
                <a:gd name="csY17" fmla="*/ 178341 h 318337"/>
                <a:gd name="csX18" fmla="*/ 183585 w 287975"/>
                <a:gd name="csY18" fmla="*/ 209451 h 318337"/>
                <a:gd name="csX19" fmla="*/ 104391 w 287975"/>
                <a:gd name="csY19" fmla="*/ 209451 h 318337"/>
                <a:gd name="csX20" fmla="*/ 71994 w 287975"/>
                <a:gd name="csY20" fmla="*/ 178341 h 318337"/>
                <a:gd name="csX21" fmla="*/ 71994 w 287975"/>
                <a:gd name="csY21" fmla="*/ 57880 h 318337"/>
                <a:gd name="csX22" fmla="*/ 237580 w 287975"/>
                <a:gd name="csY22" fmla="*/ 67647 h 318337"/>
                <a:gd name="csX23" fmla="*/ 237580 w 287975"/>
                <a:gd name="csY23" fmla="*/ 36175 h 318337"/>
                <a:gd name="csX24" fmla="*/ 187184 w 287975"/>
                <a:gd name="csY24" fmla="*/ 36175 h 318337"/>
                <a:gd name="csX25" fmla="*/ 143988 w 287975"/>
                <a:gd name="csY25" fmla="*/ 0 h 318337"/>
                <a:gd name="csX26" fmla="*/ 100792 w 287975"/>
                <a:gd name="csY26" fmla="*/ 36175 h 318337"/>
                <a:gd name="csX27" fmla="*/ 50396 w 287975"/>
                <a:gd name="csY27" fmla="*/ 36175 h 318337"/>
                <a:gd name="csX28" fmla="*/ 50396 w 287975"/>
                <a:gd name="csY28" fmla="*/ 68008 h 318337"/>
                <a:gd name="csX29" fmla="*/ 0 w 287975"/>
                <a:gd name="csY29" fmla="*/ 116121 h 318337"/>
                <a:gd name="csX30" fmla="*/ 0 w 287975"/>
                <a:gd name="csY30" fmla="*/ 318337 h 318337"/>
                <a:gd name="csX31" fmla="*/ 287976 w 287975"/>
                <a:gd name="csY31" fmla="*/ 318337 h 318337"/>
                <a:gd name="csX32" fmla="*/ 287976 w 287975"/>
                <a:gd name="csY32" fmla="*/ 116121 h 318337"/>
                <a:gd name="csX33" fmla="*/ 237580 w 287975"/>
                <a:gd name="csY33" fmla="*/ 67647 h 31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  <a:cxn ang="0">
                  <a:pos x="csX28" y="csY28"/>
                </a:cxn>
                <a:cxn ang="0">
                  <a:pos x="csX29" y="csY29"/>
                </a:cxn>
                <a:cxn ang="0">
                  <a:pos x="csX30" y="csY30"/>
                </a:cxn>
                <a:cxn ang="0">
                  <a:pos x="csX31" y="csY31"/>
                </a:cxn>
                <a:cxn ang="0">
                  <a:pos x="csX32" y="csY32"/>
                </a:cxn>
                <a:cxn ang="0">
                  <a:pos x="csX33" y="csY33"/>
                </a:cxn>
              </a:cxnLst>
              <a:rect l="l" t="t" r="r" b="b"/>
              <a:pathLst>
                <a:path w="287975" h="318337" fill="none" extrusionOk="0">
                  <a:moveTo>
                    <a:pt x="266378" y="287951"/>
                  </a:moveTo>
                  <a:cubicBezTo>
                    <a:pt x="241738" y="257583"/>
                    <a:pt x="206000" y="224555"/>
                    <a:pt x="194384" y="219219"/>
                  </a:cubicBezTo>
                  <a:cubicBezTo>
                    <a:pt x="222782" y="196955"/>
                    <a:pt x="249235" y="176407"/>
                    <a:pt x="266378" y="150487"/>
                  </a:cubicBezTo>
                  <a:cubicBezTo>
                    <a:pt x="277685" y="212856"/>
                    <a:pt x="274917" y="241665"/>
                    <a:pt x="266378" y="287951"/>
                  </a:cubicBezTo>
                  <a:close/>
                  <a:moveTo>
                    <a:pt x="33117" y="296632"/>
                  </a:moveTo>
                  <a:cubicBezTo>
                    <a:pt x="53017" y="289363"/>
                    <a:pt x="94472" y="245764"/>
                    <a:pt x="104391" y="228986"/>
                  </a:cubicBezTo>
                  <a:cubicBezTo>
                    <a:pt x="105638" y="227230"/>
                    <a:pt x="107099" y="226830"/>
                    <a:pt x="109431" y="224283"/>
                  </a:cubicBezTo>
                  <a:cubicBezTo>
                    <a:pt x="130690" y="209436"/>
                    <a:pt x="162133" y="210017"/>
                    <a:pt x="178905" y="224283"/>
                  </a:cubicBezTo>
                  <a:cubicBezTo>
                    <a:pt x="180012" y="225028"/>
                    <a:pt x="183238" y="228524"/>
                    <a:pt x="183945" y="228986"/>
                  </a:cubicBezTo>
                  <a:cubicBezTo>
                    <a:pt x="213544" y="251077"/>
                    <a:pt x="225999" y="270821"/>
                    <a:pt x="254859" y="296632"/>
                  </a:cubicBezTo>
                  <a:cubicBezTo>
                    <a:pt x="161280" y="298246"/>
                    <a:pt x="117562" y="305024"/>
                    <a:pt x="33117" y="296632"/>
                  </a:cubicBezTo>
                  <a:close/>
                  <a:moveTo>
                    <a:pt x="21598" y="150125"/>
                  </a:moveTo>
                  <a:cubicBezTo>
                    <a:pt x="50952" y="169798"/>
                    <a:pt x="61511" y="183797"/>
                    <a:pt x="93592" y="218857"/>
                  </a:cubicBezTo>
                  <a:cubicBezTo>
                    <a:pt x="63678" y="245199"/>
                    <a:pt x="45818" y="274018"/>
                    <a:pt x="21598" y="287589"/>
                  </a:cubicBezTo>
                  <a:cubicBezTo>
                    <a:pt x="24405" y="255889"/>
                    <a:pt x="29946" y="180670"/>
                    <a:pt x="21598" y="150125"/>
                  </a:cubicBezTo>
                  <a:close/>
                  <a:moveTo>
                    <a:pt x="71994" y="57880"/>
                  </a:moveTo>
                  <a:cubicBezTo>
                    <a:pt x="118336" y="52002"/>
                    <a:pt x="162775" y="64142"/>
                    <a:pt x="215982" y="57880"/>
                  </a:cubicBezTo>
                  <a:cubicBezTo>
                    <a:pt x="216944" y="71856"/>
                    <a:pt x="219853" y="127640"/>
                    <a:pt x="215982" y="178341"/>
                  </a:cubicBezTo>
                  <a:cubicBezTo>
                    <a:pt x="209442" y="188911"/>
                    <a:pt x="200062" y="195273"/>
                    <a:pt x="183585" y="209451"/>
                  </a:cubicBezTo>
                  <a:cubicBezTo>
                    <a:pt x="163983" y="190702"/>
                    <a:pt x="124891" y="188046"/>
                    <a:pt x="104391" y="209451"/>
                  </a:cubicBezTo>
                  <a:cubicBezTo>
                    <a:pt x="97586" y="204647"/>
                    <a:pt x="88169" y="189140"/>
                    <a:pt x="71994" y="178341"/>
                  </a:cubicBezTo>
                  <a:cubicBezTo>
                    <a:pt x="81850" y="142827"/>
                    <a:pt x="74725" y="70586"/>
                    <a:pt x="71994" y="57880"/>
                  </a:cubicBezTo>
                  <a:close/>
                  <a:moveTo>
                    <a:pt x="237580" y="67647"/>
                  </a:moveTo>
                  <a:cubicBezTo>
                    <a:pt x="237554" y="57541"/>
                    <a:pt x="238403" y="51907"/>
                    <a:pt x="237580" y="36175"/>
                  </a:cubicBezTo>
                  <a:cubicBezTo>
                    <a:pt x="232090" y="33120"/>
                    <a:pt x="205887" y="36233"/>
                    <a:pt x="187184" y="36175"/>
                  </a:cubicBezTo>
                  <a:cubicBezTo>
                    <a:pt x="176638" y="32341"/>
                    <a:pt x="162194" y="18415"/>
                    <a:pt x="143988" y="0"/>
                  </a:cubicBezTo>
                  <a:cubicBezTo>
                    <a:pt x="134266" y="7938"/>
                    <a:pt x="111326" y="32647"/>
                    <a:pt x="100792" y="36175"/>
                  </a:cubicBezTo>
                  <a:cubicBezTo>
                    <a:pt x="92327" y="38259"/>
                    <a:pt x="56943" y="37893"/>
                    <a:pt x="50396" y="36175"/>
                  </a:cubicBezTo>
                  <a:cubicBezTo>
                    <a:pt x="50125" y="47464"/>
                    <a:pt x="49342" y="59471"/>
                    <a:pt x="50396" y="68008"/>
                  </a:cubicBezTo>
                  <a:cubicBezTo>
                    <a:pt x="35266" y="88122"/>
                    <a:pt x="16691" y="105939"/>
                    <a:pt x="0" y="116121"/>
                  </a:cubicBezTo>
                  <a:cubicBezTo>
                    <a:pt x="17728" y="169631"/>
                    <a:pt x="5164" y="274213"/>
                    <a:pt x="0" y="318337"/>
                  </a:cubicBezTo>
                  <a:cubicBezTo>
                    <a:pt x="134243" y="334791"/>
                    <a:pt x="160447" y="318999"/>
                    <a:pt x="287976" y="318337"/>
                  </a:cubicBezTo>
                  <a:cubicBezTo>
                    <a:pt x="275876" y="263197"/>
                    <a:pt x="295194" y="176792"/>
                    <a:pt x="287976" y="116121"/>
                  </a:cubicBezTo>
                  <a:cubicBezTo>
                    <a:pt x="277261" y="110162"/>
                    <a:pt x="256600" y="85469"/>
                    <a:pt x="237580" y="67647"/>
                  </a:cubicBezTo>
                  <a:close/>
                </a:path>
                <a:path w="287975" h="318337" stroke="0" extrusionOk="0">
                  <a:moveTo>
                    <a:pt x="266378" y="287951"/>
                  </a:moveTo>
                  <a:cubicBezTo>
                    <a:pt x="240940" y="262884"/>
                    <a:pt x="232142" y="248839"/>
                    <a:pt x="194384" y="219219"/>
                  </a:cubicBezTo>
                  <a:cubicBezTo>
                    <a:pt x="207083" y="197470"/>
                    <a:pt x="260102" y="159661"/>
                    <a:pt x="266378" y="150487"/>
                  </a:cubicBezTo>
                  <a:cubicBezTo>
                    <a:pt x="270749" y="186933"/>
                    <a:pt x="270733" y="239606"/>
                    <a:pt x="266378" y="287951"/>
                  </a:cubicBezTo>
                  <a:close/>
                  <a:moveTo>
                    <a:pt x="33117" y="296632"/>
                  </a:moveTo>
                  <a:cubicBezTo>
                    <a:pt x="58332" y="263562"/>
                    <a:pt x="88607" y="249910"/>
                    <a:pt x="104391" y="228986"/>
                  </a:cubicBezTo>
                  <a:cubicBezTo>
                    <a:pt x="106431" y="227156"/>
                    <a:pt x="107038" y="226299"/>
                    <a:pt x="109431" y="224283"/>
                  </a:cubicBezTo>
                  <a:cubicBezTo>
                    <a:pt x="133751" y="205417"/>
                    <a:pt x="161785" y="205492"/>
                    <a:pt x="178905" y="224283"/>
                  </a:cubicBezTo>
                  <a:cubicBezTo>
                    <a:pt x="180921" y="225935"/>
                    <a:pt x="181858" y="227266"/>
                    <a:pt x="183945" y="228986"/>
                  </a:cubicBezTo>
                  <a:cubicBezTo>
                    <a:pt x="203098" y="242724"/>
                    <a:pt x="235209" y="268184"/>
                    <a:pt x="254859" y="296632"/>
                  </a:cubicBezTo>
                  <a:cubicBezTo>
                    <a:pt x="172615" y="296183"/>
                    <a:pt x="132779" y="280673"/>
                    <a:pt x="33117" y="296632"/>
                  </a:cubicBezTo>
                  <a:close/>
                  <a:moveTo>
                    <a:pt x="21598" y="150125"/>
                  </a:moveTo>
                  <a:cubicBezTo>
                    <a:pt x="33563" y="153869"/>
                    <a:pt x="65769" y="189138"/>
                    <a:pt x="93592" y="218857"/>
                  </a:cubicBezTo>
                  <a:cubicBezTo>
                    <a:pt x="79074" y="237498"/>
                    <a:pt x="44934" y="259420"/>
                    <a:pt x="21598" y="287589"/>
                  </a:cubicBezTo>
                  <a:cubicBezTo>
                    <a:pt x="33049" y="222740"/>
                    <a:pt x="13448" y="173412"/>
                    <a:pt x="21598" y="150125"/>
                  </a:cubicBezTo>
                  <a:close/>
                  <a:moveTo>
                    <a:pt x="71994" y="57880"/>
                  </a:moveTo>
                  <a:cubicBezTo>
                    <a:pt x="103727" y="61655"/>
                    <a:pt x="179122" y="47127"/>
                    <a:pt x="215982" y="57880"/>
                  </a:cubicBezTo>
                  <a:cubicBezTo>
                    <a:pt x="218545" y="93899"/>
                    <a:pt x="224851" y="132944"/>
                    <a:pt x="215982" y="178341"/>
                  </a:cubicBezTo>
                  <a:cubicBezTo>
                    <a:pt x="210601" y="187350"/>
                    <a:pt x="185926" y="205388"/>
                    <a:pt x="183585" y="209451"/>
                  </a:cubicBezTo>
                  <a:cubicBezTo>
                    <a:pt x="160998" y="195817"/>
                    <a:pt x="130835" y="196227"/>
                    <a:pt x="104391" y="209451"/>
                  </a:cubicBezTo>
                  <a:cubicBezTo>
                    <a:pt x="90662" y="201515"/>
                    <a:pt x="80727" y="183322"/>
                    <a:pt x="71994" y="178341"/>
                  </a:cubicBezTo>
                  <a:cubicBezTo>
                    <a:pt x="76883" y="138476"/>
                    <a:pt x="79674" y="107714"/>
                    <a:pt x="71994" y="57880"/>
                  </a:cubicBezTo>
                  <a:close/>
                  <a:moveTo>
                    <a:pt x="237580" y="67647"/>
                  </a:moveTo>
                  <a:cubicBezTo>
                    <a:pt x="237186" y="64009"/>
                    <a:pt x="235061" y="49891"/>
                    <a:pt x="237580" y="36175"/>
                  </a:cubicBezTo>
                  <a:cubicBezTo>
                    <a:pt x="225775" y="34309"/>
                    <a:pt x="209144" y="31649"/>
                    <a:pt x="187184" y="36175"/>
                  </a:cubicBezTo>
                  <a:cubicBezTo>
                    <a:pt x="179428" y="31061"/>
                    <a:pt x="161437" y="15942"/>
                    <a:pt x="143988" y="0"/>
                  </a:cubicBezTo>
                  <a:cubicBezTo>
                    <a:pt x="134511" y="11773"/>
                    <a:pt x="115302" y="22090"/>
                    <a:pt x="100792" y="36175"/>
                  </a:cubicBezTo>
                  <a:cubicBezTo>
                    <a:pt x="93069" y="34486"/>
                    <a:pt x="66681" y="32331"/>
                    <a:pt x="50396" y="36175"/>
                  </a:cubicBezTo>
                  <a:cubicBezTo>
                    <a:pt x="51113" y="50640"/>
                    <a:pt x="50253" y="52722"/>
                    <a:pt x="50396" y="68008"/>
                  </a:cubicBezTo>
                  <a:cubicBezTo>
                    <a:pt x="36502" y="75501"/>
                    <a:pt x="25396" y="95390"/>
                    <a:pt x="0" y="116121"/>
                  </a:cubicBezTo>
                  <a:cubicBezTo>
                    <a:pt x="4475" y="143147"/>
                    <a:pt x="6738" y="273494"/>
                    <a:pt x="0" y="318337"/>
                  </a:cubicBezTo>
                  <a:cubicBezTo>
                    <a:pt x="86018" y="335983"/>
                    <a:pt x="159144" y="329684"/>
                    <a:pt x="287976" y="318337"/>
                  </a:cubicBezTo>
                  <a:cubicBezTo>
                    <a:pt x="278903" y="258327"/>
                    <a:pt x="300145" y="183835"/>
                    <a:pt x="287976" y="116121"/>
                  </a:cubicBezTo>
                  <a:cubicBezTo>
                    <a:pt x="266175" y="102548"/>
                    <a:pt x="260677" y="89478"/>
                    <a:pt x="237580" y="67647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3175" cap="flat">
              <a:solidFill>
                <a:srgbClr val="0070C0"/>
              </a:solidFill>
              <a:prstDash val="solid"/>
              <a:miter/>
              <a:extLst>
                <a:ext uri="{C807C97D-BFC1-408E-A445-0C87EB9F89A2}">
                  <ask:lineSketchStyleProps xmlns:ask="http://schemas.microsoft.com/office/drawing/2018/sketchyshapes" sd="2101381448">
                    <a:custGeom>
                      <a:avLst/>
                      <a:gdLst>
                        <a:gd name="connsiteX0" fmla="*/ 266378 w 287975"/>
                        <a:gd name="connsiteY0" fmla="*/ 287951 h 318337"/>
                        <a:gd name="connsiteX1" fmla="*/ 194384 w 287975"/>
                        <a:gd name="connsiteY1" fmla="*/ 219219 h 318337"/>
                        <a:gd name="connsiteX2" fmla="*/ 266378 w 287975"/>
                        <a:gd name="connsiteY2" fmla="*/ 150487 h 318337"/>
                        <a:gd name="connsiteX3" fmla="*/ 266378 w 287975"/>
                        <a:gd name="connsiteY3" fmla="*/ 287951 h 318337"/>
                        <a:gd name="connsiteX4" fmla="*/ 33117 w 287975"/>
                        <a:gd name="connsiteY4" fmla="*/ 296632 h 318337"/>
                        <a:gd name="connsiteX5" fmla="*/ 104391 w 287975"/>
                        <a:gd name="connsiteY5" fmla="*/ 228986 h 318337"/>
                        <a:gd name="connsiteX6" fmla="*/ 109431 w 287975"/>
                        <a:gd name="connsiteY6" fmla="*/ 224283 h 318337"/>
                        <a:gd name="connsiteX7" fmla="*/ 178905 w 287975"/>
                        <a:gd name="connsiteY7" fmla="*/ 224283 h 318337"/>
                        <a:gd name="connsiteX8" fmla="*/ 183945 w 287975"/>
                        <a:gd name="connsiteY8" fmla="*/ 228986 h 318337"/>
                        <a:gd name="connsiteX9" fmla="*/ 254859 w 287975"/>
                        <a:gd name="connsiteY9" fmla="*/ 296632 h 318337"/>
                        <a:gd name="connsiteX10" fmla="*/ 33117 w 287975"/>
                        <a:gd name="connsiteY10" fmla="*/ 296632 h 318337"/>
                        <a:gd name="connsiteX11" fmla="*/ 21598 w 287975"/>
                        <a:gd name="connsiteY11" fmla="*/ 150125 h 318337"/>
                        <a:gd name="connsiteX12" fmla="*/ 93592 w 287975"/>
                        <a:gd name="connsiteY12" fmla="*/ 218857 h 318337"/>
                        <a:gd name="connsiteX13" fmla="*/ 21598 w 287975"/>
                        <a:gd name="connsiteY13" fmla="*/ 287589 h 318337"/>
                        <a:gd name="connsiteX14" fmla="*/ 21598 w 287975"/>
                        <a:gd name="connsiteY14" fmla="*/ 150125 h 318337"/>
                        <a:gd name="connsiteX15" fmla="*/ 71994 w 287975"/>
                        <a:gd name="connsiteY15" fmla="*/ 57880 h 318337"/>
                        <a:gd name="connsiteX16" fmla="*/ 215982 w 287975"/>
                        <a:gd name="connsiteY16" fmla="*/ 57880 h 318337"/>
                        <a:gd name="connsiteX17" fmla="*/ 215982 w 287975"/>
                        <a:gd name="connsiteY17" fmla="*/ 178341 h 318337"/>
                        <a:gd name="connsiteX18" fmla="*/ 183585 w 287975"/>
                        <a:gd name="connsiteY18" fmla="*/ 209451 h 318337"/>
                        <a:gd name="connsiteX19" fmla="*/ 104391 w 287975"/>
                        <a:gd name="connsiteY19" fmla="*/ 209451 h 318337"/>
                        <a:gd name="connsiteX20" fmla="*/ 71994 w 287975"/>
                        <a:gd name="connsiteY20" fmla="*/ 178341 h 318337"/>
                        <a:gd name="connsiteX21" fmla="*/ 71994 w 287975"/>
                        <a:gd name="connsiteY21" fmla="*/ 57880 h 318337"/>
                        <a:gd name="connsiteX22" fmla="*/ 237580 w 287975"/>
                        <a:gd name="connsiteY22" fmla="*/ 67647 h 318337"/>
                        <a:gd name="connsiteX23" fmla="*/ 237580 w 287975"/>
                        <a:gd name="connsiteY23" fmla="*/ 36175 h 318337"/>
                        <a:gd name="connsiteX24" fmla="*/ 187184 w 287975"/>
                        <a:gd name="connsiteY24" fmla="*/ 36175 h 318337"/>
                        <a:gd name="connsiteX25" fmla="*/ 143988 w 287975"/>
                        <a:gd name="connsiteY25" fmla="*/ 0 h 318337"/>
                        <a:gd name="connsiteX26" fmla="*/ 100792 w 287975"/>
                        <a:gd name="connsiteY26" fmla="*/ 36175 h 318337"/>
                        <a:gd name="connsiteX27" fmla="*/ 50396 w 287975"/>
                        <a:gd name="connsiteY27" fmla="*/ 36175 h 318337"/>
                        <a:gd name="connsiteX28" fmla="*/ 50396 w 287975"/>
                        <a:gd name="connsiteY28" fmla="*/ 68008 h 318337"/>
                        <a:gd name="connsiteX29" fmla="*/ 0 w 287975"/>
                        <a:gd name="connsiteY29" fmla="*/ 116121 h 318337"/>
                        <a:gd name="connsiteX30" fmla="*/ 0 w 287975"/>
                        <a:gd name="connsiteY30" fmla="*/ 318337 h 318337"/>
                        <a:gd name="connsiteX31" fmla="*/ 287976 w 287975"/>
                        <a:gd name="connsiteY31" fmla="*/ 318337 h 318337"/>
                        <a:gd name="connsiteX32" fmla="*/ 287976 w 287975"/>
                        <a:gd name="connsiteY32" fmla="*/ 116121 h 318337"/>
                        <a:gd name="connsiteX33" fmla="*/ 237580 w 287975"/>
                        <a:gd name="connsiteY33" fmla="*/ 67647 h 31833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</a:cxnLst>
                      <a:rect l="l" t="t" r="r" b="b"/>
                      <a:pathLst>
                        <a:path w="287975" h="318337">
                          <a:moveTo>
                            <a:pt x="266378" y="287951"/>
                          </a:moveTo>
                          <a:lnTo>
                            <a:pt x="194384" y="219219"/>
                          </a:lnTo>
                          <a:lnTo>
                            <a:pt x="266378" y="150487"/>
                          </a:lnTo>
                          <a:lnTo>
                            <a:pt x="266378" y="287951"/>
                          </a:lnTo>
                          <a:close/>
                          <a:moveTo>
                            <a:pt x="33117" y="296632"/>
                          </a:moveTo>
                          <a:lnTo>
                            <a:pt x="104391" y="228986"/>
                          </a:lnTo>
                          <a:lnTo>
                            <a:pt x="109431" y="224283"/>
                          </a:lnTo>
                          <a:cubicBezTo>
                            <a:pt x="128869" y="205834"/>
                            <a:pt x="159467" y="205834"/>
                            <a:pt x="178905" y="224283"/>
                          </a:cubicBezTo>
                          <a:lnTo>
                            <a:pt x="183945" y="228986"/>
                          </a:lnTo>
                          <a:lnTo>
                            <a:pt x="254859" y="296632"/>
                          </a:lnTo>
                          <a:lnTo>
                            <a:pt x="33117" y="296632"/>
                          </a:lnTo>
                          <a:close/>
                          <a:moveTo>
                            <a:pt x="21598" y="150125"/>
                          </a:moveTo>
                          <a:lnTo>
                            <a:pt x="93592" y="218857"/>
                          </a:lnTo>
                          <a:lnTo>
                            <a:pt x="21598" y="287589"/>
                          </a:lnTo>
                          <a:lnTo>
                            <a:pt x="21598" y="150125"/>
                          </a:lnTo>
                          <a:close/>
                          <a:moveTo>
                            <a:pt x="71994" y="57880"/>
                          </a:moveTo>
                          <a:lnTo>
                            <a:pt x="215982" y="57880"/>
                          </a:lnTo>
                          <a:lnTo>
                            <a:pt x="215982" y="178341"/>
                          </a:lnTo>
                          <a:lnTo>
                            <a:pt x="183585" y="209451"/>
                          </a:lnTo>
                          <a:cubicBezTo>
                            <a:pt x="160187" y="191364"/>
                            <a:pt x="127789" y="191364"/>
                            <a:pt x="104391" y="209451"/>
                          </a:cubicBezTo>
                          <a:lnTo>
                            <a:pt x="71994" y="178341"/>
                          </a:lnTo>
                          <a:lnTo>
                            <a:pt x="71994" y="57880"/>
                          </a:lnTo>
                          <a:close/>
                          <a:moveTo>
                            <a:pt x="237580" y="67647"/>
                          </a:moveTo>
                          <a:lnTo>
                            <a:pt x="237580" y="36175"/>
                          </a:lnTo>
                          <a:lnTo>
                            <a:pt x="187184" y="36175"/>
                          </a:lnTo>
                          <a:lnTo>
                            <a:pt x="143988" y="0"/>
                          </a:lnTo>
                          <a:lnTo>
                            <a:pt x="100792" y="36175"/>
                          </a:lnTo>
                          <a:lnTo>
                            <a:pt x="50396" y="36175"/>
                          </a:lnTo>
                          <a:lnTo>
                            <a:pt x="50396" y="68008"/>
                          </a:lnTo>
                          <a:lnTo>
                            <a:pt x="0" y="116121"/>
                          </a:lnTo>
                          <a:lnTo>
                            <a:pt x="0" y="318337"/>
                          </a:lnTo>
                          <a:lnTo>
                            <a:pt x="287976" y="318337"/>
                          </a:lnTo>
                          <a:lnTo>
                            <a:pt x="287976" y="116121"/>
                          </a:lnTo>
                          <a:lnTo>
                            <a:pt x="237580" y="67647"/>
                          </a:ln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</p:spPr>
          <p:txBody>
            <a:bodyPr rtlCol="0" anchor="ctr"/>
            <a:lstStyle/>
            <a:p>
              <a:pPr defTabSz="609585">
                <a:defRPr/>
              </a:pPr>
              <a:endParaRPr lang="pt-BR" sz="24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79" name="Card Agendar prova">
            <a:extLst>
              <a:ext uri="{FF2B5EF4-FFF2-40B4-BE49-F238E27FC236}">
                <a16:creationId xmlns:a16="http://schemas.microsoft.com/office/drawing/2014/main" id="{093DD3BB-BAD6-96B5-EB6C-0E8127934BD0}"/>
              </a:ext>
            </a:extLst>
          </p:cNvPr>
          <p:cNvGrpSpPr/>
          <p:nvPr/>
        </p:nvGrpSpPr>
        <p:grpSpPr>
          <a:xfrm>
            <a:off x="4679161" y="1909189"/>
            <a:ext cx="1061235" cy="1008552"/>
            <a:chOff x="4443555" y="1164902"/>
            <a:chExt cx="1209881" cy="1181086"/>
          </a:xfrm>
        </p:grpSpPr>
        <p:pic>
          <p:nvPicPr>
            <p:cNvPr id="180" name="Picture 3" descr="C:\Users\kelly.sganderla\Desktop\postit amarelo.png">
              <a:extLst>
                <a:ext uri="{FF2B5EF4-FFF2-40B4-BE49-F238E27FC236}">
                  <a16:creationId xmlns:a16="http://schemas.microsoft.com/office/drawing/2014/main" id="{1C371672-DE76-D6F2-86F6-370A604C7DA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1" name="Retângulo 180">
              <a:extLst>
                <a:ext uri="{FF2B5EF4-FFF2-40B4-BE49-F238E27FC236}">
                  <a16:creationId xmlns:a16="http://schemas.microsoft.com/office/drawing/2014/main" id="{29957439-E373-7363-4D98-4EB0849DAC25}"/>
                </a:ext>
              </a:extLst>
            </p:cNvPr>
            <p:cNvSpPr/>
            <p:nvPr/>
          </p:nvSpPr>
          <p:spPr>
            <a:xfrm rot="21385745">
              <a:off x="4457769" y="1396810"/>
              <a:ext cx="1181452" cy="6850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Agendar prova e entrevista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82" name="Card Assistente RH">
            <a:extLst>
              <a:ext uri="{FF2B5EF4-FFF2-40B4-BE49-F238E27FC236}">
                <a16:creationId xmlns:a16="http://schemas.microsoft.com/office/drawing/2014/main" id="{E601CC82-5611-C890-DB2F-021DAC2E7285}"/>
              </a:ext>
            </a:extLst>
          </p:cNvPr>
          <p:cNvGrpSpPr/>
          <p:nvPr/>
        </p:nvGrpSpPr>
        <p:grpSpPr>
          <a:xfrm>
            <a:off x="4936909" y="2881567"/>
            <a:ext cx="1061235" cy="1008552"/>
            <a:chOff x="4443555" y="1164902"/>
            <a:chExt cx="1209881" cy="1181086"/>
          </a:xfrm>
        </p:grpSpPr>
        <p:pic>
          <p:nvPicPr>
            <p:cNvPr id="183" name="Picture 3" descr="C:\Users\kelly.sganderla\Desktop\postit amarelo.png">
              <a:extLst>
                <a:ext uri="{FF2B5EF4-FFF2-40B4-BE49-F238E27FC236}">
                  <a16:creationId xmlns:a16="http://schemas.microsoft.com/office/drawing/2014/main" id="{AB6F1953-E782-1CAC-1850-2FCAC7AFB1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4" name="Retângulo 183">
              <a:extLst>
                <a:ext uri="{FF2B5EF4-FFF2-40B4-BE49-F238E27FC236}">
                  <a16:creationId xmlns:a16="http://schemas.microsoft.com/office/drawing/2014/main" id="{21692BB2-BCEB-9E0E-925B-E7C3A7D8F3A7}"/>
                </a:ext>
              </a:extLst>
            </p:cNvPr>
            <p:cNvSpPr/>
            <p:nvPr/>
          </p:nvSpPr>
          <p:spPr>
            <a:xfrm rot="21385745">
              <a:off x="4457769" y="1492961"/>
              <a:ext cx="1181452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Aplicar prova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85" name="Card corrigir prova">
            <a:extLst>
              <a:ext uri="{FF2B5EF4-FFF2-40B4-BE49-F238E27FC236}">
                <a16:creationId xmlns:a16="http://schemas.microsoft.com/office/drawing/2014/main" id="{A192895D-2571-1BFA-849C-EA6C0C78281C}"/>
              </a:ext>
            </a:extLst>
          </p:cNvPr>
          <p:cNvGrpSpPr/>
          <p:nvPr/>
        </p:nvGrpSpPr>
        <p:grpSpPr>
          <a:xfrm>
            <a:off x="4967127" y="3851411"/>
            <a:ext cx="1061235" cy="1008552"/>
            <a:chOff x="4443555" y="1164902"/>
            <a:chExt cx="1209881" cy="1181086"/>
          </a:xfrm>
        </p:grpSpPr>
        <p:pic>
          <p:nvPicPr>
            <p:cNvPr id="186" name="Picture 3" descr="C:\Users\kelly.sganderla\Desktop\postit amarelo.png">
              <a:extLst>
                <a:ext uri="{FF2B5EF4-FFF2-40B4-BE49-F238E27FC236}">
                  <a16:creationId xmlns:a16="http://schemas.microsoft.com/office/drawing/2014/main" id="{BF2120C6-CAEB-6CFB-ACDE-9925BBF8ADC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7" name="Retângulo 186">
              <a:extLst>
                <a:ext uri="{FF2B5EF4-FFF2-40B4-BE49-F238E27FC236}">
                  <a16:creationId xmlns:a16="http://schemas.microsoft.com/office/drawing/2014/main" id="{4CABF411-68B6-DC8F-912E-64BAD3A3972B}"/>
                </a:ext>
              </a:extLst>
            </p:cNvPr>
            <p:cNvSpPr/>
            <p:nvPr/>
          </p:nvSpPr>
          <p:spPr>
            <a:xfrm rot="21385745">
              <a:off x="4457769" y="1492961"/>
              <a:ext cx="1181452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Corrigir prova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88" name="Card Avaliar candidato">
            <a:extLst>
              <a:ext uri="{FF2B5EF4-FFF2-40B4-BE49-F238E27FC236}">
                <a16:creationId xmlns:a16="http://schemas.microsoft.com/office/drawing/2014/main" id="{6E56E024-D095-7115-A89F-BC231231501D}"/>
              </a:ext>
            </a:extLst>
          </p:cNvPr>
          <p:cNvGrpSpPr/>
          <p:nvPr/>
        </p:nvGrpSpPr>
        <p:grpSpPr>
          <a:xfrm>
            <a:off x="4731424" y="4860290"/>
            <a:ext cx="1061235" cy="1008552"/>
            <a:chOff x="4443555" y="1164902"/>
            <a:chExt cx="1209881" cy="1181086"/>
          </a:xfrm>
        </p:grpSpPr>
        <p:pic>
          <p:nvPicPr>
            <p:cNvPr id="189" name="Picture 3" descr="C:\Users\kelly.sganderla\Desktop\postit amarelo.png">
              <a:extLst>
                <a:ext uri="{FF2B5EF4-FFF2-40B4-BE49-F238E27FC236}">
                  <a16:creationId xmlns:a16="http://schemas.microsoft.com/office/drawing/2014/main" id="{30DBCE23-4FC1-08BF-2F92-C2DA5DF3A59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0" name="Retângulo 189">
              <a:extLst>
                <a:ext uri="{FF2B5EF4-FFF2-40B4-BE49-F238E27FC236}">
                  <a16:creationId xmlns:a16="http://schemas.microsoft.com/office/drawing/2014/main" id="{418EC7A7-6AA9-6D10-7253-7F07F603D112}"/>
                </a:ext>
              </a:extLst>
            </p:cNvPr>
            <p:cNvSpPr/>
            <p:nvPr/>
          </p:nvSpPr>
          <p:spPr>
            <a:xfrm rot="21385745">
              <a:off x="4457769" y="1492962"/>
              <a:ext cx="1181452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Entrevistar candidato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91" name="Card Avaliar atende vaga">
            <a:extLst>
              <a:ext uri="{FF2B5EF4-FFF2-40B4-BE49-F238E27FC236}">
                <a16:creationId xmlns:a16="http://schemas.microsoft.com/office/drawing/2014/main" id="{505EF497-21F5-A14C-0E92-E6E94A953F9D}"/>
              </a:ext>
            </a:extLst>
          </p:cNvPr>
          <p:cNvGrpSpPr/>
          <p:nvPr/>
        </p:nvGrpSpPr>
        <p:grpSpPr>
          <a:xfrm>
            <a:off x="6385588" y="1920603"/>
            <a:ext cx="1061235" cy="1008552"/>
            <a:chOff x="4443555" y="1164902"/>
            <a:chExt cx="1209881" cy="1181086"/>
          </a:xfrm>
        </p:grpSpPr>
        <p:pic>
          <p:nvPicPr>
            <p:cNvPr id="192" name="Picture 3" descr="C:\Users\kelly.sganderla\Desktop\postit amarelo.png">
              <a:extLst>
                <a:ext uri="{FF2B5EF4-FFF2-40B4-BE49-F238E27FC236}">
                  <a16:creationId xmlns:a16="http://schemas.microsoft.com/office/drawing/2014/main" id="{8000FAAF-5A5B-7650-C777-E22D5A138B1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3" name="Retângulo 192">
              <a:extLst>
                <a:ext uri="{FF2B5EF4-FFF2-40B4-BE49-F238E27FC236}">
                  <a16:creationId xmlns:a16="http://schemas.microsoft.com/office/drawing/2014/main" id="{267B4B58-72F7-4A52-BC56-1184E4E68AD6}"/>
                </a:ext>
              </a:extLst>
            </p:cNvPr>
            <p:cNvSpPr/>
            <p:nvPr/>
          </p:nvSpPr>
          <p:spPr>
            <a:xfrm rot="21385745">
              <a:off x="4457769" y="1300659"/>
              <a:ext cx="1181452" cy="8773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Avaliar se candidato atende a vaga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94" name="Card Avaliar candidato">
            <a:extLst>
              <a:ext uri="{FF2B5EF4-FFF2-40B4-BE49-F238E27FC236}">
                <a16:creationId xmlns:a16="http://schemas.microsoft.com/office/drawing/2014/main" id="{07CC41AC-95F9-1ECB-E4AF-490D00C94117}"/>
              </a:ext>
            </a:extLst>
          </p:cNvPr>
          <p:cNvGrpSpPr/>
          <p:nvPr/>
        </p:nvGrpSpPr>
        <p:grpSpPr>
          <a:xfrm>
            <a:off x="6283703" y="5836608"/>
            <a:ext cx="1061235" cy="1008552"/>
            <a:chOff x="4443555" y="1164902"/>
            <a:chExt cx="1209881" cy="1181086"/>
          </a:xfrm>
        </p:grpSpPr>
        <p:pic>
          <p:nvPicPr>
            <p:cNvPr id="195" name="Picture 3" descr="C:\Users\kelly.sganderla\Desktop\postit amarelo.png">
              <a:extLst>
                <a:ext uri="{FF2B5EF4-FFF2-40B4-BE49-F238E27FC236}">
                  <a16:creationId xmlns:a16="http://schemas.microsoft.com/office/drawing/2014/main" id="{A18E595A-F84B-F909-4D73-0B33D5DF44C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6" name="Retângulo 195">
              <a:extLst>
                <a:ext uri="{FF2B5EF4-FFF2-40B4-BE49-F238E27FC236}">
                  <a16:creationId xmlns:a16="http://schemas.microsoft.com/office/drawing/2014/main" id="{289BCABF-FD94-46F2-7F54-4F6C922F4230}"/>
                </a:ext>
              </a:extLst>
            </p:cNvPr>
            <p:cNvSpPr/>
            <p:nvPr/>
          </p:nvSpPr>
          <p:spPr>
            <a:xfrm rot="21385745">
              <a:off x="4457769" y="1492961"/>
              <a:ext cx="1181452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Avaliar candidato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197" name="Card Solicitar documentos">
            <a:extLst>
              <a:ext uri="{FF2B5EF4-FFF2-40B4-BE49-F238E27FC236}">
                <a16:creationId xmlns:a16="http://schemas.microsoft.com/office/drawing/2014/main" id="{B48A7975-E43B-6BB6-C7B9-52D555CB2658}"/>
              </a:ext>
            </a:extLst>
          </p:cNvPr>
          <p:cNvGrpSpPr/>
          <p:nvPr/>
        </p:nvGrpSpPr>
        <p:grpSpPr>
          <a:xfrm>
            <a:off x="7446824" y="1941515"/>
            <a:ext cx="1105073" cy="1008552"/>
            <a:chOff x="4418048" y="1164902"/>
            <a:chExt cx="1259860" cy="1181086"/>
          </a:xfrm>
        </p:grpSpPr>
        <p:pic>
          <p:nvPicPr>
            <p:cNvPr id="198" name="Picture 3" descr="C:\Users\kelly.sganderla\Desktop\postit amarelo.png">
              <a:extLst>
                <a:ext uri="{FF2B5EF4-FFF2-40B4-BE49-F238E27FC236}">
                  <a16:creationId xmlns:a16="http://schemas.microsoft.com/office/drawing/2014/main" id="{49D04CC0-A6D0-B834-9181-7916A38ED3E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9" name="Retângulo 198">
              <a:extLst>
                <a:ext uri="{FF2B5EF4-FFF2-40B4-BE49-F238E27FC236}">
                  <a16:creationId xmlns:a16="http://schemas.microsoft.com/office/drawing/2014/main" id="{12C3E84B-2258-6DB1-0B9B-5B0D3CCBB5CA}"/>
                </a:ext>
              </a:extLst>
            </p:cNvPr>
            <p:cNvSpPr/>
            <p:nvPr/>
          </p:nvSpPr>
          <p:spPr>
            <a:xfrm rot="21385745">
              <a:off x="4418048" y="1399319"/>
              <a:ext cx="1259860" cy="6850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Solicitar documentos do candidato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00" name="Card enviar doucumentos">
            <a:extLst>
              <a:ext uri="{FF2B5EF4-FFF2-40B4-BE49-F238E27FC236}">
                <a16:creationId xmlns:a16="http://schemas.microsoft.com/office/drawing/2014/main" id="{E632E7CE-F704-3DE9-FC43-CAEACF448FAB}"/>
              </a:ext>
            </a:extLst>
          </p:cNvPr>
          <p:cNvGrpSpPr/>
          <p:nvPr/>
        </p:nvGrpSpPr>
        <p:grpSpPr>
          <a:xfrm>
            <a:off x="8047868" y="906711"/>
            <a:ext cx="1105073" cy="1008552"/>
            <a:chOff x="4418048" y="1164902"/>
            <a:chExt cx="1259860" cy="1181086"/>
          </a:xfrm>
        </p:grpSpPr>
        <p:pic>
          <p:nvPicPr>
            <p:cNvPr id="201" name="Picture 3" descr="C:\Users\kelly.sganderla\Desktop\postit amarelo.png">
              <a:extLst>
                <a:ext uri="{FF2B5EF4-FFF2-40B4-BE49-F238E27FC236}">
                  <a16:creationId xmlns:a16="http://schemas.microsoft.com/office/drawing/2014/main" id="{B8EB5B9B-7752-608D-BB52-472F81FB448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2" name="Retângulo 201">
              <a:extLst>
                <a:ext uri="{FF2B5EF4-FFF2-40B4-BE49-F238E27FC236}">
                  <a16:creationId xmlns:a16="http://schemas.microsoft.com/office/drawing/2014/main" id="{17B1A005-530A-5454-7271-E10C147EDB1B}"/>
                </a:ext>
              </a:extLst>
            </p:cNvPr>
            <p:cNvSpPr/>
            <p:nvPr/>
          </p:nvSpPr>
          <p:spPr>
            <a:xfrm rot="21385745">
              <a:off x="4418048" y="1495468"/>
              <a:ext cx="1259860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Enviar documentos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03" name="Card Checar docs">
            <a:extLst>
              <a:ext uri="{FF2B5EF4-FFF2-40B4-BE49-F238E27FC236}">
                <a16:creationId xmlns:a16="http://schemas.microsoft.com/office/drawing/2014/main" id="{64BE1943-C854-31C1-9579-83F9215CDD39}"/>
              </a:ext>
            </a:extLst>
          </p:cNvPr>
          <p:cNvGrpSpPr/>
          <p:nvPr/>
        </p:nvGrpSpPr>
        <p:grpSpPr>
          <a:xfrm>
            <a:off x="8025494" y="2878428"/>
            <a:ext cx="1105073" cy="1008552"/>
            <a:chOff x="4418048" y="1164902"/>
            <a:chExt cx="1259860" cy="1181086"/>
          </a:xfrm>
        </p:grpSpPr>
        <p:pic>
          <p:nvPicPr>
            <p:cNvPr id="204" name="Picture 3" descr="C:\Users\kelly.sganderla\Desktop\postit amarelo.png">
              <a:extLst>
                <a:ext uri="{FF2B5EF4-FFF2-40B4-BE49-F238E27FC236}">
                  <a16:creationId xmlns:a16="http://schemas.microsoft.com/office/drawing/2014/main" id="{0587E46E-FCAE-680D-1E8F-35EDA546605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5" name="Retângulo 204">
              <a:extLst>
                <a:ext uri="{FF2B5EF4-FFF2-40B4-BE49-F238E27FC236}">
                  <a16:creationId xmlns:a16="http://schemas.microsoft.com/office/drawing/2014/main" id="{37237ADC-0C55-0D90-47E3-0B15084E5FFF}"/>
                </a:ext>
              </a:extLst>
            </p:cNvPr>
            <p:cNvSpPr/>
            <p:nvPr/>
          </p:nvSpPr>
          <p:spPr>
            <a:xfrm rot="21385745">
              <a:off x="4418048" y="1495468"/>
              <a:ext cx="1259860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Checar documentos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06" name="Card Cadastrar ERP">
            <a:extLst>
              <a:ext uri="{FF2B5EF4-FFF2-40B4-BE49-F238E27FC236}">
                <a16:creationId xmlns:a16="http://schemas.microsoft.com/office/drawing/2014/main" id="{B63A993F-2B8E-0B18-8469-B1FF7EBA31EE}"/>
              </a:ext>
            </a:extLst>
          </p:cNvPr>
          <p:cNvGrpSpPr/>
          <p:nvPr/>
        </p:nvGrpSpPr>
        <p:grpSpPr>
          <a:xfrm>
            <a:off x="9063600" y="2881567"/>
            <a:ext cx="1105073" cy="1008552"/>
            <a:chOff x="4418048" y="1164902"/>
            <a:chExt cx="1259860" cy="1181086"/>
          </a:xfrm>
        </p:grpSpPr>
        <p:pic>
          <p:nvPicPr>
            <p:cNvPr id="207" name="Picture 3" descr="C:\Users\kelly.sganderla\Desktop\postit amarelo.png">
              <a:extLst>
                <a:ext uri="{FF2B5EF4-FFF2-40B4-BE49-F238E27FC236}">
                  <a16:creationId xmlns:a16="http://schemas.microsoft.com/office/drawing/2014/main" id="{5709E881-3A96-21F6-2440-56C2F64A9B3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8" name="Retângulo 207">
              <a:extLst>
                <a:ext uri="{FF2B5EF4-FFF2-40B4-BE49-F238E27FC236}">
                  <a16:creationId xmlns:a16="http://schemas.microsoft.com/office/drawing/2014/main" id="{7C7583AF-CA43-98A9-D51E-6959104AE1B6}"/>
                </a:ext>
              </a:extLst>
            </p:cNvPr>
            <p:cNvSpPr/>
            <p:nvPr/>
          </p:nvSpPr>
          <p:spPr>
            <a:xfrm rot="21385745">
              <a:off x="4418048" y="1495470"/>
              <a:ext cx="1259860" cy="49273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Cadastrar no ERP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12" name="Card assinar contrato">
            <a:extLst>
              <a:ext uri="{FF2B5EF4-FFF2-40B4-BE49-F238E27FC236}">
                <a16:creationId xmlns:a16="http://schemas.microsoft.com/office/drawing/2014/main" id="{517AA231-153D-D918-6323-2C8321972E3D}"/>
              </a:ext>
            </a:extLst>
          </p:cNvPr>
          <p:cNvGrpSpPr/>
          <p:nvPr/>
        </p:nvGrpSpPr>
        <p:grpSpPr>
          <a:xfrm>
            <a:off x="9790662" y="1912278"/>
            <a:ext cx="1105073" cy="1008552"/>
            <a:chOff x="4418048" y="1164902"/>
            <a:chExt cx="1259860" cy="1181086"/>
          </a:xfrm>
        </p:grpSpPr>
        <p:pic>
          <p:nvPicPr>
            <p:cNvPr id="213" name="Picture 3" descr="C:\Users\kelly.sganderla\Desktop\postit amarelo.png">
              <a:extLst>
                <a:ext uri="{FF2B5EF4-FFF2-40B4-BE49-F238E27FC236}">
                  <a16:creationId xmlns:a16="http://schemas.microsoft.com/office/drawing/2014/main" id="{09B08B4E-965A-FA1A-6EAE-1DFC9C92FDD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4" name="Retângulo 213">
              <a:extLst>
                <a:ext uri="{FF2B5EF4-FFF2-40B4-BE49-F238E27FC236}">
                  <a16:creationId xmlns:a16="http://schemas.microsoft.com/office/drawing/2014/main" id="{3FCB24F0-F317-2462-B461-F0038DA5D714}"/>
                </a:ext>
              </a:extLst>
            </p:cNvPr>
            <p:cNvSpPr/>
            <p:nvPr/>
          </p:nvSpPr>
          <p:spPr>
            <a:xfrm rot="21385745">
              <a:off x="4418048" y="1399317"/>
              <a:ext cx="1259860" cy="6850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Assinar</a:t>
              </a:r>
              <a:b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</a:b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contrato de trabalho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15" name="Card Agendar onboarding">
            <a:extLst>
              <a:ext uri="{FF2B5EF4-FFF2-40B4-BE49-F238E27FC236}">
                <a16:creationId xmlns:a16="http://schemas.microsoft.com/office/drawing/2014/main" id="{F1BF5D3E-1EA3-499D-92CA-D5B0407DBA80}"/>
              </a:ext>
            </a:extLst>
          </p:cNvPr>
          <p:cNvGrpSpPr/>
          <p:nvPr/>
        </p:nvGrpSpPr>
        <p:grpSpPr>
          <a:xfrm>
            <a:off x="10822029" y="1889644"/>
            <a:ext cx="1105073" cy="1008552"/>
            <a:chOff x="4418048" y="1164902"/>
            <a:chExt cx="1259860" cy="1181086"/>
          </a:xfrm>
        </p:grpSpPr>
        <p:pic>
          <p:nvPicPr>
            <p:cNvPr id="216" name="Picture 3" descr="C:\Users\kelly.sganderla\Desktop\postit amarelo.png">
              <a:extLst>
                <a:ext uri="{FF2B5EF4-FFF2-40B4-BE49-F238E27FC236}">
                  <a16:creationId xmlns:a16="http://schemas.microsoft.com/office/drawing/2014/main" id="{F592F3EE-D144-3E8C-EF2D-1E8FB7BC418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9761" t="12818" r="17273" b="22803"/>
            <a:stretch>
              <a:fillRect/>
            </a:stretch>
          </p:blipFill>
          <p:spPr bwMode="auto">
            <a:xfrm>
              <a:off x="4443555" y="1164902"/>
              <a:ext cx="1209881" cy="1181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7" name="Retângulo 216">
              <a:extLst>
                <a:ext uri="{FF2B5EF4-FFF2-40B4-BE49-F238E27FC236}">
                  <a16:creationId xmlns:a16="http://schemas.microsoft.com/office/drawing/2014/main" id="{CF61FEE5-7E54-5F5F-8290-14972028C637}"/>
                </a:ext>
              </a:extLst>
            </p:cNvPr>
            <p:cNvSpPr/>
            <p:nvPr/>
          </p:nvSpPr>
          <p:spPr>
            <a:xfrm rot="21385745">
              <a:off x="4418048" y="1303166"/>
              <a:ext cx="1259860" cy="8773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609585">
                <a:defRPr/>
              </a:pP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Agendar </a:t>
              </a:r>
              <a:r>
                <a:rPr lang="pt-BR" sz="1067" err="1">
                  <a:solidFill>
                    <a:srgbClr val="0070C0"/>
                  </a:solidFill>
                  <a:latin typeface="Segoe Print" panose="02000600000000000000" charset="0"/>
                </a:rPr>
                <a:t>onboarding</a:t>
              </a:r>
              <a:r>
                <a:rPr lang="pt-BR" sz="1067">
                  <a:solidFill>
                    <a:srgbClr val="0070C0"/>
                  </a:solidFill>
                  <a:latin typeface="Segoe Print" panose="02000600000000000000" charset="0"/>
                </a:rPr>
                <a:t> e início das atividades</a:t>
              </a:r>
              <a:endParaRPr lang="pt-BR" sz="1067" spc="-59">
                <a:solidFill>
                  <a:srgbClr val="0070C0"/>
                </a:solidFill>
                <a:latin typeface="Segoe Print" panose="02000600000000000000" charset="0"/>
              </a:endParaRPr>
            </a:p>
          </p:txBody>
        </p:sp>
      </p:grpSp>
      <p:grpSp>
        <p:nvGrpSpPr>
          <p:cNvPr id="288" name="Agrupar 287">
            <a:extLst>
              <a:ext uri="{FF2B5EF4-FFF2-40B4-BE49-F238E27FC236}">
                <a16:creationId xmlns:a16="http://schemas.microsoft.com/office/drawing/2014/main" id="{41944617-B27C-9693-28D9-D19AE86E9739}"/>
              </a:ext>
            </a:extLst>
          </p:cNvPr>
          <p:cNvGrpSpPr/>
          <p:nvPr/>
        </p:nvGrpSpPr>
        <p:grpSpPr>
          <a:xfrm>
            <a:off x="858988" y="4926239"/>
            <a:ext cx="1750885" cy="841540"/>
            <a:chOff x="576506" y="3694679"/>
            <a:chExt cx="1313164" cy="631155"/>
          </a:xfrm>
        </p:grpSpPr>
        <p:grpSp>
          <p:nvGrpSpPr>
            <p:cNvPr id="62" name="Psicólogo">
              <a:extLst>
                <a:ext uri="{FF2B5EF4-FFF2-40B4-BE49-F238E27FC236}">
                  <a16:creationId xmlns:a16="http://schemas.microsoft.com/office/drawing/2014/main" id="{A4E6F38A-2040-DB71-7E7C-95DF7D9B9188}"/>
                </a:ext>
              </a:extLst>
            </p:cNvPr>
            <p:cNvGrpSpPr/>
            <p:nvPr/>
          </p:nvGrpSpPr>
          <p:grpSpPr>
            <a:xfrm>
              <a:off x="576506" y="3697741"/>
              <a:ext cx="1286652" cy="628093"/>
              <a:chOff x="772344" y="3199669"/>
              <a:chExt cx="1286652" cy="628093"/>
            </a:xfrm>
          </p:grpSpPr>
          <p:sp>
            <p:nvSpPr>
              <p:cNvPr id="33" name="Retângulo 32">
                <a:extLst>
                  <a:ext uri="{FF2B5EF4-FFF2-40B4-BE49-F238E27FC236}">
                    <a16:creationId xmlns:a16="http://schemas.microsoft.com/office/drawing/2014/main" id="{412A0617-241C-25BB-E91F-85DE261F88B2}"/>
                  </a:ext>
                </a:extLst>
              </p:cNvPr>
              <p:cNvSpPr/>
              <p:nvPr/>
            </p:nvSpPr>
            <p:spPr>
              <a:xfrm>
                <a:off x="772344" y="3469522"/>
                <a:ext cx="1286652" cy="358240"/>
              </a:xfrm>
              <a:prstGeom prst="rect">
                <a:avLst/>
              </a:prstGeom>
            </p:spPr>
            <p:txBody>
              <a:bodyPr wrap="square" lIns="107275" tIns="53637" rIns="107275" bIns="53637">
                <a:spAutoFit/>
              </a:bodyPr>
              <a:lstStyle/>
              <a:p>
                <a:pPr defTabSz="609585">
                  <a:defRPr/>
                </a:pPr>
                <a:r>
                  <a:rPr lang="pt-BR" sz="1200">
                    <a:solidFill>
                      <a:prstClr val="black"/>
                    </a:solidFill>
                    <a:latin typeface="Segoe Print" panose="02000600000000000000" charset="0"/>
                  </a:rPr>
                  <a:t>Comitê</a:t>
                </a:r>
                <a:br>
                  <a:rPr lang="pt-BR" sz="1200">
                    <a:solidFill>
                      <a:prstClr val="black"/>
                    </a:solidFill>
                    <a:latin typeface="Segoe Print" panose="02000600000000000000" charset="0"/>
                  </a:rPr>
                </a:br>
                <a:r>
                  <a:rPr lang="pt-BR" sz="1200">
                    <a:solidFill>
                      <a:prstClr val="black"/>
                    </a:solidFill>
                    <a:latin typeface="Segoe Print" panose="02000600000000000000" charset="0"/>
                  </a:rPr>
                  <a:t>de entrevistas</a:t>
                </a:r>
              </a:p>
            </p:txBody>
          </p:sp>
          <p:pic>
            <p:nvPicPr>
              <p:cNvPr id="56" name="Gráfico 55" descr="Mulher usando um cardigan">
                <a:extLst>
                  <a:ext uri="{FF2B5EF4-FFF2-40B4-BE49-F238E27FC236}">
                    <a16:creationId xmlns:a16="http://schemas.microsoft.com/office/drawing/2014/main" id="{EBC4E411-928C-E5A8-2E61-268CB368711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p:blipFill>
            <p:spPr>
              <a:xfrm>
                <a:off x="1295310" y="3199669"/>
                <a:ext cx="297320" cy="414375"/>
              </a:xfrm>
              <a:prstGeom prst="rect">
                <a:avLst/>
              </a:prstGeom>
            </p:spPr>
          </p:pic>
        </p:grpSp>
        <p:grpSp>
          <p:nvGrpSpPr>
            <p:cNvPr id="255" name="Gráfico 50" descr="Homem em traje de negócios">
              <a:extLst>
                <a:ext uri="{FF2B5EF4-FFF2-40B4-BE49-F238E27FC236}">
                  <a16:creationId xmlns:a16="http://schemas.microsoft.com/office/drawing/2014/main" id="{38E9AFB2-2D69-3F93-726A-2EC660DD92A2}"/>
                </a:ext>
              </a:extLst>
            </p:cNvPr>
            <p:cNvGrpSpPr/>
            <p:nvPr/>
          </p:nvGrpSpPr>
          <p:grpSpPr>
            <a:xfrm>
              <a:off x="1308178" y="3694679"/>
              <a:ext cx="289083" cy="414571"/>
              <a:chOff x="1583245" y="4555617"/>
              <a:chExt cx="420487" cy="580528"/>
            </a:xfrm>
          </p:grpSpPr>
          <p:grpSp>
            <p:nvGrpSpPr>
              <p:cNvPr id="257" name="Gráfico 50" descr="Homem em traje de negócios">
                <a:extLst>
                  <a:ext uri="{FF2B5EF4-FFF2-40B4-BE49-F238E27FC236}">
                    <a16:creationId xmlns:a16="http://schemas.microsoft.com/office/drawing/2014/main" id="{D2B49749-D366-DB56-638B-691D8930A3E7}"/>
                  </a:ext>
                </a:extLst>
              </p:cNvPr>
              <p:cNvGrpSpPr/>
              <p:nvPr/>
            </p:nvGrpSpPr>
            <p:grpSpPr>
              <a:xfrm>
                <a:off x="1583245" y="4734920"/>
                <a:ext cx="420487" cy="401225"/>
                <a:chOff x="1583245" y="4734920"/>
                <a:chExt cx="420487" cy="401225"/>
              </a:xfrm>
            </p:grpSpPr>
            <p:sp>
              <p:nvSpPr>
                <p:cNvPr id="268" name="Forma Livre: Forma 267">
                  <a:extLst>
                    <a:ext uri="{FF2B5EF4-FFF2-40B4-BE49-F238E27FC236}">
                      <a16:creationId xmlns:a16="http://schemas.microsoft.com/office/drawing/2014/main" id="{8850C4D8-461E-4767-411D-697D07ACDFEE}"/>
                    </a:ext>
                  </a:extLst>
                </p:cNvPr>
                <p:cNvSpPr/>
                <p:nvPr/>
              </p:nvSpPr>
              <p:spPr>
                <a:xfrm>
                  <a:off x="1590886" y="4741088"/>
                  <a:ext cx="412846" cy="388176"/>
                </a:xfrm>
                <a:custGeom>
                  <a:avLst/>
                  <a:gdLst>
                    <a:gd name="connsiteX0" fmla="*/ 133633 w 412847"/>
                    <a:gd name="connsiteY0" fmla="*/ 0 h 388176"/>
                    <a:gd name="connsiteX1" fmla="*/ 137884 w 412847"/>
                    <a:gd name="connsiteY1" fmla="*/ 21830 h 388176"/>
                    <a:gd name="connsiteX2" fmla="*/ 133348 w 412847"/>
                    <a:gd name="connsiteY2" fmla="*/ 38414 h 388176"/>
                    <a:gd name="connsiteX3" fmla="*/ 128528 w 412847"/>
                    <a:gd name="connsiteY3" fmla="*/ 33878 h 388176"/>
                    <a:gd name="connsiteX4" fmla="*/ 113563 w 412847"/>
                    <a:gd name="connsiteY4" fmla="*/ 58041 h 388176"/>
                    <a:gd name="connsiteX5" fmla="*/ 36639 w 412847"/>
                    <a:gd name="connsiteY5" fmla="*/ 89216 h 388176"/>
                    <a:gd name="connsiteX6" fmla="*/ 644 w 412847"/>
                    <a:gd name="connsiteY6" fmla="*/ 187593 h 388176"/>
                    <a:gd name="connsiteX7" fmla="*/ 12434 w 412847"/>
                    <a:gd name="connsiteY7" fmla="*/ 295838 h 388176"/>
                    <a:gd name="connsiteX8" fmla="*/ 34687 w 412847"/>
                    <a:gd name="connsiteY8" fmla="*/ 334678 h 388176"/>
                    <a:gd name="connsiteX9" fmla="*/ 37949 w 412847"/>
                    <a:gd name="connsiteY9" fmla="*/ 381173 h 388176"/>
                    <a:gd name="connsiteX10" fmla="*/ 317250 w 412847"/>
                    <a:gd name="connsiteY10" fmla="*/ 380654 h 388176"/>
                    <a:gd name="connsiteX11" fmla="*/ 319191 w 412847"/>
                    <a:gd name="connsiteY11" fmla="*/ 377822 h 388176"/>
                    <a:gd name="connsiteX12" fmla="*/ 316740 w 412847"/>
                    <a:gd name="connsiteY12" fmla="*/ 364057 h 388176"/>
                    <a:gd name="connsiteX13" fmla="*/ 405834 w 412847"/>
                    <a:gd name="connsiteY13" fmla="*/ 333937 h 388176"/>
                    <a:gd name="connsiteX14" fmla="*/ 397716 w 412847"/>
                    <a:gd name="connsiteY14" fmla="*/ 232901 h 388176"/>
                    <a:gd name="connsiteX15" fmla="*/ 379713 w 412847"/>
                    <a:gd name="connsiteY15" fmla="*/ 190375 h 388176"/>
                    <a:gd name="connsiteX16" fmla="*/ 323439 w 412847"/>
                    <a:gd name="connsiteY16" fmla="*/ 89732 h 388176"/>
                    <a:gd name="connsiteX17" fmla="*/ 244342 w 412847"/>
                    <a:gd name="connsiteY17" fmla="*/ 63790 h 388176"/>
                    <a:gd name="connsiteX18" fmla="*/ 236545 w 412847"/>
                    <a:gd name="connsiteY18" fmla="*/ 51034 h 388176"/>
                    <a:gd name="connsiteX19" fmla="*/ 230309 w 412847"/>
                    <a:gd name="connsiteY19" fmla="*/ 55004 h 388176"/>
                    <a:gd name="connsiteX20" fmla="*/ 234421 w 412847"/>
                    <a:gd name="connsiteY20" fmla="*/ 27080 h 388176"/>
                    <a:gd name="connsiteX21" fmla="*/ 136799 w 412847"/>
                    <a:gd name="connsiteY21" fmla="*/ 165 h 388176"/>
                    <a:gd name="connsiteX22" fmla="*/ 133633 w 412847"/>
                    <a:gd name="connsiteY22" fmla="*/ 0 h 38817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412847" h="388176">
                      <a:moveTo>
                        <a:pt x="133633" y="0"/>
                      </a:moveTo>
                      <a:cubicBezTo>
                        <a:pt x="133633" y="0"/>
                        <a:pt x="137034" y="12617"/>
                        <a:pt x="137884" y="21830"/>
                      </a:cubicBezTo>
                      <a:cubicBezTo>
                        <a:pt x="138734" y="31043"/>
                        <a:pt x="133894" y="39171"/>
                        <a:pt x="133348" y="38414"/>
                      </a:cubicBezTo>
                      <a:cubicBezTo>
                        <a:pt x="131946" y="36465"/>
                        <a:pt x="129838" y="33194"/>
                        <a:pt x="128528" y="33878"/>
                      </a:cubicBezTo>
                      <a:cubicBezTo>
                        <a:pt x="119024" y="38857"/>
                        <a:pt x="113791" y="57985"/>
                        <a:pt x="113563" y="58041"/>
                      </a:cubicBezTo>
                      <a:cubicBezTo>
                        <a:pt x="109073" y="59113"/>
                        <a:pt x="54658" y="71882"/>
                        <a:pt x="36639" y="89216"/>
                      </a:cubicBezTo>
                      <a:cubicBezTo>
                        <a:pt x="17535" y="107593"/>
                        <a:pt x="4517" y="125480"/>
                        <a:pt x="644" y="187593"/>
                      </a:cubicBezTo>
                      <a:cubicBezTo>
                        <a:pt x="-1771" y="226324"/>
                        <a:pt x="2708" y="266561"/>
                        <a:pt x="12434" y="295838"/>
                      </a:cubicBezTo>
                      <a:cubicBezTo>
                        <a:pt x="18306" y="313509"/>
                        <a:pt x="26953" y="326540"/>
                        <a:pt x="34687" y="334678"/>
                      </a:cubicBezTo>
                      <a:lnTo>
                        <a:pt x="37949" y="381173"/>
                      </a:lnTo>
                      <a:cubicBezTo>
                        <a:pt x="37949" y="381173"/>
                        <a:pt x="231646" y="397271"/>
                        <a:pt x="317250" y="380654"/>
                      </a:cubicBezTo>
                      <a:cubicBezTo>
                        <a:pt x="318563" y="380399"/>
                        <a:pt x="319426" y="379139"/>
                        <a:pt x="319191" y="377822"/>
                      </a:cubicBezTo>
                      <a:lnTo>
                        <a:pt x="316740" y="364057"/>
                      </a:lnTo>
                      <a:cubicBezTo>
                        <a:pt x="316740" y="364057"/>
                        <a:pt x="386518" y="376923"/>
                        <a:pt x="405834" y="333937"/>
                      </a:cubicBezTo>
                      <a:cubicBezTo>
                        <a:pt x="420615" y="301044"/>
                        <a:pt x="409179" y="262383"/>
                        <a:pt x="397716" y="232901"/>
                      </a:cubicBezTo>
                      <a:cubicBezTo>
                        <a:pt x="388347" y="208804"/>
                        <a:pt x="379713" y="190375"/>
                        <a:pt x="379713" y="190375"/>
                      </a:cubicBezTo>
                      <a:cubicBezTo>
                        <a:pt x="379713" y="190375"/>
                        <a:pt x="351538" y="120852"/>
                        <a:pt x="323439" y="89732"/>
                      </a:cubicBezTo>
                      <a:cubicBezTo>
                        <a:pt x="310729" y="75656"/>
                        <a:pt x="273506" y="70522"/>
                        <a:pt x="244342" y="63790"/>
                      </a:cubicBezTo>
                      <a:cubicBezTo>
                        <a:pt x="241318" y="63092"/>
                        <a:pt x="239678" y="51600"/>
                        <a:pt x="236545" y="51034"/>
                      </a:cubicBezTo>
                      <a:cubicBezTo>
                        <a:pt x="236545" y="51034"/>
                        <a:pt x="231629" y="58196"/>
                        <a:pt x="230309" y="55004"/>
                      </a:cubicBezTo>
                      <a:cubicBezTo>
                        <a:pt x="228073" y="49602"/>
                        <a:pt x="231586" y="42248"/>
                        <a:pt x="234421" y="27080"/>
                      </a:cubicBezTo>
                      <a:cubicBezTo>
                        <a:pt x="239023" y="2458"/>
                        <a:pt x="136799" y="165"/>
                        <a:pt x="136799" y="165"/>
                      </a:cubicBezTo>
                      <a:lnTo>
                        <a:pt x="133633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269" name="Gráfico 50" descr="Homem em traje de negócios">
                  <a:extLst>
                    <a:ext uri="{FF2B5EF4-FFF2-40B4-BE49-F238E27FC236}">
                      <a16:creationId xmlns:a16="http://schemas.microsoft.com/office/drawing/2014/main" id="{41695005-1D20-7411-357C-48B2294F26A1}"/>
                    </a:ext>
                  </a:extLst>
                </p:cNvPr>
                <p:cNvGrpSpPr/>
                <p:nvPr/>
              </p:nvGrpSpPr>
              <p:grpSpPr>
                <a:xfrm>
                  <a:off x="1762275" y="4827537"/>
                  <a:ext cx="72512" cy="305184"/>
                  <a:chOff x="1762275" y="4827537"/>
                  <a:chExt cx="72512" cy="305184"/>
                </a:xfrm>
                <a:solidFill>
                  <a:srgbClr val="FFFFFF"/>
                </a:solidFill>
              </p:grpSpPr>
              <p:sp>
                <p:nvSpPr>
                  <p:cNvPr id="284" name="Forma Livre: Forma 283">
                    <a:extLst>
                      <a:ext uri="{FF2B5EF4-FFF2-40B4-BE49-F238E27FC236}">
                        <a16:creationId xmlns:a16="http://schemas.microsoft.com/office/drawing/2014/main" id="{36A4A121-C061-E420-AFB3-024A477FE601}"/>
                      </a:ext>
                    </a:extLst>
                  </p:cNvPr>
                  <p:cNvSpPr/>
                  <p:nvPr/>
                </p:nvSpPr>
                <p:spPr>
                  <a:xfrm>
                    <a:off x="1782273" y="4979147"/>
                    <a:ext cx="35793" cy="33361"/>
                  </a:xfrm>
                  <a:custGeom>
                    <a:avLst/>
                    <a:gdLst>
                      <a:gd name="connsiteX0" fmla="*/ 34869 w 35793"/>
                      <a:gd name="connsiteY0" fmla="*/ 27512 h 33361"/>
                      <a:gd name="connsiteX1" fmla="*/ 5874 w 35793"/>
                      <a:gd name="connsiteY1" fmla="*/ 750 h 33361"/>
                      <a:gd name="connsiteX2" fmla="*/ 1421 w 35793"/>
                      <a:gd name="connsiteY2" fmla="*/ 11332 h 33361"/>
                      <a:gd name="connsiteX3" fmla="*/ 35 w 35793"/>
                      <a:gd name="connsiteY3" fmla="*/ 30450 h 33361"/>
                      <a:gd name="connsiteX4" fmla="*/ 2288 w 35793"/>
                      <a:gd name="connsiteY4" fmla="*/ 33219 h 33361"/>
                      <a:gd name="connsiteX5" fmla="*/ 33678 w 35793"/>
                      <a:gd name="connsiteY5" fmla="*/ 31793 h 33361"/>
                      <a:gd name="connsiteX6" fmla="*/ 34869 w 35793"/>
                      <a:gd name="connsiteY6" fmla="*/ 27512 h 333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5793" h="33361">
                        <a:moveTo>
                          <a:pt x="34869" y="27512"/>
                        </a:moveTo>
                        <a:cubicBezTo>
                          <a:pt x="25580" y="20407"/>
                          <a:pt x="16364" y="11901"/>
                          <a:pt x="5874" y="750"/>
                        </a:cubicBezTo>
                        <a:cubicBezTo>
                          <a:pt x="-101" y="-2985"/>
                          <a:pt x="1997" y="8292"/>
                          <a:pt x="1421" y="11332"/>
                        </a:cubicBezTo>
                        <a:cubicBezTo>
                          <a:pt x="1229" y="17681"/>
                          <a:pt x="1027" y="24244"/>
                          <a:pt x="35" y="30450"/>
                        </a:cubicBezTo>
                        <a:cubicBezTo>
                          <a:pt x="-213" y="31813"/>
                          <a:pt x="898" y="33186"/>
                          <a:pt x="2288" y="33219"/>
                        </a:cubicBezTo>
                        <a:cubicBezTo>
                          <a:pt x="12801" y="33642"/>
                          <a:pt x="21359" y="33110"/>
                          <a:pt x="33678" y="31793"/>
                        </a:cubicBezTo>
                        <a:cubicBezTo>
                          <a:pt x="35762" y="31624"/>
                          <a:pt x="36580" y="28730"/>
                          <a:pt x="34869" y="2751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5" name="Forma Livre: Forma 284">
                    <a:extLst>
                      <a:ext uri="{FF2B5EF4-FFF2-40B4-BE49-F238E27FC236}">
                        <a16:creationId xmlns:a16="http://schemas.microsoft.com/office/drawing/2014/main" id="{FA399EFD-7C93-278E-5427-9A1721857356}"/>
                      </a:ext>
                    </a:extLst>
                  </p:cNvPr>
                  <p:cNvSpPr/>
                  <p:nvPr/>
                </p:nvSpPr>
                <p:spPr>
                  <a:xfrm>
                    <a:off x="1780650" y="4876008"/>
                    <a:ext cx="50183" cy="103880"/>
                  </a:xfrm>
                  <a:custGeom>
                    <a:avLst/>
                    <a:gdLst>
                      <a:gd name="connsiteX0" fmla="*/ 50138 w 50183"/>
                      <a:gd name="connsiteY0" fmla="*/ 101116 h 103880"/>
                      <a:gd name="connsiteX1" fmla="*/ 42453 w 50183"/>
                      <a:gd name="connsiteY1" fmla="*/ 59308 h 103880"/>
                      <a:gd name="connsiteX2" fmla="*/ 4559 w 50183"/>
                      <a:gd name="connsiteY2" fmla="*/ 1377 h 103880"/>
                      <a:gd name="connsiteX3" fmla="*/ 1734 w 50183"/>
                      <a:gd name="connsiteY3" fmla="*/ 93 h 103880"/>
                      <a:gd name="connsiteX4" fmla="*/ 17 w 50183"/>
                      <a:gd name="connsiteY4" fmla="*/ 2677 h 103880"/>
                      <a:gd name="connsiteX5" fmla="*/ 3309 w 50183"/>
                      <a:gd name="connsiteY5" fmla="*/ 45583 h 103880"/>
                      <a:gd name="connsiteX6" fmla="*/ 24527 w 50183"/>
                      <a:gd name="connsiteY6" fmla="*/ 76894 h 103880"/>
                      <a:gd name="connsiteX7" fmla="*/ 45857 w 50183"/>
                      <a:gd name="connsiteY7" fmla="*/ 102929 h 103880"/>
                      <a:gd name="connsiteX8" fmla="*/ 50138 w 50183"/>
                      <a:gd name="connsiteY8" fmla="*/ 101116 h 1038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50183" h="103880">
                        <a:moveTo>
                          <a:pt x="50138" y="101116"/>
                        </a:moveTo>
                        <a:cubicBezTo>
                          <a:pt x="47267" y="87279"/>
                          <a:pt x="46278" y="72720"/>
                          <a:pt x="42453" y="59308"/>
                        </a:cubicBezTo>
                        <a:cubicBezTo>
                          <a:pt x="29754" y="40174"/>
                          <a:pt x="14596" y="22324"/>
                          <a:pt x="4559" y="1377"/>
                        </a:cubicBezTo>
                        <a:cubicBezTo>
                          <a:pt x="4059" y="312"/>
                          <a:pt x="2862" y="-231"/>
                          <a:pt x="1734" y="93"/>
                        </a:cubicBezTo>
                        <a:cubicBezTo>
                          <a:pt x="606" y="418"/>
                          <a:pt x="-122" y="1513"/>
                          <a:pt x="17" y="2677"/>
                        </a:cubicBezTo>
                        <a:cubicBezTo>
                          <a:pt x="1611" y="16022"/>
                          <a:pt x="2690" y="30058"/>
                          <a:pt x="3309" y="45583"/>
                        </a:cubicBezTo>
                        <a:cubicBezTo>
                          <a:pt x="8889" y="56606"/>
                          <a:pt x="16872" y="66801"/>
                          <a:pt x="24527" y="76894"/>
                        </a:cubicBezTo>
                        <a:cubicBezTo>
                          <a:pt x="31513" y="85714"/>
                          <a:pt x="39145" y="93898"/>
                          <a:pt x="45857" y="102929"/>
                        </a:cubicBezTo>
                        <a:cubicBezTo>
                          <a:pt x="47253" y="104924"/>
                          <a:pt x="50611" y="103521"/>
                          <a:pt x="50138" y="10111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6" name="Forma Livre: Forma 285">
                    <a:extLst>
                      <a:ext uri="{FF2B5EF4-FFF2-40B4-BE49-F238E27FC236}">
                        <a16:creationId xmlns:a16="http://schemas.microsoft.com/office/drawing/2014/main" id="{C8709A60-AC6A-52E5-3B8F-FF3570F6BE07}"/>
                      </a:ext>
                    </a:extLst>
                  </p:cNvPr>
                  <p:cNvSpPr/>
                  <p:nvPr/>
                </p:nvSpPr>
                <p:spPr>
                  <a:xfrm>
                    <a:off x="1762275" y="4827537"/>
                    <a:ext cx="45935" cy="37568"/>
                  </a:xfrm>
                  <a:custGeom>
                    <a:avLst/>
                    <a:gdLst>
                      <a:gd name="connsiteX0" fmla="*/ 19606 w 45935"/>
                      <a:gd name="connsiteY0" fmla="*/ 37568 h 37568"/>
                      <a:gd name="connsiteX1" fmla="*/ 21350 w 45935"/>
                      <a:gd name="connsiteY1" fmla="*/ 36814 h 37568"/>
                      <a:gd name="connsiteX2" fmla="*/ 36537 w 45935"/>
                      <a:gd name="connsiteY2" fmla="*/ 33542 h 37568"/>
                      <a:gd name="connsiteX3" fmla="*/ 38585 w 45935"/>
                      <a:gd name="connsiteY3" fmla="*/ 29559 h 37568"/>
                      <a:gd name="connsiteX4" fmla="*/ 38860 w 45935"/>
                      <a:gd name="connsiteY4" fmla="*/ 27511 h 37568"/>
                      <a:gd name="connsiteX5" fmla="*/ 38952 w 45935"/>
                      <a:gd name="connsiteY5" fmla="*/ 24441 h 37568"/>
                      <a:gd name="connsiteX6" fmla="*/ 42568 w 45935"/>
                      <a:gd name="connsiteY6" fmla="*/ 14448 h 37568"/>
                      <a:gd name="connsiteX7" fmla="*/ 41771 w 45935"/>
                      <a:gd name="connsiteY7" fmla="*/ 41 h 37568"/>
                      <a:gd name="connsiteX8" fmla="*/ 32363 w 45935"/>
                      <a:gd name="connsiteY8" fmla="*/ 4401 h 37568"/>
                      <a:gd name="connsiteX9" fmla="*/ 24496 w 45935"/>
                      <a:gd name="connsiteY9" fmla="*/ 8814 h 37568"/>
                      <a:gd name="connsiteX10" fmla="*/ 23136 w 45935"/>
                      <a:gd name="connsiteY10" fmla="*/ 9237 h 37568"/>
                      <a:gd name="connsiteX11" fmla="*/ 20218 w 45935"/>
                      <a:gd name="connsiteY11" fmla="*/ 8996 h 37568"/>
                      <a:gd name="connsiteX12" fmla="*/ 8918 w 45935"/>
                      <a:gd name="connsiteY12" fmla="*/ 649 h 37568"/>
                      <a:gd name="connsiteX13" fmla="*/ 330 w 45935"/>
                      <a:gd name="connsiteY13" fmla="*/ 9962 h 37568"/>
                      <a:gd name="connsiteX14" fmla="*/ 10516 w 45935"/>
                      <a:gd name="connsiteY14" fmla="*/ 24706 h 37568"/>
                      <a:gd name="connsiteX15" fmla="*/ 17959 w 45935"/>
                      <a:gd name="connsiteY15" fmla="*/ 36136 h 37568"/>
                      <a:gd name="connsiteX16" fmla="*/ 19606 w 45935"/>
                      <a:gd name="connsiteY16" fmla="*/ 37568 h 37568"/>
                      <a:gd name="connsiteX17" fmla="*/ 41625 w 45935"/>
                      <a:gd name="connsiteY17" fmla="*/ 1414 h 37568"/>
                      <a:gd name="connsiteX18" fmla="*/ 41625 w 45935"/>
                      <a:gd name="connsiteY18" fmla="*/ 1414 h 37568"/>
                      <a:gd name="connsiteX19" fmla="*/ 41625 w 45935"/>
                      <a:gd name="connsiteY19" fmla="*/ 1414 h 37568"/>
                      <a:gd name="connsiteX20" fmla="*/ 41625 w 45935"/>
                      <a:gd name="connsiteY20" fmla="*/ 1414 h 375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5935" h="37568">
                        <a:moveTo>
                          <a:pt x="19606" y="37568"/>
                        </a:moveTo>
                        <a:cubicBezTo>
                          <a:pt x="20258" y="37568"/>
                          <a:pt x="20893" y="37300"/>
                          <a:pt x="21350" y="36814"/>
                        </a:cubicBezTo>
                        <a:cubicBezTo>
                          <a:pt x="25730" y="32143"/>
                          <a:pt x="32025" y="33155"/>
                          <a:pt x="36537" y="33542"/>
                        </a:cubicBezTo>
                        <a:cubicBezTo>
                          <a:pt x="39190" y="33535"/>
                          <a:pt x="39399" y="31392"/>
                          <a:pt x="38585" y="29559"/>
                        </a:cubicBezTo>
                        <a:cubicBezTo>
                          <a:pt x="38284" y="28881"/>
                          <a:pt x="38370" y="28067"/>
                          <a:pt x="38860" y="27511"/>
                        </a:cubicBezTo>
                        <a:cubicBezTo>
                          <a:pt x="39432" y="26863"/>
                          <a:pt x="39462" y="25563"/>
                          <a:pt x="38952" y="24441"/>
                        </a:cubicBezTo>
                        <a:cubicBezTo>
                          <a:pt x="37206" y="20230"/>
                          <a:pt x="38648" y="18242"/>
                          <a:pt x="42568" y="14448"/>
                        </a:cubicBezTo>
                        <a:cubicBezTo>
                          <a:pt x="47596" y="10074"/>
                          <a:pt x="46716" y="-144"/>
                          <a:pt x="41771" y="41"/>
                        </a:cubicBezTo>
                        <a:cubicBezTo>
                          <a:pt x="37970" y="-379"/>
                          <a:pt x="35221" y="2542"/>
                          <a:pt x="32363" y="4401"/>
                        </a:cubicBezTo>
                        <a:cubicBezTo>
                          <a:pt x="29938" y="6128"/>
                          <a:pt x="27265" y="8235"/>
                          <a:pt x="24496" y="8814"/>
                        </a:cubicBezTo>
                        <a:cubicBezTo>
                          <a:pt x="24019" y="8907"/>
                          <a:pt x="23533" y="9032"/>
                          <a:pt x="23136" y="9237"/>
                        </a:cubicBezTo>
                        <a:cubicBezTo>
                          <a:pt x="22183" y="9727"/>
                          <a:pt x="21042" y="9684"/>
                          <a:pt x="20218" y="8996"/>
                        </a:cubicBezTo>
                        <a:cubicBezTo>
                          <a:pt x="13493" y="3379"/>
                          <a:pt x="11167" y="302"/>
                          <a:pt x="8918" y="649"/>
                        </a:cubicBezTo>
                        <a:cubicBezTo>
                          <a:pt x="6956" y="954"/>
                          <a:pt x="5051" y="3862"/>
                          <a:pt x="330" y="9962"/>
                        </a:cubicBezTo>
                        <a:cubicBezTo>
                          <a:pt x="-2012" y="13052"/>
                          <a:pt x="8819" y="21378"/>
                          <a:pt x="10516" y="24706"/>
                        </a:cubicBezTo>
                        <a:cubicBezTo>
                          <a:pt x="13414" y="28543"/>
                          <a:pt x="16599" y="31775"/>
                          <a:pt x="17959" y="36136"/>
                        </a:cubicBezTo>
                        <a:cubicBezTo>
                          <a:pt x="18260" y="37118"/>
                          <a:pt x="18578" y="37575"/>
                          <a:pt x="19606" y="37568"/>
                        </a:cubicBezTo>
                        <a:close/>
                        <a:moveTo>
                          <a:pt x="41625" y="1414"/>
                        </a:moveTo>
                        <a:lnTo>
                          <a:pt x="41625" y="1414"/>
                        </a:lnTo>
                        <a:lnTo>
                          <a:pt x="41625" y="1414"/>
                        </a:lnTo>
                        <a:lnTo>
                          <a:pt x="41625" y="1414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7" name="Forma Livre: Forma 286">
                    <a:extLst>
                      <a:ext uri="{FF2B5EF4-FFF2-40B4-BE49-F238E27FC236}">
                        <a16:creationId xmlns:a16="http://schemas.microsoft.com/office/drawing/2014/main" id="{D70DB8B4-DCAD-A3E2-3B90-5D4643E31031}"/>
                      </a:ext>
                    </a:extLst>
                  </p:cNvPr>
                  <p:cNvSpPr/>
                  <p:nvPr/>
                </p:nvSpPr>
                <p:spPr>
                  <a:xfrm>
                    <a:off x="1777340" y="5085701"/>
                    <a:ext cx="57447" cy="47020"/>
                  </a:xfrm>
                  <a:custGeom>
                    <a:avLst/>
                    <a:gdLst>
                      <a:gd name="connsiteX0" fmla="*/ 57227 w 57447"/>
                      <a:gd name="connsiteY0" fmla="*/ 10654 h 47020"/>
                      <a:gd name="connsiteX1" fmla="*/ 55645 w 57447"/>
                      <a:gd name="connsiteY1" fmla="*/ 9473 h 47020"/>
                      <a:gd name="connsiteX2" fmla="*/ 27980 w 57447"/>
                      <a:gd name="connsiteY2" fmla="*/ 1709 h 47020"/>
                      <a:gd name="connsiteX3" fmla="*/ 24542 w 57447"/>
                      <a:gd name="connsiteY3" fmla="*/ 180 h 47020"/>
                      <a:gd name="connsiteX4" fmla="*/ 1670 w 57447"/>
                      <a:gd name="connsiteY4" fmla="*/ 8093 h 47020"/>
                      <a:gd name="connsiteX5" fmla="*/ 33 w 57447"/>
                      <a:gd name="connsiteY5" fmla="*/ 10763 h 47020"/>
                      <a:gd name="connsiteX6" fmla="*/ 13113 w 57447"/>
                      <a:gd name="connsiteY6" fmla="*/ 36361 h 47020"/>
                      <a:gd name="connsiteX7" fmla="*/ 45228 w 57447"/>
                      <a:gd name="connsiteY7" fmla="*/ 37334 h 47020"/>
                      <a:gd name="connsiteX8" fmla="*/ 57289 w 57447"/>
                      <a:gd name="connsiteY8" fmla="*/ 22437 h 47020"/>
                      <a:gd name="connsiteX9" fmla="*/ 57227 w 57447"/>
                      <a:gd name="connsiteY9" fmla="*/ 10654 h 470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57447" h="47020">
                        <a:moveTo>
                          <a:pt x="57227" y="10654"/>
                        </a:moveTo>
                        <a:cubicBezTo>
                          <a:pt x="56892" y="10052"/>
                          <a:pt x="56317" y="9622"/>
                          <a:pt x="55645" y="9473"/>
                        </a:cubicBezTo>
                        <a:cubicBezTo>
                          <a:pt x="45526" y="7260"/>
                          <a:pt x="36481" y="4722"/>
                          <a:pt x="27980" y="1709"/>
                        </a:cubicBezTo>
                        <a:cubicBezTo>
                          <a:pt x="26980" y="769"/>
                          <a:pt x="26130" y="-468"/>
                          <a:pt x="24542" y="180"/>
                        </a:cubicBezTo>
                        <a:cubicBezTo>
                          <a:pt x="16461" y="3194"/>
                          <a:pt x="8978" y="5781"/>
                          <a:pt x="1670" y="8093"/>
                        </a:cubicBezTo>
                        <a:cubicBezTo>
                          <a:pt x="535" y="8454"/>
                          <a:pt x="-163" y="9592"/>
                          <a:pt x="33" y="10763"/>
                        </a:cubicBezTo>
                        <a:cubicBezTo>
                          <a:pt x="797" y="30281"/>
                          <a:pt x="-2819" y="24300"/>
                          <a:pt x="13113" y="36361"/>
                        </a:cubicBezTo>
                        <a:cubicBezTo>
                          <a:pt x="26253" y="46494"/>
                          <a:pt x="33041" y="53719"/>
                          <a:pt x="45228" y="37334"/>
                        </a:cubicBezTo>
                        <a:cubicBezTo>
                          <a:pt x="49849" y="31899"/>
                          <a:pt x="54792" y="27836"/>
                          <a:pt x="57289" y="22437"/>
                        </a:cubicBezTo>
                        <a:cubicBezTo>
                          <a:pt x="57114" y="18580"/>
                          <a:pt x="57772" y="14422"/>
                          <a:pt x="57227" y="1065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grpSp>
              <p:nvGrpSpPr>
                <p:cNvPr id="270" name="Gráfico 50" descr="Homem em traje de negócios">
                  <a:extLst>
                    <a:ext uri="{FF2B5EF4-FFF2-40B4-BE49-F238E27FC236}">
                      <a16:creationId xmlns:a16="http://schemas.microsoft.com/office/drawing/2014/main" id="{E2225B65-F1E5-41FD-7F95-A24E9918F487}"/>
                    </a:ext>
                  </a:extLst>
                </p:cNvPr>
                <p:cNvGrpSpPr/>
                <p:nvPr/>
              </p:nvGrpSpPr>
              <p:grpSpPr>
                <a:xfrm>
                  <a:off x="1751229" y="4818057"/>
                  <a:ext cx="82932" cy="191855"/>
                  <a:chOff x="1751229" y="4818057"/>
                  <a:chExt cx="82932" cy="191855"/>
                </a:xfrm>
                <a:solidFill>
                  <a:srgbClr val="FFFFFF"/>
                </a:solidFill>
              </p:grpSpPr>
              <p:sp>
                <p:nvSpPr>
                  <p:cNvPr id="280" name="Forma Livre: Forma 279">
                    <a:extLst>
                      <a:ext uri="{FF2B5EF4-FFF2-40B4-BE49-F238E27FC236}">
                        <a16:creationId xmlns:a16="http://schemas.microsoft.com/office/drawing/2014/main" id="{2A8A0EA2-F796-1FED-E641-97491A2335B1}"/>
                      </a:ext>
                    </a:extLst>
                  </p:cNvPr>
                  <p:cNvSpPr/>
                  <p:nvPr/>
                </p:nvSpPr>
                <p:spPr>
                  <a:xfrm>
                    <a:off x="1784178" y="4927084"/>
                    <a:ext cx="49983" cy="82829"/>
                  </a:xfrm>
                  <a:custGeom>
                    <a:avLst/>
                    <a:gdLst>
                      <a:gd name="connsiteX0" fmla="*/ 20023 w 49983"/>
                      <a:gd name="connsiteY0" fmla="*/ 25108 h 82829"/>
                      <a:gd name="connsiteX1" fmla="*/ 4613 w 49983"/>
                      <a:gd name="connsiteY1" fmla="*/ 1372 h 82829"/>
                      <a:gd name="connsiteX2" fmla="*/ 1891 w 49983"/>
                      <a:gd name="connsiteY2" fmla="*/ 65 h 82829"/>
                      <a:gd name="connsiteX3" fmla="*/ 58 w 49983"/>
                      <a:gd name="connsiteY3" fmla="*/ 2464 h 82829"/>
                      <a:gd name="connsiteX4" fmla="*/ 998 w 49983"/>
                      <a:gd name="connsiteY4" fmla="*/ 52419 h 82829"/>
                      <a:gd name="connsiteX5" fmla="*/ 38611 w 49983"/>
                      <a:gd name="connsiteY5" fmla="*/ 82583 h 82829"/>
                      <a:gd name="connsiteX6" fmla="*/ 47946 w 49983"/>
                      <a:gd name="connsiteY6" fmla="*/ 81825 h 82829"/>
                      <a:gd name="connsiteX7" fmla="*/ 49971 w 49983"/>
                      <a:gd name="connsiteY7" fmla="*/ 79208 h 82829"/>
                      <a:gd name="connsiteX8" fmla="*/ 48181 w 49983"/>
                      <a:gd name="connsiteY8" fmla="*/ 60266 h 82829"/>
                      <a:gd name="connsiteX9" fmla="*/ 20023 w 49983"/>
                      <a:gd name="connsiteY9" fmla="*/ 25108 h 828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9983" h="82829">
                        <a:moveTo>
                          <a:pt x="20023" y="25108"/>
                        </a:moveTo>
                        <a:cubicBezTo>
                          <a:pt x="14435" y="17896"/>
                          <a:pt x="8702" y="10029"/>
                          <a:pt x="4613" y="1372"/>
                        </a:cubicBezTo>
                        <a:cubicBezTo>
                          <a:pt x="4130" y="346"/>
                          <a:pt x="2992" y="-196"/>
                          <a:pt x="1891" y="65"/>
                        </a:cubicBezTo>
                        <a:cubicBezTo>
                          <a:pt x="789" y="330"/>
                          <a:pt x="25" y="1329"/>
                          <a:pt x="58" y="2464"/>
                        </a:cubicBezTo>
                        <a:cubicBezTo>
                          <a:pt x="1544" y="18825"/>
                          <a:pt x="-1437" y="37123"/>
                          <a:pt x="998" y="52419"/>
                        </a:cubicBezTo>
                        <a:cubicBezTo>
                          <a:pt x="14194" y="61728"/>
                          <a:pt x="24515" y="74283"/>
                          <a:pt x="38611" y="82583"/>
                        </a:cubicBezTo>
                        <a:cubicBezTo>
                          <a:pt x="41615" y="83396"/>
                          <a:pt x="45105" y="81947"/>
                          <a:pt x="47946" y="81825"/>
                        </a:cubicBezTo>
                        <a:cubicBezTo>
                          <a:pt x="49213" y="81633"/>
                          <a:pt x="50103" y="80482"/>
                          <a:pt x="49971" y="79208"/>
                        </a:cubicBezTo>
                        <a:cubicBezTo>
                          <a:pt x="49303" y="72860"/>
                          <a:pt x="49018" y="66641"/>
                          <a:pt x="48181" y="60266"/>
                        </a:cubicBezTo>
                        <a:cubicBezTo>
                          <a:pt x="39005" y="48737"/>
                          <a:pt x="29050" y="36994"/>
                          <a:pt x="20023" y="2510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1" name="Forma Livre: Forma 280">
                    <a:extLst>
                      <a:ext uri="{FF2B5EF4-FFF2-40B4-BE49-F238E27FC236}">
                        <a16:creationId xmlns:a16="http://schemas.microsoft.com/office/drawing/2014/main" id="{8319616B-309F-C2ED-600B-965CC7BF772F}"/>
                      </a:ext>
                    </a:extLst>
                  </p:cNvPr>
                  <p:cNvSpPr/>
                  <p:nvPr/>
                </p:nvSpPr>
                <p:spPr>
                  <a:xfrm>
                    <a:off x="1779993" y="4859746"/>
                    <a:ext cx="41842" cy="66903"/>
                  </a:xfrm>
                  <a:custGeom>
                    <a:avLst/>
                    <a:gdLst>
                      <a:gd name="connsiteX0" fmla="*/ 2795 w 41842"/>
                      <a:gd name="connsiteY0" fmla="*/ 12726 h 66903"/>
                      <a:gd name="connsiteX1" fmla="*/ 28532 w 41842"/>
                      <a:gd name="connsiteY1" fmla="*/ 53551 h 66903"/>
                      <a:gd name="connsiteX2" fmla="*/ 37474 w 41842"/>
                      <a:gd name="connsiteY2" fmla="*/ 65897 h 66903"/>
                      <a:gd name="connsiteX3" fmla="*/ 41791 w 41842"/>
                      <a:gd name="connsiteY3" fmla="*/ 64111 h 66903"/>
                      <a:gd name="connsiteX4" fmla="*/ 27344 w 41842"/>
                      <a:gd name="connsiteY4" fmla="*/ 13070 h 66903"/>
                      <a:gd name="connsiteX5" fmla="*/ 25032 w 41842"/>
                      <a:gd name="connsiteY5" fmla="*/ 5160 h 66903"/>
                      <a:gd name="connsiteX6" fmla="*/ 20920 w 41842"/>
                      <a:gd name="connsiteY6" fmla="*/ 979 h 66903"/>
                      <a:gd name="connsiteX7" fmla="*/ 1501 w 41842"/>
                      <a:gd name="connsiteY7" fmla="*/ 5445 h 66903"/>
                      <a:gd name="connsiteX8" fmla="*/ 2795 w 41842"/>
                      <a:gd name="connsiteY8" fmla="*/ 12726 h 669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41842" h="66903">
                        <a:moveTo>
                          <a:pt x="2795" y="12726"/>
                        </a:moveTo>
                        <a:cubicBezTo>
                          <a:pt x="9275" y="27368"/>
                          <a:pt x="19140" y="40871"/>
                          <a:pt x="28532" y="53551"/>
                        </a:cubicBezTo>
                        <a:cubicBezTo>
                          <a:pt x="31516" y="57601"/>
                          <a:pt x="34589" y="61749"/>
                          <a:pt x="37474" y="65897"/>
                        </a:cubicBezTo>
                        <a:cubicBezTo>
                          <a:pt x="38843" y="67978"/>
                          <a:pt x="42303" y="66562"/>
                          <a:pt x="41791" y="64111"/>
                        </a:cubicBezTo>
                        <a:cubicBezTo>
                          <a:pt x="39085" y="47302"/>
                          <a:pt x="32984" y="29498"/>
                          <a:pt x="27344" y="13070"/>
                        </a:cubicBezTo>
                        <a:cubicBezTo>
                          <a:pt x="26474" y="10437"/>
                          <a:pt x="24274" y="7483"/>
                          <a:pt x="25032" y="5160"/>
                        </a:cubicBezTo>
                        <a:cubicBezTo>
                          <a:pt x="25816" y="2180"/>
                          <a:pt x="22981" y="1750"/>
                          <a:pt x="20920" y="979"/>
                        </a:cubicBezTo>
                        <a:cubicBezTo>
                          <a:pt x="14009" y="-2174"/>
                          <a:pt x="7664" y="3093"/>
                          <a:pt x="1501" y="5445"/>
                        </a:cubicBezTo>
                        <a:cubicBezTo>
                          <a:pt x="-2224" y="7344"/>
                          <a:pt x="2067" y="10119"/>
                          <a:pt x="2795" y="1272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2" name="Forma Livre: Forma 281">
                    <a:extLst>
                      <a:ext uri="{FF2B5EF4-FFF2-40B4-BE49-F238E27FC236}">
                        <a16:creationId xmlns:a16="http://schemas.microsoft.com/office/drawing/2014/main" id="{BA9155D3-41E0-6A9E-3033-09213BCB7837}"/>
                      </a:ext>
                    </a:extLst>
                  </p:cNvPr>
                  <p:cNvSpPr/>
                  <p:nvPr/>
                </p:nvSpPr>
                <p:spPr>
                  <a:xfrm>
                    <a:off x="1801639" y="4818911"/>
                    <a:ext cx="13288" cy="18036"/>
                  </a:xfrm>
                  <a:custGeom>
                    <a:avLst/>
                    <a:gdLst>
                      <a:gd name="connsiteX0" fmla="*/ 2235 w 13288"/>
                      <a:gd name="connsiteY0" fmla="*/ 9418 h 18036"/>
                      <a:gd name="connsiteX1" fmla="*/ 6552 w 13288"/>
                      <a:gd name="connsiteY1" fmla="*/ 17817 h 18036"/>
                      <a:gd name="connsiteX2" fmla="*/ 13198 w 13288"/>
                      <a:gd name="connsiteY2" fmla="*/ 9451 h 18036"/>
                      <a:gd name="connsiteX3" fmla="*/ 7227 w 13288"/>
                      <a:gd name="connsiteY3" fmla="*/ 0 h 18036"/>
                      <a:gd name="connsiteX4" fmla="*/ 3052 w 13288"/>
                      <a:gd name="connsiteY4" fmla="*/ 3470 h 18036"/>
                      <a:gd name="connsiteX5" fmla="*/ 2235 w 13288"/>
                      <a:gd name="connsiteY5" fmla="*/ 9418 h 180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3288" h="18036">
                        <a:moveTo>
                          <a:pt x="2235" y="9418"/>
                        </a:moveTo>
                        <a:cubicBezTo>
                          <a:pt x="7548" y="9551"/>
                          <a:pt x="4074" y="15945"/>
                          <a:pt x="6552" y="17817"/>
                        </a:cubicBezTo>
                        <a:cubicBezTo>
                          <a:pt x="9827" y="19333"/>
                          <a:pt x="13952" y="12607"/>
                          <a:pt x="13198" y="9451"/>
                        </a:cubicBezTo>
                        <a:cubicBezTo>
                          <a:pt x="11670" y="7281"/>
                          <a:pt x="9837" y="17"/>
                          <a:pt x="7227" y="0"/>
                        </a:cubicBezTo>
                        <a:cubicBezTo>
                          <a:pt x="5169" y="155"/>
                          <a:pt x="4918" y="2474"/>
                          <a:pt x="3052" y="3470"/>
                        </a:cubicBezTo>
                        <a:cubicBezTo>
                          <a:pt x="846" y="4711"/>
                          <a:pt x="-2115" y="8935"/>
                          <a:pt x="2235" y="9418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83" name="Forma Livre: Forma 282">
                    <a:extLst>
                      <a:ext uri="{FF2B5EF4-FFF2-40B4-BE49-F238E27FC236}">
                        <a16:creationId xmlns:a16="http://schemas.microsoft.com/office/drawing/2014/main" id="{C0AEFD8D-47A9-B0B2-ADCB-FDC7026E058B}"/>
                      </a:ext>
                    </a:extLst>
                  </p:cNvPr>
                  <p:cNvSpPr/>
                  <p:nvPr/>
                </p:nvSpPr>
                <p:spPr>
                  <a:xfrm>
                    <a:off x="1751229" y="4818057"/>
                    <a:ext cx="18604" cy="19507"/>
                  </a:xfrm>
                  <a:custGeom>
                    <a:avLst/>
                    <a:gdLst>
                      <a:gd name="connsiteX0" fmla="*/ 17830 w 18604"/>
                      <a:gd name="connsiteY0" fmla="*/ 7420 h 19507"/>
                      <a:gd name="connsiteX1" fmla="*/ 1484 w 18604"/>
                      <a:gd name="connsiteY1" fmla="*/ 8836 h 19507"/>
                      <a:gd name="connsiteX2" fmla="*/ 88 w 18604"/>
                      <a:gd name="connsiteY2" fmla="*/ 12257 h 19507"/>
                      <a:gd name="connsiteX3" fmla="*/ 8339 w 18604"/>
                      <a:gd name="connsiteY3" fmla="*/ 18095 h 19507"/>
                      <a:gd name="connsiteX4" fmla="*/ 12083 w 18604"/>
                      <a:gd name="connsiteY4" fmla="*/ 18668 h 19507"/>
                      <a:gd name="connsiteX5" fmla="*/ 17830 w 18604"/>
                      <a:gd name="connsiteY5" fmla="*/ 7420 h 195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8604" h="19507">
                        <a:moveTo>
                          <a:pt x="17830" y="7420"/>
                        </a:moveTo>
                        <a:cubicBezTo>
                          <a:pt x="6949" y="-797"/>
                          <a:pt x="10089" y="-4559"/>
                          <a:pt x="1484" y="8836"/>
                        </a:cubicBezTo>
                        <a:cubicBezTo>
                          <a:pt x="952" y="9746"/>
                          <a:pt x="-349" y="11089"/>
                          <a:pt x="88" y="12257"/>
                        </a:cubicBezTo>
                        <a:cubicBezTo>
                          <a:pt x="1898" y="14982"/>
                          <a:pt x="5980" y="15733"/>
                          <a:pt x="8339" y="18095"/>
                        </a:cubicBezTo>
                        <a:cubicBezTo>
                          <a:pt x="8848" y="19663"/>
                          <a:pt x="11117" y="20027"/>
                          <a:pt x="12083" y="18668"/>
                        </a:cubicBezTo>
                        <a:cubicBezTo>
                          <a:pt x="13344" y="15919"/>
                          <a:pt x="21035" y="9961"/>
                          <a:pt x="17830" y="742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grpSp>
              <p:nvGrpSpPr>
                <p:cNvPr id="271" name="Gráfico 50" descr="Homem em traje de negócios">
                  <a:extLst>
                    <a:ext uri="{FF2B5EF4-FFF2-40B4-BE49-F238E27FC236}">
                      <a16:creationId xmlns:a16="http://schemas.microsoft.com/office/drawing/2014/main" id="{B487D05C-36EC-D297-75F7-889084E2719E}"/>
                    </a:ext>
                  </a:extLst>
                </p:cNvPr>
                <p:cNvGrpSpPr/>
                <p:nvPr/>
              </p:nvGrpSpPr>
              <p:grpSpPr>
                <a:xfrm>
                  <a:off x="1585998" y="4775445"/>
                  <a:ext cx="413908" cy="355869"/>
                  <a:chOff x="1585998" y="4775445"/>
                  <a:chExt cx="413908" cy="355869"/>
                </a:xfrm>
                <a:solidFill>
                  <a:srgbClr val="FFFFFF"/>
                </a:solidFill>
              </p:grpSpPr>
              <p:sp>
                <p:nvSpPr>
                  <p:cNvPr id="277" name="Forma Livre: Forma 276">
                    <a:extLst>
                      <a:ext uri="{FF2B5EF4-FFF2-40B4-BE49-F238E27FC236}">
                        <a16:creationId xmlns:a16="http://schemas.microsoft.com/office/drawing/2014/main" id="{2471FDFC-E6F6-1069-1D5B-70313643868D}"/>
                      </a:ext>
                    </a:extLst>
                  </p:cNvPr>
                  <p:cNvSpPr/>
                  <p:nvPr/>
                </p:nvSpPr>
                <p:spPr>
                  <a:xfrm>
                    <a:off x="1818917" y="5096706"/>
                    <a:ext cx="85690" cy="34608"/>
                  </a:xfrm>
                  <a:custGeom>
                    <a:avLst/>
                    <a:gdLst>
                      <a:gd name="connsiteX0" fmla="*/ 85570 w 85690"/>
                      <a:gd name="connsiteY0" fmla="*/ 22776 h 34608"/>
                      <a:gd name="connsiteX1" fmla="*/ 84445 w 85690"/>
                      <a:gd name="connsiteY1" fmla="*/ 11095 h 34608"/>
                      <a:gd name="connsiteX2" fmla="*/ 82351 w 85690"/>
                      <a:gd name="connsiteY2" fmla="*/ 8694 h 34608"/>
                      <a:gd name="connsiteX3" fmla="*/ 17012 w 85690"/>
                      <a:gd name="connsiteY3" fmla="*/ 0 h 34608"/>
                      <a:gd name="connsiteX4" fmla="*/ 15163 w 85690"/>
                      <a:gd name="connsiteY4" fmla="*/ 13725 h 34608"/>
                      <a:gd name="connsiteX5" fmla="*/ 1375 w 85690"/>
                      <a:gd name="connsiteY5" fmla="*/ 29932 h 34608"/>
                      <a:gd name="connsiteX6" fmla="*/ 68 w 85690"/>
                      <a:gd name="connsiteY6" fmla="*/ 32429 h 34608"/>
                      <a:gd name="connsiteX7" fmla="*/ 85570 w 85690"/>
                      <a:gd name="connsiteY7" fmla="*/ 22776 h 346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85690" h="34608">
                        <a:moveTo>
                          <a:pt x="85570" y="22776"/>
                        </a:moveTo>
                        <a:cubicBezTo>
                          <a:pt x="85500" y="18701"/>
                          <a:pt x="84435" y="15135"/>
                          <a:pt x="84445" y="11095"/>
                        </a:cubicBezTo>
                        <a:cubicBezTo>
                          <a:pt x="84462" y="9878"/>
                          <a:pt x="83558" y="8843"/>
                          <a:pt x="82351" y="8694"/>
                        </a:cubicBezTo>
                        <a:cubicBezTo>
                          <a:pt x="60742" y="6818"/>
                          <a:pt x="38376" y="1833"/>
                          <a:pt x="17012" y="0"/>
                        </a:cubicBezTo>
                        <a:cubicBezTo>
                          <a:pt x="14435" y="3755"/>
                          <a:pt x="17935" y="9994"/>
                          <a:pt x="15163" y="13725"/>
                        </a:cubicBezTo>
                        <a:cubicBezTo>
                          <a:pt x="11061" y="19620"/>
                          <a:pt x="5917" y="25099"/>
                          <a:pt x="1375" y="29932"/>
                        </a:cubicBezTo>
                        <a:cubicBezTo>
                          <a:pt x="740" y="30607"/>
                          <a:pt x="-272" y="31569"/>
                          <a:pt x="68" y="32429"/>
                        </a:cubicBezTo>
                        <a:cubicBezTo>
                          <a:pt x="3912" y="38133"/>
                          <a:pt x="89338" y="31844"/>
                          <a:pt x="85570" y="2277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78" name="Forma Livre: Forma 277">
                    <a:extLst>
                      <a:ext uri="{FF2B5EF4-FFF2-40B4-BE49-F238E27FC236}">
                        <a16:creationId xmlns:a16="http://schemas.microsoft.com/office/drawing/2014/main" id="{108E77A8-E5CD-0D11-206F-F9E3814C631C}"/>
                      </a:ext>
                    </a:extLst>
                  </p:cNvPr>
                  <p:cNvSpPr/>
                  <p:nvPr/>
                </p:nvSpPr>
                <p:spPr>
                  <a:xfrm>
                    <a:off x="1621141" y="5079539"/>
                    <a:ext cx="176782" cy="50868"/>
                  </a:xfrm>
                  <a:custGeom>
                    <a:avLst/>
                    <a:gdLst>
                      <a:gd name="connsiteX0" fmla="*/ 172272 w 176782"/>
                      <a:gd name="connsiteY0" fmla="*/ 45756 h 50868"/>
                      <a:gd name="connsiteX1" fmla="*/ 160264 w 176782"/>
                      <a:gd name="connsiteY1" fmla="*/ 36377 h 50868"/>
                      <a:gd name="connsiteX2" fmla="*/ 155967 w 176782"/>
                      <a:gd name="connsiteY2" fmla="*/ 26552 h 50868"/>
                      <a:gd name="connsiteX3" fmla="*/ 156761 w 176782"/>
                      <a:gd name="connsiteY3" fmla="*/ 18272 h 50868"/>
                      <a:gd name="connsiteX4" fmla="*/ 153684 w 176782"/>
                      <a:gd name="connsiteY4" fmla="*/ 15560 h 50868"/>
                      <a:gd name="connsiteX5" fmla="*/ 3949 w 176782"/>
                      <a:gd name="connsiteY5" fmla="*/ 537 h 50868"/>
                      <a:gd name="connsiteX6" fmla="*/ 436 w 176782"/>
                      <a:gd name="connsiteY6" fmla="*/ 10687 h 50868"/>
                      <a:gd name="connsiteX7" fmla="*/ 5209 w 176782"/>
                      <a:gd name="connsiteY7" fmla="*/ 44489 h 50868"/>
                      <a:gd name="connsiteX8" fmla="*/ 176163 w 176782"/>
                      <a:gd name="connsiteY8" fmla="*/ 50867 h 50868"/>
                      <a:gd name="connsiteX9" fmla="*/ 172272 w 176782"/>
                      <a:gd name="connsiteY9" fmla="*/ 45756 h 508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782" h="50868">
                        <a:moveTo>
                          <a:pt x="172272" y="45756"/>
                        </a:moveTo>
                        <a:cubicBezTo>
                          <a:pt x="168210" y="42676"/>
                          <a:pt x="164369" y="39414"/>
                          <a:pt x="160264" y="36377"/>
                        </a:cubicBezTo>
                        <a:cubicBezTo>
                          <a:pt x="155550" y="33351"/>
                          <a:pt x="155487" y="32070"/>
                          <a:pt x="155967" y="26552"/>
                        </a:cubicBezTo>
                        <a:cubicBezTo>
                          <a:pt x="156225" y="23860"/>
                          <a:pt x="156294" y="20876"/>
                          <a:pt x="156761" y="18272"/>
                        </a:cubicBezTo>
                        <a:cubicBezTo>
                          <a:pt x="157121" y="16562"/>
                          <a:pt x="155341" y="14977"/>
                          <a:pt x="153684" y="15560"/>
                        </a:cubicBezTo>
                        <a:cubicBezTo>
                          <a:pt x="117550" y="27032"/>
                          <a:pt x="50041" y="40334"/>
                          <a:pt x="3949" y="537"/>
                        </a:cubicBezTo>
                        <a:cubicBezTo>
                          <a:pt x="-2164" y="-2423"/>
                          <a:pt x="720" y="7676"/>
                          <a:pt x="436" y="10687"/>
                        </a:cubicBezTo>
                        <a:cubicBezTo>
                          <a:pt x="1286" y="15748"/>
                          <a:pt x="-31" y="44013"/>
                          <a:pt x="5209" y="44489"/>
                        </a:cubicBezTo>
                        <a:cubicBezTo>
                          <a:pt x="60475" y="48181"/>
                          <a:pt x="120411" y="50275"/>
                          <a:pt x="176163" y="50867"/>
                        </a:cubicBezTo>
                        <a:cubicBezTo>
                          <a:pt x="178369" y="50963"/>
                          <a:pt x="174115" y="47056"/>
                          <a:pt x="172272" y="4575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79" name="Forma Livre: Forma 278">
                    <a:extLst>
                      <a:ext uri="{FF2B5EF4-FFF2-40B4-BE49-F238E27FC236}">
                        <a16:creationId xmlns:a16="http://schemas.microsoft.com/office/drawing/2014/main" id="{F57F1FFD-ABF5-D79E-FE1B-402D3F02289A}"/>
                      </a:ext>
                    </a:extLst>
                  </p:cNvPr>
                  <p:cNvSpPr/>
                  <p:nvPr/>
                </p:nvSpPr>
                <p:spPr>
                  <a:xfrm>
                    <a:off x="1585998" y="4775445"/>
                    <a:ext cx="413908" cy="325842"/>
                  </a:xfrm>
                  <a:custGeom>
                    <a:avLst/>
                    <a:gdLst>
                      <a:gd name="connsiteX0" fmla="*/ 407311 w 413908"/>
                      <a:gd name="connsiteY0" fmla="*/ 291425 h 325842"/>
                      <a:gd name="connsiteX1" fmla="*/ 404836 w 413908"/>
                      <a:gd name="connsiteY1" fmla="*/ 219014 h 325842"/>
                      <a:gd name="connsiteX2" fmla="*/ 324065 w 413908"/>
                      <a:gd name="connsiteY2" fmla="*/ 58273 h 325842"/>
                      <a:gd name="connsiteX3" fmla="*/ 251452 w 413908"/>
                      <a:gd name="connsiteY3" fmla="*/ 31749 h 325842"/>
                      <a:gd name="connsiteX4" fmla="*/ 244667 w 413908"/>
                      <a:gd name="connsiteY4" fmla="*/ 29039 h 325842"/>
                      <a:gd name="connsiteX5" fmla="*/ 243013 w 413908"/>
                      <a:gd name="connsiteY5" fmla="*/ 27276 h 325842"/>
                      <a:gd name="connsiteX6" fmla="*/ 239236 w 413908"/>
                      <a:gd name="connsiteY6" fmla="*/ 18546 h 325842"/>
                      <a:gd name="connsiteX7" fmla="*/ 235481 w 413908"/>
                      <a:gd name="connsiteY7" fmla="*/ 18635 h 325842"/>
                      <a:gd name="connsiteX8" fmla="*/ 219747 w 413908"/>
                      <a:gd name="connsiteY8" fmla="*/ 31818 h 325842"/>
                      <a:gd name="connsiteX9" fmla="*/ 209767 w 413908"/>
                      <a:gd name="connsiteY9" fmla="*/ 43956 h 325842"/>
                      <a:gd name="connsiteX10" fmla="*/ 202327 w 413908"/>
                      <a:gd name="connsiteY10" fmla="*/ 55561 h 325842"/>
                      <a:gd name="connsiteX11" fmla="*/ 201027 w 413908"/>
                      <a:gd name="connsiteY11" fmla="*/ 55696 h 325842"/>
                      <a:gd name="connsiteX12" fmla="*/ 180252 w 413908"/>
                      <a:gd name="connsiteY12" fmla="*/ 32721 h 325842"/>
                      <a:gd name="connsiteX13" fmla="*/ 176851 w 413908"/>
                      <a:gd name="connsiteY13" fmla="*/ 29903 h 325842"/>
                      <a:gd name="connsiteX14" fmla="*/ 131348 w 413908"/>
                      <a:gd name="connsiteY14" fmla="*/ 1093 h 325842"/>
                      <a:gd name="connsiteX15" fmla="*/ 125446 w 413908"/>
                      <a:gd name="connsiteY15" fmla="*/ 3934 h 325842"/>
                      <a:gd name="connsiteX16" fmla="*/ 114579 w 413908"/>
                      <a:gd name="connsiteY16" fmla="*/ 22605 h 325842"/>
                      <a:gd name="connsiteX17" fmla="*/ 110934 w 413908"/>
                      <a:gd name="connsiteY17" fmla="*/ 23895 h 325842"/>
                      <a:gd name="connsiteX18" fmla="*/ 25032 w 413908"/>
                      <a:gd name="connsiteY18" fmla="*/ 66848 h 325842"/>
                      <a:gd name="connsiteX19" fmla="*/ 14615 w 413908"/>
                      <a:gd name="connsiteY19" fmla="*/ 265017 h 325842"/>
                      <a:gd name="connsiteX20" fmla="*/ 66992 w 413908"/>
                      <a:gd name="connsiteY20" fmla="*/ 319951 h 325842"/>
                      <a:gd name="connsiteX21" fmla="*/ 70244 w 413908"/>
                      <a:gd name="connsiteY21" fmla="*/ 317473 h 325842"/>
                      <a:gd name="connsiteX22" fmla="*/ 101456 w 413908"/>
                      <a:gd name="connsiteY22" fmla="*/ 234857 h 325842"/>
                      <a:gd name="connsiteX23" fmla="*/ 96137 w 413908"/>
                      <a:gd name="connsiteY23" fmla="*/ 229213 h 325842"/>
                      <a:gd name="connsiteX24" fmla="*/ 73999 w 413908"/>
                      <a:gd name="connsiteY24" fmla="*/ 221489 h 325842"/>
                      <a:gd name="connsiteX25" fmla="*/ 57726 w 413908"/>
                      <a:gd name="connsiteY25" fmla="*/ 208511 h 325842"/>
                      <a:gd name="connsiteX26" fmla="*/ 72656 w 413908"/>
                      <a:gd name="connsiteY26" fmla="*/ 204637 h 325842"/>
                      <a:gd name="connsiteX27" fmla="*/ 47415 w 413908"/>
                      <a:gd name="connsiteY27" fmla="*/ 204128 h 325842"/>
                      <a:gd name="connsiteX28" fmla="*/ 37540 w 413908"/>
                      <a:gd name="connsiteY28" fmla="*/ 200128 h 325842"/>
                      <a:gd name="connsiteX29" fmla="*/ 44011 w 413908"/>
                      <a:gd name="connsiteY29" fmla="*/ 193839 h 325842"/>
                      <a:gd name="connsiteX30" fmla="*/ 44077 w 413908"/>
                      <a:gd name="connsiteY30" fmla="*/ 190346 h 325842"/>
                      <a:gd name="connsiteX31" fmla="*/ 34566 w 413908"/>
                      <a:gd name="connsiteY31" fmla="*/ 185086 h 325842"/>
                      <a:gd name="connsiteX32" fmla="*/ 54488 w 413908"/>
                      <a:gd name="connsiteY32" fmla="*/ 178291 h 325842"/>
                      <a:gd name="connsiteX33" fmla="*/ 64018 w 413908"/>
                      <a:gd name="connsiteY33" fmla="*/ 176608 h 325842"/>
                      <a:gd name="connsiteX34" fmla="*/ 64220 w 413908"/>
                      <a:gd name="connsiteY34" fmla="*/ 171956 h 325842"/>
                      <a:gd name="connsiteX35" fmla="*/ 50548 w 413908"/>
                      <a:gd name="connsiteY35" fmla="*/ 160990 h 325842"/>
                      <a:gd name="connsiteX36" fmla="*/ 63039 w 413908"/>
                      <a:gd name="connsiteY36" fmla="*/ 159554 h 325842"/>
                      <a:gd name="connsiteX37" fmla="*/ 97708 w 413908"/>
                      <a:gd name="connsiteY37" fmla="*/ 172777 h 325842"/>
                      <a:gd name="connsiteX38" fmla="*/ 102617 w 413908"/>
                      <a:gd name="connsiteY38" fmla="*/ 176439 h 325842"/>
                      <a:gd name="connsiteX39" fmla="*/ 118929 w 413908"/>
                      <a:gd name="connsiteY39" fmla="*/ 194624 h 325842"/>
                      <a:gd name="connsiteX40" fmla="*/ 146999 w 413908"/>
                      <a:gd name="connsiteY40" fmla="*/ 229507 h 325842"/>
                      <a:gd name="connsiteX41" fmla="*/ 149126 w 413908"/>
                      <a:gd name="connsiteY41" fmla="*/ 231363 h 325842"/>
                      <a:gd name="connsiteX42" fmla="*/ 170295 w 413908"/>
                      <a:gd name="connsiteY42" fmla="*/ 233911 h 325842"/>
                      <a:gd name="connsiteX43" fmla="*/ 196617 w 413908"/>
                      <a:gd name="connsiteY43" fmla="*/ 234403 h 325842"/>
                      <a:gd name="connsiteX44" fmla="*/ 194070 w 413908"/>
                      <a:gd name="connsiteY44" fmla="*/ 87580 h 325842"/>
                      <a:gd name="connsiteX45" fmla="*/ 176262 w 413908"/>
                      <a:gd name="connsiteY45" fmla="*/ 64244 h 325842"/>
                      <a:gd name="connsiteX46" fmla="*/ 165931 w 413908"/>
                      <a:gd name="connsiteY46" fmla="*/ 55723 h 325842"/>
                      <a:gd name="connsiteX47" fmla="*/ 163615 w 413908"/>
                      <a:gd name="connsiteY47" fmla="*/ 53529 h 325842"/>
                      <a:gd name="connsiteX48" fmla="*/ 174350 w 413908"/>
                      <a:gd name="connsiteY48" fmla="*/ 42239 h 325842"/>
                      <a:gd name="connsiteX49" fmla="*/ 196491 w 413908"/>
                      <a:gd name="connsiteY49" fmla="*/ 61714 h 325842"/>
                      <a:gd name="connsiteX50" fmla="*/ 213790 w 413908"/>
                      <a:gd name="connsiteY50" fmla="*/ 53559 h 325842"/>
                      <a:gd name="connsiteX51" fmla="*/ 215050 w 413908"/>
                      <a:gd name="connsiteY51" fmla="*/ 51545 h 325842"/>
                      <a:gd name="connsiteX52" fmla="*/ 223013 w 413908"/>
                      <a:gd name="connsiteY52" fmla="*/ 43483 h 325842"/>
                      <a:gd name="connsiteX53" fmla="*/ 224418 w 413908"/>
                      <a:gd name="connsiteY53" fmla="*/ 43708 h 325842"/>
                      <a:gd name="connsiteX54" fmla="*/ 229771 w 413908"/>
                      <a:gd name="connsiteY54" fmla="*/ 54131 h 325842"/>
                      <a:gd name="connsiteX55" fmla="*/ 228941 w 413908"/>
                      <a:gd name="connsiteY55" fmla="*/ 56427 h 325842"/>
                      <a:gd name="connsiteX56" fmla="*/ 226383 w 413908"/>
                      <a:gd name="connsiteY56" fmla="*/ 58501 h 325842"/>
                      <a:gd name="connsiteX57" fmla="*/ 215698 w 413908"/>
                      <a:gd name="connsiteY57" fmla="*/ 69984 h 325842"/>
                      <a:gd name="connsiteX58" fmla="*/ 216813 w 413908"/>
                      <a:gd name="connsiteY58" fmla="*/ 80616 h 325842"/>
                      <a:gd name="connsiteX59" fmla="*/ 218725 w 413908"/>
                      <a:gd name="connsiteY59" fmla="*/ 87844 h 325842"/>
                      <a:gd name="connsiteX60" fmla="*/ 227303 w 413908"/>
                      <a:gd name="connsiteY60" fmla="*/ 116622 h 325842"/>
                      <a:gd name="connsiteX61" fmla="*/ 241386 w 413908"/>
                      <a:gd name="connsiteY61" fmla="*/ 178338 h 325842"/>
                      <a:gd name="connsiteX62" fmla="*/ 249266 w 413908"/>
                      <a:gd name="connsiteY62" fmla="*/ 230292 h 325842"/>
                      <a:gd name="connsiteX63" fmla="*/ 252054 w 413908"/>
                      <a:gd name="connsiteY63" fmla="*/ 232505 h 325842"/>
                      <a:gd name="connsiteX64" fmla="*/ 272674 w 413908"/>
                      <a:gd name="connsiteY64" fmla="*/ 228714 h 325842"/>
                      <a:gd name="connsiteX65" fmla="*/ 289850 w 413908"/>
                      <a:gd name="connsiteY65" fmla="*/ 222064 h 325842"/>
                      <a:gd name="connsiteX66" fmla="*/ 306221 w 413908"/>
                      <a:gd name="connsiteY66" fmla="*/ 219725 h 325842"/>
                      <a:gd name="connsiteX67" fmla="*/ 316854 w 413908"/>
                      <a:gd name="connsiteY67" fmla="*/ 218184 h 325842"/>
                      <a:gd name="connsiteX68" fmla="*/ 329557 w 413908"/>
                      <a:gd name="connsiteY68" fmla="*/ 218025 h 325842"/>
                      <a:gd name="connsiteX69" fmla="*/ 337529 w 413908"/>
                      <a:gd name="connsiteY69" fmla="*/ 225200 h 325842"/>
                      <a:gd name="connsiteX70" fmla="*/ 339465 w 413908"/>
                      <a:gd name="connsiteY70" fmla="*/ 227145 h 325842"/>
                      <a:gd name="connsiteX71" fmla="*/ 350441 w 413908"/>
                      <a:gd name="connsiteY71" fmla="*/ 241506 h 325842"/>
                      <a:gd name="connsiteX72" fmla="*/ 353025 w 413908"/>
                      <a:gd name="connsiteY72" fmla="*/ 252949 h 325842"/>
                      <a:gd name="connsiteX73" fmla="*/ 345714 w 413908"/>
                      <a:gd name="connsiteY73" fmla="*/ 254418 h 325842"/>
                      <a:gd name="connsiteX74" fmla="*/ 310208 w 413908"/>
                      <a:gd name="connsiteY74" fmla="*/ 272956 h 325842"/>
                      <a:gd name="connsiteX75" fmla="*/ 369694 w 413908"/>
                      <a:gd name="connsiteY75" fmla="*/ 324225 h 325842"/>
                      <a:gd name="connsiteX76" fmla="*/ 371960 w 413908"/>
                      <a:gd name="connsiteY76" fmla="*/ 325843 h 325842"/>
                      <a:gd name="connsiteX77" fmla="*/ 404724 w 413908"/>
                      <a:gd name="connsiteY77" fmla="*/ 298594 h 325842"/>
                      <a:gd name="connsiteX78" fmla="*/ 407311 w 413908"/>
                      <a:gd name="connsiteY78" fmla="*/ 291425 h 3258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413908" h="325842">
                        <a:moveTo>
                          <a:pt x="407311" y="291425"/>
                        </a:moveTo>
                        <a:cubicBezTo>
                          <a:pt x="418555" y="273241"/>
                          <a:pt x="413874" y="244827"/>
                          <a:pt x="404836" y="219014"/>
                        </a:cubicBezTo>
                        <a:cubicBezTo>
                          <a:pt x="380790" y="157460"/>
                          <a:pt x="361675" y="106214"/>
                          <a:pt x="324065" y="58273"/>
                        </a:cubicBezTo>
                        <a:cubicBezTo>
                          <a:pt x="307151" y="39278"/>
                          <a:pt x="273339" y="38167"/>
                          <a:pt x="251452" y="31749"/>
                        </a:cubicBezTo>
                        <a:cubicBezTo>
                          <a:pt x="249732" y="31289"/>
                          <a:pt x="246983" y="30194"/>
                          <a:pt x="244667" y="29039"/>
                        </a:cubicBezTo>
                        <a:cubicBezTo>
                          <a:pt x="244032" y="28722"/>
                          <a:pt x="243285" y="27935"/>
                          <a:pt x="243013" y="27276"/>
                        </a:cubicBezTo>
                        <a:cubicBezTo>
                          <a:pt x="241779" y="24276"/>
                          <a:pt x="240539" y="21566"/>
                          <a:pt x="239236" y="18546"/>
                        </a:cubicBezTo>
                        <a:cubicBezTo>
                          <a:pt x="238604" y="16892"/>
                          <a:pt x="236529" y="17203"/>
                          <a:pt x="235481" y="18635"/>
                        </a:cubicBezTo>
                        <a:cubicBezTo>
                          <a:pt x="232378" y="22595"/>
                          <a:pt x="225963" y="27799"/>
                          <a:pt x="219747" y="31818"/>
                        </a:cubicBezTo>
                        <a:cubicBezTo>
                          <a:pt x="218818" y="32764"/>
                          <a:pt x="211325" y="41690"/>
                          <a:pt x="209767" y="43956"/>
                        </a:cubicBezTo>
                        <a:cubicBezTo>
                          <a:pt x="208212" y="46222"/>
                          <a:pt x="204897" y="51922"/>
                          <a:pt x="202327" y="55561"/>
                        </a:cubicBezTo>
                        <a:cubicBezTo>
                          <a:pt x="202023" y="55991"/>
                          <a:pt x="201411" y="56053"/>
                          <a:pt x="201027" y="55696"/>
                        </a:cubicBezTo>
                        <a:cubicBezTo>
                          <a:pt x="196240" y="51257"/>
                          <a:pt x="186686" y="36284"/>
                          <a:pt x="180252" y="32721"/>
                        </a:cubicBezTo>
                        <a:cubicBezTo>
                          <a:pt x="179322" y="32205"/>
                          <a:pt x="177748" y="30525"/>
                          <a:pt x="176851" y="29903"/>
                        </a:cubicBezTo>
                        <a:cubicBezTo>
                          <a:pt x="162362" y="19492"/>
                          <a:pt x="142228" y="15400"/>
                          <a:pt x="131348" y="1093"/>
                        </a:cubicBezTo>
                        <a:cubicBezTo>
                          <a:pt x="128440" y="-1934"/>
                          <a:pt x="127302" y="2095"/>
                          <a:pt x="125446" y="3934"/>
                        </a:cubicBezTo>
                        <a:cubicBezTo>
                          <a:pt x="120997" y="9498"/>
                          <a:pt x="116336" y="15397"/>
                          <a:pt x="114579" y="22605"/>
                        </a:cubicBezTo>
                        <a:cubicBezTo>
                          <a:pt x="114440" y="23131"/>
                          <a:pt x="111539" y="23766"/>
                          <a:pt x="110934" y="23895"/>
                        </a:cubicBezTo>
                        <a:cubicBezTo>
                          <a:pt x="84942" y="29443"/>
                          <a:pt x="47385" y="40416"/>
                          <a:pt x="25032" y="66848"/>
                        </a:cubicBezTo>
                        <a:cubicBezTo>
                          <a:pt x="-9706" y="121442"/>
                          <a:pt x="-3428" y="214029"/>
                          <a:pt x="14615" y="265017"/>
                        </a:cubicBezTo>
                        <a:cubicBezTo>
                          <a:pt x="21724" y="290334"/>
                          <a:pt x="43319" y="310437"/>
                          <a:pt x="66992" y="319951"/>
                        </a:cubicBezTo>
                        <a:cubicBezTo>
                          <a:pt x="68590" y="320623"/>
                          <a:pt x="70476" y="319204"/>
                          <a:pt x="70244" y="317473"/>
                        </a:cubicBezTo>
                        <a:cubicBezTo>
                          <a:pt x="69291" y="287055"/>
                          <a:pt x="82630" y="256432"/>
                          <a:pt x="101456" y="234857"/>
                        </a:cubicBezTo>
                        <a:cubicBezTo>
                          <a:pt x="103868" y="231056"/>
                          <a:pt x="98760" y="230837"/>
                          <a:pt x="96137" y="229213"/>
                        </a:cubicBezTo>
                        <a:cubicBezTo>
                          <a:pt x="88611" y="223662"/>
                          <a:pt x="77406" y="221432"/>
                          <a:pt x="73999" y="221489"/>
                        </a:cubicBezTo>
                        <a:cubicBezTo>
                          <a:pt x="69010" y="221379"/>
                          <a:pt x="53528" y="216583"/>
                          <a:pt x="57726" y="208511"/>
                        </a:cubicBezTo>
                        <a:cubicBezTo>
                          <a:pt x="60796" y="206642"/>
                          <a:pt x="76543" y="211217"/>
                          <a:pt x="72656" y="204637"/>
                        </a:cubicBezTo>
                        <a:cubicBezTo>
                          <a:pt x="64607" y="197224"/>
                          <a:pt x="56036" y="204366"/>
                          <a:pt x="47415" y="204128"/>
                        </a:cubicBezTo>
                        <a:cubicBezTo>
                          <a:pt x="43296" y="203985"/>
                          <a:pt x="37481" y="204091"/>
                          <a:pt x="37540" y="200128"/>
                        </a:cubicBezTo>
                        <a:cubicBezTo>
                          <a:pt x="37884" y="198097"/>
                          <a:pt x="39862" y="195252"/>
                          <a:pt x="44011" y="193839"/>
                        </a:cubicBezTo>
                        <a:cubicBezTo>
                          <a:pt x="46250" y="193158"/>
                          <a:pt x="46369" y="190799"/>
                          <a:pt x="44077" y="190346"/>
                        </a:cubicBezTo>
                        <a:cubicBezTo>
                          <a:pt x="37044" y="188715"/>
                          <a:pt x="34536" y="186307"/>
                          <a:pt x="34566" y="185086"/>
                        </a:cubicBezTo>
                        <a:cubicBezTo>
                          <a:pt x="34153" y="181563"/>
                          <a:pt x="49641" y="178907"/>
                          <a:pt x="54488" y="178291"/>
                        </a:cubicBezTo>
                        <a:cubicBezTo>
                          <a:pt x="57610" y="177762"/>
                          <a:pt x="60839" y="177216"/>
                          <a:pt x="64018" y="176608"/>
                        </a:cubicBezTo>
                        <a:cubicBezTo>
                          <a:pt x="66436" y="176227"/>
                          <a:pt x="66602" y="172549"/>
                          <a:pt x="64220" y="171956"/>
                        </a:cubicBezTo>
                        <a:cubicBezTo>
                          <a:pt x="54878" y="169254"/>
                          <a:pt x="49357" y="165281"/>
                          <a:pt x="50548" y="160990"/>
                        </a:cubicBezTo>
                        <a:cubicBezTo>
                          <a:pt x="53895" y="158817"/>
                          <a:pt x="59688" y="159399"/>
                          <a:pt x="63039" y="159554"/>
                        </a:cubicBezTo>
                        <a:cubicBezTo>
                          <a:pt x="80790" y="157040"/>
                          <a:pt x="92435" y="170848"/>
                          <a:pt x="97708" y="172777"/>
                        </a:cubicBezTo>
                        <a:cubicBezTo>
                          <a:pt x="99243" y="173339"/>
                          <a:pt x="100914" y="175169"/>
                          <a:pt x="102617" y="176439"/>
                        </a:cubicBezTo>
                        <a:cubicBezTo>
                          <a:pt x="110256" y="181338"/>
                          <a:pt x="113643" y="186337"/>
                          <a:pt x="118929" y="194624"/>
                        </a:cubicBezTo>
                        <a:cubicBezTo>
                          <a:pt x="127607" y="206804"/>
                          <a:pt x="137749" y="217982"/>
                          <a:pt x="146999" y="229507"/>
                        </a:cubicBezTo>
                        <a:cubicBezTo>
                          <a:pt x="147227" y="230523"/>
                          <a:pt x="148090" y="231274"/>
                          <a:pt x="149126" y="231363"/>
                        </a:cubicBezTo>
                        <a:cubicBezTo>
                          <a:pt x="156175" y="231972"/>
                          <a:pt x="163354" y="232958"/>
                          <a:pt x="170295" y="233911"/>
                        </a:cubicBezTo>
                        <a:cubicBezTo>
                          <a:pt x="174102" y="233735"/>
                          <a:pt x="197497" y="239561"/>
                          <a:pt x="196617" y="234403"/>
                        </a:cubicBezTo>
                        <a:cubicBezTo>
                          <a:pt x="199780" y="190409"/>
                          <a:pt x="197811" y="135395"/>
                          <a:pt x="194070" y="87580"/>
                        </a:cubicBezTo>
                        <a:cubicBezTo>
                          <a:pt x="193094" y="85069"/>
                          <a:pt x="181565" y="71575"/>
                          <a:pt x="176262" y="64244"/>
                        </a:cubicBezTo>
                        <a:cubicBezTo>
                          <a:pt x="174562" y="60099"/>
                          <a:pt x="168366" y="57383"/>
                          <a:pt x="165931" y="55723"/>
                        </a:cubicBezTo>
                        <a:cubicBezTo>
                          <a:pt x="164925" y="55240"/>
                          <a:pt x="163424" y="53817"/>
                          <a:pt x="163615" y="53529"/>
                        </a:cubicBezTo>
                        <a:cubicBezTo>
                          <a:pt x="167989" y="46963"/>
                          <a:pt x="172508" y="39467"/>
                          <a:pt x="174350" y="42239"/>
                        </a:cubicBezTo>
                        <a:cubicBezTo>
                          <a:pt x="180917" y="50092"/>
                          <a:pt x="188942" y="54396"/>
                          <a:pt x="196491" y="61714"/>
                        </a:cubicBezTo>
                        <a:cubicBezTo>
                          <a:pt x="202678" y="63685"/>
                          <a:pt x="208387" y="55981"/>
                          <a:pt x="213790" y="53559"/>
                        </a:cubicBezTo>
                        <a:cubicBezTo>
                          <a:pt x="214537" y="53159"/>
                          <a:pt x="215017" y="52391"/>
                          <a:pt x="215050" y="51545"/>
                        </a:cubicBezTo>
                        <a:cubicBezTo>
                          <a:pt x="215348" y="48435"/>
                          <a:pt x="222811" y="43698"/>
                          <a:pt x="223013" y="43483"/>
                        </a:cubicBezTo>
                        <a:cubicBezTo>
                          <a:pt x="223429" y="43043"/>
                          <a:pt x="224157" y="43165"/>
                          <a:pt x="224418" y="43708"/>
                        </a:cubicBezTo>
                        <a:cubicBezTo>
                          <a:pt x="226066" y="47138"/>
                          <a:pt x="227955" y="50711"/>
                          <a:pt x="229771" y="54131"/>
                        </a:cubicBezTo>
                        <a:cubicBezTo>
                          <a:pt x="230228" y="54992"/>
                          <a:pt x="229834" y="56037"/>
                          <a:pt x="228941" y="56427"/>
                        </a:cubicBezTo>
                        <a:cubicBezTo>
                          <a:pt x="227832" y="56914"/>
                          <a:pt x="226694" y="57803"/>
                          <a:pt x="226383" y="58501"/>
                        </a:cubicBezTo>
                        <a:cubicBezTo>
                          <a:pt x="225183" y="61045"/>
                          <a:pt x="217878" y="65306"/>
                          <a:pt x="215698" y="69984"/>
                        </a:cubicBezTo>
                        <a:cubicBezTo>
                          <a:pt x="213912" y="73818"/>
                          <a:pt x="215374" y="77073"/>
                          <a:pt x="216813" y="80616"/>
                        </a:cubicBezTo>
                        <a:cubicBezTo>
                          <a:pt x="217885" y="83246"/>
                          <a:pt x="219066" y="85754"/>
                          <a:pt x="218725" y="87844"/>
                        </a:cubicBezTo>
                        <a:cubicBezTo>
                          <a:pt x="219473" y="97927"/>
                          <a:pt x="224293" y="107078"/>
                          <a:pt x="227303" y="116622"/>
                        </a:cubicBezTo>
                        <a:cubicBezTo>
                          <a:pt x="234998" y="136437"/>
                          <a:pt x="237552" y="157645"/>
                          <a:pt x="241386" y="178338"/>
                        </a:cubicBezTo>
                        <a:cubicBezTo>
                          <a:pt x="244545" y="195447"/>
                          <a:pt x="248194" y="212815"/>
                          <a:pt x="249266" y="230292"/>
                        </a:cubicBezTo>
                        <a:cubicBezTo>
                          <a:pt x="249319" y="231668"/>
                          <a:pt x="250698" y="232773"/>
                          <a:pt x="252054" y="232505"/>
                        </a:cubicBezTo>
                        <a:cubicBezTo>
                          <a:pt x="258995" y="231320"/>
                          <a:pt x="265800" y="229971"/>
                          <a:pt x="272674" y="228714"/>
                        </a:cubicBezTo>
                        <a:cubicBezTo>
                          <a:pt x="277510" y="225058"/>
                          <a:pt x="283061" y="222468"/>
                          <a:pt x="289850" y="222064"/>
                        </a:cubicBezTo>
                        <a:cubicBezTo>
                          <a:pt x="296406" y="221952"/>
                          <a:pt x="299542" y="217499"/>
                          <a:pt x="306221" y="219725"/>
                        </a:cubicBezTo>
                        <a:cubicBezTo>
                          <a:pt x="309606" y="219342"/>
                          <a:pt x="313360" y="218108"/>
                          <a:pt x="316854" y="218184"/>
                        </a:cubicBezTo>
                        <a:cubicBezTo>
                          <a:pt x="320880" y="217449"/>
                          <a:pt x="329557" y="218025"/>
                          <a:pt x="329557" y="218025"/>
                        </a:cubicBezTo>
                        <a:cubicBezTo>
                          <a:pt x="329557" y="218025"/>
                          <a:pt x="335045" y="220764"/>
                          <a:pt x="337529" y="225200"/>
                        </a:cubicBezTo>
                        <a:cubicBezTo>
                          <a:pt x="337698" y="226183"/>
                          <a:pt x="338466" y="226967"/>
                          <a:pt x="339465" y="227145"/>
                        </a:cubicBezTo>
                        <a:cubicBezTo>
                          <a:pt x="347877" y="228029"/>
                          <a:pt x="349607" y="233805"/>
                          <a:pt x="350441" y="241506"/>
                        </a:cubicBezTo>
                        <a:cubicBezTo>
                          <a:pt x="351271" y="245211"/>
                          <a:pt x="353302" y="249376"/>
                          <a:pt x="353025" y="252949"/>
                        </a:cubicBezTo>
                        <a:cubicBezTo>
                          <a:pt x="352948" y="253849"/>
                          <a:pt x="348254" y="253147"/>
                          <a:pt x="345714" y="254418"/>
                        </a:cubicBezTo>
                        <a:cubicBezTo>
                          <a:pt x="334800" y="262833"/>
                          <a:pt x="324962" y="273479"/>
                          <a:pt x="310208" y="272956"/>
                        </a:cubicBezTo>
                        <a:cubicBezTo>
                          <a:pt x="294461" y="277207"/>
                          <a:pt x="360157" y="290569"/>
                          <a:pt x="369694" y="324225"/>
                        </a:cubicBezTo>
                        <a:cubicBezTo>
                          <a:pt x="370035" y="325214"/>
                          <a:pt x="370964" y="325843"/>
                          <a:pt x="371960" y="325843"/>
                        </a:cubicBezTo>
                        <a:cubicBezTo>
                          <a:pt x="384048" y="322680"/>
                          <a:pt x="401267" y="311036"/>
                          <a:pt x="404724" y="298594"/>
                        </a:cubicBezTo>
                        <a:cubicBezTo>
                          <a:pt x="404889" y="298055"/>
                          <a:pt x="407006" y="291918"/>
                          <a:pt x="407311" y="29142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  <p:sp>
              <p:nvSpPr>
                <p:cNvPr id="272" name="Forma Livre: Forma 271">
                  <a:extLst>
                    <a:ext uri="{FF2B5EF4-FFF2-40B4-BE49-F238E27FC236}">
                      <a16:creationId xmlns:a16="http://schemas.microsoft.com/office/drawing/2014/main" id="{5B614859-69BC-9399-B28C-3B4A00C0F56E}"/>
                    </a:ext>
                  </a:extLst>
                </p:cNvPr>
                <p:cNvSpPr/>
                <p:nvPr/>
              </p:nvSpPr>
              <p:spPr>
                <a:xfrm>
                  <a:off x="1872808" y="4994354"/>
                  <a:ext cx="39049" cy="44950"/>
                </a:xfrm>
                <a:custGeom>
                  <a:avLst/>
                  <a:gdLst>
                    <a:gd name="connsiteX0" fmla="*/ 7840 w 39049"/>
                    <a:gd name="connsiteY0" fmla="*/ 2172 h 44950"/>
                    <a:gd name="connsiteX1" fmla="*/ 23008 w 39049"/>
                    <a:gd name="connsiteY1" fmla="*/ 2172 h 44950"/>
                    <a:gd name="connsiteX2" fmla="*/ 37610 w 39049"/>
                    <a:gd name="connsiteY2" fmla="*/ 14928 h 44950"/>
                    <a:gd name="connsiteX3" fmla="*/ 37752 w 39049"/>
                    <a:gd name="connsiteY3" fmla="*/ 27403 h 44950"/>
                    <a:gd name="connsiteX4" fmla="*/ 39029 w 39049"/>
                    <a:gd name="connsiteY4" fmla="*/ 34916 h 44950"/>
                    <a:gd name="connsiteX5" fmla="*/ 36902 w 39049"/>
                    <a:gd name="connsiteY5" fmla="*/ 42286 h 44950"/>
                    <a:gd name="connsiteX6" fmla="*/ 22442 w 39049"/>
                    <a:gd name="connsiteY6" fmla="*/ 44695 h 44950"/>
                    <a:gd name="connsiteX7" fmla="*/ 12660 w 39049"/>
                    <a:gd name="connsiteY7" fmla="*/ 33070 h 44950"/>
                    <a:gd name="connsiteX8" fmla="*/ 823 w 39049"/>
                    <a:gd name="connsiteY8" fmla="*/ 19460 h 44950"/>
                    <a:gd name="connsiteX9" fmla="*/ 7840 w 39049"/>
                    <a:gd name="connsiteY9" fmla="*/ 2172 h 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9049" h="44950">
                      <a:moveTo>
                        <a:pt x="7840" y="2172"/>
                      </a:moveTo>
                      <a:cubicBezTo>
                        <a:pt x="15511" y="-1513"/>
                        <a:pt x="18896" y="187"/>
                        <a:pt x="23008" y="2172"/>
                      </a:cubicBezTo>
                      <a:cubicBezTo>
                        <a:pt x="27120" y="4157"/>
                        <a:pt x="35906" y="9685"/>
                        <a:pt x="37610" y="14928"/>
                      </a:cubicBezTo>
                      <a:cubicBezTo>
                        <a:pt x="39310" y="20172"/>
                        <a:pt x="37610" y="25134"/>
                        <a:pt x="37752" y="27403"/>
                      </a:cubicBezTo>
                      <a:cubicBezTo>
                        <a:pt x="37894" y="29672"/>
                        <a:pt x="38886" y="31088"/>
                        <a:pt x="39029" y="34916"/>
                      </a:cubicBezTo>
                      <a:cubicBezTo>
                        <a:pt x="39171" y="38743"/>
                        <a:pt x="38602" y="41721"/>
                        <a:pt x="36902" y="42286"/>
                      </a:cubicBezTo>
                      <a:cubicBezTo>
                        <a:pt x="35201" y="42852"/>
                        <a:pt x="26269" y="45829"/>
                        <a:pt x="22442" y="44695"/>
                      </a:cubicBezTo>
                      <a:cubicBezTo>
                        <a:pt x="18614" y="43560"/>
                        <a:pt x="16487" y="36332"/>
                        <a:pt x="12660" y="33070"/>
                      </a:cubicBezTo>
                      <a:cubicBezTo>
                        <a:pt x="8832" y="29808"/>
                        <a:pt x="2504" y="24747"/>
                        <a:pt x="823" y="19460"/>
                      </a:cubicBezTo>
                      <a:cubicBezTo>
                        <a:pt x="-1162" y="13228"/>
                        <a:pt x="168" y="5857"/>
                        <a:pt x="7840" y="217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73" name="Forma Livre: Forma 272">
                  <a:extLst>
                    <a:ext uri="{FF2B5EF4-FFF2-40B4-BE49-F238E27FC236}">
                      <a16:creationId xmlns:a16="http://schemas.microsoft.com/office/drawing/2014/main" id="{9EFFA805-C38A-F03C-1671-9FCA3E8A3049}"/>
                    </a:ext>
                  </a:extLst>
                </p:cNvPr>
                <p:cNvSpPr/>
                <p:nvPr/>
              </p:nvSpPr>
              <p:spPr>
                <a:xfrm>
                  <a:off x="1881820" y="4999843"/>
                  <a:ext cx="22827" cy="21837"/>
                </a:xfrm>
                <a:custGeom>
                  <a:avLst/>
                  <a:gdLst>
                    <a:gd name="connsiteX0" fmla="*/ 1948 w 22827"/>
                    <a:gd name="connsiteY0" fmla="*/ 1715 h 21837"/>
                    <a:gd name="connsiteX1" fmla="*/ 17258 w 22827"/>
                    <a:gd name="connsiteY1" fmla="*/ 4550 h 21837"/>
                    <a:gd name="connsiteX2" fmla="*/ 20589 w 22827"/>
                    <a:gd name="connsiteY2" fmla="*/ 20568 h 21837"/>
                    <a:gd name="connsiteX3" fmla="*/ 4640 w 22827"/>
                    <a:gd name="connsiteY3" fmla="*/ 16529 h 21837"/>
                    <a:gd name="connsiteX4" fmla="*/ 1948 w 22827"/>
                    <a:gd name="connsiteY4" fmla="*/ 1715 h 218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2827" h="21837">
                      <a:moveTo>
                        <a:pt x="1948" y="1715"/>
                      </a:moveTo>
                      <a:cubicBezTo>
                        <a:pt x="6427" y="-1775"/>
                        <a:pt x="13003" y="511"/>
                        <a:pt x="17258" y="4550"/>
                      </a:cubicBezTo>
                      <a:cubicBezTo>
                        <a:pt x="22134" y="9181"/>
                        <a:pt x="25124" y="17663"/>
                        <a:pt x="20589" y="20568"/>
                      </a:cubicBezTo>
                      <a:cubicBezTo>
                        <a:pt x="16053" y="23472"/>
                        <a:pt x="8091" y="21084"/>
                        <a:pt x="4640" y="16529"/>
                      </a:cubicBezTo>
                      <a:cubicBezTo>
                        <a:pt x="1097" y="11851"/>
                        <a:pt x="-2234" y="4973"/>
                        <a:pt x="1948" y="171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274" name="Gráfico 50" descr="Homem em traje de negócios">
                  <a:extLst>
                    <a:ext uri="{FF2B5EF4-FFF2-40B4-BE49-F238E27FC236}">
                      <a16:creationId xmlns:a16="http://schemas.microsoft.com/office/drawing/2014/main" id="{EE70AE5F-1CBB-C647-386A-EB16BCFF3181}"/>
                    </a:ext>
                  </a:extLst>
                </p:cNvPr>
                <p:cNvGrpSpPr/>
                <p:nvPr/>
              </p:nvGrpSpPr>
              <p:grpSpPr>
                <a:xfrm>
                  <a:off x="1583245" y="4734920"/>
                  <a:ext cx="420352" cy="401225"/>
                  <a:chOff x="1583245" y="4734920"/>
                  <a:chExt cx="420352" cy="401225"/>
                </a:xfrm>
                <a:solidFill>
                  <a:srgbClr val="000000"/>
                </a:solidFill>
              </p:grpSpPr>
              <p:sp>
                <p:nvSpPr>
                  <p:cNvPr id="275" name="Forma Livre: Forma 274">
                    <a:extLst>
                      <a:ext uri="{FF2B5EF4-FFF2-40B4-BE49-F238E27FC236}">
                        <a16:creationId xmlns:a16="http://schemas.microsoft.com/office/drawing/2014/main" id="{E3A49439-93C5-3BDD-7392-3F815DAF814E}"/>
                      </a:ext>
                    </a:extLst>
                  </p:cNvPr>
                  <p:cNvSpPr/>
                  <p:nvPr/>
                </p:nvSpPr>
                <p:spPr>
                  <a:xfrm>
                    <a:off x="1583245" y="4734920"/>
                    <a:ext cx="420352" cy="401225"/>
                  </a:xfrm>
                  <a:custGeom>
                    <a:avLst/>
                    <a:gdLst>
                      <a:gd name="connsiteX0" fmla="*/ 414642 w 420352"/>
                      <a:gd name="connsiteY0" fmla="*/ 267892 h 401225"/>
                      <a:gd name="connsiteX1" fmla="*/ 358715 w 420352"/>
                      <a:gd name="connsiteY1" fmla="*/ 139607 h 401225"/>
                      <a:gd name="connsiteX2" fmla="*/ 324380 w 420352"/>
                      <a:gd name="connsiteY2" fmla="*/ 90964 h 401225"/>
                      <a:gd name="connsiteX3" fmla="*/ 261870 w 420352"/>
                      <a:gd name="connsiteY3" fmla="*/ 70514 h 401225"/>
                      <a:gd name="connsiteX4" fmla="*/ 250355 w 420352"/>
                      <a:gd name="connsiteY4" fmla="*/ 66719 h 401225"/>
                      <a:gd name="connsiteX5" fmla="*/ 247235 w 420352"/>
                      <a:gd name="connsiteY5" fmla="*/ 67622 h 401225"/>
                      <a:gd name="connsiteX6" fmla="*/ 241545 w 420352"/>
                      <a:gd name="connsiteY6" fmla="*/ 55855 h 401225"/>
                      <a:gd name="connsiteX7" fmla="*/ 238684 w 420352"/>
                      <a:gd name="connsiteY7" fmla="*/ 55855 h 401225"/>
                      <a:gd name="connsiteX8" fmla="*/ 236084 w 420352"/>
                      <a:gd name="connsiteY8" fmla="*/ 59369 h 401225"/>
                      <a:gd name="connsiteX9" fmla="*/ 236127 w 420352"/>
                      <a:gd name="connsiteY9" fmla="*/ 50390 h 401225"/>
                      <a:gd name="connsiteX10" fmla="*/ 238766 w 420352"/>
                      <a:gd name="connsiteY10" fmla="*/ 40797 h 401225"/>
                      <a:gd name="connsiteX11" fmla="*/ 235855 w 420352"/>
                      <a:gd name="connsiteY11" fmla="*/ 38561 h 401225"/>
                      <a:gd name="connsiteX12" fmla="*/ 229752 w 420352"/>
                      <a:gd name="connsiteY12" fmla="*/ 48769 h 401225"/>
                      <a:gd name="connsiteX13" fmla="*/ 230609 w 420352"/>
                      <a:gd name="connsiteY13" fmla="*/ 64714 h 401225"/>
                      <a:gd name="connsiteX14" fmla="*/ 223073 w 420352"/>
                      <a:gd name="connsiteY14" fmla="*/ 70484 h 401225"/>
                      <a:gd name="connsiteX15" fmla="*/ 220952 w 420352"/>
                      <a:gd name="connsiteY15" fmla="*/ 72389 h 401225"/>
                      <a:gd name="connsiteX16" fmla="*/ 204762 w 420352"/>
                      <a:gd name="connsiteY16" fmla="*/ 94497 h 401225"/>
                      <a:gd name="connsiteX17" fmla="*/ 183316 w 420352"/>
                      <a:gd name="connsiteY17" fmla="*/ 71010 h 401225"/>
                      <a:gd name="connsiteX18" fmla="*/ 181824 w 420352"/>
                      <a:gd name="connsiteY18" fmla="*/ 69925 h 401225"/>
                      <a:gd name="connsiteX19" fmla="*/ 140380 w 420352"/>
                      <a:gd name="connsiteY19" fmla="*/ 45941 h 401225"/>
                      <a:gd name="connsiteX20" fmla="*/ 134482 w 420352"/>
                      <a:gd name="connsiteY20" fmla="*/ 153 h 401225"/>
                      <a:gd name="connsiteX21" fmla="*/ 132259 w 420352"/>
                      <a:gd name="connsiteY21" fmla="*/ 5618 h 401225"/>
                      <a:gd name="connsiteX22" fmla="*/ 135825 w 420352"/>
                      <a:gd name="connsiteY22" fmla="*/ 41511 h 401225"/>
                      <a:gd name="connsiteX23" fmla="*/ 133734 w 420352"/>
                      <a:gd name="connsiteY23" fmla="*/ 39073 h 401225"/>
                      <a:gd name="connsiteX24" fmla="*/ 132206 w 420352"/>
                      <a:gd name="connsiteY24" fmla="*/ 38355 h 401225"/>
                      <a:gd name="connsiteX25" fmla="*/ 123307 w 420352"/>
                      <a:gd name="connsiteY25" fmla="*/ 45289 h 401225"/>
                      <a:gd name="connsiteX26" fmla="*/ 113842 w 420352"/>
                      <a:gd name="connsiteY26" fmla="*/ 61241 h 401225"/>
                      <a:gd name="connsiteX27" fmla="*/ 18933 w 420352"/>
                      <a:gd name="connsiteY27" fmla="*/ 115011 h 401225"/>
                      <a:gd name="connsiteX28" fmla="*/ 3120 w 420352"/>
                      <a:gd name="connsiteY28" fmla="*/ 167540 h 401225"/>
                      <a:gd name="connsiteX29" fmla="*/ 35582 w 420352"/>
                      <a:gd name="connsiteY29" fmla="*/ 342500 h 401225"/>
                      <a:gd name="connsiteX30" fmla="*/ 34160 w 420352"/>
                      <a:gd name="connsiteY30" fmla="*/ 351091 h 401225"/>
                      <a:gd name="connsiteX31" fmla="*/ 37617 w 420352"/>
                      <a:gd name="connsiteY31" fmla="*/ 389544 h 401225"/>
                      <a:gd name="connsiteX32" fmla="*/ 44104 w 420352"/>
                      <a:gd name="connsiteY32" fmla="*/ 387754 h 401225"/>
                      <a:gd name="connsiteX33" fmla="*/ 40270 w 420352"/>
                      <a:gd name="connsiteY33" fmla="*/ 346966 h 401225"/>
                      <a:gd name="connsiteX34" fmla="*/ 192294 w 420352"/>
                      <a:gd name="connsiteY34" fmla="*/ 362461 h 401225"/>
                      <a:gd name="connsiteX35" fmla="*/ 191589 w 420352"/>
                      <a:gd name="connsiteY35" fmla="*/ 369567 h 401225"/>
                      <a:gd name="connsiteX36" fmla="*/ 191477 w 420352"/>
                      <a:gd name="connsiteY36" fmla="*/ 370923 h 401225"/>
                      <a:gd name="connsiteX37" fmla="*/ 196856 w 420352"/>
                      <a:gd name="connsiteY37" fmla="*/ 383011 h 401225"/>
                      <a:gd name="connsiteX38" fmla="*/ 217538 w 420352"/>
                      <a:gd name="connsiteY38" fmla="*/ 398264 h 401225"/>
                      <a:gd name="connsiteX39" fmla="*/ 228349 w 420352"/>
                      <a:gd name="connsiteY39" fmla="*/ 401000 h 401225"/>
                      <a:gd name="connsiteX40" fmla="*/ 237374 w 420352"/>
                      <a:gd name="connsiteY40" fmla="*/ 394857 h 401225"/>
                      <a:gd name="connsiteX41" fmla="*/ 252793 w 420352"/>
                      <a:gd name="connsiteY41" fmla="*/ 376874 h 401225"/>
                      <a:gd name="connsiteX42" fmla="*/ 254248 w 420352"/>
                      <a:gd name="connsiteY42" fmla="*/ 369937 h 401225"/>
                      <a:gd name="connsiteX43" fmla="*/ 254195 w 420352"/>
                      <a:gd name="connsiteY43" fmla="*/ 363635 h 401225"/>
                      <a:gd name="connsiteX44" fmla="*/ 317718 w 420352"/>
                      <a:gd name="connsiteY44" fmla="*/ 372848 h 401225"/>
                      <a:gd name="connsiteX45" fmla="*/ 318773 w 420352"/>
                      <a:gd name="connsiteY45" fmla="*/ 383454 h 401225"/>
                      <a:gd name="connsiteX46" fmla="*/ 319752 w 420352"/>
                      <a:gd name="connsiteY46" fmla="*/ 388687 h 401225"/>
                      <a:gd name="connsiteX47" fmla="*/ 324721 w 420352"/>
                      <a:gd name="connsiteY47" fmla="*/ 388687 h 401225"/>
                      <a:gd name="connsiteX48" fmla="*/ 323136 w 420352"/>
                      <a:gd name="connsiteY48" fmla="*/ 373427 h 401225"/>
                      <a:gd name="connsiteX49" fmla="*/ 407424 w 420352"/>
                      <a:gd name="connsiteY49" fmla="*/ 348004 h 401225"/>
                      <a:gd name="connsiteX50" fmla="*/ 414642 w 420352"/>
                      <a:gd name="connsiteY50" fmla="*/ 267892 h 401225"/>
                      <a:gd name="connsiteX51" fmla="*/ 239785 w 420352"/>
                      <a:gd name="connsiteY51" fmla="*/ 59994 h 401225"/>
                      <a:gd name="connsiteX52" fmla="*/ 247195 w 420352"/>
                      <a:gd name="connsiteY52" fmla="*/ 80918 h 401225"/>
                      <a:gd name="connsiteX53" fmla="*/ 242035 w 420352"/>
                      <a:gd name="connsiteY53" fmla="*/ 94881 h 401225"/>
                      <a:gd name="connsiteX54" fmla="*/ 238856 w 420352"/>
                      <a:gd name="connsiteY54" fmla="*/ 101646 h 401225"/>
                      <a:gd name="connsiteX55" fmla="*/ 224644 w 420352"/>
                      <a:gd name="connsiteY55" fmla="*/ 73478 h 401225"/>
                      <a:gd name="connsiteX56" fmla="*/ 225534 w 420352"/>
                      <a:gd name="connsiteY56" fmla="*/ 72224 h 401225"/>
                      <a:gd name="connsiteX57" fmla="*/ 239785 w 420352"/>
                      <a:gd name="connsiteY57" fmla="*/ 59994 h 401225"/>
                      <a:gd name="connsiteX58" fmla="*/ 217019 w 420352"/>
                      <a:gd name="connsiteY58" fmla="*/ 118137 h 401225"/>
                      <a:gd name="connsiteX59" fmla="*/ 203691 w 420352"/>
                      <a:gd name="connsiteY59" fmla="*/ 103135 h 401225"/>
                      <a:gd name="connsiteX60" fmla="*/ 213929 w 420352"/>
                      <a:gd name="connsiteY60" fmla="*/ 97481 h 401225"/>
                      <a:gd name="connsiteX61" fmla="*/ 220658 w 420352"/>
                      <a:gd name="connsiteY61" fmla="*/ 94034 h 401225"/>
                      <a:gd name="connsiteX62" fmla="*/ 223086 w 420352"/>
                      <a:gd name="connsiteY62" fmla="*/ 100131 h 401225"/>
                      <a:gd name="connsiteX63" fmla="*/ 220678 w 420352"/>
                      <a:gd name="connsiteY63" fmla="*/ 105639 h 401225"/>
                      <a:gd name="connsiteX64" fmla="*/ 217019 w 420352"/>
                      <a:gd name="connsiteY64" fmla="*/ 118137 h 401225"/>
                      <a:gd name="connsiteX65" fmla="*/ 178466 w 420352"/>
                      <a:gd name="connsiteY65" fmla="*/ 101335 h 401225"/>
                      <a:gd name="connsiteX66" fmla="*/ 177851 w 420352"/>
                      <a:gd name="connsiteY66" fmla="*/ 100382 h 401225"/>
                      <a:gd name="connsiteX67" fmla="*/ 169376 w 420352"/>
                      <a:gd name="connsiteY67" fmla="*/ 95060 h 401225"/>
                      <a:gd name="connsiteX68" fmla="*/ 176551 w 420352"/>
                      <a:gd name="connsiteY68" fmla="*/ 84348 h 401225"/>
                      <a:gd name="connsiteX69" fmla="*/ 185364 w 420352"/>
                      <a:gd name="connsiteY69" fmla="*/ 92251 h 401225"/>
                      <a:gd name="connsiteX70" fmla="*/ 178466 w 420352"/>
                      <a:gd name="connsiteY70" fmla="*/ 101335 h 401225"/>
                      <a:gd name="connsiteX71" fmla="*/ 188053 w 420352"/>
                      <a:gd name="connsiteY71" fmla="*/ 95430 h 401225"/>
                      <a:gd name="connsiteX72" fmla="*/ 215775 w 420352"/>
                      <a:gd name="connsiteY72" fmla="*/ 123771 h 401225"/>
                      <a:gd name="connsiteX73" fmla="*/ 198629 w 420352"/>
                      <a:gd name="connsiteY73" fmla="*/ 129322 h 401225"/>
                      <a:gd name="connsiteX74" fmla="*/ 190600 w 420352"/>
                      <a:gd name="connsiteY74" fmla="*/ 116347 h 401225"/>
                      <a:gd name="connsiteX75" fmla="*/ 181238 w 420352"/>
                      <a:gd name="connsiteY75" fmla="*/ 104058 h 401225"/>
                      <a:gd name="connsiteX76" fmla="*/ 188053 w 420352"/>
                      <a:gd name="connsiteY76" fmla="*/ 95430 h 401225"/>
                      <a:gd name="connsiteX77" fmla="*/ 203032 w 420352"/>
                      <a:gd name="connsiteY77" fmla="*/ 250025 h 401225"/>
                      <a:gd name="connsiteX78" fmla="*/ 203158 w 420352"/>
                      <a:gd name="connsiteY78" fmla="*/ 246617 h 401225"/>
                      <a:gd name="connsiteX79" fmla="*/ 232445 w 420352"/>
                      <a:gd name="connsiteY79" fmla="*/ 273641 h 401225"/>
                      <a:gd name="connsiteX80" fmla="*/ 201424 w 420352"/>
                      <a:gd name="connsiteY80" fmla="*/ 275054 h 401225"/>
                      <a:gd name="connsiteX81" fmla="*/ 203032 w 420352"/>
                      <a:gd name="connsiteY81" fmla="*/ 250025 h 401225"/>
                      <a:gd name="connsiteX82" fmla="*/ 240761 w 420352"/>
                      <a:gd name="connsiteY82" fmla="*/ 272685 h 401225"/>
                      <a:gd name="connsiteX83" fmla="*/ 203310 w 420352"/>
                      <a:gd name="connsiteY83" fmla="*/ 242628 h 401225"/>
                      <a:gd name="connsiteX84" fmla="*/ 203383 w 420352"/>
                      <a:gd name="connsiteY84" fmla="*/ 194554 h 401225"/>
                      <a:gd name="connsiteX85" fmla="*/ 219067 w 420352"/>
                      <a:gd name="connsiteY85" fmla="*/ 218740 h 401225"/>
                      <a:gd name="connsiteX86" fmla="*/ 246746 w 420352"/>
                      <a:gd name="connsiteY86" fmla="*/ 252741 h 401225"/>
                      <a:gd name="connsiteX87" fmla="*/ 248529 w 420352"/>
                      <a:gd name="connsiteY87" fmla="*/ 271623 h 401225"/>
                      <a:gd name="connsiteX88" fmla="*/ 240761 w 420352"/>
                      <a:gd name="connsiteY88" fmla="*/ 272685 h 401225"/>
                      <a:gd name="connsiteX89" fmla="*/ 223807 w 420352"/>
                      <a:gd name="connsiteY89" fmla="*/ 216500 h 401225"/>
                      <a:gd name="connsiteX90" fmla="*/ 203098 w 420352"/>
                      <a:gd name="connsiteY90" fmla="*/ 186579 h 401225"/>
                      <a:gd name="connsiteX91" fmla="*/ 199794 w 420352"/>
                      <a:gd name="connsiteY91" fmla="*/ 143484 h 401225"/>
                      <a:gd name="connsiteX92" fmla="*/ 234076 w 420352"/>
                      <a:gd name="connsiteY92" fmla="*/ 196155 h 401225"/>
                      <a:gd name="connsiteX93" fmla="*/ 238369 w 420352"/>
                      <a:gd name="connsiteY93" fmla="*/ 202275 h 401225"/>
                      <a:gd name="connsiteX94" fmla="*/ 245174 w 420352"/>
                      <a:gd name="connsiteY94" fmla="*/ 242595 h 401225"/>
                      <a:gd name="connsiteX95" fmla="*/ 223807 w 420352"/>
                      <a:gd name="connsiteY95" fmla="*/ 216500 h 401225"/>
                      <a:gd name="connsiteX96" fmla="*/ 233368 w 420352"/>
                      <a:gd name="connsiteY96" fmla="*/ 185384 h 401225"/>
                      <a:gd name="connsiteX97" fmla="*/ 207551 w 420352"/>
                      <a:gd name="connsiteY97" fmla="*/ 148069 h 401225"/>
                      <a:gd name="connsiteX98" fmla="*/ 199089 w 420352"/>
                      <a:gd name="connsiteY98" fmla="*/ 131078 h 401225"/>
                      <a:gd name="connsiteX99" fmla="*/ 215884 w 420352"/>
                      <a:gd name="connsiteY99" fmla="*/ 127691 h 401225"/>
                      <a:gd name="connsiteX100" fmla="*/ 220628 w 420352"/>
                      <a:gd name="connsiteY100" fmla="*/ 129120 h 401225"/>
                      <a:gd name="connsiteX101" fmla="*/ 221819 w 420352"/>
                      <a:gd name="connsiteY101" fmla="*/ 138647 h 401225"/>
                      <a:gd name="connsiteX102" fmla="*/ 225928 w 420352"/>
                      <a:gd name="connsiteY102" fmla="*/ 150831 h 401225"/>
                      <a:gd name="connsiteX103" fmla="*/ 236183 w 420352"/>
                      <a:gd name="connsiteY103" fmla="*/ 189357 h 401225"/>
                      <a:gd name="connsiteX104" fmla="*/ 233368 w 420352"/>
                      <a:gd name="connsiteY104" fmla="*/ 185384 h 401225"/>
                      <a:gd name="connsiteX105" fmla="*/ 226063 w 420352"/>
                      <a:gd name="connsiteY105" fmla="*/ 98060 h 401225"/>
                      <a:gd name="connsiteX106" fmla="*/ 219689 w 420352"/>
                      <a:gd name="connsiteY106" fmla="*/ 91216 h 401225"/>
                      <a:gd name="connsiteX107" fmla="*/ 225481 w 420352"/>
                      <a:gd name="connsiteY107" fmla="*/ 85387 h 401225"/>
                      <a:gd name="connsiteX108" fmla="*/ 230063 w 420352"/>
                      <a:gd name="connsiteY108" fmla="*/ 94686 h 401225"/>
                      <a:gd name="connsiteX109" fmla="*/ 225967 w 420352"/>
                      <a:gd name="connsiteY109" fmla="*/ 101018 h 401225"/>
                      <a:gd name="connsiteX110" fmla="*/ 226063 w 420352"/>
                      <a:gd name="connsiteY110" fmla="*/ 98060 h 401225"/>
                      <a:gd name="connsiteX111" fmla="*/ 190792 w 420352"/>
                      <a:gd name="connsiteY111" fmla="*/ 83504 h 401225"/>
                      <a:gd name="connsiteX112" fmla="*/ 197124 w 420352"/>
                      <a:gd name="connsiteY112" fmla="*/ 91953 h 401225"/>
                      <a:gd name="connsiteX113" fmla="*/ 203330 w 420352"/>
                      <a:gd name="connsiteY113" fmla="*/ 98543 h 401225"/>
                      <a:gd name="connsiteX114" fmla="*/ 205986 w 420352"/>
                      <a:gd name="connsiteY114" fmla="*/ 96641 h 401225"/>
                      <a:gd name="connsiteX115" fmla="*/ 221938 w 420352"/>
                      <a:gd name="connsiteY115" fmla="*/ 76200 h 401225"/>
                      <a:gd name="connsiteX116" fmla="*/ 224055 w 420352"/>
                      <a:gd name="connsiteY116" fmla="*/ 82353 h 401225"/>
                      <a:gd name="connsiteX117" fmla="*/ 223056 w 420352"/>
                      <a:gd name="connsiteY117" fmla="*/ 83164 h 401225"/>
                      <a:gd name="connsiteX118" fmla="*/ 215950 w 420352"/>
                      <a:gd name="connsiteY118" fmla="*/ 92473 h 401225"/>
                      <a:gd name="connsiteX119" fmla="*/ 200846 w 420352"/>
                      <a:gd name="connsiteY119" fmla="*/ 100455 h 401225"/>
                      <a:gd name="connsiteX120" fmla="*/ 188242 w 420352"/>
                      <a:gd name="connsiteY120" fmla="*/ 90627 h 401225"/>
                      <a:gd name="connsiteX121" fmla="*/ 187726 w 420352"/>
                      <a:gd name="connsiteY121" fmla="*/ 90064 h 401225"/>
                      <a:gd name="connsiteX122" fmla="*/ 178360 w 420352"/>
                      <a:gd name="connsiteY122" fmla="*/ 81668 h 401225"/>
                      <a:gd name="connsiteX123" fmla="*/ 182363 w 420352"/>
                      <a:gd name="connsiteY123" fmla="*/ 74864 h 401225"/>
                      <a:gd name="connsiteX124" fmla="*/ 190792 w 420352"/>
                      <a:gd name="connsiteY124" fmla="*/ 83504 h 401225"/>
                      <a:gd name="connsiteX125" fmla="*/ 122139 w 420352"/>
                      <a:gd name="connsiteY125" fmla="*/ 57334 h 401225"/>
                      <a:gd name="connsiteX126" fmla="*/ 128332 w 420352"/>
                      <a:gd name="connsiteY126" fmla="*/ 48085 h 401225"/>
                      <a:gd name="connsiteX127" fmla="*/ 132871 w 420352"/>
                      <a:gd name="connsiteY127" fmla="*/ 42269 h 401225"/>
                      <a:gd name="connsiteX128" fmla="*/ 178668 w 420352"/>
                      <a:gd name="connsiteY128" fmla="*/ 72082 h 401225"/>
                      <a:gd name="connsiteX129" fmla="*/ 159041 w 420352"/>
                      <a:gd name="connsiteY129" fmla="*/ 100640 h 401225"/>
                      <a:gd name="connsiteX130" fmla="*/ 121636 w 420352"/>
                      <a:gd name="connsiteY130" fmla="*/ 66613 h 401225"/>
                      <a:gd name="connsiteX131" fmla="*/ 119717 w 420352"/>
                      <a:gd name="connsiteY131" fmla="*/ 64440 h 401225"/>
                      <a:gd name="connsiteX132" fmla="*/ 119684 w 420352"/>
                      <a:gd name="connsiteY132" fmla="*/ 63613 h 401225"/>
                      <a:gd name="connsiteX133" fmla="*/ 122139 w 420352"/>
                      <a:gd name="connsiteY133" fmla="*/ 57334 h 401225"/>
                      <a:gd name="connsiteX134" fmla="*/ 7609 w 420352"/>
                      <a:gd name="connsiteY134" fmla="*/ 183519 h 401225"/>
                      <a:gd name="connsiteX135" fmla="*/ 30306 w 420352"/>
                      <a:gd name="connsiteY135" fmla="*/ 109086 h 401225"/>
                      <a:gd name="connsiteX136" fmla="*/ 114451 w 420352"/>
                      <a:gd name="connsiteY136" fmla="*/ 67596 h 401225"/>
                      <a:gd name="connsiteX137" fmla="*/ 159398 w 420352"/>
                      <a:gd name="connsiteY137" fmla="*/ 107052 h 401225"/>
                      <a:gd name="connsiteX138" fmla="*/ 162660 w 420352"/>
                      <a:gd name="connsiteY138" fmla="*/ 105725 h 401225"/>
                      <a:gd name="connsiteX139" fmla="*/ 167635 w 420352"/>
                      <a:gd name="connsiteY139" fmla="*/ 97719 h 401225"/>
                      <a:gd name="connsiteX140" fmla="*/ 176253 w 420352"/>
                      <a:gd name="connsiteY140" fmla="*/ 103112 h 401225"/>
                      <a:gd name="connsiteX141" fmla="*/ 176997 w 420352"/>
                      <a:gd name="connsiteY141" fmla="*/ 103409 h 401225"/>
                      <a:gd name="connsiteX142" fmla="*/ 177189 w 420352"/>
                      <a:gd name="connsiteY142" fmla="*/ 104958 h 401225"/>
                      <a:gd name="connsiteX143" fmla="*/ 187438 w 420352"/>
                      <a:gd name="connsiteY143" fmla="*/ 117773 h 401225"/>
                      <a:gd name="connsiteX144" fmla="*/ 195195 w 420352"/>
                      <a:gd name="connsiteY144" fmla="*/ 127714 h 401225"/>
                      <a:gd name="connsiteX145" fmla="*/ 195261 w 420352"/>
                      <a:gd name="connsiteY145" fmla="*/ 130043 h 401225"/>
                      <a:gd name="connsiteX146" fmla="*/ 194964 w 420352"/>
                      <a:gd name="connsiteY146" fmla="*/ 130834 h 401225"/>
                      <a:gd name="connsiteX147" fmla="*/ 195926 w 420352"/>
                      <a:gd name="connsiteY147" fmla="*/ 145049 h 401225"/>
                      <a:gd name="connsiteX148" fmla="*/ 196998 w 420352"/>
                      <a:gd name="connsiteY148" fmla="*/ 158936 h 401225"/>
                      <a:gd name="connsiteX149" fmla="*/ 196988 w 420352"/>
                      <a:gd name="connsiteY149" fmla="*/ 274812 h 401225"/>
                      <a:gd name="connsiteX150" fmla="*/ 152091 w 420352"/>
                      <a:gd name="connsiteY150" fmla="*/ 269509 h 401225"/>
                      <a:gd name="connsiteX151" fmla="*/ 148399 w 420352"/>
                      <a:gd name="connsiteY151" fmla="*/ 264534 h 401225"/>
                      <a:gd name="connsiteX152" fmla="*/ 142193 w 420352"/>
                      <a:gd name="connsiteY152" fmla="*/ 257339 h 401225"/>
                      <a:gd name="connsiteX153" fmla="*/ 123644 w 420352"/>
                      <a:gd name="connsiteY153" fmla="*/ 233769 h 401225"/>
                      <a:gd name="connsiteX154" fmla="*/ 106670 w 420352"/>
                      <a:gd name="connsiteY154" fmla="*/ 214952 h 401225"/>
                      <a:gd name="connsiteX155" fmla="*/ 104596 w 420352"/>
                      <a:gd name="connsiteY155" fmla="*/ 205782 h 401225"/>
                      <a:gd name="connsiteX156" fmla="*/ 101152 w 420352"/>
                      <a:gd name="connsiteY156" fmla="*/ 186519 h 401225"/>
                      <a:gd name="connsiteX157" fmla="*/ 92952 w 420352"/>
                      <a:gd name="connsiteY157" fmla="*/ 158807 h 401225"/>
                      <a:gd name="connsiteX158" fmla="*/ 92224 w 420352"/>
                      <a:gd name="connsiteY158" fmla="*/ 159115 h 401225"/>
                      <a:gd name="connsiteX159" fmla="*/ 97556 w 420352"/>
                      <a:gd name="connsiteY159" fmla="*/ 187779 h 401225"/>
                      <a:gd name="connsiteX160" fmla="*/ 101195 w 420352"/>
                      <a:gd name="connsiteY160" fmla="*/ 211270 h 401225"/>
                      <a:gd name="connsiteX161" fmla="*/ 66249 w 420352"/>
                      <a:gd name="connsiteY161" fmla="*/ 197998 h 401225"/>
                      <a:gd name="connsiteX162" fmla="*/ 52378 w 420352"/>
                      <a:gd name="connsiteY162" fmla="*/ 201415 h 401225"/>
                      <a:gd name="connsiteX163" fmla="*/ 52606 w 420352"/>
                      <a:gd name="connsiteY163" fmla="*/ 202163 h 401225"/>
                      <a:gd name="connsiteX164" fmla="*/ 66331 w 420352"/>
                      <a:gd name="connsiteY164" fmla="*/ 214783 h 401225"/>
                      <a:gd name="connsiteX165" fmla="*/ 46979 w 420352"/>
                      <a:gd name="connsiteY165" fmla="*/ 218204 h 401225"/>
                      <a:gd name="connsiteX166" fmla="*/ 46301 w 420352"/>
                      <a:gd name="connsiteY166" fmla="*/ 233203 h 401225"/>
                      <a:gd name="connsiteX167" fmla="*/ 37941 w 420352"/>
                      <a:gd name="connsiteY167" fmla="*/ 240259 h 401225"/>
                      <a:gd name="connsiteX168" fmla="*/ 50280 w 420352"/>
                      <a:gd name="connsiteY168" fmla="*/ 247044 h 401225"/>
                      <a:gd name="connsiteX169" fmla="*/ 61283 w 420352"/>
                      <a:gd name="connsiteY169" fmla="*/ 245198 h 401225"/>
                      <a:gd name="connsiteX170" fmla="*/ 73702 w 420352"/>
                      <a:gd name="connsiteY170" fmla="*/ 246836 h 401225"/>
                      <a:gd name="connsiteX171" fmla="*/ 59255 w 420352"/>
                      <a:gd name="connsiteY171" fmla="*/ 248440 h 401225"/>
                      <a:gd name="connsiteX172" fmla="*/ 59606 w 420352"/>
                      <a:gd name="connsiteY172" fmla="*/ 249380 h 401225"/>
                      <a:gd name="connsiteX173" fmla="*/ 61525 w 420352"/>
                      <a:gd name="connsiteY173" fmla="*/ 258808 h 401225"/>
                      <a:gd name="connsiteX174" fmla="*/ 76586 w 420352"/>
                      <a:gd name="connsiteY174" fmla="*/ 264398 h 401225"/>
                      <a:gd name="connsiteX175" fmla="*/ 85475 w 420352"/>
                      <a:gd name="connsiteY175" fmla="*/ 265566 h 401225"/>
                      <a:gd name="connsiteX176" fmla="*/ 90461 w 420352"/>
                      <a:gd name="connsiteY176" fmla="*/ 267756 h 401225"/>
                      <a:gd name="connsiteX177" fmla="*/ 19115 w 420352"/>
                      <a:gd name="connsiteY177" fmla="*/ 303461 h 401225"/>
                      <a:gd name="connsiteX178" fmla="*/ 7609 w 420352"/>
                      <a:gd name="connsiteY178" fmla="*/ 183519 h 401225"/>
                      <a:gd name="connsiteX179" fmla="*/ 101946 w 420352"/>
                      <a:gd name="connsiteY179" fmla="*/ 268239 h 401225"/>
                      <a:gd name="connsiteX180" fmla="*/ 84370 w 420352"/>
                      <a:gd name="connsiteY180" fmla="*/ 260257 h 401225"/>
                      <a:gd name="connsiteX181" fmla="*/ 68316 w 420352"/>
                      <a:gd name="connsiteY181" fmla="*/ 257792 h 401225"/>
                      <a:gd name="connsiteX182" fmla="*/ 60903 w 420352"/>
                      <a:gd name="connsiteY182" fmla="*/ 249687 h 401225"/>
                      <a:gd name="connsiteX183" fmla="*/ 82210 w 420352"/>
                      <a:gd name="connsiteY183" fmla="*/ 251183 h 401225"/>
                      <a:gd name="connsiteX184" fmla="*/ 94301 w 420352"/>
                      <a:gd name="connsiteY184" fmla="*/ 253323 h 401225"/>
                      <a:gd name="connsiteX185" fmla="*/ 105278 w 420352"/>
                      <a:gd name="connsiteY185" fmla="*/ 256753 h 401225"/>
                      <a:gd name="connsiteX186" fmla="*/ 106555 w 420352"/>
                      <a:gd name="connsiteY186" fmla="*/ 253723 h 401225"/>
                      <a:gd name="connsiteX187" fmla="*/ 95357 w 420352"/>
                      <a:gd name="connsiteY187" fmla="*/ 249499 h 401225"/>
                      <a:gd name="connsiteX188" fmla="*/ 85105 w 420352"/>
                      <a:gd name="connsiteY188" fmla="*/ 247659 h 401225"/>
                      <a:gd name="connsiteX189" fmla="*/ 75223 w 420352"/>
                      <a:gd name="connsiteY189" fmla="*/ 242575 h 401225"/>
                      <a:gd name="connsiteX190" fmla="*/ 61065 w 420352"/>
                      <a:gd name="connsiteY190" fmla="*/ 240881 h 401225"/>
                      <a:gd name="connsiteX191" fmla="*/ 51673 w 420352"/>
                      <a:gd name="connsiteY191" fmla="*/ 242697 h 401225"/>
                      <a:gd name="connsiteX192" fmla="*/ 42599 w 420352"/>
                      <a:gd name="connsiteY192" fmla="*/ 242052 h 401225"/>
                      <a:gd name="connsiteX193" fmla="*/ 51005 w 420352"/>
                      <a:gd name="connsiteY193" fmla="*/ 233914 h 401225"/>
                      <a:gd name="connsiteX194" fmla="*/ 72170 w 420352"/>
                      <a:gd name="connsiteY194" fmla="*/ 232320 h 401225"/>
                      <a:gd name="connsiteX195" fmla="*/ 79289 w 420352"/>
                      <a:gd name="connsiteY195" fmla="*/ 232459 h 401225"/>
                      <a:gd name="connsiteX196" fmla="*/ 93501 w 420352"/>
                      <a:gd name="connsiteY196" fmla="*/ 240226 h 401225"/>
                      <a:gd name="connsiteX197" fmla="*/ 94758 w 420352"/>
                      <a:gd name="connsiteY197" fmla="*/ 237249 h 401225"/>
                      <a:gd name="connsiteX198" fmla="*/ 73748 w 420352"/>
                      <a:gd name="connsiteY198" fmla="*/ 227923 h 401225"/>
                      <a:gd name="connsiteX199" fmla="*/ 58190 w 420352"/>
                      <a:gd name="connsiteY199" fmla="*/ 229984 h 401225"/>
                      <a:gd name="connsiteX200" fmla="*/ 43343 w 420352"/>
                      <a:gd name="connsiteY200" fmla="*/ 228211 h 401225"/>
                      <a:gd name="connsiteX201" fmla="*/ 39638 w 420352"/>
                      <a:gd name="connsiteY201" fmla="*/ 224867 h 401225"/>
                      <a:gd name="connsiteX202" fmla="*/ 47730 w 420352"/>
                      <a:gd name="connsiteY202" fmla="*/ 221939 h 401225"/>
                      <a:gd name="connsiteX203" fmla="*/ 57250 w 420352"/>
                      <a:gd name="connsiteY203" fmla="*/ 220258 h 401225"/>
                      <a:gd name="connsiteX204" fmla="*/ 89160 w 420352"/>
                      <a:gd name="connsiteY204" fmla="*/ 219018 h 401225"/>
                      <a:gd name="connsiteX205" fmla="*/ 101589 w 420352"/>
                      <a:gd name="connsiteY205" fmla="*/ 227900 h 401225"/>
                      <a:gd name="connsiteX206" fmla="*/ 102787 w 420352"/>
                      <a:gd name="connsiteY206" fmla="*/ 225849 h 401225"/>
                      <a:gd name="connsiteX207" fmla="*/ 78737 w 420352"/>
                      <a:gd name="connsiteY207" fmla="*/ 213556 h 401225"/>
                      <a:gd name="connsiteX208" fmla="*/ 77850 w 420352"/>
                      <a:gd name="connsiteY208" fmla="*/ 212812 h 401225"/>
                      <a:gd name="connsiteX209" fmla="*/ 72130 w 420352"/>
                      <a:gd name="connsiteY209" fmla="*/ 211733 h 401225"/>
                      <a:gd name="connsiteX210" fmla="*/ 53906 w 420352"/>
                      <a:gd name="connsiteY210" fmla="*/ 201809 h 401225"/>
                      <a:gd name="connsiteX211" fmla="*/ 66249 w 420352"/>
                      <a:gd name="connsiteY211" fmla="*/ 201564 h 401225"/>
                      <a:gd name="connsiteX212" fmla="*/ 79822 w 420352"/>
                      <a:gd name="connsiteY212" fmla="*/ 202844 h 401225"/>
                      <a:gd name="connsiteX213" fmla="*/ 89974 w 420352"/>
                      <a:gd name="connsiteY213" fmla="*/ 208220 h 401225"/>
                      <a:gd name="connsiteX214" fmla="*/ 100851 w 420352"/>
                      <a:gd name="connsiteY214" fmla="*/ 216024 h 401225"/>
                      <a:gd name="connsiteX215" fmla="*/ 119350 w 420352"/>
                      <a:gd name="connsiteY215" fmla="*/ 235185 h 401225"/>
                      <a:gd name="connsiteX216" fmla="*/ 145686 w 420352"/>
                      <a:gd name="connsiteY216" fmla="*/ 268950 h 401225"/>
                      <a:gd name="connsiteX217" fmla="*/ 101946 w 420352"/>
                      <a:gd name="connsiteY217" fmla="*/ 268239 h 401225"/>
                      <a:gd name="connsiteX218" fmla="*/ 20206 w 420352"/>
                      <a:gd name="connsiteY218" fmla="*/ 306342 h 401225"/>
                      <a:gd name="connsiteX219" fmla="*/ 92608 w 420352"/>
                      <a:gd name="connsiteY219" fmla="*/ 272047 h 401225"/>
                      <a:gd name="connsiteX220" fmla="*/ 93967 w 420352"/>
                      <a:gd name="connsiteY220" fmla="*/ 271627 h 401225"/>
                      <a:gd name="connsiteX221" fmla="*/ 97755 w 420352"/>
                      <a:gd name="connsiteY221" fmla="*/ 271845 h 401225"/>
                      <a:gd name="connsiteX222" fmla="*/ 102429 w 420352"/>
                      <a:gd name="connsiteY222" fmla="*/ 273790 h 401225"/>
                      <a:gd name="connsiteX223" fmla="*/ 71826 w 420352"/>
                      <a:gd name="connsiteY223" fmla="*/ 338857 h 401225"/>
                      <a:gd name="connsiteX224" fmla="*/ 70615 w 420352"/>
                      <a:gd name="connsiteY224" fmla="*/ 358249 h 401225"/>
                      <a:gd name="connsiteX225" fmla="*/ 20206 w 420352"/>
                      <a:gd name="connsiteY225" fmla="*/ 306342 h 401225"/>
                      <a:gd name="connsiteX226" fmla="*/ 95840 w 420352"/>
                      <a:gd name="connsiteY226" fmla="*/ 365686 h 401225"/>
                      <a:gd name="connsiteX227" fmla="*/ 76977 w 420352"/>
                      <a:gd name="connsiteY227" fmla="*/ 360688 h 401225"/>
                      <a:gd name="connsiteX228" fmla="*/ 76156 w 420352"/>
                      <a:gd name="connsiteY228" fmla="*/ 351349 h 401225"/>
                      <a:gd name="connsiteX229" fmla="*/ 77360 w 420352"/>
                      <a:gd name="connsiteY229" fmla="*/ 339512 h 401225"/>
                      <a:gd name="connsiteX230" fmla="*/ 108238 w 420352"/>
                      <a:gd name="connsiteY230" fmla="*/ 272378 h 401225"/>
                      <a:gd name="connsiteX231" fmla="*/ 133330 w 420352"/>
                      <a:gd name="connsiteY231" fmla="*/ 272900 h 401225"/>
                      <a:gd name="connsiteX232" fmla="*/ 220582 w 420352"/>
                      <a:gd name="connsiteY232" fmla="*/ 280122 h 401225"/>
                      <a:gd name="connsiteX233" fmla="*/ 270987 w 420352"/>
                      <a:gd name="connsiteY233" fmla="*/ 273029 h 401225"/>
                      <a:gd name="connsiteX234" fmla="*/ 284991 w 420352"/>
                      <a:gd name="connsiteY234" fmla="*/ 269427 h 401225"/>
                      <a:gd name="connsiteX235" fmla="*/ 288524 w 420352"/>
                      <a:gd name="connsiteY235" fmla="*/ 271736 h 401225"/>
                      <a:gd name="connsiteX236" fmla="*/ 299196 w 420352"/>
                      <a:gd name="connsiteY236" fmla="*/ 292276 h 401225"/>
                      <a:gd name="connsiteX237" fmla="*/ 298779 w 420352"/>
                      <a:gd name="connsiteY237" fmla="*/ 293814 h 401225"/>
                      <a:gd name="connsiteX238" fmla="*/ 290085 w 420352"/>
                      <a:gd name="connsiteY238" fmla="*/ 313914 h 401225"/>
                      <a:gd name="connsiteX239" fmla="*/ 95840 w 420352"/>
                      <a:gd name="connsiteY239" fmla="*/ 365686 h 401225"/>
                      <a:gd name="connsiteX240" fmla="*/ 297489 w 420352"/>
                      <a:gd name="connsiteY240" fmla="*/ 263601 h 401225"/>
                      <a:gd name="connsiteX241" fmla="*/ 298537 w 420352"/>
                      <a:gd name="connsiteY241" fmla="*/ 261927 h 401225"/>
                      <a:gd name="connsiteX242" fmla="*/ 324880 w 420352"/>
                      <a:gd name="connsiteY242" fmla="*/ 275133 h 401225"/>
                      <a:gd name="connsiteX243" fmla="*/ 326124 w 420352"/>
                      <a:gd name="connsiteY243" fmla="*/ 280168 h 401225"/>
                      <a:gd name="connsiteX244" fmla="*/ 326666 w 420352"/>
                      <a:gd name="connsiteY244" fmla="*/ 285190 h 401225"/>
                      <a:gd name="connsiteX245" fmla="*/ 328936 w 420352"/>
                      <a:gd name="connsiteY245" fmla="*/ 285481 h 401225"/>
                      <a:gd name="connsiteX246" fmla="*/ 328750 w 420352"/>
                      <a:gd name="connsiteY246" fmla="*/ 273549 h 401225"/>
                      <a:gd name="connsiteX247" fmla="*/ 313917 w 420352"/>
                      <a:gd name="connsiteY247" fmla="*/ 260313 h 401225"/>
                      <a:gd name="connsiteX248" fmla="*/ 329505 w 420352"/>
                      <a:gd name="connsiteY248" fmla="*/ 260171 h 401225"/>
                      <a:gd name="connsiteX249" fmla="*/ 338208 w 420352"/>
                      <a:gd name="connsiteY249" fmla="*/ 265781 h 401225"/>
                      <a:gd name="connsiteX250" fmla="*/ 335247 w 420352"/>
                      <a:gd name="connsiteY250" fmla="*/ 266582 h 401225"/>
                      <a:gd name="connsiteX251" fmla="*/ 341936 w 420352"/>
                      <a:gd name="connsiteY251" fmla="*/ 269053 h 401225"/>
                      <a:gd name="connsiteX252" fmla="*/ 349436 w 420352"/>
                      <a:gd name="connsiteY252" fmla="*/ 272649 h 401225"/>
                      <a:gd name="connsiteX253" fmla="*/ 352175 w 420352"/>
                      <a:gd name="connsiteY253" fmla="*/ 283370 h 401225"/>
                      <a:gd name="connsiteX254" fmla="*/ 354296 w 420352"/>
                      <a:gd name="connsiteY254" fmla="*/ 291178 h 401225"/>
                      <a:gd name="connsiteX255" fmla="*/ 354124 w 420352"/>
                      <a:gd name="connsiteY255" fmla="*/ 291260 h 401225"/>
                      <a:gd name="connsiteX256" fmla="*/ 342049 w 420352"/>
                      <a:gd name="connsiteY256" fmla="*/ 297834 h 401225"/>
                      <a:gd name="connsiteX257" fmla="*/ 331152 w 420352"/>
                      <a:gd name="connsiteY257" fmla="*/ 306365 h 401225"/>
                      <a:gd name="connsiteX258" fmla="*/ 320900 w 420352"/>
                      <a:gd name="connsiteY258" fmla="*/ 310930 h 401225"/>
                      <a:gd name="connsiteX259" fmla="*/ 324503 w 420352"/>
                      <a:gd name="connsiteY259" fmla="*/ 303560 h 401225"/>
                      <a:gd name="connsiteX260" fmla="*/ 325551 w 420352"/>
                      <a:gd name="connsiteY260" fmla="*/ 303262 h 401225"/>
                      <a:gd name="connsiteX261" fmla="*/ 327219 w 420352"/>
                      <a:gd name="connsiteY261" fmla="*/ 287770 h 401225"/>
                      <a:gd name="connsiteX262" fmla="*/ 324929 w 420352"/>
                      <a:gd name="connsiteY262" fmla="*/ 289537 h 401225"/>
                      <a:gd name="connsiteX263" fmla="*/ 325532 w 420352"/>
                      <a:gd name="connsiteY263" fmla="*/ 300116 h 401225"/>
                      <a:gd name="connsiteX264" fmla="*/ 311293 w 420352"/>
                      <a:gd name="connsiteY264" fmla="*/ 300490 h 401225"/>
                      <a:gd name="connsiteX265" fmla="*/ 311125 w 420352"/>
                      <a:gd name="connsiteY265" fmla="*/ 290367 h 401225"/>
                      <a:gd name="connsiteX266" fmla="*/ 310493 w 420352"/>
                      <a:gd name="connsiteY266" fmla="*/ 295865 h 401225"/>
                      <a:gd name="connsiteX267" fmla="*/ 309312 w 420352"/>
                      <a:gd name="connsiteY267" fmla="*/ 293923 h 401225"/>
                      <a:gd name="connsiteX268" fmla="*/ 308746 w 420352"/>
                      <a:gd name="connsiteY268" fmla="*/ 293229 h 401225"/>
                      <a:gd name="connsiteX269" fmla="*/ 301799 w 420352"/>
                      <a:gd name="connsiteY269" fmla="*/ 289305 h 401225"/>
                      <a:gd name="connsiteX270" fmla="*/ 291240 w 420352"/>
                      <a:gd name="connsiteY270" fmla="*/ 275190 h 401225"/>
                      <a:gd name="connsiteX271" fmla="*/ 293767 w 420352"/>
                      <a:gd name="connsiteY271" fmla="*/ 266602 h 401225"/>
                      <a:gd name="connsiteX272" fmla="*/ 295845 w 420352"/>
                      <a:gd name="connsiteY272" fmla="*/ 263909 h 401225"/>
                      <a:gd name="connsiteX273" fmla="*/ 297489 w 420352"/>
                      <a:gd name="connsiteY273" fmla="*/ 263601 h 401225"/>
                      <a:gd name="connsiteX274" fmla="*/ 249068 w 420352"/>
                      <a:gd name="connsiteY274" fmla="*/ 363490 h 401225"/>
                      <a:gd name="connsiteX275" fmla="*/ 248988 w 420352"/>
                      <a:gd name="connsiteY275" fmla="*/ 373192 h 401225"/>
                      <a:gd name="connsiteX276" fmla="*/ 237582 w 420352"/>
                      <a:gd name="connsiteY276" fmla="*/ 386474 h 401225"/>
                      <a:gd name="connsiteX277" fmla="*/ 230784 w 420352"/>
                      <a:gd name="connsiteY277" fmla="*/ 393616 h 401225"/>
                      <a:gd name="connsiteX278" fmla="*/ 222408 w 420352"/>
                      <a:gd name="connsiteY278" fmla="*/ 394668 h 401225"/>
                      <a:gd name="connsiteX279" fmla="*/ 203968 w 420352"/>
                      <a:gd name="connsiteY279" fmla="*/ 381562 h 401225"/>
                      <a:gd name="connsiteX280" fmla="*/ 196876 w 420352"/>
                      <a:gd name="connsiteY280" fmla="*/ 376160 h 401225"/>
                      <a:gd name="connsiteX281" fmla="*/ 196611 w 420352"/>
                      <a:gd name="connsiteY281" fmla="*/ 370761 h 401225"/>
                      <a:gd name="connsiteX282" fmla="*/ 196485 w 420352"/>
                      <a:gd name="connsiteY282" fmla="*/ 361157 h 401225"/>
                      <a:gd name="connsiteX283" fmla="*/ 219470 w 420352"/>
                      <a:gd name="connsiteY283" fmla="*/ 353205 h 401225"/>
                      <a:gd name="connsiteX284" fmla="*/ 221286 w 420352"/>
                      <a:gd name="connsiteY284" fmla="*/ 354753 h 401225"/>
                      <a:gd name="connsiteX285" fmla="*/ 249230 w 420352"/>
                      <a:gd name="connsiteY285" fmla="*/ 362590 h 401225"/>
                      <a:gd name="connsiteX286" fmla="*/ 249068 w 420352"/>
                      <a:gd name="connsiteY286" fmla="*/ 363490 h 401225"/>
                      <a:gd name="connsiteX287" fmla="*/ 324926 w 420352"/>
                      <a:gd name="connsiteY287" fmla="*/ 367181 h 401225"/>
                      <a:gd name="connsiteX288" fmla="*/ 227502 w 420352"/>
                      <a:gd name="connsiteY288" fmla="*/ 350145 h 401225"/>
                      <a:gd name="connsiteX289" fmla="*/ 294442 w 420352"/>
                      <a:gd name="connsiteY289" fmla="*/ 318757 h 401225"/>
                      <a:gd name="connsiteX290" fmla="*/ 295510 w 420352"/>
                      <a:gd name="connsiteY290" fmla="*/ 317735 h 401225"/>
                      <a:gd name="connsiteX291" fmla="*/ 307466 w 420352"/>
                      <a:gd name="connsiteY291" fmla="*/ 317153 h 401225"/>
                      <a:gd name="connsiteX292" fmla="*/ 324830 w 420352"/>
                      <a:gd name="connsiteY292" fmla="*/ 326177 h 401225"/>
                      <a:gd name="connsiteX293" fmla="*/ 368752 w 420352"/>
                      <a:gd name="connsiteY293" fmla="*/ 365653 h 401225"/>
                      <a:gd name="connsiteX294" fmla="*/ 324926 w 420352"/>
                      <a:gd name="connsiteY294" fmla="*/ 367181 h 401225"/>
                      <a:gd name="connsiteX295" fmla="*/ 393229 w 420352"/>
                      <a:gd name="connsiteY295" fmla="*/ 354068 h 401225"/>
                      <a:gd name="connsiteX296" fmla="*/ 374726 w 420352"/>
                      <a:gd name="connsiteY296" fmla="*/ 363982 h 401225"/>
                      <a:gd name="connsiteX297" fmla="*/ 312898 w 420352"/>
                      <a:gd name="connsiteY297" fmla="*/ 315879 h 401225"/>
                      <a:gd name="connsiteX298" fmla="*/ 349949 w 420352"/>
                      <a:gd name="connsiteY298" fmla="*/ 296844 h 401225"/>
                      <a:gd name="connsiteX299" fmla="*/ 361378 w 420352"/>
                      <a:gd name="connsiteY299" fmla="*/ 298799 h 401225"/>
                      <a:gd name="connsiteX300" fmla="*/ 396477 w 420352"/>
                      <a:gd name="connsiteY300" fmla="*/ 323858 h 401225"/>
                      <a:gd name="connsiteX301" fmla="*/ 405740 w 420352"/>
                      <a:gd name="connsiteY301" fmla="*/ 338566 h 401225"/>
                      <a:gd name="connsiteX302" fmla="*/ 393229 w 420352"/>
                      <a:gd name="connsiteY302" fmla="*/ 354068 h 401225"/>
                      <a:gd name="connsiteX303" fmla="*/ 409121 w 420352"/>
                      <a:gd name="connsiteY303" fmla="*/ 331011 h 401225"/>
                      <a:gd name="connsiteX304" fmla="*/ 387820 w 420352"/>
                      <a:gd name="connsiteY304" fmla="*/ 306153 h 401225"/>
                      <a:gd name="connsiteX305" fmla="*/ 358179 w 420352"/>
                      <a:gd name="connsiteY305" fmla="*/ 293669 h 401225"/>
                      <a:gd name="connsiteX306" fmla="*/ 355543 w 420352"/>
                      <a:gd name="connsiteY306" fmla="*/ 281498 h 401225"/>
                      <a:gd name="connsiteX307" fmla="*/ 351808 w 420352"/>
                      <a:gd name="connsiteY307" fmla="*/ 270284 h 401225"/>
                      <a:gd name="connsiteX308" fmla="*/ 342638 w 420352"/>
                      <a:gd name="connsiteY308" fmla="*/ 266334 h 401225"/>
                      <a:gd name="connsiteX309" fmla="*/ 342403 w 420352"/>
                      <a:gd name="connsiteY309" fmla="*/ 265622 h 401225"/>
                      <a:gd name="connsiteX310" fmla="*/ 334225 w 420352"/>
                      <a:gd name="connsiteY310" fmla="*/ 257944 h 401225"/>
                      <a:gd name="connsiteX311" fmla="*/ 308865 w 420352"/>
                      <a:gd name="connsiteY311" fmla="*/ 158794 h 401225"/>
                      <a:gd name="connsiteX312" fmla="*/ 307277 w 420352"/>
                      <a:gd name="connsiteY312" fmla="*/ 159230 h 401225"/>
                      <a:gd name="connsiteX313" fmla="*/ 330199 w 420352"/>
                      <a:gd name="connsiteY313" fmla="*/ 246895 h 401225"/>
                      <a:gd name="connsiteX314" fmla="*/ 330897 w 420352"/>
                      <a:gd name="connsiteY314" fmla="*/ 257081 h 401225"/>
                      <a:gd name="connsiteX315" fmla="*/ 319746 w 420352"/>
                      <a:gd name="connsiteY315" fmla="*/ 257187 h 401225"/>
                      <a:gd name="connsiteX316" fmla="*/ 310195 w 420352"/>
                      <a:gd name="connsiteY316" fmla="*/ 259112 h 401225"/>
                      <a:gd name="connsiteX317" fmla="*/ 297499 w 420352"/>
                      <a:gd name="connsiteY317" fmla="*/ 260717 h 401225"/>
                      <a:gd name="connsiteX318" fmla="*/ 275017 w 420352"/>
                      <a:gd name="connsiteY318" fmla="*/ 266889 h 401225"/>
                      <a:gd name="connsiteX319" fmla="*/ 254420 w 420352"/>
                      <a:gd name="connsiteY319" fmla="*/ 270674 h 401225"/>
                      <a:gd name="connsiteX320" fmla="*/ 246507 w 420352"/>
                      <a:gd name="connsiteY320" fmla="*/ 218429 h 401225"/>
                      <a:gd name="connsiteX321" fmla="*/ 232302 w 420352"/>
                      <a:gd name="connsiteY321" fmla="*/ 156276 h 401225"/>
                      <a:gd name="connsiteX322" fmla="*/ 226249 w 420352"/>
                      <a:gd name="connsiteY322" fmla="*/ 141046 h 401225"/>
                      <a:gd name="connsiteX323" fmla="*/ 222537 w 420352"/>
                      <a:gd name="connsiteY323" fmla="*/ 128716 h 401225"/>
                      <a:gd name="connsiteX324" fmla="*/ 219460 w 420352"/>
                      <a:gd name="connsiteY324" fmla="*/ 111336 h 401225"/>
                      <a:gd name="connsiteX325" fmla="*/ 224641 w 420352"/>
                      <a:gd name="connsiteY325" fmla="*/ 105212 h 401225"/>
                      <a:gd name="connsiteX326" fmla="*/ 232051 w 420352"/>
                      <a:gd name="connsiteY326" fmla="*/ 98520 h 401225"/>
                      <a:gd name="connsiteX327" fmla="*/ 244049 w 420352"/>
                      <a:gd name="connsiteY327" fmla="*/ 100419 h 401225"/>
                      <a:gd name="connsiteX328" fmla="*/ 250689 w 420352"/>
                      <a:gd name="connsiteY328" fmla="*/ 82823 h 401225"/>
                      <a:gd name="connsiteX329" fmla="*/ 249739 w 420352"/>
                      <a:gd name="connsiteY329" fmla="*/ 73196 h 401225"/>
                      <a:gd name="connsiteX330" fmla="*/ 260921 w 420352"/>
                      <a:gd name="connsiteY330" fmla="*/ 76763 h 401225"/>
                      <a:gd name="connsiteX331" fmla="*/ 325049 w 420352"/>
                      <a:gd name="connsiteY331" fmla="*/ 100399 h 401225"/>
                      <a:gd name="connsiteX332" fmla="*/ 347001 w 420352"/>
                      <a:gd name="connsiteY332" fmla="*/ 131819 h 401225"/>
                      <a:gd name="connsiteX333" fmla="*/ 405353 w 420352"/>
                      <a:gd name="connsiteY333" fmla="*/ 260366 h 401225"/>
                      <a:gd name="connsiteX334" fmla="*/ 409121 w 420352"/>
                      <a:gd name="connsiteY334" fmla="*/ 331011 h 4012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  <a:cxn ang="0">
                        <a:pos x="connsiteX282" y="connsiteY282"/>
                      </a:cxn>
                      <a:cxn ang="0">
                        <a:pos x="connsiteX283" y="connsiteY283"/>
                      </a:cxn>
                      <a:cxn ang="0">
                        <a:pos x="connsiteX284" y="connsiteY284"/>
                      </a:cxn>
                      <a:cxn ang="0">
                        <a:pos x="connsiteX285" y="connsiteY285"/>
                      </a:cxn>
                      <a:cxn ang="0">
                        <a:pos x="connsiteX286" y="connsiteY286"/>
                      </a:cxn>
                      <a:cxn ang="0">
                        <a:pos x="connsiteX287" y="connsiteY287"/>
                      </a:cxn>
                      <a:cxn ang="0">
                        <a:pos x="connsiteX288" y="connsiteY288"/>
                      </a:cxn>
                      <a:cxn ang="0">
                        <a:pos x="connsiteX289" y="connsiteY289"/>
                      </a:cxn>
                      <a:cxn ang="0">
                        <a:pos x="connsiteX290" y="connsiteY290"/>
                      </a:cxn>
                      <a:cxn ang="0">
                        <a:pos x="connsiteX291" y="connsiteY291"/>
                      </a:cxn>
                      <a:cxn ang="0">
                        <a:pos x="connsiteX292" y="connsiteY292"/>
                      </a:cxn>
                      <a:cxn ang="0">
                        <a:pos x="connsiteX293" y="connsiteY293"/>
                      </a:cxn>
                      <a:cxn ang="0">
                        <a:pos x="connsiteX294" y="connsiteY294"/>
                      </a:cxn>
                      <a:cxn ang="0">
                        <a:pos x="connsiteX295" y="connsiteY295"/>
                      </a:cxn>
                      <a:cxn ang="0">
                        <a:pos x="connsiteX296" y="connsiteY296"/>
                      </a:cxn>
                      <a:cxn ang="0">
                        <a:pos x="connsiteX297" y="connsiteY297"/>
                      </a:cxn>
                      <a:cxn ang="0">
                        <a:pos x="connsiteX298" y="connsiteY298"/>
                      </a:cxn>
                      <a:cxn ang="0">
                        <a:pos x="connsiteX299" y="connsiteY299"/>
                      </a:cxn>
                      <a:cxn ang="0">
                        <a:pos x="connsiteX300" y="connsiteY300"/>
                      </a:cxn>
                      <a:cxn ang="0">
                        <a:pos x="connsiteX301" y="connsiteY301"/>
                      </a:cxn>
                      <a:cxn ang="0">
                        <a:pos x="connsiteX302" y="connsiteY302"/>
                      </a:cxn>
                      <a:cxn ang="0">
                        <a:pos x="connsiteX303" y="connsiteY303"/>
                      </a:cxn>
                      <a:cxn ang="0">
                        <a:pos x="connsiteX304" y="connsiteY304"/>
                      </a:cxn>
                      <a:cxn ang="0">
                        <a:pos x="connsiteX305" y="connsiteY305"/>
                      </a:cxn>
                      <a:cxn ang="0">
                        <a:pos x="connsiteX306" y="connsiteY306"/>
                      </a:cxn>
                      <a:cxn ang="0">
                        <a:pos x="connsiteX307" y="connsiteY307"/>
                      </a:cxn>
                      <a:cxn ang="0">
                        <a:pos x="connsiteX308" y="connsiteY308"/>
                      </a:cxn>
                      <a:cxn ang="0">
                        <a:pos x="connsiteX309" y="connsiteY309"/>
                      </a:cxn>
                      <a:cxn ang="0">
                        <a:pos x="connsiteX310" y="connsiteY310"/>
                      </a:cxn>
                      <a:cxn ang="0">
                        <a:pos x="connsiteX311" y="connsiteY311"/>
                      </a:cxn>
                      <a:cxn ang="0">
                        <a:pos x="connsiteX312" y="connsiteY312"/>
                      </a:cxn>
                      <a:cxn ang="0">
                        <a:pos x="connsiteX313" y="connsiteY313"/>
                      </a:cxn>
                      <a:cxn ang="0">
                        <a:pos x="connsiteX314" y="connsiteY314"/>
                      </a:cxn>
                      <a:cxn ang="0">
                        <a:pos x="connsiteX315" y="connsiteY315"/>
                      </a:cxn>
                      <a:cxn ang="0">
                        <a:pos x="connsiteX316" y="connsiteY316"/>
                      </a:cxn>
                      <a:cxn ang="0">
                        <a:pos x="connsiteX317" y="connsiteY317"/>
                      </a:cxn>
                      <a:cxn ang="0">
                        <a:pos x="connsiteX318" y="connsiteY318"/>
                      </a:cxn>
                      <a:cxn ang="0">
                        <a:pos x="connsiteX319" y="connsiteY319"/>
                      </a:cxn>
                      <a:cxn ang="0">
                        <a:pos x="connsiteX320" y="connsiteY320"/>
                      </a:cxn>
                      <a:cxn ang="0">
                        <a:pos x="connsiteX321" y="connsiteY321"/>
                      </a:cxn>
                      <a:cxn ang="0">
                        <a:pos x="connsiteX322" y="connsiteY322"/>
                      </a:cxn>
                      <a:cxn ang="0">
                        <a:pos x="connsiteX323" y="connsiteY323"/>
                      </a:cxn>
                      <a:cxn ang="0">
                        <a:pos x="connsiteX324" y="connsiteY324"/>
                      </a:cxn>
                      <a:cxn ang="0">
                        <a:pos x="connsiteX325" y="connsiteY325"/>
                      </a:cxn>
                      <a:cxn ang="0">
                        <a:pos x="connsiteX326" y="connsiteY326"/>
                      </a:cxn>
                      <a:cxn ang="0">
                        <a:pos x="connsiteX327" y="connsiteY327"/>
                      </a:cxn>
                      <a:cxn ang="0">
                        <a:pos x="connsiteX328" y="connsiteY328"/>
                      </a:cxn>
                      <a:cxn ang="0">
                        <a:pos x="connsiteX329" y="connsiteY329"/>
                      </a:cxn>
                      <a:cxn ang="0">
                        <a:pos x="connsiteX330" y="connsiteY330"/>
                      </a:cxn>
                      <a:cxn ang="0">
                        <a:pos x="connsiteX331" y="connsiteY331"/>
                      </a:cxn>
                      <a:cxn ang="0">
                        <a:pos x="connsiteX332" y="connsiteY332"/>
                      </a:cxn>
                      <a:cxn ang="0">
                        <a:pos x="connsiteX333" y="connsiteY333"/>
                      </a:cxn>
                      <a:cxn ang="0">
                        <a:pos x="connsiteX334" y="connsiteY334"/>
                      </a:cxn>
                    </a:cxnLst>
                    <a:rect l="l" t="t" r="r" b="b"/>
                    <a:pathLst>
                      <a:path w="420352" h="401225">
                        <a:moveTo>
                          <a:pt x="414642" y="267892"/>
                        </a:moveTo>
                        <a:cubicBezTo>
                          <a:pt x="399812" y="223662"/>
                          <a:pt x="380549" y="180799"/>
                          <a:pt x="358715" y="139607"/>
                        </a:cubicBezTo>
                        <a:cubicBezTo>
                          <a:pt x="348979" y="122401"/>
                          <a:pt x="339220" y="104349"/>
                          <a:pt x="324380" y="90964"/>
                        </a:cubicBezTo>
                        <a:cubicBezTo>
                          <a:pt x="306986" y="77970"/>
                          <a:pt x="282923" y="73871"/>
                          <a:pt x="261870" y="70514"/>
                        </a:cubicBezTo>
                        <a:cubicBezTo>
                          <a:pt x="258215" y="70014"/>
                          <a:pt x="254258" y="67817"/>
                          <a:pt x="250355" y="66719"/>
                        </a:cubicBezTo>
                        <a:cubicBezTo>
                          <a:pt x="249008" y="66339"/>
                          <a:pt x="247927" y="66802"/>
                          <a:pt x="247235" y="67622"/>
                        </a:cubicBezTo>
                        <a:cubicBezTo>
                          <a:pt x="245340" y="63699"/>
                          <a:pt x="243285" y="59852"/>
                          <a:pt x="241545" y="55855"/>
                        </a:cubicBezTo>
                        <a:cubicBezTo>
                          <a:pt x="241019" y="54648"/>
                          <a:pt x="239279" y="54909"/>
                          <a:pt x="238684" y="55855"/>
                        </a:cubicBezTo>
                        <a:cubicBezTo>
                          <a:pt x="237903" y="57089"/>
                          <a:pt x="237030" y="58257"/>
                          <a:pt x="236084" y="59369"/>
                        </a:cubicBezTo>
                        <a:cubicBezTo>
                          <a:pt x="235974" y="56378"/>
                          <a:pt x="235776" y="53434"/>
                          <a:pt x="236127" y="50390"/>
                        </a:cubicBezTo>
                        <a:cubicBezTo>
                          <a:pt x="236510" y="47059"/>
                          <a:pt x="237576" y="43910"/>
                          <a:pt x="238766" y="40797"/>
                        </a:cubicBezTo>
                        <a:cubicBezTo>
                          <a:pt x="239395" y="39156"/>
                          <a:pt x="237245" y="37700"/>
                          <a:pt x="235855" y="38561"/>
                        </a:cubicBezTo>
                        <a:cubicBezTo>
                          <a:pt x="232382" y="40714"/>
                          <a:pt x="230777" y="44995"/>
                          <a:pt x="229752" y="48769"/>
                        </a:cubicBezTo>
                        <a:cubicBezTo>
                          <a:pt x="228687" y="52818"/>
                          <a:pt x="227042" y="61674"/>
                          <a:pt x="230609" y="64714"/>
                        </a:cubicBezTo>
                        <a:cubicBezTo>
                          <a:pt x="228177" y="66762"/>
                          <a:pt x="225594" y="68648"/>
                          <a:pt x="223073" y="70484"/>
                        </a:cubicBezTo>
                        <a:cubicBezTo>
                          <a:pt x="222378" y="71043"/>
                          <a:pt x="221270" y="71526"/>
                          <a:pt x="220952" y="72389"/>
                        </a:cubicBezTo>
                        <a:cubicBezTo>
                          <a:pt x="214561" y="78800"/>
                          <a:pt x="209883" y="87041"/>
                          <a:pt x="204762" y="94497"/>
                        </a:cubicBezTo>
                        <a:cubicBezTo>
                          <a:pt x="197551" y="86697"/>
                          <a:pt x="191791" y="77563"/>
                          <a:pt x="183316" y="71010"/>
                        </a:cubicBezTo>
                        <a:cubicBezTo>
                          <a:pt x="183008" y="70480"/>
                          <a:pt x="182439" y="70077"/>
                          <a:pt x="181824" y="69925"/>
                        </a:cubicBezTo>
                        <a:cubicBezTo>
                          <a:pt x="168836" y="60596"/>
                          <a:pt x="152577" y="56447"/>
                          <a:pt x="140380" y="45941"/>
                        </a:cubicBezTo>
                        <a:cubicBezTo>
                          <a:pt x="145726" y="41918"/>
                          <a:pt x="144512" y="-2946"/>
                          <a:pt x="134482" y="153"/>
                        </a:cubicBezTo>
                        <a:cubicBezTo>
                          <a:pt x="132014" y="858"/>
                          <a:pt x="131160" y="3448"/>
                          <a:pt x="132259" y="5618"/>
                        </a:cubicBezTo>
                        <a:cubicBezTo>
                          <a:pt x="137469" y="16859"/>
                          <a:pt x="135848" y="29523"/>
                          <a:pt x="135825" y="41511"/>
                        </a:cubicBezTo>
                        <a:cubicBezTo>
                          <a:pt x="135107" y="40724"/>
                          <a:pt x="134405" y="39914"/>
                          <a:pt x="133734" y="39073"/>
                        </a:cubicBezTo>
                        <a:cubicBezTo>
                          <a:pt x="133453" y="38501"/>
                          <a:pt x="132811" y="38216"/>
                          <a:pt x="132206" y="38355"/>
                        </a:cubicBezTo>
                        <a:cubicBezTo>
                          <a:pt x="128752" y="38944"/>
                          <a:pt x="125543" y="42752"/>
                          <a:pt x="123307" y="45289"/>
                        </a:cubicBezTo>
                        <a:cubicBezTo>
                          <a:pt x="119248" y="50026"/>
                          <a:pt x="115728" y="55177"/>
                          <a:pt x="113842" y="61241"/>
                        </a:cubicBezTo>
                        <a:cubicBezTo>
                          <a:pt x="78386" y="68863"/>
                          <a:pt x="38239" y="81966"/>
                          <a:pt x="18933" y="115011"/>
                        </a:cubicBezTo>
                        <a:cubicBezTo>
                          <a:pt x="10133" y="131111"/>
                          <a:pt x="5763" y="149514"/>
                          <a:pt x="3120" y="167540"/>
                        </a:cubicBezTo>
                        <a:cubicBezTo>
                          <a:pt x="-3635" y="218439"/>
                          <a:pt x="-2140" y="304030"/>
                          <a:pt x="35582" y="342500"/>
                        </a:cubicBezTo>
                        <a:cubicBezTo>
                          <a:pt x="33865" y="344551"/>
                          <a:pt x="34229" y="348729"/>
                          <a:pt x="34160" y="351091"/>
                        </a:cubicBezTo>
                        <a:cubicBezTo>
                          <a:pt x="33991" y="363966"/>
                          <a:pt x="34934" y="376934"/>
                          <a:pt x="37617" y="389544"/>
                        </a:cubicBezTo>
                        <a:cubicBezTo>
                          <a:pt x="38513" y="393782"/>
                          <a:pt x="44984" y="391986"/>
                          <a:pt x="44104" y="387754"/>
                        </a:cubicBezTo>
                        <a:cubicBezTo>
                          <a:pt x="41219" y="374291"/>
                          <a:pt x="41094" y="360668"/>
                          <a:pt x="40270" y="346966"/>
                        </a:cubicBezTo>
                        <a:cubicBezTo>
                          <a:pt x="81697" y="382729"/>
                          <a:pt x="143169" y="378052"/>
                          <a:pt x="192294" y="362461"/>
                        </a:cubicBezTo>
                        <a:cubicBezTo>
                          <a:pt x="191864" y="364800"/>
                          <a:pt x="191791" y="367198"/>
                          <a:pt x="191589" y="369567"/>
                        </a:cubicBezTo>
                        <a:cubicBezTo>
                          <a:pt x="191583" y="369659"/>
                          <a:pt x="191497" y="370718"/>
                          <a:pt x="191477" y="370923"/>
                        </a:cubicBezTo>
                        <a:cubicBezTo>
                          <a:pt x="190944" y="377049"/>
                          <a:pt x="191163" y="379352"/>
                          <a:pt x="196856" y="383011"/>
                        </a:cubicBezTo>
                        <a:cubicBezTo>
                          <a:pt x="203671" y="388092"/>
                          <a:pt x="210151" y="394017"/>
                          <a:pt x="217538" y="398264"/>
                        </a:cubicBezTo>
                        <a:cubicBezTo>
                          <a:pt x="220846" y="400167"/>
                          <a:pt x="224459" y="401847"/>
                          <a:pt x="228349" y="401000"/>
                        </a:cubicBezTo>
                        <a:cubicBezTo>
                          <a:pt x="231985" y="400206"/>
                          <a:pt x="234906" y="397487"/>
                          <a:pt x="237374" y="394857"/>
                        </a:cubicBezTo>
                        <a:cubicBezTo>
                          <a:pt x="242756" y="389121"/>
                          <a:pt x="248287" y="383345"/>
                          <a:pt x="252793" y="376874"/>
                        </a:cubicBezTo>
                        <a:cubicBezTo>
                          <a:pt x="254483" y="374446"/>
                          <a:pt x="254275" y="372769"/>
                          <a:pt x="254248" y="369937"/>
                        </a:cubicBezTo>
                        <a:cubicBezTo>
                          <a:pt x="254232" y="367836"/>
                          <a:pt x="254195" y="365736"/>
                          <a:pt x="254195" y="363635"/>
                        </a:cubicBezTo>
                        <a:cubicBezTo>
                          <a:pt x="275166" y="367793"/>
                          <a:pt x="296453" y="370182"/>
                          <a:pt x="317718" y="372848"/>
                        </a:cubicBezTo>
                        <a:cubicBezTo>
                          <a:pt x="317668" y="376719"/>
                          <a:pt x="318604" y="379782"/>
                          <a:pt x="318773" y="383454"/>
                        </a:cubicBezTo>
                        <a:cubicBezTo>
                          <a:pt x="318932" y="385389"/>
                          <a:pt x="318717" y="386970"/>
                          <a:pt x="319752" y="388687"/>
                        </a:cubicBezTo>
                        <a:cubicBezTo>
                          <a:pt x="320940" y="390656"/>
                          <a:pt x="323487" y="390424"/>
                          <a:pt x="324721" y="388687"/>
                        </a:cubicBezTo>
                        <a:cubicBezTo>
                          <a:pt x="327321" y="384876"/>
                          <a:pt x="324255" y="377790"/>
                          <a:pt x="323136" y="373427"/>
                        </a:cubicBezTo>
                        <a:cubicBezTo>
                          <a:pt x="352962" y="376692"/>
                          <a:pt x="388710" y="374611"/>
                          <a:pt x="407424" y="348004"/>
                        </a:cubicBezTo>
                        <a:cubicBezTo>
                          <a:pt x="423184" y="324695"/>
                          <a:pt x="423190" y="293890"/>
                          <a:pt x="414642" y="267892"/>
                        </a:cubicBezTo>
                        <a:close/>
                        <a:moveTo>
                          <a:pt x="239785" y="59994"/>
                        </a:moveTo>
                        <a:cubicBezTo>
                          <a:pt x="242061" y="65459"/>
                          <a:pt x="248300" y="75247"/>
                          <a:pt x="247195" y="80918"/>
                        </a:cubicBezTo>
                        <a:cubicBezTo>
                          <a:pt x="246177" y="85658"/>
                          <a:pt x="243897" y="90432"/>
                          <a:pt x="242035" y="94881"/>
                        </a:cubicBezTo>
                        <a:cubicBezTo>
                          <a:pt x="241079" y="97167"/>
                          <a:pt x="240100" y="99493"/>
                          <a:pt x="238856" y="101646"/>
                        </a:cubicBezTo>
                        <a:cubicBezTo>
                          <a:pt x="233133" y="92787"/>
                          <a:pt x="229474" y="82783"/>
                          <a:pt x="224644" y="73478"/>
                        </a:cubicBezTo>
                        <a:cubicBezTo>
                          <a:pt x="225025" y="73140"/>
                          <a:pt x="225501" y="72700"/>
                          <a:pt x="225534" y="72224"/>
                        </a:cubicBezTo>
                        <a:cubicBezTo>
                          <a:pt x="230771" y="68843"/>
                          <a:pt x="235948" y="64896"/>
                          <a:pt x="239785" y="59994"/>
                        </a:cubicBezTo>
                        <a:close/>
                        <a:moveTo>
                          <a:pt x="217019" y="118137"/>
                        </a:moveTo>
                        <a:cubicBezTo>
                          <a:pt x="213059" y="112732"/>
                          <a:pt x="208497" y="107783"/>
                          <a:pt x="203691" y="103135"/>
                        </a:cubicBezTo>
                        <a:cubicBezTo>
                          <a:pt x="207429" y="102354"/>
                          <a:pt x="211091" y="99469"/>
                          <a:pt x="213929" y="97481"/>
                        </a:cubicBezTo>
                        <a:cubicBezTo>
                          <a:pt x="215557" y="96343"/>
                          <a:pt x="218471" y="93713"/>
                          <a:pt x="220658" y="94034"/>
                        </a:cubicBezTo>
                        <a:cubicBezTo>
                          <a:pt x="223218" y="94408"/>
                          <a:pt x="223235" y="98212"/>
                          <a:pt x="223086" y="100131"/>
                        </a:cubicBezTo>
                        <a:cubicBezTo>
                          <a:pt x="222917" y="102298"/>
                          <a:pt x="222189" y="104015"/>
                          <a:pt x="220678" y="105639"/>
                        </a:cubicBezTo>
                        <a:cubicBezTo>
                          <a:pt x="216622" y="109569"/>
                          <a:pt x="214650" y="112437"/>
                          <a:pt x="217019" y="118137"/>
                        </a:cubicBezTo>
                        <a:close/>
                        <a:moveTo>
                          <a:pt x="178466" y="101335"/>
                        </a:moveTo>
                        <a:cubicBezTo>
                          <a:pt x="178387" y="100985"/>
                          <a:pt x="178195" y="100647"/>
                          <a:pt x="177851" y="100382"/>
                        </a:cubicBezTo>
                        <a:cubicBezTo>
                          <a:pt x="175181" y="98345"/>
                          <a:pt x="172356" y="96572"/>
                          <a:pt x="169376" y="95060"/>
                        </a:cubicBezTo>
                        <a:cubicBezTo>
                          <a:pt x="171754" y="91464"/>
                          <a:pt x="174083" y="87891"/>
                          <a:pt x="176551" y="84348"/>
                        </a:cubicBezTo>
                        <a:cubicBezTo>
                          <a:pt x="179181" y="87309"/>
                          <a:pt x="182112" y="89939"/>
                          <a:pt x="185364" y="92251"/>
                        </a:cubicBezTo>
                        <a:cubicBezTo>
                          <a:pt x="183061" y="95278"/>
                          <a:pt x="180765" y="98305"/>
                          <a:pt x="178466" y="101335"/>
                        </a:cubicBezTo>
                        <a:close/>
                        <a:moveTo>
                          <a:pt x="188053" y="95430"/>
                        </a:moveTo>
                        <a:cubicBezTo>
                          <a:pt x="198699" y="103052"/>
                          <a:pt x="208682" y="112801"/>
                          <a:pt x="215775" y="123771"/>
                        </a:cubicBezTo>
                        <a:cubicBezTo>
                          <a:pt x="209324" y="123218"/>
                          <a:pt x="203026" y="124631"/>
                          <a:pt x="198629" y="129322"/>
                        </a:cubicBezTo>
                        <a:cubicBezTo>
                          <a:pt x="197127" y="124515"/>
                          <a:pt x="193581" y="120297"/>
                          <a:pt x="190600" y="116347"/>
                        </a:cubicBezTo>
                        <a:cubicBezTo>
                          <a:pt x="187501" y="112242"/>
                          <a:pt x="184183" y="108279"/>
                          <a:pt x="181238" y="104058"/>
                        </a:cubicBezTo>
                        <a:cubicBezTo>
                          <a:pt x="183511" y="101183"/>
                          <a:pt x="185780" y="98308"/>
                          <a:pt x="188053" y="95430"/>
                        </a:cubicBezTo>
                        <a:close/>
                        <a:moveTo>
                          <a:pt x="203032" y="250025"/>
                        </a:moveTo>
                        <a:cubicBezTo>
                          <a:pt x="203079" y="248890"/>
                          <a:pt x="203118" y="247752"/>
                          <a:pt x="203158" y="246617"/>
                        </a:cubicBezTo>
                        <a:cubicBezTo>
                          <a:pt x="212259" y="256294"/>
                          <a:pt x="221836" y="265530"/>
                          <a:pt x="232445" y="273641"/>
                        </a:cubicBezTo>
                        <a:cubicBezTo>
                          <a:pt x="222150" y="274783"/>
                          <a:pt x="211706" y="275527"/>
                          <a:pt x="201424" y="275054"/>
                        </a:cubicBezTo>
                        <a:cubicBezTo>
                          <a:pt x="202744" y="266850"/>
                          <a:pt x="202691" y="258265"/>
                          <a:pt x="203032" y="250025"/>
                        </a:cubicBezTo>
                        <a:close/>
                        <a:moveTo>
                          <a:pt x="240761" y="272685"/>
                        </a:moveTo>
                        <a:cubicBezTo>
                          <a:pt x="226927" y="264544"/>
                          <a:pt x="216404" y="251814"/>
                          <a:pt x="203310" y="242628"/>
                        </a:cubicBezTo>
                        <a:cubicBezTo>
                          <a:pt x="203846" y="226610"/>
                          <a:pt x="203863" y="210576"/>
                          <a:pt x="203383" y="194554"/>
                        </a:cubicBezTo>
                        <a:cubicBezTo>
                          <a:pt x="207475" y="203218"/>
                          <a:pt x="213138" y="211092"/>
                          <a:pt x="219067" y="218740"/>
                        </a:cubicBezTo>
                        <a:cubicBezTo>
                          <a:pt x="228184" y="230064"/>
                          <a:pt x="236887" y="242155"/>
                          <a:pt x="246746" y="252741"/>
                        </a:cubicBezTo>
                        <a:cubicBezTo>
                          <a:pt x="247573" y="259010"/>
                          <a:pt x="247864" y="265325"/>
                          <a:pt x="248529" y="271623"/>
                        </a:cubicBezTo>
                        <a:cubicBezTo>
                          <a:pt x="245942" y="272010"/>
                          <a:pt x="243355" y="272361"/>
                          <a:pt x="240761" y="272685"/>
                        </a:cubicBezTo>
                        <a:close/>
                        <a:moveTo>
                          <a:pt x="223807" y="216500"/>
                        </a:moveTo>
                        <a:cubicBezTo>
                          <a:pt x="216288" y="207009"/>
                          <a:pt x="209331" y="196986"/>
                          <a:pt x="203098" y="186579"/>
                        </a:cubicBezTo>
                        <a:cubicBezTo>
                          <a:pt x="202526" y="172175"/>
                          <a:pt x="201504" y="157798"/>
                          <a:pt x="199794" y="143484"/>
                        </a:cubicBezTo>
                        <a:cubicBezTo>
                          <a:pt x="208745" y="162575"/>
                          <a:pt x="222319" y="178811"/>
                          <a:pt x="234076" y="196155"/>
                        </a:cubicBezTo>
                        <a:cubicBezTo>
                          <a:pt x="235319" y="198028"/>
                          <a:pt x="236487" y="200787"/>
                          <a:pt x="238369" y="202275"/>
                        </a:cubicBezTo>
                        <a:cubicBezTo>
                          <a:pt x="240437" y="215746"/>
                          <a:pt x="242958" y="229147"/>
                          <a:pt x="245174" y="242595"/>
                        </a:cubicBezTo>
                        <a:cubicBezTo>
                          <a:pt x="238495" y="233583"/>
                          <a:pt x="230741" y="225254"/>
                          <a:pt x="223807" y="216500"/>
                        </a:cubicBezTo>
                        <a:close/>
                        <a:moveTo>
                          <a:pt x="233368" y="185384"/>
                        </a:moveTo>
                        <a:cubicBezTo>
                          <a:pt x="224518" y="173118"/>
                          <a:pt x="215097" y="161212"/>
                          <a:pt x="207551" y="148069"/>
                        </a:cubicBezTo>
                        <a:cubicBezTo>
                          <a:pt x="204362" y="142558"/>
                          <a:pt x="201894" y="136748"/>
                          <a:pt x="199089" y="131078"/>
                        </a:cubicBezTo>
                        <a:cubicBezTo>
                          <a:pt x="204422" y="129090"/>
                          <a:pt x="210059" y="126278"/>
                          <a:pt x="215884" y="127691"/>
                        </a:cubicBezTo>
                        <a:cubicBezTo>
                          <a:pt x="217525" y="128091"/>
                          <a:pt x="218951" y="129236"/>
                          <a:pt x="220628" y="129120"/>
                        </a:cubicBezTo>
                        <a:cubicBezTo>
                          <a:pt x="219622" y="132206"/>
                          <a:pt x="220853" y="135713"/>
                          <a:pt x="221819" y="138647"/>
                        </a:cubicBezTo>
                        <a:cubicBezTo>
                          <a:pt x="223155" y="142723"/>
                          <a:pt x="224502" y="146789"/>
                          <a:pt x="225928" y="150831"/>
                        </a:cubicBezTo>
                        <a:cubicBezTo>
                          <a:pt x="230387" y="163432"/>
                          <a:pt x="233841" y="176191"/>
                          <a:pt x="236183" y="189357"/>
                        </a:cubicBezTo>
                        <a:cubicBezTo>
                          <a:pt x="235257" y="188027"/>
                          <a:pt x="234314" y="186704"/>
                          <a:pt x="233368" y="185384"/>
                        </a:cubicBezTo>
                        <a:close/>
                        <a:moveTo>
                          <a:pt x="226063" y="98060"/>
                        </a:moveTo>
                        <a:cubicBezTo>
                          <a:pt x="225815" y="93770"/>
                          <a:pt x="223241" y="90958"/>
                          <a:pt x="219689" y="91216"/>
                        </a:cubicBezTo>
                        <a:cubicBezTo>
                          <a:pt x="221336" y="89059"/>
                          <a:pt x="224168" y="87851"/>
                          <a:pt x="225481" y="85387"/>
                        </a:cubicBezTo>
                        <a:cubicBezTo>
                          <a:pt x="227056" y="88510"/>
                          <a:pt x="228518" y="91527"/>
                          <a:pt x="230063" y="94686"/>
                        </a:cubicBezTo>
                        <a:cubicBezTo>
                          <a:pt x="229395" y="97223"/>
                          <a:pt x="228121" y="99562"/>
                          <a:pt x="225967" y="101018"/>
                        </a:cubicBezTo>
                        <a:cubicBezTo>
                          <a:pt x="226083" y="100022"/>
                          <a:pt x="226120" y="99013"/>
                          <a:pt x="226063" y="98060"/>
                        </a:cubicBezTo>
                        <a:close/>
                        <a:moveTo>
                          <a:pt x="190792" y="83504"/>
                        </a:moveTo>
                        <a:cubicBezTo>
                          <a:pt x="192916" y="86310"/>
                          <a:pt x="194944" y="89191"/>
                          <a:pt x="197124" y="91953"/>
                        </a:cubicBezTo>
                        <a:cubicBezTo>
                          <a:pt x="198857" y="94150"/>
                          <a:pt x="200746" y="97299"/>
                          <a:pt x="203330" y="98543"/>
                        </a:cubicBezTo>
                        <a:cubicBezTo>
                          <a:pt x="204759" y="99231"/>
                          <a:pt x="206261" y="98067"/>
                          <a:pt x="205986" y="96641"/>
                        </a:cubicBezTo>
                        <a:cubicBezTo>
                          <a:pt x="212024" y="90432"/>
                          <a:pt x="216126" y="82575"/>
                          <a:pt x="221938" y="76200"/>
                        </a:cubicBezTo>
                        <a:cubicBezTo>
                          <a:pt x="222411" y="78301"/>
                          <a:pt x="223169" y="80349"/>
                          <a:pt x="224055" y="82353"/>
                        </a:cubicBezTo>
                        <a:cubicBezTo>
                          <a:pt x="223652" y="82406"/>
                          <a:pt x="223281" y="82648"/>
                          <a:pt x="223056" y="83164"/>
                        </a:cubicBezTo>
                        <a:cubicBezTo>
                          <a:pt x="221501" y="86879"/>
                          <a:pt x="216126" y="87964"/>
                          <a:pt x="215950" y="92473"/>
                        </a:cubicBezTo>
                        <a:cubicBezTo>
                          <a:pt x="210747" y="95255"/>
                          <a:pt x="206708" y="99261"/>
                          <a:pt x="200846" y="100455"/>
                        </a:cubicBezTo>
                        <a:cubicBezTo>
                          <a:pt x="196876" y="96912"/>
                          <a:pt x="192794" y="93349"/>
                          <a:pt x="188242" y="90627"/>
                        </a:cubicBezTo>
                        <a:cubicBezTo>
                          <a:pt x="188126" y="90418"/>
                          <a:pt x="187960" y="90223"/>
                          <a:pt x="187726" y="90064"/>
                        </a:cubicBezTo>
                        <a:cubicBezTo>
                          <a:pt x="184245" y="87683"/>
                          <a:pt x="181099" y="84864"/>
                          <a:pt x="178360" y="81668"/>
                        </a:cubicBezTo>
                        <a:cubicBezTo>
                          <a:pt x="179819" y="79465"/>
                          <a:pt x="181205" y="77216"/>
                          <a:pt x="182363" y="74864"/>
                        </a:cubicBezTo>
                        <a:cubicBezTo>
                          <a:pt x="185436" y="77365"/>
                          <a:pt x="188278" y="80186"/>
                          <a:pt x="190792" y="83504"/>
                        </a:cubicBezTo>
                        <a:close/>
                        <a:moveTo>
                          <a:pt x="122139" y="57334"/>
                        </a:moveTo>
                        <a:cubicBezTo>
                          <a:pt x="123889" y="54029"/>
                          <a:pt x="126105" y="51072"/>
                          <a:pt x="128332" y="48085"/>
                        </a:cubicBezTo>
                        <a:cubicBezTo>
                          <a:pt x="129691" y="46262"/>
                          <a:pt x="131647" y="44366"/>
                          <a:pt x="132871" y="42269"/>
                        </a:cubicBezTo>
                        <a:cubicBezTo>
                          <a:pt x="144197" y="57112"/>
                          <a:pt x="164030" y="61635"/>
                          <a:pt x="178668" y="72082"/>
                        </a:cubicBezTo>
                        <a:cubicBezTo>
                          <a:pt x="171910" y="81394"/>
                          <a:pt x="165515" y="91107"/>
                          <a:pt x="159041" y="100640"/>
                        </a:cubicBezTo>
                        <a:cubicBezTo>
                          <a:pt x="143453" y="93283"/>
                          <a:pt x="133138" y="78919"/>
                          <a:pt x="121636" y="66613"/>
                        </a:cubicBezTo>
                        <a:cubicBezTo>
                          <a:pt x="121041" y="65978"/>
                          <a:pt x="120065" y="65297"/>
                          <a:pt x="119717" y="64440"/>
                        </a:cubicBezTo>
                        <a:cubicBezTo>
                          <a:pt x="119612" y="64182"/>
                          <a:pt x="119612" y="63934"/>
                          <a:pt x="119684" y="63613"/>
                        </a:cubicBezTo>
                        <a:cubicBezTo>
                          <a:pt x="120088" y="61472"/>
                          <a:pt x="121140" y="59286"/>
                          <a:pt x="122139" y="57334"/>
                        </a:cubicBezTo>
                        <a:close/>
                        <a:moveTo>
                          <a:pt x="7609" y="183519"/>
                        </a:moveTo>
                        <a:cubicBezTo>
                          <a:pt x="10246" y="157791"/>
                          <a:pt x="14817" y="130483"/>
                          <a:pt x="30306" y="109086"/>
                        </a:cubicBezTo>
                        <a:cubicBezTo>
                          <a:pt x="50813" y="84990"/>
                          <a:pt x="84380" y="74014"/>
                          <a:pt x="114451" y="67596"/>
                        </a:cubicBezTo>
                        <a:cubicBezTo>
                          <a:pt x="127945" y="82320"/>
                          <a:pt x="140291" y="99337"/>
                          <a:pt x="159398" y="107052"/>
                        </a:cubicBezTo>
                        <a:cubicBezTo>
                          <a:pt x="160569" y="107511"/>
                          <a:pt x="162061" y="106744"/>
                          <a:pt x="162660" y="105725"/>
                        </a:cubicBezTo>
                        <a:cubicBezTo>
                          <a:pt x="164248" y="103016"/>
                          <a:pt x="165925" y="100356"/>
                          <a:pt x="167635" y="97719"/>
                        </a:cubicBezTo>
                        <a:cubicBezTo>
                          <a:pt x="170666" y="99248"/>
                          <a:pt x="173540" y="101044"/>
                          <a:pt x="176253" y="103112"/>
                        </a:cubicBezTo>
                        <a:cubicBezTo>
                          <a:pt x="176508" y="103307"/>
                          <a:pt x="176759" y="103393"/>
                          <a:pt x="176997" y="103409"/>
                        </a:cubicBezTo>
                        <a:cubicBezTo>
                          <a:pt x="176842" y="103916"/>
                          <a:pt x="176915" y="104571"/>
                          <a:pt x="177189" y="104958"/>
                        </a:cubicBezTo>
                        <a:cubicBezTo>
                          <a:pt x="180339" y="109433"/>
                          <a:pt x="183938" y="113575"/>
                          <a:pt x="187438" y="117773"/>
                        </a:cubicBezTo>
                        <a:cubicBezTo>
                          <a:pt x="190134" y="121008"/>
                          <a:pt x="192655" y="124370"/>
                          <a:pt x="195195" y="127714"/>
                        </a:cubicBezTo>
                        <a:cubicBezTo>
                          <a:pt x="194805" y="128392"/>
                          <a:pt x="195215" y="129299"/>
                          <a:pt x="195261" y="130043"/>
                        </a:cubicBezTo>
                        <a:cubicBezTo>
                          <a:pt x="195096" y="130248"/>
                          <a:pt x="194984" y="130509"/>
                          <a:pt x="194964" y="130834"/>
                        </a:cubicBezTo>
                        <a:cubicBezTo>
                          <a:pt x="194686" y="135554"/>
                          <a:pt x="195523" y="140348"/>
                          <a:pt x="195926" y="145049"/>
                        </a:cubicBezTo>
                        <a:cubicBezTo>
                          <a:pt x="196327" y="149673"/>
                          <a:pt x="196648" y="154308"/>
                          <a:pt x="196998" y="158936"/>
                        </a:cubicBezTo>
                        <a:cubicBezTo>
                          <a:pt x="200101" y="197509"/>
                          <a:pt x="198854" y="236227"/>
                          <a:pt x="196988" y="274812"/>
                        </a:cubicBezTo>
                        <a:cubicBezTo>
                          <a:pt x="181989" y="273701"/>
                          <a:pt x="167086" y="270803"/>
                          <a:pt x="152091" y="269509"/>
                        </a:cubicBezTo>
                        <a:cubicBezTo>
                          <a:pt x="151661" y="267604"/>
                          <a:pt x="149613" y="265957"/>
                          <a:pt x="148399" y="264534"/>
                        </a:cubicBezTo>
                        <a:cubicBezTo>
                          <a:pt x="146328" y="262139"/>
                          <a:pt x="144241" y="259754"/>
                          <a:pt x="142193" y="257339"/>
                        </a:cubicBezTo>
                        <a:cubicBezTo>
                          <a:pt x="136060" y="249449"/>
                          <a:pt x="129417" y="241936"/>
                          <a:pt x="123644" y="233769"/>
                        </a:cubicBezTo>
                        <a:cubicBezTo>
                          <a:pt x="118556" y="225793"/>
                          <a:pt x="114871" y="220222"/>
                          <a:pt x="106670" y="214952"/>
                        </a:cubicBezTo>
                        <a:cubicBezTo>
                          <a:pt x="106379" y="211839"/>
                          <a:pt x="105317" y="208812"/>
                          <a:pt x="104596" y="205782"/>
                        </a:cubicBezTo>
                        <a:cubicBezTo>
                          <a:pt x="103068" y="199434"/>
                          <a:pt x="102069" y="192980"/>
                          <a:pt x="101152" y="186519"/>
                        </a:cubicBezTo>
                        <a:cubicBezTo>
                          <a:pt x="99746" y="176790"/>
                          <a:pt x="96911" y="167808"/>
                          <a:pt x="92952" y="158807"/>
                        </a:cubicBezTo>
                        <a:cubicBezTo>
                          <a:pt x="92766" y="158383"/>
                          <a:pt x="92115" y="158691"/>
                          <a:pt x="92224" y="159115"/>
                        </a:cubicBezTo>
                        <a:cubicBezTo>
                          <a:pt x="94609" y="168559"/>
                          <a:pt x="96597" y="178077"/>
                          <a:pt x="97556" y="187779"/>
                        </a:cubicBezTo>
                        <a:cubicBezTo>
                          <a:pt x="98354" y="195709"/>
                          <a:pt x="99187" y="203447"/>
                          <a:pt x="101195" y="211270"/>
                        </a:cubicBezTo>
                        <a:cubicBezTo>
                          <a:pt x="86110" y="200893"/>
                          <a:pt x="85608" y="197872"/>
                          <a:pt x="66249" y="197998"/>
                        </a:cubicBezTo>
                        <a:cubicBezTo>
                          <a:pt x="61482" y="197770"/>
                          <a:pt x="56116" y="198140"/>
                          <a:pt x="52378" y="201415"/>
                        </a:cubicBezTo>
                        <a:cubicBezTo>
                          <a:pt x="52110" y="201650"/>
                          <a:pt x="52298" y="202100"/>
                          <a:pt x="52606" y="202163"/>
                        </a:cubicBezTo>
                        <a:cubicBezTo>
                          <a:pt x="50651" y="209682"/>
                          <a:pt x="60525" y="213136"/>
                          <a:pt x="66331" y="214783"/>
                        </a:cubicBezTo>
                        <a:cubicBezTo>
                          <a:pt x="59894" y="216017"/>
                          <a:pt x="53406" y="216960"/>
                          <a:pt x="46979" y="218204"/>
                        </a:cubicBezTo>
                        <a:cubicBezTo>
                          <a:pt x="31705" y="220960"/>
                          <a:pt x="30392" y="229514"/>
                          <a:pt x="46301" y="233203"/>
                        </a:cubicBezTo>
                        <a:cubicBezTo>
                          <a:pt x="42427" y="234520"/>
                          <a:pt x="38560" y="236614"/>
                          <a:pt x="37941" y="240259"/>
                        </a:cubicBezTo>
                        <a:cubicBezTo>
                          <a:pt x="36892" y="246445"/>
                          <a:pt x="46301" y="247219"/>
                          <a:pt x="50280" y="247044"/>
                        </a:cubicBezTo>
                        <a:cubicBezTo>
                          <a:pt x="54002" y="246882"/>
                          <a:pt x="57654" y="245979"/>
                          <a:pt x="61283" y="245198"/>
                        </a:cubicBezTo>
                        <a:cubicBezTo>
                          <a:pt x="65809" y="244097"/>
                          <a:pt x="70069" y="243101"/>
                          <a:pt x="73702" y="246836"/>
                        </a:cubicBezTo>
                        <a:cubicBezTo>
                          <a:pt x="68921" y="246918"/>
                          <a:pt x="63787" y="246697"/>
                          <a:pt x="59255" y="248440"/>
                        </a:cubicBezTo>
                        <a:cubicBezTo>
                          <a:pt x="58640" y="248787"/>
                          <a:pt x="58994" y="249347"/>
                          <a:pt x="59606" y="249380"/>
                        </a:cubicBezTo>
                        <a:cubicBezTo>
                          <a:pt x="57594" y="252407"/>
                          <a:pt x="58756" y="256290"/>
                          <a:pt x="61525" y="258808"/>
                        </a:cubicBezTo>
                        <a:cubicBezTo>
                          <a:pt x="65594" y="262510"/>
                          <a:pt x="71254" y="264008"/>
                          <a:pt x="76586" y="264398"/>
                        </a:cubicBezTo>
                        <a:cubicBezTo>
                          <a:pt x="79560" y="264617"/>
                          <a:pt x="82617" y="264627"/>
                          <a:pt x="85475" y="265566"/>
                        </a:cubicBezTo>
                        <a:cubicBezTo>
                          <a:pt x="87199" y="266132"/>
                          <a:pt x="88843" y="266923"/>
                          <a:pt x="90461" y="267756"/>
                        </a:cubicBezTo>
                        <a:cubicBezTo>
                          <a:pt x="63093" y="267422"/>
                          <a:pt x="35804" y="282027"/>
                          <a:pt x="19115" y="303461"/>
                        </a:cubicBezTo>
                        <a:cubicBezTo>
                          <a:pt x="6233" y="264613"/>
                          <a:pt x="4896" y="223702"/>
                          <a:pt x="7609" y="183519"/>
                        </a:cubicBezTo>
                        <a:close/>
                        <a:moveTo>
                          <a:pt x="101946" y="268239"/>
                        </a:moveTo>
                        <a:cubicBezTo>
                          <a:pt x="96114" y="265616"/>
                          <a:pt x="90742" y="261501"/>
                          <a:pt x="84370" y="260257"/>
                        </a:cubicBezTo>
                        <a:cubicBezTo>
                          <a:pt x="79018" y="259317"/>
                          <a:pt x="73394" y="259966"/>
                          <a:pt x="68316" y="257792"/>
                        </a:cubicBezTo>
                        <a:cubicBezTo>
                          <a:pt x="64300" y="256072"/>
                          <a:pt x="61730" y="253786"/>
                          <a:pt x="60903" y="249687"/>
                        </a:cubicBezTo>
                        <a:cubicBezTo>
                          <a:pt x="67955" y="250676"/>
                          <a:pt x="75141" y="250296"/>
                          <a:pt x="82210" y="251183"/>
                        </a:cubicBezTo>
                        <a:cubicBezTo>
                          <a:pt x="86282" y="251629"/>
                          <a:pt x="90325" y="252344"/>
                          <a:pt x="94301" y="253323"/>
                        </a:cubicBezTo>
                        <a:cubicBezTo>
                          <a:pt x="98036" y="254246"/>
                          <a:pt x="101559" y="255820"/>
                          <a:pt x="105278" y="256753"/>
                        </a:cubicBezTo>
                        <a:cubicBezTo>
                          <a:pt x="107147" y="257223"/>
                          <a:pt x="108093" y="254765"/>
                          <a:pt x="106555" y="253723"/>
                        </a:cubicBezTo>
                        <a:cubicBezTo>
                          <a:pt x="103289" y="251513"/>
                          <a:pt x="99141" y="250451"/>
                          <a:pt x="95357" y="249499"/>
                        </a:cubicBezTo>
                        <a:cubicBezTo>
                          <a:pt x="91989" y="248649"/>
                          <a:pt x="88555" y="248076"/>
                          <a:pt x="85105" y="247659"/>
                        </a:cubicBezTo>
                        <a:cubicBezTo>
                          <a:pt x="81810" y="245956"/>
                          <a:pt x="78184" y="244967"/>
                          <a:pt x="75223" y="242575"/>
                        </a:cubicBezTo>
                        <a:cubicBezTo>
                          <a:pt x="70956" y="239131"/>
                          <a:pt x="66096" y="239816"/>
                          <a:pt x="61065" y="240881"/>
                        </a:cubicBezTo>
                        <a:cubicBezTo>
                          <a:pt x="57945" y="241543"/>
                          <a:pt x="54845" y="242327"/>
                          <a:pt x="51673" y="242697"/>
                        </a:cubicBezTo>
                        <a:cubicBezTo>
                          <a:pt x="48861" y="243025"/>
                          <a:pt x="45206" y="243488"/>
                          <a:pt x="42599" y="242052"/>
                        </a:cubicBezTo>
                        <a:cubicBezTo>
                          <a:pt x="38887" y="240004"/>
                          <a:pt x="47128" y="235863"/>
                          <a:pt x="51005" y="233914"/>
                        </a:cubicBezTo>
                        <a:cubicBezTo>
                          <a:pt x="58107" y="234477"/>
                          <a:pt x="65173" y="233352"/>
                          <a:pt x="72170" y="232320"/>
                        </a:cubicBezTo>
                        <a:cubicBezTo>
                          <a:pt x="74883" y="231910"/>
                          <a:pt x="76580" y="231489"/>
                          <a:pt x="79289" y="232459"/>
                        </a:cubicBezTo>
                        <a:cubicBezTo>
                          <a:pt x="84403" y="234285"/>
                          <a:pt x="88383" y="238321"/>
                          <a:pt x="93501" y="240226"/>
                        </a:cubicBezTo>
                        <a:cubicBezTo>
                          <a:pt x="95218" y="240868"/>
                          <a:pt x="96418" y="238046"/>
                          <a:pt x="94758" y="237249"/>
                        </a:cubicBezTo>
                        <a:cubicBezTo>
                          <a:pt x="88165" y="234083"/>
                          <a:pt x="81836" y="226041"/>
                          <a:pt x="73748" y="227923"/>
                        </a:cubicBezTo>
                        <a:cubicBezTo>
                          <a:pt x="68720" y="229091"/>
                          <a:pt x="63344" y="229680"/>
                          <a:pt x="58190" y="229984"/>
                        </a:cubicBezTo>
                        <a:cubicBezTo>
                          <a:pt x="53155" y="230282"/>
                          <a:pt x="48087" y="230050"/>
                          <a:pt x="43343" y="228211"/>
                        </a:cubicBezTo>
                        <a:cubicBezTo>
                          <a:pt x="42480" y="227854"/>
                          <a:pt x="37233" y="226253"/>
                          <a:pt x="39638" y="224867"/>
                        </a:cubicBezTo>
                        <a:cubicBezTo>
                          <a:pt x="41795" y="223169"/>
                          <a:pt x="45130" y="222541"/>
                          <a:pt x="47730" y="221939"/>
                        </a:cubicBezTo>
                        <a:cubicBezTo>
                          <a:pt x="50876" y="221211"/>
                          <a:pt x="54081" y="220847"/>
                          <a:pt x="57250" y="220258"/>
                        </a:cubicBezTo>
                        <a:cubicBezTo>
                          <a:pt x="66834" y="218773"/>
                          <a:pt x="80162" y="214353"/>
                          <a:pt x="89160" y="219018"/>
                        </a:cubicBezTo>
                        <a:cubicBezTo>
                          <a:pt x="93616" y="221522"/>
                          <a:pt x="97097" y="225432"/>
                          <a:pt x="101589" y="227900"/>
                        </a:cubicBezTo>
                        <a:cubicBezTo>
                          <a:pt x="102935" y="228641"/>
                          <a:pt x="104067" y="226679"/>
                          <a:pt x="102787" y="225849"/>
                        </a:cubicBezTo>
                        <a:cubicBezTo>
                          <a:pt x="93858" y="219362"/>
                          <a:pt x="91390" y="213242"/>
                          <a:pt x="78737" y="213556"/>
                        </a:cubicBezTo>
                        <a:cubicBezTo>
                          <a:pt x="78558" y="213245"/>
                          <a:pt x="78264" y="212974"/>
                          <a:pt x="77850" y="212812"/>
                        </a:cubicBezTo>
                        <a:cubicBezTo>
                          <a:pt x="76037" y="212094"/>
                          <a:pt x="74046" y="212041"/>
                          <a:pt x="72130" y="211733"/>
                        </a:cubicBezTo>
                        <a:cubicBezTo>
                          <a:pt x="66953" y="210711"/>
                          <a:pt x="53261" y="209001"/>
                          <a:pt x="53906" y="201809"/>
                        </a:cubicBezTo>
                        <a:cubicBezTo>
                          <a:pt x="57932" y="200664"/>
                          <a:pt x="62117" y="201220"/>
                          <a:pt x="66249" y="201564"/>
                        </a:cubicBezTo>
                        <a:cubicBezTo>
                          <a:pt x="70731" y="201938"/>
                          <a:pt x="75455" y="201697"/>
                          <a:pt x="79822" y="202844"/>
                        </a:cubicBezTo>
                        <a:cubicBezTo>
                          <a:pt x="83616" y="203844"/>
                          <a:pt x="86851" y="205904"/>
                          <a:pt x="89974" y="208220"/>
                        </a:cubicBezTo>
                        <a:cubicBezTo>
                          <a:pt x="93567" y="210883"/>
                          <a:pt x="97126" y="213540"/>
                          <a:pt x="100851" y="216024"/>
                        </a:cubicBezTo>
                        <a:cubicBezTo>
                          <a:pt x="110121" y="221883"/>
                          <a:pt x="113707" y="225899"/>
                          <a:pt x="119350" y="235185"/>
                        </a:cubicBezTo>
                        <a:cubicBezTo>
                          <a:pt x="127535" y="246842"/>
                          <a:pt x="136278" y="258245"/>
                          <a:pt x="145686" y="268950"/>
                        </a:cubicBezTo>
                        <a:cubicBezTo>
                          <a:pt x="131124" y="267535"/>
                          <a:pt x="116532" y="268464"/>
                          <a:pt x="101946" y="268239"/>
                        </a:cubicBezTo>
                        <a:close/>
                        <a:moveTo>
                          <a:pt x="20206" y="306342"/>
                        </a:moveTo>
                        <a:cubicBezTo>
                          <a:pt x="38642" y="286325"/>
                          <a:pt x="64631" y="270403"/>
                          <a:pt x="92608" y="272047"/>
                        </a:cubicBezTo>
                        <a:cubicBezTo>
                          <a:pt x="93190" y="272086"/>
                          <a:pt x="93640" y="271914"/>
                          <a:pt x="93967" y="271627"/>
                        </a:cubicBezTo>
                        <a:cubicBezTo>
                          <a:pt x="95231" y="271699"/>
                          <a:pt x="96495" y="271769"/>
                          <a:pt x="97755" y="271845"/>
                        </a:cubicBezTo>
                        <a:cubicBezTo>
                          <a:pt x="99280" y="272669"/>
                          <a:pt x="100868" y="273400"/>
                          <a:pt x="102429" y="273790"/>
                        </a:cubicBezTo>
                        <a:cubicBezTo>
                          <a:pt x="86233" y="291899"/>
                          <a:pt x="75892" y="314966"/>
                          <a:pt x="71826" y="338857"/>
                        </a:cubicBezTo>
                        <a:cubicBezTo>
                          <a:pt x="70685" y="345298"/>
                          <a:pt x="69927" y="351663"/>
                          <a:pt x="70615" y="358249"/>
                        </a:cubicBezTo>
                        <a:cubicBezTo>
                          <a:pt x="47111" y="349056"/>
                          <a:pt x="28890" y="329833"/>
                          <a:pt x="20206" y="306342"/>
                        </a:cubicBezTo>
                        <a:close/>
                        <a:moveTo>
                          <a:pt x="95840" y="365686"/>
                        </a:moveTo>
                        <a:cubicBezTo>
                          <a:pt x="89524" y="364512"/>
                          <a:pt x="83173" y="362854"/>
                          <a:pt x="76977" y="360688"/>
                        </a:cubicBezTo>
                        <a:cubicBezTo>
                          <a:pt x="76967" y="357621"/>
                          <a:pt x="76117" y="354415"/>
                          <a:pt x="76156" y="351349"/>
                        </a:cubicBezTo>
                        <a:cubicBezTo>
                          <a:pt x="76206" y="347376"/>
                          <a:pt x="76679" y="343423"/>
                          <a:pt x="77360" y="339512"/>
                        </a:cubicBezTo>
                        <a:cubicBezTo>
                          <a:pt x="80983" y="314682"/>
                          <a:pt x="92436" y="291680"/>
                          <a:pt x="108238" y="272378"/>
                        </a:cubicBezTo>
                        <a:cubicBezTo>
                          <a:pt x="116608" y="272692"/>
                          <a:pt x="124964" y="272417"/>
                          <a:pt x="133330" y="272900"/>
                        </a:cubicBezTo>
                        <a:cubicBezTo>
                          <a:pt x="162551" y="274094"/>
                          <a:pt x="191232" y="282361"/>
                          <a:pt x="220582" y="280122"/>
                        </a:cubicBezTo>
                        <a:cubicBezTo>
                          <a:pt x="237536" y="279034"/>
                          <a:pt x="254351" y="276400"/>
                          <a:pt x="270987" y="273029"/>
                        </a:cubicBezTo>
                        <a:cubicBezTo>
                          <a:pt x="275698" y="272037"/>
                          <a:pt x="280654" y="271640"/>
                          <a:pt x="284991" y="269427"/>
                        </a:cubicBezTo>
                        <a:cubicBezTo>
                          <a:pt x="286317" y="269949"/>
                          <a:pt x="287369" y="270816"/>
                          <a:pt x="288524" y="271736"/>
                        </a:cubicBezTo>
                        <a:cubicBezTo>
                          <a:pt x="286588" y="280049"/>
                          <a:pt x="292689" y="287833"/>
                          <a:pt x="299196" y="292276"/>
                        </a:cubicBezTo>
                        <a:cubicBezTo>
                          <a:pt x="298895" y="292676"/>
                          <a:pt x="298726" y="293186"/>
                          <a:pt x="298779" y="293814"/>
                        </a:cubicBezTo>
                        <a:cubicBezTo>
                          <a:pt x="299480" y="301853"/>
                          <a:pt x="295864" y="308555"/>
                          <a:pt x="290085" y="313914"/>
                        </a:cubicBezTo>
                        <a:cubicBezTo>
                          <a:pt x="235644" y="342979"/>
                          <a:pt x="158148" y="376881"/>
                          <a:pt x="95840" y="365686"/>
                        </a:cubicBezTo>
                        <a:close/>
                        <a:moveTo>
                          <a:pt x="297489" y="263601"/>
                        </a:moveTo>
                        <a:cubicBezTo>
                          <a:pt x="298408" y="263413"/>
                          <a:pt x="298696" y="262639"/>
                          <a:pt x="298537" y="261927"/>
                        </a:cubicBezTo>
                        <a:cubicBezTo>
                          <a:pt x="308888" y="259344"/>
                          <a:pt x="320361" y="265513"/>
                          <a:pt x="324880" y="275133"/>
                        </a:cubicBezTo>
                        <a:cubicBezTo>
                          <a:pt x="325584" y="276715"/>
                          <a:pt x="326048" y="278435"/>
                          <a:pt x="326124" y="280168"/>
                        </a:cubicBezTo>
                        <a:cubicBezTo>
                          <a:pt x="326200" y="281902"/>
                          <a:pt x="325929" y="283559"/>
                          <a:pt x="326666" y="285190"/>
                        </a:cubicBezTo>
                        <a:cubicBezTo>
                          <a:pt x="327086" y="286123"/>
                          <a:pt x="328290" y="286004"/>
                          <a:pt x="328936" y="285481"/>
                        </a:cubicBezTo>
                        <a:cubicBezTo>
                          <a:pt x="332207" y="282848"/>
                          <a:pt x="330203" y="276652"/>
                          <a:pt x="328750" y="273549"/>
                        </a:cubicBezTo>
                        <a:cubicBezTo>
                          <a:pt x="325743" y="267336"/>
                          <a:pt x="320311" y="262933"/>
                          <a:pt x="313917" y="260313"/>
                        </a:cubicBezTo>
                        <a:cubicBezTo>
                          <a:pt x="319104" y="260372"/>
                          <a:pt x="324324" y="259757"/>
                          <a:pt x="329505" y="260171"/>
                        </a:cubicBezTo>
                        <a:cubicBezTo>
                          <a:pt x="333789" y="260511"/>
                          <a:pt x="335886" y="262887"/>
                          <a:pt x="338208" y="265781"/>
                        </a:cubicBezTo>
                        <a:cubicBezTo>
                          <a:pt x="337484" y="265758"/>
                          <a:pt x="335102" y="265963"/>
                          <a:pt x="335247" y="266582"/>
                        </a:cubicBezTo>
                        <a:cubicBezTo>
                          <a:pt x="336617" y="268176"/>
                          <a:pt x="339991" y="268517"/>
                          <a:pt x="341936" y="269053"/>
                        </a:cubicBezTo>
                        <a:cubicBezTo>
                          <a:pt x="344517" y="269764"/>
                          <a:pt x="347573" y="270598"/>
                          <a:pt x="349436" y="272649"/>
                        </a:cubicBezTo>
                        <a:cubicBezTo>
                          <a:pt x="351957" y="275424"/>
                          <a:pt x="351288" y="279940"/>
                          <a:pt x="352175" y="283370"/>
                        </a:cubicBezTo>
                        <a:cubicBezTo>
                          <a:pt x="352906" y="285971"/>
                          <a:pt x="353961" y="288462"/>
                          <a:pt x="354296" y="291178"/>
                        </a:cubicBezTo>
                        <a:cubicBezTo>
                          <a:pt x="354236" y="291201"/>
                          <a:pt x="354180" y="291231"/>
                          <a:pt x="354124" y="291260"/>
                        </a:cubicBezTo>
                        <a:cubicBezTo>
                          <a:pt x="352436" y="288419"/>
                          <a:pt x="343971" y="296540"/>
                          <a:pt x="342049" y="297834"/>
                        </a:cubicBezTo>
                        <a:cubicBezTo>
                          <a:pt x="338483" y="300728"/>
                          <a:pt x="334983" y="303821"/>
                          <a:pt x="331152" y="306365"/>
                        </a:cubicBezTo>
                        <a:cubicBezTo>
                          <a:pt x="327986" y="308459"/>
                          <a:pt x="324562" y="309944"/>
                          <a:pt x="320900" y="310930"/>
                        </a:cubicBezTo>
                        <a:cubicBezTo>
                          <a:pt x="322640" y="309157"/>
                          <a:pt x="324969" y="306021"/>
                          <a:pt x="324503" y="303560"/>
                        </a:cubicBezTo>
                        <a:cubicBezTo>
                          <a:pt x="324853" y="303464"/>
                          <a:pt x="325204" y="303365"/>
                          <a:pt x="325551" y="303262"/>
                        </a:cubicBezTo>
                        <a:cubicBezTo>
                          <a:pt x="331774" y="301906"/>
                          <a:pt x="331784" y="291188"/>
                          <a:pt x="327219" y="287770"/>
                        </a:cubicBezTo>
                        <a:cubicBezTo>
                          <a:pt x="325885" y="286731"/>
                          <a:pt x="324271" y="287979"/>
                          <a:pt x="324929" y="289537"/>
                        </a:cubicBezTo>
                        <a:cubicBezTo>
                          <a:pt x="326620" y="292894"/>
                          <a:pt x="326537" y="296537"/>
                          <a:pt x="325532" y="300116"/>
                        </a:cubicBezTo>
                        <a:cubicBezTo>
                          <a:pt x="320497" y="300702"/>
                          <a:pt x="316358" y="303196"/>
                          <a:pt x="311293" y="300490"/>
                        </a:cubicBezTo>
                        <a:cubicBezTo>
                          <a:pt x="319739" y="293596"/>
                          <a:pt x="311158" y="286543"/>
                          <a:pt x="311125" y="290367"/>
                        </a:cubicBezTo>
                        <a:cubicBezTo>
                          <a:pt x="311538" y="292276"/>
                          <a:pt x="311786" y="294228"/>
                          <a:pt x="310493" y="295865"/>
                        </a:cubicBezTo>
                        <a:cubicBezTo>
                          <a:pt x="310466" y="295078"/>
                          <a:pt x="310119" y="294340"/>
                          <a:pt x="309312" y="293923"/>
                        </a:cubicBezTo>
                        <a:cubicBezTo>
                          <a:pt x="309219" y="293659"/>
                          <a:pt x="309034" y="293411"/>
                          <a:pt x="308746" y="293229"/>
                        </a:cubicBezTo>
                        <a:cubicBezTo>
                          <a:pt x="306510" y="291786"/>
                          <a:pt x="304026" y="290774"/>
                          <a:pt x="301799" y="289305"/>
                        </a:cubicBezTo>
                        <a:cubicBezTo>
                          <a:pt x="297002" y="285957"/>
                          <a:pt x="291948" y="281309"/>
                          <a:pt x="291240" y="275190"/>
                        </a:cubicBezTo>
                        <a:cubicBezTo>
                          <a:pt x="290982" y="271964"/>
                          <a:pt x="292530" y="269430"/>
                          <a:pt x="293767" y="266602"/>
                        </a:cubicBezTo>
                        <a:cubicBezTo>
                          <a:pt x="294611" y="266082"/>
                          <a:pt x="295752" y="265034"/>
                          <a:pt x="295845" y="263909"/>
                        </a:cubicBezTo>
                        <a:cubicBezTo>
                          <a:pt x="296397" y="263813"/>
                          <a:pt x="296943" y="263714"/>
                          <a:pt x="297489" y="263601"/>
                        </a:cubicBezTo>
                        <a:close/>
                        <a:moveTo>
                          <a:pt x="249068" y="363490"/>
                        </a:moveTo>
                        <a:cubicBezTo>
                          <a:pt x="249068" y="366722"/>
                          <a:pt x="249025" y="369957"/>
                          <a:pt x="248988" y="373192"/>
                        </a:cubicBezTo>
                        <a:cubicBezTo>
                          <a:pt x="245439" y="377847"/>
                          <a:pt x="241601" y="382220"/>
                          <a:pt x="237582" y="386474"/>
                        </a:cubicBezTo>
                        <a:cubicBezTo>
                          <a:pt x="235352" y="388863"/>
                          <a:pt x="233292" y="391506"/>
                          <a:pt x="230784" y="393616"/>
                        </a:cubicBezTo>
                        <a:cubicBezTo>
                          <a:pt x="228048" y="395922"/>
                          <a:pt x="225610" y="396210"/>
                          <a:pt x="222408" y="394668"/>
                        </a:cubicBezTo>
                        <a:cubicBezTo>
                          <a:pt x="215606" y="391390"/>
                          <a:pt x="209946" y="386071"/>
                          <a:pt x="203968" y="381562"/>
                        </a:cubicBezTo>
                        <a:cubicBezTo>
                          <a:pt x="201719" y="379871"/>
                          <a:pt x="198672" y="378363"/>
                          <a:pt x="196876" y="376160"/>
                        </a:cubicBezTo>
                        <a:cubicBezTo>
                          <a:pt x="196466" y="374420"/>
                          <a:pt x="196681" y="372547"/>
                          <a:pt x="196611" y="370761"/>
                        </a:cubicBezTo>
                        <a:cubicBezTo>
                          <a:pt x="196879" y="367582"/>
                          <a:pt x="197015" y="364340"/>
                          <a:pt x="196485" y="361157"/>
                        </a:cubicBezTo>
                        <a:cubicBezTo>
                          <a:pt x="204230" y="358703"/>
                          <a:pt x="211868" y="356033"/>
                          <a:pt x="219470" y="353205"/>
                        </a:cubicBezTo>
                        <a:cubicBezTo>
                          <a:pt x="219811" y="353873"/>
                          <a:pt x="220403" y="354439"/>
                          <a:pt x="221286" y="354753"/>
                        </a:cubicBezTo>
                        <a:cubicBezTo>
                          <a:pt x="230466" y="358001"/>
                          <a:pt x="239799" y="360529"/>
                          <a:pt x="249230" y="362590"/>
                        </a:cubicBezTo>
                        <a:cubicBezTo>
                          <a:pt x="249134" y="362858"/>
                          <a:pt x="249068" y="363152"/>
                          <a:pt x="249068" y="363490"/>
                        </a:cubicBezTo>
                        <a:close/>
                        <a:moveTo>
                          <a:pt x="324926" y="367181"/>
                        </a:moveTo>
                        <a:cubicBezTo>
                          <a:pt x="292196" y="363509"/>
                          <a:pt x="258972" y="360370"/>
                          <a:pt x="227502" y="350145"/>
                        </a:cubicBezTo>
                        <a:cubicBezTo>
                          <a:pt x="250437" y="341117"/>
                          <a:pt x="272952" y="330829"/>
                          <a:pt x="294442" y="318757"/>
                        </a:cubicBezTo>
                        <a:cubicBezTo>
                          <a:pt x="294915" y="318469"/>
                          <a:pt x="295266" y="318119"/>
                          <a:pt x="295510" y="317735"/>
                        </a:cubicBezTo>
                        <a:cubicBezTo>
                          <a:pt x="299513" y="317814"/>
                          <a:pt x="303506" y="317841"/>
                          <a:pt x="307466" y="317153"/>
                        </a:cubicBezTo>
                        <a:cubicBezTo>
                          <a:pt x="312775" y="320788"/>
                          <a:pt x="319117" y="323220"/>
                          <a:pt x="324830" y="326177"/>
                        </a:cubicBezTo>
                        <a:cubicBezTo>
                          <a:pt x="342277" y="335367"/>
                          <a:pt x="360379" y="347078"/>
                          <a:pt x="368752" y="365653"/>
                        </a:cubicBezTo>
                        <a:cubicBezTo>
                          <a:pt x="354501" y="368994"/>
                          <a:pt x="338959" y="368448"/>
                          <a:pt x="324926" y="367181"/>
                        </a:cubicBezTo>
                        <a:close/>
                        <a:moveTo>
                          <a:pt x="393229" y="354068"/>
                        </a:moveTo>
                        <a:cubicBezTo>
                          <a:pt x="387668" y="358627"/>
                          <a:pt x="381396" y="361806"/>
                          <a:pt x="374726" y="363982"/>
                        </a:cubicBezTo>
                        <a:cubicBezTo>
                          <a:pt x="366734" y="340617"/>
                          <a:pt x="334850" y="324107"/>
                          <a:pt x="312898" y="315879"/>
                        </a:cubicBezTo>
                        <a:cubicBezTo>
                          <a:pt x="328654" y="316389"/>
                          <a:pt x="338513" y="305680"/>
                          <a:pt x="349949" y="296844"/>
                        </a:cubicBezTo>
                        <a:cubicBezTo>
                          <a:pt x="353578" y="298479"/>
                          <a:pt x="357574" y="297708"/>
                          <a:pt x="361378" y="298799"/>
                        </a:cubicBezTo>
                        <a:cubicBezTo>
                          <a:pt x="376063" y="301942"/>
                          <a:pt x="387377" y="312455"/>
                          <a:pt x="396477" y="323858"/>
                        </a:cubicBezTo>
                        <a:cubicBezTo>
                          <a:pt x="400298" y="328427"/>
                          <a:pt x="403074" y="333369"/>
                          <a:pt x="405740" y="338566"/>
                        </a:cubicBezTo>
                        <a:cubicBezTo>
                          <a:pt x="402604" y="344451"/>
                          <a:pt x="398492" y="349754"/>
                          <a:pt x="393229" y="354068"/>
                        </a:cubicBezTo>
                        <a:close/>
                        <a:moveTo>
                          <a:pt x="409121" y="331011"/>
                        </a:moveTo>
                        <a:cubicBezTo>
                          <a:pt x="403795" y="321225"/>
                          <a:pt x="396047" y="313428"/>
                          <a:pt x="387820" y="306153"/>
                        </a:cubicBezTo>
                        <a:cubicBezTo>
                          <a:pt x="379619" y="299051"/>
                          <a:pt x="369056" y="294340"/>
                          <a:pt x="358179" y="293669"/>
                        </a:cubicBezTo>
                        <a:cubicBezTo>
                          <a:pt x="358497" y="289563"/>
                          <a:pt x="356446" y="285408"/>
                          <a:pt x="355543" y="281498"/>
                        </a:cubicBezTo>
                        <a:cubicBezTo>
                          <a:pt x="354650" y="277637"/>
                          <a:pt x="354805" y="273274"/>
                          <a:pt x="351808" y="270284"/>
                        </a:cubicBezTo>
                        <a:cubicBezTo>
                          <a:pt x="349363" y="267839"/>
                          <a:pt x="345946" y="266929"/>
                          <a:pt x="342638" y="266334"/>
                        </a:cubicBezTo>
                        <a:cubicBezTo>
                          <a:pt x="342621" y="266099"/>
                          <a:pt x="342552" y="265857"/>
                          <a:pt x="342403" y="265622"/>
                        </a:cubicBezTo>
                        <a:cubicBezTo>
                          <a:pt x="340296" y="262318"/>
                          <a:pt x="337719" y="259390"/>
                          <a:pt x="334225" y="257944"/>
                        </a:cubicBezTo>
                        <a:cubicBezTo>
                          <a:pt x="340984" y="228565"/>
                          <a:pt x="315187" y="188173"/>
                          <a:pt x="308865" y="158794"/>
                        </a:cubicBezTo>
                        <a:cubicBezTo>
                          <a:pt x="308617" y="157752"/>
                          <a:pt x="307095" y="158205"/>
                          <a:pt x="307277" y="159230"/>
                        </a:cubicBezTo>
                        <a:cubicBezTo>
                          <a:pt x="312537" y="189053"/>
                          <a:pt x="327907" y="216464"/>
                          <a:pt x="330199" y="246895"/>
                        </a:cubicBezTo>
                        <a:cubicBezTo>
                          <a:pt x="330537" y="250180"/>
                          <a:pt x="330295" y="253769"/>
                          <a:pt x="330897" y="257081"/>
                        </a:cubicBezTo>
                        <a:cubicBezTo>
                          <a:pt x="327262" y="256624"/>
                          <a:pt x="323378" y="256886"/>
                          <a:pt x="319746" y="257187"/>
                        </a:cubicBezTo>
                        <a:cubicBezTo>
                          <a:pt x="316451" y="257461"/>
                          <a:pt x="313222" y="257852"/>
                          <a:pt x="310195" y="259112"/>
                        </a:cubicBezTo>
                        <a:cubicBezTo>
                          <a:pt x="305749" y="258024"/>
                          <a:pt x="301098" y="258159"/>
                          <a:pt x="297499" y="260717"/>
                        </a:cubicBezTo>
                        <a:cubicBezTo>
                          <a:pt x="289976" y="261815"/>
                          <a:pt x="280875" y="261553"/>
                          <a:pt x="275017" y="266889"/>
                        </a:cubicBezTo>
                        <a:cubicBezTo>
                          <a:pt x="268162" y="268137"/>
                          <a:pt x="261291" y="269506"/>
                          <a:pt x="254420" y="270674"/>
                        </a:cubicBezTo>
                        <a:cubicBezTo>
                          <a:pt x="253352" y="253114"/>
                          <a:pt x="249700" y="235687"/>
                          <a:pt x="246507" y="218429"/>
                        </a:cubicBezTo>
                        <a:cubicBezTo>
                          <a:pt x="242647" y="197552"/>
                          <a:pt x="240060" y="176191"/>
                          <a:pt x="232302" y="156276"/>
                        </a:cubicBezTo>
                        <a:cubicBezTo>
                          <a:pt x="230321" y="151185"/>
                          <a:pt x="228230" y="146134"/>
                          <a:pt x="226249" y="141046"/>
                        </a:cubicBezTo>
                        <a:cubicBezTo>
                          <a:pt x="224747" y="137354"/>
                          <a:pt x="222335" y="132782"/>
                          <a:pt x="222537" y="128716"/>
                        </a:cubicBezTo>
                        <a:cubicBezTo>
                          <a:pt x="223374" y="122993"/>
                          <a:pt x="216854" y="116414"/>
                          <a:pt x="219460" y="111336"/>
                        </a:cubicBezTo>
                        <a:cubicBezTo>
                          <a:pt x="220820" y="108970"/>
                          <a:pt x="223208" y="107468"/>
                          <a:pt x="224641" y="105212"/>
                        </a:cubicBezTo>
                        <a:cubicBezTo>
                          <a:pt x="227922" y="104018"/>
                          <a:pt x="230582" y="101620"/>
                          <a:pt x="232051" y="98520"/>
                        </a:cubicBezTo>
                        <a:cubicBezTo>
                          <a:pt x="236335" y="106125"/>
                          <a:pt x="239233" y="111607"/>
                          <a:pt x="244049" y="100419"/>
                        </a:cubicBezTo>
                        <a:cubicBezTo>
                          <a:pt x="246603" y="94732"/>
                          <a:pt x="248912" y="88804"/>
                          <a:pt x="250689" y="82823"/>
                        </a:cubicBezTo>
                        <a:cubicBezTo>
                          <a:pt x="251665" y="79538"/>
                          <a:pt x="250950" y="76299"/>
                          <a:pt x="249739" y="73196"/>
                        </a:cubicBezTo>
                        <a:cubicBezTo>
                          <a:pt x="253435" y="74387"/>
                          <a:pt x="257123" y="76250"/>
                          <a:pt x="260921" y="76763"/>
                        </a:cubicBezTo>
                        <a:cubicBezTo>
                          <a:pt x="278619" y="79723"/>
                          <a:pt x="311419" y="84762"/>
                          <a:pt x="325049" y="100399"/>
                        </a:cubicBezTo>
                        <a:cubicBezTo>
                          <a:pt x="333765" y="109715"/>
                          <a:pt x="340590" y="120850"/>
                          <a:pt x="347001" y="131819"/>
                        </a:cubicBezTo>
                        <a:cubicBezTo>
                          <a:pt x="370284" y="172741"/>
                          <a:pt x="389315" y="216127"/>
                          <a:pt x="405353" y="260366"/>
                        </a:cubicBezTo>
                        <a:cubicBezTo>
                          <a:pt x="413845" y="282815"/>
                          <a:pt x="417695" y="307761"/>
                          <a:pt x="409121" y="33101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76" name="Forma Livre: Forma 275">
                    <a:extLst>
                      <a:ext uri="{FF2B5EF4-FFF2-40B4-BE49-F238E27FC236}">
                        <a16:creationId xmlns:a16="http://schemas.microsoft.com/office/drawing/2014/main" id="{93341C32-B820-BA44-E1A8-2CB29BA763AB}"/>
                      </a:ext>
                    </a:extLst>
                  </p:cNvPr>
                  <p:cNvSpPr/>
                  <p:nvPr/>
                </p:nvSpPr>
                <p:spPr>
                  <a:xfrm>
                    <a:off x="1880217" y="4997621"/>
                    <a:ext cx="26445" cy="26297"/>
                  </a:xfrm>
                  <a:custGeom>
                    <a:avLst/>
                    <a:gdLst>
                      <a:gd name="connsiteX0" fmla="*/ 9846 w 26445"/>
                      <a:gd name="connsiteY0" fmla="*/ 24279 h 26297"/>
                      <a:gd name="connsiteX1" fmla="*/ 25186 w 26445"/>
                      <a:gd name="connsiteY1" fmla="*/ 22794 h 26297"/>
                      <a:gd name="connsiteX2" fmla="*/ 10134 w 26445"/>
                      <a:gd name="connsiteY2" fmla="*/ 312 h 26297"/>
                      <a:gd name="connsiteX3" fmla="*/ 9684 w 26445"/>
                      <a:gd name="connsiteY3" fmla="*/ 1 h 26297"/>
                      <a:gd name="connsiteX4" fmla="*/ 9846 w 26445"/>
                      <a:gd name="connsiteY4" fmla="*/ 24279 h 26297"/>
                      <a:gd name="connsiteX5" fmla="*/ 5264 w 26445"/>
                      <a:gd name="connsiteY5" fmla="*/ 3967 h 26297"/>
                      <a:gd name="connsiteX6" fmla="*/ 17627 w 26445"/>
                      <a:gd name="connsiteY6" fmla="*/ 9135 h 26297"/>
                      <a:gd name="connsiteX7" fmla="*/ 22275 w 26445"/>
                      <a:gd name="connsiteY7" fmla="*/ 18923 h 26297"/>
                      <a:gd name="connsiteX8" fmla="*/ 13462 w 26445"/>
                      <a:gd name="connsiteY8" fmla="*/ 21636 h 26297"/>
                      <a:gd name="connsiteX9" fmla="*/ 5264 w 26445"/>
                      <a:gd name="connsiteY9" fmla="*/ 3967 h 262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6445" h="26297">
                        <a:moveTo>
                          <a:pt x="9846" y="24279"/>
                        </a:moveTo>
                        <a:cubicBezTo>
                          <a:pt x="14302" y="26727"/>
                          <a:pt x="21907" y="27700"/>
                          <a:pt x="25186" y="22794"/>
                        </a:cubicBezTo>
                        <a:cubicBezTo>
                          <a:pt x="30270" y="14272"/>
                          <a:pt x="18890" y="1175"/>
                          <a:pt x="10134" y="312"/>
                        </a:cubicBezTo>
                        <a:cubicBezTo>
                          <a:pt x="10081" y="130"/>
                          <a:pt x="9935" y="-12"/>
                          <a:pt x="9684" y="1"/>
                        </a:cubicBezTo>
                        <a:cubicBezTo>
                          <a:pt x="-5901" y="1268"/>
                          <a:pt x="-293" y="19178"/>
                          <a:pt x="9846" y="24279"/>
                        </a:cubicBezTo>
                        <a:close/>
                        <a:moveTo>
                          <a:pt x="5264" y="3967"/>
                        </a:moveTo>
                        <a:cubicBezTo>
                          <a:pt x="9823" y="5350"/>
                          <a:pt x="14021" y="5559"/>
                          <a:pt x="17627" y="9135"/>
                        </a:cubicBezTo>
                        <a:cubicBezTo>
                          <a:pt x="20085" y="11500"/>
                          <a:pt x="22791" y="15281"/>
                          <a:pt x="22275" y="18923"/>
                        </a:cubicBezTo>
                        <a:cubicBezTo>
                          <a:pt x="21709" y="22910"/>
                          <a:pt x="16317" y="22622"/>
                          <a:pt x="13462" y="21636"/>
                        </a:cubicBezTo>
                        <a:cubicBezTo>
                          <a:pt x="6942" y="19568"/>
                          <a:pt x="256" y="9932"/>
                          <a:pt x="5264" y="396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3268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  <p:grpSp>
            <p:nvGrpSpPr>
              <p:cNvPr id="258" name="Gráfico 50" descr="Homem em traje de negócios">
                <a:extLst>
                  <a:ext uri="{FF2B5EF4-FFF2-40B4-BE49-F238E27FC236}">
                    <a16:creationId xmlns:a16="http://schemas.microsoft.com/office/drawing/2014/main" id="{E6D49311-B9BC-0F3A-427D-5AF04D54F8CB}"/>
                  </a:ext>
                </a:extLst>
              </p:cNvPr>
              <p:cNvGrpSpPr/>
              <p:nvPr/>
            </p:nvGrpSpPr>
            <p:grpSpPr>
              <a:xfrm>
                <a:off x="1667881" y="4555617"/>
                <a:ext cx="191456" cy="226608"/>
                <a:chOff x="1667881" y="4555617"/>
                <a:chExt cx="191456" cy="226608"/>
              </a:xfrm>
            </p:grpSpPr>
            <p:sp>
              <p:nvSpPr>
                <p:cNvPr id="266" name="Forma Livre: Forma 265">
                  <a:extLst>
                    <a:ext uri="{FF2B5EF4-FFF2-40B4-BE49-F238E27FC236}">
                      <a16:creationId xmlns:a16="http://schemas.microsoft.com/office/drawing/2014/main" id="{152D0232-B3A0-E475-2CF0-E3684C5FB906}"/>
                    </a:ext>
                  </a:extLst>
                </p:cNvPr>
                <p:cNvSpPr/>
                <p:nvPr/>
              </p:nvSpPr>
              <p:spPr>
                <a:xfrm>
                  <a:off x="1671447" y="4578637"/>
                  <a:ext cx="183127" cy="198496"/>
                </a:xfrm>
                <a:custGeom>
                  <a:avLst/>
                  <a:gdLst>
                    <a:gd name="connsiteX0" fmla="*/ 178687 w 183127"/>
                    <a:gd name="connsiteY0" fmla="*/ 39077 h 198496"/>
                    <a:gd name="connsiteX1" fmla="*/ 166878 w 183127"/>
                    <a:gd name="connsiteY1" fmla="*/ 21048 h 198496"/>
                    <a:gd name="connsiteX2" fmla="*/ 152553 w 183127"/>
                    <a:gd name="connsiteY2" fmla="*/ 11057 h 198496"/>
                    <a:gd name="connsiteX3" fmla="*/ 121556 w 183127"/>
                    <a:gd name="connsiteY3" fmla="*/ 7980 h 198496"/>
                    <a:gd name="connsiteX4" fmla="*/ 36406 w 183127"/>
                    <a:gd name="connsiteY4" fmla="*/ 59951 h 198496"/>
                    <a:gd name="connsiteX5" fmla="*/ 19667 w 183127"/>
                    <a:gd name="connsiteY5" fmla="*/ 97630 h 198496"/>
                    <a:gd name="connsiteX6" fmla="*/ 6103 w 183127"/>
                    <a:gd name="connsiteY6" fmla="*/ 125021 h 198496"/>
                    <a:gd name="connsiteX7" fmla="*/ 24563 w 183127"/>
                    <a:gd name="connsiteY7" fmla="*/ 137394 h 198496"/>
                    <a:gd name="connsiteX8" fmla="*/ 33263 w 183127"/>
                    <a:gd name="connsiteY8" fmla="*/ 140239 h 198496"/>
                    <a:gd name="connsiteX9" fmla="*/ 41334 w 183127"/>
                    <a:gd name="connsiteY9" fmla="*/ 150494 h 198496"/>
                    <a:gd name="connsiteX10" fmla="*/ 69355 w 183127"/>
                    <a:gd name="connsiteY10" fmla="*/ 184865 h 198496"/>
                    <a:gd name="connsiteX11" fmla="*/ 98863 w 183127"/>
                    <a:gd name="connsiteY11" fmla="*/ 196807 h 198496"/>
                    <a:gd name="connsiteX12" fmla="*/ 141240 w 183127"/>
                    <a:gd name="connsiteY12" fmla="*/ 198031 h 198496"/>
                    <a:gd name="connsiteX13" fmla="*/ 182095 w 183127"/>
                    <a:gd name="connsiteY13" fmla="*/ 149005 h 198496"/>
                    <a:gd name="connsiteX14" fmla="*/ 185865 w 183127"/>
                    <a:gd name="connsiteY14" fmla="*/ 64318 h 198496"/>
                    <a:gd name="connsiteX15" fmla="*/ 178687 w 183127"/>
                    <a:gd name="connsiteY15" fmla="*/ 39077 h 198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183127" h="198496">
                      <a:moveTo>
                        <a:pt x="178687" y="39077"/>
                      </a:moveTo>
                      <a:cubicBezTo>
                        <a:pt x="176206" y="33916"/>
                        <a:pt x="169425" y="26076"/>
                        <a:pt x="166878" y="21048"/>
                      </a:cubicBezTo>
                      <a:cubicBezTo>
                        <a:pt x="163933" y="16251"/>
                        <a:pt x="159069" y="12513"/>
                        <a:pt x="152553" y="11057"/>
                      </a:cubicBezTo>
                      <a:cubicBezTo>
                        <a:pt x="146069" y="9634"/>
                        <a:pt x="129198" y="11288"/>
                        <a:pt x="121556" y="7980"/>
                      </a:cubicBezTo>
                      <a:cubicBezTo>
                        <a:pt x="82156" y="-9189"/>
                        <a:pt x="39945" y="6988"/>
                        <a:pt x="36406" y="59951"/>
                      </a:cubicBezTo>
                      <a:cubicBezTo>
                        <a:pt x="28764" y="75036"/>
                        <a:pt x="26448" y="82148"/>
                        <a:pt x="19667" y="97630"/>
                      </a:cubicBezTo>
                      <a:cubicBezTo>
                        <a:pt x="2464" y="104842"/>
                        <a:pt x="3853" y="119232"/>
                        <a:pt x="6103" y="125021"/>
                      </a:cubicBezTo>
                      <a:cubicBezTo>
                        <a:pt x="8353" y="130810"/>
                        <a:pt x="14440" y="137923"/>
                        <a:pt x="24563" y="137394"/>
                      </a:cubicBezTo>
                      <a:cubicBezTo>
                        <a:pt x="28632" y="138485"/>
                        <a:pt x="30185" y="137096"/>
                        <a:pt x="33263" y="140239"/>
                      </a:cubicBezTo>
                      <a:cubicBezTo>
                        <a:pt x="35579" y="142587"/>
                        <a:pt x="39813" y="147583"/>
                        <a:pt x="41334" y="150494"/>
                      </a:cubicBezTo>
                      <a:cubicBezTo>
                        <a:pt x="48348" y="163925"/>
                        <a:pt x="57246" y="175569"/>
                        <a:pt x="69355" y="184865"/>
                      </a:cubicBezTo>
                      <a:cubicBezTo>
                        <a:pt x="77723" y="191151"/>
                        <a:pt x="87979" y="195021"/>
                        <a:pt x="98863" y="196807"/>
                      </a:cubicBezTo>
                      <a:cubicBezTo>
                        <a:pt x="112360" y="199024"/>
                        <a:pt x="128272" y="201836"/>
                        <a:pt x="141240" y="198031"/>
                      </a:cubicBezTo>
                      <a:cubicBezTo>
                        <a:pt x="165786" y="188405"/>
                        <a:pt x="176537" y="171037"/>
                        <a:pt x="182095" y="149005"/>
                      </a:cubicBezTo>
                      <a:cubicBezTo>
                        <a:pt x="187983" y="125848"/>
                        <a:pt x="189703" y="97365"/>
                        <a:pt x="185865" y="64318"/>
                      </a:cubicBezTo>
                      <a:cubicBezTo>
                        <a:pt x="185865" y="64318"/>
                        <a:pt x="181664" y="44039"/>
                        <a:pt x="178687" y="390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7" name="Forma Livre: Forma 266">
                  <a:extLst>
                    <a:ext uri="{FF2B5EF4-FFF2-40B4-BE49-F238E27FC236}">
                      <a16:creationId xmlns:a16="http://schemas.microsoft.com/office/drawing/2014/main" id="{4B8852DB-C344-0036-F136-ACDE52E01E0C}"/>
                    </a:ext>
                  </a:extLst>
                </p:cNvPr>
                <p:cNvSpPr/>
                <p:nvPr/>
              </p:nvSpPr>
              <p:spPr>
                <a:xfrm>
                  <a:off x="1667881" y="4555617"/>
                  <a:ext cx="191456" cy="226608"/>
                </a:xfrm>
                <a:custGeom>
                  <a:avLst/>
                  <a:gdLst>
                    <a:gd name="connsiteX0" fmla="*/ 129920 w 191456"/>
                    <a:gd name="connsiteY0" fmla="*/ 227999 h 226608"/>
                    <a:gd name="connsiteX1" fmla="*/ 97632 w 191456"/>
                    <a:gd name="connsiteY1" fmla="*/ 214369 h 226608"/>
                    <a:gd name="connsiteX2" fmla="*/ 115529 w 191456"/>
                    <a:gd name="connsiteY2" fmla="*/ 217512 h 226608"/>
                    <a:gd name="connsiteX3" fmla="*/ 154333 w 191456"/>
                    <a:gd name="connsiteY3" fmla="*/ 211127 h 226608"/>
                    <a:gd name="connsiteX4" fmla="*/ 186190 w 191456"/>
                    <a:gd name="connsiteY4" fmla="*/ 124190 h 226608"/>
                    <a:gd name="connsiteX5" fmla="*/ 165614 w 191456"/>
                    <a:gd name="connsiteY5" fmla="*/ 39999 h 226608"/>
                    <a:gd name="connsiteX6" fmla="*/ 160189 w 191456"/>
                    <a:gd name="connsiteY6" fmla="*/ 41388 h 226608"/>
                    <a:gd name="connsiteX7" fmla="*/ 148445 w 191456"/>
                    <a:gd name="connsiteY7" fmla="*/ 43439 h 226608"/>
                    <a:gd name="connsiteX8" fmla="*/ 124924 w 191456"/>
                    <a:gd name="connsiteY8" fmla="*/ 41554 h 226608"/>
                    <a:gd name="connsiteX9" fmla="*/ 75170 w 191456"/>
                    <a:gd name="connsiteY9" fmla="*/ 47475 h 226608"/>
                    <a:gd name="connsiteX10" fmla="*/ 77353 w 191456"/>
                    <a:gd name="connsiteY10" fmla="*/ 63420 h 226608"/>
                    <a:gd name="connsiteX11" fmla="*/ 77353 w 191456"/>
                    <a:gd name="connsiteY11" fmla="*/ 70797 h 226608"/>
                    <a:gd name="connsiteX12" fmla="*/ 54494 w 191456"/>
                    <a:gd name="connsiteY12" fmla="*/ 74006 h 226608"/>
                    <a:gd name="connsiteX13" fmla="*/ 52576 w 191456"/>
                    <a:gd name="connsiteY13" fmla="*/ 81350 h 226608"/>
                    <a:gd name="connsiteX14" fmla="*/ 54295 w 191456"/>
                    <a:gd name="connsiteY14" fmla="*/ 115060 h 226608"/>
                    <a:gd name="connsiteX15" fmla="*/ 54295 w 191456"/>
                    <a:gd name="connsiteY15" fmla="*/ 115060 h 226608"/>
                    <a:gd name="connsiteX16" fmla="*/ 51087 w 191456"/>
                    <a:gd name="connsiteY16" fmla="*/ 130079 h 226608"/>
                    <a:gd name="connsiteX17" fmla="*/ 39575 w 191456"/>
                    <a:gd name="connsiteY17" fmla="*/ 125447 h 226608"/>
                    <a:gd name="connsiteX18" fmla="*/ 39212 w 191456"/>
                    <a:gd name="connsiteY18" fmla="*/ 125778 h 226608"/>
                    <a:gd name="connsiteX19" fmla="*/ 40866 w 191456"/>
                    <a:gd name="connsiteY19" fmla="*/ 129384 h 226608"/>
                    <a:gd name="connsiteX20" fmla="*/ 28757 w 191456"/>
                    <a:gd name="connsiteY20" fmla="*/ 125844 h 226608"/>
                    <a:gd name="connsiteX21" fmla="*/ 15756 w 191456"/>
                    <a:gd name="connsiteY21" fmla="*/ 150457 h 226608"/>
                    <a:gd name="connsiteX22" fmla="*/ 32463 w 191456"/>
                    <a:gd name="connsiteY22" fmla="*/ 156047 h 226608"/>
                    <a:gd name="connsiteX23" fmla="*/ 37855 w 191456"/>
                    <a:gd name="connsiteY23" fmla="*/ 162697 h 226608"/>
                    <a:gd name="connsiteX24" fmla="*/ 54494 w 191456"/>
                    <a:gd name="connsiteY24" fmla="*/ 181454 h 226608"/>
                    <a:gd name="connsiteX25" fmla="*/ 68124 w 191456"/>
                    <a:gd name="connsiteY25" fmla="*/ 195215 h 226608"/>
                    <a:gd name="connsiteX26" fmla="*/ 72789 w 191456"/>
                    <a:gd name="connsiteY26" fmla="*/ 199053 h 226608"/>
                    <a:gd name="connsiteX27" fmla="*/ 62997 w 191456"/>
                    <a:gd name="connsiteY27" fmla="*/ 204181 h 226608"/>
                    <a:gd name="connsiteX28" fmla="*/ 45497 w 191456"/>
                    <a:gd name="connsiteY28" fmla="*/ 183769 h 226608"/>
                    <a:gd name="connsiteX29" fmla="*/ 35572 w 191456"/>
                    <a:gd name="connsiteY29" fmla="*/ 163987 h 226608"/>
                    <a:gd name="connsiteX30" fmla="*/ 8313 w 191456"/>
                    <a:gd name="connsiteY30" fmla="*/ 153302 h 226608"/>
                    <a:gd name="connsiteX31" fmla="*/ 14632 w 191456"/>
                    <a:gd name="connsiteY31" fmla="*/ 122768 h 226608"/>
                    <a:gd name="connsiteX32" fmla="*/ 20784 w 191456"/>
                    <a:gd name="connsiteY32" fmla="*/ 48567 h 226608"/>
                    <a:gd name="connsiteX33" fmla="*/ 100213 w 191456"/>
                    <a:gd name="connsiteY33" fmla="*/ 1426 h 226608"/>
                    <a:gd name="connsiteX34" fmla="*/ 156218 w 191456"/>
                    <a:gd name="connsiteY34" fmla="*/ 18695 h 226608"/>
                    <a:gd name="connsiteX35" fmla="*/ 171139 w 191456"/>
                    <a:gd name="connsiteY35" fmla="*/ 37386 h 226608"/>
                    <a:gd name="connsiteX36" fmla="*/ 173090 w 191456"/>
                    <a:gd name="connsiteY36" fmla="*/ 39006 h 226608"/>
                    <a:gd name="connsiteX37" fmla="*/ 171865 w 191456"/>
                    <a:gd name="connsiteY37" fmla="*/ 41851 h 226608"/>
                    <a:gd name="connsiteX38" fmla="*/ 171171 w 191456"/>
                    <a:gd name="connsiteY38" fmla="*/ 42215 h 226608"/>
                    <a:gd name="connsiteX39" fmla="*/ 185925 w 191456"/>
                    <a:gd name="connsiteY39" fmla="*/ 60972 h 226608"/>
                    <a:gd name="connsiteX40" fmla="*/ 196214 w 191456"/>
                    <a:gd name="connsiteY40" fmla="*/ 132262 h 226608"/>
                    <a:gd name="connsiteX41" fmla="*/ 174744 w 191456"/>
                    <a:gd name="connsiteY41" fmla="*/ 206463 h 226608"/>
                    <a:gd name="connsiteX42" fmla="*/ 129920 w 191456"/>
                    <a:gd name="connsiteY42" fmla="*/ 227999 h 226608"/>
                    <a:gd name="connsiteX43" fmla="*/ 39575 w 191456"/>
                    <a:gd name="connsiteY43" fmla="*/ 145991 h 226608"/>
                    <a:gd name="connsiteX44" fmla="*/ 37755 w 191456"/>
                    <a:gd name="connsiteY44" fmla="*/ 145462 h 226608"/>
                    <a:gd name="connsiteX45" fmla="*/ 28262 w 191456"/>
                    <a:gd name="connsiteY45" fmla="*/ 140963 h 226608"/>
                    <a:gd name="connsiteX46" fmla="*/ 19395 w 191456"/>
                    <a:gd name="connsiteY46" fmla="*/ 140764 h 226608"/>
                    <a:gd name="connsiteX47" fmla="*/ 19230 w 191456"/>
                    <a:gd name="connsiteY47" fmla="*/ 140797 h 226608"/>
                    <a:gd name="connsiteX48" fmla="*/ 20885 w 191456"/>
                    <a:gd name="connsiteY48" fmla="*/ 136563 h 226608"/>
                    <a:gd name="connsiteX49" fmla="*/ 40071 w 191456"/>
                    <a:gd name="connsiteY49" fmla="*/ 139011 h 226608"/>
                    <a:gd name="connsiteX50" fmla="*/ 40765 w 191456"/>
                    <a:gd name="connsiteY50" fmla="*/ 139143 h 226608"/>
                    <a:gd name="connsiteX51" fmla="*/ 42520 w 191456"/>
                    <a:gd name="connsiteY51" fmla="*/ 143874 h 226608"/>
                    <a:gd name="connsiteX52" fmla="*/ 39575 w 191456"/>
                    <a:gd name="connsiteY52" fmla="*/ 145991 h 2266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</a:cxnLst>
                  <a:rect l="l" t="t" r="r" b="b"/>
                  <a:pathLst>
                    <a:path w="191456" h="226608">
                      <a:moveTo>
                        <a:pt x="129920" y="227999"/>
                      </a:moveTo>
                      <a:cubicBezTo>
                        <a:pt x="124462" y="228329"/>
                        <a:pt x="88468" y="223930"/>
                        <a:pt x="97632" y="214369"/>
                      </a:cubicBezTo>
                      <a:cubicBezTo>
                        <a:pt x="103090" y="211954"/>
                        <a:pt x="109872" y="216817"/>
                        <a:pt x="115529" y="217512"/>
                      </a:cubicBezTo>
                      <a:cubicBezTo>
                        <a:pt x="128695" y="220589"/>
                        <a:pt x="143118" y="219034"/>
                        <a:pt x="154333" y="211127"/>
                      </a:cubicBezTo>
                      <a:cubicBezTo>
                        <a:pt x="180930" y="193131"/>
                        <a:pt x="185363" y="158727"/>
                        <a:pt x="186190" y="124190"/>
                      </a:cubicBezTo>
                      <a:cubicBezTo>
                        <a:pt x="187083" y="90481"/>
                        <a:pt x="182253" y="65802"/>
                        <a:pt x="165614" y="39999"/>
                      </a:cubicBezTo>
                      <a:cubicBezTo>
                        <a:pt x="163860" y="40694"/>
                        <a:pt x="162041" y="41157"/>
                        <a:pt x="160189" y="41388"/>
                      </a:cubicBezTo>
                      <a:cubicBezTo>
                        <a:pt x="156682" y="43472"/>
                        <a:pt x="152414" y="43472"/>
                        <a:pt x="148445" y="43439"/>
                      </a:cubicBezTo>
                      <a:cubicBezTo>
                        <a:pt x="141265" y="43472"/>
                        <a:pt x="132433" y="42513"/>
                        <a:pt x="124924" y="41554"/>
                      </a:cubicBezTo>
                      <a:cubicBezTo>
                        <a:pt x="109872" y="39503"/>
                        <a:pt x="86649" y="37220"/>
                        <a:pt x="75170" y="47475"/>
                      </a:cubicBezTo>
                      <a:cubicBezTo>
                        <a:pt x="70605" y="52338"/>
                        <a:pt x="73351" y="60046"/>
                        <a:pt x="77353" y="63420"/>
                      </a:cubicBezTo>
                      <a:cubicBezTo>
                        <a:pt x="79768" y="65108"/>
                        <a:pt x="80330" y="69408"/>
                        <a:pt x="77353" y="70797"/>
                      </a:cubicBezTo>
                      <a:cubicBezTo>
                        <a:pt x="72755" y="73742"/>
                        <a:pt x="59026" y="72054"/>
                        <a:pt x="54494" y="74006"/>
                      </a:cubicBezTo>
                      <a:cubicBezTo>
                        <a:pt x="52675" y="75925"/>
                        <a:pt x="52609" y="78803"/>
                        <a:pt x="52576" y="81350"/>
                      </a:cubicBezTo>
                      <a:cubicBezTo>
                        <a:pt x="52245" y="92598"/>
                        <a:pt x="52707" y="103912"/>
                        <a:pt x="54295" y="115060"/>
                      </a:cubicBezTo>
                      <a:lnTo>
                        <a:pt x="54295" y="115060"/>
                      </a:lnTo>
                      <a:cubicBezTo>
                        <a:pt x="54164" y="118633"/>
                        <a:pt x="58928" y="134214"/>
                        <a:pt x="51087" y="130079"/>
                      </a:cubicBezTo>
                      <a:cubicBezTo>
                        <a:pt x="47713" y="127002"/>
                        <a:pt x="43048" y="126572"/>
                        <a:pt x="39575" y="125447"/>
                      </a:cubicBezTo>
                      <a:cubicBezTo>
                        <a:pt x="39575" y="125447"/>
                        <a:pt x="38880" y="125183"/>
                        <a:pt x="39212" y="125778"/>
                      </a:cubicBezTo>
                      <a:cubicBezTo>
                        <a:pt x="39344" y="126076"/>
                        <a:pt x="41693" y="128855"/>
                        <a:pt x="40866" y="129384"/>
                      </a:cubicBezTo>
                      <a:cubicBezTo>
                        <a:pt x="37192" y="127201"/>
                        <a:pt x="33091" y="125877"/>
                        <a:pt x="28757" y="125844"/>
                      </a:cubicBezTo>
                      <a:cubicBezTo>
                        <a:pt x="14830" y="125315"/>
                        <a:pt x="7552" y="139771"/>
                        <a:pt x="15756" y="150457"/>
                      </a:cubicBezTo>
                      <a:cubicBezTo>
                        <a:pt x="19891" y="155717"/>
                        <a:pt x="26276" y="155882"/>
                        <a:pt x="32463" y="156047"/>
                      </a:cubicBezTo>
                      <a:cubicBezTo>
                        <a:pt x="36598" y="155485"/>
                        <a:pt x="40601" y="158330"/>
                        <a:pt x="37855" y="162697"/>
                      </a:cubicBezTo>
                      <a:cubicBezTo>
                        <a:pt x="43875" y="168255"/>
                        <a:pt x="49532" y="174805"/>
                        <a:pt x="54494" y="181454"/>
                      </a:cubicBezTo>
                      <a:cubicBezTo>
                        <a:pt x="58266" y="186515"/>
                        <a:pt x="61805" y="193594"/>
                        <a:pt x="68124" y="195215"/>
                      </a:cubicBezTo>
                      <a:cubicBezTo>
                        <a:pt x="70737" y="195844"/>
                        <a:pt x="72259" y="197101"/>
                        <a:pt x="72789" y="199053"/>
                      </a:cubicBezTo>
                      <a:cubicBezTo>
                        <a:pt x="73913" y="204445"/>
                        <a:pt x="66933" y="206397"/>
                        <a:pt x="62997" y="204181"/>
                      </a:cubicBezTo>
                      <a:cubicBezTo>
                        <a:pt x="54528" y="200310"/>
                        <a:pt x="49995" y="191411"/>
                        <a:pt x="45497" y="183769"/>
                      </a:cubicBezTo>
                      <a:cubicBezTo>
                        <a:pt x="41825" y="177583"/>
                        <a:pt x="38218" y="170801"/>
                        <a:pt x="35572" y="163987"/>
                      </a:cubicBezTo>
                      <a:cubicBezTo>
                        <a:pt x="25582" y="165078"/>
                        <a:pt x="13706" y="162664"/>
                        <a:pt x="8313" y="153302"/>
                      </a:cubicBezTo>
                      <a:cubicBezTo>
                        <a:pt x="2192" y="143543"/>
                        <a:pt x="3880" y="128458"/>
                        <a:pt x="14632" y="122768"/>
                      </a:cubicBezTo>
                      <a:cubicBezTo>
                        <a:pt x="3615" y="99611"/>
                        <a:pt x="8909" y="70897"/>
                        <a:pt x="20784" y="48567"/>
                      </a:cubicBezTo>
                      <a:cubicBezTo>
                        <a:pt x="36068" y="19720"/>
                        <a:pt x="67463" y="732"/>
                        <a:pt x="100213" y="1426"/>
                      </a:cubicBezTo>
                      <a:cubicBezTo>
                        <a:pt x="120028" y="1426"/>
                        <a:pt x="139910" y="7348"/>
                        <a:pt x="156218" y="18695"/>
                      </a:cubicBezTo>
                      <a:cubicBezTo>
                        <a:pt x="160024" y="21903"/>
                        <a:pt x="176398" y="32357"/>
                        <a:pt x="171139" y="37386"/>
                      </a:cubicBezTo>
                      <a:cubicBezTo>
                        <a:pt x="171799" y="37915"/>
                        <a:pt x="172462" y="38477"/>
                        <a:pt x="173090" y="39006"/>
                      </a:cubicBezTo>
                      <a:cubicBezTo>
                        <a:pt x="174182" y="39999"/>
                        <a:pt x="173289" y="41885"/>
                        <a:pt x="171865" y="41851"/>
                      </a:cubicBezTo>
                      <a:cubicBezTo>
                        <a:pt x="171205" y="41818"/>
                        <a:pt x="169980" y="41223"/>
                        <a:pt x="171171" y="42215"/>
                      </a:cubicBezTo>
                      <a:cubicBezTo>
                        <a:pt x="177588" y="47541"/>
                        <a:pt x="182386" y="53926"/>
                        <a:pt x="185925" y="60972"/>
                      </a:cubicBezTo>
                      <a:cubicBezTo>
                        <a:pt x="196479" y="81847"/>
                        <a:pt x="196347" y="108709"/>
                        <a:pt x="196214" y="132262"/>
                      </a:cubicBezTo>
                      <a:cubicBezTo>
                        <a:pt x="196578" y="157933"/>
                        <a:pt x="190491" y="187111"/>
                        <a:pt x="174744" y="206463"/>
                      </a:cubicBezTo>
                      <a:cubicBezTo>
                        <a:pt x="164324" y="219265"/>
                        <a:pt x="149702" y="227734"/>
                        <a:pt x="129920" y="227999"/>
                      </a:cubicBezTo>
                      <a:close/>
                      <a:moveTo>
                        <a:pt x="39575" y="145991"/>
                      </a:moveTo>
                      <a:cubicBezTo>
                        <a:pt x="38947" y="145957"/>
                        <a:pt x="38318" y="145792"/>
                        <a:pt x="37755" y="145462"/>
                      </a:cubicBezTo>
                      <a:cubicBezTo>
                        <a:pt x="34679" y="143675"/>
                        <a:pt x="31403" y="142617"/>
                        <a:pt x="28262" y="140963"/>
                      </a:cubicBezTo>
                      <a:cubicBezTo>
                        <a:pt x="25383" y="139540"/>
                        <a:pt x="20951" y="136662"/>
                        <a:pt x="19395" y="140764"/>
                      </a:cubicBezTo>
                      <a:cubicBezTo>
                        <a:pt x="19363" y="140863"/>
                        <a:pt x="19263" y="140863"/>
                        <a:pt x="19230" y="140797"/>
                      </a:cubicBezTo>
                      <a:cubicBezTo>
                        <a:pt x="18733" y="138547"/>
                        <a:pt x="19461" y="137224"/>
                        <a:pt x="20885" y="136563"/>
                      </a:cubicBezTo>
                      <a:cubicBezTo>
                        <a:pt x="25285" y="134512"/>
                        <a:pt x="36365" y="138283"/>
                        <a:pt x="40071" y="139011"/>
                      </a:cubicBezTo>
                      <a:cubicBezTo>
                        <a:pt x="40203" y="139044"/>
                        <a:pt x="40667" y="139110"/>
                        <a:pt x="40765" y="139143"/>
                      </a:cubicBezTo>
                      <a:cubicBezTo>
                        <a:pt x="43048" y="139706"/>
                        <a:pt x="43347" y="142087"/>
                        <a:pt x="42520" y="143874"/>
                      </a:cubicBezTo>
                      <a:cubicBezTo>
                        <a:pt x="41956" y="145065"/>
                        <a:pt x="40898" y="145957"/>
                        <a:pt x="39575" y="1459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  <p:grpSp>
            <p:nvGrpSpPr>
              <p:cNvPr id="259" name="Gráfico 50" descr="Homem em traje de negócios">
                <a:extLst>
                  <a:ext uri="{FF2B5EF4-FFF2-40B4-BE49-F238E27FC236}">
                    <a16:creationId xmlns:a16="http://schemas.microsoft.com/office/drawing/2014/main" id="{552DE197-4634-9AFC-7BD2-740DB4D2F280}"/>
                  </a:ext>
                </a:extLst>
              </p:cNvPr>
              <p:cNvGrpSpPr/>
              <p:nvPr/>
            </p:nvGrpSpPr>
            <p:grpSpPr>
              <a:xfrm>
                <a:off x="1748288" y="4628717"/>
                <a:ext cx="80485" cy="118332"/>
                <a:chOff x="1748288" y="4628717"/>
                <a:chExt cx="80485" cy="118332"/>
              </a:xfrm>
              <a:solidFill>
                <a:srgbClr val="000000"/>
              </a:solidFill>
            </p:grpSpPr>
            <p:sp>
              <p:nvSpPr>
                <p:cNvPr id="260" name="Forma Livre: Forma 259">
                  <a:extLst>
                    <a:ext uri="{FF2B5EF4-FFF2-40B4-BE49-F238E27FC236}">
                      <a16:creationId xmlns:a16="http://schemas.microsoft.com/office/drawing/2014/main" id="{193C936D-620E-A587-8644-1E4520587309}"/>
                    </a:ext>
                  </a:extLst>
                </p:cNvPr>
                <p:cNvSpPr/>
                <p:nvPr/>
              </p:nvSpPr>
              <p:spPr>
                <a:xfrm>
                  <a:off x="1784606" y="4738202"/>
                  <a:ext cx="24592" cy="8847"/>
                </a:xfrm>
                <a:custGeom>
                  <a:avLst/>
                  <a:gdLst>
                    <a:gd name="connsiteX0" fmla="*/ 16808 w 24592"/>
                    <a:gd name="connsiteY0" fmla="*/ 9673 h 8847"/>
                    <a:gd name="connsiteX1" fmla="*/ 2385 w 24592"/>
                    <a:gd name="connsiteY1" fmla="*/ 5376 h 8847"/>
                    <a:gd name="connsiteX2" fmla="*/ 2087 w 24592"/>
                    <a:gd name="connsiteY2" fmla="*/ 4357 h 8847"/>
                    <a:gd name="connsiteX3" fmla="*/ 2848 w 24592"/>
                    <a:gd name="connsiteY3" fmla="*/ 3586 h 8847"/>
                    <a:gd name="connsiteX4" fmla="*/ 9100 w 24592"/>
                    <a:gd name="connsiteY4" fmla="*/ 2832 h 8847"/>
                    <a:gd name="connsiteX5" fmla="*/ 13401 w 24592"/>
                    <a:gd name="connsiteY5" fmla="*/ 2412 h 8847"/>
                    <a:gd name="connsiteX6" fmla="*/ 16709 w 24592"/>
                    <a:gd name="connsiteY6" fmla="*/ 1684 h 8847"/>
                    <a:gd name="connsiteX7" fmla="*/ 21671 w 24592"/>
                    <a:gd name="connsiteY7" fmla="*/ 827 h 8847"/>
                    <a:gd name="connsiteX8" fmla="*/ 24748 w 24592"/>
                    <a:gd name="connsiteY8" fmla="*/ 1492 h 8847"/>
                    <a:gd name="connsiteX9" fmla="*/ 26501 w 24592"/>
                    <a:gd name="connsiteY9" fmla="*/ 3861 h 8847"/>
                    <a:gd name="connsiteX10" fmla="*/ 23325 w 24592"/>
                    <a:gd name="connsiteY10" fmla="*/ 8863 h 8847"/>
                    <a:gd name="connsiteX11" fmla="*/ 19785 w 24592"/>
                    <a:gd name="connsiteY11" fmla="*/ 9547 h 8847"/>
                    <a:gd name="connsiteX12" fmla="*/ 16808 w 24592"/>
                    <a:gd name="connsiteY12" fmla="*/ 9673 h 884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24592" h="8847">
                      <a:moveTo>
                        <a:pt x="16808" y="9673"/>
                      </a:moveTo>
                      <a:cubicBezTo>
                        <a:pt x="11747" y="9584"/>
                        <a:pt x="6355" y="8707"/>
                        <a:pt x="2385" y="5376"/>
                      </a:cubicBezTo>
                      <a:cubicBezTo>
                        <a:pt x="2087" y="5118"/>
                        <a:pt x="1988" y="4721"/>
                        <a:pt x="2087" y="4357"/>
                      </a:cubicBezTo>
                      <a:cubicBezTo>
                        <a:pt x="2186" y="3980"/>
                        <a:pt x="2484" y="3679"/>
                        <a:pt x="2848" y="3586"/>
                      </a:cubicBezTo>
                      <a:cubicBezTo>
                        <a:pt x="4899" y="3199"/>
                        <a:pt x="6983" y="2948"/>
                        <a:pt x="9100" y="2832"/>
                      </a:cubicBezTo>
                      <a:cubicBezTo>
                        <a:pt x="10490" y="2723"/>
                        <a:pt x="11978" y="2610"/>
                        <a:pt x="13401" y="2412"/>
                      </a:cubicBezTo>
                      <a:cubicBezTo>
                        <a:pt x="14492" y="2233"/>
                        <a:pt x="15618" y="1988"/>
                        <a:pt x="16709" y="1684"/>
                      </a:cubicBezTo>
                      <a:cubicBezTo>
                        <a:pt x="18330" y="1194"/>
                        <a:pt x="19984" y="907"/>
                        <a:pt x="21671" y="827"/>
                      </a:cubicBezTo>
                      <a:cubicBezTo>
                        <a:pt x="22730" y="807"/>
                        <a:pt x="23788" y="1036"/>
                        <a:pt x="24748" y="1492"/>
                      </a:cubicBezTo>
                      <a:cubicBezTo>
                        <a:pt x="25641" y="1988"/>
                        <a:pt x="26303" y="2855"/>
                        <a:pt x="26501" y="3861"/>
                      </a:cubicBezTo>
                      <a:cubicBezTo>
                        <a:pt x="27196" y="6084"/>
                        <a:pt x="25211" y="8036"/>
                        <a:pt x="23325" y="8863"/>
                      </a:cubicBezTo>
                      <a:cubicBezTo>
                        <a:pt x="22201" y="9276"/>
                        <a:pt x="20977" y="9504"/>
                        <a:pt x="19785" y="9547"/>
                      </a:cubicBezTo>
                      <a:cubicBezTo>
                        <a:pt x="18727" y="9630"/>
                        <a:pt x="17734" y="9673"/>
                        <a:pt x="16808" y="967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1" name="Forma Livre: Forma 260">
                  <a:extLst>
                    <a:ext uri="{FF2B5EF4-FFF2-40B4-BE49-F238E27FC236}">
                      <a16:creationId xmlns:a16="http://schemas.microsoft.com/office/drawing/2014/main" id="{CD20CE8D-D244-1C4C-82A5-BC243C9AED3B}"/>
                    </a:ext>
                  </a:extLst>
                </p:cNvPr>
                <p:cNvSpPr/>
                <p:nvPr/>
              </p:nvSpPr>
              <p:spPr>
                <a:xfrm>
                  <a:off x="1789056" y="4684194"/>
                  <a:ext cx="26231" cy="23496"/>
                </a:xfrm>
                <a:custGeom>
                  <a:avLst/>
                  <a:gdLst>
                    <a:gd name="connsiteX0" fmla="*/ 16527 w 26231"/>
                    <a:gd name="connsiteY0" fmla="*/ 24314 h 23496"/>
                    <a:gd name="connsiteX1" fmla="*/ 3460 w 26231"/>
                    <a:gd name="connsiteY1" fmla="*/ 13758 h 23496"/>
                    <a:gd name="connsiteX2" fmla="*/ 5346 w 26231"/>
                    <a:gd name="connsiteY2" fmla="*/ 13014 h 23496"/>
                    <a:gd name="connsiteX3" fmla="*/ 6834 w 26231"/>
                    <a:gd name="connsiteY3" fmla="*/ 13467 h 23496"/>
                    <a:gd name="connsiteX4" fmla="*/ 21787 w 26231"/>
                    <a:gd name="connsiteY4" fmla="*/ 16778 h 23496"/>
                    <a:gd name="connsiteX5" fmla="*/ 16362 w 26231"/>
                    <a:gd name="connsiteY5" fmla="*/ 3542 h 23496"/>
                    <a:gd name="connsiteX6" fmla="*/ 15998 w 26231"/>
                    <a:gd name="connsiteY6" fmla="*/ 2110 h 23496"/>
                    <a:gd name="connsiteX7" fmla="*/ 17817 w 26231"/>
                    <a:gd name="connsiteY7" fmla="*/ 826 h 23496"/>
                    <a:gd name="connsiteX8" fmla="*/ 28205 w 26231"/>
                    <a:gd name="connsiteY8" fmla="*/ 13315 h 23496"/>
                    <a:gd name="connsiteX9" fmla="*/ 16527 w 26231"/>
                    <a:gd name="connsiteY9" fmla="*/ 24314 h 23496"/>
                    <a:gd name="connsiteX10" fmla="*/ 16527 w 26231"/>
                    <a:gd name="connsiteY10" fmla="*/ 24314 h 234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6231" h="23496">
                      <a:moveTo>
                        <a:pt x="16527" y="24314"/>
                      </a:moveTo>
                      <a:cubicBezTo>
                        <a:pt x="12392" y="24463"/>
                        <a:pt x="-2561" y="19342"/>
                        <a:pt x="3460" y="13758"/>
                      </a:cubicBezTo>
                      <a:cubicBezTo>
                        <a:pt x="3989" y="13291"/>
                        <a:pt x="4651" y="13030"/>
                        <a:pt x="5346" y="13014"/>
                      </a:cubicBezTo>
                      <a:cubicBezTo>
                        <a:pt x="5875" y="13017"/>
                        <a:pt x="6404" y="13175"/>
                        <a:pt x="6834" y="13467"/>
                      </a:cubicBezTo>
                      <a:cubicBezTo>
                        <a:pt x="10506" y="16424"/>
                        <a:pt x="17354" y="21585"/>
                        <a:pt x="21787" y="16778"/>
                      </a:cubicBezTo>
                      <a:cubicBezTo>
                        <a:pt x="26087" y="11548"/>
                        <a:pt x="19372" y="5034"/>
                        <a:pt x="16362" y="3542"/>
                      </a:cubicBezTo>
                      <a:cubicBezTo>
                        <a:pt x="15932" y="3188"/>
                        <a:pt x="15799" y="2609"/>
                        <a:pt x="15998" y="2110"/>
                      </a:cubicBezTo>
                      <a:cubicBezTo>
                        <a:pt x="16262" y="1329"/>
                        <a:pt x="16990" y="810"/>
                        <a:pt x="17817" y="826"/>
                      </a:cubicBezTo>
                      <a:cubicBezTo>
                        <a:pt x="24004" y="1299"/>
                        <a:pt x="28966" y="7092"/>
                        <a:pt x="28205" y="13315"/>
                      </a:cubicBezTo>
                      <a:cubicBezTo>
                        <a:pt x="27841" y="19296"/>
                        <a:pt x="22647" y="24569"/>
                        <a:pt x="16527" y="24314"/>
                      </a:cubicBezTo>
                      <a:lnTo>
                        <a:pt x="16527" y="2431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2" name="Forma Livre: Forma 261">
                  <a:extLst>
                    <a:ext uri="{FF2B5EF4-FFF2-40B4-BE49-F238E27FC236}">
                      <a16:creationId xmlns:a16="http://schemas.microsoft.com/office/drawing/2014/main" id="{684C6D92-3E04-AB65-5EE4-1B9A86AFBF93}"/>
                    </a:ext>
                  </a:extLst>
                </p:cNvPr>
                <p:cNvSpPr/>
                <p:nvPr/>
              </p:nvSpPr>
              <p:spPr>
                <a:xfrm>
                  <a:off x="1816302" y="4661524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3" name="Forma Livre: Forma 262">
                  <a:extLst>
                    <a:ext uri="{FF2B5EF4-FFF2-40B4-BE49-F238E27FC236}">
                      <a16:creationId xmlns:a16="http://schemas.microsoft.com/office/drawing/2014/main" id="{44F20CBB-D919-A834-F9DE-0096DB9F6056}"/>
                    </a:ext>
                  </a:extLst>
                </p:cNvPr>
                <p:cNvSpPr/>
                <p:nvPr/>
              </p:nvSpPr>
              <p:spPr>
                <a:xfrm>
                  <a:off x="1797499" y="4628717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4" name="Forma Livre: Forma 263">
                  <a:extLst>
                    <a:ext uri="{FF2B5EF4-FFF2-40B4-BE49-F238E27FC236}">
                      <a16:creationId xmlns:a16="http://schemas.microsoft.com/office/drawing/2014/main" id="{5A9911D3-1931-EC2C-F9F5-3839470B26F3}"/>
                    </a:ext>
                  </a:extLst>
                </p:cNvPr>
                <p:cNvSpPr/>
                <p:nvPr/>
              </p:nvSpPr>
              <p:spPr>
                <a:xfrm>
                  <a:off x="1767091" y="4672627"/>
                  <a:ext cx="12471" cy="20894"/>
                </a:xfrm>
                <a:custGeom>
                  <a:avLst/>
                  <a:gdLst>
                    <a:gd name="connsiteX0" fmla="*/ 8269 w 12471"/>
                    <a:gd name="connsiteY0" fmla="*/ 21721 h 20894"/>
                    <a:gd name="connsiteX1" fmla="*/ 2050 w 12471"/>
                    <a:gd name="connsiteY1" fmla="*/ 11221 h 20894"/>
                    <a:gd name="connsiteX2" fmla="*/ 14522 w 12471"/>
                    <a:gd name="connsiteY2" fmla="*/ 11221 h 20894"/>
                    <a:gd name="connsiteX3" fmla="*/ 8269 w 12471"/>
                    <a:gd name="connsiteY3" fmla="*/ 21721 h 20894"/>
                    <a:gd name="connsiteX4" fmla="*/ 8269 w 12471"/>
                    <a:gd name="connsiteY4" fmla="*/ 21721 h 2089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71" h="20894">
                      <a:moveTo>
                        <a:pt x="8269" y="21721"/>
                      </a:moveTo>
                      <a:cubicBezTo>
                        <a:pt x="3505" y="21290"/>
                        <a:pt x="2050" y="15237"/>
                        <a:pt x="2050" y="11221"/>
                      </a:cubicBezTo>
                      <a:cubicBezTo>
                        <a:pt x="2215" y="-2654"/>
                        <a:pt x="14356" y="-2624"/>
                        <a:pt x="14522" y="11221"/>
                      </a:cubicBezTo>
                      <a:cubicBezTo>
                        <a:pt x="14489" y="15233"/>
                        <a:pt x="13066" y="21297"/>
                        <a:pt x="8269" y="21721"/>
                      </a:cubicBezTo>
                      <a:lnTo>
                        <a:pt x="8269" y="217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sp>
              <p:nvSpPr>
                <p:cNvPr id="265" name="Forma Livre: Forma 264">
                  <a:extLst>
                    <a:ext uri="{FF2B5EF4-FFF2-40B4-BE49-F238E27FC236}">
                      <a16:creationId xmlns:a16="http://schemas.microsoft.com/office/drawing/2014/main" id="{828E1A34-AA49-A41E-0169-411F6C538CF4}"/>
                    </a:ext>
                  </a:extLst>
                </p:cNvPr>
                <p:cNvSpPr/>
                <p:nvPr/>
              </p:nvSpPr>
              <p:spPr>
                <a:xfrm>
                  <a:off x="1748288" y="4639820"/>
                  <a:ext cx="30129" cy="21185"/>
                </a:xfrm>
                <a:custGeom>
                  <a:avLst/>
                  <a:gdLst>
                    <a:gd name="connsiteX0" fmla="*/ 5569 w 30129"/>
                    <a:gd name="connsiteY0" fmla="*/ 22011 h 21185"/>
                    <a:gd name="connsiteX1" fmla="*/ 2294 w 30129"/>
                    <a:gd name="connsiteY1" fmla="*/ 17929 h 21185"/>
                    <a:gd name="connsiteX2" fmla="*/ 2327 w 30129"/>
                    <a:gd name="connsiteY2" fmla="*/ 12345 h 21185"/>
                    <a:gd name="connsiteX3" fmla="*/ 10101 w 30129"/>
                    <a:gd name="connsiteY3" fmla="*/ 2375 h 21185"/>
                    <a:gd name="connsiteX4" fmla="*/ 32133 w 30129"/>
                    <a:gd name="connsiteY4" fmla="*/ 13133 h 21185"/>
                    <a:gd name="connsiteX5" fmla="*/ 30578 w 30129"/>
                    <a:gd name="connsiteY5" fmla="*/ 15538 h 21185"/>
                    <a:gd name="connsiteX6" fmla="*/ 27965 w 30129"/>
                    <a:gd name="connsiteY6" fmla="*/ 16308 h 21185"/>
                    <a:gd name="connsiteX7" fmla="*/ 23367 w 30129"/>
                    <a:gd name="connsiteY7" fmla="*/ 12593 h 21185"/>
                    <a:gd name="connsiteX8" fmla="*/ 12318 w 30129"/>
                    <a:gd name="connsiteY8" fmla="*/ 10668 h 21185"/>
                    <a:gd name="connsiteX9" fmla="*/ 7918 w 30129"/>
                    <a:gd name="connsiteY9" fmla="*/ 16242 h 21185"/>
                    <a:gd name="connsiteX10" fmla="*/ 7190 w 30129"/>
                    <a:gd name="connsiteY10" fmla="*/ 18459 h 21185"/>
                    <a:gd name="connsiteX11" fmla="*/ 5701 w 30129"/>
                    <a:gd name="connsiteY11" fmla="*/ 21959 h 21185"/>
                    <a:gd name="connsiteX12" fmla="*/ 5569 w 30129"/>
                    <a:gd name="connsiteY12" fmla="*/ 22011 h 21185"/>
                    <a:gd name="connsiteX13" fmla="*/ 5569 w 30129"/>
                    <a:gd name="connsiteY13" fmla="*/ 22011 h 211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129" h="21185">
                      <a:moveTo>
                        <a:pt x="5569" y="22011"/>
                      </a:moveTo>
                      <a:cubicBezTo>
                        <a:pt x="3485" y="21582"/>
                        <a:pt x="2625" y="19530"/>
                        <a:pt x="2294" y="17929"/>
                      </a:cubicBezTo>
                      <a:cubicBezTo>
                        <a:pt x="1963" y="16083"/>
                        <a:pt x="1963" y="14188"/>
                        <a:pt x="2327" y="12345"/>
                      </a:cubicBezTo>
                      <a:cubicBezTo>
                        <a:pt x="3320" y="8104"/>
                        <a:pt x="6198" y="4323"/>
                        <a:pt x="10101" y="2375"/>
                      </a:cubicBezTo>
                      <a:cubicBezTo>
                        <a:pt x="17875" y="-1847"/>
                        <a:pt x="33126" y="2831"/>
                        <a:pt x="32133" y="13133"/>
                      </a:cubicBezTo>
                      <a:cubicBezTo>
                        <a:pt x="31968" y="14108"/>
                        <a:pt x="31405" y="14969"/>
                        <a:pt x="30578" y="15538"/>
                      </a:cubicBezTo>
                      <a:cubicBezTo>
                        <a:pt x="29818" y="16057"/>
                        <a:pt x="28891" y="16325"/>
                        <a:pt x="27965" y="16308"/>
                      </a:cubicBezTo>
                      <a:cubicBezTo>
                        <a:pt x="25815" y="16355"/>
                        <a:pt x="23499" y="14869"/>
                        <a:pt x="23367" y="12593"/>
                      </a:cubicBezTo>
                      <a:cubicBezTo>
                        <a:pt x="21184" y="9447"/>
                        <a:pt x="15725" y="8494"/>
                        <a:pt x="12318" y="10668"/>
                      </a:cubicBezTo>
                      <a:cubicBezTo>
                        <a:pt x="10532" y="11770"/>
                        <a:pt x="9076" y="13645"/>
                        <a:pt x="7918" y="16242"/>
                      </a:cubicBezTo>
                      <a:cubicBezTo>
                        <a:pt x="7620" y="16963"/>
                        <a:pt x="7389" y="17704"/>
                        <a:pt x="7190" y="18459"/>
                      </a:cubicBezTo>
                      <a:cubicBezTo>
                        <a:pt x="6826" y="19689"/>
                        <a:pt x="6463" y="20963"/>
                        <a:pt x="5701" y="21959"/>
                      </a:cubicBezTo>
                      <a:cubicBezTo>
                        <a:pt x="5668" y="21995"/>
                        <a:pt x="5636" y="22015"/>
                        <a:pt x="5569" y="22011"/>
                      </a:cubicBezTo>
                      <a:lnTo>
                        <a:pt x="5569" y="220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3268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</p:grpSp>
        </p:grpSp>
        <p:grpSp>
          <p:nvGrpSpPr>
            <p:cNvPr id="230" name="Agrupar 229">
              <a:extLst>
                <a:ext uri="{FF2B5EF4-FFF2-40B4-BE49-F238E27FC236}">
                  <a16:creationId xmlns:a16="http://schemas.microsoft.com/office/drawing/2014/main" id="{61D54867-104C-7C66-5820-CAB0EC09F083}"/>
                </a:ext>
              </a:extLst>
            </p:cNvPr>
            <p:cNvGrpSpPr/>
            <p:nvPr/>
          </p:nvGrpSpPr>
          <p:grpSpPr>
            <a:xfrm>
              <a:off x="1484786" y="3866899"/>
              <a:ext cx="404884" cy="437186"/>
              <a:chOff x="1297783" y="1504308"/>
              <a:chExt cx="570086" cy="579651"/>
            </a:xfrm>
          </p:grpSpPr>
          <p:grpSp>
            <p:nvGrpSpPr>
              <p:cNvPr id="231" name="Gráfico 53" descr="Mulher segurando um laptop">
                <a:extLst>
                  <a:ext uri="{FF2B5EF4-FFF2-40B4-BE49-F238E27FC236}">
                    <a16:creationId xmlns:a16="http://schemas.microsoft.com/office/drawing/2014/main" id="{A8C42F86-6E1D-1F82-AF56-3021722A6825}"/>
                  </a:ext>
                </a:extLst>
              </p:cNvPr>
              <p:cNvGrpSpPr/>
              <p:nvPr/>
            </p:nvGrpSpPr>
            <p:grpSpPr>
              <a:xfrm>
                <a:off x="1297783" y="1504308"/>
                <a:ext cx="570086" cy="579651"/>
                <a:chOff x="1500888" y="1726703"/>
                <a:chExt cx="570086" cy="579651"/>
              </a:xfrm>
            </p:grpSpPr>
            <p:grpSp>
              <p:nvGrpSpPr>
                <p:cNvPr id="233" name="Gráfico 53" descr="Mulher segurando um laptop">
                  <a:extLst>
                    <a:ext uri="{FF2B5EF4-FFF2-40B4-BE49-F238E27FC236}">
                      <a16:creationId xmlns:a16="http://schemas.microsoft.com/office/drawing/2014/main" id="{7A0DB8D6-8482-19FC-2AFF-8D246DB4DDA7}"/>
                    </a:ext>
                  </a:extLst>
                </p:cNvPr>
                <p:cNvGrpSpPr/>
                <p:nvPr/>
              </p:nvGrpSpPr>
              <p:grpSpPr>
                <a:xfrm>
                  <a:off x="1500888" y="1912873"/>
                  <a:ext cx="570086" cy="393481"/>
                  <a:chOff x="1500888" y="1912873"/>
                  <a:chExt cx="570086" cy="393481"/>
                </a:xfrm>
              </p:grpSpPr>
              <p:sp>
                <p:nvSpPr>
                  <p:cNvPr id="238" name="Forma Livre: Forma 237">
                    <a:extLst>
                      <a:ext uri="{FF2B5EF4-FFF2-40B4-BE49-F238E27FC236}">
                        <a16:creationId xmlns:a16="http://schemas.microsoft.com/office/drawing/2014/main" id="{406D833C-6CE1-2F82-7C68-983DAE79EB37}"/>
                      </a:ext>
                    </a:extLst>
                  </p:cNvPr>
                  <p:cNvSpPr/>
                  <p:nvPr/>
                </p:nvSpPr>
                <p:spPr>
                  <a:xfrm>
                    <a:off x="1505866" y="1912873"/>
                    <a:ext cx="563022" cy="388239"/>
                  </a:xfrm>
                  <a:custGeom>
                    <a:avLst/>
                    <a:gdLst>
                      <a:gd name="connsiteX0" fmla="*/ 149829 w 563022"/>
                      <a:gd name="connsiteY0" fmla="*/ 4050 h 388239"/>
                      <a:gd name="connsiteX1" fmla="*/ 153385 w 563022"/>
                      <a:gd name="connsiteY1" fmla="*/ 33040 h 388239"/>
                      <a:gd name="connsiteX2" fmla="*/ 136459 w 563022"/>
                      <a:gd name="connsiteY2" fmla="*/ 48852 h 388239"/>
                      <a:gd name="connsiteX3" fmla="*/ 132677 w 563022"/>
                      <a:gd name="connsiteY3" fmla="*/ 47048 h 388239"/>
                      <a:gd name="connsiteX4" fmla="*/ 57050 w 563022"/>
                      <a:gd name="connsiteY4" fmla="*/ 75223 h 388239"/>
                      <a:gd name="connsiteX5" fmla="*/ 28025 w 563022"/>
                      <a:gd name="connsiteY5" fmla="*/ 102199 h 388239"/>
                      <a:gd name="connsiteX6" fmla="*/ 437 w 563022"/>
                      <a:gd name="connsiteY6" fmla="*/ 244035 h 388239"/>
                      <a:gd name="connsiteX7" fmla="*/ 10799 w 563022"/>
                      <a:gd name="connsiteY7" fmla="*/ 337365 h 388239"/>
                      <a:gd name="connsiteX8" fmla="*/ 38909 w 563022"/>
                      <a:gd name="connsiteY8" fmla="*/ 355167 h 388239"/>
                      <a:gd name="connsiteX9" fmla="*/ 42198 w 563022"/>
                      <a:gd name="connsiteY9" fmla="*/ 359374 h 388239"/>
                      <a:gd name="connsiteX10" fmla="*/ 38661 w 563022"/>
                      <a:gd name="connsiteY10" fmla="*/ 380466 h 388239"/>
                      <a:gd name="connsiteX11" fmla="*/ 42716 w 563022"/>
                      <a:gd name="connsiteY11" fmla="*/ 385497 h 388239"/>
                      <a:gd name="connsiteX12" fmla="*/ 196119 w 563022"/>
                      <a:gd name="connsiteY12" fmla="*/ 386386 h 388239"/>
                      <a:gd name="connsiteX13" fmla="*/ 329651 w 563022"/>
                      <a:gd name="connsiteY13" fmla="*/ 366489 h 388239"/>
                      <a:gd name="connsiteX14" fmla="*/ 327454 w 563022"/>
                      <a:gd name="connsiteY14" fmla="*/ 325750 h 388239"/>
                      <a:gd name="connsiteX15" fmla="*/ 329677 w 563022"/>
                      <a:gd name="connsiteY15" fmla="*/ 323633 h 388239"/>
                      <a:gd name="connsiteX16" fmla="*/ 413237 w 563022"/>
                      <a:gd name="connsiteY16" fmla="*/ 309470 h 388239"/>
                      <a:gd name="connsiteX17" fmla="*/ 487592 w 563022"/>
                      <a:gd name="connsiteY17" fmla="*/ 294599 h 388239"/>
                      <a:gd name="connsiteX18" fmla="*/ 496643 w 563022"/>
                      <a:gd name="connsiteY18" fmla="*/ 262343 h 388239"/>
                      <a:gd name="connsiteX19" fmla="*/ 498834 w 563022"/>
                      <a:gd name="connsiteY19" fmla="*/ 258977 h 388239"/>
                      <a:gd name="connsiteX20" fmla="*/ 516308 w 563022"/>
                      <a:gd name="connsiteY20" fmla="*/ 237164 h 388239"/>
                      <a:gd name="connsiteX21" fmla="*/ 558175 w 563022"/>
                      <a:gd name="connsiteY21" fmla="*/ 110876 h 388239"/>
                      <a:gd name="connsiteX22" fmla="*/ 561161 w 563022"/>
                      <a:gd name="connsiteY22" fmla="*/ 80080 h 388239"/>
                      <a:gd name="connsiteX23" fmla="*/ 539010 w 563022"/>
                      <a:gd name="connsiteY23" fmla="*/ 75158 h 388239"/>
                      <a:gd name="connsiteX24" fmla="*/ 448212 w 563022"/>
                      <a:gd name="connsiteY24" fmla="*/ 75638 h 388239"/>
                      <a:gd name="connsiteX25" fmla="*/ 396932 w 563022"/>
                      <a:gd name="connsiteY25" fmla="*/ 92046 h 388239"/>
                      <a:gd name="connsiteX26" fmla="*/ 364213 w 563022"/>
                      <a:gd name="connsiteY26" fmla="*/ 212526 h 388239"/>
                      <a:gd name="connsiteX27" fmla="*/ 360744 w 563022"/>
                      <a:gd name="connsiteY27" fmla="*/ 212327 h 388239"/>
                      <a:gd name="connsiteX28" fmla="*/ 349754 w 563022"/>
                      <a:gd name="connsiteY28" fmla="*/ 144965 h 388239"/>
                      <a:gd name="connsiteX29" fmla="*/ 312757 w 563022"/>
                      <a:gd name="connsiteY29" fmla="*/ 93583 h 388239"/>
                      <a:gd name="connsiteX30" fmla="*/ 259912 w 563022"/>
                      <a:gd name="connsiteY30" fmla="*/ 65585 h 388239"/>
                      <a:gd name="connsiteX31" fmla="*/ 239126 w 563022"/>
                      <a:gd name="connsiteY31" fmla="*/ 64216 h 388239"/>
                      <a:gd name="connsiteX32" fmla="*/ 234169 w 563022"/>
                      <a:gd name="connsiteY32" fmla="*/ 36412 h 388239"/>
                      <a:gd name="connsiteX33" fmla="*/ 232736 w 563022"/>
                      <a:gd name="connsiteY33" fmla="*/ 23811 h 388239"/>
                      <a:gd name="connsiteX34" fmla="*/ 152297 w 563022"/>
                      <a:gd name="connsiteY34" fmla="*/ 85 h 388239"/>
                      <a:gd name="connsiteX35" fmla="*/ 149829 w 563022"/>
                      <a:gd name="connsiteY35" fmla="*/ 4050 h 3882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63022" h="388239">
                        <a:moveTo>
                          <a:pt x="149829" y="4050"/>
                        </a:moveTo>
                        <a:cubicBezTo>
                          <a:pt x="149829" y="4050"/>
                          <a:pt x="158172" y="19775"/>
                          <a:pt x="153385" y="33040"/>
                        </a:cubicBezTo>
                        <a:cubicBezTo>
                          <a:pt x="148811" y="45718"/>
                          <a:pt x="142611" y="68268"/>
                          <a:pt x="136459" y="48852"/>
                        </a:cubicBezTo>
                        <a:cubicBezTo>
                          <a:pt x="135956" y="47270"/>
                          <a:pt x="134220" y="46442"/>
                          <a:pt x="132677" y="47048"/>
                        </a:cubicBezTo>
                        <a:cubicBezTo>
                          <a:pt x="124583" y="50221"/>
                          <a:pt x="99661" y="59865"/>
                          <a:pt x="57050" y="75223"/>
                        </a:cubicBezTo>
                        <a:cubicBezTo>
                          <a:pt x="42088" y="80615"/>
                          <a:pt x="32335" y="94375"/>
                          <a:pt x="28025" y="102199"/>
                        </a:cubicBezTo>
                        <a:cubicBezTo>
                          <a:pt x="16162" y="123735"/>
                          <a:pt x="2411" y="183630"/>
                          <a:pt x="437" y="244035"/>
                        </a:cubicBezTo>
                        <a:cubicBezTo>
                          <a:pt x="-646" y="277112"/>
                          <a:pt x="-546" y="310759"/>
                          <a:pt x="10799" y="337365"/>
                        </a:cubicBezTo>
                        <a:cubicBezTo>
                          <a:pt x="10799" y="337365"/>
                          <a:pt x="19692" y="353931"/>
                          <a:pt x="38909" y="355167"/>
                        </a:cubicBezTo>
                        <a:cubicBezTo>
                          <a:pt x="41028" y="355303"/>
                          <a:pt x="42549" y="357277"/>
                          <a:pt x="42198" y="359374"/>
                        </a:cubicBezTo>
                        <a:lnTo>
                          <a:pt x="38661" y="380466"/>
                        </a:lnTo>
                        <a:cubicBezTo>
                          <a:pt x="38291" y="383004"/>
                          <a:pt x="40156" y="385323"/>
                          <a:pt x="42716" y="385497"/>
                        </a:cubicBezTo>
                        <a:cubicBezTo>
                          <a:pt x="60509" y="386702"/>
                          <a:pt x="125884" y="390473"/>
                          <a:pt x="196119" y="386386"/>
                        </a:cubicBezTo>
                        <a:cubicBezTo>
                          <a:pt x="242563" y="383683"/>
                          <a:pt x="291643" y="381406"/>
                          <a:pt x="329651" y="366489"/>
                        </a:cubicBezTo>
                        <a:lnTo>
                          <a:pt x="327454" y="325750"/>
                        </a:lnTo>
                        <a:cubicBezTo>
                          <a:pt x="327387" y="324509"/>
                          <a:pt x="328437" y="323562"/>
                          <a:pt x="329677" y="323633"/>
                        </a:cubicBezTo>
                        <a:cubicBezTo>
                          <a:pt x="348865" y="324716"/>
                          <a:pt x="375718" y="326948"/>
                          <a:pt x="413237" y="309470"/>
                        </a:cubicBezTo>
                        <a:cubicBezTo>
                          <a:pt x="413237" y="309470"/>
                          <a:pt x="475284" y="312753"/>
                          <a:pt x="487592" y="294599"/>
                        </a:cubicBezTo>
                        <a:cubicBezTo>
                          <a:pt x="499900" y="276445"/>
                          <a:pt x="496643" y="262343"/>
                          <a:pt x="496643" y="262343"/>
                        </a:cubicBezTo>
                        <a:cubicBezTo>
                          <a:pt x="497014" y="261022"/>
                          <a:pt x="497780" y="259853"/>
                          <a:pt x="498834" y="258977"/>
                        </a:cubicBezTo>
                        <a:cubicBezTo>
                          <a:pt x="502290" y="256114"/>
                          <a:pt x="510597" y="248489"/>
                          <a:pt x="516308" y="237164"/>
                        </a:cubicBezTo>
                        <a:cubicBezTo>
                          <a:pt x="534359" y="201372"/>
                          <a:pt x="558175" y="110876"/>
                          <a:pt x="558175" y="110876"/>
                        </a:cubicBezTo>
                        <a:cubicBezTo>
                          <a:pt x="558175" y="110876"/>
                          <a:pt x="566679" y="91283"/>
                          <a:pt x="561161" y="80080"/>
                        </a:cubicBezTo>
                        <a:cubicBezTo>
                          <a:pt x="558349" y="74372"/>
                          <a:pt x="551263" y="74984"/>
                          <a:pt x="539010" y="75158"/>
                        </a:cubicBezTo>
                        <a:cubicBezTo>
                          <a:pt x="517210" y="75467"/>
                          <a:pt x="480416" y="74817"/>
                          <a:pt x="448212" y="75638"/>
                        </a:cubicBezTo>
                        <a:cubicBezTo>
                          <a:pt x="422929" y="76282"/>
                          <a:pt x="404186" y="78750"/>
                          <a:pt x="396932" y="92046"/>
                        </a:cubicBezTo>
                        <a:lnTo>
                          <a:pt x="364213" y="212526"/>
                        </a:lnTo>
                        <a:cubicBezTo>
                          <a:pt x="363694" y="214359"/>
                          <a:pt x="361050" y="214208"/>
                          <a:pt x="360744" y="212327"/>
                        </a:cubicBezTo>
                        <a:lnTo>
                          <a:pt x="349754" y="144965"/>
                        </a:lnTo>
                        <a:cubicBezTo>
                          <a:pt x="349754" y="144965"/>
                          <a:pt x="346458" y="110380"/>
                          <a:pt x="312757" y="93583"/>
                        </a:cubicBezTo>
                        <a:cubicBezTo>
                          <a:pt x="279055" y="76788"/>
                          <a:pt x="264972" y="69686"/>
                          <a:pt x="259912" y="65585"/>
                        </a:cubicBezTo>
                        <a:cubicBezTo>
                          <a:pt x="254852" y="61482"/>
                          <a:pt x="239126" y="64216"/>
                          <a:pt x="239126" y="64216"/>
                        </a:cubicBezTo>
                        <a:cubicBezTo>
                          <a:pt x="237902" y="62937"/>
                          <a:pt x="234369" y="38171"/>
                          <a:pt x="234169" y="36412"/>
                        </a:cubicBezTo>
                        <a:lnTo>
                          <a:pt x="232736" y="23811"/>
                        </a:lnTo>
                        <a:lnTo>
                          <a:pt x="152297" y="85"/>
                        </a:lnTo>
                        <a:cubicBezTo>
                          <a:pt x="150296" y="-492"/>
                          <a:pt x="149964" y="1979"/>
                          <a:pt x="149829" y="405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r>
                      <a:rPr lang="pt-BR" sz="2400">
                        <a:solidFill>
                          <a:prstClr val="black"/>
                        </a:solidFill>
                        <a:latin typeface="Calibri"/>
                      </a:rPr>
                      <a:t>c</a:t>
                    </a:r>
                  </a:p>
                </p:txBody>
              </p:sp>
              <p:sp>
                <p:nvSpPr>
                  <p:cNvPr id="239" name="Forma Livre: Forma 238">
                    <a:extLst>
                      <a:ext uri="{FF2B5EF4-FFF2-40B4-BE49-F238E27FC236}">
                        <a16:creationId xmlns:a16="http://schemas.microsoft.com/office/drawing/2014/main" id="{225C57FA-0E1A-8AA7-03BA-7EC56EF9FA17}"/>
                      </a:ext>
                    </a:extLst>
                  </p:cNvPr>
                  <p:cNvSpPr/>
                  <p:nvPr/>
                </p:nvSpPr>
                <p:spPr>
                  <a:xfrm>
                    <a:off x="1508170" y="2178200"/>
                    <a:ext cx="73038" cy="65410"/>
                  </a:xfrm>
                  <a:custGeom>
                    <a:avLst/>
                    <a:gdLst>
                      <a:gd name="connsiteX0" fmla="*/ 73038 w 73038"/>
                      <a:gd name="connsiteY0" fmla="*/ 3484 h 65410"/>
                      <a:gd name="connsiteX1" fmla="*/ 925 w 73038"/>
                      <a:gd name="connsiteY1" fmla="*/ 10628 h 65410"/>
                      <a:gd name="connsiteX2" fmla="*/ 3 w 73038"/>
                      <a:gd name="connsiteY2" fmla="*/ 12596 h 65410"/>
                      <a:gd name="connsiteX3" fmla="*/ 3108 w 73038"/>
                      <a:gd name="connsiteY3" fmla="*/ 42890 h 65410"/>
                      <a:gd name="connsiteX4" fmla="*/ 7972 w 73038"/>
                      <a:gd name="connsiteY4" fmla="*/ 63895 h 65410"/>
                      <a:gd name="connsiteX5" fmla="*/ 12192 w 73038"/>
                      <a:gd name="connsiteY5" fmla="*/ 64198 h 65410"/>
                      <a:gd name="connsiteX6" fmla="*/ 55386 w 73038"/>
                      <a:gd name="connsiteY6" fmla="*/ 16623 h 65410"/>
                      <a:gd name="connsiteX7" fmla="*/ 73038 w 73038"/>
                      <a:gd name="connsiteY7" fmla="*/ 3484 h 654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73038" h="65410">
                        <a:moveTo>
                          <a:pt x="73038" y="3484"/>
                        </a:moveTo>
                        <a:cubicBezTo>
                          <a:pt x="68644" y="-4395"/>
                          <a:pt x="7235" y="2437"/>
                          <a:pt x="925" y="10628"/>
                        </a:cubicBezTo>
                        <a:cubicBezTo>
                          <a:pt x="309" y="11089"/>
                          <a:pt x="-38" y="11830"/>
                          <a:pt x="3" y="12596"/>
                        </a:cubicBezTo>
                        <a:cubicBezTo>
                          <a:pt x="561" y="23184"/>
                          <a:pt x="1607" y="33375"/>
                          <a:pt x="3108" y="42890"/>
                        </a:cubicBezTo>
                        <a:cubicBezTo>
                          <a:pt x="4126" y="49355"/>
                          <a:pt x="5502" y="56905"/>
                          <a:pt x="7972" y="63895"/>
                        </a:cubicBezTo>
                        <a:cubicBezTo>
                          <a:pt x="8568" y="65747"/>
                          <a:pt x="11335" y="65966"/>
                          <a:pt x="12192" y="64198"/>
                        </a:cubicBezTo>
                        <a:cubicBezTo>
                          <a:pt x="23504" y="44701"/>
                          <a:pt x="38414" y="29938"/>
                          <a:pt x="55386" y="16623"/>
                        </a:cubicBezTo>
                        <a:cubicBezTo>
                          <a:pt x="58920" y="13482"/>
                          <a:pt x="73141" y="7762"/>
                          <a:pt x="73038" y="348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grpSp>
                <p:nvGrpSpPr>
                  <p:cNvPr id="240" name="Gráfico 53" descr="Mulher segurando um laptop">
                    <a:extLst>
                      <a:ext uri="{FF2B5EF4-FFF2-40B4-BE49-F238E27FC236}">
                        <a16:creationId xmlns:a16="http://schemas.microsoft.com/office/drawing/2014/main" id="{C18FDB1A-5160-A386-CD61-11423A738EF4}"/>
                      </a:ext>
                    </a:extLst>
                  </p:cNvPr>
                  <p:cNvGrpSpPr/>
                  <p:nvPr/>
                </p:nvGrpSpPr>
                <p:grpSpPr>
                  <a:xfrm>
                    <a:off x="1649340" y="1987643"/>
                    <a:ext cx="140757" cy="318328"/>
                    <a:chOff x="1649340" y="1987643"/>
                    <a:chExt cx="140757" cy="318328"/>
                  </a:xfrm>
                  <a:solidFill>
                    <a:srgbClr val="FFFFFF"/>
                  </a:solidFill>
                </p:grpSpPr>
                <p:sp>
                  <p:nvSpPr>
                    <p:cNvPr id="251" name="Forma Livre: Forma 250">
                      <a:extLst>
                        <a:ext uri="{FF2B5EF4-FFF2-40B4-BE49-F238E27FC236}">
                          <a16:creationId xmlns:a16="http://schemas.microsoft.com/office/drawing/2014/main" id="{6B3467B0-09F2-8ED3-3D57-37532649A50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70985" y="2210225"/>
                      <a:ext cx="117341" cy="95746"/>
                    </a:xfrm>
                    <a:custGeom>
                      <a:avLst/>
                      <a:gdLst>
                        <a:gd name="connsiteX0" fmla="*/ 116257 w 117341"/>
                        <a:gd name="connsiteY0" fmla="*/ 76250 h 95746"/>
                        <a:gd name="connsiteX1" fmla="*/ 114173 w 117341"/>
                        <a:gd name="connsiteY1" fmla="*/ 56157 h 95746"/>
                        <a:gd name="connsiteX2" fmla="*/ 115194 w 117341"/>
                        <a:gd name="connsiteY2" fmla="*/ 12988 h 95746"/>
                        <a:gd name="connsiteX3" fmla="*/ 115504 w 117341"/>
                        <a:gd name="connsiteY3" fmla="*/ 2607 h 95746"/>
                        <a:gd name="connsiteX4" fmla="*/ 113046 w 117341"/>
                        <a:gd name="connsiteY4" fmla="*/ 11 h 95746"/>
                        <a:gd name="connsiteX5" fmla="*/ 44660 w 117341"/>
                        <a:gd name="connsiteY5" fmla="*/ 6395 h 95746"/>
                        <a:gd name="connsiteX6" fmla="*/ 23952 w 117341"/>
                        <a:gd name="connsiteY6" fmla="*/ 7992 h 95746"/>
                        <a:gd name="connsiteX7" fmla="*/ 1214 w 117341"/>
                        <a:gd name="connsiteY7" fmla="*/ 21083 h 95746"/>
                        <a:gd name="connsiteX8" fmla="*/ 264 w 117341"/>
                        <a:gd name="connsiteY8" fmla="*/ 24185 h 95746"/>
                        <a:gd name="connsiteX9" fmla="*/ 4129 w 117341"/>
                        <a:gd name="connsiteY9" fmla="*/ 82608 h 95746"/>
                        <a:gd name="connsiteX10" fmla="*/ 6748 w 117341"/>
                        <a:gd name="connsiteY10" fmla="*/ 95747 h 95746"/>
                        <a:gd name="connsiteX11" fmla="*/ 113397 w 117341"/>
                        <a:gd name="connsiteY11" fmla="*/ 85691 h 95746"/>
                        <a:gd name="connsiteX12" fmla="*/ 117285 w 117341"/>
                        <a:gd name="connsiteY12" fmla="*/ 81787 h 95746"/>
                        <a:gd name="connsiteX13" fmla="*/ 116257 w 117341"/>
                        <a:gd name="connsiteY13" fmla="*/ 76250 h 957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</a:cxnLst>
                      <a:rect l="l" t="t" r="r" b="b"/>
                      <a:pathLst>
                        <a:path w="117341" h="95746">
                          <a:moveTo>
                            <a:pt x="116257" y="76250"/>
                          </a:moveTo>
                          <a:cubicBezTo>
                            <a:pt x="113449" y="70169"/>
                            <a:pt x="114273" y="62973"/>
                            <a:pt x="114173" y="56157"/>
                          </a:cubicBezTo>
                          <a:cubicBezTo>
                            <a:pt x="114235" y="41814"/>
                            <a:pt x="115265" y="27390"/>
                            <a:pt x="115194" y="12988"/>
                          </a:cubicBezTo>
                          <a:cubicBezTo>
                            <a:pt x="115136" y="9516"/>
                            <a:pt x="115075" y="5925"/>
                            <a:pt x="115504" y="2607"/>
                          </a:cubicBezTo>
                          <a:cubicBezTo>
                            <a:pt x="115716" y="1212"/>
                            <a:pt x="114457" y="-134"/>
                            <a:pt x="113046" y="11"/>
                          </a:cubicBezTo>
                          <a:cubicBezTo>
                            <a:pt x="92064" y="1596"/>
                            <a:pt x="67159" y="3348"/>
                            <a:pt x="44660" y="6395"/>
                          </a:cubicBezTo>
                          <a:cubicBezTo>
                            <a:pt x="37857" y="7358"/>
                            <a:pt x="30819" y="8353"/>
                            <a:pt x="23952" y="7992"/>
                          </a:cubicBezTo>
                          <a:cubicBezTo>
                            <a:pt x="17036" y="12190"/>
                            <a:pt x="10085" y="16493"/>
                            <a:pt x="1214" y="21083"/>
                          </a:cubicBezTo>
                          <a:cubicBezTo>
                            <a:pt x="100" y="21682"/>
                            <a:pt x="-322" y="23064"/>
                            <a:pt x="264" y="24185"/>
                          </a:cubicBezTo>
                          <a:cubicBezTo>
                            <a:pt x="7647" y="38309"/>
                            <a:pt x="5601" y="70568"/>
                            <a:pt x="4129" y="82608"/>
                          </a:cubicBezTo>
                          <a:cubicBezTo>
                            <a:pt x="3334" y="89112"/>
                            <a:pt x="1659" y="95473"/>
                            <a:pt x="6748" y="95747"/>
                          </a:cubicBezTo>
                          <a:cubicBezTo>
                            <a:pt x="42592" y="94088"/>
                            <a:pt x="78220" y="93273"/>
                            <a:pt x="113397" y="85691"/>
                          </a:cubicBezTo>
                          <a:cubicBezTo>
                            <a:pt x="115066" y="85278"/>
                            <a:pt x="117668" y="83223"/>
                            <a:pt x="117285" y="81787"/>
                          </a:cubicBezTo>
                          <a:cubicBezTo>
                            <a:pt x="117636" y="80038"/>
                            <a:pt x="116232" y="78141"/>
                            <a:pt x="116257" y="762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52" name="Forma Livre: Forma 251">
                      <a:extLst>
                        <a:ext uri="{FF2B5EF4-FFF2-40B4-BE49-F238E27FC236}">
                          <a16:creationId xmlns:a16="http://schemas.microsoft.com/office/drawing/2014/main" id="{519D68A1-FA16-E978-9925-9FC78B2B85B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38770" y="2184630"/>
                      <a:ext cx="51327" cy="15594"/>
                    </a:xfrm>
                    <a:custGeom>
                      <a:avLst/>
                      <a:gdLst>
                        <a:gd name="connsiteX0" fmla="*/ 49265 w 51327"/>
                        <a:gd name="connsiteY0" fmla="*/ 3184 h 15594"/>
                        <a:gd name="connsiteX1" fmla="*/ 38201 w 51327"/>
                        <a:gd name="connsiteY1" fmla="*/ 214 h 15594"/>
                        <a:gd name="connsiteX2" fmla="*/ 36191 w 51327"/>
                        <a:gd name="connsiteY2" fmla="*/ 246 h 15594"/>
                        <a:gd name="connsiteX3" fmla="*/ 10713 w 51327"/>
                        <a:gd name="connsiteY3" fmla="*/ 5596 h 15594"/>
                        <a:gd name="connsiteX4" fmla="*/ 2431 w 51327"/>
                        <a:gd name="connsiteY4" fmla="*/ 10537 h 15594"/>
                        <a:gd name="connsiteX5" fmla="*/ 2231 w 51327"/>
                        <a:gd name="connsiteY5" fmla="*/ 15594 h 15594"/>
                        <a:gd name="connsiteX6" fmla="*/ 48956 w 51327"/>
                        <a:gd name="connsiteY6" fmla="*/ 10995 h 15594"/>
                        <a:gd name="connsiteX7" fmla="*/ 51320 w 51327"/>
                        <a:gd name="connsiteY7" fmla="*/ 5657 h 15594"/>
                        <a:gd name="connsiteX8" fmla="*/ 49265 w 51327"/>
                        <a:gd name="connsiteY8" fmla="*/ 3184 h 1559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51327" h="15594">
                          <a:moveTo>
                            <a:pt x="49265" y="3184"/>
                          </a:moveTo>
                          <a:cubicBezTo>
                            <a:pt x="45242" y="2755"/>
                            <a:pt x="41519" y="1753"/>
                            <a:pt x="38201" y="214"/>
                          </a:cubicBezTo>
                          <a:cubicBezTo>
                            <a:pt x="37563" y="-83"/>
                            <a:pt x="36822" y="-70"/>
                            <a:pt x="36191" y="246"/>
                          </a:cubicBezTo>
                          <a:cubicBezTo>
                            <a:pt x="28129" y="4540"/>
                            <a:pt x="17477" y="7722"/>
                            <a:pt x="10713" y="5596"/>
                          </a:cubicBezTo>
                          <a:cubicBezTo>
                            <a:pt x="8461" y="5139"/>
                            <a:pt x="5742" y="9487"/>
                            <a:pt x="2431" y="10537"/>
                          </a:cubicBezTo>
                          <a:cubicBezTo>
                            <a:pt x="-387" y="11185"/>
                            <a:pt x="-1131" y="15337"/>
                            <a:pt x="2231" y="15594"/>
                          </a:cubicBezTo>
                          <a:cubicBezTo>
                            <a:pt x="12645" y="14373"/>
                            <a:pt x="44894" y="11317"/>
                            <a:pt x="48956" y="10995"/>
                          </a:cubicBezTo>
                          <a:cubicBezTo>
                            <a:pt x="51517" y="10904"/>
                            <a:pt x="51108" y="7377"/>
                            <a:pt x="51320" y="5657"/>
                          </a:cubicBezTo>
                          <a:cubicBezTo>
                            <a:pt x="51417" y="4414"/>
                            <a:pt x="50505" y="3316"/>
                            <a:pt x="49265" y="3184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53" name="Forma Livre: Forma 252">
                      <a:extLst>
                        <a:ext uri="{FF2B5EF4-FFF2-40B4-BE49-F238E27FC236}">
                          <a16:creationId xmlns:a16="http://schemas.microsoft.com/office/drawing/2014/main" id="{A0700E79-3F6C-AFBE-EFB0-7C25C4B298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49340" y="1987643"/>
                      <a:ext cx="138081" cy="187880"/>
                    </a:xfrm>
                    <a:custGeom>
                      <a:avLst/>
                      <a:gdLst>
                        <a:gd name="connsiteX0" fmla="*/ 135961 w 138081"/>
                        <a:gd name="connsiteY0" fmla="*/ 148950 h 187880"/>
                        <a:gd name="connsiteX1" fmla="*/ 137758 w 138081"/>
                        <a:gd name="connsiteY1" fmla="*/ 146283 h 187880"/>
                        <a:gd name="connsiteX2" fmla="*/ 118554 w 138081"/>
                        <a:gd name="connsiteY2" fmla="*/ 11507 h 187880"/>
                        <a:gd name="connsiteX3" fmla="*/ 114557 w 138081"/>
                        <a:gd name="connsiteY3" fmla="*/ 10502 h 187880"/>
                        <a:gd name="connsiteX4" fmla="*/ 13506 w 138081"/>
                        <a:gd name="connsiteY4" fmla="*/ 5709 h 187880"/>
                        <a:gd name="connsiteX5" fmla="*/ 0 w 138081"/>
                        <a:gd name="connsiteY5" fmla="*/ 250 h 187880"/>
                        <a:gd name="connsiteX6" fmla="*/ 17397 w 138081"/>
                        <a:gd name="connsiteY6" fmla="*/ 185608 h 187880"/>
                        <a:gd name="connsiteX7" fmla="*/ 20277 w 138081"/>
                        <a:gd name="connsiteY7" fmla="*/ 187805 h 187880"/>
                        <a:gd name="connsiteX8" fmla="*/ 135961 w 138081"/>
                        <a:gd name="connsiteY8" fmla="*/ 148950 h 18788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8081" h="187880">
                          <a:moveTo>
                            <a:pt x="135961" y="148950"/>
                          </a:moveTo>
                          <a:cubicBezTo>
                            <a:pt x="136998" y="148450"/>
                            <a:pt x="137687" y="147429"/>
                            <a:pt x="137758" y="146283"/>
                          </a:cubicBezTo>
                          <a:cubicBezTo>
                            <a:pt x="140396" y="103426"/>
                            <a:pt x="126281" y="47612"/>
                            <a:pt x="118554" y="11507"/>
                          </a:cubicBezTo>
                          <a:cubicBezTo>
                            <a:pt x="118197" y="9720"/>
                            <a:pt x="115723" y="9062"/>
                            <a:pt x="114557" y="10502"/>
                          </a:cubicBezTo>
                          <a:cubicBezTo>
                            <a:pt x="89600" y="38580"/>
                            <a:pt x="26812" y="11649"/>
                            <a:pt x="13506" y="5709"/>
                          </a:cubicBezTo>
                          <a:cubicBezTo>
                            <a:pt x="10378" y="4988"/>
                            <a:pt x="2335" y="-1319"/>
                            <a:pt x="0" y="250"/>
                          </a:cubicBezTo>
                          <a:cubicBezTo>
                            <a:pt x="9128" y="55671"/>
                            <a:pt x="16479" y="120994"/>
                            <a:pt x="17397" y="185608"/>
                          </a:cubicBezTo>
                          <a:cubicBezTo>
                            <a:pt x="17419" y="187103"/>
                            <a:pt x="18830" y="188182"/>
                            <a:pt x="20277" y="187805"/>
                          </a:cubicBezTo>
                          <a:cubicBezTo>
                            <a:pt x="57869" y="177997"/>
                            <a:pt x="100175" y="166182"/>
                            <a:pt x="135961" y="14895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  <p:grpSp>
                <p:nvGrpSpPr>
                  <p:cNvPr id="241" name="Gráfico 53" descr="Mulher segurando um laptop">
                    <a:extLst>
                      <a:ext uri="{FF2B5EF4-FFF2-40B4-BE49-F238E27FC236}">
                        <a16:creationId xmlns:a16="http://schemas.microsoft.com/office/drawing/2014/main" id="{36C8EE10-799F-2F0D-1911-8BEA30BA54F8}"/>
                      </a:ext>
                    </a:extLst>
                  </p:cNvPr>
                  <p:cNvGrpSpPr/>
                  <p:nvPr/>
                </p:nvGrpSpPr>
                <p:grpSpPr>
                  <a:xfrm>
                    <a:off x="1507680" y="1959406"/>
                    <a:ext cx="358070" cy="346949"/>
                    <a:chOff x="1507680" y="1959406"/>
                    <a:chExt cx="358070" cy="346949"/>
                  </a:xfrm>
                  <a:solidFill>
                    <a:srgbClr val="FFFFFF"/>
                  </a:solidFill>
                </p:grpSpPr>
                <p:sp>
                  <p:nvSpPr>
                    <p:cNvPr id="246" name="Forma Livre: Forma 245">
                      <a:extLst>
                        <a:ext uri="{FF2B5EF4-FFF2-40B4-BE49-F238E27FC236}">
                          <a16:creationId xmlns:a16="http://schemas.microsoft.com/office/drawing/2014/main" id="{E9581EF7-B068-3AFC-34C5-DC365BAE4A0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46621" y="2233073"/>
                      <a:ext cx="130172" cy="73281"/>
                    </a:xfrm>
                    <a:custGeom>
                      <a:avLst/>
                      <a:gdLst>
                        <a:gd name="connsiteX0" fmla="*/ 125095 w 130172"/>
                        <a:gd name="connsiteY0" fmla="*/ 1887 h 73281"/>
                        <a:gd name="connsiteX1" fmla="*/ 121739 w 130172"/>
                        <a:gd name="connsiteY1" fmla="*/ 277 h 73281"/>
                        <a:gd name="connsiteX2" fmla="*/ 71065 w 130172"/>
                        <a:gd name="connsiteY2" fmla="*/ 22064 h 73281"/>
                        <a:gd name="connsiteX3" fmla="*/ 4573 w 130172"/>
                        <a:gd name="connsiteY3" fmla="*/ 36945 h 73281"/>
                        <a:gd name="connsiteX4" fmla="*/ 2270 w 130172"/>
                        <a:gd name="connsiteY4" fmla="*/ 39416 h 73281"/>
                        <a:gd name="connsiteX5" fmla="*/ 1903 w 130172"/>
                        <a:gd name="connsiteY5" fmla="*/ 67839 h 73281"/>
                        <a:gd name="connsiteX6" fmla="*/ 125021 w 130172"/>
                        <a:gd name="connsiteY6" fmla="*/ 73057 h 73281"/>
                        <a:gd name="connsiteX7" fmla="*/ 128902 w 130172"/>
                        <a:gd name="connsiteY7" fmla="*/ 69745 h 73281"/>
                        <a:gd name="connsiteX8" fmla="*/ 125095 w 130172"/>
                        <a:gd name="connsiteY8" fmla="*/ 1887 h 7328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30172" h="73281">
                          <a:moveTo>
                            <a:pt x="125095" y="1887"/>
                          </a:moveTo>
                          <a:cubicBezTo>
                            <a:pt x="124850" y="399"/>
                            <a:pt x="123059" y="-480"/>
                            <a:pt x="121739" y="277"/>
                          </a:cubicBezTo>
                          <a:cubicBezTo>
                            <a:pt x="105295" y="9080"/>
                            <a:pt x="87667" y="15951"/>
                            <a:pt x="71065" y="22064"/>
                          </a:cubicBezTo>
                          <a:cubicBezTo>
                            <a:pt x="50128" y="29830"/>
                            <a:pt x="27578" y="37007"/>
                            <a:pt x="4573" y="36945"/>
                          </a:cubicBezTo>
                          <a:cubicBezTo>
                            <a:pt x="3275" y="36920"/>
                            <a:pt x="2148" y="38121"/>
                            <a:pt x="2270" y="39416"/>
                          </a:cubicBezTo>
                          <a:cubicBezTo>
                            <a:pt x="3961" y="44660"/>
                            <a:pt x="-3283" y="68183"/>
                            <a:pt x="1903" y="67839"/>
                          </a:cubicBezTo>
                          <a:cubicBezTo>
                            <a:pt x="43132" y="72219"/>
                            <a:pt x="83743" y="73942"/>
                            <a:pt x="125021" y="73057"/>
                          </a:cubicBezTo>
                          <a:cubicBezTo>
                            <a:pt x="126474" y="73066"/>
                            <a:pt x="129341" y="71130"/>
                            <a:pt x="128902" y="69745"/>
                          </a:cubicBezTo>
                          <a:cubicBezTo>
                            <a:pt x="132088" y="47253"/>
                            <a:pt x="128706" y="22960"/>
                            <a:pt x="125095" y="1887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47" name="Forma Livre: Forma 246">
                      <a:extLst>
                        <a:ext uri="{FF2B5EF4-FFF2-40B4-BE49-F238E27FC236}">
                          <a16:creationId xmlns:a16="http://schemas.microsoft.com/office/drawing/2014/main" id="{9B4C1CC6-F195-92DE-FABD-F99E24BB1B0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85667" y="2206775"/>
                      <a:ext cx="48998" cy="87643"/>
                    </a:xfrm>
                    <a:custGeom>
                      <a:avLst/>
                      <a:gdLst>
                        <a:gd name="connsiteX0" fmla="*/ 48503 w 48998"/>
                        <a:gd name="connsiteY0" fmla="*/ 73893 h 87643"/>
                        <a:gd name="connsiteX1" fmla="*/ 44928 w 48998"/>
                        <a:gd name="connsiteY1" fmla="*/ 37836 h 87643"/>
                        <a:gd name="connsiteX2" fmla="*/ 46062 w 48998"/>
                        <a:gd name="connsiteY2" fmla="*/ 3088 h 87643"/>
                        <a:gd name="connsiteX3" fmla="*/ 43691 w 48998"/>
                        <a:gd name="connsiteY3" fmla="*/ 15 h 87643"/>
                        <a:gd name="connsiteX4" fmla="*/ 12167 w 48998"/>
                        <a:gd name="connsiteY4" fmla="*/ 2453 h 87643"/>
                        <a:gd name="connsiteX5" fmla="*/ 2139 w 48998"/>
                        <a:gd name="connsiteY5" fmla="*/ 5648 h 87643"/>
                        <a:gd name="connsiteX6" fmla="*/ 175 w 48998"/>
                        <a:gd name="connsiteY6" fmla="*/ 74846 h 87643"/>
                        <a:gd name="connsiteX7" fmla="*/ 584 w 48998"/>
                        <a:gd name="connsiteY7" fmla="*/ 85411 h 87643"/>
                        <a:gd name="connsiteX8" fmla="*/ 5087 w 48998"/>
                        <a:gd name="connsiteY8" fmla="*/ 87421 h 87643"/>
                        <a:gd name="connsiteX9" fmla="*/ 30465 w 48998"/>
                        <a:gd name="connsiteY9" fmla="*/ 82065 h 87643"/>
                        <a:gd name="connsiteX10" fmla="*/ 48503 w 48998"/>
                        <a:gd name="connsiteY10" fmla="*/ 73893 h 8764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48998" h="87643">
                          <a:moveTo>
                            <a:pt x="48503" y="73893"/>
                          </a:moveTo>
                          <a:cubicBezTo>
                            <a:pt x="44941" y="62700"/>
                            <a:pt x="46055" y="49058"/>
                            <a:pt x="44928" y="37836"/>
                          </a:cubicBezTo>
                          <a:cubicBezTo>
                            <a:pt x="44802" y="26569"/>
                            <a:pt x="43333" y="13971"/>
                            <a:pt x="46062" y="3088"/>
                          </a:cubicBezTo>
                          <a:cubicBezTo>
                            <a:pt x="46651" y="1577"/>
                            <a:pt x="45311" y="-179"/>
                            <a:pt x="43691" y="15"/>
                          </a:cubicBezTo>
                          <a:cubicBezTo>
                            <a:pt x="33197" y="923"/>
                            <a:pt x="22506" y="1702"/>
                            <a:pt x="12167" y="2453"/>
                          </a:cubicBezTo>
                          <a:cubicBezTo>
                            <a:pt x="9232" y="3313"/>
                            <a:pt x="2201" y="1258"/>
                            <a:pt x="2139" y="5648"/>
                          </a:cubicBezTo>
                          <a:cubicBezTo>
                            <a:pt x="2668" y="28283"/>
                            <a:pt x="36" y="51426"/>
                            <a:pt x="175" y="74846"/>
                          </a:cubicBezTo>
                          <a:cubicBezTo>
                            <a:pt x="200" y="79291"/>
                            <a:pt x="-441" y="82229"/>
                            <a:pt x="584" y="85411"/>
                          </a:cubicBezTo>
                          <a:cubicBezTo>
                            <a:pt x="1128" y="87096"/>
                            <a:pt x="3473" y="88120"/>
                            <a:pt x="5087" y="87421"/>
                          </a:cubicBezTo>
                          <a:cubicBezTo>
                            <a:pt x="12334" y="85266"/>
                            <a:pt x="21015" y="82947"/>
                            <a:pt x="30465" y="82065"/>
                          </a:cubicBezTo>
                          <a:cubicBezTo>
                            <a:pt x="34025" y="81723"/>
                            <a:pt x="52207" y="80212"/>
                            <a:pt x="48503" y="738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48" name="Forma Livre: Forma 247">
                      <a:extLst>
                        <a:ext uri="{FF2B5EF4-FFF2-40B4-BE49-F238E27FC236}">
                          <a16:creationId xmlns:a16="http://schemas.microsoft.com/office/drawing/2014/main" id="{C3DDA378-7B6A-EB0E-2E21-948E1CA6F50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88122" y="2179440"/>
                      <a:ext cx="52279" cy="16246"/>
                    </a:xfrm>
                    <a:custGeom>
                      <a:avLst/>
                      <a:gdLst>
                        <a:gd name="connsiteX0" fmla="*/ 50442 w 52279"/>
                        <a:gd name="connsiteY0" fmla="*/ 6535 h 16246"/>
                        <a:gd name="connsiteX1" fmla="*/ 13471 w 52279"/>
                        <a:gd name="connsiteY1" fmla="*/ 7492 h 16246"/>
                        <a:gd name="connsiteX2" fmla="*/ 2751 w 52279"/>
                        <a:gd name="connsiteY2" fmla="*/ 8423 h 16246"/>
                        <a:gd name="connsiteX3" fmla="*/ 207 w 52279"/>
                        <a:gd name="connsiteY3" fmla="*/ 10536 h 16246"/>
                        <a:gd name="connsiteX4" fmla="*/ 2442 w 52279"/>
                        <a:gd name="connsiteY4" fmla="*/ 16237 h 16246"/>
                        <a:gd name="connsiteX5" fmla="*/ 50307 w 52279"/>
                        <a:gd name="connsiteY5" fmla="*/ 11090 h 16246"/>
                        <a:gd name="connsiteX6" fmla="*/ 50442 w 52279"/>
                        <a:gd name="connsiteY6" fmla="*/ 6535 h 1624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52279" h="16246">
                          <a:moveTo>
                            <a:pt x="50442" y="6535"/>
                          </a:moveTo>
                          <a:cubicBezTo>
                            <a:pt x="24477" y="-1476"/>
                            <a:pt x="41182" y="-3192"/>
                            <a:pt x="13471" y="7492"/>
                          </a:cubicBezTo>
                          <a:cubicBezTo>
                            <a:pt x="9190" y="8558"/>
                            <a:pt x="7338" y="8916"/>
                            <a:pt x="2751" y="8423"/>
                          </a:cubicBezTo>
                          <a:cubicBezTo>
                            <a:pt x="1498" y="8262"/>
                            <a:pt x="278" y="9273"/>
                            <a:pt x="207" y="10536"/>
                          </a:cubicBezTo>
                          <a:cubicBezTo>
                            <a:pt x="42" y="12488"/>
                            <a:pt x="-750" y="16472"/>
                            <a:pt x="2442" y="16237"/>
                          </a:cubicBezTo>
                          <a:cubicBezTo>
                            <a:pt x="16318" y="15090"/>
                            <a:pt x="31786" y="13425"/>
                            <a:pt x="50307" y="11090"/>
                          </a:cubicBezTo>
                          <a:cubicBezTo>
                            <a:pt x="52842" y="10839"/>
                            <a:pt x="52984" y="6938"/>
                            <a:pt x="50442" y="6535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49" name="Forma Livre: Forma 248">
                      <a:extLst>
                        <a:ext uri="{FF2B5EF4-FFF2-40B4-BE49-F238E27FC236}">
                          <a16:creationId xmlns:a16="http://schemas.microsoft.com/office/drawing/2014/main" id="{BE23E33E-C44A-4065-3986-2819E5E13F5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48258" y="1976550"/>
                      <a:ext cx="117491" cy="177109"/>
                    </a:xfrm>
                    <a:custGeom>
                      <a:avLst/>
                      <a:gdLst>
                        <a:gd name="connsiteX0" fmla="*/ 117150 w 117491"/>
                        <a:gd name="connsiteY0" fmla="*/ 158593 h 177109"/>
                        <a:gd name="connsiteX1" fmla="*/ 111764 w 117491"/>
                        <a:gd name="connsiteY1" fmla="*/ 137760 h 177109"/>
                        <a:gd name="connsiteX2" fmla="*/ 28355 w 117491"/>
                        <a:gd name="connsiteY2" fmla="*/ 10873 h 177109"/>
                        <a:gd name="connsiteX3" fmla="*/ 13876 w 117491"/>
                        <a:gd name="connsiteY3" fmla="*/ 1271 h 177109"/>
                        <a:gd name="connsiteX4" fmla="*/ 45 w 117491"/>
                        <a:gd name="connsiteY4" fmla="*/ 1529 h 177109"/>
                        <a:gd name="connsiteX5" fmla="*/ 13174 w 117491"/>
                        <a:gd name="connsiteY5" fmla="*/ 16825 h 177109"/>
                        <a:gd name="connsiteX6" fmla="*/ 16653 w 117491"/>
                        <a:gd name="connsiteY6" fmla="*/ 17431 h 177109"/>
                        <a:gd name="connsiteX7" fmla="*/ 20927 w 117491"/>
                        <a:gd name="connsiteY7" fmla="*/ 20839 h 177109"/>
                        <a:gd name="connsiteX8" fmla="*/ 40267 w 117491"/>
                        <a:gd name="connsiteY8" fmla="*/ 154738 h 177109"/>
                        <a:gd name="connsiteX9" fmla="*/ 43368 w 117491"/>
                        <a:gd name="connsiteY9" fmla="*/ 156906 h 177109"/>
                        <a:gd name="connsiteX10" fmla="*/ 89591 w 117491"/>
                        <a:gd name="connsiteY10" fmla="*/ 162903 h 177109"/>
                        <a:gd name="connsiteX11" fmla="*/ 94206 w 117491"/>
                        <a:gd name="connsiteY11" fmla="*/ 164929 h 177109"/>
                        <a:gd name="connsiteX12" fmla="*/ 110643 w 117491"/>
                        <a:gd name="connsiteY12" fmla="*/ 176393 h 177109"/>
                        <a:gd name="connsiteX13" fmla="*/ 113806 w 117491"/>
                        <a:gd name="connsiteY13" fmla="*/ 175742 h 177109"/>
                        <a:gd name="connsiteX14" fmla="*/ 117150 w 117491"/>
                        <a:gd name="connsiteY14" fmla="*/ 158593 h 17710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</a:cxnLst>
                      <a:rect l="l" t="t" r="r" b="b"/>
                      <a:pathLst>
                        <a:path w="117491" h="177109">
                          <a:moveTo>
                            <a:pt x="117150" y="158593"/>
                          </a:moveTo>
                          <a:cubicBezTo>
                            <a:pt x="113043" y="153949"/>
                            <a:pt x="113043" y="144411"/>
                            <a:pt x="111764" y="137760"/>
                          </a:cubicBezTo>
                          <a:cubicBezTo>
                            <a:pt x="105725" y="65257"/>
                            <a:pt x="103554" y="43041"/>
                            <a:pt x="28355" y="10873"/>
                          </a:cubicBezTo>
                          <a:cubicBezTo>
                            <a:pt x="26516" y="10183"/>
                            <a:pt x="14852" y="1593"/>
                            <a:pt x="13876" y="1271"/>
                          </a:cubicBezTo>
                          <a:cubicBezTo>
                            <a:pt x="10775" y="308"/>
                            <a:pt x="1872" y="-1148"/>
                            <a:pt x="45" y="1529"/>
                          </a:cubicBezTo>
                          <a:cubicBezTo>
                            <a:pt x="-766" y="6392"/>
                            <a:pt x="9573" y="14020"/>
                            <a:pt x="13174" y="16825"/>
                          </a:cubicBezTo>
                          <a:cubicBezTo>
                            <a:pt x="13731" y="17209"/>
                            <a:pt x="15033" y="17399"/>
                            <a:pt x="16653" y="17431"/>
                          </a:cubicBezTo>
                          <a:cubicBezTo>
                            <a:pt x="18682" y="17469"/>
                            <a:pt x="20434" y="18867"/>
                            <a:pt x="20927" y="20839"/>
                          </a:cubicBezTo>
                          <a:cubicBezTo>
                            <a:pt x="30987" y="60944"/>
                            <a:pt x="40315" y="107121"/>
                            <a:pt x="40267" y="154738"/>
                          </a:cubicBezTo>
                          <a:cubicBezTo>
                            <a:pt x="40225" y="156287"/>
                            <a:pt x="41919" y="157489"/>
                            <a:pt x="43368" y="156906"/>
                          </a:cubicBezTo>
                          <a:cubicBezTo>
                            <a:pt x="58256" y="151018"/>
                            <a:pt x="70712" y="154925"/>
                            <a:pt x="89591" y="162903"/>
                          </a:cubicBezTo>
                          <a:cubicBezTo>
                            <a:pt x="90273" y="163190"/>
                            <a:pt x="93172" y="162439"/>
                            <a:pt x="94206" y="164929"/>
                          </a:cubicBezTo>
                          <a:cubicBezTo>
                            <a:pt x="95582" y="168241"/>
                            <a:pt x="99756" y="167583"/>
                            <a:pt x="110643" y="176393"/>
                          </a:cubicBezTo>
                          <a:cubicBezTo>
                            <a:pt x="111874" y="177501"/>
                            <a:pt x="113439" y="177353"/>
                            <a:pt x="113806" y="175742"/>
                          </a:cubicBezTo>
                          <a:cubicBezTo>
                            <a:pt x="114454" y="170982"/>
                            <a:pt x="118712" y="161773"/>
                            <a:pt x="117150" y="158593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50" name="Forma Livre: Forma 249">
                      <a:extLst>
                        <a:ext uri="{FF2B5EF4-FFF2-40B4-BE49-F238E27FC236}">
                          <a16:creationId xmlns:a16="http://schemas.microsoft.com/office/drawing/2014/main" id="{36379A2C-306F-7546-D678-1DFB6C085A8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07680" y="1959406"/>
                      <a:ext cx="158410" cy="229358"/>
                    </a:xfrm>
                    <a:custGeom>
                      <a:avLst/>
                      <a:gdLst>
                        <a:gd name="connsiteX0" fmla="*/ 73866 w 158410"/>
                        <a:gd name="connsiteY0" fmla="*/ 220169 h 229358"/>
                        <a:gd name="connsiteX1" fmla="*/ 89128 w 158410"/>
                        <a:gd name="connsiteY1" fmla="*/ 226376 h 229358"/>
                        <a:gd name="connsiteX2" fmla="*/ 98649 w 158410"/>
                        <a:gd name="connsiteY2" fmla="*/ 228250 h 229358"/>
                        <a:gd name="connsiteX3" fmla="*/ 109765 w 158410"/>
                        <a:gd name="connsiteY3" fmla="*/ 229358 h 229358"/>
                        <a:gd name="connsiteX4" fmla="*/ 149799 w 158410"/>
                        <a:gd name="connsiteY4" fmla="*/ 219882 h 229358"/>
                        <a:gd name="connsiteX5" fmla="*/ 158274 w 158410"/>
                        <a:gd name="connsiteY5" fmla="*/ 215859 h 229358"/>
                        <a:gd name="connsiteX6" fmla="*/ 156970 w 158410"/>
                        <a:gd name="connsiteY6" fmla="*/ 194703 h 229358"/>
                        <a:gd name="connsiteX7" fmla="*/ 156361 w 158410"/>
                        <a:gd name="connsiteY7" fmla="*/ 165440 h 229358"/>
                        <a:gd name="connsiteX8" fmla="*/ 149510 w 158410"/>
                        <a:gd name="connsiteY8" fmla="*/ 82266 h 229358"/>
                        <a:gd name="connsiteX9" fmla="*/ 138870 w 158410"/>
                        <a:gd name="connsiteY9" fmla="*/ 23517 h 229358"/>
                        <a:gd name="connsiteX10" fmla="*/ 134374 w 158410"/>
                        <a:gd name="connsiteY10" fmla="*/ 1855 h 229358"/>
                        <a:gd name="connsiteX11" fmla="*/ 132924 w 158410"/>
                        <a:gd name="connsiteY11" fmla="*/ 148 h 229358"/>
                        <a:gd name="connsiteX12" fmla="*/ 130708 w 158410"/>
                        <a:gd name="connsiteY12" fmla="*/ 473 h 229358"/>
                        <a:gd name="connsiteX13" fmla="*/ 107011 w 158410"/>
                        <a:gd name="connsiteY13" fmla="*/ 11306 h 229358"/>
                        <a:gd name="connsiteX14" fmla="*/ 88967 w 158410"/>
                        <a:gd name="connsiteY14" fmla="*/ 17274 h 229358"/>
                        <a:gd name="connsiteX15" fmla="*/ 38525 w 158410"/>
                        <a:gd name="connsiteY15" fmla="*/ 42527 h 229358"/>
                        <a:gd name="connsiteX16" fmla="*/ 38422 w 158410"/>
                        <a:gd name="connsiteY16" fmla="*/ 42637 h 229358"/>
                        <a:gd name="connsiteX17" fmla="*/ 4478 w 158410"/>
                        <a:gd name="connsiteY17" fmla="*/ 144232 h 229358"/>
                        <a:gd name="connsiteX18" fmla="*/ 3902 w 158410"/>
                        <a:gd name="connsiteY18" fmla="*/ 148452 h 229358"/>
                        <a:gd name="connsiteX19" fmla="*/ 3895 w 158410"/>
                        <a:gd name="connsiteY19" fmla="*/ 148516 h 229358"/>
                        <a:gd name="connsiteX20" fmla="*/ 191 w 158410"/>
                        <a:gd name="connsiteY20" fmla="*/ 224101 h 229358"/>
                        <a:gd name="connsiteX21" fmla="*/ 1341 w 158410"/>
                        <a:gd name="connsiteY21" fmla="*/ 226024 h 229358"/>
                        <a:gd name="connsiteX22" fmla="*/ 3580 w 158410"/>
                        <a:gd name="connsiteY22" fmla="*/ 226066 h 229358"/>
                        <a:gd name="connsiteX23" fmla="*/ 38206 w 158410"/>
                        <a:gd name="connsiteY23" fmla="*/ 218593 h 229358"/>
                        <a:gd name="connsiteX24" fmla="*/ 73866 w 158410"/>
                        <a:gd name="connsiteY24" fmla="*/ 220169 h 22935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</a:cxnLst>
                      <a:rect l="l" t="t" r="r" b="b"/>
                      <a:pathLst>
                        <a:path w="158410" h="229358">
                          <a:moveTo>
                            <a:pt x="73866" y="220169"/>
                          </a:moveTo>
                          <a:cubicBezTo>
                            <a:pt x="74585" y="220359"/>
                            <a:pt x="86135" y="225686"/>
                            <a:pt x="89128" y="226376"/>
                          </a:cubicBezTo>
                          <a:cubicBezTo>
                            <a:pt x="92213" y="227084"/>
                            <a:pt x="95405" y="227819"/>
                            <a:pt x="98649" y="228250"/>
                          </a:cubicBezTo>
                          <a:cubicBezTo>
                            <a:pt x="102395" y="229020"/>
                            <a:pt x="106096" y="229358"/>
                            <a:pt x="109765" y="229358"/>
                          </a:cubicBezTo>
                          <a:cubicBezTo>
                            <a:pt x="123570" y="229358"/>
                            <a:pt x="136857" y="224559"/>
                            <a:pt x="149799" y="219882"/>
                          </a:cubicBezTo>
                          <a:cubicBezTo>
                            <a:pt x="151980" y="219093"/>
                            <a:pt x="156998" y="217808"/>
                            <a:pt x="158274" y="215859"/>
                          </a:cubicBezTo>
                          <a:cubicBezTo>
                            <a:pt x="158925" y="214867"/>
                            <a:pt x="157040" y="200749"/>
                            <a:pt x="156970" y="194703"/>
                          </a:cubicBezTo>
                          <a:cubicBezTo>
                            <a:pt x="156857" y="185117"/>
                            <a:pt x="156738" y="175203"/>
                            <a:pt x="156361" y="165440"/>
                          </a:cubicBezTo>
                          <a:cubicBezTo>
                            <a:pt x="155217" y="135703"/>
                            <a:pt x="152975" y="108491"/>
                            <a:pt x="149510" y="82266"/>
                          </a:cubicBezTo>
                          <a:cubicBezTo>
                            <a:pt x="147116" y="62440"/>
                            <a:pt x="142926" y="42653"/>
                            <a:pt x="138870" y="23517"/>
                          </a:cubicBezTo>
                          <a:cubicBezTo>
                            <a:pt x="137366" y="16421"/>
                            <a:pt x="135814" y="9083"/>
                            <a:pt x="134374" y="1855"/>
                          </a:cubicBezTo>
                          <a:cubicBezTo>
                            <a:pt x="134219" y="1073"/>
                            <a:pt x="133672" y="428"/>
                            <a:pt x="132924" y="148"/>
                          </a:cubicBezTo>
                          <a:cubicBezTo>
                            <a:pt x="132177" y="-132"/>
                            <a:pt x="131340" y="-10"/>
                            <a:pt x="130708" y="473"/>
                          </a:cubicBezTo>
                          <a:cubicBezTo>
                            <a:pt x="123896" y="5685"/>
                            <a:pt x="115312" y="8542"/>
                            <a:pt x="107011" y="11306"/>
                          </a:cubicBezTo>
                          <a:cubicBezTo>
                            <a:pt x="107011" y="11306"/>
                            <a:pt x="94468" y="15551"/>
                            <a:pt x="88967" y="17274"/>
                          </a:cubicBezTo>
                          <a:cubicBezTo>
                            <a:pt x="70951" y="22918"/>
                            <a:pt x="52327" y="28751"/>
                            <a:pt x="38525" y="42527"/>
                          </a:cubicBezTo>
                          <a:cubicBezTo>
                            <a:pt x="38489" y="42563"/>
                            <a:pt x="38454" y="42602"/>
                            <a:pt x="38422" y="42637"/>
                          </a:cubicBezTo>
                          <a:cubicBezTo>
                            <a:pt x="14615" y="69749"/>
                            <a:pt x="9229" y="109319"/>
                            <a:pt x="4478" y="144232"/>
                          </a:cubicBezTo>
                          <a:lnTo>
                            <a:pt x="3902" y="148452"/>
                          </a:lnTo>
                          <a:cubicBezTo>
                            <a:pt x="3899" y="148474"/>
                            <a:pt x="3895" y="148497"/>
                            <a:pt x="3895" y="148516"/>
                          </a:cubicBezTo>
                          <a:cubicBezTo>
                            <a:pt x="678" y="178279"/>
                            <a:pt x="-501" y="202295"/>
                            <a:pt x="191" y="224101"/>
                          </a:cubicBezTo>
                          <a:cubicBezTo>
                            <a:pt x="217" y="224897"/>
                            <a:pt x="652" y="225625"/>
                            <a:pt x="1341" y="226024"/>
                          </a:cubicBezTo>
                          <a:cubicBezTo>
                            <a:pt x="2030" y="226424"/>
                            <a:pt x="2878" y="226440"/>
                            <a:pt x="3580" y="226066"/>
                          </a:cubicBezTo>
                          <a:cubicBezTo>
                            <a:pt x="13504" y="220797"/>
                            <a:pt x="38206" y="218593"/>
                            <a:pt x="38206" y="218593"/>
                          </a:cubicBezTo>
                          <a:cubicBezTo>
                            <a:pt x="50446" y="217363"/>
                            <a:pt x="62271" y="217096"/>
                            <a:pt x="73866" y="220169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  <p:sp>
                <p:nvSpPr>
                  <p:cNvPr id="242" name="Forma Livre: Forma 241">
                    <a:extLst>
                      <a:ext uri="{FF2B5EF4-FFF2-40B4-BE49-F238E27FC236}">
                        <a16:creationId xmlns:a16="http://schemas.microsoft.com/office/drawing/2014/main" id="{47E716E9-ED12-D91E-FEF5-1161BEF4FDE5}"/>
                      </a:ext>
                    </a:extLst>
                  </p:cNvPr>
                  <p:cNvSpPr/>
                  <p:nvPr/>
                </p:nvSpPr>
                <p:spPr>
                  <a:xfrm>
                    <a:off x="1687639" y="1987240"/>
                    <a:ext cx="379751" cy="230694"/>
                  </a:xfrm>
                  <a:custGeom>
                    <a:avLst/>
                    <a:gdLst>
                      <a:gd name="connsiteX0" fmla="*/ 379346 w 379751"/>
                      <a:gd name="connsiteY0" fmla="*/ 11772 h 230694"/>
                      <a:gd name="connsiteX1" fmla="*/ 344652 w 379751"/>
                      <a:gd name="connsiteY1" fmla="*/ 927 h 230694"/>
                      <a:gd name="connsiteX2" fmla="*/ 238070 w 379751"/>
                      <a:gd name="connsiteY2" fmla="*/ 3549 h 230694"/>
                      <a:gd name="connsiteX3" fmla="*/ 209332 w 379751"/>
                      <a:gd name="connsiteY3" fmla="*/ 38810 h 230694"/>
                      <a:gd name="connsiteX4" fmla="*/ 167069 w 379751"/>
                      <a:gd name="connsiteY4" fmla="*/ 199115 h 230694"/>
                      <a:gd name="connsiteX5" fmla="*/ 161335 w 379751"/>
                      <a:gd name="connsiteY5" fmla="*/ 201331 h 230694"/>
                      <a:gd name="connsiteX6" fmla="*/ 41338 w 379751"/>
                      <a:gd name="connsiteY6" fmla="*/ 215169 h 230694"/>
                      <a:gd name="connsiteX7" fmla="*/ 1912 w 379751"/>
                      <a:gd name="connsiteY7" fmla="*/ 220947 h 230694"/>
                      <a:gd name="connsiteX8" fmla="*/ 4676 w 379751"/>
                      <a:gd name="connsiteY8" fmla="*/ 230050 h 230694"/>
                      <a:gd name="connsiteX9" fmla="*/ 11183 w 379751"/>
                      <a:gd name="connsiteY9" fmla="*/ 230694 h 230694"/>
                      <a:gd name="connsiteX10" fmla="*/ 84813 w 379751"/>
                      <a:gd name="connsiteY10" fmla="*/ 223553 h 230694"/>
                      <a:gd name="connsiteX11" fmla="*/ 125807 w 379751"/>
                      <a:gd name="connsiteY11" fmla="*/ 220329 h 230694"/>
                      <a:gd name="connsiteX12" fmla="*/ 164518 w 379751"/>
                      <a:gd name="connsiteY12" fmla="*/ 216422 h 230694"/>
                      <a:gd name="connsiteX13" fmla="*/ 177054 w 379751"/>
                      <a:gd name="connsiteY13" fmla="*/ 212911 h 230694"/>
                      <a:gd name="connsiteX14" fmla="*/ 200281 w 379751"/>
                      <a:gd name="connsiteY14" fmla="*/ 210189 h 230694"/>
                      <a:gd name="connsiteX15" fmla="*/ 239472 w 379751"/>
                      <a:gd name="connsiteY15" fmla="*/ 204175 h 230694"/>
                      <a:gd name="connsiteX16" fmla="*/ 255564 w 379751"/>
                      <a:gd name="connsiteY16" fmla="*/ 197707 h 230694"/>
                      <a:gd name="connsiteX17" fmla="*/ 272909 w 379751"/>
                      <a:gd name="connsiteY17" fmla="*/ 167607 h 230694"/>
                      <a:gd name="connsiteX18" fmla="*/ 280595 w 379751"/>
                      <a:gd name="connsiteY18" fmla="*/ 155412 h 230694"/>
                      <a:gd name="connsiteX19" fmla="*/ 286673 w 379751"/>
                      <a:gd name="connsiteY19" fmla="*/ 157686 h 230694"/>
                      <a:gd name="connsiteX20" fmla="*/ 288322 w 379751"/>
                      <a:gd name="connsiteY20" fmla="*/ 155553 h 230694"/>
                      <a:gd name="connsiteX21" fmla="*/ 298662 w 379751"/>
                      <a:gd name="connsiteY21" fmla="*/ 150268 h 230694"/>
                      <a:gd name="connsiteX22" fmla="*/ 307420 w 379751"/>
                      <a:gd name="connsiteY22" fmla="*/ 151421 h 230694"/>
                      <a:gd name="connsiteX23" fmla="*/ 319515 w 379751"/>
                      <a:gd name="connsiteY23" fmla="*/ 182868 h 230694"/>
                      <a:gd name="connsiteX24" fmla="*/ 322178 w 379751"/>
                      <a:gd name="connsiteY24" fmla="*/ 179946 h 230694"/>
                      <a:gd name="connsiteX25" fmla="*/ 332302 w 379751"/>
                      <a:gd name="connsiteY25" fmla="*/ 165590 h 230694"/>
                      <a:gd name="connsiteX26" fmla="*/ 379346 w 379751"/>
                      <a:gd name="connsiteY26" fmla="*/ 11772 h 23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379751" h="230694">
                        <a:moveTo>
                          <a:pt x="379346" y="11772"/>
                        </a:moveTo>
                        <a:cubicBezTo>
                          <a:pt x="383350" y="-4134"/>
                          <a:pt x="356663" y="556"/>
                          <a:pt x="344652" y="927"/>
                        </a:cubicBezTo>
                        <a:cubicBezTo>
                          <a:pt x="305187" y="2186"/>
                          <a:pt x="269125" y="2125"/>
                          <a:pt x="238070" y="3549"/>
                        </a:cubicBezTo>
                        <a:cubicBezTo>
                          <a:pt x="217713" y="6100"/>
                          <a:pt x="213871" y="22163"/>
                          <a:pt x="209332" y="38810"/>
                        </a:cubicBezTo>
                        <a:cubicBezTo>
                          <a:pt x="193543" y="92057"/>
                          <a:pt x="181560" y="146219"/>
                          <a:pt x="167069" y="199115"/>
                        </a:cubicBezTo>
                        <a:cubicBezTo>
                          <a:pt x="166920" y="199653"/>
                          <a:pt x="162408" y="200961"/>
                          <a:pt x="161335" y="201331"/>
                        </a:cubicBezTo>
                        <a:cubicBezTo>
                          <a:pt x="121397" y="208846"/>
                          <a:pt x="81234" y="208414"/>
                          <a:pt x="41338" y="215169"/>
                        </a:cubicBezTo>
                        <a:cubicBezTo>
                          <a:pt x="28512" y="216067"/>
                          <a:pt x="15286" y="218931"/>
                          <a:pt x="1912" y="220947"/>
                        </a:cubicBezTo>
                        <a:cubicBezTo>
                          <a:pt x="-2552" y="222783"/>
                          <a:pt x="1822" y="227708"/>
                          <a:pt x="4676" y="230050"/>
                        </a:cubicBezTo>
                        <a:cubicBezTo>
                          <a:pt x="6509" y="231013"/>
                          <a:pt x="9008" y="230308"/>
                          <a:pt x="11183" y="230694"/>
                        </a:cubicBezTo>
                        <a:cubicBezTo>
                          <a:pt x="35795" y="228398"/>
                          <a:pt x="60436" y="224957"/>
                          <a:pt x="84813" y="223553"/>
                        </a:cubicBezTo>
                        <a:cubicBezTo>
                          <a:pt x="98309" y="222564"/>
                          <a:pt x="112250" y="221215"/>
                          <a:pt x="125807" y="220329"/>
                        </a:cubicBezTo>
                        <a:cubicBezTo>
                          <a:pt x="138572" y="219449"/>
                          <a:pt x="151769" y="218538"/>
                          <a:pt x="164518" y="216422"/>
                        </a:cubicBezTo>
                        <a:cubicBezTo>
                          <a:pt x="166521" y="216029"/>
                          <a:pt x="173920" y="212286"/>
                          <a:pt x="177054" y="212911"/>
                        </a:cubicBezTo>
                        <a:cubicBezTo>
                          <a:pt x="184836" y="212347"/>
                          <a:pt x="192496" y="211191"/>
                          <a:pt x="200281" y="210189"/>
                        </a:cubicBezTo>
                        <a:cubicBezTo>
                          <a:pt x="213413" y="208704"/>
                          <a:pt x="226355" y="205171"/>
                          <a:pt x="239472" y="204175"/>
                        </a:cubicBezTo>
                        <a:cubicBezTo>
                          <a:pt x="244603" y="201756"/>
                          <a:pt x="250239" y="200078"/>
                          <a:pt x="255564" y="197707"/>
                        </a:cubicBezTo>
                        <a:cubicBezTo>
                          <a:pt x="268029" y="192931"/>
                          <a:pt x="267662" y="169246"/>
                          <a:pt x="272909" y="167607"/>
                        </a:cubicBezTo>
                        <a:cubicBezTo>
                          <a:pt x="280820" y="174229"/>
                          <a:pt x="277064" y="157644"/>
                          <a:pt x="280595" y="155412"/>
                        </a:cubicBezTo>
                        <a:cubicBezTo>
                          <a:pt x="282953" y="153791"/>
                          <a:pt x="284218" y="158578"/>
                          <a:pt x="286673" y="157686"/>
                        </a:cubicBezTo>
                        <a:cubicBezTo>
                          <a:pt x="287623" y="157402"/>
                          <a:pt x="288290" y="156542"/>
                          <a:pt x="288322" y="155553"/>
                        </a:cubicBezTo>
                        <a:cubicBezTo>
                          <a:pt x="288676" y="146657"/>
                          <a:pt x="294864" y="142631"/>
                          <a:pt x="298662" y="150268"/>
                        </a:cubicBezTo>
                        <a:cubicBezTo>
                          <a:pt x="300697" y="153196"/>
                          <a:pt x="304733" y="148863"/>
                          <a:pt x="307420" y="151421"/>
                        </a:cubicBezTo>
                        <a:cubicBezTo>
                          <a:pt x="318181" y="158878"/>
                          <a:pt x="312770" y="187117"/>
                          <a:pt x="319515" y="182868"/>
                        </a:cubicBezTo>
                        <a:cubicBezTo>
                          <a:pt x="320706" y="182169"/>
                          <a:pt x="321882" y="181332"/>
                          <a:pt x="322178" y="179946"/>
                        </a:cubicBezTo>
                        <a:cubicBezTo>
                          <a:pt x="326569" y="174835"/>
                          <a:pt x="329787" y="170274"/>
                          <a:pt x="332302" y="165590"/>
                        </a:cubicBezTo>
                        <a:cubicBezTo>
                          <a:pt x="351509" y="118666"/>
                          <a:pt x="372694" y="66952"/>
                          <a:pt x="379346" y="1177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grpSp>
                <p:nvGrpSpPr>
                  <p:cNvPr id="243" name="Gráfico 53" descr="Mulher segurando um laptop">
                    <a:extLst>
                      <a:ext uri="{FF2B5EF4-FFF2-40B4-BE49-F238E27FC236}">
                        <a16:creationId xmlns:a16="http://schemas.microsoft.com/office/drawing/2014/main" id="{B2411CFB-096D-11BC-85F2-8161C9E30855}"/>
                      </a:ext>
                    </a:extLst>
                  </p:cNvPr>
                  <p:cNvGrpSpPr/>
                  <p:nvPr/>
                </p:nvGrpSpPr>
                <p:grpSpPr>
                  <a:xfrm>
                    <a:off x="1500888" y="1914144"/>
                    <a:ext cx="570086" cy="390141"/>
                    <a:chOff x="1500888" y="1914144"/>
                    <a:chExt cx="570086" cy="390141"/>
                  </a:xfrm>
                  <a:solidFill>
                    <a:srgbClr val="000000"/>
                  </a:solidFill>
                </p:grpSpPr>
                <p:sp>
                  <p:nvSpPr>
                    <p:cNvPr id="244" name="Forma Livre: Forma 243">
                      <a:extLst>
                        <a:ext uri="{FF2B5EF4-FFF2-40B4-BE49-F238E27FC236}">
                          <a16:creationId xmlns:a16="http://schemas.microsoft.com/office/drawing/2014/main" id="{32CDFF27-1784-792B-300C-B7043938EA8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00888" y="1914144"/>
                      <a:ext cx="570086" cy="390141"/>
                    </a:xfrm>
                    <a:custGeom>
                      <a:avLst/>
                      <a:gdLst>
                        <a:gd name="connsiteX0" fmla="*/ 569688 w 570086"/>
                        <a:gd name="connsiteY0" fmla="*/ 80007 h 390141"/>
                        <a:gd name="connsiteX1" fmla="*/ 566802 w 570086"/>
                        <a:gd name="connsiteY1" fmla="*/ 73758 h 390141"/>
                        <a:gd name="connsiteX2" fmla="*/ 557961 w 570086"/>
                        <a:gd name="connsiteY2" fmla="*/ 70708 h 390141"/>
                        <a:gd name="connsiteX3" fmla="*/ 426906 w 570086"/>
                        <a:gd name="connsiteY3" fmla="*/ 72718 h 390141"/>
                        <a:gd name="connsiteX4" fmla="*/ 418180 w 570086"/>
                        <a:gd name="connsiteY4" fmla="*/ 74370 h 390141"/>
                        <a:gd name="connsiteX5" fmla="*/ 393526 w 570086"/>
                        <a:gd name="connsiteY5" fmla="*/ 106642 h 390141"/>
                        <a:gd name="connsiteX6" fmla="*/ 366939 w 570086"/>
                        <a:gd name="connsiteY6" fmla="*/ 206037 h 390141"/>
                        <a:gd name="connsiteX7" fmla="*/ 305143 w 570086"/>
                        <a:gd name="connsiteY7" fmla="*/ 80126 h 390141"/>
                        <a:gd name="connsiteX8" fmla="*/ 267898 w 570086"/>
                        <a:gd name="connsiteY8" fmla="*/ 63525 h 390141"/>
                        <a:gd name="connsiteX9" fmla="*/ 246630 w 570086"/>
                        <a:gd name="connsiteY9" fmla="*/ 60146 h 390141"/>
                        <a:gd name="connsiteX10" fmla="*/ 241656 w 570086"/>
                        <a:gd name="connsiteY10" fmla="*/ 40514 h 390141"/>
                        <a:gd name="connsiteX11" fmla="*/ 238835 w 570086"/>
                        <a:gd name="connsiteY11" fmla="*/ 39750 h 390141"/>
                        <a:gd name="connsiteX12" fmla="*/ 257736 w 570086"/>
                        <a:gd name="connsiteY12" fmla="*/ 81869 h 390141"/>
                        <a:gd name="connsiteX13" fmla="*/ 221412 w 570086"/>
                        <a:gd name="connsiteY13" fmla="*/ 90881 h 390141"/>
                        <a:gd name="connsiteX14" fmla="*/ 149367 w 570086"/>
                        <a:gd name="connsiteY14" fmla="*/ 68150 h 390141"/>
                        <a:gd name="connsiteX15" fmla="*/ 146867 w 570086"/>
                        <a:gd name="connsiteY15" fmla="*/ 58648 h 390141"/>
                        <a:gd name="connsiteX16" fmla="*/ 161842 w 570086"/>
                        <a:gd name="connsiteY16" fmla="*/ 20640 h 390141"/>
                        <a:gd name="connsiteX17" fmla="*/ 155838 w 570086"/>
                        <a:gd name="connsiteY17" fmla="*/ 573 h 390141"/>
                        <a:gd name="connsiteX18" fmla="*/ 152556 w 570086"/>
                        <a:gd name="connsiteY18" fmla="*/ 1932 h 390141"/>
                        <a:gd name="connsiteX19" fmla="*/ 154488 w 570086"/>
                        <a:gd name="connsiteY19" fmla="*/ 11714 h 390141"/>
                        <a:gd name="connsiteX20" fmla="*/ 144815 w 570086"/>
                        <a:gd name="connsiteY20" fmla="*/ 51868 h 390141"/>
                        <a:gd name="connsiteX21" fmla="*/ 141933 w 570086"/>
                        <a:gd name="connsiteY21" fmla="*/ 43612 h 390141"/>
                        <a:gd name="connsiteX22" fmla="*/ 138837 w 570086"/>
                        <a:gd name="connsiteY22" fmla="*/ 42875 h 390141"/>
                        <a:gd name="connsiteX23" fmla="*/ 48319 w 570086"/>
                        <a:gd name="connsiteY23" fmla="*/ 76235 h 390141"/>
                        <a:gd name="connsiteX24" fmla="*/ 0 w 570086"/>
                        <a:gd name="connsiteY24" fmla="*/ 248897 h 390141"/>
                        <a:gd name="connsiteX25" fmla="*/ 13847 w 570086"/>
                        <a:gd name="connsiteY25" fmla="*/ 340996 h 390141"/>
                        <a:gd name="connsiteX26" fmla="*/ 43584 w 570086"/>
                        <a:gd name="connsiteY26" fmla="*/ 358042 h 390141"/>
                        <a:gd name="connsiteX27" fmla="*/ 39584 w 570086"/>
                        <a:gd name="connsiteY27" fmla="*/ 378727 h 390141"/>
                        <a:gd name="connsiteX28" fmla="*/ 39613 w 570086"/>
                        <a:gd name="connsiteY28" fmla="*/ 388175 h 390141"/>
                        <a:gd name="connsiteX29" fmla="*/ 46586 w 570086"/>
                        <a:gd name="connsiteY29" fmla="*/ 388175 h 390141"/>
                        <a:gd name="connsiteX30" fmla="*/ 48316 w 570086"/>
                        <a:gd name="connsiteY30" fmla="*/ 379423 h 390141"/>
                        <a:gd name="connsiteX31" fmla="*/ 50306 w 570086"/>
                        <a:gd name="connsiteY31" fmla="*/ 358171 h 390141"/>
                        <a:gd name="connsiteX32" fmla="*/ 117601 w 570086"/>
                        <a:gd name="connsiteY32" fmla="*/ 343148 h 390141"/>
                        <a:gd name="connsiteX33" fmla="*/ 168561 w 570086"/>
                        <a:gd name="connsiteY33" fmla="*/ 321232 h 390141"/>
                        <a:gd name="connsiteX34" fmla="*/ 171424 w 570086"/>
                        <a:gd name="connsiteY34" fmla="*/ 380496 h 390141"/>
                        <a:gd name="connsiteX35" fmla="*/ 177577 w 570086"/>
                        <a:gd name="connsiteY35" fmla="*/ 380496 h 390141"/>
                        <a:gd name="connsiteX36" fmla="*/ 172410 w 570086"/>
                        <a:gd name="connsiteY36" fmla="*/ 319190 h 390141"/>
                        <a:gd name="connsiteX37" fmla="*/ 192754 w 570086"/>
                        <a:gd name="connsiteY37" fmla="*/ 307742 h 390141"/>
                        <a:gd name="connsiteX38" fmla="*/ 193930 w 570086"/>
                        <a:gd name="connsiteY38" fmla="*/ 306370 h 390141"/>
                        <a:gd name="connsiteX39" fmla="*/ 226108 w 570086"/>
                        <a:gd name="connsiteY39" fmla="*/ 303390 h 390141"/>
                        <a:gd name="connsiteX40" fmla="*/ 283314 w 570086"/>
                        <a:gd name="connsiteY40" fmla="*/ 298388 h 390141"/>
                        <a:gd name="connsiteX41" fmla="*/ 283005 w 570086"/>
                        <a:gd name="connsiteY41" fmla="*/ 314976 h 390141"/>
                        <a:gd name="connsiteX42" fmla="*/ 282383 w 570086"/>
                        <a:gd name="connsiteY42" fmla="*/ 333832 h 390141"/>
                        <a:gd name="connsiteX43" fmla="*/ 281968 w 570086"/>
                        <a:gd name="connsiteY43" fmla="*/ 352189 h 390141"/>
                        <a:gd name="connsiteX44" fmla="*/ 282296 w 570086"/>
                        <a:gd name="connsiteY44" fmla="*/ 371058 h 390141"/>
                        <a:gd name="connsiteX45" fmla="*/ 288230 w 570086"/>
                        <a:gd name="connsiteY45" fmla="*/ 371058 h 390141"/>
                        <a:gd name="connsiteX46" fmla="*/ 288864 w 570086"/>
                        <a:gd name="connsiteY46" fmla="*/ 352688 h 390141"/>
                        <a:gd name="connsiteX47" fmla="*/ 289276 w 570086"/>
                        <a:gd name="connsiteY47" fmla="*/ 315476 h 390141"/>
                        <a:gd name="connsiteX48" fmla="*/ 289206 w 570086"/>
                        <a:gd name="connsiteY48" fmla="*/ 297960 h 390141"/>
                        <a:gd name="connsiteX49" fmla="*/ 328673 w 570086"/>
                        <a:gd name="connsiteY49" fmla="*/ 294935 h 390141"/>
                        <a:gd name="connsiteX50" fmla="*/ 327046 w 570086"/>
                        <a:gd name="connsiteY50" fmla="*/ 311997 h 390141"/>
                        <a:gd name="connsiteX51" fmla="*/ 327407 w 570086"/>
                        <a:gd name="connsiteY51" fmla="*/ 330557 h 390141"/>
                        <a:gd name="connsiteX52" fmla="*/ 329221 w 570086"/>
                        <a:gd name="connsiteY52" fmla="*/ 358454 h 390141"/>
                        <a:gd name="connsiteX53" fmla="*/ 331276 w 570086"/>
                        <a:gd name="connsiteY53" fmla="*/ 367660 h 390141"/>
                        <a:gd name="connsiteX54" fmla="*/ 338130 w 570086"/>
                        <a:gd name="connsiteY54" fmla="*/ 366764 h 390141"/>
                        <a:gd name="connsiteX55" fmla="*/ 338414 w 570086"/>
                        <a:gd name="connsiteY55" fmla="*/ 357994 h 390141"/>
                        <a:gd name="connsiteX56" fmla="*/ 337708 w 570086"/>
                        <a:gd name="connsiteY56" fmla="*/ 349120 h 390141"/>
                        <a:gd name="connsiteX57" fmla="*/ 336429 w 570086"/>
                        <a:gd name="connsiteY57" fmla="*/ 323364 h 390141"/>
                        <a:gd name="connsiteX58" fmla="*/ 357002 w 570086"/>
                        <a:gd name="connsiteY58" fmla="*/ 325870 h 390141"/>
                        <a:gd name="connsiteX59" fmla="*/ 418895 w 570086"/>
                        <a:gd name="connsiteY59" fmla="*/ 311340 h 390141"/>
                        <a:gd name="connsiteX60" fmla="*/ 434952 w 570086"/>
                        <a:gd name="connsiteY60" fmla="*/ 312345 h 390141"/>
                        <a:gd name="connsiteX61" fmla="*/ 452803 w 570086"/>
                        <a:gd name="connsiteY61" fmla="*/ 311237 h 390141"/>
                        <a:gd name="connsiteX62" fmla="*/ 504910 w 570086"/>
                        <a:gd name="connsiteY62" fmla="*/ 260953 h 390141"/>
                        <a:gd name="connsiteX63" fmla="*/ 514512 w 570086"/>
                        <a:gd name="connsiteY63" fmla="*/ 252105 h 390141"/>
                        <a:gd name="connsiteX64" fmla="*/ 529090 w 570086"/>
                        <a:gd name="connsiteY64" fmla="*/ 224565 h 390141"/>
                        <a:gd name="connsiteX65" fmla="*/ 542577 w 570086"/>
                        <a:gd name="connsiteY65" fmla="*/ 189020 h 390141"/>
                        <a:gd name="connsiteX66" fmla="*/ 568339 w 570086"/>
                        <a:gd name="connsiteY66" fmla="*/ 98554 h 390141"/>
                        <a:gd name="connsiteX67" fmla="*/ 569688 w 570086"/>
                        <a:gd name="connsiteY67" fmla="*/ 80007 h 390141"/>
                        <a:gd name="connsiteX68" fmla="*/ 274521 w 570086"/>
                        <a:gd name="connsiteY68" fmla="*/ 75243 h 390141"/>
                        <a:gd name="connsiteX69" fmla="*/ 293734 w 570086"/>
                        <a:gd name="connsiteY69" fmla="*/ 84909 h 390141"/>
                        <a:gd name="connsiteX70" fmla="*/ 356848 w 570086"/>
                        <a:gd name="connsiteY70" fmla="*/ 200494 h 390141"/>
                        <a:gd name="connsiteX71" fmla="*/ 362787 w 570086"/>
                        <a:gd name="connsiteY71" fmla="*/ 222519 h 390141"/>
                        <a:gd name="connsiteX72" fmla="*/ 358938 w 570086"/>
                        <a:gd name="connsiteY72" fmla="*/ 237571 h 390141"/>
                        <a:gd name="connsiteX73" fmla="*/ 343532 w 570086"/>
                        <a:gd name="connsiteY73" fmla="*/ 227077 h 390141"/>
                        <a:gd name="connsiteX74" fmla="*/ 333105 w 570086"/>
                        <a:gd name="connsiteY74" fmla="*/ 153405 h 390141"/>
                        <a:gd name="connsiteX75" fmla="*/ 331482 w 570086"/>
                        <a:gd name="connsiteY75" fmla="*/ 153853 h 390141"/>
                        <a:gd name="connsiteX76" fmla="*/ 337876 w 570086"/>
                        <a:gd name="connsiteY76" fmla="*/ 224052 h 390141"/>
                        <a:gd name="connsiteX77" fmla="*/ 289943 w 570086"/>
                        <a:gd name="connsiteY77" fmla="*/ 217143 h 390141"/>
                        <a:gd name="connsiteX78" fmla="*/ 267280 w 570086"/>
                        <a:gd name="connsiteY78" fmla="*/ 69964 h 390141"/>
                        <a:gd name="connsiteX79" fmla="*/ 274521 w 570086"/>
                        <a:gd name="connsiteY79" fmla="*/ 75243 h 390141"/>
                        <a:gd name="connsiteX80" fmla="*/ 254512 w 570086"/>
                        <a:gd name="connsiteY80" fmla="*/ 71191 h 390141"/>
                        <a:gd name="connsiteX81" fmla="*/ 249474 w 570086"/>
                        <a:gd name="connsiteY81" fmla="*/ 64971 h 390141"/>
                        <a:gd name="connsiteX82" fmla="*/ 260480 w 570086"/>
                        <a:gd name="connsiteY82" fmla="*/ 65847 h 390141"/>
                        <a:gd name="connsiteX83" fmla="*/ 262741 w 570086"/>
                        <a:gd name="connsiteY83" fmla="*/ 77086 h 390141"/>
                        <a:gd name="connsiteX84" fmla="*/ 261955 w 570086"/>
                        <a:gd name="connsiteY84" fmla="*/ 77401 h 390141"/>
                        <a:gd name="connsiteX85" fmla="*/ 254512 w 570086"/>
                        <a:gd name="connsiteY85" fmla="*/ 71191 h 390141"/>
                        <a:gd name="connsiteX86" fmla="*/ 162106 w 570086"/>
                        <a:gd name="connsiteY86" fmla="*/ 81824 h 390141"/>
                        <a:gd name="connsiteX87" fmla="*/ 264751 w 570086"/>
                        <a:gd name="connsiteY87" fmla="*/ 85512 h 390141"/>
                        <a:gd name="connsiteX88" fmla="*/ 281243 w 570086"/>
                        <a:gd name="connsiteY88" fmla="*/ 185397 h 390141"/>
                        <a:gd name="connsiteX89" fmla="*/ 283079 w 570086"/>
                        <a:gd name="connsiteY89" fmla="*/ 220123 h 390141"/>
                        <a:gd name="connsiteX90" fmla="*/ 168803 w 570086"/>
                        <a:gd name="connsiteY90" fmla="*/ 258440 h 390141"/>
                        <a:gd name="connsiteX91" fmla="*/ 151232 w 570086"/>
                        <a:gd name="connsiteY91" fmla="*/ 76261 h 390141"/>
                        <a:gd name="connsiteX92" fmla="*/ 162106 w 570086"/>
                        <a:gd name="connsiteY92" fmla="*/ 81824 h 390141"/>
                        <a:gd name="connsiteX93" fmla="*/ 12981 w 570086"/>
                        <a:gd name="connsiteY93" fmla="*/ 194032 h 390141"/>
                        <a:gd name="connsiteX94" fmla="*/ 46947 w 570086"/>
                        <a:gd name="connsiteY94" fmla="*/ 89429 h 390141"/>
                        <a:gd name="connsiteX95" fmla="*/ 113098 w 570086"/>
                        <a:gd name="connsiteY95" fmla="*/ 59238 h 390141"/>
                        <a:gd name="connsiteX96" fmla="*/ 138901 w 570086"/>
                        <a:gd name="connsiteY96" fmla="*/ 47574 h 390141"/>
                        <a:gd name="connsiteX97" fmla="*/ 154005 w 570086"/>
                        <a:gd name="connsiteY97" fmla="*/ 127811 h 390141"/>
                        <a:gd name="connsiteX98" fmla="*/ 160843 w 570086"/>
                        <a:gd name="connsiteY98" fmla="*/ 210795 h 390141"/>
                        <a:gd name="connsiteX99" fmla="*/ 161732 w 570086"/>
                        <a:gd name="connsiteY99" fmla="*/ 258460 h 390141"/>
                        <a:gd name="connsiteX100" fmla="*/ 162464 w 570086"/>
                        <a:gd name="connsiteY100" fmla="*/ 260595 h 390141"/>
                        <a:gd name="connsiteX101" fmla="*/ 105824 w 570086"/>
                        <a:gd name="connsiteY101" fmla="*/ 271241 h 390141"/>
                        <a:gd name="connsiteX102" fmla="*/ 87097 w 570086"/>
                        <a:gd name="connsiteY102" fmla="*/ 267553 h 390141"/>
                        <a:gd name="connsiteX103" fmla="*/ 86817 w 570086"/>
                        <a:gd name="connsiteY103" fmla="*/ 258395 h 390141"/>
                        <a:gd name="connsiteX104" fmla="*/ 86453 w 570086"/>
                        <a:gd name="connsiteY104" fmla="*/ 247827 h 390141"/>
                        <a:gd name="connsiteX105" fmla="*/ 86769 w 570086"/>
                        <a:gd name="connsiteY105" fmla="*/ 187735 h 390141"/>
                        <a:gd name="connsiteX106" fmla="*/ 83570 w 570086"/>
                        <a:gd name="connsiteY106" fmla="*/ 186853 h 390141"/>
                        <a:gd name="connsiteX107" fmla="*/ 80510 w 570086"/>
                        <a:gd name="connsiteY107" fmla="*/ 227067 h 390141"/>
                        <a:gd name="connsiteX108" fmla="*/ 80987 w 570086"/>
                        <a:gd name="connsiteY108" fmla="*/ 262309 h 390141"/>
                        <a:gd name="connsiteX109" fmla="*/ 43094 w 570086"/>
                        <a:gd name="connsiteY109" fmla="*/ 261732 h 390141"/>
                        <a:gd name="connsiteX110" fmla="*/ 9283 w 570086"/>
                        <a:gd name="connsiteY110" fmla="*/ 269295 h 390141"/>
                        <a:gd name="connsiteX111" fmla="*/ 12981 w 570086"/>
                        <a:gd name="connsiteY111" fmla="*/ 194032 h 390141"/>
                        <a:gd name="connsiteX112" fmla="*/ 17432 w 570086"/>
                        <a:gd name="connsiteY112" fmla="*/ 327181 h 390141"/>
                        <a:gd name="connsiteX113" fmla="*/ 12668 w 570086"/>
                        <a:gd name="connsiteY113" fmla="*/ 306586 h 390141"/>
                        <a:gd name="connsiteX114" fmla="*/ 9589 w 570086"/>
                        <a:gd name="connsiteY114" fmla="*/ 276530 h 390141"/>
                        <a:gd name="connsiteX115" fmla="*/ 54094 w 570086"/>
                        <a:gd name="connsiteY115" fmla="*/ 266841 h 390141"/>
                        <a:gd name="connsiteX116" fmla="*/ 78062 w 570086"/>
                        <a:gd name="connsiteY116" fmla="*/ 268017 h 390141"/>
                        <a:gd name="connsiteX117" fmla="*/ 61380 w 570086"/>
                        <a:gd name="connsiteY117" fmla="*/ 278762 h 390141"/>
                        <a:gd name="connsiteX118" fmla="*/ 42808 w 570086"/>
                        <a:gd name="connsiteY118" fmla="*/ 295206 h 390141"/>
                        <a:gd name="connsiteX119" fmla="*/ 17432 w 570086"/>
                        <a:gd name="connsiteY119" fmla="*/ 327181 h 390141"/>
                        <a:gd name="connsiteX120" fmla="*/ 130044 w 570086"/>
                        <a:gd name="connsiteY120" fmla="*/ 328647 h 390141"/>
                        <a:gd name="connsiteX121" fmla="*/ 30703 w 570086"/>
                        <a:gd name="connsiteY121" fmla="*/ 345712 h 390141"/>
                        <a:gd name="connsiteX122" fmla="*/ 19677 w 570086"/>
                        <a:gd name="connsiteY122" fmla="*/ 332625 h 390141"/>
                        <a:gd name="connsiteX123" fmla="*/ 47472 w 570086"/>
                        <a:gd name="connsiteY123" fmla="*/ 298063 h 390141"/>
                        <a:gd name="connsiteX124" fmla="*/ 66199 w 570086"/>
                        <a:gd name="connsiteY124" fmla="*/ 281973 h 390141"/>
                        <a:gd name="connsiteX125" fmla="*/ 76207 w 570086"/>
                        <a:gd name="connsiteY125" fmla="*/ 275812 h 390141"/>
                        <a:gd name="connsiteX126" fmla="*/ 84324 w 570086"/>
                        <a:gd name="connsiteY126" fmla="*/ 269759 h 390141"/>
                        <a:gd name="connsiteX127" fmla="*/ 86749 w 570086"/>
                        <a:gd name="connsiteY127" fmla="*/ 268783 h 390141"/>
                        <a:gd name="connsiteX128" fmla="*/ 128404 w 570086"/>
                        <a:gd name="connsiteY128" fmla="*/ 276259 h 390141"/>
                        <a:gd name="connsiteX129" fmla="*/ 158669 w 570086"/>
                        <a:gd name="connsiteY129" fmla="*/ 267182 h 390141"/>
                        <a:gd name="connsiteX130" fmla="*/ 253168 w 570086"/>
                        <a:gd name="connsiteY130" fmla="*/ 238158 h 390141"/>
                        <a:gd name="connsiteX131" fmla="*/ 280019 w 570086"/>
                        <a:gd name="connsiteY131" fmla="*/ 227444 h 390141"/>
                        <a:gd name="connsiteX132" fmla="*/ 358191 w 570086"/>
                        <a:gd name="connsiteY132" fmla="*/ 240444 h 390141"/>
                        <a:gd name="connsiteX133" fmla="*/ 355543 w 570086"/>
                        <a:gd name="connsiteY133" fmla="*/ 250501 h 390141"/>
                        <a:gd name="connsiteX134" fmla="*/ 322814 w 570086"/>
                        <a:gd name="connsiteY134" fmla="*/ 229892 h 390141"/>
                        <a:gd name="connsiteX135" fmla="*/ 304844 w 570086"/>
                        <a:gd name="connsiteY135" fmla="*/ 231425 h 390141"/>
                        <a:gd name="connsiteX136" fmla="*/ 304844 w 570086"/>
                        <a:gd name="connsiteY136" fmla="*/ 233503 h 390141"/>
                        <a:gd name="connsiteX137" fmla="*/ 321142 w 570086"/>
                        <a:gd name="connsiteY137" fmla="*/ 234386 h 390141"/>
                        <a:gd name="connsiteX138" fmla="*/ 353978 w 570086"/>
                        <a:gd name="connsiteY138" fmla="*/ 256366 h 390141"/>
                        <a:gd name="connsiteX139" fmla="*/ 352225 w 570086"/>
                        <a:gd name="connsiteY139" fmla="*/ 262918 h 390141"/>
                        <a:gd name="connsiteX140" fmla="*/ 310941 w 570086"/>
                        <a:gd name="connsiteY140" fmla="*/ 246606 h 390141"/>
                        <a:gd name="connsiteX141" fmla="*/ 286136 w 570086"/>
                        <a:gd name="connsiteY141" fmla="*/ 248027 h 390141"/>
                        <a:gd name="connsiteX142" fmla="*/ 286242 w 570086"/>
                        <a:gd name="connsiteY142" fmla="*/ 248803 h 390141"/>
                        <a:gd name="connsiteX143" fmla="*/ 337660 w 570086"/>
                        <a:gd name="connsiteY143" fmla="*/ 268915 h 390141"/>
                        <a:gd name="connsiteX144" fmla="*/ 325027 w 570086"/>
                        <a:gd name="connsiteY144" fmla="*/ 264290 h 390141"/>
                        <a:gd name="connsiteX145" fmla="*/ 287866 w 570086"/>
                        <a:gd name="connsiteY145" fmla="*/ 260837 h 390141"/>
                        <a:gd name="connsiteX146" fmla="*/ 267338 w 570086"/>
                        <a:gd name="connsiteY146" fmla="*/ 271402 h 390141"/>
                        <a:gd name="connsiteX147" fmla="*/ 241357 w 570086"/>
                        <a:gd name="connsiteY147" fmla="*/ 273054 h 390141"/>
                        <a:gd name="connsiteX148" fmla="*/ 240526 w 570086"/>
                        <a:gd name="connsiteY148" fmla="*/ 275029 h 390141"/>
                        <a:gd name="connsiteX149" fmla="*/ 243779 w 570086"/>
                        <a:gd name="connsiteY149" fmla="*/ 276820 h 390141"/>
                        <a:gd name="connsiteX150" fmla="*/ 229468 w 570086"/>
                        <a:gd name="connsiteY150" fmla="*/ 285120 h 390141"/>
                        <a:gd name="connsiteX151" fmla="*/ 184154 w 570086"/>
                        <a:gd name="connsiteY151" fmla="*/ 292036 h 390141"/>
                        <a:gd name="connsiteX152" fmla="*/ 183871 w 570086"/>
                        <a:gd name="connsiteY152" fmla="*/ 296781 h 390141"/>
                        <a:gd name="connsiteX153" fmla="*/ 188329 w 570086"/>
                        <a:gd name="connsiteY153" fmla="*/ 304131 h 390141"/>
                        <a:gd name="connsiteX154" fmla="*/ 130044 w 570086"/>
                        <a:gd name="connsiteY154" fmla="*/ 328647 h 390141"/>
                        <a:gd name="connsiteX155" fmla="*/ 345023 w 570086"/>
                        <a:gd name="connsiteY155" fmla="*/ 270210 h 390141"/>
                        <a:gd name="connsiteX156" fmla="*/ 323935 w 570086"/>
                        <a:gd name="connsiteY156" fmla="*/ 251335 h 390141"/>
                        <a:gd name="connsiteX157" fmla="*/ 341596 w 570086"/>
                        <a:gd name="connsiteY157" fmla="*/ 260454 h 390141"/>
                        <a:gd name="connsiteX158" fmla="*/ 350280 w 570086"/>
                        <a:gd name="connsiteY158" fmla="*/ 268464 h 390141"/>
                        <a:gd name="connsiteX159" fmla="*/ 347848 w 570086"/>
                        <a:gd name="connsiteY159" fmla="*/ 272906 h 390141"/>
                        <a:gd name="connsiteX160" fmla="*/ 344614 w 570086"/>
                        <a:gd name="connsiteY160" fmla="*/ 273270 h 390141"/>
                        <a:gd name="connsiteX161" fmla="*/ 344827 w 570086"/>
                        <a:gd name="connsiteY161" fmla="*/ 272793 h 390141"/>
                        <a:gd name="connsiteX162" fmla="*/ 345023 w 570086"/>
                        <a:gd name="connsiteY162" fmla="*/ 270210 h 390141"/>
                        <a:gd name="connsiteX163" fmla="*/ 283859 w 570086"/>
                        <a:gd name="connsiteY163" fmla="*/ 279410 h 390141"/>
                        <a:gd name="connsiteX164" fmla="*/ 266545 w 570086"/>
                        <a:gd name="connsiteY164" fmla="*/ 280865 h 390141"/>
                        <a:gd name="connsiteX165" fmla="*/ 240113 w 570086"/>
                        <a:gd name="connsiteY165" fmla="*/ 283774 h 390141"/>
                        <a:gd name="connsiteX166" fmla="*/ 248031 w 570086"/>
                        <a:gd name="connsiteY166" fmla="*/ 278324 h 390141"/>
                        <a:gd name="connsiteX167" fmla="*/ 269651 w 570086"/>
                        <a:gd name="connsiteY167" fmla="*/ 275338 h 390141"/>
                        <a:gd name="connsiteX168" fmla="*/ 273496 w 570086"/>
                        <a:gd name="connsiteY168" fmla="*/ 273592 h 390141"/>
                        <a:gd name="connsiteX169" fmla="*/ 275110 w 570086"/>
                        <a:gd name="connsiteY169" fmla="*/ 272797 h 390141"/>
                        <a:gd name="connsiteX170" fmla="*/ 283888 w 570086"/>
                        <a:gd name="connsiteY170" fmla="*/ 275531 h 390141"/>
                        <a:gd name="connsiteX171" fmla="*/ 283849 w 570086"/>
                        <a:gd name="connsiteY171" fmla="*/ 275998 h 390141"/>
                        <a:gd name="connsiteX172" fmla="*/ 283849 w 570086"/>
                        <a:gd name="connsiteY172" fmla="*/ 279281 h 390141"/>
                        <a:gd name="connsiteX173" fmla="*/ 283859 w 570086"/>
                        <a:gd name="connsiteY173" fmla="*/ 279410 h 390141"/>
                        <a:gd name="connsiteX174" fmla="*/ 279372 w 570086"/>
                        <a:gd name="connsiteY174" fmla="*/ 270584 h 390141"/>
                        <a:gd name="connsiteX175" fmla="*/ 313434 w 570086"/>
                        <a:gd name="connsiteY175" fmla="*/ 264515 h 390141"/>
                        <a:gd name="connsiteX176" fmla="*/ 279372 w 570086"/>
                        <a:gd name="connsiteY176" fmla="*/ 270584 h 390141"/>
                        <a:gd name="connsiteX177" fmla="*/ 289956 w 570086"/>
                        <a:gd name="connsiteY177" fmla="*/ 276182 h 390141"/>
                        <a:gd name="connsiteX178" fmla="*/ 301262 w 570086"/>
                        <a:gd name="connsiteY178" fmla="*/ 275022 h 390141"/>
                        <a:gd name="connsiteX179" fmla="*/ 313376 w 570086"/>
                        <a:gd name="connsiteY179" fmla="*/ 269891 h 390141"/>
                        <a:gd name="connsiteX180" fmla="*/ 320234 w 570086"/>
                        <a:gd name="connsiteY180" fmla="*/ 267398 h 390141"/>
                        <a:gd name="connsiteX181" fmla="*/ 337251 w 570086"/>
                        <a:gd name="connsiteY181" fmla="*/ 274095 h 390141"/>
                        <a:gd name="connsiteX182" fmla="*/ 289959 w 570086"/>
                        <a:gd name="connsiteY182" fmla="*/ 278904 h 390141"/>
                        <a:gd name="connsiteX183" fmla="*/ 289956 w 570086"/>
                        <a:gd name="connsiteY183" fmla="*/ 276182 h 390141"/>
                        <a:gd name="connsiteX184" fmla="*/ 292874 w 570086"/>
                        <a:gd name="connsiteY184" fmla="*/ 292613 h 390141"/>
                        <a:gd name="connsiteX185" fmla="*/ 207239 w 570086"/>
                        <a:gd name="connsiteY185" fmla="*/ 300714 h 390141"/>
                        <a:gd name="connsiteX186" fmla="*/ 197773 w 570086"/>
                        <a:gd name="connsiteY186" fmla="*/ 301477 h 390141"/>
                        <a:gd name="connsiteX187" fmla="*/ 192725 w 570086"/>
                        <a:gd name="connsiteY187" fmla="*/ 301342 h 390141"/>
                        <a:gd name="connsiteX188" fmla="*/ 188912 w 570086"/>
                        <a:gd name="connsiteY188" fmla="*/ 296317 h 390141"/>
                        <a:gd name="connsiteX189" fmla="*/ 227104 w 570086"/>
                        <a:gd name="connsiteY189" fmla="*/ 290409 h 390141"/>
                        <a:gd name="connsiteX190" fmla="*/ 229336 w 570086"/>
                        <a:gd name="connsiteY190" fmla="*/ 290113 h 390141"/>
                        <a:gd name="connsiteX191" fmla="*/ 348360 w 570086"/>
                        <a:gd name="connsiteY191" fmla="*/ 276697 h 390141"/>
                        <a:gd name="connsiteX192" fmla="*/ 351472 w 570086"/>
                        <a:gd name="connsiteY192" fmla="*/ 277322 h 390141"/>
                        <a:gd name="connsiteX193" fmla="*/ 351220 w 570086"/>
                        <a:gd name="connsiteY193" fmla="*/ 286754 h 390141"/>
                        <a:gd name="connsiteX194" fmla="*/ 350750 w 570086"/>
                        <a:gd name="connsiteY194" fmla="*/ 287243 h 390141"/>
                        <a:gd name="connsiteX195" fmla="*/ 292874 w 570086"/>
                        <a:gd name="connsiteY195" fmla="*/ 292613 h 390141"/>
                        <a:gd name="connsiteX196" fmla="*/ 498506 w 570086"/>
                        <a:gd name="connsiteY196" fmla="*/ 268017 h 390141"/>
                        <a:gd name="connsiteX197" fmla="*/ 483538 w 570086"/>
                        <a:gd name="connsiteY197" fmla="*/ 296797 h 390141"/>
                        <a:gd name="connsiteX198" fmla="*/ 427360 w 570086"/>
                        <a:gd name="connsiteY198" fmla="*/ 306225 h 390141"/>
                        <a:gd name="connsiteX199" fmla="*/ 415258 w 570086"/>
                        <a:gd name="connsiteY199" fmla="*/ 307075 h 390141"/>
                        <a:gd name="connsiteX200" fmla="*/ 356026 w 570086"/>
                        <a:gd name="connsiteY200" fmla="*/ 321338 h 390141"/>
                        <a:gd name="connsiteX201" fmla="*/ 336381 w 570086"/>
                        <a:gd name="connsiteY201" fmla="*/ 321512 h 390141"/>
                        <a:gd name="connsiteX202" fmla="*/ 335869 w 570086"/>
                        <a:gd name="connsiteY202" fmla="*/ 303587 h 390141"/>
                        <a:gd name="connsiteX203" fmla="*/ 334812 w 570086"/>
                        <a:gd name="connsiteY203" fmla="*/ 294346 h 390141"/>
                        <a:gd name="connsiteX204" fmla="*/ 351813 w 570086"/>
                        <a:gd name="connsiteY204" fmla="*/ 291975 h 390141"/>
                        <a:gd name="connsiteX205" fmla="*/ 354661 w 570086"/>
                        <a:gd name="connsiteY205" fmla="*/ 291804 h 390141"/>
                        <a:gd name="connsiteX206" fmla="*/ 362681 w 570086"/>
                        <a:gd name="connsiteY206" fmla="*/ 290071 h 390141"/>
                        <a:gd name="connsiteX207" fmla="*/ 418737 w 570086"/>
                        <a:gd name="connsiteY207" fmla="*/ 281957 h 390141"/>
                        <a:gd name="connsiteX208" fmla="*/ 418009 w 570086"/>
                        <a:gd name="connsiteY208" fmla="*/ 287095 h 390141"/>
                        <a:gd name="connsiteX209" fmla="*/ 420782 w 570086"/>
                        <a:gd name="connsiteY209" fmla="*/ 287826 h 390141"/>
                        <a:gd name="connsiteX210" fmla="*/ 425569 w 570086"/>
                        <a:gd name="connsiteY210" fmla="*/ 281684 h 390141"/>
                        <a:gd name="connsiteX211" fmla="*/ 445716 w 570086"/>
                        <a:gd name="connsiteY211" fmla="*/ 272294 h 390141"/>
                        <a:gd name="connsiteX212" fmla="*/ 459377 w 570086"/>
                        <a:gd name="connsiteY212" fmla="*/ 245872 h 390141"/>
                        <a:gd name="connsiteX213" fmla="*/ 460794 w 570086"/>
                        <a:gd name="connsiteY213" fmla="*/ 267244 h 390141"/>
                        <a:gd name="connsiteX214" fmla="*/ 450619 w 570086"/>
                        <a:gd name="connsiteY214" fmla="*/ 286193 h 390141"/>
                        <a:gd name="connsiteX215" fmla="*/ 450377 w 570086"/>
                        <a:gd name="connsiteY215" fmla="*/ 288039 h 390141"/>
                        <a:gd name="connsiteX216" fmla="*/ 464015 w 570086"/>
                        <a:gd name="connsiteY216" fmla="*/ 276659 h 390141"/>
                        <a:gd name="connsiteX217" fmla="*/ 465568 w 570086"/>
                        <a:gd name="connsiteY217" fmla="*/ 248626 h 390141"/>
                        <a:gd name="connsiteX218" fmla="*/ 468164 w 570086"/>
                        <a:gd name="connsiteY218" fmla="*/ 230508 h 390141"/>
                        <a:gd name="connsiteX219" fmla="*/ 471366 w 570086"/>
                        <a:gd name="connsiteY219" fmla="*/ 240013 h 390141"/>
                        <a:gd name="connsiteX220" fmla="*/ 474071 w 570086"/>
                        <a:gd name="connsiteY220" fmla="*/ 257149 h 390141"/>
                        <a:gd name="connsiteX221" fmla="*/ 474384 w 570086"/>
                        <a:gd name="connsiteY221" fmla="*/ 278289 h 390141"/>
                        <a:gd name="connsiteX222" fmla="*/ 473740 w 570086"/>
                        <a:gd name="connsiteY222" fmla="*/ 285604 h 390141"/>
                        <a:gd name="connsiteX223" fmla="*/ 476793 w 570086"/>
                        <a:gd name="connsiteY223" fmla="*/ 286409 h 390141"/>
                        <a:gd name="connsiteX224" fmla="*/ 474677 w 570086"/>
                        <a:gd name="connsiteY224" fmla="*/ 233242 h 390141"/>
                        <a:gd name="connsiteX225" fmla="*/ 480726 w 570086"/>
                        <a:gd name="connsiteY225" fmla="*/ 221237 h 390141"/>
                        <a:gd name="connsiteX226" fmla="*/ 485841 w 570086"/>
                        <a:gd name="connsiteY226" fmla="*/ 235381 h 390141"/>
                        <a:gd name="connsiteX227" fmla="*/ 486894 w 570086"/>
                        <a:gd name="connsiteY227" fmla="*/ 265775 h 390141"/>
                        <a:gd name="connsiteX228" fmla="*/ 485397 w 570086"/>
                        <a:gd name="connsiteY228" fmla="*/ 279993 h 390141"/>
                        <a:gd name="connsiteX229" fmla="*/ 488937 w 570086"/>
                        <a:gd name="connsiteY229" fmla="*/ 280952 h 390141"/>
                        <a:gd name="connsiteX230" fmla="*/ 492312 w 570086"/>
                        <a:gd name="connsiteY230" fmla="*/ 268129 h 390141"/>
                        <a:gd name="connsiteX231" fmla="*/ 488879 w 570086"/>
                        <a:gd name="connsiteY231" fmla="*/ 225856 h 390141"/>
                        <a:gd name="connsiteX232" fmla="*/ 498506 w 570086"/>
                        <a:gd name="connsiteY232" fmla="*/ 268017 h 390141"/>
                        <a:gd name="connsiteX233" fmla="*/ 563585 w 570086"/>
                        <a:gd name="connsiteY233" fmla="*/ 89181 h 390141"/>
                        <a:gd name="connsiteX234" fmla="*/ 524053 w 570086"/>
                        <a:gd name="connsiteY234" fmla="*/ 220690 h 390141"/>
                        <a:gd name="connsiteX235" fmla="*/ 516866 w 570086"/>
                        <a:gd name="connsiteY235" fmla="*/ 237594 h 390141"/>
                        <a:gd name="connsiteX236" fmla="*/ 507029 w 570086"/>
                        <a:gd name="connsiteY236" fmla="*/ 251531 h 390141"/>
                        <a:gd name="connsiteX237" fmla="*/ 506359 w 570086"/>
                        <a:gd name="connsiteY237" fmla="*/ 252968 h 390141"/>
                        <a:gd name="connsiteX238" fmla="*/ 504907 w 570086"/>
                        <a:gd name="connsiteY238" fmla="*/ 253999 h 390141"/>
                        <a:gd name="connsiteX239" fmla="*/ 487271 w 570086"/>
                        <a:gd name="connsiteY239" fmla="*/ 222217 h 390141"/>
                        <a:gd name="connsiteX240" fmla="*/ 472619 w 570086"/>
                        <a:gd name="connsiteY240" fmla="*/ 228568 h 390141"/>
                        <a:gd name="connsiteX241" fmla="*/ 468828 w 570086"/>
                        <a:gd name="connsiteY241" fmla="*/ 225972 h 390141"/>
                        <a:gd name="connsiteX242" fmla="*/ 462328 w 570086"/>
                        <a:gd name="connsiteY242" fmla="*/ 239977 h 390141"/>
                        <a:gd name="connsiteX243" fmla="*/ 450825 w 570086"/>
                        <a:gd name="connsiteY243" fmla="*/ 255445 h 390141"/>
                        <a:gd name="connsiteX244" fmla="*/ 441165 w 570086"/>
                        <a:gd name="connsiteY244" fmla="*/ 268725 h 390141"/>
                        <a:gd name="connsiteX245" fmla="*/ 425907 w 570086"/>
                        <a:gd name="connsiteY245" fmla="*/ 274971 h 390141"/>
                        <a:gd name="connsiteX246" fmla="*/ 386588 w 570086"/>
                        <a:gd name="connsiteY246" fmla="*/ 280997 h 390141"/>
                        <a:gd name="connsiteX247" fmla="*/ 368192 w 570086"/>
                        <a:gd name="connsiteY247" fmla="*/ 283326 h 390141"/>
                        <a:gd name="connsiteX248" fmla="*/ 355836 w 570086"/>
                        <a:gd name="connsiteY248" fmla="*/ 284653 h 390141"/>
                        <a:gd name="connsiteX249" fmla="*/ 355543 w 570086"/>
                        <a:gd name="connsiteY249" fmla="*/ 273653 h 390141"/>
                        <a:gd name="connsiteX250" fmla="*/ 355169 w 570086"/>
                        <a:gd name="connsiteY250" fmla="*/ 272571 h 390141"/>
                        <a:gd name="connsiteX251" fmla="*/ 359321 w 570086"/>
                        <a:gd name="connsiteY251" fmla="*/ 260167 h 390141"/>
                        <a:gd name="connsiteX252" fmla="*/ 392231 w 570086"/>
                        <a:gd name="connsiteY252" fmla="*/ 132997 h 390141"/>
                        <a:gd name="connsiteX253" fmla="*/ 403002 w 570086"/>
                        <a:gd name="connsiteY253" fmla="*/ 97040 h 390141"/>
                        <a:gd name="connsiteX254" fmla="*/ 412024 w 570086"/>
                        <a:gd name="connsiteY254" fmla="*/ 83637 h 390141"/>
                        <a:gd name="connsiteX255" fmla="*/ 424429 w 570086"/>
                        <a:gd name="connsiteY255" fmla="*/ 78973 h 390141"/>
                        <a:gd name="connsiteX256" fmla="*/ 444199 w 570086"/>
                        <a:gd name="connsiteY256" fmla="*/ 78461 h 390141"/>
                        <a:gd name="connsiteX257" fmla="*/ 551799 w 570086"/>
                        <a:gd name="connsiteY257" fmla="*/ 76857 h 390141"/>
                        <a:gd name="connsiteX258" fmla="*/ 560012 w 570086"/>
                        <a:gd name="connsiteY258" fmla="*/ 76924 h 390141"/>
                        <a:gd name="connsiteX259" fmla="*/ 562956 w 570086"/>
                        <a:gd name="connsiteY259" fmla="*/ 78657 h 390141"/>
                        <a:gd name="connsiteX260" fmla="*/ 563585 w 570086"/>
                        <a:gd name="connsiteY260" fmla="*/ 89181 h 39014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  <a:cxn ang="0">
                          <a:pos x="connsiteX79" y="connsiteY79"/>
                        </a:cxn>
                        <a:cxn ang="0">
                          <a:pos x="connsiteX80" y="connsiteY80"/>
                        </a:cxn>
                        <a:cxn ang="0">
                          <a:pos x="connsiteX81" y="connsiteY81"/>
                        </a:cxn>
                        <a:cxn ang="0">
                          <a:pos x="connsiteX82" y="connsiteY82"/>
                        </a:cxn>
                        <a:cxn ang="0">
                          <a:pos x="connsiteX83" y="connsiteY83"/>
                        </a:cxn>
                        <a:cxn ang="0">
                          <a:pos x="connsiteX84" y="connsiteY84"/>
                        </a:cxn>
                        <a:cxn ang="0">
                          <a:pos x="connsiteX85" y="connsiteY85"/>
                        </a:cxn>
                        <a:cxn ang="0">
                          <a:pos x="connsiteX86" y="connsiteY86"/>
                        </a:cxn>
                        <a:cxn ang="0">
                          <a:pos x="connsiteX87" y="connsiteY87"/>
                        </a:cxn>
                        <a:cxn ang="0">
                          <a:pos x="connsiteX88" y="connsiteY88"/>
                        </a:cxn>
                        <a:cxn ang="0">
                          <a:pos x="connsiteX89" y="connsiteY89"/>
                        </a:cxn>
                        <a:cxn ang="0">
                          <a:pos x="connsiteX90" y="connsiteY90"/>
                        </a:cxn>
                        <a:cxn ang="0">
                          <a:pos x="connsiteX91" y="connsiteY91"/>
                        </a:cxn>
                        <a:cxn ang="0">
                          <a:pos x="connsiteX92" y="connsiteY92"/>
                        </a:cxn>
                        <a:cxn ang="0">
                          <a:pos x="connsiteX93" y="connsiteY93"/>
                        </a:cxn>
                        <a:cxn ang="0">
                          <a:pos x="connsiteX94" y="connsiteY94"/>
                        </a:cxn>
                        <a:cxn ang="0">
                          <a:pos x="connsiteX95" y="connsiteY95"/>
                        </a:cxn>
                        <a:cxn ang="0">
                          <a:pos x="connsiteX96" y="connsiteY96"/>
                        </a:cxn>
                        <a:cxn ang="0">
                          <a:pos x="connsiteX97" y="connsiteY97"/>
                        </a:cxn>
                        <a:cxn ang="0">
                          <a:pos x="connsiteX98" y="connsiteY98"/>
                        </a:cxn>
                        <a:cxn ang="0">
                          <a:pos x="connsiteX99" y="connsiteY99"/>
                        </a:cxn>
                        <a:cxn ang="0">
                          <a:pos x="connsiteX100" y="connsiteY100"/>
                        </a:cxn>
                        <a:cxn ang="0">
                          <a:pos x="connsiteX101" y="connsiteY101"/>
                        </a:cxn>
                        <a:cxn ang="0">
                          <a:pos x="connsiteX102" y="connsiteY102"/>
                        </a:cxn>
                        <a:cxn ang="0">
                          <a:pos x="connsiteX103" y="connsiteY103"/>
                        </a:cxn>
                        <a:cxn ang="0">
                          <a:pos x="connsiteX104" y="connsiteY104"/>
                        </a:cxn>
                        <a:cxn ang="0">
                          <a:pos x="connsiteX105" y="connsiteY105"/>
                        </a:cxn>
                        <a:cxn ang="0">
                          <a:pos x="connsiteX106" y="connsiteY106"/>
                        </a:cxn>
                        <a:cxn ang="0">
                          <a:pos x="connsiteX107" y="connsiteY107"/>
                        </a:cxn>
                        <a:cxn ang="0">
                          <a:pos x="connsiteX108" y="connsiteY108"/>
                        </a:cxn>
                        <a:cxn ang="0">
                          <a:pos x="connsiteX109" y="connsiteY109"/>
                        </a:cxn>
                        <a:cxn ang="0">
                          <a:pos x="connsiteX110" y="connsiteY110"/>
                        </a:cxn>
                        <a:cxn ang="0">
                          <a:pos x="connsiteX111" y="connsiteY111"/>
                        </a:cxn>
                        <a:cxn ang="0">
                          <a:pos x="connsiteX112" y="connsiteY112"/>
                        </a:cxn>
                        <a:cxn ang="0">
                          <a:pos x="connsiteX113" y="connsiteY113"/>
                        </a:cxn>
                        <a:cxn ang="0">
                          <a:pos x="connsiteX114" y="connsiteY114"/>
                        </a:cxn>
                        <a:cxn ang="0">
                          <a:pos x="connsiteX115" y="connsiteY115"/>
                        </a:cxn>
                        <a:cxn ang="0">
                          <a:pos x="connsiteX116" y="connsiteY116"/>
                        </a:cxn>
                        <a:cxn ang="0">
                          <a:pos x="connsiteX117" y="connsiteY117"/>
                        </a:cxn>
                        <a:cxn ang="0">
                          <a:pos x="connsiteX118" y="connsiteY118"/>
                        </a:cxn>
                        <a:cxn ang="0">
                          <a:pos x="connsiteX119" y="connsiteY119"/>
                        </a:cxn>
                        <a:cxn ang="0">
                          <a:pos x="connsiteX120" y="connsiteY120"/>
                        </a:cxn>
                        <a:cxn ang="0">
                          <a:pos x="connsiteX121" y="connsiteY121"/>
                        </a:cxn>
                        <a:cxn ang="0">
                          <a:pos x="connsiteX122" y="connsiteY122"/>
                        </a:cxn>
                        <a:cxn ang="0">
                          <a:pos x="connsiteX123" y="connsiteY123"/>
                        </a:cxn>
                        <a:cxn ang="0">
                          <a:pos x="connsiteX124" y="connsiteY124"/>
                        </a:cxn>
                        <a:cxn ang="0">
                          <a:pos x="connsiteX125" y="connsiteY125"/>
                        </a:cxn>
                        <a:cxn ang="0">
                          <a:pos x="connsiteX126" y="connsiteY126"/>
                        </a:cxn>
                        <a:cxn ang="0">
                          <a:pos x="connsiteX127" y="connsiteY127"/>
                        </a:cxn>
                        <a:cxn ang="0">
                          <a:pos x="connsiteX128" y="connsiteY128"/>
                        </a:cxn>
                        <a:cxn ang="0">
                          <a:pos x="connsiteX129" y="connsiteY129"/>
                        </a:cxn>
                        <a:cxn ang="0">
                          <a:pos x="connsiteX130" y="connsiteY130"/>
                        </a:cxn>
                        <a:cxn ang="0">
                          <a:pos x="connsiteX131" y="connsiteY131"/>
                        </a:cxn>
                        <a:cxn ang="0">
                          <a:pos x="connsiteX132" y="connsiteY132"/>
                        </a:cxn>
                        <a:cxn ang="0">
                          <a:pos x="connsiteX133" y="connsiteY133"/>
                        </a:cxn>
                        <a:cxn ang="0">
                          <a:pos x="connsiteX134" y="connsiteY134"/>
                        </a:cxn>
                        <a:cxn ang="0">
                          <a:pos x="connsiteX135" y="connsiteY135"/>
                        </a:cxn>
                        <a:cxn ang="0">
                          <a:pos x="connsiteX136" y="connsiteY136"/>
                        </a:cxn>
                        <a:cxn ang="0">
                          <a:pos x="connsiteX137" y="connsiteY137"/>
                        </a:cxn>
                        <a:cxn ang="0">
                          <a:pos x="connsiteX138" y="connsiteY138"/>
                        </a:cxn>
                        <a:cxn ang="0">
                          <a:pos x="connsiteX139" y="connsiteY139"/>
                        </a:cxn>
                        <a:cxn ang="0">
                          <a:pos x="connsiteX140" y="connsiteY140"/>
                        </a:cxn>
                        <a:cxn ang="0">
                          <a:pos x="connsiteX141" y="connsiteY141"/>
                        </a:cxn>
                        <a:cxn ang="0">
                          <a:pos x="connsiteX142" y="connsiteY142"/>
                        </a:cxn>
                        <a:cxn ang="0">
                          <a:pos x="connsiteX143" y="connsiteY143"/>
                        </a:cxn>
                        <a:cxn ang="0">
                          <a:pos x="connsiteX144" y="connsiteY144"/>
                        </a:cxn>
                        <a:cxn ang="0">
                          <a:pos x="connsiteX145" y="connsiteY145"/>
                        </a:cxn>
                        <a:cxn ang="0">
                          <a:pos x="connsiteX146" y="connsiteY146"/>
                        </a:cxn>
                        <a:cxn ang="0">
                          <a:pos x="connsiteX147" y="connsiteY147"/>
                        </a:cxn>
                        <a:cxn ang="0">
                          <a:pos x="connsiteX148" y="connsiteY148"/>
                        </a:cxn>
                        <a:cxn ang="0">
                          <a:pos x="connsiteX149" y="connsiteY149"/>
                        </a:cxn>
                        <a:cxn ang="0">
                          <a:pos x="connsiteX150" y="connsiteY150"/>
                        </a:cxn>
                        <a:cxn ang="0">
                          <a:pos x="connsiteX151" y="connsiteY151"/>
                        </a:cxn>
                        <a:cxn ang="0">
                          <a:pos x="connsiteX152" y="connsiteY152"/>
                        </a:cxn>
                        <a:cxn ang="0">
                          <a:pos x="connsiteX153" y="connsiteY153"/>
                        </a:cxn>
                        <a:cxn ang="0">
                          <a:pos x="connsiteX154" y="connsiteY154"/>
                        </a:cxn>
                        <a:cxn ang="0">
                          <a:pos x="connsiteX155" y="connsiteY155"/>
                        </a:cxn>
                        <a:cxn ang="0">
                          <a:pos x="connsiteX156" y="connsiteY156"/>
                        </a:cxn>
                        <a:cxn ang="0">
                          <a:pos x="connsiteX157" y="connsiteY157"/>
                        </a:cxn>
                        <a:cxn ang="0">
                          <a:pos x="connsiteX158" y="connsiteY158"/>
                        </a:cxn>
                        <a:cxn ang="0">
                          <a:pos x="connsiteX159" y="connsiteY159"/>
                        </a:cxn>
                        <a:cxn ang="0">
                          <a:pos x="connsiteX160" y="connsiteY160"/>
                        </a:cxn>
                        <a:cxn ang="0">
                          <a:pos x="connsiteX161" y="connsiteY161"/>
                        </a:cxn>
                        <a:cxn ang="0">
                          <a:pos x="connsiteX162" y="connsiteY162"/>
                        </a:cxn>
                        <a:cxn ang="0">
                          <a:pos x="connsiteX163" y="connsiteY163"/>
                        </a:cxn>
                        <a:cxn ang="0">
                          <a:pos x="connsiteX164" y="connsiteY164"/>
                        </a:cxn>
                        <a:cxn ang="0">
                          <a:pos x="connsiteX165" y="connsiteY165"/>
                        </a:cxn>
                        <a:cxn ang="0">
                          <a:pos x="connsiteX166" y="connsiteY166"/>
                        </a:cxn>
                        <a:cxn ang="0">
                          <a:pos x="connsiteX167" y="connsiteY167"/>
                        </a:cxn>
                        <a:cxn ang="0">
                          <a:pos x="connsiteX168" y="connsiteY168"/>
                        </a:cxn>
                        <a:cxn ang="0">
                          <a:pos x="connsiteX169" y="connsiteY169"/>
                        </a:cxn>
                        <a:cxn ang="0">
                          <a:pos x="connsiteX170" y="connsiteY170"/>
                        </a:cxn>
                        <a:cxn ang="0">
                          <a:pos x="connsiteX171" y="connsiteY171"/>
                        </a:cxn>
                        <a:cxn ang="0">
                          <a:pos x="connsiteX172" y="connsiteY172"/>
                        </a:cxn>
                        <a:cxn ang="0">
                          <a:pos x="connsiteX173" y="connsiteY173"/>
                        </a:cxn>
                        <a:cxn ang="0">
                          <a:pos x="connsiteX174" y="connsiteY174"/>
                        </a:cxn>
                        <a:cxn ang="0">
                          <a:pos x="connsiteX175" y="connsiteY175"/>
                        </a:cxn>
                        <a:cxn ang="0">
                          <a:pos x="connsiteX176" y="connsiteY176"/>
                        </a:cxn>
                        <a:cxn ang="0">
                          <a:pos x="connsiteX177" y="connsiteY177"/>
                        </a:cxn>
                        <a:cxn ang="0">
                          <a:pos x="connsiteX178" y="connsiteY178"/>
                        </a:cxn>
                        <a:cxn ang="0">
                          <a:pos x="connsiteX179" y="connsiteY179"/>
                        </a:cxn>
                        <a:cxn ang="0">
                          <a:pos x="connsiteX180" y="connsiteY180"/>
                        </a:cxn>
                        <a:cxn ang="0">
                          <a:pos x="connsiteX181" y="connsiteY181"/>
                        </a:cxn>
                        <a:cxn ang="0">
                          <a:pos x="connsiteX182" y="connsiteY182"/>
                        </a:cxn>
                        <a:cxn ang="0">
                          <a:pos x="connsiteX183" y="connsiteY183"/>
                        </a:cxn>
                        <a:cxn ang="0">
                          <a:pos x="connsiteX184" y="connsiteY184"/>
                        </a:cxn>
                        <a:cxn ang="0">
                          <a:pos x="connsiteX185" y="connsiteY185"/>
                        </a:cxn>
                        <a:cxn ang="0">
                          <a:pos x="connsiteX186" y="connsiteY186"/>
                        </a:cxn>
                        <a:cxn ang="0">
                          <a:pos x="connsiteX187" y="connsiteY187"/>
                        </a:cxn>
                        <a:cxn ang="0">
                          <a:pos x="connsiteX188" y="connsiteY188"/>
                        </a:cxn>
                        <a:cxn ang="0">
                          <a:pos x="connsiteX189" y="connsiteY189"/>
                        </a:cxn>
                        <a:cxn ang="0">
                          <a:pos x="connsiteX190" y="connsiteY190"/>
                        </a:cxn>
                        <a:cxn ang="0">
                          <a:pos x="connsiteX191" y="connsiteY191"/>
                        </a:cxn>
                        <a:cxn ang="0">
                          <a:pos x="connsiteX192" y="connsiteY192"/>
                        </a:cxn>
                        <a:cxn ang="0">
                          <a:pos x="connsiteX193" y="connsiteY193"/>
                        </a:cxn>
                        <a:cxn ang="0">
                          <a:pos x="connsiteX194" y="connsiteY194"/>
                        </a:cxn>
                        <a:cxn ang="0">
                          <a:pos x="connsiteX195" y="connsiteY195"/>
                        </a:cxn>
                        <a:cxn ang="0">
                          <a:pos x="connsiteX196" y="connsiteY196"/>
                        </a:cxn>
                        <a:cxn ang="0">
                          <a:pos x="connsiteX197" y="connsiteY197"/>
                        </a:cxn>
                        <a:cxn ang="0">
                          <a:pos x="connsiteX198" y="connsiteY198"/>
                        </a:cxn>
                        <a:cxn ang="0">
                          <a:pos x="connsiteX199" y="connsiteY199"/>
                        </a:cxn>
                        <a:cxn ang="0">
                          <a:pos x="connsiteX200" y="connsiteY200"/>
                        </a:cxn>
                        <a:cxn ang="0">
                          <a:pos x="connsiteX201" y="connsiteY201"/>
                        </a:cxn>
                        <a:cxn ang="0">
                          <a:pos x="connsiteX202" y="connsiteY202"/>
                        </a:cxn>
                        <a:cxn ang="0">
                          <a:pos x="connsiteX203" y="connsiteY203"/>
                        </a:cxn>
                        <a:cxn ang="0">
                          <a:pos x="connsiteX204" y="connsiteY204"/>
                        </a:cxn>
                        <a:cxn ang="0">
                          <a:pos x="connsiteX205" y="connsiteY205"/>
                        </a:cxn>
                        <a:cxn ang="0">
                          <a:pos x="connsiteX206" y="connsiteY206"/>
                        </a:cxn>
                        <a:cxn ang="0">
                          <a:pos x="connsiteX207" y="connsiteY207"/>
                        </a:cxn>
                        <a:cxn ang="0">
                          <a:pos x="connsiteX208" y="connsiteY208"/>
                        </a:cxn>
                        <a:cxn ang="0">
                          <a:pos x="connsiteX209" y="connsiteY209"/>
                        </a:cxn>
                        <a:cxn ang="0">
                          <a:pos x="connsiteX210" y="connsiteY210"/>
                        </a:cxn>
                        <a:cxn ang="0">
                          <a:pos x="connsiteX211" y="connsiteY211"/>
                        </a:cxn>
                        <a:cxn ang="0">
                          <a:pos x="connsiteX212" y="connsiteY212"/>
                        </a:cxn>
                        <a:cxn ang="0">
                          <a:pos x="connsiteX213" y="connsiteY213"/>
                        </a:cxn>
                        <a:cxn ang="0">
                          <a:pos x="connsiteX214" y="connsiteY214"/>
                        </a:cxn>
                        <a:cxn ang="0">
                          <a:pos x="connsiteX215" y="connsiteY215"/>
                        </a:cxn>
                        <a:cxn ang="0">
                          <a:pos x="connsiteX216" y="connsiteY216"/>
                        </a:cxn>
                        <a:cxn ang="0">
                          <a:pos x="connsiteX217" y="connsiteY217"/>
                        </a:cxn>
                        <a:cxn ang="0">
                          <a:pos x="connsiteX218" y="connsiteY218"/>
                        </a:cxn>
                        <a:cxn ang="0">
                          <a:pos x="connsiteX219" y="connsiteY219"/>
                        </a:cxn>
                        <a:cxn ang="0">
                          <a:pos x="connsiteX220" y="connsiteY220"/>
                        </a:cxn>
                        <a:cxn ang="0">
                          <a:pos x="connsiteX221" y="connsiteY221"/>
                        </a:cxn>
                        <a:cxn ang="0">
                          <a:pos x="connsiteX222" y="connsiteY222"/>
                        </a:cxn>
                        <a:cxn ang="0">
                          <a:pos x="connsiteX223" y="connsiteY223"/>
                        </a:cxn>
                        <a:cxn ang="0">
                          <a:pos x="connsiteX224" y="connsiteY224"/>
                        </a:cxn>
                        <a:cxn ang="0">
                          <a:pos x="connsiteX225" y="connsiteY225"/>
                        </a:cxn>
                        <a:cxn ang="0">
                          <a:pos x="connsiteX226" y="connsiteY226"/>
                        </a:cxn>
                        <a:cxn ang="0">
                          <a:pos x="connsiteX227" y="connsiteY227"/>
                        </a:cxn>
                        <a:cxn ang="0">
                          <a:pos x="connsiteX228" y="connsiteY228"/>
                        </a:cxn>
                        <a:cxn ang="0">
                          <a:pos x="connsiteX229" y="connsiteY229"/>
                        </a:cxn>
                        <a:cxn ang="0">
                          <a:pos x="connsiteX230" y="connsiteY230"/>
                        </a:cxn>
                        <a:cxn ang="0">
                          <a:pos x="connsiteX231" y="connsiteY231"/>
                        </a:cxn>
                        <a:cxn ang="0">
                          <a:pos x="connsiteX232" y="connsiteY232"/>
                        </a:cxn>
                        <a:cxn ang="0">
                          <a:pos x="connsiteX233" y="connsiteY233"/>
                        </a:cxn>
                        <a:cxn ang="0">
                          <a:pos x="connsiteX234" y="connsiteY234"/>
                        </a:cxn>
                        <a:cxn ang="0">
                          <a:pos x="connsiteX235" y="connsiteY235"/>
                        </a:cxn>
                        <a:cxn ang="0">
                          <a:pos x="connsiteX236" y="connsiteY236"/>
                        </a:cxn>
                        <a:cxn ang="0">
                          <a:pos x="connsiteX237" y="connsiteY237"/>
                        </a:cxn>
                        <a:cxn ang="0">
                          <a:pos x="connsiteX238" y="connsiteY238"/>
                        </a:cxn>
                        <a:cxn ang="0">
                          <a:pos x="connsiteX239" y="connsiteY239"/>
                        </a:cxn>
                        <a:cxn ang="0">
                          <a:pos x="connsiteX240" y="connsiteY240"/>
                        </a:cxn>
                        <a:cxn ang="0">
                          <a:pos x="connsiteX241" y="connsiteY241"/>
                        </a:cxn>
                        <a:cxn ang="0">
                          <a:pos x="connsiteX242" y="connsiteY242"/>
                        </a:cxn>
                        <a:cxn ang="0">
                          <a:pos x="connsiteX243" y="connsiteY243"/>
                        </a:cxn>
                        <a:cxn ang="0">
                          <a:pos x="connsiteX244" y="connsiteY244"/>
                        </a:cxn>
                        <a:cxn ang="0">
                          <a:pos x="connsiteX245" y="connsiteY245"/>
                        </a:cxn>
                        <a:cxn ang="0">
                          <a:pos x="connsiteX246" y="connsiteY246"/>
                        </a:cxn>
                        <a:cxn ang="0">
                          <a:pos x="connsiteX247" y="connsiteY247"/>
                        </a:cxn>
                        <a:cxn ang="0">
                          <a:pos x="connsiteX248" y="connsiteY248"/>
                        </a:cxn>
                        <a:cxn ang="0">
                          <a:pos x="connsiteX249" y="connsiteY249"/>
                        </a:cxn>
                        <a:cxn ang="0">
                          <a:pos x="connsiteX250" y="connsiteY250"/>
                        </a:cxn>
                        <a:cxn ang="0">
                          <a:pos x="connsiteX251" y="connsiteY251"/>
                        </a:cxn>
                        <a:cxn ang="0">
                          <a:pos x="connsiteX252" y="connsiteY252"/>
                        </a:cxn>
                        <a:cxn ang="0">
                          <a:pos x="connsiteX253" y="connsiteY253"/>
                        </a:cxn>
                        <a:cxn ang="0">
                          <a:pos x="connsiteX254" y="connsiteY254"/>
                        </a:cxn>
                        <a:cxn ang="0">
                          <a:pos x="connsiteX255" y="connsiteY255"/>
                        </a:cxn>
                        <a:cxn ang="0">
                          <a:pos x="connsiteX256" y="connsiteY256"/>
                        </a:cxn>
                        <a:cxn ang="0">
                          <a:pos x="connsiteX257" y="connsiteY257"/>
                        </a:cxn>
                        <a:cxn ang="0">
                          <a:pos x="connsiteX258" y="connsiteY258"/>
                        </a:cxn>
                        <a:cxn ang="0">
                          <a:pos x="connsiteX259" y="connsiteY259"/>
                        </a:cxn>
                        <a:cxn ang="0">
                          <a:pos x="connsiteX260" y="connsiteY260"/>
                        </a:cxn>
                      </a:cxnLst>
                      <a:rect l="l" t="t" r="r" b="b"/>
                      <a:pathLst>
                        <a:path w="570086" h="390141">
                          <a:moveTo>
                            <a:pt x="569688" y="80007"/>
                          </a:moveTo>
                          <a:cubicBezTo>
                            <a:pt x="569289" y="77826"/>
                            <a:pt x="568593" y="75182"/>
                            <a:pt x="566802" y="73758"/>
                          </a:cubicBezTo>
                          <a:cubicBezTo>
                            <a:pt x="564351" y="71806"/>
                            <a:pt x="561104" y="70479"/>
                            <a:pt x="557961" y="70708"/>
                          </a:cubicBezTo>
                          <a:cubicBezTo>
                            <a:pt x="514273" y="70843"/>
                            <a:pt x="470580" y="71710"/>
                            <a:pt x="426906" y="72718"/>
                          </a:cubicBezTo>
                          <a:cubicBezTo>
                            <a:pt x="423936" y="72640"/>
                            <a:pt x="420947" y="73314"/>
                            <a:pt x="418180" y="74370"/>
                          </a:cubicBezTo>
                          <a:cubicBezTo>
                            <a:pt x="401904" y="78161"/>
                            <a:pt x="397501" y="92328"/>
                            <a:pt x="393526" y="106642"/>
                          </a:cubicBezTo>
                          <a:cubicBezTo>
                            <a:pt x="383492" y="139455"/>
                            <a:pt x="375275" y="172764"/>
                            <a:pt x="366939" y="206037"/>
                          </a:cubicBezTo>
                          <a:cubicBezTo>
                            <a:pt x="359376" y="149540"/>
                            <a:pt x="365454" y="107785"/>
                            <a:pt x="305143" y="80126"/>
                          </a:cubicBezTo>
                          <a:cubicBezTo>
                            <a:pt x="293087" y="73774"/>
                            <a:pt x="279855" y="70064"/>
                            <a:pt x="267898" y="63525"/>
                          </a:cubicBezTo>
                          <a:cubicBezTo>
                            <a:pt x="262819" y="58465"/>
                            <a:pt x="253494" y="58101"/>
                            <a:pt x="246630" y="60146"/>
                          </a:cubicBezTo>
                          <a:cubicBezTo>
                            <a:pt x="243531" y="54071"/>
                            <a:pt x="241869" y="47326"/>
                            <a:pt x="241656" y="40514"/>
                          </a:cubicBezTo>
                          <a:cubicBezTo>
                            <a:pt x="241614" y="39135"/>
                            <a:pt x="239485" y="38294"/>
                            <a:pt x="238835" y="39750"/>
                          </a:cubicBezTo>
                          <a:cubicBezTo>
                            <a:pt x="232441" y="54329"/>
                            <a:pt x="245499" y="74106"/>
                            <a:pt x="257736" y="81869"/>
                          </a:cubicBezTo>
                          <a:cubicBezTo>
                            <a:pt x="249223" y="91770"/>
                            <a:pt x="233417" y="91545"/>
                            <a:pt x="221412" y="90881"/>
                          </a:cubicBezTo>
                          <a:cubicBezTo>
                            <a:pt x="196194" y="88829"/>
                            <a:pt x="171209" y="80896"/>
                            <a:pt x="149367" y="68150"/>
                          </a:cubicBezTo>
                          <a:cubicBezTo>
                            <a:pt x="148590" y="64968"/>
                            <a:pt x="147763" y="61798"/>
                            <a:pt x="146867" y="58648"/>
                          </a:cubicBezTo>
                          <a:cubicBezTo>
                            <a:pt x="157062" y="48850"/>
                            <a:pt x="163124" y="34870"/>
                            <a:pt x="161842" y="20640"/>
                          </a:cubicBezTo>
                          <a:cubicBezTo>
                            <a:pt x="161278" y="14713"/>
                            <a:pt x="159703" y="5127"/>
                            <a:pt x="155838" y="573"/>
                          </a:cubicBezTo>
                          <a:cubicBezTo>
                            <a:pt x="154649" y="-709"/>
                            <a:pt x="152630" y="344"/>
                            <a:pt x="152556" y="1932"/>
                          </a:cubicBezTo>
                          <a:cubicBezTo>
                            <a:pt x="152404" y="5188"/>
                            <a:pt x="153867" y="8529"/>
                            <a:pt x="154488" y="11714"/>
                          </a:cubicBezTo>
                          <a:cubicBezTo>
                            <a:pt x="157716" y="26241"/>
                            <a:pt x="155232" y="40829"/>
                            <a:pt x="144815" y="51868"/>
                          </a:cubicBezTo>
                          <a:cubicBezTo>
                            <a:pt x="143920" y="49095"/>
                            <a:pt x="142966" y="46341"/>
                            <a:pt x="141933" y="43612"/>
                          </a:cubicBezTo>
                          <a:cubicBezTo>
                            <a:pt x="141353" y="42079"/>
                            <a:pt x="139687" y="42005"/>
                            <a:pt x="138837" y="42875"/>
                          </a:cubicBezTo>
                          <a:cubicBezTo>
                            <a:pt x="109007" y="54603"/>
                            <a:pt x="74996" y="57212"/>
                            <a:pt x="48319" y="76235"/>
                          </a:cubicBezTo>
                          <a:cubicBezTo>
                            <a:pt x="5630" y="109918"/>
                            <a:pt x="2709" y="197830"/>
                            <a:pt x="0" y="248897"/>
                          </a:cubicBezTo>
                          <a:cubicBezTo>
                            <a:pt x="232" y="278115"/>
                            <a:pt x="-68" y="314873"/>
                            <a:pt x="13847" y="340996"/>
                          </a:cubicBezTo>
                          <a:cubicBezTo>
                            <a:pt x="20132" y="352283"/>
                            <a:pt x="30710" y="357803"/>
                            <a:pt x="43584" y="358042"/>
                          </a:cubicBezTo>
                          <a:cubicBezTo>
                            <a:pt x="42341" y="365009"/>
                            <a:pt x="40804" y="371773"/>
                            <a:pt x="39584" y="378727"/>
                          </a:cubicBezTo>
                          <a:cubicBezTo>
                            <a:pt x="39033" y="381952"/>
                            <a:pt x="38147" y="385124"/>
                            <a:pt x="39613" y="388175"/>
                          </a:cubicBezTo>
                          <a:cubicBezTo>
                            <a:pt x="41046" y="391164"/>
                            <a:pt x="44976" y="390404"/>
                            <a:pt x="46586" y="388175"/>
                          </a:cubicBezTo>
                          <a:cubicBezTo>
                            <a:pt x="48264" y="385852"/>
                            <a:pt x="47952" y="382206"/>
                            <a:pt x="48316" y="379423"/>
                          </a:cubicBezTo>
                          <a:cubicBezTo>
                            <a:pt x="49208" y="372337"/>
                            <a:pt x="50822" y="365370"/>
                            <a:pt x="50306" y="358171"/>
                          </a:cubicBezTo>
                          <a:cubicBezTo>
                            <a:pt x="73543" y="358235"/>
                            <a:pt x="96036" y="351149"/>
                            <a:pt x="117601" y="343148"/>
                          </a:cubicBezTo>
                          <a:cubicBezTo>
                            <a:pt x="134965" y="336751"/>
                            <a:pt x="152221" y="329980"/>
                            <a:pt x="168561" y="321232"/>
                          </a:cubicBezTo>
                          <a:cubicBezTo>
                            <a:pt x="172204" y="340738"/>
                            <a:pt x="172925" y="360728"/>
                            <a:pt x="171424" y="380496"/>
                          </a:cubicBezTo>
                          <a:cubicBezTo>
                            <a:pt x="171102" y="384442"/>
                            <a:pt x="177258" y="384422"/>
                            <a:pt x="177577" y="380496"/>
                          </a:cubicBezTo>
                          <a:cubicBezTo>
                            <a:pt x="178469" y="364268"/>
                            <a:pt x="179947" y="333620"/>
                            <a:pt x="172410" y="319190"/>
                          </a:cubicBezTo>
                          <a:cubicBezTo>
                            <a:pt x="179268" y="315501"/>
                            <a:pt x="186064" y="311720"/>
                            <a:pt x="192754" y="307742"/>
                          </a:cubicBezTo>
                          <a:cubicBezTo>
                            <a:pt x="193389" y="307365"/>
                            <a:pt x="193762" y="306882"/>
                            <a:pt x="193930" y="306370"/>
                          </a:cubicBezTo>
                          <a:cubicBezTo>
                            <a:pt x="204727" y="306940"/>
                            <a:pt x="215389" y="304331"/>
                            <a:pt x="226108" y="303390"/>
                          </a:cubicBezTo>
                          <a:cubicBezTo>
                            <a:pt x="245129" y="301229"/>
                            <a:pt x="264223" y="299796"/>
                            <a:pt x="283314" y="298388"/>
                          </a:cubicBezTo>
                          <a:cubicBezTo>
                            <a:pt x="282615" y="303796"/>
                            <a:pt x="283150" y="309571"/>
                            <a:pt x="283005" y="314976"/>
                          </a:cubicBezTo>
                          <a:cubicBezTo>
                            <a:pt x="282834" y="321264"/>
                            <a:pt x="282602" y="327548"/>
                            <a:pt x="282383" y="333832"/>
                          </a:cubicBezTo>
                          <a:cubicBezTo>
                            <a:pt x="282171" y="339949"/>
                            <a:pt x="282077" y="346072"/>
                            <a:pt x="281968" y="352189"/>
                          </a:cubicBezTo>
                          <a:cubicBezTo>
                            <a:pt x="281855" y="358412"/>
                            <a:pt x="281250" y="364909"/>
                            <a:pt x="282296" y="371058"/>
                          </a:cubicBezTo>
                          <a:cubicBezTo>
                            <a:pt x="282796" y="373996"/>
                            <a:pt x="287727" y="373996"/>
                            <a:pt x="288230" y="371058"/>
                          </a:cubicBezTo>
                          <a:cubicBezTo>
                            <a:pt x="289257" y="365061"/>
                            <a:pt x="288784" y="358763"/>
                            <a:pt x="288864" y="352688"/>
                          </a:cubicBezTo>
                          <a:cubicBezTo>
                            <a:pt x="289109" y="340287"/>
                            <a:pt x="289257" y="327883"/>
                            <a:pt x="289276" y="315476"/>
                          </a:cubicBezTo>
                          <a:cubicBezTo>
                            <a:pt x="289296" y="309794"/>
                            <a:pt x="289995" y="303635"/>
                            <a:pt x="289206" y="297960"/>
                          </a:cubicBezTo>
                          <a:cubicBezTo>
                            <a:pt x="302364" y="296987"/>
                            <a:pt x="315528" y="296078"/>
                            <a:pt x="328673" y="294935"/>
                          </a:cubicBezTo>
                          <a:cubicBezTo>
                            <a:pt x="326805" y="300172"/>
                            <a:pt x="327214" y="306563"/>
                            <a:pt x="327046" y="311997"/>
                          </a:cubicBezTo>
                          <a:cubicBezTo>
                            <a:pt x="326856" y="318175"/>
                            <a:pt x="327150" y="324385"/>
                            <a:pt x="327407" y="330557"/>
                          </a:cubicBezTo>
                          <a:cubicBezTo>
                            <a:pt x="327797" y="339869"/>
                            <a:pt x="328415" y="349168"/>
                            <a:pt x="329221" y="358454"/>
                          </a:cubicBezTo>
                          <a:cubicBezTo>
                            <a:pt x="329501" y="361685"/>
                            <a:pt x="329588" y="364796"/>
                            <a:pt x="331276" y="367660"/>
                          </a:cubicBezTo>
                          <a:cubicBezTo>
                            <a:pt x="332996" y="370578"/>
                            <a:pt x="337090" y="369734"/>
                            <a:pt x="338130" y="366764"/>
                          </a:cubicBezTo>
                          <a:cubicBezTo>
                            <a:pt x="339148" y="363856"/>
                            <a:pt x="338671" y="360989"/>
                            <a:pt x="338414" y="357994"/>
                          </a:cubicBezTo>
                          <a:cubicBezTo>
                            <a:pt x="338159" y="355037"/>
                            <a:pt x="337924" y="352080"/>
                            <a:pt x="337708" y="349120"/>
                          </a:cubicBezTo>
                          <a:cubicBezTo>
                            <a:pt x="337096" y="340545"/>
                            <a:pt x="336597" y="331961"/>
                            <a:pt x="336429" y="323364"/>
                          </a:cubicBezTo>
                          <a:cubicBezTo>
                            <a:pt x="343342" y="323715"/>
                            <a:pt x="350100" y="325519"/>
                            <a:pt x="357002" y="325870"/>
                          </a:cubicBezTo>
                          <a:cubicBezTo>
                            <a:pt x="378467" y="326395"/>
                            <a:pt x="398976" y="318400"/>
                            <a:pt x="418895" y="311340"/>
                          </a:cubicBezTo>
                          <a:cubicBezTo>
                            <a:pt x="424129" y="312744"/>
                            <a:pt x="429566" y="312377"/>
                            <a:pt x="434952" y="312345"/>
                          </a:cubicBezTo>
                          <a:cubicBezTo>
                            <a:pt x="440914" y="312235"/>
                            <a:pt x="446879" y="311920"/>
                            <a:pt x="452803" y="311237"/>
                          </a:cubicBezTo>
                          <a:cubicBezTo>
                            <a:pt x="485513" y="307890"/>
                            <a:pt x="504755" y="296359"/>
                            <a:pt x="504910" y="260953"/>
                          </a:cubicBezTo>
                          <a:cubicBezTo>
                            <a:pt x="508868" y="259052"/>
                            <a:pt x="513008" y="256443"/>
                            <a:pt x="514512" y="252105"/>
                          </a:cubicBezTo>
                          <a:cubicBezTo>
                            <a:pt x="521337" y="244075"/>
                            <a:pt x="525434" y="234337"/>
                            <a:pt x="529090" y="224565"/>
                          </a:cubicBezTo>
                          <a:cubicBezTo>
                            <a:pt x="533819" y="212808"/>
                            <a:pt x="538331" y="200961"/>
                            <a:pt x="542577" y="189020"/>
                          </a:cubicBezTo>
                          <a:cubicBezTo>
                            <a:pt x="552926" y="159445"/>
                            <a:pt x="562576" y="129399"/>
                            <a:pt x="568339" y="98554"/>
                          </a:cubicBezTo>
                          <a:cubicBezTo>
                            <a:pt x="569357" y="92611"/>
                            <a:pt x="570793" y="86040"/>
                            <a:pt x="569688" y="80007"/>
                          </a:cubicBezTo>
                          <a:close/>
                          <a:moveTo>
                            <a:pt x="274521" y="75243"/>
                          </a:moveTo>
                          <a:cubicBezTo>
                            <a:pt x="280663" y="79021"/>
                            <a:pt x="287205" y="81878"/>
                            <a:pt x="293734" y="84909"/>
                          </a:cubicBezTo>
                          <a:cubicBezTo>
                            <a:pt x="353131" y="109451"/>
                            <a:pt x="351030" y="144373"/>
                            <a:pt x="356848" y="200494"/>
                          </a:cubicBezTo>
                          <a:cubicBezTo>
                            <a:pt x="358207" y="207657"/>
                            <a:pt x="358133" y="217221"/>
                            <a:pt x="362787" y="222519"/>
                          </a:cubicBezTo>
                          <a:cubicBezTo>
                            <a:pt x="361515" y="227541"/>
                            <a:pt x="360236" y="232559"/>
                            <a:pt x="358938" y="237571"/>
                          </a:cubicBezTo>
                          <a:cubicBezTo>
                            <a:pt x="354213" y="233548"/>
                            <a:pt x="348946" y="230121"/>
                            <a:pt x="343532" y="227077"/>
                          </a:cubicBezTo>
                          <a:cubicBezTo>
                            <a:pt x="341783" y="202388"/>
                            <a:pt x="342011" y="176938"/>
                            <a:pt x="333105" y="153405"/>
                          </a:cubicBezTo>
                          <a:cubicBezTo>
                            <a:pt x="332741" y="152403"/>
                            <a:pt x="331173" y="152796"/>
                            <a:pt x="331482" y="153853"/>
                          </a:cubicBezTo>
                          <a:cubicBezTo>
                            <a:pt x="338230" y="176645"/>
                            <a:pt x="337782" y="200542"/>
                            <a:pt x="337876" y="224052"/>
                          </a:cubicBezTo>
                          <a:cubicBezTo>
                            <a:pt x="323313" y="216589"/>
                            <a:pt x="305942" y="211281"/>
                            <a:pt x="289943" y="217143"/>
                          </a:cubicBezTo>
                          <a:cubicBezTo>
                            <a:pt x="289995" y="167327"/>
                            <a:pt x="279810" y="117967"/>
                            <a:pt x="267280" y="69964"/>
                          </a:cubicBezTo>
                          <a:cubicBezTo>
                            <a:pt x="269580" y="71880"/>
                            <a:pt x="271973" y="73678"/>
                            <a:pt x="274521" y="75243"/>
                          </a:cubicBezTo>
                          <a:close/>
                          <a:moveTo>
                            <a:pt x="254512" y="71191"/>
                          </a:moveTo>
                          <a:cubicBezTo>
                            <a:pt x="252647" y="69268"/>
                            <a:pt x="250968" y="67184"/>
                            <a:pt x="249474" y="64971"/>
                          </a:cubicBezTo>
                          <a:cubicBezTo>
                            <a:pt x="253281" y="64813"/>
                            <a:pt x="256931" y="64601"/>
                            <a:pt x="260480" y="65847"/>
                          </a:cubicBezTo>
                          <a:cubicBezTo>
                            <a:pt x="260751" y="69684"/>
                            <a:pt x="261778" y="73368"/>
                            <a:pt x="262741" y="77086"/>
                          </a:cubicBezTo>
                          <a:cubicBezTo>
                            <a:pt x="262468" y="77160"/>
                            <a:pt x="262203" y="77269"/>
                            <a:pt x="261955" y="77401"/>
                          </a:cubicBezTo>
                          <a:cubicBezTo>
                            <a:pt x="259430" y="75449"/>
                            <a:pt x="256679" y="73613"/>
                            <a:pt x="254512" y="71191"/>
                          </a:cubicBezTo>
                          <a:close/>
                          <a:moveTo>
                            <a:pt x="162106" y="81824"/>
                          </a:moveTo>
                          <a:cubicBezTo>
                            <a:pt x="188519" y="93703"/>
                            <a:pt x="242420" y="111329"/>
                            <a:pt x="264751" y="85512"/>
                          </a:cubicBezTo>
                          <a:cubicBezTo>
                            <a:pt x="272137" y="118450"/>
                            <a:pt x="278531" y="151711"/>
                            <a:pt x="281243" y="185397"/>
                          </a:cubicBezTo>
                          <a:cubicBezTo>
                            <a:pt x="282493" y="196918"/>
                            <a:pt x="281684" y="208717"/>
                            <a:pt x="283079" y="220123"/>
                          </a:cubicBezTo>
                          <a:cubicBezTo>
                            <a:pt x="247222" y="238686"/>
                            <a:pt x="206917" y="245882"/>
                            <a:pt x="168803" y="258440"/>
                          </a:cubicBezTo>
                          <a:cubicBezTo>
                            <a:pt x="169192" y="197344"/>
                            <a:pt x="164190" y="136034"/>
                            <a:pt x="151232" y="76261"/>
                          </a:cubicBezTo>
                          <a:cubicBezTo>
                            <a:pt x="154701" y="78435"/>
                            <a:pt x="158531" y="80152"/>
                            <a:pt x="162106" y="81824"/>
                          </a:cubicBezTo>
                          <a:close/>
                          <a:moveTo>
                            <a:pt x="12981" y="194032"/>
                          </a:moveTo>
                          <a:cubicBezTo>
                            <a:pt x="17819" y="158755"/>
                            <a:pt x="22638" y="117114"/>
                            <a:pt x="46947" y="89429"/>
                          </a:cubicBezTo>
                          <a:cubicBezTo>
                            <a:pt x="64576" y="71829"/>
                            <a:pt x="90560" y="67500"/>
                            <a:pt x="113098" y="59238"/>
                          </a:cubicBezTo>
                          <a:cubicBezTo>
                            <a:pt x="121985" y="56268"/>
                            <a:pt x="131377" y="53327"/>
                            <a:pt x="138901" y="47574"/>
                          </a:cubicBezTo>
                          <a:cubicBezTo>
                            <a:pt x="144213" y="74264"/>
                            <a:pt x="150739" y="100747"/>
                            <a:pt x="154005" y="127811"/>
                          </a:cubicBezTo>
                          <a:cubicBezTo>
                            <a:pt x="157645" y="155325"/>
                            <a:pt x="159777" y="183065"/>
                            <a:pt x="160843" y="210795"/>
                          </a:cubicBezTo>
                          <a:cubicBezTo>
                            <a:pt x="161455" y="226684"/>
                            <a:pt x="161375" y="242570"/>
                            <a:pt x="161732" y="258460"/>
                          </a:cubicBezTo>
                          <a:cubicBezTo>
                            <a:pt x="161752" y="259346"/>
                            <a:pt x="162032" y="260054"/>
                            <a:pt x="162464" y="260595"/>
                          </a:cubicBezTo>
                          <a:cubicBezTo>
                            <a:pt x="144297" y="266944"/>
                            <a:pt x="125441" y="275303"/>
                            <a:pt x="105824" y="271241"/>
                          </a:cubicBezTo>
                          <a:cubicBezTo>
                            <a:pt x="99511" y="270407"/>
                            <a:pt x="93404" y="268387"/>
                            <a:pt x="87097" y="267553"/>
                          </a:cubicBezTo>
                          <a:cubicBezTo>
                            <a:pt x="87545" y="264490"/>
                            <a:pt x="87026" y="261481"/>
                            <a:pt x="86817" y="258395"/>
                          </a:cubicBezTo>
                          <a:cubicBezTo>
                            <a:pt x="86579" y="254878"/>
                            <a:pt x="86501" y="251351"/>
                            <a:pt x="86453" y="247827"/>
                          </a:cubicBezTo>
                          <a:cubicBezTo>
                            <a:pt x="86440" y="227808"/>
                            <a:pt x="83715" y="207648"/>
                            <a:pt x="86769" y="187735"/>
                          </a:cubicBezTo>
                          <a:cubicBezTo>
                            <a:pt x="87094" y="185677"/>
                            <a:pt x="84086" y="184733"/>
                            <a:pt x="83570" y="186853"/>
                          </a:cubicBezTo>
                          <a:cubicBezTo>
                            <a:pt x="80378" y="199998"/>
                            <a:pt x="80259" y="213613"/>
                            <a:pt x="80510" y="227067"/>
                          </a:cubicBezTo>
                          <a:cubicBezTo>
                            <a:pt x="80913" y="238811"/>
                            <a:pt x="80230" y="250578"/>
                            <a:pt x="80987" y="262309"/>
                          </a:cubicBezTo>
                          <a:cubicBezTo>
                            <a:pt x="68435" y="258978"/>
                            <a:pt x="55766" y="260470"/>
                            <a:pt x="43094" y="261732"/>
                          </a:cubicBezTo>
                          <a:cubicBezTo>
                            <a:pt x="31602" y="262750"/>
                            <a:pt x="19665" y="263784"/>
                            <a:pt x="9283" y="269295"/>
                          </a:cubicBezTo>
                          <a:cubicBezTo>
                            <a:pt x="8491" y="244223"/>
                            <a:pt x="10304" y="218780"/>
                            <a:pt x="12981" y="194032"/>
                          </a:cubicBezTo>
                          <a:close/>
                          <a:moveTo>
                            <a:pt x="17432" y="327181"/>
                          </a:moveTo>
                          <a:cubicBezTo>
                            <a:pt x="15071" y="320504"/>
                            <a:pt x="13712" y="313192"/>
                            <a:pt x="12668" y="306586"/>
                          </a:cubicBezTo>
                          <a:cubicBezTo>
                            <a:pt x="11106" y="296694"/>
                            <a:pt x="10124" y="286650"/>
                            <a:pt x="9589" y="276530"/>
                          </a:cubicBezTo>
                          <a:cubicBezTo>
                            <a:pt x="20782" y="268149"/>
                            <a:pt x="40460" y="268500"/>
                            <a:pt x="54094" y="266841"/>
                          </a:cubicBezTo>
                          <a:cubicBezTo>
                            <a:pt x="62076" y="266142"/>
                            <a:pt x="70245" y="266052"/>
                            <a:pt x="78062" y="268017"/>
                          </a:cubicBezTo>
                          <a:cubicBezTo>
                            <a:pt x="72844" y="272104"/>
                            <a:pt x="66869" y="275071"/>
                            <a:pt x="61380" y="278762"/>
                          </a:cubicBezTo>
                          <a:cubicBezTo>
                            <a:pt x="54449" y="283368"/>
                            <a:pt x="48670" y="289350"/>
                            <a:pt x="42808" y="295206"/>
                          </a:cubicBezTo>
                          <a:cubicBezTo>
                            <a:pt x="33216" y="304865"/>
                            <a:pt x="23794" y="315038"/>
                            <a:pt x="17432" y="327181"/>
                          </a:cubicBezTo>
                          <a:close/>
                          <a:moveTo>
                            <a:pt x="130044" y="328647"/>
                          </a:moveTo>
                          <a:cubicBezTo>
                            <a:pt x="102552" y="338825"/>
                            <a:pt x="59441" y="356660"/>
                            <a:pt x="30703" y="345712"/>
                          </a:cubicBezTo>
                          <a:cubicBezTo>
                            <a:pt x="25739" y="342848"/>
                            <a:pt x="22238" y="337875"/>
                            <a:pt x="19677" y="332625"/>
                          </a:cubicBezTo>
                          <a:cubicBezTo>
                            <a:pt x="26851" y="319563"/>
                            <a:pt x="36945" y="308486"/>
                            <a:pt x="47472" y="298063"/>
                          </a:cubicBezTo>
                          <a:cubicBezTo>
                            <a:pt x="53376" y="292200"/>
                            <a:pt x="59129" y="286438"/>
                            <a:pt x="66199" y="281973"/>
                          </a:cubicBezTo>
                          <a:cubicBezTo>
                            <a:pt x="69510" y="279883"/>
                            <a:pt x="72915" y="277937"/>
                            <a:pt x="76207" y="275812"/>
                          </a:cubicBezTo>
                          <a:cubicBezTo>
                            <a:pt x="78745" y="274172"/>
                            <a:pt x="82208" y="272236"/>
                            <a:pt x="84324" y="269759"/>
                          </a:cubicBezTo>
                          <a:cubicBezTo>
                            <a:pt x="85245" y="269901"/>
                            <a:pt x="86253" y="269566"/>
                            <a:pt x="86749" y="268783"/>
                          </a:cubicBezTo>
                          <a:cubicBezTo>
                            <a:pt x="99363" y="275638"/>
                            <a:pt x="114167" y="278356"/>
                            <a:pt x="128404" y="276259"/>
                          </a:cubicBezTo>
                          <a:cubicBezTo>
                            <a:pt x="138837" y="274549"/>
                            <a:pt x="148742" y="270680"/>
                            <a:pt x="158669" y="267182"/>
                          </a:cubicBezTo>
                          <a:cubicBezTo>
                            <a:pt x="189714" y="256041"/>
                            <a:pt x="222291" y="249763"/>
                            <a:pt x="253168" y="238158"/>
                          </a:cubicBezTo>
                          <a:cubicBezTo>
                            <a:pt x="262220" y="234714"/>
                            <a:pt x="271464" y="232041"/>
                            <a:pt x="280019" y="227444"/>
                          </a:cubicBezTo>
                          <a:cubicBezTo>
                            <a:pt x="307421" y="209509"/>
                            <a:pt x="334194" y="224449"/>
                            <a:pt x="358191" y="240444"/>
                          </a:cubicBezTo>
                          <a:cubicBezTo>
                            <a:pt x="357318" y="243798"/>
                            <a:pt x="356432" y="247151"/>
                            <a:pt x="355543" y="250501"/>
                          </a:cubicBezTo>
                          <a:cubicBezTo>
                            <a:pt x="346553" y="241166"/>
                            <a:pt x="336545" y="230601"/>
                            <a:pt x="322814" y="229892"/>
                          </a:cubicBezTo>
                          <a:cubicBezTo>
                            <a:pt x="316775" y="229628"/>
                            <a:pt x="310828" y="230836"/>
                            <a:pt x="304844" y="231425"/>
                          </a:cubicBezTo>
                          <a:cubicBezTo>
                            <a:pt x="303517" y="231558"/>
                            <a:pt x="303504" y="233384"/>
                            <a:pt x="304844" y="233503"/>
                          </a:cubicBezTo>
                          <a:cubicBezTo>
                            <a:pt x="310268" y="233980"/>
                            <a:pt x="315715" y="234006"/>
                            <a:pt x="321142" y="234386"/>
                          </a:cubicBezTo>
                          <a:cubicBezTo>
                            <a:pt x="336648" y="235420"/>
                            <a:pt x="343802" y="246819"/>
                            <a:pt x="353978" y="256366"/>
                          </a:cubicBezTo>
                          <a:cubicBezTo>
                            <a:pt x="353385" y="258550"/>
                            <a:pt x="352847" y="260753"/>
                            <a:pt x="352225" y="262918"/>
                          </a:cubicBezTo>
                          <a:cubicBezTo>
                            <a:pt x="343635" y="253123"/>
                            <a:pt x="323899" y="241952"/>
                            <a:pt x="310941" y="246606"/>
                          </a:cubicBezTo>
                          <a:cubicBezTo>
                            <a:pt x="302718" y="244780"/>
                            <a:pt x="294137" y="245028"/>
                            <a:pt x="286136" y="248027"/>
                          </a:cubicBezTo>
                          <a:cubicBezTo>
                            <a:pt x="285746" y="248175"/>
                            <a:pt x="285765" y="248819"/>
                            <a:pt x="286242" y="248803"/>
                          </a:cubicBezTo>
                          <a:cubicBezTo>
                            <a:pt x="305556" y="247566"/>
                            <a:pt x="325600" y="252865"/>
                            <a:pt x="337660" y="268915"/>
                          </a:cubicBezTo>
                          <a:cubicBezTo>
                            <a:pt x="333247" y="268004"/>
                            <a:pt x="329098" y="266171"/>
                            <a:pt x="325027" y="264290"/>
                          </a:cubicBezTo>
                          <a:cubicBezTo>
                            <a:pt x="313283" y="258144"/>
                            <a:pt x="300428" y="254862"/>
                            <a:pt x="287866" y="260837"/>
                          </a:cubicBezTo>
                          <a:cubicBezTo>
                            <a:pt x="280857" y="264029"/>
                            <a:pt x="274363" y="268236"/>
                            <a:pt x="267338" y="271402"/>
                          </a:cubicBezTo>
                          <a:cubicBezTo>
                            <a:pt x="258734" y="275277"/>
                            <a:pt x="250379" y="275715"/>
                            <a:pt x="241357" y="273054"/>
                          </a:cubicBezTo>
                          <a:cubicBezTo>
                            <a:pt x="240149" y="272700"/>
                            <a:pt x="239521" y="274375"/>
                            <a:pt x="240526" y="275029"/>
                          </a:cubicBezTo>
                          <a:cubicBezTo>
                            <a:pt x="241605" y="275728"/>
                            <a:pt x="242690" y="276314"/>
                            <a:pt x="243779" y="276820"/>
                          </a:cubicBezTo>
                          <a:cubicBezTo>
                            <a:pt x="239125" y="279909"/>
                            <a:pt x="234254" y="282263"/>
                            <a:pt x="229468" y="285120"/>
                          </a:cubicBezTo>
                          <a:cubicBezTo>
                            <a:pt x="214316" y="287098"/>
                            <a:pt x="199209" y="289411"/>
                            <a:pt x="184154" y="292036"/>
                          </a:cubicBezTo>
                          <a:cubicBezTo>
                            <a:pt x="181642" y="292474"/>
                            <a:pt x="181964" y="295847"/>
                            <a:pt x="183871" y="296781"/>
                          </a:cubicBezTo>
                          <a:cubicBezTo>
                            <a:pt x="184489" y="299728"/>
                            <a:pt x="186164" y="302099"/>
                            <a:pt x="188329" y="304131"/>
                          </a:cubicBezTo>
                          <a:cubicBezTo>
                            <a:pt x="168983" y="312515"/>
                            <a:pt x="149802" y="321274"/>
                            <a:pt x="130044" y="328647"/>
                          </a:cubicBezTo>
                          <a:close/>
                          <a:moveTo>
                            <a:pt x="345023" y="270210"/>
                          </a:moveTo>
                          <a:cubicBezTo>
                            <a:pt x="340240" y="262025"/>
                            <a:pt x="332210" y="255706"/>
                            <a:pt x="323935" y="251335"/>
                          </a:cubicBezTo>
                          <a:cubicBezTo>
                            <a:pt x="330322" y="253023"/>
                            <a:pt x="336388" y="256356"/>
                            <a:pt x="341596" y="260454"/>
                          </a:cubicBezTo>
                          <a:cubicBezTo>
                            <a:pt x="344743" y="262889"/>
                            <a:pt x="347220" y="265971"/>
                            <a:pt x="350280" y="268464"/>
                          </a:cubicBezTo>
                          <a:cubicBezTo>
                            <a:pt x="349613" y="270004"/>
                            <a:pt x="348824" y="271492"/>
                            <a:pt x="347848" y="272906"/>
                          </a:cubicBezTo>
                          <a:cubicBezTo>
                            <a:pt x="346769" y="273029"/>
                            <a:pt x="345693" y="273148"/>
                            <a:pt x="344614" y="273270"/>
                          </a:cubicBezTo>
                          <a:cubicBezTo>
                            <a:pt x="344704" y="273119"/>
                            <a:pt x="344775" y="272958"/>
                            <a:pt x="344827" y="272793"/>
                          </a:cubicBezTo>
                          <a:cubicBezTo>
                            <a:pt x="345339" y="272075"/>
                            <a:pt x="345519" y="271112"/>
                            <a:pt x="345023" y="270210"/>
                          </a:cubicBezTo>
                          <a:close/>
                          <a:moveTo>
                            <a:pt x="283859" y="279410"/>
                          </a:moveTo>
                          <a:cubicBezTo>
                            <a:pt x="282312" y="279535"/>
                            <a:pt x="274985" y="280047"/>
                            <a:pt x="266545" y="280865"/>
                          </a:cubicBezTo>
                          <a:cubicBezTo>
                            <a:pt x="256821" y="281809"/>
                            <a:pt x="245625" y="283104"/>
                            <a:pt x="240113" y="283774"/>
                          </a:cubicBezTo>
                          <a:cubicBezTo>
                            <a:pt x="242623" y="282350"/>
                            <a:pt x="246111" y="280701"/>
                            <a:pt x="248031" y="278324"/>
                          </a:cubicBezTo>
                          <a:cubicBezTo>
                            <a:pt x="255265" y="280128"/>
                            <a:pt x="262603" y="278327"/>
                            <a:pt x="269651" y="275338"/>
                          </a:cubicBezTo>
                          <a:cubicBezTo>
                            <a:pt x="269886" y="275238"/>
                            <a:pt x="273281" y="273695"/>
                            <a:pt x="273496" y="273592"/>
                          </a:cubicBezTo>
                          <a:cubicBezTo>
                            <a:pt x="274038" y="273331"/>
                            <a:pt x="274575" y="273067"/>
                            <a:pt x="275110" y="272797"/>
                          </a:cubicBezTo>
                          <a:cubicBezTo>
                            <a:pt x="277851" y="274066"/>
                            <a:pt x="280824" y="274971"/>
                            <a:pt x="283888" y="275531"/>
                          </a:cubicBezTo>
                          <a:cubicBezTo>
                            <a:pt x="283865" y="275683"/>
                            <a:pt x="283849" y="275837"/>
                            <a:pt x="283849" y="275998"/>
                          </a:cubicBezTo>
                          <a:cubicBezTo>
                            <a:pt x="283849" y="277094"/>
                            <a:pt x="283849" y="278185"/>
                            <a:pt x="283849" y="279281"/>
                          </a:cubicBezTo>
                          <a:cubicBezTo>
                            <a:pt x="283852" y="279323"/>
                            <a:pt x="283855" y="279364"/>
                            <a:pt x="283859" y="279410"/>
                          </a:cubicBezTo>
                          <a:close/>
                          <a:moveTo>
                            <a:pt x="279372" y="270584"/>
                          </a:moveTo>
                          <a:cubicBezTo>
                            <a:pt x="289711" y="264522"/>
                            <a:pt x="301610" y="259484"/>
                            <a:pt x="313434" y="264515"/>
                          </a:cubicBezTo>
                          <a:cubicBezTo>
                            <a:pt x="299858" y="271376"/>
                            <a:pt x="294839" y="273151"/>
                            <a:pt x="279372" y="270584"/>
                          </a:cubicBezTo>
                          <a:close/>
                          <a:moveTo>
                            <a:pt x="289956" y="276182"/>
                          </a:moveTo>
                          <a:cubicBezTo>
                            <a:pt x="293802" y="276314"/>
                            <a:pt x="297658" y="275924"/>
                            <a:pt x="301262" y="275022"/>
                          </a:cubicBezTo>
                          <a:cubicBezTo>
                            <a:pt x="305514" y="273876"/>
                            <a:pt x="309373" y="271666"/>
                            <a:pt x="313376" y="269891"/>
                          </a:cubicBezTo>
                          <a:cubicBezTo>
                            <a:pt x="315612" y="268864"/>
                            <a:pt x="318002" y="268397"/>
                            <a:pt x="320234" y="267398"/>
                          </a:cubicBezTo>
                          <a:cubicBezTo>
                            <a:pt x="325510" y="269791"/>
                            <a:pt x="331195" y="272955"/>
                            <a:pt x="337251" y="274095"/>
                          </a:cubicBezTo>
                          <a:cubicBezTo>
                            <a:pt x="321522" y="276076"/>
                            <a:pt x="305749" y="277577"/>
                            <a:pt x="289959" y="278904"/>
                          </a:cubicBezTo>
                          <a:cubicBezTo>
                            <a:pt x="289956" y="277999"/>
                            <a:pt x="289956" y="277090"/>
                            <a:pt x="289956" y="276182"/>
                          </a:cubicBezTo>
                          <a:close/>
                          <a:moveTo>
                            <a:pt x="292874" y="292613"/>
                          </a:moveTo>
                          <a:cubicBezTo>
                            <a:pt x="264300" y="295045"/>
                            <a:pt x="235652" y="296636"/>
                            <a:pt x="207239" y="300714"/>
                          </a:cubicBezTo>
                          <a:cubicBezTo>
                            <a:pt x="204102" y="301119"/>
                            <a:pt x="200942" y="301454"/>
                            <a:pt x="197773" y="301477"/>
                          </a:cubicBezTo>
                          <a:cubicBezTo>
                            <a:pt x="196130" y="301487"/>
                            <a:pt x="194316" y="301065"/>
                            <a:pt x="192725" y="301342"/>
                          </a:cubicBezTo>
                          <a:cubicBezTo>
                            <a:pt x="191044" y="299998"/>
                            <a:pt x="189495" y="298362"/>
                            <a:pt x="188912" y="296317"/>
                          </a:cubicBezTo>
                          <a:cubicBezTo>
                            <a:pt x="201609" y="294136"/>
                            <a:pt x="214339" y="292155"/>
                            <a:pt x="227104" y="290409"/>
                          </a:cubicBezTo>
                          <a:cubicBezTo>
                            <a:pt x="227783" y="290831"/>
                            <a:pt x="228669" y="290628"/>
                            <a:pt x="229336" y="290113"/>
                          </a:cubicBezTo>
                          <a:cubicBezTo>
                            <a:pt x="268865" y="284322"/>
                            <a:pt x="309021" y="283861"/>
                            <a:pt x="348360" y="276697"/>
                          </a:cubicBezTo>
                          <a:cubicBezTo>
                            <a:pt x="349204" y="277358"/>
                            <a:pt x="350393" y="277654"/>
                            <a:pt x="351472" y="277322"/>
                          </a:cubicBezTo>
                          <a:cubicBezTo>
                            <a:pt x="351388" y="280466"/>
                            <a:pt x="351304" y="283610"/>
                            <a:pt x="351220" y="286754"/>
                          </a:cubicBezTo>
                          <a:cubicBezTo>
                            <a:pt x="351037" y="286905"/>
                            <a:pt x="350882" y="287069"/>
                            <a:pt x="350750" y="287243"/>
                          </a:cubicBezTo>
                          <a:cubicBezTo>
                            <a:pt x="331756" y="290393"/>
                            <a:pt x="312075" y="290825"/>
                            <a:pt x="292874" y="292613"/>
                          </a:cubicBezTo>
                          <a:close/>
                          <a:moveTo>
                            <a:pt x="498506" y="268017"/>
                          </a:moveTo>
                          <a:cubicBezTo>
                            <a:pt x="497563" y="279371"/>
                            <a:pt x="493865" y="290790"/>
                            <a:pt x="483538" y="296797"/>
                          </a:cubicBezTo>
                          <a:cubicBezTo>
                            <a:pt x="466557" y="306015"/>
                            <a:pt x="446213" y="306038"/>
                            <a:pt x="427360" y="306225"/>
                          </a:cubicBezTo>
                          <a:cubicBezTo>
                            <a:pt x="424139" y="306595"/>
                            <a:pt x="416328" y="303042"/>
                            <a:pt x="415258" y="307075"/>
                          </a:cubicBezTo>
                          <a:cubicBezTo>
                            <a:pt x="396199" y="313891"/>
                            <a:pt x="376544" y="321409"/>
                            <a:pt x="356026" y="321338"/>
                          </a:cubicBezTo>
                          <a:cubicBezTo>
                            <a:pt x="349378" y="321090"/>
                            <a:pt x="342891" y="319818"/>
                            <a:pt x="336381" y="321512"/>
                          </a:cubicBezTo>
                          <a:cubicBezTo>
                            <a:pt x="336294" y="315534"/>
                            <a:pt x="335982" y="309565"/>
                            <a:pt x="335869" y="303587"/>
                          </a:cubicBezTo>
                          <a:cubicBezTo>
                            <a:pt x="335795" y="300581"/>
                            <a:pt x="335914" y="297174"/>
                            <a:pt x="334812" y="294346"/>
                          </a:cubicBezTo>
                          <a:cubicBezTo>
                            <a:pt x="340459" y="293592"/>
                            <a:pt x="346292" y="293476"/>
                            <a:pt x="351813" y="291975"/>
                          </a:cubicBezTo>
                          <a:cubicBezTo>
                            <a:pt x="352615" y="292429"/>
                            <a:pt x="353627" y="292481"/>
                            <a:pt x="354661" y="291804"/>
                          </a:cubicBezTo>
                          <a:cubicBezTo>
                            <a:pt x="357257" y="290116"/>
                            <a:pt x="359711" y="290303"/>
                            <a:pt x="362681" y="290071"/>
                          </a:cubicBezTo>
                          <a:cubicBezTo>
                            <a:pt x="381456" y="288064"/>
                            <a:pt x="400142" y="285272"/>
                            <a:pt x="418737" y="281957"/>
                          </a:cubicBezTo>
                          <a:cubicBezTo>
                            <a:pt x="418003" y="283520"/>
                            <a:pt x="417684" y="285240"/>
                            <a:pt x="418009" y="287095"/>
                          </a:cubicBezTo>
                          <a:cubicBezTo>
                            <a:pt x="418218" y="288290"/>
                            <a:pt x="420009" y="288734"/>
                            <a:pt x="420782" y="287826"/>
                          </a:cubicBezTo>
                          <a:cubicBezTo>
                            <a:pt x="422477" y="285839"/>
                            <a:pt x="423623" y="283475"/>
                            <a:pt x="425569" y="281684"/>
                          </a:cubicBezTo>
                          <a:cubicBezTo>
                            <a:pt x="431293" y="276739"/>
                            <a:pt x="439374" y="276169"/>
                            <a:pt x="445716" y="272294"/>
                          </a:cubicBezTo>
                          <a:cubicBezTo>
                            <a:pt x="456269" y="265904"/>
                            <a:pt x="454887" y="255429"/>
                            <a:pt x="459377" y="245872"/>
                          </a:cubicBezTo>
                          <a:cubicBezTo>
                            <a:pt x="461545" y="252755"/>
                            <a:pt x="461300" y="260128"/>
                            <a:pt x="460794" y="267244"/>
                          </a:cubicBezTo>
                          <a:cubicBezTo>
                            <a:pt x="460024" y="274066"/>
                            <a:pt x="459139" y="285175"/>
                            <a:pt x="450619" y="286193"/>
                          </a:cubicBezTo>
                          <a:cubicBezTo>
                            <a:pt x="449682" y="286335"/>
                            <a:pt x="449740" y="287604"/>
                            <a:pt x="450377" y="288039"/>
                          </a:cubicBezTo>
                          <a:cubicBezTo>
                            <a:pt x="457232" y="292706"/>
                            <a:pt x="462534" y="281484"/>
                            <a:pt x="464015" y="276659"/>
                          </a:cubicBezTo>
                          <a:cubicBezTo>
                            <a:pt x="466766" y="267691"/>
                            <a:pt x="467130" y="257845"/>
                            <a:pt x="465568" y="248626"/>
                          </a:cubicBezTo>
                          <a:cubicBezTo>
                            <a:pt x="466135" y="242561"/>
                            <a:pt x="466363" y="236354"/>
                            <a:pt x="468164" y="230508"/>
                          </a:cubicBezTo>
                          <a:cubicBezTo>
                            <a:pt x="470354" y="233091"/>
                            <a:pt x="470673" y="236798"/>
                            <a:pt x="471366" y="240013"/>
                          </a:cubicBezTo>
                          <a:cubicBezTo>
                            <a:pt x="472342" y="245701"/>
                            <a:pt x="473321" y="251431"/>
                            <a:pt x="474071" y="257149"/>
                          </a:cubicBezTo>
                          <a:cubicBezTo>
                            <a:pt x="475006" y="264148"/>
                            <a:pt x="475286" y="271270"/>
                            <a:pt x="474384" y="278289"/>
                          </a:cubicBezTo>
                          <a:cubicBezTo>
                            <a:pt x="474071" y="280708"/>
                            <a:pt x="473118" y="283191"/>
                            <a:pt x="473740" y="285604"/>
                          </a:cubicBezTo>
                          <a:cubicBezTo>
                            <a:pt x="474078" y="286915"/>
                            <a:pt x="475853" y="287404"/>
                            <a:pt x="476793" y="286409"/>
                          </a:cubicBezTo>
                          <a:cubicBezTo>
                            <a:pt x="483744" y="275892"/>
                            <a:pt x="477418" y="245688"/>
                            <a:pt x="474677" y="233242"/>
                          </a:cubicBezTo>
                          <a:cubicBezTo>
                            <a:pt x="476159" y="231541"/>
                            <a:pt x="477157" y="219604"/>
                            <a:pt x="480726" y="221237"/>
                          </a:cubicBezTo>
                          <a:cubicBezTo>
                            <a:pt x="483396" y="223015"/>
                            <a:pt x="485046" y="232099"/>
                            <a:pt x="485841" y="235381"/>
                          </a:cubicBezTo>
                          <a:cubicBezTo>
                            <a:pt x="488122" y="245363"/>
                            <a:pt x="488573" y="255648"/>
                            <a:pt x="486894" y="265775"/>
                          </a:cubicBezTo>
                          <a:cubicBezTo>
                            <a:pt x="486199" y="270526"/>
                            <a:pt x="485007" y="275167"/>
                            <a:pt x="485397" y="279993"/>
                          </a:cubicBezTo>
                          <a:cubicBezTo>
                            <a:pt x="485535" y="281709"/>
                            <a:pt x="488022" y="282779"/>
                            <a:pt x="488937" y="280952"/>
                          </a:cubicBezTo>
                          <a:cubicBezTo>
                            <a:pt x="490972" y="276878"/>
                            <a:pt x="491649" y="272600"/>
                            <a:pt x="492312" y="268129"/>
                          </a:cubicBezTo>
                          <a:cubicBezTo>
                            <a:pt x="494786" y="253992"/>
                            <a:pt x="493636" y="239414"/>
                            <a:pt x="488879" y="225856"/>
                          </a:cubicBezTo>
                          <a:cubicBezTo>
                            <a:pt x="500462" y="225209"/>
                            <a:pt x="499238" y="260061"/>
                            <a:pt x="498506" y="268017"/>
                          </a:cubicBezTo>
                          <a:close/>
                          <a:moveTo>
                            <a:pt x="563585" y="89181"/>
                          </a:moveTo>
                          <a:cubicBezTo>
                            <a:pt x="556556" y="134507"/>
                            <a:pt x="540473" y="178043"/>
                            <a:pt x="524053" y="220690"/>
                          </a:cubicBezTo>
                          <a:cubicBezTo>
                            <a:pt x="521795" y="226343"/>
                            <a:pt x="519749" y="232224"/>
                            <a:pt x="516866" y="237594"/>
                          </a:cubicBezTo>
                          <a:cubicBezTo>
                            <a:pt x="514161" y="242635"/>
                            <a:pt x="510746" y="247202"/>
                            <a:pt x="507029" y="251531"/>
                          </a:cubicBezTo>
                          <a:cubicBezTo>
                            <a:pt x="506662" y="251960"/>
                            <a:pt x="506449" y="252456"/>
                            <a:pt x="506359" y="252968"/>
                          </a:cubicBezTo>
                          <a:cubicBezTo>
                            <a:pt x="505902" y="253342"/>
                            <a:pt x="505416" y="253680"/>
                            <a:pt x="504907" y="253999"/>
                          </a:cubicBezTo>
                          <a:cubicBezTo>
                            <a:pt x="504626" y="244706"/>
                            <a:pt x="502033" y="216045"/>
                            <a:pt x="487271" y="222217"/>
                          </a:cubicBezTo>
                          <a:cubicBezTo>
                            <a:pt x="481213" y="211581"/>
                            <a:pt x="472960" y="218464"/>
                            <a:pt x="472619" y="228568"/>
                          </a:cubicBezTo>
                          <a:cubicBezTo>
                            <a:pt x="471681" y="227228"/>
                            <a:pt x="470457" y="226240"/>
                            <a:pt x="468828" y="225972"/>
                          </a:cubicBezTo>
                          <a:cubicBezTo>
                            <a:pt x="462450" y="225061"/>
                            <a:pt x="463171" y="235842"/>
                            <a:pt x="462328" y="239977"/>
                          </a:cubicBezTo>
                          <a:cubicBezTo>
                            <a:pt x="456159" y="232914"/>
                            <a:pt x="451750" y="251457"/>
                            <a:pt x="450825" y="255445"/>
                          </a:cubicBezTo>
                          <a:cubicBezTo>
                            <a:pt x="449289" y="261310"/>
                            <a:pt x="446799" y="266000"/>
                            <a:pt x="441165" y="268725"/>
                          </a:cubicBezTo>
                          <a:cubicBezTo>
                            <a:pt x="436214" y="271122"/>
                            <a:pt x="430719" y="272243"/>
                            <a:pt x="425907" y="274971"/>
                          </a:cubicBezTo>
                          <a:cubicBezTo>
                            <a:pt x="412865" y="275940"/>
                            <a:pt x="399713" y="279509"/>
                            <a:pt x="386588" y="280997"/>
                          </a:cubicBezTo>
                          <a:cubicBezTo>
                            <a:pt x="380468" y="281893"/>
                            <a:pt x="374325" y="282531"/>
                            <a:pt x="368192" y="283326"/>
                          </a:cubicBezTo>
                          <a:cubicBezTo>
                            <a:pt x="364124" y="283855"/>
                            <a:pt x="359785" y="283610"/>
                            <a:pt x="355836" y="284653"/>
                          </a:cubicBezTo>
                          <a:cubicBezTo>
                            <a:pt x="355740" y="280988"/>
                            <a:pt x="355640" y="277319"/>
                            <a:pt x="355543" y="273653"/>
                          </a:cubicBezTo>
                          <a:cubicBezTo>
                            <a:pt x="355533" y="273251"/>
                            <a:pt x="355392" y="272880"/>
                            <a:pt x="355169" y="272571"/>
                          </a:cubicBezTo>
                          <a:cubicBezTo>
                            <a:pt x="357096" y="268664"/>
                            <a:pt x="358165" y="264416"/>
                            <a:pt x="359321" y="260167"/>
                          </a:cubicBezTo>
                          <a:cubicBezTo>
                            <a:pt x="370814" y="217913"/>
                            <a:pt x="380416" y="175163"/>
                            <a:pt x="392231" y="132997"/>
                          </a:cubicBezTo>
                          <a:cubicBezTo>
                            <a:pt x="395597" y="120985"/>
                            <a:pt x="398831" y="108800"/>
                            <a:pt x="403002" y="97040"/>
                          </a:cubicBezTo>
                          <a:cubicBezTo>
                            <a:pt x="404796" y="91983"/>
                            <a:pt x="407386" y="86649"/>
                            <a:pt x="412024" y="83637"/>
                          </a:cubicBezTo>
                          <a:cubicBezTo>
                            <a:pt x="415709" y="81537"/>
                            <a:pt x="420389" y="79988"/>
                            <a:pt x="424429" y="78973"/>
                          </a:cubicBezTo>
                          <a:cubicBezTo>
                            <a:pt x="430990" y="78558"/>
                            <a:pt x="437616" y="78706"/>
                            <a:pt x="444199" y="78461"/>
                          </a:cubicBezTo>
                          <a:cubicBezTo>
                            <a:pt x="480063" y="77749"/>
                            <a:pt x="515929" y="77105"/>
                            <a:pt x="551799" y="76857"/>
                          </a:cubicBezTo>
                          <a:cubicBezTo>
                            <a:pt x="554488" y="76802"/>
                            <a:pt x="557349" y="76644"/>
                            <a:pt x="560012" y="76924"/>
                          </a:cubicBezTo>
                          <a:cubicBezTo>
                            <a:pt x="560946" y="77243"/>
                            <a:pt x="562164" y="78110"/>
                            <a:pt x="562956" y="78657"/>
                          </a:cubicBezTo>
                          <a:cubicBezTo>
                            <a:pt x="564284" y="81975"/>
                            <a:pt x="564006" y="85731"/>
                            <a:pt x="563585" y="8918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  <p:sp>
                  <p:nvSpPr>
                    <p:cNvPr id="245" name="Forma Livre: Forma 244">
                      <a:extLst>
                        <a:ext uri="{FF2B5EF4-FFF2-40B4-BE49-F238E27FC236}">
                          <a16:creationId xmlns:a16="http://schemas.microsoft.com/office/drawing/2014/main" id="{1CB5F4E7-11A6-D95E-C8A2-0B6CB1F1647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674570" y="2021995"/>
                      <a:ext cx="70389" cy="17795"/>
                    </a:xfrm>
                    <a:custGeom>
                      <a:avLst/>
                      <a:gdLst>
                        <a:gd name="connsiteX0" fmla="*/ 4790 w 70389"/>
                        <a:gd name="connsiteY0" fmla="*/ 8068 h 17795"/>
                        <a:gd name="connsiteX1" fmla="*/ 68995 w 70389"/>
                        <a:gd name="connsiteY1" fmla="*/ 10645 h 17795"/>
                        <a:gd name="connsiteX2" fmla="*/ 66679 w 70389"/>
                        <a:gd name="connsiteY2" fmla="*/ 5153 h 17795"/>
                        <a:gd name="connsiteX3" fmla="*/ 30980 w 70389"/>
                        <a:gd name="connsiteY3" fmla="*/ 10842 h 17795"/>
                        <a:gd name="connsiteX4" fmla="*/ 6394 w 70389"/>
                        <a:gd name="connsiteY4" fmla="*/ 2283 h 17795"/>
                        <a:gd name="connsiteX5" fmla="*/ 125 w 70389"/>
                        <a:gd name="connsiteY5" fmla="*/ 1423 h 17795"/>
                        <a:gd name="connsiteX6" fmla="*/ 4790 w 70389"/>
                        <a:gd name="connsiteY6" fmla="*/ 8068 h 1779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70389" h="17795">
                          <a:moveTo>
                            <a:pt x="4790" y="8068"/>
                          </a:moveTo>
                          <a:cubicBezTo>
                            <a:pt x="21684" y="20186"/>
                            <a:pt x="51054" y="20911"/>
                            <a:pt x="68995" y="10645"/>
                          </a:cubicBezTo>
                          <a:cubicBezTo>
                            <a:pt x="71823" y="8948"/>
                            <a:pt x="69993" y="4006"/>
                            <a:pt x="66679" y="5153"/>
                          </a:cubicBezTo>
                          <a:cubicBezTo>
                            <a:pt x="55038" y="9176"/>
                            <a:pt x="43404" y="11856"/>
                            <a:pt x="30980" y="10842"/>
                          </a:cubicBezTo>
                          <a:cubicBezTo>
                            <a:pt x="22209" y="10230"/>
                            <a:pt x="13651" y="7244"/>
                            <a:pt x="6394" y="2283"/>
                          </a:cubicBezTo>
                          <a:cubicBezTo>
                            <a:pt x="4938" y="1288"/>
                            <a:pt x="1140" y="-1782"/>
                            <a:pt x="125" y="1423"/>
                          </a:cubicBezTo>
                          <a:cubicBezTo>
                            <a:pt x="-725" y="4110"/>
                            <a:pt x="2960" y="6641"/>
                            <a:pt x="4790" y="806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3209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pPr defTabSz="609585">
                        <a:defRPr/>
                      </a:pPr>
                      <a:endParaRPr lang="pt-BR" sz="2400">
                        <a:solidFill>
                          <a:prstClr val="black"/>
                        </a:solidFill>
                        <a:latin typeface="Calibri"/>
                      </a:endParaRPr>
                    </a:p>
                  </p:txBody>
                </p:sp>
              </p:grpSp>
            </p:grpSp>
            <p:sp>
              <p:nvSpPr>
                <p:cNvPr id="234" name="Forma Livre: Forma 233">
                  <a:extLst>
                    <a:ext uri="{FF2B5EF4-FFF2-40B4-BE49-F238E27FC236}">
                      <a16:creationId xmlns:a16="http://schemas.microsoft.com/office/drawing/2014/main" id="{C83A3082-4647-2E1B-240C-17C7FCD9D5D1}"/>
                    </a:ext>
                  </a:extLst>
                </p:cNvPr>
                <p:cNvSpPr/>
                <p:nvPr/>
              </p:nvSpPr>
              <p:spPr>
                <a:xfrm>
                  <a:off x="1583734" y="1726703"/>
                  <a:ext cx="229120" cy="242402"/>
                </a:xfrm>
                <a:custGeom>
                  <a:avLst/>
                  <a:gdLst>
                    <a:gd name="connsiteX0" fmla="*/ 232585 w 229120"/>
                    <a:gd name="connsiteY0" fmla="*/ 222472 h 242402"/>
                    <a:gd name="connsiteX1" fmla="*/ 220377 w 229120"/>
                    <a:gd name="connsiteY1" fmla="*/ 144136 h 242402"/>
                    <a:gd name="connsiteX2" fmla="*/ 216189 w 229120"/>
                    <a:gd name="connsiteY2" fmla="*/ 105957 h 242402"/>
                    <a:gd name="connsiteX3" fmla="*/ 210230 w 229120"/>
                    <a:gd name="connsiteY3" fmla="*/ 70677 h 242402"/>
                    <a:gd name="connsiteX4" fmla="*/ 196960 w 229120"/>
                    <a:gd name="connsiteY4" fmla="*/ 40083 h 242402"/>
                    <a:gd name="connsiteX5" fmla="*/ 175476 w 229120"/>
                    <a:gd name="connsiteY5" fmla="*/ 17762 h 242402"/>
                    <a:gd name="connsiteX6" fmla="*/ 117142 w 229120"/>
                    <a:gd name="connsiteY6" fmla="*/ 1131 h 242402"/>
                    <a:gd name="connsiteX7" fmla="*/ 110700 w 229120"/>
                    <a:gd name="connsiteY7" fmla="*/ 1431 h 242402"/>
                    <a:gd name="connsiteX8" fmla="*/ 5372 w 229120"/>
                    <a:gd name="connsiteY8" fmla="*/ 184200 h 242402"/>
                    <a:gd name="connsiteX9" fmla="*/ 5049 w 229120"/>
                    <a:gd name="connsiteY9" fmla="*/ 191051 h 242402"/>
                    <a:gd name="connsiteX10" fmla="*/ 3729 w 229120"/>
                    <a:gd name="connsiteY10" fmla="*/ 206386 h 242402"/>
                    <a:gd name="connsiteX11" fmla="*/ 4147 w 229120"/>
                    <a:gd name="connsiteY11" fmla="*/ 224147 h 242402"/>
                    <a:gd name="connsiteX12" fmla="*/ 7852 w 229120"/>
                    <a:gd name="connsiteY12" fmla="*/ 241941 h 242402"/>
                    <a:gd name="connsiteX13" fmla="*/ 82225 w 229120"/>
                    <a:gd name="connsiteY13" fmla="*/ 236635 h 242402"/>
                    <a:gd name="connsiteX14" fmla="*/ 84062 w 229120"/>
                    <a:gd name="connsiteY14" fmla="*/ 211769 h 242402"/>
                    <a:gd name="connsiteX15" fmla="*/ 82548 w 229120"/>
                    <a:gd name="connsiteY15" fmla="*/ 199951 h 242402"/>
                    <a:gd name="connsiteX16" fmla="*/ 81452 w 229120"/>
                    <a:gd name="connsiteY16" fmla="*/ 195313 h 242402"/>
                    <a:gd name="connsiteX17" fmla="*/ 102712 w 229120"/>
                    <a:gd name="connsiteY17" fmla="*/ 158683 h 242402"/>
                    <a:gd name="connsiteX18" fmla="*/ 147356 w 229120"/>
                    <a:gd name="connsiteY18" fmla="*/ 82585 h 242402"/>
                    <a:gd name="connsiteX19" fmla="*/ 162945 w 229120"/>
                    <a:gd name="connsiteY19" fmla="*/ 40493 h 242402"/>
                    <a:gd name="connsiteX20" fmla="*/ 163429 w 229120"/>
                    <a:gd name="connsiteY20" fmla="*/ 40589 h 242402"/>
                    <a:gd name="connsiteX21" fmla="*/ 163589 w 229120"/>
                    <a:gd name="connsiteY21" fmla="*/ 41101 h 242402"/>
                    <a:gd name="connsiteX22" fmla="*/ 192514 w 229120"/>
                    <a:gd name="connsiteY22" fmla="*/ 80469 h 242402"/>
                    <a:gd name="connsiteX23" fmla="*/ 202339 w 229120"/>
                    <a:gd name="connsiteY23" fmla="*/ 137108 h 242402"/>
                    <a:gd name="connsiteX24" fmla="*/ 157147 w 229120"/>
                    <a:gd name="connsiteY24" fmla="*/ 215206 h 242402"/>
                    <a:gd name="connsiteX25" fmla="*/ 133891 w 229120"/>
                    <a:gd name="connsiteY25" fmla="*/ 216423 h 242402"/>
                    <a:gd name="connsiteX26" fmla="*/ 123455 w 229120"/>
                    <a:gd name="connsiteY26" fmla="*/ 212745 h 242402"/>
                    <a:gd name="connsiteX27" fmla="*/ 113470 w 229120"/>
                    <a:gd name="connsiteY27" fmla="*/ 205842 h 242402"/>
                    <a:gd name="connsiteX28" fmla="*/ 108478 w 229120"/>
                    <a:gd name="connsiteY28" fmla="*/ 210832 h 242402"/>
                    <a:gd name="connsiteX29" fmla="*/ 128222 w 229120"/>
                    <a:gd name="connsiteY29" fmla="*/ 223674 h 242402"/>
                    <a:gd name="connsiteX30" fmla="*/ 152155 w 229120"/>
                    <a:gd name="connsiteY30" fmla="*/ 224563 h 242402"/>
                    <a:gd name="connsiteX31" fmla="*/ 153958 w 229120"/>
                    <a:gd name="connsiteY31" fmla="*/ 224218 h 242402"/>
                    <a:gd name="connsiteX32" fmla="*/ 156342 w 229120"/>
                    <a:gd name="connsiteY32" fmla="*/ 229800 h 242402"/>
                    <a:gd name="connsiteX33" fmla="*/ 158565 w 229120"/>
                    <a:gd name="connsiteY33" fmla="*/ 231678 h 242402"/>
                    <a:gd name="connsiteX34" fmla="*/ 161979 w 229120"/>
                    <a:gd name="connsiteY34" fmla="*/ 235998 h 242402"/>
                    <a:gd name="connsiteX35" fmla="*/ 228816 w 229120"/>
                    <a:gd name="connsiteY35" fmla="*/ 229098 h 242402"/>
                    <a:gd name="connsiteX36" fmla="*/ 232585 w 229120"/>
                    <a:gd name="connsiteY36" fmla="*/ 222472 h 242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229120" h="242402">
                      <a:moveTo>
                        <a:pt x="232585" y="222472"/>
                      </a:moveTo>
                      <a:cubicBezTo>
                        <a:pt x="227077" y="196595"/>
                        <a:pt x="223533" y="170382"/>
                        <a:pt x="220377" y="144136"/>
                      </a:cubicBezTo>
                      <a:cubicBezTo>
                        <a:pt x="218831" y="131426"/>
                        <a:pt x="217606" y="118680"/>
                        <a:pt x="216189" y="105957"/>
                      </a:cubicBezTo>
                      <a:cubicBezTo>
                        <a:pt x="214869" y="94104"/>
                        <a:pt x="213323" y="82215"/>
                        <a:pt x="210230" y="70677"/>
                      </a:cubicBezTo>
                      <a:cubicBezTo>
                        <a:pt x="207364" y="59954"/>
                        <a:pt x="203176" y="49341"/>
                        <a:pt x="196960" y="40083"/>
                      </a:cubicBezTo>
                      <a:cubicBezTo>
                        <a:pt x="191130" y="31461"/>
                        <a:pt x="183882" y="23911"/>
                        <a:pt x="175476" y="17762"/>
                      </a:cubicBezTo>
                      <a:cubicBezTo>
                        <a:pt x="158919" y="5493"/>
                        <a:pt x="137725" y="-1033"/>
                        <a:pt x="117142" y="1131"/>
                      </a:cubicBezTo>
                      <a:cubicBezTo>
                        <a:pt x="114018" y="1463"/>
                        <a:pt x="111022" y="1402"/>
                        <a:pt x="110700" y="1431"/>
                      </a:cubicBezTo>
                      <a:cubicBezTo>
                        <a:pt x="26888" y="9045"/>
                        <a:pt x="7176" y="154808"/>
                        <a:pt x="5372" y="184200"/>
                      </a:cubicBezTo>
                      <a:cubicBezTo>
                        <a:pt x="5243" y="186487"/>
                        <a:pt x="5114" y="188771"/>
                        <a:pt x="5049" y="191051"/>
                      </a:cubicBezTo>
                      <a:cubicBezTo>
                        <a:pt x="4405" y="196150"/>
                        <a:pt x="3955" y="201262"/>
                        <a:pt x="3729" y="206386"/>
                      </a:cubicBezTo>
                      <a:cubicBezTo>
                        <a:pt x="3471" y="212310"/>
                        <a:pt x="3600" y="218243"/>
                        <a:pt x="4147" y="224147"/>
                      </a:cubicBezTo>
                      <a:cubicBezTo>
                        <a:pt x="4695" y="230190"/>
                        <a:pt x="5339" y="236384"/>
                        <a:pt x="7852" y="241941"/>
                      </a:cubicBezTo>
                      <a:cubicBezTo>
                        <a:pt x="9398" y="245361"/>
                        <a:pt x="81485" y="240675"/>
                        <a:pt x="82225" y="236635"/>
                      </a:cubicBezTo>
                      <a:cubicBezTo>
                        <a:pt x="83836" y="228447"/>
                        <a:pt x="84416" y="220099"/>
                        <a:pt x="84062" y="211769"/>
                      </a:cubicBezTo>
                      <a:cubicBezTo>
                        <a:pt x="83868" y="207797"/>
                        <a:pt x="83385" y="203845"/>
                        <a:pt x="82548" y="199951"/>
                      </a:cubicBezTo>
                      <a:cubicBezTo>
                        <a:pt x="82322" y="198888"/>
                        <a:pt x="82065" y="196891"/>
                        <a:pt x="81452" y="195313"/>
                      </a:cubicBezTo>
                      <a:cubicBezTo>
                        <a:pt x="88024" y="182818"/>
                        <a:pt x="95271" y="170681"/>
                        <a:pt x="102712" y="158683"/>
                      </a:cubicBezTo>
                      <a:cubicBezTo>
                        <a:pt x="118205" y="133703"/>
                        <a:pt x="134697" y="109188"/>
                        <a:pt x="147356" y="82585"/>
                      </a:cubicBezTo>
                      <a:cubicBezTo>
                        <a:pt x="153701" y="69257"/>
                        <a:pt x="159950" y="55100"/>
                        <a:pt x="162945" y="40493"/>
                      </a:cubicBezTo>
                      <a:lnTo>
                        <a:pt x="163429" y="40589"/>
                      </a:lnTo>
                      <a:cubicBezTo>
                        <a:pt x="163364" y="40776"/>
                        <a:pt x="163429" y="40985"/>
                        <a:pt x="163589" y="41101"/>
                      </a:cubicBezTo>
                      <a:cubicBezTo>
                        <a:pt x="177343" y="50613"/>
                        <a:pt x="186556" y="65034"/>
                        <a:pt x="192514" y="80469"/>
                      </a:cubicBezTo>
                      <a:cubicBezTo>
                        <a:pt x="199472" y="98523"/>
                        <a:pt x="202790" y="117769"/>
                        <a:pt x="202339" y="137108"/>
                      </a:cubicBezTo>
                      <a:cubicBezTo>
                        <a:pt x="201566" y="167711"/>
                        <a:pt x="189970" y="205533"/>
                        <a:pt x="157147" y="215206"/>
                      </a:cubicBezTo>
                      <a:cubicBezTo>
                        <a:pt x="149643" y="217412"/>
                        <a:pt x="141558" y="218037"/>
                        <a:pt x="133891" y="216423"/>
                      </a:cubicBezTo>
                      <a:cubicBezTo>
                        <a:pt x="130252" y="215692"/>
                        <a:pt x="126741" y="214455"/>
                        <a:pt x="123455" y="212745"/>
                      </a:cubicBezTo>
                      <a:cubicBezTo>
                        <a:pt x="119848" y="210819"/>
                        <a:pt x="116852" y="208087"/>
                        <a:pt x="113470" y="205842"/>
                      </a:cubicBezTo>
                      <a:cubicBezTo>
                        <a:pt x="110346" y="203787"/>
                        <a:pt x="106706" y="207794"/>
                        <a:pt x="108478" y="210832"/>
                      </a:cubicBezTo>
                      <a:cubicBezTo>
                        <a:pt x="112439" y="217547"/>
                        <a:pt x="120943" y="221654"/>
                        <a:pt x="128222" y="223674"/>
                      </a:cubicBezTo>
                      <a:cubicBezTo>
                        <a:pt x="136018" y="225835"/>
                        <a:pt x="144231" y="225935"/>
                        <a:pt x="152155" y="224563"/>
                      </a:cubicBezTo>
                      <a:cubicBezTo>
                        <a:pt x="152735" y="224460"/>
                        <a:pt x="153347" y="224344"/>
                        <a:pt x="153958" y="224218"/>
                      </a:cubicBezTo>
                      <a:cubicBezTo>
                        <a:pt x="154120" y="226286"/>
                        <a:pt x="154957" y="228245"/>
                        <a:pt x="156342" y="229800"/>
                      </a:cubicBezTo>
                      <a:cubicBezTo>
                        <a:pt x="156987" y="230538"/>
                        <a:pt x="157728" y="231172"/>
                        <a:pt x="158565" y="231678"/>
                      </a:cubicBezTo>
                      <a:cubicBezTo>
                        <a:pt x="158693" y="233620"/>
                        <a:pt x="159950" y="235573"/>
                        <a:pt x="161979" y="235998"/>
                      </a:cubicBezTo>
                      <a:cubicBezTo>
                        <a:pt x="172834" y="238259"/>
                        <a:pt x="217961" y="232329"/>
                        <a:pt x="228816" y="229098"/>
                      </a:cubicBezTo>
                      <a:cubicBezTo>
                        <a:pt x="231715" y="228235"/>
                        <a:pt x="233197" y="225381"/>
                        <a:pt x="232585" y="222472"/>
                      </a:cubicBezTo>
                    </a:path>
                  </a:pathLst>
                </a:custGeom>
                <a:solidFill>
                  <a:srgbClr val="000000"/>
                </a:solidFill>
                <a:ln w="320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defTabSz="609585">
                    <a:defRPr/>
                  </a:pPr>
                  <a:endParaRPr lang="pt-BR" sz="2400">
                    <a:solidFill>
                      <a:prstClr val="black"/>
                    </a:solidFill>
                    <a:latin typeface="Calibri"/>
                  </a:endParaRPr>
                </a:p>
              </p:txBody>
            </p:sp>
            <p:grpSp>
              <p:nvGrpSpPr>
                <p:cNvPr id="235" name="Gráfico 53" descr="Mulher segurando um laptop">
                  <a:extLst>
                    <a:ext uri="{FF2B5EF4-FFF2-40B4-BE49-F238E27FC236}">
                      <a16:creationId xmlns:a16="http://schemas.microsoft.com/office/drawing/2014/main" id="{C51AD728-C470-E408-FB24-27E5FE8F6D31}"/>
                    </a:ext>
                  </a:extLst>
                </p:cNvPr>
                <p:cNvGrpSpPr/>
                <p:nvPr/>
              </p:nvGrpSpPr>
              <p:grpSpPr>
                <a:xfrm>
                  <a:off x="1741964" y="1839555"/>
                  <a:ext cx="41943" cy="80376"/>
                  <a:chOff x="1741964" y="1839555"/>
                  <a:chExt cx="41943" cy="80376"/>
                </a:xfrm>
              </p:grpSpPr>
              <p:sp>
                <p:nvSpPr>
                  <p:cNvPr id="236" name="Forma Livre: Forma 235">
                    <a:extLst>
                      <a:ext uri="{FF2B5EF4-FFF2-40B4-BE49-F238E27FC236}">
                        <a16:creationId xmlns:a16="http://schemas.microsoft.com/office/drawing/2014/main" id="{D418C91C-DDBB-73E7-C13D-1A9390E0F365}"/>
                      </a:ext>
                    </a:extLst>
                  </p:cNvPr>
                  <p:cNvSpPr/>
                  <p:nvPr/>
                </p:nvSpPr>
                <p:spPr>
                  <a:xfrm>
                    <a:off x="1741964" y="1906640"/>
                    <a:ext cx="7045" cy="13291"/>
                  </a:xfrm>
                  <a:custGeom>
                    <a:avLst/>
                    <a:gdLst>
                      <a:gd name="connsiteX0" fmla="*/ 5414 w 7045"/>
                      <a:gd name="connsiteY0" fmla="*/ 2 h 13291"/>
                      <a:gd name="connsiteX1" fmla="*/ 6059 w 7045"/>
                      <a:gd name="connsiteY1" fmla="*/ 11598 h 13291"/>
                      <a:gd name="connsiteX2" fmla="*/ 261 w 7045"/>
                      <a:gd name="connsiteY2" fmla="*/ 11598 h 13291"/>
                      <a:gd name="connsiteX3" fmla="*/ 5414 w 7045"/>
                      <a:gd name="connsiteY3" fmla="*/ 2 h 1329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7045" h="13291">
                        <a:moveTo>
                          <a:pt x="5414" y="2"/>
                        </a:moveTo>
                        <a:cubicBezTo>
                          <a:pt x="7205" y="183"/>
                          <a:pt x="7669" y="10310"/>
                          <a:pt x="6059" y="11598"/>
                        </a:cubicBezTo>
                        <a:cubicBezTo>
                          <a:pt x="4448" y="12886"/>
                          <a:pt x="1710" y="14658"/>
                          <a:pt x="261" y="11598"/>
                        </a:cubicBezTo>
                        <a:cubicBezTo>
                          <a:pt x="-1189" y="8538"/>
                          <a:pt x="3804" y="-159"/>
                          <a:pt x="5414" y="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  <p:sp>
                <p:nvSpPr>
                  <p:cNvPr id="237" name="Forma Livre: Forma 236">
                    <a:extLst>
                      <a:ext uri="{FF2B5EF4-FFF2-40B4-BE49-F238E27FC236}">
                        <a16:creationId xmlns:a16="http://schemas.microsoft.com/office/drawing/2014/main" id="{25EB84F0-EEF3-67B9-8AAF-4C487B2A62AB}"/>
                      </a:ext>
                    </a:extLst>
                  </p:cNvPr>
                  <p:cNvSpPr/>
                  <p:nvPr/>
                </p:nvSpPr>
                <p:spPr>
                  <a:xfrm>
                    <a:off x="1758137" y="1839555"/>
                    <a:ext cx="25770" cy="29613"/>
                  </a:xfrm>
                  <a:custGeom>
                    <a:avLst/>
                    <a:gdLst>
                      <a:gd name="connsiteX0" fmla="*/ 9769 w 25770"/>
                      <a:gd name="connsiteY0" fmla="*/ 286 h 29613"/>
                      <a:gd name="connsiteX1" fmla="*/ 23781 w 25770"/>
                      <a:gd name="connsiteY1" fmla="*/ 6847 h 29613"/>
                      <a:gd name="connsiteX2" fmla="*/ 20641 w 25770"/>
                      <a:gd name="connsiteY2" fmla="*/ 26618 h 29613"/>
                      <a:gd name="connsiteX3" fmla="*/ 2764 w 25770"/>
                      <a:gd name="connsiteY3" fmla="*/ 26135 h 29613"/>
                      <a:gd name="connsiteX4" fmla="*/ 9769 w 25770"/>
                      <a:gd name="connsiteY4" fmla="*/ 286 h 296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770" h="29613">
                        <a:moveTo>
                          <a:pt x="9769" y="286"/>
                        </a:moveTo>
                        <a:cubicBezTo>
                          <a:pt x="14440" y="-1186"/>
                          <a:pt x="22267" y="3333"/>
                          <a:pt x="23781" y="6847"/>
                        </a:cubicBezTo>
                        <a:cubicBezTo>
                          <a:pt x="25913" y="11801"/>
                          <a:pt x="27968" y="20053"/>
                          <a:pt x="20641" y="26618"/>
                        </a:cubicBezTo>
                        <a:cubicBezTo>
                          <a:pt x="15361" y="31346"/>
                          <a:pt x="5495" y="29936"/>
                          <a:pt x="2764" y="26135"/>
                        </a:cubicBezTo>
                        <a:cubicBezTo>
                          <a:pt x="-1343" y="20417"/>
                          <a:pt x="-2229" y="4071"/>
                          <a:pt x="9769" y="286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320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defTabSz="609585">
                      <a:defRPr/>
                    </a:pPr>
                    <a:endParaRPr lang="pt-BR" sz="2400">
                      <a:solidFill>
                        <a:prstClr val="black"/>
                      </a:solidFill>
                      <a:latin typeface="Calibri"/>
                    </a:endParaRPr>
                  </a:p>
                </p:txBody>
              </p:sp>
            </p:grpSp>
          </p:grpSp>
          <p:pic>
            <p:nvPicPr>
              <p:cNvPr id="232" name="Gráfico 231" descr="Uma mulher sorrindo">
                <a:extLst>
                  <a:ext uri="{FF2B5EF4-FFF2-40B4-BE49-F238E27FC236}">
                    <a16:creationId xmlns:a16="http://schemas.microsoft.com/office/drawing/2014/main" id="{427AD964-534F-5D32-471A-2DFA0CA151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1486107" y="1595364"/>
                <a:ext cx="99844" cy="109204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26518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5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FF371-9F09-1FC6-884E-A077E91E2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1">
            <a:extLst>
              <a:ext uri="{FF2B5EF4-FFF2-40B4-BE49-F238E27FC236}">
                <a16:creationId xmlns:a16="http://schemas.microsoft.com/office/drawing/2014/main" id="{639FFF7C-6702-538C-428C-542E078D3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734644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24FEABDB-7F20-04FF-F428-C1FB0618A28B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794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94D12-3443-EA54-16A9-7311AAD81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1">
            <a:extLst>
              <a:ext uri="{FF2B5EF4-FFF2-40B4-BE49-F238E27FC236}">
                <a16:creationId xmlns:a16="http://schemas.microsoft.com/office/drawing/2014/main" id="{F1C42104-E396-DC58-3DD8-01A7693D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798821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387" name="Tabela 386">
            <a:extLst>
              <a:ext uri="{FF2B5EF4-FFF2-40B4-BE49-F238E27FC236}">
                <a16:creationId xmlns:a16="http://schemas.microsoft.com/office/drawing/2014/main" id="{993D5C47-7142-9D2A-5235-7844B14197F4}"/>
              </a:ext>
            </a:extLst>
          </p:cNvPr>
          <p:cNvGraphicFramePr>
            <a:graphicFrameLocks noGrp="1"/>
          </p:cNvGraphicFramePr>
          <p:nvPr/>
        </p:nvGraphicFramePr>
        <p:xfrm>
          <a:off x="1485439" y="2797755"/>
          <a:ext cx="5472000" cy="30937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4032000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Analisar currículo do candidato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400"/>
                        <a:t>20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1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97536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Pegar os dados de identificação e registrar em ficha de avaliação</a:t>
                      </a:r>
                    </a:p>
                    <a:p>
                      <a:pPr marL="177800" marR="0" lvl="0" indent="-1778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pt-BR" sz="1400"/>
                        <a:t>Comparar currículo com a descrição da vaga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Decidir se segue no processo seletivo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3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Currículos vem em formatos diferentes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Muito trabalho comparando os critérios de seleção com os dados do currículo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25" name="Agrupar 24">
            <a:extLst>
              <a:ext uri="{FF2B5EF4-FFF2-40B4-BE49-F238E27FC236}">
                <a16:creationId xmlns:a16="http://schemas.microsoft.com/office/drawing/2014/main" id="{884F45A5-F022-1D38-93E2-09A251209312}"/>
              </a:ext>
            </a:extLst>
          </p:cNvPr>
          <p:cNvGrpSpPr/>
          <p:nvPr/>
        </p:nvGrpSpPr>
        <p:grpSpPr>
          <a:xfrm>
            <a:off x="7509933" y="1067282"/>
            <a:ext cx="4377267" cy="2723311"/>
            <a:chOff x="5632450" y="1081717"/>
            <a:chExt cx="3282950" cy="2042483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0675B9B4-58D9-8C43-7393-5C39E1184118}"/>
                </a:ext>
              </a:extLst>
            </p:cNvPr>
            <p:cNvSpPr/>
            <p:nvPr/>
          </p:nvSpPr>
          <p:spPr>
            <a:xfrm>
              <a:off x="5632450" y="1081717"/>
              <a:ext cx="3282950" cy="204248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Uma IA que extrai os dados do currículo e registra em uma base de dados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10" name="Imagem 9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DE4AF363-56FF-8243-7A1F-27E76BC2D7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05365">
              <a:off x="6475092" y="1749573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Imagem 1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DDA33ED0-9B8C-5895-1C8B-1CC90AF2027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05365">
              <a:off x="7403786" y="1749572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670180FE-8369-4D06-B8C0-359CE6F4B153}"/>
              </a:ext>
            </a:extLst>
          </p:cNvPr>
          <p:cNvGrpSpPr/>
          <p:nvPr/>
        </p:nvGrpSpPr>
        <p:grpSpPr>
          <a:xfrm>
            <a:off x="7509933" y="3912708"/>
            <a:ext cx="4377267" cy="2785744"/>
            <a:chOff x="5632450" y="3251434"/>
            <a:chExt cx="3282950" cy="2089308"/>
          </a:xfrm>
        </p:grpSpPr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B2E22643-0CA3-DE66-20EA-24286E8BB096}"/>
                </a:ext>
              </a:extLst>
            </p:cNvPr>
            <p:cNvSpPr/>
            <p:nvPr/>
          </p:nvSpPr>
          <p:spPr>
            <a:xfrm>
              <a:off x="5632450" y="3251434"/>
              <a:ext cx="3282950" cy="2089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Uma IA que compara os dados do currículo com a da vaga</a:t>
              </a:r>
            </a:p>
          </p:txBody>
        </p:sp>
        <p:pic>
          <p:nvPicPr>
            <p:cNvPr id="19" name="Imagem 18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8AA3A71D-AC68-5EC9-5F12-D89CF3A659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373268">
              <a:off x="5968725" y="3963848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agem 19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7D238D60-6477-A464-BED7-6FC3A6CBDD6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866172" y="3789005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3" name="Imagem 22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F6F38528-899E-871A-7169-D1BFA058887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46728">
              <a:off x="7764742" y="3946634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8" name="Imagem 7">
            <a:extLst>
              <a:ext uri="{FF2B5EF4-FFF2-40B4-BE49-F238E27FC236}">
                <a16:creationId xmlns:a16="http://schemas.microsoft.com/office/drawing/2014/main" id="{20A55D5D-5D35-6BB5-6D4A-ACEDBD9328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8156" y="1796717"/>
            <a:ext cx="959187" cy="800231"/>
          </a:xfrm>
          <a:prstGeom prst="rect">
            <a:avLst/>
          </a:prstGeom>
        </p:spPr>
      </p:pic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AFAF76EB-5485-F438-8DA0-3DCAB6AFA181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03857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CDBB3-7CBE-FFDD-8846-CC302608D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3366065D-9A34-D3CA-0D82-902F8B8CF6B3}"/>
              </a:ext>
            </a:extLst>
          </p:cNvPr>
          <p:cNvGraphicFramePr>
            <a:graphicFrameLocks noGrp="1"/>
          </p:cNvGraphicFramePr>
          <p:nvPr/>
        </p:nvGraphicFramePr>
        <p:xfrm>
          <a:off x="524256" y="3444240"/>
          <a:ext cx="6842093" cy="307838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710524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5131569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Agendar prova e entrevista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400"/>
                        <a:t>15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1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980343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marR="0" lvl="0" indent="-1778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pt-BR" sz="1400"/>
                        <a:t>Identificar se vaga requer prova técnica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Identificar as pessoas que participarão da entrevista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Conciliar agenda dos entrevistadores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Combinar dia/hora para prova e entrevista com colaborador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695957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Muito tempo tentando conciliar agendas dos participantes da entrevista, com muitas idas e vindas em remarcações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pic>
        <p:nvPicPr>
          <p:cNvPr id="4" name="Imagem 3">
            <a:extLst>
              <a:ext uri="{FF2B5EF4-FFF2-40B4-BE49-F238E27FC236}">
                <a16:creationId xmlns:a16="http://schemas.microsoft.com/office/drawing/2014/main" id="{AC9B8B95-B0DD-69E9-D69C-17D90BEFA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387" y="2300875"/>
            <a:ext cx="959187" cy="820999"/>
          </a:xfrm>
          <a:prstGeom prst="rect">
            <a:avLst/>
          </a:prstGeom>
        </p:spPr>
      </p:pic>
      <p:sp>
        <p:nvSpPr>
          <p:cNvPr id="10" name="Título 1">
            <a:extLst>
              <a:ext uri="{FF2B5EF4-FFF2-40B4-BE49-F238E27FC236}">
                <a16:creationId xmlns:a16="http://schemas.microsoft.com/office/drawing/2014/main" id="{4FA92664-25CE-3F53-0DE5-24BB06D8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747483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26FEEA85-C660-BA53-746F-1B6F6B823612}"/>
              </a:ext>
            </a:extLst>
          </p:cNvPr>
          <p:cNvGrpSpPr/>
          <p:nvPr/>
        </p:nvGrpSpPr>
        <p:grpSpPr>
          <a:xfrm>
            <a:off x="7505165" y="1625822"/>
            <a:ext cx="4543144" cy="3636837"/>
            <a:chOff x="5614445" y="1081717"/>
            <a:chExt cx="3407358" cy="2727628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24E25A8B-E571-3770-99E5-DDE7A2A68B68}"/>
                </a:ext>
              </a:extLst>
            </p:cNvPr>
            <p:cNvSpPr/>
            <p:nvPr/>
          </p:nvSpPr>
          <p:spPr>
            <a:xfrm>
              <a:off x="5632450" y="1081717"/>
              <a:ext cx="3282950" cy="272762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 </a:t>
              </a:r>
              <a:r>
                <a:rPr lang="pt-BR" sz="1600" err="1">
                  <a:solidFill>
                    <a:prstClr val="black"/>
                  </a:solidFill>
                  <a:latin typeface="Calibri"/>
                </a:rPr>
                <a:t>chatbot</a:t>
              </a:r>
              <a:r>
                <a:rPr lang="pt-BR" sz="1600">
                  <a:solidFill>
                    <a:prstClr val="black"/>
                  </a:solidFill>
                  <a:latin typeface="Calibri"/>
                </a:rPr>
                <a:t> que avalia as opções de datas na agenda dos envolvidos e oferece opções de datas ao candidato, obtendo a data escolhida como resposta e marcando na agenda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9" name="Imagem 8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DBADB391-00C1-6457-4E48-714AFA5253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50914" y="2399347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3" name="Imagem 12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6C46DC15-6405-147C-D084-1257770D4CB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80346">
              <a:off x="8211803" y="2095665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agem 19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B9930C67-FA0A-5E22-B33C-8A374159AC9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505255" y="2076094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2" name="Imagem 21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21E9DAE6-3633-C89B-05DE-5A0E23B0D8E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138008">
              <a:off x="5614445" y="2300461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aphicFrame>
        <p:nvGraphicFramePr>
          <p:cNvPr id="5" name="Diagrama 4">
            <a:extLst>
              <a:ext uri="{FF2B5EF4-FFF2-40B4-BE49-F238E27FC236}">
                <a16:creationId xmlns:a16="http://schemas.microsoft.com/office/drawing/2014/main" id="{52ADF8FC-1F0F-5039-D79D-34A310778EE7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50709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CE2FB-9157-C9A5-081C-9033C912F2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4C909AAF-4FC4-43F9-6F1B-0E40DB632248}"/>
              </a:ext>
            </a:extLst>
          </p:cNvPr>
          <p:cNvGraphicFramePr>
            <a:graphicFrameLocks noGrp="1"/>
          </p:cNvGraphicFramePr>
          <p:nvPr/>
        </p:nvGraphicFramePr>
        <p:xfrm>
          <a:off x="1246374" y="1103189"/>
          <a:ext cx="6700924" cy="282387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489095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5211829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Corrigir  prova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400"/>
                        <a:t>30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3 dias (dependência de liberação da pessoa para olhar a prova)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1 pessoa (em cada área)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Avaliar as respostas da prova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Classificar  se considera aprovado ou reprovado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Incluir parecer das respostas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431196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Dependência de disponibilidade de especialista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13" name="Agrupar 12">
            <a:extLst>
              <a:ext uri="{FF2B5EF4-FFF2-40B4-BE49-F238E27FC236}">
                <a16:creationId xmlns:a16="http://schemas.microsoft.com/office/drawing/2014/main" id="{50B0AC09-624D-B0B0-E362-9CF1779469C2}"/>
              </a:ext>
            </a:extLst>
          </p:cNvPr>
          <p:cNvGrpSpPr/>
          <p:nvPr/>
        </p:nvGrpSpPr>
        <p:grpSpPr>
          <a:xfrm>
            <a:off x="6732243" y="3901664"/>
            <a:ext cx="4948127" cy="2808752"/>
            <a:chOff x="5540020" y="3036936"/>
            <a:chExt cx="3711095" cy="2106564"/>
          </a:xfrm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B5E3D93C-21B4-40FD-302B-004EC32E2091}"/>
                </a:ext>
              </a:extLst>
            </p:cNvPr>
            <p:cNvGrpSpPr/>
            <p:nvPr/>
          </p:nvGrpSpPr>
          <p:grpSpPr>
            <a:xfrm>
              <a:off x="5540020" y="3036936"/>
              <a:ext cx="3711095" cy="2106564"/>
              <a:chOff x="5479447" y="-1285360"/>
              <a:chExt cx="3711095" cy="2106564"/>
            </a:xfrm>
          </p:grpSpPr>
          <p:sp>
            <p:nvSpPr>
              <p:cNvPr id="15" name="Retângulo 14">
                <a:extLst>
                  <a:ext uri="{FF2B5EF4-FFF2-40B4-BE49-F238E27FC236}">
                    <a16:creationId xmlns:a16="http://schemas.microsoft.com/office/drawing/2014/main" id="{195B011B-41C4-8596-30B5-F7EFF3C54B65}"/>
                  </a:ext>
                </a:extLst>
              </p:cNvPr>
              <p:cNvSpPr/>
              <p:nvPr/>
            </p:nvSpPr>
            <p:spPr>
              <a:xfrm>
                <a:off x="5479447" y="-1285360"/>
                <a:ext cx="3711095" cy="210656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2700">
                <a:solidFill>
                  <a:srgbClr val="EB891B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defTabSz="609585">
                  <a:defRPr/>
                </a:pPr>
                <a:r>
                  <a:rPr lang="pt-BR" sz="1600" b="1">
                    <a:solidFill>
                      <a:srgbClr val="EB891B"/>
                    </a:solidFill>
                    <a:latin typeface="Calibri"/>
                  </a:rPr>
                  <a:t>Oportunidades</a:t>
                </a:r>
              </a:p>
              <a:p>
                <a:pPr marL="228594" indent="-228594" defTabSz="609585">
                  <a:buFont typeface="Wingdings 3" panose="05040102010807070707" pitchFamily="18" charset="2"/>
                  <a:buChar char=""/>
                  <a:defRPr/>
                </a:pPr>
                <a:r>
                  <a:rPr lang="pt-BR" sz="1600">
                    <a:solidFill>
                      <a:prstClr val="black"/>
                    </a:solidFill>
                    <a:latin typeface="Calibri"/>
                  </a:rPr>
                  <a:t>Uma IA que avalia as respostas da prova</a:t>
                </a:r>
              </a:p>
              <a:p>
                <a:pPr marL="228594" indent="-228594" defTabSz="609585">
                  <a:buFont typeface="Wingdings 3" panose="05040102010807070707" pitchFamily="18" charset="2"/>
                  <a:buChar char=""/>
                  <a:defRPr/>
                </a:pPr>
                <a:endParaRPr lang="pt-BR" sz="1600">
                  <a:solidFill>
                    <a:prstClr val="black"/>
                  </a:solidFill>
                  <a:latin typeface="Calibri"/>
                </a:endParaRPr>
              </a:p>
              <a:p>
                <a:pPr marL="228594" indent="-228594" defTabSz="609585">
                  <a:buFont typeface="Wingdings 3" panose="05040102010807070707" pitchFamily="18" charset="2"/>
                  <a:buChar char=""/>
                  <a:defRPr/>
                </a:pPr>
                <a:endParaRPr lang="pt-BR" sz="1600">
                  <a:solidFill>
                    <a:prstClr val="black"/>
                  </a:solidFill>
                  <a:latin typeface="Calibri"/>
                </a:endParaRPr>
              </a:p>
              <a:p>
                <a:pPr marL="228594" indent="-228594" defTabSz="609585">
                  <a:buFont typeface="Wingdings 3" panose="05040102010807070707" pitchFamily="18" charset="2"/>
                  <a:buChar char=""/>
                  <a:defRPr/>
                </a:pPr>
                <a:endParaRPr lang="pt-BR" sz="1600">
                  <a:solidFill>
                    <a:prstClr val="black"/>
                  </a:solidFill>
                  <a:latin typeface="Calibri"/>
                </a:endParaRPr>
              </a:p>
            </p:txBody>
          </p:sp>
          <p:pic>
            <p:nvPicPr>
              <p:cNvPr id="16" name="Imagem 15" descr="Interface gráfica do usuário, Aplicativo&#10;&#10;O conteúdo gerado por IA pode estar incorreto.">
                <a:extLst>
                  <a:ext uri="{FF2B5EF4-FFF2-40B4-BE49-F238E27FC236}">
                    <a16:creationId xmlns:a16="http://schemas.microsoft.com/office/drawing/2014/main" id="{23ECF774-2592-3D50-8EB5-FA794216DD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rot="21138008">
                <a:off x="5682878" y="-658836"/>
                <a:ext cx="810000" cy="1260763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10" name="Imagem 9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2310F01D-1216-6B53-D18F-EE04F69888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93405" y="3481014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Imagem 10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6D6CAA83-6D97-4318-B940-E558E1AD49F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414472" y="3730494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Imagem 1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FEE06CB4-7240-4858-C290-F461A8E8D2D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77933">
              <a:off x="8273539" y="3564548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4DD19D5F-B8FD-7E2B-2A97-43F5283C22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9883" y="4148118"/>
            <a:ext cx="959187" cy="820999"/>
          </a:xfrm>
          <a:prstGeom prst="rect">
            <a:avLst/>
          </a:prstGeom>
        </p:spPr>
      </p:pic>
      <p:sp>
        <p:nvSpPr>
          <p:cNvPr id="8" name="Título 1">
            <a:extLst>
              <a:ext uri="{FF2B5EF4-FFF2-40B4-BE49-F238E27FC236}">
                <a16:creationId xmlns:a16="http://schemas.microsoft.com/office/drawing/2014/main" id="{76A734AF-4C14-37E1-148E-D878DE86F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696147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6A6870C7-9EB5-1CC6-6AD7-697E035CFC21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18311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C03A0-519C-8937-397E-B0FF4CDA8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ítulo 1">
            <a:extLst>
              <a:ext uri="{FF2B5EF4-FFF2-40B4-BE49-F238E27FC236}">
                <a16:creationId xmlns:a16="http://schemas.microsoft.com/office/drawing/2014/main" id="{36202B83-3CE5-FE12-AC15-F3686B365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696150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A6D2D397-9235-D0DF-8980-BD1577AC0FB7}"/>
              </a:ext>
            </a:extLst>
          </p:cNvPr>
          <p:cNvGraphicFramePr>
            <a:graphicFrameLocks noGrp="1"/>
          </p:cNvGraphicFramePr>
          <p:nvPr/>
        </p:nvGraphicFramePr>
        <p:xfrm>
          <a:off x="1215027" y="1786317"/>
          <a:ext cx="5776029" cy="312420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520008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4256021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Entrevistar candidato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400"/>
                        <a:t>1 hora (entrevista) </a:t>
                      </a:r>
                      <a:br>
                        <a:rPr lang="pt-BR" sz="1400"/>
                      </a:br>
                      <a:r>
                        <a:rPr lang="pt-BR" sz="1400"/>
                        <a:t>+ 2 horas (preparação antes e depois)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0,5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2 a 3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97536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Preparar questionário de entrevistas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 err="1"/>
                        <a:t>Brifar</a:t>
                      </a:r>
                      <a:r>
                        <a:rPr lang="pt-BR" sz="1400"/>
                        <a:t> participantes sobre o candidato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Conduzir entrevista do candidato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Resumir respostas do candidato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Muito tempo organizando as informações antes e depois da entrevista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8" name="Agrupar 7">
            <a:extLst>
              <a:ext uri="{FF2B5EF4-FFF2-40B4-BE49-F238E27FC236}">
                <a16:creationId xmlns:a16="http://schemas.microsoft.com/office/drawing/2014/main" id="{4F9B4579-9CFC-C56B-112B-AB9CAE9E1B2C}"/>
              </a:ext>
            </a:extLst>
          </p:cNvPr>
          <p:cNvGrpSpPr/>
          <p:nvPr/>
        </p:nvGrpSpPr>
        <p:grpSpPr>
          <a:xfrm>
            <a:off x="7279448" y="1354042"/>
            <a:ext cx="4377267" cy="1986756"/>
            <a:chOff x="5680018" y="817100"/>
            <a:chExt cx="3282950" cy="1490067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B009E4E0-CB6A-330C-50D3-60576CE3E23A}"/>
                </a:ext>
              </a:extLst>
            </p:cNvPr>
            <p:cNvSpPr/>
            <p:nvPr/>
          </p:nvSpPr>
          <p:spPr>
            <a:xfrm>
              <a:off x="5680018" y="817100"/>
              <a:ext cx="3282950" cy="149006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 assistente para apoiar a </a:t>
              </a:r>
              <a:br>
                <a:rPr lang="pt-BR" sz="1600">
                  <a:solidFill>
                    <a:prstClr val="black"/>
                  </a:solidFill>
                  <a:latin typeface="Calibri"/>
                </a:rPr>
              </a:br>
              <a:r>
                <a:rPr lang="pt-BR" sz="1600">
                  <a:solidFill>
                    <a:prstClr val="black"/>
                  </a:solidFill>
                  <a:latin typeface="Calibri"/>
                </a:rPr>
                <a:t>elaboração de roteiro de </a:t>
              </a:r>
              <a:br>
                <a:rPr lang="pt-BR" sz="1600">
                  <a:solidFill>
                    <a:prstClr val="black"/>
                  </a:solidFill>
                  <a:latin typeface="Calibri"/>
                </a:rPr>
              </a:br>
              <a:r>
                <a:rPr lang="pt-BR" sz="1600">
                  <a:solidFill>
                    <a:prstClr val="black"/>
                  </a:solidFill>
                  <a:latin typeface="Calibri"/>
                </a:rPr>
                <a:t>entrevista alinhando </a:t>
              </a:r>
              <a:br>
                <a:rPr lang="pt-BR" sz="1600">
                  <a:solidFill>
                    <a:prstClr val="black"/>
                  </a:solidFill>
                  <a:latin typeface="Calibri"/>
                </a:rPr>
              </a:br>
              <a:r>
                <a:rPr lang="pt-BR" sz="1600">
                  <a:solidFill>
                    <a:prstClr val="black"/>
                  </a:solidFill>
                  <a:latin typeface="Calibri"/>
                </a:rPr>
                <a:t>vaga x informações </a:t>
              </a:r>
              <a:br>
                <a:rPr lang="pt-BR" sz="1600">
                  <a:solidFill>
                    <a:prstClr val="black"/>
                  </a:solidFill>
                  <a:latin typeface="Calibri"/>
                </a:rPr>
              </a:br>
              <a:r>
                <a:rPr lang="pt-BR" sz="1600">
                  <a:solidFill>
                    <a:prstClr val="black"/>
                  </a:solidFill>
                  <a:latin typeface="Calibri"/>
                </a:rPr>
                <a:t>conhecidas do candidato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14" name="Imagem 13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34770E90-91A5-F2DA-2C98-1D8B0F8D8AD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406833">
              <a:off x="7965863" y="935782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14FC7278-AD89-71D9-0D06-378E64BF82A7}"/>
              </a:ext>
            </a:extLst>
          </p:cNvPr>
          <p:cNvGrpSpPr/>
          <p:nvPr/>
        </p:nvGrpSpPr>
        <p:grpSpPr>
          <a:xfrm>
            <a:off x="7236360" y="3441197"/>
            <a:ext cx="4420355" cy="3337067"/>
            <a:chOff x="5600134" y="2382467"/>
            <a:chExt cx="3315266" cy="2502800"/>
          </a:xfrm>
        </p:grpSpPr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E39D6F45-3804-9F10-184E-A96DE880AF49}"/>
                </a:ext>
              </a:extLst>
            </p:cNvPr>
            <p:cNvSpPr/>
            <p:nvPr/>
          </p:nvSpPr>
          <p:spPr>
            <a:xfrm>
              <a:off x="5632450" y="2382467"/>
              <a:ext cx="3282950" cy="25028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Uma IA que transcreve a gravação da reunião, resume, responde sobre o que foi conversado e aponta questões relevantes para a vaga</a:t>
              </a:r>
            </a:p>
          </p:txBody>
        </p:sp>
        <p:pic>
          <p:nvPicPr>
            <p:cNvPr id="16" name="Imagem 15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5AE9ADCF-D850-F994-36D9-A4D5266662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214632">
              <a:off x="5600134" y="3532810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8" name="Imagem 17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FD1200C5-4A98-F5DD-46BB-AB5E380E402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46942" y="3202029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agem 19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C2364D0E-EC91-6B6D-C4AD-4A4CA0AC5C2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272183" y="3532810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4" name="Imagem 23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FF9FFC59-696E-A930-1E93-F9843373B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179853">
              <a:off x="8105890" y="3329340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4" name="Imagem 3">
            <a:extLst>
              <a:ext uri="{FF2B5EF4-FFF2-40B4-BE49-F238E27FC236}">
                <a16:creationId xmlns:a16="http://schemas.microsoft.com/office/drawing/2014/main" id="{93D21045-4C09-72F6-DFF8-506180DE1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5295" y="5019898"/>
            <a:ext cx="959187" cy="820999"/>
          </a:xfrm>
          <a:prstGeom prst="rect">
            <a:avLst/>
          </a:prstGeom>
        </p:spPr>
      </p:pic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30FFA5EF-94BE-B9D1-4239-BA6EA5BEEA55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3671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DE792-D327-3F02-DC83-EF78A8596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969EB095-564D-4194-FE41-D924E0418528}"/>
              </a:ext>
            </a:extLst>
          </p:cNvPr>
          <p:cNvGraphicFramePr>
            <a:graphicFrameLocks noGrp="1"/>
          </p:cNvGraphicFramePr>
          <p:nvPr/>
        </p:nvGraphicFramePr>
        <p:xfrm>
          <a:off x="1404676" y="3032536"/>
          <a:ext cx="5867318" cy="313944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557695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4309623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Avaliar aderência do candidato à vaga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400"/>
                        <a:t>30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5 dias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4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97536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Avaliar resultados de currículo + entrevista + prova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Elaborar parecer sobre o candidato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400"/>
                        <a:t>Comparar com avaliações dos outros candidatos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Comparar os resultados dos candidatos é um trabalho bastante manual, trabalhoso e em alguns casos subjetivo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8" name="Agrupar 7">
            <a:extLst>
              <a:ext uri="{FF2B5EF4-FFF2-40B4-BE49-F238E27FC236}">
                <a16:creationId xmlns:a16="http://schemas.microsoft.com/office/drawing/2014/main" id="{9923DACA-97FC-37B6-3CF6-ABFE7939AA87}"/>
              </a:ext>
            </a:extLst>
          </p:cNvPr>
          <p:cNvGrpSpPr/>
          <p:nvPr/>
        </p:nvGrpSpPr>
        <p:grpSpPr>
          <a:xfrm>
            <a:off x="7346345" y="2686259"/>
            <a:ext cx="4377267" cy="2785744"/>
            <a:chOff x="5632450" y="3251434"/>
            <a:chExt cx="3282950" cy="2089308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1D3C2561-8526-D837-54DB-AD27CACBE321}"/>
                </a:ext>
              </a:extLst>
            </p:cNvPr>
            <p:cNvSpPr/>
            <p:nvPr/>
          </p:nvSpPr>
          <p:spPr>
            <a:xfrm>
              <a:off x="5632450" y="3251434"/>
              <a:ext cx="3282950" cy="2089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Uma IA que compara os resultados dos candidatos e apoia a tomada de decisão</a:t>
              </a:r>
            </a:p>
          </p:txBody>
        </p:sp>
        <p:pic>
          <p:nvPicPr>
            <p:cNvPr id="11" name="Imagem 10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93F6FAF1-035B-99BC-E6BB-300FB312BF7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394645">
              <a:off x="6476711" y="3901594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Imagem 1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299AA9E5-3917-0F2D-D3AA-F2B8DC49A8E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46728">
              <a:off x="7470101" y="3946635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A1A7CF8F-D614-C8FB-0790-8A116170A5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303" y="2134857"/>
            <a:ext cx="959187" cy="820999"/>
          </a:xfrm>
          <a:prstGeom prst="rect">
            <a:avLst/>
          </a:prstGeom>
        </p:spPr>
      </p:pic>
      <p:sp>
        <p:nvSpPr>
          <p:cNvPr id="9" name="Título 1">
            <a:extLst>
              <a:ext uri="{FF2B5EF4-FFF2-40B4-BE49-F238E27FC236}">
                <a16:creationId xmlns:a16="http://schemas.microsoft.com/office/drawing/2014/main" id="{A478FC58-4BFA-5E03-50D7-C6438180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708976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DE1367AA-0F1D-DCA1-6FBF-6A557BB8C8F7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9867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2851C-E38F-FCB7-96FA-614793BB0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">
            <a:extLst>
              <a:ext uri="{FF2B5EF4-FFF2-40B4-BE49-F238E27FC236}">
                <a16:creationId xmlns:a16="http://schemas.microsoft.com/office/drawing/2014/main" id="{3FC11E12-E622-8A5F-66DC-DCCAEA96C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696143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BDC7A01-42A5-DE53-3C88-FDBD2D6107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1745" y="2131463"/>
            <a:ext cx="959187" cy="820999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E87F85C3-71FF-A426-F54B-AB5A704E93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2432" y="3259062"/>
            <a:ext cx="959187" cy="820999"/>
          </a:xfrm>
          <a:prstGeom prst="rect">
            <a:avLst/>
          </a:prstGeom>
        </p:spPr>
      </p:pic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F706D3BF-7EAB-A038-3E88-A1333EB12040}"/>
              </a:ext>
            </a:extLst>
          </p:cNvPr>
          <p:cNvGraphicFramePr>
            <a:graphicFrameLocks noGrp="1"/>
          </p:cNvGraphicFramePr>
          <p:nvPr/>
        </p:nvGraphicFramePr>
        <p:xfrm>
          <a:off x="52439" y="1272496"/>
          <a:ext cx="7191707" cy="26619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797927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5393780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Confirmar contratação e solicitar documentos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300"/>
                        <a:t>1 hora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1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Identificar os tipos de documentos para a posição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Entrar em contato com o candidato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Dar orientações e responder dúvidas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52832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Os documentos podem variar de acordo com a atividade e posição da vaga.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aphicFrame>
        <p:nvGraphicFramePr>
          <p:cNvPr id="16" name="Tabela 15">
            <a:extLst>
              <a:ext uri="{FF2B5EF4-FFF2-40B4-BE49-F238E27FC236}">
                <a16:creationId xmlns:a16="http://schemas.microsoft.com/office/drawing/2014/main" id="{3A271409-FEC6-A5E0-6991-A05FD992B9DC}"/>
              </a:ext>
            </a:extLst>
          </p:cNvPr>
          <p:cNvGraphicFramePr>
            <a:graphicFrameLocks noGrp="1"/>
          </p:cNvGraphicFramePr>
          <p:nvPr/>
        </p:nvGraphicFramePr>
        <p:xfrm>
          <a:off x="52439" y="3964427"/>
          <a:ext cx="7191707" cy="28651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754075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5437632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Receber e checar documentos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300"/>
                        <a:t>2 horas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1-3 dias (depende das respostas do candidato)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2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934720">
                <a:tc>
                  <a:txBody>
                    <a:bodyPr/>
                    <a:lstStyle/>
                    <a:p>
                      <a:pPr algn="r"/>
                      <a:r>
                        <a:rPr lang="pt-BR" sz="15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Receber documentos por e-mail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Checar se todos os documentos foram enviados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Checar se os documentos são válidos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Solicitar reenvio quando necessário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52832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5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Documentos incompletos, parciais, vencidos, ou em qualidade inadequada, precisa checagem minuciosa.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10" name="Agrupar 9">
            <a:extLst>
              <a:ext uri="{FF2B5EF4-FFF2-40B4-BE49-F238E27FC236}">
                <a16:creationId xmlns:a16="http://schemas.microsoft.com/office/drawing/2014/main" id="{63421AAD-E5D4-237C-2640-70106C171FFF}"/>
              </a:ext>
            </a:extLst>
          </p:cNvPr>
          <p:cNvGrpSpPr/>
          <p:nvPr/>
        </p:nvGrpSpPr>
        <p:grpSpPr>
          <a:xfrm>
            <a:off x="7359843" y="1915917"/>
            <a:ext cx="4415805" cy="4328287"/>
            <a:chOff x="5648522" y="3506741"/>
            <a:chExt cx="3311854" cy="3246215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E2374DF6-7CEA-BB60-2A9B-E2A976D65B0F}"/>
                </a:ext>
              </a:extLst>
            </p:cNvPr>
            <p:cNvGrpSpPr/>
            <p:nvPr/>
          </p:nvGrpSpPr>
          <p:grpSpPr>
            <a:xfrm>
              <a:off x="5648522" y="3506741"/>
              <a:ext cx="3283561" cy="3246215"/>
              <a:chOff x="5631839" y="1081716"/>
              <a:chExt cx="3283561" cy="3246215"/>
            </a:xfrm>
          </p:grpSpPr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8A7523B5-57CD-EF65-6CC1-78B0194CEE6C}"/>
                  </a:ext>
                </a:extLst>
              </p:cNvPr>
              <p:cNvSpPr/>
              <p:nvPr/>
            </p:nvSpPr>
            <p:spPr>
              <a:xfrm>
                <a:off x="5632450" y="1081716"/>
                <a:ext cx="3282950" cy="3246215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2700">
                <a:solidFill>
                  <a:srgbClr val="EB891B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defTabSz="609585">
                  <a:defRPr/>
                </a:pPr>
                <a:r>
                  <a:rPr lang="pt-BR" sz="1600" b="1">
                    <a:solidFill>
                      <a:srgbClr val="EB891B"/>
                    </a:solidFill>
                    <a:latin typeface="Calibri"/>
                  </a:rPr>
                  <a:t>Oportunidades</a:t>
                </a:r>
              </a:p>
              <a:p>
                <a:pPr marL="228594" indent="-228594" defTabSz="609585">
                  <a:buFont typeface="Wingdings 3" panose="05040102010807070707" pitchFamily="18" charset="2"/>
                  <a:buChar char=""/>
                  <a:defRPr/>
                </a:pPr>
                <a:r>
                  <a:rPr lang="pt-BR" sz="1600">
                    <a:solidFill>
                      <a:prstClr val="black"/>
                    </a:solidFill>
                    <a:latin typeface="Calibri"/>
                  </a:rPr>
                  <a:t>Um </a:t>
                </a:r>
                <a:r>
                  <a:rPr lang="pt-BR" sz="1600" err="1">
                    <a:solidFill>
                      <a:prstClr val="black"/>
                    </a:solidFill>
                    <a:latin typeface="Calibri"/>
                  </a:rPr>
                  <a:t>chatbot</a:t>
                </a:r>
                <a:r>
                  <a:rPr lang="pt-BR" sz="1600">
                    <a:solidFill>
                      <a:prstClr val="black"/>
                    </a:solidFill>
                    <a:latin typeface="Calibri"/>
                  </a:rPr>
                  <a:t> que orienta o candidato sobre os próximos passos, solicita os documentos de acordo com a posição e a vaga e analisa os documentos enviados, fornecendo feedback e orientações para o envio correto. Inclusive captura foto do candidato para o cadastro.</a:t>
                </a:r>
              </a:p>
            </p:txBody>
          </p:sp>
          <p:pic>
            <p:nvPicPr>
              <p:cNvPr id="9" name="Imagem 8" descr="Interface gráfica do usuário, Aplicativo&#10;&#10;O conteúdo gerado por IA pode estar incorreto.">
                <a:extLst>
                  <a:ext uri="{FF2B5EF4-FFF2-40B4-BE49-F238E27FC236}">
                    <a16:creationId xmlns:a16="http://schemas.microsoft.com/office/drawing/2014/main" id="{17EC8566-555F-B8C8-C178-A696B549AC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80267" y="2822571"/>
                <a:ext cx="810000" cy="1260763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15" name="Imagem 14" descr="Interface gráfica do usuário, Aplicativo&#10;&#10;O conteúdo gerado por IA pode estar incorreto.">
                <a:extLst>
                  <a:ext uri="{FF2B5EF4-FFF2-40B4-BE49-F238E27FC236}">
                    <a16:creationId xmlns:a16="http://schemas.microsoft.com/office/drawing/2014/main" id="{446E1F81-64A2-BA3E-7FD8-31E8417333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21439926">
                <a:off x="5631839" y="2438199"/>
                <a:ext cx="810000" cy="1260763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18" name="Imagem 17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B72BBD9B-BAB3-0E30-D209-10717095284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83713">
              <a:off x="8150866" y="5291366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0" name="Imagem 19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65B5AE12-A63E-9405-9D87-53C95E79445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316474" y="4982414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6537D37F-5223-6306-2795-C796438068A9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23172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2F0AB-6748-B83A-37AB-E965D0D66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1">
            <a:extLst>
              <a:ext uri="{FF2B5EF4-FFF2-40B4-BE49-F238E27FC236}">
                <a16:creationId xmlns:a16="http://schemas.microsoft.com/office/drawing/2014/main" id="{37F4DE50-B0B6-B7DD-877A-25E2C750A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760316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67664C29-CC51-0FEF-5553-D1A119545303}"/>
              </a:ext>
            </a:extLst>
          </p:cNvPr>
          <p:cNvGraphicFramePr>
            <a:graphicFrameLocks noGrp="1"/>
          </p:cNvGraphicFramePr>
          <p:nvPr/>
        </p:nvGraphicFramePr>
        <p:xfrm>
          <a:off x="2614967" y="1326625"/>
          <a:ext cx="5972227" cy="29921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518363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4453864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Cadastrar no ERP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300"/>
                        <a:t>30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1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2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5283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Cadastrar os dados do candidato no ERP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Arquivar os documentos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113792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3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Muitas telas com muitos campos para preencher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Dados delicados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Precisa localizar nos documentos e digitar ou copiar e colar quando possível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Risco de digitar informação errada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13" name="Agrupar 12">
            <a:extLst>
              <a:ext uri="{FF2B5EF4-FFF2-40B4-BE49-F238E27FC236}">
                <a16:creationId xmlns:a16="http://schemas.microsoft.com/office/drawing/2014/main" id="{328073C5-A3F8-C361-D71F-2B4D0F97560B}"/>
              </a:ext>
            </a:extLst>
          </p:cNvPr>
          <p:cNvGrpSpPr/>
          <p:nvPr/>
        </p:nvGrpSpPr>
        <p:grpSpPr>
          <a:xfrm>
            <a:off x="7680670" y="4091041"/>
            <a:ext cx="3757087" cy="2679105"/>
            <a:chOff x="5449451" y="1477944"/>
            <a:chExt cx="2817815" cy="2009329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BB0F2F01-EF38-7596-216A-36D55C4D5F66}"/>
                </a:ext>
              </a:extLst>
            </p:cNvPr>
            <p:cNvSpPr/>
            <p:nvPr/>
          </p:nvSpPr>
          <p:spPr>
            <a:xfrm>
              <a:off x="5449451" y="1477944"/>
              <a:ext cx="2817815" cy="200932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467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467">
                  <a:solidFill>
                    <a:prstClr val="black"/>
                  </a:solidFill>
                  <a:latin typeface="Calibri"/>
                </a:rPr>
                <a:t>Um robô que extrai os dados dos documentos e cadastra no ERP</a:t>
              </a:r>
            </a:p>
          </p:txBody>
        </p:sp>
        <p:pic>
          <p:nvPicPr>
            <p:cNvPr id="10" name="Imagem 9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D27BE008-D178-7F13-298C-5887B98141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91391">
              <a:off x="6979523" y="2092800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Imagem 11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2FF8C117-D857-44B7-2C13-89C0CF5292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33754" y="2092801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620A428E-AC1E-75C2-3913-3E264E8B0B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0027" y="3261882"/>
            <a:ext cx="959187" cy="820999"/>
          </a:xfrm>
          <a:prstGeom prst="rect">
            <a:avLst/>
          </a:prstGeom>
        </p:spPr>
      </p:pic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3298C826-2773-8CAB-4A55-DDF312F43D2E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66535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ED8E31-BE5B-0347-67A2-D57B0F0598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ítulo 1">
            <a:extLst>
              <a:ext uri="{FF2B5EF4-FFF2-40B4-BE49-F238E27FC236}">
                <a16:creationId xmlns:a16="http://schemas.microsoft.com/office/drawing/2014/main" id="{4FBF5537-8D9C-3F71-DBAB-0D1FA49E0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-696150"/>
            <a:ext cx="105156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67281E24-E985-8823-FF97-C841253CF4B7}"/>
              </a:ext>
            </a:extLst>
          </p:cNvPr>
          <p:cNvGraphicFramePr>
            <a:graphicFrameLocks noGrp="1"/>
          </p:cNvGraphicFramePr>
          <p:nvPr/>
        </p:nvGraphicFramePr>
        <p:xfrm>
          <a:off x="2125522" y="1324535"/>
          <a:ext cx="7127820" cy="27889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5687820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Assinar carteira de trabalho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300"/>
                        <a:t>15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0,5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5283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Preencher o modelo de contrato de trabalho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Imprimir e enviar para assinatura digital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93472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3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Modelo muda de acordo com unidade e posição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Modelos de documentos são padronizados mas são trabalhosos de preencher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Dados sensíveis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14" name="Agrupar 13">
            <a:extLst>
              <a:ext uri="{FF2B5EF4-FFF2-40B4-BE49-F238E27FC236}">
                <a16:creationId xmlns:a16="http://schemas.microsoft.com/office/drawing/2014/main" id="{C9D3D073-392B-48DB-4310-4FA1B46120BD}"/>
              </a:ext>
            </a:extLst>
          </p:cNvPr>
          <p:cNvGrpSpPr/>
          <p:nvPr/>
        </p:nvGrpSpPr>
        <p:grpSpPr>
          <a:xfrm>
            <a:off x="2102387" y="4150259"/>
            <a:ext cx="7127820" cy="2628005"/>
            <a:chOff x="1999818" y="3173894"/>
            <a:chExt cx="5345865" cy="197100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BA15336-94AA-F6A4-A2E6-B489B9AF9712}"/>
                </a:ext>
              </a:extLst>
            </p:cNvPr>
            <p:cNvSpPr/>
            <p:nvPr/>
          </p:nvSpPr>
          <p:spPr>
            <a:xfrm>
              <a:off x="1999818" y="3173894"/>
              <a:ext cx="5345865" cy="197100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467">
                  <a:solidFill>
                    <a:prstClr val="black"/>
                  </a:solidFill>
                  <a:latin typeface="Calibri"/>
                </a:rPr>
                <a:t>Um robô que gera automaticamente o contrato e submete para assinatura digital, fornecendo orientações via chat para o contratado</a:t>
              </a:r>
            </a:p>
          </p:txBody>
        </p:sp>
        <p:pic>
          <p:nvPicPr>
            <p:cNvPr id="6" name="Imagem 5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723F23FE-8D63-08D1-8D41-3704D185E4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91391">
              <a:off x="4194768" y="3819694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" name="Imagem 6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70562693-A537-50F9-4A93-E5DC69A783A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12956" y="3759691"/>
              <a:ext cx="809510" cy="1260000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9" name="Imagem 8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6B6F5A89-47C9-AC59-A7A9-6E46A630F5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165532" y="3851700"/>
              <a:ext cx="809510" cy="1260000"/>
            </a:xfrm>
            <a:prstGeom prst="rect">
              <a:avLst/>
            </a:prstGeom>
          </p:spPr>
        </p:pic>
        <p:pic>
          <p:nvPicPr>
            <p:cNvPr id="11" name="Imagem 10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7BE17452-E10E-631A-79D6-1C15FA1F804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177920" y="3759691"/>
              <a:ext cx="809510" cy="1260000"/>
            </a:xfrm>
            <a:prstGeom prst="rect">
              <a:avLst/>
            </a:prstGeom>
          </p:spPr>
        </p:pic>
        <p:pic>
          <p:nvPicPr>
            <p:cNvPr id="13" name="Imagem 12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11AD9470-6F52-121A-6547-F984A36082A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130496" y="3787688"/>
              <a:ext cx="809510" cy="1260000"/>
            </a:xfrm>
            <a:prstGeom prst="rect">
              <a:avLst/>
            </a:prstGeom>
          </p:spPr>
        </p:pic>
      </p:grpSp>
      <p:pic>
        <p:nvPicPr>
          <p:cNvPr id="8" name="Imagem 7">
            <a:extLst>
              <a:ext uri="{FF2B5EF4-FFF2-40B4-BE49-F238E27FC236}">
                <a16:creationId xmlns:a16="http://schemas.microsoft.com/office/drawing/2014/main" id="{702EC967-B64E-DE41-4DA5-46C17C9386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37696" y="2099414"/>
            <a:ext cx="959187" cy="820999"/>
          </a:xfrm>
          <a:prstGeom prst="rect">
            <a:avLst/>
          </a:prstGeom>
        </p:spPr>
      </p:pic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A41347D4-621C-298E-9DD1-48FD47279EDF}"/>
              </a:ext>
            </a:extLst>
          </p:cNvPr>
          <p:cNvGraphicFramePr/>
          <p:nvPr/>
        </p:nvGraphicFramePr>
        <p:xfrm>
          <a:off x="343661" y="209608"/>
          <a:ext cx="11431987" cy="65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94381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D29E11-C683-AF80-E722-B192E9CC7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354F17DB-082E-9076-B542-899AC09D7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9476" y="2122451"/>
            <a:ext cx="959187" cy="820999"/>
          </a:xfrm>
          <a:prstGeom prst="rect">
            <a:avLst/>
          </a:prstGeom>
        </p:spPr>
      </p:pic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9E430703-2645-10E2-FC34-6DFDD8A2E3A6}"/>
              </a:ext>
            </a:extLst>
          </p:cNvPr>
          <p:cNvGraphicFramePr>
            <a:graphicFrameLocks noGrp="1"/>
          </p:cNvGraphicFramePr>
          <p:nvPr/>
        </p:nvGraphicFramePr>
        <p:xfrm>
          <a:off x="495935" y="1714605"/>
          <a:ext cx="6384000" cy="29921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1180359176"/>
                    </a:ext>
                  </a:extLst>
                </a:gridCol>
                <a:gridCol w="4944000">
                  <a:extLst>
                    <a:ext uri="{9D8B030D-6E8A-4147-A177-3AD203B41FA5}">
                      <a16:colId xmlns:a16="http://schemas.microsoft.com/office/drawing/2014/main" val="3142921651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pPr algn="r"/>
                      <a:r>
                        <a:rPr lang="pt-BR" sz="1500"/>
                        <a:t>Tarefa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500"/>
                        <a:t>Agendar </a:t>
                      </a:r>
                      <a:r>
                        <a:rPr lang="pt-BR" sz="1500" err="1"/>
                        <a:t>onboarding</a:t>
                      </a:r>
                      <a:r>
                        <a:rPr lang="pt-BR" sz="1500"/>
                        <a:t> e início das atividades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89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085867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Esforço médio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pt-BR" sz="1300"/>
                        <a:t>10 minutos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927454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Duração média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0,5 dia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7179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Recursos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300"/>
                        <a:t>5 pessoas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6564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algn="r"/>
                      <a:r>
                        <a:rPr lang="pt-BR" sz="1300" i="1"/>
                        <a:t>Procedimentos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Contactar candidato e informar data de início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Instruir sobre </a:t>
                      </a:r>
                      <a:r>
                        <a:rPr lang="pt-BR" sz="1300" err="1"/>
                        <a:t>onboarding</a:t>
                      </a:r>
                      <a:r>
                        <a:rPr lang="pt-BR" sz="1300"/>
                        <a:t> e acesso inicial</a:t>
                      </a:r>
                    </a:p>
                    <a:p>
                      <a:pPr marL="177800" indent="-177800">
                        <a:buFont typeface="Wingdings" panose="05000000000000000000" pitchFamily="2" charset="2"/>
                        <a:buChar char="ü"/>
                      </a:pPr>
                      <a:r>
                        <a:rPr lang="pt-BR" sz="1300"/>
                        <a:t>Registrar a data no sistema e na ficha do candidato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798345"/>
                  </a:ext>
                </a:extLst>
              </a:tr>
              <a:tr h="934720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pt-BR" sz="1300" i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Dores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Modelo muda de acordo com unidade e posição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Modelos de documentos são padronizados mas são trabalhosos de preencher</a:t>
                      </a:r>
                    </a:p>
                    <a:p>
                      <a:pPr marL="171450" indent="-171450" algn="l" defTabSz="914400" rtl="0" eaLnBrk="1" latinLnBrk="0" hangingPunct="1">
                        <a:buSzPct val="70000"/>
                        <a:buFont typeface="Yu Gothic UI Light" panose="020B0300000000000000" pitchFamily="34" charset="-128"/>
                        <a:buChar char="◆"/>
                      </a:pPr>
                      <a:r>
                        <a:rPr lang="pt-BR" sz="13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Dados sensíveis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891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549550"/>
                  </a:ext>
                </a:extLst>
              </a:tr>
            </a:tbl>
          </a:graphicData>
        </a:graphic>
      </p:graphicFrame>
      <p:grpSp>
        <p:nvGrpSpPr>
          <p:cNvPr id="4" name="Agrupar 3">
            <a:extLst>
              <a:ext uri="{FF2B5EF4-FFF2-40B4-BE49-F238E27FC236}">
                <a16:creationId xmlns:a16="http://schemas.microsoft.com/office/drawing/2014/main" id="{4CE3F7B4-E089-51A7-0833-08A508A683B8}"/>
              </a:ext>
            </a:extLst>
          </p:cNvPr>
          <p:cNvGrpSpPr/>
          <p:nvPr/>
        </p:nvGrpSpPr>
        <p:grpSpPr>
          <a:xfrm>
            <a:off x="7049837" y="3499934"/>
            <a:ext cx="4543144" cy="3206740"/>
            <a:chOff x="5614445" y="1404289"/>
            <a:chExt cx="3407358" cy="2405055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70B2DD35-997C-1435-9FE8-D4AFC829DEBB}"/>
                </a:ext>
              </a:extLst>
            </p:cNvPr>
            <p:cNvSpPr/>
            <p:nvPr/>
          </p:nvSpPr>
          <p:spPr>
            <a:xfrm>
              <a:off x="5632450" y="1404289"/>
              <a:ext cx="3282950" cy="240505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rgbClr val="EB891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defTabSz="609585">
                <a:defRPr/>
              </a:pPr>
              <a:r>
                <a:rPr lang="pt-BR" sz="1600" b="1">
                  <a:solidFill>
                    <a:srgbClr val="EB891B"/>
                  </a:solidFill>
                  <a:latin typeface="Calibri"/>
                </a:rPr>
                <a:t>Oportunidades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r>
                <a:rPr lang="pt-BR" sz="1600">
                  <a:solidFill>
                    <a:prstClr val="black"/>
                  </a:solidFill>
                  <a:latin typeface="Calibri"/>
                </a:rPr>
                <a:t>Um </a:t>
              </a:r>
              <a:r>
                <a:rPr lang="pt-BR" sz="1600" err="1">
                  <a:solidFill>
                    <a:prstClr val="black"/>
                  </a:solidFill>
                  <a:latin typeface="Calibri"/>
                </a:rPr>
                <a:t>chatbot</a:t>
              </a:r>
              <a:r>
                <a:rPr lang="pt-BR" sz="1600">
                  <a:solidFill>
                    <a:prstClr val="black"/>
                  </a:solidFill>
                  <a:latin typeface="Calibri"/>
                </a:rPr>
                <a:t> que verifica datas, agenda o </a:t>
              </a:r>
              <a:r>
                <a:rPr lang="pt-BR" sz="1600" err="1">
                  <a:solidFill>
                    <a:prstClr val="black"/>
                  </a:solidFill>
                  <a:latin typeface="Calibri"/>
                </a:rPr>
                <a:t>onboarding</a:t>
              </a:r>
              <a:r>
                <a:rPr lang="pt-BR" sz="1600">
                  <a:solidFill>
                    <a:prstClr val="black"/>
                  </a:solidFill>
                  <a:latin typeface="Calibri"/>
                </a:rPr>
                <a:t> e comunica o candidato</a:t>
              </a: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  <a:p>
              <a:pPr marL="228594" indent="-228594" defTabSz="609585">
                <a:buFont typeface="Wingdings 3" panose="05040102010807070707" pitchFamily="18" charset="2"/>
                <a:buChar char=""/>
                <a:defRPr/>
              </a:pPr>
              <a:endParaRPr lang="pt-BR" sz="1600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6" name="Imagem 5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E6207D0F-B9BD-8383-5894-0C1AD7539B8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50914" y="2399347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" name="Imagem 6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5904435D-5F6A-DED7-B567-8AC27164C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80346">
              <a:off x="8211803" y="2095665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8" name="Imagem 7" descr="Interface gráfica do usuário&#10;&#10;O conteúdo gerado por IA pode estar incorreto.">
              <a:extLst>
                <a:ext uri="{FF2B5EF4-FFF2-40B4-BE49-F238E27FC236}">
                  <a16:creationId xmlns:a16="http://schemas.microsoft.com/office/drawing/2014/main" id="{F663DE8E-8737-65F9-FBCE-D064FF70F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505255" y="2076094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9" name="Imagem 8" descr="Interface gráfica do usuário, Aplicativo&#10;&#10;O conteúdo gerado por IA pode estar incorreto.">
              <a:extLst>
                <a:ext uri="{FF2B5EF4-FFF2-40B4-BE49-F238E27FC236}">
                  <a16:creationId xmlns:a16="http://schemas.microsoft.com/office/drawing/2014/main" id="{6F0151EC-CD60-D735-5EF0-9EDAA13F8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138008">
              <a:off x="5614445" y="2300461"/>
              <a:ext cx="810000" cy="1260763"/>
            </a:xfrm>
            <a:prstGeom prst="rect">
              <a:avLst/>
            </a:prstGeom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graphicFrame>
        <p:nvGraphicFramePr>
          <p:cNvPr id="18" name="Diagrama 17">
            <a:extLst>
              <a:ext uri="{FF2B5EF4-FFF2-40B4-BE49-F238E27FC236}">
                <a16:creationId xmlns:a16="http://schemas.microsoft.com/office/drawing/2014/main" id="{FF2F0330-C94A-E09C-7856-E4418B7DA5D3}"/>
              </a:ext>
            </a:extLst>
          </p:cNvPr>
          <p:cNvGraphicFramePr/>
          <p:nvPr/>
        </p:nvGraphicFramePr>
        <p:xfrm>
          <a:off x="356937" y="843928"/>
          <a:ext cx="11431987" cy="6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9" name="Título 1">
            <a:extLst>
              <a:ext uri="{FF2B5EF4-FFF2-40B4-BE49-F238E27FC236}">
                <a16:creationId xmlns:a16="http://schemas.microsoft.com/office/drawing/2014/main" id="{021983A1-57C2-DB8A-2BA4-164664D74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916" y="332169"/>
            <a:ext cx="140208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</p:spTree>
    <p:extLst>
      <p:ext uri="{BB962C8B-B14F-4D97-AF65-F5344CB8AC3E}">
        <p14:creationId xmlns:p14="http://schemas.microsoft.com/office/powerpoint/2010/main" val="17996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39B0B492-8333-6AE4-6DD4-8DB50CBAAD35}"/>
              </a:ext>
            </a:extLst>
          </p:cNvPr>
          <p:cNvGraphicFramePr/>
          <p:nvPr/>
        </p:nvGraphicFramePr>
        <p:xfrm>
          <a:off x="356937" y="843928"/>
          <a:ext cx="11431987" cy="6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ítulo 1">
            <a:extLst>
              <a:ext uri="{FF2B5EF4-FFF2-40B4-BE49-F238E27FC236}">
                <a16:creationId xmlns:a16="http://schemas.microsoft.com/office/drawing/2014/main" id="{872565C9-EC8C-36D4-BACE-1A31C2B4E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916" y="332169"/>
            <a:ext cx="140208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id="{C54AEDAF-E5C9-9E65-B7EB-92BEDC5C01B7}"/>
              </a:ext>
            </a:extLst>
          </p:cNvPr>
          <p:cNvGraphicFramePr>
            <a:graphicFrameLocks noGrp="1"/>
          </p:cNvGraphicFramePr>
          <p:nvPr/>
        </p:nvGraphicFramePr>
        <p:xfrm>
          <a:off x="356937" y="1522999"/>
          <a:ext cx="11431986" cy="5280423"/>
        </p:xfrm>
        <a:graphic>
          <a:graphicData uri="http://schemas.openxmlformats.org/drawingml/2006/table">
            <a:tbl>
              <a:tblPr firstRow="1" bandRow="1"/>
              <a:tblGrid>
                <a:gridCol w="1645953">
                  <a:extLst>
                    <a:ext uri="{9D8B030D-6E8A-4147-A177-3AD203B41FA5}">
                      <a16:colId xmlns:a16="http://schemas.microsoft.com/office/drawing/2014/main" val="759059313"/>
                    </a:ext>
                  </a:extLst>
                </a:gridCol>
                <a:gridCol w="5606809">
                  <a:extLst>
                    <a:ext uri="{9D8B030D-6E8A-4147-A177-3AD203B41FA5}">
                      <a16:colId xmlns:a16="http://schemas.microsoft.com/office/drawing/2014/main" val="862088460"/>
                    </a:ext>
                  </a:extLst>
                </a:gridCol>
                <a:gridCol w="1365761">
                  <a:extLst>
                    <a:ext uri="{9D8B030D-6E8A-4147-A177-3AD203B41FA5}">
                      <a16:colId xmlns:a16="http://schemas.microsoft.com/office/drawing/2014/main" val="1119178300"/>
                    </a:ext>
                  </a:extLst>
                </a:gridCol>
                <a:gridCol w="2813463">
                  <a:extLst>
                    <a:ext uri="{9D8B030D-6E8A-4147-A177-3AD203B41FA5}">
                      <a16:colId xmlns:a16="http://schemas.microsoft.com/office/drawing/2014/main" val="2670269501"/>
                    </a:ext>
                  </a:extLst>
                </a:gridCol>
              </a:tblGrid>
              <a:tr h="403623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 b="1"/>
                        <a:t>Oportunidade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/>
                        <a:t>Descrição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/>
                        <a:t>Capacidades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/>
                        <a:t>Plano de Ação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525252"/>
                  </a:ext>
                </a:extLst>
              </a:tr>
              <a:tr h="98552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 err="1"/>
                        <a:t>Wofklow</a:t>
                      </a:r>
                      <a:r>
                        <a:rPr lang="pt-BR" sz="1100" b="1"/>
                        <a:t>/BPMS do processo de avaliação do candidato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 fluxo automatizado em BPMS para garantir a ordem de atividades, gerenciar a passagem de informações e envolver as pessoas e robôs certos no momento certo, monitorando prazos e ativando alertas.</a:t>
                      </a:r>
                    </a:p>
                    <a:p>
                      <a:r>
                        <a:rPr lang="pt-BR" sz="1100"/>
                        <a:t>Alimenta indicadores de desempenho para dar previsibilidade dos tempos de atendimento das vagas.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Orquestração </a:t>
                      </a:r>
                      <a:br>
                        <a:rPr lang="pt-BR" sz="1100"/>
                      </a:br>
                      <a:r>
                        <a:rPr lang="pt-BR" sz="1100"/>
                        <a:t>(BPMS)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Desenhar formulários</a:t>
                      </a:r>
                      <a:br>
                        <a:rPr lang="pt-BR" sz="1100"/>
                      </a:br>
                      <a:r>
                        <a:rPr lang="pt-BR" sz="1100"/>
                        <a:t>- Definir regras de alocação e roteamento de tarefas</a:t>
                      </a:r>
                      <a:br>
                        <a:rPr lang="pt-BR" sz="1100"/>
                      </a:br>
                      <a:r>
                        <a:rPr lang="pt-BR" sz="1100"/>
                        <a:t>- Redesenhar fluxo para automação</a:t>
                      </a:r>
                      <a:br>
                        <a:rPr lang="pt-BR" sz="1100"/>
                      </a:br>
                      <a:r>
                        <a:rPr lang="pt-BR" sz="1100"/>
                        <a:t>- Implementar e testar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8102757"/>
                  </a:ext>
                </a:extLst>
              </a:tr>
              <a:tr h="81280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 err="1"/>
                        <a:t>Chatbot</a:t>
                      </a:r>
                      <a:r>
                        <a:rPr lang="pt-BR" sz="1100" b="1"/>
                        <a:t> para candidato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err="1"/>
                        <a:t>Chatbot</a:t>
                      </a:r>
                      <a:r>
                        <a:rPr lang="pt-BR" sz="1100"/>
                        <a:t> por texto e voz que interage com o candidato do envio do currículo ao resultado final, com capacidade de: responder dúvidas sobre processo, agendar prova e entrevista, obter e validar documentos, extrair dados dos documentos e agendar início.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Conversa </a:t>
                      </a:r>
                      <a:br>
                        <a:rPr lang="pt-BR" sz="1100"/>
                      </a:br>
                      <a:r>
                        <a:rPr lang="pt-BR" sz="1100"/>
                        <a:t>(</a:t>
                      </a:r>
                      <a:r>
                        <a:rPr lang="pt-BR" sz="1100" err="1"/>
                        <a:t>Chatbot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Reunir documentos e informações para base</a:t>
                      </a:r>
                    </a:p>
                    <a:p>
                      <a:r>
                        <a:rPr lang="pt-BR" sz="1100"/>
                        <a:t>- Treinar e testar </a:t>
                      </a:r>
                      <a:r>
                        <a:rPr lang="pt-BR" sz="1100" err="1"/>
                        <a:t>chatbot</a:t>
                      </a:r>
                      <a:endParaRPr lang="pt-BR" sz="1100"/>
                    </a:p>
                    <a:p>
                      <a:r>
                        <a:rPr lang="pt-BR" sz="1100"/>
                        <a:t>- Integrar </a:t>
                      </a:r>
                      <a:r>
                        <a:rPr lang="pt-BR" sz="1100" err="1"/>
                        <a:t>charbot</a:t>
                      </a:r>
                      <a:r>
                        <a:rPr lang="pt-BR" sz="1100"/>
                        <a:t> com portal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7741639"/>
                  </a:ext>
                </a:extLst>
              </a:tr>
              <a:tr h="64008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Extração automática de dados de currículos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IA extrai dados do currículo alimentando uma estrutura padrão que pode ser usada em outras etapas do processo.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Leitura </a:t>
                      </a:r>
                      <a:br>
                        <a:rPr lang="pt-BR" sz="1100"/>
                      </a:br>
                      <a:r>
                        <a:rPr lang="pt-BR" sz="1100"/>
                        <a:t>(IDP)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Coletar amostras de currículos</a:t>
                      </a:r>
                      <a:br>
                        <a:rPr lang="pt-BR" sz="1100"/>
                      </a:br>
                      <a:r>
                        <a:rPr lang="pt-BR" sz="1100"/>
                        <a:t>- Definir campos de extração</a:t>
                      </a:r>
                      <a:br>
                        <a:rPr lang="pt-BR" sz="1100"/>
                      </a:br>
                      <a:r>
                        <a:rPr lang="pt-BR" sz="1100"/>
                        <a:t>- Treinar e testar IA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1690376"/>
                  </a:ext>
                </a:extLst>
              </a:tr>
              <a:tr h="81280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Análise de currículo inteligente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IA cruza dados do currículo com critérios de seleção da vaga, indicando o nível de aderência.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Compreensão</a:t>
                      </a:r>
                      <a:br>
                        <a:rPr lang="pt-BR" sz="1100"/>
                      </a:br>
                      <a:r>
                        <a:rPr lang="pt-BR" sz="1100"/>
                        <a:t>(ML, IA </a:t>
                      </a:r>
                      <a:r>
                        <a:rPr lang="pt-BR" sz="1100" err="1"/>
                        <a:t>Gen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Reunir amostras de documentos</a:t>
                      </a:r>
                    </a:p>
                    <a:p>
                      <a:r>
                        <a:rPr lang="pt-BR" sz="1100"/>
                        <a:t>- Caracterização das vagas</a:t>
                      </a:r>
                      <a:br>
                        <a:rPr lang="pt-BR" sz="1100"/>
                      </a:br>
                      <a:r>
                        <a:rPr lang="pt-BR" sz="1100"/>
                        <a:t>- Treinamento de regras das vagas</a:t>
                      </a:r>
                      <a:br>
                        <a:rPr lang="pt-BR" sz="1100"/>
                      </a:br>
                      <a:r>
                        <a:rPr lang="pt-BR" sz="1100"/>
                        <a:t>- Treinar e testar IA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6062044"/>
                  </a:ext>
                </a:extLst>
              </a:tr>
              <a:tr h="98552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Robô para cadastrar candidato na prova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Robô acionado pelo processo, cria instância da prova e obtém dados de acesso, fornecendo ao </a:t>
                      </a:r>
                      <a:r>
                        <a:rPr lang="pt-BR" sz="1100" err="1"/>
                        <a:t>chatbot</a:t>
                      </a:r>
                      <a:r>
                        <a:rPr lang="pt-BR" sz="1100"/>
                        <a:t> para encaminhar ao candidato.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Execução (RPA)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Mapear as ações no sistema</a:t>
                      </a:r>
                    </a:p>
                    <a:p>
                      <a:r>
                        <a:rPr lang="pt-BR" sz="1100"/>
                        <a:t>- Mapear os dados necessários</a:t>
                      </a:r>
                    </a:p>
                    <a:p>
                      <a:r>
                        <a:rPr lang="pt-BR" sz="1100"/>
                        <a:t>- Desenhar fluxo de operação do </a:t>
                      </a:r>
                      <a:r>
                        <a:rPr lang="pt-BR" sz="1100" err="1"/>
                        <a:t>robõ</a:t>
                      </a:r>
                      <a:endParaRPr lang="pt-BR" sz="11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/>
                        <a:t>- Obter acessos o robô aos sistemas </a:t>
                      </a:r>
                    </a:p>
                    <a:p>
                      <a:r>
                        <a:rPr lang="pt-BR" sz="1100"/>
                        <a:t>- Implementar e testar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2739928"/>
                  </a:ext>
                </a:extLst>
              </a:tr>
              <a:tr h="64008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IA que avalia resultado da prova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Uma IA que resolve as questões da prova e compara com respostas enviadas pelo candidato, pontuando respostas.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Raciocínio </a:t>
                      </a:r>
                      <a:br>
                        <a:rPr lang="pt-BR" sz="1100"/>
                      </a:br>
                      <a:r>
                        <a:rPr lang="pt-BR" sz="1100"/>
                        <a:t>(ML, IA </a:t>
                      </a:r>
                      <a:r>
                        <a:rPr lang="pt-BR" sz="1100" err="1"/>
                        <a:t>Gen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Coletar amostras de respostas</a:t>
                      </a:r>
                      <a:br>
                        <a:rPr lang="pt-BR" sz="1100"/>
                      </a:br>
                      <a:r>
                        <a:rPr lang="pt-BR" sz="1100"/>
                        <a:t>- Revisar e refinar gabaritos</a:t>
                      </a:r>
                      <a:br>
                        <a:rPr lang="pt-BR" sz="1100"/>
                      </a:br>
                      <a:r>
                        <a:rPr lang="pt-BR" sz="1100"/>
                        <a:t>- Treinar IA e testar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83623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301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BE406-E364-D6B6-578F-F31C20456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a 2">
            <a:extLst>
              <a:ext uri="{FF2B5EF4-FFF2-40B4-BE49-F238E27FC236}">
                <a16:creationId xmlns:a16="http://schemas.microsoft.com/office/drawing/2014/main" id="{B18F5BE9-EFF2-A998-1A1B-3C8BE6EC71DB}"/>
              </a:ext>
            </a:extLst>
          </p:cNvPr>
          <p:cNvGraphicFramePr/>
          <p:nvPr/>
        </p:nvGraphicFramePr>
        <p:xfrm>
          <a:off x="356937" y="843928"/>
          <a:ext cx="11431987" cy="6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ítulo 1">
            <a:extLst>
              <a:ext uri="{FF2B5EF4-FFF2-40B4-BE49-F238E27FC236}">
                <a16:creationId xmlns:a16="http://schemas.microsoft.com/office/drawing/2014/main" id="{51A78779-6920-3A9E-2C28-ABE590E32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916" y="332169"/>
            <a:ext cx="14020800" cy="683329"/>
          </a:xfrm>
          <a:prstGeom prst="rect">
            <a:avLst/>
          </a:prstGeom>
        </p:spPr>
        <p:txBody>
          <a:bodyPr/>
          <a:lstStyle/>
          <a:p>
            <a:r>
              <a:rPr lang="pt-BR" sz="4267"/>
              <a:t>Redesenho</a:t>
            </a:r>
          </a:p>
        </p:txBody>
      </p:sp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7A6765D8-1735-A0EF-43BF-D141A54BAD2D}"/>
              </a:ext>
            </a:extLst>
          </p:cNvPr>
          <p:cNvGraphicFramePr>
            <a:graphicFrameLocks noGrp="1"/>
          </p:cNvGraphicFramePr>
          <p:nvPr/>
        </p:nvGraphicFramePr>
        <p:xfrm>
          <a:off x="356937" y="1536546"/>
          <a:ext cx="11431986" cy="4698526"/>
        </p:xfrm>
        <a:graphic>
          <a:graphicData uri="http://schemas.openxmlformats.org/drawingml/2006/table">
            <a:tbl>
              <a:tblPr bandRow="1"/>
              <a:tblGrid>
                <a:gridCol w="1645953">
                  <a:extLst>
                    <a:ext uri="{9D8B030D-6E8A-4147-A177-3AD203B41FA5}">
                      <a16:colId xmlns:a16="http://schemas.microsoft.com/office/drawing/2014/main" val="759059313"/>
                    </a:ext>
                  </a:extLst>
                </a:gridCol>
                <a:gridCol w="5606809">
                  <a:extLst>
                    <a:ext uri="{9D8B030D-6E8A-4147-A177-3AD203B41FA5}">
                      <a16:colId xmlns:a16="http://schemas.microsoft.com/office/drawing/2014/main" val="862088460"/>
                    </a:ext>
                  </a:extLst>
                </a:gridCol>
                <a:gridCol w="1365761">
                  <a:extLst>
                    <a:ext uri="{9D8B030D-6E8A-4147-A177-3AD203B41FA5}">
                      <a16:colId xmlns:a16="http://schemas.microsoft.com/office/drawing/2014/main" val="1119178300"/>
                    </a:ext>
                  </a:extLst>
                </a:gridCol>
                <a:gridCol w="2813463">
                  <a:extLst>
                    <a:ext uri="{9D8B030D-6E8A-4147-A177-3AD203B41FA5}">
                      <a16:colId xmlns:a16="http://schemas.microsoft.com/office/drawing/2014/main" val="2670269501"/>
                    </a:ext>
                  </a:extLst>
                </a:gridCol>
              </a:tblGrid>
              <a:tr h="403623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 b="1"/>
                        <a:t>Oportunidade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 b="1"/>
                        <a:t>Descrição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 b="1"/>
                        <a:t>Capacidades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200" b="1"/>
                        <a:t>Plano de Ação</a:t>
                      </a:r>
                    </a:p>
                  </a:txBody>
                  <a:tcPr marL="121920" marR="121920" marT="60960" marB="6096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3040219"/>
                  </a:ext>
                </a:extLst>
              </a:tr>
              <a:tr h="870983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Assistente de elaboração de roteiro para entrevista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 assistente inteligente para apoiar a elaboração de roteiro de entrevista alinhando vaga x informações conhecidas do candidato.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Criação</a:t>
                      </a:r>
                      <a:br>
                        <a:rPr lang="pt-BR" sz="1100"/>
                      </a:br>
                      <a:r>
                        <a:rPr lang="pt-BR" sz="1100"/>
                        <a:t>(IA </a:t>
                      </a:r>
                      <a:r>
                        <a:rPr lang="pt-BR" sz="1100" err="1"/>
                        <a:t>Gen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Caracterização das vagas</a:t>
                      </a:r>
                      <a:br>
                        <a:rPr lang="pt-BR" sz="1100"/>
                      </a:br>
                      <a:r>
                        <a:rPr lang="pt-BR" sz="1100"/>
                        <a:t>- Definições de tom e direcionamento das perguntas</a:t>
                      </a:r>
                      <a:br>
                        <a:rPr lang="pt-BR" sz="1100"/>
                      </a:br>
                      <a:r>
                        <a:rPr lang="pt-BR" sz="1100"/>
                        <a:t>- Treinar e testar IA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1335547"/>
                  </a:ext>
                </a:extLst>
              </a:tr>
              <a:tr h="64008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Assistente de análise  entrevista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Uma IA que transcreve a gravação da reunião, resume, responde sobre o que foi conversado e aponta questões relevantes para a vaga.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Escrita</a:t>
                      </a:r>
                      <a:br>
                        <a:rPr lang="pt-BR" sz="1100"/>
                      </a:br>
                      <a:r>
                        <a:rPr lang="pt-BR" sz="1100"/>
                        <a:t>(Assistente, IA </a:t>
                      </a:r>
                      <a:r>
                        <a:rPr lang="pt-BR" sz="1100" err="1"/>
                        <a:t>Gen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Avaliar e selecionar ferramenta de reunião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5575343"/>
                  </a:ext>
                </a:extLst>
              </a:tr>
              <a:tr h="81280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IA comparação de candidatos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Uma IA que analisa as informações de currículo, entrevista, prova e vaga, apontando pontos fortes e fracos de cada candidato para apoiar a tomada de decisão.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Raciocínio</a:t>
                      </a:r>
                      <a:br>
                        <a:rPr lang="pt-BR" sz="1100"/>
                      </a:br>
                      <a:r>
                        <a:rPr lang="pt-BR" sz="1100"/>
                        <a:t>(ML)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Coletar informações de respostas de análise e vagas</a:t>
                      </a:r>
                      <a:br>
                        <a:rPr lang="pt-BR" sz="1100"/>
                      </a:br>
                      <a:r>
                        <a:rPr lang="pt-BR" sz="1100"/>
                        <a:t>- Preparar dados para treinamento ML</a:t>
                      </a:r>
                    </a:p>
                    <a:p>
                      <a:r>
                        <a:rPr lang="pt-BR" sz="1100"/>
                        <a:t>- Treinar, testar e refinar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3821004"/>
                  </a:ext>
                </a:extLst>
              </a:tr>
              <a:tr h="98552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Robô cadastro de candidato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Robô acionado pelo processo que utiliza os dados extraídos dos documentos para cadastrar o novo colaborador no ERP da empresa.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Execução</a:t>
                      </a:r>
                      <a:br>
                        <a:rPr lang="pt-BR" sz="1100"/>
                      </a:br>
                      <a:r>
                        <a:rPr lang="pt-BR" sz="1100"/>
                        <a:t>(RPA)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Mapear as ações no sistema</a:t>
                      </a:r>
                    </a:p>
                    <a:p>
                      <a:r>
                        <a:rPr lang="pt-BR" sz="1100"/>
                        <a:t>- Mapear os dados necessários</a:t>
                      </a:r>
                    </a:p>
                    <a:p>
                      <a:r>
                        <a:rPr lang="pt-BR" sz="1100"/>
                        <a:t>- Desenhar fluxo de operação do </a:t>
                      </a:r>
                      <a:r>
                        <a:rPr lang="pt-BR" sz="1100" err="1"/>
                        <a:t>robõ</a:t>
                      </a:r>
                      <a:endParaRPr lang="pt-BR" sz="1100"/>
                    </a:p>
                    <a:p>
                      <a:r>
                        <a:rPr lang="pt-BR" sz="1100"/>
                        <a:t>- Obter acessos o robô aos sistemas </a:t>
                      </a:r>
                    </a:p>
                    <a:p>
                      <a:r>
                        <a:rPr lang="pt-BR" sz="1100"/>
                        <a:t>- Implementar e testar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8121258"/>
                  </a:ext>
                </a:extLst>
              </a:tr>
              <a:tr h="985520"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 b="1"/>
                        <a:t>Robô de geração de contrato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Um robô assistente que gera automaticamente o contrato e submete para assinatura digital, fornecendo orientações para o </a:t>
                      </a:r>
                      <a:r>
                        <a:rPr lang="pt-BR" sz="1100" err="1"/>
                        <a:t>chatbot</a:t>
                      </a:r>
                      <a:endParaRPr lang="pt-BR" sz="1100"/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/>
                        <a:t>Execução</a:t>
                      </a:r>
                      <a:br>
                        <a:rPr lang="pt-BR" sz="1100"/>
                      </a:br>
                      <a:r>
                        <a:rPr lang="pt-BR" sz="1100"/>
                        <a:t>(RPA, IA </a:t>
                      </a:r>
                      <a:r>
                        <a:rPr lang="pt-BR" sz="1100" err="1"/>
                        <a:t>Gen</a:t>
                      </a:r>
                      <a:r>
                        <a:rPr lang="pt-BR" sz="1100"/>
                        <a:t>)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2203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84406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266092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688123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110154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532185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2954216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376247" algn="l" defTabSz="844062" rtl="0" eaLnBrk="1" latinLnBrk="0" hangingPunct="1">
                        <a:defRPr sz="166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1100"/>
                        <a:t>- Mapear as ações no sistema</a:t>
                      </a:r>
                    </a:p>
                    <a:p>
                      <a:r>
                        <a:rPr lang="pt-BR" sz="1100"/>
                        <a:t>- Mapear os dados necessários</a:t>
                      </a:r>
                    </a:p>
                    <a:p>
                      <a:r>
                        <a:rPr lang="pt-BR" sz="1100"/>
                        <a:t>- Desenhar fluxo de operação do </a:t>
                      </a:r>
                      <a:r>
                        <a:rPr lang="pt-BR" sz="1100" err="1"/>
                        <a:t>robõ</a:t>
                      </a:r>
                      <a:endParaRPr lang="pt-BR" sz="11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/>
                        <a:t>- Obter acessos o robô aos sistemas </a:t>
                      </a:r>
                    </a:p>
                    <a:p>
                      <a:r>
                        <a:rPr lang="pt-BR" sz="1100"/>
                        <a:t>- Implementar e testar</a:t>
                      </a:r>
                    </a:p>
                  </a:txBody>
                  <a:tcPr marL="121920" marR="121920" marT="60960" marB="609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2050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188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9B633597-7EB3-DE58-90A9-01AE0F396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2173"/>
            <a:ext cx="10515600" cy="683329"/>
          </a:xfrm>
        </p:spPr>
        <p:txBody>
          <a:bodyPr/>
          <a:lstStyle/>
          <a:p>
            <a:r>
              <a:rPr lang="pt-BR" sz="4267"/>
              <a:t>Transformação com a automação inteligente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7B4FF4C6-1771-69EB-4A70-974F0D4A51AC}"/>
              </a:ext>
            </a:extLst>
          </p:cNvPr>
          <p:cNvGrpSpPr/>
          <p:nvPr/>
        </p:nvGrpSpPr>
        <p:grpSpPr>
          <a:xfrm>
            <a:off x="1781225" y="1160681"/>
            <a:ext cx="2592000" cy="2544000"/>
            <a:chOff x="2969882" y="861577"/>
            <a:chExt cx="1227386" cy="1211114"/>
          </a:xfrm>
        </p:grpSpPr>
        <p:sp>
          <p:nvSpPr>
            <p:cNvPr id="19" name="Triângulo isósceles 5">
              <a:extLst>
                <a:ext uri="{FF2B5EF4-FFF2-40B4-BE49-F238E27FC236}">
                  <a16:creationId xmlns:a16="http://schemas.microsoft.com/office/drawing/2014/main" id="{86DF83E7-E60F-605F-E2D1-6DF0D4872CC7}"/>
                </a:ext>
              </a:extLst>
            </p:cNvPr>
            <p:cNvSpPr/>
            <p:nvPr/>
          </p:nvSpPr>
          <p:spPr>
            <a:xfrm>
              <a:off x="2983185" y="861577"/>
              <a:ext cx="1184910" cy="611623"/>
            </a:xfrm>
            <a:custGeom>
              <a:avLst/>
              <a:gdLst>
                <a:gd name="csX0" fmla="*/ 0 w 2372360"/>
                <a:gd name="csY0" fmla="*/ 627814 h 627814"/>
                <a:gd name="csX1" fmla="*/ 1186180 w 2372360"/>
                <a:gd name="csY1" fmla="*/ 0 h 627814"/>
                <a:gd name="csX2" fmla="*/ 2372360 w 2372360"/>
                <a:gd name="csY2" fmla="*/ 627814 h 627814"/>
                <a:gd name="csX3" fmla="*/ 0 w 2372360"/>
                <a:gd name="csY3" fmla="*/ 627814 h 627814"/>
                <a:gd name="csX0" fmla="*/ 0 w 2372360"/>
                <a:gd name="csY0" fmla="*/ 642102 h 642102"/>
                <a:gd name="csX1" fmla="*/ 1198880 w 2372360"/>
                <a:gd name="csY1" fmla="*/ 0 h 642102"/>
                <a:gd name="csX2" fmla="*/ 2372360 w 2372360"/>
                <a:gd name="csY2" fmla="*/ 642102 h 642102"/>
                <a:gd name="csX3" fmla="*/ 0 w 2372360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0 w 1786572"/>
                <a:gd name="csY3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401763 w 1786572"/>
                <a:gd name="csY3" fmla="*/ 405247 h 642102"/>
                <a:gd name="csX4" fmla="*/ 0 w 1786572"/>
                <a:gd name="csY4" fmla="*/ 642102 h 642102"/>
                <a:gd name="csX0" fmla="*/ 0 w 1786572"/>
                <a:gd name="csY0" fmla="*/ 642102 h 642102"/>
                <a:gd name="csX1" fmla="*/ 1198880 w 1786572"/>
                <a:gd name="csY1" fmla="*/ 0 h 642102"/>
                <a:gd name="csX2" fmla="*/ 1786572 w 1786572"/>
                <a:gd name="csY2" fmla="*/ 343652 h 642102"/>
                <a:gd name="csX3" fmla="*/ 1362076 w 1786572"/>
                <a:gd name="csY3" fmla="*/ 606859 h 642102"/>
                <a:gd name="csX4" fmla="*/ 0 w 1786572"/>
                <a:gd name="csY4" fmla="*/ 642102 h 642102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0 w 1184910"/>
                <a:gd name="csY4" fmla="*/ 351589 h 606859"/>
                <a:gd name="csX0" fmla="*/ 0 w 1184910"/>
                <a:gd name="csY0" fmla="*/ 351589 h 606859"/>
                <a:gd name="csX1" fmla="*/ 597218 w 1184910"/>
                <a:gd name="csY1" fmla="*/ 0 h 606859"/>
                <a:gd name="csX2" fmla="*/ 1184910 w 1184910"/>
                <a:gd name="csY2" fmla="*/ 343652 h 606859"/>
                <a:gd name="csX3" fmla="*/ 760414 w 1184910"/>
                <a:gd name="csY3" fmla="*/ 606859 h 606859"/>
                <a:gd name="csX4" fmla="*/ 523876 w 1184910"/>
                <a:gd name="csY4" fmla="*/ 532248 h 606859"/>
                <a:gd name="csX5" fmla="*/ 0 w 1184910"/>
                <a:gd name="csY5" fmla="*/ 351589 h 606859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422276 w 1184910"/>
                <a:gd name="csY4" fmla="*/ 611623 h 611623"/>
                <a:gd name="csX5" fmla="*/ 0 w 1184910"/>
                <a:gd name="csY5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601663 w 1184910"/>
                <a:gd name="csY4" fmla="*/ 605273 h 611623"/>
                <a:gd name="csX5" fmla="*/ 422276 w 1184910"/>
                <a:gd name="csY5" fmla="*/ 611623 h 611623"/>
                <a:gd name="csX6" fmla="*/ 0 w 1184910"/>
                <a:gd name="csY6" fmla="*/ 351589 h 611623"/>
                <a:gd name="csX0" fmla="*/ 0 w 1184910"/>
                <a:gd name="csY0" fmla="*/ 351589 h 611623"/>
                <a:gd name="csX1" fmla="*/ 597218 w 1184910"/>
                <a:gd name="csY1" fmla="*/ 0 h 611623"/>
                <a:gd name="csX2" fmla="*/ 1184910 w 1184910"/>
                <a:gd name="csY2" fmla="*/ 343652 h 611623"/>
                <a:gd name="csX3" fmla="*/ 760414 w 1184910"/>
                <a:gd name="csY3" fmla="*/ 606859 h 611623"/>
                <a:gd name="csX4" fmla="*/ 592138 w 1184910"/>
                <a:gd name="csY4" fmla="*/ 503673 h 611623"/>
                <a:gd name="csX5" fmla="*/ 422276 w 1184910"/>
                <a:gd name="csY5" fmla="*/ 611623 h 611623"/>
                <a:gd name="csX6" fmla="*/ 0 w 1184910"/>
                <a:gd name="csY6" fmla="*/ 351589 h 61162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184910" h="611623">
                  <a:moveTo>
                    <a:pt x="0" y="351589"/>
                  </a:moveTo>
                  <a:lnTo>
                    <a:pt x="597218" y="0"/>
                  </a:lnTo>
                  <a:lnTo>
                    <a:pt x="1184910" y="343652"/>
                  </a:lnTo>
                  <a:lnTo>
                    <a:pt x="760414" y="606859"/>
                  </a:lnTo>
                  <a:lnTo>
                    <a:pt x="592138" y="503673"/>
                  </a:lnTo>
                  <a:lnTo>
                    <a:pt x="422276" y="611623"/>
                  </a:lnTo>
                  <a:lnTo>
                    <a:pt x="0" y="351589"/>
                  </a:lnTo>
                  <a:close/>
                </a:path>
              </a:pathLst>
            </a:custGeom>
            <a:solidFill>
              <a:srgbClr val="E74919"/>
            </a:solidFill>
            <a:ln>
              <a:solidFill>
                <a:srgbClr val="E7491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0" name="Forma em L 9">
              <a:extLst>
                <a:ext uri="{FF2B5EF4-FFF2-40B4-BE49-F238E27FC236}">
                  <a16:creationId xmlns:a16="http://schemas.microsoft.com/office/drawing/2014/main" id="{97B8491F-5399-8613-9AE8-5C8E541A54F8}"/>
                </a:ext>
              </a:extLst>
            </p:cNvPr>
            <p:cNvSpPr/>
            <p:nvPr/>
          </p:nvSpPr>
          <p:spPr>
            <a:xfrm rot="18977704">
              <a:off x="2969882" y="877653"/>
              <a:ext cx="1227386" cy="11950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355303 h 1195038"/>
                <a:gd name="csX1" fmla="*/ 351222 w 1227386"/>
                <a:gd name="csY1" fmla="*/ 0 h 1195038"/>
                <a:gd name="csX2" fmla="*/ 534758 w 1227386"/>
                <a:gd name="csY2" fmla="*/ 675357 h 1195038"/>
                <a:gd name="csX3" fmla="*/ 1227386 w 1227386"/>
                <a:gd name="csY3" fmla="*/ 819852 h 1195038"/>
                <a:gd name="csX4" fmla="*/ 870239 w 1227386"/>
                <a:gd name="csY4" fmla="*/ 1195038 h 1195038"/>
                <a:gd name="csX5" fmla="*/ 180731 w 1227386"/>
                <a:gd name="csY5" fmla="*/ 1037408 h 1195038"/>
                <a:gd name="csX6" fmla="*/ 0 w 1227386"/>
                <a:gd name="csY6" fmla="*/ 355303 h 119503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227386" h="1195038">
                  <a:moveTo>
                    <a:pt x="0" y="355303"/>
                  </a:moveTo>
                  <a:lnTo>
                    <a:pt x="351222" y="0"/>
                  </a:lnTo>
                  <a:lnTo>
                    <a:pt x="534758" y="675357"/>
                  </a:lnTo>
                  <a:lnTo>
                    <a:pt x="1227386" y="819852"/>
                  </a:lnTo>
                  <a:lnTo>
                    <a:pt x="870239" y="1195038"/>
                  </a:lnTo>
                  <a:lnTo>
                    <a:pt x="180731" y="1037408"/>
                  </a:lnTo>
                  <a:lnTo>
                    <a:pt x="0" y="355303"/>
                  </a:lnTo>
                  <a:close/>
                </a:path>
              </a:pathLst>
            </a:custGeom>
            <a:solidFill>
              <a:srgbClr val="FF7143"/>
            </a:solidFill>
            <a:ln>
              <a:solidFill>
                <a:srgbClr val="FF66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DC0EEEBF-8F63-B7EC-3583-6A38C5752FB5}"/>
              </a:ext>
            </a:extLst>
          </p:cNvPr>
          <p:cNvGrpSpPr/>
          <p:nvPr/>
        </p:nvGrpSpPr>
        <p:grpSpPr>
          <a:xfrm>
            <a:off x="1237587" y="1599273"/>
            <a:ext cx="3648000" cy="3552000"/>
            <a:chOff x="2766640" y="1097296"/>
            <a:chExt cx="1634377" cy="1590838"/>
          </a:xfrm>
        </p:grpSpPr>
        <p:sp>
          <p:nvSpPr>
            <p:cNvPr id="22" name="Forma em L 9">
              <a:extLst>
                <a:ext uri="{FF2B5EF4-FFF2-40B4-BE49-F238E27FC236}">
                  <a16:creationId xmlns:a16="http://schemas.microsoft.com/office/drawing/2014/main" id="{5D9E7A26-8D42-F514-DE87-ED1EFD1FAB69}"/>
                </a:ext>
              </a:extLst>
            </p:cNvPr>
            <p:cNvSpPr/>
            <p:nvPr/>
          </p:nvSpPr>
          <p:spPr>
            <a:xfrm rot="18977704">
              <a:off x="2768486" y="1097296"/>
              <a:ext cx="1632531" cy="1590838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34000" h="1468840">
                  <a:moveTo>
                    <a:pt x="0" y="365851"/>
                  </a:moveTo>
                  <a:lnTo>
                    <a:pt x="359420" y="0"/>
                  </a:lnTo>
                  <a:lnTo>
                    <a:pt x="601718" y="890724"/>
                  </a:lnTo>
                  <a:lnTo>
                    <a:pt x="1534000" y="1087952"/>
                  </a:lnTo>
                  <a:lnTo>
                    <a:pt x="1165174" y="1468840"/>
                  </a:lnTo>
                  <a:lnTo>
                    <a:pt x="245725" y="1259038"/>
                  </a:lnTo>
                  <a:lnTo>
                    <a:pt x="0" y="365851"/>
                  </a:lnTo>
                  <a:close/>
                </a:path>
              </a:pathLst>
            </a:custGeom>
            <a:solidFill>
              <a:srgbClr val="FBBF2D"/>
            </a:solidFill>
            <a:ln>
              <a:solidFill>
                <a:srgbClr val="FBBF2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3" name="Triângulo Retângulo 12">
              <a:extLst>
                <a:ext uri="{FF2B5EF4-FFF2-40B4-BE49-F238E27FC236}">
                  <a16:creationId xmlns:a16="http://schemas.microsoft.com/office/drawing/2014/main" id="{1D060DAE-C0E4-3BDE-A08B-C363237ED2E4}"/>
                </a:ext>
              </a:extLst>
            </p:cNvPr>
            <p:cNvSpPr>
              <a:spLocks/>
            </p:cNvSpPr>
            <p:nvPr/>
          </p:nvSpPr>
          <p:spPr>
            <a:xfrm rot="2845999">
              <a:off x="2767640" y="1495314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4" name="Triângulo Retângulo 12">
              <a:extLst>
                <a:ext uri="{FF2B5EF4-FFF2-40B4-BE49-F238E27FC236}">
                  <a16:creationId xmlns:a16="http://schemas.microsoft.com/office/drawing/2014/main" id="{3E4A600A-3116-BEC8-1750-93F12211F326}"/>
                </a:ext>
              </a:extLst>
            </p:cNvPr>
            <p:cNvSpPr>
              <a:spLocks/>
            </p:cNvSpPr>
            <p:nvPr/>
          </p:nvSpPr>
          <p:spPr>
            <a:xfrm rot="18754001" flipH="1">
              <a:off x="4156893" y="1484089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F87E1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6B361519-77C9-5F65-9D16-381F35BB79E8}"/>
              </a:ext>
            </a:extLst>
          </p:cNvPr>
          <p:cNvGrpSpPr/>
          <p:nvPr/>
        </p:nvGrpSpPr>
        <p:grpSpPr>
          <a:xfrm>
            <a:off x="550839" y="2141088"/>
            <a:ext cx="4992000" cy="4560000"/>
            <a:chOff x="2509896" y="1367385"/>
            <a:chExt cx="2138141" cy="1962596"/>
          </a:xfrm>
          <a:solidFill>
            <a:srgbClr val="7030A0"/>
          </a:solidFill>
        </p:grpSpPr>
        <p:sp>
          <p:nvSpPr>
            <p:cNvPr id="26" name="Triângulo Retângulo 12">
              <a:extLst>
                <a:ext uri="{FF2B5EF4-FFF2-40B4-BE49-F238E27FC236}">
                  <a16:creationId xmlns:a16="http://schemas.microsoft.com/office/drawing/2014/main" id="{377F6D46-7752-678C-9692-07FD09115201}"/>
                </a:ext>
              </a:extLst>
            </p:cNvPr>
            <p:cNvSpPr/>
            <p:nvPr/>
          </p:nvSpPr>
          <p:spPr>
            <a:xfrm rot="2845999">
              <a:off x="2510896" y="1932860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7" name="Triângulo Retângulo 12">
              <a:extLst>
                <a:ext uri="{FF2B5EF4-FFF2-40B4-BE49-F238E27FC236}">
                  <a16:creationId xmlns:a16="http://schemas.microsoft.com/office/drawing/2014/main" id="{9FCADD78-29E1-4583-5D94-62EFFDC957A5}"/>
                </a:ext>
              </a:extLst>
            </p:cNvPr>
            <p:cNvSpPr/>
            <p:nvPr/>
          </p:nvSpPr>
          <p:spPr>
            <a:xfrm rot="18754001" flipH="1">
              <a:off x="4409198" y="1942027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28" name="Forma em L 9">
              <a:extLst>
                <a:ext uri="{FF2B5EF4-FFF2-40B4-BE49-F238E27FC236}">
                  <a16:creationId xmlns:a16="http://schemas.microsoft.com/office/drawing/2014/main" id="{24BCA300-24B0-0D34-7718-D96CD2862765}"/>
                </a:ext>
              </a:extLst>
            </p:cNvPr>
            <p:cNvSpPr/>
            <p:nvPr/>
          </p:nvSpPr>
          <p:spPr>
            <a:xfrm rot="18977704">
              <a:off x="2575116" y="1367385"/>
              <a:ext cx="2005049" cy="1962596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08334 w 1534000"/>
                <a:gd name="csY5" fmla="*/ 1284749 h 1468840"/>
                <a:gd name="csX6" fmla="*/ 0 w 1534000"/>
                <a:gd name="csY6" fmla="*/ 365851 h 1468840"/>
                <a:gd name="csX0" fmla="*/ 0 w 1626190"/>
                <a:gd name="csY0" fmla="*/ 119089 h 1468840"/>
                <a:gd name="csX1" fmla="*/ 451610 w 1626190"/>
                <a:gd name="csY1" fmla="*/ 0 h 1468840"/>
                <a:gd name="csX2" fmla="*/ 693908 w 1626190"/>
                <a:gd name="csY2" fmla="*/ 890724 h 1468840"/>
                <a:gd name="csX3" fmla="*/ 1626190 w 1626190"/>
                <a:gd name="csY3" fmla="*/ 1087952 h 1468840"/>
                <a:gd name="csX4" fmla="*/ 1257364 w 1626190"/>
                <a:gd name="csY4" fmla="*/ 1468840 h 1468840"/>
                <a:gd name="csX5" fmla="*/ 300524 w 1626190"/>
                <a:gd name="csY5" fmla="*/ 1284749 h 1468840"/>
                <a:gd name="csX6" fmla="*/ 0 w 1626190"/>
                <a:gd name="csY6" fmla="*/ 119089 h 1468840"/>
                <a:gd name="csX0" fmla="*/ 0 w 1626190"/>
                <a:gd name="csY0" fmla="*/ 392248 h 1741999"/>
                <a:gd name="csX1" fmla="*/ 380967 w 1626190"/>
                <a:gd name="csY1" fmla="*/ 0 h 1741999"/>
                <a:gd name="csX2" fmla="*/ 693908 w 1626190"/>
                <a:gd name="csY2" fmla="*/ 1163883 h 1741999"/>
                <a:gd name="csX3" fmla="*/ 1626190 w 1626190"/>
                <a:gd name="csY3" fmla="*/ 1361111 h 1741999"/>
                <a:gd name="csX4" fmla="*/ 1257364 w 1626190"/>
                <a:gd name="csY4" fmla="*/ 1741999 h 1741999"/>
                <a:gd name="csX5" fmla="*/ 300524 w 1626190"/>
                <a:gd name="csY5" fmla="*/ 1557908 h 1741999"/>
                <a:gd name="csX6" fmla="*/ 0 w 1626190"/>
                <a:gd name="csY6" fmla="*/ 392248 h 1741999"/>
                <a:gd name="csX0" fmla="*/ 0 w 1624034"/>
                <a:gd name="csY0" fmla="*/ 394273 h 1741999"/>
                <a:gd name="csX1" fmla="*/ 378811 w 1624034"/>
                <a:gd name="csY1" fmla="*/ 0 h 1741999"/>
                <a:gd name="csX2" fmla="*/ 691752 w 1624034"/>
                <a:gd name="csY2" fmla="*/ 1163883 h 1741999"/>
                <a:gd name="csX3" fmla="*/ 1624034 w 1624034"/>
                <a:gd name="csY3" fmla="*/ 1361111 h 1741999"/>
                <a:gd name="csX4" fmla="*/ 1255208 w 1624034"/>
                <a:gd name="csY4" fmla="*/ 1741999 h 1741999"/>
                <a:gd name="csX5" fmla="*/ 298368 w 1624034"/>
                <a:gd name="csY5" fmla="*/ 1557908 h 1741999"/>
                <a:gd name="csX6" fmla="*/ 0 w 1624034"/>
                <a:gd name="csY6" fmla="*/ 394273 h 1741999"/>
                <a:gd name="csX0" fmla="*/ 0 w 1896593"/>
                <a:gd name="csY0" fmla="*/ 394273 h 1741999"/>
                <a:gd name="csX1" fmla="*/ 378811 w 1896593"/>
                <a:gd name="csY1" fmla="*/ 0 h 1741999"/>
                <a:gd name="csX2" fmla="*/ 691752 w 1896593"/>
                <a:gd name="csY2" fmla="*/ 1163883 h 1741999"/>
                <a:gd name="csX3" fmla="*/ 1896593 w 1896593"/>
                <a:gd name="csY3" fmla="*/ 1422441 h 1741999"/>
                <a:gd name="csX4" fmla="*/ 1255208 w 1896593"/>
                <a:gd name="csY4" fmla="*/ 1741999 h 1741999"/>
                <a:gd name="csX5" fmla="*/ 298368 w 1896593"/>
                <a:gd name="csY5" fmla="*/ 1557908 h 1741999"/>
                <a:gd name="csX6" fmla="*/ 0 w 1896593"/>
                <a:gd name="csY6" fmla="*/ 394273 h 1741999"/>
                <a:gd name="csX0" fmla="*/ 0 w 1896593"/>
                <a:gd name="csY0" fmla="*/ 394273 h 1812089"/>
                <a:gd name="csX1" fmla="*/ 378811 w 1896593"/>
                <a:gd name="csY1" fmla="*/ 0 h 1812089"/>
                <a:gd name="csX2" fmla="*/ 691752 w 1896593"/>
                <a:gd name="csY2" fmla="*/ 1163883 h 1812089"/>
                <a:gd name="csX3" fmla="*/ 1896593 w 1896593"/>
                <a:gd name="csY3" fmla="*/ 1422441 h 1812089"/>
                <a:gd name="csX4" fmla="*/ 1506867 w 1896593"/>
                <a:gd name="csY4" fmla="*/ 1812089 h 1812089"/>
                <a:gd name="csX5" fmla="*/ 298368 w 1896593"/>
                <a:gd name="csY5" fmla="*/ 1557908 h 1812089"/>
                <a:gd name="csX6" fmla="*/ 0 w 1896593"/>
                <a:gd name="csY6" fmla="*/ 394273 h 1812089"/>
                <a:gd name="csX0" fmla="*/ 0 w 1884035"/>
                <a:gd name="csY0" fmla="*/ 394273 h 1812089"/>
                <a:gd name="csX1" fmla="*/ 378811 w 1884035"/>
                <a:gd name="csY1" fmla="*/ 0 h 1812089"/>
                <a:gd name="csX2" fmla="*/ 691752 w 1884035"/>
                <a:gd name="csY2" fmla="*/ 1163883 h 1812089"/>
                <a:gd name="csX3" fmla="*/ 1884035 w 1884035"/>
                <a:gd name="csY3" fmla="*/ 1426867 h 1812089"/>
                <a:gd name="csX4" fmla="*/ 1506867 w 1884035"/>
                <a:gd name="csY4" fmla="*/ 1812089 h 1812089"/>
                <a:gd name="csX5" fmla="*/ 298368 w 1884035"/>
                <a:gd name="csY5" fmla="*/ 1557908 h 1812089"/>
                <a:gd name="csX6" fmla="*/ 0 w 1884035"/>
                <a:gd name="csY6" fmla="*/ 394273 h 18120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884035" h="1812089">
                  <a:moveTo>
                    <a:pt x="0" y="394273"/>
                  </a:moveTo>
                  <a:lnTo>
                    <a:pt x="378811" y="0"/>
                  </a:lnTo>
                  <a:lnTo>
                    <a:pt x="691752" y="1163883"/>
                  </a:lnTo>
                  <a:lnTo>
                    <a:pt x="1884035" y="1426867"/>
                  </a:lnTo>
                  <a:lnTo>
                    <a:pt x="1506867" y="1812089"/>
                  </a:lnTo>
                  <a:lnTo>
                    <a:pt x="298368" y="1557908"/>
                  </a:lnTo>
                  <a:lnTo>
                    <a:pt x="0" y="394273"/>
                  </a:lnTo>
                  <a:close/>
                </a:path>
              </a:pathLst>
            </a:custGeom>
            <a:grp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7F53BF8-A0B8-57D4-2DE9-2313675297FD}"/>
              </a:ext>
            </a:extLst>
          </p:cNvPr>
          <p:cNvSpPr txBox="1"/>
          <p:nvPr/>
        </p:nvSpPr>
        <p:spPr>
          <a:xfrm>
            <a:off x="5723449" y="3692585"/>
            <a:ext cx="6207041" cy="779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b="1" kern="0">
                <a:solidFill>
                  <a:srgbClr val="7030A0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Processos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gradualmente terão atividades divididas entre agentes e humanos.  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ACDC0817-F529-95A3-90AF-B09BA7F4A531}"/>
              </a:ext>
            </a:extLst>
          </p:cNvPr>
          <p:cNvSpPr txBox="1"/>
          <p:nvPr/>
        </p:nvSpPr>
        <p:spPr>
          <a:xfrm>
            <a:off x="5063043" y="2558310"/>
            <a:ext cx="6558140" cy="779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Algumas </a:t>
            </a:r>
            <a:r>
              <a:rPr lang="pt-BR" sz="2000" b="1" kern="0">
                <a:solidFill>
                  <a:srgbClr val="F87E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Funções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podem passar a ser substituídas por automações inteligentes, sobretudo as mais operacionais. 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065835B1-077C-2F3E-2029-CB8BB27836B0}"/>
              </a:ext>
            </a:extLst>
          </p:cNvPr>
          <p:cNvSpPr txBox="1"/>
          <p:nvPr/>
        </p:nvSpPr>
        <p:spPr>
          <a:xfrm>
            <a:off x="4437343" y="1337273"/>
            <a:ext cx="7493148" cy="1133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Nas </a:t>
            </a:r>
            <a:r>
              <a:rPr lang="pt-BR" sz="2000" b="1" kern="0">
                <a:solidFill>
                  <a:srgbClr val="E74919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Tarefas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os agentes devem cada vez mais assumir a execução das operações, transferindo parte das atividades do colaborador executa à automação.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45868239-D047-24CE-5F54-EF471F7DF143}"/>
              </a:ext>
            </a:extLst>
          </p:cNvPr>
          <p:cNvGrpSpPr/>
          <p:nvPr/>
        </p:nvGrpSpPr>
        <p:grpSpPr>
          <a:xfrm>
            <a:off x="-228593" y="2714114"/>
            <a:ext cx="6513976" cy="5995297"/>
            <a:chOff x="2509896" y="1367385"/>
            <a:chExt cx="2138141" cy="1962596"/>
          </a:xfrm>
        </p:grpSpPr>
        <p:sp>
          <p:nvSpPr>
            <p:cNvPr id="3" name="Triângulo Retângulo 12">
              <a:extLst>
                <a:ext uri="{FF2B5EF4-FFF2-40B4-BE49-F238E27FC236}">
                  <a16:creationId xmlns:a16="http://schemas.microsoft.com/office/drawing/2014/main" id="{A30E0995-51BF-22A5-1169-C376A8ECD56F}"/>
                </a:ext>
              </a:extLst>
            </p:cNvPr>
            <p:cNvSpPr/>
            <p:nvPr/>
          </p:nvSpPr>
          <p:spPr>
            <a:xfrm rot="2845999">
              <a:off x="2510896" y="1937061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3D479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5" name="Triângulo Retângulo 12">
              <a:extLst>
                <a:ext uri="{FF2B5EF4-FFF2-40B4-BE49-F238E27FC236}">
                  <a16:creationId xmlns:a16="http://schemas.microsoft.com/office/drawing/2014/main" id="{C273A673-9C3C-B859-6E14-43182ADCD1F4}"/>
                </a:ext>
              </a:extLst>
            </p:cNvPr>
            <p:cNvSpPr/>
            <p:nvPr/>
          </p:nvSpPr>
          <p:spPr>
            <a:xfrm rot="18754001" flipH="1">
              <a:off x="4409198" y="1946228"/>
              <a:ext cx="237840" cy="239839"/>
            </a:xfrm>
            <a:custGeom>
              <a:avLst/>
              <a:gdLst>
                <a:gd name="csX0" fmla="*/ 0 w 177894"/>
                <a:gd name="csY0" fmla="*/ 163150 h 163150"/>
                <a:gd name="csX1" fmla="*/ 0 w 177894"/>
                <a:gd name="csY1" fmla="*/ 0 h 163150"/>
                <a:gd name="csX2" fmla="*/ 177894 w 177894"/>
                <a:gd name="csY2" fmla="*/ 163150 h 163150"/>
                <a:gd name="csX3" fmla="*/ 0 w 177894"/>
                <a:gd name="csY3" fmla="*/ 163150 h 163150"/>
                <a:gd name="csX0" fmla="*/ 0 w 237840"/>
                <a:gd name="csY0" fmla="*/ 233111 h 233111"/>
                <a:gd name="csX1" fmla="*/ 59946 w 237840"/>
                <a:gd name="csY1" fmla="*/ 0 h 233111"/>
                <a:gd name="csX2" fmla="*/ 237840 w 237840"/>
                <a:gd name="csY2" fmla="*/ 163150 h 233111"/>
                <a:gd name="csX3" fmla="*/ 0 w 237840"/>
                <a:gd name="csY3" fmla="*/ 233111 h 233111"/>
                <a:gd name="csX0" fmla="*/ 0 w 237840"/>
                <a:gd name="csY0" fmla="*/ 239839 h 239839"/>
                <a:gd name="csX1" fmla="*/ 59660 w 237840"/>
                <a:gd name="csY1" fmla="*/ 0 h 239839"/>
                <a:gd name="csX2" fmla="*/ 237840 w 237840"/>
                <a:gd name="csY2" fmla="*/ 169878 h 239839"/>
                <a:gd name="csX3" fmla="*/ 0 w 237840"/>
                <a:gd name="csY3" fmla="*/ 239839 h 23983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237840" h="239839">
                  <a:moveTo>
                    <a:pt x="0" y="239839"/>
                  </a:moveTo>
                  <a:lnTo>
                    <a:pt x="59660" y="0"/>
                  </a:lnTo>
                  <a:lnTo>
                    <a:pt x="237840" y="169878"/>
                  </a:lnTo>
                  <a:lnTo>
                    <a:pt x="0" y="239839"/>
                  </a:lnTo>
                  <a:close/>
                </a:path>
              </a:pathLst>
            </a:custGeom>
            <a:solidFill>
              <a:srgbClr val="3D479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6" name="Forma em L 9">
              <a:extLst>
                <a:ext uri="{FF2B5EF4-FFF2-40B4-BE49-F238E27FC236}">
                  <a16:creationId xmlns:a16="http://schemas.microsoft.com/office/drawing/2014/main" id="{B2C20A54-A627-0D18-2C68-0C3CA40816B8}"/>
                </a:ext>
              </a:extLst>
            </p:cNvPr>
            <p:cNvSpPr/>
            <p:nvPr/>
          </p:nvSpPr>
          <p:spPr>
            <a:xfrm rot="18977704">
              <a:off x="2575116" y="1367385"/>
              <a:ext cx="2005049" cy="1962596"/>
            </a:xfrm>
            <a:custGeom>
              <a:avLst/>
              <a:gdLst>
                <a:gd name="csX0" fmla="*/ 0 w 857735"/>
                <a:gd name="csY0" fmla="*/ 0 h 882686"/>
                <a:gd name="csX1" fmla="*/ 428868 w 857735"/>
                <a:gd name="csY1" fmla="*/ 0 h 882686"/>
                <a:gd name="csX2" fmla="*/ 428868 w 857735"/>
                <a:gd name="csY2" fmla="*/ 453819 h 882686"/>
                <a:gd name="csX3" fmla="*/ 857735 w 857735"/>
                <a:gd name="csY3" fmla="*/ 453819 h 882686"/>
                <a:gd name="csX4" fmla="*/ 857735 w 857735"/>
                <a:gd name="csY4" fmla="*/ 882686 h 882686"/>
                <a:gd name="csX5" fmla="*/ 0 w 857735"/>
                <a:gd name="csY5" fmla="*/ 882686 h 882686"/>
                <a:gd name="csX6" fmla="*/ 0 w 857735"/>
                <a:gd name="csY6" fmla="*/ 0 h 882686"/>
                <a:gd name="csX0" fmla="*/ 0 w 857735"/>
                <a:gd name="csY0" fmla="*/ 0 h 1034882"/>
                <a:gd name="csX1" fmla="*/ 428868 w 857735"/>
                <a:gd name="csY1" fmla="*/ 0 h 1034882"/>
                <a:gd name="csX2" fmla="*/ 428868 w 857735"/>
                <a:gd name="csY2" fmla="*/ 453819 h 1034882"/>
                <a:gd name="csX3" fmla="*/ 857735 w 857735"/>
                <a:gd name="csY3" fmla="*/ 453819 h 1034882"/>
                <a:gd name="csX4" fmla="*/ 681525 w 857735"/>
                <a:gd name="csY4" fmla="*/ 1034882 h 1034882"/>
                <a:gd name="csX5" fmla="*/ 0 w 857735"/>
                <a:gd name="csY5" fmla="*/ 882686 h 1034882"/>
                <a:gd name="csX6" fmla="*/ 0 w 857735"/>
                <a:gd name="csY6" fmla="*/ 0 h 1034882"/>
                <a:gd name="csX0" fmla="*/ 0 w 1038466"/>
                <a:gd name="csY0" fmla="*/ 200581 h 1034882"/>
                <a:gd name="csX1" fmla="*/ 609599 w 1038466"/>
                <a:gd name="csY1" fmla="*/ 0 h 1034882"/>
                <a:gd name="csX2" fmla="*/ 609599 w 1038466"/>
                <a:gd name="csY2" fmla="*/ 453819 h 1034882"/>
                <a:gd name="csX3" fmla="*/ 1038466 w 1038466"/>
                <a:gd name="csY3" fmla="*/ 453819 h 1034882"/>
                <a:gd name="csX4" fmla="*/ 862256 w 1038466"/>
                <a:gd name="csY4" fmla="*/ 1034882 h 1034882"/>
                <a:gd name="csX5" fmla="*/ 180731 w 1038466"/>
                <a:gd name="csY5" fmla="*/ 882686 h 1034882"/>
                <a:gd name="csX6" fmla="*/ 0 w 1038466"/>
                <a:gd name="csY6" fmla="*/ 200581 h 1034882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609599 w 1038466"/>
                <a:gd name="csY2" fmla="*/ 608541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038466"/>
                <a:gd name="csY0" fmla="*/ 355303 h 1189604"/>
                <a:gd name="csX1" fmla="*/ 351222 w 1038466"/>
                <a:gd name="csY1" fmla="*/ 0 h 1189604"/>
                <a:gd name="csX2" fmla="*/ 534758 w 1038466"/>
                <a:gd name="csY2" fmla="*/ 675357 h 1189604"/>
                <a:gd name="csX3" fmla="*/ 1038466 w 1038466"/>
                <a:gd name="csY3" fmla="*/ 608541 h 1189604"/>
                <a:gd name="csX4" fmla="*/ 862256 w 1038466"/>
                <a:gd name="csY4" fmla="*/ 1189604 h 1189604"/>
                <a:gd name="csX5" fmla="*/ 180731 w 1038466"/>
                <a:gd name="csY5" fmla="*/ 1037408 h 1189604"/>
                <a:gd name="csX6" fmla="*/ 0 w 1038466"/>
                <a:gd name="csY6" fmla="*/ 355303 h 1189604"/>
                <a:gd name="csX0" fmla="*/ 0 w 1227386"/>
                <a:gd name="csY0" fmla="*/ 355303 h 1189604"/>
                <a:gd name="csX1" fmla="*/ 351222 w 1227386"/>
                <a:gd name="csY1" fmla="*/ 0 h 1189604"/>
                <a:gd name="csX2" fmla="*/ 534758 w 1227386"/>
                <a:gd name="csY2" fmla="*/ 675357 h 1189604"/>
                <a:gd name="csX3" fmla="*/ 1227386 w 1227386"/>
                <a:gd name="csY3" fmla="*/ 819852 h 1189604"/>
                <a:gd name="csX4" fmla="*/ 862256 w 1227386"/>
                <a:gd name="csY4" fmla="*/ 1189604 h 1189604"/>
                <a:gd name="csX5" fmla="*/ 180731 w 1227386"/>
                <a:gd name="csY5" fmla="*/ 1037408 h 1189604"/>
                <a:gd name="csX6" fmla="*/ 0 w 1227386"/>
                <a:gd name="csY6" fmla="*/ 355303 h 1189604"/>
                <a:gd name="csX0" fmla="*/ 0 w 1227386"/>
                <a:gd name="csY0" fmla="*/ 355303 h 1198480"/>
                <a:gd name="csX1" fmla="*/ 351222 w 1227386"/>
                <a:gd name="csY1" fmla="*/ 0 h 1198480"/>
                <a:gd name="csX2" fmla="*/ 534758 w 1227386"/>
                <a:gd name="csY2" fmla="*/ 675357 h 1198480"/>
                <a:gd name="csX3" fmla="*/ 1227386 w 1227386"/>
                <a:gd name="csY3" fmla="*/ 819852 h 1198480"/>
                <a:gd name="csX4" fmla="*/ 866948 w 1227386"/>
                <a:gd name="csY4" fmla="*/ 1198480 h 1198480"/>
                <a:gd name="csX5" fmla="*/ 180731 w 1227386"/>
                <a:gd name="csY5" fmla="*/ 1037408 h 1198480"/>
                <a:gd name="csX6" fmla="*/ 0 w 1227386"/>
                <a:gd name="csY6" fmla="*/ 355303 h 1198480"/>
                <a:gd name="csX0" fmla="*/ 0 w 1227386"/>
                <a:gd name="csY0" fmla="*/ 563581 h 1406758"/>
                <a:gd name="csX1" fmla="*/ 300008 w 1227386"/>
                <a:gd name="csY1" fmla="*/ 0 h 1406758"/>
                <a:gd name="csX2" fmla="*/ 534758 w 1227386"/>
                <a:gd name="csY2" fmla="*/ 883635 h 1406758"/>
                <a:gd name="csX3" fmla="*/ 1227386 w 1227386"/>
                <a:gd name="csY3" fmla="*/ 1028130 h 1406758"/>
                <a:gd name="csX4" fmla="*/ 866948 w 1227386"/>
                <a:gd name="csY4" fmla="*/ 1406758 h 1406758"/>
                <a:gd name="csX5" fmla="*/ 180731 w 1227386"/>
                <a:gd name="csY5" fmla="*/ 1245686 h 1406758"/>
                <a:gd name="csX6" fmla="*/ 0 w 1227386"/>
                <a:gd name="csY6" fmla="*/ 563581 h 1406758"/>
                <a:gd name="csX0" fmla="*/ 0 w 1294346"/>
                <a:gd name="csY0" fmla="*/ 358762 h 1406758"/>
                <a:gd name="csX1" fmla="*/ 366968 w 1294346"/>
                <a:gd name="csY1" fmla="*/ 0 h 1406758"/>
                <a:gd name="csX2" fmla="*/ 601718 w 1294346"/>
                <a:gd name="csY2" fmla="*/ 883635 h 1406758"/>
                <a:gd name="csX3" fmla="*/ 1294346 w 1294346"/>
                <a:gd name="csY3" fmla="*/ 1028130 h 1406758"/>
                <a:gd name="csX4" fmla="*/ 933908 w 1294346"/>
                <a:gd name="csY4" fmla="*/ 1406758 h 1406758"/>
                <a:gd name="csX5" fmla="*/ 247691 w 1294346"/>
                <a:gd name="csY5" fmla="*/ 1245686 h 1406758"/>
                <a:gd name="csX6" fmla="*/ 0 w 1294346"/>
                <a:gd name="csY6" fmla="*/ 358762 h 1406758"/>
                <a:gd name="csX0" fmla="*/ 0 w 1294346"/>
                <a:gd name="csY0" fmla="*/ 365851 h 1413847"/>
                <a:gd name="csX1" fmla="*/ 359420 w 1294346"/>
                <a:gd name="csY1" fmla="*/ 0 h 1413847"/>
                <a:gd name="csX2" fmla="*/ 601718 w 1294346"/>
                <a:gd name="csY2" fmla="*/ 890724 h 1413847"/>
                <a:gd name="csX3" fmla="*/ 1294346 w 1294346"/>
                <a:gd name="csY3" fmla="*/ 1035219 h 1413847"/>
                <a:gd name="csX4" fmla="*/ 933908 w 1294346"/>
                <a:gd name="csY4" fmla="*/ 1413847 h 1413847"/>
                <a:gd name="csX5" fmla="*/ 247691 w 1294346"/>
                <a:gd name="csY5" fmla="*/ 1252775 h 1413847"/>
                <a:gd name="csX6" fmla="*/ 0 w 1294346"/>
                <a:gd name="csY6" fmla="*/ 365851 h 1413847"/>
                <a:gd name="csX0" fmla="*/ 0 w 1534000"/>
                <a:gd name="csY0" fmla="*/ 365851 h 1413847"/>
                <a:gd name="csX1" fmla="*/ 359420 w 1534000"/>
                <a:gd name="csY1" fmla="*/ 0 h 1413847"/>
                <a:gd name="csX2" fmla="*/ 601718 w 1534000"/>
                <a:gd name="csY2" fmla="*/ 890724 h 1413847"/>
                <a:gd name="csX3" fmla="*/ 1534000 w 1534000"/>
                <a:gd name="csY3" fmla="*/ 1087952 h 1413847"/>
                <a:gd name="csX4" fmla="*/ 933908 w 1534000"/>
                <a:gd name="csY4" fmla="*/ 1413847 h 1413847"/>
                <a:gd name="csX5" fmla="*/ 247691 w 1534000"/>
                <a:gd name="csY5" fmla="*/ 1252775 h 1413847"/>
                <a:gd name="csX6" fmla="*/ 0 w 1534000"/>
                <a:gd name="csY6" fmla="*/ 365851 h 1413847"/>
                <a:gd name="csX0" fmla="*/ 0 w 1534000"/>
                <a:gd name="csY0" fmla="*/ 365851 h 1465801"/>
                <a:gd name="csX1" fmla="*/ 359420 w 1534000"/>
                <a:gd name="csY1" fmla="*/ 0 h 1465801"/>
                <a:gd name="csX2" fmla="*/ 601718 w 1534000"/>
                <a:gd name="csY2" fmla="*/ 890724 h 1465801"/>
                <a:gd name="csX3" fmla="*/ 1534000 w 1534000"/>
                <a:gd name="csY3" fmla="*/ 1087952 h 1465801"/>
                <a:gd name="csX4" fmla="*/ 1161939 w 1534000"/>
                <a:gd name="csY4" fmla="*/ 1465801 h 1465801"/>
                <a:gd name="csX5" fmla="*/ 247691 w 1534000"/>
                <a:gd name="csY5" fmla="*/ 1252775 h 1465801"/>
                <a:gd name="csX6" fmla="*/ 0 w 1534000"/>
                <a:gd name="csY6" fmla="*/ 365851 h 1465801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7691 w 1534000"/>
                <a:gd name="csY5" fmla="*/ 1252775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45725 w 1534000"/>
                <a:gd name="csY5" fmla="*/ 1259038 h 1468840"/>
                <a:gd name="csX6" fmla="*/ 0 w 1534000"/>
                <a:gd name="csY6" fmla="*/ 365851 h 1468840"/>
                <a:gd name="csX0" fmla="*/ 0 w 1534000"/>
                <a:gd name="csY0" fmla="*/ 365851 h 1468840"/>
                <a:gd name="csX1" fmla="*/ 359420 w 1534000"/>
                <a:gd name="csY1" fmla="*/ 0 h 1468840"/>
                <a:gd name="csX2" fmla="*/ 601718 w 1534000"/>
                <a:gd name="csY2" fmla="*/ 890724 h 1468840"/>
                <a:gd name="csX3" fmla="*/ 1534000 w 1534000"/>
                <a:gd name="csY3" fmla="*/ 1087952 h 1468840"/>
                <a:gd name="csX4" fmla="*/ 1165174 w 1534000"/>
                <a:gd name="csY4" fmla="*/ 1468840 h 1468840"/>
                <a:gd name="csX5" fmla="*/ 208334 w 1534000"/>
                <a:gd name="csY5" fmla="*/ 1284749 h 1468840"/>
                <a:gd name="csX6" fmla="*/ 0 w 1534000"/>
                <a:gd name="csY6" fmla="*/ 365851 h 1468840"/>
                <a:gd name="csX0" fmla="*/ 0 w 1626190"/>
                <a:gd name="csY0" fmla="*/ 119089 h 1468840"/>
                <a:gd name="csX1" fmla="*/ 451610 w 1626190"/>
                <a:gd name="csY1" fmla="*/ 0 h 1468840"/>
                <a:gd name="csX2" fmla="*/ 693908 w 1626190"/>
                <a:gd name="csY2" fmla="*/ 890724 h 1468840"/>
                <a:gd name="csX3" fmla="*/ 1626190 w 1626190"/>
                <a:gd name="csY3" fmla="*/ 1087952 h 1468840"/>
                <a:gd name="csX4" fmla="*/ 1257364 w 1626190"/>
                <a:gd name="csY4" fmla="*/ 1468840 h 1468840"/>
                <a:gd name="csX5" fmla="*/ 300524 w 1626190"/>
                <a:gd name="csY5" fmla="*/ 1284749 h 1468840"/>
                <a:gd name="csX6" fmla="*/ 0 w 1626190"/>
                <a:gd name="csY6" fmla="*/ 119089 h 1468840"/>
                <a:gd name="csX0" fmla="*/ 0 w 1626190"/>
                <a:gd name="csY0" fmla="*/ 392248 h 1741999"/>
                <a:gd name="csX1" fmla="*/ 380967 w 1626190"/>
                <a:gd name="csY1" fmla="*/ 0 h 1741999"/>
                <a:gd name="csX2" fmla="*/ 693908 w 1626190"/>
                <a:gd name="csY2" fmla="*/ 1163883 h 1741999"/>
                <a:gd name="csX3" fmla="*/ 1626190 w 1626190"/>
                <a:gd name="csY3" fmla="*/ 1361111 h 1741999"/>
                <a:gd name="csX4" fmla="*/ 1257364 w 1626190"/>
                <a:gd name="csY4" fmla="*/ 1741999 h 1741999"/>
                <a:gd name="csX5" fmla="*/ 300524 w 1626190"/>
                <a:gd name="csY5" fmla="*/ 1557908 h 1741999"/>
                <a:gd name="csX6" fmla="*/ 0 w 1626190"/>
                <a:gd name="csY6" fmla="*/ 392248 h 1741999"/>
                <a:gd name="csX0" fmla="*/ 0 w 1624034"/>
                <a:gd name="csY0" fmla="*/ 394273 h 1741999"/>
                <a:gd name="csX1" fmla="*/ 378811 w 1624034"/>
                <a:gd name="csY1" fmla="*/ 0 h 1741999"/>
                <a:gd name="csX2" fmla="*/ 691752 w 1624034"/>
                <a:gd name="csY2" fmla="*/ 1163883 h 1741999"/>
                <a:gd name="csX3" fmla="*/ 1624034 w 1624034"/>
                <a:gd name="csY3" fmla="*/ 1361111 h 1741999"/>
                <a:gd name="csX4" fmla="*/ 1255208 w 1624034"/>
                <a:gd name="csY4" fmla="*/ 1741999 h 1741999"/>
                <a:gd name="csX5" fmla="*/ 298368 w 1624034"/>
                <a:gd name="csY5" fmla="*/ 1557908 h 1741999"/>
                <a:gd name="csX6" fmla="*/ 0 w 1624034"/>
                <a:gd name="csY6" fmla="*/ 394273 h 1741999"/>
                <a:gd name="csX0" fmla="*/ 0 w 1896593"/>
                <a:gd name="csY0" fmla="*/ 394273 h 1741999"/>
                <a:gd name="csX1" fmla="*/ 378811 w 1896593"/>
                <a:gd name="csY1" fmla="*/ 0 h 1741999"/>
                <a:gd name="csX2" fmla="*/ 691752 w 1896593"/>
                <a:gd name="csY2" fmla="*/ 1163883 h 1741999"/>
                <a:gd name="csX3" fmla="*/ 1896593 w 1896593"/>
                <a:gd name="csY3" fmla="*/ 1422441 h 1741999"/>
                <a:gd name="csX4" fmla="*/ 1255208 w 1896593"/>
                <a:gd name="csY4" fmla="*/ 1741999 h 1741999"/>
                <a:gd name="csX5" fmla="*/ 298368 w 1896593"/>
                <a:gd name="csY5" fmla="*/ 1557908 h 1741999"/>
                <a:gd name="csX6" fmla="*/ 0 w 1896593"/>
                <a:gd name="csY6" fmla="*/ 394273 h 1741999"/>
                <a:gd name="csX0" fmla="*/ 0 w 1896593"/>
                <a:gd name="csY0" fmla="*/ 394273 h 1812089"/>
                <a:gd name="csX1" fmla="*/ 378811 w 1896593"/>
                <a:gd name="csY1" fmla="*/ 0 h 1812089"/>
                <a:gd name="csX2" fmla="*/ 691752 w 1896593"/>
                <a:gd name="csY2" fmla="*/ 1163883 h 1812089"/>
                <a:gd name="csX3" fmla="*/ 1896593 w 1896593"/>
                <a:gd name="csY3" fmla="*/ 1422441 h 1812089"/>
                <a:gd name="csX4" fmla="*/ 1506867 w 1896593"/>
                <a:gd name="csY4" fmla="*/ 1812089 h 1812089"/>
                <a:gd name="csX5" fmla="*/ 298368 w 1896593"/>
                <a:gd name="csY5" fmla="*/ 1557908 h 1812089"/>
                <a:gd name="csX6" fmla="*/ 0 w 1896593"/>
                <a:gd name="csY6" fmla="*/ 394273 h 1812089"/>
                <a:gd name="csX0" fmla="*/ 0 w 1884035"/>
                <a:gd name="csY0" fmla="*/ 394273 h 1812089"/>
                <a:gd name="csX1" fmla="*/ 378811 w 1884035"/>
                <a:gd name="csY1" fmla="*/ 0 h 1812089"/>
                <a:gd name="csX2" fmla="*/ 691752 w 1884035"/>
                <a:gd name="csY2" fmla="*/ 1163883 h 1812089"/>
                <a:gd name="csX3" fmla="*/ 1884035 w 1884035"/>
                <a:gd name="csY3" fmla="*/ 1426867 h 1812089"/>
                <a:gd name="csX4" fmla="*/ 1506867 w 1884035"/>
                <a:gd name="csY4" fmla="*/ 1812089 h 1812089"/>
                <a:gd name="csX5" fmla="*/ 298368 w 1884035"/>
                <a:gd name="csY5" fmla="*/ 1557908 h 1812089"/>
                <a:gd name="csX6" fmla="*/ 0 w 1884035"/>
                <a:gd name="csY6" fmla="*/ 394273 h 18120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884035" h="1812089">
                  <a:moveTo>
                    <a:pt x="0" y="394273"/>
                  </a:moveTo>
                  <a:lnTo>
                    <a:pt x="378811" y="0"/>
                  </a:lnTo>
                  <a:lnTo>
                    <a:pt x="691752" y="1163883"/>
                  </a:lnTo>
                  <a:lnTo>
                    <a:pt x="1884035" y="1426867"/>
                  </a:lnTo>
                  <a:lnTo>
                    <a:pt x="1506867" y="1812089"/>
                  </a:lnTo>
                  <a:lnTo>
                    <a:pt x="298368" y="1557908"/>
                  </a:lnTo>
                  <a:lnTo>
                    <a:pt x="0" y="394273"/>
                  </a:lnTo>
                  <a:close/>
                </a:path>
              </a:pathLst>
            </a:custGeom>
            <a:solidFill>
              <a:srgbClr val="2071BB"/>
            </a:solidFill>
            <a:ln>
              <a:solidFill>
                <a:srgbClr val="2071BB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3200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1BE9C934-8AC4-AE5A-8F29-070BE57C6571}"/>
              </a:ext>
            </a:extLst>
          </p:cNvPr>
          <p:cNvSpPr txBox="1"/>
          <p:nvPr/>
        </p:nvSpPr>
        <p:spPr>
          <a:xfrm>
            <a:off x="6491324" y="4813974"/>
            <a:ext cx="5112125" cy="1487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09585" fontAlgn="base">
              <a:lnSpc>
                <a:spcPct val="115000"/>
              </a:lnSpc>
              <a:spcAft>
                <a:spcPts val="1423"/>
              </a:spcAft>
              <a:buClr>
                <a:srgbClr val="EB891B"/>
              </a:buClr>
              <a:defRPr/>
            </a:pPr>
            <a:r>
              <a:rPr lang="pt-BR" sz="2000" b="1" kern="0">
                <a:solidFill>
                  <a:srgbClr val="2071BB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Modelo de Negócio</a:t>
            </a:r>
            <a:r>
              <a:rPr lang="pt-BR" sz="2000" kern="0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inteiros poderão se basear em agentes trabalhando e seres humanos monitorando   acompanhando o trabalho dos agentes.</a:t>
            </a:r>
          </a:p>
        </p:txBody>
      </p:sp>
    </p:spTree>
    <p:extLst>
      <p:ext uri="{BB962C8B-B14F-4D97-AF65-F5344CB8AC3E}">
        <p14:creationId xmlns:p14="http://schemas.microsoft.com/office/powerpoint/2010/main" val="53107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493" y="1465065"/>
            <a:ext cx="6297017" cy="1033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04000"/>
              </a:lnSpc>
            </a:pPr>
            <a:r>
              <a:rPr lang="en-US" sz="3200" b="1" dirty="0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Redefinindo a Vantagem </a:t>
            </a:r>
            <a:r>
              <a:rPr lang="en-US" sz="3200" b="1" dirty="0" err="1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Competitiva</a:t>
            </a:r>
            <a:r>
              <a:rPr lang="en-US" sz="3200" b="1" dirty="0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a </a:t>
            </a:r>
            <a:r>
              <a:rPr lang="en-US" sz="3200" b="1" dirty="0" err="1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partir</a:t>
            </a:r>
            <a:r>
              <a:rPr lang="en-US" sz="3200" b="1" dirty="0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do </a:t>
            </a:r>
            <a:r>
              <a:rPr lang="en-US" sz="3200" b="1" dirty="0" err="1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Redesenho</a:t>
            </a:r>
            <a:r>
              <a:rPr lang="en-US" sz="3200" b="1" dirty="0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do </a:t>
            </a:r>
            <a:r>
              <a:rPr lang="en-US" sz="3200" b="1" dirty="0" err="1">
                <a:solidFill>
                  <a:schemeClr val="accent2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Negócio</a:t>
            </a:r>
            <a:endParaRPr lang="en-US" sz="3200" dirty="0">
              <a:solidFill>
                <a:schemeClr val="accent2"/>
              </a:solidFill>
            </a:endParaRPr>
          </a:p>
        </p:txBody>
      </p:sp>
      <p:sp>
        <p:nvSpPr>
          <p:cNvPr id="4" name="Shape 1"/>
          <p:cNvSpPr/>
          <p:nvPr/>
        </p:nvSpPr>
        <p:spPr>
          <a:xfrm>
            <a:off x="5214442" y="2727525"/>
            <a:ext cx="38100" cy="169207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/>
          <a:lstStyle/>
          <a:p>
            <a:endParaRPr lang="pt-BR" sz="2400"/>
          </a:p>
        </p:txBody>
      </p:sp>
      <p:sp>
        <p:nvSpPr>
          <p:cNvPr id="5" name="Text 2"/>
          <p:cNvSpPr/>
          <p:nvPr/>
        </p:nvSpPr>
        <p:spPr>
          <a:xfrm>
            <a:off x="5436890" y="2746574"/>
            <a:ext cx="2841724" cy="99238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3000"/>
              </a:lnSpc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Empresas não disputarão apenas quem tem mais tecnologia.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8466238" y="2727525"/>
            <a:ext cx="38100" cy="169207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/>
          <a:lstStyle/>
          <a:p>
            <a:endParaRPr lang="pt-BR" sz="2400"/>
          </a:p>
        </p:txBody>
      </p:sp>
      <p:sp>
        <p:nvSpPr>
          <p:cNvPr id="7" name="Text 4"/>
          <p:cNvSpPr/>
          <p:nvPr/>
        </p:nvSpPr>
        <p:spPr>
          <a:xfrm>
            <a:off x="8688685" y="2746573"/>
            <a:ext cx="2841824" cy="16539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3000"/>
              </a:lnSpc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Disputarão quem consegue reorganizar melhor seus processos, suas decisões e sua operação com agentes inteligentes.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214442" y="4712196"/>
            <a:ext cx="38100" cy="699691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/>
          <a:lstStyle/>
          <a:p>
            <a:endParaRPr lang="pt-BR" sz="2400"/>
          </a:p>
        </p:txBody>
      </p:sp>
      <p:sp>
        <p:nvSpPr>
          <p:cNvPr id="9" name="Text 6"/>
          <p:cNvSpPr/>
          <p:nvPr/>
        </p:nvSpPr>
        <p:spPr>
          <a:xfrm>
            <a:off x="5436889" y="4731247"/>
            <a:ext cx="6093619" cy="6615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3000"/>
              </a:lnSpc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IA será um diferencial de competitividade, velocidade e reinvenção do negócio.</a:t>
            </a:r>
            <a:endParaRPr lang="en-US" sz="1600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62830D05-6E42-BFAE-5645-1001B7C6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257" y="273649"/>
            <a:ext cx="10515600" cy="646331"/>
          </a:xfrm>
        </p:spPr>
        <p:txBody>
          <a:bodyPr/>
          <a:lstStyle/>
          <a:p>
            <a:r>
              <a:rPr lang="pt-BR" sz="4000" b="1" dirty="0"/>
              <a:t>Qual o Cenário que vivemos hoje?</a:t>
            </a:r>
          </a:p>
        </p:txBody>
      </p:sp>
      <p:grpSp>
        <p:nvGrpSpPr>
          <p:cNvPr id="70" name="Agrupar 69">
            <a:extLst>
              <a:ext uri="{FF2B5EF4-FFF2-40B4-BE49-F238E27FC236}">
                <a16:creationId xmlns:a16="http://schemas.microsoft.com/office/drawing/2014/main" id="{EE2ECFFF-65EB-1710-9E6B-FB01E0F9EE10}"/>
              </a:ext>
            </a:extLst>
          </p:cNvPr>
          <p:cNvGrpSpPr/>
          <p:nvPr/>
        </p:nvGrpSpPr>
        <p:grpSpPr>
          <a:xfrm>
            <a:off x="882810" y="1290320"/>
            <a:ext cx="2333054" cy="4428000"/>
            <a:chOff x="649130" y="1290320"/>
            <a:chExt cx="2333054" cy="4428000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D6EDEBA3-9B04-6DFC-D0D7-865E8023ABEC}"/>
                </a:ext>
              </a:extLst>
            </p:cNvPr>
            <p:cNvGrpSpPr/>
            <p:nvPr/>
          </p:nvGrpSpPr>
          <p:grpSpPr>
            <a:xfrm>
              <a:off x="649130" y="4437384"/>
              <a:ext cx="2333054" cy="1202968"/>
              <a:chOff x="579119" y="4762504"/>
              <a:chExt cx="2333054" cy="1202968"/>
            </a:xfrm>
          </p:grpSpPr>
          <p:sp>
            <p:nvSpPr>
              <p:cNvPr id="35" name="Retângulo: Cantos Arredondados 34">
                <a:extLst>
                  <a:ext uri="{FF2B5EF4-FFF2-40B4-BE49-F238E27FC236}">
                    <a16:creationId xmlns:a16="http://schemas.microsoft.com/office/drawing/2014/main" id="{66EA2510-4856-7570-6992-A17AEB9DE123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BF511873-541C-B698-8FA9-BB99B424294B}"/>
                  </a:ext>
                </a:extLst>
              </p:cNvPr>
              <p:cNvSpPr txBox="1"/>
              <p:nvPr/>
            </p:nvSpPr>
            <p:spPr>
              <a:xfrm>
                <a:off x="585534" y="4970735"/>
                <a:ext cx="2326639" cy="754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Desafio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Poucas possuem estratégia clara para escalar a adoção.</a:t>
                </a:r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957E90CC-F65D-C977-BC06-19DF7B4414E3}"/>
                </a:ext>
              </a:extLst>
            </p:cNvPr>
            <p:cNvGrpSpPr/>
            <p:nvPr/>
          </p:nvGrpSpPr>
          <p:grpSpPr>
            <a:xfrm>
              <a:off x="649131" y="1290320"/>
              <a:ext cx="2326640" cy="4428000"/>
              <a:chOff x="579120" y="1615440"/>
              <a:chExt cx="2326640" cy="4428000"/>
            </a:xfrm>
          </p:grpSpPr>
          <p:sp>
            <p:nvSpPr>
              <p:cNvPr id="2" name="Retângulo: Cantos Arredondados 1">
                <a:extLst>
                  <a:ext uri="{FF2B5EF4-FFF2-40B4-BE49-F238E27FC236}">
                    <a16:creationId xmlns:a16="http://schemas.microsoft.com/office/drawing/2014/main" id="{8E007D4A-0BB3-D063-EAB0-31164EEBC745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8" name="Elipse 7">
                <a:extLst>
                  <a:ext uri="{FF2B5EF4-FFF2-40B4-BE49-F238E27FC236}">
                    <a16:creationId xmlns:a16="http://schemas.microsoft.com/office/drawing/2014/main" id="{E4CAB956-3719-6849-B8A5-CD573A96CFB7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3" name="Gráfico 12" descr="Peças de xadrez estrutura de tópicos">
                <a:extLst>
                  <a:ext uri="{FF2B5EF4-FFF2-40B4-BE49-F238E27FC236}">
                    <a16:creationId xmlns:a16="http://schemas.microsoft.com/office/drawing/2014/main" id="{FE3405CE-9DF3-F1D6-866F-0BC17E3887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666E7924-B0F5-9FAC-AFD1-6C51C1EEFCFD}"/>
                </a:ext>
              </a:extLst>
            </p:cNvPr>
            <p:cNvSpPr txBox="1"/>
            <p:nvPr/>
          </p:nvSpPr>
          <p:spPr>
            <a:xfrm>
              <a:off x="765056" y="2810651"/>
              <a:ext cx="2094789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Adoção </a:t>
              </a:r>
              <a:r>
                <a:rPr lang="pt-BR" sz="1700" b="1" dirty="0" err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Coporativa</a:t>
              </a:r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de IA se torna prioridade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BAEDC7AE-FC55-E8AD-532C-CF7B1865F625}"/>
                </a:ext>
              </a:extLst>
            </p:cNvPr>
            <p:cNvSpPr txBox="1"/>
            <p:nvPr/>
          </p:nvSpPr>
          <p:spPr>
            <a:xfrm>
              <a:off x="649131" y="3519268"/>
              <a:ext cx="232663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Empresas estão acelerando iniciativas de IA corporativa</a:t>
              </a:r>
            </a:p>
          </p:txBody>
        </p:sp>
      </p:grpSp>
      <p:grpSp>
        <p:nvGrpSpPr>
          <p:cNvPr id="71" name="Agrupar 70">
            <a:extLst>
              <a:ext uri="{FF2B5EF4-FFF2-40B4-BE49-F238E27FC236}">
                <a16:creationId xmlns:a16="http://schemas.microsoft.com/office/drawing/2014/main" id="{22D7A4ED-FB46-FB3E-A073-FE06332E3F01}"/>
              </a:ext>
            </a:extLst>
          </p:cNvPr>
          <p:cNvGrpSpPr/>
          <p:nvPr/>
        </p:nvGrpSpPr>
        <p:grpSpPr>
          <a:xfrm>
            <a:off x="3612108" y="1290320"/>
            <a:ext cx="2333497" cy="4428000"/>
            <a:chOff x="3378428" y="1290320"/>
            <a:chExt cx="2333497" cy="4428000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A3CAD005-6BE8-58CB-0A77-20FF383F294F}"/>
                </a:ext>
              </a:extLst>
            </p:cNvPr>
            <p:cNvGrpSpPr/>
            <p:nvPr/>
          </p:nvGrpSpPr>
          <p:grpSpPr>
            <a:xfrm>
              <a:off x="3384843" y="4444241"/>
              <a:ext cx="2327082" cy="1202968"/>
              <a:chOff x="578676" y="4762504"/>
              <a:chExt cx="2327082" cy="1202968"/>
            </a:xfrm>
          </p:grpSpPr>
          <p:sp>
            <p:nvSpPr>
              <p:cNvPr id="39" name="Retângulo: Cantos Arredondados 38">
                <a:extLst>
                  <a:ext uri="{FF2B5EF4-FFF2-40B4-BE49-F238E27FC236}">
                    <a16:creationId xmlns:a16="http://schemas.microsoft.com/office/drawing/2014/main" id="{745BB2A5-D5B4-1A27-10F7-4032615AC94A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B81FF40D-6C75-6710-B6ED-9D6604ECBB5B}"/>
                  </a:ext>
                </a:extLst>
              </p:cNvPr>
              <p:cNvSpPr txBox="1"/>
              <p:nvPr/>
            </p:nvSpPr>
            <p:spPr>
              <a:xfrm>
                <a:off x="578676" y="4952446"/>
                <a:ext cx="2326639" cy="754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Desafio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O uso acontece de forma isolada e sem padronização.</a:t>
                </a:r>
              </a:p>
            </p:txBody>
          </p:sp>
        </p:grpSp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5A217938-7C07-4AA6-6B24-BDF1DF407DCA}"/>
                </a:ext>
              </a:extLst>
            </p:cNvPr>
            <p:cNvGrpSpPr/>
            <p:nvPr/>
          </p:nvGrpSpPr>
          <p:grpSpPr>
            <a:xfrm>
              <a:off x="3378428" y="1290320"/>
              <a:ext cx="2326640" cy="4428000"/>
              <a:chOff x="579120" y="1615440"/>
              <a:chExt cx="2326640" cy="4428000"/>
            </a:xfrm>
          </p:grpSpPr>
          <p:sp>
            <p:nvSpPr>
              <p:cNvPr id="16" name="Retângulo: Cantos Arredondados 15">
                <a:extLst>
                  <a:ext uri="{FF2B5EF4-FFF2-40B4-BE49-F238E27FC236}">
                    <a16:creationId xmlns:a16="http://schemas.microsoft.com/office/drawing/2014/main" id="{6024E0EA-5F2F-9428-D83A-35F576D1F689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7" name="Elipse 16">
                <a:extLst>
                  <a:ext uri="{FF2B5EF4-FFF2-40B4-BE49-F238E27FC236}">
                    <a16:creationId xmlns:a16="http://schemas.microsoft.com/office/drawing/2014/main" id="{F644CF3B-B5FF-787D-5339-B80C0906258B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8" name="Gráfico 17" descr="Balão de chat estrutura de tópicos">
                <a:extLst>
                  <a:ext uri="{FF2B5EF4-FFF2-40B4-BE49-F238E27FC236}">
                    <a16:creationId xmlns:a16="http://schemas.microsoft.com/office/drawing/2014/main" id="{4AFB72BC-5FFB-48B3-0DBB-C211AC8500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9DD98978-DB0A-AC54-DE01-C827A67DB121}"/>
                </a:ext>
              </a:extLst>
            </p:cNvPr>
            <p:cNvSpPr txBox="1"/>
            <p:nvPr/>
          </p:nvSpPr>
          <p:spPr>
            <a:xfrm>
              <a:off x="3480633" y="2810651"/>
              <a:ext cx="2094789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Ferramentas de Prompts torna-se disponíveis</a:t>
              </a: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33E4BB38-74C0-14B0-16A5-689DA47FA814}"/>
                </a:ext>
              </a:extLst>
            </p:cNvPr>
            <p:cNvSpPr txBox="1"/>
            <p:nvPr/>
          </p:nvSpPr>
          <p:spPr>
            <a:xfrm>
              <a:off x="3384843" y="3545049"/>
              <a:ext cx="2326639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Ferramentas de IA estão acessíveis para as áreas de negócio.</a:t>
              </a:r>
            </a:p>
          </p:txBody>
        </p:sp>
      </p:grpSp>
      <p:grpSp>
        <p:nvGrpSpPr>
          <p:cNvPr id="72" name="Agrupar 71">
            <a:extLst>
              <a:ext uri="{FF2B5EF4-FFF2-40B4-BE49-F238E27FC236}">
                <a16:creationId xmlns:a16="http://schemas.microsoft.com/office/drawing/2014/main" id="{2C834BF1-6C41-8CB7-D7CC-24947EF4C75A}"/>
              </a:ext>
            </a:extLst>
          </p:cNvPr>
          <p:cNvGrpSpPr/>
          <p:nvPr/>
        </p:nvGrpSpPr>
        <p:grpSpPr>
          <a:xfrm>
            <a:off x="6329680" y="1290320"/>
            <a:ext cx="2341402" cy="4428000"/>
            <a:chOff x="6096000" y="1290320"/>
            <a:chExt cx="2341402" cy="4428000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B0F58D41-3F99-99E4-FB07-BE7626441A5A}"/>
                </a:ext>
              </a:extLst>
            </p:cNvPr>
            <p:cNvGrpSpPr/>
            <p:nvPr/>
          </p:nvGrpSpPr>
          <p:grpSpPr>
            <a:xfrm>
              <a:off x="6096000" y="4432808"/>
              <a:ext cx="2338586" cy="1202968"/>
              <a:chOff x="567172" y="4762504"/>
              <a:chExt cx="2338586" cy="1202968"/>
            </a:xfrm>
          </p:grpSpPr>
          <p:sp>
            <p:nvSpPr>
              <p:cNvPr id="42" name="Retângulo: Cantos Arredondados 41">
                <a:extLst>
                  <a:ext uri="{FF2B5EF4-FFF2-40B4-BE49-F238E27FC236}">
                    <a16:creationId xmlns:a16="http://schemas.microsoft.com/office/drawing/2014/main" id="{1523B418-192F-A774-B2F4-1EDDA00E2AE0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3" name="CaixaDeTexto 42">
                <a:extLst>
                  <a:ext uri="{FF2B5EF4-FFF2-40B4-BE49-F238E27FC236}">
                    <a16:creationId xmlns:a16="http://schemas.microsoft.com/office/drawing/2014/main" id="{9CAAF6F5-593F-B106-52BB-4873B1C6A8CF}"/>
                  </a:ext>
                </a:extLst>
              </p:cNvPr>
              <p:cNvSpPr txBox="1"/>
              <p:nvPr/>
            </p:nvSpPr>
            <p:spPr>
              <a:xfrm>
                <a:off x="567172" y="4848463"/>
                <a:ext cx="2326639" cy="9694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Desafio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Falta repertório, visão de aplicação e conhecimento prático.</a:t>
                </a:r>
              </a:p>
            </p:txBody>
          </p:sp>
        </p:grpSp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F270B026-C662-A33C-EAC6-2FFF2F0665F4}"/>
                </a:ext>
              </a:extLst>
            </p:cNvPr>
            <p:cNvGrpSpPr/>
            <p:nvPr/>
          </p:nvGrpSpPr>
          <p:grpSpPr>
            <a:xfrm>
              <a:off x="6107725" y="1290320"/>
              <a:ext cx="2326640" cy="4428000"/>
              <a:chOff x="579120" y="1615440"/>
              <a:chExt cx="2326640" cy="4428000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556CA6E7-63C1-D0E3-0DA4-CB42C797675E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1" name="Elipse 20">
                <a:extLst>
                  <a:ext uri="{FF2B5EF4-FFF2-40B4-BE49-F238E27FC236}">
                    <a16:creationId xmlns:a16="http://schemas.microsoft.com/office/drawing/2014/main" id="{0FCE0A68-CDC3-4395-B4C0-0C4BBB15759D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2" name="Gráfico 21" descr="Cérebro na cabeça estrutura de tópicos">
                <a:extLst>
                  <a:ext uri="{FF2B5EF4-FFF2-40B4-BE49-F238E27FC236}">
                    <a16:creationId xmlns:a16="http://schemas.microsoft.com/office/drawing/2014/main" id="{A2768477-8E92-CD02-0ED7-AB9C974EBA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1810BE0F-DAD6-D81F-0BEB-207365765027}"/>
                </a:ext>
              </a:extLst>
            </p:cNvPr>
            <p:cNvSpPr txBox="1"/>
            <p:nvPr/>
          </p:nvSpPr>
          <p:spPr>
            <a:xfrm>
              <a:off x="6209930" y="2810651"/>
              <a:ext cx="209478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Maturidade da equipe em IA é baixa</a:t>
              </a: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BEC99C1C-C6B4-60C2-F2B7-47E36AC38BD1}"/>
                </a:ext>
              </a:extLst>
            </p:cNvPr>
            <p:cNvSpPr txBox="1"/>
            <p:nvPr/>
          </p:nvSpPr>
          <p:spPr>
            <a:xfrm>
              <a:off x="6110763" y="3519268"/>
              <a:ext cx="2326639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Grande parte das pessoas ainda não sabe identificar oportunidades.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4468B46F-EE6F-9DC3-FE04-E4228CD90FA7}"/>
              </a:ext>
            </a:extLst>
          </p:cNvPr>
          <p:cNvGrpSpPr/>
          <p:nvPr/>
        </p:nvGrpSpPr>
        <p:grpSpPr>
          <a:xfrm>
            <a:off x="9070179" y="1290320"/>
            <a:ext cx="2347639" cy="4428000"/>
            <a:chOff x="8836499" y="1290320"/>
            <a:chExt cx="2347639" cy="4428000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75292546-5D87-E06C-20A5-9BB70F8E33C6}"/>
                </a:ext>
              </a:extLst>
            </p:cNvPr>
            <p:cNvGrpSpPr/>
            <p:nvPr/>
          </p:nvGrpSpPr>
          <p:grpSpPr>
            <a:xfrm>
              <a:off x="8837022" y="1290320"/>
              <a:ext cx="2326640" cy="4428000"/>
              <a:chOff x="579120" y="1615440"/>
              <a:chExt cx="2326640" cy="4428000"/>
            </a:xfrm>
          </p:grpSpPr>
          <p:sp>
            <p:nvSpPr>
              <p:cNvPr id="24" name="Retângulo: Cantos Arredondados 23">
                <a:extLst>
                  <a:ext uri="{FF2B5EF4-FFF2-40B4-BE49-F238E27FC236}">
                    <a16:creationId xmlns:a16="http://schemas.microsoft.com/office/drawing/2014/main" id="{391325F6-81C5-7289-94D4-1B4CE362E74F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5" name="Elipse 24">
                <a:extLst>
                  <a:ext uri="{FF2B5EF4-FFF2-40B4-BE49-F238E27FC236}">
                    <a16:creationId xmlns:a16="http://schemas.microsoft.com/office/drawing/2014/main" id="{849F9CFA-F54E-BE62-EAD0-B8C4E36DC0B7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6" name="Gráfico 25" descr="Foguete estrutura de tópicos">
                <a:extLst>
                  <a:ext uri="{FF2B5EF4-FFF2-40B4-BE49-F238E27FC236}">
                    <a16:creationId xmlns:a16="http://schemas.microsoft.com/office/drawing/2014/main" id="{57D659F4-552E-4101-2026-D72408483B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A27A6FF6-2BCC-2743-AB76-B600F271C68E}"/>
                </a:ext>
              </a:extLst>
            </p:cNvPr>
            <p:cNvSpPr txBox="1"/>
            <p:nvPr/>
          </p:nvSpPr>
          <p:spPr>
            <a:xfrm>
              <a:off x="8939227" y="2810651"/>
              <a:ext cx="209478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Potencial de ganho exponencial</a:t>
              </a: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D7F6D7B2-A48B-7C54-C1AF-45D582C05FED}"/>
                </a:ext>
              </a:extLst>
            </p:cNvPr>
            <p:cNvSpPr txBox="1"/>
            <p:nvPr/>
          </p:nvSpPr>
          <p:spPr>
            <a:xfrm>
              <a:off x="8836499" y="3519268"/>
              <a:ext cx="232663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Centenas de tarefas podem ser otimizadas com IA.</a:t>
              </a:r>
            </a:p>
          </p:txBody>
        </p:sp>
        <p:grpSp>
          <p:nvGrpSpPr>
            <p:cNvPr id="44" name="Agrupar 43">
              <a:extLst>
                <a:ext uri="{FF2B5EF4-FFF2-40B4-BE49-F238E27FC236}">
                  <a16:creationId xmlns:a16="http://schemas.microsoft.com/office/drawing/2014/main" id="{55B0D419-9B40-E4F8-14ED-8DC81660AFDE}"/>
                </a:ext>
              </a:extLst>
            </p:cNvPr>
            <p:cNvGrpSpPr/>
            <p:nvPr/>
          </p:nvGrpSpPr>
          <p:grpSpPr>
            <a:xfrm>
              <a:off x="8845552" y="4432808"/>
              <a:ext cx="2338586" cy="1202968"/>
              <a:chOff x="567172" y="4762504"/>
              <a:chExt cx="2338586" cy="1202968"/>
            </a:xfrm>
          </p:grpSpPr>
          <p:sp>
            <p:nvSpPr>
              <p:cNvPr id="45" name="Retângulo: Cantos Arredondados 44">
                <a:extLst>
                  <a:ext uri="{FF2B5EF4-FFF2-40B4-BE49-F238E27FC236}">
                    <a16:creationId xmlns:a16="http://schemas.microsoft.com/office/drawing/2014/main" id="{7E20C171-94B1-6F47-1774-E6CD6EBC31AB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6" name="CaixaDeTexto 45">
                <a:extLst>
                  <a:ext uri="{FF2B5EF4-FFF2-40B4-BE49-F238E27FC236}">
                    <a16:creationId xmlns:a16="http://schemas.microsoft.com/office/drawing/2014/main" id="{93082EE7-0658-0FA3-569C-598DE7760350}"/>
                  </a:ext>
                </a:extLst>
              </p:cNvPr>
              <p:cNvSpPr txBox="1"/>
              <p:nvPr/>
            </p:nvSpPr>
            <p:spPr>
              <a:xfrm>
                <a:off x="567172" y="4848463"/>
                <a:ext cx="2326639" cy="9694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Resultado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Oportunidades de aumento de eficiência são exponenciais.</a:t>
                </a:r>
              </a:p>
            </p:txBody>
          </p:sp>
        </p:grp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B004680D-8FB7-4878-1DA0-03B227C4EB87}"/>
              </a:ext>
            </a:extLst>
          </p:cNvPr>
          <p:cNvGrpSpPr/>
          <p:nvPr/>
        </p:nvGrpSpPr>
        <p:grpSpPr>
          <a:xfrm>
            <a:off x="5301708" y="1994320"/>
            <a:ext cx="1649297" cy="180000"/>
            <a:chOff x="2560686" y="2319440"/>
            <a:chExt cx="1649297" cy="180000"/>
          </a:xfrm>
        </p:grpSpPr>
        <p:cxnSp>
          <p:nvCxnSpPr>
            <p:cNvPr id="52" name="Conector reto 51">
              <a:extLst>
                <a:ext uri="{FF2B5EF4-FFF2-40B4-BE49-F238E27FC236}">
                  <a16:creationId xmlns:a16="http://schemas.microsoft.com/office/drawing/2014/main" id="{6975DCC5-37D5-6A13-11EE-46D57BD1E366}"/>
                </a:ext>
              </a:extLst>
            </p:cNvPr>
            <p:cNvCxnSpPr>
              <a:cxnSpLocks/>
              <a:stCxn id="17" idx="6"/>
              <a:endCxn id="21" idx="2"/>
            </p:cNvCxnSpPr>
            <p:nvPr/>
          </p:nvCxnSpPr>
          <p:spPr>
            <a:xfrm>
              <a:off x="2560686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Elipse 52">
              <a:extLst>
                <a:ext uri="{FF2B5EF4-FFF2-40B4-BE49-F238E27FC236}">
                  <a16:creationId xmlns:a16="http://schemas.microsoft.com/office/drawing/2014/main" id="{CCCD69D5-26FF-72AB-F377-12206F5530DC}"/>
                </a:ext>
              </a:extLst>
            </p:cNvPr>
            <p:cNvSpPr/>
            <p:nvPr/>
          </p:nvSpPr>
          <p:spPr>
            <a:xfrm>
              <a:off x="3290255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70624AAA-5866-F0BC-1F34-029BF3C6BDAE}"/>
              </a:ext>
            </a:extLst>
          </p:cNvPr>
          <p:cNvGrpSpPr/>
          <p:nvPr/>
        </p:nvGrpSpPr>
        <p:grpSpPr>
          <a:xfrm>
            <a:off x="8031005" y="1994320"/>
            <a:ext cx="1649297" cy="180000"/>
            <a:chOff x="2547227" y="2319440"/>
            <a:chExt cx="1649297" cy="180000"/>
          </a:xfrm>
        </p:grpSpPr>
        <p:cxnSp>
          <p:nvCxnSpPr>
            <p:cNvPr id="59" name="Conector reto 58">
              <a:extLst>
                <a:ext uri="{FF2B5EF4-FFF2-40B4-BE49-F238E27FC236}">
                  <a16:creationId xmlns:a16="http://schemas.microsoft.com/office/drawing/2014/main" id="{D6AC24B1-7C99-04A5-EBAB-0052E0BB50DA}"/>
                </a:ext>
              </a:extLst>
            </p:cNvPr>
            <p:cNvCxnSpPr>
              <a:cxnSpLocks/>
              <a:stCxn id="21" idx="6"/>
              <a:endCxn id="25" idx="2"/>
            </p:cNvCxnSpPr>
            <p:nvPr/>
          </p:nvCxnSpPr>
          <p:spPr>
            <a:xfrm>
              <a:off x="2547227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Elipse 59">
              <a:extLst>
                <a:ext uri="{FF2B5EF4-FFF2-40B4-BE49-F238E27FC236}">
                  <a16:creationId xmlns:a16="http://schemas.microsoft.com/office/drawing/2014/main" id="{4B8BB444-0EE3-5E1B-9BEF-381B0B117133}"/>
                </a:ext>
              </a:extLst>
            </p:cNvPr>
            <p:cNvSpPr/>
            <p:nvPr/>
          </p:nvSpPr>
          <p:spPr>
            <a:xfrm>
              <a:off x="3314394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0801F9E9-9646-9A12-27E8-5A766B950E44}"/>
              </a:ext>
            </a:extLst>
          </p:cNvPr>
          <p:cNvGrpSpPr/>
          <p:nvPr/>
        </p:nvGrpSpPr>
        <p:grpSpPr>
          <a:xfrm>
            <a:off x="2572411" y="1994320"/>
            <a:ext cx="1649297" cy="180000"/>
            <a:chOff x="2572411" y="2319440"/>
            <a:chExt cx="1649297" cy="180000"/>
          </a:xfrm>
        </p:grpSpPr>
        <p:cxnSp>
          <p:nvCxnSpPr>
            <p:cNvPr id="48" name="Conector reto 47">
              <a:extLst>
                <a:ext uri="{FF2B5EF4-FFF2-40B4-BE49-F238E27FC236}">
                  <a16:creationId xmlns:a16="http://schemas.microsoft.com/office/drawing/2014/main" id="{6AB4150B-93C7-9660-1346-D3B7F818C5B5}"/>
                </a:ext>
              </a:extLst>
            </p:cNvPr>
            <p:cNvCxnSpPr>
              <a:stCxn id="8" idx="6"/>
              <a:endCxn id="17" idx="2"/>
            </p:cNvCxnSpPr>
            <p:nvPr/>
          </p:nvCxnSpPr>
          <p:spPr>
            <a:xfrm>
              <a:off x="2572411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Elipse 48">
              <a:extLst>
                <a:ext uri="{FF2B5EF4-FFF2-40B4-BE49-F238E27FC236}">
                  <a16:creationId xmlns:a16="http://schemas.microsoft.com/office/drawing/2014/main" id="{C872F7A3-3536-4191-BEC8-601D03240C85}"/>
                </a:ext>
              </a:extLst>
            </p:cNvPr>
            <p:cNvSpPr/>
            <p:nvPr/>
          </p:nvSpPr>
          <p:spPr>
            <a:xfrm>
              <a:off x="3340606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3F0D5AB4-DA9A-E81F-9B30-378C69F60BC7}"/>
              </a:ext>
            </a:extLst>
          </p:cNvPr>
          <p:cNvGrpSpPr/>
          <p:nvPr/>
        </p:nvGrpSpPr>
        <p:grpSpPr>
          <a:xfrm>
            <a:off x="1579757" y="5855440"/>
            <a:ext cx="9083040" cy="599190"/>
            <a:chOff x="934720" y="5872480"/>
            <a:chExt cx="9083040" cy="599190"/>
          </a:xfrm>
        </p:grpSpPr>
        <p:sp>
          <p:nvSpPr>
            <p:cNvPr id="65" name="Retângulo: Cantos Arredondados 64">
              <a:extLst>
                <a:ext uri="{FF2B5EF4-FFF2-40B4-BE49-F238E27FC236}">
                  <a16:creationId xmlns:a16="http://schemas.microsoft.com/office/drawing/2014/main" id="{C08FCFDF-4D2B-8789-3334-F4D2368917F1}"/>
                </a:ext>
              </a:extLst>
            </p:cNvPr>
            <p:cNvSpPr/>
            <p:nvPr/>
          </p:nvSpPr>
          <p:spPr>
            <a:xfrm>
              <a:off x="934720" y="5872480"/>
              <a:ext cx="9083040" cy="599190"/>
            </a:xfrm>
            <a:prstGeom prst="roundRect">
              <a:avLst/>
            </a:prstGeom>
            <a:solidFill>
              <a:srgbClr val="FBE3D6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7" name="Gráfico 66" descr="Na mosca estrutura de tópicos">
              <a:extLst>
                <a:ext uri="{FF2B5EF4-FFF2-40B4-BE49-F238E27FC236}">
                  <a16:creationId xmlns:a16="http://schemas.microsoft.com/office/drawing/2014/main" id="{09BBAE93-DD54-A990-3EBC-2D6F2CA1EBF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542449" y="5913119"/>
              <a:ext cx="540000" cy="540000"/>
            </a:xfrm>
            <a:prstGeom prst="rect">
              <a:avLst/>
            </a:prstGeom>
          </p:spPr>
        </p:pic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048BC02B-07C8-A874-8B2A-51131D69E37F}"/>
                </a:ext>
              </a:extLst>
            </p:cNvPr>
            <p:cNvSpPr txBox="1"/>
            <p:nvPr/>
          </p:nvSpPr>
          <p:spPr>
            <a:xfrm>
              <a:off x="1885561" y="6016022"/>
              <a:ext cx="7924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desafio atual não é mais acessar a IA, </a:t>
              </a:r>
              <a:r>
                <a:rPr lang="pt-BR" b="1" dirty="0">
                  <a:solidFill>
                    <a:srgbClr val="F9620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é saber aplica-la de forma estratégica</a:t>
              </a:r>
              <a:r>
                <a:rPr lang="pt-BR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7884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C4DCD-B856-98A7-79BB-ACB4DA86F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8F88B6E-FB87-BE72-335B-EDB7E709C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257" y="273649"/>
            <a:ext cx="10515600" cy="646331"/>
          </a:xfrm>
        </p:spPr>
        <p:txBody>
          <a:bodyPr/>
          <a:lstStyle/>
          <a:p>
            <a:r>
              <a:rPr lang="pt-BR" sz="4000" b="1" dirty="0"/>
              <a:t>Qual o Cenário que vivemos hoje?</a:t>
            </a:r>
          </a:p>
        </p:txBody>
      </p:sp>
      <p:grpSp>
        <p:nvGrpSpPr>
          <p:cNvPr id="70" name="Agrupar 69">
            <a:extLst>
              <a:ext uri="{FF2B5EF4-FFF2-40B4-BE49-F238E27FC236}">
                <a16:creationId xmlns:a16="http://schemas.microsoft.com/office/drawing/2014/main" id="{B764AE09-1CD4-8A32-A73A-474E2791427C}"/>
              </a:ext>
            </a:extLst>
          </p:cNvPr>
          <p:cNvGrpSpPr/>
          <p:nvPr/>
        </p:nvGrpSpPr>
        <p:grpSpPr>
          <a:xfrm>
            <a:off x="882810" y="1290320"/>
            <a:ext cx="2339913" cy="4428000"/>
            <a:chOff x="649130" y="1290320"/>
            <a:chExt cx="2339913" cy="4428000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9AFBE239-1B23-AADB-4481-0D31DD59600D}"/>
                </a:ext>
              </a:extLst>
            </p:cNvPr>
            <p:cNvGrpSpPr/>
            <p:nvPr/>
          </p:nvGrpSpPr>
          <p:grpSpPr>
            <a:xfrm>
              <a:off x="649130" y="4437384"/>
              <a:ext cx="2339913" cy="1202968"/>
              <a:chOff x="579119" y="4762504"/>
              <a:chExt cx="2339913" cy="1202968"/>
            </a:xfrm>
          </p:grpSpPr>
          <p:sp>
            <p:nvSpPr>
              <p:cNvPr id="35" name="Retângulo: Cantos Arredondados 34">
                <a:extLst>
                  <a:ext uri="{FF2B5EF4-FFF2-40B4-BE49-F238E27FC236}">
                    <a16:creationId xmlns:a16="http://schemas.microsoft.com/office/drawing/2014/main" id="{32B6A01F-ADA4-F280-2099-53E4D91358C8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1631A841-5EAD-B927-F99F-1FB8C8DDEF25}"/>
                  </a:ext>
                </a:extLst>
              </p:cNvPr>
              <p:cNvSpPr txBox="1"/>
              <p:nvPr/>
            </p:nvSpPr>
            <p:spPr>
              <a:xfrm>
                <a:off x="592393" y="4865430"/>
                <a:ext cx="2326639" cy="9694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Consequência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Casos de uso de IA sem resultado começam a proliferar.</a:t>
                </a:r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87BA919E-E562-ECE2-55F4-13106C3A1714}"/>
                </a:ext>
              </a:extLst>
            </p:cNvPr>
            <p:cNvGrpSpPr/>
            <p:nvPr/>
          </p:nvGrpSpPr>
          <p:grpSpPr>
            <a:xfrm>
              <a:off x="649131" y="1290320"/>
              <a:ext cx="2326640" cy="4428000"/>
              <a:chOff x="579120" y="1615440"/>
              <a:chExt cx="2326640" cy="4428000"/>
            </a:xfrm>
          </p:grpSpPr>
          <p:sp>
            <p:nvSpPr>
              <p:cNvPr id="2" name="Retângulo: Cantos Arredondados 1">
                <a:extLst>
                  <a:ext uri="{FF2B5EF4-FFF2-40B4-BE49-F238E27FC236}">
                    <a16:creationId xmlns:a16="http://schemas.microsoft.com/office/drawing/2014/main" id="{4BF0AE95-08FC-AC41-85BA-C5BD5B17B4A0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8" name="Elipse 7">
                <a:extLst>
                  <a:ext uri="{FF2B5EF4-FFF2-40B4-BE49-F238E27FC236}">
                    <a16:creationId xmlns:a16="http://schemas.microsoft.com/office/drawing/2014/main" id="{5A21221B-48C4-8A20-7B59-A73E092A6FF7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9620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3" name="Gráfico 12" descr="Gestão estrutura de tópicos">
                <a:extLst>
                  <a:ext uri="{FF2B5EF4-FFF2-40B4-BE49-F238E27FC236}">
                    <a16:creationId xmlns:a16="http://schemas.microsoft.com/office/drawing/2014/main" id="{8081C4A1-27FD-2C0F-2F02-E7ECEA97D4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A0518309-56B0-FE29-956A-596BED641F7E}"/>
                </a:ext>
              </a:extLst>
            </p:cNvPr>
            <p:cNvSpPr txBox="1"/>
            <p:nvPr/>
          </p:nvSpPr>
          <p:spPr>
            <a:xfrm>
              <a:off x="655546" y="2810651"/>
              <a:ext cx="23202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Pressão da alta direção pela adoção de IA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58F84C2B-FC9C-4B40-253B-57227AAAB382}"/>
                </a:ext>
              </a:extLst>
            </p:cNvPr>
            <p:cNvSpPr txBox="1"/>
            <p:nvPr/>
          </p:nvSpPr>
          <p:spPr>
            <a:xfrm>
              <a:off x="649131" y="3519268"/>
              <a:ext cx="232663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Alta liderança impulsiona iniciativas de IA.</a:t>
              </a:r>
            </a:p>
          </p:txBody>
        </p:sp>
      </p:grpSp>
      <p:grpSp>
        <p:nvGrpSpPr>
          <p:cNvPr id="71" name="Agrupar 70">
            <a:extLst>
              <a:ext uri="{FF2B5EF4-FFF2-40B4-BE49-F238E27FC236}">
                <a16:creationId xmlns:a16="http://schemas.microsoft.com/office/drawing/2014/main" id="{8BDD58B4-DDA4-6CAE-A5AD-CB84DE805518}"/>
              </a:ext>
            </a:extLst>
          </p:cNvPr>
          <p:cNvGrpSpPr/>
          <p:nvPr/>
        </p:nvGrpSpPr>
        <p:grpSpPr>
          <a:xfrm>
            <a:off x="3612108" y="1290320"/>
            <a:ext cx="2339837" cy="4428000"/>
            <a:chOff x="3378428" y="1290320"/>
            <a:chExt cx="2339837" cy="4428000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43842B25-DCE7-6402-2F88-DF1DC98C14B2}"/>
                </a:ext>
              </a:extLst>
            </p:cNvPr>
            <p:cNvGrpSpPr/>
            <p:nvPr/>
          </p:nvGrpSpPr>
          <p:grpSpPr>
            <a:xfrm>
              <a:off x="3385286" y="4444241"/>
              <a:ext cx="2332979" cy="1202968"/>
              <a:chOff x="579119" y="4762504"/>
              <a:chExt cx="2332979" cy="1202968"/>
            </a:xfrm>
          </p:grpSpPr>
          <p:sp>
            <p:nvSpPr>
              <p:cNvPr id="39" name="Retângulo: Cantos Arredondados 38">
                <a:extLst>
                  <a:ext uri="{FF2B5EF4-FFF2-40B4-BE49-F238E27FC236}">
                    <a16:creationId xmlns:a16="http://schemas.microsoft.com/office/drawing/2014/main" id="{450FA5BF-2B52-5D90-039E-40A7B7F0D5B3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27F1BC79-0BA5-7C92-F0E3-71EAE15B8FFE}"/>
                  </a:ext>
                </a:extLst>
              </p:cNvPr>
              <p:cNvSpPr txBox="1"/>
              <p:nvPr/>
            </p:nvSpPr>
            <p:spPr>
              <a:xfrm>
                <a:off x="585459" y="4867807"/>
                <a:ext cx="2326639" cy="9694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Risco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Risco de Shadow IA é eminente e TI discute como  conduzir este contexto.</a:t>
                </a:r>
              </a:p>
            </p:txBody>
          </p:sp>
        </p:grpSp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BC18883F-91BC-3B2E-02BE-F9B2E0266133}"/>
                </a:ext>
              </a:extLst>
            </p:cNvPr>
            <p:cNvGrpSpPr/>
            <p:nvPr/>
          </p:nvGrpSpPr>
          <p:grpSpPr>
            <a:xfrm>
              <a:off x="3378428" y="1290320"/>
              <a:ext cx="2326640" cy="4428000"/>
              <a:chOff x="579120" y="1615440"/>
              <a:chExt cx="2326640" cy="4428000"/>
            </a:xfrm>
          </p:grpSpPr>
          <p:sp>
            <p:nvSpPr>
              <p:cNvPr id="16" name="Retângulo: Cantos Arredondados 15">
                <a:extLst>
                  <a:ext uri="{FF2B5EF4-FFF2-40B4-BE49-F238E27FC236}">
                    <a16:creationId xmlns:a16="http://schemas.microsoft.com/office/drawing/2014/main" id="{30B1EB08-80CA-F26E-F02C-982250CCD922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7" name="Elipse 16">
                <a:extLst>
                  <a:ext uri="{FF2B5EF4-FFF2-40B4-BE49-F238E27FC236}">
                    <a16:creationId xmlns:a16="http://schemas.microsoft.com/office/drawing/2014/main" id="{3FE773DD-5AB7-A5E1-40D2-7B54DD479508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9620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8" name="Gráfico 17" descr="Debate de grupo estrutura de tópicos">
                <a:extLst>
                  <a:ext uri="{FF2B5EF4-FFF2-40B4-BE49-F238E27FC236}">
                    <a16:creationId xmlns:a16="http://schemas.microsoft.com/office/drawing/2014/main" id="{27B404D1-2F7A-BCCE-8313-B0E478329C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A8018309-105C-00DE-FA28-B10F3DDD6566}"/>
                </a:ext>
              </a:extLst>
            </p:cNvPr>
            <p:cNvSpPr txBox="1"/>
            <p:nvPr/>
          </p:nvSpPr>
          <p:spPr>
            <a:xfrm>
              <a:off x="3391625" y="2810651"/>
              <a:ext cx="232664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Áreas de negócio criam soluções próprias</a:t>
              </a: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32D2F9D2-73AC-222F-5C28-AC2B91283137}"/>
                </a:ext>
              </a:extLst>
            </p:cNvPr>
            <p:cNvSpPr txBox="1"/>
            <p:nvPr/>
          </p:nvSpPr>
          <p:spPr>
            <a:xfrm>
              <a:off x="3385027" y="3519268"/>
              <a:ext cx="2326639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Áreas de negócio começam a desenvolver seus próprios sistemas e soluções de IA.</a:t>
              </a:r>
            </a:p>
          </p:txBody>
        </p:sp>
      </p:grpSp>
      <p:grpSp>
        <p:nvGrpSpPr>
          <p:cNvPr id="72" name="Agrupar 71">
            <a:extLst>
              <a:ext uri="{FF2B5EF4-FFF2-40B4-BE49-F238E27FC236}">
                <a16:creationId xmlns:a16="http://schemas.microsoft.com/office/drawing/2014/main" id="{2FDDBE6B-C587-3B4C-5941-C97DBB3E0D3A}"/>
              </a:ext>
            </a:extLst>
          </p:cNvPr>
          <p:cNvGrpSpPr/>
          <p:nvPr/>
        </p:nvGrpSpPr>
        <p:grpSpPr>
          <a:xfrm>
            <a:off x="6273323" y="1290320"/>
            <a:ext cx="2442004" cy="4428000"/>
            <a:chOff x="6039643" y="1290320"/>
            <a:chExt cx="2442004" cy="4428000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38B72002-D181-CFFD-6C72-F5573C68DCBB}"/>
                </a:ext>
              </a:extLst>
            </p:cNvPr>
            <p:cNvGrpSpPr/>
            <p:nvPr/>
          </p:nvGrpSpPr>
          <p:grpSpPr>
            <a:xfrm>
              <a:off x="6096000" y="4432808"/>
              <a:ext cx="2338586" cy="1202968"/>
              <a:chOff x="567172" y="4762504"/>
              <a:chExt cx="2338586" cy="1202968"/>
            </a:xfrm>
          </p:grpSpPr>
          <p:sp>
            <p:nvSpPr>
              <p:cNvPr id="42" name="Retângulo: Cantos Arredondados 41">
                <a:extLst>
                  <a:ext uri="{FF2B5EF4-FFF2-40B4-BE49-F238E27FC236}">
                    <a16:creationId xmlns:a16="http://schemas.microsoft.com/office/drawing/2014/main" id="{CCD45C73-1461-CCEE-93B0-EE8AC9BDBAE4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3" name="CaixaDeTexto 42">
                <a:extLst>
                  <a:ext uri="{FF2B5EF4-FFF2-40B4-BE49-F238E27FC236}">
                    <a16:creationId xmlns:a16="http://schemas.microsoft.com/office/drawing/2014/main" id="{45AF7601-56F4-08A2-6819-A2C7466E1CC6}"/>
                  </a:ext>
                </a:extLst>
              </p:cNvPr>
              <p:cNvSpPr txBox="1"/>
              <p:nvPr/>
            </p:nvSpPr>
            <p:spPr>
              <a:xfrm>
                <a:off x="567172" y="4848463"/>
                <a:ext cx="2326639" cy="9848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6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Risco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Grande vulnerabilidade das ferramentas e soluções desenvolvidas por IA.</a:t>
                </a:r>
              </a:p>
            </p:txBody>
          </p:sp>
        </p:grpSp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6E5B1F56-A45A-2C7B-3957-32177AC7C0EC}"/>
                </a:ext>
              </a:extLst>
            </p:cNvPr>
            <p:cNvGrpSpPr/>
            <p:nvPr/>
          </p:nvGrpSpPr>
          <p:grpSpPr>
            <a:xfrm>
              <a:off x="6107725" y="1290320"/>
              <a:ext cx="2326640" cy="4428000"/>
              <a:chOff x="579120" y="1615440"/>
              <a:chExt cx="2326640" cy="4428000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BA6538FA-2E73-157F-D1DF-F80BBD4033CA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1" name="Elipse 20">
                <a:extLst>
                  <a:ext uri="{FF2B5EF4-FFF2-40B4-BE49-F238E27FC236}">
                    <a16:creationId xmlns:a16="http://schemas.microsoft.com/office/drawing/2014/main" id="{9C29B4D8-9A1D-9916-FE55-A788D340AABD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9620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2" name="Gráfico 21" descr="Escudo com marca de verificação estrutura de tópicos">
                <a:extLst>
                  <a:ext uri="{FF2B5EF4-FFF2-40B4-BE49-F238E27FC236}">
                    <a16:creationId xmlns:a16="http://schemas.microsoft.com/office/drawing/2014/main" id="{D3FA59D9-1819-9BAA-2EC6-E052852019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44D46B7B-9492-0392-956E-97CA315ED0B3}"/>
                </a:ext>
              </a:extLst>
            </p:cNvPr>
            <p:cNvSpPr txBox="1"/>
            <p:nvPr/>
          </p:nvSpPr>
          <p:spPr>
            <a:xfrm>
              <a:off x="6209930" y="2810651"/>
              <a:ext cx="2094789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Aumento </a:t>
              </a:r>
              <a:r>
                <a:rPr lang="pt-BR" sz="1700" b="1" dirty="0" err="1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expencial</a:t>
              </a:r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no risco de segurança</a:t>
              </a: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B1E30863-D38A-C780-07C8-0ED3AE78BFE3}"/>
                </a:ext>
              </a:extLst>
            </p:cNvPr>
            <p:cNvSpPr txBox="1"/>
            <p:nvPr/>
          </p:nvSpPr>
          <p:spPr>
            <a:xfrm>
              <a:off x="6039643" y="3519268"/>
              <a:ext cx="2442004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Ferramentas de IA e soluções se espalham rapidamente pela organização.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DB0AF400-7555-DD60-F614-E73E855F3841}"/>
              </a:ext>
            </a:extLst>
          </p:cNvPr>
          <p:cNvGrpSpPr/>
          <p:nvPr/>
        </p:nvGrpSpPr>
        <p:grpSpPr>
          <a:xfrm>
            <a:off x="9062036" y="1290320"/>
            <a:ext cx="2355782" cy="4428000"/>
            <a:chOff x="8828356" y="1290320"/>
            <a:chExt cx="2355782" cy="4428000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BF4D0F5D-B6DB-13EB-E94E-97D5992484E5}"/>
                </a:ext>
              </a:extLst>
            </p:cNvPr>
            <p:cNvGrpSpPr/>
            <p:nvPr/>
          </p:nvGrpSpPr>
          <p:grpSpPr>
            <a:xfrm>
              <a:off x="8837022" y="1290320"/>
              <a:ext cx="2326640" cy="4428000"/>
              <a:chOff x="579120" y="1615440"/>
              <a:chExt cx="2326640" cy="4428000"/>
            </a:xfrm>
          </p:grpSpPr>
          <p:sp>
            <p:nvSpPr>
              <p:cNvPr id="24" name="Retângulo: Cantos Arredondados 23">
                <a:extLst>
                  <a:ext uri="{FF2B5EF4-FFF2-40B4-BE49-F238E27FC236}">
                    <a16:creationId xmlns:a16="http://schemas.microsoft.com/office/drawing/2014/main" id="{F48D8737-D7E8-5193-FA16-0EFF74D95B59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5" name="Elipse 24">
                <a:extLst>
                  <a:ext uri="{FF2B5EF4-FFF2-40B4-BE49-F238E27FC236}">
                    <a16:creationId xmlns:a16="http://schemas.microsoft.com/office/drawing/2014/main" id="{7A0CE249-D383-4C38-5838-0D835A05E527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9620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6" name="Gráfico 25" descr="Martelo estrutura de tópicos">
                <a:extLst>
                  <a:ext uri="{FF2B5EF4-FFF2-40B4-BE49-F238E27FC236}">
                    <a16:creationId xmlns:a16="http://schemas.microsoft.com/office/drawing/2014/main" id="{C2915EC9-27D5-6A86-E970-F15C0FE76E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C9FCCA14-75E3-4DB7-F210-97CDD2B6ECEF}"/>
                </a:ext>
              </a:extLst>
            </p:cNvPr>
            <p:cNvSpPr txBox="1"/>
            <p:nvPr/>
          </p:nvSpPr>
          <p:spPr>
            <a:xfrm>
              <a:off x="8828356" y="2709736"/>
              <a:ext cx="232663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Regulação de IA traz novas responsabilidades</a:t>
              </a: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5F38724B-AE5A-275B-8BFD-E6A95E62FD21}"/>
                </a:ext>
              </a:extLst>
            </p:cNvPr>
            <p:cNvSpPr txBox="1"/>
            <p:nvPr/>
          </p:nvSpPr>
          <p:spPr>
            <a:xfrm>
              <a:off x="8828356" y="3677911"/>
              <a:ext cx="232663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Regulações de IA estão evoluindo globalmente.</a:t>
              </a:r>
            </a:p>
          </p:txBody>
        </p:sp>
        <p:grpSp>
          <p:nvGrpSpPr>
            <p:cNvPr id="44" name="Agrupar 43">
              <a:extLst>
                <a:ext uri="{FF2B5EF4-FFF2-40B4-BE49-F238E27FC236}">
                  <a16:creationId xmlns:a16="http://schemas.microsoft.com/office/drawing/2014/main" id="{0F1F9F9B-E2FD-A8C8-54B3-F88168B98DE8}"/>
                </a:ext>
              </a:extLst>
            </p:cNvPr>
            <p:cNvGrpSpPr/>
            <p:nvPr/>
          </p:nvGrpSpPr>
          <p:grpSpPr>
            <a:xfrm>
              <a:off x="8845689" y="4407775"/>
              <a:ext cx="2338449" cy="1228001"/>
              <a:chOff x="567309" y="4737471"/>
              <a:chExt cx="2338449" cy="1228001"/>
            </a:xfrm>
          </p:grpSpPr>
          <p:sp>
            <p:nvSpPr>
              <p:cNvPr id="45" name="Retângulo: Cantos Arredondados 44">
                <a:extLst>
                  <a:ext uri="{FF2B5EF4-FFF2-40B4-BE49-F238E27FC236}">
                    <a16:creationId xmlns:a16="http://schemas.microsoft.com/office/drawing/2014/main" id="{70749D77-500F-203C-E748-6FB72BD8DC80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46" name="CaixaDeTexto 45">
                <a:extLst>
                  <a:ext uri="{FF2B5EF4-FFF2-40B4-BE49-F238E27FC236}">
                    <a16:creationId xmlns:a16="http://schemas.microsoft.com/office/drawing/2014/main" id="{AF57EC5E-415E-2BF4-9B1C-A39BE0A7EFB0}"/>
                  </a:ext>
                </a:extLst>
              </p:cNvPr>
              <p:cNvSpPr txBox="1"/>
              <p:nvPr/>
            </p:nvSpPr>
            <p:spPr>
              <a:xfrm>
                <a:off x="567309" y="4737471"/>
                <a:ext cx="2326639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6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Risco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Torna-se difícil garantir os requisitos legais de qualquer solução adotada pela organização.</a:t>
                </a:r>
              </a:p>
            </p:txBody>
          </p:sp>
        </p:grp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0C67789D-6F09-080E-7EB3-BAE339DFACA1}"/>
              </a:ext>
            </a:extLst>
          </p:cNvPr>
          <p:cNvGrpSpPr/>
          <p:nvPr/>
        </p:nvGrpSpPr>
        <p:grpSpPr>
          <a:xfrm>
            <a:off x="5301708" y="1994320"/>
            <a:ext cx="1649297" cy="180000"/>
            <a:chOff x="2560686" y="2319440"/>
            <a:chExt cx="1649297" cy="180000"/>
          </a:xfrm>
        </p:grpSpPr>
        <p:cxnSp>
          <p:nvCxnSpPr>
            <p:cNvPr id="52" name="Conector reto 51">
              <a:extLst>
                <a:ext uri="{FF2B5EF4-FFF2-40B4-BE49-F238E27FC236}">
                  <a16:creationId xmlns:a16="http://schemas.microsoft.com/office/drawing/2014/main" id="{43051D60-FA2B-628D-56F3-19CC855FFF16}"/>
                </a:ext>
              </a:extLst>
            </p:cNvPr>
            <p:cNvCxnSpPr>
              <a:cxnSpLocks/>
              <a:stCxn id="17" idx="6"/>
              <a:endCxn id="21" idx="2"/>
            </p:cNvCxnSpPr>
            <p:nvPr/>
          </p:nvCxnSpPr>
          <p:spPr>
            <a:xfrm>
              <a:off x="2560686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Elipse 52">
              <a:extLst>
                <a:ext uri="{FF2B5EF4-FFF2-40B4-BE49-F238E27FC236}">
                  <a16:creationId xmlns:a16="http://schemas.microsoft.com/office/drawing/2014/main" id="{28200232-BC15-1758-1F2E-A60919DEFD11}"/>
                </a:ext>
              </a:extLst>
            </p:cNvPr>
            <p:cNvSpPr/>
            <p:nvPr/>
          </p:nvSpPr>
          <p:spPr>
            <a:xfrm>
              <a:off x="3290255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D1A4785F-15BD-9472-8927-192B54990BF0}"/>
              </a:ext>
            </a:extLst>
          </p:cNvPr>
          <p:cNvGrpSpPr/>
          <p:nvPr/>
        </p:nvGrpSpPr>
        <p:grpSpPr>
          <a:xfrm>
            <a:off x="8031005" y="1994320"/>
            <a:ext cx="1649297" cy="180000"/>
            <a:chOff x="2547227" y="2319440"/>
            <a:chExt cx="1649297" cy="180000"/>
          </a:xfrm>
        </p:grpSpPr>
        <p:cxnSp>
          <p:nvCxnSpPr>
            <p:cNvPr id="59" name="Conector reto 58">
              <a:extLst>
                <a:ext uri="{FF2B5EF4-FFF2-40B4-BE49-F238E27FC236}">
                  <a16:creationId xmlns:a16="http://schemas.microsoft.com/office/drawing/2014/main" id="{4EA9D5DE-0C6B-D4FE-ED28-7A4752441A66}"/>
                </a:ext>
              </a:extLst>
            </p:cNvPr>
            <p:cNvCxnSpPr>
              <a:cxnSpLocks/>
              <a:stCxn id="21" idx="6"/>
              <a:endCxn id="25" idx="2"/>
            </p:cNvCxnSpPr>
            <p:nvPr/>
          </p:nvCxnSpPr>
          <p:spPr>
            <a:xfrm>
              <a:off x="2547227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Elipse 59">
              <a:extLst>
                <a:ext uri="{FF2B5EF4-FFF2-40B4-BE49-F238E27FC236}">
                  <a16:creationId xmlns:a16="http://schemas.microsoft.com/office/drawing/2014/main" id="{C836C576-5495-B3BE-8EEC-84687B0E1419}"/>
                </a:ext>
              </a:extLst>
            </p:cNvPr>
            <p:cNvSpPr/>
            <p:nvPr/>
          </p:nvSpPr>
          <p:spPr>
            <a:xfrm>
              <a:off x="3314394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A1CBE1E1-5BFF-8BEB-ACCA-6D6A8F042339}"/>
              </a:ext>
            </a:extLst>
          </p:cNvPr>
          <p:cNvGrpSpPr/>
          <p:nvPr/>
        </p:nvGrpSpPr>
        <p:grpSpPr>
          <a:xfrm>
            <a:off x="2572411" y="1994320"/>
            <a:ext cx="1649297" cy="180000"/>
            <a:chOff x="2572411" y="2319440"/>
            <a:chExt cx="1649297" cy="180000"/>
          </a:xfrm>
        </p:grpSpPr>
        <p:cxnSp>
          <p:nvCxnSpPr>
            <p:cNvPr id="48" name="Conector reto 47">
              <a:extLst>
                <a:ext uri="{FF2B5EF4-FFF2-40B4-BE49-F238E27FC236}">
                  <a16:creationId xmlns:a16="http://schemas.microsoft.com/office/drawing/2014/main" id="{C169A449-E1BB-3B69-90FA-EEC7930A821C}"/>
                </a:ext>
              </a:extLst>
            </p:cNvPr>
            <p:cNvCxnSpPr>
              <a:stCxn id="8" idx="6"/>
              <a:endCxn id="17" idx="2"/>
            </p:cNvCxnSpPr>
            <p:nvPr/>
          </p:nvCxnSpPr>
          <p:spPr>
            <a:xfrm>
              <a:off x="2572411" y="240944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Elipse 48">
              <a:extLst>
                <a:ext uri="{FF2B5EF4-FFF2-40B4-BE49-F238E27FC236}">
                  <a16:creationId xmlns:a16="http://schemas.microsoft.com/office/drawing/2014/main" id="{F906B6F5-AC27-DC2F-089A-32BB39F55AFA}"/>
                </a:ext>
              </a:extLst>
            </p:cNvPr>
            <p:cNvSpPr/>
            <p:nvPr/>
          </p:nvSpPr>
          <p:spPr>
            <a:xfrm>
              <a:off x="3340606" y="2319440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58930310-AB50-CAFE-A443-44F4D390A642}"/>
              </a:ext>
            </a:extLst>
          </p:cNvPr>
          <p:cNvGrpSpPr/>
          <p:nvPr/>
        </p:nvGrpSpPr>
        <p:grpSpPr>
          <a:xfrm>
            <a:off x="1579756" y="5855440"/>
            <a:ext cx="9180545" cy="599190"/>
            <a:chOff x="934719" y="5872480"/>
            <a:chExt cx="9180545" cy="599190"/>
          </a:xfrm>
        </p:grpSpPr>
        <p:sp>
          <p:nvSpPr>
            <p:cNvPr id="65" name="Retângulo: Cantos Arredondados 64">
              <a:extLst>
                <a:ext uri="{FF2B5EF4-FFF2-40B4-BE49-F238E27FC236}">
                  <a16:creationId xmlns:a16="http://schemas.microsoft.com/office/drawing/2014/main" id="{CFE559F0-0D06-AE58-90B1-BF1523ACD7BB}"/>
                </a:ext>
              </a:extLst>
            </p:cNvPr>
            <p:cNvSpPr/>
            <p:nvPr/>
          </p:nvSpPr>
          <p:spPr>
            <a:xfrm>
              <a:off x="934719" y="5872480"/>
              <a:ext cx="9180545" cy="599190"/>
            </a:xfrm>
            <a:prstGeom prst="roundRect">
              <a:avLst/>
            </a:prstGeom>
            <a:solidFill>
              <a:srgbClr val="FBE3D6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7" name="Gráfico 66" descr="Aviso com preenchimento sólido">
              <a:extLst>
                <a:ext uri="{FF2B5EF4-FFF2-40B4-BE49-F238E27FC236}">
                  <a16:creationId xmlns:a16="http://schemas.microsoft.com/office/drawing/2014/main" id="{BA20A3A5-6653-8B33-BC8C-628D16CE17B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1131092" y="5881590"/>
              <a:ext cx="540000" cy="540000"/>
            </a:xfrm>
            <a:prstGeom prst="rect">
              <a:avLst/>
            </a:prstGeom>
          </p:spPr>
        </p:pic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92BBC78A-6CD7-BB53-438D-927C0D2E90C7}"/>
                </a:ext>
              </a:extLst>
            </p:cNvPr>
            <p:cNvSpPr txBox="1"/>
            <p:nvPr/>
          </p:nvSpPr>
          <p:spPr>
            <a:xfrm>
              <a:off x="1671092" y="6016022"/>
              <a:ext cx="83466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Sem estratégia e governança, </a:t>
              </a:r>
              <a:r>
                <a:rPr lang="pt-BR" b="1" dirty="0">
                  <a:solidFill>
                    <a:srgbClr val="F9620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 adoção de IA rapidamente se torna em risco corporativo.</a:t>
              </a:r>
              <a:endParaRPr lang="pt-BR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65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1C83C-3394-C4D5-86AC-FFAF6F62A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C8610CD2-B176-CB2E-E887-5DD82DE30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257" y="273649"/>
            <a:ext cx="10515600" cy="646331"/>
          </a:xfrm>
        </p:spPr>
        <p:txBody>
          <a:bodyPr/>
          <a:lstStyle/>
          <a:p>
            <a:r>
              <a:rPr lang="pt-BR" sz="4000" b="1" dirty="0"/>
              <a:t>Qual o Cenário que vivemos hoje?</a:t>
            </a:r>
          </a:p>
        </p:txBody>
      </p:sp>
      <p:grpSp>
        <p:nvGrpSpPr>
          <p:cNvPr id="70" name="Agrupar 69">
            <a:extLst>
              <a:ext uri="{FF2B5EF4-FFF2-40B4-BE49-F238E27FC236}">
                <a16:creationId xmlns:a16="http://schemas.microsoft.com/office/drawing/2014/main" id="{E1623D3F-FD67-11C4-28BF-0908F2C70FD5}"/>
              </a:ext>
            </a:extLst>
          </p:cNvPr>
          <p:cNvGrpSpPr/>
          <p:nvPr/>
        </p:nvGrpSpPr>
        <p:grpSpPr>
          <a:xfrm>
            <a:off x="2051210" y="1173710"/>
            <a:ext cx="2340356" cy="4428000"/>
            <a:chOff x="649130" y="1290320"/>
            <a:chExt cx="2340356" cy="4428000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11BDA96F-2FF0-CC35-FA59-F35B28587BC0}"/>
                </a:ext>
              </a:extLst>
            </p:cNvPr>
            <p:cNvGrpSpPr/>
            <p:nvPr/>
          </p:nvGrpSpPr>
          <p:grpSpPr>
            <a:xfrm>
              <a:off x="649130" y="4437384"/>
              <a:ext cx="2340356" cy="1202968"/>
              <a:chOff x="579119" y="4762504"/>
              <a:chExt cx="2340356" cy="1202968"/>
            </a:xfrm>
          </p:grpSpPr>
          <p:sp>
            <p:nvSpPr>
              <p:cNvPr id="35" name="Retângulo: Cantos Arredondados 34">
                <a:extLst>
                  <a:ext uri="{FF2B5EF4-FFF2-40B4-BE49-F238E27FC236}">
                    <a16:creationId xmlns:a16="http://schemas.microsoft.com/office/drawing/2014/main" id="{2799E6AD-0633-6F0E-85A8-ECC3D06A3C9E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1CD256E2-D16A-0FF3-A8AF-378868ECF6B3}"/>
                  </a:ext>
                </a:extLst>
              </p:cNvPr>
              <p:cNvSpPr txBox="1"/>
              <p:nvPr/>
            </p:nvSpPr>
            <p:spPr>
              <a:xfrm>
                <a:off x="592836" y="4772238"/>
                <a:ext cx="2326639" cy="11849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Desafio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Empresas precisam definir processos e diretrizes de uso de IA que não interrompam a inovação.</a:t>
                </a:r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701549FC-258E-8A4E-F144-9827C997C31A}"/>
                </a:ext>
              </a:extLst>
            </p:cNvPr>
            <p:cNvGrpSpPr/>
            <p:nvPr/>
          </p:nvGrpSpPr>
          <p:grpSpPr>
            <a:xfrm>
              <a:off x="649131" y="1290320"/>
              <a:ext cx="2326640" cy="4428000"/>
              <a:chOff x="579120" y="1615440"/>
              <a:chExt cx="2326640" cy="4428000"/>
            </a:xfrm>
          </p:grpSpPr>
          <p:sp>
            <p:nvSpPr>
              <p:cNvPr id="2" name="Retângulo: Cantos Arredondados 1">
                <a:extLst>
                  <a:ext uri="{FF2B5EF4-FFF2-40B4-BE49-F238E27FC236}">
                    <a16:creationId xmlns:a16="http://schemas.microsoft.com/office/drawing/2014/main" id="{EDE43031-36EE-C01C-C032-DF385D99E5BC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8" name="Elipse 7">
                <a:extLst>
                  <a:ext uri="{FF2B5EF4-FFF2-40B4-BE49-F238E27FC236}">
                    <a16:creationId xmlns:a16="http://schemas.microsoft.com/office/drawing/2014/main" id="{7F01CC25-770F-54EC-88F7-82D210DCD718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3" name="Gráfico 12" descr="Balança da justiça estrutura de tópicos">
                <a:extLst>
                  <a:ext uri="{FF2B5EF4-FFF2-40B4-BE49-F238E27FC236}">
                    <a16:creationId xmlns:a16="http://schemas.microsoft.com/office/drawing/2014/main" id="{15E0A405-A13A-2AD9-45F9-9CD91D56CF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A1889A31-EF1D-D9EB-8261-85D3EFE2DFC1}"/>
                </a:ext>
              </a:extLst>
            </p:cNvPr>
            <p:cNvSpPr txBox="1"/>
            <p:nvPr/>
          </p:nvSpPr>
          <p:spPr>
            <a:xfrm>
              <a:off x="655546" y="2810651"/>
              <a:ext cx="23202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Inovação e governança entram em conflito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D7120E78-528D-8C13-225E-DE0DADB1DC09}"/>
                </a:ext>
              </a:extLst>
            </p:cNvPr>
            <p:cNvSpPr txBox="1"/>
            <p:nvPr/>
          </p:nvSpPr>
          <p:spPr>
            <a:xfrm>
              <a:off x="649131" y="3519268"/>
              <a:ext cx="232663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 velocidade da inovação </a:t>
              </a:r>
              <a:b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</a:br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traz riscos à organização</a:t>
              </a:r>
            </a:p>
          </p:txBody>
        </p:sp>
      </p:grpSp>
      <p:grpSp>
        <p:nvGrpSpPr>
          <p:cNvPr id="71" name="Agrupar 70">
            <a:extLst>
              <a:ext uri="{FF2B5EF4-FFF2-40B4-BE49-F238E27FC236}">
                <a16:creationId xmlns:a16="http://schemas.microsoft.com/office/drawing/2014/main" id="{2B63FA07-0182-9959-DA4F-B000FD1C1BE2}"/>
              </a:ext>
            </a:extLst>
          </p:cNvPr>
          <p:cNvGrpSpPr/>
          <p:nvPr/>
        </p:nvGrpSpPr>
        <p:grpSpPr>
          <a:xfrm>
            <a:off x="4726141" y="1173710"/>
            <a:ext cx="2394204" cy="4428000"/>
            <a:chOff x="3324061" y="1290320"/>
            <a:chExt cx="2394204" cy="4428000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214C515B-0ACE-D6D5-C2CB-EB058B51B1D3}"/>
                </a:ext>
              </a:extLst>
            </p:cNvPr>
            <p:cNvGrpSpPr/>
            <p:nvPr/>
          </p:nvGrpSpPr>
          <p:grpSpPr>
            <a:xfrm>
              <a:off x="3385286" y="4427809"/>
              <a:ext cx="2332978" cy="1219400"/>
              <a:chOff x="579119" y="4746072"/>
              <a:chExt cx="2332978" cy="1219400"/>
            </a:xfrm>
          </p:grpSpPr>
          <p:sp>
            <p:nvSpPr>
              <p:cNvPr id="39" name="Retângulo: Cantos Arredondados 38">
                <a:extLst>
                  <a:ext uri="{FF2B5EF4-FFF2-40B4-BE49-F238E27FC236}">
                    <a16:creationId xmlns:a16="http://schemas.microsoft.com/office/drawing/2014/main" id="{47A05F15-730F-851A-9E9B-5E4BFEF27FCC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A5D5E006-689C-D986-FB9E-3A1EF06F5557}"/>
                  </a:ext>
                </a:extLst>
              </p:cNvPr>
              <p:cNvSpPr txBox="1"/>
              <p:nvPr/>
            </p:nvSpPr>
            <p:spPr>
              <a:xfrm>
                <a:off x="585458" y="4746072"/>
                <a:ext cx="2326639" cy="11849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5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Desafio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A área de TI se tona gargalo e só conseguirá atender a uma parte pequena das oportunidades corporativas.</a:t>
                </a:r>
              </a:p>
            </p:txBody>
          </p:sp>
        </p:grpSp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524BA9A0-43C5-C297-0615-7A3376430AEE}"/>
                </a:ext>
              </a:extLst>
            </p:cNvPr>
            <p:cNvGrpSpPr/>
            <p:nvPr/>
          </p:nvGrpSpPr>
          <p:grpSpPr>
            <a:xfrm>
              <a:off x="3378428" y="1290320"/>
              <a:ext cx="2326640" cy="4428000"/>
              <a:chOff x="579120" y="1615440"/>
              <a:chExt cx="2326640" cy="4428000"/>
            </a:xfrm>
          </p:grpSpPr>
          <p:sp>
            <p:nvSpPr>
              <p:cNvPr id="16" name="Retângulo: Cantos Arredondados 15">
                <a:extLst>
                  <a:ext uri="{FF2B5EF4-FFF2-40B4-BE49-F238E27FC236}">
                    <a16:creationId xmlns:a16="http://schemas.microsoft.com/office/drawing/2014/main" id="{DFC6CBD3-0E41-4877-8E00-E0785601D9D6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7" name="Elipse 16">
                <a:extLst>
                  <a:ext uri="{FF2B5EF4-FFF2-40B4-BE49-F238E27FC236}">
                    <a16:creationId xmlns:a16="http://schemas.microsoft.com/office/drawing/2014/main" id="{02E40F0D-4B8C-3998-B3F0-D8905AE01190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8" name="Gráfico 17" descr="Pessoa com ideia estrutura de tópicos">
                <a:extLst>
                  <a:ext uri="{FF2B5EF4-FFF2-40B4-BE49-F238E27FC236}">
                    <a16:creationId xmlns:a16="http://schemas.microsoft.com/office/drawing/2014/main" id="{C3E3E37A-14AC-A713-FA14-D5E414F5033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FBDCA252-279C-8101-C7BB-BF04432EC455}"/>
                </a:ext>
              </a:extLst>
            </p:cNvPr>
            <p:cNvSpPr txBox="1"/>
            <p:nvPr/>
          </p:nvSpPr>
          <p:spPr>
            <a:xfrm>
              <a:off x="3391625" y="2810651"/>
              <a:ext cx="232664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# oportunidades cresce de forma exponencial</a:t>
              </a: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4A7DE17C-BE4D-A370-8DC5-C6053606E925}"/>
                </a:ext>
              </a:extLst>
            </p:cNvPr>
            <p:cNvSpPr txBox="1"/>
            <p:nvPr/>
          </p:nvSpPr>
          <p:spPr>
            <a:xfrm>
              <a:off x="3324061" y="3426348"/>
              <a:ext cx="238812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As oportunidades de aplicação de IA crescem exponencialmente em todas as áreas.</a:t>
              </a:r>
            </a:p>
          </p:txBody>
        </p:sp>
      </p:grpSp>
      <p:grpSp>
        <p:nvGrpSpPr>
          <p:cNvPr id="72" name="Agrupar 71">
            <a:extLst>
              <a:ext uri="{FF2B5EF4-FFF2-40B4-BE49-F238E27FC236}">
                <a16:creationId xmlns:a16="http://schemas.microsoft.com/office/drawing/2014/main" id="{9EF1EA93-7715-B74D-0973-D9360E4DB9C4}"/>
              </a:ext>
            </a:extLst>
          </p:cNvPr>
          <p:cNvGrpSpPr/>
          <p:nvPr/>
        </p:nvGrpSpPr>
        <p:grpSpPr>
          <a:xfrm>
            <a:off x="7441723" y="1173710"/>
            <a:ext cx="2496365" cy="4428000"/>
            <a:chOff x="6039643" y="1290320"/>
            <a:chExt cx="2496365" cy="4428000"/>
          </a:xfrm>
        </p:grpSpPr>
        <p:grpSp>
          <p:nvGrpSpPr>
            <p:cNvPr id="41" name="Agrupar 40">
              <a:extLst>
                <a:ext uri="{FF2B5EF4-FFF2-40B4-BE49-F238E27FC236}">
                  <a16:creationId xmlns:a16="http://schemas.microsoft.com/office/drawing/2014/main" id="{2110AF58-40C2-312D-504D-770ED73CEFC2}"/>
                </a:ext>
              </a:extLst>
            </p:cNvPr>
            <p:cNvGrpSpPr/>
            <p:nvPr/>
          </p:nvGrpSpPr>
          <p:grpSpPr>
            <a:xfrm>
              <a:off x="6094004" y="4432808"/>
              <a:ext cx="2442004" cy="1211762"/>
              <a:chOff x="565176" y="4762504"/>
              <a:chExt cx="2442004" cy="1211762"/>
            </a:xfrm>
          </p:grpSpPr>
          <p:sp>
            <p:nvSpPr>
              <p:cNvPr id="42" name="Retângulo: Cantos Arredondados 41">
                <a:extLst>
                  <a:ext uri="{FF2B5EF4-FFF2-40B4-BE49-F238E27FC236}">
                    <a16:creationId xmlns:a16="http://schemas.microsoft.com/office/drawing/2014/main" id="{B6B4927E-EE54-3B83-C87B-4FB8E79AE9B9}"/>
                  </a:ext>
                </a:extLst>
              </p:cNvPr>
              <p:cNvSpPr/>
              <p:nvPr/>
            </p:nvSpPr>
            <p:spPr>
              <a:xfrm>
                <a:off x="579119" y="4762504"/>
                <a:ext cx="2326639" cy="1202968"/>
              </a:xfrm>
              <a:prstGeom prst="roundRect">
                <a:avLst>
                  <a:gd name="adj" fmla="val 62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43" name="CaixaDeTexto 42">
                <a:extLst>
                  <a:ext uri="{FF2B5EF4-FFF2-40B4-BE49-F238E27FC236}">
                    <a16:creationId xmlns:a16="http://schemas.microsoft.com/office/drawing/2014/main" id="{C2A3E431-6EF2-340B-4376-DEC8BE629B06}"/>
                  </a:ext>
                </a:extLst>
              </p:cNvPr>
              <p:cNvSpPr txBox="1"/>
              <p:nvPr/>
            </p:nvSpPr>
            <p:spPr>
              <a:xfrm>
                <a:off x="565176" y="4773937"/>
                <a:ext cx="244200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pt-BR" sz="1600" b="1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Impacto</a:t>
                </a:r>
              </a:p>
              <a:p>
                <a:r>
                  <a:rPr lang="pt-BR" sz="1400" dirty="0">
                    <a:latin typeface="Calibri Light" panose="020F0302020204030204" pitchFamily="34" charset="0"/>
                    <a:ea typeface="Calibri Light" panose="020F0302020204030204" pitchFamily="34" charset="0"/>
                    <a:cs typeface="Calibri Light" panose="020F0302020204030204" pitchFamily="34" charset="0"/>
                  </a:rPr>
                  <a:t>A diferença de eficiência entre as empresas que aderiram ou não ao uso de IA se torna cada vez mais relevante.</a:t>
                </a:r>
              </a:p>
            </p:txBody>
          </p:sp>
        </p:grpSp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5014D803-3330-D764-410E-C0E1EC2F5CC8}"/>
                </a:ext>
              </a:extLst>
            </p:cNvPr>
            <p:cNvGrpSpPr/>
            <p:nvPr/>
          </p:nvGrpSpPr>
          <p:grpSpPr>
            <a:xfrm>
              <a:off x="6107725" y="1290320"/>
              <a:ext cx="2326640" cy="4428000"/>
              <a:chOff x="579120" y="1615440"/>
              <a:chExt cx="2326640" cy="4428000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96D1C1B9-48CF-90B8-E1B6-736BFF8F4BD9}"/>
                  </a:ext>
                </a:extLst>
              </p:cNvPr>
              <p:cNvSpPr/>
              <p:nvPr/>
            </p:nvSpPr>
            <p:spPr>
              <a:xfrm>
                <a:off x="579120" y="1615440"/>
                <a:ext cx="2326640" cy="4428000"/>
              </a:xfrm>
              <a:prstGeom prst="roundRect">
                <a:avLst>
                  <a:gd name="adj" fmla="val 4877"/>
                </a:avLst>
              </a:prstGeom>
              <a:noFill/>
              <a:ln w="952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1" name="Elipse 20">
                <a:extLst>
                  <a:ext uri="{FF2B5EF4-FFF2-40B4-BE49-F238E27FC236}">
                    <a16:creationId xmlns:a16="http://schemas.microsoft.com/office/drawing/2014/main" id="{DABB5F97-581E-C221-9D80-7B514C6A7575}"/>
                  </a:ext>
                </a:extLst>
              </p:cNvPr>
              <p:cNvSpPr/>
              <p:nvPr/>
            </p:nvSpPr>
            <p:spPr>
              <a:xfrm>
                <a:off x="1188720" y="1869440"/>
                <a:ext cx="1080000" cy="1080000"/>
              </a:xfrm>
              <a:prstGeom prst="ellipse">
                <a:avLst/>
              </a:prstGeom>
              <a:solidFill>
                <a:srgbClr val="FBE3D6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2" name="Gráfico 21" descr="Escudo com marca de verificação estrutura de tópicos">
                <a:extLst>
                  <a:ext uri="{FF2B5EF4-FFF2-40B4-BE49-F238E27FC236}">
                    <a16:creationId xmlns:a16="http://schemas.microsoft.com/office/drawing/2014/main" id="{54E14E6B-66CD-1D74-1BFD-420ED6E7A1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/>
            </p:blipFill>
            <p:spPr>
              <a:xfrm>
                <a:off x="1368720" y="2049440"/>
                <a:ext cx="720000" cy="720000"/>
              </a:xfrm>
              <a:prstGeom prst="rect">
                <a:avLst/>
              </a:prstGeom>
            </p:spPr>
          </p:pic>
        </p:grp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DB247993-91AC-9318-1573-6078136A875F}"/>
                </a:ext>
              </a:extLst>
            </p:cNvPr>
            <p:cNvSpPr txBox="1"/>
            <p:nvPr/>
          </p:nvSpPr>
          <p:spPr>
            <a:xfrm>
              <a:off x="6114066" y="2727786"/>
              <a:ext cx="2318262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00" b="1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Empresas que adotam IA tem diferencial competitivo</a:t>
              </a: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1B6C7FD1-8447-695A-698F-47AE94FF907D}"/>
                </a:ext>
              </a:extLst>
            </p:cNvPr>
            <p:cNvSpPr txBox="1"/>
            <p:nvPr/>
          </p:nvSpPr>
          <p:spPr>
            <a:xfrm>
              <a:off x="6039643" y="3448148"/>
              <a:ext cx="2442004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500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Empresas começam a incorporar IA  nos processos  que geram impacto real no negócio.</a:t>
              </a:r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B3446DCE-7A8A-EACE-3A32-18787CAB9D6A}"/>
              </a:ext>
            </a:extLst>
          </p:cNvPr>
          <p:cNvGrpSpPr/>
          <p:nvPr/>
        </p:nvGrpSpPr>
        <p:grpSpPr>
          <a:xfrm>
            <a:off x="6470108" y="1898436"/>
            <a:ext cx="1649297" cy="180000"/>
            <a:chOff x="3290255" y="2313556"/>
            <a:chExt cx="1649297" cy="180000"/>
          </a:xfrm>
        </p:grpSpPr>
        <p:cxnSp>
          <p:nvCxnSpPr>
            <p:cNvPr id="52" name="Conector reto 51">
              <a:extLst>
                <a:ext uri="{FF2B5EF4-FFF2-40B4-BE49-F238E27FC236}">
                  <a16:creationId xmlns:a16="http://schemas.microsoft.com/office/drawing/2014/main" id="{35E1E4B3-B61B-733B-8A14-45E3C2D48A3D}"/>
                </a:ext>
              </a:extLst>
            </p:cNvPr>
            <p:cNvCxnSpPr>
              <a:cxnSpLocks/>
              <a:stCxn id="17" idx="6"/>
              <a:endCxn id="21" idx="2"/>
            </p:cNvCxnSpPr>
            <p:nvPr/>
          </p:nvCxnSpPr>
          <p:spPr>
            <a:xfrm>
              <a:off x="3290255" y="238283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Elipse 52">
              <a:extLst>
                <a:ext uri="{FF2B5EF4-FFF2-40B4-BE49-F238E27FC236}">
                  <a16:creationId xmlns:a16="http://schemas.microsoft.com/office/drawing/2014/main" id="{0820A3F3-6B9E-D01A-185D-A6CE381FA4A8}"/>
                </a:ext>
              </a:extLst>
            </p:cNvPr>
            <p:cNvSpPr/>
            <p:nvPr/>
          </p:nvSpPr>
          <p:spPr>
            <a:xfrm>
              <a:off x="4024903" y="2313556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8549AF57-20D6-9F29-4336-CD141B9E0BF3}"/>
              </a:ext>
            </a:extLst>
          </p:cNvPr>
          <p:cNvGrpSpPr/>
          <p:nvPr/>
        </p:nvGrpSpPr>
        <p:grpSpPr>
          <a:xfrm>
            <a:off x="3740811" y="1889511"/>
            <a:ext cx="1649297" cy="180000"/>
            <a:chOff x="3340606" y="2304631"/>
            <a:chExt cx="1649297" cy="180000"/>
          </a:xfrm>
        </p:grpSpPr>
        <p:cxnSp>
          <p:nvCxnSpPr>
            <p:cNvPr id="48" name="Conector reto 47">
              <a:extLst>
                <a:ext uri="{FF2B5EF4-FFF2-40B4-BE49-F238E27FC236}">
                  <a16:creationId xmlns:a16="http://schemas.microsoft.com/office/drawing/2014/main" id="{B1DFEE73-5E19-008F-E08B-05AD547812DD}"/>
                </a:ext>
              </a:extLst>
            </p:cNvPr>
            <p:cNvCxnSpPr>
              <a:cxnSpLocks/>
              <a:stCxn id="8" idx="6"/>
              <a:endCxn id="17" idx="2"/>
            </p:cNvCxnSpPr>
            <p:nvPr/>
          </p:nvCxnSpPr>
          <p:spPr>
            <a:xfrm>
              <a:off x="3340606" y="2382830"/>
              <a:ext cx="1649297" cy="0"/>
            </a:xfrm>
            <a:prstGeom prst="line">
              <a:avLst/>
            </a:prstGeom>
            <a:ln w="19050">
              <a:solidFill>
                <a:srgbClr val="F9620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Elipse 48">
              <a:extLst>
                <a:ext uri="{FF2B5EF4-FFF2-40B4-BE49-F238E27FC236}">
                  <a16:creationId xmlns:a16="http://schemas.microsoft.com/office/drawing/2014/main" id="{192E03FB-7CDD-DF07-B1EC-FF5307234551}"/>
                </a:ext>
              </a:extLst>
            </p:cNvPr>
            <p:cNvSpPr/>
            <p:nvPr/>
          </p:nvSpPr>
          <p:spPr>
            <a:xfrm>
              <a:off x="4076262" y="2304631"/>
              <a:ext cx="180000" cy="180000"/>
            </a:xfrm>
            <a:prstGeom prst="ellipse">
              <a:avLst/>
            </a:prstGeom>
            <a:solidFill>
              <a:srgbClr val="F9620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A89E7441-5E65-73C5-2D46-2EC88EABB0E5}"/>
              </a:ext>
            </a:extLst>
          </p:cNvPr>
          <p:cNvGrpSpPr/>
          <p:nvPr/>
        </p:nvGrpSpPr>
        <p:grpSpPr>
          <a:xfrm>
            <a:off x="2066963" y="5784330"/>
            <a:ext cx="7767444" cy="736405"/>
            <a:chOff x="934720" y="5872479"/>
            <a:chExt cx="7767444" cy="736405"/>
          </a:xfrm>
        </p:grpSpPr>
        <p:sp>
          <p:nvSpPr>
            <p:cNvPr id="65" name="Retângulo: Cantos Arredondados 64">
              <a:extLst>
                <a:ext uri="{FF2B5EF4-FFF2-40B4-BE49-F238E27FC236}">
                  <a16:creationId xmlns:a16="http://schemas.microsoft.com/office/drawing/2014/main" id="{12242E18-F1F4-7786-DBAB-80C57CCC679D}"/>
                </a:ext>
              </a:extLst>
            </p:cNvPr>
            <p:cNvSpPr/>
            <p:nvPr/>
          </p:nvSpPr>
          <p:spPr>
            <a:xfrm>
              <a:off x="934720" y="5872479"/>
              <a:ext cx="7767444" cy="736405"/>
            </a:xfrm>
            <a:prstGeom prst="roundRect">
              <a:avLst/>
            </a:prstGeom>
            <a:solidFill>
              <a:srgbClr val="FBE3D6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67" name="Gráfico 66" descr="Quebra-cabeças com preenchimento sólido">
              <a:extLst>
                <a:ext uri="{FF2B5EF4-FFF2-40B4-BE49-F238E27FC236}">
                  <a16:creationId xmlns:a16="http://schemas.microsoft.com/office/drawing/2014/main" id="{84FB92C8-FFAA-1EA4-5722-CD08EE31EF3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120932" y="5970681"/>
              <a:ext cx="540000" cy="540000"/>
            </a:xfrm>
            <a:prstGeom prst="rect">
              <a:avLst/>
            </a:prstGeom>
          </p:spPr>
        </p:pic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30BD7400-6346-8E95-4177-05B6D37BD1B2}"/>
                </a:ext>
              </a:extLst>
            </p:cNvPr>
            <p:cNvSpPr txBox="1"/>
            <p:nvPr/>
          </p:nvSpPr>
          <p:spPr>
            <a:xfrm>
              <a:off x="1660932" y="5954192"/>
              <a:ext cx="68934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dirty="0"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 vantagem competitiva das próximas empresas será definida pela </a:t>
              </a:r>
              <a:r>
                <a:rPr lang="pt-BR" b="1" dirty="0">
                  <a:solidFill>
                    <a:srgbClr val="F9620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velocidade e maturidade na adoção da IA.</a:t>
              </a:r>
              <a:endParaRPr lang="pt-BR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773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F097C3-93CF-F613-4C56-FF434105B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E0A3DAC-74FE-06DD-084C-C570E279C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58543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Adoção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sp>
        <p:nvSpPr>
          <p:cNvPr id="92" name="Retângulo: Cantos Arredondados 7">
            <a:extLst>
              <a:ext uri="{FF2B5EF4-FFF2-40B4-BE49-F238E27FC236}">
                <a16:creationId xmlns:a16="http://schemas.microsoft.com/office/drawing/2014/main" id="{2C539D75-2F60-F54B-6D7F-DCE5356599EB}"/>
              </a:ext>
            </a:extLst>
          </p:cNvPr>
          <p:cNvSpPr/>
          <p:nvPr/>
        </p:nvSpPr>
        <p:spPr>
          <a:xfrm rot="2625075">
            <a:off x="928892" y="2048824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3" name="Retângulo: Cantos Arredondados 7">
            <a:extLst>
              <a:ext uri="{FF2B5EF4-FFF2-40B4-BE49-F238E27FC236}">
                <a16:creationId xmlns:a16="http://schemas.microsoft.com/office/drawing/2014/main" id="{89518F69-9254-7238-A294-348A98C8FFD0}"/>
              </a:ext>
            </a:extLst>
          </p:cNvPr>
          <p:cNvSpPr/>
          <p:nvPr/>
        </p:nvSpPr>
        <p:spPr>
          <a:xfrm rot="2625075">
            <a:off x="3604735" y="2059445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4" name="Retângulo: Cantos Arredondados 7">
            <a:extLst>
              <a:ext uri="{FF2B5EF4-FFF2-40B4-BE49-F238E27FC236}">
                <a16:creationId xmlns:a16="http://schemas.microsoft.com/office/drawing/2014/main" id="{CD4CEA89-709B-7AD5-CB97-F2B7999AE639}"/>
              </a:ext>
            </a:extLst>
          </p:cNvPr>
          <p:cNvSpPr/>
          <p:nvPr/>
        </p:nvSpPr>
        <p:spPr>
          <a:xfrm rot="2625075">
            <a:off x="6280575" y="2070065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5" name="Retângulo: Cantos Arredondados 7">
            <a:extLst>
              <a:ext uri="{FF2B5EF4-FFF2-40B4-BE49-F238E27FC236}">
                <a16:creationId xmlns:a16="http://schemas.microsoft.com/office/drawing/2014/main" id="{3BB009E7-3C2D-1EE4-BCE2-E8EB24268411}"/>
              </a:ext>
            </a:extLst>
          </p:cNvPr>
          <p:cNvSpPr/>
          <p:nvPr/>
        </p:nvSpPr>
        <p:spPr>
          <a:xfrm rot="2625075">
            <a:off x="8956417" y="2080684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6" name="Retângulo: Cantos Arredondados 7">
            <a:extLst>
              <a:ext uri="{FF2B5EF4-FFF2-40B4-BE49-F238E27FC236}">
                <a16:creationId xmlns:a16="http://schemas.microsoft.com/office/drawing/2014/main" id="{751F539D-AE9A-68FC-11CC-7397EB08AEA0}"/>
              </a:ext>
            </a:extLst>
          </p:cNvPr>
          <p:cNvSpPr/>
          <p:nvPr/>
        </p:nvSpPr>
        <p:spPr>
          <a:xfrm rot="2625075" flipH="1" flipV="1">
            <a:off x="2264788" y="3422192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7" name="Retângulo: Cantos Arredondados 7">
            <a:extLst>
              <a:ext uri="{FF2B5EF4-FFF2-40B4-BE49-F238E27FC236}">
                <a16:creationId xmlns:a16="http://schemas.microsoft.com/office/drawing/2014/main" id="{4BEF2F6D-8236-4FB8-83C3-AA19D27861A8}"/>
              </a:ext>
            </a:extLst>
          </p:cNvPr>
          <p:cNvSpPr/>
          <p:nvPr/>
        </p:nvSpPr>
        <p:spPr>
          <a:xfrm rot="2625075" flipH="1" flipV="1">
            <a:off x="4940630" y="3432811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8" name="Retângulo: Cantos Arredondados 7">
            <a:extLst>
              <a:ext uri="{FF2B5EF4-FFF2-40B4-BE49-F238E27FC236}">
                <a16:creationId xmlns:a16="http://schemas.microsoft.com/office/drawing/2014/main" id="{963E923E-90F0-4465-BC1A-1C02E76A618C}"/>
              </a:ext>
            </a:extLst>
          </p:cNvPr>
          <p:cNvSpPr/>
          <p:nvPr/>
        </p:nvSpPr>
        <p:spPr>
          <a:xfrm rot="2625075" flipH="1" flipV="1">
            <a:off x="7616471" y="3443431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28D8453F-DB7C-6D66-8284-DE8EC8E661C8}"/>
              </a:ext>
            </a:extLst>
          </p:cNvPr>
          <p:cNvGrpSpPr/>
          <p:nvPr/>
        </p:nvGrpSpPr>
        <p:grpSpPr>
          <a:xfrm rot="2635251">
            <a:off x="2514676" y="3064098"/>
            <a:ext cx="181579" cy="1074901"/>
            <a:chOff x="1904404" y="881079"/>
            <a:chExt cx="487723" cy="1511894"/>
          </a:xfrm>
        </p:grpSpPr>
        <p:pic>
          <p:nvPicPr>
            <p:cNvPr id="89" name="Imagem 88">
              <a:extLst>
                <a:ext uri="{FF2B5EF4-FFF2-40B4-BE49-F238E27FC236}">
                  <a16:creationId xmlns:a16="http://schemas.microsoft.com/office/drawing/2014/main" id="{BF447652-FB3B-8ED2-B5F7-ED103D6B3B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90" name="Imagem 89">
              <a:extLst>
                <a:ext uri="{FF2B5EF4-FFF2-40B4-BE49-F238E27FC236}">
                  <a16:creationId xmlns:a16="http://schemas.microsoft.com/office/drawing/2014/main" id="{1A99F7D4-00E2-21F7-F0DD-410C79742C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91" name="Retângulo 90">
              <a:extLst>
                <a:ext uri="{FF2B5EF4-FFF2-40B4-BE49-F238E27FC236}">
                  <a16:creationId xmlns:a16="http://schemas.microsoft.com/office/drawing/2014/main" id="{352230D8-2E06-89A6-DC9A-DCA995E1B538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E870C028-7A84-B41D-6506-014559BF52D5}"/>
              </a:ext>
            </a:extLst>
          </p:cNvPr>
          <p:cNvGrpSpPr/>
          <p:nvPr/>
        </p:nvGrpSpPr>
        <p:grpSpPr>
          <a:xfrm rot="2635251">
            <a:off x="5206553" y="3049483"/>
            <a:ext cx="181579" cy="1074901"/>
            <a:chOff x="1904404" y="881079"/>
            <a:chExt cx="487723" cy="1511894"/>
          </a:xfrm>
        </p:grpSpPr>
        <p:pic>
          <p:nvPicPr>
            <p:cNvPr id="86" name="Imagem 85">
              <a:extLst>
                <a:ext uri="{FF2B5EF4-FFF2-40B4-BE49-F238E27FC236}">
                  <a16:creationId xmlns:a16="http://schemas.microsoft.com/office/drawing/2014/main" id="{62138452-7F2A-5BD4-47EC-965805B22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87" name="Imagem 86">
              <a:extLst>
                <a:ext uri="{FF2B5EF4-FFF2-40B4-BE49-F238E27FC236}">
                  <a16:creationId xmlns:a16="http://schemas.microsoft.com/office/drawing/2014/main" id="{163E6270-698E-C154-03E9-29FD55D03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88" name="Retângulo 87">
              <a:extLst>
                <a:ext uri="{FF2B5EF4-FFF2-40B4-BE49-F238E27FC236}">
                  <a16:creationId xmlns:a16="http://schemas.microsoft.com/office/drawing/2014/main" id="{253A6101-90B1-7B62-3795-8995123FEAB7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3F2D6F9E-9545-D799-78BD-93337DF0B443}"/>
              </a:ext>
            </a:extLst>
          </p:cNvPr>
          <p:cNvGrpSpPr/>
          <p:nvPr/>
        </p:nvGrpSpPr>
        <p:grpSpPr>
          <a:xfrm rot="2635251">
            <a:off x="7927689" y="3064097"/>
            <a:ext cx="181579" cy="1074901"/>
            <a:chOff x="1904404" y="881079"/>
            <a:chExt cx="487723" cy="1511894"/>
          </a:xfrm>
        </p:grpSpPr>
        <p:pic>
          <p:nvPicPr>
            <p:cNvPr id="83" name="Imagem 82">
              <a:extLst>
                <a:ext uri="{FF2B5EF4-FFF2-40B4-BE49-F238E27FC236}">
                  <a16:creationId xmlns:a16="http://schemas.microsoft.com/office/drawing/2014/main" id="{FEED48DC-E7A2-7808-6611-37E9C55204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84" name="Imagem 83">
              <a:extLst>
                <a:ext uri="{FF2B5EF4-FFF2-40B4-BE49-F238E27FC236}">
                  <a16:creationId xmlns:a16="http://schemas.microsoft.com/office/drawing/2014/main" id="{CA377B56-912F-43D6-4C5A-2EFDAB185BB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85" name="Retângulo 84">
              <a:extLst>
                <a:ext uri="{FF2B5EF4-FFF2-40B4-BE49-F238E27FC236}">
                  <a16:creationId xmlns:a16="http://schemas.microsoft.com/office/drawing/2014/main" id="{BDAB5241-4A5C-F878-6D46-5C312D92B339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6D6003A7-E8E5-CFFF-67FC-6552532319FE}"/>
              </a:ext>
            </a:extLst>
          </p:cNvPr>
          <p:cNvGrpSpPr/>
          <p:nvPr/>
        </p:nvGrpSpPr>
        <p:grpSpPr>
          <a:xfrm rot="18964749" flipH="1">
            <a:off x="3806839" y="3142044"/>
            <a:ext cx="181579" cy="1074901"/>
            <a:chOff x="1904404" y="881079"/>
            <a:chExt cx="487723" cy="1511894"/>
          </a:xfrm>
        </p:grpSpPr>
        <p:pic>
          <p:nvPicPr>
            <p:cNvPr id="77" name="Imagem 76">
              <a:extLst>
                <a:ext uri="{FF2B5EF4-FFF2-40B4-BE49-F238E27FC236}">
                  <a16:creationId xmlns:a16="http://schemas.microsoft.com/office/drawing/2014/main" id="{1655F5B4-527F-727F-03CD-A3BE34C44B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8" name="Imagem 77">
              <a:extLst>
                <a:ext uri="{FF2B5EF4-FFF2-40B4-BE49-F238E27FC236}">
                  <a16:creationId xmlns:a16="http://schemas.microsoft.com/office/drawing/2014/main" id="{0CAEEEAE-034F-0F95-DA61-FA6703B85B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9" name="Retângulo 78">
              <a:extLst>
                <a:ext uri="{FF2B5EF4-FFF2-40B4-BE49-F238E27FC236}">
                  <a16:creationId xmlns:a16="http://schemas.microsoft.com/office/drawing/2014/main" id="{9422D60F-B688-9BEA-4574-011A704C9CE4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392234FA-7F09-CBBD-7378-826B99C27298}"/>
              </a:ext>
            </a:extLst>
          </p:cNvPr>
          <p:cNvGrpSpPr/>
          <p:nvPr/>
        </p:nvGrpSpPr>
        <p:grpSpPr>
          <a:xfrm rot="18964749" flipH="1">
            <a:off x="6469460" y="3171271"/>
            <a:ext cx="181579" cy="1074901"/>
            <a:chOff x="1904404" y="881079"/>
            <a:chExt cx="487723" cy="1511894"/>
          </a:xfrm>
        </p:grpSpPr>
        <p:pic>
          <p:nvPicPr>
            <p:cNvPr id="74" name="Imagem 73">
              <a:extLst>
                <a:ext uri="{FF2B5EF4-FFF2-40B4-BE49-F238E27FC236}">
                  <a16:creationId xmlns:a16="http://schemas.microsoft.com/office/drawing/2014/main" id="{A0D305AB-4E09-948A-4519-6BBE4C7A03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5" name="Imagem 74">
              <a:extLst>
                <a:ext uri="{FF2B5EF4-FFF2-40B4-BE49-F238E27FC236}">
                  <a16:creationId xmlns:a16="http://schemas.microsoft.com/office/drawing/2014/main" id="{FB4AFA18-CA00-6761-12DE-B077DB160AD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6" name="Retângulo 75">
              <a:extLst>
                <a:ext uri="{FF2B5EF4-FFF2-40B4-BE49-F238E27FC236}">
                  <a16:creationId xmlns:a16="http://schemas.microsoft.com/office/drawing/2014/main" id="{E2D55467-0409-6376-8733-720749EEC6AE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85880701-A36E-42C8-685C-6D17A871368E}"/>
              </a:ext>
            </a:extLst>
          </p:cNvPr>
          <p:cNvGrpSpPr/>
          <p:nvPr/>
        </p:nvGrpSpPr>
        <p:grpSpPr>
          <a:xfrm rot="18964749" flipH="1">
            <a:off x="9175961" y="3171275"/>
            <a:ext cx="181579" cy="1074901"/>
            <a:chOff x="1904404" y="881079"/>
            <a:chExt cx="487723" cy="1511894"/>
          </a:xfrm>
        </p:grpSpPr>
        <p:pic>
          <p:nvPicPr>
            <p:cNvPr id="70" name="Imagem 69">
              <a:extLst>
                <a:ext uri="{FF2B5EF4-FFF2-40B4-BE49-F238E27FC236}">
                  <a16:creationId xmlns:a16="http://schemas.microsoft.com/office/drawing/2014/main" id="{0952F523-E66D-8FBB-7A30-D724ED3567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2" name="Imagem 71">
              <a:extLst>
                <a:ext uri="{FF2B5EF4-FFF2-40B4-BE49-F238E27FC236}">
                  <a16:creationId xmlns:a16="http://schemas.microsoft.com/office/drawing/2014/main" id="{110D7B21-9A6A-EED7-A17E-2AB7870EFF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3" name="Retângulo 72">
              <a:extLst>
                <a:ext uri="{FF2B5EF4-FFF2-40B4-BE49-F238E27FC236}">
                  <a16:creationId xmlns:a16="http://schemas.microsoft.com/office/drawing/2014/main" id="{7C4863BE-AC89-5980-266B-03AE42E1F261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BFEEA769-97D5-FA60-C27D-BF37426B152C}"/>
              </a:ext>
            </a:extLst>
          </p:cNvPr>
          <p:cNvGrpSpPr/>
          <p:nvPr/>
        </p:nvGrpSpPr>
        <p:grpSpPr>
          <a:xfrm>
            <a:off x="2203485" y="3407051"/>
            <a:ext cx="1955528" cy="1821073"/>
            <a:chOff x="2215007" y="3407048"/>
            <a:chExt cx="1955783" cy="1821310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A5BE3E79-E3B5-CAB5-9E7F-9797156EF750}"/>
                </a:ext>
              </a:extLst>
            </p:cNvPr>
            <p:cNvSpPr txBox="1"/>
            <p:nvPr/>
          </p:nvSpPr>
          <p:spPr>
            <a:xfrm>
              <a:off x="2215007" y="3935696"/>
              <a:ext cx="6022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2</a:t>
              </a:r>
            </a:p>
          </p:txBody>
        </p:sp>
        <p:sp>
          <p:nvSpPr>
            <p:cNvPr id="101" name="CaixaDeTexto 100">
              <a:extLst>
                <a:ext uri="{FF2B5EF4-FFF2-40B4-BE49-F238E27FC236}">
                  <a16:creationId xmlns:a16="http://schemas.microsoft.com/office/drawing/2014/main" id="{524D2611-8C64-5A84-00FF-19738B945B7C}"/>
                </a:ext>
              </a:extLst>
            </p:cNvPr>
            <p:cNvSpPr txBox="1"/>
            <p:nvPr/>
          </p:nvSpPr>
          <p:spPr>
            <a:xfrm>
              <a:off x="2580915" y="3935696"/>
              <a:ext cx="1589875" cy="129266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Capacitação organizacional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Fundamentos e conceitos de IA para toda a empresa.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1" name="Gráfico 110" descr="Chapéu de formatura estrutura de tópicos">
              <a:extLst>
                <a:ext uri="{FF2B5EF4-FFF2-40B4-BE49-F238E27FC236}">
                  <a16:creationId xmlns:a16="http://schemas.microsoft.com/office/drawing/2014/main" id="{C24A9522-BC76-263D-9B4A-948DD4D84E3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925310" y="3407048"/>
              <a:ext cx="576000" cy="576000"/>
            </a:xfrm>
            <a:prstGeom prst="rect">
              <a:avLst/>
            </a:prstGeom>
          </p:spPr>
        </p:pic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99345A34-80E6-1CB1-D2DE-171834A92394}"/>
              </a:ext>
            </a:extLst>
          </p:cNvPr>
          <p:cNvGrpSpPr/>
          <p:nvPr/>
        </p:nvGrpSpPr>
        <p:grpSpPr>
          <a:xfrm>
            <a:off x="839206" y="1976517"/>
            <a:ext cx="1951555" cy="1478183"/>
            <a:chOff x="838520" y="1976328"/>
            <a:chExt cx="1951809" cy="1478376"/>
          </a:xfrm>
        </p:grpSpPr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36399089-70B3-5788-E7E8-371D29B5F5C3}"/>
                </a:ext>
              </a:extLst>
            </p:cNvPr>
            <p:cNvSpPr txBox="1"/>
            <p:nvPr/>
          </p:nvSpPr>
          <p:spPr>
            <a:xfrm>
              <a:off x="838520" y="2550159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1</a:t>
              </a:r>
            </a:p>
          </p:txBody>
        </p:sp>
        <p:sp>
          <p:nvSpPr>
            <p:cNvPr id="99" name="CaixaDeTexto 98">
              <a:extLst>
                <a:ext uri="{FF2B5EF4-FFF2-40B4-BE49-F238E27FC236}">
                  <a16:creationId xmlns:a16="http://schemas.microsoft.com/office/drawing/2014/main" id="{BB0CD61C-CD65-7069-5690-82F2152D90DA}"/>
                </a:ext>
              </a:extLst>
            </p:cNvPr>
            <p:cNvSpPr txBox="1"/>
            <p:nvPr/>
          </p:nvSpPr>
          <p:spPr>
            <a:xfrm>
              <a:off x="1200455" y="2562151"/>
              <a:ext cx="1589874" cy="892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Governança inicial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Regras mínimas para estruturar o uso da IA</a:t>
              </a:r>
            </a:p>
          </p:txBody>
        </p:sp>
        <p:pic>
          <p:nvPicPr>
            <p:cNvPr id="113" name="Gráfico 112" descr="Área de Transferência Marcada estrutura de tópicos">
              <a:extLst>
                <a:ext uri="{FF2B5EF4-FFF2-40B4-BE49-F238E27FC236}">
                  <a16:creationId xmlns:a16="http://schemas.microsoft.com/office/drawing/2014/main" id="{D51DB9FA-CD1C-1F66-ADB0-F6EE9FB63F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595479" y="1976328"/>
              <a:ext cx="540000" cy="540000"/>
            </a:xfrm>
            <a:prstGeom prst="rect">
              <a:avLst/>
            </a:prstGeom>
          </p:spPr>
        </p:pic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D2388533-0478-79E0-D918-85D371DF884E}"/>
              </a:ext>
            </a:extLst>
          </p:cNvPr>
          <p:cNvGrpSpPr/>
          <p:nvPr/>
        </p:nvGrpSpPr>
        <p:grpSpPr>
          <a:xfrm>
            <a:off x="3551235" y="1977034"/>
            <a:ext cx="1956872" cy="1677697"/>
            <a:chOff x="3550903" y="1976843"/>
            <a:chExt cx="1957126" cy="1677915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83E7BB2C-F46D-ABF7-8771-A925904DD134}"/>
                </a:ext>
              </a:extLst>
            </p:cNvPr>
            <p:cNvSpPr txBox="1"/>
            <p:nvPr/>
          </p:nvSpPr>
          <p:spPr>
            <a:xfrm>
              <a:off x="3550903" y="2550158"/>
              <a:ext cx="60229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3</a:t>
              </a:r>
            </a:p>
          </p:txBody>
        </p:sp>
        <p:sp>
          <p:nvSpPr>
            <p:cNvPr id="103" name="CaixaDeTexto 102">
              <a:extLst>
                <a:ext uri="{FF2B5EF4-FFF2-40B4-BE49-F238E27FC236}">
                  <a16:creationId xmlns:a16="http://schemas.microsoft.com/office/drawing/2014/main" id="{DAF2AE89-53FF-DF75-2854-B4922D0BB9DC}"/>
                </a:ext>
              </a:extLst>
            </p:cNvPr>
            <p:cNvSpPr txBox="1"/>
            <p:nvPr/>
          </p:nvSpPr>
          <p:spPr>
            <a:xfrm>
              <a:off x="3918154" y="2562151"/>
              <a:ext cx="1589875" cy="10926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Mindset de IA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O prompt como ferramenta de trabalho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5" name="Gráfico 114" descr="Cérebro na cabeça estrutura de tópicos">
              <a:extLst>
                <a:ext uri="{FF2B5EF4-FFF2-40B4-BE49-F238E27FC236}">
                  <a16:creationId xmlns:a16="http://schemas.microsoft.com/office/drawing/2014/main" id="{F36E799B-C938-EBD2-760D-E096717E1CE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97274" y="1976843"/>
              <a:ext cx="540000" cy="54000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EBFF8C4B-470C-2BA2-381D-C36CCAE22DF5}"/>
              </a:ext>
            </a:extLst>
          </p:cNvPr>
          <p:cNvGrpSpPr/>
          <p:nvPr/>
        </p:nvGrpSpPr>
        <p:grpSpPr>
          <a:xfrm>
            <a:off x="4927543" y="3445932"/>
            <a:ext cx="1952345" cy="1782194"/>
            <a:chOff x="4927389" y="3445932"/>
            <a:chExt cx="1952599" cy="1782425"/>
          </a:xfrm>
        </p:grpSpPr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0E6158D0-4709-4D30-D0F6-8ECF6BED6652}"/>
                </a:ext>
              </a:extLst>
            </p:cNvPr>
            <p:cNvSpPr txBox="1"/>
            <p:nvPr/>
          </p:nvSpPr>
          <p:spPr>
            <a:xfrm>
              <a:off x="4927389" y="3935696"/>
              <a:ext cx="6022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4</a:t>
              </a:r>
            </a:p>
          </p:txBody>
        </p:sp>
        <p:sp>
          <p:nvSpPr>
            <p:cNvPr id="102" name="CaixaDeTexto 101">
              <a:extLst>
                <a:ext uri="{FF2B5EF4-FFF2-40B4-BE49-F238E27FC236}">
                  <a16:creationId xmlns:a16="http://schemas.microsoft.com/office/drawing/2014/main" id="{6FAA3C5B-1EC3-44C6-CD89-09280DC23A21}"/>
                </a:ext>
              </a:extLst>
            </p:cNvPr>
            <p:cNvSpPr txBox="1"/>
            <p:nvPr/>
          </p:nvSpPr>
          <p:spPr>
            <a:xfrm>
              <a:off x="5290113" y="3935696"/>
              <a:ext cx="1589875" cy="12926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Descoberta de oportunidades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Identificar casos de uso de IA nos processos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7" name="Imagem 116">
              <a:extLst>
                <a:ext uri="{FF2B5EF4-FFF2-40B4-BE49-F238E27FC236}">
                  <a16:creationId xmlns:a16="http://schemas.microsoft.com/office/drawing/2014/main" id="{B4D0C836-099A-D69C-FB6E-557939B6C43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691650" y="3445932"/>
              <a:ext cx="468000" cy="468000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F68BE373-B578-C4A7-B342-F3C00C2DBA2E}"/>
              </a:ext>
            </a:extLst>
          </p:cNvPr>
          <p:cNvGrpSpPr/>
          <p:nvPr/>
        </p:nvGrpSpPr>
        <p:grpSpPr>
          <a:xfrm>
            <a:off x="6263266" y="2018781"/>
            <a:ext cx="1942704" cy="1435923"/>
            <a:chOff x="6263286" y="2018594"/>
            <a:chExt cx="1942957" cy="1436109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1CC5D98F-74D5-467D-B480-C6E4CB04BC2D}"/>
                </a:ext>
              </a:extLst>
            </p:cNvPr>
            <p:cNvSpPr txBox="1"/>
            <p:nvPr/>
          </p:nvSpPr>
          <p:spPr>
            <a:xfrm>
              <a:off x="6263286" y="2550158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5</a:t>
              </a:r>
            </a:p>
          </p:txBody>
        </p:sp>
        <p:sp>
          <p:nvSpPr>
            <p:cNvPr id="104" name="CaixaDeTexto 103">
              <a:extLst>
                <a:ext uri="{FF2B5EF4-FFF2-40B4-BE49-F238E27FC236}">
                  <a16:creationId xmlns:a16="http://schemas.microsoft.com/office/drawing/2014/main" id="{2D64C277-6FA3-3D20-5E21-27AC6D1AA769}"/>
                </a:ext>
              </a:extLst>
            </p:cNvPr>
            <p:cNvSpPr txBox="1"/>
            <p:nvPr/>
          </p:nvSpPr>
          <p:spPr>
            <a:xfrm>
              <a:off x="6616369" y="2562151"/>
              <a:ext cx="1589874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Priorização estratégica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Avaliar viabilidade e ROI</a:t>
              </a:r>
            </a:p>
          </p:txBody>
        </p:sp>
        <p:pic>
          <p:nvPicPr>
            <p:cNvPr id="119" name="Gráfico 118" descr="Gráfico de barras estrutura de tópicos">
              <a:extLst>
                <a:ext uri="{FF2B5EF4-FFF2-40B4-BE49-F238E27FC236}">
                  <a16:creationId xmlns:a16="http://schemas.microsoft.com/office/drawing/2014/main" id="{9BCF62DE-1E26-1839-1818-694DC6AAAF1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69212" y="2018594"/>
              <a:ext cx="540000" cy="540000"/>
            </a:xfrm>
            <a:prstGeom prst="rect">
              <a:avLst/>
            </a:prstGeom>
          </p:spPr>
        </p:pic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F11B696F-2392-BE42-4BAD-94F07C79E574}"/>
              </a:ext>
            </a:extLst>
          </p:cNvPr>
          <p:cNvGrpSpPr/>
          <p:nvPr/>
        </p:nvGrpSpPr>
        <p:grpSpPr>
          <a:xfrm>
            <a:off x="8975295" y="1972856"/>
            <a:ext cx="1928537" cy="1408307"/>
            <a:chOff x="8975669" y="1972665"/>
            <a:chExt cx="1928788" cy="1408490"/>
          </a:xfrm>
        </p:grpSpPr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DF125A78-CF2D-5A7E-0905-E7CC6B661E3F}"/>
                </a:ext>
              </a:extLst>
            </p:cNvPr>
            <p:cNvSpPr txBox="1"/>
            <p:nvPr/>
          </p:nvSpPr>
          <p:spPr>
            <a:xfrm>
              <a:off x="8975669" y="2550158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7</a:t>
              </a:r>
            </a:p>
          </p:txBody>
        </p:sp>
        <p:sp>
          <p:nvSpPr>
            <p:cNvPr id="105" name="CaixaDeTexto 104">
              <a:extLst>
                <a:ext uri="{FF2B5EF4-FFF2-40B4-BE49-F238E27FC236}">
                  <a16:creationId xmlns:a16="http://schemas.microsoft.com/office/drawing/2014/main" id="{E8AE2668-8721-1C95-EF1A-7D312BFFF864}"/>
                </a:ext>
              </a:extLst>
            </p:cNvPr>
            <p:cNvSpPr txBox="1"/>
            <p:nvPr/>
          </p:nvSpPr>
          <p:spPr>
            <a:xfrm>
              <a:off x="9314582" y="2562152"/>
              <a:ext cx="1589875" cy="2924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20" name="Gráfico 119">
              <a:extLst>
                <a:ext uri="{FF2B5EF4-FFF2-40B4-BE49-F238E27FC236}">
                  <a16:creationId xmlns:a16="http://schemas.microsoft.com/office/drawing/2014/main" id="{7304B42C-A392-44E5-89FD-B2D9600DDB6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9649654" y="1972665"/>
              <a:ext cx="540000" cy="540000"/>
            </a:xfrm>
            <a:prstGeom prst="rect">
              <a:avLst/>
            </a:prstGeom>
          </p:spPr>
        </p:pic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5D933E3F-3A13-6595-6892-E42955C1B307}"/>
              </a:ext>
            </a:extLst>
          </p:cNvPr>
          <p:cNvGrpSpPr/>
          <p:nvPr/>
        </p:nvGrpSpPr>
        <p:grpSpPr>
          <a:xfrm>
            <a:off x="7615517" y="3480103"/>
            <a:ext cx="1979336" cy="1548141"/>
            <a:chOff x="7639772" y="3480103"/>
            <a:chExt cx="1979592" cy="1548342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43D1A807-860C-9A18-757B-80927BC6FE07}"/>
                </a:ext>
              </a:extLst>
            </p:cNvPr>
            <p:cNvSpPr txBox="1"/>
            <p:nvPr/>
          </p:nvSpPr>
          <p:spPr>
            <a:xfrm>
              <a:off x="7639772" y="3935696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6</a:t>
              </a:r>
            </a:p>
          </p:txBody>
        </p:sp>
        <p:sp>
          <p:nvSpPr>
            <p:cNvPr id="106" name="CaixaDeTexto 105">
              <a:extLst>
                <a:ext uri="{FF2B5EF4-FFF2-40B4-BE49-F238E27FC236}">
                  <a16:creationId xmlns:a16="http://schemas.microsoft.com/office/drawing/2014/main" id="{73E3338F-45CB-C9D3-5381-4ED053C33D88}"/>
                </a:ext>
              </a:extLst>
            </p:cNvPr>
            <p:cNvSpPr txBox="1"/>
            <p:nvPr/>
          </p:nvSpPr>
          <p:spPr>
            <a:xfrm>
              <a:off x="8029489" y="3935696"/>
              <a:ext cx="1589875" cy="1092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Programa de Citizen </a:t>
              </a:r>
              <a:r>
                <a:rPr lang="pt-BR" sz="1300" b="1" err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Developers</a:t>
              </a:r>
              <a:endParaRPr lang="pt-BR" sz="1300" b="1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Empoderar as áreas de negócio para criar automações</a:t>
              </a:r>
            </a:p>
          </p:txBody>
        </p:sp>
        <p:pic>
          <p:nvPicPr>
            <p:cNvPr id="121" name="Imagem 120">
              <a:extLst>
                <a:ext uri="{FF2B5EF4-FFF2-40B4-BE49-F238E27FC236}">
                  <a16:creationId xmlns:a16="http://schemas.microsoft.com/office/drawing/2014/main" id="{0CB2AE38-0D5F-D581-8ADF-F7298E26E87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371208" y="3480103"/>
              <a:ext cx="391324" cy="444385"/>
            </a:xfrm>
            <a:prstGeom prst="rect">
              <a:avLst/>
            </a:prstGeom>
          </p:spPr>
        </p:pic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38776B71-5A55-AAC7-F140-418CF73CB2CC}"/>
              </a:ext>
            </a:extLst>
          </p:cNvPr>
          <p:cNvSpPr txBox="1"/>
          <p:nvPr/>
        </p:nvSpPr>
        <p:spPr>
          <a:xfrm>
            <a:off x="9388158" y="2593659"/>
            <a:ext cx="1589668" cy="1292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pt-BR" sz="1300" b="1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Fábrica de Agentes de IA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Estruture </a:t>
            </a:r>
            <a:r>
              <a:rPr lang="pt-BR" sz="1300" dirty="0" err="1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Squads</a:t>
            </a:r>
            <a:r>
              <a: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 para atender demandas de agentes de IA</a:t>
            </a:r>
          </a:p>
        </p:txBody>
      </p:sp>
    </p:spTree>
    <p:extLst>
      <p:ext uri="{BB962C8B-B14F-4D97-AF65-F5344CB8AC3E}">
        <p14:creationId xmlns:p14="http://schemas.microsoft.com/office/powerpoint/2010/main" val="361658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4AB14-5820-0E95-B42B-C2DEF109A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A8C4DBA-09CA-B487-38C2-3F2838E62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49117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866BCDF2-31A5-36E0-2AD8-7182B32715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18060" y="2174880"/>
            <a:ext cx="5130800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200" b="1" kern="100">
                <a:solidFill>
                  <a:schemeClr val="accent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Definir uma governança mínima para estruturar as iniciativas de IA em toda a empresa.</a:t>
            </a:r>
            <a:endParaRPr lang="pt-BR" sz="3200" b="1">
              <a:solidFill>
                <a:schemeClr val="accent2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4CBFB316-F33D-5AAC-A155-5311D03DCEA4}"/>
              </a:ext>
            </a:extLst>
          </p:cNvPr>
          <p:cNvGrpSpPr/>
          <p:nvPr/>
        </p:nvGrpSpPr>
        <p:grpSpPr>
          <a:xfrm>
            <a:off x="6589603" y="1935760"/>
            <a:ext cx="5039344" cy="952605"/>
            <a:chOff x="1237638" y="3676222"/>
            <a:chExt cx="5040000" cy="952729"/>
          </a:xfrm>
        </p:grpSpPr>
        <p:pic>
          <p:nvPicPr>
            <p:cNvPr id="34" name="Gráfico 33" descr="Documento estrutura de tópicos">
              <a:extLst>
                <a:ext uri="{FF2B5EF4-FFF2-40B4-BE49-F238E27FC236}">
                  <a16:creationId xmlns:a16="http://schemas.microsoft.com/office/drawing/2014/main" id="{BE1886E0-DD2E-EF4A-4CDD-7C03F6F964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237638" y="379302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83435965-89D9-443D-8279-5720378D638F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2"/>
              <a:ext cx="4320000" cy="95272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Definir orientações claras sobre </a:t>
              </a:r>
              <a:r>
                <a:rPr lang="pt-BR" sz="2000" b="1">
                  <a:solidFill>
                    <a:srgbClr val="2071BB"/>
                  </a:solidFill>
                </a:rPr>
                <a:t>como a IA pode ser utilizada dentro da empresa.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ADF412FC-D179-4E0E-A05F-A84B79841501}"/>
              </a:ext>
            </a:extLst>
          </p:cNvPr>
          <p:cNvGrpSpPr/>
          <p:nvPr/>
        </p:nvGrpSpPr>
        <p:grpSpPr>
          <a:xfrm>
            <a:off x="6589603" y="3189224"/>
            <a:ext cx="5039344" cy="873958"/>
            <a:chOff x="1237638" y="3566494"/>
            <a:chExt cx="5040000" cy="874072"/>
          </a:xfrm>
        </p:grpSpPr>
        <p:pic>
          <p:nvPicPr>
            <p:cNvPr id="41" name="Gráfico 40" descr="Crachá de funcionário estrutura de tópicos">
              <a:extLst>
                <a:ext uri="{FF2B5EF4-FFF2-40B4-BE49-F238E27FC236}">
                  <a16:creationId xmlns:a16="http://schemas.microsoft.com/office/drawing/2014/main" id="{6F03EBA1-4F8A-39D5-9C20-42C79DF21E1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2B5AABCA-C15A-27C1-9C61-C92642FFB4E3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66494"/>
              <a:ext cx="4320000" cy="87407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Estabelecer </a:t>
              </a:r>
              <a:r>
                <a:rPr lang="pt-BR" sz="2000" b="1">
                  <a:solidFill>
                    <a:srgbClr val="2071BB"/>
                  </a:solidFill>
                </a:rPr>
                <a:t>responsáveis e áreas envolvidas </a:t>
              </a:r>
              <a:r>
                <a:rPr lang="pt-BR" sz="2000"/>
                <a:t>na gestão das iniciativas de IA.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FAF48849-5886-992E-A0F3-7CB69B87DD16}"/>
              </a:ext>
            </a:extLst>
          </p:cNvPr>
          <p:cNvGrpSpPr/>
          <p:nvPr/>
        </p:nvGrpSpPr>
        <p:grpSpPr>
          <a:xfrm>
            <a:off x="6589603" y="4364042"/>
            <a:ext cx="5039344" cy="719906"/>
            <a:chOff x="1237638" y="3609854"/>
            <a:chExt cx="5040000" cy="720000"/>
          </a:xfrm>
        </p:grpSpPr>
        <p:pic>
          <p:nvPicPr>
            <p:cNvPr id="44" name="Gráfico 43" descr="Gráfico de decisão estrutura de tópicos">
              <a:extLst>
                <a:ext uri="{FF2B5EF4-FFF2-40B4-BE49-F238E27FC236}">
                  <a16:creationId xmlns:a16="http://schemas.microsoft.com/office/drawing/2014/main" id="{43EE778B-0209-BBAC-7666-D28D391636A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A699717C-D3E6-AAE8-24E9-85B3B48AA4A8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2"/>
              <a:ext cx="4320000" cy="63904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Definir </a:t>
              </a:r>
              <a:r>
                <a:rPr lang="pt-BR" sz="2000" b="1">
                  <a:solidFill>
                    <a:srgbClr val="2071BB"/>
                  </a:solidFill>
                </a:rPr>
                <a:t>processos essenciais </a:t>
              </a:r>
              <a:r>
                <a:rPr lang="pt-BR" sz="2000">
                  <a:solidFill>
                    <a:schemeClr val="tx1"/>
                  </a:solidFill>
                </a:rPr>
                <a:t>para organizar as iniciativas.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22BA0F59-0BA8-D993-A836-C73AADEC462C}"/>
              </a:ext>
            </a:extLst>
          </p:cNvPr>
          <p:cNvGrpSpPr/>
          <p:nvPr/>
        </p:nvGrpSpPr>
        <p:grpSpPr>
          <a:xfrm>
            <a:off x="-136841" y="1298338"/>
            <a:ext cx="4679391" cy="539433"/>
            <a:chOff x="-137652" y="1298057"/>
            <a:chExt cx="4680000" cy="539502"/>
          </a:xfrm>
          <a:solidFill>
            <a:schemeClr val="accent2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889B5875-C41B-C247-2F60-D9655768953D}"/>
                </a:ext>
              </a:extLst>
            </p:cNvPr>
            <p:cNvSpPr/>
            <p:nvPr/>
          </p:nvSpPr>
          <p:spPr>
            <a:xfrm>
              <a:off x="-137652" y="1298057"/>
              <a:ext cx="4680000" cy="539502"/>
            </a:xfrm>
            <a:prstGeom prst="homePlate">
              <a:avLst/>
            </a:prstGeom>
            <a:grpFill/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A07548CF-541C-739F-D4F9-42220F309340}"/>
                </a:ext>
              </a:extLst>
            </p:cNvPr>
            <p:cNvGrpSpPr/>
            <p:nvPr/>
          </p:nvGrpSpPr>
          <p:grpSpPr>
            <a:xfrm>
              <a:off x="105525" y="1327753"/>
              <a:ext cx="3141749" cy="475386"/>
              <a:chOff x="582881" y="1267280"/>
              <a:chExt cx="3141749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840637AA-3EF2-FF04-0584-C386C42BFC3D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1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9FC01506-D146-9E8D-574C-8C92DC02713C}"/>
                  </a:ext>
                </a:extLst>
              </p:cNvPr>
              <p:cNvSpPr txBox="1"/>
              <p:nvPr/>
            </p:nvSpPr>
            <p:spPr>
              <a:xfrm>
                <a:off x="884026" y="1298057"/>
                <a:ext cx="2840604" cy="400109"/>
              </a:xfrm>
              <a:prstGeom prst="rect">
                <a:avLst/>
              </a:prstGeom>
              <a:grp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Governança inicial</a:t>
                </a:r>
              </a:p>
            </p:txBody>
          </p:sp>
        </p:grpSp>
      </p:grpSp>
      <p:sp>
        <p:nvSpPr>
          <p:cNvPr id="48" name="Espaço Reservado para Conteúdo 1">
            <a:extLst>
              <a:ext uri="{FF2B5EF4-FFF2-40B4-BE49-F238E27FC236}">
                <a16:creationId xmlns:a16="http://schemas.microsoft.com/office/drawing/2014/main" id="{16449FCA-20F9-22F3-1378-A4AC0E08A968}"/>
              </a:ext>
            </a:extLst>
          </p:cNvPr>
          <p:cNvSpPr txBox="1">
            <a:spLocks/>
          </p:cNvSpPr>
          <p:nvPr/>
        </p:nvSpPr>
        <p:spPr>
          <a:xfrm>
            <a:off x="1428399" y="5572041"/>
            <a:ext cx="8574441" cy="478975"/>
          </a:xfrm>
          <a:prstGeom prst="rect">
            <a:avLst/>
          </a:prstGeom>
          <a:solidFill>
            <a:srgbClr val="F2F2F2">
              <a:alpha val="74902"/>
            </a:srgbClr>
          </a:solidFill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pt-BR" sz="2000" b="1" kern="100">
                <a:solidFill>
                  <a:srgbClr val="2071B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 objetivo é definir o mínimo necessário para escalar a IA com controle.</a:t>
            </a:r>
            <a:endParaRPr lang="pt-BR" sz="2000" b="1">
              <a:solidFill>
                <a:srgbClr val="2071B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99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988D0-67E9-AB21-DEE8-BC4218F4C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942A95F-CFC1-5B81-6640-0A454586D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455561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6B8CE932-085A-C06C-699B-323E4D169BD6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3" y="1935760"/>
            <a:ext cx="5039344" cy="952605"/>
            <a:chOff x="1237638" y="3676222"/>
            <a:chExt cx="5040000" cy="952729"/>
          </a:xfrm>
        </p:grpSpPr>
        <p:pic>
          <p:nvPicPr>
            <p:cNvPr id="34" name="Gráfico 33" descr="Documento estrutura de tópicos">
              <a:extLst>
                <a:ext uri="{FF2B5EF4-FFF2-40B4-BE49-F238E27FC236}">
                  <a16:creationId xmlns:a16="http://schemas.microsoft.com/office/drawing/2014/main" id="{C688E019-5FE0-5DC8-8E97-57E611386B0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237638" y="379302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65CDC4DB-3782-ECE1-C5E9-DD98401BEFD8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8" y="3676222"/>
              <a:ext cx="4320000" cy="95272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Definir orientações claras sobre </a:t>
              </a:r>
              <a:r>
                <a:rPr lang="pt-BR" sz="2000" b="1">
                  <a:solidFill>
                    <a:srgbClr val="2071BB"/>
                  </a:solidFill>
                </a:rPr>
                <a:t>como a IA pode ser utilizada dentro da empresa.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30237D6B-5751-E2A1-12C3-CBC520141266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3" y="3189224"/>
            <a:ext cx="5039344" cy="873958"/>
            <a:chOff x="1237638" y="3566494"/>
            <a:chExt cx="5040000" cy="874072"/>
          </a:xfrm>
        </p:grpSpPr>
        <p:pic>
          <p:nvPicPr>
            <p:cNvPr id="41" name="Gráfico 40" descr="Crachá de funcionário estrutura de tópicos">
              <a:extLst>
                <a:ext uri="{FF2B5EF4-FFF2-40B4-BE49-F238E27FC236}">
                  <a16:creationId xmlns:a16="http://schemas.microsoft.com/office/drawing/2014/main" id="{DD5AF9FC-20D1-B0F6-BD1E-6168315272AB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F14C5400-ADB6-6F4E-E6D7-44DC29BF5E4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8" y="3566494"/>
              <a:ext cx="4320000" cy="87407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Estabelecer </a:t>
              </a:r>
              <a:r>
                <a:rPr lang="pt-BR" sz="2000" b="1">
                  <a:solidFill>
                    <a:srgbClr val="2071BB"/>
                  </a:solidFill>
                </a:rPr>
                <a:t>responsáveis e áreas envolvidas </a:t>
              </a:r>
              <a:r>
                <a:rPr lang="pt-BR" sz="2000"/>
                <a:t>na gestão das iniciativas de IA.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39197A1D-3A5D-87D4-12C3-4AB1A8556AAC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3" y="4364042"/>
            <a:ext cx="5039344" cy="719906"/>
            <a:chOff x="1237638" y="3609854"/>
            <a:chExt cx="5040000" cy="720000"/>
          </a:xfrm>
        </p:grpSpPr>
        <p:pic>
          <p:nvPicPr>
            <p:cNvPr id="44" name="Gráfico 43" descr="Gráfico de decisão estrutura de tópicos">
              <a:extLst>
                <a:ext uri="{FF2B5EF4-FFF2-40B4-BE49-F238E27FC236}">
                  <a16:creationId xmlns:a16="http://schemas.microsoft.com/office/drawing/2014/main" id="{A1C2BACC-7D8D-C9B4-12CD-A46E5C1961E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F1D4BE7D-0126-1677-E0A4-CFF44503283A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8" y="3676222"/>
              <a:ext cx="4320000" cy="63904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Definir </a:t>
              </a:r>
              <a:r>
                <a:rPr lang="pt-BR" sz="2000" b="1">
                  <a:solidFill>
                    <a:srgbClr val="2071BB"/>
                  </a:solidFill>
                </a:rPr>
                <a:t>processos essenciais </a:t>
              </a:r>
              <a:r>
                <a:rPr lang="pt-BR" sz="2000">
                  <a:solidFill>
                    <a:schemeClr val="tx1"/>
                  </a:solidFill>
                </a:rPr>
                <a:t>para organizar as iniciativas.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041BAE60-DEC0-6B28-D7D0-A8164FD7F364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36841" y="1298338"/>
            <a:ext cx="4679391" cy="539433"/>
            <a:chOff x="-137652" y="1298057"/>
            <a:chExt cx="4680000" cy="539502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FED5DE12-F4A0-662D-688A-BC5959CD549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137652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24231D88-D5CD-9439-8187-9179FFE0B6C2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05525" y="1327753"/>
              <a:ext cx="3141749" cy="475386"/>
              <a:chOff x="582881" y="1267280"/>
              <a:chExt cx="3141749" cy="475386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DA395D93-4A90-CD79-5FFB-0F69C73D5548}"/>
                  </a:ext>
                </a:extLst>
              </p:cNvPr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1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E01B183B-6928-D62B-ED1B-02EB29E1269F}"/>
                  </a:ext>
                </a:extLst>
              </p:cNvPr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84026" y="1298057"/>
                <a:ext cx="2840604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Governança inicial</a:t>
                </a:r>
              </a:p>
            </p:txBody>
          </p:sp>
        </p:grpSp>
      </p:grpSp>
      <p:sp>
        <p:nvSpPr>
          <p:cNvPr id="48" name="Espaço Reservado para Conteúdo 1">
            <a:extLst>
              <a:ext uri="{FF2B5EF4-FFF2-40B4-BE49-F238E27FC236}">
                <a16:creationId xmlns:a16="http://schemas.microsoft.com/office/drawing/2014/main" id="{11052D32-C31A-ABDA-616C-AE9536D2CE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428399" y="5572041"/>
            <a:ext cx="8574441" cy="478975"/>
          </a:xfrm>
          <a:prstGeom prst="rect">
            <a:avLst/>
          </a:prstGeom>
          <a:solidFill>
            <a:srgbClr val="F2F2F2">
              <a:alpha val="74902"/>
            </a:srgbClr>
          </a:solidFill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pt-BR" sz="2000" b="1" kern="100">
                <a:solidFill>
                  <a:srgbClr val="2071B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 objetivo é definir o mínimo necessário para escalar a IA com controle.</a:t>
            </a:r>
            <a:endParaRPr lang="pt-BR" sz="2000" b="1">
              <a:solidFill>
                <a:srgbClr val="2071BB"/>
              </a:solidFill>
            </a:endParaRPr>
          </a:p>
        </p:txBody>
      </p:sp>
      <p:grpSp>
        <p:nvGrpSpPr>
          <p:cNvPr id="78" name="Agrupar 77">
            <a:extLst>
              <a:ext uri="{FF2B5EF4-FFF2-40B4-BE49-F238E27FC236}">
                <a16:creationId xmlns:a16="http://schemas.microsoft.com/office/drawing/2014/main" id="{E02E5A2F-97AE-6923-E616-4E9ABBC9BF56}"/>
              </a:ext>
            </a:extLst>
          </p:cNvPr>
          <p:cNvGrpSpPr/>
          <p:nvPr/>
        </p:nvGrpSpPr>
        <p:grpSpPr>
          <a:xfrm>
            <a:off x="583599" y="1872674"/>
            <a:ext cx="11020496" cy="5245601"/>
            <a:chOff x="582881" y="1872471"/>
            <a:chExt cx="11021930" cy="5246284"/>
          </a:xfrm>
        </p:grpSpPr>
        <p:sp>
          <p:nvSpPr>
            <p:cNvPr id="3" name="Retângulo: Cantos Diagonais Arredondados 2">
              <a:extLst>
                <a:ext uri="{FF2B5EF4-FFF2-40B4-BE49-F238E27FC236}">
                  <a16:creationId xmlns:a16="http://schemas.microsoft.com/office/drawing/2014/main" id="{989F02C0-2226-9107-4B4D-74D3DA1A197B}"/>
                </a:ext>
              </a:extLst>
            </p:cNvPr>
            <p:cNvSpPr/>
            <p:nvPr/>
          </p:nvSpPr>
          <p:spPr>
            <a:xfrm>
              <a:off x="582881" y="1976950"/>
              <a:ext cx="10813501" cy="5141805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77" name="Agrupar 76">
              <a:extLst>
                <a:ext uri="{FF2B5EF4-FFF2-40B4-BE49-F238E27FC236}">
                  <a16:creationId xmlns:a16="http://schemas.microsoft.com/office/drawing/2014/main" id="{72B14146-DDB5-9CDE-2048-B702C4BA0767}"/>
                </a:ext>
              </a:extLst>
            </p:cNvPr>
            <p:cNvGrpSpPr/>
            <p:nvPr/>
          </p:nvGrpSpPr>
          <p:grpSpPr>
            <a:xfrm>
              <a:off x="771607" y="2063566"/>
              <a:ext cx="10449812" cy="4711500"/>
              <a:chOff x="771607" y="2063566"/>
              <a:chExt cx="10449812" cy="4711500"/>
            </a:xfrm>
          </p:grpSpPr>
          <p:sp>
            <p:nvSpPr>
              <p:cNvPr id="4" name="Text 0">
                <a:extLst>
                  <a:ext uri="{FF2B5EF4-FFF2-40B4-BE49-F238E27FC236}">
                    <a16:creationId xmlns:a16="http://schemas.microsoft.com/office/drawing/2014/main" id="{3B0FCA2C-D2F5-DCF9-CCED-1E4FA5B1383B}"/>
                  </a:ext>
                </a:extLst>
              </p:cNvPr>
              <p:cNvSpPr/>
              <p:nvPr/>
            </p:nvSpPr>
            <p:spPr>
              <a:xfrm>
                <a:off x="1274272" y="2063566"/>
                <a:ext cx="8208110" cy="60295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/>
              <a:lstStyle/>
              <a:p>
                <a:pPr>
                  <a:lnSpc>
                    <a:spcPts val="4625"/>
                  </a:lnSpc>
                </a:pP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Estruturação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dos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Processos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Mínimos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Governança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IA</a:t>
                </a:r>
              </a:p>
            </p:txBody>
          </p:sp>
          <p:pic>
            <p:nvPicPr>
              <p:cNvPr id="5" name="Imagem 4">
                <a:extLst>
                  <a:ext uri="{FF2B5EF4-FFF2-40B4-BE49-F238E27FC236}">
                    <a16:creationId xmlns:a16="http://schemas.microsoft.com/office/drawing/2014/main" id="{7BE3DD86-DED3-0433-CE9B-4E37BA8A7B5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771607" y="2212461"/>
                <a:ext cx="473546" cy="480123"/>
              </a:xfrm>
              <a:prstGeom prst="rect">
                <a:avLst/>
              </a:prstGeom>
            </p:spPr>
          </p:pic>
          <p:grpSp>
            <p:nvGrpSpPr>
              <p:cNvPr id="6" name="Agrupar 5">
                <a:extLst>
                  <a:ext uri="{FF2B5EF4-FFF2-40B4-BE49-F238E27FC236}">
                    <a16:creationId xmlns:a16="http://schemas.microsoft.com/office/drawing/2014/main" id="{ADA5D23C-46D1-D562-B404-D149842EF82E}"/>
                  </a:ext>
                </a:extLst>
              </p:cNvPr>
              <p:cNvGrpSpPr/>
              <p:nvPr/>
            </p:nvGrpSpPr>
            <p:grpSpPr>
              <a:xfrm>
                <a:off x="851872" y="2984589"/>
                <a:ext cx="6788036" cy="1897188"/>
                <a:chOff x="247589" y="3095777"/>
                <a:chExt cx="7238534" cy="1897434"/>
              </a:xfrm>
            </p:grpSpPr>
            <p:sp>
              <p:nvSpPr>
                <p:cNvPr id="7" name="CaixaDeTexto 6">
                  <a:extLst>
                    <a:ext uri="{FF2B5EF4-FFF2-40B4-BE49-F238E27FC236}">
                      <a16:creationId xmlns:a16="http://schemas.microsoft.com/office/drawing/2014/main" id="{5FEF8CDC-3FC8-1FD9-5154-901190C4EA75}"/>
                    </a:ext>
                  </a:extLst>
                </p:cNvPr>
                <p:cNvSpPr txBox="1"/>
                <p:nvPr/>
              </p:nvSpPr>
              <p:spPr>
                <a:xfrm>
                  <a:off x="247589" y="3095777"/>
                  <a:ext cx="2173878" cy="30781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pt-BR" sz="1400" b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Como funciona</a:t>
                  </a:r>
                  <a:endParaRPr lang="pt-BR" sz="140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8" name="Conector reto 7">
                  <a:extLst>
                    <a:ext uri="{FF2B5EF4-FFF2-40B4-BE49-F238E27FC236}">
                      <a16:creationId xmlns:a16="http://schemas.microsoft.com/office/drawing/2014/main" id="{2F8CBB26-8C0C-53EF-E86C-2711CEE2837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40759" y="3390484"/>
                  <a:ext cx="6840000" cy="0"/>
                </a:xfrm>
                <a:prstGeom prst="line">
                  <a:avLst/>
                </a:prstGeom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9" name="Agrupar 8">
                  <a:extLst>
                    <a:ext uri="{FF2B5EF4-FFF2-40B4-BE49-F238E27FC236}">
                      <a16:creationId xmlns:a16="http://schemas.microsoft.com/office/drawing/2014/main" id="{AE04E797-1D4D-8604-908E-4C83A32344FF}"/>
                    </a:ext>
                  </a:extLst>
                </p:cNvPr>
                <p:cNvGrpSpPr/>
                <p:nvPr/>
              </p:nvGrpSpPr>
              <p:grpSpPr>
                <a:xfrm>
                  <a:off x="340759" y="3522712"/>
                  <a:ext cx="2336617" cy="396000"/>
                  <a:chOff x="265703" y="4616303"/>
                  <a:chExt cx="4015729" cy="243566"/>
                </a:xfrm>
                <a:solidFill>
                  <a:schemeClr val="accent1">
                    <a:lumMod val="20000"/>
                    <a:lumOff val="80000"/>
                  </a:schemeClr>
                </a:solidFill>
              </p:grpSpPr>
              <p:grpSp>
                <p:nvGrpSpPr>
                  <p:cNvPr id="23" name="Agrupar 22">
                    <a:extLst>
                      <a:ext uri="{FF2B5EF4-FFF2-40B4-BE49-F238E27FC236}">
                        <a16:creationId xmlns:a16="http://schemas.microsoft.com/office/drawing/2014/main" id="{CDA9C97B-B95C-A856-DC87-A68B1691F2F2}"/>
                      </a:ext>
                    </a:extLst>
                  </p:cNvPr>
                  <p:cNvGrpSpPr/>
                  <p:nvPr/>
                </p:nvGrpSpPr>
                <p:grpSpPr>
                  <a:xfrm>
                    <a:off x="265703" y="4616303"/>
                    <a:ext cx="3624980" cy="243564"/>
                    <a:chOff x="265703" y="4616303"/>
                    <a:chExt cx="3624980" cy="243564"/>
                  </a:xfrm>
                  <a:grpFill/>
                </p:grpSpPr>
                <p:sp>
                  <p:nvSpPr>
                    <p:cNvPr id="25" name="Retângulo 24">
                      <a:extLst>
                        <a:ext uri="{FF2B5EF4-FFF2-40B4-BE49-F238E27FC236}">
                          <a16:creationId xmlns:a16="http://schemas.microsoft.com/office/drawing/2014/main" id="{6BDFA32F-81A9-9701-7DDF-6B1CB8BD148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25968" y="4616303"/>
                      <a:ext cx="3464715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defTabSz="914195">
                        <a:buClr>
                          <a:srgbClr val="F07F09"/>
                        </a:buClr>
                        <a:buSzPts val="1000"/>
                        <a:tabLst>
                          <a:tab pos="457097" algn="l"/>
                        </a:tabLst>
                        <a:defRPr/>
                      </a:pPr>
                      <a: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Diretrizes e Conceitos </a:t>
                      </a:r>
                      <a:b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 Uso de IA</a:t>
                      </a:r>
                    </a:p>
                  </p:txBody>
                </p:sp>
                <p:sp>
                  <p:nvSpPr>
                    <p:cNvPr id="26" name="Elipse 25">
                      <a:extLst>
                        <a:ext uri="{FF2B5EF4-FFF2-40B4-BE49-F238E27FC236}">
                          <a16:creationId xmlns:a16="http://schemas.microsoft.com/office/drawing/2014/main" id="{70DD9EEF-3F40-B986-D074-D413795B449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65703" y="4616303"/>
                      <a:ext cx="276659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6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</p:grpSp>
              <p:sp>
                <p:nvSpPr>
                  <p:cNvPr id="24" name="Triângulo isósceles 23">
                    <a:extLst>
                      <a:ext uri="{FF2B5EF4-FFF2-40B4-BE49-F238E27FC236}">
                        <a16:creationId xmlns:a16="http://schemas.microsoft.com/office/drawing/2014/main" id="{C2B020B0-9571-E1E2-356A-1AD2DEA0D1A6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3974040" y="4552477"/>
                    <a:ext cx="243565" cy="371219"/>
                  </a:xfrm>
                  <a:prstGeom prst="triangl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60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</p:grpSp>
            <p:sp>
              <p:nvSpPr>
                <p:cNvPr id="10" name="CaixaDeTexto 9">
                  <a:extLst>
                    <a:ext uri="{FF2B5EF4-FFF2-40B4-BE49-F238E27FC236}">
                      <a16:creationId xmlns:a16="http://schemas.microsoft.com/office/drawing/2014/main" id="{4CA93DFE-0C8A-CCF2-15E1-3A7DEB1716E9}"/>
                    </a:ext>
                  </a:extLst>
                </p:cNvPr>
                <p:cNvSpPr txBox="1"/>
                <p:nvPr/>
              </p:nvSpPr>
              <p:spPr>
                <a:xfrm>
                  <a:off x="324838" y="3956896"/>
                  <a:ext cx="1834757" cy="81058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Declaração de princípios de IA responsável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Objetivos de adoção da IA 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Definição do escopo de adoção de IA</a:t>
                  </a:r>
                </a:p>
              </p:txBody>
            </p:sp>
            <p:grpSp>
              <p:nvGrpSpPr>
                <p:cNvPr id="11" name="Agrupar 10">
                  <a:extLst>
                    <a:ext uri="{FF2B5EF4-FFF2-40B4-BE49-F238E27FC236}">
                      <a16:creationId xmlns:a16="http://schemas.microsoft.com/office/drawing/2014/main" id="{1B06B086-2A5E-2090-2795-2C9CB2CA774D}"/>
                    </a:ext>
                  </a:extLst>
                </p:cNvPr>
                <p:cNvGrpSpPr/>
                <p:nvPr/>
              </p:nvGrpSpPr>
              <p:grpSpPr>
                <a:xfrm>
                  <a:off x="2730740" y="3522712"/>
                  <a:ext cx="2336617" cy="396000"/>
                  <a:chOff x="920484" y="4616303"/>
                  <a:chExt cx="4015729" cy="243566"/>
                </a:xfrm>
                <a:solidFill>
                  <a:schemeClr val="accent1">
                    <a:lumMod val="20000"/>
                    <a:lumOff val="80000"/>
                  </a:schemeClr>
                </a:solidFill>
              </p:grpSpPr>
              <p:grpSp>
                <p:nvGrpSpPr>
                  <p:cNvPr id="19" name="Agrupar 18">
                    <a:extLst>
                      <a:ext uri="{FF2B5EF4-FFF2-40B4-BE49-F238E27FC236}">
                        <a16:creationId xmlns:a16="http://schemas.microsoft.com/office/drawing/2014/main" id="{4311A5A4-775F-AB83-59D6-AD332A65C0E7}"/>
                      </a:ext>
                    </a:extLst>
                  </p:cNvPr>
                  <p:cNvGrpSpPr/>
                  <p:nvPr/>
                </p:nvGrpSpPr>
                <p:grpSpPr>
                  <a:xfrm>
                    <a:off x="920484" y="4616303"/>
                    <a:ext cx="3624979" cy="243564"/>
                    <a:chOff x="920484" y="4616303"/>
                    <a:chExt cx="3624979" cy="243564"/>
                  </a:xfrm>
                  <a:grpFill/>
                </p:grpSpPr>
                <p:sp>
                  <p:nvSpPr>
                    <p:cNvPr id="21" name="Retângulo 20">
                      <a:extLst>
                        <a:ext uri="{FF2B5EF4-FFF2-40B4-BE49-F238E27FC236}">
                          <a16:creationId xmlns:a16="http://schemas.microsoft.com/office/drawing/2014/main" id="{32EA3A05-4093-D3A6-3EFC-F809875DFFB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080749" y="4616303"/>
                      <a:ext cx="3464714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defTabSz="914195">
                        <a:buClr>
                          <a:srgbClr val="F07F09"/>
                        </a:buClr>
                        <a:buSzPts val="1000"/>
                        <a:tabLst>
                          <a:tab pos="457097" algn="l"/>
                        </a:tabLst>
                        <a:defRPr/>
                      </a:pPr>
                      <a: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Estruturação de </a:t>
                      </a:r>
                      <a:b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Papeis e Governança</a:t>
                      </a:r>
                    </a:p>
                  </p:txBody>
                </p:sp>
                <p:sp>
                  <p:nvSpPr>
                    <p:cNvPr id="22" name="Elipse 21">
                      <a:extLst>
                        <a:ext uri="{FF2B5EF4-FFF2-40B4-BE49-F238E27FC236}">
                          <a16:creationId xmlns:a16="http://schemas.microsoft.com/office/drawing/2014/main" id="{8AA27F84-D8A3-8192-5897-C1F0935DAD0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20484" y="4616303"/>
                      <a:ext cx="276658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6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</p:grpSp>
              <p:sp>
                <p:nvSpPr>
                  <p:cNvPr id="20" name="Triângulo isósceles 19">
                    <a:extLst>
                      <a:ext uri="{FF2B5EF4-FFF2-40B4-BE49-F238E27FC236}">
                        <a16:creationId xmlns:a16="http://schemas.microsoft.com/office/drawing/2014/main" id="{40C62171-383D-1167-A307-D6DAB5565539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628821" y="4552477"/>
                    <a:ext cx="243565" cy="371219"/>
                  </a:xfrm>
                  <a:prstGeom prst="triangl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60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</p:grpSp>
            <p:sp>
              <p:nvSpPr>
                <p:cNvPr id="12" name="CaixaDeTexto 11">
                  <a:extLst>
                    <a:ext uri="{FF2B5EF4-FFF2-40B4-BE49-F238E27FC236}">
                      <a16:creationId xmlns:a16="http://schemas.microsoft.com/office/drawing/2014/main" id="{EF7C96CD-0B14-A0E8-7A94-4F138C4F2ECE}"/>
                    </a:ext>
                  </a:extLst>
                </p:cNvPr>
                <p:cNvSpPr txBox="1"/>
                <p:nvPr/>
              </p:nvSpPr>
              <p:spPr>
                <a:xfrm>
                  <a:off x="2714818" y="3956896"/>
                  <a:ext cx="1834757" cy="63615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Papéis e responsabilidades que deverão ser criados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Definição de nível de autonomia de cada papel</a:t>
                  </a:r>
                </a:p>
              </p:txBody>
            </p:sp>
            <p:grpSp>
              <p:nvGrpSpPr>
                <p:cNvPr id="13" name="Agrupar 12">
                  <a:extLst>
                    <a:ext uri="{FF2B5EF4-FFF2-40B4-BE49-F238E27FC236}">
                      <a16:creationId xmlns:a16="http://schemas.microsoft.com/office/drawing/2014/main" id="{9F4A7D7B-F627-9767-65D6-61E15A6629BE}"/>
                    </a:ext>
                  </a:extLst>
                </p:cNvPr>
                <p:cNvGrpSpPr/>
                <p:nvPr/>
              </p:nvGrpSpPr>
              <p:grpSpPr>
                <a:xfrm>
                  <a:off x="5127414" y="3522712"/>
                  <a:ext cx="2336617" cy="396000"/>
                  <a:chOff x="1597103" y="4616303"/>
                  <a:chExt cx="4015729" cy="243566"/>
                </a:xfrm>
                <a:solidFill>
                  <a:schemeClr val="accent1">
                    <a:lumMod val="20000"/>
                    <a:lumOff val="80000"/>
                  </a:schemeClr>
                </a:solidFill>
              </p:grpSpPr>
              <p:grpSp>
                <p:nvGrpSpPr>
                  <p:cNvPr id="15" name="Agrupar 14">
                    <a:extLst>
                      <a:ext uri="{FF2B5EF4-FFF2-40B4-BE49-F238E27FC236}">
                        <a16:creationId xmlns:a16="http://schemas.microsoft.com/office/drawing/2014/main" id="{72D77327-B75D-8F25-2DE4-07556F69871E}"/>
                      </a:ext>
                    </a:extLst>
                  </p:cNvPr>
                  <p:cNvGrpSpPr/>
                  <p:nvPr/>
                </p:nvGrpSpPr>
                <p:grpSpPr>
                  <a:xfrm>
                    <a:off x="1597103" y="4616303"/>
                    <a:ext cx="3624974" cy="243564"/>
                    <a:chOff x="1597103" y="4616303"/>
                    <a:chExt cx="3624974" cy="243564"/>
                  </a:xfrm>
                  <a:grpFill/>
                </p:grpSpPr>
                <p:sp>
                  <p:nvSpPr>
                    <p:cNvPr id="17" name="Retângulo 16">
                      <a:extLst>
                        <a:ext uri="{FF2B5EF4-FFF2-40B4-BE49-F238E27FC236}">
                          <a16:creationId xmlns:a16="http://schemas.microsoft.com/office/drawing/2014/main" id="{D38BA6DF-C565-2B79-3365-2441882C5C7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757368" y="4616303"/>
                      <a:ext cx="3464709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defTabSz="914195">
                        <a:buClr>
                          <a:srgbClr val="F07F09"/>
                        </a:buClr>
                        <a:buSzPts val="1000"/>
                        <a:tabLst>
                          <a:tab pos="457097" algn="l"/>
                        </a:tabLst>
                        <a:defRPr/>
                      </a:pPr>
                      <a:r>
                        <a:rPr lang="pt-BR" sz="1200" b="1">
                          <a:solidFill>
                            <a:srgbClr val="595959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Estruturação de Processos Mínimos</a:t>
                      </a:r>
                    </a:p>
                  </p:txBody>
                </p:sp>
                <p:sp>
                  <p:nvSpPr>
                    <p:cNvPr id="18" name="Elipse 17">
                      <a:extLst>
                        <a:ext uri="{FF2B5EF4-FFF2-40B4-BE49-F238E27FC236}">
                          <a16:creationId xmlns:a16="http://schemas.microsoft.com/office/drawing/2014/main" id="{D8DF88CB-B204-7B96-8153-7E33EC1B7FE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597103" y="4616303"/>
                      <a:ext cx="276658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6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p:txBody>
                </p:sp>
              </p:grpSp>
              <p:sp>
                <p:nvSpPr>
                  <p:cNvPr id="16" name="Triângulo isósceles 15">
                    <a:extLst>
                      <a:ext uri="{FF2B5EF4-FFF2-40B4-BE49-F238E27FC236}">
                        <a16:creationId xmlns:a16="http://schemas.microsoft.com/office/drawing/2014/main" id="{20C8B5A9-8341-069E-D343-7326D7F453C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5305440" y="4552477"/>
                    <a:ext cx="243565" cy="371219"/>
                  </a:xfrm>
                  <a:prstGeom prst="triangl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60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endParaRPr>
                  </a:p>
                </p:txBody>
              </p:sp>
            </p:grpSp>
            <p:sp>
              <p:nvSpPr>
                <p:cNvPr id="14" name="CaixaDeTexto 13">
                  <a:extLst>
                    <a:ext uri="{FF2B5EF4-FFF2-40B4-BE49-F238E27FC236}">
                      <a16:creationId xmlns:a16="http://schemas.microsoft.com/office/drawing/2014/main" id="{0AF39F5C-991C-6EB4-441F-4169DA406D50}"/>
                    </a:ext>
                  </a:extLst>
                </p:cNvPr>
                <p:cNvSpPr txBox="1"/>
                <p:nvPr/>
              </p:nvSpPr>
              <p:spPr>
                <a:xfrm>
                  <a:off x="5111493" y="3956896"/>
                  <a:ext cx="2374630" cy="103631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Gestão de Risco do uso de IA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Política de uso de dados e privacidade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Segurança da Informação aplicada à IA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Análise e aprovação de casos de uso de IA</a:t>
                  </a:r>
                </a:p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Diretrizes de Uso da IA Generativa por colaboradores</a:t>
                  </a:r>
                </a:p>
              </p:txBody>
            </p:sp>
          </p:grpSp>
          <p:grpSp>
            <p:nvGrpSpPr>
              <p:cNvPr id="27" name="Agrupar 26">
                <a:extLst>
                  <a:ext uri="{FF2B5EF4-FFF2-40B4-BE49-F238E27FC236}">
                    <a16:creationId xmlns:a16="http://schemas.microsoft.com/office/drawing/2014/main" id="{B7680FF7-5585-CE2B-1323-66BF9967BD70}"/>
                  </a:ext>
                </a:extLst>
              </p:cNvPr>
              <p:cNvGrpSpPr/>
              <p:nvPr/>
            </p:nvGrpSpPr>
            <p:grpSpPr>
              <a:xfrm>
                <a:off x="797310" y="5136530"/>
                <a:ext cx="6821881" cy="1273070"/>
                <a:chOff x="225140" y="5110289"/>
                <a:chExt cx="7682002" cy="1273236"/>
              </a:xfrm>
            </p:grpSpPr>
            <p:sp>
              <p:nvSpPr>
                <p:cNvPr id="28" name="CaixaDeTexto 27">
                  <a:extLst>
                    <a:ext uri="{FF2B5EF4-FFF2-40B4-BE49-F238E27FC236}">
                      <a16:creationId xmlns:a16="http://schemas.microsoft.com/office/drawing/2014/main" id="{0BAD37C6-1A61-E44A-659B-1377D1BCB22B}"/>
                    </a:ext>
                  </a:extLst>
                </p:cNvPr>
                <p:cNvSpPr txBox="1"/>
                <p:nvPr/>
              </p:nvSpPr>
              <p:spPr>
                <a:xfrm>
                  <a:off x="225140" y="5110289"/>
                  <a:ext cx="2173878" cy="30781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pt-BR" sz="1400" b="1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Resultado</a:t>
                  </a:r>
                  <a:endParaRPr lang="pt-BR" sz="140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29" name="Conector reto 28">
                  <a:extLst>
                    <a:ext uri="{FF2B5EF4-FFF2-40B4-BE49-F238E27FC236}">
                      <a16:creationId xmlns:a16="http://schemas.microsoft.com/office/drawing/2014/main" id="{22518192-B2AA-C5A3-14EB-A62E2322174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87198" y="5389470"/>
                  <a:ext cx="7560000" cy="0"/>
                </a:xfrm>
                <a:prstGeom prst="line">
                  <a:avLst/>
                </a:prstGeom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0" name="CaixaDeTexto 29">
                  <a:extLst>
                    <a:ext uri="{FF2B5EF4-FFF2-40B4-BE49-F238E27FC236}">
                      <a16:creationId xmlns:a16="http://schemas.microsoft.com/office/drawing/2014/main" id="{4B7F6D95-7E98-57B7-6421-BEF98A2C4FE2}"/>
                    </a:ext>
                  </a:extLst>
                </p:cNvPr>
                <p:cNvSpPr txBox="1"/>
                <p:nvPr/>
              </p:nvSpPr>
              <p:spPr>
                <a:xfrm>
                  <a:off x="287198" y="5429295"/>
                  <a:ext cx="4454693" cy="73876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685" indent="-285685">
                    <a:buClr>
                      <a:srgbClr val="FF6600"/>
                    </a:buClr>
                    <a:buFont typeface="Wingdings 3" panose="05040102010807070707" pitchFamily="18" charset="2"/>
                    <a:buChar char="w"/>
                  </a:pPr>
                  <a:r>
                    <a:rPr lang="pt-BR" sz="1400" b="1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Diretrizes, Conceitos e Estruturação de papéis e governança </a:t>
                  </a:r>
                  <a:r>
                    <a:rPr lang="pt-BR" sz="140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definidos na organização para iniciativas com Inteligência Artificial</a:t>
                  </a:r>
                  <a:endParaRPr lang="pt-BR" sz="1400">
                    <a:solidFill>
                      <a:srgbClr val="59595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31" name="CaixaDeTexto 30">
                  <a:extLst>
                    <a:ext uri="{FF2B5EF4-FFF2-40B4-BE49-F238E27FC236}">
                      <a16:creationId xmlns:a16="http://schemas.microsoft.com/office/drawing/2014/main" id="{B51B2114-BB9C-2F20-5AB9-00EAEDEA0077}"/>
                    </a:ext>
                  </a:extLst>
                </p:cNvPr>
                <p:cNvSpPr txBox="1"/>
                <p:nvPr/>
              </p:nvSpPr>
              <p:spPr>
                <a:xfrm>
                  <a:off x="4838239" y="5429294"/>
                  <a:ext cx="3068903" cy="95423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685" indent="-285685">
                    <a:buClr>
                      <a:srgbClr val="FF6600"/>
                    </a:buClr>
                    <a:buFont typeface="Wingdings 3" panose="05040102010807070707" pitchFamily="18" charset="2"/>
                    <a:buChar char="w"/>
                  </a:pPr>
                  <a:r>
                    <a:rPr lang="pt-BR" sz="1400" b="1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Processos de Implantação de IA</a:t>
                  </a:r>
                  <a:r>
                    <a:rPr lang="pt-BR" sz="140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 definidos para que sigam regras e diretrizes seguras para sua adoção</a:t>
                  </a:r>
                  <a:endParaRPr lang="pt-BR" sz="1400">
                    <a:solidFill>
                      <a:srgbClr val="59595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grpSp>
            <p:nvGrpSpPr>
              <p:cNvPr id="47" name="Agrupar 46">
                <a:extLst>
                  <a:ext uri="{FF2B5EF4-FFF2-40B4-BE49-F238E27FC236}">
                    <a16:creationId xmlns:a16="http://schemas.microsoft.com/office/drawing/2014/main" id="{DCA7FD72-D45E-8227-008A-B91033F7FA6A}"/>
                  </a:ext>
                </a:extLst>
              </p:cNvPr>
              <p:cNvGrpSpPr/>
              <p:nvPr/>
            </p:nvGrpSpPr>
            <p:grpSpPr>
              <a:xfrm>
                <a:off x="8037831" y="5301039"/>
                <a:ext cx="3183588" cy="1474027"/>
                <a:chOff x="7548446" y="5554856"/>
                <a:chExt cx="3184003" cy="1474219"/>
              </a:xfrm>
            </p:grpSpPr>
            <p:pic>
              <p:nvPicPr>
                <p:cNvPr id="49" name="Gráfico 48" descr="Marca de seleção estrutura de tópicos">
                  <a:extLst>
                    <a:ext uri="{FF2B5EF4-FFF2-40B4-BE49-F238E27FC236}">
                      <a16:creationId xmlns:a16="http://schemas.microsoft.com/office/drawing/2014/main" id="{DE164C82-1A1C-C7B3-7249-FA63D0A786F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548446" y="5554856"/>
                  <a:ext cx="360000" cy="360000"/>
                </a:xfrm>
                <a:prstGeom prst="rect">
                  <a:avLst/>
                </a:prstGeom>
              </p:spPr>
            </p:pic>
            <p:sp>
              <p:nvSpPr>
                <p:cNvPr id="50" name="CaixaDeTexto 49">
                  <a:extLst>
                    <a:ext uri="{FF2B5EF4-FFF2-40B4-BE49-F238E27FC236}">
                      <a16:creationId xmlns:a16="http://schemas.microsoft.com/office/drawing/2014/main" id="{22C55161-F913-1BCA-20F3-C1C21AF36C19}"/>
                    </a:ext>
                  </a:extLst>
                </p:cNvPr>
                <p:cNvSpPr txBox="1"/>
                <p:nvPr/>
              </p:nvSpPr>
              <p:spPr>
                <a:xfrm>
                  <a:off x="7840839" y="5554856"/>
                  <a:ext cx="1260000" cy="64641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pt-BR" sz="120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Abordagem </a:t>
                  </a:r>
                  <a:br>
                    <a:rPr lang="pt-BR" sz="120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</a:br>
                  <a:r>
                    <a:rPr lang="pt-BR" sz="120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para crescimento estratégico</a:t>
                  </a:r>
                </a:p>
              </p:txBody>
            </p:sp>
            <p:pic>
              <p:nvPicPr>
                <p:cNvPr id="51" name="Gráfico 50" descr="Marca de seleção estrutura de tópicos">
                  <a:extLst>
                    <a:ext uri="{FF2B5EF4-FFF2-40B4-BE49-F238E27FC236}">
                      <a16:creationId xmlns:a16="http://schemas.microsoft.com/office/drawing/2014/main" id="{1EF81056-F235-FB73-36F1-B39C543F73C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089713" y="5554856"/>
                  <a:ext cx="360000" cy="360000"/>
                </a:xfrm>
                <a:prstGeom prst="rect">
                  <a:avLst/>
                </a:prstGeom>
              </p:spPr>
            </p:pic>
            <p:sp>
              <p:nvSpPr>
                <p:cNvPr id="52" name="CaixaDeTexto 51">
                  <a:extLst>
                    <a:ext uri="{FF2B5EF4-FFF2-40B4-BE49-F238E27FC236}">
                      <a16:creationId xmlns:a16="http://schemas.microsoft.com/office/drawing/2014/main" id="{206EBC1C-EF0B-5A03-D715-31B9E22B9A0E}"/>
                    </a:ext>
                  </a:extLst>
                </p:cNvPr>
                <p:cNvSpPr txBox="1"/>
                <p:nvPr/>
              </p:nvSpPr>
              <p:spPr>
                <a:xfrm>
                  <a:off x="9398913" y="5554856"/>
                  <a:ext cx="1333536" cy="64641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pt-BR" sz="120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Iniciar adoção corporativa de IA com segurança</a:t>
                  </a:r>
                </a:p>
              </p:txBody>
            </p:sp>
            <p:pic>
              <p:nvPicPr>
                <p:cNvPr id="53" name="Gráfico 52" descr="Marca de seleção estrutura de tópicos">
                  <a:extLst>
                    <a:ext uri="{FF2B5EF4-FFF2-40B4-BE49-F238E27FC236}">
                      <a16:creationId xmlns:a16="http://schemas.microsoft.com/office/drawing/2014/main" id="{FB335FDB-A12C-4A6E-F0E8-393186E79FE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397564" y="6382660"/>
                  <a:ext cx="360000" cy="360000"/>
                </a:xfrm>
                <a:prstGeom prst="rect">
                  <a:avLst/>
                </a:prstGeom>
              </p:spPr>
            </p:pic>
            <p:sp>
              <p:nvSpPr>
                <p:cNvPr id="54" name="CaixaDeTexto 53">
                  <a:extLst>
                    <a:ext uri="{FF2B5EF4-FFF2-40B4-BE49-F238E27FC236}">
                      <a16:creationId xmlns:a16="http://schemas.microsoft.com/office/drawing/2014/main" id="{6C539083-EDE8-5D49-2BD0-3CCFC12D7029}"/>
                    </a:ext>
                  </a:extLst>
                </p:cNvPr>
                <p:cNvSpPr txBox="1"/>
                <p:nvPr/>
              </p:nvSpPr>
              <p:spPr>
                <a:xfrm>
                  <a:off x="8689829" y="6382660"/>
                  <a:ext cx="1460881" cy="64641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pt-BR" sz="120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Garantir que iniciativas avancem com agilidade.</a:t>
                  </a:r>
                </a:p>
              </p:txBody>
            </p:sp>
          </p:grpSp>
        </p:grpSp>
        <p:grpSp>
          <p:nvGrpSpPr>
            <p:cNvPr id="55" name="Agrupar 54">
              <a:extLst>
                <a:ext uri="{FF2B5EF4-FFF2-40B4-BE49-F238E27FC236}">
                  <a16:creationId xmlns:a16="http://schemas.microsoft.com/office/drawing/2014/main" id="{E8521C7C-C45C-FD3A-22CC-133879A6A284}"/>
                </a:ext>
              </a:extLst>
            </p:cNvPr>
            <p:cNvGrpSpPr/>
            <p:nvPr/>
          </p:nvGrpSpPr>
          <p:grpSpPr>
            <a:xfrm>
              <a:off x="8437000" y="1872471"/>
              <a:ext cx="3167811" cy="3102373"/>
              <a:chOff x="7942984" y="2304169"/>
              <a:chExt cx="3903598" cy="3767007"/>
            </a:xfrm>
          </p:grpSpPr>
          <p:grpSp>
            <p:nvGrpSpPr>
              <p:cNvPr id="56" name="Agrupar 55">
                <a:extLst>
                  <a:ext uri="{FF2B5EF4-FFF2-40B4-BE49-F238E27FC236}">
                    <a16:creationId xmlns:a16="http://schemas.microsoft.com/office/drawing/2014/main" id="{3A814AB2-073A-7BEE-B5FD-33C014C25E45}"/>
                  </a:ext>
                </a:extLst>
              </p:cNvPr>
              <p:cNvGrpSpPr/>
              <p:nvPr/>
            </p:nvGrpSpPr>
            <p:grpSpPr>
              <a:xfrm>
                <a:off x="9162069" y="2304169"/>
                <a:ext cx="1503928" cy="1682655"/>
                <a:chOff x="9162069" y="2304169"/>
                <a:chExt cx="1503928" cy="1682655"/>
              </a:xfrm>
            </p:grpSpPr>
            <p:sp>
              <p:nvSpPr>
                <p:cNvPr id="69" name="Retângulo: Cantos Arredondados 17">
                  <a:extLst>
                    <a:ext uri="{FF2B5EF4-FFF2-40B4-BE49-F238E27FC236}">
                      <a16:creationId xmlns:a16="http://schemas.microsoft.com/office/drawing/2014/main" id="{A728E057-5B20-60E0-C523-C8502A701A22}"/>
                    </a:ext>
                  </a:extLst>
                </p:cNvPr>
                <p:cNvSpPr/>
                <p:nvPr/>
              </p:nvSpPr>
              <p:spPr>
                <a:xfrm rot="18928510">
                  <a:off x="9162069" y="2304169"/>
                  <a:ext cx="1503928" cy="1682655"/>
                </a:xfrm>
                <a:custGeom>
                  <a:avLst/>
                  <a:gdLst>
                    <a:gd name="csX0" fmla="*/ 0 w 2019300"/>
                    <a:gd name="csY0" fmla="*/ 336557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8" fmla="*/ 0 w 2019300"/>
                    <a:gd name="csY8" fmla="*/ 336557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336557 w 2019300"/>
                    <a:gd name="csY5" fmla="*/ 2019300 h 2019300"/>
                    <a:gd name="csX6" fmla="*/ 0 w 2019300"/>
                    <a:gd name="csY6" fmla="*/ 1682743 h 2019300"/>
                    <a:gd name="csX0" fmla="*/ 0 w 2033546"/>
                    <a:gd name="csY0" fmla="*/ 1682743 h 2019300"/>
                    <a:gd name="csX1" fmla="*/ 336557 w 2033546"/>
                    <a:gd name="csY1" fmla="*/ 0 h 2019300"/>
                    <a:gd name="csX2" fmla="*/ 1682743 w 2033546"/>
                    <a:gd name="csY2" fmla="*/ 0 h 2019300"/>
                    <a:gd name="csX3" fmla="*/ 2019300 w 2033546"/>
                    <a:gd name="csY3" fmla="*/ 336557 h 2019300"/>
                    <a:gd name="csX4" fmla="*/ 2033546 w 2033546"/>
                    <a:gd name="csY4" fmla="*/ 1595813 h 2019300"/>
                    <a:gd name="csX5" fmla="*/ 336557 w 2033546"/>
                    <a:gd name="csY5" fmla="*/ 2019300 h 2019300"/>
                    <a:gd name="csX6" fmla="*/ 0 w 2033546"/>
                    <a:gd name="csY6" fmla="*/ 1682743 h 2019300"/>
                    <a:gd name="csX0" fmla="*/ 0 w 2033546"/>
                    <a:gd name="csY0" fmla="*/ 1689276 h 2025833"/>
                    <a:gd name="csX1" fmla="*/ 402360 w 2033546"/>
                    <a:gd name="csY1" fmla="*/ 0 h 2025833"/>
                    <a:gd name="csX2" fmla="*/ 1682743 w 2033546"/>
                    <a:gd name="csY2" fmla="*/ 6533 h 2025833"/>
                    <a:gd name="csX3" fmla="*/ 2019300 w 2033546"/>
                    <a:gd name="csY3" fmla="*/ 343090 h 2025833"/>
                    <a:gd name="csX4" fmla="*/ 2033546 w 2033546"/>
                    <a:gd name="csY4" fmla="*/ 1602346 h 2025833"/>
                    <a:gd name="csX5" fmla="*/ 336557 w 2033546"/>
                    <a:gd name="csY5" fmla="*/ 2025833 h 2025833"/>
                    <a:gd name="csX6" fmla="*/ 0 w 2033546"/>
                    <a:gd name="csY6" fmla="*/ 1689276 h 2025833"/>
                    <a:gd name="csX0" fmla="*/ 0 w 2033546"/>
                    <a:gd name="csY0" fmla="*/ 1689276 h 1756420"/>
                    <a:gd name="csX1" fmla="*/ 402360 w 2033546"/>
                    <a:gd name="csY1" fmla="*/ 0 h 1756420"/>
                    <a:gd name="csX2" fmla="*/ 1682743 w 2033546"/>
                    <a:gd name="csY2" fmla="*/ 6533 h 1756420"/>
                    <a:gd name="csX3" fmla="*/ 2019300 w 2033546"/>
                    <a:gd name="csY3" fmla="*/ 343090 h 1756420"/>
                    <a:gd name="csX4" fmla="*/ 2033546 w 2033546"/>
                    <a:gd name="csY4" fmla="*/ 1602346 h 1756420"/>
                    <a:gd name="csX5" fmla="*/ 1368920 w 2033546"/>
                    <a:gd name="csY5" fmla="*/ 1616140 h 1756420"/>
                    <a:gd name="csX6" fmla="*/ 0 w 2033546"/>
                    <a:gd name="csY6" fmla="*/ 1689276 h 1756420"/>
                    <a:gd name="csX0" fmla="*/ 40054 w 1631186"/>
                    <a:gd name="csY0" fmla="*/ 1613762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40054 w 1631186"/>
                    <a:gd name="csY6" fmla="*/ 1613762 h 1730673"/>
                    <a:gd name="csX0" fmla="*/ 37086 w 1631186"/>
                    <a:gd name="csY0" fmla="*/ 1616779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37086 w 1631186"/>
                    <a:gd name="csY6" fmla="*/ 1616779 h 1730673"/>
                    <a:gd name="csX0" fmla="*/ 37086 w 1631186"/>
                    <a:gd name="csY0" fmla="*/ 1616779 h 1730673"/>
                    <a:gd name="csX1" fmla="*/ 21731 w 1631186"/>
                    <a:gd name="csY1" fmla="*/ 811621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9066 w 1631186"/>
                    <a:gd name="csY1" fmla="*/ 580394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5726 w 1631186"/>
                    <a:gd name="csY1" fmla="*/ 583790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3444 w 1631186"/>
                    <a:gd name="csY1" fmla="*/ 579318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71284 w 1679968"/>
                    <a:gd name="csY0" fmla="*/ 1618022 h 1730673"/>
                    <a:gd name="csX1" fmla="*/ 66258 w 1679968"/>
                    <a:gd name="csY1" fmla="*/ 1020455 h 1730673"/>
                    <a:gd name="csX2" fmla="*/ 62226 w 1679968"/>
                    <a:gd name="csY2" fmla="*/ 579318 h 1730673"/>
                    <a:gd name="csX3" fmla="*/ 48782 w 1679968"/>
                    <a:gd name="csY3" fmla="*/ 0 h 1730673"/>
                    <a:gd name="csX4" fmla="*/ 1329165 w 1679968"/>
                    <a:gd name="csY4" fmla="*/ 6533 h 1730673"/>
                    <a:gd name="csX5" fmla="*/ 1665722 w 1679968"/>
                    <a:gd name="csY5" fmla="*/ 343090 h 1730673"/>
                    <a:gd name="csX6" fmla="*/ 1679968 w 1679968"/>
                    <a:gd name="csY6" fmla="*/ 1602346 h 1730673"/>
                    <a:gd name="csX7" fmla="*/ 1015342 w 1679968"/>
                    <a:gd name="csY7" fmla="*/ 1616140 h 1730673"/>
                    <a:gd name="csX8" fmla="*/ 71284 w 1679968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2241"/>
                    <a:gd name="csX1" fmla="*/ 17476 w 1631186"/>
                    <a:gd name="csY1" fmla="*/ 1020455 h 1732241"/>
                    <a:gd name="csX2" fmla="*/ 13444 w 1631186"/>
                    <a:gd name="csY2" fmla="*/ 579318 h 1732241"/>
                    <a:gd name="csX3" fmla="*/ 0 w 1631186"/>
                    <a:gd name="csY3" fmla="*/ 0 h 1732241"/>
                    <a:gd name="csX4" fmla="*/ 1280383 w 1631186"/>
                    <a:gd name="csY4" fmla="*/ 6533 h 1732241"/>
                    <a:gd name="csX5" fmla="*/ 1616940 w 1631186"/>
                    <a:gd name="csY5" fmla="*/ 343090 h 1732241"/>
                    <a:gd name="csX6" fmla="*/ 1631186 w 1631186"/>
                    <a:gd name="csY6" fmla="*/ 1602346 h 1732241"/>
                    <a:gd name="csX7" fmla="*/ 691576 w 1631186"/>
                    <a:gd name="csY7" fmla="*/ 1621788 h 1732241"/>
                    <a:gd name="csX8" fmla="*/ 22502 w 1631186"/>
                    <a:gd name="csY8" fmla="*/ 1618022 h 1732241"/>
                    <a:gd name="csX0" fmla="*/ 22502 w 1631186"/>
                    <a:gd name="csY0" fmla="*/ 1618022 h 1718578"/>
                    <a:gd name="csX1" fmla="*/ 17476 w 1631186"/>
                    <a:gd name="csY1" fmla="*/ 1020455 h 1718578"/>
                    <a:gd name="csX2" fmla="*/ 13444 w 1631186"/>
                    <a:gd name="csY2" fmla="*/ 579318 h 1718578"/>
                    <a:gd name="csX3" fmla="*/ 0 w 1631186"/>
                    <a:gd name="csY3" fmla="*/ 0 h 1718578"/>
                    <a:gd name="csX4" fmla="*/ 1280383 w 1631186"/>
                    <a:gd name="csY4" fmla="*/ 6533 h 1718578"/>
                    <a:gd name="csX5" fmla="*/ 1616940 w 1631186"/>
                    <a:gd name="csY5" fmla="*/ 343090 h 1718578"/>
                    <a:gd name="csX6" fmla="*/ 1631186 w 1631186"/>
                    <a:gd name="csY6" fmla="*/ 1602346 h 1718578"/>
                    <a:gd name="csX7" fmla="*/ 969147 w 1631186"/>
                    <a:gd name="csY7" fmla="*/ 1664775 h 1718578"/>
                    <a:gd name="csX8" fmla="*/ 691576 w 1631186"/>
                    <a:gd name="csY8" fmla="*/ 1621788 h 1718578"/>
                    <a:gd name="csX9" fmla="*/ 22502 w 1631186"/>
                    <a:gd name="csY9" fmla="*/ 1618022 h 1718578"/>
                    <a:gd name="csX0" fmla="*/ 22502 w 1631186"/>
                    <a:gd name="csY0" fmla="*/ 1618022 h 1704233"/>
                    <a:gd name="csX1" fmla="*/ 17476 w 1631186"/>
                    <a:gd name="csY1" fmla="*/ 1020455 h 1704233"/>
                    <a:gd name="csX2" fmla="*/ 13444 w 1631186"/>
                    <a:gd name="csY2" fmla="*/ 579318 h 1704233"/>
                    <a:gd name="csX3" fmla="*/ 0 w 1631186"/>
                    <a:gd name="csY3" fmla="*/ 0 h 1704233"/>
                    <a:gd name="csX4" fmla="*/ 1280383 w 1631186"/>
                    <a:gd name="csY4" fmla="*/ 6533 h 1704233"/>
                    <a:gd name="csX5" fmla="*/ 1616940 w 1631186"/>
                    <a:gd name="csY5" fmla="*/ 343090 h 1704233"/>
                    <a:gd name="csX6" fmla="*/ 1631186 w 1631186"/>
                    <a:gd name="csY6" fmla="*/ 1602346 h 1704233"/>
                    <a:gd name="csX7" fmla="*/ 968775 w 1631186"/>
                    <a:gd name="csY7" fmla="*/ 1619875 h 1704233"/>
                    <a:gd name="csX8" fmla="*/ 691576 w 1631186"/>
                    <a:gd name="csY8" fmla="*/ 1621788 h 1704233"/>
                    <a:gd name="csX9" fmla="*/ 22502 w 1631186"/>
                    <a:gd name="csY9" fmla="*/ 1618022 h 1704233"/>
                    <a:gd name="csX0" fmla="*/ 22502 w 1631186"/>
                    <a:gd name="csY0" fmla="*/ 1618022 h 1625479"/>
                    <a:gd name="csX1" fmla="*/ 17476 w 1631186"/>
                    <a:gd name="csY1" fmla="*/ 1020455 h 1625479"/>
                    <a:gd name="csX2" fmla="*/ 13444 w 1631186"/>
                    <a:gd name="csY2" fmla="*/ 579318 h 1625479"/>
                    <a:gd name="csX3" fmla="*/ 0 w 1631186"/>
                    <a:gd name="csY3" fmla="*/ 0 h 1625479"/>
                    <a:gd name="csX4" fmla="*/ 1280383 w 1631186"/>
                    <a:gd name="csY4" fmla="*/ 6533 h 1625479"/>
                    <a:gd name="csX5" fmla="*/ 1616940 w 1631186"/>
                    <a:gd name="csY5" fmla="*/ 343090 h 1625479"/>
                    <a:gd name="csX6" fmla="*/ 1631186 w 1631186"/>
                    <a:gd name="csY6" fmla="*/ 1602346 h 1625479"/>
                    <a:gd name="csX7" fmla="*/ 968775 w 1631186"/>
                    <a:gd name="csY7" fmla="*/ 1619875 h 1625479"/>
                    <a:gd name="csX8" fmla="*/ 691576 w 1631186"/>
                    <a:gd name="csY8" fmla="*/ 1621788 h 1625479"/>
                    <a:gd name="csX9" fmla="*/ 22502 w 1631186"/>
                    <a:gd name="csY9" fmla="*/ 1618022 h 1625479"/>
                    <a:gd name="csX0" fmla="*/ 22502 w 1631186"/>
                    <a:gd name="csY0" fmla="*/ 1618022 h 1624726"/>
                    <a:gd name="csX1" fmla="*/ 17476 w 1631186"/>
                    <a:gd name="csY1" fmla="*/ 1020455 h 1624726"/>
                    <a:gd name="csX2" fmla="*/ 13444 w 1631186"/>
                    <a:gd name="csY2" fmla="*/ 579318 h 1624726"/>
                    <a:gd name="csX3" fmla="*/ 0 w 1631186"/>
                    <a:gd name="csY3" fmla="*/ 0 h 1624726"/>
                    <a:gd name="csX4" fmla="*/ 1280383 w 1631186"/>
                    <a:gd name="csY4" fmla="*/ 6533 h 1624726"/>
                    <a:gd name="csX5" fmla="*/ 1616940 w 1631186"/>
                    <a:gd name="csY5" fmla="*/ 343090 h 1624726"/>
                    <a:gd name="csX6" fmla="*/ 1631186 w 1631186"/>
                    <a:gd name="csY6" fmla="*/ 1602346 h 1624726"/>
                    <a:gd name="csX7" fmla="*/ 965379 w 1631186"/>
                    <a:gd name="csY7" fmla="*/ 1616535 h 1624726"/>
                    <a:gd name="csX8" fmla="*/ 691576 w 1631186"/>
                    <a:gd name="csY8" fmla="*/ 1621788 h 1624726"/>
                    <a:gd name="csX9" fmla="*/ 22502 w 1631186"/>
                    <a:gd name="csY9" fmla="*/ 1618022 h 1624726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7085 w 1631186"/>
                    <a:gd name="csY8" fmla="*/ 1609394 h 1618022"/>
                    <a:gd name="csX9" fmla="*/ 22502 w 1631186"/>
                    <a:gd name="csY9" fmla="*/ 1618022 h 1618022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2613 w 1631186"/>
                    <a:gd name="csY8" fmla="*/ 1611677 h 1618022"/>
                    <a:gd name="csX9" fmla="*/ 22502 w 1631186"/>
                    <a:gd name="csY9" fmla="*/ 1618022 h 1618022"/>
                    <a:gd name="csX0" fmla="*/ 22502 w 1631186"/>
                    <a:gd name="csY0" fmla="*/ 1618022 h 1737020"/>
                    <a:gd name="csX1" fmla="*/ 17476 w 1631186"/>
                    <a:gd name="csY1" fmla="*/ 1020455 h 1737020"/>
                    <a:gd name="csX2" fmla="*/ 13444 w 1631186"/>
                    <a:gd name="csY2" fmla="*/ 579318 h 1737020"/>
                    <a:gd name="csX3" fmla="*/ 0 w 1631186"/>
                    <a:gd name="csY3" fmla="*/ 0 h 1737020"/>
                    <a:gd name="csX4" fmla="*/ 1280383 w 1631186"/>
                    <a:gd name="csY4" fmla="*/ 6533 h 1737020"/>
                    <a:gd name="csX5" fmla="*/ 1616940 w 1631186"/>
                    <a:gd name="csY5" fmla="*/ 343090 h 1737020"/>
                    <a:gd name="csX6" fmla="*/ 1631186 w 1631186"/>
                    <a:gd name="csY6" fmla="*/ 1602346 h 1737020"/>
                    <a:gd name="csX7" fmla="*/ 965379 w 1631186"/>
                    <a:gd name="csY7" fmla="*/ 1616535 h 1737020"/>
                    <a:gd name="csX8" fmla="*/ 692613 w 1631186"/>
                    <a:gd name="csY8" fmla="*/ 1611677 h 1737020"/>
                    <a:gd name="csX9" fmla="*/ 22502 w 1631186"/>
                    <a:gd name="csY9" fmla="*/ 1618022 h 1737020"/>
                    <a:gd name="csX0" fmla="*/ 22502 w 1631186"/>
                    <a:gd name="csY0" fmla="*/ 1618022 h 1825036"/>
                    <a:gd name="csX1" fmla="*/ 17476 w 1631186"/>
                    <a:gd name="csY1" fmla="*/ 1020455 h 1825036"/>
                    <a:gd name="csX2" fmla="*/ 13444 w 1631186"/>
                    <a:gd name="csY2" fmla="*/ 579318 h 1825036"/>
                    <a:gd name="csX3" fmla="*/ 0 w 1631186"/>
                    <a:gd name="csY3" fmla="*/ 0 h 1825036"/>
                    <a:gd name="csX4" fmla="*/ 1280383 w 1631186"/>
                    <a:gd name="csY4" fmla="*/ 6533 h 1825036"/>
                    <a:gd name="csX5" fmla="*/ 1616940 w 1631186"/>
                    <a:gd name="csY5" fmla="*/ 343090 h 1825036"/>
                    <a:gd name="csX6" fmla="*/ 1631186 w 1631186"/>
                    <a:gd name="csY6" fmla="*/ 1602346 h 1825036"/>
                    <a:gd name="csX7" fmla="*/ 965379 w 1631186"/>
                    <a:gd name="csY7" fmla="*/ 1616535 h 1825036"/>
                    <a:gd name="csX8" fmla="*/ 692613 w 1631186"/>
                    <a:gd name="csY8" fmla="*/ 1611677 h 1825036"/>
                    <a:gd name="csX9" fmla="*/ 22502 w 1631186"/>
                    <a:gd name="csY9" fmla="*/ 1618022 h 182503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</a:cxnLst>
                  <a:rect l="l" t="t" r="r" b="b"/>
                  <a:pathLst>
                    <a:path w="1631186" h="1825036">
                      <a:moveTo>
                        <a:pt x="22502" y="1618022"/>
                      </a:moveTo>
                      <a:cubicBezTo>
                        <a:pt x="28610" y="1430941"/>
                        <a:pt x="18986" y="1193572"/>
                        <a:pt x="17476" y="1020455"/>
                      </a:cubicBezTo>
                      <a:cubicBezTo>
                        <a:pt x="346650" y="925420"/>
                        <a:pt x="196008" y="618809"/>
                        <a:pt x="13444" y="579318"/>
                      </a:cubicBezTo>
                      <a:cubicBezTo>
                        <a:pt x="7471" y="341697"/>
                        <a:pt x="6221" y="267555"/>
                        <a:pt x="0" y="0"/>
                      </a:cubicBezTo>
                      <a:lnTo>
                        <a:pt x="1280383" y="6533"/>
                      </a:lnTo>
                      <a:cubicBezTo>
                        <a:pt x="1466258" y="6533"/>
                        <a:pt x="1616940" y="157215"/>
                        <a:pt x="1616940" y="343090"/>
                      </a:cubicBezTo>
                      <a:lnTo>
                        <a:pt x="1631186" y="1602346"/>
                      </a:lnTo>
                      <a:cubicBezTo>
                        <a:pt x="1528130" y="1602562"/>
                        <a:pt x="1121981" y="1613295"/>
                        <a:pt x="965379" y="1616535"/>
                      </a:cubicBezTo>
                      <a:cubicBezTo>
                        <a:pt x="1004786" y="1898968"/>
                        <a:pt x="652257" y="1891659"/>
                        <a:pt x="692613" y="1611677"/>
                      </a:cubicBezTo>
                      <a:lnTo>
                        <a:pt x="22502" y="1618022"/>
                      </a:lnTo>
                      <a:close/>
                    </a:path>
                  </a:pathLst>
                </a:custGeom>
                <a:solidFill>
                  <a:srgbClr val="F6F5F8"/>
                </a:solidFill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400"/>
                </a:p>
              </p:txBody>
            </p:sp>
            <p:pic>
              <p:nvPicPr>
                <p:cNvPr id="70" name="Imagem 69" descr="Desenho com traços pretos em fundo branco&#10;&#10;O conteúdo gerado por IA pode estar incorreto.">
                  <a:extLst>
                    <a:ext uri="{FF2B5EF4-FFF2-40B4-BE49-F238E27FC236}">
                      <a16:creationId xmlns:a16="http://schemas.microsoft.com/office/drawing/2014/main" id="{2BB565DE-CFCE-3C18-6BF3-346F7FD6954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619716" y="3139556"/>
                  <a:ext cx="540000" cy="540000"/>
                </a:xfrm>
                <a:prstGeom prst="rect">
                  <a:avLst/>
                </a:prstGeom>
              </p:spPr>
            </p:pic>
            <p:sp>
              <p:nvSpPr>
                <p:cNvPr id="71" name="CaixaDeTexto 70">
                  <a:extLst>
                    <a:ext uri="{FF2B5EF4-FFF2-40B4-BE49-F238E27FC236}">
                      <a16:creationId xmlns:a16="http://schemas.microsoft.com/office/drawing/2014/main" id="{6490040A-9914-CDCB-4B41-436A4C51BB46}"/>
                    </a:ext>
                  </a:extLst>
                </p:cNvPr>
                <p:cNvSpPr txBox="1"/>
                <p:nvPr/>
              </p:nvSpPr>
              <p:spPr>
                <a:xfrm>
                  <a:off x="9294499" y="2448418"/>
                  <a:ext cx="1190434" cy="63531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Diretrizes iniciais</a:t>
                  </a:r>
                </a:p>
              </p:txBody>
            </p:sp>
          </p:grpSp>
          <p:grpSp>
            <p:nvGrpSpPr>
              <p:cNvPr id="57" name="Agrupar 56">
                <a:extLst>
                  <a:ext uri="{FF2B5EF4-FFF2-40B4-BE49-F238E27FC236}">
                    <a16:creationId xmlns:a16="http://schemas.microsoft.com/office/drawing/2014/main" id="{9FC8B35F-A0DA-4102-65F5-DAC137721C10}"/>
                  </a:ext>
                </a:extLst>
              </p:cNvPr>
              <p:cNvGrpSpPr/>
              <p:nvPr/>
            </p:nvGrpSpPr>
            <p:grpSpPr>
              <a:xfrm>
                <a:off x="10144983" y="3410750"/>
                <a:ext cx="1701599" cy="1682655"/>
                <a:chOff x="10144983" y="3410750"/>
                <a:chExt cx="1701599" cy="1682655"/>
              </a:xfrm>
            </p:grpSpPr>
            <p:sp>
              <p:nvSpPr>
                <p:cNvPr id="66" name="Retângulo: Cantos Arredondados 17">
                  <a:extLst>
                    <a:ext uri="{FF2B5EF4-FFF2-40B4-BE49-F238E27FC236}">
                      <a16:creationId xmlns:a16="http://schemas.microsoft.com/office/drawing/2014/main" id="{C1AEBAD3-2C9E-992F-3F68-12E8BD9C9376}"/>
                    </a:ext>
                  </a:extLst>
                </p:cNvPr>
                <p:cNvSpPr/>
                <p:nvPr/>
              </p:nvSpPr>
              <p:spPr>
                <a:xfrm rot="2673225">
                  <a:off x="10144983" y="3410750"/>
                  <a:ext cx="1503928" cy="1682655"/>
                </a:xfrm>
                <a:custGeom>
                  <a:avLst/>
                  <a:gdLst>
                    <a:gd name="csX0" fmla="*/ 0 w 2019300"/>
                    <a:gd name="csY0" fmla="*/ 336557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8" fmla="*/ 0 w 2019300"/>
                    <a:gd name="csY8" fmla="*/ 336557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336557 w 2019300"/>
                    <a:gd name="csY5" fmla="*/ 2019300 h 2019300"/>
                    <a:gd name="csX6" fmla="*/ 0 w 2019300"/>
                    <a:gd name="csY6" fmla="*/ 1682743 h 2019300"/>
                    <a:gd name="csX0" fmla="*/ 0 w 2033546"/>
                    <a:gd name="csY0" fmla="*/ 1682743 h 2019300"/>
                    <a:gd name="csX1" fmla="*/ 336557 w 2033546"/>
                    <a:gd name="csY1" fmla="*/ 0 h 2019300"/>
                    <a:gd name="csX2" fmla="*/ 1682743 w 2033546"/>
                    <a:gd name="csY2" fmla="*/ 0 h 2019300"/>
                    <a:gd name="csX3" fmla="*/ 2019300 w 2033546"/>
                    <a:gd name="csY3" fmla="*/ 336557 h 2019300"/>
                    <a:gd name="csX4" fmla="*/ 2033546 w 2033546"/>
                    <a:gd name="csY4" fmla="*/ 1595813 h 2019300"/>
                    <a:gd name="csX5" fmla="*/ 336557 w 2033546"/>
                    <a:gd name="csY5" fmla="*/ 2019300 h 2019300"/>
                    <a:gd name="csX6" fmla="*/ 0 w 2033546"/>
                    <a:gd name="csY6" fmla="*/ 1682743 h 2019300"/>
                    <a:gd name="csX0" fmla="*/ 0 w 2033546"/>
                    <a:gd name="csY0" fmla="*/ 1689276 h 2025833"/>
                    <a:gd name="csX1" fmla="*/ 402360 w 2033546"/>
                    <a:gd name="csY1" fmla="*/ 0 h 2025833"/>
                    <a:gd name="csX2" fmla="*/ 1682743 w 2033546"/>
                    <a:gd name="csY2" fmla="*/ 6533 h 2025833"/>
                    <a:gd name="csX3" fmla="*/ 2019300 w 2033546"/>
                    <a:gd name="csY3" fmla="*/ 343090 h 2025833"/>
                    <a:gd name="csX4" fmla="*/ 2033546 w 2033546"/>
                    <a:gd name="csY4" fmla="*/ 1602346 h 2025833"/>
                    <a:gd name="csX5" fmla="*/ 336557 w 2033546"/>
                    <a:gd name="csY5" fmla="*/ 2025833 h 2025833"/>
                    <a:gd name="csX6" fmla="*/ 0 w 2033546"/>
                    <a:gd name="csY6" fmla="*/ 1689276 h 2025833"/>
                    <a:gd name="csX0" fmla="*/ 0 w 2033546"/>
                    <a:gd name="csY0" fmla="*/ 1689276 h 1756420"/>
                    <a:gd name="csX1" fmla="*/ 402360 w 2033546"/>
                    <a:gd name="csY1" fmla="*/ 0 h 1756420"/>
                    <a:gd name="csX2" fmla="*/ 1682743 w 2033546"/>
                    <a:gd name="csY2" fmla="*/ 6533 h 1756420"/>
                    <a:gd name="csX3" fmla="*/ 2019300 w 2033546"/>
                    <a:gd name="csY3" fmla="*/ 343090 h 1756420"/>
                    <a:gd name="csX4" fmla="*/ 2033546 w 2033546"/>
                    <a:gd name="csY4" fmla="*/ 1602346 h 1756420"/>
                    <a:gd name="csX5" fmla="*/ 1368920 w 2033546"/>
                    <a:gd name="csY5" fmla="*/ 1616140 h 1756420"/>
                    <a:gd name="csX6" fmla="*/ 0 w 2033546"/>
                    <a:gd name="csY6" fmla="*/ 1689276 h 1756420"/>
                    <a:gd name="csX0" fmla="*/ 40054 w 1631186"/>
                    <a:gd name="csY0" fmla="*/ 1613762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40054 w 1631186"/>
                    <a:gd name="csY6" fmla="*/ 1613762 h 1730673"/>
                    <a:gd name="csX0" fmla="*/ 37086 w 1631186"/>
                    <a:gd name="csY0" fmla="*/ 1616779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37086 w 1631186"/>
                    <a:gd name="csY6" fmla="*/ 1616779 h 1730673"/>
                    <a:gd name="csX0" fmla="*/ 37086 w 1631186"/>
                    <a:gd name="csY0" fmla="*/ 1616779 h 1730673"/>
                    <a:gd name="csX1" fmla="*/ 21731 w 1631186"/>
                    <a:gd name="csY1" fmla="*/ 811621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9066 w 1631186"/>
                    <a:gd name="csY1" fmla="*/ 580394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5726 w 1631186"/>
                    <a:gd name="csY1" fmla="*/ 583790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3444 w 1631186"/>
                    <a:gd name="csY1" fmla="*/ 579318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71284 w 1679968"/>
                    <a:gd name="csY0" fmla="*/ 1618022 h 1730673"/>
                    <a:gd name="csX1" fmla="*/ 66258 w 1679968"/>
                    <a:gd name="csY1" fmla="*/ 1020455 h 1730673"/>
                    <a:gd name="csX2" fmla="*/ 62226 w 1679968"/>
                    <a:gd name="csY2" fmla="*/ 579318 h 1730673"/>
                    <a:gd name="csX3" fmla="*/ 48782 w 1679968"/>
                    <a:gd name="csY3" fmla="*/ 0 h 1730673"/>
                    <a:gd name="csX4" fmla="*/ 1329165 w 1679968"/>
                    <a:gd name="csY4" fmla="*/ 6533 h 1730673"/>
                    <a:gd name="csX5" fmla="*/ 1665722 w 1679968"/>
                    <a:gd name="csY5" fmla="*/ 343090 h 1730673"/>
                    <a:gd name="csX6" fmla="*/ 1679968 w 1679968"/>
                    <a:gd name="csY6" fmla="*/ 1602346 h 1730673"/>
                    <a:gd name="csX7" fmla="*/ 1015342 w 1679968"/>
                    <a:gd name="csY7" fmla="*/ 1616140 h 1730673"/>
                    <a:gd name="csX8" fmla="*/ 71284 w 1679968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2241"/>
                    <a:gd name="csX1" fmla="*/ 17476 w 1631186"/>
                    <a:gd name="csY1" fmla="*/ 1020455 h 1732241"/>
                    <a:gd name="csX2" fmla="*/ 13444 w 1631186"/>
                    <a:gd name="csY2" fmla="*/ 579318 h 1732241"/>
                    <a:gd name="csX3" fmla="*/ 0 w 1631186"/>
                    <a:gd name="csY3" fmla="*/ 0 h 1732241"/>
                    <a:gd name="csX4" fmla="*/ 1280383 w 1631186"/>
                    <a:gd name="csY4" fmla="*/ 6533 h 1732241"/>
                    <a:gd name="csX5" fmla="*/ 1616940 w 1631186"/>
                    <a:gd name="csY5" fmla="*/ 343090 h 1732241"/>
                    <a:gd name="csX6" fmla="*/ 1631186 w 1631186"/>
                    <a:gd name="csY6" fmla="*/ 1602346 h 1732241"/>
                    <a:gd name="csX7" fmla="*/ 691576 w 1631186"/>
                    <a:gd name="csY7" fmla="*/ 1621788 h 1732241"/>
                    <a:gd name="csX8" fmla="*/ 22502 w 1631186"/>
                    <a:gd name="csY8" fmla="*/ 1618022 h 1732241"/>
                    <a:gd name="csX0" fmla="*/ 22502 w 1631186"/>
                    <a:gd name="csY0" fmla="*/ 1618022 h 1718578"/>
                    <a:gd name="csX1" fmla="*/ 17476 w 1631186"/>
                    <a:gd name="csY1" fmla="*/ 1020455 h 1718578"/>
                    <a:gd name="csX2" fmla="*/ 13444 w 1631186"/>
                    <a:gd name="csY2" fmla="*/ 579318 h 1718578"/>
                    <a:gd name="csX3" fmla="*/ 0 w 1631186"/>
                    <a:gd name="csY3" fmla="*/ 0 h 1718578"/>
                    <a:gd name="csX4" fmla="*/ 1280383 w 1631186"/>
                    <a:gd name="csY4" fmla="*/ 6533 h 1718578"/>
                    <a:gd name="csX5" fmla="*/ 1616940 w 1631186"/>
                    <a:gd name="csY5" fmla="*/ 343090 h 1718578"/>
                    <a:gd name="csX6" fmla="*/ 1631186 w 1631186"/>
                    <a:gd name="csY6" fmla="*/ 1602346 h 1718578"/>
                    <a:gd name="csX7" fmla="*/ 969147 w 1631186"/>
                    <a:gd name="csY7" fmla="*/ 1664775 h 1718578"/>
                    <a:gd name="csX8" fmla="*/ 691576 w 1631186"/>
                    <a:gd name="csY8" fmla="*/ 1621788 h 1718578"/>
                    <a:gd name="csX9" fmla="*/ 22502 w 1631186"/>
                    <a:gd name="csY9" fmla="*/ 1618022 h 1718578"/>
                    <a:gd name="csX0" fmla="*/ 22502 w 1631186"/>
                    <a:gd name="csY0" fmla="*/ 1618022 h 1704233"/>
                    <a:gd name="csX1" fmla="*/ 17476 w 1631186"/>
                    <a:gd name="csY1" fmla="*/ 1020455 h 1704233"/>
                    <a:gd name="csX2" fmla="*/ 13444 w 1631186"/>
                    <a:gd name="csY2" fmla="*/ 579318 h 1704233"/>
                    <a:gd name="csX3" fmla="*/ 0 w 1631186"/>
                    <a:gd name="csY3" fmla="*/ 0 h 1704233"/>
                    <a:gd name="csX4" fmla="*/ 1280383 w 1631186"/>
                    <a:gd name="csY4" fmla="*/ 6533 h 1704233"/>
                    <a:gd name="csX5" fmla="*/ 1616940 w 1631186"/>
                    <a:gd name="csY5" fmla="*/ 343090 h 1704233"/>
                    <a:gd name="csX6" fmla="*/ 1631186 w 1631186"/>
                    <a:gd name="csY6" fmla="*/ 1602346 h 1704233"/>
                    <a:gd name="csX7" fmla="*/ 968775 w 1631186"/>
                    <a:gd name="csY7" fmla="*/ 1619875 h 1704233"/>
                    <a:gd name="csX8" fmla="*/ 691576 w 1631186"/>
                    <a:gd name="csY8" fmla="*/ 1621788 h 1704233"/>
                    <a:gd name="csX9" fmla="*/ 22502 w 1631186"/>
                    <a:gd name="csY9" fmla="*/ 1618022 h 1704233"/>
                    <a:gd name="csX0" fmla="*/ 22502 w 1631186"/>
                    <a:gd name="csY0" fmla="*/ 1618022 h 1625479"/>
                    <a:gd name="csX1" fmla="*/ 17476 w 1631186"/>
                    <a:gd name="csY1" fmla="*/ 1020455 h 1625479"/>
                    <a:gd name="csX2" fmla="*/ 13444 w 1631186"/>
                    <a:gd name="csY2" fmla="*/ 579318 h 1625479"/>
                    <a:gd name="csX3" fmla="*/ 0 w 1631186"/>
                    <a:gd name="csY3" fmla="*/ 0 h 1625479"/>
                    <a:gd name="csX4" fmla="*/ 1280383 w 1631186"/>
                    <a:gd name="csY4" fmla="*/ 6533 h 1625479"/>
                    <a:gd name="csX5" fmla="*/ 1616940 w 1631186"/>
                    <a:gd name="csY5" fmla="*/ 343090 h 1625479"/>
                    <a:gd name="csX6" fmla="*/ 1631186 w 1631186"/>
                    <a:gd name="csY6" fmla="*/ 1602346 h 1625479"/>
                    <a:gd name="csX7" fmla="*/ 968775 w 1631186"/>
                    <a:gd name="csY7" fmla="*/ 1619875 h 1625479"/>
                    <a:gd name="csX8" fmla="*/ 691576 w 1631186"/>
                    <a:gd name="csY8" fmla="*/ 1621788 h 1625479"/>
                    <a:gd name="csX9" fmla="*/ 22502 w 1631186"/>
                    <a:gd name="csY9" fmla="*/ 1618022 h 1625479"/>
                    <a:gd name="csX0" fmla="*/ 22502 w 1631186"/>
                    <a:gd name="csY0" fmla="*/ 1618022 h 1624726"/>
                    <a:gd name="csX1" fmla="*/ 17476 w 1631186"/>
                    <a:gd name="csY1" fmla="*/ 1020455 h 1624726"/>
                    <a:gd name="csX2" fmla="*/ 13444 w 1631186"/>
                    <a:gd name="csY2" fmla="*/ 579318 h 1624726"/>
                    <a:gd name="csX3" fmla="*/ 0 w 1631186"/>
                    <a:gd name="csY3" fmla="*/ 0 h 1624726"/>
                    <a:gd name="csX4" fmla="*/ 1280383 w 1631186"/>
                    <a:gd name="csY4" fmla="*/ 6533 h 1624726"/>
                    <a:gd name="csX5" fmla="*/ 1616940 w 1631186"/>
                    <a:gd name="csY5" fmla="*/ 343090 h 1624726"/>
                    <a:gd name="csX6" fmla="*/ 1631186 w 1631186"/>
                    <a:gd name="csY6" fmla="*/ 1602346 h 1624726"/>
                    <a:gd name="csX7" fmla="*/ 965379 w 1631186"/>
                    <a:gd name="csY7" fmla="*/ 1616535 h 1624726"/>
                    <a:gd name="csX8" fmla="*/ 691576 w 1631186"/>
                    <a:gd name="csY8" fmla="*/ 1621788 h 1624726"/>
                    <a:gd name="csX9" fmla="*/ 22502 w 1631186"/>
                    <a:gd name="csY9" fmla="*/ 1618022 h 1624726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7085 w 1631186"/>
                    <a:gd name="csY8" fmla="*/ 1609394 h 1618022"/>
                    <a:gd name="csX9" fmla="*/ 22502 w 1631186"/>
                    <a:gd name="csY9" fmla="*/ 1618022 h 1618022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2613 w 1631186"/>
                    <a:gd name="csY8" fmla="*/ 1611677 h 1618022"/>
                    <a:gd name="csX9" fmla="*/ 22502 w 1631186"/>
                    <a:gd name="csY9" fmla="*/ 1618022 h 1618022"/>
                    <a:gd name="csX0" fmla="*/ 22502 w 1631186"/>
                    <a:gd name="csY0" fmla="*/ 1618022 h 1737020"/>
                    <a:gd name="csX1" fmla="*/ 17476 w 1631186"/>
                    <a:gd name="csY1" fmla="*/ 1020455 h 1737020"/>
                    <a:gd name="csX2" fmla="*/ 13444 w 1631186"/>
                    <a:gd name="csY2" fmla="*/ 579318 h 1737020"/>
                    <a:gd name="csX3" fmla="*/ 0 w 1631186"/>
                    <a:gd name="csY3" fmla="*/ 0 h 1737020"/>
                    <a:gd name="csX4" fmla="*/ 1280383 w 1631186"/>
                    <a:gd name="csY4" fmla="*/ 6533 h 1737020"/>
                    <a:gd name="csX5" fmla="*/ 1616940 w 1631186"/>
                    <a:gd name="csY5" fmla="*/ 343090 h 1737020"/>
                    <a:gd name="csX6" fmla="*/ 1631186 w 1631186"/>
                    <a:gd name="csY6" fmla="*/ 1602346 h 1737020"/>
                    <a:gd name="csX7" fmla="*/ 965379 w 1631186"/>
                    <a:gd name="csY7" fmla="*/ 1616535 h 1737020"/>
                    <a:gd name="csX8" fmla="*/ 692613 w 1631186"/>
                    <a:gd name="csY8" fmla="*/ 1611677 h 1737020"/>
                    <a:gd name="csX9" fmla="*/ 22502 w 1631186"/>
                    <a:gd name="csY9" fmla="*/ 1618022 h 1737020"/>
                    <a:gd name="csX0" fmla="*/ 22502 w 1631186"/>
                    <a:gd name="csY0" fmla="*/ 1618022 h 1825036"/>
                    <a:gd name="csX1" fmla="*/ 17476 w 1631186"/>
                    <a:gd name="csY1" fmla="*/ 1020455 h 1825036"/>
                    <a:gd name="csX2" fmla="*/ 13444 w 1631186"/>
                    <a:gd name="csY2" fmla="*/ 579318 h 1825036"/>
                    <a:gd name="csX3" fmla="*/ 0 w 1631186"/>
                    <a:gd name="csY3" fmla="*/ 0 h 1825036"/>
                    <a:gd name="csX4" fmla="*/ 1280383 w 1631186"/>
                    <a:gd name="csY4" fmla="*/ 6533 h 1825036"/>
                    <a:gd name="csX5" fmla="*/ 1616940 w 1631186"/>
                    <a:gd name="csY5" fmla="*/ 343090 h 1825036"/>
                    <a:gd name="csX6" fmla="*/ 1631186 w 1631186"/>
                    <a:gd name="csY6" fmla="*/ 1602346 h 1825036"/>
                    <a:gd name="csX7" fmla="*/ 965379 w 1631186"/>
                    <a:gd name="csY7" fmla="*/ 1616535 h 1825036"/>
                    <a:gd name="csX8" fmla="*/ 692613 w 1631186"/>
                    <a:gd name="csY8" fmla="*/ 1611677 h 1825036"/>
                    <a:gd name="csX9" fmla="*/ 22502 w 1631186"/>
                    <a:gd name="csY9" fmla="*/ 1618022 h 182503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</a:cxnLst>
                  <a:rect l="l" t="t" r="r" b="b"/>
                  <a:pathLst>
                    <a:path w="1631186" h="1825036">
                      <a:moveTo>
                        <a:pt x="22502" y="1618022"/>
                      </a:moveTo>
                      <a:cubicBezTo>
                        <a:pt x="28610" y="1430941"/>
                        <a:pt x="18986" y="1193572"/>
                        <a:pt x="17476" y="1020455"/>
                      </a:cubicBezTo>
                      <a:cubicBezTo>
                        <a:pt x="346650" y="925420"/>
                        <a:pt x="196008" y="618809"/>
                        <a:pt x="13444" y="579318"/>
                      </a:cubicBezTo>
                      <a:cubicBezTo>
                        <a:pt x="7471" y="341697"/>
                        <a:pt x="6221" y="267555"/>
                        <a:pt x="0" y="0"/>
                      </a:cubicBezTo>
                      <a:lnTo>
                        <a:pt x="1280383" y="6533"/>
                      </a:lnTo>
                      <a:cubicBezTo>
                        <a:pt x="1466258" y="6533"/>
                        <a:pt x="1616940" y="157215"/>
                        <a:pt x="1616940" y="343090"/>
                      </a:cubicBezTo>
                      <a:lnTo>
                        <a:pt x="1631186" y="1602346"/>
                      </a:lnTo>
                      <a:cubicBezTo>
                        <a:pt x="1528130" y="1602562"/>
                        <a:pt x="1121981" y="1613295"/>
                        <a:pt x="965379" y="1616535"/>
                      </a:cubicBezTo>
                      <a:cubicBezTo>
                        <a:pt x="1004786" y="1898968"/>
                        <a:pt x="652257" y="1891659"/>
                        <a:pt x="692613" y="1611677"/>
                      </a:cubicBezTo>
                      <a:lnTo>
                        <a:pt x="22502" y="1618022"/>
                      </a:lnTo>
                      <a:close/>
                    </a:path>
                  </a:pathLst>
                </a:custGeom>
                <a:solidFill>
                  <a:srgbClr val="F6F5F8"/>
                </a:solidFill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400"/>
                </a:p>
              </p:txBody>
            </p:sp>
            <p:pic>
              <p:nvPicPr>
                <p:cNvPr id="67" name="Imagem 66">
                  <a:extLst>
                    <a:ext uri="{FF2B5EF4-FFF2-40B4-BE49-F238E27FC236}">
                      <a16:creationId xmlns:a16="http://schemas.microsoft.com/office/drawing/2014/main" id="{3ABFB515-6383-FC80-DCEF-037EBACA1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10214231" y="3911438"/>
                  <a:ext cx="540000" cy="540000"/>
                </a:xfrm>
                <a:prstGeom prst="rect">
                  <a:avLst/>
                </a:prstGeom>
              </p:spPr>
            </p:pic>
            <p:sp>
              <p:nvSpPr>
                <p:cNvPr id="68" name="CaixaDeTexto 67">
                  <a:extLst>
                    <a:ext uri="{FF2B5EF4-FFF2-40B4-BE49-F238E27FC236}">
                      <a16:creationId xmlns:a16="http://schemas.microsoft.com/office/drawing/2014/main" id="{CD9FFC2C-5F98-CB47-3B92-683EEAF883C3}"/>
                    </a:ext>
                  </a:extLst>
                </p:cNvPr>
                <p:cNvSpPr txBox="1"/>
                <p:nvPr/>
              </p:nvSpPr>
              <p:spPr>
                <a:xfrm>
                  <a:off x="10656148" y="3872122"/>
                  <a:ext cx="1190434" cy="63531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Papéis essenciais</a:t>
                  </a:r>
                </a:p>
              </p:txBody>
            </p:sp>
          </p:grpSp>
          <p:grpSp>
            <p:nvGrpSpPr>
              <p:cNvPr id="58" name="Agrupar 57">
                <a:extLst>
                  <a:ext uri="{FF2B5EF4-FFF2-40B4-BE49-F238E27FC236}">
                    <a16:creationId xmlns:a16="http://schemas.microsoft.com/office/drawing/2014/main" id="{D7827A1D-C851-B21B-6C1E-25306AEBEDFD}"/>
                  </a:ext>
                </a:extLst>
              </p:cNvPr>
              <p:cNvGrpSpPr/>
              <p:nvPr/>
            </p:nvGrpSpPr>
            <p:grpSpPr>
              <a:xfrm>
                <a:off x="9041343" y="4388521"/>
                <a:ext cx="1503928" cy="1682655"/>
                <a:chOff x="9041343" y="4388521"/>
                <a:chExt cx="1503928" cy="1682655"/>
              </a:xfrm>
            </p:grpSpPr>
            <p:sp>
              <p:nvSpPr>
                <p:cNvPr id="63" name="Retângulo: Cantos Arredondados 17">
                  <a:extLst>
                    <a:ext uri="{FF2B5EF4-FFF2-40B4-BE49-F238E27FC236}">
                      <a16:creationId xmlns:a16="http://schemas.microsoft.com/office/drawing/2014/main" id="{37DE7711-D360-4A6E-A77E-0EC81394D48F}"/>
                    </a:ext>
                  </a:extLst>
                </p:cNvPr>
                <p:cNvSpPr/>
                <p:nvPr/>
              </p:nvSpPr>
              <p:spPr>
                <a:xfrm rot="8115872">
                  <a:off x="9041343" y="4388521"/>
                  <a:ext cx="1503928" cy="1682655"/>
                </a:xfrm>
                <a:custGeom>
                  <a:avLst/>
                  <a:gdLst>
                    <a:gd name="csX0" fmla="*/ 0 w 2019300"/>
                    <a:gd name="csY0" fmla="*/ 336557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8" fmla="*/ 0 w 2019300"/>
                    <a:gd name="csY8" fmla="*/ 336557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336557 w 2019300"/>
                    <a:gd name="csY5" fmla="*/ 2019300 h 2019300"/>
                    <a:gd name="csX6" fmla="*/ 0 w 2019300"/>
                    <a:gd name="csY6" fmla="*/ 1682743 h 2019300"/>
                    <a:gd name="csX0" fmla="*/ 0 w 2033546"/>
                    <a:gd name="csY0" fmla="*/ 1682743 h 2019300"/>
                    <a:gd name="csX1" fmla="*/ 336557 w 2033546"/>
                    <a:gd name="csY1" fmla="*/ 0 h 2019300"/>
                    <a:gd name="csX2" fmla="*/ 1682743 w 2033546"/>
                    <a:gd name="csY2" fmla="*/ 0 h 2019300"/>
                    <a:gd name="csX3" fmla="*/ 2019300 w 2033546"/>
                    <a:gd name="csY3" fmla="*/ 336557 h 2019300"/>
                    <a:gd name="csX4" fmla="*/ 2033546 w 2033546"/>
                    <a:gd name="csY4" fmla="*/ 1595813 h 2019300"/>
                    <a:gd name="csX5" fmla="*/ 336557 w 2033546"/>
                    <a:gd name="csY5" fmla="*/ 2019300 h 2019300"/>
                    <a:gd name="csX6" fmla="*/ 0 w 2033546"/>
                    <a:gd name="csY6" fmla="*/ 1682743 h 2019300"/>
                    <a:gd name="csX0" fmla="*/ 0 w 2033546"/>
                    <a:gd name="csY0" fmla="*/ 1689276 h 2025833"/>
                    <a:gd name="csX1" fmla="*/ 402360 w 2033546"/>
                    <a:gd name="csY1" fmla="*/ 0 h 2025833"/>
                    <a:gd name="csX2" fmla="*/ 1682743 w 2033546"/>
                    <a:gd name="csY2" fmla="*/ 6533 h 2025833"/>
                    <a:gd name="csX3" fmla="*/ 2019300 w 2033546"/>
                    <a:gd name="csY3" fmla="*/ 343090 h 2025833"/>
                    <a:gd name="csX4" fmla="*/ 2033546 w 2033546"/>
                    <a:gd name="csY4" fmla="*/ 1602346 h 2025833"/>
                    <a:gd name="csX5" fmla="*/ 336557 w 2033546"/>
                    <a:gd name="csY5" fmla="*/ 2025833 h 2025833"/>
                    <a:gd name="csX6" fmla="*/ 0 w 2033546"/>
                    <a:gd name="csY6" fmla="*/ 1689276 h 2025833"/>
                    <a:gd name="csX0" fmla="*/ 0 w 2033546"/>
                    <a:gd name="csY0" fmla="*/ 1689276 h 1756420"/>
                    <a:gd name="csX1" fmla="*/ 402360 w 2033546"/>
                    <a:gd name="csY1" fmla="*/ 0 h 1756420"/>
                    <a:gd name="csX2" fmla="*/ 1682743 w 2033546"/>
                    <a:gd name="csY2" fmla="*/ 6533 h 1756420"/>
                    <a:gd name="csX3" fmla="*/ 2019300 w 2033546"/>
                    <a:gd name="csY3" fmla="*/ 343090 h 1756420"/>
                    <a:gd name="csX4" fmla="*/ 2033546 w 2033546"/>
                    <a:gd name="csY4" fmla="*/ 1602346 h 1756420"/>
                    <a:gd name="csX5" fmla="*/ 1368920 w 2033546"/>
                    <a:gd name="csY5" fmla="*/ 1616140 h 1756420"/>
                    <a:gd name="csX6" fmla="*/ 0 w 2033546"/>
                    <a:gd name="csY6" fmla="*/ 1689276 h 1756420"/>
                    <a:gd name="csX0" fmla="*/ 40054 w 1631186"/>
                    <a:gd name="csY0" fmla="*/ 1613762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40054 w 1631186"/>
                    <a:gd name="csY6" fmla="*/ 1613762 h 1730673"/>
                    <a:gd name="csX0" fmla="*/ 37086 w 1631186"/>
                    <a:gd name="csY0" fmla="*/ 1616779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37086 w 1631186"/>
                    <a:gd name="csY6" fmla="*/ 1616779 h 1730673"/>
                    <a:gd name="csX0" fmla="*/ 37086 w 1631186"/>
                    <a:gd name="csY0" fmla="*/ 1616779 h 1730673"/>
                    <a:gd name="csX1" fmla="*/ 21731 w 1631186"/>
                    <a:gd name="csY1" fmla="*/ 811621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9066 w 1631186"/>
                    <a:gd name="csY1" fmla="*/ 580394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5726 w 1631186"/>
                    <a:gd name="csY1" fmla="*/ 583790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3444 w 1631186"/>
                    <a:gd name="csY1" fmla="*/ 579318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71284 w 1679968"/>
                    <a:gd name="csY0" fmla="*/ 1618022 h 1730673"/>
                    <a:gd name="csX1" fmla="*/ 66258 w 1679968"/>
                    <a:gd name="csY1" fmla="*/ 1020455 h 1730673"/>
                    <a:gd name="csX2" fmla="*/ 62226 w 1679968"/>
                    <a:gd name="csY2" fmla="*/ 579318 h 1730673"/>
                    <a:gd name="csX3" fmla="*/ 48782 w 1679968"/>
                    <a:gd name="csY3" fmla="*/ 0 h 1730673"/>
                    <a:gd name="csX4" fmla="*/ 1329165 w 1679968"/>
                    <a:gd name="csY4" fmla="*/ 6533 h 1730673"/>
                    <a:gd name="csX5" fmla="*/ 1665722 w 1679968"/>
                    <a:gd name="csY5" fmla="*/ 343090 h 1730673"/>
                    <a:gd name="csX6" fmla="*/ 1679968 w 1679968"/>
                    <a:gd name="csY6" fmla="*/ 1602346 h 1730673"/>
                    <a:gd name="csX7" fmla="*/ 1015342 w 1679968"/>
                    <a:gd name="csY7" fmla="*/ 1616140 h 1730673"/>
                    <a:gd name="csX8" fmla="*/ 71284 w 1679968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2241"/>
                    <a:gd name="csX1" fmla="*/ 17476 w 1631186"/>
                    <a:gd name="csY1" fmla="*/ 1020455 h 1732241"/>
                    <a:gd name="csX2" fmla="*/ 13444 w 1631186"/>
                    <a:gd name="csY2" fmla="*/ 579318 h 1732241"/>
                    <a:gd name="csX3" fmla="*/ 0 w 1631186"/>
                    <a:gd name="csY3" fmla="*/ 0 h 1732241"/>
                    <a:gd name="csX4" fmla="*/ 1280383 w 1631186"/>
                    <a:gd name="csY4" fmla="*/ 6533 h 1732241"/>
                    <a:gd name="csX5" fmla="*/ 1616940 w 1631186"/>
                    <a:gd name="csY5" fmla="*/ 343090 h 1732241"/>
                    <a:gd name="csX6" fmla="*/ 1631186 w 1631186"/>
                    <a:gd name="csY6" fmla="*/ 1602346 h 1732241"/>
                    <a:gd name="csX7" fmla="*/ 691576 w 1631186"/>
                    <a:gd name="csY7" fmla="*/ 1621788 h 1732241"/>
                    <a:gd name="csX8" fmla="*/ 22502 w 1631186"/>
                    <a:gd name="csY8" fmla="*/ 1618022 h 1732241"/>
                    <a:gd name="csX0" fmla="*/ 22502 w 1631186"/>
                    <a:gd name="csY0" fmla="*/ 1618022 h 1718578"/>
                    <a:gd name="csX1" fmla="*/ 17476 w 1631186"/>
                    <a:gd name="csY1" fmla="*/ 1020455 h 1718578"/>
                    <a:gd name="csX2" fmla="*/ 13444 w 1631186"/>
                    <a:gd name="csY2" fmla="*/ 579318 h 1718578"/>
                    <a:gd name="csX3" fmla="*/ 0 w 1631186"/>
                    <a:gd name="csY3" fmla="*/ 0 h 1718578"/>
                    <a:gd name="csX4" fmla="*/ 1280383 w 1631186"/>
                    <a:gd name="csY4" fmla="*/ 6533 h 1718578"/>
                    <a:gd name="csX5" fmla="*/ 1616940 w 1631186"/>
                    <a:gd name="csY5" fmla="*/ 343090 h 1718578"/>
                    <a:gd name="csX6" fmla="*/ 1631186 w 1631186"/>
                    <a:gd name="csY6" fmla="*/ 1602346 h 1718578"/>
                    <a:gd name="csX7" fmla="*/ 969147 w 1631186"/>
                    <a:gd name="csY7" fmla="*/ 1664775 h 1718578"/>
                    <a:gd name="csX8" fmla="*/ 691576 w 1631186"/>
                    <a:gd name="csY8" fmla="*/ 1621788 h 1718578"/>
                    <a:gd name="csX9" fmla="*/ 22502 w 1631186"/>
                    <a:gd name="csY9" fmla="*/ 1618022 h 1718578"/>
                    <a:gd name="csX0" fmla="*/ 22502 w 1631186"/>
                    <a:gd name="csY0" fmla="*/ 1618022 h 1704233"/>
                    <a:gd name="csX1" fmla="*/ 17476 w 1631186"/>
                    <a:gd name="csY1" fmla="*/ 1020455 h 1704233"/>
                    <a:gd name="csX2" fmla="*/ 13444 w 1631186"/>
                    <a:gd name="csY2" fmla="*/ 579318 h 1704233"/>
                    <a:gd name="csX3" fmla="*/ 0 w 1631186"/>
                    <a:gd name="csY3" fmla="*/ 0 h 1704233"/>
                    <a:gd name="csX4" fmla="*/ 1280383 w 1631186"/>
                    <a:gd name="csY4" fmla="*/ 6533 h 1704233"/>
                    <a:gd name="csX5" fmla="*/ 1616940 w 1631186"/>
                    <a:gd name="csY5" fmla="*/ 343090 h 1704233"/>
                    <a:gd name="csX6" fmla="*/ 1631186 w 1631186"/>
                    <a:gd name="csY6" fmla="*/ 1602346 h 1704233"/>
                    <a:gd name="csX7" fmla="*/ 968775 w 1631186"/>
                    <a:gd name="csY7" fmla="*/ 1619875 h 1704233"/>
                    <a:gd name="csX8" fmla="*/ 691576 w 1631186"/>
                    <a:gd name="csY8" fmla="*/ 1621788 h 1704233"/>
                    <a:gd name="csX9" fmla="*/ 22502 w 1631186"/>
                    <a:gd name="csY9" fmla="*/ 1618022 h 1704233"/>
                    <a:gd name="csX0" fmla="*/ 22502 w 1631186"/>
                    <a:gd name="csY0" fmla="*/ 1618022 h 1625479"/>
                    <a:gd name="csX1" fmla="*/ 17476 w 1631186"/>
                    <a:gd name="csY1" fmla="*/ 1020455 h 1625479"/>
                    <a:gd name="csX2" fmla="*/ 13444 w 1631186"/>
                    <a:gd name="csY2" fmla="*/ 579318 h 1625479"/>
                    <a:gd name="csX3" fmla="*/ 0 w 1631186"/>
                    <a:gd name="csY3" fmla="*/ 0 h 1625479"/>
                    <a:gd name="csX4" fmla="*/ 1280383 w 1631186"/>
                    <a:gd name="csY4" fmla="*/ 6533 h 1625479"/>
                    <a:gd name="csX5" fmla="*/ 1616940 w 1631186"/>
                    <a:gd name="csY5" fmla="*/ 343090 h 1625479"/>
                    <a:gd name="csX6" fmla="*/ 1631186 w 1631186"/>
                    <a:gd name="csY6" fmla="*/ 1602346 h 1625479"/>
                    <a:gd name="csX7" fmla="*/ 968775 w 1631186"/>
                    <a:gd name="csY7" fmla="*/ 1619875 h 1625479"/>
                    <a:gd name="csX8" fmla="*/ 691576 w 1631186"/>
                    <a:gd name="csY8" fmla="*/ 1621788 h 1625479"/>
                    <a:gd name="csX9" fmla="*/ 22502 w 1631186"/>
                    <a:gd name="csY9" fmla="*/ 1618022 h 1625479"/>
                    <a:gd name="csX0" fmla="*/ 22502 w 1631186"/>
                    <a:gd name="csY0" fmla="*/ 1618022 h 1624726"/>
                    <a:gd name="csX1" fmla="*/ 17476 w 1631186"/>
                    <a:gd name="csY1" fmla="*/ 1020455 h 1624726"/>
                    <a:gd name="csX2" fmla="*/ 13444 w 1631186"/>
                    <a:gd name="csY2" fmla="*/ 579318 h 1624726"/>
                    <a:gd name="csX3" fmla="*/ 0 w 1631186"/>
                    <a:gd name="csY3" fmla="*/ 0 h 1624726"/>
                    <a:gd name="csX4" fmla="*/ 1280383 w 1631186"/>
                    <a:gd name="csY4" fmla="*/ 6533 h 1624726"/>
                    <a:gd name="csX5" fmla="*/ 1616940 w 1631186"/>
                    <a:gd name="csY5" fmla="*/ 343090 h 1624726"/>
                    <a:gd name="csX6" fmla="*/ 1631186 w 1631186"/>
                    <a:gd name="csY6" fmla="*/ 1602346 h 1624726"/>
                    <a:gd name="csX7" fmla="*/ 965379 w 1631186"/>
                    <a:gd name="csY7" fmla="*/ 1616535 h 1624726"/>
                    <a:gd name="csX8" fmla="*/ 691576 w 1631186"/>
                    <a:gd name="csY8" fmla="*/ 1621788 h 1624726"/>
                    <a:gd name="csX9" fmla="*/ 22502 w 1631186"/>
                    <a:gd name="csY9" fmla="*/ 1618022 h 1624726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7085 w 1631186"/>
                    <a:gd name="csY8" fmla="*/ 1609394 h 1618022"/>
                    <a:gd name="csX9" fmla="*/ 22502 w 1631186"/>
                    <a:gd name="csY9" fmla="*/ 1618022 h 1618022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2613 w 1631186"/>
                    <a:gd name="csY8" fmla="*/ 1611677 h 1618022"/>
                    <a:gd name="csX9" fmla="*/ 22502 w 1631186"/>
                    <a:gd name="csY9" fmla="*/ 1618022 h 1618022"/>
                    <a:gd name="csX0" fmla="*/ 22502 w 1631186"/>
                    <a:gd name="csY0" fmla="*/ 1618022 h 1737020"/>
                    <a:gd name="csX1" fmla="*/ 17476 w 1631186"/>
                    <a:gd name="csY1" fmla="*/ 1020455 h 1737020"/>
                    <a:gd name="csX2" fmla="*/ 13444 w 1631186"/>
                    <a:gd name="csY2" fmla="*/ 579318 h 1737020"/>
                    <a:gd name="csX3" fmla="*/ 0 w 1631186"/>
                    <a:gd name="csY3" fmla="*/ 0 h 1737020"/>
                    <a:gd name="csX4" fmla="*/ 1280383 w 1631186"/>
                    <a:gd name="csY4" fmla="*/ 6533 h 1737020"/>
                    <a:gd name="csX5" fmla="*/ 1616940 w 1631186"/>
                    <a:gd name="csY5" fmla="*/ 343090 h 1737020"/>
                    <a:gd name="csX6" fmla="*/ 1631186 w 1631186"/>
                    <a:gd name="csY6" fmla="*/ 1602346 h 1737020"/>
                    <a:gd name="csX7" fmla="*/ 965379 w 1631186"/>
                    <a:gd name="csY7" fmla="*/ 1616535 h 1737020"/>
                    <a:gd name="csX8" fmla="*/ 692613 w 1631186"/>
                    <a:gd name="csY8" fmla="*/ 1611677 h 1737020"/>
                    <a:gd name="csX9" fmla="*/ 22502 w 1631186"/>
                    <a:gd name="csY9" fmla="*/ 1618022 h 1737020"/>
                    <a:gd name="csX0" fmla="*/ 22502 w 1631186"/>
                    <a:gd name="csY0" fmla="*/ 1618022 h 1825036"/>
                    <a:gd name="csX1" fmla="*/ 17476 w 1631186"/>
                    <a:gd name="csY1" fmla="*/ 1020455 h 1825036"/>
                    <a:gd name="csX2" fmla="*/ 13444 w 1631186"/>
                    <a:gd name="csY2" fmla="*/ 579318 h 1825036"/>
                    <a:gd name="csX3" fmla="*/ 0 w 1631186"/>
                    <a:gd name="csY3" fmla="*/ 0 h 1825036"/>
                    <a:gd name="csX4" fmla="*/ 1280383 w 1631186"/>
                    <a:gd name="csY4" fmla="*/ 6533 h 1825036"/>
                    <a:gd name="csX5" fmla="*/ 1616940 w 1631186"/>
                    <a:gd name="csY5" fmla="*/ 343090 h 1825036"/>
                    <a:gd name="csX6" fmla="*/ 1631186 w 1631186"/>
                    <a:gd name="csY6" fmla="*/ 1602346 h 1825036"/>
                    <a:gd name="csX7" fmla="*/ 965379 w 1631186"/>
                    <a:gd name="csY7" fmla="*/ 1616535 h 1825036"/>
                    <a:gd name="csX8" fmla="*/ 692613 w 1631186"/>
                    <a:gd name="csY8" fmla="*/ 1611677 h 1825036"/>
                    <a:gd name="csX9" fmla="*/ 22502 w 1631186"/>
                    <a:gd name="csY9" fmla="*/ 1618022 h 182503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</a:cxnLst>
                  <a:rect l="l" t="t" r="r" b="b"/>
                  <a:pathLst>
                    <a:path w="1631186" h="1825036">
                      <a:moveTo>
                        <a:pt x="22502" y="1618022"/>
                      </a:moveTo>
                      <a:cubicBezTo>
                        <a:pt x="28610" y="1430941"/>
                        <a:pt x="18986" y="1193572"/>
                        <a:pt x="17476" y="1020455"/>
                      </a:cubicBezTo>
                      <a:cubicBezTo>
                        <a:pt x="346650" y="925420"/>
                        <a:pt x="196008" y="618809"/>
                        <a:pt x="13444" y="579318"/>
                      </a:cubicBezTo>
                      <a:cubicBezTo>
                        <a:pt x="7471" y="341697"/>
                        <a:pt x="6221" y="267555"/>
                        <a:pt x="0" y="0"/>
                      </a:cubicBezTo>
                      <a:lnTo>
                        <a:pt x="1280383" y="6533"/>
                      </a:lnTo>
                      <a:cubicBezTo>
                        <a:pt x="1466258" y="6533"/>
                        <a:pt x="1616940" y="157215"/>
                        <a:pt x="1616940" y="343090"/>
                      </a:cubicBezTo>
                      <a:lnTo>
                        <a:pt x="1631186" y="1602346"/>
                      </a:lnTo>
                      <a:cubicBezTo>
                        <a:pt x="1528130" y="1602562"/>
                        <a:pt x="1121981" y="1613295"/>
                        <a:pt x="965379" y="1616535"/>
                      </a:cubicBezTo>
                      <a:cubicBezTo>
                        <a:pt x="1004786" y="1898968"/>
                        <a:pt x="652257" y="1891659"/>
                        <a:pt x="692613" y="1611677"/>
                      </a:cubicBezTo>
                      <a:lnTo>
                        <a:pt x="22502" y="1618022"/>
                      </a:lnTo>
                      <a:close/>
                    </a:path>
                  </a:pathLst>
                </a:custGeom>
                <a:solidFill>
                  <a:srgbClr val="F6F5F8"/>
                </a:solidFill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400"/>
                </a:p>
              </p:txBody>
            </p:sp>
            <p:pic>
              <p:nvPicPr>
                <p:cNvPr id="64" name="Imagem 63" descr="Logotipo, Ícone&#10;&#10;O conteúdo gerado por IA pode estar incorreto.">
                  <a:extLst>
                    <a:ext uri="{FF2B5EF4-FFF2-40B4-BE49-F238E27FC236}">
                      <a16:creationId xmlns:a16="http://schemas.microsoft.com/office/drawing/2014/main" id="{88481546-33A8-6B29-2EAD-2A0AB327C4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561966" y="4650543"/>
                  <a:ext cx="540000" cy="540000"/>
                </a:xfrm>
                <a:prstGeom prst="rect">
                  <a:avLst/>
                </a:prstGeom>
              </p:spPr>
            </p:pic>
            <p:sp>
              <p:nvSpPr>
                <p:cNvPr id="65" name="CaixaDeTexto 64">
                  <a:extLst>
                    <a:ext uri="{FF2B5EF4-FFF2-40B4-BE49-F238E27FC236}">
                      <a16:creationId xmlns:a16="http://schemas.microsoft.com/office/drawing/2014/main" id="{09BCEB5F-793B-5643-7426-79406874EBCB}"/>
                    </a:ext>
                  </a:extLst>
                </p:cNvPr>
                <p:cNvSpPr txBox="1"/>
                <p:nvPr/>
              </p:nvSpPr>
              <p:spPr>
                <a:xfrm>
                  <a:off x="9236750" y="5245311"/>
                  <a:ext cx="1190434" cy="63531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Processos básicos</a:t>
                  </a:r>
                </a:p>
              </p:txBody>
            </p:sp>
          </p:grpSp>
          <p:grpSp>
            <p:nvGrpSpPr>
              <p:cNvPr id="59" name="Agrupar 58">
                <a:extLst>
                  <a:ext uri="{FF2B5EF4-FFF2-40B4-BE49-F238E27FC236}">
                    <a16:creationId xmlns:a16="http://schemas.microsoft.com/office/drawing/2014/main" id="{737BCF39-8758-A7B7-3E77-EE6C29C3367E}"/>
                  </a:ext>
                </a:extLst>
              </p:cNvPr>
              <p:cNvGrpSpPr/>
              <p:nvPr/>
            </p:nvGrpSpPr>
            <p:grpSpPr>
              <a:xfrm>
                <a:off x="7942984" y="3378815"/>
                <a:ext cx="1709740" cy="1503928"/>
                <a:chOff x="7942984" y="3378815"/>
                <a:chExt cx="1709740" cy="1503928"/>
              </a:xfrm>
            </p:grpSpPr>
            <p:sp>
              <p:nvSpPr>
                <p:cNvPr id="60" name="Retângulo: Cantos Arredondados 17">
                  <a:extLst>
                    <a:ext uri="{FF2B5EF4-FFF2-40B4-BE49-F238E27FC236}">
                      <a16:creationId xmlns:a16="http://schemas.microsoft.com/office/drawing/2014/main" id="{A7511FFF-4FBD-30BE-21F4-536233A02413}"/>
                    </a:ext>
                  </a:extLst>
                </p:cNvPr>
                <p:cNvSpPr/>
                <p:nvPr/>
              </p:nvSpPr>
              <p:spPr>
                <a:xfrm rot="13528110">
                  <a:off x="8059431" y="3289449"/>
                  <a:ext cx="1503928" cy="1682659"/>
                </a:xfrm>
                <a:custGeom>
                  <a:avLst/>
                  <a:gdLst>
                    <a:gd name="csX0" fmla="*/ 0 w 2019300"/>
                    <a:gd name="csY0" fmla="*/ 336557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8" fmla="*/ 0 w 2019300"/>
                    <a:gd name="csY8" fmla="*/ 336557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1682743 w 2019300"/>
                    <a:gd name="csY5" fmla="*/ 2019300 h 2019300"/>
                    <a:gd name="csX6" fmla="*/ 336557 w 2019300"/>
                    <a:gd name="csY6" fmla="*/ 2019300 h 2019300"/>
                    <a:gd name="csX7" fmla="*/ 0 w 2019300"/>
                    <a:gd name="csY7" fmla="*/ 1682743 h 2019300"/>
                    <a:gd name="csX0" fmla="*/ 0 w 2019300"/>
                    <a:gd name="csY0" fmla="*/ 1682743 h 2019300"/>
                    <a:gd name="csX1" fmla="*/ 336557 w 2019300"/>
                    <a:gd name="csY1" fmla="*/ 0 h 2019300"/>
                    <a:gd name="csX2" fmla="*/ 1682743 w 2019300"/>
                    <a:gd name="csY2" fmla="*/ 0 h 2019300"/>
                    <a:gd name="csX3" fmla="*/ 2019300 w 2019300"/>
                    <a:gd name="csY3" fmla="*/ 336557 h 2019300"/>
                    <a:gd name="csX4" fmla="*/ 2019300 w 2019300"/>
                    <a:gd name="csY4" fmla="*/ 1682743 h 2019300"/>
                    <a:gd name="csX5" fmla="*/ 336557 w 2019300"/>
                    <a:gd name="csY5" fmla="*/ 2019300 h 2019300"/>
                    <a:gd name="csX6" fmla="*/ 0 w 2019300"/>
                    <a:gd name="csY6" fmla="*/ 1682743 h 2019300"/>
                    <a:gd name="csX0" fmla="*/ 0 w 2033546"/>
                    <a:gd name="csY0" fmla="*/ 1682743 h 2019300"/>
                    <a:gd name="csX1" fmla="*/ 336557 w 2033546"/>
                    <a:gd name="csY1" fmla="*/ 0 h 2019300"/>
                    <a:gd name="csX2" fmla="*/ 1682743 w 2033546"/>
                    <a:gd name="csY2" fmla="*/ 0 h 2019300"/>
                    <a:gd name="csX3" fmla="*/ 2019300 w 2033546"/>
                    <a:gd name="csY3" fmla="*/ 336557 h 2019300"/>
                    <a:gd name="csX4" fmla="*/ 2033546 w 2033546"/>
                    <a:gd name="csY4" fmla="*/ 1595813 h 2019300"/>
                    <a:gd name="csX5" fmla="*/ 336557 w 2033546"/>
                    <a:gd name="csY5" fmla="*/ 2019300 h 2019300"/>
                    <a:gd name="csX6" fmla="*/ 0 w 2033546"/>
                    <a:gd name="csY6" fmla="*/ 1682743 h 2019300"/>
                    <a:gd name="csX0" fmla="*/ 0 w 2033546"/>
                    <a:gd name="csY0" fmla="*/ 1689276 h 2025833"/>
                    <a:gd name="csX1" fmla="*/ 402360 w 2033546"/>
                    <a:gd name="csY1" fmla="*/ 0 h 2025833"/>
                    <a:gd name="csX2" fmla="*/ 1682743 w 2033546"/>
                    <a:gd name="csY2" fmla="*/ 6533 h 2025833"/>
                    <a:gd name="csX3" fmla="*/ 2019300 w 2033546"/>
                    <a:gd name="csY3" fmla="*/ 343090 h 2025833"/>
                    <a:gd name="csX4" fmla="*/ 2033546 w 2033546"/>
                    <a:gd name="csY4" fmla="*/ 1602346 h 2025833"/>
                    <a:gd name="csX5" fmla="*/ 336557 w 2033546"/>
                    <a:gd name="csY5" fmla="*/ 2025833 h 2025833"/>
                    <a:gd name="csX6" fmla="*/ 0 w 2033546"/>
                    <a:gd name="csY6" fmla="*/ 1689276 h 2025833"/>
                    <a:gd name="csX0" fmla="*/ 0 w 2033546"/>
                    <a:gd name="csY0" fmla="*/ 1689276 h 1756420"/>
                    <a:gd name="csX1" fmla="*/ 402360 w 2033546"/>
                    <a:gd name="csY1" fmla="*/ 0 h 1756420"/>
                    <a:gd name="csX2" fmla="*/ 1682743 w 2033546"/>
                    <a:gd name="csY2" fmla="*/ 6533 h 1756420"/>
                    <a:gd name="csX3" fmla="*/ 2019300 w 2033546"/>
                    <a:gd name="csY3" fmla="*/ 343090 h 1756420"/>
                    <a:gd name="csX4" fmla="*/ 2033546 w 2033546"/>
                    <a:gd name="csY4" fmla="*/ 1602346 h 1756420"/>
                    <a:gd name="csX5" fmla="*/ 1368920 w 2033546"/>
                    <a:gd name="csY5" fmla="*/ 1616140 h 1756420"/>
                    <a:gd name="csX6" fmla="*/ 0 w 2033546"/>
                    <a:gd name="csY6" fmla="*/ 1689276 h 1756420"/>
                    <a:gd name="csX0" fmla="*/ 40054 w 1631186"/>
                    <a:gd name="csY0" fmla="*/ 1613762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40054 w 1631186"/>
                    <a:gd name="csY6" fmla="*/ 1613762 h 1730673"/>
                    <a:gd name="csX0" fmla="*/ 37086 w 1631186"/>
                    <a:gd name="csY0" fmla="*/ 1616779 h 1730673"/>
                    <a:gd name="csX1" fmla="*/ 0 w 1631186"/>
                    <a:gd name="csY1" fmla="*/ 0 h 1730673"/>
                    <a:gd name="csX2" fmla="*/ 1280383 w 1631186"/>
                    <a:gd name="csY2" fmla="*/ 6533 h 1730673"/>
                    <a:gd name="csX3" fmla="*/ 1616940 w 1631186"/>
                    <a:gd name="csY3" fmla="*/ 343090 h 1730673"/>
                    <a:gd name="csX4" fmla="*/ 1631186 w 1631186"/>
                    <a:gd name="csY4" fmla="*/ 1602346 h 1730673"/>
                    <a:gd name="csX5" fmla="*/ 966560 w 1631186"/>
                    <a:gd name="csY5" fmla="*/ 1616140 h 1730673"/>
                    <a:gd name="csX6" fmla="*/ 37086 w 1631186"/>
                    <a:gd name="csY6" fmla="*/ 1616779 h 1730673"/>
                    <a:gd name="csX0" fmla="*/ 37086 w 1631186"/>
                    <a:gd name="csY0" fmla="*/ 1616779 h 1730673"/>
                    <a:gd name="csX1" fmla="*/ 21731 w 1631186"/>
                    <a:gd name="csY1" fmla="*/ 811621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37086 w 1631186"/>
                    <a:gd name="csY0" fmla="*/ 1616779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37086 w 1631186"/>
                    <a:gd name="csY7" fmla="*/ 1616779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8664 w 1631186"/>
                    <a:gd name="csY1" fmla="*/ 802666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9066 w 1631186"/>
                    <a:gd name="csY1" fmla="*/ 580394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5726 w 1631186"/>
                    <a:gd name="csY1" fmla="*/ 583790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22502 w 1631186"/>
                    <a:gd name="csY0" fmla="*/ 1618022 h 1730673"/>
                    <a:gd name="csX1" fmla="*/ 13444 w 1631186"/>
                    <a:gd name="csY1" fmla="*/ 579318 h 1730673"/>
                    <a:gd name="csX2" fmla="*/ 0 w 1631186"/>
                    <a:gd name="csY2" fmla="*/ 0 h 1730673"/>
                    <a:gd name="csX3" fmla="*/ 1280383 w 1631186"/>
                    <a:gd name="csY3" fmla="*/ 6533 h 1730673"/>
                    <a:gd name="csX4" fmla="*/ 1616940 w 1631186"/>
                    <a:gd name="csY4" fmla="*/ 343090 h 1730673"/>
                    <a:gd name="csX5" fmla="*/ 1631186 w 1631186"/>
                    <a:gd name="csY5" fmla="*/ 1602346 h 1730673"/>
                    <a:gd name="csX6" fmla="*/ 966560 w 1631186"/>
                    <a:gd name="csY6" fmla="*/ 1616140 h 1730673"/>
                    <a:gd name="csX7" fmla="*/ 22502 w 1631186"/>
                    <a:gd name="csY7" fmla="*/ 1618022 h 1730673"/>
                    <a:gd name="csX0" fmla="*/ 71284 w 1679968"/>
                    <a:gd name="csY0" fmla="*/ 1618022 h 1730673"/>
                    <a:gd name="csX1" fmla="*/ 66258 w 1679968"/>
                    <a:gd name="csY1" fmla="*/ 1020455 h 1730673"/>
                    <a:gd name="csX2" fmla="*/ 62226 w 1679968"/>
                    <a:gd name="csY2" fmla="*/ 579318 h 1730673"/>
                    <a:gd name="csX3" fmla="*/ 48782 w 1679968"/>
                    <a:gd name="csY3" fmla="*/ 0 h 1730673"/>
                    <a:gd name="csX4" fmla="*/ 1329165 w 1679968"/>
                    <a:gd name="csY4" fmla="*/ 6533 h 1730673"/>
                    <a:gd name="csX5" fmla="*/ 1665722 w 1679968"/>
                    <a:gd name="csY5" fmla="*/ 343090 h 1730673"/>
                    <a:gd name="csX6" fmla="*/ 1679968 w 1679968"/>
                    <a:gd name="csY6" fmla="*/ 1602346 h 1730673"/>
                    <a:gd name="csX7" fmla="*/ 1015342 w 1679968"/>
                    <a:gd name="csY7" fmla="*/ 1616140 h 1730673"/>
                    <a:gd name="csX8" fmla="*/ 71284 w 1679968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0673"/>
                    <a:gd name="csX1" fmla="*/ 17476 w 1631186"/>
                    <a:gd name="csY1" fmla="*/ 1020455 h 1730673"/>
                    <a:gd name="csX2" fmla="*/ 13444 w 1631186"/>
                    <a:gd name="csY2" fmla="*/ 579318 h 1730673"/>
                    <a:gd name="csX3" fmla="*/ 0 w 1631186"/>
                    <a:gd name="csY3" fmla="*/ 0 h 1730673"/>
                    <a:gd name="csX4" fmla="*/ 1280383 w 1631186"/>
                    <a:gd name="csY4" fmla="*/ 6533 h 1730673"/>
                    <a:gd name="csX5" fmla="*/ 1616940 w 1631186"/>
                    <a:gd name="csY5" fmla="*/ 343090 h 1730673"/>
                    <a:gd name="csX6" fmla="*/ 1631186 w 1631186"/>
                    <a:gd name="csY6" fmla="*/ 1602346 h 1730673"/>
                    <a:gd name="csX7" fmla="*/ 966560 w 1631186"/>
                    <a:gd name="csY7" fmla="*/ 1616140 h 1730673"/>
                    <a:gd name="csX8" fmla="*/ 22502 w 1631186"/>
                    <a:gd name="csY8" fmla="*/ 1618022 h 1730673"/>
                    <a:gd name="csX0" fmla="*/ 22502 w 1631186"/>
                    <a:gd name="csY0" fmla="*/ 1618022 h 1732241"/>
                    <a:gd name="csX1" fmla="*/ 17476 w 1631186"/>
                    <a:gd name="csY1" fmla="*/ 1020455 h 1732241"/>
                    <a:gd name="csX2" fmla="*/ 13444 w 1631186"/>
                    <a:gd name="csY2" fmla="*/ 579318 h 1732241"/>
                    <a:gd name="csX3" fmla="*/ 0 w 1631186"/>
                    <a:gd name="csY3" fmla="*/ 0 h 1732241"/>
                    <a:gd name="csX4" fmla="*/ 1280383 w 1631186"/>
                    <a:gd name="csY4" fmla="*/ 6533 h 1732241"/>
                    <a:gd name="csX5" fmla="*/ 1616940 w 1631186"/>
                    <a:gd name="csY5" fmla="*/ 343090 h 1732241"/>
                    <a:gd name="csX6" fmla="*/ 1631186 w 1631186"/>
                    <a:gd name="csY6" fmla="*/ 1602346 h 1732241"/>
                    <a:gd name="csX7" fmla="*/ 691576 w 1631186"/>
                    <a:gd name="csY7" fmla="*/ 1621788 h 1732241"/>
                    <a:gd name="csX8" fmla="*/ 22502 w 1631186"/>
                    <a:gd name="csY8" fmla="*/ 1618022 h 1732241"/>
                    <a:gd name="csX0" fmla="*/ 22502 w 1631186"/>
                    <a:gd name="csY0" fmla="*/ 1618022 h 1718578"/>
                    <a:gd name="csX1" fmla="*/ 17476 w 1631186"/>
                    <a:gd name="csY1" fmla="*/ 1020455 h 1718578"/>
                    <a:gd name="csX2" fmla="*/ 13444 w 1631186"/>
                    <a:gd name="csY2" fmla="*/ 579318 h 1718578"/>
                    <a:gd name="csX3" fmla="*/ 0 w 1631186"/>
                    <a:gd name="csY3" fmla="*/ 0 h 1718578"/>
                    <a:gd name="csX4" fmla="*/ 1280383 w 1631186"/>
                    <a:gd name="csY4" fmla="*/ 6533 h 1718578"/>
                    <a:gd name="csX5" fmla="*/ 1616940 w 1631186"/>
                    <a:gd name="csY5" fmla="*/ 343090 h 1718578"/>
                    <a:gd name="csX6" fmla="*/ 1631186 w 1631186"/>
                    <a:gd name="csY6" fmla="*/ 1602346 h 1718578"/>
                    <a:gd name="csX7" fmla="*/ 969147 w 1631186"/>
                    <a:gd name="csY7" fmla="*/ 1664775 h 1718578"/>
                    <a:gd name="csX8" fmla="*/ 691576 w 1631186"/>
                    <a:gd name="csY8" fmla="*/ 1621788 h 1718578"/>
                    <a:gd name="csX9" fmla="*/ 22502 w 1631186"/>
                    <a:gd name="csY9" fmla="*/ 1618022 h 1718578"/>
                    <a:gd name="csX0" fmla="*/ 22502 w 1631186"/>
                    <a:gd name="csY0" fmla="*/ 1618022 h 1704233"/>
                    <a:gd name="csX1" fmla="*/ 17476 w 1631186"/>
                    <a:gd name="csY1" fmla="*/ 1020455 h 1704233"/>
                    <a:gd name="csX2" fmla="*/ 13444 w 1631186"/>
                    <a:gd name="csY2" fmla="*/ 579318 h 1704233"/>
                    <a:gd name="csX3" fmla="*/ 0 w 1631186"/>
                    <a:gd name="csY3" fmla="*/ 0 h 1704233"/>
                    <a:gd name="csX4" fmla="*/ 1280383 w 1631186"/>
                    <a:gd name="csY4" fmla="*/ 6533 h 1704233"/>
                    <a:gd name="csX5" fmla="*/ 1616940 w 1631186"/>
                    <a:gd name="csY5" fmla="*/ 343090 h 1704233"/>
                    <a:gd name="csX6" fmla="*/ 1631186 w 1631186"/>
                    <a:gd name="csY6" fmla="*/ 1602346 h 1704233"/>
                    <a:gd name="csX7" fmla="*/ 968775 w 1631186"/>
                    <a:gd name="csY7" fmla="*/ 1619875 h 1704233"/>
                    <a:gd name="csX8" fmla="*/ 691576 w 1631186"/>
                    <a:gd name="csY8" fmla="*/ 1621788 h 1704233"/>
                    <a:gd name="csX9" fmla="*/ 22502 w 1631186"/>
                    <a:gd name="csY9" fmla="*/ 1618022 h 1704233"/>
                    <a:gd name="csX0" fmla="*/ 22502 w 1631186"/>
                    <a:gd name="csY0" fmla="*/ 1618022 h 1625479"/>
                    <a:gd name="csX1" fmla="*/ 17476 w 1631186"/>
                    <a:gd name="csY1" fmla="*/ 1020455 h 1625479"/>
                    <a:gd name="csX2" fmla="*/ 13444 w 1631186"/>
                    <a:gd name="csY2" fmla="*/ 579318 h 1625479"/>
                    <a:gd name="csX3" fmla="*/ 0 w 1631186"/>
                    <a:gd name="csY3" fmla="*/ 0 h 1625479"/>
                    <a:gd name="csX4" fmla="*/ 1280383 w 1631186"/>
                    <a:gd name="csY4" fmla="*/ 6533 h 1625479"/>
                    <a:gd name="csX5" fmla="*/ 1616940 w 1631186"/>
                    <a:gd name="csY5" fmla="*/ 343090 h 1625479"/>
                    <a:gd name="csX6" fmla="*/ 1631186 w 1631186"/>
                    <a:gd name="csY6" fmla="*/ 1602346 h 1625479"/>
                    <a:gd name="csX7" fmla="*/ 968775 w 1631186"/>
                    <a:gd name="csY7" fmla="*/ 1619875 h 1625479"/>
                    <a:gd name="csX8" fmla="*/ 691576 w 1631186"/>
                    <a:gd name="csY8" fmla="*/ 1621788 h 1625479"/>
                    <a:gd name="csX9" fmla="*/ 22502 w 1631186"/>
                    <a:gd name="csY9" fmla="*/ 1618022 h 1625479"/>
                    <a:gd name="csX0" fmla="*/ 22502 w 1631186"/>
                    <a:gd name="csY0" fmla="*/ 1618022 h 1624726"/>
                    <a:gd name="csX1" fmla="*/ 17476 w 1631186"/>
                    <a:gd name="csY1" fmla="*/ 1020455 h 1624726"/>
                    <a:gd name="csX2" fmla="*/ 13444 w 1631186"/>
                    <a:gd name="csY2" fmla="*/ 579318 h 1624726"/>
                    <a:gd name="csX3" fmla="*/ 0 w 1631186"/>
                    <a:gd name="csY3" fmla="*/ 0 h 1624726"/>
                    <a:gd name="csX4" fmla="*/ 1280383 w 1631186"/>
                    <a:gd name="csY4" fmla="*/ 6533 h 1624726"/>
                    <a:gd name="csX5" fmla="*/ 1616940 w 1631186"/>
                    <a:gd name="csY5" fmla="*/ 343090 h 1624726"/>
                    <a:gd name="csX6" fmla="*/ 1631186 w 1631186"/>
                    <a:gd name="csY6" fmla="*/ 1602346 h 1624726"/>
                    <a:gd name="csX7" fmla="*/ 965379 w 1631186"/>
                    <a:gd name="csY7" fmla="*/ 1616535 h 1624726"/>
                    <a:gd name="csX8" fmla="*/ 691576 w 1631186"/>
                    <a:gd name="csY8" fmla="*/ 1621788 h 1624726"/>
                    <a:gd name="csX9" fmla="*/ 22502 w 1631186"/>
                    <a:gd name="csY9" fmla="*/ 1618022 h 1624726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7085 w 1631186"/>
                    <a:gd name="csY8" fmla="*/ 1609394 h 1618022"/>
                    <a:gd name="csX9" fmla="*/ 22502 w 1631186"/>
                    <a:gd name="csY9" fmla="*/ 1618022 h 1618022"/>
                    <a:gd name="csX0" fmla="*/ 22502 w 1631186"/>
                    <a:gd name="csY0" fmla="*/ 1618022 h 1618022"/>
                    <a:gd name="csX1" fmla="*/ 17476 w 1631186"/>
                    <a:gd name="csY1" fmla="*/ 1020455 h 1618022"/>
                    <a:gd name="csX2" fmla="*/ 13444 w 1631186"/>
                    <a:gd name="csY2" fmla="*/ 579318 h 1618022"/>
                    <a:gd name="csX3" fmla="*/ 0 w 1631186"/>
                    <a:gd name="csY3" fmla="*/ 0 h 1618022"/>
                    <a:gd name="csX4" fmla="*/ 1280383 w 1631186"/>
                    <a:gd name="csY4" fmla="*/ 6533 h 1618022"/>
                    <a:gd name="csX5" fmla="*/ 1616940 w 1631186"/>
                    <a:gd name="csY5" fmla="*/ 343090 h 1618022"/>
                    <a:gd name="csX6" fmla="*/ 1631186 w 1631186"/>
                    <a:gd name="csY6" fmla="*/ 1602346 h 1618022"/>
                    <a:gd name="csX7" fmla="*/ 965379 w 1631186"/>
                    <a:gd name="csY7" fmla="*/ 1616535 h 1618022"/>
                    <a:gd name="csX8" fmla="*/ 692613 w 1631186"/>
                    <a:gd name="csY8" fmla="*/ 1611677 h 1618022"/>
                    <a:gd name="csX9" fmla="*/ 22502 w 1631186"/>
                    <a:gd name="csY9" fmla="*/ 1618022 h 1618022"/>
                    <a:gd name="csX0" fmla="*/ 22502 w 1631186"/>
                    <a:gd name="csY0" fmla="*/ 1618022 h 1737020"/>
                    <a:gd name="csX1" fmla="*/ 17476 w 1631186"/>
                    <a:gd name="csY1" fmla="*/ 1020455 h 1737020"/>
                    <a:gd name="csX2" fmla="*/ 13444 w 1631186"/>
                    <a:gd name="csY2" fmla="*/ 579318 h 1737020"/>
                    <a:gd name="csX3" fmla="*/ 0 w 1631186"/>
                    <a:gd name="csY3" fmla="*/ 0 h 1737020"/>
                    <a:gd name="csX4" fmla="*/ 1280383 w 1631186"/>
                    <a:gd name="csY4" fmla="*/ 6533 h 1737020"/>
                    <a:gd name="csX5" fmla="*/ 1616940 w 1631186"/>
                    <a:gd name="csY5" fmla="*/ 343090 h 1737020"/>
                    <a:gd name="csX6" fmla="*/ 1631186 w 1631186"/>
                    <a:gd name="csY6" fmla="*/ 1602346 h 1737020"/>
                    <a:gd name="csX7" fmla="*/ 965379 w 1631186"/>
                    <a:gd name="csY7" fmla="*/ 1616535 h 1737020"/>
                    <a:gd name="csX8" fmla="*/ 692613 w 1631186"/>
                    <a:gd name="csY8" fmla="*/ 1611677 h 1737020"/>
                    <a:gd name="csX9" fmla="*/ 22502 w 1631186"/>
                    <a:gd name="csY9" fmla="*/ 1618022 h 1737020"/>
                    <a:gd name="csX0" fmla="*/ 22502 w 1631186"/>
                    <a:gd name="csY0" fmla="*/ 1618022 h 1825036"/>
                    <a:gd name="csX1" fmla="*/ 17476 w 1631186"/>
                    <a:gd name="csY1" fmla="*/ 1020455 h 1825036"/>
                    <a:gd name="csX2" fmla="*/ 13444 w 1631186"/>
                    <a:gd name="csY2" fmla="*/ 579318 h 1825036"/>
                    <a:gd name="csX3" fmla="*/ 0 w 1631186"/>
                    <a:gd name="csY3" fmla="*/ 0 h 1825036"/>
                    <a:gd name="csX4" fmla="*/ 1280383 w 1631186"/>
                    <a:gd name="csY4" fmla="*/ 6533 h 1825036"/>
                    <a:gd name="csX5" fmla="*/ 1616940 w 1631186"/>
                    <a:gd name="csY5" fmla="*/ 343090 h 1825036"/>
                    <a:gd name="csX6" fmla="*/ 1631186 w 1631186"/>
                    <a:gd name="csY6" fmla="*/ 1602346 h 1825036"/>
                    <a:gd name="csX7" fmla="*/ 965379 w 1631186"/>
                    <a:gd name="csY7" fmla="*/ 1616535 h 1825036"/>
                    <a:gd name="csX8" fmla="*/ 692613 w 1631186"/>
                    <a:gd name="csY8" fmla="*/ 1611677 h 1825036"/>
                    <a:gd name="csX9" fmla="*/ 22502 w 1631186"/>
                    <a:gd name="csY9" fmla="*/ 1618022 h 182503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</a:cxnLst>
                  <a:rect l="l" t="t" r="r" b="b"/>
                  <a:pathLst>
                    <a:path w="1631186" h="1825036">
                      <a:moveTo>
                        <a:pt x="22502" y="1618022"/>
                      </a:moveTo>
                      <a:cubicBezTo>
                        <a:pt x="28610" y="1430941"/>
                        <a:pt x="18986" y="1193572"/>
                        <a:pt x="17476" y="1020455"/>
                      </a:cubicBezTo>
                      <a:cubicBezTo>
                        <a:pt x="346650" y="925420"/>
                        <a:pt x="196008" y="618809"/>
                        <a:pt x="13444" y="579318"/>
                      </a:cubicBezTo>
                      <a:cubicBezTo>
                        <a:pt x="7471" y="341697"/>
                        <a:pt x="6221" y="267555"/>
                        <a:pt x="0" y="0"/>
                      </a:cubicBezTo>
                      <a:lnTo>
                        <a:pt x="1280383" y="6533"/>
                      </a:lnTo>
                      <a:cubicBezTo>
                        <a:pt x="1466258" y="6533"/>
                        <a:pt x="1616940" y="157215"/>
                        <a:pt x="1616940" y="343090"/>
                      </a:cubicBezTo>
                      <a:lnTo>
                        <a:pt x="1631186" y="1602346"/>
                      </a:lnTo>
                      <a:cubicBezTo>
                        <a:pt x="1528130" y="1602562"/>
                        <a:pt x="1121981" y="1613295"/>
                        <a:pt x="965379" y="1616535"/>
                      </a:cubicBezTo>
                      <a:cubicBezTo>
                        <a:pt x="1004786" y="1898968"/>
                        <a:pt x="652257" y="1891659"/>
                        <a:pt x="692613" y="1611677"/>
                      </a:cubicBezTo>
                      <a:lnTo>
                        <a:pt x="22502" y="1618022"/>
                      </a:lnTo>
                      <a:close/>
                    </a:path>
                  </a:pathLst>
                </a:custGeom>
                <a:solidFill>
                  <a:srgbClr val="F6F5F8"/>
                </a:solidFill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400"/>
                </a:p>
              </p:txBody>
            </p:sp>
            <p:pic>
              <p:nvPicPr>
                <p:cNvPr id="61" name="Imagem 60" descr="Ícone&#10;&#10;O conteúdo gerado por IA pode estar incorreto.">
                  <a:extLst>
                    <a:ext uri="{FF2B5EF4-FFF2-40B4-BE49-F238E27FC236}">
                      <a16:creationId xmlns:a16="http://schemas.microsoft.com/office/drawing/2014/main" id="{B95D453E-7452-28F0-C734-FA30FD97CF2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872619" y="3875218"/>
                  <a:ext cx="540000" cy="540000"/>
                </a:xfrm>
                <a:prstGeom prst="rect">
                  <a:avLst/>
                </a:prstGeom>
              </p:spPr>
            </p:pic>
            <p:sp>
              <p:nvSpPr>
                <p:cNvPr id="62" name="CaixaDeTexto 61">
                  <a:extLst>
                    <a:ext uri="{FF2B5EF4-FFF2-40B4-BE49-F238E27FC236}">
                      <a16:creationId xmlns:a16="http://schemas.microsoft.com/office/drawing/2014/main" id="{397264B8-CCE7-72B9-28B4-783AD954C511}"/>
                    </a:ext>
                  </a:extLst>
                </p:cNvPr>
                <p:cNvSpPr txBox="1"/>
                <p:nvPr/>
              </p:nvSpPr>
              <p:spPr>
                <a:xfrm>
                  <a:off x="7942984" y="3875218"/>
                  <a:ext cx="957553" cy="63531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Regras</a:t>
                  </a:r>
                  <a:b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</a:br>
                  <a:r>
                    <a:rPr lang="pt-BR" sz="1400">
                      <a:solidFill>
                        <a:srgbClr val="E74919"/>
                      </a:solidFill>
                      <a:latin typeface="Calibri Light" panose="020F0302020204030204" pitchFamily="34" charset="0"/>
                      <a:ea typeface="Calibri Light" panose="020F0302020204030204" pitchFamily="34" charset="0"/>
                      <a:cs typeface="Calibri Light" panose="020F0302020204030204" pitchFamily="34" charset="0"/>
                    </a:rPr>
                    <a:t>de uso</a:t>
                  </a:r>
                </a:p>
              </p:txBody>
            </p:sp>
          </p:grpSp>
        </p:grpSp>
      </p:grpSp>
      <p:cxnSp>
        <p:nvCxnSpPr>
          <p:cNvPr id="76" name="Conector reto 75">
            <a:extLst>
              <a:ext uri="{FF2B5EF4-FFF2-40B4-BE49-F238E27FC236}">
                <a16:creationId xmlns:a16="http://schemas.microsoft.com/office/drawing/2014/main" id="{5CF56628-B301-BB1D-6647-F74458953128}"/>
              </a:ext>
            </a:extLst>
          </p:cNvPr>
          <p:cNvCxnSpPr/>
          <p:nvPr/>
        </p:nvCxnSpPr>
        <p:spPr>
          <a:xfrm>
            <a:off x="795" y="6857554"/>
            <a:ext cx="11811703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73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8D1B5-E9B1-E684-E68F-AEFF50716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56FFEE7-C862-F5CF-7386-12A29696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1445422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76615634-B70A-A2F2-2EE6-02711F97682C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82804" y="2192697"/>
            <a:ext cx="5130800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200" b="1" kern="100">
                <a:solidFill>
                  <a:schemeClr val="accent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Levar fundamentos e conceitos de IA para toda a organização</a:t>
            </a:r>
            <a:endParaRPr lang="pt-BR" sz="3200" b="1">
              <a:solidFill>
                <a:schemeClr val="accent2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A1229C3E-462E-CF41-7393-4192BD2002D2}"/>
              </a:ext>
            </a:extLst>
          </p:cNvPr>
          <p:cNvGrpSpPr/>
          <p:nvPr/>
        </p:nvGrpSpPr>
        <p:grpSpPr>
          <a:xfrm>
            <a:off x="6589605" y="1715124"/>
            <a:ext cx="5039343" cy="1173242"/>
            <a:chOff x="1237638" y="3455557"/>
            <a:chExt cx="5039999" cy="1173395"/>
          </a:xfrm>
        </p:grpSpPr>
        <p:pic>
          <p:nvPicPr>
            <p:cNvPr id="34" name="Gráfico 33" descr="Livro aberto estrutura de tópicos">
              <a:extLst>
                <a:ext uri="{FF2B5EF4-FFF2-40B4-BE49-F238E27FC236}">
                  <a16:creationId xmlns:a16="http://schemas.microsoft.com/office/drawing/2014/main" id="{3339294A-F2B9-6CB7-C6D0-E0D68D30D15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70213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98802A6C-922D-71C9-BF04-8393D86547F3}"/>
                </a:ext>
              </a:extLst>
            </p:cNvPr>
            <p:cNvSpPr txBox="1">
              <a:spLocks/>
            </p:cNvSpPr>
            <p:nvPr/>
          </p:nvSpPr>
          <p:spPr>
            <a:xfrm>
              <a:off x="1957637" y="3455557"/>
              <a:ext cx="4320000" cy="117339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Aprender os conceitos básicos de IA </a:t>
              </a:r>
              <a:r>
                <a:rPr lang="pt-BR" sz="2000" b="1">
                  <a:solidFill>
                    <a:srgbClr val="FF9B4E"/>
                  </a:solidFill>
                </a:rPr>
                <a:t>para acompanhar sua evolução e entender seu potencial de aplicação </a:t>
              </a:r>
              <a:r>
                <a:rPr lang="pt-BR" sz="2000"/>
                <a:t>nos processos de negócio.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4626C408-26E6-137F-9970-5CF692790D4F}"/>
              </a:ext>
            </a:extLst>
          </p:cNvPr>
          <p:cNvGrpSpPr/>
          <p:nvPr/>
        </p:nvGrpSpPr>
        <p:grpSpPr>
          <a:xfrm>
            <a:off x="6589603" y="3087077"/>
            <a:ext cx="5039344" cy="1207998"/>
            <a:chOff x="1237638" y="3475996"/>
            <a:chExt cx="5040000" cy="1208155"/>
          </a:xfrm>
        </p:grpSpPr>
        <p:pic>
          <p:nvPicPr>
            <p:cNvPr id="41" name="Gráfico 40" descr="Chat estrutura de tópicos">
              <a:extLst>
                <a:ext uri="{FF2B5EF4-FFF2-40B4-BE49-F238E27FC236}">
                  <a16:creationId xmlns:a16="http://schemas.microsoft.com/office/drawing/2014/main" id="{B3372D2C-CFEC-B0A1-6603-1B3BCFD088C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43E0C2D2-5F2F-6886-4036-6D53B40B2682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75996"/>
              <a:ext cx="4320000" cy="120815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 b="1">
                  <a:solidFill>
                    <a:srgbClr val="FF9B4E"/>
                  </a:solidFill>
                </a:rPr>
                <a:t>Aprender a conversar com a IA de forma eficaz </a:t>
              </a:r>
              <a:r>
                <a:rPr lang="pt-BR" sz="2000"/>
                <a:t>para explorar seu potencial e obter melhores resultados nas atividades do dia a dia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6D9F4FDD-D789-8A97-114A-886468C8731E}"/>
              </a:ext>
            </a:extLst>
          </p:cNvPr>
          <p:cNvGrpSpPr/>
          <p:nvPr/>
        </p:nvGrpSpPr>
        <p:grpSpPr>
          <a:xfrm>
            <a:off x="6589603" y="4555706"/>
            <a:ext cx="5039344" cy="1207998"/>
            <a:chOff x="1237638" y="3463016"/>
            <a:chExt cx="5040000" cy="1208155"/>
          </a:xfrm>
        </p:grpSpPr>
        <p:pic>
          <p:nvPicPr>
            <p:cNvPr id="44" name="Gráfico 43" descr="Gráfico de decisão estrutura de tópicos">
              <a:extLst>
                <a:ext uri="{FF2B5EF4-FFF2-40B4-BE49-F238E27FC236}">
                  <a16:creationId xmlns:a16="http://schemas.microsoft.com/office/drawing/2014/main" id="{51F6EF99-4F64-A470-D539-A23B2D9833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9FF021D9-836A-B884-D9DE-FB2D0695D3A4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63016"/>
              <a:ext cx="4320000" cy="120815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Utilizar o conhecimento adquirido para </a:t>
              </a:r>
              <a:r>
                <a:rPr lang="pt-BR" sz="2000" b="1">
                  <a:solidFill>
                    <a:srgbClr val="FF9B4E"/>
                  </a:solidFill>
                </a:rPr>
                <a:t>identificar oportunidades de uso da IA </a:t>
              </a:r>
              <a:r>
                <a:rPr lang="pt-BR" sz="2000">
                  <a:solidFill>
                    <a:schemeClr val="tx1"/>
                  </a:solidFill>
                </a:rPr>
                <a:t>e aumentar produtividade e eficiência nas atividades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D4A8FCC1-707B-6513-E0A0-973C6A15B322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  <a:solidFill>
            <a:srgbClr val="FF9B4E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6274F087-059B-6539-CA10-8D90F1494D1E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12DA4E86-11FD-8922-5A3F-CE9173054F3E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7EB148A5-5989-9DB2-3239-7AC3FD4B8BA3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2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AB52A65C-ABCB-8FCF-8868-0913D00D5C78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Capacitação Organizacional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72138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67E61-552D-247B-A214-29DFF8CC8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041A80-BD78-CA00-26C1-F39207EE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58543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Adoção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506F769B-2F14-6AC7-54EE-ABEFC3562B6F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5" y="1970588"/>
            <a:ext cx="5039343" cy="1173242"/>
            <a:chOff x="1237638" y="3455557"/>
            <a:chExt cx="5039999" cy="1173395"/>
          </a:xfrm>
        </p:grpSpPr>
        <p:pic>
          <p:nvPicPr>
            <p:cNvPr id="34" name="Gráfico 33" descr="Livro aberto estrutura de tópicos">
              <a:extLst>
                <a:ext uri="{FF2B5EF4-FFF2-40B4-BE49-F238E27FC236}">
                  <a16:creationId xmlns:a16="http://schemas.microsoft.com/office/drawing/2014/main" id="{77C30AA3-AB46-34CE-5749-41C086D690D1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70213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D124E1B2-B513-2261-7B17-9A242A608A4C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7" y="3455557"/>
              <a:ext cx="4320000" cy="117339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Aprender os conceitos básicos de IA </a:t>
              </a:r>
              <a:r>
                <a:rPr lang="pt-BR" sz="2000" b="1">
                  <a:solidFill>
                    <a:srgbClr val="FF9B4E"/>
                  </a:solidFill>
                </a:rPr>
                <a:t>para acompanhar sua evolução e entender seu potencial de aplicação </a:t>
              </a:r>
              <a:r>
                <a:rPr lang="pt-BR" sz="2000"/>
                <a:t>nos processos de negócio.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9249EC24-EBA9-87B3-5E42-1662FDB3680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3" y="3342541"/>
            <a:ext cx="5039344" cy="1207998"/>
            <a:chOff x="1237638" y="3475996"/>
            <a:chExt cx="5040000" cy="1208155"/>
          </a:xfrm>
        </p:grpSpPr>
        <p:pic>
          <p:nvPicPr>
            <p:cNvPr id="41" name="Gráfico 40" descr="Chat estrutura de tópicos">
              <a:extLst>
                <a:ext uri="{FF2B5EF4-FFF2-40B4-BE49-F238E27FC236}">
                  <a16:creationId xmlns:a16="http://schemas.microsoft.com/office/drawing/2014/main" id="{F9D73646-7284-EF8B-CA53-E98A8557C990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620A8241-6559-125D-462D-1FE4AA17E7C9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8" y="3475996"/>
              <a:ext cx="4320000" cy="120815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 b="1">
                  <a:solidFill>
                    <a:srgbClr val="FF9B4E"/>
                  </a:solidFill>
                </a:rPr>
                <a:t>Aprender a conversar com a IA de forma eficaz </a:t>
              </a:r>
              <a:r>
                <a:rPr lang="pt-BR" sz="2000"/>
                <a:t>para explorar seu potencial e obter melhores resultados nas atividades do dia a dia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D25EF845-E09B-4EF7-2389-5D853AE96A6D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589603" y="4811169"/>
            <a:ext cx="5039344" cy="1207998"/>
            <a:chOff x="1237638" y="3463016"/>
            <a:chExt cx="5040000" cy="1208155"/>
          </a:xfrm>
        </p:grpSpPr>
        <p:pic>
          <p:nvPicPr>
            <p:cNvPr id="44" name="Gráfico 43" descr="Gráfico de decisão estrutura de tópicos">
              <a:extLst>
                <a:ext uri="{FF2B5EF4-FFF2-40B4-BE49-F238E27FC236}">
                  <a16:creationId xmlns:a16="http://schemas.microsoft.com/office/drawing/2014/main" id="{E311F57C-DBDA-7C58-E744-3FD9AFC38CB3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CBE3C61C-E6B5-E2B8-9337-6776DC789812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57638" y="3463016"/>
              <a:ext cx="4320000" cy="120815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Utilizar o conhecimento adquirido para </a:t>
              </a:r>
              <a:r>
                <a:rPr lang="pt-BR" sz="2000" b="1">
                  <a:solidFill>
                    <a:srgbClr val="FF9B4E"/>
                  </a:solidFill>
                </a:rPr>
                <a:t>identificar oportunidades de uso da IA </a:t>
              </a:r>
              <a:r>
                <a:rPr lang="pt-BR" sz="2000">
                  <a:solidFill>
                    <a:schemeClr val="tx1"/>
                  </a:solidFill>
                </a:rPr>
                <a:t>e aumentar produtividade e eficiência nas atividades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3B3B1F17-17AC-C8A5-F8F6-F4DB4C246523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  <a:solidFill>
            <a:srgbClr val="FF9B4E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71372C34-435E-EBA1-FBE2-D3BECDD0B04F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94E7EFF3-1F04-0EE3-6DE6-BF4CA9958318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99D6D505-4C2A-8AD5-DEE4-F6B51739F945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2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7FBB4416-73E2-79D9-7602-1F3B8DD65913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Capacitação Organizacional</a:t>
                </a:r>
              </a:p>
            </p:txBody>
          </p:sp>
        </p:grpSp>
      </p:grpSp>
      <p:grpSp>
        <p:nvGrpSpPr>
          <p:cNvPr id="1105" name="Agrupar 1104">
            <a:extLst>
              <a:ext uri="{FF2B5EF4-FFF2-40B4-BE49-F238E27FC236}">
                <a16:creationId xmlns:a16="http://schemas.microsoft.com/office/drawing/2014/main" id="{F047B96E-E4C3-39BA-18B9-AC6C21C8B340}"/>
              </a:ext>
            </a:extLst>
          </p:cNvPr>
          <p:cNvGrpSpPr/>
          <p:nvPr/>
        </p:nvGrpSpPr>
        <p:grpSpPr>
          <a:xfrm>
            <a:off x="563054" y="1977140"/>
            <a:ext cx="10928781" cy="5141136"/>
            <a:chOff x="562333" y="1976950"/>
            <a:chExt cx="10930204" cy="5141805"/>
          </a:xfrm>
        </p:grpSpPr>
        <p:sp>
          <p:nvSpPr>
            <p:cNvPr id="1106" name="Retângulo: Cantos Diagonais Arredondados 1105">
              <a:extLst>
                <a:ext uri="{FF2B5EF4-FFF2-40B4-BE49-F238E27FC236}">
                  <a16:creationId xmlns:a16="http://schemas.microsoft.com/office/drawing/2014/main" id="{EB7A88B8-109B-6172-AA0A-5154AA2C9149}"/>
                </a:ext>
              </a:extLst>
            </p:cNvPr>
            <p:cNvSpPr/>
            <p:nvPr/>
          </p:nvSpPr>
          <p:spPr>
            <a:xfrm>
              <a:off x="582881" y="1976950"/>
              <a:ext cx="10813501" cy="5141805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107" name="Text 0">
              <a:extLst>
                <a:ext uri="{FF2B5EF4-FFF2-40B4-BE49-F238E27FC236}">
                  <a16:creationId xmlns:a16="http://schemas.microsoft.com/office/drawing/2014/main" id="{ABA386D8-E405-4A41-A83C-7967A2D1AF95}"/>
                </a:ext>
              </a:extLst>
            </p:cNvPr>
            <p:cNvSpPr/>
            <p:nvPr/>
          </p:nvSpPr>
          <p:spPr>
            <a:xfrm>
              <a:off x="1274272" y="2063566"/>
              <a:ext cx="8208110" cy="60295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4625"/>
                </a:lnSpc>
              </a:pP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Capacitação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Corporativa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em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Inteligência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Artificial</a:t>
              </a:r>
            </a:p>
          </p:txBody>
        </p:sp>
        <p:pic>
          <p:nvPicPr>
            <p:cNvPr id="1108" name="Imagem 1107">
              <a:extLst>
                <a:ext uri="{FF2B5EF4-FFF2-40B4-BE49-F238E27FC236}">
                  <a16:creationId xmlns:a16="http://schemas.microsoft.com/office/drawing/2014/main" id="{1E59B2E2-6EB3-D2B0-CB0E-20F1400FF41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71607" y="2215749"/>
              <a:ext cx="417231" cy="417231"/>
            </a:xfrm>
            <a:prstGeom prst="rect">
              <a:avLst/>
            </a:prstGeom>
          </p:spPr>
        </p:pic>
        <p:grpSp>
          <p:nvGrpSpPr>
            <p:cNvPr id="1109" name="Agrupar 1108">
              <a:extLst>
                <a:ext uri="{FF2B5EF4-FFF2-40B4-BE49-F238E27FC236}">
                  <a16:creationId xmlns:a16="http://schemas.microsoft.com/office/drawing/2014/main" id="{37283FDD-7A5F-06D6-615C-3BC39B6E6560}"/>
                </a:ext>
              </a:extLst>
            </p:cNvPr>
            <p:cNvGrpSpPr/>
            <p:nvPr/>
          </p:nvGrpSpPr>
          <p:grpSpPr>
            <a:xfrm>
              <a:off x="851871" y="2984588"/>
              <a:ext cx="4767371" cy="307777"/>
              <a:chOff x="247588" y="3095777"/>
              <a:chExt cx="5083775" cy="307817"/>
            </a:xfrm>
          </p:grpSpPr>
          <p:sp>
            <p:nvSpPr>
              <p:cNvPr id="1148" name="CaixaDeTexto 1147">
                <a:extLst>
                  <a:ext uri="{FF2B5EF4-FFF2-40B4-BE49-F238E27FC236}">
                    <a16:creationId xmlns:a16="http://schemas.microsoft.com/office/drawing/2014/main" id="{F96306AD-6DC6-F12F-3877-61AEA58C92F7}"/>
                  </a:ext>
                </a:extLst>
              </p:cNvPr>
              <p:cNvSpPr txBox="1"/>
              <p:nvPr/>
            </p:nvSpPr>
            <p:spPr>
              <a:xfrm>
                <a:off x="247588" y="3095777"/>
                <a:ext cx="3500987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Trilha Inteligência Artificial Corporativa</a:t>
                </a:r>
                <a:endParaRPr lang="pt-BR" sz="140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49" name="Conector reto 1148">
                <a:extLst>
                  <a:ext uri="{FF2B5EF4-FFF2-40B4-BE49-F238E27FC236}">
                    <a16:creationId xmlns:a16="http://schemas.microsoft.com/office/drawing/2014/main" id="{B3745CC8-E7ED-1B59-DC98-41DD83F6C8E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40759" y="3390484"/>
                <a:ext cx="4990604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10" name="Agrupar 1109">
              <a:extLst>
                <a:ext uri="{FF2B5EF4-FFF2-40B4-BE49-F238E27FC236}">
                  <a16:creationId xmlns:a16="http://schemas.microsoft.com/office/drawing/2014/main" id="{ACFE47EA-DC1C-77F9-ECEB-DD228B66D31C}"/>
                </a:ext>
              </a:extLst>
            </p:cNvPr>
            <p:cNvGrpSpPr/>
            <p:nvPr/>
          </p:nvGrpSpPr>
          <p:grpSpPr>
            <a:xfrm>
              <a:off x="797310" y="5708068"/>
              <a:ext cx="4735110" cy="626689"/>
              <a:chOff x="225140" y="5681912"/>
              <a:chExt cx="5332124" cy="626771"/>
            </a:xfrm>
          </p:grpSpPr>
          <p:sp>
            <p:nvSpPr>
              <p:cNvPr id="1145" name="CaixaDeTexto 1144">
                <a:extLst>
                  <a:ext uri="{FF2B5EF4-FFF2-40B4-BE49-F238E27FC236}">
                    <a16:creationId xmlns:a16="http://schemas.microsoft.com/office/drawing/2014/main" id="{4D38B6A5-01DE-AD1B-E2AD-B1005372509D}"/>
                  </a:ext>
                </a:extLst>
              </p:cNvPr>
              <p:cNvSpPr txBox="1"/>
              <p:nvPr/>
            </p:nvSpPr>
            <p:spPr>
              <a:xfrm>
                <a:off x="225140" y="5681912"/>
                <a:ext cx="2173878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Resultado</a:t>
                </a:r>
                <a:endParaRPr lang="pt-BR" sz="140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46" name="Conector reto 1145">
                <a:extLst>
                  <a:ext uri="{FF2B5EF4-FFF2-40B4-BE49-F238E27FC236}">
                    <a16:creationId xmlns:a16="http://schemas.microsoft.com/office/drawing/2014/main" id="{D36A0495-7CA5-C237-6409-4BF9C31FF12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7198" y="5961068"/>
                <a:ext cx="5270066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47" name="CaixaDeTexto 1146">
                <a:extLst>
                  <a:ext uri="{FF2B5EF4-FFF2-40B4-BE49-F238E27FC236}">
                    <a16:creationId xmlns:a16="http://schemas.microsoft.com/office/drawing/2014/main" id="{3ED01535-6943-C7CC-5C71-F1F3B6D8595D}"/>
                  </a:ext>
                </a:extLst>
              </p:cNvPr>
              <p:cNvSpPr txBox="1"/>
              <p:nvPr/>
            </p:nvSpPr>
            <p:spPr>
              <a:xfrm>
                <a:off x="287198" y="6000866"/>
                <a:ext cx="4454696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4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Letramento em IA alcançando as pontas</a:t>
                </a:r>
                <a:endPara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1111" name="Agrupar 1110">
              <a:extLst>
                <a:ext uri="{FF2B5EF4-FFF2-40B4-BE49-F238E27FC236}">
                  <a16:creationId xmlns:a16="http://schemas.microsoft.com/office/drawing/2014/main" id="{B038B019-4C8C-13ED-88BB-ABD4F815144F}"/>
                </a:ext>
              </a:extLst>
            </p:cNvPr>
            <p:cNvGrpSpPr/>
            <p:nvPr/>
          </p:nvGrpSpPr>
          <p:grpSpPr>
            <a:xfrm>
              <a:off x="562333" y="3380196"/>
              <a:ext cx="2089652" cy="1945582"/>
              <a:chOff x="562333" y="3380196"/>
              <a:chExt cx="2089652" cy="1945582"/>
            </a:xfrm>
          </p:grpSpPr>
          <p:pic>
            <p:nvPicPr>
              <p:cNvPr id="1143" name="Picture 2" descr="conceitos">
                <a:extLst>
                  <a:ext uri="{FF2B5EF4-FFF2-40B4-BE49-F238E27FC236}">
                    <a16:creationId xmlns:a16="http://schemas.microsoft.com/office/drawing/2014/main" id="{62DF63F8-5483-8176-8F91-EFB40B6330B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2333" y="3380196"/>
                <a:ext cx="2089652" cy="13931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44" name="CaixaDeTexto 1143">
                <a:extLst>
                  <a:ext uri="{FF2B5EF4-FFF2-40B4-BE49-F238E27FC236}">
                    <a16:creationId xmlns:a16="http://schemas.microsoft.com/office/drawing/2014/main" id="{BC9F0AE3-6680-E073-F64F-04D102345EFA}"/>
                  </a:ext>
                </a:extLst>
              </p:cNvPr>
              <p:cNvSpPr txBox="1"/>
              <p:nvPr/>
            </p:nvSpPr>
            <p:spPr>
              <a:xfrm>
                <a:off x="782382" y="4741003"/>
                <a:ext cx="1720571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760" indent="-177760">
                  <a:spcAft>
                    <a:spcPts val="400"/>
                  </a:spcAft>
                  <a:buClr>
                    <a:srgbClr val="F07F09"/>
                  </a:buClr>
                  <a:buSzPts val="1000"/>
                  <a:buFont typeface="Wingdings 3" panose="05040102010807070707" pitchFamily="18" charset="2"/>
                  <a:buChar char=""/>
                  <a:tabLst>
                    <a:tab pos="457097" algn="l"/>
                  </a:tabLst>
                </a:pPr>
                <a:r>
                  <a:rPr lang="pt-BR" sz="800" i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Desmistificar a tecnologia explicando como funcionam as ferramentas de IA e entender como aplicar no seu dia a aia</a:t>
                </a:r>
              </a:p>
            </p:txBody>
          </p:sp>
        </p:grpSp>
        <p:grpSp>
          <p:nvGrpSpPr>
            <p:cNvPr id="1112" name="Agrupar 1111">
              <a:extLst>
                <a:ext uri="{FF2B5EF4-FFF2-40B4-BE49-F238E27FC236}">
                  <a16:creationId xmlns:a16="http://schemas.microsoft.com/office/drawing/2014/main" id="{1AA520FB-7742-BC14-2CC6-2D746FD9B945}"/>
                </a:ext>
              </a:extLst>
            </p:cNvPr>
            <p:cNvGrpSpPr/>
            <p:nvPr/>
          </p:nvGrpSpPr>
          <p:grpSpPr>
            <a:xfrm>
              <a:off x="2296428" y="3394504"/>
              <a:ext cx="2082975" cy="1951840"/>
              <a:chOff x="2296428" y="3394504"/>
              <a:chExt cx="2082975" cy="1951840"/>
            </a:xfrm>
          </p:grpSpPr>
          <p:pic>
            <p:nvPicPr>
              <p:cNvPr id="1141" name="Picture 4">
                <a:extLst>
                  <a:ext uri="{FF2B5EF4-FFF2-40B4-BE49-F238E27FC236}">
                    <a16:creationId xmlns:a16="http://schemas.microsoft.com/office/drawing/2014/main" id="{D71786B3-9C1D-0CC9-D350-4E8C2D0E1D4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2296428" y="3394504"/>
                <a:ext cx="2082975" cy="13931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42" name="CaixaDeTexto 1141">
                <a:extLst>
                  <a:ext uri="{FF2B5EF4-FFF2-40B4-BE49-F238E27FC236}">
                    <a16:creationId xmlns:a16="http://schemas.microsoft.com/office/drawing/2014/main" id="{94E585E2-1117-7382-AD78-D11B4665DF5E}"/>
                  </a:ext>
                </a:extLst>
              </p:cNvPr>
              <p:cNvSpPr txBox="1"/>
              <p:nvPr/>
            </p:nvSpPr>
            <p:spPr>
              <a:xfrm>
                <a:off x="2493417" y="4761569"/>
                <a:ext cx="172057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760" indent="-177760">
                  <a:spcAft>
                    <a:spcPts val="400"/>
                  </a:spcAft>
                  <a:buClr>
                    <a:srgbClr val="F07F09"/>
                  </a:buClr>
                  <a:buSzPts val="1000"/>
                  <a:buFont typeface="Wingdings 3" panose="05040102010807070707" pitchFamily="18" charset="2"/>
                  <a:buChar char=""/>
                  <a:tabLst>
                    <a:tab pos="457097" algn="l"/>
                  </a:tabLst>
                </a:pPr>
                <a:r>
                  <a:rPr lang="pt-BR" sz="800" i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Explicar como a IA pode ser aplicada no dia a dia em diversas áreas de negócio através de exemplos</a:t>
                </a:r>
              </a:p>
            </p:txBody>
          </p:sp>
        </p:grpSp>
        <p:grpSp>
          <p:nvGrpSpPr>
            <p:cNvPr id="1113" name="Agrupar 1112">
              <a:extLst>
                <a:ext uri="{FF2B5EF4-FFF2-40B4-BE49-F238E27FC236}">
                  <a16:creationId xmlns:a16="http://schemas.microsoft.com/office/drawing/2014/main" id="{55FFA883-73E6-6C8A-70C6-83A8FBA33783}"/>
                </a:ext>
              </a:extLst>
            </p:cNvPr>
            <p:cNvGrpSpPr/>
            <p:nvPr/>
          </p:nvGrpSpPr>
          <p:grpSpPr>
            <a:xfrm>
              <a:off x="4045439" y="3380196"/>
              <a:ext cx="2089652" cy="1986714"/>
              <a:chOff x="4045439" y="3380196"/>
              <a:chExt cx="2089652" cy="1986714"/>
            </a:xfrm>
          </p:grpSpPr>
          <p:pic>
            <p:nvPicPr>
              <p:cNvPr id="1139" name="Picture 6" descr="engenharia">
                <a:extLst>
                  <a:ext uri="{FF2B5EF4-FFF2-40B4-BE49-F238E27FC236}">
                    <a16:creationId xmlns:a16="http://schemas.microsoft.com/office/drawing/2014/main" id="{D0106FCB-F174-7121-1D02-60A0B5CBA45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45439" y="3380196"/>
                <a:ext cx="2089652" cy="13931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40" name="CaixaDeTexto 1139">
                <a:extLst>
                  <a:ext uri="{FF2B5EF4-FFF2-40B4-BE49-F238E27FC236}">
                    <a16:creationId xmlns:a16="http://schemas.microsoft.com/office/drawing/2014/main" id="{1AB7921A-CFEE-D4BF-652D-BEFA4ECD455E}"/>
                  </a:ext>
                </a:extLst>
              </p:cNvPr>
              <p:cNvSpPr txBox="1"/>
              <p:nvPr/>
            </p:nvSpPr>
            <p:spPr>
              <a:xfrm>
                <a:off x="4204452" y="4782135"/>
                <a:ext cx="1720571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760" indent="-177760">
                  <a:spcAft>
                    <a:spcPts val="400"/>
                  </a:spcAft>
                  <a:buClr>
                    <a:srgbClr val="F07F09"/>
                  </a:buClr>
                  <a:buSzPts val="1000"/>
                  <a:buFont typeface="Wingdings 3" panose="05040102010807070707" pitchFamily="18" charset="2"/>
                  <a:buChar char=""/>
                  <a:tabLst>
                    <a:tab pos="457097" algn="l"/>
                  </a:tabLst>
                </a:pPr>
                <a:r>
                  <a:rPr lang="pt-BR" sz="800" i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Preparar as pessoas a dominarem os aplicativos baseados em prompt para serem mais produtivas </a:t>
                </a:r>
              </a:p>
            </p:txBody>
          </p:sp>
        </p:grpSp>
        <p:grpSp>
          <p:nvGrpSpPr>
            <p:cNvPr id="1114" name="Agrupar 1113">
              <a:extLst>
                <a:ext uri="{FF2B5EF4-FFF2-40B4-BE49-F238E27FC236}">
                  <a16:creationId xmlns:a16="http://schemas.microsoft.com/office/drawing/2014/main" id="{81AE579C-AC97-27EA-B616-C936F9B0F162}"/>
                </a:ext>
              </a:extLst>
            </p:cNvPr>
            <p:cNvGrpSpPr/>
            <p:nvPr/>
          </p:nvGrpSpPr>
          <p:grpSpPr>
            <a:xfrm>
              <a:off x="6208258" y="2989068"/>
              <a:ext cx="4767371" cy="307777"/>
              <a:chOff x="247588" y="3095777"/>
              <a:chExt cx="5083775" cy="307817"/>
            </a:xfrm>
          </p:grpSpPr>
          <p:sp>
            <p:nvSpPr>
              <p:cNvPr id="1137" name="CaixaDeTexto 1136">
                <a:extLst>
                  <a:ext uri="{FF2B5EF4-FFF2-40B4-BE49-F238E27FC236}">
                    <a16:creationId xmlns:a16="http://schemas.microsoft.com/office/drawing/2014/main" id="{3882792A-4732-8327-1BD2-D42EE9E72997}"/>
                  </a:ext>
                </a:extLst>
              </p:cNvPr>
              <p:cNvSpPr txBox="1"/>
              <p:nvPr/>
            </p:nvSpPr>
            <p:spPr>
              <a:xfrm>
                <a:off x="247588" y="3095777"/>
                <a:ext cx="3500987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Trilha Agentes Inteligentes</a:t>
                </a:r>
                <a:endParaRPr lang="pt-BR" sz="140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38" name="Conector reto 1137">
                <a:extLst>
                  <a:ext uri="{FF2B5EF4-FFF2-40B4-BE49-F238E27FC236}">
                    <a16:creationId xmlns:a16="http://schemas.microsoft.com/office/drawing/2014/main" id="{77F00C65-F318-E043-E329-B2ED8203B3B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40759" y="3390484"/>
                <a:ext cx="4990604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15" name="Agrupar 1114">
              <a:extLst>
                <a:ext uri="{FF2B5EF4-FFF2-40B4-BE49-F238E27FC236}">
                  <a16:creationId xmlns:a16="http://schemas.microsoft.com/office/drawing/2014/main" id="{EEED9021-A420-8B3C-4A97-FEDF5A638EF0}"/>
                </a:ext>
              </a:extLst>
            </p:cNvPr>
            <p:cNvGrpSpPr/>
            <p:nvPr/>
          </p:nvGrpSpPr>
          <p:grpSpPr>
            <a:xfrm>
              <a:off x="6153697" y="5712548"/>
              <a:ext cx="4821931" cy="842131"/>
              <a:chOff x="225140" y="5681912"/>
              <a:chExt cx="5429892" cy="842241"/>
            </a:xfrm>
          </p:grpSpPr>
          <p:sp>
            <p:nvSpPr>
              <p:cNvPr id="1134" name="CaixaDeTexto 1133">
                <a:extLst>
                  <a:ext uri="{FF2B5EF4-FFF2-40B4-BE49-F238E27FC236}">
                    <a16:creationId xmlns:a16="http://schemas.microsoft.com/office/drawing/2014/main" id="{8411C300-FB96-8DAB-17EC-A3D51DE5C46B}"/>
                  </a:ext>
                </a:extLst>
              </p:cNvPr>
              <p:cNvSpPr txBox="1"/>
              <p:nvPr/>
            </p:nvSpPr>
            <p:spPr>
              <a:xfrm>
                <a:off x="225140" y="5681912"/>
                <a:ext cx="2173877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Resultado</a:t>
                </a:r>
                <a:endParaRPr lang="pt-BR" sz="140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35" name="Conector reto 1134">
                <a:extLst>
                  <a:ext uri="{FF2B5EF4-FFF2-40B4-BE49-F238E27FC236}">
                    <a16:creationId xmlns:a16="http://schemas.microsoft.com/office/drawing/2014/main" id="{76383B70-679D-29E2-2C0E-706032AFFC2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7198" y="5961068"/>
                <a:ext cx="5270066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36" name="CaixaDeTexto 1135">
                <a:extLst>
                  <a:ext uri="{FF2B5EF4-FFF2-40B4-BE49-F238E27FC236}">
                    <a16:creationId xmlns:a16="http://schemas.microsoft.com/office/drawing/2014/main" id="{4F27206D-C379-D222-9470-66D768C48ED9}"/>
                  </a:ext>
                </a:extLst>
              </p:cNvPr>
              <p:cNvSpPr txBox="1"/>
              <p:nvPr/>
            </p:nvSpPr>
            <p:spPr>
              <a:xfrm>
                <a:off x="287198" y="6000865"/>
                <a:ext cx="5367834" cy="5232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4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Poder de otimizar e criar rotinas de trabalho inteligentes com agentes de IA</a:t>
                </a:r>
                <a:endPara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1116" name="CaixaDeTexto 1115">
              <a:extLst>
                <a:ext uri="{FF2B5EF4-FFF2-40B4-BE49-F238E27FC236}">
                  <a16:creationId xmlns:a16="http://schemas.microsoft.com/office/drawing/2014/main" id="{078559C0-A179-8BD3-11C9-7290B7AE532B}"/>
                </a:ext>
              </a:extLst>
            </p:cNvPr>
            <p:cNvSpPr txBox="1"/>
            <p:nvPr/>
          </p:nvSpPr>
          <p:spPr>
            <a:xfrm>
              <a:off x="6138769" y="4745483"/>
              <a:ext cx="17205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7760" indent="-177760">
                <a:spcAft>
                  <a:spcPts val="400"/>
                </a:spcAft>
                <a:buClr>
                  <a:srgbClr val="F07F09"/>
                </a:buClr>
                <a:buSzPts val="1000"/>
                <a:buFont typeface="Wingdings 3" panose="05040102010807070707" pitchFamily="18" charset="2"/>
                <a:buChar char=""/>
                <a:tabLst>
                  <a:tab pos="457097" algn="l"/>
                </a:tabLst>
              </a:pPr>
              <a:r>
                <a:rPr lang="pt-BR" sz="800" i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Explora as diversas aplicações para agentes inteligentes através de exemplos</a:t>
              </a:r>
            </a:p>
          </p:txBody>
        </p:sp>
        <p:sp>
          <p:nvSpPr>
            <p:cNvPr id="1117" name="CaixaDeTexto 1116">
              <a:extLst>
                <a:ext uri="{FF2B5EF4-FFF2-40B4-BE49-F238E27FC236}">
                  <a16:creationId xmlns:a16="http://schemas.microsoft.com/office/drawing/2014/main" id="{D3104FCD-421F-E3B6-D510-C958DC713F11}"/>
                </a:ext>
              </a:extLst>
            </p:cNvPr>
            <p:cNvSpPr txBox="1"/>
            <p:nvPr/>
          </p:nvSpPr>
          <p:spPr>
            <a:xfrm>
              <a:off x="7849804" y="4766048"/>
              <a:ext cx="1720571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7760" indent="-177760">
                <a:spcAft>
                  <a:spcPts val="400"/>
                </a:spcAft>
                <a:buClr>
                  <a:srgbClr val="F07F09"/>
                </a:buClr>
                <a:buSzPts val="1000"/>
                <a:buFont typeface="Wingdings 3" panose="05040102010807070707" pitchFamily="18" charset="2"/>
                <a:buChar char=""/>
                <a:tabLst>
                  <a:tab pos="457097" algn="l"/>
                </a:tabLst>
              </a:pPr>
              <a:r>
                <a:rPr lang="pt-BR" sz="800" i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Prepara usuários de negócio para a construção de agentes inteligentes que aceleram rotinas do dia a dia</a:t>
              </a:r>
            </a:p>
          </p:txBody>
        </p:sp>
        <p:sp>
          <p:nvSpPr>
            <p:cNvPr id="1118" name="CaixaDeTexto 1117">
              <a:extLst>
                <a:ext uri="{FF2B5EF4-FFF2-40B4-BE49-F238E27FC236}">
                  <a16:creationId xmlns:a16="http://schemas.microsoft.com/office/drawing/2014/main" id="{5732BC71-C74F-75EE-A053-DCBAF93D85F2}"/>
                </a:ext>
              </a:extLst>
            </p:cNvPr>
            <p:cNvSpPr txBox="1"/>
            <p:nvPr/>
          </p:nvSpPr>
          <p:spPr>
            <a:xfrm>
              <a:off x="9560840" y="4786615"/>
              <a:ext cx="172057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7760" indent="-177760">
                <a:spcAft>
                  <a:spcPts val="400"/>
                </a:spcAft>
                <a:buClr>
                  <a:srgbClr val="F07F09"/>
                </a:buClr>
                <a:buSzPts val="1000"/>
                <a:buFont typeface="Wingdings 3" panose="05040102010807070707" pitchFamily="18" charset="2"/>
                <a:buChar char=""/>
                <a:tabLst>
                  <a:tab pos="457097" algn="l"/>
                </a:tabLst>
              </a:pPr>
              <a:r>
                <a:rPr lang="pt-BR" sz="800" i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Prepara profissionais de TI na implementação de agentes com potencial corporativo</a:t>
              </a:r>
            </a:p>
          </p:txBody>
        </p:sp>
        <p:grpSp>
          <p:nvGrpSpPr>
            <p:cNvPr id="1119" name="Agrupar 1118">
              <a:extLst>
                <a:ext uri="{FF2B5EF4-FFF2-40B4-BE49-F238E27FC236}">
                  <a16:creationId xmlns:a16="http://schemas.microsoft.com/office/drawing/2014/main" id="{279DF259-3D6E-95CE-1053-98FFDF3E74F5}"/>
                </a:ext>
              </a:extLst>
            </p:cNvPr>
            <p:cNvGrpSpPr/>
            <p:nvPr/>
          </p:nvGrpSpPr>
          <p:grpSpPr>
            <a:xfrm>
              <a:off x="9409414" y="3384404"/>
              <a:ext cx="2083123" cy="1393201"/>
              <a:chOff x="-1283526" y="3461812"/>
              <a:chExt cx="2083123" cy="1393201"/>
            </a:xfrm>
          </p:grpSpPr>
          <p:pic>
            <p:nvPicPr>
              <p:cNvPr id="1130" name="Imagem 1129" descr="Homem trabalhando no escritório">
                <a:extLst>
                  <a:ext uri="{FF2B5EF4-FFF2-40B4-BE49-F238E27FC236}">
                    <a16:creationId xmlns:a16="http://schemas.microsoft.com/office/drawing/2014/main" id="{D93B3CC2-DE12-6F9E-A006-25517D44D7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rcRect l="32307" r="-507"/>
              <a:stretch>
                <a:fillRect/>
              </a:stretch>
            </p:blipFill>
            <p:spPr>
              <a:xfrm>
                <a:off x="-759038" y="3461813"/>
                <a:ext cx="1314486" cy="1284934"/>
              </a:xfrm>
              <a:prstGeom prst="rect">
                <a:avLst/>
              </a:prstGeom>
            </p:spPr>
          </p:pic>
          <p:sp>
            <p:nvSpPr>
              <p:cNvPr id="1131" name="CaixaDeTexto 1130">
                <a:extLst>
                  <a:ext uri="{FF2B5EF4-FFF2-40B4-BE49-F238E27FC236}">
                    <a16:creationId xmlns:a16="http://schemas.microsoft.com/office/drawing/2014/main" id="{F93CB11F-86F4-91DE-D364-9F2EFB855E8C}"/>
                  </a:ext>
                </a:extLst>
              </p:cNvPr>
              <p:cNvSpPr txBox="1"/>
              <p:nvPr/>
            </p:nvSpPr>
            <p:spPr>
              <a:xfrm>
                <a:off x="-999351" y="3461812"/>
                <a:ext cx="724857" cy="1199087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lIns="35995" rIns="35995">
                <a:noAutofit/>
              </a:bodyPr>
              <a:lstStyle/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Criação de Agentes Inteligentes </a:t>
                </a:r>
                <a:b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para </a:t>
                </a:r>
                <a:r>
                  <a:rPr lang="pt-BR" sz="800" b="1" err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Squads</a:t>
                </a:r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</a:t>
                </a:r>
                <a:b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de TI</a:t>
                </a:r>
              </a:p>
            </p:txBody>
          </p:sp>
          <p:pic>
            <p:nvPicPr>
              <p:cNvPr id="1132" name="Imagem 1131">
                <a:extLst>
                  <a:ext uri="{FF2B5EF4-FFF2-40B4-BE49-F238E27FC236}">
                    <a16:creationId xmlns:a16="http://schemas.microsoft.com/office/drawing/2014/main" id="{E315CCF2-1928-9C67-A975-00BFB743EB0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1283526" y="3461813"/>
                <a:ext cx="2083123" cy="1393200"/>
              </a:xfrm>
              <a:prstGeom prst="rect">
                <a:avLst/>
              </a:prstGeom>
            </p:spPr>
          </p:pic>
          <p:pic>
            <p:nvPicPr>
              <p:cNvPr id="1133" name="Imagem 1132">
                <a:extLst>
                  <a:ext uri="{FF2B5EF4-FFF2-40B4-BE49-F238E27FC236}">
                    <a16:creationId xmlns:a16="http://schemas.microsoft.com/office/drawing/2014/main" id="{3234FD33-D3E4-EB66-2BBA-83BFE7D109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938493" y="3555313"/>
                <a:ext cx="612000" cy="57650"/>
              </a:xfrm>
              <a:prstGeom prst="rect">
                <a:avLst/>
              </a:prstGeom>
            </p:spPr>
          </p:pic>
        </p:grpSp>
        <p:grpSp>
          <p:nvGrpSpPr>
            <p:cNvPr id="1120" name="Agrupar 1119">
              <a:extLst>
                <a:ext uri="{FF2B5EF4-FFF2-40B4-BE49-F238E27FC236}">
                  <a16:creationId xmlns:a16="http://schemas.microsoft.com/office/drawing/2014/main" id="{E84D1C4D-A93E-A584-23EA-5D35BB8CA778}"/>
                </a:ext>
              </a:extLst>
            </p:cNvPr>
            <p:cNvGrpSpPr/>
            <p:nvPr/>
          </p:nvGrpSpPr>
          <p:grpSpPr>
            <a:xfrm>
              <a:off x="5977243" y="3384404"/>
              <a:ext cx="2083123" cy="1393201"/>
              <a:chOff x="-1225407" y="5324099"/>
              <a:chExt cx="2083123" cy="1393201"/>
            </a:xfrm>
          </p:grpSpPr>
          <p:pic>
            <p:nvPicPr>
              <p:cNvPr id="1126" name="Imagem 1125" descr="Pessoas com laptop">
                <a:extLst>
                  <a:ext uri="{FF2B5EF4-FFF2-40B4-BE49-F238E27FC236}">
                    <a16:creationId xmlns:a16="http://schemas.microsoft.com/office/drawing/2014/main" id="{C4665DB0-C6B4-FB72-1708-078C12AEF0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rcRect l="9505" r="41194"/>
              <a:stretch>
                <a:fillRect/>
              </a:stretch>
            </p:blipFill>
            <p:spPr>
              <a:xfrm>
                <a:off x="-293233" y="5336700"/>
                <a:ext cx="877433" cy="1186486"/>
              </a:xfrm>
              <a:prstGeom prst="rect">
                <a:avLst/>
              </a:prstGeom>
            </p:spPr>
          </p:pic>
          <p:sp>
            <p:nvSpPr>
              <p:cNvPr id="1127" name="CaixaDeTexto 1126">
                <a:extLst>
                  <a:ext uri="{FF2B5EF4-FFF2-40B4-BE49-F238E27FC236}">
                    <a16:creationId xmlns:a16="http://schemas.microsoft.com/office/drawing/2014/main" id="{DCFA69EC-33CF-F11C-6EE8-BC6A1D396004}"/>
                  </a:ext>
                </a:extLst>
              </p:cNvPr>
              <p:cNvSpPr txBox="1"/>
              <p:nvPr/>
            </p:nvSpPr>
            <p:spPr>
              <a:xfrm>
                <a:off x="-941232" y="5324099"/>
                <a:ext cx="648000" cy="1199087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lIns="35995" rIns="35995">
                <a:noAutofit/>
              </a:bodyPr>
              <a:lstStyle/>
              <a:p>
                <a:endParaRPr lang="pt-BR" sz="700" b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  <a:p>
                <a:endParaRPr lang="pt-BR" sz="700" b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  <a:p>
                <a:endParaRPr lang="pt-BR" sz="700" b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  <a:p>
                <a:endParaRPr lang="pt-BR" sz="700" b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  <a:p>
                <a:r>
                  <a:rPr lang="pt-BR" sz="7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Transformando </a:t>
                </a:r>
              </a:p>
              <a:p>
                <a:r>
                  <a:rPr lang="pt-BR" sz="7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o Negócio </a:t>
                </a:r>
                <a:br>
                  <a:rPr lang="pt-BR" sz="7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7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com Agentes Inteligentes</a:t>
                </a:r>
              </a:p>
            </p:txBody>
          </p:sp>
          <p:pic>
            <p:nvPicPr>
              <p:cNvPr id="1128" name="Imagem 1127">
                <a:extLst>
                  <a:ext uri="{FF2B5EF4-FFF2-40B4-BE49-F238E27FC236}">
                    <a16:creationId xmlns:a16="http://schemas.microsoft.com/office/drawing/2014/main" id="{FDB41E59-890C-26DF-C24E-18412FFD49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1225407" y="5324100"/>
                <a:ext cx="2083123" cy="1393200"/>
              </a:xfrm>
              <a:prstGeom prst="rect">
                <a:avLst/>
              </a:prstGeom>
            </p:spPr>
          </p:pic>
          <p:pic>
            <p:nvPicPr>
              <p:cNvPr id="1129" name="Imagem 1128">
                <a:extLst>
                  <a:ext uri="{FF2B5EF4-FFF2-40B4-BE49-F238E27FC236}">
                    <a16:creationId xmlns:a16="http://schemas.microsoft.com/office/drawing/2014/main" id="{DF8F8A72-5EC2-3BB2-6E10-DC4B691B77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895707" y="5411810"/>
                <a:ext cx="576000" cy="54259"/>
              </a:xfrm>
              <a:prstGeom prst="rect">
                <a:avLst/>
              </a:prstGeom>
            </p:spPr>
          </p:pic>
        </p:grpSp>
        <p:grpSp>
          <p:nvGrpSpPr>
            <p:cNvPr id="1121" name="Agrupar 1120">
              <a:extLst>
                <a:ext uri="{FF2B5EF4-FFF2-40B4-BE49-F238E27FC236}">
                  <a16:creationId xmlns:a16="http://schemas.microsoft.com/office/drawing/2014/main" id="{37CD385B-6DBB-B5CE-892F-7BDCE1F64B77}"/>
                </a:ext>
              </a:extLst>
            </p:cNvPr>
            <p:cNvGrpSpPr/>
            <p:nvPr/>
          </p:nvGrpSpPr>
          <p:grpSpPr>
            <a:xfrm>
              <a:off x="7693329" y="3384404"/>
              <a:ext cx="2083123" cy="1393201"/>
              <a:chOff x="-3393823" y="5054140"/>
              <a:chExt cx="2083123" cy="1393201"/>
            </a:xfrm>
          </p:grpSpPr>
          <p:pic>
            <p:nvPicPr>
              <p:cNvPr id="1122" name="Imagem 1121" descr="Pulseira de miçangas usada por uma pessoa no computador">
                <a:extLst>
                  <a:ext uri="{FF2B5EF4-FFF2-40B4-BE49-F238E27FC236}">
                    <a16:creationId xmlns:a16="http://schemas.microsoft.com/office/drawing/2014/main" id="{C3213763-D910-D0E2-4918-CCA4111847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/>
              <a:srcRect t="17416" b="17416"/>
              <a:stretch/>
            </p:blipFill>
            <p:spPr>
              <a:xfrm>
                <a:off x="-2730499" y="5079341"/>
                <a:ext cx="1171400" cy="1145065"/>
              </a:xfrm>
              <a:prstGeom prst="rect">
                <a:avLst/>
              </a:prstGeom>
            </p:spPr>
          </p:pic>
          <p:sp>
            <p:nvSpPr>
              <p:cNvPr id="1123" name="CaixaDeTexto 1122">
                <a:extLst>
                  <a:ext uri="{FF2B5EF4-FFF2-40B4-BE49-F238E27FC236}">
                    <a16:creationId xmlns:a16="http://schemas.microsoft.com/office/drawing/2014/main" id="{80CF2F62-71A2-5B31-6008-D15D0619F8C9}"/>
                  </a:ext>
                </a:extLst>
              </p:cNvPr>
              <p:cNvSpPr txBox="1"/>
              <p:nvPr/>
            </p:nvSpPr>
            <p:spPr>
              <a:xfrm>
                <a:off x="-3109648" y="5054140"/>
                <a:ext cx="724857" cy="1199087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lIns="35995" rIns="35995">
                <a:noAutofit/>
              </a:bodyPr>
              <a:lstStyle/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endParaRPr lang="pt-BR" sz="700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endParaRPr>
              </a:p>
              <a:p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Criação de Agentes Inteligentes </a:t>
                </a:r>
                <a:b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para </a:t>
                </a:r>
                <a:r>
                  <a:rPr lang="pt-BR" sz="800" b="1" err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Usuarios</a:t>
                </a:r>
                <a:r>
                  <a:rPr lang="pt-BR" sz="800" b="1">
                    <a:solidFill>
                      <a:schemeClr val="bg1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Negócio</a:t>
                </a:r>
              </a:p>
            </p:txBody>
          </p:sp>
          <p:pic>
            <p:nvPicPr>
              <p:cNvPr id="1124" name="Imagem 1123">
                <a:extLst>
                  <a:ext uri="{FF2B5EF4-FFF2-40B4-BE49-F238E27FC236}">
                    <a16:creationId xmlns:a16="http://schemas.microsoft.com/office/drawing/2014/main" id="{011E4BAF-9292-0C47-3D81-C63324E73F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3393823" y="5054141"/>
                <a:ext cx="2083123" cy="1393200"/>
              </a:xfrm>
              <a:prstGeom prst="rect">
                <a:avLst/>
              </a:prstGeom>
            </p:spPr>
          </p:pic>
          <p:pic>
            <p:nvPicPr>
              <p:cNvPr id="1125" name="Imagem 1124">
                <a:extLst>
                  <a:ext uri="{FF2B5EF4-FFF2-40B4-BE49-F238E27FC236}">
                    <a16:creationId xmlns:a16="http://schemas.microsoft.com/office/drawing/2014/main" id="{ED1EEF9C-08AD-5FA1-9195-5428A247AC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3048790" y="5147641"/>
                <a:ext cx="612000" cy="57650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408050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4BA30-5D49-492A-8233-CF0A36AD3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88F4344-634F-15C1-3840-A65D449DA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5F0ECDDB-3CA5-0EB3-A383-E946B39BF1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56937" y="2240518"/>
            <a:ext cx="5130800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200" b="1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Criar uma cultura de IA fazendo do prompt uma ferramenta de trabalho de todos os colaboradores.</a:t>
            </a:r>
            <a:endParaRPr lang="pt-BR" sz="3200" b="1"/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C757060B-FE50-568A-3A9C-3A5AE8B67D1C}"/>
              </a:ext>
            </a:extLst>
          </p:cNvPr>
          <p:cNvGrpSpPr/>
          <p:nvPr/>
        </p:nvGrpSpPr>
        <p:grpSpPr>
          <a:xfrm>
            <a:off x="6589603" y="2240518"/>
            <a:ext cx="5039344" cy="745820"/>
            <a:chOff x="1237638" y="3676222"/>
            <a:chExt cx="5040000" cy="745917"/>
          </a:xfrm>
        </p:grpSpPr>
        <p:pic>
          <p:nvPicPr>
            <p:cNvPr id="34" name="Gráfico 33" descr="Cérebro esquerdo estrutura de tópicos">
              <a:extLst>
                <a:ext uri="{FF2B5EF4-FFF2-40B4-BE49-F238E27FC236}">
                  <a16:creationId xmlns:a16="http://schemas.microsoft.com/office/drawing/2014/main" id="{4CEE4CD6-90ED-2BD0-DE5B-A0061A86817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70213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0A11279C-10C3-2500-D3F5-262B015EFD07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2"/>
              <a:ext cx="4320000" cy="71999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 IA permite executar atividades com </a:t>
              </a:r>
              <a:r>
                <a:rPr lang="pt-BR" sz="2000" b="1">
                  <a:solidFill>
                    <a:srgbClr val="2071BB"/>
                  </a:solidFill>
                </a:rPr>
                <a:t>mais produtividade e eficiência.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0CDCD87B-EEC6-6987-B6B4-5C15AF864883}"/>
              </a:ext>
            </a:extLst>
          </p:cNvPr>
          <p:cNvGrpSpPr/>
          <p:nvPr/>
        </p:nvGrpSpPr>
        <p:grpSpPr>
          <a:xfrm>
            <a:off x="6589603" y="3425573"/>
            <a:ext cx="5039344" cy="719906"/>
            <a:chOff x="1237638" y="3676223"/>
            <a:chExt cx="5040000" cy="720000"/>
          </a:xfrm>
        </p:grpSpPr>
        <p:pic>
          <p:nvPicPr>
            <p:cNvPr id="41" name="Gráfico 40" descr="Lâmpada e engrenagem estrutura de tópicos">
              <a:extLst>
                <a:ext uri="{FF2B5EF4-FFF2-40B4-BE49-F238E27FC236}">
                  <a16:creationId xmlns:a16="http://schemas.microsoft.com/office/drawing/2014/main" id="{CA582194-A5DE-1079-AF91-0FB2CBB46F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768ACB1E-A14F-37C0-AB8F-209E7722D0F9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3"/>
              <a:ext cx="4320000" cy="7199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Observar no dia a dia </a:t>
              </a:r>
              <a:r>
                <a:rPr lang="pt-BR" sz="2000" b="1">
                  <a:solidFill>
                    <a:srgbClr val="2071BB"/>
                  </a:solidFill>
                </a:rPr>
                <a:t>quais tarefas podem ser otimizadas </a:t>
              </a:r>
              <a:r>
                <a:rPr lang="pt-BR" sz="2000"/>
                <a:t>com o uso da IA.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6F3A7640-4EA3-10F1-0BE8-F0C3D203A252}"/>
              </a:ext>
            </a:extLst>
          </p:cNvPr>
          <p:cNvGrpSpPr/>
          <p:nvPr/>
        </p:nvGrpSpPr>
        <p:grpSpPr>
          <a:xfrm>
            <a:off x="6589603" y="4584717"/>
            <a:ext cx="5039344" cy="888076"/>
            <a:chOff x="1237638" y="3525758"/>
            <a:chExt cx="5040000" cy="888192"/>
          </a:xfrm>
        </p:grpSpPr>
        <p:pic>
          <p:nvPicPr>
            <p:cNvPr id="44" name="Gráfico 43" descr="Cronômetro estrutura de tópicos">
              <a:extLst>
                <a:ext uri="{FF2B5EF4-FFF2-40B4-BE49-F238E27FC236}">
                  <a16:creationId xmlns:a16="http://schemas.microsoft.com/office/drawing/2014/main" id="{DBC2D34A-C8B2-4B06-1815-1D9D1EB493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C70A3A4A-D427-12EF-D642-A95E2A7795E4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25758"/>
              <a:ext cx="4320000" cy="88819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Entender que um prompt bem estruturado </a:t>
              </a:r>
              <a:r>
                <a:rPr lang="pt-BR" sz="2000" b="1">
                  <a:solidFill>
                    <a:srgbClr val="2071BB"/>
                  </a:solidFill>
                </a:rPr>
                <a:t>pode economizar minutos ou horas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1654273E-E048-7DF3-17FD-74C8C722C601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  <a:solidFill>
            <a:schemeClr val="accent2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9E3146D0-2ADD-C0EE-E4C8-B3E6445420FA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grpFill/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19D24F10-D8EC-15E3-3897-255AE78CF61F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7E0CD922-67F5-5EDE-396A-1C0206FA8ED7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3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A02572B4-2C7E-D92D-EBB9-2522CD1B8039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grp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Mindset de IA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063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D2F66-702C-6F35-EBB7-CC5F5F3E5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Agrupar 32">
            <a:extLst>
              <a:ext uri="{FF2B5EF4-FFF2-40B4-BE49-F238E27FC236}">
                <a16:creationId xmlns:a16="http://schemas.microsoft.com/office/drawing/2014/main" id="{F810FEF8-4EE3-20FA-F2AB-D7F4FC3ACF83}"/>
              </a:ext>
            </a:extLst>
          </p:cNvPr>
          <p:cNvGrpSpPr/>
          <p:nvPr/>
        </p:nvGrpSpPr>
        <p:grpSpPr>
          <a:xfrm>
            <a:off x="6589603" y="2240518"/>
            <a:ext cx="5039344" cy="745820"/>
            <a:chOff x="1237638" y="3676222"/>
            <a:chExt cx="5040000" cy="745917"/>
          </a:xfrm>
        </p:grpSpPr>
        <p:pic>
          <p:nvPicPr>
            <p:cNvPr id="34" name="Gráfico 33" descr="Cérebro esquerdo estrutura de tópicos">
              <a:extLst>
                <a:ext uri="{FF2B5EF4-FFF2-40B4-BE49-F238E27FC236}">
                  <a16:creationId xmlns:a16="http://schemas.microsoft.com/office/drawing/2014/main" id="{C6EF58C7-054F-201F-81FC-6277499CBA6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702139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ADC4FDA1-6C92-9E97-D382-7A7B18FBE54F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2"/>
              <a:ext cx="4320000" cy="71999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 IA permite executar atividades com </a:t>
              </a:r>
              <a:r>
                <a:rPr lang="pt-BR" sz="2000" b="1">
                  <a:solidFill>
                    <a:srgbClr val="2071BB"/>
                  </a:solidFill>
                </a:rPr>
                <a:t>mais produtividade e eficiência.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5D17518D-C4A2-AF92-99C9-EBB3709D7192}"/>
              </a:ext>
            </a:extLst>
          </p:cNvPr>
          <p:cNvGrpSpPr/>
          <p:nvPr/>
        </p:nvGrpSpPr>
        <p:grpSpPr>
          <a:xfrm>
            <a:off x="6589603" y="3425573"/>
            <a:ext cx="5039344" cy="719906"/>
            <a:chOff x="1237638" y="3676223"/>
            <a:chExt cx="5040000" cy="720000"/>
          </a:xfrm>
        </p:grpSpPr>
        <p:pic>
          <p:nvPicPr>
            <p:cNvPr id="41" name="Gráfico 40" descr="Lâmpada e engrenagem estrutura de tópicos">
              <a:extLst>
                <a:ext uri="{FF2B5EF4-FFF2-40B4-BE49-F238E27FC236}">
                  <a16:creationId xmlns:a16="http://schemas.microsoft.com/office/drawing/2014/main" id="{38BBE42C-590D-FFD3-71F9-A844220F30F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30314DA1-0159-D805-73A5-F0FA4C695CCD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76223"/>
              <a:ext cx="4320000" cy="7199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Observar no dia a dia </a:t>
              </a:r>
              <a:r>
                <a:rPr lang="pt-BR" sz="2000" b="1">
                  <a:solidFill>
                    <a:srgbClr val="2071BB"/>
                  </a:solidFill>
                </a:rPr>
                <a:t>quais tarefas podem ser otimizadas </a:t>
              </a:r>
              <a:r>
                <a:rPr lang="pt-BR" sz="2000"/>
                <a:t>com o uso da IA.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86A16BF2-5A3D-A882-C02B-4C882B985A66}"/>
              </a:ext>
            </a:extLst>
          </p:cNvPr>
          <p:cNvGrpSpPr/>
          <p:nvPr/>
        </p:nvGrpSpPr>
        <p:grpSpPr>
          <a:xfrm>
            <a:off x="6589603" y="4584717"/>
            <a:ext cx="5039344" cy="888076"/>
            <a:chOff x="1237638" y="3525758"/>
            <a:chExt cx="5040000" cy="888192"/>
          </a:xfrm>
        </p:grpSpPr>
        <p:pic>
          <p:nvPicPr>
            <p:cNvPr id="44" name="Gráfico 43" descr="Cronômetro estrutura de tópicos">
              <a:extLst>
                <a:ext uri="{FF2B5EF4-FFF2-40B4-BE49-F238E27FC236}">
                  <a16:creationId xmlns:a16="http://schemas.microsoft.com/office/drawing/2014/main" id="{7C0B9C8E-CCFC-CCCD-1F00-6171FF22FB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0985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DF407094-1C2B-7470-0C9E-4902F2D39FA7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25758"/>
              <a:ext cx="4320000" cy="88819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Entender que um prompt bem estruturado </a:t>
              </a:r>
              <a:r>
                <a:rPr lang="pt-BR" sz="2000" b="1">
                  <a:solidFill>
                    <a:srgbClr val="2071BB"/>
                  </a:solidFill>
                </a:rPr>
                <a:t>pode economizar minutos ou horas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34BB1EC3-214B-3A1A-299D-DFF0226E5798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F5DB6F83-E998-A77F-255E-14457B1C63E0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38DF6177-F063-C2B6-2E2E-D546FA89C113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ED39ACA3-AB01-C752-A3B6-62C780B6C2C4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3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10F36684-3848-4EBE-F90F-D6FDB54908AB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Mindset de IA</a:t>
                </a:r>
              </a:p>
            </p:txBody>
          </p:sp>
        </p:grp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83154293-0DB9-3DE4-4E70-D1A1BB2E1117}"/>
              </a:ext>
            </a:extLst>
          </p:cNvPr>
          <p:cNvGrpSpPr/>
          <p:nvPr/>
        </p:nvGrpSpPr>
        <p:grpSpPr>
          <a:xfrm>
            <a:off x="563055" y="2014149"/>
            <a:ext cx="10812093" cy="5141136"/>
            <a:chOff x="562333" y="2013963"/>
            <a:chExt cx="10813501" cy="5141805"/>
          </a:xfrm>
        </p:grpSpPr>
        <p:grpSp>
          <p:nvGrpSpPr>
            <p:cNvPr id="134" name="Agrupar 133">
              <a:extLst>
                <a:ext uri="{FF2B5EF4-FFF2-40B4-BE49-F238E27FC236}">
                  <a16:creationId xmlns:a16="http://schemas.microsoft.com/office/drawing/2014/main" id="{50F858A8-4ACD-C432-1EFA-219ED73AC7B3}"/>
                </a:ext>
              </a:extLst>
            </p:cNvPr>
            <p:cNvGrpSpPr/>
            <p:nvPr/>
          </p:nvGrpSpPr>
          <p:grpSpPr>
            <a:xfrm>
              <a:off x="562333" y="2013963"/>
              <a:ext cx="10813501" cy="5141805"/>
              <a:chOff x="562333" y="2013963"/>
              <a:chExt cx="10813501" cy="5141805"/>
            </a:xfrm>
          </p:grpSpPr>
          <p:sp>
            <p:nvSpPr>
              <p:cNvPr id="4" name="Retângulo: Cantos Diagonais Arredondados 3">
                <a:extLst>
                  <a:ext uri="{FF2B5EF4-FFF2-40B4-BE49-F238E27FC236}">
                    <a16:creationId xmlns:a16="http://schemas.microsoft.com/office/drawing/2014/main" id="{10337547-6CF7-66B1-DAFB-8FA319FC52CC}"/>
                  </a:ext>
                </a:extLst>
              </p:cNvPr>
              <p:cNvSpPr/>
              <p:nvPr/>
            </p:nvSpPr>
            <p:spPr>
              <a:xfrm>
                <a:off x="562333" y="2013963"/>
                <a:ext cx="10813501" cy="5141805"/>
              </a:xfrm>
              <a:prstGeom prst="round2DiagRect">
                <a:avLst>
                  <a:gd name="adj1" fmla="val 3591"/>
                  <a:gd name="adj2" fmla="val 0"/>
                </a:avLst>
              </a:prstGeom>
              <a:solidFill>
                <a:srgbClr val="FAFAFA"/>
              </a:solidFill>
              <a:ln w="635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5" name="Text 0">
                <a:extLst>
                  <a:ext uri="{FF2B5EF4-FFF2-40B4-BE49-F238E27FC236}">
                    <a16:creationId xmlns:a16="http://schemas.microsoft.com/office/drawing/2014/main" id="{A8DF53B7-ACAE-2976-46A7-952FF2F6CE53}"/>
                  </a:ext>
                </a:extLst>
              </p:cNvPr>
              <p:cNvSpPr/>
              <p:nvPr/>
            </p:nvSpPr>
            <p:spPr>
              <a:xfrm>
                <a:off x="1274272" y="2063566"/>
                <a:ext cx="8208110" cy="60295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/>
              <a:lstStyle/>
              <a:p>
                <a:pPr>
                  <a:lnSpc>
                    <a:spcPts val="4625"/>
                  </a:lnSpc>
                </a:pP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Implantação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Corporativa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IA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Generativa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(Prompt)</a:t>
                </a:r>
              </a:p>
            </p:txBody>
          </p:sp>
          <p:pic>
            <p:nvPicPr>
              <p:cNvPr id="6" name="Imagem 5">
                <a:extLst>
                  <a:ext uri="{FF2B5EF4-FFF2-40B4-BE49-F238E27FC236}">
                    <a16:creationId xmlns:a16="http://schemas.microsoft.com/office/drawing/2014/main" id="{1EE16CB0-831D-FB35-8476-C7FAEDDEA2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771607" y="2215749"/>
                <a:ext cx="417231" cy="417231"/>
              </a:xfrm>
              <a:prstGeom prst="rect">
                <a:avLst/>
              </a:prstGeom>
            </p:spPr>
          </p:pic>
          <p:sp>
            <p:nvSpPr>
              <p:cNvPr id="110" name="CaixaDeTexto 109">
                <a:extLst>
                  <a:ext uri="{FF2B5EF4-FFF2-40B4-BE49-F238E27FC236}">
                    <a16:creationId xmlns:a16="http://schemas.microsoft.com/office/drawing/2014/main" id="{1436D01A-FBC7-1890-11A0-BD8B9F4B6DC9}"/>
                  </a:ext>
                </a:extLst>
              </p:cNvPr>
              <p:cNvSpPr txBox="1"/>
              <p:nvPr/>
            </p:nvSpPr>
            <p:spPr>
              <a:xfrm>
                <a:off x="771608" y="2811728"/>
                <a:ext cx="8514101" cy="3125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pt-BR" sz="1400">
                    <a:solidFill>
                      <a:srgbClr val="59595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Ações estruturantes para impulsionar e escalar a adoção da IA Generativa como ferramenta de trabalho. </a:t>
                </a:r>
              </a:p>
            </p:txBody>
          </p:sp>
          <p:grpSp>
            <p:nvGrpSpPr>
              <p:cNvPr id="130" name="Agrupar 129">
                <a:extLst>
                  <a:ext uri="{FF2B5EF4-FFF2-40B4-BE49-F238E27FC236}">
                    <a16:creationId xmlns:a16="http://schemas.microsoft.com/office/drawing/2014/main" id="{E784C6BC-EA68-1B74-5D2F-CA754E47807F}"/>
                  </a:ext>
                </a:extLst>
              </p:cNvPr>
              <p:cNvGrpSpPr/>
              <p:nvPr/>
            </p:nvGrpSpPr>
            <p:grpSpPr>
              <a:xfrm>
                <a:off x="816166" y="3301275"/>
                <a:ext cx="2381404" cy="2319508"/>
                <a:chOff x="816166" y="3301275"/>
                <a:chExt cx="2381404" cy="2319508"/>
              </a:xfrm>
            </p:grpSpPr>
            <p:grpSp>
              <p:nvGrpSpPr>
                <p:cNvPr id="116" name="Agrupar 115">
                  <a:extLst>
                    <a:ext uri="{FF2B5EF4-FFF2-40B4-BE49-F238E27FC236}">
                      <a16:creationId xmlns:a16="http://schemas.microsoft.com/office/drawing/2014/main" id="{CF7C572F-AB48-A843-D297-7A5AF81820A0}"/>
                    </a:ext>
                  </a:extLst>
                </p:cNvPr>
                <p:cNvGrpSpPr/>
                <p:nvPr/>
              </p:nvGrpSpPr>
              <p:grpSpPr>
                <a:xfrm>
                  <a:off x="816166" y="3454142"/>
                  <a:ext cx="2381404" cy="2166641"/>
                  <a:chOff x="951231" y="5134063"/>
                  <a:chExt cx="2483004" cy="2166641"/>
                </a:xfrm>
              </p:grpSpPr>
              <p:sp>
                <p:nvSpPr>
                  <p:cNvPr id="113" name="Retângulo 112">
                    <a:extLst>
                      <a:ext uri="{FF2B5EF4-FFF2-40B4-BE49-F238E27FC236}">
                        <a16:creationId xmlns:a16="http://schemas.microsoft.com/office/drawing/2014/main" id="{AEF3CE6D-85EF-8442-2B18-848F48F0F067}"/>
                      </a:ext>
                    </a:extLst>
                  </p:cNvPr>
                  <p:cNvSpPr/>
                  <p:nvPr/>
                </p:nvSpPr>
                <p:spPr>
                  <a:xfrm>
                    <a:off x="951231" y="5140704"/>
                    <a:ext cx="2483004" cy="2160000"/>
                  </a:xfrm>
                  <a:prstGeom prst="rect">
                    <a:avLst/>
                  </a:prstGeom>
                  <a:solidFill>
                    <a:schemeClr val="bg1"/>
                  </a:solidFill>
                  <a:ln w="6350"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tIns="71991" rtlCol="0" anchor="t"/>
                  <a:lstStyle/>
                  <a:p>
                    <a:pPr>
                      <a:spcBef>
                        <a:spcPts val="1200"/>
                      </a:spcBef>
                      <a:spcAft>
                        <a:spcPts val="600"/>
                      </a:spcAft>
                    </a:pPr>
                    <a:r>
                      <a:rPr lang="pt-BR" b="1">
                        <a:solidFill>
                          <a:srgbClr val="F87E19"/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Preparação</a:t>
                    </a:r>
                  </a:p>
                  <a:p>
                    <a:pPr>
                      <a:spcBef>
                        <a:spcPts val="200"/>
                      </a:spcBef>
                      <a:spcAft>
                        <a:spcPts val="600"/>
                      </a:spcAft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Setup da plataforma e elaboração de guias de uso</a:t>
                    </a:r>
                  </a:p>
                  <a:p>
                    <a:pPr marL="171429" indent="-171429">
                      <a:spcBef>
                        <a:spcPts val="200"/>
                      </a:spcBef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Configuração da plataforma e disponibilização</a:t>
                    </a:r>
                  </a:p>
                  <a:p>
                    <a:pPr marL="171429" indent="-171429">
                      <a:spcBef>
                        <a:spcPts val="200"/>
                      </a:spcBef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Publicação do Guia de Uso e primeiros passos</a:t>
                    </a:r>
                  </a:p>
                </p:txBody>
              </p:sp>
              <p:cxnSp>
                <p:nvCxnSpPr>
                  <p:cNvPr id="115" name="Conector reto 114">
                    <a:extLst>
                      <a:ext uri="{FF2B5EF4-FFF2-40B4-BE49-F238E27FC236}">
                        <a16:creationId xmlns:a16="http://schemas.microsoft.com/office/drawing/2014/main" id="{63FB635F-3B9F-9BD4-0680-653758003F83}"/>
                      </a:ext>
                    </a:extLst>
                  </p:cNvPr>
                  <p:cNvCxnSpPr/>
                  <p:nvPr/>
                </p:nvCxnSpPr>
                <p:spPr>
                  <a:xfrm>
                    <a:off x="967314" y="5134063"/>
                    <a:ext cx="2448000" cy="13281"/>
                  </a:xfrm>
                  <a:prstGeom prst="line">
                    <a:avLst/>
                  </a:prstGeom>
                  <a:ln w="57150" cap="rnd">
                    <a:solidFill>
                      <a:srgbClr val="F87E19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26" name="Elipse 125">
                  <a:extLst>
                    <a:ext uri="{FF2B5EF4-FFF2-40B4-BE49-F238E27FC236}">
                      <a16:creationId xmlns:a16="http://schemas.microsoft.com/office/drawing/2014/main" id="{643AF7EE-EB8A-4F5B-7C07-2E3307A0D16E}"/>
                    </a:ext>
                  </a:extLst>
                </p:cNvPr>
                <p:cNvSpPr/>
                <p:nvPr/>
              </p:nvSpPr>
              <p:spPr>
                <a:xfrm>
                  <a:off x="1873538" y="3301275"/>
                  <a:ext cx="252000" cy="252000"/>
                </a:xfrm>
                <a:prstGeom prst="ellipse">
                  <a:avLst/>
                </a:prstGeom>
                <a:solidFill>
                  <a:srgbClr val="F87E19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tIns="71991" rtlCol="0" anchor="ctr"/>
                <a:lstStyle/>
                <a:p>
                  <a:pPr algn="ctr">
                    <a:spcAft>
                      <a:spcPts val="600"/>
                    </a:spcAft>
                  </a:pPr>
                  <a:r>
                    <a:rPr lang="pt-BR" sz="1400" b="1">
                      <a:solidFill>
                        <a:schemeClr val="bg1"/>
                      </a:solidFill>
                    </a:rPr>
                    <a:t>1</a:t>
                  </a:r>
                </a:p>
              </p:txBody>
            </p:sp>
          </p:grpSp>
          <p:grpSp>
            <p:nvGrpSpPr>
              <p:cNvPr id="131" name="Agrupar 130">
                <a:extLst>
                  <a:ext uri="{FF2B5EF4-FFF2-40B4-BE49-F238E27FC236}">
                    <a16:creationId xmlns:a16="http://schemas.microsoft.com/office/drawing/2014/main" id="{429D2EE1-362B-D4AC-8BA2-CB05D3EF7EC7}"/>
                  </a:ext>
                </a:extLst>
              </p:cNvPr>
              <p:cNvGrpSpPr/>
              <p:nvPr/>
            </p:nvGrpSpPr>
            <p:grpSpPr>
              <a:xfrm>
                <a:off x="3461286" y="3301275"/>
                <a:ext cx="2381404" cy="2321034"/>
                <a:chOff x="3461286" y="3301275"/>
                <a:chExt cx="2381404" cy="2321034"/>
              </a:xfrm>
            </p:grpSpPr>
            <p:grpSp>
              <p:nvGrpSpPr>
                <p:cNvPr id="117" name="Agrupar 116">
                  <a:extLst>
                    <a:ext uri="{FF2B5EF4-FFF2-40B4-BE49-F238E27FC236}">
                      <a16:creationId xmlns:a16="http://schemas.microsoft.com/office/drawing/2014/main" id="{3927693B-274D-D3E8-7BB5-011F387961C6}"/>
                    </a:ext>
                  </a:extLst>
                </p:cNvPr>
                <p:cNvGrpSpPr/>
                <p:nvPr/>
              </p:nvGrpSpPr>
              <p:grpSpPr>
                <a:xfrm>
                  <a:off x="3461286" y="3454142"/>
                  <a:ext cx="2381404" cy="2168167"/>
                  <a:chOff x="951231" y="5134064"/>
                  <a:chExt cx="2483004" cy="1762866"/>
                </a:xfrm>
              </p:grpSpPr>
              <p:sp>
                <p:nvSpPr>
                  <p:cNvPr id="118" name="Retângulo 117">
                    <a:extLst>
                      <a:ext uri="{FF2B5EF4-FFF2-40B4-BE49-F238E27FC236}">
                        <a16:creationId xmlns:a16="http://schemas.microsoft.com/office/drawing/2014/main" id="{27CD8722-7AB0-E49D-841D-899D67AFB7B8}"/>
                      </a:ext>
                    </a:extLst>
                  </p:cNvPr>
                  <p:cNvSpPr/>
                  <p:nvPr/>
                </p:nvSpPr>
                <p:spPr>
                  <a:xfrm>
                    <a:off x="951231" y="5140704"/>
                    <a:ext cx="2483004" cy="1756226"/>
                  </a:xfrm>
                  <a:prstGeom prst="rect">
                    <a:avLst/>
                  </a:prstGeom>
                  <a:solidFill>
                    <a:schemeClr val="bg1"/>
                  </a:solidFill>
                  <a:ln w="6350"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tIns="71991" rtlCol="0" anchor="t"/>
                  <a:lstStyle/>
                  <a:p>
                    <a:pPr>
                      <a:spcAft>
                        <a:spcPts val="600"/>
                      </a:spcAft>
                    </a:pPr>
                    <a:r>
                      <a:rPr lang="pt-BR" b="1">
                        <a:solidFill>
                          <a:srgbClr val="F87E19"/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Divulgação</a:t>
                    </a:r>
                  </a:p>
                  <a:p>
                    <a:pPr>
                      <a:spcAft>
                        <a:spcPts val="600"/>
                      </a:spcAft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Promoção da solução e capacitação inicial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Divulgação para as áreas de negócio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Apresentação das capacidades e funcionalidades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Disponibilização de curso de engenharia de prompt</a:t>
                    </a:r>
                  </a:p>
                </p:txBody>
              </p:sp>
              <p:cxnSp>
                <p:nvCxnSpPr>
                  <p:cNvPr id="119" name="Conector reto 118">
                    <a:extLst>
                      <a:ext uri="{FF2B5EF4-FFF2-40B4-BE49-F238E27FC236}">
                        <a16:creationId xmlns:a16="http://schemas.microsoft.com/office/drawing/2014/main" id="{342DDC40-CDF3-2B90-8C84-9868FE0911B2}"/>
                      </a:ext>
                    </a:extLst>
                  </p:cNvPr>
                  <p:cNvCxnSpPr/>
                  <p:nvPr/>
                </p:nvCxnSpPr>
                <p:spPr>
                  <a:xfrm>
                    <a:off x="951231" y="5134064"/>
                    <a:ext cx="2448000" cy="13281"/>
                  </a:xfrm>
                  <a:prstGeom prst="line">
                    <a:avLst/>
                  </a:prstGeom>
                  <a:ln w="57150" cap="rnd">
                    <a:solidFill>
                      <a:srgbClr val="F87E19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27" name="Elipse 126">
                  <a:extLst>
                    <a:ext uri="{FF2B5EF4-FFF2-40B4-BE49-F238E27FC236}">
                      <a16:creationId xmlns:a16="http://schemas.microsoft.com/office/drawing/2014/main" id="{991B17A6-1897-C3FE-5983-90EEA56BDAA6}"/>
                    </a:ext>
                  </a:extLst>
                </p:cNvPr>
                <p:cNvSpPr/>
                <p:nvPr/>
              </p:nvSpPr>
              <p:spPr>
                <a:xfrm>
                  <a:off x="4532199" y="3301275"/>
                  <a:ext cx="252000" cy="252000"/>
                </a:xfrm>
                <a:prstGeom prst="ellipse">
                  <a:avLst/>
                </a:prstGeom>
                <a:solidFill>
                  <a:srgbClr val="F87E19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tIns="71991" rtlCol="0" anchor="ctr"/>
                <a:lstStyle/>
                <a:p>
                  <a:pPr algn="ctr">
                    <a:spcAft>
                      <a:spcPts val="600"/>
                    </a:spcAft>
                  </a:pPr>
                  <a:r>
                    <a:rPr lang="pt-BR" sz="1400" b="1">
                      <a:solidFill>
                        <a:schemeClr val="bg1"/>
                      </a:solidFill>
                    </a:rPr>
                    <a:t>2</a:t>
                  </a:r>
                </a:p>
              </p:txBody>
            </p:sp>
          </p:grpSp>
          <p:grpSp>
            <p:nvGrpSpPr>
              <p:cNvPr id="132" name="Agrupar 131">
                <a:extLst>
                  <a:ext uri="{FF2B5EF4-FFF2-40B4-BE49-F238E27FC236}">
                    <a16:creationId xmlns:a16="http://schemas.microsoft.com/office/drawing/2014/main" id="{FFE608B2-E8D6-516E-6F73-B1D0E1BE5F19}"/>
                  </a:ext>
                </a:extLst>
              </p:cNvPr>
              <p:cNvGrpSpPr/>
              <p:nvPr/>
            </p:nvGrpSpPr>
            <p:grpSpPr>
              <a:xfrm>
                <a:off x="6106406" y="3320852"/>
                <a:ext cx="2381404" cy="2301457"/>
                <a:chOff x="6106406" y="3320852"/>
                <a:chExt cx="2381404" cy="2301457"/>
              </a:xfrm>
            </p:grpSpPr>
            <p:grpSp>
              <p:nvGrpSpPr>
                <p:cNvPr id="120" name="Agrupar 119">
                  <a:extLst>
                    <a:ext uri="{FF2B5EF4-FFF2-40B4-BE49-F238E27FC236}">
                      <a16:creationId xmlns:a16="http://schemas.microsoft.com/office/drawing/2014/main" id="{7F99EC34-8163-8725-209F-E0B715383CE1}"/>
                    </a:ext>
                  </a:extLst>
                </p:cNvPr>
                <p:cNvGrpSpPr/>
                <p:nvPr/>
              </p:nvGrpSpPr>
              <p:grpSpPr>
                <a:xfrm>
                  <a:off x="6106406" y="3454142"/>
                  <a:ext cx="2381404" cy="2168167"/>
                  <a:chOff x="951231" y="5134064"/>
                  <a:chExt cx="2483004" cy="1762866"/>
                </a:xfrm>
              </p:grpSpPr>
              <p:sp>
                <p:nvSpPr>
                  <p:cNvPr id="121" name="Retângulo 120">
                    <a:extLst>
                      <a:ext uri="{FF2B5EF4-FFF2-40B4-BE49-F238E27FC236}">
                        <a16:creationId xmlns:a16="http://schemas.microsoft.com/office/drawing/2014/main" id="{2015E321-6924-A89B-AEB5-B6CE4630D3D1}"/>
                      </a:ext>
                    </a:extLst>
                  </p:cNvPr>
                  <p:cNvSpPr/>
                  <p:nvPr/>
                </p:nvSpPr>
                <p:spPr>
                  <a:xfrm>
                    <a:off x="951231" y="5140704"/>
                    <a:ext cx="2483004" cy="1756226"/>
                  </a:xfrm>
                  <a:prstGeom prst="rect">
                    <a:avLst/>
                  </a:prstGeom>
                  <a:solidFill>
                    <a:schemeClr val="bg1"/>
                  </a:solidFill>
                  <a:ln w="6350"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tIns="71991" rtlCol="0" anchor="t"/>
                  <a:lstStyle/>
                  <a:p>
                    <a:pPr>
                      <a:spcAft>
                        <a:spcPts val="600"/>
                      </a:spcAft>
                    </a:pPr>
                    <a:r>
                      <a:rPr lang="pt-BR" b="1">
                        <a:solidFill>
                          <a:srgbClr val="F87E19"/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Suporte à Utilização</a:t>
                    </a:r>
                  </a:p>
                  <a:p>
                    <a:pPr>
                      <a:spcAft>
                        <a:spcPts val="600"/>
                      </a:spcAft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Canais de apoio e iniciativas de adoção verticais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Disponibilização de um canal de apoio para problemas e desafios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Mentoria para multiplicadores para as áreas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Adoção vertical por área de negócio</a:t>
                    </a:r>
                  </a:p>
                </p:txBody>
              </p:sp>
              <p:cxnSp>
                <p:nvCxnSpPr>
                  <p:cNvPr id="122" name="Conector reto 121">
                    <a:extLst>
                      <a:ext uri="{FF2B5EF4-FFF2-40B4-BE49-F238E27FC236}">
                        <a16:creationId xmlns:a16="http://schemas.microsoft.com/office/drawing/2014/main" id="{0BD25A27-F183-6AF4-F25B-57030A970566}"/>
                      </a:ext>
                    </a:extLst>
                  </p:cNvPr>
                  <p:cNvCxnSpPr/>
                  <p:nvPr/>
                </p:nvCxnSpPr>
                <p:spPr>
                  <a:xfrm>
                    <a:off x="951231" y="5134064"/>
                    <a:ext cx="2448000" cy="13281"/>
                  </a:xfrm>
                  <a:prstGeom prst="line">
                    <a:avLst/>
                  </a:prstGeom>
                  <a:ln w="57150" cap="rnd">
                    <a:solidFill>
                      <a:srgbClr val="F87E19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28" name="Elipse 127">
                  <a:extLst>
                    <a:ext uri="{FF2B5EF4-FFF2-40B4-BE49-F238E27FC236}">
                      <a16:creationId xmlns:a16="http://schemas.microsoft.com/office/drawing/2014/main" id="{DA27D2DC-66CD-B73D-CE23-84F9E6096082}"/>
                    </a:ext>
                  </a:extLst>
                </p:cNvPr>
                <p:cNvSpPr/>
                <p:nvPr/>
              </p:nvSpPr>
              <p:spPr>
                <a:xfrm>
                  <a:off x="7171109" y="3320852"/>
                  <a:ext cx="252000" cy="252000"/>
                </a:xfrm>
                <a:prstGeom prst="ellipse">
                  <a:avLst/>
                </a:prstGeom>
                <a:solidFill>
                  <a:srgbClr val="F87E19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tIns="71991" rtlCol="0" anchor="ctr"/>
                <a:lstStyle/>
                <a:p>
                  <a:pPr algn="ctr">
                    <a:spcAft>
                      <a:spcPts val="600"/>
                    </a:spcAft>
                  </a:pPr>
                  <a:r>
                    <a:rPr lang="pt-BR" sz="1400" b="1">
                      <a:solidFill>
                        <a:schemeClr val="bg1"/>
                      </a:solidFill>
                    </a:rPr>
                    <a:t>3</a:t>
                  </a:r>
                </a:p>
              </p:txBody>
            </p:sp>
          </p:grpSp>
          <p:grpSp>
            <p:nvGrpSpPr>
              <p:cNvPr id="133" name="Agrupar 132">
                <a:extLst>
                  <a:ext uri="{FF2B5EF4-FFF2-40B4-BE49-F238E27FC236}">
                    <a16:creationId xmlns:a16="http://schemas.microsoft.com/office/drawing/2014/main" id="{E2558A8A-B621-26EC-06EE-206C403DC556}"/>
                  </a:ext>
                </a:extLst>
              </p:cNvPr>
              <p:cNvGrpSpPr/>
              <p:nvPr/>
            </p:nvGrpSpPr>
            <p:grpSpPr>
              <a:xfrm>
                <a:off x="8751527" y="3282314"/>
                <a:ext cx="2381404" cy="2339995"/>
                <a:chOff x="8751527" y="3282314"/>
                <a:chExt cx="2381404" cy="2339995"/>
              </a:xfrm>
            </p:grpSpPr>
            <p:grpSp>
              <p:nvGrpSpPr>
                <p:cNvPr id="123" name="Agrupar 122">
                  <a:extLst>
                    <a:ext uri="{FF2B5EF4-FFF2-40B4-BE49-F238E27FC236}">
                      <a16:creationId xmlns:a16="http://schemas.microsoft.com/office/drawing/2014/main" id="{9F975DF7-1926-AF7F-547F-CAC38DAB4D3F}"/>
                    </a:ext>
                  </a:extLst>
                </p:cNvPr>
                <p:cNvGrpSpPr/>
                <p:nvPr/>
              </p:nvGrpSpPr>
              <p:grpSpPr>
                <a:xfrm>
                  <a:off x="8751527" y="3454142"/>
                  <a:ext cx="2381404" cy="2168167"/>
                  <a:chOff x="951231" y="5134064"/>
                  <a:chExt cx="2483004" cy="1762866"/>
                </a:xfrm>
              </p:grpSpPr>
              <p:sp>
                <p:nvSpPr>
                  <p:cNvPr id="124" name="Retângulo 123">
                    <a:extLst>
                      <a:ext uri="{FF2B5EF4-FFF2-40B4-BE49-F238E27FC236}">
                        <a16:creationId xmlns:a16="http://schemas.microsoft.com/office/drawing/2014/main" id="{D719271C-ECB7-EA73-D774-B4C1686DC186}"/>
                      </a:ext>
                    </a:extLst>
                  </p:cNvPr>
                  <p:cNvSpPr/>
                  <p:nvPr/>
                </p:nvSpPr>
                <p:spPr>
                  <a:xfrm>
                    <a:off x="951231" y="5140704"/>
                    <a:ext cx="2483004" cy="1756226"/>
                  </a:xfrm>
                  <a:prstGeom prst="rect">
                    <a:avLst/>
                  </a:prstGeom>
                  <a:solidFill>
                    <a:schemeClr val="bg1"/>
                  </a:solidFill>
                  <a:ln w="6350"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tIns="71991" rtlCol="0" anchor="t"/>
                  <a:lstStyle/>
                  <a:p>
                    <a:pPr>
                      <a:spcAft>
                        <a:spcPts val="600"/>
                      </a:spcAft>
                    </a:pPr>
                    <a:r>
                      <a:rPr lang="pt-BR" b="1">
                        <a:solidFill>
                          <a:srgbClr val="F87E19"/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Mensuração e Escala</a:t>
                    </a:r>
                  </a:p>
                  <a:p>
                    <a:pPr>
                      <a:spcAft>
                        <a:spcPts val="600"/>
                      </a:spcAft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Monitoramento do uso e divulgação de casos de sucesso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Monitoramento do uso e adoção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Medição dos ganhos obtidos</a:t>
                    </a:r>
                  </a:p>
                  <a:p>
                    <a:pPr marL="171429" indent="-171429">
                      <a:spcAft>
                        <a:spcPts val="600"/>
                      </a:spcAft>
                      <a:buFont typeface="Wingdings 3" panose="05040102010807070707" pitchFamily="18" charset="2"/>
                      <a:buChar char="w"/>
                    </a:pPr>
                    <a:r>
                      <a:rPr lang="pt-BR" sz="12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Calibri Light" panose="020F0302020204030204" pitchFamily="34" charset="0"/>
                        <a:ea typeface="Calibri Light" panose="020F0302020204030204" pitchFamily="34" charset="0"/>
                        <a:cs typeface="Calibri Light" panose="020F0302020204030204" pitchFamily="34" charset="0"/>
                      </a:rPr>
                      <a:t>Divulgação de casos de sucesso</a:t>
                    </a:r>
                  </a:p>
                </p:txBody>
              </p:sp>
              <p:cxnSp>
                <p:nvCxnSpPr>
                  <p:cNvPr id="125" name="Conector reto 124">
                    <a:extLst>
                      <a:ext uri="{FF2B5EF4-FFF2-40B4-BE49-F238E27FC236}">
                        <a16:creationId xmlns:a16="http://schemas.microsoft.com/office/drawing/2014/main" id="{45ABB4FB-FD9D-7DEF-5BEE-81500131783E}"/>
                      </a:ext>
                    </a:extLst>
                  </p:cNvPr>
                  <p:cNvCxnSpPr/>
                  <p:nvPr/>
                </p:nvCxnSpPr>
                <p:spPr>
                  <a:xfrm>
                    <a:off x="951231" y="5134064"/>
                    <a:ext cx="2448000" cy="13281"/>
                  </a:xfrm>
                  <a:prstGeom prst="line">
                    <a:avLst/>
                  </a:prstGeom>
                  <a:ln w="57150" cap="rnd">
                    <a:solidFill>
                      <a:srgbClr val="F87E19"/>
                    </a:solidFill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29" name="Elipse 128">
                  <a:extLst>
                    <a:ext uri="{FF2B5EF4-FFF2-40B4-BE49-F238E27FC236}">
                      <a16:creationId xmlns:a16="http://schemas.microsoft.com/office/drawing/2014/main" id="{3B5A74D1-A16E-4A31-B0DA-9FEFD8143B11}"/>
                    </a:ext>
                  </a:extLst>
                </p:cNvPr>
                <p:cNvSpPr/>
                <p:nvPr/>
              </p:nvSpPr>
              <p:spPr>
                <a:xfrm>
                  <a:off x="9816229" y="3282314"/>
                  <a:ext cx="252000" cy="252000"/>
                </a:xfrm>
                <a:prstGeom prst="ellipse">
                  <a:avLst/>
                </a:prstGeom>
                <a:solidFill>
                  <a:srgbClr val="F87E19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tIns="71991" rtlCol="0" anchor="ctr"/>
                <a:lstStyle/>
                <a:p>
                  <a:pPr algn="ctr">
                    <a:spcAft>
                      <a:spcPts val="600"/>
                    </a:spcAft>
                  </a:pPr>
                  <a:r>
                    <a:rPr lang="pt-BR" sz="1400" b="1">
                      <a:solidFill>
                        <a:schemeClr val="bg1"/>
                      </a:solidFill>
                    </a:rPr>
                    <a:t>4</a:t>
                  </a:r>
                </a:p>
              </p:txBody>
            </p:sp>
          </p:grpSp>
        </p:grp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096A81DE-BA29-0E96-40FB-79D83F898538}"/>
                </a:ext>
              </a:extLst>
            </p:cNvPr>
            <p:cNvSpPr txBox="1"/>
            <p:nvPr/>
          </p:nvSpPr>
          <p:spPr>
            <a:xfrm>
              <a:off x="797310" y="5873167"/>
              <a:ext cx="193047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400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Resultado</a:t>
              </a:r>
              <a:endParaRPr lang="pt-BR" sz="14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7" name="Conector reto 6">
              <a:extLst>
                <a:ext uri="{FF2B5EF4-FFF2-40B4-BE49-F238E27FC236}">
                  <a16:creationId xmlns:a16="http://schemas.microsoft.com/office/drawing/2014/main" id="{DAC0BA0A-460E-9038-41B1-65192BAB6FA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2420" y="6152286"/>
              <a:ext cx="4680000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A20979FA-3FEF-8A10-76FA-9650B568AAB1}"/>
                </a:ext>
              </a:extLst>
            </p:cNvPr>
            <p:cNvSpPr txBox="1"/>
            <p:nvPr/>
          </p:nvSpPr>
          <p:spPr>
            <a:xfrm>
              <a:off x="852420" y="6192079"/>
              <a:ext cx="76946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685" indent="-285685">
                <a:buClr>
                  <a:srgbClr val="FF6600"/>
                </a:buClr>
                <a:buFont typeface="Wingdings 3" panose="05040102010807070707" pitchFamily="18" charset="2"/>
                <a:buChar char="w"/>
              </a:pPr>
              <a:r>
                <a:rPr lang="pt-BR" sz="1400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Aceleração da adoção com monitoramento e incentivo nos pontos certos</a:t>
              </a:r>
              <a:endParaRPr lang="pt-BR" sz="1400">
                <a:solidFill>
                  <a:srgbClr val="59595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13" name="Título 1">
            <a:extLst>
              <a:ext uri="{FF2B5EF4-FFF2-40B4-BE49-F238E27FC236}">
                <a16:creationId xmlns:a16="http://schemas.microsoft.com/office/drawing/2014/main" id="{F77911BB-8E7B-AC6A-6D50-5A236D988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209909"/>
            <a:ext cx="11539690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EE2F941A-B8B4-1138-166F-ECD02D615A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233" y="2745318"/>
            <a:ext cx="10472416" cy="411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59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CD8E9-BD7E-EB72-F3DB-688FB8F93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ítulo 11">
            <a:extLst>
              <a:ext uri="{FF2B5EF4-FFF2-40B4-BE49-F238E27FC236}">
                <a16:creationId xmlns:a16="http://schemas.microsoft.com/office/drawing/2014/main" id="{6FF62DCB-4D11-A4CC-F5C5-CFD10FDA7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Implantação Corporativa de IA Generativa</a:t>
            </a:r>
          </a:p>
        </p:txBody>
      </p:sp>
      <p:sp>
        <p:nvSpPr>
          <p:cNvPr id="22" name="Google Shape;2098;p70">
            <a:extLst>
              <a:ext uri="{FF2B5EF4-FFF2-40B4-BE49-F238E27FC236}">
                <a16:creationId xmlns:a16="http://schemas.microsoft.com/office/drawing/2014/main" id="{71F10AEA-3498-E74F-21EE-3FC44657E4FD}"/>
              </a:ext>
            </a:extLst>
          </p:cNvPr>
          <p:cNvSpPr txBox="1"/>
          <p:nvPr/>
        </p:nvSpPr>
        <p:spPr>
          <a:xfrm>
            <a:off x="282703" y="2978596"/>
            <a:ext cx="2238911" cy="953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pPr>
              <a:buClr>
                <a:schemeClr val="dk1"/>
              </a:buClr>
              <a:buSzPts val="1400"/>
            </a:pPr>
            <a:r>
              <a:rPr lang="pt-BR" sz="1600">
                <a:solidFill>
                  <a:schemeClr val="dk1"/>
                </a:solidFill>
                <a:ea typeface="Open Sans"/>
                <a:cs typeface="Open Sans"/>
                <a:sym typeface="Open Sans"/>
              </a:rPr>
              <a:t>canais de apoio e iniciativas verticais</a:t>
            </a:r>
          </a:p>
        </p:txBody>
      </p:sp>
      <p:sp>
        <p:nvSpPr>
          <p:cNvPr id="23" name="Google Shape;2101;p70">
            <a:extLst>
              <a:ext uri="{FF2B5EF4-FFF2-40B4-BE49-F238E27FC236}">
                <a16:creationId xmlns:a16="http://schemas.microsoft.com/office/drawing/2014/main" id="{7EDDCC12-81EF-906D-69A5-D63A8E56D110}"/>
              </a:ext>
            </a:extLst>
          </p:cNvPr>
          <p:cNvSpPr txBox="1"/>
          <p:nvPr/>
        </p:nvSpPr>
        <p:spPr>
          <a:xfrm>
            <a:off x="388928" y="2455461"/>
            <a:ext cx="2090357" cy="506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AB320"/>
              </a:buClr>
              <a:buSzPts val="2400"/>
            </a:pPr>
            <a:r>
              <a:rPr lang="en-US" sz="2000" b="1">
                <a:solidFill>
                  <a:schemeClr val="accent5">
                    <a:lumMod val="75000"/>
                  </a:schemeClr>
                </a:solidFill>
                <a:ea typeface="Open Sans SemiBold"/>
                <a:cs typeface="Open Sans SemiBold"/>
                <a:sym typeface="Open Sans SemiBold"/>
              </a:rPr>
              <a:t>SUPORTE À UTILIZAÇÃO</a:t>
            </a:r>
            <a:endParaRPr sz="200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Google Shape;2105;p70">
            <a:extLst>
              <a:ext uri="{FF2B5EF4-FFF2-40B4-BE49-F238E27FC236}">
                <a16:creationId xmlns:a16="http://schemas.microsoft.com/office/drawing/2014/main" id="{6DD7CCF4-F045-E144-D1BD-1EE3CAE6A763}"/>
              </a:ext>
            </a:extLst>
          </p:cNvPr>
          <p:cNvSpPr txBox="1"/>
          <p:nvPr/>
        </p:nvSpPr>
        <p:spPr>
          <a:xfrm>
            <a:off x="313570" y="858955"/>
            <a:ext cx="1671419" cy="15312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FCA59"/>
              </a:buClr>
              <a:buSzPts val="13200"/>
            </a:pPr>
            <a:r>
              <a:rPr lang="en-US" sz="11999" b="1">
                <a:solidFill>
                  <a:schemeClr val="accent5">
                    <a:lumMod val="75000"/>
                  </a:schemeClr>
                </a:solidFill>
                <a:sym typeface="Montserrat"/>
              </a:rPr>
              <a:t>3</a:t>
            </a:r>
            <a:endParaRPr sz="11999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Google Shape;2116;p70">
            <a:extLst>
              <a:ext uri="{FF2B5EF4-FFF2-40B4-BE49-F238E27FC236}">
                <a16:creationId xmlns:a16="http://schemas.microsoft.com/office/drawing/2014/main" id="{AA89BAA4-01C7-E590-D9DF-AA7368A7B46B}"/>
              </a:ext>
            </a:extLst>
          </p:cNvPr>
          <p:cNvSpPr/>
          <p:nvPr/>
        </p:nvSpPr>
        <p:spPr>
          <a:xfrm>
            <a:off x="1313564" y="4794458"/>
            <a:ext cx="1404754" cy="1111106"/>
          </a:xfrm>
          <a:custGeom>
            <a:avLst/>
            <a:gdLst/>
            <a:ahLst/>
            <a:cxnLst/>
            <a:rect l="l" t="t" r="r" b="b"/>
            <a:pathLst>
              <a:path w="316" h="250" extrusionOk="0">
                <a:moveTo>
                  <a:pt x="316" y="227"/>
                </a:moveTo>
                <a:cubicBezTo>
                  <a:pt x="310" y="146"/>
                  <a:pt x="287" y="69"/>
                  <a:pt x="250" y="0"/>
                </a:cubicBezTo>
                <a:cubicBezTo>
                  <a:pt x="0" y="250"/>
                  <a:pt x="0" y="250"/>
                  <a:pt x="0" y="250"/>
                </a:cubicBezTo>
                <a:cubicBezTo>
                  <a:pt x="294" y="250"/>
                  <a:pt x="294" y="250"/>
                  <a:pt x="294" y="250"/>
                </a:cubicBezTo>
                <a:cubicBezTo>
                  <a:pt x="307" y="250"/>
                  <a:pt x="316" y="240"/>
                  <a:pt x="316" y="227"/>
                </a:cubicBezTo>
                <a:close/>
              </a:path>
            </a:pathLst>
          </a:custGeom>
          <a:solidFill>
            <a:srgbClr val="2071BB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117;p70">
            <a:extLst>
              <a:ext uri="{FF2B5EF4-FFF2-40B4-BE49-F238E27FC236}">
                <a16:creationId xmlns:a16="http://schemas.microsoft.com/office/drawing/2014/main" id="{89D5EFC6-13A6-8443-43D6-A601EF311472}"/>
              </a:ext>
            </a:extLst>
          </p:cNvPr>
          <p:cNvSpPr/>
          <p:nvPr/>
        </p:nvSpPr>
        <p:spPr>
          <a:xfrm>
            <a:off x="313570" y="3797637"/>
            <a:ext cx="2111100" cy="2107926"/>
          </a:xfrm>
          <a:custGeom>
            <a:avLst/>
            <a:gdLst/>
            <a:ahLst/>
            <a:cxnLst/>
            <a:rect l="l" t="t" r="r" b="b"/>
            <a:pathLst>
              <a:path w="475" h="474" extrusionOk="0">
                <a:moveTo>
                  <a:pt x="22" y="474"/>
                </a:moveTo>
                <a:cubicBezTo>
                  <a:pt x="225" y="474"/>
                  <a:pt x="225" y="474"/>
                  <a:pt x="225" y="474"/>
                </a:cubicBezTo>
                <a:cubicBezTo>
                  <a:pt x="475" y="224"/>
                  <a:pt x="475" y="224"/>
                  <a:pt x="475" y="224"/>
                </a:cubicBezTo>
                <a:cubicBezTo>
                  <a:pt x="424" y="130"/>
                  <a:pt x="346" y="52"/>
                  <a:pt x="252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0" y="453"/>
                  <a:pt x="0" y="453"/>
                  <a:pt x="0" y="453"/>
                </a:cubicBezTo>
                <a:cubicBezTo>
                  <a:pt x="0" y="465"/>
                  <a:pt x="10" y="474"/>
                  <a:pt x="22" y="474"/>
                </a:cubicBezTo>
                <a:close/>
              </a:path>
            </a:pathLst>
          </a:custGeom>
          <a:solidFill>
            <a:srgbClr val="629BC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2118;p70">
            <a:extLst>
              <a:ext uri="{FF2B5EF4-FFF2-40B4-BE49-F238E27FC236}">
                <a16:creationId xmlns:a16="http://schemas.microsoft.com/office/drawing/2014/main" id="{A11F29AD-054C-9B58-E055-B2F46128FDBC}"/>
              </a:ext>
            </a:extLst>
          </p:cNvPr>
          <p:cNvSpPr/>
          <p:nvPr/>
        </p:nvSpPr>
        <p:spPr>
          <a:xfrm>
            <a:off x="313570" y="3499228"/>
            <a:ext cx="1120629" cy="1419040"/>
          </a:xfrm>
          <a:custGeom>
            <a:avLst/>
            <a:gdLst/>
            <a:ahLst/>
            <a:cxnLst/>
            <a:rect l="l" t="t" r="r" b="b"/>
            <a:pathLst>
              <a:path w="252" h="319" extrusionOk="0">
                <a:moveTo>
                  <a:pt x="0" y="319"/>
                </a:moveTo>
                <a:cubicBezTo>
                  <a:pt x="252" y="67"/>
                  <a:pt x="252" y="67"/>
                  <a:pt x="252" y="67"/>
                </a:cubicBezTo>
                <a:cubicBezTo>
                  <a:pt x="183" y="30"/>
                  <a:pt x="105" y="6"/>
                  <a:pt x="23" y="1"/>
                </a:cubicBezTo>
                <a:cubicBezTo>
                  <a:pt x="11" y="0"/>
                  <a:pt x="0" y="10"/>
                  <a:pt x="0" y="22"/>
                </a:cubicBezTo>
                <a:lnTo>
                  <a:pt x="0" y="319"/>
                </a:lnTo>
                <a:close/>
              </a:path>
            </a:pathLst>
          </a:custGeom>
          <a:solidFill>
            <a:srgbClr val="A4C4E2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2122;p70">
            <a:extLst>
              <a:ext uri="{FF2B5EF4-FFF2-40B4-BE49-F238E27FC236}">
                <a16:creationId xmlns:a16="http://schemas.microsoft.com/office/drawing/2014/main" id="{75108448-6D9D-BF57-728E-3004C91B83A6}"/>
              </a:ext>
            </a:extLst>
          </p:cNvPr>
          <p:cNvSpPr/>
          <p:nvPr/>
        </p:nvSpPr>
        <p:spPr>
          <a:xfrm>
            <a:off x="975470" y="4520997"/>
            <a:ext cx="676187" cy="609521"/>
          </a:xfrm>
          <a:custGeom>
            <a:avLst/>
            <a:gdLst/>
            <a:ahLst/>
            <a:cxnLst/>
            <a:rect l="l" t="t" r="r" b="b"/>
            <a:pathLst>
              <a:path w="152" h="137" extrusionOk="0">
                <a:moveTo>
                  <a:pt x="104" y="19"/>
                </a:moveTo>
                <a:cubicBezTo>
                  <a:pt x="95" y="19"/>
                  <a:pt x="95" y="19"/>
                  <a:pt x="95" y="19"/>
                </a:cubicBezTo>
                <a:cubicBezTo>
                  <a:pt x="94" y="13"/>
                  <a:pt x="90" y="9"/>
                  <a:pt x="85" y="9"/>
                </a:cubicBezTo>
                <a:cubicBezTo>
                  <a:pt x="68" y="9"/>
                  <a:pt x="68" y="9"/>
                  <a:pt x="68" y="9"/>
                </a:cubicBezTo>
                <a:cubicBezTo>
                  <a:pt x="63" y="9"/>
                  <a:pt x="59" y="13"/>
                  <a:pt x="58" y="19"/>
                </a:cubicBezTo>
                <a:cubicBezTo>
                  <a:pt x="49" y="19"/>
                  <a:pt x="49" y="19"/>
                  <a:pt x="49" y="19"/>
                </a:cubicBezTo>
                <a:cubicBezTo>
                  <a:pt x="49" y="9"/>
                  <a:pt x="57" y="0"/>
                  <a:pt x="65" y="0"/>
                </a:cubicBezTo>
                <a:cubicBezTo>
                  <a:pt x="87" y="0"/>
                  <a:pt x="87" y="0"/>
                  <a:pt x="87" y="0"/>
                </a:cubicBezTo>
                <a:cubicBezTo>
                  <a:pt x="96" y="0"/>
                  <a:pt x="103" y="9"/>
                  <a:pt x="104" y="19"/>
                </a:cubicBezTo>
                <a:close/>
                <a:moveTo>
                  <a:pt x="23" y="76"/>
                </a:moveTo>
                <a:cubicBezTo>
                  <a:pt x="62" y="76"/>
                  <a:pt x="62" y="76"/>
                  <a:pt x="62" y="76"/>
                </a:cubicBezTo>
                <a:cubicBezTo>
                  <a:pt x="62" y="71"/>
                  <a:pt x="62" y="71"/>
                  <a:pt x="62" y="71"/>
                </a:cubicBezTo>
                <a:cubicBezTo>
                  <a:pt x="62" y="67"/>
                  <a:pt x="65" y="63"/>
                  <a:pt x="69" y="63"/>
                </a:cubicBezTo>
                <a:cubicBezTo>
                  <a:pt x="84" y="63"/>
                  <a:pt x="84" y="63"/>
                  <a:pt x="84" y="63"/>
                </a:cubicBezTo>
                <a:cubicBezTo>
                  <a:pt x="88" y="63"/>
                  <a:pt x="91" y="67"/>
                  <a:pt x="91" y="71"/>
                </a:cubicBezTo>
                <a:cubicBezTo>
                  <a:pt x="91" y="76"/>
                  <a:pt x="91" y="76"/>
                  <a:pt x="91" y="76"/>
                </a:cubicBezTo>
                <a:cubicBezTo>
                  <a:pt x="129" y="76"/>
                  <a:pt x="129" y="76"/>
                  <a:pt x="129" y="76"/>
                </a:cubicBezTo>
                <a:cubicBezTo>
                  <a:pt x="141" y="76"/>
                  <a:pt x="150" y="67"/>
                  <a:pt x="152" y="55"/>
                </a:cubicBezTo>
                <a:cubicBezTo>
                  <a:pt x="152" y="43"/>
                  <a:pt x="152" y="43"/>
                  <a:pt x="152" y="43"/>
                </a:cubicBezTo>
                <a:cubicBezTo>
                  <a:pt x="152" y="32"/>
                  <a:pt x="144" y="23"/>
                  <a:pt x="134" y="23"/>
                </a:cubicBezTo>
                <a:cubicBezTo>
                  <a:pt x="126" y="23"/>
                  <a:pt x="126" y="23"/>
                  <a:pt x="126" y="23"/>
                </a:cubicBezTo>
                <a:cubicBezTo>
                  <a:pt x="122" y="23"/>
                  <a:pt x="122" y="23"/>
                  <a:pt x="122" y="23"/>
                </a:cubicBezTo>
                <a:cubicBezTo>
                  <a:pt x="116" y="23"/>
                  <a:pt x="116" y="23"/>
                  <a:pt x="116" y="23"/>
                </a:cubicBezTo>
                <a:cubicBezTo>
                  <a:pt x="109" y="23"/>
                  <a:pt x="109" y="23"/>
                  <a:pt x="109" y="23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94" y="23"/>
                  <a:pt x="94" y="23"/>
                  <a:pt x="94" y="23"/>
                </a:cubicBezTo>
                <a:cubicBezTo>
                  <a:pt x="59" y="23"/>
                  <a:pt x="59" y="23"/>
                  <a:pt x="59" y="23"/>
                </a:cubicBezTo>
                <a:cubicBezTo>
                  <a:pt x="48" y="23"/>
                  <a:pt x="48" y="23"/>
                  <a:pt x="48" y="23"/>
                </a:cubicBezTo>
                <a:cubicBezTo>
                  <a:pt x="36" y="23"/>
                  <a:pt x="36" y="23"/>
                  <a:pt x="36" y="23"/>
                </a:cubicBezTo>
                <a:cubicBezTo>
                  <a:pt x="29" y="23"/>
                  <a:pt x="29" y="23"/>
                  <a:pt x="29" y="23"/>
                </a:cubicBezTo>
                <a:cubicBezTo>
                  <a:pt x="24" y="23"/>
                  <a:pt x="24" y="23"/>
                  <a:pt x="24" y="23"/>
                </a:cubicBezTo>
                <a:cubicBezTo>
                  <a:pt x="18" y="23"/>
                  <a:pt x="18" y="23"/>
                  <a:pt x="18" y="23"/>
                </a:cubicBezTo>
                <a:cubicBezTo>
                  <a:pt x="8" y="23"/>
                  <a:pt x="0" y="32"/>
                  <a:pt x="0" y="43"/>
                </a:cubicBezTo>
                <a:cubicBezTo>
                  <a:pt x="0" y="55"/>
                  <a:pt x="0" y="55"/>
                  <a:pt x="0" y="55"/>
                </a:cubicBezTo>
                <a:cubicBezTo>
                  <a:pt x="2" y="67"/>
                  <a:pt x="12" y="76"/>
                  <a:pt x="23" y="76"/>
                </a:cubicBezTo>
                <a:close/>
                <a:moveTo>
                  <a:pt x="129" y="83"/>
                </a:moveTo>
                <a:cubicBezTo>
                  <a:pt x="91" y="83"/>
                  <a:pt x="91" y="83"/>
                  <a:pt x="91" y="83"/>
                </a:cubicBezTo>
                <a:cubicBezTo>
                  <a:pt x="91" y="88"/>
                  <a:pt x="91" y="88"/>
                  <a:pt x="91" y="88"/>
                </a:cubicBezTo>
                <a:cubicBezTo>
                  <a:pt x="91" y="92"/>
                  <a:pt x="88" y="96"/>
                  <a:pt x="84" y="96"/>
                </a:cubicBezTo>
                <a:cubicBezTo>
                  <a:pt x="69" y="96"/>
                  <a:pt x="69" y="96"/>
                  <a:pt x="69" y="96"/>
                </a:cubicBezTo>
                <a:cubicBezTo>
                  <a:pt x="65" y="96"/>
                  <a:pt x="62" y="92"/>
                  <a:pt x="62" y="88"/>
                </a:cubicBezTo>
                <a:cubicBezTo>
                  <a:pt x="62" y="83"/>
                  <a:pt x="62" y="83"/>
                  <a:pt x="62" y="83"/>
                </a:cubicBezTo>
                <a:cubicBezTo>
                  <a:pt x="23" y="83"/>
                  <a:pt x="23" y="83"/>
                  <a:pt x="23" y="83"/>
                </a:cubicBezTo>
                <a:cubicBezTo>
                  <a:pt x="14" y="83"/>
                  <a:pt x="5" y="77"/>
                  <a:pt x="0" y="69"/>
                </a:cubicBezTo>
                <a:cubicBezTo>
                  <a:pt x="0" y="117"/>
                  <a:pt x="0" y="117"/>
                  <a:pt x="0" y="117"/>
                </a:cubicBezTo>
                <a:cubicBezTo>
                  <a:pt x="0" y="128"/>
                  <a:pt x="8" y="137"/>
                  <a:pt x="18" y="137"/>
                </a:cubicBezTo>
                <a:cubicBezTo>
                  <a:pt x="24" y="137"/>
                  <a:pt x="24" y="137"/>
                  <a:pt x="24" y="137"/>
                </a:cubicBezTo>
                <a:cubicBezTo>
                  <a:pt x="29" y="137"/>
                  <a:pt x="29" y="137"/>
                  <a:pt x="29" y="137"/>
                </a:cubicBezTo>
                <a:cubicBezTo>
                  <a:pt x="36" y="137"/>
                  <a:pt x="36" y="137"/>
                  <a:pt x="36" y="137"/>
                </a:cubicBezTo>
                <a:cubicBezTo>
                  <a:pt x="116" y="137"/>
                  <a:pt x="116" y="137"/>
                  <a:pt x="116" y="137"/>
                </a:cubicBezTo>
                <a:cubicBezTo>
                  <a:pt x="122" y="137"/>
                  <a:pt x="122" y="137"/>
                  <a:pt x="122" y="137"/>
                </a:cubicBezTo>
                <a:cubicBezTo>
                  <a:pt x="126" y="137"/>
                  <a:pt x="126" y="137"/>
                  <a:pt x="126" y="137"/>
                </a:cubicBezTo>
                <a:cubicBezTo>
                  <a:pt x="134" y="137"/>
                  <a:pt x="134" y="137"/>
                  <a:pt x="134" y="137"/>
                </a:cubicBezTo>
                <a:cubicBezTo>
                  <a:pt x="144" y="137"/>
                  <a:pt x="152" y="128"/>
                  <a:pt x="152" y="117"/>
                </a:cubicBezTo>
                <a:cubicBezTo>
                  <a:pt x="152" y="69"/>
                  <a:pt x="152" y="69"/>
                  <a:pt x="152" y="69"/>
                </a:cubicBezTo>
                <a:cubicBezTo>
                  <a:pt x="147" y="77"/>
                  <a:pt x="139" y="83"/>
                  <a:pt x="129" y="83"/>
                </a:cubicBezTo>
                <a:close/>
                <a:moveTo>
                  <a:pt x="83" y="69"/>
                </a:moveTo>
                <a:cubicBezTo>
                  <a:pt x="69" y="69"/>
                  <a:pt x="69" y="69"/>
                  <a:pt x="69" y="69"/>
                </a:cubicBezTo>
                <a:cubicBezTo>
                  <a:pt x="68" y="69"/>
                  <a:pt x="67" y="70"/>
                  <a:pt x="67" y="72"/>
                </a:cubicBezTo>
                <a:cubicBezTo>
                  <a:pt x="67" y="75"/>
                  <a:pt x="67" y="75"/>
                  <a:pt x="67" y="75"/>
                </a:cubicBezTo>
                <a:cubicBezTo>
                  <a:pt x="67" y="77"/>
                  <a:pt x="67" y="77"/>
                  <a:pt x="67" y="77"/>
                </a:cubicBezTo>
                <a:cubicBezTo>
                  <a:pt x="67" y="82"/>
                  <a:pt x="67" y="82"/>
                  <a:pt x="67" y="82"/>
                </a:cubicBezTo>
                <a:cubicBezTo>
                  <a:pt x="67" y="84"/>
                  <a:pt x="67" y="84"/>
                  <a:pt x="67" y="84"/>
                </a:cubicBezTo>
                <a:cubicBezTo>
                  <a:pt x="67" y="88"/>
                  <a:pt x="67" y="88"/>
                  <a:pt x="67" y="88"/>
                </a:cubicBezTo>
                <a:cubicBezTo>
                  <a:pt x="67" y="89"/>
                  <a:pt x="68" y="90"/>
                  <a:pt x="69" y="90"/>
                </a:cubicBezTo>
                <a:cubicBezTo>
                  <a:pt x="83" y="90"/>
                  <a:pt x="83" y="90"/>
                  <a:pt x="83" y="90"/>
                </a:cubicBezTo>
                <a:cubicBezTo>
                  <a:pt x="85" y="90"/>
                  <a:pt x="86" y="89"/>
                  <a:pt x="86" y="88"/>
                </a:cubicBezTo>
                <a:cubicBezTo>
                  <a:pt x="86" y="84"/>
                  <a:pt x="86" y="84"/>
                  <a:pt x="86" y="84"/>
                </a:cubicBezTo>
                <a:cubicBezTo>
                  <a:pt x="86" y="82"/>
                  <a:pt x="86" y="82"/>
                  <a:pt x="86" y="82"/>
                </a:cubicBezTo>
                <a:cubicBezTo>
                  <a:pt x="86" y="77"/>
                  <a:pt x="86" y="77"/>
                  <a:pt x="86" y="77"/>
                </a:cubicBezTo>
                <a:cubicBezTo>
                  <a:pt x="86" y="75"/>
                  <a:pt x="86" y="75"/>
                  <a:pt x="86" y="75"/>
                </a:cubicBezTo>
                <a:cubicBezTo>
                  <a:pt x="86" y="72"/>
                  <a:pt x="86" y="72"/>
                  <a:pt x="86" y="72"/>
                </a:cubicBezTo>
                <a:cubicBezTo>
                  <a:pt x="86" y="70"/>
                  <a:pt x="85" y="69"/>
                  <a:pt x="83" y="6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Text 1">
            <a:extLst>
              <a:ext uri="{FF2B5EF4-FFF2-40B4-BE49-F238E27FC236}">
                <a16:creationId xmlns:a16="http://schemas.microsoft.com/office/drawing/2014/main" id="{E2C8BECE-D882-95B1-4AAB-1FEF69436C7D}"/>
              </a:ext>
            </a:extLst>
          </p:cNvPr>
          <p:cNvSpPr/>
          <p:nvPr/>
        </p:nvSpPr>
        <p:spPr>
          <a:xfrm>
            <a:off x="3256465" y="1720368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  <a:cs typeface="Comfortaa Bold" pitchFamily="34" charset="-120"/>
              </a:rPr>
              <a:t>Objetivo</a:t>
            </a:r>
            <a:endParaRPr lang="en-US" sz="2489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  <p:sp>
        <p:nvSpPr>
          <p:cNvPr id="32" name="Text 2">
            <a:extLst>
              <a:ext uri="{FF2B5EF4-FFF2-40B4-BE49-F238E27FC236}">
                <a16:creationId xmlns:a16="http://schemas.microsoft.com/office/drawing/2014/main" id="{C0B34664-6F38-83DE-230E-BE5E63143922}"/>
              </a:ext>
            </a:extLst>
          </p:cNvPr>
          <p:cNvSpPr/>
          <p:nvPr/>
        </p:nvSpPr>
        <p:spPr>
          <a:xfrm>
            <a:off x="3256464" y="2119620"/>
            <a:ext cx="6233083" cy="997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4000"/>
              </a:lnSpc>
            </a:pPr>
            <a:r>
              <a:rPr lang="pt-BR" sz="2000">
                <a:latin typeface="+mj-lt"/>
                <a:ea typeface="Comfortaa Light" pitchFamily="34" charset="-122"/>
                <a:cs typeface="Comfortaa Light" pitchFamily="34" charset="-120"/>
              </a:rPr>
              <a:t>Garantir que todos os colaboradores tenham o apoio necessário para utilizar IA Generativa de maneira efetiva.</a:t>
            </a:r>
          </a:p>
        </p:txBody>
      </p:sp>
      <p:sp>
        <p:nvSpPr>
          <p:cNvPr id="33" name="Text 3">
            <a:extLst>
              <a:ext uri="{FF2B5EF4-FFF2-40B4-BE49-F238E27FC236}">
                <a16:creationId xmlns:a16="http://schemas.microsoft.com/office/drawing/2014/main" id="{842077F8-28BC-4FF9-20BA-E491E1E57AE4}"/>
              </a:ext>
            </a:extLst>
          </p:cNvPr>
          <p:cNvSpPr/>
          <p:nvPr/>
        </p:nvSpPr>
        <p:spPr>
          <a:xfrm>
            <a:off x="3268315" y="3335683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Iniciativas</a:t>
            </a:r>
            <a:r>
              <a:rPr lang="en-US" sz="2489" b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 de </a:t>
            </a: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suporte</a:t>
            </a:r>
            <a:endParaRPr lang="en-US" sz="2489" b="1">
              <a:solidFill>
                <a:schemeClr val="bg2">
                  <a:lumMod val="25000"/>
                </a:schemeClr>
              </a:solidFill>
              <a:latin typeface="+mj-lt"/>
              <a:ea typeface="Comfortaa Bold" pitchFamily="34" charset="-122"/>
            </a:endParaRPr>
          </a:p>
        </p:txBody>
      </p:sp>
      <p:sp>
        <p:nvSpPr>
          <p:cNvPr id="34" name="Text 4">
            <a:extLst>
              <a:ext uri="{FF2B5EF4-FFF2-40B4-BE49-F238E27FC236}">
                <a16:creationId xmlns:a16="http://schemas.microsoft.com/office/drawing/2014/main" id="{277994CE-4C6B-6FA2-56D7-C6B1515965EC}"/>
              </a:ext>
            </a:extLst>
          </p:cNvPr>
          <p:cNvSpPr/>
          <p:nvPr/>
        </p:nvSpPr>
        <p:spPr>
          <a:xfrm>
            <a:off x="3268314" y="3734936"/>
            <a:ext cx="5281131" cy="249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Canal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atendimento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esclarecimento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dúvidas</a:t>
            </a:r>
            <a:endParaRPr lang="en-US" sz="2000">
              <a:latin typeface="+mj-lt"/>
              <a:ea typeface="Comfortaa Light" pitchFamily="34" charset="-122"/>
              <a:cs typeface="Comfortaa Light" pitchFamily="34" charset="-120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Sessões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mentoria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em</a:t>
            </a:r>
            <a:r>
              <a:rPr lang="en-US" sz="2000">
                <a:latin typeface="+mj-lt"/>
                <a:ea typeface="Comfortaa Light" pitchFamily="34" charset="-122"/>
              </a:rPr>
              <a:t> conjunto </a:t>
            </a:r>
            <a:r>
              <a:rPr lang="en-US" sz="2000" err="1">
                <a:latin typeface="+mj-lt"/>
                <a:ea typeface="Comfortaa Light" pitchFamily="34" charset="-122"/>
              </a:rPr>
              <a:t>ou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individuais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Treinamento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líderes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como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multiplicadores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Promptathon</a:t>
            </a:r>
            <a:r>
              <a:rPr lang="en-US" sz="2000">
                <a:latin typeface="+mj-lt"/>
                <a:ea typeface="Comfortaa Light" pitchFamily="34" charset="-122"/>
              </a:rPr>
              <a:t> – </a:t>
            </a:r>
            <a:r>
              <a:rPr lang="en-US" sz="2000" err="1">
                <a:latin typeface="+mj-lt"/>
                <a:ea typeface="Comfortaa Light" pitchFamily="34" charset="-122"/>
              </a:rPr>
              <a:t>Laboratório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prático</a:t>
            </a:r>
            <a:r>
              <a:rPr lang="en-US" sz="2000">
                <a:latin typeface="+mj-lt"/>
                <a:ea typeface="Comfortaa Light" pitchFamily="34" charset="-122"/>
              </a:rPr>
              <a:t> para </a:t>
            </a:r>
            <a:r>
              <a:rPr lang="en-US" sz="2000" err="1">
                <a:latin typeface="+mj-lt"/>
                <a:ea typeface="Comfortaa Light" pitchFamily="34" charset="-122"/>
              </a:rPr>
              <a:t>criação</a:t>
            </a:r>
            <a:r>
              <a:rPr lang="en-US" sz="2000">
                <a:latin typeface="+mj-lt"/>
                <a:ea typeface="Comfortaa Light" pitchFamily="34" charset="-122"/>
              </a:rPr>
              <a:t> de prompts</a:t>
            </a: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</a:rPr>
              <a:t>Adoção vertical de IA </a:t>
            </a:r>
            <a:r>
              <a:rPr lang="en-US" sz="2000" err="1">
                <a:latin typeface="+mj-lt"/>
                <a:ea typeface="Comfortaa Light" pitchFamily="34" charset="-122"/>
              </a:rPr>
              <a:t>generativa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por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área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negócio</a:t>
            </a:r>
            <a:endParaRPr lang="en-US" sz="20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9576375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18F2F-CEC2-3986-EA99-1F8C1EEF7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ítulo 11">
            <a:extLst>
              <a:ext uri="{FF2B5EF4-FFF2-40B4-BE49-F238E27FC236}">
                <a16:creationId xmlns:a16="http://schemas.microsoft.com/office/drawing/2014/main" id="{78EEBF6F-CD40-AEA3-1296-FCECF16E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Implantação Corporativa de IA Generativa</a:t>
            </a:r>
          </a:p>
        </p:txBody>
      </p:sp>
      <p:sp>
        <p:nvSpPr>
          <p:cNvPr id="22" name="Google Shape;2098;p70">
            <a:extLst>
              <a:ext uri="{FF2B5EF4-FFF2-40B4-BE49-F238E27FC236}">
                <a16:creationId xmlns:a16="http://schemas.microsoft.com/office/drawing/2014/main" id="{75285EFE-CF22-2670-FFAF-7C79A107A510}"/>
              </a:ext>
            </a:extLst>
          </p:cNvPr>
          <p:cNvSpPr txBox="1"/>
          <p:nvPr/>
        </p:nvSpPr>
        <p:spPr>
          <a:xfrm>
            <a:off x="282703" y="2978596"/>
            <a:ext cx="2238911" cy="953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pPr>
              <a:buClr>
                <a:schemeClr val="dk1"/>
              </a:buClr>
              <a:buSzPts val="1400"/>
            </a:pPr>
            <a:r>
              <a:rPr lang="pt-BR" sz="1600">
                <a:solidFill>
                  <a:schemeClr val="dk1"/>
                </a:solidFill>
                <a:ea typeface="Open Sans"/>
                <a:cs typeface="Open Sans"/>
                <a:sym typeface="Open Sans"/>
              </a:rPr>
              <a:t>canais de apoio e iniciativas verticais</a:t>
            </a:r>
          </a:p>
        </p:txBody>
      </p:sp>
      <p:sp>
        <p:nvSpPr>
          <p:cNvPr id="23" name="Google Shape;2101;p70">
            <a:extLst>
              <a:ext uri="{FF2B5EF4-FFF2-40B4-BE49-F238E27FC236}">
                <a16:creationId xmlns:a16="http://schemas.microsoft.com/office/drawing/2014/main" id="{AD54D9E9-0735-857E-8ECF-3B833CD99D6D}"/>
              </a:ext>
            </a:extLst>
          </p:cNvPr>
          <p:cNvSpPr txBox="1"/>
          <p:nvPr/>
        </p:nvSpPr>
        <p:spPr>
          <a:xfrm>
            <a:off x="388928" y="2455461"/>
            <a:ext cx="2090357" cy="506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AB320"/>
              </a:buClr>
              <a:buSzPts val="2400"/>
            </a:pPr>
            <a:r>
              <a:rPr lang="en-US" sz="2000" b="1">
                <a:solidFill>
                  <a:schemeClr val="accent5">
                    <a:lumMod val="75000"/>
                  </a:schemeClr>
                </a:solidFill>
                <a:ea typeface="Open Sans SemiBold"/>
                <a:cs typeface="Open Sans SemiBold"/>
                <a:sym typeface="Open Sans SemiBold"/>
              </a:rPr>
              <a:t>SUPORTE À UTILIZAÇÃO</a:t>
            </a:r>
            <a:endParaRPr sz="200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Google Shape;2105;p70">
            <a:extLst>
              <a:ext uri="{FF2B5EF4-FFF2-40B4-BE49-F238E27FC236}">
                <a16:creationId xmlns:a16="http://schemas.microsoft.com/office/drawing/2014/main" id="{B6671EDE-599F-8B0B-A59A-FF20D741F481}"/>
              </a:ext>
            </a:extLst>
          </p:cNvPr>
          <p:cNvSpPr txBox="1"/>
          <p:nvPr/>
        </p:nvSpPr>
        <p:spPr>
          <a:xfrm>
            <a:off x="313570" y="858955"/>
            <a:ext cx="1671419" cy="15312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FCA59"/>
              </a:buClr>
              <a:buSzPts val="13200"/>
            </a:pPr>
            <a:r>
              <a:rPr lang="en-US" sz="11999" b="1">
                <a:solidFill>
                  <a:schemeClr val="accent5">
                    <a:lumMod val="75000"/>
                  </a:schemeClr>
                </a:solidFill>
                <a:sym typeface="Montserrat"/>
              </a:rPr>
              <a:t>3</a:t>
            </a:r>
            <a:endParaRPr sz="11999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Google Shape;2116;p70">
            <a:extLst>
              <a:ext uri="{FF2B5EF4-FFF2-40B4-BE49-F238E27FC236}">
                <a16:creationId xmlns:a16="http://schemas.microsoft.com/office/drawing/2014/main" id="{7D5A445A-8F34-0922-EF5D-A7D75A1EB5FF}"/>
              </a:ext>
            </a:extLst>
          </p:cNvPr>
          <p:cNvSpPr/>
          <p:nvPr/>
        </p:nvSpPr>
        <p:spPr>
          <a:xfrm>
            <a:off x="1313564" y="4794458"/>
            <a:ext cx="1404754" cy="1111106"/>
          </a:xfrm>
          <a:custGeom>
            <a:avLst/>
            <a:gdLst/>
            <a:ahLst/>
            <a:cxnLst/>
            <a:rect l="l" t="t" r="r" b="b"/>
            <a:pathLst>
              <a:path w="316" h="250" extrusionOk="0">
                <a:moveTo>
                  <a:pt x="316" y="227"/>
                </a:moveTo>
                <a:cubicBezTo>
                  <a:pt x="310" y="146"/>
                  <a:pt x="287" y="69"/>
                  <a:pt x="250" y="0"/>
                </a:cubicBezTo>
                <a:cubicBezTo>
                  <a:pt x="0" y="250"/>
                  <a:pt x="0" y="250"/>
                  <a:pt x="0" y="250"/>
                </a:cubicBezTo>
                <a:cubicBezTo>
                  <a:pt x="294" y="250"/>
                  <a:pt x="294" y="250"/>
                  <a:pt x="294" y="250"/>
                </a:cubicBezTo>
                <a:cubicBezTo>
                  <a:pt x="307" y="250"/>
                  <a:pt x="316" y="240"/>
                  <a:pt x="316" y="227"/>
                </a:cubicBezTo>
                <a:close/>
              </a:path>
            </a:pathLst>
          </a:custGeom>
          <a:solidFill>
            <a:srgbClr val="2071BB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117;p70">
            <a:extLst>
              <a:ext uri="{FF2B5EF4-FFF2-40B4-BE49-F238E27FC236}">
                <a16:creationId xmlns:a16="http://schemas.microsoft.com/office/drawing/2014/main" id="{8EF5A179-B473-FCD8-02F7-25C06841FAFF}"/>
              </a:ext>
            </a:extLst>
          </p:cNvPr>
          <p:cNvSpPr/>
          <p:nvPr/>
        </p:nvSpPr>
        <p:spPr>
          <a:xfrm>
            <a:off x="313570" y="3797637"/>
            <a:ext cx="2111100" cy="2107926"/>
          </a:xfrm>
          <a:custGeom>
            <a:avLst/>
            <a:gdLst/>
            <a:ahLst/>
            <a:cxnLst/>
            <a:rect l="l" t="t" r="r" b="b"/>
            <a:pathLst>
              <a:path w="475" h="474" extrusionOk="0">
                <a:moveTo>
                  <a:pt x="22" y="474"/>
                </a:moveTo>
                <a:cubicBezTo>
                  <a:pt x="225" y="474"/>
                  <a:pt x="225" y="474"/>
                  <a:pt x="225" y="474"/>
                </a:cubicBezTo>
                <a:cubicBezTo>
                  <a:pt x="475" y="224"/>
                  <a:pt x="475" y="224"/>
                  <a:pt x="475" y="224"/>
                </a:cubicBezTo>
                <a:cubicBezTo>
                  <a:pt x="424" y="130"/>
                  <a:pt x="346" y="52"/>
                  <a:pt x="252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0" y="453"/>
                  <a:pt x="0" y="453"/>
                  <a:pt x="0" y="453"/>
                </a:cubicBezTo>
                <a:cubicBezTo>
                  <a:pt x="0" y="465"/>
                  <a:pt x="10" y="474"/>
                  <a:pt x="22" y="474"/>
                </a:cubicBezTo>
                <a:close/>
              </a:path>
            </a:pathLst>
          </a:custGeom>
          <a:solidFill>
            <a:srgbClr val="629BC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2118;p70">
            <a:extLst>
              <a:ext uri="{FF2B5EF4-FFF2-40B4-BE49-F238E27FC236}">
                <a16:creationId xmlns:a16="http://schemas.microsoft.com/office/drawing/2014/main" id="{13C9C7E6-884B-976D-7DE0-3B9CF162A4B4}"/>
              </a:ext>
            </a:extLst>
          </p:cNvPr>
          <p:cNvSpPr/>
          <p:nvPr/>
        </p:nvSpPr>
        <p:spPr>
          <a:xfrm>
            <a:off x="313570" y="3499228"/>
            <a:ext cx="1120629" cy="1419040"/>
          </a:xfrm>
          <a:custGeom>
            <a:avLst/>
            <a:gdLst/>
            <a:ahLst/>
            <a:cxnLst/>
            <a:rect l="l" t="t" r="r" b="b"/>
            <a:pathLst>
              <a:path w="252" h="319" extrusionOk="0">
                <a:moveTo>
                  <a:pt x="0" y="319"/>
                </a:moveTo>
                <a:cubicBezTo>
                  <a:pt x="252" y="67"/>
                  <a:pt x="252" y="67"/>
                  <a:pt x="252" y="67"/>
                </a:cubicBezTo>
                <a:cubicBezTo>
                  <a:pt x="183" y="30"/>
                  <a:pt x="105" y="6"/>
                  <a:pt x="23" y="1"/>
                </a:cubicBezTo>
                <a:cubicBezTo>
                  <a:pt x="11" y="0"/>
                  <a:pt x="0" y="10"/>
                  <a:pt x="0" y="22"/>
                </a:cubicBezTo>
                <a:lnTo>
                  <a:pt x="0" y="319"/>
                </a:lnTo>
                <a:close/>
              </a:path>
            </a:pathLst>
          </a:custGeom>
          <a:solidFill>
            <a:srgbClr val="A4C4E2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2122;p70">
            <a:extLst>
              <a:ext uri="{FF2B5EF4-FFF2-40B4-BE49-F238E27FC236}">
                <a16:creationId xmlns:a16="http://schemas.microsoft.com/office/drawing/2014/main" id="{DFF997DB-09D8-9F69-A871-88537AE3634A}"/>
              </a:ext>
            </a:extLst>
          </p:cNvPr>
          <p:cNvSpPr/>
          <p:nvPr/>
        </p:nvSpPr>
        <p:spPr>
          <a:xfrm>
            <a:off x="975470" y="4520997"/>
            <a:ext cx="676187" cy="609521"/>
          </a:xfrm>
          <a:custGeom>
            <a:avLst/>
            <a:gdLst/>
            <a:ahLst/>
            <a:cxnLst/>
            <a:rect l="l" t="t" r="r" b="b"/>
            <a:pathLst>
              <a:path w="152" h="137" extrusionOk="0">
                <a:moveTo>
                  <a:pt x="104" y="19"/>
                </a:moveTo>
                <a:cubicBezTo>
                  <a:pt x="95" y="19"/>
                  <a:pt x="95" y="19"/>
                  <a:pt x="95" y="19"/>
                </a:cubicBezTo>
                <a:cubicBezTo>
                  <a:pt x="94" y="13"/>
                  <a:pt x="90" y="9"/>
                  <a:pt x="85" y="9"/>
                </a:cubicBezTo>
                <a:cubicBezTo>
                  <a:pt x="68" y="9"/>
                  <a:pt x="68" y="9"/>
                  <a:pt x="68" y="9"/>
                </a:cubicBezTo>
                <a:cubicBezTo>
                  <a:pt x="63" y="9"/>
                  <a:pt x="59" y="13"/>
                  <a:pt x="58" y="19"/>
                </a:cubicBezTo>
                <a:cubicBezTo>
                  <a:pt x="49" y="19"/>
                  <a:pt x="49" y="19"/>
                  <a:pt x="49" y="19"/>
                </a:cubicBezTo>
                <a:cubicBezTo>
                  <a:pt x="49" y="9"/>
                  <a:pt x="57" y="0"/>
                  <a:pt x="65" y="0"/>
                </a:cubicBezTo>
                <a:cubicBezTo>
                  <a:pt x="87" y="0"/>
                  <a:pt x="87" y="0"/>
                  <a:pt x="87" y="0"/>
                </a:cubicBezTo>
                <a:cubicBezTo>
                  <a:pt x="96" y="0"/>
                  <a:pt x="103" y="9"/>
                  <a:pt x="104" y="19"/>
                </a:cubicBezTo>
                <a:close/>
                <a:moveTo>
                  <a:pt x="23" y="76"/>
                </a:moveTo>
                <a:cubicBezTo>
                  <a:pt x="62" y="76"/>
                  <a:pt x="62" y="76"/>
                  <a:pt x="62" y="76"/>
                </a:cubicBezTo>
                <a:cubicBezTo>
                  <a:pt x="62" y="71"/>
                  <a:pt x="62" y="71"/>
                  <a:pt x="62" y="71"/>
                </a:cubicBezTo>
                <a:cubicBezTo>
                  <a:pt x="62" y="67"/>
                  <a:pt x="65" y="63"/>
                  <a:pt x="69" y="63"/>
                </a:cubicBezTo>
                <a:cubicBezTo>
                  <a:pt x="84" y="63"/>
                  <a:pt x="84" y="63"/>
                  <a:pt x="84" y="63"/>
                </a:cubicBezTo>
                <a:cubicBezTo>
                  <a:pt x="88" y="63"/>
                  <a:pt x="91" y="67"/>
                  <a:pt x="91" y="71"/>
                </a:cubicBezTo>
                <a:cubicBezTo>
                  <a:pt x="91" y="76"/>
                  <a:pt x="91" y="76"/>
                  <a:pt x="91" y="76"/>
                </a:cubicBezTo>
                <a:cubicBezTo>
                  <a:pt x="129" y="76"/>
                  <a:pt x="129" y="76"/>
                  <a:pt x="129" y="76"/>
                </a:cubicBezTo>
                <a:cubicBezTo>
                  <a:pt x="141" y="76"/>
                  <a:pt x="150" y="67"/>
                  <a:pt x="152" y="55"/>
                </a:cubicBezTo>
                <a:cubicBezTo>
                  <a:pt x="152" y="43"/>
                  <a:pt x="152" y="43"/>
                  <a:pt x="152" y="43"/>
                </a:cubicBezTo>
                <a:cubicBezTo>
                  <a:pt x="152" y="32"/>
                  <a:pt x="144" y="23"/>
                  <a:pt x="134" y="23"/>
                </a:cubicBezTo>
                <a:cubicBezTo>
                  <a:pt x="126" y="23"/>
                  <a:pt x="126" y="23"/>
                  <a:pt x="126" y="23"/>
                </a:cubicBezTo>
                <a:cubicBezTo>
                  <a:pt x="122" y="23"/>
                  <a:pt x="122" y="23"/>
                  <a:pt x="122" y="23"/>
                </a:cubicBezTo>
                <a:cubicBezTo>
                  <a:pt x="116" y="23"/>
                  <a:pt x="116" y="23"/>
                  <a:pt x="116" y="23"/>
                </a:cubicBezTo>
                <a:cubicBezTo>
                  <a:pt x="109" y="23"/>
                  <a:pt x="109" y="23"/>
                  <a:pt x="109" y="23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94" y="23"/>
                  <a:pt x="94" y="23"/>
                  <a:pt x="94" y="23"/>
                </a:cubicBezTo>
                <a:cubicBezTo>
                  <a:pt x="59" y="23"/>
                  <a:pt x="59" y="23"/>
                  <a:pt x="59" y="23"/>
                </a:cubicBezTo>
                <a:cubicBezTo>
                  <a:pt x="48" y="23"/>
                  <a:pt x="48" y="23"/>
                  <a:pt x="48" y="23"/>
                </a:cubicBezTo>
                <a:cubicBezTo>
                  <a:pt x="36" y="23"/>
                  <a:pt x="36" y="23"/>
                  <a:pt x="36" y="23"/>
                </a:cubicBezTo>
                <a:cubicBezTo>
                  <a:pt x="29" y="23"/>
                  <a:pt x="29" y="23"/>
                  <a:pt x="29" y="23"/>
                </a:cubicBezTo>
                <a:cubicBezTo>
                  <a:pt x="24" y="23"/>
                  <a:pt x="24" y="23"/>
                  <a:pt x="24" y="23"/>
                </a:cubicBezTo>
                <a:cubicBezTo>
                  <a:pt x="18" y="23"/>
                  <a:pt x="18" y="23"/>
                  <a:pt x="18" y="23"/>
                </a:cubicBezTo>
                <a:cubicBezTo>
                  <a:pt x="8" y="23"/>
                  <a:pt x="0" y="32"/>
                  <a:pt x="0" y="43"/>
                </a:cubicBezTo>
                <a:cubicBezTo>
                  <a:pt x="0" y="55"/>
                  <a:pt x="0" y="55"/>
                  <a:pt x="0" y="55"/>
                </a:cubicBezTo>
                <a:cubicBezTo>
                  <a:pt x="2" y="67"/>
                  <a:pt x="12" y="76"/>
                  <a:pt x="23" y="76"/>
                </a:cubicBezTo>
                <a:close/>
                <a:moveTo>
                  <a:pt x="129" y="83"/>
                </a:moveTo>
                <a:cubicBezTo>
                  <a:pt x="91" y="83"/>
                  <a:pt x="91" y="83"/>
                  <a:pt x="91" y="83"/>
                </a:cubicBezTo>
                <a:cubicBezTo>
                  <a:pt x="91" y="88"/>
                  <a:pt x="91" y="88"/>
                  <a:pt x="91" y="88"/>
                </a:cubicBezTo>
                <a:cubicBezTo>
                  <a:pt x="91" y="92"/>
                  <a:pt x="88" y="96"/>
                  <a:pt x="84" y="96"/>
                </a:cubicBezTo>
                <a:cubicBezTo>
                  <a:pt x="69" y="96"/>
                  <a:pt x="69" y="96"/>
                  <a:pt x="69" y="96"/>
                </a:cubicBezTo>
                <a:cubicBezTo>
                  <a:pt x="65" y="96"/>
                  <a:pt x="62" y="92"/>
                  <a:pt x="62" y="88"/>
                </a:cubicBezTo>
                <a:cubicBezTo>
                  <a:pt x="62" y="83"/>
                  <a:pt x="62" y="83"/>
                  <a:pt x="62" y="83"/>
                </a:cubicBezTo>
                <a:cubicBezTo>
                  <a:pt x="23" y="83"/>
                  <a:pt x="23" y="83"/>
                  <a:pt x="23" y="83"/>
                </a:cubicBezTo>
                <a:cubicBezTo>
                  <a:pt x="14" y="83"/>
                  <a:pt x="5" y="77"/>
                  <a:pt x="0" y="69"/>
                </a:cubicBezTo>
                <a:cubicBezTo>
                  <a:pt x="0" y="117"/>
                  <a:pt x="0" y="117"/>
                  <a:pt x="0" y="117"/>
                </a:cubicBezTo>
                <a:cubicBezTo>
                  <a:pt x="0" y="128"/>
                  <a:pt x="8" y="137"/>
                  <a:pt x="18" y="137"/>
                </a:cubicBezTo>
                <a:cubicBezTo>
                  <a:pt x="24" y="137"/>
                  <a:pt x="24" y="137"/>
                  <a:pt x="24" y="137"/>
                </a:cubicBezTo>
                <a:cubicBezTo>
                  <a:pt x="29" y="137"/>
                  <a:pt x="29" y="137"/>
                  <a:pt x="29" y="137"/>
                </a:cubicBezTo>
                <a:cubicBezTo>
                  <a:pt x="36" y="137"/>
                  <a:pt x="36" y="137"/>
                  <a:pt x="36" y="137"/>
                </a:cubicBezTo>
                <a:cubicBezTo>
                  <a:pt x="116" y="137"/>
                  <a:pt x="116" y="137"/>
                  <a:pt x="116" y="137"/>
                </a:cubicBezTo>
                <a:cubicBezTo>
                  <a:pt x="122" y="137"/>
                  <a:pt x="122" y="137"/>
                  <a:pt x="122" y="137"/>
                </a:cubicBezTo>
                <a:cubicBezTo>
                  <a:pt x="126" y="137"/>
                  <a:pt x="126" y="137"/>
                  <a:pt x="126" y="137"/>
                </a:cubicBezTo>
                <a:cubicBezTo>
                  <a:pt x="134" y="137"/>
                  <a:pt x="134" y="137"/>
                  <a:pt x="134" y="137"/>
                </a:cubicBezTo>
                <a:cubicBezTo>
                  <a:pt x="144" y="137"/>
                  <a:pt x="152" y="128"/>
                  <a:pt x="152" y="117"/>
                </a:cubicBezTo>
                <a:cubicBezTo>
                  <a:pt x="152" y="69"/>
                  <a:pt x="152" y="69"/>
                  <a:pt x="152" y="69"/>
                </a:cubicBezTo>
                <a:cubicBezTo>
                  <a:pt x="147" y="77"/>
                  <a:pt x="139" y="83"/>
                  <a:pt x="129" y="83"/>
                </a:cubicBezTo>
                <a:close/>
                <a:moveTo>
                  <a:pt x="83" y="69"/>
                </a:moveTo>
                <a:cubicBezTo>
                  <a:pt x="69" y="69"/>
                  <a:pt x="69" y="69"/>
                  <a:pt x="69" y="69"/>
                </a:cubicBezTo>
                <a:cubicBezTo>
                  <a:pt x="68" y="69"/>
                  <a:pt x="67" y="70"/>
                  <a:pt x="67" y="72"/>
                </a:cubicBezTo>
                <a:cubicBezTo>
                  <a:pt x="67" y="75"/>
                  <a:pt x="67" y="75"/>
                  <a:pt x="67" y="75"/>
                </a:cubicBezTo>
                <a:cubicBezTo>
                  <a:pt x="67" y="77"/>
                  <a:pt x="67" y="77"/>
                  <a:pt x="67" y="77"/>
                </a:cubicBezTo>
                <a:cubicBezTo>
                  <a:pt x="67" y="82"/>
                  <a:pt x="67" y="82"/>
                  <a:pt x="67" y="82"/>
                </a:cubicBezTo>
                <a:cubicBezTo>
                  <a:pt x="67" y="84"/>
                  <a:pt x="67" y="84"/>
                  <a:pt x="67" y="84"/>
                </a:cubicBezTo>
                <a:cubicBezTo>
                  <a:pt x="67" y="88"/>
                  <a:pt x="67" y="88"/>
                  <a:pt x="67" y="88"/>
                </a:cubicBezTo>
                <a:cubicBezTo>
                  <a:pt x="67" y="89"/>
                  <a:pt x="68" y="90"/>
                  <a:pt x="69" y="90"/>
                </a:cubicBezTo>
                <a:cubicBezTo>
                  <a:pt x="83" y="90"/>
                  <a:pt x="83" y="90"/>
                  <a:pt x="83" y="90"/>
                </a:cubicBezTo>
                <a:cubicBezTo>
                  <a:pt x="85" y="90"/>
                  <a:pt x="86" y="89"/>
                  <a:pt x="86" y="88"/>
                </a:cubicBezTo>
                <a:cubicBezTo>
                  <a:pt x="86" y="84"/>
                  <a:pt x="86" y="84"/>
                  <a:pt x="86" y="84"/>
                </a:cubicBezTo>
                <a:cubicBezTo>
                  <a:pt x="86" y="82"/>
                  <a:pt x="86" y="82"/>
                  <a:pt x="86" y="82"/>
                </a:cubicBezTo>
                <a:cubicBezTo>
                  <a:pt x="86" y="77"/>
                  <a:pt x="86" y="77"/>
                  <a:pt x="86" y="77"/>
                </a:cubicBezTo>
                <a:cubicBezTo>
                  <a:pt x="86" y="75"/>
                  <a:pt x="86" y="75"/>
                  <a:pt x="86" y="75"/>
                </a:cubicBezTo>
                <a:cubicBezTo>
                  <a:pt x="86" y="72"/>
                  <a:pt x="86" y="72"/>
                  <a:pt x="86" y="72"/>
                </a:cubicBezTo>
                <a:cubicBezTo>
                  <a:pt x="86" y="70"/>
                  <a:pt x="85" y="69"/>
                  <a:pt x="83" y="6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Text 1">
            <a:extLst>
              <a:ext uri="{FF2B5EF4-FFF2-40B4-BE49-F238E27FC236}">
                <a16:creationId xmlns:a16="http://schemas.microsoft.com/office/drawing/2014/main" id="{6A81492E-A9EF-6175-1427-9F161ED76ECB}"/>
              </a:ext>
            </a:extLst>
          </p:cNvPr>
          <p:cNvSpPr/>
          <p:nvPr/>
        </p:nvSpPr>
        <p:spPr>
          <a:xfrm>
            <a:off x="3256465" y="1720368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  <a:cs typeface="Comfortaa Bold" pitchFamily="34" charset="-120"/>
              </a:rPr>
              <a:t>Objetivo</a:t>
            </a:r>
            <a:endParaRPr lang="en-US" sz="2489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  <p:sp>
        <p:nvSpPr>
          <p:cNvPr id="32" name="Text 2">
            <a:extLst>
              <a:ext uri="{FF2B5EF4-FFF2-40B4-BE49-F238E27FC236}">
                <a16:creationId xmlns:a16="http://schemas.microsoft.com/office/drawing/2014/main" id="{47C85F5B-C5A8-7BE8-55D2-B1490F6866E9}"/>
              </a:ext>
            </a:extLst>
          </p:cNvPr>
          <p:cNvSpPr/>
          <p:nvPr/>
        </p:nvSpPr>
        <p:spPr>
          <a:xfrm>
            <a:off x="3256464" y="2119620"/>
            <a:ext cx="6233083" cy="997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4000"/>
              </a:lnSpc>
            </a:pPr>
            <a:r>
              <a:rPr lang="pt-BR" sz="2000">
                <a:latin typeface="+mj-lt"/>
                <a:ea typeface="Comfortaa Light" pitchFamily="34" charset="-122"/>
                <a:cs typeface="Comfortaa Light" pitchFamily="34" charset="-120"/>
              </a:rPr>
              <a:t>Garantir que todos os colaboradores tenham o apoio necessário para utilizar IA Generativa de maneira efetiva.</a:t>
            </a:r>
          </a:p>
        </p:txBody>
      </p:sp>
      <p:sp>
        <p:nvSpPr>
          <p:cNvPr id="33" name="Text 3">
            <a:extLst>
              <a:ext uri="{FF2B5EF4-FFF2-40B4-BE49-F238E27FC236}">
                <a16:creationId xmlns:a16="http://schemas.microsoft.com/office/drawing/2014/main" id="{11CB6019-8938-2E6F-618F-647F47B0243C}"/>
              </a:ext>
            </a:extLst>
          </p:cNvPr>
          <p:cNvSpPr/>
          <p:nvPr/>
        </p:nvSpPr>
        <p:spPr>
          <a:xfrm>
            <a:off x="3268315" y="3335683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Iniciativas</a:t>
            </a:r>
            <a:r>
              <a:rPr lang="en-US" sz="2489" b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 de </a:t>
            </a: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suporte</a:t>
            </a:r>
            <a:endParaRPr lang="en-US" sz="2489" b="1">
              <a:solidFill>
                <a:schemeClr val="bg2">
                  <a:lumMod val="25000"/>
                </a:schemeClr>
              </a:solidFill>
              <a:latin typeface="+mj-lt"/>
              <a:ea typeface="Comfortaa Bold" pitchFamily="34" charset="-122"/>
            </a:endParaRPr>
          </a:p>
        </p:txBody>
      </p:sp>
      <p:sp>
        <p:nvSpPr>
          <p:cNvPr id="34" name="Text 4">
            <a:extLst>
              <a:ext uri="{FF2B5EF4-FFF2-40B4-BE49-F238E27FC236}">
                <a16:creationId xmlns:a16="http://schemas.microsoft.com/office/drawing/2014/main" id="{4258FB17-88F4-6EA2-948C-CF02BB41E727}"/>
              </a:ext>
            </a:extLst>
          </p:cNvPr>
          <p:cNvSpPr/>
          <p:nvPr/>
        </p:nvSpPr>
        <p:spPr>
          <a:xfrm>
            <a:off x="3268314" y="3734936"/>
            <a:ext cx="5281131" cy="249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Canal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atendimento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esclarecimento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dúvidas</a:t>
            </a:r>
            <a:endParaRPr lang="en-US" sz="2000">
              <a:latin typeface="+mj-lt"/>
              <a:ea typeface="Comfortaa Light" pitchFamily="34" charset="-122"/>
              <a:cs typeface="Comfortaa Light" pitchFamily="34" charset="-120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Sessões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mentoria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em</a:t>
            </a:r>
            <a:r>
              <a:rPr lang="en-US" sz="2000">
                <a:latin typeface="+mj-lt"/>
                <a:ea typeface="Comfortaa Light" pitchFamily="34" charset="-122"/>
              </a:rPr>
              <a:t> conjunto </a:t>
            </a:r>
            <a:r>
              <a:rPr lang="en-US" sz="2000" err="1">
                <a:latin typeface="+mj-lt"/>
                <a:ea typeface="Comfortaa Light" pitchFamily="34" charset="-122"/>
              </a:rPr>
              <a:t>ou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individuais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Treinamento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líderes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como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multiplicadores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Promptathon</a:t>
            </a:r>
            <a:r>
              <a:rPr lang="en-US" sz="2000">
                <a:latin typeface="+mj-lt"/>
                <a:ea typeface="Comfortaa Light" pitchFamily="34" charset="-122"/>
              </a:rPr>
              <a:t> – </a:t>
            </a:r>
            <a:r>
              <a:rPr lang="en-US" sz="2000" err="1">
                <a:latin typeface="+mj-lt"/>
                <a:ea typeface="Comfortaa Light" pitchFamily="34" charset="-122"/>
              </a:rPr>
              <a:t>Laboratório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prático</a:t>
            </a:r>
            <a:r>
              <a:rPr lang="en-US" sz="2000">
                <a:latin typeface="+mj-lt"/>
                <a:ea typeface="Comfortaa Light" pitchFamily="34" charset="-122"/>
              </a:rPr>
              <a:t> para </a:t>
            </a:r>
            <a:r>
              <a:rPr lang="en-US" sz="2000" err="1">
                <a:latin typeface="+mj-lt"/>
                <a:ea typeface="Comfortaa Light" pitchFamily="34" charset="-122"/>
              </a:rPr>
              <a:t>criação</a:t>
            </a:r>
            <a:r>
              <a:rPr lang="en-US" sz="2000">
                <a:latin typeface="+mj-lt"/>
                <a:ea typeface="Comfortaa Light" pitchFamily="34" charset="-122"/>
              </a:rPr>
              <a:t> de prompts</a:t>
            </a: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</a:rPr>
              <a:t>Adoção vertical de IA </a:t>
            </a:r>
            <a:r>
              <a:rPr lang="en-US" sz="2000" err="1">
                <a:latin typeface="+mj-lt"/>
                <a:ea typeface="Comfortaa Light" pitchFamily="34" charset="-122"/>
              </a:rPr>
              <a:t>generativa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por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área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negócio</a:t>
            </a:r>
            <a:endParaRPr lang="en-US" sz="2000">
              <a:latin typeface="+mj-lt"/>
            </a:endParaRPr>
          </a:p>
        </p:txBody>
      </p: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A08E5ECD-75A6-AD7B-A92F-A884F0F82DC0}"/>
              </a:ext>
            </a:extLst>
          </p:cNvPr>
          <p:cNvGrpSpPr/>
          <p:nvPr/>
        </p:nvGrpSpPr>
        <p:grpSpPr>
          <a:xfrm>
            <a:off x="583600" y="1548380"/>
            <a:ext cx="10812093" cy="5614986"/>
            <a:chOff x="582881" y="1548134"/>
            <a:chExt cx="10813501" cy="5615717"/>
          </a:xfrm>
        </p:grpSpPr>
        <p:sp>
          <p:nvSpPr>
            <p:cNvPr id="66" name="Retângulo: Cantos Diagonais Arredondados 65">
              <a:extLst>
                <a:ext uri="{FF2B5EF4-FFF2-40B4-BE49-F238E27FC236}">
                  <a16:creationId xmlns:a16="http://schemas.microsoft.com/office/drawing/2014/main" id="{0202AED8-D0AF-1CDA-A53C-9FCEEFD7E697}"/>
                </a:ext>
              </a:extLst>
            </p:cNvPr>
            <p:cNvSpPr/>
            <p:nvPr/>
          </p:nvSpPr>
          <p:spPr>
            <a:xfrm>
              <a:off x="582881" y="1548134"/>
              <a:ext cx="10813501" cy="5615717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7" name="Text 0">
              <a:extLst>
                <a:ext uri="{FF2B5EF4-FFF2-40B4-BE49-F238E27FC236}">
                  <a16:creationId xmlns:a16="http://schemas.microsoft.com/office/drawing/2014/main" id="{ADFBAA18-D60A-8004-F7C1-3154E9B6F75C}"/>
                </a:ext>
              </a:extLst>
            </p:cNvPr>
            <p:cNvSpPr/>
            <p:nvPr/>
          </p:nvSpPr>
          <p:spPr>
            <a:xfrm>
              <a:off x="1274272" y="1634750"/>
              <a:ext cx="8208110" cy="60295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4625"/>
                </a:lnSpc>
              </a:pP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Promptathon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–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Laboratório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Prático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de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Criação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de Prompts</a:t>
              </a:r>
            </a:p>
          </p:txBody>
        </p:sp>
        <p:pic>
          <p:nvPicPr>
            <p:cNvPr id="68" name="Imagem 67">
              <a:extLst>
                <a:ext uri="{FF2B5EF4-FFF2-40B4-BE49-F238E27FC236}">
                  <a16:creationId xmlns:a16="http://schemas.microsoft.com/office/drawing/2014/main" id="{5F91062B-DBA5-F6FD-7087-4D318E0662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71607" y="1765993"/>
              <a:ext cx="417231" cy="417231"/>
            </a:xfrm>
            <a:prstGeom prst="rect">
              <a:avLst/>
            </a:prstGeom>
          </p:spPr>
        </p:pic>
        <p:sp>
          <p:nvSpPr>
            <p:cNvPr id="69" name="CaixaDeTexto 68">
              <a:extLst>
                <a:ext uri="{FF2B5EF4-FFF2-40B4-BE49-F238E27FC236}">
                  <a16:creationId xmlns:a16="http://schemas.microsoft.com/office/drawing/2014/main" id="{8C05BDF8-B15C-A93B-CCDF-619F422886F6}"/>
                </a:ext>
              </a:extLst>
            </p:cNvPr>
            <p:cNvSpPr txBox="1"/>
            <p:nvPr/>
          </p:nvSpPr>
          <p:spPr>
            <a:xfrm>
              <a:off x="744200" y="2382835"/>
              <a:ext cx="3655389" cy="123463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Uma </a:t>
              </a:r>
              <a:r>
                <a:rPr lang="pt-BR" sz="1400" b="1">
                  <a:solidFill>
                    <a:schemeClr val="bg2">
                      <a:lumMod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maratona corporativa competitiva e criativa ao estilo </a:t>
              </a:r>
              <a:r>
                <a:rPr lang="pt-BR" sz="1400" b="1" err="1">
                  <a:solidFill>
                    <a:schemeClr val="bg2">
                      <a:lumMod val="50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hackathon</a:t>
              </a:r>
              <a:r>
                <a: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focada em engenharia de prompt aplicada ao trabalho e direcionada a usuários de negócio. Esse evento estimula os profissionais de negócio a:</a:t>
              </a:r>
            </a:p>
          </p:txBody>
        </p:sp>
        <p:grpSp>
          <p:nvGrpSpPr>
            <p:cNvPr id="70" name="Agrupar 69">
              <a:extLst>
                <a:ext uri="{FF2B5EF4-FFF2-40B4-BE49-F238E27FC236}">
                  <a16:creationId xmlns:a16="http://schemas.microsoft.com/office/drawing/2014/main" id="{0BFBFB0E-8ADB-DC36-07BD-98085718C9A1}"/>
                </a:ext>
              </a:extLst>
            </p:cNvPr>
            <p:cNvGrpSpPr/>
            <p:nvPr/>
          </p:nvGrpSpPr>
          <p:grpSpPr>
            <a:xfrm>
              <a:off x="9668461" y="2512044"/>
              <a:ext cx="1727775" cy="1059073"/>
              <a:chOff x="7733727" y="2677946"/>
              <a:chExt cx="1728000" cy="1059211"/>
            </a:xfrm>
          </p:grpSpPr>
          <p:pic>
            <p:nvPicPr>
              <p:cNvPr id="113" name="Imagem 112">
                <a:extLst>
                  <a:ext uri="{FF2B5EF4-FFF2-40B4-BE49-F238E27FC236}">
                    <a16:creationId xmlns:a16="http://schemas.microsoft.com/office/drawing/2014/main" id="{7FC3087C-B7E6-1A63-4F01-F1EAF93A0F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8389376" y="2677946"/>
                <a:ext cx="432000" cy="432000"/>
              </a:xfrm>
              <a:prstGeom prst="rect">
                <a:avLst/>
              </a:prstGeom>
            </p:spPr>
          </p:pic>
          <p:sp>
            <p:nvSpPr>
              <p:cNvPr id="114" name="CaixaDeTexto 113">
                <a:extLst>
                  <a:ext uri="{FF2B5EF4-FFF2-40B4-BE49-F238E27FC236}">
                    <a16:creationId xmlns:a16="http://schemas.microsoft.com/office/drawing/2014/main" id="{EE5349B5-25C9-F781-09BE-EC887E7ADB11}"/>
                  </a:ext>
                </a:extLst>
              </p:cNvPr>
              <p:cNvSpPr txBox="1"/>
              <p:nvPr/>
            </p:nvSpPr>
            <p:spPr>
              <a:xfrm>
                <a:off x="7733727" y="3090742"/>
                <a:ext cx="1728000" cy="6464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 lvl="0">
                  <a:buClr>
                    <a:srgbClr val="F07F09"/>
                  </a:buClr>
                  <a:buSzPts val="1000"/>
                  <a:tabLst>
                    <a:tab pos="457200" algn="l"/>
                  </a:tabLst>
                  <a:defRPr sz="1600">
                    <a:solidFill>
                      <a:srgbClr val="595959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defRPr>
                </a:lvl1pPr>
              </a:lstStyle>
              <a:p>
                <a:pPr algn="ctr"/>
                <a:r>
                  <a:rPr lang="pt-BR" sz="1200" b="1"/>
                  <a:t>Demonstrar e compartilhar </a:t>
                </a:r>
                <a:br>
                  <a:rPr lang="pt-BR" sz="1200" b="1"/>
                </a:br>
                <a:r>
                  <a:rPr lang="pt-BR" sz="1200" b="1"/>
                  <a:t>resultados</a:t>
                </a:r>
              </a:p>
            </p:txBody>
          </p:sp>
        </p:grpSp>
        <p:grpSp>
          <p:nvGrpSpPr>
            <p:cNvPr id="71" name="Agrupar 70">
              <a:extLst>
                <a:ext uri="{FF2B5EF4-FFF2-40B4-BE49-F238E27FC236}">
                  <a16:creationId xmlns:a16="http://schemas.microsoft.com/office/drawing/2014/main" id="{CAE73B21-27FF-6DDC-551F-EF2409BDA9B8}"/>
                </a:ext>
              </a:extLst>
            </p:cNvPr>
            <p:cNvGrpSpPr/>
            <p:nvPr/>
          </p:nvGrpSpPr>
          <p:grpSpPr>
            <a:xfrm>
              <a:off x="3966195" y="2512044"/>
              <a:ext cx="1727775" cy="1059075"/>
              <a:chOff x="1170253" y="2677944"/>
              <a:chExt cx="1728000" cy="1059213"/>
            </a:xfrm>
          </p:grpSpPr>
          <p:pic>
            <p:nvPicPr>
              <p:cNvPr id="111" name="Imagem 110">
                <a:extLst>
                  <a:ext uri="{FF2B5EF4-FFF2-40B4-BE49-F238E27FC236}">
                    <a16:creationId xmlns:a16="http://schemas.microsoft.com/office/drawing/2014/main" id="{7401EE97-3AF5-E7D4-AD38-DB598FBFAE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1765422" y="2677944"/>
                <a:ext cx="432000" cy="432000"/>
              </a:xfrm>
              <a:prstGeom prst="rect">
                <a:avLst/>
              </a:prstGeom>
            </p:spPr>
          </p:pic>
          <p:sp>
            <p:nvSpPr>
              <p:cNvPr id="112" name="CaixaDeTexto 111">
                <a:extLst>
                  <a:ext uri="{FF2B5EF4-FFF2-40B4-BE49-F238E27FC236}">
                    <a16:creationId xmlns:a16="http://schemas.microsoft.com/office/drawing/2014/main" id="{C7F756CF-5204-7C07-AA97-0501A21692E7}"/>
                  </a:ext>
                </a:extLst>
              </p:cNvPr>
              <p:cNvSpPr txBox="1"/>
              <p:nvPr/>
            </p:nvSpPr>
            <p:spPr>
              <a:xfrm>
                <a:off x="1170253" y="3090742"/>
                <a:ext cx="1728000" cy="6464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2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Refletir e </a:t>
                </a:r>
                <a:br>
                  <a:rPr lang="pt-BR" sz="12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pt-BR" sz="12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identificar </a:t>
                </a:r>
                <a:br>
                  <a:rPr lang="pt-BR" sz="12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pt-BR" sz="12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problemas</a:t>
                </a:r>
              </a:p>
            </p:txBody>
          </p:sp>
        </p:grpSp>
        <p:grpSp>
          <p:nvGrpSpPr>
            <p:cNvPr id="72" name="Agrupar 71">
              <a:extLst>
                <a:ext uri="{FF2B5EF4-FFF2-40B4-BE49-F238E27FC236}">
                  <a16:creationId xmlns:a16="http://schemas.microsoft.com/office/drawing/2014/main" id="{E11C232E-0C4C-F418-46D2-2B21B6722F08}"/>
                </a:ext>
              </a:extLst>
            </p:cNvPr>
            <p:cNvGrpSpPr/>
            <p:nvPr/>
          </p:nvGrpSpPr>
          <p:grpSpPr>
            <a:xfrm>
              <a:off x="5512459" y="2512044"/>
              <a:ext cx="1727775" cy="1059075"/>
              <a:chOff x="2867679" y="2677944"/>
              <a:chExt cx="1728000" cy="1059213"/>
            </a:xfrm>
          </p:grpSpPr>
          <p:pic>
            <p:nvPicPr>
              <p:cNvPr id="109" name="Imagem 108">
                <a:extLst>
                  <a:ext uri="{FF2B5EF4-FFF2-40B4-BE49-F238E27FC236}">
                    <a16:creationId xmlns:a16="http://schemas.microsoft.com/office/drawing/2014/main" id="{A770F1A0-CDF5-594F-F64A-1FFBDD77FE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3491654" y="2677944"/>
                <a:ext cx="432000" cy="432000"/>
              </a:xfrm>
              <a:prstGeom prst="rect">
                <a:avLst/>
              </a:prstGeom>
            </p:spPr>
          </p:pic>
          <p:sp>
            <p:nvSpPr>
              <p:cNvPr id="110" name="CaixaDeTexto 109">
                <a:extLst>
                  <a:ext uri="{FF2B5EF4-FFF2-40B4-BE49-F238E27FC236}">
                    <a16:creationId xmlns:a16="http://schemas.microsoft.com/office/drawing/2014/main" id="{FF623FC0-59F1-87BF-9F94-BBA21DA86473}"/>
                  </a:ext>
                </a:extLst>
              </p:cNvPr>
              <p:cNvSpPr txBox="1"/>
              <p:nvPr/>
            </p:nvSpPr>
            <p:spPr>
              <a:xfrm>
                <a:off x="2867679" y="3090742"/>
                <a:ext cx="1728000" cy="6464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 lvl="0">
                  <a:buClr>
                    <a:srgbClr val="F07F09"/>
                  </a:buClr>
                  <a:buSzPts val="1000"/>
                  <a:tabLst>
                    <a:tab pos="457200" algn="l"/>
                  </a:tabLst>
                  <a:defRPr sz="1600">
                    <a:solidFill>
                      <a:srgbClr val="595959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defRPr>
                </a:lvl1pPr>
              </a:lstStyle>
              <a:p>
                <a:pPr algn="ctr"/>
                <a:r>
                  <a:rPr lang="pt-BR" sz="1200" b="1"/>
                  <a:t>Traduzir o </a:t>
                </a:r>
                <a:br>
                  <a:rPr lang="pt-BR" sz="1200" b="1"/>
                </a:br>
                <a:r>
                  <a:rPr lang="pt-BR" sz="1200" b="1"/>
                  <a:t>problema em </a:t>
                </a:r>
                <a:br>
                  <a:rPr lang="pt-BR" sz="1200" b="1"/>
                </a:br>
                <a:r>
                  <a:rPr lang="pt-BR" sz="1200" b="1"/>
                  <a:t>solução com IA</a:t>
                </a:r>
                <a:endParaRPr lang="pt-BR" sz="1051" i="1">
                  <a:solidFill>
                    <a:schemeClr val="bg1">
                      <a:lumMod val="50000"/>
                    </a:schemeClr>
                  </a:solidFill>
                  <a:ea typeface="+mn-ea"/>
                </a:endParaRPr>
              </a:p>
            </p:txBody>
          </p:sp>
        </p:grpSp>
        <p:grpSp>
          <p:nvGrpSpPr>
            <p:cNvPr id="73" name="Agrupar 72">
              <a:extLst>
                <a:ext uri="{FF2B5EF4-FFF2-40B4-BE49-F238E27FC236}">
                  <a16:creationId xmlns:a16="http://schemas.microsoft.com/office/drawing/2014/main" id="{78B0D5E5-96DA-15D4-24D7-2A69A50C53EC}"/>
                </a:ext>
              </a:extLst>
            </p:cNvPr>
            <p:cNvGrpSpPr/>
            <p:nvPr/>
          </p:nvGrpSpPr>
          <p:grpSpPr>
            <a:xfrm>
              <a:off x="7058723" y="2512044"/>
              <a:ext cx="1727775" cy="1059075"/>
              <a:chOff x="4507540" y="2677944"/>
              <a:chExt cx="1728000" cy="1059213"/>
            </a:xfrm>
          </p:grpSpPr>
          <p:pic>
            <p:nvPicPr>
              <p:cNvPr id="107" name="Imagem 106">
                <a:extLst>
                  <a:ext uri="{FF2B5EF4-FFF2-40B4-BE49-F238E27FC236}">
                    <a16:creationId xmlns:a16="http://schemas.microsoft.com/office/drawing/2014/main" id="{80129B3C-1E66-2D98-FB14-A4506D6FA4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5158661" y="2677944"/>
                <a:ext cx="432000" cy="432000"/>
              </a:xfrm>
              <a:prstGeom prst="rect">
                <a:avLst/>
              </a:prstGeom>
            </p:spPr>
          </p:pic>
          <p:sp>
            <p:nvSpPr>
              <p:cNvPr id="108" name="CaixaDeTexto 107">
                <a:extLst>
                  <a:ext uri="{FF2B5EF4-FFF2-40B4-BE49-F238E27FC236}">
                    <a16:creationId xmlns:a16="http://schemas.microsoft.com/office/drawing/2014/main" id="{AB274059-6C51-1C7F-3C22-2C2BDFD9CF53}"/>
                  </a:ext>
                </a:extLst>
              </p:cNvPr>
              <p:cNvSpPr txBox="1"/>
              <p:nvPr/>
            </p:nvSpPr>
            <p:spPr>
              <a:xfrm>
                <a:off x="4507540" y="3090742"/>
                <a:ext cx="1728000" cy="6464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 lvl="0">
                  <a:buClr>
                    <a:srgbClr val="F07F09"/>
                  </a:buClr>
                  <a:buSzPts val="1000"/>
                  <a:tabLst>
                    <a:tab pos="457200" algn="l"/>
                  </a:tabLst>
                  <a:defRPr sz="1600">
                    <a:solidFill>
                      <a:srgbClr val="595959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defRPr>
                </a:lvl1pPr>
              </a:lstStyle>
              <a:p>
                <a:pPr algn="ctr"/>
                <a:r>
                  <a:rPr lang="pt-BR" sz="1200" b="1"/>
                  <a:t>Construir </a:t>
                </a:r>
                <a:br>
                  <a:rPr lang="pt-BR" sz="1200" b="1"/>
                </a:br>
                <a:r>
                  <a:rPr lang="pt-BR" sz="1200" b="1"/>
                  <a:t>prompts </a:t>
                </a:r>
                <a:br>
                  <a:rPr lang="pt-BR" sz="1200" b="1"/>
                </a:br>
                <a:r>
                  <a:rPr lang="pt-BR" sz="1200" b="1"/>
                  <a:t>avançados</a:t>
                </a:r>
                <a:endParaRPr lang="pt-BR" sz="1051" i="1">
                  <a:solidFill>
                    <a:schemeClr val="bg1">
                      <a:lumMod val="50000"/>
                    </a:schemeClr>
                  </a:solidFill>
                  <a:ea typeface="+mn-ea"/>
                </a:endParaRPr>
              </a:p>
            </p:txBody>
          </p:sp>
        </p:grpSp>
        <p:grpSp>
          <p:nvGrpSpPr>
            <p:cNvPr id="74" name="Agrupar 73">
              <a:extLst>
                <a:ext uri="{FF2B5EF4-FFF2-40B4-BE49-F238E27FC236}">
                  <a16:creationId xmlns:a16="http://schemas.microsoft.com/office/drawing/2014/main" id="{0C120958-66C1-3CF7-160F-6B9B289851F0}"/>
                </a:ext>
              </a:extLst>
            </p:cNvPr>
            <p:cNvGrpSpPr/>
            <p:nvPr/>
          </p:nvGrpSpPr>
          <p:grpSpPr>
            <a:xfrm>
              <a:off x="8604987" y="2512043"/>
              <a:ext cx="1244986" cy="874409"/>
              <a:chOff x="6338983" y="2677944"/>
              <a:chExt cx="1245148" cy="874523"/>
            </a:xfrm>
          </p:grpSpPr>
          <p:pic>
            <p:nvPicPr>
              <p:cNvPr id="105" name="Imagem 104">
                <a:extLst>
                  <a:ext uri="{FF2B5EF4-FFF2-40B4-BE49-F238E27FC236}">
                    <a16:creationId xmlns:a16="http://schemas.microsoft.com/office/drawing/2014/main" id="{08935173-E757-64FA-2E03-BC84E2B283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6737823" y="2677944"/>
                <a:ext cx="432000" cy="432000"/>
              </a:xfrm>
              <a:prstGeom prst="rect">
                <a:avLst/>
              </a:prstGeom>
            </p:spPr>
          </p:pic>
          <p:sp>
            <p:nvSpPr>
              <p:cNvPr id="106" name="CaixaDeTexto 105">
                <a:extLst>
                  <a:ext uri="{FF2B5EF4-FFF2-40B4-BE49-F238E27FC236}">
                    <a16:creationId xmlns:a16="http://schemas.microsoft.com/office/drawing/2014/main" id="{FC156005-2800-F91D-267E-5317913B3728}"/>
                  </a:ext>
                </a:extLst>
              </p:cNvPr>
              <p:cNvSpPr txBox="1"/>
              <p:nvPr/>
            </p:nvSpPr>
            <p:spPr>
              <a:xfrm>
                <a:off x="6338983" y="3090742"/>
                <a:ext cx="1245148" cy="4617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 lvl="0">
                  <a:buClr>
                    <a:srgbClr val="F07F09"/>
                  </a:buClr>
                  <a:buSzPts val="1000"/>
                  <a:tabLst>
                    <a:tab pos="457200" algn="l"/>
                  </a:tabLst>
                  <a:defRPr sz="1600">
                    <a:solidFill>
                      <a:srgbClr val="595959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defRPr>
                </a:lvl1pPr>
              </a:lstStyle>
              <a:p>
                <a:pPr algn="ctr"/>
                <a:r>
                  <a:rPr lang="pt-BR" sz="1200" b="1"/>
                  <a:t>Testar com </a:t>
                </a:r>
                <a:br>
                  <a:rPr lang="pt-BR" sz="1200" b="1"/>
                </a:br>
                <a:r>
                  <a:rPr lang="pt-BR" sz="1200" b="1"/>
                  <a:t>casos reais</a:t>
                </a:r>
                <a:endParaRPr lang="pt-BR" sz="1051" i="1">
                  <a:solidFill>
                    <a:schemeClr val="bg1">
                      <a:lumMod val="50000"/>
                    </a:schemeClr>
                  </a:solidFill>
                  <a:ea typeface="+mn-ea"/>
                </a:endParaRPr>
              </a:p>
            </p:txBody>
          </p:sp>
        </p:grpSp>
        <p:grpSp>
          <p:nvGrpSpPr>
            <p:cNvPr id="75" name="Agrupar 74">
              <a:extLst>
                <a:ext uri="{FF2B5EF4-FFF2-40B4-BE49-F238E27FC236}">
                  <a16:creationId xmlns:a16="http://schemas.microsoft.com/office/drawing/2014/main" id="{2F97CA5C-4BFA-FE60-DA69-511DB7337910}"/>
                </a:ext>
              </a:extLst>
            </p:cNvPr>
            <p:cNvGrpSpPr/>
            <p:nvPr/>
          </p:nvGrpSpPr>
          <p:grpSpPr>
            <a:xfrm>
              <a:off x="736958" y="5376762"/>
              <a:ext cx="10501087" cy="1260093"/>
              <a:chOff x="229672" y="5219392"/>
              <a:chExt cx="10502448" cy="1260256"/>
            </a:xfrm>
          </p:grpSpPr>
          <p:sp>
            <p:nvSpPr>
              <p:cNvPr id="99" name="CaixaDeTexto 98">
                <a:extLst>
                  <a:ext uri="{FF2B5EF4-FFF2-40B4-BE49-F238E27FC236}">
                    <a16:creationId xmlns:a16="http://schemas.microsoft.com/office/drawing/2014/main" id="{4A9D8412-9003-0BA2-292C-90AA09DD65B6}"/>
                  </a:ext>
                </a:extLst>
              </p:cNvPr>
              <p:cNvSpPr txBox="1"/>
              <p:nvPr/>
            </p:nvSpPr>
            <p:spPr>
              <a:xfrm>
                <a:off x="247588" y="5219392"/>
                <a:ext cx="2173878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>
                  <a:defRPr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defRPr>
                </a:lvl1pPr>
              </a:lstStyle>
              <a:p>
                <a:r>
                  <a:rPr lang="pt-BR"/>
                  <a:t>Resultado</a:t>
                </a:r>
              </a:p>
            </p:txBody>
          </p:sp>
          <p:cxnSp>
            <p:nvCxnSpPr>
              <p:cNvPr id="100" name="Conector reto 99">
                <a:extLst>
                  <a:ext uri="{FF2B5EF4-FFF2-40B4-BE49-F238E27FC236}">
                    <a16:creationId xmlns:a16="http://schemas.microsoft.com/office/drawing/2014/main" id="{D9403E5A-2022-6B93-DDF1-ECF4BB56EB0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7673" y="5501261"/>
                <a:ext cx="6696872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1" name="CaixaDeTexto 100">
                <a:extLst>
                  <a:ext uri="{FF2B5EF4-FFF2-40B4-BE49-F238E27FC236}">
                    <a16:creationId xmlns:a16="http://schemas.microsoft.com/office/drawing/2014/main" id="{F702CF92-7535-3D6B-4814-A0BE6F833CF2}"/>
                  </a:ext>
                </a:extLst>
              </p:cNvPr>
              <p:cNvSpPr txBox="1"/>
              <p:nvPr/>
            </p:nvSpPr>
            <p:spPr>
              <a:xfrm>
                <a:off x="229672" y="5529020"/>
                <a:ext cx="2404424" cy="7849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Relatório executivo</a:t>
                </a:r>
                <a:b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</a:br>
                <a:r>
                  <a:rPr lang="pt-BR" sz="11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principais resultados, participação, destaques, aprendizados e recomendações.</a:t>
                </a:r>
              </a:p>
            </p:txBody>
          </p:sp>
          <p:sp>
            <p:nvSpPr>
              <p:cNvPr id="102" name="CaixaDeTexto 101">
                <a:extLst>
                  <a:ext uri="{FF2B5EF4-FFF2-40B4-BE49-F238E27FC236}">
                    <a16:creationId xmlns:a16="http://schemas.microsoft.com/office/drawing/2014/main" id="{D46FD9E4-7B58-2B1D-D9D3-87FF7EA0C424}"/>
                  </a:ext>
                </a:extLst>
              </p:cNvPr>
              <p:cNvSpPr txBox="1"/>
              <p:nvPr/>
            </p:nvSpPr>
            <p:spPr>
              <a:xfrm>
                <a:off x="7998683" y="5525417"/>
                <a:ext cx="2733437" cy="9542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Recomendação de próximos passos </a:t>
                </a:r>
                <a:b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</a:br>
                <a:r>
                  <a:rPr lang="pt-BR" sz="11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sugestões para criar comunidade de prática, rituais de melhoria e governança leve para publicação e manutenção dos prompts.</a:t>
                </a:r>
              </a:p>
            </p:txBody>
          </p:sp>
          <p:sp>
            <p:nvSpPr>
              <p:cNvPr id="103" name="CaixaDeTexto 102">
                <a:extLst>
                  <a:ext uri="{FF2B5EF4-FFF2-40B4-BE49-F238E27FC236}">
                    <a16:creationId xmlns:a16="http://schemas.microsoft.com/office/drawing/2014/main" id="{75FC052D-454C-4168-4C25-A0538BB1C68C}"/>
                  </a:ext>
                </a:extLst>
              </p:cNvPr>
              <p:cNvSpPr txBox="1"/>
              <p:nvPr/>
            </p:nvSpPr>
            <p:spPr>
              <a:xfrm>
                <a:off x="2417686" y="5529020"/>
                <a:ext cx="2807727" cy="7849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Biblioteca de prompts validados</a:t>
                </a:r>
                <a:b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</a:br>
                <a:r>
                  <a:rPr lang="pt-BR" sz="11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prompts finalistas e selecionados, organizados por área e tipo de uso, com instruções, exemplos e limitações.</a:t>
                </a:r>
              </a:p>
            </p:txBody>
          </p:sp>
          <p:sp>
            <p:nvSpPr>
              <p:cNvPr id="104" name="CaixaDeTexto 103">
                <a:extLst>
                  <a:ext uri="{FF2B5EF4-FFF2-40B4-BE49-F238E27FC236}">
                    <a16:creationId xmlns:a16="http://schemas.microsoft.com/office/drawing/2014/main" id="{BC8E1772-BC03-F832-6A16-2B4B3F2F3EBE}"/>
                  </a:ext>
                </a:extLst>
              </p:cNvPr>
              <p:cNvSpPr txBox="1"/>
              <p:nvPr/>
            </p:nvSpPr>
            <p:spPr>
              <a:xfrm>
                <a:off x="5093564" y="5525390"/>
                <a:ext cx="3055837" cy="9542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Backlog de oportunidades</a:t>
                </a:r>
                <a:br>
                  <a:rPr lang="pt-BR" sz="12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</a:br>
                <a:r>
                  <a:rPr lang="pt-BR" sz="11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lista estruturada de problemas levantados com indicação de potencial para padronização, automação, agentes, RPA ou revisão de processo.</a:t>
                </a:r>
              </a:p>
            </p:txBody>
          </p:sp>
        </p:grpSp>
        <p:grpSp>
          <p:nvGrpSpPr>
            <p:cNvPr id="76" name="Agrupar 75">
              <a:extLst>
                <a:ext uri="{FF2B5EF4-FFF2-40B4-BE49-F238E27FC236}">
                  <a16:creationId xmlns:a16="http://schemas.microsoft.com/office/drawing/2014/main" id="{AD6F3861-1BFD-C475-0D1B-9FF8895DC4AF}"/>
                </a:ext>
              </a:extLst>
            </p:cNvPr>
            <p:cNvGrpSpPr/>
            <p:nvPr/>
          </p:nvGrpSpPr>
          <p:grpSpPr>
            <a:xfrm>
              <a:off x="754872" y="3819010"/>
              <a:ext cx="10413420" cy="1463152"/>
              <a:chOff x="237251" y="5338692"/>
              <a:chExt cx="8810350" cy="1192250"/>
            </a:xfrm>
          </p:grpSpPr>
          <p:sp>
            <p:nvSpPr>
              <p:cNvPr id="77" name="CaixaDeTexto 76">
                <a:extLst>
                  <a:ext uri="{FF2B5EF4-FFF2-40B4-BE49-F238E27FC236}">
                    <a16:creationId xmlns:a16="http://schemas.microsoft.com/office/drawing/2014/main" id="{5E98E545-88D9-B9D0-E66F-9DA850FD54DC}"/>
                  </a:ext>
                </a:extLst>
              </p:cNvPr>
              <p:cNvSpPr txBox="1"/>
              <p:nvPr/>
            </p:nvSpPr>
            <p:spPr>
              <a:xfrm>
                <a:off x="237251" y="5338692"/>
                <a:ext cx="2173878" cy="2507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pt-BR"/>
                </a:defPPr>
                <a:lvl1pPr>
                  <a:defRPr sz="1400" b="1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defRPr>
                </a:lvl1pPr>
              </a:lstStyle>
              <a:p>
                <a:r>
                  <a:rPr lang="pt-BR"/>
                  <a:t>Como funciona</a:t>
                </a:r>
              </a:p>
            </p:txBody>
          </p:sp>
          <p:grpSp>
            <p:nvGrpSpPr>
              <p:cNvPr id="78" name="Agrupar 77">
                <a:extLst>
                  <a:ext uri="{FF2B5EF4-FFF2-40B4-BE49-F238E27FC236}">
                    <a16:creationId xmlns:a16="http://schemas.microsoft.com/office/drawing/2014/main" id="{AA84A2BF-4E39-ECB9-0A7D-2EB1C129B507}"/>
                  </a:ext>
                </a:extLst>
              </p:cNvPr>
              <p:cNvGrpSpPr/>
              <p:nvPr/>
            </p:nvGrpSpPr>
            <p:grpSpPr>
              <a:xfrm>
                <a:off x="330421" y="5663077"/>
                <a:ext cx="1344744" cy="144071"/>
                <a:chOff x="1335194" y="4925634"/>
                <a:chExt cx="2311081" cy="243690"/>
              </a:xfrm>
              <a:solidFill>
                <a:schemeClr val="accent1">
                  <a:lumMod val="20000"/>
                  <a:lumOff val="80000"/>
                </a:schemeClr>
              </a:solidFill>
            </p:grpSpPr>
            <p:grpSp>
              <p:nvGrpSpPr>
                <p:cNvPr id="95" name="Agrupar 94">
                  <a:extLst>
                    <a:ext uri="{FF2B5EF4-FFF2-40B4-BE49-F238E27FC236}">
                      <a16:creationId xmlns:a16="http://schemas.microsoft.com/office/drawing/2014/main" id="{BF5245C5-BA5A-210C-E385-0236A33BCBEE}"/>
                    </a:ext>
                  </a:extLst>
                </p:cNvPr>
                <p:cNvGrpSpPr/>
                <p:nvPr/>
              </p:nvGrpSpPr>
              <p:grpSpPr>
                <a:xfrm>
                  <a:off x="1335194" y="4925634"/>
                  <a:ext cx="2106006" cy="243690"/>
                  <a:chOff x="1335194" y="4925634"/>
                  <a:chExt cx="2106006" cy="243690"/>
                </a:xfrm>
                <a:grpFill/>
              </p:grpSpPr>
              <p:sp>
                <p:nvSpPr>
                  <p:cNvPr id="97" name="Retângulo 96">
                    <a:extLst>
                      <a:ext uri="{FF2B5EF4-FFF2-40B4-BE49-F238E27FC236}">
                        <a16:creationId xmlns:a16="http://schemas.microsoft.com/office/drawing/2014/main" id="{F5CEDCA4-9F5F-8F8A-5996-5908CBA5FE81}"/>
                      </a:ext>
                    </a:extLst>
                  </p:cNvPr>
                  <p:cNvSpPr/>
                  <p:nvPr/>
                </p:nvSpPr>
                <p:spPr>
                  <a:xfrm>
                    <a:off x="1461370" y="4925634"/>
                    <a:ext cx="1979830" cy="243563"/>
                  </a:xfrm>
                  <a:prstGeom prst="rect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98" name="Elipse 97">
                    <a:extLst>
                      <a:ext uri="{FF2B5EF4-FFF2-40B4-BE49-F238E27FC236}">
                        <a16:creationId xmlns:a16="http://schemas.microsoft.com/office/drawing/2014/main" id="{BAB03B22-7520-4F38-71B5-7CE7005943BA}"/>
                      </a:ext>
                    </a:extLst>
                  </p:cNvPr>
                  <p:cNvSpPr/>
                  <p:nvPr/>
                </p:nvSpPr>
                <p:spPr>
                  <a:xfrm>
                    <a:off x="1335194" y="4925757"/>
                    <a:ext cx="276659" cy="243567"/>
                  </a:xfrm>
                  <a:prstGeom prst="ellips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  <p:sp>
              <p:nvSpPr>
                <p:cNvPr id="96" name="Triângulo isósceles 95">
                  <a:extLst>
                    <a:ext uri="{FF2B5EF4-FFF2-40B4-BE49-F238E27FC236}">
                      <a16:creationId xmlns:a16="http://schemas.microsoft.com/office/drawing/2014/main" id="{4070B57A-1F23-0645-57F4-CE6D625C1C02}"/>
                    </a:ext>
                  </a:extLst>
                </p:cNvPr>
                <p:cNvSpPr/>
                <p:nvPr/>
              </p:nvSpPr>
              <p:spPr>
                <a:xfrm rot="5400000">
                  <a:off x="3431688" y="4954729"/>
                  <a:ext cx="243566" cy="185609"/>
                </a:xfrm>
                <a:prstGeom prst="triangle">
                  <a:avLst/>
                </a:prstGeom>
                <a:grpFill/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  <p:cxnSp>
            <p:nvCxnSpPr>
              <p:cNvPr id="79" name="Conector reto 78">
                <a:extLst>
                  <a:ext uri="{FF2B5EF4-FFF2-40B4-BE49-F238E27FC236}">
                    <a16:creationId xmlns:a16="http://schemas.microsoft.com/office/drawing/2014/main" id="{A57F468A-F61E-4570-C6FC-C7B59956CA3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30421" y="5544670"/>
                <a:ext cx="684000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0" name="Agrupar 79">
                <a:extLst>
                  <a:ext uri="{FF2B5EF4-FFF2-40B4-BE49-F238E27FC236}">
                    <a16:creationId xmlns:a16="http://schemas.microsoft.com/office/drawing/2014/main" id="{44915914-55DD-9886-958C-B487F106C09A}"/>
                  </a:ext>
                </a:extLst>
              </p:cNvPr>
              <p:cNvGrpSpPr/>
              <p:nvPr/>
            </p:nvGrpSpPr>
            <p:grpSpPr>
              <a:xfrm>
                <a:off x="1728455" y="5663077"/>
                <a:ext cx="5311995" cy="144071"/>
                <a:chOff x="1335194" y="4925634"/>
                <a:chExt cx="9129208" cy="243690"/>
              </a:xfrm>
              <a:solidFill>
                <a:schemeClr val="accent1">
                  <a:lumMod val="20000"/>
                  <a:lumOff val="80000"/>
                </a:schemeClr>
              </a:solidFill>
            </p:grpSpPr>
            <p:grpSp>
              <p:nvGrpSpPr>
                <p:cNvPr id="91" name="Agrupar 90">
                  <a:extLst>
                    <a:ext uri="{FF2B5EF4-FFF2-40B4-BE49-F238E27FC236}">
                      <a16:creationId xmlns:a16="http://schemas.microsoft.com/office/drawing/2014/main" id="{42510F86-BD6A-52EB-EC23-0129274CEFE0}"/>
                    </a:ext>
                  </a:extLst>
                </p:cNvPr>
                <p:cNvGrpSpPr/>
                <p:nvPr/>
              </p:nvGrpSpPr>
              <p:grpSpPr>
                <a:xfrm>
                  <a:off x="1335194" y="4925634"/>
                  <a:ext cx="8935478" cy="243690"/>
                  <a:chOff x="1335194" y="4925634"/>
                  <a:chExt cx="8935478" cy="243690"/>
                </a:xfrm>
                <a:grpFill/>
              </p:grpSpPr>
              <p:sp>
                <p:nvSpPr>
                  <p:cNvPr id="93" name="Retângulo 92">
                    <a:extLst>
                      <a:ext uri="{FF2B5EF4-FFF2-40B4-BE49-F238E27FC236}">
                        <a16:creationId xmlns:a16="http://schemas.microsoft.com/office/drawing/2014/main" id="{0B9A45AA-D599-5933-35A7-CD123A1A9D52}"/>
                      </a:ext>
                    </a:extLst>
                  </p:cNvPr>
                  <p:cNvSpPr/>
                  <p:nvPr/>
                </p:nvSpPr>
                <p:spPr>
                  <a:xfrm>
                    <a:off x="1461327" y="4925634"/>
                    <a:ext cx="8809345" cy="243563"/>
                  </a:xfrm>
                  <a:prstGeom prst="rect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94" name="Elipse 93">
                    <a:extLst>
                      <a:ext uri="{FF2B5EF4-FFF2-40B4-BE49-F238E27FC236}">
                        <a16:creationId xmlns:a16="http://schemas.microsoft.com/office/drawing/2014/main" id="{3117AF5A-FF9C-E47E-22BD-939697C509F2}"/>
                      </a:ext>
                    </a:extLst>
                  </p:cNvPr>
                  <p:cNvSpPr/>
                  <p:nvPr/>
                </p:nvSpPr>
                <p:spPr>
                  <a:xfrm>
                    <a:off x="1335194" y="4925757"/>
                    <a:ext cx="276659" cy="243567"/>
                  </a:xfrm>
                  <a:prstGeom prst="ellips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  <p:sp>
              <p:nvSpPr>
                <p:cNvPr id="92" name="Triângulo isósceles 91">
                  <a:extLst>
                    <a:ext uri="{FF2B5EF4-FFF2-40B4-BE49-F238E27FC236}">
                      <a16:creationId xmlns:a16="http://schemas.microsoft.com/office/drawing/2014/main" id="{F77DB10A-92CF-A9A7-0D42-FFCF1AA7BDE8}"/>
                    </a:ext>
                  </a:extLst>
                </p:cNvPr>
                <p:cNvSpPr/>
                <p:nvPr/>
              </p:nvSpPr>
              <p:spPr>
                <a:xfrm rot="5400000">
                  <a:off x="10249815" y="4954729"/>
                  <a:ext cx="243566" cy="185609"/>
                </a:xfrm>
                <a:prstGeom prst="triangle">
                  <a:avLst/>
                </a:prstGeom>
                <a:grpFill/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  <p:grpSp>
            <p:nvGrpSpPr>
              <p:cNvPr id="81" name="Agrupar 80">
                <a:extLst>
                  <a:ext uri="{FF2B5EF4-FFF2-40B4-BE49-F238E27FC236}">
                    <a16:creationId xmlns:a16="http://schemas.microsoft.com/office/drawing/2014/main" id="{CB8E7ED2-CF92-222F-C7EE-526FE726985C}"/>
                  </a:ext>
                </a:extLst>
              </p:cNvPr>
              <p:cNvGrpSpPr/>
              <p:nvPr/>
            </p:nvGrpSpPr>
            <p:grpSpPr>
              <a:xfrm>
                <a:off x="7142914" y="5663118"/>
                <a:ext cx="1904687" cy="144027"/>
                <a:chOff x="1335194" y="4925603"/>
                <a:chExt cx="3273395" cy="243611"/>
              </a:xfrm>
              <a:solidFill>
                <a:schemeClr val="accent1">
                  <a:lumMod val="20000"/>
                  <a:lumOff val="80000"/>
                </a:schemeClr>
              </a:solidFill>
            </p:grpSpPr>
            <p:grpSp>
              <p:nvGrpSpPr>
                <p:cNvPr id="87" name="Agrupar 86">
                  <a:extLst>
                    <a:ext uri="{FF2B5EF4-FFF2-40B4-BE49-F238E27FC236}">
                      <a16:creationId xmlns:a16="http://schemas.microsoft.com/office/drawing/2014/main" id="{EFF63621-80DC-87E7-8B5B-DFFC0ED64960}"/>
                    </a:ext>
                  </a:extLst>
                </p:cNvPr>
                <p:cNvGrpSpPr/>
                <p:nvPr/>
              </p:nvGrpSpPr>
              <p:grpSpPr>
                <a:xfrm>
                  <a:off x="1335194" y="4925635"/>
                  <a:ext cx="3095906" cy="243579"/>
                  <a:chOff x="1335194" y="4925635"/>
                  <a:chExt cx="3095906" cy="243579"/>
                </a:xfrm>
                <a:grpFill/>
              </p:grpSpPr>
              <p:sp>
                <p:nvSpPr>
                  <p:cNvPr id="89" name="Retângulo 88">
                    <a:extLst>
                      <a:ext uri="{FF2B5EF4-FFF2-40B4-BE49-F238E27FC236}">
                        <a16:creationId xmlns:a16="http://schemas.microsoft.com/office/drawing/2014/main" id="{E32D12FF-264D-E48E-0E09-32E95ABF1901}"/>
                      </a:ext>
                    </a:extLst>
                  </p:cNvPr>
                  <p:cNvSpPr/>
                  <p:nvPr/>
                </p:nvSpPr>
                <p:spPr>
                  <a:xfrm>
                    <a:off x="1461357" y="4925635"/>
                    <a:ext cx="2969743" cy="243561"/>
                  </a:xfrm>
                  <a:prstGeom prst="rect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  <p:sp>
                <p:nvSpPr>
                  <p:cNvPr id="90" name="Elipse 89">
                    <a:extLst>
                      <a:ext uri="{FF2B5EF4-FFF2-40B4-BE49-F238E27FC236}">
                        <a16:creationId xmlns:a16="http://schemas.microsoft.com/office/drawing/2014/main" id="{3C184C59-BCD6-7870-5779-A5E656303AE5}"/>
                      </a:ext>
                    </a:extLst>
                  </p:cNvPr>
                  <p:cNvSpPr/>
                  <p:nvPr/>
                </p:nvSpPr>
                <p:spPr>
                  <a:xfrm>
                    <a:off x="1335194" y="4925649"/>
                    <a:ext cx="276658" cy="243565"/>
                  </a:xfrm>
                  <a:prstGeom prst="ellips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/>
                  </a:p>
                </p:txBody>
              </p:sp>
            </p:grpSp>
            <p:sp>
              <p:nvSpPr>
                <p:cNvPr id="88" name="Triângulo isósceles 87">
                  <a:extLst>
                    <a:ext uri="{FF2B5EF4-FFF2-40B4-BE49-F238E27FC236}">
                      <a16:creationId xmlns:a16="http://schemas.microsoft.com/office/drawing/2014/main" id="{2CDF5632-8434-C411-11C9-636735092551}"/>
                    </a:ext>
                  </a:extLst>
                </p:cNvPr>
                <p:cNvSpPr/>
                <p:nvPr/>
              </p:nvSpPr>
              <p:spPr>
                <a:xfrm rot="5400000">
                  <a:off x="4394001" y="4954582"/>
                  <a:ext cx="243568" cy="185609"/>
                </a:xfrm>
                <a:prstGeom prst="triangle">
                  <a:avLst/>
                </a:prstGeom>
                <a:grpFill/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  <p:sp>
            <p:nvSpPr>
              <p:cNvPr id="82" name="CaixaDeTexto 81">
                <a:extLst>
                  <a:ext uri="{FF2B5EF4-FFF2-40B4-BE49-F238E27FC236}">
                    <a16:creationId xmlns:a16="http://schemas.microsoft.com/office/drawing/2014/main" id="{4B2A0343-565C-AAC6-7B54-10E8AD4668B0}"/>
                  </a:ext>
                </a:extLst>
              </p:cNvPr>
              <p:cNvSpPr txBox="1"/>
              <p:nvPr/>
            </p:nvSpPr>
            <p:spPr>
              <a:xfrm>
                <a:off x="321384" y="5623208"/>
                <a:ext cx="1317997" cy="7653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300" b="1">
                    <a:solidFill>
                      <a:srgbClr val="595959"/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Planejamento</a:t>
                </a:r>
              </a:p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051" i="1">
                    <a:solidFill>
                      <a:schemeClr val="bg1">
                        <a:lumMod val="50000"/>
                      </a:scheme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definição de foco, definição de times e validadores, seleção de ideias e desafios.</a:t>
                </a:r>
              </a:p>
            </p:txBody>
          </p:sp>
          <p:sp>
            <p:nvSpPr>
              <p:cNvPr id="83" name="CaixaDeTexto 82">
                <a:extLst>
                  <a:ext uri="{FF2B5EF4-FFF2-40B4-BE49-F238E27FC236}">
                    <a16:creationId xmlns:a16="http://schemas.microsoft.com/office/drawing/2014/main" id="{D39F3F7A-EB7D-D0CD-4331-0A28BD7A730F}"/>
                  </a:ext>
                </a:extLst>
              </p:cNvPr>
              <p:cNvSpPr txBox="1"/>
              <p:nvPr/>
            </p:nvSpPr>
            <p:spPr>
              <a:xfrm>
                <a:off x="1723691" y="5612932"/>
                <a:ext cx="2121796" cy="2382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300" b="1">
                    <a:solidFill>
                      <a:srgbClr val="595959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Execução</a:t>
                </a:r>
                <a:endParaRPr lang="pt-BR" sz="1051" i="1">
                  <a:solidFill>
                    <a:schemeClr val="bg1">
                      <a:lumMod val="50000"/>
                    </a:schemeClr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4" name="CaixaDeTexto 83">
                <a:extLst>
                  <a:ext uri="{FF2B5EF4-FFF2-40B4-BE49-F238E27FC236}">
                    <a16:creationId xmlns:a16="http://schemas.microsoft.com/office/drawing/2014/main" id="{496DDA27-15E9-8B15-90F9-6CC7B3D10248}"/>
                  </a:ext>
                </a:extLst>
              </p:cNvPr>
              <p:cNvSpPr txBox="1"/>
              <p:nvPr/>
            </p:nvSpPr>
            <p:spPr>
              <a:xfrm>
                <a:off x="7123946" y="5618069"/>
                <a:ext cx="1815651" cy="7653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300" b="1">
                    <a:solidFill>
                      <a:srgbClr val="595959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Entrega Final</a:t>
                </a:r>
              </a:p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051" i="1">
                    <a:solidFill>
                      <a:schemeClr val="bg1">
                        <a:lumMod val="50000"/>
                      </a:scheme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Apresentação e entrega de relatório, biblioteca estruturada, backlog de oportunidades e recomendações.</a:t>
                </a:r>
              </a:p>
            </p:txBody>
          </p:sp>
          <p:sp>
            <p:nvSpPr>
              <p:cNvPr id="85" name="CaixaDeTexto 84">
                <a:extLst>
                  <a:ext uri="{FF2B5EF4-FFF2-40B4-BE49-F238E27FC236}">
                    <a16:creationId xmlns:a16="http://schemas.microsoft.com/office/drawing/2014/main" id="{B878C3B9-7A08-1A7C-B2EF-03B211B8AD68}"/>
                  </a:ext>
                </a:extLst>
              </p:cNvPr>
              <p:cNvSpPr txBox="1"/>
              <p:nvPr/>
            </p:nvSpPr>
            <p:spPr>
              <a:xfrm>
                <a:off x="1723690" y="5796853"/>
                <a:ext cx="2431307" cy="734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  <a:defRPr/>
                </a:pPr>
                <a:r>
                  <a:rPr lang="pt-BR" sz="1051" b="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Manhã: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Abertura 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Master </a:t>
                </a:r>
                <a:r>
                  <a:rPr lang="pt-BR" sz="1051" i="1" err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Class</a:t>
                </a: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Engenharia de Prompt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Formação de times e briefing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Ideação guiada</a:t>
                </a:r>
              </a:p>
            </p:txBody>
          </p:sp>
          <p:sp>
            <p:nvSpPr>
              <p:cNvPr id="86" name="CaixaDeTexto 85">
                <a:extLst>
                  <a:ext uri="{FF2B5EF4-FFF2-40B4-BE49-F238E27FC236}">
                    <a16:creationId xmlns:a16="http://schemas.microsoft.com/office/drawing/2014/main" id="{D2CF702F-45F2-DE8D-1D10-683F1AF9B8D3}"/>
                  </a:ext>
                </a:extLst>
              </p:cNvPr>
              <p:cNvSpPr txBox="1"/>
              <p:nvPr/>
            </p:nvSpPr>
            <p:spPr>
              <a:xfrm>
                <a:off x="3967836" y="5796865"/>
                <a:ext cx="3071803" cy="6023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  <a:defRPr/>
                </a:pPr>
                <a:r>
                  <a:rPr lang="pt-BR" sz="1051" b="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Tarde: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Sprint, construção do prompt inicial e refinamento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Apresentações e banca</a:t>
                </a:r>
              </a:p>
              <a:p>
                <a:pPr marL="171412" indent="-171412">
                  <a:buClr>
                    <a:schemeClr val="tx1">
                      <a:lumMod val="50000"/>
                      <a:lumOff val="50000"/>
                    </a:schemeClr>
                  </a:buClr>
                  <a:buSzPts val="1000"/>
                  <a:buFont typeface="Wingdings 3" panose="05040102010807070707" pitchFamily="18" charset="2"/>
                  <a:buChar char="w"/>
                  <a:tabLst>
                    <a:tab pos="457097" algn="l"/>
                  </a:tabLst>
                  <a:defRPr/>
                </a:pPr>
                <a:r>
                  <a:rPr lang="pt-BR" sz="1051" i="1">
                    <a:solidFill>
                      <a:srgbClr val="FFFFFF">
                        <a:lumMod val="50000"/>
                      </a:srgbClr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Premiação, destaques e fechamento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6943811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9D7127-D175-9750-65E5-28C837208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ítulo 11">
            <a:extLst>
              <a:ext uri="{FF2B5EF4-FFF2-40B4-BE49-F238E27FC236}">
                <a16:creationId xmlns:a16="http://schemas.microsoft.com/office/drawing/2014/main" id="{FD4D4FF6-F34C-34E4-35E1-80CDD7B0B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Implantação Corporativa de IA Generativa</a:t>
            </a:r>
          </a:p>
        </p:txBody>
      </p:sp>
      <p:sp>
        <p:nvSpPr>
          <p:cNvPr id="22" name="Google Shape;2098;p70">
            <a:extLst>
              <a:ext uri="{FF2B5EF4-FFF2-40B4-BE49-F238E27FC236}">
                <a16:creationId xmlns:a16="http://schemas.microsoft.com/office/drawing/2014/main" id="{731F6562-31F7-2295-B17C-BBB01377E537}"/>
              </a:ext>
            </a:extLst>
          </p:cNvPr>
          <p:cNvSpPr txBox="1"/>
          <p:nvPr/>
        </p:nvSpPr>
        <p:spPr>
          <a:xfrm>
            <a:off x="282703" y="2978596"/>
            <a:ext cx="2238911" cy="953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pPr>
              <a:buClr>
                <a:schemeClr val="dk1"/>
              </a:buClr>
              <a:buSzPts val="1400"/>
            </a:pPr>
            <a:r>
              <a:rPr lang="pt-BR" sz="1600">
                <a:solidFill>
                  <a:schemeClr val="dk1"/>
                </a:solidFill>
                <a:ea typeface="Open Sans"/>
                <a:cs typeface="Open Sans"/>
                <a:sym typeface="Open Sans"/>
              </a:rPr>
              <a:t>canais de apoio e iniciativas verticais</a:t>
            </a:r>
          </a:p>
        </p:txBody>
      </p:sp>
      <p:sp>
        <p:nvSpPr>
          <p:cNvPr id="23" name="Google Shape;2101;p70">
            <a:extLst>
              <a:ext uri="{FF2B5EF4-FFF2-40B4-BE49-F238E27FC236}">
                <a16:creationId xmlns:a16="http://schemas.microsoft.com/office/drawing/2014/main" id="{FA927CD7-A176-6746-D5E6-03E69F96AC17}"/>
              </a:ext>
            </a:extLst>
          </p:cNvPr>
          <p:cNvSpPr txBox="1"/>
          <p:nvPr/>
        </p:nvSpPr>
        <p:spPr>
          <a:xfrm>
            <a:off x="388928" y="2455461"/>
            <a:ext cx="2090357" cy="506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AB320"/>
              </a:buClr>
              <a:buSzPts val="2400"/>
            </a:pPr>
            <a:r>
              <a:rPr lang="en-US" sz="2000" b="1">
                <a:solidFill>
                  <a:schemeClr val="accent5">
                    <a:lumMod val="75000"/>
                  </a:schemeClr>
                </a:solidFill>
                <a:ea typeface="Open Sans SemiBold"/>
                <a:cs typeface="Open Sans SemiBold"/>
                <a:sym typeface="Open Sans SemiBold"/>
              </a:rPr>
              <a:t>SUPORTE À UTILIZAÇÃO</a:t>
            </a:r>
            <a:endParaRPr sz="200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Google Shape;2105;p70">
            <a:extLst>
              <a:ext uri="{FF2B5EF4-FFF2-40B4-BE49-F238E27FC236}">
                <a16:creationId xmlns:a16="http://schemas.microsoft.com/office/drawing/2014/main" id="{37796944-71D2-F26C-A638-02275F012E38}"/>
              </a:ext>
            </a:extLst>
          </p:cNvPr>
          <p:cNvSpPr txBox="1"/>
          <p:nvPr/>
        </p:nvSpPr>
        <p:spPr>
          <a:xfrm>
            <a:off x="313570" y="858955"/>
            <a:ext cx="1671419" cy="15312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FFCA59"/>
              </a:buClr>
              <a:buSzPts val="13200"/>
            </a:pPr>
            <a:r>
              <a:rPr lang="en-US" sz="11999" b="1">
                <a:solidFill>
                  <a:schemeClr val="accent5">
                    <a:lumMod val="75000"/>
                  </a:schemeClr>
                </a:solidFill>
                <a:sym typeface="Montserrat"/>
              </a:rPr>
              <a:t>3</a:t>
            </a:r>
            <a:endParaRPr sz="11999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Google Shape;2116;p70">
            <a:extLst>
              <a:ext uri="{FF2B5EF4-FFF2-40B4-BE49-F238E27FC236}">
                <a16:creationId xmlns:a16="http://schemas.microsoft.com/office/drawing/2014/main" id="{43C08DD1-8A20-EFC3-CB7A-89F9784C89AD}"/>
              </a:ext>
            </a:extLst>
          </p:cNvPr>
          <p:cNvSpPr/>
          <p:nvPr/>
        </p:nvSpPr>
        <p:spPr>
          <a:xfrm>
            <a:off x="1313564" y="4794458"/>
            <a:ext cx="1404754" cy="1111106"/>
          </a:xfrm>
          <a:custGeom>
            <a:avLst/>
            <a:gdLst/>
            <a:ahLst/>
            <a:cxnLst/>
            <a:rect l="l" t="t" r="r" b="b"/>
            <a:pathLst>
              <a:path w="316" h="250" extrusionOk="0">
                <a:moveTo>
                  <a:pt x="316" y="227"/>
                </a:moveTo>
                <a:cubicBezTo>
                  <a:pt x="310" y="146"/>
                  <a:pt x="287" y="69"/>
                  <a:pt x="250" y="0"/>
                </a:cubicBezTo>
                <a:cubicBezTo>
                  <a:pt x="0" y="250"/>
                  <a:pt x="0" y="250"/>
                  <a:pt x="0" y="250"/>
                </a:cubicBezTo>
                <a:cubicBezTo>
                  <a:pt x="294" y="250"/>
                  <a:pt x="294" y="250"/>
                  <a:pt x="294" y="250"/>
                </a:cubicBezTo>
                <a:cubicBezTo>
                  <a:pt x="307" y="250"/>
                  <a:pt x="316" y="240"/>
                  <a:pt x="316" y="227"/>
                </a:cubicBezTo>
                <a:close/>
              </a:path>
            </a:pathLst>
          </a:custGeom>
          <a:solidFill>
            <a:srgbClr val="2071BB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117;p70">
            <a:extLst>
              <a:ext uri="{FF2B5EF4-FFF2-40B4-BE49-F238E27FC236}">
                <a16:creationId xmlns:a16="http://schemas.microsoft.com/office/drawing/2014/main" id="{BF4103BC-8219-838A-2C29-15823CD1D386}"/>
              </a:ext>
            </a:extLst>
          </p:cNvPr>
          <p:cNvSpPr/>
          <p:nvPr/>
        </p:nvSpPr>
        <p:spPr>
          <a:xfrm>
            <a:off x="313570" y="3797637"/>
            <a:ext cx="2111100" cy="2107926"/>
          </a:xfrm>
          <a:custGeom>
            <a:avLst/>
            <a:gdLst/>
            <a:ahLst/>
            <a:cxnLst/>
            <a:rect l="l" t="t" r="r" b="b"/>
            <a:pathLst>
              <a:path w="475" h="474" extrusionOk="0">
                <a:moveTo>
                  <a:pt x="22" y="474"/>
                </a:moveTo>
                <a:cubicBezTo>
                  <a:pt x="225" y="474"/>
                  <a:pt x="225" y="474"/>
                  <a:pt x="225" y="474"/>
                </a:cubicBezTo>
                <a:cubicBezTo>
                  <a:pt x="475" y="224"/>
                  <a:pt x="475" y="224"/>
                  <a:pt x="475" y="224"/>
                </a:cubicBezTo>
                <a:cubicBezTo>
                  <a:pt x="424" y="130"/>
                  <a:pt x="346" y="52"/>
                  <a:pt x="252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0" y="453"/>
                  <a:pt x="0" y="453"/>
                  <a:pt x="0" y="453"/>
                </a:cubicBezTo>
                <a:cubicBezTo>
                  <a:pt x="0" y="465"/>
                  <a:pt x="10" y="474"/>
                  <a:pt x="22" y="474"/>
                </a:cubicBezTo>
                <a:close/>
              </a:path>
            </a:pathLst>
          </a:custGeom>
          <a:solidFill>
            <a:srgbClr val="629BC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2118;p70">
            <a:extLst>
              <a:ext uri="{FF2B5EF4-FFF2-40B4-BE49-F238E27FC236}">
                <a16:creationId xmlns:a16="http://schemas.microsoft.com/office/drawing/2014/main" id="{89EE2EEA-516E-098D-F452-BA545C907269}"/>
              </a:ext>
            </a:extLst>
          </p:cNvPr>
          <p:cNvSpPr/>
          <p:nvPr/>
        </p:nvSpPr>
        <p:spPr>
          <a:xfrm>
            <a:off x="313570" y="3499228"/>
            <a:ext cx="1120629" cy="1419040"/>
          </a:xfrm>
          <a:custGeom>
            <a:avLst/>
            <a:gdLst/>
            <a:ahLst/>
            <a:cxnLst/>
            <a:rect l="l" t="t" r="r" b="b"/>
            <a:pathLst>
              <a:path w="252" h="319" extrusionOk="0">
                <a:moveTo>
                  <a:pt x="0" y="319"/>
                </a:moveTo>
                <a:cubicBezTo>
                  <a:pt x="252" y="67"/>
                  <a:pt x="252" y="67"/>
                  <a:pt x="252" y="67"/>
                </a:cubicBezTo>
                <a:cubicBezTo>
                  <a:pt x="183" y="30"/>
                  <a:pt x="105" y="6"/>
                  <a:pt x="23" y="1"/>
                </a:cubicBezTo>
                <a:cubicBezTo>
                  <a:pt x="11" y="0"/>
                  <a:pt x="0" y="10"/>
                  <a:pt x="0" y="22"/>
                </a:cubicBezTo>
                <a:lnTo>
                  <a:pt x="0" y="319"/>
                </a:lnTo>
                <a:close/>
              </a:path>
            </a:pathLst>
          </a:custGeom>
          <a:solidFill>
            <a:srgbClr val="A4C4E2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2122;p70">
            <a:extLst>
              <a:ext uri="{FF2B5EF4-FFF2-40B4-BE49-F238E27FC236}">
                <a16:creationId xmlns:a16="http://schemas.microsoft.com/office/drawing/2014/main" id="{90146C41-E794-30F1-CEDB-37ACD18AA1C4}"/>
              </a:ext>
            </a:extLst>
          </p:cNvPr>
          <p:cNvSpPr/>
          <p:nvPr/>
        </p:nvSpPr>
        <p:spPr>
          <a:xfrm>
            <a:off x="975470" y="4520997"/>
            <a:ext cx="676187" cy="609521"/>
          </a:xfrm>
          <a:custGeom>
            <a:avLst/>
            <a:gdLst/>
            <a:ahLst/>
            <a:cxnLst/>
            <a:rect l="l" t="t" r="r" b="b"/>
            <a:pathLst>
              <a:path w="152" h="137" extrusionOk="0">
                <a:moveTo>
                  <a:pt x="104" y="19"/>
                </a:moveTo>
                <a:cubicBezTo>
                  <a:pt x="95" y="19"/>
                  <a:pt x="95" y="19"/>
                  <a:pt x="95" y="19"/>
                </a:cubicBezTo>
                <a:cubicBezTo>
                  <a:pt x="94" y="13"/>
                  <a:pt x="90" y="9"/>
                  <a:pt x="85" y="9"/>
                </a:cubicBezTo>
                <a:cubicBezTo>
                  <a:pt x="68" y="9"/>
                  <a:pt x="68" y="9"/>
                  <a:pt x="68" y="9"/>
                </a:cubicBezTo>
                <a:cubicBezTo>
                  <a:pt x="63" y="9"/>
                  <a:pt x="59" y="13"/>
                  <a:pt x="58" y="19"/>
                </a:cubicBezTo>
                <a:cubicBezTo>
                  <a:pt x="49" y="19"/>
                  <a:pt x="49" y="19"/>
                  <a:pt x="49" y="19"/>
                </a:cubicBezTo>
                <a:cubicBezTo>
                  <a:pt x="49" y="9"/>
                  <a:pt x="57" y="0"/>
                  <a:pt x="65" y="0"/>
                </a:cubicBezTo>
                <a:cubicBezTo>
                  <a:pt x="87" y="0"/>
                  <a:pt x="87" y="0"/>
                  <a:pt x="87" y="0"/>
                </a:cubicBezTo>
                <a:cubicBezTo>
                  <a:pt x="96" y="0"/>
                  <a:pt x="103" y="9"/>
                  <a:pt x="104" y="19"/>
                </a:cubicBezTo>
                <a:close/>
                <a:moveTo>
                  <a:pt x="23" y="76"/>
                </a:moveTo>
                <a:cubicBezTo>
                  <a:pt x="62" y="76"/>
                  <a:pt x="62" y="76"/>
                  <a:pt x="62" y="76"/>
                </a:cubicBezTo>
                <a:cubicBezTo>
                  <a:pt x="62" y="71"/>
                  <a:pt x="62" y="71"/>
                  <a:pt x="62" y="71"/>
                </a:cubicBezTo>
                <a:cubicBezTo>
                  <a:pt x="62" y="67"/>
                  <a:pt x="65" y="63"/>
                  <a:pt x="69" y="63"/>
                </a:cubicBezTo>
                <a:cubicBezTo>
                  <a:pt x="84" y="63"/>
                  <a:pt x="84" y="63"/>
                  <a:pt x="84" y="63"/>
                </a:cubicBezTo>
                <a:cubicBezTo>
                  <a:pt x="88" y="63"/>
                  <a:pt x="91" y="67"/>
                  <a:pt x="91" y="71"/>
                </a:cubicBezTo>
                <a:cubicBezTo>
                  <a:pt x="91" y="76"/>
                  <a:pt x="91" y="76"/>
                  <a:pt x="91" y="76"/>
                </a:cubicBezTo>
                <a:cubicBezTo>
                  <a:pt x="129" y="76"/>
                  <a:pt x="129" y="76"/>
                  <a:pt x="129" y="76"/>
                </a:cubicBezTo>
                <a:cubicBezTo>
                  <a:pt x="141" y="76"/>
                  <a:pt x="150" y="67"/>
                  <a:pt x="152" y="55"/>
                </a:cubicBezTo>
                <a:cubicBezTo>
                  <a:pt x="152" y="43"/>
                  <a:pt x="152" y="43"/>
                  <a:pt x="152" y="43"/>
                </a:cubicBezTo>
                <a:cubicBezTo>
                  <a:pt x="152" y="32"/>
                  <a:pt x="144" y="23"/>
                  <a:pt x="134" y="23"/>
                </a:cubicBezTo>
                <a:cubicBezTo>
                  <a:pt x="126" y="23"/>
                  <a:pt x="126" y="23"/>
                  <a:pt x="126" y="23"/>
                </a:cubicBezTo>
                <a:cubicBezTo>
                  <a:pt x="122" y="23"/>
                  <a:pt x="122" y="23"/>
                  <a:pt x="122" y="23"/>
                </a:cubicBezTo>
                <a:cubicBezTo>
                  <a:pt x="116" y="23"/>
                  <a:pt x="116" y="23"/>
                  <a:pt x="116" y="23"/>
                </a:cubicBezTo>
                <a:cubicBezTo>
                  <a:pt x="109" y="23"/>
                  <a:pt x="109" y="23"/>
                  <a:pt x="109" y="23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94" y="23"/>
                  <a:pt x="94" y="23"/>
                  <a:pt x="94" y="23"/>
                </a:cubicBezTo>
                <a:cubicBezTo>
                  <a:pt x="59" y="23"/>
                  <a:pt x="59" y="23"/>
                  <a:pt x="59" y="23"/>
                </a:cubicBezTo>
                <a:cubicBezTo>
                  <a:pt x="48" y="23"/>
                  <a:pt x="48" y="23"/>
                  <a:pt x="48" y="23"/>
                </a:cubicBezTo>
                <a:cubicBezTo>
                  <a:pt x="36" y="23"/>
                  <a:pt x="36" y="23"/>
                  <a:pt x="36" y="23"/>
                </a:cubicBezTo>
                <a:cubicBezTo>
                  <a:pt x="29" y="23"/>
                  <a:pt x="29" y="23"/>
                  <a:pt x="29" y="23"/>
                </a:cubicBezTo>
                <a:cubicBezTo>
                  <a:pt x="24" y="23"/>
                  <a:pt x="24" y="23"/>
                  <a:pt x="24" y="23"/>
                </a:cubicBezTo>
                <a:cubicBezTo>
                  <a:pt x="18" y="23"/>
                  <a:pt x="18" y="23"/>
                  <a:pt x="18" y="23"/>
                </a:cubicBezTo>
                <a:cubicBezTo>
                  <a:pt x="8" y="23"/>
                  <a:pt x="0" y="32"/>
                  <a:pt x="0" y="43"/>
                </a:cubicBezTo>
                <a:cubicBezTo>
                  <a:pt x="0" y="55"/>
                  <a:pt x="0" y="55"/>
                  <a:pt x="0" y="55"/>
                </a:cubicBezTo>
                <a:cubicBezTo>
                  <a:pt x="2" y="67"/>
                  <a:pt x="12" y="76"/>
                  <a:pt x="23" y="76"/>
                </a:cubicBezTo>
                <a:close/>
                <a:moveTo>
                  <a:pt x="129" y="83"/>
                </a:moveTo>
                <a:cubicBezTo>
                  <a:pt x="91" y="83"/>
                  <a:pt x="91" y="83"/>
                  <a:pt x="91" y="83"/>
                </a:cubicBezTo>
                <a:cubicBezTo>
                  <a:pt x="91" y="88"/>
                  <a:pt x="91" y="88"/>
                  <a:pt x="91" y="88"/>
                </a:cubicBezTo>
                <a:cubicBezTo>
                  <a:pt x="91" y="92"/>
                  <a:pt x="88" y="96"/>
                  <a:pt x="84" y="96"/>
                </a:cubicBezTo>
                <a:cubicBezTo>
                  <a:pt x="69" y="96"/>
                  <a:pt x="69" y="96"/>
                  <a:pt x="69" y="96"/>
                </a:cubicBezTo>
                <a:cubicBezTo>
                  <a:pt x="65" y="96"/>
                  <a:pt x="62" y="92"/>
                  <a:pt x="62" y="88"/>
                </a:cubicBezTo>
                <a:cubicBezTo>
                  <a:pt x="62" y="83"/>
                  <a:pt x="62" y="83"/>
                  <a:pt x="62" y="83"/>
                </a:cubicBezTo>
                <a:cubicBezTo>
                  <a:pt x="23" y="83"/>
                  <a:pt x="23" y="83"/>
                  <a:pt x="23" y="83"/>
                </a:cubicBezTo>
                <a:cubicBezTo>
                  <a:pt x="14" y="83"/>
                  <a:pt x="5" y="77"/>
                  <a:pt x="0" y="69"/>
                </a:cubicBezTo>
                <a:cubicBezTo>
                  <a:pt x="0" y="117"/>
                  <a:pt x="0" y="117"/>
                  <a:pt x="0" y="117"/>
                </a:cubicBezTo>
                <a:cubicBezTo>
                  <a:pt x="0" y="128"/>
                  <a:pt x="8" y="137"/>
                  <a:pt x="18" y="137"/>
                </a:cubicBezTo>
                <a:cubicBezTo>
                  <a:pt x="24" y="137"/>
                  <a:pt x="24" y="137"/>
                  <a:pt x="24" y="137"/>
                </a:cubicBezTo>
                <a:cubicBezTo>
                  <a:pt x="29" y="137"/>
                  <a:pt x="29" y="137"/>
                  <a:pt x="29" y="137"/>
                </a:cubicBezTo>
                <a:cubicBezTo>
                  <a:pt x="36" y="137"/>
                  <a:pt x="36" y="137"/>
                  <a:pt x="36" y="137"/>
                </a:cubicBezTo>
                <a:cubicBezTo>
                  <a:pt x="116" y="137"/>
                  <a:pt x="116" y="137"/>
                  <a:pt x="116" y="137"/>
                </a:cubicBezTo>
                <a:cubicBezTo>
                  <a:pt x="122" y="137"/>
                  <a:pt x="122" y="137"/>
                  <a:pt x="122" y="137"/>
                </a:cubicBezTo>
                <a:cubicBezTo>
                  <a:pt x="126" y="137"/>
                  <a:pt x="126" y="137"/>
                  <a:pt x="126" y="137"/>
                </a:cubicBezTo>
                <a:cubicBezTo>
                  <a:pt x="134" y="137"/>
                  <a:pt x="134" y="137"/>
                  <a:pt x="134" y="137"/>
                </a:cubicBezTo>
                <a:cubicBezTo>
                  <a:pt x="144" y="137"/>
                  <a:pt x="152" y="128"/>
                  <a:pt x="152" y="117"/>
                </a:cubicBezTo>
                <a:cubicBezTo>
                  <a:pt x="152" y="69"/>
                  <a:pt x="152" y="69"/>
                  <a:pt x="152" y="69"/>
                </a:cubicBezTo>
                <a:cubicBezTo>
                  <a:pt x="147" y="77"/>
                  <a:pt x="139" y="83"/>
                  <a:pt x="129" y="83"/>
                </a:cubicBezTo>
                <a:close/>
                <a:moveTo>
                  <a:pt x="83" y="69"/>
                </a:moveTo>
                <a:cubicBezTo>
                  <a:pt x="69" y="69"/>
                  <a:pt x="69" y="69"/>
                  <a:pt x="69" y="69"/>
                </a:cubicBezTo>
                <a:cubicBezTo>
                  <a:pt x="68" y="69"/>
                  <a:pt x="67" y="70"/>
                  <a:pt x="67" y="72"/>
                </a:cubicBezTo>
                <a:cubicBezTo>
                  <a:pt x="67" y="75"/>
                  <a:pt x="67" y="75"/>
                  <a:pt x="67" y="75"/>
                </a:cubicBezTo>
                <a:cubicBezTo>
                  <a:pt x="67" y="77"/>
                  <a:pt x="67" y="77"/>
                  <a:pt x="67" y="77"/>
                </a:cubicBezTo>
                <a:cubicBezTo>
                  <a:pt x="67" y="82"/>
                  <a:pt x="67" y="82"/>
                  <a:pt x="67" y="82"/>
                </a:cubicBezTo>
                <a:cubicBezTo>
                  <a:pt x="67" y="84"/>
                  <a:pt x="67" y="84"/>
                  <a:pt x="67" y="84"/>
                </a:cubicBezTo>
                <a:cubicBezTo>
                  <a:pt x="67" y="88"/>
                  <a:pt x="67" y="88"/>
                  <a:pt x="67" y="88"/>
                </a:cubicBezTo>
                <a:cubicBezTo>
                  <a:pt x="67" y="89"/>
                  <a:pt x="68" y="90"/>
                  <a:pt x="69" y="90"/>
                </a:cubicBezTo>
                <a:cubicBezTo>
                  <a:pt x="83" y="90"/>
                  <a:pt x="83" y="90"/>
                  <a:pt x="83" y="90"/>
                </a:cubicBezTo>
                <a:cubicBezTo>
                  <a:pt x="85" y="90"/>
                  <a:pt x="86" y="89"/>
                  <a:pt x="86" y="88"/>
                </a:cubicBezTo>
                <a:cubicBezTo>
                  <a:pt x="86" y="84"/>
                  <a:pt x="86" y="84"/>
                  <a:pt x="86" y="84"/>
                </a:cubicBezTo>
                <a:cubicBezTo>
                  <a:pt x="86" y="82"/>
                  <a:pt x="86" y="82"/>
                  <a:pt x="86" y="82"/>
                </a:cubicBezTo>
                <a:cubicBezTo>
                  <a:pt x="86" y="77"/>
                  <a:pt x="86" y="77"/>
                  <a:pt x="86" y="77"/>
                </a:cubicBezTo>
                <a:cubicBezTo>
                  <a:pt x="86" y="75"/>
                  <a:pt x="86" y="75"/>
                  <a:pt x="86" y="75"/>
                </a:cubicBezTo>
                <a:cubicBezTo>
                  <a:pt x="86" y="72"/>
                  <a:pt x="86" y="72"/>
                  <a:pt x="86" y="72"/>
                </a:cubicBezTo>
                <a:cubicBezTo>
                  <a:pt x="86" y="70"/>
                  <a:pt x="85" y="69"/>
                  <a:pt x="83" y="6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13" tIns="45694" rIns="91413" bIns="45694" anchor="t" anchorCtr="0">
            <a:noAutofit/>
          </a:bodyPr>
          <a:lstStyle/>
          <a:p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Text 1">
            <a:extLst>
              <a:ext uri="{FF2B5EF4-FFF2-40B4-BE49-F238E27FC236}">
                <a16:creationId xmlns:a16="http://schemas.microsoft.com/office/drawing/2014/main" id="{326A2630-E3EE-8F36-E9C3-EC61B81583B4}"/>
              </a:ext>
            </a:extLst>
          </p:cNvPr>
          <p:cNvSpPr/>
          <p:nvPr/>
        </p:nvSpPr>
        <p:spPr>
          <a:xfrm>
            <a:off x="3256465" y="1720368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  <a:cs typeface="Comfortaa Bold" pitchFamily="34" charset="-120"/>
              </a:rPr>
              <a:t>Objetivo</a:t>
            </a:r>
            <a:endParaRPr lang="en-US" sz="2489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  <p:sp>
        <p:nvSpPr>
          <p:cNvPr id="32" name="Text 2">
            <a:extLst>
              <a:ext uri="{FF2B5EF4-FFF2-40B4-BE49-F238E27FC236}">
                <a16:creationId xmlns:a16="http://schemas.microsoft.com/office/drawing/2014/main" id="{C0612BB0-B864-EBAB-98A3-89E84640FF94}"/>
              </a:ext>
            </a:extLst>
          </p:cNvPr>
          <p:cNvSpPr/>
          <p:nvPr/>
        </p:nvSpPr>
        <p:spPr>
          <a:xfrm>
            <a:off x="3256464" y="2119620"/>
            <a:ext cx="6233083" cy="997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4000"/>
              </a:lnSpc>
            </a:pPr>
            <a:r>
              <a:rPr lang="pt-BR" sz="2000">
                <a:latin typeface="+mj-lt"/>
                <a:ea typeface="Comfortaa Light" pitchFamily="34" charset="-122"/>
                <a:cs typeface="Comfortaa Light" pitchFamily="34" charset="-120"/>
              </a:rPr>
              <a:t>Garantir que todos os colaboradores tenham o apoio necessário para utilizar IA Generativa de maneira efetiva.</a:t>
            </a:r>
          </a:p>
        </p:txBody>
      </p:sp>
      <p:sp>
        <p:nvSpPr>
          <p:cNvPr id="33" name="Text 3">
            <a:extLst>
              <a:ext uri="{FF2B5EF4-FFF2-40B4-BE49-F238E27FC236}">
                <a16:creationId xmlns:a16="http://schemas.microsoft.com/office/drawing/2014/main" id="{E7107204-CB14-B6A3-CFDE-B1D1EF16127F}"/>
              </a:ext>
            </a:extLst>
          </p:cNvPr>
          <p:cNvSpPr/>
          <p:nvPr/>
        </p:nvSpPr>
        <p:spPr>
          <a:xfrm>
            <a:off x="3268315" y="3335683"/>
            <a:ext cx="1947850" cy="243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17"/>
              </a:lnSpc>
            </a:pP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Iniciativas</a:t>
            </a:r>
            <a:r>
              <a:rPr lang="en-US" sz="2489" b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 de </a:t>
            </a:r>
            <a:r>
              <a:rPr lang="en-US" sz="2489" b="1" err="1">
                <a:solidFill>
                  <a:schemeClr val="bg2">
                    <a:lumMod val="25000"/>
                  </a:schemeClr>
                </a:solidFill>
                <a:latin typeface="+mj-lt"/>
                <a:ea typeface="Comfortaa Bold" pitchFamily="34" charset="-122"/>
              </a:rPr>
              <a:t>suporte</a:t>
            </a:r>
            <a:endParaRPr lang="en-US" sz="2489" b="1">
              <a:solidFill>
                <a:schemeClr val="bg2">
                  <a:lumMod val="25000"/>
                </a:schemeClr>
              </a:solidFill>
              <a:latin typeface="+mj-lt"/>
              <a:ea typeface="Comfortaa Bold" pitchFamily="34" charset="-122"/>
            </a:endParaRPr>
          </a:p>
        </p:txBody>
      </p:sp>
      <p:sp>
        <p:nvSpPr>
          <p:cNvPr id="34" name="Text 4">
            <a:extLst>
              <a:ext uri="{FF2B5EF4-FFF2-40B4-BE49-F238E27FC236}">
                <a16:creationId xmlns:a16="http://schemas.microsoft.com/office/drawing/2014/main" id="{325DC211-7E24-3563-A9E6-B61DFE3B9609}"/>
              </a:ext>
            </a:extLst>
          </p:cNvPr>
          <p:cNvSpPr/>
          <p:nvPr/>
        </p:nvSpPr>
        <p:spPr>
          <a:xfrm>
            <a:off x="3268314" y="3734936"/>
            <a:ext cx="5281131" cy="249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Canal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atendimento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esclarecimento</a:t>
            </a:r>
            <a:r>
              <a:rPr lang="en-US" sz="2000">
                <a:latin typeface="+mj-lt"/>
                <a:ea typeface="Comfortaa Light" pitchFamily="34" charset="-122"/>
                <a:cs typeface="Comfortaa Light" pitchFamily="34" charset="-120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  <a:cs typeface="Comfortaa Light" pitchFamily="34" charset="-120"/>
              </a:rPr>
              <a:t>dúvidas</a:t>
            </a:r>
            <a:endParaRPr lang="en-US" sz="2000">
              <a:latin typeface="+mj-lt"/>
              <a:ea typeface="Comfortaa Light" pitchFamily="34" charset="-122"/>
              <a:cs typeface="Comfortaa Light" pitchFamily="34" charset="-120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Sessões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mentoria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em</a:t>
            </a:r>
            <a:r>
              <a:rPr lang="en-US" sz="2000">
                <a:latin typeface="+mj-lt"/>
                <a:ea typeface="Comfortaa Light" pitchFamily="34" charset="-122"/>
              </a:rPr>
              <a:t> conjunto </a:t>
            </a:r>
            <a:r>
              <a:rPr lang="en-US" sz="2000" err="1">
                <a:latin typeface="+mj-lt"/>
                <a:ea typeface="Comfortaa Light" pitchFamily="34" charset="-122"/>
              </a:rPr>
              <a:t>ou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individuais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Treinamento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líderes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como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multiplicadores</a:t>
            </a:r>
            <a:endParaRPr lang="en-US" sz="2000">
              <a:latin typeface="+mj-lt"/>
              <a:ea typeface="Comfortaa Light" pitchFamily="34" charset="-122"/>
            </a:endParaRP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 err="1">
                <a:latin typeface="+mj-lt"/>
                <a:ea typeface="Comfortaa Light" pitchFamily="34" charset="-122"/>
              </a:rPr>
              <a:t>Promptathon</a:t>
            </a:r>
            <a:r>
              <a:rPr lang="en-US" sz="2000">
                <a:latin typeface="+mj-lt"/>
                <a:ea typeface="Comfortaa Light" pitchFamily="34" charset="-122"/>
              </a:rPr>
              <a:t> – </a:t>
            </a:r>
            <a:r>
              <a:rPr lang="en-US" sz="2000" err="1">
                <a:latin typeface="+mj-lt"/>
                <a:ea typeface="Comfortaa Light" pitchFamily="34" charset="-122"/>
              </a:rPr>
              <a:t>Laboratório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prático</a:t>
            </a:r>
            <a:r>
              <a:rPr lang="en-US" sz="2000">
                <a:latin typeface="+mj-lt"/>
                <a:ea typeface="Comfortaa Light" pitchFamily="34" charset="-122"/>
              </a:rPr>
              <a:t> para </a:t>
            </a:r>
            <a:r>
              <a:rPr lang="en-US" sz="2000" err="1">
                <a:latin typeface="+mj-lt"/>
                <a:ea typeface="Comfortaa Light" pitchFamily="34" charset="-122"/>
              </a:rPr>
              <a:t>criação</a:t>
            </a:r>
            <a:r>
              <a:rPr lang="en-US" sz="2000">
                <a:latin typeface="+mj-lt"/>
                <a:ea typeface="Comfortaa Light" pitchFamily="34" charset="-122"/>
              </a:rPr>
              <a:t> de prompts</a:t>
            </a:r>
          </a:p>
          <a:p>
            <a:pPr marL="342857" indent="-342857">
              <a:lnSpc>
                <a:spcPct val="114000"/>
              </a:lnSpc>
              <a:buClr>
                <a:srgbClr val="FF912B"/>
              </a:buClr>
              <a:buSzPct val="90000"/>
              <a:buFont typeface="Wingdings 3" panose="05040102010807070707" pitchFamily="18" charset="2"/>
              <a:buChar char="w"/>
            </a:pPr>
            <a:r>
              <a:rPr lang="en-US" sz="2000">
                <a:latin typeface="+mj-lt"/>
                <a:ea typeface="Comfortaa Light" pitchFamily="34" charset="-122"/>
              </a:rPr>
              <a:t>Adoção vertical de IA </a:t>
            </a:r>
            <a:r>
              <a:rPr lang="en-US" sz="2000" err="1">
                <a:latin typeface="+mj-lt"/>
                <a:ea typeface="Comfortaa Light" pitchFamily="34" charset="-122"/>
              </a:rPr>
              <a:t>generativa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por</a:t>
            </a:r>
            <a:r>
              <a:rPr lang="en-US" sz="2000">
                <a:latin typeface="+mj-lt"/>
                <a:ea typeface="Comfortaa Light" pitchFamily="34" charset="-122"/>
              </a:rPr>
              <a:t> </a:t>
            </a:r>
            <a:r>
              <a:rPr lang="en-US" sz="2000" err="1">
                <a:latin typeface="+mj-lt"/>
                <a:ea typeface="Comfortaa Light" pitchFamily="34" charset="-122"/>
              </a:rPr>
              <a:t>área</a:t>
            </a:r>
            <a:r>
              <a:rPr lang="en-US" sz="2000">
                <a:latin typeface="+mj-lt"/>
                <a:ea typeface="Comfortaa Light" pitchFamily="34" charset="-122"/>
              </a:rPr>
              <a:t> de </a:t>
            </a:r>
            <a:r>
              <a:rPr lang="en-US" sz="2000" err="1">
                <a:latin typeface="+mj-lt"/>
                <a:ea typeface="Comfortaa Light" pitchFamily="34" charset="-122"/>
              </a:rPr>
              <a:t>negócio</a:t>
            </a:r>
            <a:endParaRPr lang="en-US" sz="2000">
              <a:latin typeface="+mj-lt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B95AF030-A24C-DCD7-FC16-BAEFD607853B}"/>
              </a:ext>
            </a:extLst>
          </p:cNvPr>
          <p:cNvGrpSpPr/>
          <p:nvPr/>
        </p:nvGrpSpPr>
        <p:grpSpPr>
          <a:xfrm>
            <a:off x="583600" y="1548380"/>
            <a:ext cx="10812093" cy="5614986"/>
            <a:chOff x="582881" y="1548134"/>
            <a:chExt cx="10813501" cy="5615717"/>
          </a:xfrm>
        </p:grpSpPr>
        <p:sp>
          <p:nvSpPr>
            <p:cNvPr id="6" name="Retângulo: Cantos Diagonais Arredondados 5">
              <a:extLst>
                <a:ext uri="{FF2B5EF4-FFF2-40B4-BE49-F238E27FC236}">
                  <a16:creationId xmlns:a16="http://schemas.microsoft.com/office/drawing/2014/main" id="{DEE9502A-0DD9-D931-67EB-F2063D1821E9}"/>
                </a:ext>
              </a:extLst>
            </p:cNvPr>
            <p:cNvSpPr>
              <a:spLocks/>
            </p:cNvSpPr>
            <p:nvPr/>
          </p:nvSpPr>
          <p:spPr>
            <a:xfrm>
              <a:off x="582881" y="1548134"/>
              <a:ext cx="10813501" cy="5615717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+mj-lt"/>
              </a:endParaRPr>
            </a:p>
          </p:txBody>
        </p:sp>
        <p:sp>
          <p:nvSpPr>
            <p:cNvPr id="9" name="Text 0">
              <a:extLst>
                <a:ext uri="{FF2B5EF4-FFF2-40B4-BE49-F238E27FC236}">
                  <a16:creationId xmlns:a16="http://schemas.microsoft.com/office/drawing/2014/main" id="{271F8722-BF84-E8CB-B11A-27749E2D8B76}"/>
                </a:ext>
              </a:extLst>
            </p:cNvPr>
            <p:cNvSpPr/>
            <p:nvPr/>
          </p:nvSpPr>
          <p:spPr>
            <a:xfrm>
              <a:off x="1274272" y="1634750"/>
              <a:ext cx="9320156" cy="60295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4625"/>
                </a:lnSpc>
              </a:pP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Iniciativas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de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adoção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vertical de IA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Generativa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por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área</a:t>
              </a: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de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negócio</a:t>
              </a:r>
              <a:endParaRPr lang="en-US" sz="2489" b="1">
                <a:solidFill>
                  <a:srgbClr val="F7943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933C9F78-3709-60E5-F46F-1BA37180292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771607" y="1765993"/>
              <a:ext cx="417231" cy="417231"/>
            </a:xfrm>
            <a:prstGeom prst="rect">
              <a:avLst/>
            </a:prstGeom>
          </p:spPr>
        </p:pic>
        <p:sp>
          <p:nvSpPr>
            <p:cNvPr id="7" name="Text 2">
              <a:extLst>
                <a:ext uri="{FF2B5EF4-FFF2-40B4-BE49-F238E27FC236}">
                  <a16:creationId xmlns:a16="http://schemas.microsoft.com/office/drawing/2014/main" id="{3B6ACE2E-A68D-D387-C727-68DF5C91E664}"/>
                </a:ext>
              </a:extLst>
            </p:cNvPr>
            <p:cNvSpPr/>
            <p:nvPr/>
          </p:nvSpPr>
          <p:spPr>
            <a:xfrm>
              <a:off x="872251" y="2795370"/>
              <a:ext cx="4620809" cy="272816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2125"/>
                </a:lnSpc>
              </a:pP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Seleção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e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Capacitação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das 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Áreas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de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Negócio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</a:t>
              </a:r>
              <a:endParaRPr lang="en-US" sz="2000">
                <a:solidFill>
                  <a:schemeClr val="accent5">
                    <a:lumMod val="75000"/>
                  </a:schemeClr>
                </a:solidFill>
                <a:latin typeface="+mj-lt"/>
              </a:endParaRPr>
            </a:p>
          </p:txBody>
        </p:sp>
        <p:sp>
          <p:nvSpPr>
            <p:cNvPr id="8" name="Text 3">
              <a:extLst>
                <a:ext uri="{FF2B5EF4-FFF2-40B4-BE49-F238E27FC236}">
                  <a16:creationId xmlns:a16="http://schemas.microsoft.com/office/drawing/2014/main" id="{0A05FC58-B2AF-902A-0C10-F68D73DE7817}"/>
                </a:ext>
              </a:extLst>
            </p:cNvPr>
            <p:cNvSpPr/>
            <p:nvPr/>
          </p:nvSpPr>
          <p:spPr>
            <a:xfrm>
              <a:off x="872249" y="3172947"/>
              <a:ext cx="4400696" cy="838091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2167"/>
                </a:lnSpc>
              </a:pP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Definição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solução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GenIA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que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será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oferecida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seleção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2 a 4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áreas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negócio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para um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projeto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piloto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b="1" spc="-27" err="1">
                  <a:solidFill>
                    <a:srgbClr val="FFA44F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capacitação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em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b="1" spc="-27" err="1">
                  <a:solidFill>
                    <a:srgbClr val="FFA44F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engenharia</a:t>
              </a:r>
              <a:r>
                <a:rPr lang="en-US" sz="1600" b="1" spc="-27">
                  <a:solidFill>
                    <a:srgbClr val="FFA44F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prompt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. </a:t>
              </a:r>
              <a:endParaRPr lang="en-US" sz="1600">
                <a:latin typeface="+mj-lt"/>
              </a:endParaRPr>
            </a:p>
          </p:txBody>
        </p:sp>
        <p:sp>
          <p:nvSpPr>
            <p:cNvPr id="10" name="Text 4">
              <a:extLst>
                <a:ext uri="{FF2B5EF4-FFF2-40B4-BE49-F238E27FC236}">
                  <a16:creationId xmlns:a16="http://schemas.microsoft.com/office/drawing/2014/main" id="{3110D5B7-64A5-D482-E8AB-A93E983842D4}"/>
                </a:ext>
              </a:extLst>
            </p:cNvPr>
            <p:cNvSpPr/>
            <p:nvPr/>
          </p:nvSpPr>
          <p:spPr>
            <a:xfrm>
              <a:off x="872249" y="4399577"/>
              <a:ext cx="4620809" cy="1224251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2167"/>
                </a:lnSpc>
              </a:pP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Trabalhamos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em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conjunto com as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áreas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negócio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para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entender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suas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necessidades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específicas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alinhar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implementação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da IA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Generativa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objetivos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estratégicos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empresa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.</a:t>
              </a:r>
              <a:endParaRPr lang="en-US" sz="1600">
                <a:latin typeface="+mj-lt"/>
              </a:endParaRPr>
            </a:p>
          </p:txBody>
        </p:sp>
        <p:sp>
          <p:nvSpPr>
            <p:cNvPr id="13" name="Text 6">
              <a:extLst>
                <a:ext uri="{FF2B5EF4-FFF2-40B4-BE49-F238E27FC236}">
                  <a16:creationId xmlns:a16="http://schemas.microsoft.com/office/drawing/2014/main" id="{A89C17C2-448C-2617-426F-E8D528331813}"/>
                </a:ext>
              </a:extLst>
            </p:cNvPr>
            <p:cNvSpPr/>
            <p:nvPr/>
          </p:nvSpPr>
          <p:spPr>
            <a:xfrm>
              <a:off x="6241867" y="2814457"/>
              <a:ext cx="3798988" cy="272816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2125"/>
                </a:lnSpc>
              </a:pP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Seleção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dos Casos de Uso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Prioritários</a:t>
              </a:r>
              <a:endParaRPr lang="en-US" sz="2000">
                <a:solidFill>
                  <a:schemeClr val="accent5">
                    <a:lumMod val="75000"/>
                  </a:schemeClr>
                </a:solidFill>
                <a:latin typeface="+mj-lt"/>
              </a:endParaRPr>
            </a:p>
          </p:txBody>
        </p:sp>
        <p:sp>
          <p:nvSpPr>
            <p:cNvPr id="14" name="Text 7">
              <a:extLst>
                <a:ext uri="{FF2B5EF4-FFF2-40B4-BE49-F238E27FC236}">
                  <a16:creationId xmlns:a16="http://schemas.microsoft.com/office/drawing/2014/main" id="{F9FC3002-0313-A777-CED8-4A3E39A0BE4A}"/>
                </a:ext>
              </a:extLst>
            </p:cNvPr>
            <p:cNvSpPr/>
            <p:nvPr/>
          </p:nvSpPr>
          <p:spPr>
            <a:xfrm>
              <a:off x="6241867" y="3192033"/>
              <a:ext cx="4845399" cy="55872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2167"/>
                </a:lnSpc>
              </a:pP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Entendimento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das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necessidades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do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negócio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identificação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dos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casos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uso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com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maior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potencial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impacto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.</a:t>
              </a:r>
              <a:endParaRPr lang="en-US" sz="1600">
                <a:latin typeface="+mj-lt"/>
              </a:endParaRPr>
            </a:p>
          </p:txBody>
        </p:sp>
        <p:sp>
          <p:nvSpPr>
            <p:cNvPr id="15" name="Text 9">
              <a:extLst>
                <a:ext uri="{FF2B5EF4-FFF2-40B4-BE49-F238E27FC236}">
                  <a16:creationId xmlns:a16="http://schemas.microsoft.com/office/drawing/2014/main" id="{1666DA40-2727-6D01-3C08-72DFE1700618}"/>
                </a:ext>
              </a:extLst>
            </p:cNvPr>
            <p:cNvSpPr/>
            <p:nvPr/>
          </p:nvSpPr>
          <p:spPr>
            <a:xfrm>
              <a:off x="6271166" y="4397172"/>
              <a:ext cx="4546405" cy="272816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2125"/>
                </a:lnSpc>
              </a:pP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Implementação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 a 4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mãos</a:t>
              </a:r>
              <a:r>
                <a:rPr lang="en-US" sz="2000" b="1" spc="-52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, Mentoria e </a:t>
              </a:r>
              <a:r>
                <a:rPr lang="en-US" sz="2000" b="1" spc="-52" err="1">
                  <a:solidFill>
                    <a:schemeClr val="accent5">
                      <a:lumMod val="75000"/>
                    </a:schemeClr>
                  </a:solidFill>
                  <a:latin typeface="+mj-lt"/>
                  <a:ea typeface="Inter Bold" pitchFamily="34" charset="-122"/>
                  <a:cs typeface="Inter Bold" pitchFamily="34" charset="-120"/>
                </a:rPr>
                <a:t>Suporte</a:t>
              </a:r>
              <a:endParaRPr lang="en-US" sz="2000">
                <a:solidFill>
                  <a:schemeClr val="accent5">
                    <a:lumMod val="75000"/>
                  </a:schemeClr>
                </a:solidFill>
                <a:latin typeface="+mj-lt"/>
              </a:endParaRPr>
            </a:p>
          </p:txBody>
        </p:sp>
        <p:sp>
          <p:nvSpPr>
            <p:cNvPr id="16" name="Text 10">
              <a:extLst>
                <a:ext uri="{FF2B5EF4-FFF2-40B4-BE49-F238E27FC236}">
                  <a16:creationId xmlns:a16="http://schemas.microsoft.com/office/drawing/2014/main" id="{F854F1C2-5AA4-26F9-AE7C-D4DB286F7D59}"/>
                </a:ext>
              </a:extLst>
            </p:cNvPr>
            <p:cNvSpPr/>
            <p:nvPr/>
          </p:nvSpPr>
          <p:spPr>
            <a:xfrm>
              <a:off x="6271167" y="4774749"/>
              <a:ext cx="4624384" cy="838091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2167"/>
                </a:lnSpc>
              </a:pP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Implantação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a 4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mãos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com as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áreas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negócio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dos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casos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priorizados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suporte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uso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da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GenIA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para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acelerar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a curva de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aprendizado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e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adoção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 </a:t>
              </a:r>
              <a:r>
                <a:rPr lang="en-US" sz="1600" spc="-27" err="1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corporativa</a:t>
              </a:r>
              <a:r>
                <a:rPr lang="en-US" sz="1600" spc="-27">
                  <a:solidFill>
                    <a:srgbClr val="272525"/>
                  </a:solidFill>
                  <a:latin typeface="+mj-lt"/>
                  <a:ea typeface="Inter" pitchFamily="34" charset="-122"/>
                  <a:cs typeface="Inter" pitchFamily="34" charset="-120"/>
                </a:rPr>
                <a:t>.</a:t>
              </a:r>
              <a:endParaRPr lang="en-US" sz="1600"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2241168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3F204-FD4D-CD93-CC94-7603C75E0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5D08F399-23A8-12EE-AB20-6F4DC02B448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1" y="2292683"/>
            <a:ext cx="5130800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b="1" kern="100">
                <a:solidFill>
                  <a:schemeClr val="accent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Criar um backlog de oportunidades olhando para os processos e empoderando as áreas de negócio a identificar oportunidades</a:t>
            </a:r>
            <a:endParaRPr lang="pt-BR" b="1">
              <a:solidFill>
                <a:schemeClr val="accent2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0C51F692-AE7A-D889-BE1B-E7728693627D}"/>
              </a:ext>
            </a:extLst>
          </p:cNvPr>
          <p:cNvGrpSpPr/>
          <p:nvPr/>
        </p:nvGrpSpPr>
        <p:grpSpPr>
          <a:xfrm>
            <a:off x="6454772" y="1854570"/>
            <a:ext cx="5018799" cy="961580"/>
            <a:chOff x="1237638" y="3448972"/>
            <a:chExt cx="5019452" cy="961705"/>
          </a:xfrm>
        </p:grpSpPr>
        <p:pic>
          <p:nvPicPr>
            <p:cNvPr id="34" name="Gráfico 33" descr="Área de Transferência Parcialmente Marcada estrutura de tópicos">
              <a:extLst>
                <a:ext uri="{FF2B5EF4-FFF2-40B4-BE49-F238E27FC236}">
                  <a16:creationId xmlns:a16="http://schemas.microsoft.com/office/drawing/2014/main" id="{6D72F70B-62A1-20E8-6B04-E4E363A7BA0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569825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8E35DA3F-E592-467F-6063-4B89AD4D39FA}"/>
                </a:ext>
              </a:extLst>
            </p:cNvPr>
            <p:cNvSpPr txBox="1">
              <a:spLocks/>
            </p:cNvSpPr>
            <p:nvPr/>
          </p:nvSpPr>
          <p:spPr>
            <a:xfrm>
              <a:off x="1937090" y="3448972"/>
              <a:ext cx="4320000" cy="96170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os processos da empresa para identificar </a:t>
              </a:r>
              <a:r>
                <a:rPr lang="pt-BR" sz="2000" b="1">
                  <a:solidFill>
                    <a:srgbClr val="FF9B4E"/>
                  </a:solidFill>
                </a:rPr>
                <a:t>atividades que podem ser aprimoradas com o uso de IA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1C6A4B60-889A-D6A3-D75C-4282018B6C5E}"/>
              </a:ext>
            </a:extLst>
          </p:cNvPr>
          <p:cNvGrpSpPr/>
          <p:nvPr/>
        </p:nvGrpSpPr>
        <p:grpSpPr>
          <a:xfrm>
            <a:off x="6454775" y="3267376"/>
            <a:ext cx="5039343" cy="961579"/>
            <a:chOff x="1237638" y="3475971"/>
            <a:chExt cx="5039999" cy="961704"/>
          </a:xfrm>
        </p:grpSpPr>
        <p:pic>
          <p:nvPicPr>
            <p:cNvPr id="41" name="Gráfico 40" descr="Reunião estrutura de tópicos">
              <a:extLst>
                <a:ext uri="{FF2B5EF4-FFF2-40B4-BE49-F238E27FC236}">
                  <a16:creationId xmlns:a16="http://schemas.microsoft.com/office/drawing/2014/main" id="{D11030BA-D32C-5A17-F095-18D667F63E3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595875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71D8E8E5-951A-251C-877E-F2AA2457B11F}"/>
                </a:ext>
              </a:extLst>
            </p:cNvPr>
            <p:cNvSpPr txBox="1">
              <a:spLocks/>
            </p:cNvSpPr>
            <p:nvPr/>
          </p:nvSpPr>
          <p:spPr>
            <a:xfrm>
              <a:off x="1957637" y="3475971"/>
              <a:ext cx="4320000" cy="96170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Levar </a:t>
              </a:r>
              <a:r>
                <a:rPr lang="pt-BR" sz="2000" b="1">
                  <a:solidFill>
                    <a:srgbClr val="FF9B4E"/>
                  </a:solidFill>
                </a:rPr>
                <a:t>conhecimento prático para as áreas de negócio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/>
                <a:t>por meio de apresentações e sessões interativas.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68855DDB-7B6D-FE24-3642-FF3A7823AC9C}"/>
              </a:ext>
            </a:extLst>
          </p:cNvPr>
          <p:cNvGrpSpPr/>
          <p:nvPr/>
        </p:nvGrpSpPr>
        <p:grpSpPr>
          <a:xfrm>
            <a:off x="6454772" y="4680182"/>
            <a:ext cx="5059889" cy="961578"/>
            <a:chOff x="1217090" y="3624441"/>
            <a:chExt cx="5060548" cy="961703"/>
          </a:xfrm>
        </p:grpSpPr>
        <p:pic>
          <p:nvPicPr>
            <p:cNvPr id="44" name="Gráfico 43" descr="Debate de grupo estrutura de tópicos">
              <a:extLst>
                <a:ext uri="{FF2B5EF4-FFF2-40B4-BE49-F238E27FC236}">
                  <a16:creationId xmlns:a16="http://schemas.microsoft.com/office/drawing/2014/main" id="{ED63C979-96DC-689E-1A11-84BB61370D2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17090" y="3745293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0ADFDD85-BBB5-8DA9-78D4-137D373AEF23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24441"/>
              <a:ext cx="4320000" cy="96170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</a:t>
              </a:r>
              <a:r>
                <a:rPr lang="pt-BR" sz="2000" b="1">
                  <a:solidFill>
                    <a:srgbClr val="FF9B4E"/>
                  </a:solidFill>
                </a:rPr>
                <a:t>desafios corporativos e identificar oportunidades estratégicas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>
                  <a:solidFill>
                    <a:schemeClr val="tx1"/>
                  </a:solidFill>
                </a:rPr>
                <a:t>de aplicação de IA.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573453B0-DF22-8AB3-4617-0A1AD43AC4B6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62A5908E-4CE5-1505-0570-EDA211677668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5002DEEB-4465-4A82-7512-AD04C6472C26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A60848AB-42AD-C427-A775-49780F581D1E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4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89FFEE49-BB1D-7FE8-37CD-DD4944DA1030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Descoberta de oportunidades</a:t>
                </a:r>
              </a:p>
            </p:txBody>
          </p:sp>
        </p:grpSp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29C52AF4-C597-2E32-4A04-59DC5EC97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96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DB8EA-1E5A-AEC4-65FD-44D3C5DCE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Agrupar 32">
            <a:extLst>
              <a:ext uri="{FF2B5EF4-FFF2-40B4-BE49-F238E27FC236}">
                <a16:creationId xmlns:a16="http://schemas.microsoft.com/office/drawing/2014/main" id="{ED01D4B3-A9EB-605B-4AA2-E69684353BE6}"/>
              </a:ext>
            </a:extLst>
          </p:cNvPr>
          <p:cNvGrpSpPr/>
          <p:nvPr/>
        </p:nvGrpSpPr>
        <p:grpSpPr>
          <a:xfrm>
            <a:off x="6454772" y="1854570"/>
            <a:ext cx="5018799" cy="961580"/>
            <a:chOff x="1237638" y="3448972"/>
            <a:chExt cx="5019452" cy="961705"/>
          </a:xfrm>
        </p:grpSpPr>
        <p:pic>
          <p:nvPicPr>
            <p:cNvPr id="34" name="Gráfico 33" descr="Área de Transferência Parcialmente Marcada estrutura de tópicos">
              <a:extLst>
                <a:ext uri="{FF2B5EF4-FFF2-40B4-BE49-F238E27FC236}">
                  <a16:creationId xmlns:a16="http://schemas.microsoft.com/office/drawing/2014/main" id="{CD600245-261C-4627-469D-4AD070D43F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569825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737EEC0E-4377-D3AE-53DB-FBE8494E6D10}"/>
                </a:ext>
              </a:extLst>
            </p:cNvPr>
            <p:cNvSpPr txBox="1">
              <a:spLocks/>
            </p:cNvSpPr>
            <p:nvPr/>
          </p:nvSpPr>
          <p:spPr>
            <a:xfrm>
              <a:off x="1937090" y="3448972"/>
              <a:ext cx="4320000" cy="96170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os processos da empresa para identificar </a:t>
              </a:r>
              <a:r>
                <a:rPr lang="pt-BR" sz="2000" b="1">
                  <a:solidFill>
                    <a:srgbClr val="FF9B4E"/>
                  </a:solidFill>
                </a:rPr>
                <a:t>atividades que podem ser aprimoradas com o uso de IA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F7D504B9-336D-278F-689D-C317B20CDE74}"/>
              </a:ext>
            </a:extLst>
          </p:cNvPr>
          <p:cNvGrpSpPr/>
          <p:nvPr/>
        </p:nvGrpSpPr>
        <p:grpSpPr>
          <a:xfrm>
            <a:off x="6454775" y="3267376"/>
            <a:ext cx="5039343" cy="961579"/>
            <a:chOff x="1237638" y="3475971"/>
            <a:chExt cx="5039999" cy="961704"/>
          </a:xfrm>
        </p:grpSpPr>
        <p:pic>
          <p:nvPicPr>
            <p:cNvPr id="41" name="Gráfico 40" descr="Reunião estrutura de tópicos">
              <a:extLst>
                <a:ext uri="{FF2B5EF4-FFF2-40B4-BE49-F238E27FC236}">
                  <a16:creationId xmlns:a16="http://schemas.microsoft.com/office/drawing/2014/main" id="{C5591A47-9DF8-93D1-4394-6757CED57EF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595875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9294006A-235C-C135-F37E-94E72CFF4DBB}"/>
                </a:ext>
              </a:extLst>
            </p:cNvPr>
            <p:cNvSpPr txBox="1">
              <a:spLocks/>
            </p:cNvSpPr>
            <p:nvPr/>
          </p:nvSpPr>
          <p:spPr>
            <a:xfrm>
              <a:off x="1957637" y="3475971"/>
              <a:ext cx="4320000" cy="96170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Levar </a:t>
              </a:r>
              <a:r>
                <a:rPr lang="pt-BR" sz="2000" b="1">
                  <a:solidFill>
                    <a:srgbClr val="FF9B4E"/>
                  </a:solidFill>
                </a:rPr>
                <a:t>conhecimento prático para as áreas de negócio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/>
                <a:t>por meio de apresentações e sessões interativas.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E5998992-2ED5-4077-13BD-FE8008B84393}"/>
              </a:ext>
            </a:extLst>
          </p:cNvPr>
          <p:cNvGrpSpPr/>
          <p:nvPr/>
        </p:nvGrpSpPr>
        <p:grpSpPr>
          <a:xfrm>
            <a:off x="6454772" y="4680182"/>
            <a:ext cx="5059889" cy="961578"/>
            <a:chOff x="1217090" y="3624441"/>
            <a:chExt cx="5060548" cy="961703"/>
          </a:xfrm>
        </p:grpSpPr>
        <p:pic>
          <p:nvPicPr>
            <p:cNvPr id="44" name="Gráfico 43" descr="Debate de grupo estrutura de tópicos">
              <a:extLst>
                <a:ext uri="{FF2B5EF4-FFF2-40B4-BE49-F238E27FC236}">
                  <a16:creationId xmlns:a16="http://schemas.microsoft.com/office/drawing/2014/main" id="{2340372B-80D1-0E5D-BAAB-B37B5ACDD81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17090" y="3745293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1F73057D-B6A7-1509-E090-6FA2BF5FE1AD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24441"/>
              <a:ext cx="4320000" cy="96170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</a:t>
              </a:r>
              <a:r>
                <a:rPr lang="pt-BR" sz="2000" b="1">
                  <a:solidFill>
                    <a:srgbClr val="FF9B4E"/>
                  </a:solidFill>
                </a:rPr>
                <a:t>desafios corporativos e identificar oportunidades estratégicas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>
                  <a:solidFill>
                    <a:schemeClr val="tx1"/>
                  </a:solidFill>
                </a:rPr>
                <a:t>de aplicação de IA.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2C4EF591-8A2E-7EC6-9210-E4A5ABD0CEBB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9C16E801-031A-8C67-6871-2171EDE6C9AD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FE6FB913-042E-A378-DC92-DCB2529C0330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F1B315FA-1B62-A44F-10B5-F1FB837A4341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4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04F7AE69-2785-81FE-A3B2-C5306C273A87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Descoberta de oportunidades</a:t>
                </a:r>
              </a:p>
            </p:txBody>
          </p:sp>
        </p:grp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CAF20E52-95BD-EFB6-A677-844C6ECB818E}"/>
              </a:ext>
            </a:extLst>
          </p:cNvPr>
          <p:cNvGrpSpPr/>
          <p:nvPr/>
        </p:nvGrpSpPr>
        <p:grpSpPr>
          <a:xfrm>
            <a:off x="607607" y="1975407"/>
            <a:ext cx="10812093" cy="5227139"/>
            <a:chOff x="606892" y="1975217"/>
            <a:chExt cx="10813501" cy="5227820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8895702A-F34E-BC09-B191-898C170D6908}"/>
                </a:ext>
              </a:extLst>
            </p:cNvPr>
            <p:cNvGrpSpPr/>
            <p:nvPr/>
          </p:nvGrpSpPr>
          <p:grpSpPr>
            <a:xfrm>
              <a:off x="606892" y="1975217"/>
              <a:ext cx="10813501" cy="5141805"/>
              <a:chOff x="606892" y="1975217"/>
              <a:chExt cx="10813501" cy="5141805"/>
            </a:xfrm>
          </p:grpSpPr>
          <p:sp>
            <p:nvSpPr>
              <p:cNvPr id="59" name="Retângulo: Cantos Diagonais Arredondados 58">
                <a:extLst>
                  <a:ext uri="{FF2B5EF4-FFF2-40B4-BE49-F238E27FC236}">
                    <a16:creationId xmlns:a16="http://schemas.microsoft.com/office/drawing/2014/main" id="{BFF5AF6D-D43B-DE69-A327-3E336EFE42F4}"/>
                  </a:ext>
                </a:extLst>
              </p:cNvPr>
              <p:cNvSpPr/>
              <p:nvPr/>
            </p:nvSpPr>
            <p:spPr>
              <a:xfrm>
                <a:off x="606892" y="1975217"/>
                <a:ext cx="10813501" cy="5141805"/>
              </a:xfrm>
              <a:prstGeom prst="round2DiagRect">
                <a:avLst>
                  <a:gd name="adj1" fmla="val 3591"/>
                  <a:gd name="adj2" fmla="val 0"/>
                </a:avLst>
              </a:prstGeom>
              <a:solidFill>
                <a:srgbClr val="FAFAFA"/>
              </a:solidFill>
              <a:ln w="635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60" name="Text 0">
                <a:extLst>
                  <a:ext uri="{FF2B5EF4-FFF2-40B4-BE49-F238E27FC236}">
                    <a16:creationId xmlns:a16="http://schemas.microsoft.com/office/drawing/2014/main" id="{AE5B1CEA-C57F-C83A-2427-3536907FB91A}"/>
                  </a:ext>
                </a:extLst>
              </p:cNvPr>
              <p:cNvSpPr/>
              <p:nvPr/>
            </p:nvSpPr>
            <p:spPr>
              <a:xfrm>
                <a:off x="1274272" y="2063566"/>
                <a:ext cx="8208110" cy="60295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/>
              <a:lstStyle/>
              <a:p>
                <a:pPr>
                  <a:lnSpc>
                    <a:spcPts val="4625"/>
                  </a:lnSpc>
                </a:pP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Workshop de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Levantamento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Oportunidades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IA</a:t>
                </a:r>
              </a:p>
            </p:txBody>
          </p:sp>
          <p:pic>
            <p:nvPicPr>
              <p:cNvPr id="61" name="Imagem 60">
                <a:extLst>
                  <a:ext uri="{FF2B5EF4-FFF2-40B4-BE49-F238E27FC236}">
                    <a16:creationId xmlns:a16="http://schemas.microsoft.com/office/drawing/2014/main" id="{F1191E0E-A780-279F-532C-370511CCFA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771607" y="2194809"/>
                <a:ext cx="417231" cy="417231"/>
              </a:xfrm>
              <a:prstGeom prst="rect">
                <a:avLst/>
              </a:prstGeom>
            </p:spPr>
          </p:pic>
        </p:grpSp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F3E0B96-3985-C562-032A-0DF3327674E6}"/>
                </a:ext>
              </a:extLst>
            </p:cNvPr>
            <p:cNvGrpSpPr/>
            <p:nvPr/>
          </p:nvGrpSpPr>
          <p:grpSpPr>
            <a:xfrm>
              <a:off x="4683625" y="4935312"/>
              <a:ext cx="6596803" cy="1488514"/>
              <a:chOff x="225140" y="5110289"/>
              <a:chExt cx="6597653" cy="1488708"/>
            </a:xfrm>
          </p:grpSpPr>
          <p:sp>
            <p:nvSpPr>
              <p:cNvPr id="56" name="CaixaDeTexto 55">
                <a:extLst>
                  <a:ext uri="{FF2B5EF4-FFF2-40B4-BE49-F238E27FC236}">
                    <a16:creationId xmlns:a16="http://schemas.microsoft.com/office/drawing/2014/main" id="{FD36ED8E-FBD7-69E6-28A9-5E1FA75E32BC}"/>
                  </a:ext>
                </a:extLst>
              </p:cNvPr>
              <p:cNvSpPr txBox="1"/>
              <p:nvPr/>
            </p:nvSpPr>
            <p:spPr>
              <a:xfrm>
                <a:off x="225140" y="5110289"/>
                <a:ext cx="2173878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bg1">
                        <a:lumMod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Resultado</a:t>
                </a:r>
                <a:endParaRPr lang="pt-BR" sz="1400">
                  <a:solidFill>
                    <a:schemeClr val="bg1">
                      <a:lumMod val="50000"/>
                    </a:schemeClr>
                  </a:solidFill>
                </a:endParaRPr>
              </a:p>
            </p:txBody>
          </p:sp>
          <p:cxnSp>
            <p:nvCxnSpPr>
              <p:cNvPr id="57" name="Conector reto 56">
                <a:extLst>
                  <a:ext uri="{FF2B5EF4-FFF2-40B4-BE49-F238E27FC236}">
                    <a16:creationId xmlns:a16="http://schemas.microsoft.com/office/drawing/2014/main" id="{6242C2AE-470C-E5B2-15AD-665CCB2EEF7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5953" y="5380282"/>
                <a:ext cx="651684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946EBC72-F820-2367-21AF-571B7737BF57}"/>
                  </a:ext>
                </a:extLst>
              </p:cNvPr>
              <p:cNvSpPr txBox="1"/>
              <p:nvPr/>
            </p:nvSpPr>
            <p:spPr>
              <a:xfrm>
                <a:off x="287199" y="5429294"/>
                <a:ext cx="6088315" cy="11697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4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Devolutiva da Descoberta e Assessment de Oportunidades de IA, </a:t>
                </a:r>
                <a:r>
                  <a:rPr lang="pt-BR" sz="1400">
                    <a:solidFill>
                      <a:srgbClr val="59595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detalhando as análises individuais de cada oportunidade apresentada pelo negócio e o seu potencial, juntamente com a matriz de classificação. Um material rico para apoiar a priorização de oportunidades para um estudo mais aprofundado.</a:t>
                </a:r>
              </a:p>
            </p:txBody>
          </p:sp>
        </p:grpSp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id="{78BBB85B-16C6-1D82-0F7F-E738FEA2EAF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07815" y="2996980"/>
              <a:ext cx="3864696" cy="4206057"/>
            </a:xfrm>
            <a:prstGeom prst="rect">
              <a:avLst/>
            </a:prstGeom>
          </p:spPr>
        </p:pic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DD56B79D-E4C2-06D6-CE73-1AADE4307689}"/>
                </a:ext>
              </a:extLst>
            </p:cNvPr>
            <p:cNvGrpSpPr/>
            <p:nvPr/>
          </p:nvGrpSpPr>
          <p:grpSpPr>
            <a:xfrm>
              <a:off x="4706070" y="2924570"/>
              <a:ext cx="6594797" cy="1756381"/>
              <a:chOff x="4294294" y="3387091"/>
              <a:chExt cx="7803594" cy="2078318"/>
            </a:xfrm>
          </p:grpSpPr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356793C6-24AF-6874-9D9A-A9B75979242F}"/>
                  </a:ext>
                </a:extLst>
              </p:cNvPr>
              <p:cNvSpPr txBox="1"/>
              <p:nvPr/>
            </p:nvSpPr>
            <p:spPr>
              <a:xfrm>
                <a:off x="4294294" y="3387091"/>
                <a:ext cx="2173878" cy="3641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Como funciona</a:t>
                </a:r>
                <a:endParaRPr lang="pt-BR" sz="140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  <p:grpSp>
            <p:nvGrpSpPr>
              <p:cNvPr id="14" name="Agrupar 13">
                <a:extLst>
                  <a:ext uri="{FF2B5EF4-FFF2-40B4-BE49-F238E27FC236}">
                    <a16:creationId xmlns:a16="http://schemas.microsoft.com/office/drawing/2014/main" id="{4DA6C446-1F84-3A68-CBAB-088FC3999F24}"/>
                  </a:ext>
                </a:extLst>
              </p:cNvPr>
              <p:cNvGrpSpPr/>
              <p:nvPr/>
            </p:nvGrpSpPr>
            <p:grpSpPr>
              <a:xfrm>
                <a:off x="10027061" y="3759902"/>
                <a:ext cx="2040035" cy="396000"/>
                <a:chOff x="265703" y="4616302"/>
                <a:chExt cx="3506016" cy="243565"/>
              </a:xfrm>
              <a:solidFill>
                <a:schemeClr val="accent1">
                  <a:lumMod val="20000"/>
                  <a:lumOff val="80000"/>
                </a:schemeClr>
              </a:solidFill>
            </p:grpSpPr>
            <p:grpSp>
              <p:nvGrpSpPr>
                <p:cNvPr id="52" name="Agrupar 51">
                  <a:extLst>
                    <a:ext uri="{FF2B5EF4-FFF2-40B4-BE49-F238E27FC236}">
                      <a16:creationId xmlns:a16="http://schemas.microsoft.com/office/drawing/2014/main" id="{5DC3DC56-0327-F081-36F3-731BAC35C4F0}"/>
                    </a:ext>
                  </a:extLst>
                </p:cNvPr>
                <p:cNvGrpSpPr/>
                <p:nvPr/>
              </p:nvGrpSpPr>
              <p:grpSpPr>
                <a:xfrm>
                  <a:off x="265703" y="4616303"/>
                  <a:ext cx="3127170" cy="243564"/>
                  <a:chOff x="265703" y="4616303"/>
                  <a:chExt cx="3127170" cy="243564"/>
                </a:xfrm>
                <a:grpFill/>
              </p:grpSpPr>
              <p:sp>
                <p:nvSpPr>
                  <p:cNvPr id="54" name="Retângulo 53">
                    <a:extLst>
                      <a:ext uri="{FF2B5EF4-FFF2-40B4-BE49-F238E27FC236}">
                        <a16:creationId xmlns:a16="http://schemas.microsoft.com/office/drawing/2014/main" id="{15A5ED0D-0F75-4D22-6B41-5D1FC2FF2B6A}"/>
                      </a:ext>
                    </a:extLst>
                  </p:cNvPr>
                  <p:cNvSpPr/>
                  <p:nvPr/>
                </p:nvSpPr>
                <p:spPr>
                  <a:xfrm>
                    <a:off x="425977" y="4616303"/>
                    <a:ext cx="2966896" cy="243564"/>
                  </a:xfrm>
                  <a:prstGeom prst="rect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400"/>
                  </a:p>
                </p:txBody>
              </p:sp>
              <p:sp>
                <p:nvSpPr>
                  <p:cNvPr id="55" name="Elipse 54">
                    <a:extLst>
                      <a:ext uri="{FF2B5EF4-FFF2-40B4-BE49-F238E27FC236}">
                        <a16:creationId xmlns:a16="http://schemas.microsoft.com/office/drawing/2014/main" id="{DAB1C4A7-16DE-067D-AE1F-703D10F44A32}"/>
                      </a:ext>
                    </a:extLst>
                  </p:cNvPr>
                  <p:cNvSpPr/>
                  <p:nvPr/>
                </p:nvSpPr>
                <p:spPr>
                  <a:xfrm>
                    <a:off x="265703" y="4616303"/>
                    <a:ext cx="276659" cy="243564"/>
                  </a:xfrm>
                  <a:prstGeom prst="ellips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400"/>
                  </a:p>
                </p:txBody>
              </p:sp>
            </p:grpSp>
            <p:sp>
              <p:nvSpPr>
                <p:cNvPr id="53" name="Triângulo isósceles 52">
                  <a:extLst>
                    <a:ext uri="{FF2B5EF4-FFF2-40B4-BE49-F238E27FC236}">
                      <a16:creationId xmlns:a16="http://schemas.microsoft.com/office/drawing/2014/main" id="{4462C6B3-FF9F-1B2B-ED17-E49BA9B5DB67}"/>
                    </a:ext>
                  </a:extLst>
                </p:cNvPr>
                <p:cNvSpPr/>
                <p:nvPr/>
              </p:nvSpPr>
              <p:spPr>
                <a:xfrm rot="5400000">
                  <a:off x="3464327" y="4552475"/>
                  <a:ext cx="243565" cy="371219"/>
                </a:xfrm>
                <a:prstGeom prst="triangle">
                  <a:avLst/>
                </a:prstGeom>
                <a:grpFill/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1400"/>
                </a:p>
              </p:txBody>
            </p:sp>
          </p:grpSp>
          <p:cxnSp>
            <p:nvCxnSpPr>
              <p:cNvPr id="15" name="Conector reto 14">
                <a:extLst>
                  <a:ext uri="{FF2B5EF4-FFF2-40B4-BE49-F238E27FC236}">
                    <a16:creationId xmlns:a16="http://schemas.microsoft.com/office/drawing/2014/main" id="{AA077DED-0400-C0FD-F6DA-0109A8C9FA2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427088" y="3697580"/>
                <a:ext cx="756000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CaixaDeTexto 15">
                <a:extLst>
                  <a:ext uri="{FF2B5EF4-FFF2-40B4-BE49-F238E27FC236}">
                    <a16:creationId xmlns:a16="http://schemas.microsoft.com/office/drawing/2014/main" id="{E4D66FF1-AA41-0546-54DD-BC0A4E93E41D}"/>
                  </a:ext>
                </a:extLst>
              </p:cNvPr>
              <p:cNvSpPr txBox="1"/>
              <p:nvPr/>
            </p:nvSpPr>
            <p:spPr>
              <a:xfrm>
                <a:off x="10017374" y="3704921"/>
                <a:ext cx="1990262" cy="509867"/>
              </a:xfrm>
              <a:prstGeom prst="rect">
                <a:avLst/>
              </a:prstGeom>
              <a:noFill/>
            </p:spPr>
            <p:txBody>
              <a:bodyPr wrap="square" anchor="ctr">
                <a:spAutoFit/>
              </a:bodyPr>
              <a:lstStyle/>
              <a:p>
                <a:pPr>
                  <a:buClr>
                    <a:srgbClr val="F07F09"/>
                  </a:buClr>
                  <a:buSzPts val="1000"/>
                  <a:tabLst>
                    <a:tab pos="457097" algn="l"/>
                  </a:tabLst>
                </a:pPr>
                <a:r>
                  <a:rPr lang="pt-BR" sz="1100" b="1">
                    <a:solidFill>
                      <a:srgbClr val="595959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Consolidação e devolutiva </a:t>
                </a:r>
                <a:endParaRPr lang="pt-BR" sz="1100">
                  <a:solidFill>
                    <a:srgbClr val="595959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17" name="Agrupar 16">
                <a:extLst>
                  <a:ext uri="{FF2B5EF4-FFF2-40B4-BE49-F238E27FC236}">
                    <a16:creationId xmlns:a16="http://schemas.microsoft.com/office/drawing/2014/main" id="{C17972C1-E190-4EFC-BC7F-09BC0C831BFE}"/>
                  </a:ext>
                </a:extLst>
              </p:cNvPr>
              <p:cNvGrpSpPr/>
              <p:nvPr/>
            </p:nvGrpSpPr>
            <p:grpSpPr>
              <a:xfrm>
                <a:off x="4411167" y="3704919"/>
                <a:ext cx="1855136" cy="1598030"/>
                <a:chOff x="364462" y="3704919"/>
                <a:chExt cx="1855136" cy="1598030"/>
              </a:xfrm>
            </p:grpSpPr>
            <p:grpSp>
              <p:nvGrpSpPr>
                <p:cNvPr id="7" name="Agrupar 6">
                  <a:extLst>
                    <a:ext uri="{FF2B5EF4-FFF2-40B4-BE49-F238E27FC236}">
                      <a16:creationId xmlns:a16="http://schemas.microsoft.com/office/drawing/2014/main" id="{444929D3-D9F0-37E8-CE12-24AF3503F359}"/>
                    </a:ext>
                  </a:extLst>
                </p:cNvPr>
                <p:cNvGrpSpPr/>
                <p:nvPr/>
              </p:nvGrpSpPr>
              <p:grpSpPr>
                <a:xfrm>
                  <a:off x="380383" y="3759031"/>
                  <a:ext cx="1839215" cy="398821"/>
                  <a:chOff x="265703" y="4614566"/>
                  <a:chExt cx="3160891" cy="245301"/>
                </a:xfrm>
                <a:solidFill>
                  <a:schemeClr val="accent1">
                    <a:lumMod val="20000"/>
                    <a:lumOff val="80000"/>
                  </a:schemeClr>
                </a:solidFill>
              </p:grpSpPr>
              <p:grpSp>
                <p:nvGrpSpPr>
                  <p:cNvPr id="47" name="Agrupar 46">
                    <a:extLst>
                      <a:ext uri="{FF2B5EF4-FFF2-40B4-BE49-F238E27FC236}">
                        <a16:creationId xmlns:a16="http://schemas.microsoft.com/office/drawing/2014/main" id="{0E9F105C-D336-84C5-FDA0-1ED69E7F6EA2}"/>
                      </a:ext>
                    </a:extLst>
                  </p:cNvPr>
                  <p:cNvGrpSpPr/>
                  <p:nvPr/>
                </p:nvGrpSpPr>
                <p:grpSpPr>
                  <a:xfrm>
                    <a:off x="265703" y="4616303"/>
                    <a:ext cx="2789668" cy="243564"/>
                    <a:chOff x="265703" y="4616303"/>
                    <a:chExt cx="2789668" cy="243564"/>
                  </a:xfrm>
                  <a:grpFill/>
                </p:grpSpPr>
                <p:sp>
                  <p:nvSpPr>
                    <p:cNvPr id="49" name="Retângulo 48">
                      <a:extLst>
                        <a:ext uri="{FF2B5EF4-FFF2-40B4-BE49-F238E27FC236}">
                          <a16:creationId xmlns:a16="http://schemas.microsoft.com/office/drawing/2014/main" id="{D8B6E5E0-2636-DB4C-6105-C1A1F339702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25979" y="4616303"/>
                      <a:ext cx="2629392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  <p:sp>
                  <p:nvSpPr>
                    <p:cNvPr id="50" name="Elipse 49">
                      <a:extLst>
                        <a:ext uri="{FF2B5EF4-FFF2-40B4-BE49-F238E27FC236}">
                          <a16:creationId xmlns:a16="http://schemas.microsoft.com/office/drawing/2014/main" id="{CE91A4DE-EEA9-BAF9-1619-BC399CC7C2D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65703" y="4616303"/>
                      <a:ext cx="276659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</p:grpSp>
              <p:sp>
                <p:nvSpPr>
                  <p:cNvPr id="48" name="Triângulo isósceles 47">
                    <a:extLst>
                      <a:ext uri="{FF2B5EF4-FFF2-40B4-BE49-F238E27FC236}">
                        <a16:creationId xmlns:a16="http://schemas.microsoft.com/office/drawing/2014/main" id="{09E5BC4D-ECD5-1C6B-7521-A0F7F30BACAF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3119201" y="4550739"/>
                    <a:ext cx="243565" cy="371220"/>
                  </a:xfrm>
                  <a:prstGeom prst="triangl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400"/>
                  </a:p>
                </p:txBody>
              </p:sp>
            </p:grpSp>
            <p:sp>
              <p:nvSpPr>
                <p:cNvPr id="9" name="CaixaDeTexto 8">
                  <a:extLst>
                    <a:ext uri="{FF2B5EF4-FFF2-40B4-BE49-F238E27FC236}">
                      <a16:creationId xmlns:a16="http://schemas.microsoft.com/office/drawing/2014/main" id="{4AE29966-1326-04F1-5B55-6BB1E3009D07}"/>
                    </a:ext>
                  </a:extLst>
                </p:cNvPr>
                <p:cNvSpPr txBox="1"/>
                <p:nvPr/>
              </p:nvSpPr>
              <p:spPr>
                <a:xfrm>
                  <a:off x="381953" y="3704919"/>
                  <a:ext cx="1687665" cy="509867"/>
                </a:xfrm>
                <a:prstGeom prst="rect">
                  <a:avLst/>
                </a:prstGeom>
                <a:noFill/>
              </p:spPr>
              <p:txBody>
                <a:bodyPr wrap="square" anchor="ctr">
                  <a:spAutoFit/>
                </a:bodyPr>
                <a:lstStyle/>
                <a:p>
                  <a:pPr>
                    <a:buClr>
                      <a:srgbClr val="F07F09"/>
                    </a:buClr>
                    <a:buSzPts val="1000"/>
                    <a:tabLst>
                      <a:tab pos="457097" algn="l"/>
                    </a:tabLst>
                  </a:pPr>
                  <a: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Master </a:t>
                  </a:r>
                  <a:r>
                    <a:rPr lang="pt-BR" sz="1100" b="1" err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Class</a:t>
                  </a:r>
                  <a: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 IA aplicada ao negócio</a:t>
                  </a:r>
                </a:p>
              </p:txBody>
            </p:sp>
            <p:sp>
              <p:nvSpPr>
                <p:cNvPr id="10" name="CaixaDeTexto 9">
                  <a:extLst>
                    <a:ext uri="{FF2B5EF4-FFF2-40B4-BE49-F238E27FC236}">
                      <a16:creationId xmlns:a16="http://schemas.microsoft.com/office/drawing/2014/main" id="{76FE8CFB-B90E-70E7-D95A-5D5CE6E3BC5A}"/>
                    </a:ext>
                  </a:extLst>
                </p:cNvPr>
                <p:cNvSpPr txBox="1"/>
                <p:nvPr/>
              </p:nvSpPr>
              <p:spPr>
                <a:xfrm>
                  <a:off x="364462" y="4173958"/>
                  <a:ext cx="1653708" cy="112899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bg1">
                          <a:lumMod val="65000"/>
                        </a:schemeClr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Calibri" panose="020F0502020204030204" pitchFamily="34" charset="0"/>
                    </a:rPr>
                    <a:t>Uma aula apresentando os super poderes da IA através de exemplos de aplicação prática para inspirar ideias em todo tipo de atividade de negócio</a:t>
                  </a:r>
                  <a:endParaRPr lang="pt-BR" sz="800" i="1">
                    <a:solidFill>
                      <a:schemeClr val="bg1">
                        <a:lumMod val="65000"/>
                      </a:schemeClr>
                    </a:solidFill>
                  </a:endParaRPr>
                </a:p>
              </p:txBody>
            </p:sp>
          </p:grpSp>
          <p:grpSp>
            <p:nvGrpSpPr>
              <p:cNvPr id="18" name="Agrupar 17">
                <a:extLst>
                  <a:ext uri="{FF2B5EF4-FFF2-40B4-BE49-F238E27FC236}">
                    <a16:creationId xmlns:a16="http://schemas.microsoft.com/office/drawing/2014/main" id="{72823F59-D461-75C0-B54D-104B86FF48A5}"/>
                  </a:ext>
                </a:extLst>
              </p:cNvPr>
              <p:cNvGrpSpPr/>
              <p:nvPr/>
            </p:nvGrpSpPr>
            <p:grpSpPr>
              <a:xfrm>
                <a:off x="7900343" y="3699678"/>
                <a:ext cx="2077409" cy="1765731"/>
                <a:chOff x="3491224" y="3699678"/>
                <a:chExt cx="2077409" cy="1765731"/>
              </a:xfrm>
            </p:grpSpPr>
            <p:grpSp>
              <p:nvGrpSpPr>
                <p:cNvPr id="28" name="Agrupar 27">
                  <a:extLst>
                    <a:ext uri="{FF2B5EF4-FFF2-40B4-BE49-F238E27FC236}">
                      <a16:creationId xmlns:a16="http://schemas.microsoft.com/office/drawing/2014/main" id="{372AEAF7-2E39-67FB-0C3F-94A75243A5C6}"/>
                    </a:ext>
                  </a:extLst>
                </p:cNvPr>
                <p:cNvGrpSpPr/>
                <p:nvPr/>
              </p:nvGrpSpPr>
              <p:grpSpPr>
                <a:xfrm>
                  <a:off x="3528598" y="3763803"/>
                  <a:ext cx="2040035" cy="396000"/>
                  <a:chOff x="340759" y="3418046"/>
                  <a:chExt cx="2040035" cy="396000"/>
                </a:xfrm>
              </p:grpSpPr>
              <p:grpSp>
                <p:nvGrpSpPr>
                  <p:cNvPr id="31" name="Agrupar 30">
                    <a:extLst>
                      <a:ext uri="{FF2B5EF4-FFF2-40B4-BE49-F238E27FC236}">
                        <a16:creationId xmlns:a16="http://schemas.microsoft.com/office/drawing/2014/main" id="{717650D4-9F99-C980-2012-C961622CD5A6}"/>
                      </a:ext>
                    </a:extLst>
                  </p:cNvPr>
                  <p:cNvGrpSpPr/>
                  <p:nvPr/>
                </p:nvGrpSpPr>
                <p:grpSpPr>
                  <a:xfrm>
                    <a:off x="340759" y="3418046"/>
                    <a:ext cx="1824035" cy="396000"/>
                    <a:chOff x="1335194" y="4616303"/>
                    <a:chExt cx="3134793" cy="243564"/>
                  </a:xfrm>
                  <a:solidFill>
                    <a:schemeClr val="accent1">
                      <a:lumMod val="20000"/>
                      <a:lumOff val="80000"/>
                    </a:schemeClr>
                  </a:solidFill>
                </p:grpSpPr>
                <p:sp>
                  <p:nvSpPr>
                    <p:cNvPr id="5" name="Retângulo 4">
                      <a:extLst>
                        <a:ext uri="{FF2B5EF4-FFF2-40B4-BE49-F238E27FC236}">
                          <a16:creationId xmlns:a16="http://schemas.microsoft.com/office/drawing/2014/main" id="{0C279706-5B8E-7303-8A9B-5CD6170A21F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461370" y="4616303"/>
                      <a:ext cx="3008617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  <p:sp>
                  <p:nvSpPr>
                    <p:cNvPr id="6" name="Elipse 5">
                      <a:extLst>
                        <a:ext uri="{FF2B5EF4-FFF2-40B4-BE49-F238E27FC236}">
                          <a16:creationId xmlns:a16="http://schemas.microsoft.com/office/drawing/2014/main" id="{BECA4B05-BF65-207D-A56D-B24E770F972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335194" y="4616303"/>
                      <a:ext cx="276659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</p:grpSp>
              <p:sp>
                <p:nvSpPr>
                  <p:cNvPr id="4" name="Triângulo isósceles 3">
                    <a:extLst>
                      <a:ext uri="{FF2B5EF4-FFF2-40B4-BE49-F238E27FC236}">
                        <a16:creationId xmlns:a16="http://schemas.microsoft.com/office/drawing/2014/main" id="{AAD44AF3-BFD0-D75D-97F2-83652D77F38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2074794" y="3508046"/>
                    <a:ext cx="396000" cy="216000"/>
                  </a:xfrm>
                  <a:prstGeom prst="triangle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400"/>
                  </a:p>
                </p:txBody>
              </p:sp>
            </p:grpSp>
            <p:sp>
              <p:nvSpPr>
                <p:cNvPr id="29" name="CaixaDeTexto 28">
                  <a:extLst>
                    <a:ext uri="{FF2B5EF4-FFF2-40B4-BE49-F238E27FC236}">
                      <a16:creationId xmlns:a16="http://schemas.microsoft.com/office/drawing/2014/main" id="{186B45A0-F0A8-9C45-2A4B-1708B77C8311}"/>
                    </a:ext>
                  </a:extLst>
                </p:cNvPr>
                <p:cNvSpPr txBox="1"/>
                <p:nvPr/>
              </p:nvSpPr>
              <p:spPr>
                <a:xfrm>
                  <a:off x="3542675" y="3699678"/>
                  <a:ext cx="1901775" cy="509867"/>
                </a:xfrm>
                <a:prstGeom prst="rect">
                  <a:avLst/>
                </a:prstGeom>
                <a:noFill/>
              </p:spPr>
              <p:txBody>
                <a:bodyPr wrap="square" anchor="ctr">
                  <a:spAutoFit/>
                </a:bodyPr>
                <a:lstStyle/>
                <a:p>
                  <a:pPr>
                    <a:buClr>
                      <a:srgbClr val="F07F09"/>
                    </a:buClr>
                    <a:buSzPts val="1000"/>
                    <a:tabLst>
                      <a:tab pos="457097" algn="l"/>
                    </a:tabLst>
                  </a:pPr>
                  <a: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Assessment das Oportunidades</a:t>
                  </a:r>
                </a:p>
              </p:txBody>
            </p:sp>
            <p:sp>
              <p:nvSpPr>
                <p:cNvPr id="30" name="CaixaDeTexto 29">
                  <a:extLst>
                    <a:ext uri="{FF2B5EF4-FFF2-40B4-BE49-F238E27FC236}">
                      <a16:creationId xmlns:a16="http://schemas.microsoft.com/office/drawing/2014/main" id="{16131720-BE89-2E40-7887-0FC73C57A0F2}"/>
                    </a:ext>
                  </a:extLst>
                </p:cNvPr>
                <p:cNvSpPr txBox="1"/>
                <p:nvPr/>
              </p:nvSpPr>
              <p:spPr>
                <a:xfrm>
                  <a:off x="3491224" y="4190742"/>
                  <a:ext cx="1901775" cy="127466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bg1">
                          <a:lumMod val="65000"/>
                        </a:schemeClr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Calibri" panose="020F0502020204030204" pitchFamily="34" charset="0"/>
                    </a:rPr>
                    <a:t>A equipe da iProcess analisa cada ideia considerando como as tecnologias de IA podem ser aplicadas, gerando uma indicação de análise geral de investimento e potencial de economia de horas de trabalho.</a:t>
                  </a:r>
                  <a:endParaRPr lang="pt-BR" sz="800" i="1">
                    <a:solidFill>
                      <a:schemeClr val="bg1">
                        <a:lumMod val="65000"/>
                      </a:schemeClr>
                    </a:solidFill>
                  </a:endParaRPr>
                </a:p>
              </p:txBody>
            </p:sp>
          </p:grpSp>
          <p:sp>
            <p:nvSpPr>
              <p:cNvPr id="19" name="CaixaDeTexto 18">
                <a:extLst>
                  <a:ext uri="{FF2B5EF4-FFF2-40B4-BE49-F238E27FC236}">
                    <a16:creationId xmlns:a16="http://schemas.microsoft.com/office/drawing/2014/main" id="{8B713919-0E3F-2823-3B9C-1A770215CB38}"/>
                  </a:ext>
                </a:extLst>
              </p:cNvPr>
              <p:cNvSpPr txBox="1"/>
              <p:nvPr/>
            </p:nvSpPr>
            <p:spPr>
              <a:xfrm>
                <a:off x="10056814" y="4180028"/>
                <a:ext cx="2041074" cy="12746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760" indent="-177760">
                  <a:spcAft>
                    <a:spcPts val="400"/>
                  </a:spcAft>
                  <a:buClr>
                    <a:srgbClr val="F07F09"/>
                  </a:buClr>
                  <a:buSzPts val="1000"/>
                  <a:buFont typeface="Wingdings 3" panose="05040102010807070707" pitchFamily="18" charset="2"/>
                  <a:buChar char=""/>
                  <a:tabLst>
                    <a:tab pos="457097" algn="l"/>
                  </a:tabLst>
                </a:pPr>
                <a:r>
                  <a:rPr lang="pt-BR" sz="800" i="1">
                    <a:solidFill>
                      <a:schemeClr val="bg1">
                        <a:lumMod val="65000"/>
                      </a:schemeClr>
                    </a:solidFill>
                    <a:latin typeface="Calibri" panose="020F0502020204030204" pitchFamily="34" charset="0"/>
                    <a:ea typeface="Times New Roman" panose="02020603050405020304" pitchFamily="18" charset="0"/>
                    <a:cs typeface="Calibri" panose="020F0502020204030204" pitchFamily="34" charset="0"/>
                  </a:rPr>
                  <a:t>As oportunidades são classificadas por relevância, potencial de economia de trabalho e investimento, juntamente com a indicação das oportunidades de destaque analisadas pela equipe da iProcess.</a:t>
                </a:r>
              </a:p>
            </p:txBody>
          </p:sp>
          <p:grpSp>
            <p:nvGrpSpPr>
              <p:cNvPr id="20" name="Agrupar 19">
                <a:extLst>
                  <a:ext uri="{FF2B5EF4-FFF2-40B4-BE49-F238E27FC236}">
                    <a16:creationId xmlns:a16="http://schemas.microsoft.com/office/drawing/2014/main" id="{29D608FD-9179-0BB9-A990-C81C0B4D0683}"/>
                  </a:ext>
                </a:extLst>
              </p:cNvPr>
              <p:cNvGrpSpPr/>
              <p:nvPr/>
            </p:nvGrpSpPr>
            <p:grpSpPr>
              <a:xfrm>
                <a:off x="6303649" y="3716527"/>
                <a:ext cx="1524933" cy="1743707"/>
                <a:chOff x="364462" y="3704919"/>
                <a:chExt cx="1524933" cy="1743707"/>
              </a:xfrm>
            </p:grpSpPr>
            <p:grpSp>
              <p:nvGrpSpPr>
                <p:cNvPr id="21" name="Agrupar 20">
                  <a:extLst>
                    <a:ext uri="{FF2B5EF4-FFF2-40B4-BE49-F238E27FC236}">
                      <a16:creationId xmlns:a16="http://schemas.microsoft.com/office/drawing/2014/main" id="{E37B09E1-5712-1123-A72F-2BB5DFBE8B3C}"/>
                    </a:ext>
                  </a:extLst>
                </p:cNvPr>
                <p:cNvGrpSpPr/>
                <p:nvPr/>
              </p:nvGrpSpPr>
              <p:grpSpPr>
                <a:xfrm>
                  <a:off x="380383" y="3759031"/>
                  <a:ext cx="1509012" cy="398821"/>
                  <a:chOff x="265703" y="4614566"/>
                  <a:chExt cx="2593399" cy="245301"/>
                </a:xfrm>
                <a:solidFill>
                  <a:schemeClr val="accent1">
                    <a:lumMod val="20000"/>
                    <a:lumOff val="80000"/>
                  </a:schemeClr>
                </a:solidFill>
              </p:grpSpPr>
              <p:grpSp>
                <p:nvGrpSpPr>
                  <p:cNvPr id="24" name="Agrupar 23">
                    <a:extLst>
                      <a:ext uri="{FF2B5EF4-FFF2-40B4-BE49-F238E27FC236}">
                        <a16:creationId xmlns:a16="http://schemas.microsoft.com/office/drawing/2014/main" id="{D5F63F95-9F61-7105-5E5B-397D1E074804}"/>
                      </a:ext>
                    </a:extLst>
                  </p:cNvPr>
                  <p:cNvGrpSpPr/>
                  <p:nvPr/>
                </p:nvGrpSpPr>
                <p:grpSpPr>
                  <a:xfrm>
                    <a:off x="265703" y="4616303"/>
                    <a:ext cx="2209876" cy="243564"/>
                    <a:chOff x="265703" y="4616303"/>
                    <a:chExt cx="2209876" cy="243564"/>
                  </a:xfrm>
                  <a:grpFill/>
                </p:grpSpPr>
                <p:sp>
                  <p:nvSpPr>
                    <p:cNvPr id="26" name="Retângulo 25">
                      <a:extLst>
                        <a:ext uri="{FF2B5EF4-FFF2-40B4-BE49-F238E27FC236}">
                          <a16:creationId xmlns:a16="http://schemas.microsoft.com/office/drawing/2014/main" id="{4E2D755E-D318-1934-2B9E-D76A6F487A2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25979" y="4616303"/>
                      <a:ext cx="2049600" cy="243564"/>
                    </a:xfrm>
                    <a:prstGeom prst="rect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  <p:sp>
                  <p:nvSpPr>
                    <p:cNvPr id="27" name="Elipse 26">
                      <a:extLst>
                        <a:ext uri="{FF2B5EF4-FFF2-40B4-BE49-F238E27FC236}">
                          <a16:creationId xmlns:a16="http://schemas.microsoft.com/office/drawing/2014/main" id="{3B8700DF-CD30-8363-E995-096CBE5E3CE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65703" y="4616303"/>
                      <a:ext cx="276659" cy="243564"/>
                    </a:xfrm>
                    <a:prstGeom prst="ellipse">
                      <a:avLst/>
                    </a:prstGeom>
                    <a:grpFill/>
                    <a:ln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pt-BR" sz="1400"/>
                    </a:p>
                  </p:txBody>
                </p:sp>
              </p:grpSp>
              <p:sp>
                <p:nvSpPr>
                  <p:cNvPr id="25" name="Triângulo isósceles 24">
                    <a:extLst>
                      <a:ext uri="{FF2B5EF4-FFF2-40B4-BE49-F238E27FC236}">
                        <a16:creationId xmlns:a16="http://schemas.microsoft.com/office/drawing/2014/main" id="{E64F74AE-67FB-CAE1-9CFB-F1920DA73DA9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2551710" y="4550739"/>
                    <a:ext cx="243565" cy="371219"/>
                  </a:xfrm>
                  <a:prstGeom prst="triangle">
                    <a:avLst/>
                  </a:prstGeom>
                  <a:grpFill/>
                  <a:ln>
                    <a:solidFill>
                      <a:schemeClr val="accent1">
                        <a:lumMod val="20000"/>
                        <a:lumOff val="80000"/>
                      </a:schemeClr>
                    </a:solidFill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sz="1400"/>
                  </a:p>
                </p:txBody>
              </p:sp>
            </p:grpSp>
            <p:sp>
              <p:nvSpPr>
                <p:cNvPr id="22" name="CaixaDeTexto 21">
                  <a:extLst>
                    <a:ext uri="{FF2B5EF4-FFF2-40B4-BE49-F238E27FC236}">
                      <a16:creationId xmlns:a16="http://schemas.microsoft.com/office/drawing/2014/main" id="{164B6123-3302-5379-1C15-DEBC4D7E6131}"/>
                    </a:ext>
                  </a:extLst>
                </p:cNvPr>
                <p:cNvSpPr txBox="1"/>
                <p:nvPr/>
              </p:nvSpPr>
              <p:spPr>
                <a:xfrm>
                  <a:off x="381956" y="3704919"/>
                  <a:ext cx="1284279" cy="509867"/>
                </a:xfrm>
                <a:prstGeom prst="rect">
                  <a:avLst/>
                </a:prstGeom>
                <a:noFill/>
              </p:spPr>
              <p:txBody>
                <a:bodyPr wrap="square" anchor="ctr">
                  <a:spAutoFit/>
                </a:bodyPr>
                <a:lstStyle/>
                <a:p>
                  <a:pPr>
                    <a:buClr>
                      <a:srgbClr val="F07F09"/>
                    </a:buClr>
                    <a:buSzPts val="1000"/>
                    <a:tabLst>
                      <a:tab pos="457097" algn="l"/>
                    </a:tabLst>
                  </a:pPr>
                  <a: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Levantamento</a:t>
                  </a:r>
                  <a:b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</a:br>
                  <a:r>
                    <a:rPr lang="pt-BR" sz="1100" b="1">
                      <a:solidFill>
                        <a:srgbClr val="595959"/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de ideias</a:t>
                  </a:r>
                </a:p>
              </p:txBody>
            </p:sp>
            <p:sp>
              <p:nvSpPr>
                <p:cNvPr id="23" name="CaixaDeTexto 22">
                  <a:extLst>
                    <a:ext uri="{FF2B5EF4-FFF2-40B4-BE49-F238E27FC236}">
                      <a16:creationId xmlns:a16="http://schemas.microsoft.com/office/drawing/2014/main" id="{08F83F78-866F-71CA-2584-55A5033A4F1C}"/>
                    </a:ext>
                  </a:extLst>
                </p:cNvPr>
                <p:cNvSpPr txBox="1"/>
                <p:nvPr/>
              </p:nvSpPr>
              <p:spPr>
                <a:xfrm>
                  <a:off x="364462" y="4173959"/>
                  <a:ext cx="1415428" cy="127466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177760" indent="-177760">
                    <a:spcAft>
                      <a:spcPts val="400"/>
                    </a:spcAft>
                    <a:buClr>
                      <a:srgbClr val="F07F09"/>
                    </a:buClr>
                    <a:buSzPts val="1000"/>
                    <a:buFont typeface="Wingdings 3" panose="05040102010807070707" pitchFamily="18" charset="2"/>
                    <a:buChar char=""/>
                    <a:tabLst>
                      <a:tab pos="457097" algn="l"/>
                    </a:tabLst>
                  </a:pPr>
                  <a:r>
                    <a:rPr lang="pt-BR" sz="800" i="1">
                      <a:solidFill>
                        <a:schemeClr val="bg1">
                          <a:lumMod val="65000"/>
                        </a:schemeClr>
                      </a:solidFill>
                      <a:latin typeface="Calibri" panose="020F0502020204030204" pitchFamily="34" charset="0"/>
                      <a:ea typeface="Times New Roman" panose="02020603050405020304" pitchFamily="18" charset="0"/>
                      <a:cs typeface="Calibri" panose="020F0502020204030204" pitchFamily="34" charset="0"/>
                    </a:rPr>
                    <a:t>Participantes do workshop registram suas ideias e oportunidades de aplicação dos poderes da IA, informando sua visão e relevância</a:t>
                  </a:r>
                  <a:endParaRPr lang="pt-BR" sz="800" i="1">
                    <a:solidFill>
                      <a:schemeClr val="bg1">
                        <a:lumMod val="65000"/>
                      </a:schemeClr>
                    </a:solidFill>
                  </a:endParaRPr>
                </a:p>
              </p:txBody>
            </p:sp>
          </p:grpSp>
        </p:grpSp>
      </p:grpSp>
      <p:sp>
        <p:nvSpPr>
          <p:cNvPr id="64" name="Título 1">
            <a:extLst>
              <a:ext uri="{FF2B5EF4-FFF2-40B4-BE49-F238E27FC236}">
                <a16:creationId xmlns:a16="http://schemas.microsoft.com/office/drawing/2014/main" id="{8DDDFF6E-D826-070B-91C2-A700174F3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6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6C5F0-F22D-0798-C54C-F6773679A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Agrupar 32">
            <a:extLst>
              <a:ext uri="{FF2B5EF4-FFF2-40B4-BE49-F238E27FC236}">
                <a16:creationId xmlns:a16="http://schemas.microsoft.com/office/drawing/2014/main" id="{03689FFF-0C26-40CB-3BFD-A33E354DCC09}"/>
              </a:ext>
            </a:extLst>
          </p:cNvPr>
          <p:cNvGrpSpPr/>
          <p:nvPr/>
        </p:nvGrpSpPr>
        <p:grpSpPr>
          <a:xfrm>
            <a:off x="6454772" y="1854570"/>
            <a:ext cx="5018799" cy="961580"/>
            <a:chOff x="1237638" y="3448972"/>
            <a:chExt cx="5019452" cy="961705"/>
          </a:xfrm>
        </p:grpSpPr>
        <p:pic>
          <p:nvPicPr>
            <p:cNvPr id="34" name="Gráfico 33" descr="Área de Transferência Parcialmente Marcada estrutura de tópicos">
              <a:extLst>
                <a:ext uri="{FF2B5EF4-FFF2-40B4-BE49-F238E27FC236}">
                  <a16:creationId xmlns:a16="http://schemas.microsoft.com/office/drawing/2014/main" id="{2DA4C9EF-924A-0BD0-724B-CB06DA0342F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569825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0A1EC0D8-0135-A96C-E1A7-419D0660B9C8}"/>
                </a:ext>
              </a:extLst>
            </p:cNvPr>
            <p:cNvSpPr txBox="1">
              <a:spLocks/>
            </p:cNvSpPr>
            <p:nvPr/>
          </p:nvSpPr>
          <p:spPr>
            <a:xfrm>
              <a:off x="1937090" y="3448972"/>
              <a:ext cx="4320000" cy="96170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os processos da empresa para identificar </a:t>
              </a:r>
              <a:r>
                <a:rPr lang="pt-BR" sz="2000" b="1">
                  <a:solidFill>
                    <a:srgbClr val="FF9B4E"/>
                  </a:solidFill>
                </a:rPr>
                <a:t>atividades que podem ser aprimoradas com o uso de IA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A8D4616B-A198-EBBE-C796-D81624A47497}"/>
              </a:ext>
            </a:extLst>
          </p:cNvPr>
          <p:cNvGrpSpPr/>
          <p:nvPr/>
        </p:nvGrpSpPr>
        <p:grpSpPr>
          <a:xfrm>
            <a:off x="6454775" y="3267376"/>
            <a:ext cx="5039343" cy="961579"/>
            <a:chOff x="1237638" y="3475971"/>
            <a:chExt cx="5039999" cy="961704"/>
          </a:xfrm>
        </p:grpSpPr>
        <p:pic>
          <p:nvPicPr>
            <p:cNvPr id="41" name="Gráfico 40" descr="Reunião estrutura de tópicos">
              <a:extLst>
                <a:ext uri="{FF2B5EF4-FFF2-40B4-BE49-F238E27FC236}">
                  <a16:creationId xmlns:a16="http://schemas.microsoft.com/office/drawing/2014/main" id="{E98842A1-753C-3591-2905-37CCE2AC8CB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595875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51888D98-A8B8-46E2-ADB9-E485695A1885}"/>
                </a:ext>
              </a:extLst>
            </p:cNvPr>
            <p:cNvSpPr txBox="1">
              <a:spLocks/>
            </p:cNvSpPr>
            <p:nvPr/>
          </p:nvSpPr>
          <p:spPr>
            <a:xfrm>
              <a:off x="1957637" y="3475971"/>
              <a:ext cx="4320000" cy="96170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Levar </a:t>
              </a:r>
              <a:r>
                <a:rPr lang="pt-BR" sz="2000" b="1">
                  <a:solidFill>
                    <a:srgbClr val="FF9B4E"/>
                  </a:solidFill>
                </a:rPr>
                <a:t>conhecimento prático para as áreas de negócio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/>
                <a:t>por meio de apresentações e sessões interativas.</a:t>
              </a:r>
              <a:endParaRPr lang="pt-BR" sz="2000" b="1">
                <a:solidFill>
                  <a:srgbClr val="2071BB"/>
                </a:solidFill>
              </a:endParaRP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DAB2C536-C443-E2C2-E86F-91F9890D3DAC}"/>
              </a:ext>
            </a:extLst>
          </p:cNvPr>
          <p:cNvGrpSpPr/>
          <p:nvPr/>
        </p:nvGrpSpPr>
        <p:grpSpPr>
          <a:xfrm>
            <a:off x="6454772" y="4680182"/>
            <a:ext cx="5059889" cy="961578"/>
            <a:chOff x="1217090" y="3624441"/>
            <a:chExt cx="5060548" cy="961703"/>
          </a:xfrm>
        </p:grpSpPr>
        <p:pic>
          <p:nvPicPr>
            <p:cNvPr id="44" name="Gráfico 43" descr="Debate de grupo estrutura de tópicos">
              <a:extLst>
                <a:ext uri="{FF2B5EF4-FFF2-40B4-BE49-F238E27FC236}">
                  <a16:creationId xmlns:a16="http://schemas.microsoft.com/office/drawing/2014/main" id="{E7F8227E-4E18-288F-D037-2FF08D7896E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17090" y="3745293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9F423F80-31A0-E0AF-96B3-C76FEEA7300A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624441"/>
              <a:ext cx="4320000" cy="96170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Analisar </a:t>
              </a:r>
              <a:r>
                <a:rPr lang="pt-BR" sz="2000" b="1">
                  <a:solidFill>
                    <a:srgbClr val="FF9B4E"/>
                  </a:solidFill>
                </a:rPr>
                <a:t>desafios corporativos e identificar oportunidades estratégicas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>
                  <a:solidFill>
                    <a:schemeClr val="tx1"/>
                  </a:solidFill>
                </a:rPr>
                <a:t>de aplicação de IA.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0A9E3359-F55D-60EC-6550-54EB965C8830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D883194A-2568-EA0D-D02D-CB2F4604BBCD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B0E1C4B1-8514-5E8C-3DBD-2B0FDF787162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2E3A9F2D-2541-4D70-F745-0A140486FEA2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4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278E2463-7551-A3C1-D94B-764F596AE828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Descoberta de oportunidades</a:t>
                </a:r>
              </a:p>
            </p:txBody>
          </p:sp>
        </p:grp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E01DD123-4B46-E8A5-EC88-932421CD2920}"/>
              </a:ext>
            </a:extLst>
          </p:cNvPr>
          <p:cNvGrpSpPr/>
          <p:nvPr/>
        </p:nvGrpSpPr>
        <p:grpSpPr>
          <a:xfrm>
            <a:off x="598416" y="1508727"/>
            <a:ext cx="11060221" cy="5622319"/>
            <a:chOff x="597700" y="1508476"/>
            <a:chExt cx="11061661" cy="5623051"/>
          </a:xfrm>
        </p:grpSpPr>
        <p:grpSp>
          <p:nvGrpSpPr>
            <p:cNvPr id="63" name="Agrupar 62">
              <a:extLst>
                <a:ext uri="{FF2B5EF4-FFF2-40B4-BE49-F238E27FC236}">
                  <a16:creationId xmlns:a16="http://schemas.microsoft.com/office/drawing/2014/main" id="{9A460CAA-DDE9-5269-4350-DB6B83530340}"/>
                </a:ext>
              </a:extLst>
            </p:cNvPr>
            <p:cNvGrpSpPr/>
            <p:nvPr/>
          </p:nvGrpSpPr>
          <p:grpSpPr>
            <a:xfrm>
              <a:off x="597700" y="1989722"/>
              <a:ext cx="10813501" cy="5141805"/>
              <a:chOff x="582881" y="1976950"/>
              <a:chExt cx="10813501" cy="5141805"/>
            </a:xfrm>
          </p:grpSpPr>
          <p:sp>
            <p:nvSpPr>
              <p:cNvPr id="76" name="Retângulo: Cantos Diagonais Arredondados 75">
                <a:extLst>
                  <a:ext uri="{FF2B5EF4-FFF2-40B4-BE49-F238E27FC236}">
                    <a16:creationId xmlns:a16="http://schemas.microsoft.com/office/drawing/2014/main" id="{F1910556-4615-297C-F16E-D778329DFAD2}"/>
                  </a:ext>
                </a:extLst>
              </p:cNvPr>
              <p:cNvSpPr/>
              <p:nvPr/>
            </p:nvSpPr>
            <p:spPr>
              <a:xfrm>
                <a:off x="582881" y="1976950"/>
                <a:ext cx="10813501" cy="5141805"/>
              </a:xfrm>
              <a:prstGeom prst="round2DiagRect">
                <a:avLst>
                  <a:gd name="adj1" fmla="val 3591"/>
                  <a:gd name="adj2" fmla="val 0"/>
                </a:avLst>
              </a:prstGeom>
              <a:solidFill>
                <a:srgbClr val="FAFAFA"/>
              </a:solidFill>
              <a:ln w="635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7" name="Text 0">
                <a:extLst>
                  <a:ext uri="{FF2B5EF4-FFF2-40B4-BE49-F238E27FC236}">
                    <a16:creationId xmlns:a16="http://schemas.microsoft.com/office/drawing/2014/main" id="{145556B3-B3EB-9F2C-5596-00005DA304FD}"/>
                  </a:ext>
                </a:extLst>
              </p:cNvPr>
              <p:cNvSpPr/>
              <p:nvPr/>
            </p:nvSpPr>
            <p:spPr>
              <a:xfrm>
                <a:off x="1274272" y="2063566"/>
                <a:ext cx="8208110" cy="60295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/>
              <a:lstStyle/>
              <a:p>
                <a:pPr>
                  <a:lnSpc>
                    <a:spcPts val="4625"/>
                  </a:lnSpc>
                </a:pP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Garagem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Inteligência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Artificial</a:t>
                </a:r>
              </a:p>
            </p:txBody>
          </p:sp>
          <p:pic>
            <p:nvPicPr>
              <p:cNvPr id="78" name="Imagem 77">
                <a:extLst>
                  <a:ext uri="{FF2B5EF4-FFF2-40B4-BE49-F238E27FC236}">
                    <a16:creationId xmlns:a16="http://schemas.microsoft.com/office/drawing/2014/main" id="{EB6ACD2C-27EA-96BF-392A-11E9CA9540B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771607" y="2194809"/>
                <a:ext cx="417231" cy="417231"/>
              </a:xfrm>
              <a:prstGeom prst="rect">
                <a:avLst/>
              </a:prstGeom>
            </p:spPr>
          </p:pic>
        </p:grpSp>
        <p:sp>
          <p:nvSpPr>
            <p:cNvPr id="64" name="CaixaDeTexto 63">
              <a:extLst>
                <a:ext uri="{FF2B5EF4-FFF2-40B4-BE49-F238E27FC236}">
                  <a16:creationId xmlns:a16="http://schemas.microsoft.com/office/drawing/2014/main" id="{0F76C798-08E0-2EF2-0AF8-6B72D75B6AF6}"/>
                </a:ext>
              </a:extLst>
            </p:cNvPr>
            <p:cNvSpPr txBox="1"/>
            <p:nvPr/>
          </p:nvSpPr>
          <p:spPr>
            <a:xfrm>
              <a:off x="707815" y="2727128"/>
              <a:ext cx="8652570" cy="773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Uma </a:t>
              </a:r>
              <a:r>
                <a:rPr lang="pt-BR" sz="1400" b="1" err="1">
                  <a:solidFill>
                    <a:srgbClr val="2071BB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mini-maratona</a:t>
              </a:r>
              <a:r>
                <a:rPr lang="pt-BR" sz="1400" b="1">
                  <a:solidFill>
                    <a:srgbClr val="2071BB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de ideação de IA</a:t>
              </a:r>
              <a:r>
                <a:rPr lang="pt-BR" sz="1400">
                  <a:solidFill>
                    <a:srgbClr val="2071BB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que leva conhecimento sobre as tecnologias de IA, desmistifica os seus super poderes com o deck de cartas da iProcess e estimula os participantes a </a:t>
              </a:r>
              <a:r>
                <a:rPr lang="pt-BR" sz="1400" b="1">
                  <a:solidFill>
                    <a:srgbClr val="2071BB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refletir sobre como resolver ou transformar um desafio de negócio da própria organização</a:t>
              </a:r>
              <a:r>
                <a:rPr lang="pt-BR" sz="14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com inteligência artificial. </a:t>
              </a:r>
              <a:endParaRPr lang="pt-BR" sz="1100">
                <a:solidFill>
                  <a:srgbClr val="595959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65" name="Agrupar 64">
              <a:extLst>
                <a:ext uri="{FF2B5EF4-FFF2-40B4-BE49-F238E27FC236}">
                  <a16:creationId xmlns:a16="http://schemas.microsoft.com/office/drawing/2014/main" id="{E1D11C6E-B590-545B-D797-7C8891C7FEEE}"/>
                </a:ext>
              </a:extLst>
            </p:cNvPr>
            <p:cNvGrpSpPr/>
            <p:nvPr/>
          </p:nvGrpSpPr>
          <p:grpSpPr>
            <a:xfrm>
              <a:off x="4667756" y="5219221"/>
              <a:ext cx="6326577" cy="1488516"/>
              <a:chOff x="225140" y="5110289"/>
              <a:chExt cx="5305449" cy="1488710"/>
            </a:xfrm>
          </p:grpSpPr>
          <p:sp>
            <p:nvSpPr>
              <p:cNvPr id="73" name="CaixaDeTexto 72">
                <a:extLst>
                  <a:ext uri="{FF2B5EF4-FFF2-40B4-BE49-F238E27FC236}">
                    <a16:creationId xmlns:a16="http://schemas.microsoft.com/office/drawing/2014/main" id="{777E690F-389A-E56A-3B83-209E93C7A941}"/>
                  </a:ext>
                </a:extLst>
              </p:cNvPr>
              <p:cNvSpPr txBox="1"/>
              <p:nvPr/>
            </p:nvSpPr>
            <p:spPr>
              <a:xfrm>
                <a:off x="225140" y="5110289"/>
                <a:ext cx="2173878" cy="3078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bg1">
                        <a:lumMod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Resultado</a:t>
                </a:r>
                <a:endParaRPr lang="pt-BR" sz="1400">
                  <a:solidFill>
                    <a:schemeClr val="bg1">
                      <a:lumMod val="50000"/>
                    </a:schemeClr>
                  </a:solidFill>
                </a:endParaRPr>
              </a:p>
            </p:txBody>
          </p:sp>
          <p:cxnSp>
            <p:nvCxnSpPr>
              <p:cNvPr id="74" name="Conector reto 73">
                <a:extLst>
                  <a:ext uri="{FF2B5EF4-FFF2-40B4-BE49-F238E27FC236}">
                    <a16:creationId xmlns:a16="http://schemas.microsoft.com/office/drawing/2014/main" id="{CD26A51E-7C60-7016-DB5C-B060AC59EBE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5953" y="5380282"/>
                <a:ext cx="288000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CaixaDeTexto 74">
                <a:extLst>
                  <a:ext uri="{FF2B5EF4-FFF2-40B4-BE49-F238E27FC236}">
                    <a16:creationId xmlns:a16="http://schemas.microsoft.com/office/drawing/2014/main" id="{ACE40837-27D1-90F2-8DD2-3E08CC4BEFCE}"/>
                  </a:ext>
                </a:extLst>
              </p:cNvPr>
              <p:cNvSpPr txBox="1"/>
              <p:nvPr/>
            </p:nvSpPr>
            <p:spPr>
              <a:xfrm>
                <a:off x="287197" y="5429295"/>
                <a:ext cx="5243392" cy="11697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4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Compartilhamento de ideias e experiências </a:t>
                </a:r>
                <a:r>
                  <a:rPr lang="pt-BR" sz="14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com a apresentação dos resultados de cada grupo</a:t>
                </a:r>
              </a:p>
              <a:p>
                <a:pPr marL="285685" indent="-285685">
                  <a:buClr>
                    <a:srgbClr val="FF6600"/>
                  </a:buClr>
                  <a:buFont typeface="Wingdings 3" panose="05040102010807070707" pitchFamily="18" charset="2"/>
                  <a:buChar char="w"/>
                </a:pPr>
                <a:r>
                  <a:rPr lang="pt-BR" sz="1400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Devolutiva sobre as ideias discutidas com proposta de priorização, </a:t>
                </a:r>
                <a:r>
                  <a:rPr lang="pt-BR" sz="1400">
                    <a:solidFill>
                      <a:srgbClr val="59595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detalhando o assessment técnico individual de cada oportunidade apresentada pelo negócio. </a:t>
                </a:r>
              </a:p>
            </p:txBody>
          </p:sp>
        </p:grpSp>
        <p:pic>
          <p:nvPicPr>
            <p:cNvPr id="66" name="Imagem 65">
              <a:extLst>
                <a:ext uri="{FF2B5EF4-FFF2-40B4-BE49-F238E27FC236}">
                  <a16:creationId xmlns:a16="http://schemas.microsoft.com/office/drawing/2014/main" id="{7A31C3D9-6099-9E49-AFC6-A312BED594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851456" y="3578121"/>
              <a:ext cx="2465973" cy="1541232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pic>
          <p:nvPicPr>
            <p:cNvPr id="67" name="Imagem 66">
              <a:extLst>
                <a:ext uri="{FF2B5EF4-FFF2-40B4-BE49-F238E27FC236}">
                  <a16:creationId xmlns:a16="http://schemas.microsoft.com/office/drawing/2014/main" id="{77037242-14C4-1395-3579-299CD71830B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1762751" y="5172866"/>
              <a:ext cx="2488137" cy="1555086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grpSp>
          <p:nvGrpSpPr>
            <p:cNvPr id="68" name="Agrupar 67">
              <a:extLst>
                <a:ext uri="{FF2B5EF4-FFF2-40B4-BE49-F238E27FC236}">
                  <a16:creationId xmlns:a16="http://schemas.microsoft.com/office/drawing/2014/main" id="{504E9D2B-4AC0-FC25-1015-EF359D92DA74}"/>
                </a:ext>
              </a:extLst>
            </p:cNvPr>
            <p:cNvGrpSpPr/>
            <p:nvPr/>
          </p:nvGrpSpPr>
          <p:grpSpPr>
            <a:xfrm>
              <a:off x="4542347" y="3631980"/>
              <a:ext cx="6207844" cy="1433514"/>
              <a:chOff x="1455234" y="3130746"/>
              <a:chExt cx="6713021" cy="1502673"/>
            </a:xfrm>
          </p:grpSpPr>
          <p:sp>
            <p:nvSpPr>
              <p:cNvPr id="70" name="CaixaDeTexto 69">
                <a:extLst>
                  <a:ext uri="{FF2B5EF4-FFF2-40B4-BE49-F238E27FC236}">
                    <a16:creationId xmlns:a16="http://schemas.microsoft.com/office/drawing/2014/main" id="{3F08CDE8-FBB4-2A44-2B08-79170F31CB28}"/>
                  </a:ext>
                </a:extLst>
              </p:cNvPr>
              <p:cNvSpPr txBox="1"/>
              <p:nvPr/>
            </p:nvSpPr>
            <p:spPr>
              <a:xfrm>
                <a:off x="1455234" y="3130746"/>
                <a:ext cx="2173880" cy="3226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pt-BR" sz="1400" b="1">
                    <a:solidFill>
                      <a:schemeClr val="bg1">
                        <a:lumMod val="50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Como funciona</a:t>
                </a:r>
                <a:endParaRPr lang="pt-BR" sz="1400">
                  <a:solidFill>
                    <a:schemeClr val="bg1">
                      <a:lumMod val="50000"/>
                    </a:schemeClr>
                  </a:solidFill>
                </a:endParaRPr>
              </a:p>
            </p:txBody>
          </p:sp>
          <p:pic>
            <p:nvPicPr>
              <p:cNvPr id="71" name="Imagem 70" descr="Linha do tempo&#10;&#10;Descrição gerada automaticamente com confiança baixa">
                <a:extLst>
                  <a:ext uri="{FF2B5EF4-FFF2-40B4-BE49-F238E27FC236}">
                    <a16:creationId xmlns:a16="http://schemas.microsoft.com/office/drawing/2014/main" id="{7F0605A2-FB44-3CD5-5E65-757A0A73B6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b="60638"/>
              <a:stretch>
                <a:fillRect/>
              </a:stretch>
            </p:blipFill>
            <p:spPr>
              <a:xfrm>
                <a:off x="1594755" y="3504922"/>
                <a:ext cx="6573500" cy="1128497"/>
              </a:xfrm>
              <a:prstGeom prst="rect">
                <a:avLst/>
              </a:prstGeom>
            </p:spPr>
          </p:pic>
          <p:cxnSp>
            <p:nvCxnSpPr>
              <p:cNvPr id="72" name="Conector reto 71">
                <a:extLst>
                  <a:ext uri="{FF2B5EF4-FFF2-40B4-BE49-F238E27FC236}">
                    <a16:creationId xmlns:a16="http://schemas.microsoft.com/office/drawing/2014/main" id="{06DA2C0B-E5E8-0B2F-868F-68608F8C0AE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594755" y="3431277"/>
                <a:ext cx="3564464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69" name="Imagem 68">
              <a:extLst>
                <a:ext uri="{FF2B5EF4-FFF2-40B4-BE49-F238E27FC236}">
                  <a16:creationId xmlns:a16="http://schemas.microsoft.com/office/drawing/2014/main" id="{D309AF19-1780-48E8-56AE-39F6F281393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178901" y="1508476"/>
              <a:ext cx="2480460" cy="2629287"/>
            </a:xfrm>
            <a:prstGeom prst="rect">
              <a:avLst/>
            </a:prstGeom>
          </p:spPr>
        </p:pic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10907FCC-79C6-2639-A50F-549B2C49C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14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76CDCC1E-F959-C15B-B0E6-79E2CEF4C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747" y="209909"/>
            <a:ext cx="6807418" cy="590931"/>
          </a:xfrm>
        </p:spPr>
        <p:txBody>
          <a:bodyPr/>
          <a:lstStyle/>
          <a:p>
            <a:pPr algn="ctr"/>
            <a:r>
              <a:rPr lang="pt-BR" dirty="0"/>
              <a:t>Garagem de Inteligência Artificial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BA48CF0-4A5A-BFA5-B030-08CAF50F3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747" y="1629113"/>
            <a:ext cx="6971253" cy="522844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E8759C94-4D65-57CD-C1A3-0463FF2BDF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35" y="447"/>
            <a:ext cx="5056912" cy="685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62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68A41-9AE7-8033-EF4B-2B3271078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EB21BFBE-E75D-44C6-E9BB-C84ECFC0169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56937" y="2255150"/>
            <a:ext cx="5130800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200" b="1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Fazer uma análise precisa da viabilidade técnica e ROI das oportunidades priorizadas</a:t>
            </a:r>
            <a:endParaRPr lang="pt-BR" sz="3200" b="1"/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A3AB7E2F-D42B-7DC2-6F6D-6BC379D9F183}"/>
              </a:ext>
            </a:extLst>
          </p:cNvPr>
          <p:cNvGrpSpPr/>
          <p:nvPr/>
        </p:nvGrpSpPr>
        <p:grpSpPr>
          <a:xfrm>
            <a:off x="6449921" y="1854164"/>
            <a:ext cx="5039344" cy="1211665"/>
            <a:chOff x="1237638" y="3454914"/>
            <a:chExt cx="5040000" cy="1211823"/>
          </a:xfrm>
        </p:grpSpPr>
        <p:pic>
          <p:nvPicPr>
            <p:cNvPr id="34" name="Gráfico 33" descr="Internet das Coisas estrutura de tópicos">
              <a:extLst>
                <a:ext uri="{FF2B5EF4-FFF2-40B4-BE49-F238E27FC236}">
                  <a16:creationId xmlns:a16="http://schemas.microsoft.com/office/drawing/2014/main" id="{75B7C2A8-DD4F-FE3E-7ADD-EC3FD27C84B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1237638" y="3700374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D7BCCC43-D4FA-939E-BFE3-E8F46DCCBC37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54914"/>
              <a:ext cx="4320000" cy="121182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Avaliar se a </a:t>
              </a:r>
              <a:r>
                <a:rPr lang="pt-BR" sz="2000" b="1">
                  <a:solidFill>
                    <a:srgbClr val="2071BB"/>
                  </a:solidFill>
                </a:rPr>
                <a:t>tecnologia necessária está disponível</a:t>
              </a:r>
              <a:r>
                <a:rPr lang="pt-BR" sz="2000">
                  <a:solidFill>
                    <a:schemeClr val="tx1"/>
                  </a:solidFill>
                </a:rPr>
                <a:t>, se os </a:t>
              </a:r>
              <a:r>
                <a:rPr lang="pt-BR" sz="2000" b="1">
                  <a:solidFill>
                    <a:srgbClr val="2071BB"/>
                  </a:solidFill>
                </a:rPr>
                <a:t>dados existem</a:t>
              </a:r>
              <a:r>
                <a:rPr lang="pt-BR" sz="2000">
                  <a:solidFill>
                    <a:schemeClr val="tx1"/>
                  </a:solidFill>
                </a:rPr>
                <a:t> e se a solução pode</a:t>
              </a:r>
              <a:r>
                <a:rPr lang="pt-BR" sz="2000" b="1">
                  <a:solidFill>
                    <a:srgbClr val="2071BB"/>
                  </a:solidFill>
                </a:rPr>
                <a:t> ser implementada com segurança</a:t>
              </a:r>
              <a:r>
                <a:rPr lang="pt-BR" sz="2000">
                  <a:solidFill>
                    <a:schemeClr val="tx1"/>
                  </a:solidFill>
                </a:rPr>
                <a:t>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2B265CC2-C4C9-2788-51C3-2B43AEBDBB0F}"/>
              </a:ext>
            </a:extLst>
          </p:cNvPr>
          <p:cNvGrpSpPr/>
          <p:nvPr/>
        </p:nvGrpSpPr>
        <p:grpSpPr>
          <a:xfrm>
            <a:off x="6449921" y="3420598"/>
            <a:ext cx="5039344" cy="920133"/>
            <a:chOff x="1237638" y="3573387"/>
            <a:chExt cx="5040000" cy="920253"/>
          </a:xfrm>
        </p:grpSpPr>
        <p:pic>
          <p:nvPicPr>
            <p:cNvPr id="41" name="Gráfico 40" descr="Peças de xadrez estrutura de tópicos">
              <a:extLst>
                <a:ext uri="{FF2B5EF4-FFF2-40B4-BE49-F238E27FC236}">
                  <a16:creationId xmlns:a16="http://schemas.microsoft.com/office/drawing/2014/main" id="{94503B21-6EF9-2B41-1E25-CE0D71C9ED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22591EE9-764C-8332-CC8A-096425F7EB26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73387"/>
              <a:ext cx="4320000" cy="92025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Analisar se a iniciativa está </a:t>
              </a:r>
              <a:r>
                <a:rPr lang="pt-BR" sz="2000" b="1">
                  <a:solidFill>
                    <a:srgbClr val="2071BB"/>
                  </a:solidFill>
                </a:rPr>
                <a:t>alinhada às prioridades do negócio </a:t>
              </a:r>
              <a:r>
                <a:rPr lang="pt-BR" sz="2000"/>
                <a:t>e se existe </a:t>
              </a:r>
              <a:r>
                <a:rPr lang="pt-BR" sz="2000" b="1">
                  <a:solidFill>
                    <a:srgbClr val="2071BB"/>
                  </a:solidFill>
                </a:rPr>
                <a:t>apoio das áreas envolvidas</a:t>
              </a:r>
              <a:r>
                <a:rPr lang="pt-BR" sz="2000"/>
                <a:t>.</a:t>
              </a:r>
              <a:endParaRPr lang="pt-BR" sz="2000" b="1">
                <a:solidFill>
                  <a:srgbClr val="2071BB"/>
                </a:solidFill>
              </a:endParaRP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BB0A4DCE-D3E2-2DE4-D226-EA1163748117}"/>
              </a:ext>
            </a:extLst>
          </p:cNvPr>
          <p:cNvGrpSpPr/>
          <p:nvPr/>
        </p:nvGrpSpPr>
        <p:grpSpPr>
          <a:xfrm>
            <a:off x="6449921" y="4695504"/>
            <a:ext cx="5039344" cy="1198501"/>
            <a:chOff x="1237638" y="3550231"/>
            <a:chExt cx="5040000" cy="1198657"/>
          </a:xfrm>
        </p:grpSpPr>
        <p:pic>
          <p:nvPicPr>
            <p:cNvPr id="44" name="Gráfico 43" descr="Moedas estrutura de tópicos">
              <a:extLst>
                <a:ext uri="{FF2B5EF4-FFF2-40B4-BE49-F238E27FC236}">
                  <a16:creationId xmlns:a16="http://schemas.microsoft.com/office/drawing/2014/main" id="{A784826D-F2A6-58F2-325F-FCD325F2D1D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776974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7436C826-6F77-1F06-8598-2804E9D3F1DB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50231"/>
              <a:ext cx="4320000" cy="119865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Avaliar o retorno esperado, considerando </a:t>
              </a:r>
              <a:r>
                <a:rPr lang="pt-BR" sz="2000" b="1">
                  <a:solidFill>
                    <a:srgbClr val="2071BB"/>
                  </a:solidFill>
                </a:rPr>
                <a:t>custos de implementação, operação e os ganhos potenciais </a:t>
              </a:r>
              <a:r>
                <a:rPr lang="pt-BR" sz="2000">
                  <a:solidFill>
                    <a:schemeClr val="tx1"/>
                  </a:solidFill>
                </a:rPr>
                <a:t>para o negócio.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1A94E122-FCF6-F2D7-31CD-6B810C7675A6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  <a:solidFill>
            <a:schemeClr val="accent2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D50AC829-33BB-1868-6C56-97B8295EE6B4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grpFill/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27E68AAA-504B-E07C-EE04-D1B72498691F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B16FAC52-B32E-E5DD-9C63-AF6B3D148830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5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F94AD33F-13C8-DCA4-F297-63DF3AADD29A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grp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Priorização estratégica</a:t>
                </a:r>
              </a:p>
            </p:txBody>
          </p:sp>
        </p:grpSp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C421EBD2-170D-CE48-69A1-3691F4052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20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D767C-18C7-A3E8-C16A-30A9E9966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Agrupar 45">
            <a:extLst>
              <a:ext uri="{FF2B5EF4-FFF2-40B4-BE49-F238E27FC236}">
                <a16:creationId xmlns:a16="http://schemas.microsoft.com/office/drawing/2014/main" id="{B7DA6D34-827A-CFE5-7D3D-FA5580F4315D}"/>
              </a:ext>
            </a:extLst>
          </p:cNvPr>
          <p:cNvGrpSpPr/>
          <p:nvPr/>
        </p:nvGrpSpPr>
        <p:grpSpPr>
          <a:xfrm>
            <a:off x="-136842" y="1298338"/>
            <a:ext cx="4679391" cy="539433"/>
            <a:chOff x="-137653" y="1298057"/>
            <a:chExt cx="4680000" cy="539502"/>
          </a:xfrm>
          <a:solidFill>
            <a:schemeClr val="accent2"/>
          </a:solidFill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CC474E82-B6FB-ED3F-00AD-00E8B336F8B3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grpFill/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F1339BD1-A06F-948B-E367-CA4B66F486E3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475386"/>
              <a:chOff x="582881" y="1267280"/>
              <a:chExt cx="4250165" cy="475386"/>
            </a:xfrm>
            <a:grpFill/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FE199B5F-94D3-B09C-D950-4C5C12969307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5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78192848-73F6-DB8E-552F-8DC7651B649F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400109"/>
              </a:xfrm>
              <a:prstGeom prst="rect">
                <a:avLst/>
              </a:prstGeom>
              <a:grp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Priorização estratégica</a:t>
                </a:r>
              </a:p>
            </p:txBody>
          </p:sp>
        </p:grp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99127CE4-7CD7-478C-A903-69B3BA298B4A}"/>
              </a:ext>
            </a:extLst>
          </p:cNvPr>
          <p:cNvGrpSpPr/>
          <p:nvPr/>
        </p:nvGrpSpPr>
        <p:grpSpPr>
          <a:xfrm>
            <a:off x="583600" y="1977140"/>
            <a:ext cx="10812093" cy="5141136"/>
            <a:chOff x="582881" y="1976950"/>
            <a:chExt cx="10813501" cy="5141805"/>
          </a:xfrm>
        </p:grpSpPr>
        <p:sp>
          <p:nvSpPr>
            <p:cNvPr id="10" name="Retângulo: Cantos Diagonais Arredondados 9">
              <a:extLst>
                <a:ext uri="{FF2B5EF4-FFF2-40B4-BE49-F238E27FC236}">
                  <a16:creationId xmlns:a16="http://schemas.microsoft.com/office/drawing/2014/main" id="{611ADED0-FEDE-EBC0-FB06-CF5B080F38A6}"/>
                </a:ext>
              </a:extLst>
            </p:cNvPr>
            <p:cNvSpPr/>
            <p:nvPr/>
          </p:nvSpPr>
          <p:spPr>
            <a:xfrm>
              <a:off x="582881" y="1976950"/>
              <a:ext cx="10813501" cy="5141805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1" name="Text 0">
              <a:extLst>
                <a:ext uri="{FF2B5EF4-FFF2-40B4-BE49-F238E27FC236}">
                  <a16:creationId xmlns:a16="http://schemas.microsoft.com/office/drawing/2014/main" id="{6F6AB658-4108-6939-55A5-2C4094450684}"/>
                </a:ext>
              </a:extLst>
            </p:cNvPr>
            <p:cNvSpPr/>
            <p:nvPr/>
          </p:nvSpPr>
          <p:spPr>
            <a:xfrm>
              <a:off x="1274272" y="2063566"/>
              <a:ext cx="8208110" cy="60295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4625"/>
                </a:lnSpc>
              </a:pPr>
              <a:r>
                <a:rPr lang="en-US" sz="2489" b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Assessment das </a:t>
              </a:r>
              <a:r>
                <a:rPr lang="en-US" sz="2489" b="1" err="1">
                  <a:solidFill>
                    <a:srgbClr val="F7943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Oportunidades</a:t>
              </a:r>
              <a:endParaRPr lang="en-US" sz="2489" b="1">
                <a:solidFill>
                  <a:srgbClr val="F7943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E7DFB462-0DC0-3378-67D7-95E38151F0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71607" y="2194809"/>
              <a:ext cx="417231" cy="417231"/>
            </a:xfrm>
            <a:prstGeom prst="rect">
              <a:avLst/>
            </a:prstGeom>
          </p:spPr>
        </p:pic>
      </p:grpSp>
      <p:pic>
        <p:nvPicPr>
          <p:cNvPr id="13" name="Imagem 12">
            <a:extLst>
              <a:ext uri="{FF2B5EF4-FFF2-40B4-BE49-F238E27FC236}">
                <a16:creationId xmlns:a16="http://schemas.microsoft.com/office/drawing/2014/main" id="{0DA45094-E21B-5A50-3797-712B6EC75E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1402" y="2805996"/>
            <a:ext cx="6119203" cy="343467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20" name="Imagem 19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4E3AA57D-5447-FCCF-FE81-F0AD7FAA37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2201" y="5285192"/>
            <a:ext cx="2834106" cy="1265998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14" name="Imagem 13" descr="Gráfico, Gráfico de bolhas&#10;&#10;O conteúdo gerado por IA pode estar incorreto.">
            <a:extLst>
              <a:ext uri="{FF2B5EF4-FFF2-40B4-BE49-F238E27FC236}">
                <a16:creationId xmlns:a16="http://schemas.microsoft.com/office/drawing/2014/main" id="{D725BF87-5CDD-1401-FA1B-3EBE0A9D7D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0063" y="3124210"/>
            <a:ext cx="6119203" cy="3446046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FB78A5DA-B34F-2BE6-4D15-8C3E1A6BAA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9749" y="3402509"/>
            <a:ext cx="6119203" cy="343746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696D2D0-A913-D827-EC9E-EDE078C92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rmAutofit fontScale="90000"/>
          </a:bodyPr>
          <a:lstStyle/>
          <a:p>
            <a:pPr>
              <a:lnSpc>
                <a:spcPts val="4625"/>
              </a:lnSpc>
            </a:pPr>
            <a:r>
              <a:rPr lang="en-US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Adoção </a:t>
            </a:r>
            <a:r>
              <a:rPr lang="en-US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64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37A1F-4D6F-4B0E-FA83-2E5921AB0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D35C6040-E175-E5ED-716C-8D8ECFE2BBCA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73377" y="2176039"/>
            <a:ext cx="5197475" cy="21891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BR" sz="3200" b="1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Escalar o uso da IA com uma estratégia de Citizen </a:t>
            </a:r>
            <a:r>
              <a:rPr lang="pt-BR" sz="3200" b="1" kern="10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Developers</a:t>
            </a:r>
            <a:r>
              <a:rPr lang="pt-BR" sz="3200" b="1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que permita que as áreas criem suas automações</a:t>
            </a:r>
            <a:endParaRPr lang="pt-BR" sz="3200" b="1"/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12E15A48-222B-EAE4-0BD7-570A399E4892}"/>
              </a:ext>
            </a:extLst>
          </p:cNvPr>
          <p:cNvGrpSpPr/>
          <p:nvPr/>
        </p:nvGrpSpPr>
        <p:grpSpPr>
          <a:xfrm>
            <a:off x="6589603" y="1964699"/>
            <a:ext cx="5039344" cy="920133"/>
            <a:chOff x="1237638" y="3454914"/>
            <a:chExt cx="5040000" cy="920253"/>
          </a:xfrm>
        </p:grpSpPr>
        <p:pic>
          <p:nvPicPr>
            <p:cNvPr id="34" name="Gráfico 33" descr="Sala de aula estrutura de tópicos">
              <a:extLst>
                <a:ext uri="{FF2B5EF4-FFF2-40B4-BE49-F238E27FC236}">
                  <a16:creationId xmlns:a16="http://schemas.microsoft.com/office/drawing/2014/main" id="{0A5247B2-679F-9E9D-9130-6F82EB6FEE1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569825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309C64CF-ECC9-26DA-986F-812121C79517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54914"/>
              <a:ext cx="4320000" cy="92025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Levar conhecimento </a:t>
              </a:r>
              <a:r>
                <a:rPr lang="pt-BR" sz="2000" b="1">
                  <a:solidFill>
                    <a:srgbClr val="FF9B4E"/>
                  </a:solidFill>
                </a:rPr>
                <a:t>funcional e técnico</a:t>
              </a:r>
              <a:r>
                <a:rPr lang="pt-BR" sz="2000">
                  <a:solidFill>
                    <a:srgbClr val="FF9B4E"/>
                  </a:solidFill>
                </a:rPr>
                <a:t> </a:t>
              </a:r>
              <a:r>
                <a:rPr lang="pt-BR" sz="2000" b="1">
                  <a:solidFill>
                    <a:srgbClr val="FF9B4E"/>
                  </a:solidFill>
                </a:rPr>
                <a:t>para que as áreas possam desenvolver automações</a:t>
              </a:r>
              <a:r>
                <a:rPr lang="pt-BR" sz="2000" b="1">
                  <a:solidFill>
                    <a:srgbClr val="2071BB"/>
                  </a:solidFill>
                </a:rPr>
                <a:t> </a:t>
              </a:r>
              <a:r>
                <a:rPr lang="pt-BR" sz="2000">
                  <a:solidFill>
                    <a:schemeClr val="tx1"/>
                  </a:solidFill>
                </a:rPr>
                <a:t>com IA.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F0D6A112-61D0-72EB-E264-D7E525C5AD05}"/>
              </a:ext>
            </a:extLst>
          </p:cNvPr>
          <p:cNvGrpSpPr/>
          <p:nvPr/>
        </p:nvGrpSpPr>
        <p:grpSpPr>
          <a:xfrm>
            <a:off x="6589603" y="3206268"/>
            <a:ext cx="5039344" cy="1158933"/>
            <a:chOff x="1237638" y="3456681"/>
            <a:chExt cx="5040000" cy="1159084"/>
          </a:xfrm>
        </p:grpSpPr>
        <p:pic>
          <p:nvPicPr>
            <p:cNvPr id="41" name="Gráfico 40" descr="Gráfico de decisão estrutura de tópicos">
              <a:extLst>
                <a:ext uri="{FF2B5EF4-FFF2-40B4-BE49-F238E27FC236}">
                  <a16:creationId xmlns:a16="http://schemas.microsoft.com/office/drawing/2014/main" id="{4A444CF4-F4BA-C31E-B682-A949A3710BB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EC502808-779D-F01D-039E-D831D03B7CF5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56681"/>
              <a:ext cx="4320000" cy="115908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Definir critérios de complexidade para determinar </a:t>
              </a:r>
              <a:r>
                <a:rPr lang="pt-BR" sz="2000" b="1">
                  <a:solidFill>
                    <a:srgbClr val="FF9B4E"/>
                  </a:solidFill>
                </a:rPr>
                <a:t>quais soluções podem ser desenvolvidas diretamente pelas áreas</a:t>
              </a:r>
              <a:r>
                <a:rPr lang="pt-BR" sz="2000"/>
                <a:t>.</a:t>
              </a:r>
              <a:endParaRPr lang="pt-BR" sz="2000" b="1">
                <a:solidFill>
                  <a:srgbClr val="2071BB"/>
                </a:solidFill>
              </a:endParaRP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2832A605-840F-180F-F52D-055DE2A2EAA5}"/>
              </a:ext>
            </a:extLst>
          </p:cNvPr>
          <p:cNvGrpSpPr/>
          <p:nvPr/>
        </p:nvGrpSpPr>
        <p:grpSpPr>
          <a:xfrm>
            <a:off x="6589603" y="4686640"/>
            <a:ext cx="5039344" cy="1158932"/>
            <a:chOff x="1237638" y="3430816"/>
            <a:chExt cx="5040000" cy="1159083"/>
          </a:xfrm>
        </p:grpSpPr>
        <p:pic>
          <p:nvPicPr>
            <p:cNvPr id="44" name="Gráfico 43" descr="Aperto de mão estrutura de tópicos">
              <a:extLst>
                <a:ext uri="{FF2B5EF4-FFF2-40B4-BE49-F238E27FC236}">
                  <a16:creationId xmlns:a16="http://schemas.microsoft.com/office/drawing/2014/main" id="{2D9F066A-4DBB-01BA-9435-90D7E9EBB87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50358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B691D85C-1801-BF84-CAFC-9C34859CAD5F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30816"/>
              <a:ext cx="4320000" cy="115908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>
                  <a:solidFill>
                    <a:schemeClr val="tx1"/>
                  </a:solidFill>
                </a:rPr>
                <a:t>Criar mecanismos de </a:t>
              </a:r>
              <a:r>
                <a:rPr lang="pt-BR" sz="2000" b="1">
                  <a:solidFill>
                    <a:srgbClr val="FF9B4E"/>
                  </a:solidFill>
                </a:rPr>
                <a:t>suporte para apoiar o negócio na implementação </a:t>
              </a:r>
              <a:r>
                <a:rPr lang="pt-BR" sz="2000">
                  <a:solidFill>
                    <a:schemeClr val="tx1"/>
                  </a:solidFill>
                </a:rPr>
                <a:t>das automações e garantir que os processos definidos sejam seguidos.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63174771-0995-3EB9-561A-D5695658A330}"/>
              </a:ext>
            </a:extLst>
          </p:cNvPr>
          <p:cNvGrpSpPr/>
          <p:nvPr/>
        </p:nvGrpSpPr>
        <p:grpSpPr>
          <a:xfrm>
            <a:off x="-136842" y="1298333"/>
            <a:ext cx="4679391" cy="768259"/>
            <a:chOff x="-137653" y="1298057"/>
            <a:chExt cx="4680000" cy="768360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68117FAD-4160-3329-788C-AB69AF80B094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D816D806-04CD-0025-ABAA-528084E43D7F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738664"/>
              <a:chOff x="582881" y="1267280"/>
              <a:chExt cx="4250165" cy="738664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AD64EA81-A3BE-5A24-25B7-6E4739BFE202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7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6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F2D31053-10EE-6B6B-4CA1-F8D3FAFF9F3B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707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Programa de Citizen </a:t>
                </a:r>
                <a:r>
                  <a:rPr lang="pt-BR" sz="2000" b="1" err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Developers</a:t>
                </a: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5166FD03-61A2-3DEC-BC56-249326BDC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</a:t>
            </a:r>
            <a:r>
              <a:rPr lang="en-US" sz="24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Jornada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0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41AD1-56E6-2CF7-7E3E-1321B02D4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Agrupar 45">
            <a:extLst>
              <a:ext uri="{FF2B5EF4-FFF2-40B4-BE49-F238E27FC236}">
                <a16:creationId xmlns:a16="http://schemas.microsoft.com/office/drawing/2014/main" id="{6371B3B2-44CA-9A94-42E1-05A5F1A1CA78}"/>
              </a:ext>
            </a:extLst>
          </p:cNvPr>
          <p:cNvGrpSpPr/>
          <p:nvPr/>
        </p:nvGrpSpPr>
        <p:grpSpPr>
          <a:xfrm>
            <a:off x="-136842" y="1298330"/>
            <a:ext cx="4679391" cy="768259"/>
            <a:chOff x="-137653" y="1298057"/>
            <a:chExt cx="4680000" cy="768361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8EDA0443-778E-5011-39D8-8FC657E07B62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9A4C9FAD-3BB3-3B8F-E536-5A28A840C4A3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738665"/>
              <a:chOff x="582881" y="1267280"/>
              <a:chExt cx="4250165" cy="738665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AF840D78-FECE-6939-F82F-090D707407B5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8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6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EE80E14E-34D9-568D-42A1-8F6CA592DACD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7078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Programa de Citizen </a:t>
                </a:r>
                <a:r>
                  <a:rPr lang="pt-BR" sz="2000" b="1" err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Developers</a:t>
                </a: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1A6C6C8F-45D0-9A71-563D-25A0226AB733}"/>
              </a:ext>
            </a:extLst>
          </p:cNvPr>
          <p:cNvGrpSpPr/>
          <p:nvPr/>
        </p:nvGrpSpPr>
        <p:grpSpPr>
          <a:xfrm>
            <a:off x="607607" y="1975408"/>
            <a:ext cx="10812093" cy="5141136"/>
            <a:chOff x="606892" y="1975217"/>
            <a:chExt cx="10813501" cy="5141805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DC6946B7-56DD-3E72-EEE2-8D5B2584855D}"/>
                </a:ext>
              </a:extLst>
            </p:cNvPr>
            <p:cNvGrpSpPr/>
            <p:nvPr/>
          </p:nvGrpSpPr>
          <p:grpSpPr>
            <a:xfrm>
              <a:off x="606892" y="1975217"/>
              <a:ext cx="10813501" cy="5141805"/>
              <a:chOff x="606892" y="1975217"/>
              <a:chExt cx="10813501" cy="5141805"/>
            </a:xfrm>
          </p:grpSpPr>
          <p:sp>
            <p:nvSpPr>
              <p:cNvPr id="6" name="Retângulo: Cantos Diagonais Arredondados 5">
                <a:extLst>
                  <a:ext uri="{FF2B5EF4-FFF2-40B4-BE49-F238E27FC236}">
                    <a16:creationId xmlns:a16="http://schemas.microsoft.com/office/drawing/2014/main" id="{101C83B0-1305-A6A3-7E46-4011375587ED}"/>
                  </a:ext>
                </a:extLst>
              </p:cNvPr>
              <p:cNvSpPr/>
              <p:nvPr/>
            </p:nvSpPr>
            <p:spPr>
              <a:xfrm>
                <a:off x="606892" y="1975217"/>
                <a:ext cx="10813501" cy="5141805"/>
              </a:xfrm>
              <a:prstGeom prst="round2DiagRect">
                <a:avLst>
                  <a:gd name="adj1" fmla="val 3591"/>
                  <a:gd name="adj2" fmla="val 0"/>
                </a:avLst>
              </a:prstGeom>
              <a:solidFill>
                <a:srgbClr val="FAFAFA"/>
              </a:solidFill>
              <a:ln w="6350"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" name="Text 0">
                <a:extLst>
                  <a:ext uri="{FF2B5EF4-FFF2-40B4-BE49-F238E27FC236}">
                    <a16:creationId xmlns:a16="http://schemas.microsoft.com/office/drawing/2014/main" id="{4550E55A-F4EB-C26C-8324-F4FB58265291}"/>
                  </a:ext>
                </a:extLst>
              </p:cNvPr>
              <p:cNvSpPr/>
              <p:nvPr/>
            </p:nvSpPr>
            <p:spPr>
              <a:xfrm>
                <a:off x="1274272" y="2063566"/>
                <a:ext cx="8208110" cy="60295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/>
              <a:lstStyle/>
              <a:p>
                <a:pPr>
                  <a:lnSpc>
                    <a:spcPts val="4625"/>
                  </a:lnSpc>
                </a:pP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Estratégia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Citizen Developers para </a:t>
                </a:r>
                <a:r>
                  <a:rPr lang="en-US" sz="2489" b="1" err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Agentes</a:t>
                </a:r>
                <a:r>
                  <a:rPr lang="en-US" sz="2489" b="1">
                    <a:solidFill>
                      <a:srgbClr val="F7943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de IA</a:t>
                </a:r>
              </a:p>
            </p:txBody>
          </p:sp>
          <p:pic>
            <p:nvPicPr>
              <p:cNvPr id="8" name="Imagem 7">
                <a:extLst>
                  <a:ext uri="{FF2B5EF4-FFF2-40B4-BE49-F238E27FC236}">
                    <a16:creationId xmlns:a16="http://schemas.microsoft.com/office/drawing/2014/main" id="{506E29B9-02AE-AF5F-6318-D4A4507DE0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797327" y="2194809"/>
                <a:ext cx="365791" cy="417231"/>
              </a:xfrm>
              <a:prstGeom prst="rect">
                <a:avLst/>
              </a:prstGeom>
            </p:spPr>
          </p:pic>
        </p:grpSp>
        <p:grpSp>
          <p:nvGrpSpPr>
            <p:cNvPr id="93" name="Agrupar 92">
              <a:extLst>
                <a:ext uri="{FF2B5EF4-FFF2-40B4-BE49-F238E27FC236}">
                  <a16:creationId xmlns:a16="http://schemas.microsoft.com/office/drawing/2014/main" id="{F76B39F5-AF1C-678E-8F46-BDE305ACFA2B}"/>
                </a:ext>
              </a:extLst>
            </p:cNvPr>
            <p:cNvGrpSpPr/>
            <p:nvPr/>
          </p:nvGrpSpPr>
          <p:grpSpPr>
            <a:xfrm>
              <a:off x="4473583" y="2841502"/>
              <a:ext cx="6496110" cy="3669338"/>
              <a:chOff x="4542347" y="3024040"/>
              <a:chExt cx="6496110" cy="3669338"/>
            </a:xfrm>
          </p:grpSpPr>
          <p:pic>
            <p:nvPicPr>
              <p:cNvPr id="10" name="Imagem 9">
                <a:extLst>
                  <a:ext uri="{FF2B5EF4-FFF2-40B4-BE49-F238E27FC236}">
                    <a16:creationId xmlns:a16="http://schemas.microsoft.com/office/drawing/2014/main" id="{3A678A53-8002-5F91-0141-209695CAAC5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contrast="4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 rot="10800000">
                <a:off x="5212728" y="4953491"/>
                <a:ext cx="1066182" cy="606452"/>
              </a:xfrm>
              <a:prstGeom prst="rect">
                <a:avLst/>
              </a:prstGeom>
            </p:spPr>
          </p:pic>
          <p:pic>
            <p:nvPicPr>
              <p:cNvPr id="11" name="Imagem 10">
                <a:extLst>
                  <a:ext uri="{FF2B5EF4-FFF2-40B4-BE49-F238E27FC236}">
                    <a16:creationId xmlns:a16="http://schemas.microsoft.com/office/drawing/2014/main" id="{E631F7ED-93EB-D62B-88D3-CD8C116D695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contrast="4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 rot="10800000">
                <a:off x="9166682" y="4944948"/>
                <a:ext cx="1066182" cy="606452"/>
              </a:xfrm>
              <a:prstGeom prst="rect">
                <a:avLst/>
              </a:prstGeom>
            </p:spPr>
          </p:pic>
          <p:pic>
            <p:nvPicPr>
              <p:cNvPr id="12" name="Imagem 11">
                <a:extLst>
                  <a:ext uri="{FF2B5EF4-FFF2-40B4-BE49-F238E27FC236}">
                    <a16:creationId xmlns:a16="http://schemas.microsoft.com/office/drawing/2014/main" id="{B2A15C72-E47F-30C4-5B0F-02AD73EEFE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contrast="4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 rot="10800000" flipV="1">
                <a:off x="7189240" y="3988358"/>
                <a:ext cx="1066182" cy="606452"/>
              </a:xfrm>
              <a:prstGeom prst="rect">
                <a:avLst/>
              </a:prstGeom>
            </p:spPr>
          </p:pic>
          <p:grpSp>
            <p:nvGrpSpPr>
              <p:cNvPr id="13" name="Agrupar 12">
                <a:extLst>
                  <a:ext uri="{FF2B5EF4-FFF2-40B4-BE49-F238E27FC236}">
                    <a16:creationId xmlns:a16="http://schemas.microsoft.com/office/drawing/2014/main" id="{43E6627D-DF28-A70B-195B-A38BE09F36BC}"/>
                  </a:ext>
                </a:extLst>
              </p:cNvPr>
              <p:cNvGrpSpPr/>
              <p:nvPr/>
            </p:nvGrpSpPr>
            <p:grpSpPr>
              <a:xfrm>
                <a:off x="4564441" y="3053841"/>
                <a:ext cx="6268061" cy="3458451"/>
                <a:chOff x="2167381" y="3006580"/>
                <a:chExt cx="5575734" cy="3076452"/>
              </a:xfrm>
            </p:grpSpPr>
            <p:sp>
              <p:nvSpPr>
                <p:cNvPr id="14" name="Círculo Parcial 9">
                  <a:extLst>
                    <a:ext uri="{FF2B5EF4-FFF2-40B4-BE49-F238E27FC236}">
                      <a16:creationId xmlns:a16="http://schemas.microsoft.com/office/drawing/2014/main" id="{C138666D-3191-02ED-CFAB-BC34DF5BCC21}"/>
                    </a:ext>
                  </a:extLst>
                </p:cNvPr>
                <p:cNvSpPr/>
                <p:nvPr/>
              </p:nvSpPr>
              <p:spPr>
                <a:xfrm rot="7671803">
                  <a:off x="5725545" y="2947045"/>
                  <a:ext cx="1958035" cy="2077105"/>
                </a:xfrm>
                <a:custGeom>
                  <a:avLst/>
                  <a:gdLst>
                    <a:gd name="csX0" fmla="*/ 1958033 w 2009990"/>
                    <a:gd name="csY0" fmla="*/ 1375331 h 2087993"/>
                    <a:gd name="csX1" fmla="*/ 822009 w 2009990"/>
                    <a:gd name="csY1" fmla="*/ 2070542 h 2087993"/>
                    <a:gd name="csX2" fmla="*/ 154 w 2009990"/>
                    <a:gd name="csY2" fmla="*/ 1025693 h 2087993"/>
                    <a:gd name="csX3" fmla="*/ 859449 w 2009990"/>
                    <a:gd name="csY3" fmla="*/ 11005 h 2087993"/>
                    <a:gd name="csX4" fmla="*/ 1004995 w 2009990"/>
                    <a:gd name="csY4" fmla="*/ 1043997 h 2087993"/>
                    <a:gd name="csX5" fmla="*/ 1958033 w 2009990"/>
                    <a:gd name="csY5" fmla="*/ 1375331 h 2087993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5" fmla="*/ 1096437 w 1958035"/>
                    <a:gd name="csY5" fmla="*/ 1124432 h 2077105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0" fmla="*/ 1958035 w 1958035"/>
                    <a:gd name="csY0" fmla="*/ 1364326 h 2077105"/>
                    <a:gd name="csX1" fmla="*/ 822011 w 1958035"/>
                    <a:gd name="csY1" fmla="*/ 2059537 h 2077105"/>
                    <a:gd name="csX2" fmla="*/ 156 w 1958035"/>
                    <a:gd name="csY2" fmla="*/ 1014688 h 2077105"/>
                    <a:gd name="csX3" fmla="*/ 859451 w 1958035"/>
                    <a:gd name="csY3" fmla="*/ 0 h 2077105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</a:cxnLst>
                  <a:rect l="l" t="t" r="r" b="b"/>
                  <a:pathLst>
                    <a:path w="1958035" h="2077105">
                      <a:moveTo>
                        <a:pt x="1958035" y="1364326"/>
                      </a:moveTo>
                      <a:cubicBezTo>
                        <a:pt x="1799059" y="1857778"/>
                        <a:pt x="1314552" y="2154281"/>
                        <a:pt x="822011" y="2059537"/>
                      </a:cubicBezTo>
                      <a:cubicBezTo>
                        <a:pt x="339098" y="1966645"/>
                        <a:pt x="-8454" y="1524792"/>
                        <a:pt x="156" y="1014688"/>
                      </a:cubicBezTo>
                      <a:cubicBezTo>
                        <a:pt x="8784" y="503519"/>
                        <a:pt x="372491" y="74040"/>
                        <a:pt x="859451" y="0"/>
                      </a:cubicBezTo>
                    </a:path>
                  </a:pathLst>
                </a:custGeom>
                <a:noFill/>
                <a:ln w="12700" cap="rnd"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írculo Parcial 9">
                  <a:extLst>
                    <a:ext uri="{FF2B5EF4-FFF2-40B4-BE49-F238E27FC236}">
                      <a16:creationId xmlns:a16="http://schemas.microsoft.com/office/drawing/2014/main" id="{F30E3673-0C49-4DE1-AAED-F0FACC007EA0}"/>
                    </a:ext>
                  </a:extLst>
                </p:cNvPr>
                <p:cNvSpPr/>
                <p:nvPr/>
              </p:nvSpPr>
              <p:spPr>
                <a:xfrm rot="13928197" flipH="1">
                  <a:off x="2226916" y="2970754"/>
                  <a:ext cx="1958035" cy="2077105"/>
                </a:xfrm>
                <a:custGeom>
                  <a:avLst/>
                  <a:gdLst>
                    <a:gd name="csX0" fmla="*/ 1958033 w 2009990"/>
                    <a:gd name="csY0" fmla="*/ 1375331 h 2087993"/>
                    <a:gd name="csX1" fmla="*/ 822009 w 2009990"/>
                    <a:gd name="csY1" fmla="*/ 2070542 h 2087993"/>
                    <a:gd name="csX2" fmla="*/ 154 w 2009990"/>
                    <a:gd name="csY2" fmla="*/ 1025693 h 2087993"/>
                    <a:gd name="csX3" fmla="*/ 859449 w 2009990"/>
                    <a:gd name="csY3" fmla="*/ 11005 h 2087993"/>
                    <a:gd name="csX4" fmla="*/ 1004995 w 2009990"/>
                    <a:gd name="csY4" fmla="*/ 1043997 h 2087993"/>
                    <a:gd name="csX5" fmla="*/ 1958033 w 2009990"/>
                    <a:gd name="csY5" fmla="*/ 1375331 h 2087993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5" fmla="*/ 1096437 w 1958035"/>
                    <a:gd name="csY5" fmla="*/ 1124432 h 2077105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0" fmla="*/ 1958035 w 1958035"/>
                    <a:gd name="csY0" fmla="*/ 1364326 h 2077105"/>
                    <a:gd name="csX1" fmla="*/ 822011 w 1958035"/>
                    <a:gd name="csY1" fmla="*/ 2059537 h 2077105"/>
                    <a:gd name="csX2" fmla="*/ 156 w 1958035"/>
                    <a:gd name="csY2" fmla="*/ 1014688 h 2077105"/>
                    <a:gd name="csX3" fmla="*/ 859451 w 1958035"/>
                    <a:gd name="csY3" fmla="*/ 0 h 2077105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</a:cxnLst>
                  <a:rect l="l" t="t" r="r" b="b"/>
                  <a:pathLst>
                    <a:path w="1958035" h="2077105">
                      <a:moveTo>
                        <a:pt x="1958035" y="1364326"/>
                      </a:moveTo>
                      <a:cubicBezTo>
                        <a:pt x="1799059" y="1857778"/>
                        <a:pt x="1314552" y="2154281"/>
                        <a:pt x="822011" y="2059537"/>
                      </a:cubicBezTo>
                      <a:cubicBezTo>
                        <a:pt x="339098" y="1966645"/>
                        <a:pt x="-8454" y="1524792"/>
                        <a:pt x="156" y="1014688"/>
                      </a:cubicBezTo>
                      <a:cubicBezTo>
                        <a:pt x="8784" y="503519"/>
                        <a:pt x="372491" y="74040"/>
                        <a:pt x="859451" y="0"/>
                      </a:cubicBezTo>
                    </a:path>
                  </a:pathLst>
                </a:custGeom>
                <a:noFill/>
                <a:ln w="12700" cap="rnd">
                  <a:solidFill>
                    <a:srgbClr val="DB3002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" name="Círculo Parcial 9">
                  <a:extLst>
                    <a:ext uri="{FF2B5EF4-FFF2-40B4-BE49-F238E27FC236}">
                      <a16:creationId xmlns:a16="http://schemas.microsoft.com/office/drawing/2014/main" id="{5A6831C2-61A1-D3D3-1F1F-0FDE05AC9C7C}"/>
                    </a:ext>
                  </a:extLst>
                </p:cNvPr>
                <p:cNvSpPr/>
                <p:nvPr/>
              </p:nvSpPr>
              <p:spPr>
                <a:xfrm rot="13928197" flipV="1">
                  <a:off x="3975360" y="4065462"/>
                  <a:ext cx="1958035" cy="2077105"/>
                </a:xfrm>
                <a:custGeom>
                  <a:avLst/>
                  <a:gdLst>
                    <a:gd name="csX0" fmla="*/ 1958033 w 2009990"/>
                    <a:gd name="csY0" fmla="*/ 1375331 h 2087993"/>
                    <a:gd name="csX1" fmla="*/ 822009 w 2009990"/>
                    <a:gd name="csY1" fmla="*/ 2070542 h 2087993"/>
                    <a:gd name="csX2" fmla="*/ 154 w 2009990"/>
                    <a:gd name="csY2" fmla="*/ 1025693 h 2087993"/>
                    <a:gd name="csX3" fmla="*/ 859449 w 2009990"/>
                    <a:gd name="csY3" fmla="*/ 11005 h 2087993"/>
                    <a:gd name="csX4" fmla="*/ 1004995 w 2009990"/>
                    <a:gd name="csY4" fmla="*/ 1043997 h 2087993"/>
                    <a:gd name="csX5" fmla="*/ 1958033 w 2009990"/>
                    <a:gd name="csY5" fmla="*/ 1375331 h 2087993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5" fmla="*/ 1096437 w 1958035"/>
                    <a:gd name="csY5" fmla="*/ 1124432 h 2077105"/>
                    <a:gd name="csX0" fmla="*/ 1004997 w 1958035"/>
                    <a:gd name="csY0" fmla="*/ 1032992 h 2077105"/>
                    <a:gd name="csX1" fmla="*/ 1958035 w 1958035"/>
                    <a:gd name="csY1" fmla="*/ 1364326 h 2077105"/>
                    <a:gd name="csX2" fmla="*/ 822011 w 1958035"/>
                    <a:gd name="csY2" fmla="*/ 2059537 h 2077105"/>
                    <a:gd name="csX3" fmla="*/ 156 w 1958035"/>
                    <a:gd name="csY3" fmla="*/ 1014688 h 2077105"/>
                    <a:gd name="csX4" fmla="*/ 859451 w 1958035"/>
                    <a:gd name="csY4" fmla="*/ 0 h 2077105"/>
                    <a:gd name="csX0" fmla="*/ 1958035 w 1958035"/>
                    <a:gd name="csY0" fmla="*/ 1364326 h 2077105"/>
                    <a:gd name="csX1" fmla="*/ 822011 w 1958035"/>
                    <a:gd name="csY1" fmla="*/ 2059537 h 2077105"/>
                    <a:gd name="csX2" fmla="*/ 156 w 1958035"/>
                    <a:gd name="csY2" fmla="*/ 1014688 h 2077105"/>
                    <a:gd name="csX3" fmla="*/ 859451 w 1958035"/>
                    <a:gd name="csY3" fmla="*/ 0 h 2077105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</a:cxnLst>
                  <a:rect l="l" t="t" r="r" b="b"/>
                  <a:pathLst>
                    <a:path w="1958035" h="2077105">
                      <a:moveTo>
                        <a:pt x="1958035" y="1364326"/>
                      </a:moveTo>
                      <a:cubicBezTo>
                        <a:pt x="1799059" y="1857778"/>
                        <a:pt x="1314552" y="2154281"/>
                        <a:pt x="822011" y="2059537"/>
                      </a:cubicBezTo>
                      <a:cubicBezTo>
                        <a:pt x="339098" y="1966645"/>
                        <a:pt x="-8454" y="1524792"/>
                        <a:pt x="156" y="1014688"/>
                      </a:cubicBezTo>
                      <a:cubicBezTo>
                        <a:pt x="8784" y="503519"/>
                        <a:pt x="372491" y="74040"/>
                        <a:pt x="859451" y="0"/>
                      </a:cubicBezTo>
                    </a:path>
                  </a:pathLst>
                </a:custGeom>
                <a:noFill/>
                <a:ln w="12700" cap="rnd">
                  <a:solidFill>
                    <a:srgbClr val="FC7E19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17" name="Elipse 16">
                <a:extLst>
                  <a:ext uri="{FF2B5EF4-FFF2-40B4-BE49-F238E27FC236}">
                    <a16:creationId xmlns:a16="http://schemas.microsoft.com/office/drawing/2014/main" id="{C4D8AD76-96EF-BA28-EAA3-92ADAFF1AD3E}"/>
                  </a:ext>
                </a:extLst>
              </p:cNvPr>
              <p:cNvSpPr/>
              <p:nvPr/>
            </p:nvSpPr>
            <p:spPr>
              <a:xfrm>
                <a:off x="4875762" y="3290237"/>
                <a:ext cx="1766136" cy="17661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635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soft" dir="t"/>
              </a:scene3d>
              <a:sp3d prstMaterial="translucentPowder">
                <a:bevelT w="152400" h="50800" prst="softRound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8" name="Elipse 17">
                <a:extLst>
                  <a:ext uri="{FF2B5EF4-FFF2-40B4-BE49-F238E27FC236}">
                    <a16:creationId xmlns:a16="http://schemas.microsoft.com/office/drawing/2014/main" id="{EDB40A9E-745E-2D4A-6371-491599022FB6}"/>
                  </a:ext>
                </a:extLst>
              </p:cNvPr>
              <p:cNvSpPr/>
              <p:nvPr/>
            </p:nvSpPr>
            <p:spPr>
              <a:xfrm>
                <a:off x="6804806" y="4480523"/>
                <a:ext cx="1766136" cy="17661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635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soft" dir="t"/>
              </a:scene3d>
              <a:sp3d prstMaterial="translucentPowder">
                <a:bevelT w="152400" h="50800" prst="softRound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9" name="Elipse 18">
                <a:extLst>
                  <a:ext uri="{FF2B5EF4-FFF2-40B4-BE49-F238E27FC236}">
                    <a16:creationId xmlns:a16="http://schemas.microsoft.com/office/drawing/2014/main" id="{888E3D9E-08C8-A37E-66FE-89121679C877}"/>
                  </a:ext>
                </a:extLst>
              </p:cNvPr>
              <p:cNvSpPr/>
              <p:nvPr/>
            </p:nvSpPr>
            <p:spPr>
              <a:xfrm>
                <a:off x="8783521" y="3290237"/>
                <a:ext cx="1766136" cy="17661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635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soft" dir="t"/>
              </a:scene3d>
              <a:sp3d prstMaterial="translucentPowder">
                <a:bevelT w="152400" h="50800" prst="softRound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grpSp>
            <p:nvGrpSpPr>
              <p:cNvPr id="20" name="Gráfico 86">
                <a:extLst>
                  <a:ext uri="{FF2B5EF4-FFF2-40B4-BE49-F238E27FC236}">
                    <a16:creationId xmlns:a16="http://schemas.microsoft.com/office/drawing/2014/main" id="{8EBBB9EC-91DB-CE9B-ED45-4EAC586E8877}"/>
                  </a:ext>
                </a:extLst>
              </p:cNvPr>
              <p:cNvGrpSpPr/>
              <p:nvPr/>
            </p:nvGrpSpPr>
            <p:grpSpPr>
              <a:xfrm>
                <a:off x="5336561" y="3826233"/>
                <a:ext cx="791885" cy="791893"/>
                <a:chOff x="2938465" y="273613"/>
                <a:chExt cx="6311896" cy="6307603"/>
              </a:xfrm>
              <a:noFill/>
            </p:grpSpPr>
            <p:sp>
              <p:nvSpPr>
                <p:cNvPr id="21" name="Forma Livre: Forma 20">
                  <a:extLst>
                    <a:ext uri="{FF2B5EF4-FFF2-40B4-BE49-F238E27FC236}">
                      <a16:creationId xmlns:a16="http://schemas.microsoft.com/office/drawing/2014/main" id="{05B08979-A069-C36E-8A23-9439C89EBD12}"/>
                    </a:ext>
                  </a:extLst>
                </p:cNvPr>
                <p:cNvSpPr/>
                <p:nvPr/>
              </p:nvSpPr>
              <p:spPr>
                <a:xfrm flipV="1">
                  <a:off x="3412857" y="6190761"/>
                  <a:ext cx="9525" cy="390448"/>
                </a:xfrm>
                <a:custGeom>
                  <a:avLst/>
                  <a:gdLst>
                    <a:gd name="csX0" fmla="*/ 60 w 9525"/>
                    <a:gd name="csY0" fmla="*/ 637 h 390448"/>
                    <a:gd name="csX1" fmla="*/ 60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60" y="637"/>
                      </a:moveTo>
                      <a:lnTo>
                        <a:pt x="60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2" name="Forma Livre: Forma 21">
                  <a:extLst>
                    <a:ext uri="{FF2B5EF4-FFF2-40B4-BE49-F238E27FC236}">
                      <a16:creationId xmlns:a16="http://schemas.microsoft.com/office/drawing/2014/main" id="{00FF6BC8-C68B-23E0-F651-384A89C33A16}"/>
                    </a:ext>
                  </a:extLst>
                </p:cNvPr>
                <p:cNvSpPr/>
                <p:nvPr/>
              </p:nvSpPr>
              <p:spPr>
                <a:xfrm flipV="1">
                  <a:off x="4568110" y="6190761"/>
                  <a:ext cx="9525" cy="390448"/>
                </a:xfrm>
                <a:custGeom>
                  <a:avLst/>
                  <a:gdLst>
                    <a:gd name="csX0" fmla="*/ 181 w 9525"/>
                    <a:gd name="csY0" fmla="*/ 637 h 390448"/>
                    <a:gd name="csX1" fmla="*/ 181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181" y="637"/>
                      </a:moveTo>
                      <a:lnTo>
                        <a:pt x="181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3" name="Forma Livre: Forma 22">
                  <a:extLst>
                    <a:ext uri="{FF2B5EF4-FFF2-40B4-BE49-F238E27FC236}">
                      <a16:creationId xmlns:a16="http://schemas.microsoft.com/office/drawing/2014/main" id="{A85A9A97-F688-43F8-D644-CE72AACA4FDA}"/>
                    </a:ext>
                  </a:extLst>
                </p:cNvPr>
                <p:cNvSpPr/>
                <p:nvPr/>
              </p:nvSpPr>
              <p:spPr>
                <a:xfrm flipV="1">
                  <a:off x="5516903" y="6190761"/>
                  <a:ext cx="9525" cy="390448"/>
                </a:xfrm>
                <a:custGeom>
                  <a:avLst/>
                  <a:gdLst>
                    <a:gd name="csX0" fmla="*/ 281 w 9525"/>
                    <a:gd name="csY0" fmla="*/ 637 h 390448"/>
                    <a:gd name="csX1" fmla="*/ 281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281" y="637"/>
                      </a:moveTo>
                      <a:lnTo>
                        <a:pt x="281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4" name="Forma Livre: Forma 23">
                  <a:extLst>
                    <a:ext uri="{FF2B5EF4-FFF2-40B4-BE49-F238E27FC236}">
                      <a16:creationId xmlns:a16="http://schemas.microsoft.com/office/drawing/2014/main" id="{54E757FA-2249-CCE1-0226-20421551044A}"/>
                    </a:ext>
                  </a:extLst>
                </p:cNvPr>
                <p:cNvSpPr/>
                <p:nvPr/>
              </p:nvSpPr>
              <p:spPr>
                <a:xfrm flipV="1">
                  <a:off x="6672150" y="6190761"/>
                  <a:ext cx="9525" cy="390448"/>
                </a:xfrm>
                <a:custGeom>
                  <a:avLst/>
                  <a:gdLst>
                    <a:gd name="csX0" fmla="*/ 402 w 9525"/>
                    <a:gd name="csY0" fmla="*/ 637 h 390448"/>
                    <a:gd name="csX1" fmla="*/ 402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402" y="637"/>
                      </a:moveTo>
                      <a:lnTo>
                        <a:pt x="402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5" name="Forma Livre: Forma 24">
                  <a:extLst>
                    <a:ext uri="{FF2B5EF4-FFF2-40B4-BE49-F238E27FC236}">
                      <a16:creationId xmlns:a16="http://schemas.microsoft.com/office/drawing/2014/main" id="{F1062BEC-2546-C635-D04C-CEDF27657211}"/>
                    </a:ext>
                  </a:extLst>
                </p:cNvPr>
                <p:cNvSpPr/>
                <p:nvPr/>
              </p:nvSpPr>
              <p:spPr>
                <a:xfrm flipV="1">
                  <a:off x="7620713" y="6190761"/>
                  <a:ext cx="9525" cy="390448"/>
                </a:xfrm>
                <a:custGeom>
                  <a:avLst/>
                  <a:gdLst>
                    <a:gd name="csX0" fmla="*/ 502 w 9525"/>
                    <a:gd name="csY0" fmla="*/ 637 h 390448"/>
                    <a:gd name="csX1" fmla="*/ 502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502" y="637"/>
                      </a:moveTo>
                      <a:lnTo>
                        <a:pt x="502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6" name="Forma Livre: Forma 25">
                  <a:extLst>
                    <a:ext uri="{FF2B5EF4-FFF2-40B4-BE49-F238E27FC236}">
                      <a16:creationId xmlns:a16="http://schemas.microsoft.com/office/drawing/2014/main" id="{277E7ACA-6FCD-3DBC-4380-84131D6F6CAE}"/>
                    </a:ext>
                  </a:extLst>
                </p:cNvPr>
                <p:cNvSpPr/>
                <p:nvPr/>
              </p:nvSpPr>
              <p:spPr>
                <a:xfrm flipV="1">
                  <a:off x="8775966" y="6190761"/>
                  <a:ext cx="9525" cy="390448"/>
                </a:xfrm>
                <a:custGeom>
                  <a:avLst/>
                  <a:gdLst>
                    <a:gd name="csX0" fmla="*/ 623 w 9525"/>
                    <a:gd name="csY0" fmla="*/ 637 h 390448"/>
                    <a:gd name="csX1" fmla="*/ 623 w 9525"/>
                    <a:gd name="csY1" fmla="*/ 391085 h 39044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390448">
                      <a:moveTo>
                        <a:pt x="623" y="637"/>
                      </a:moveTo>
                      <a:lnTo>
                        <a:pt x="623" y="391085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7" name="Forma Livre: Forma 26">
                  <a:extLst>
                    <a:ext uri="{FF2B5EF4-FFF2-40B4-BE49-F238E27FC236}">
                      <a16:creationId xmlns:a16="http://schemas.microsoft.com/office/drawing/2014/main" id="{754F2263-F055-2E5B-00D7-D6102497F1D8}"/>
                    </a:ext>
                  </a:extLst>
                </p:cNvPr>
                <p:cNvSpPr/>
                <p:nvPr/>
              </p:nvSpPr>
              <p:spPr>
                <a:xfrm flipV="1">
                  <a:off x="3986441" y="3633031"/>
                  <a:ext cx="4215942" cy="555904"/>
                </a:xfrm>
                <a:custGeom>
                  <a:avLst/>
                  <a:gdLst>
                    <a:gd name="csX0" fmla="*/ 175 w 4215942"/>
                    <a:gd name="csY0" fmla="*/ 2783 h 555904"/>
                    <a:gd name="csX1" fmla="*/ 175 w 4215942"/>
                    <a:gd name="csY1" fmla="*/ 368747 h 555904"/>
                    <a:gd name="csX2" fmla="*/ 187704 w 4215942"/>
                    <a:gd name="csY2" fmla="*/ 556275 h 555904"/>
                    <a:gd name="csX3" fmla="*/ 4028590 w 4215942"/>
                    <a:gd name="csY3" fmla="*/ 556275 h 555904"/>
                    <a:gd name="csX4" fmla="*/ 4216118 w 4215942"/>
                    <a:gd name="csY4" fmla="*/ 368747 h 555904"/>
                    <a:gd name="csX5" fmla="*/ 4216118 w 4215942"/>
                    <a:gd name="csY5" fmla="*/ 370 h 555904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</a:cxnLst>
                  <a:rect l="l" t="t" r="r" b="b"/>
                  <a:pathLst>
                    <a:path w="4215942" h="555904">
                      <a:moveTo>
                        <a:pt x="175" y="2783"/>
                      </a:moveTo>
                      <a:lnTo>
                        <a:pt x="175" y="368747"/>
                      </a:lnTo>
                      <a:cubicBezTo>
                        <a:pt x="175" y="472315"/>
                        <a:pt x="84135" y="556275"/>
                        <a:pt x="187704" y="556275"/>
                      </a:cubicBezTo>
                      <a:lnTo>
                        <a:pt x="4028590" y="556275"/>
                      </a:lnTo>
                      <a:cubicBezTo>
                        <a:pt x="4132158" y="556275"/>
                        <a:pt x="4216118" y="472315"/>
                        <a:pt x="4216118" y="368747"/>
                      </a:cubicBezTo>
                      <a:lnTo>
                        <a:pt x="4216118" y="370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8" name="Forma Livre: Forma 27">
                  <a:extLst>
                    <a:ext uri="{FF2B5EF4-FFF2-40B4-BE49-F238E27FC236}">
                      <a16:creationId xmlns:a16="http://schemas.microsoft.com/office/drawing/2014/main" id="{B9CF8A28-3F66-D4CC-6783-5AA1B0CC28DC}"/>
                    </a:ext>
                  </a:extLst>
                </p:cNvPr>
                <p:cNvSpPr/>
                <p:nvPr/>
              </p:nvSpPr>
              <p:spPr>
                <a:xfrm flipV="1">
                  <a:off x="6094411" y="3035204"/>
                  <a:ext cx="9525" cy="1151318"/>
                </a:xfrm>
                <a:custGeom>
                  <a:avLst/>
                  <a:gdLst>
                    <a:gd name="csX0" fmla="*/ 341 w 9525"/>
                    <a:gd name="csY0" fmla="*/ 315 h 1151318"/>
                    <a:gd name="csX1" fmla="*/ 341 w 9525"/>
                    <a:gd name="csY1" fmla="*/ 1151634 h 115131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1151318">
                      <a:moveTo>
                        <a:pt x="341" y="315"/>
                      </a:moveTo>
                      <a:lnTo>
                        <a:pt x="341" y="1151634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29" name="Forma Livre: Forma 28">
                  <a:extLst>
                    <a:ext uri="{FF2B5EF4-FFF2-40B4-BE49-F238E27FC236}">
                      <a16:creationId xmlns:a16="http://schemas.microsoft.com/office/drawing/2014/main" id="{9AAFAB86-43F8-6068-5DFC-4091EFAE9C17}"/>
                    </a:ext>
                  </a:extLst>
                </p:cNvPr>
                <p:cNvSpPr/>
                <p:nvPr/>
              </p:nvSpPr>
              <p:spPr>
                <a:xfrm flipV="1">
                  <a:off x="2938465" y="5316335"/>
                  <a:ext cx="2104047" cy="1264881"/>
                </a:xfrm>
                <a:custGeom>
                  <a:avLst/>
                  <a:gdLst>
                    <a:gd name="csX0" fmla="*/ 373498 w 2104047"/>
                    <a:gd name="csY0" fmla="*/ 1148142 h 1264881"/>
                    <a:gd name="csX1" fmla="*/ 787277 w 2104047"/>
                    <a:gd name="csY1" fmla="*/ 1265528 h 1264881"/>
                    <a:gd name="csX2" fmla="*/ 1316905 w 2104047"/>
                    <a:gd name="csY2" fmla="*/ 1265528 h 1264881"/>
                    <a:gd name="csX3" fmla="*/ 2104114 w 2104047"/>
                    <a:gd name="csY3" fmla="*/ 478319 h 1264881"/>
                    <a:gd name="csX4" fmla="*/ 2104114 w 2104047"/>
                    <a:gd name="csY4" fmla="*/ 178980 h 1264881"/>
                    <a:gd name="csX5" fmla="*/ 1925781 w 2104047"/>
                    <a:gd name="csY5" fmla="*/ 647 h 1264881"/>
                    <a:gd name="csX6" fmla="*/ 178400 w 2104047"/>
                    <a:gd name="csY6" fmla="*/ 647 h 1264881"/>
                    <a:gd name="csX7" fmla="*/ 67 w 2104047"/>
                    <a:gd name="csY7" fmla="*/ 178980 h 1264881"/>
                    <a:gd name="csX8" fmla="*/ 67 w 2104047"/>
                    <a:gd name="csY8" fmla="*/ 478319 h 1264881"/>
                    <a:gd name="csX9" fmla="*/ 75238 w 2104047"/>
                    <a:gd name="csY9" fmla="*/ 814463 h 1264881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</a:cxnLst>
                  <a:rect l="l" t="t" r="r" b="b"/>
                  <a:pathLst>
                    <a:path w="2104047" h="1264881">
                      <a:moveTo>
                        <a:pt x="373498" y="1148142"/>
                      </a:moveTo>
                      <a:cubicBezTo>
                        <a:pt x="493716" y="1222564"/>
                        <a:pt x="635473" y="1265528"/>
                        <a:pt x="787277" y="1265528"/>
                      </a:cubicBezTo>
                      <a:lnTo>
                        <a:pt x="1316905" y="1265528"/>
                      </a:lnTo>
                      <a:cubicBezTo>
                        <a:pt x="1751664" y="1265528"/>
                        <a:pt x="2104114" y="913091"/>
                        <a:pt x="2104114" y="478319"/>
                      </a:cubicBezTo>
                      <a:lnTo>
                        <a:pt x="2104114" y="178980"/>
                      </a:lnTo>
                      <a:cubicBezTo>
                        <a:pt x="2104114" y="80504"/>
                        <a:pt x="2024257" y="647"/>
                        <a:pt x="1925781" y="647"/>
                      </a:cubicBezTo>
                      <a:lnTo>
                        <a:pt x="178400" y="647"/>
                      </a:lnTo>
                      <a:cubicBezTo>
                        <a:pt x="79899" y="647"/>
                        <a:pt x="67" y="80504"/>
                        <a:pt x="67" y="178980"/>
                      </a:cubicBezTo>
                      <a:lnTo>
                        <a:pt x="67" y="478319"/>
                      </a:lnTo>
                      <a:cubicBezTo>
                        <a:pt x="67" y="598575"/>
                        <a:pt x="27029" y="712520"/>
                        <a:pt x="75238" y="814463"/>
                      </a:cubicBez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30" name="Forma Livre: Forma 29">
                  <a:extLst>
                    <a:ext uri="{FF2B5EF4-FFF2-40B4-BE49-F238E27FC236}">
                      <a16:creationId xmlns:a16="http://schemas.microsoft.com/office/drawing/2014/main" id="{585992A5-85A4-CE10-8896-AAE199FE52B4}"/>
                    </a:ext>
                  </a:extLst>
                </p:cNvPr>
                <p:cNvSpPr/>
                <p:nvPr/>
              </p:nvSpPr>
              <p:spPr>
                <a:xfrm flipV="1">
                  <a:off x="5042510" y="5316328"/>
                  <a:ext cx="2104034" cy="1264881"/>
                </a:xfrm>
                <a:custGeom>
                  <a:avLst/>
                  <a:gdLst>
                    <a:gd name="csX0" fmla="*/ 1878000 w 2104034"/>
                    <a:gd name="csY0" fmla="*/ 556 h 1264881"/>
                    <a:gd name="csX1" fmla="*/ 178740 w 2104034"/>
                    <a:gd name="csY1" fmla="*/ 556 h 1264881"/>
                    <a:gd name="csX2" fmla="*/ 406 w 2104034"/>
                    <a:gd name="csY2" fmla="*/ 178890 h 1264881"/>
                    <a:gd name="csX3" fmla="*/ 406 w 2104034"/>
                    <a:gd name="csY3" fmla="*/ 478229 h 1264881"/>
                    <a:gd name="csX4" fmla="*/ 787616 w 2104034"/>
                    <a:gd name="csY4" fmla="*/ 1265438 h 1264881"/>
                    <a:gd name="csX5" fmla="*/ 1317231 w 2104034"/>
                    <a:gd name="csY5" fmla="*/ 1265438 h 1264881"/>
                    <a:gd name="csX6" fmla="*/ 2104441 w 2104034"/>
                    <a:gd name="csY6" fmla="*/ 478229 h 1264881"/>
                    <a:gd name="csX7" fmla="*/ 2104441 w 2104034"/>
                    <a:gd name="csY7" fmla="*/ 226997 h 1264881"/>
                    <a:gd name="csX8" fmla="*/ 1878000 w 2104034"/>
                    <a:gd name="csY8" fmla="*/ 556 h 1264881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</a:cxnLst>
                  <a:rect l="l" t="t" r="r" b="b"/>
                  <a:pathLst>
                    <a:path w="2104034" h="1264881">
                      <a:moveTo>
                        <a:pt x="1878000" y="556"/>
                      </a:moveTo>
                      <a:lnTo>
                        <a:pt x="178740" y="556"/>
                      </a:lnTo>
                      <a:cubicBezTo>
                        <a:pt x="80238" y="556"/>
                        <a:pt x="406" y="80401"/>
                        <a:pt x="406" y="178890"/>
                      </a:cubicBezTo>
                      <a:lnTo>
                        <a:pt x="406" y="478229"/>
                      </a:lnTo>
                      <a:cubicBezTo>
                        <a:pt x="406" y="912988"/>
                        <a:pt x="352844" y="1265438"/>
                        <a:pt x="787616" y="1265438"/>
                      </a:cubicBezTo>
                      <a:lnTo>
                        <a:pt x="1317231" y="1265438"/>
                      </a:lnTo>
                      <a:cubicBezTo>
                        <a:pt x="1752003" y="1265438"/>
                        <a:pt x="2104441" y="912988"/>
                        <a:pt x="2104441" y="478229"/>
                      </a:cubicBezTo>
                      <a:lnTo>
                        <a:pt x="2104441" y="226997"/>
                      </a:lnTo>
                      <a:cubicBezTo>
                        <a:pt x="2104441" y="101940"/>
                        <a:pt x="2003057" y="556"/>
                        <a:pt x="1878000" y="556"/>
                      </a:cubicBezTo>
                      <a:close/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31" name="Forma Livre: Forma 30">
                  <a:extLst>
                    <a:ext uri="{FF2B5EF4-FFF2-40B4-BE49-F238E27FC236}">
                      <a16:creationId xmlns:a16="http://schemas.microsoft.com/office/drawing/2014/main" id="{333C6167-747A-231A-952E-B98A03EEC5BF}"/>
                    </a:ext>
                  </a:extLst>
                </p:cNvPr>
                <p:cNvSpPr/>
                <p:nvPr/>
              </p:nvSpPr>
              <p:spPr>
                <a:xfrm flipV="1">
                  <a:off x="7146314" y="5316328"/>
                  <a:ext cx="2104047" cy="1264881"/>
                </a:xfrm>
                <a:custGeom>
                  <a:avLst/>
                  <a:gdLst>
                    <a:gd name="csX0" fmla="*/ 1926345 w 2104047"/>
                    <a:gd name="csY0" fmla="*/ 556 h 1264881"/>
                    <a:gd name="csX1" fmla="*/ 178964 w 2104047"/>
                    <a:gd name="csY1" fmla="*/ 556 h 1264881"/>
                    <a:gd name="csX2" fmla="*/ 631 w 2104047"/>
                    <a:gd name="csY2" fmla="*/ 178890 h 1264881"/>
                    <a:gd name="csX3" fmla="*/ 631 w 2104047"/>
                    <a:gd name="csY3" fmla="*/ 478229 h 1264881"/>
                    <a:gd name="csX4" fmla="*/ 787840 w 2104047"/>
                    <a:gd name="csY4" fmla="*/ 1265438 h 1264881"/>
                    <a:gd name="csX5" fmla="*/ 1317469 w 2104047"/>
                    <a:gd name="csY5" fmla="*/ 1265438 h 1264881"/>
                    <a:gd name="csX6" fmla="*/ 2104678 w 2104047"/>
                    <a:gd name="csY6" fmla="*/ 478229 h 1264881"/>
                    <a:gd name="csX7" fmla="*/ 2104678 w 2104047"/>
                    <a:gd name="csY7" fmla="*/ 178890 h 1264881"/>
                    <a:gd name="csX8" fmla="*/ 1926345 w 2104047"/>
                    <a:gd name="csY8" fmla="*/ 556 h 1264881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</a:cxnLst>
                  <a:rect l="l" t="t" r="r" b="b"/>
                  <a:pathLst>
                    <a:path w="2104047" h="1264881">
                      <a:moveTo>
                        <a:pt x="1926345" y="556"/>
                      </a:moveTo>
                      <a:lnTo>
                        <a:pt x="178964" y="556"/>
                      </a:lnTo>
                      <a:cubicBezTo>
                        <a:pt x="80476" y="556"/>
                        <a:pt x="631" y="80401"/>
                        <a:pt x="631" y="178890"/>
                      </a:cubicBezTo>
                      <a:lnTo>
                        <a:pt x="631" y="478229"/>
                      </a:lnTo>
                      <a:cubicBezTo>
                        <a:pt x="631" y="912988"/>
                        <a:pt x="353081" y="1265438"/>
                        <a:pt x="787840" y="1265438"/>
                      </a:cubicBezTo>
                      <a:lnTo>
                        <a:pt x="1317469" y="1265438"/>
                      </a:lnTo>
                      <a:cubicBezTo>
                        <a:pt x="1752240" y="1265438"/>
                        <a:pt x="2104678" y="912988"/>
                        <a:pt x="2104678" y="478229"/>
                      </a:cubicBezTo>
                      <a:lnTo>
                        <a:pt x="2104678" y="178890"/>
                      </a:lnTo>
                      <a:cubicBezTo>
                        <a:pt x="2104678" y="80401"/>
                        <a:pt x="2024833" y="556"/>
                        <a:pt x="1926345" y="556"/>
                      </a:cubicBezTo>
                      <a:close/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47" name="Forma Livre: Forma 46">
                  <a:extLst>
                    <a:ext uri="{FF2B5EF4-FFF2-40B4-BE49-F238E27FC236}">
                      <a16:creationId xmlns:a16="http://schemas.microsoft.com/office/drawing/2014/main" id="{A632BA7C-B53C-1328-74E1-04670E2B18D3}"/>
                    </a:ext>
                  </a:extLst>
                </p:cNvPr>
                <p:cNvSpPr/>
                <p:nvPr/>
              </p:nvSpPr>
              <p:spPr>
                <a:xfrm flipV="1">
                  <a:off x="3420964" y="4186845"/>
                  <a:ext cx="1139037" cy="1129487"/>
                </a:xfrm>
                <a:custGeom>
                  <a:avLst/>
                  <a:gdLst>
                    <a:gd name="csX0" fmla="*/ 673178 w 1139037"/>
                    <a:gd name="csY0" fmla="*/ 436 h 1129487"/>
                    <a:gd name="csX1" fmla="*/ 1139166 w 1139037"/>
                    <a:gd name="csY1" fmla="*/ 560404 h 1129487"/>
                    <a:gd name="csX2" fmla="*/ 569647 w 1139037"/>
                    <a:gd name="csY2" fmla="*/ 1129923 h 1129487"/>
                    <a:gd name="csX3" fmla="*/ 129 w 1139037"/>
                    <a:gd name="csY3" fmla="*/ 560404 h 1129487"/>
                    <a:gd name="csX4" fmla="*/ 466117 w 1139037"/>
                    <a:gd name="csY4" fmla="*/ 436 h 1129487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</a:cxnLst>
                  <a:rect l="l" t="t" r="r" b="b"/>
                  <a:pathLst>
                    <a:path w="1139037" h="1129487">
                      <a:moveTo>
                        <a:pt x="673178" y="436"/>
                      </a:moveTo>
                      <a:cubicBezTo>
                        <a:pt x="938265" y="49140"/>
                        <a:pt x="1139166" y="281233"/>
                        <a:pt x="1139166" y="560404"/>
                      </a:cubicBezTo>
                      <a:cubicBezTo>
                        <a:pt x="1139166" y="874933"/>
                        <a:pt x="884188" y="1129923"/>
                        <a:pt x="569647" y="1129923"/>
                      </a:cubicBezTo>
                      <a:cubicBezTo>
                        <a:pt x="255106" y="1129923"/>
                        <a:pt x="129" y="874933"/>
                        <a:pt x="129" y="560404"/>
                      </a:cubicBezTo>
                      <a:cubicBezTo>
                        <a:pt x="129" y="281233"/>
                        <a:pt x="201043" y="49140"/>
                        <a:pt x="466117" y="436"/>
                      </a:cubicBez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48" name="Forma Livre: Forma 47">
                  <a:extLst>
                    <a:ext uri="{FF2B5EF4-FFF2-40B4-BE49-F238E27FC236}">
                      <a16:creationId xmlns:a16="http://schemas.microsoft.com/office/drawing/2014/main" id="{6E2F5931-CC24-1CDF-F2AF-CD5492B11623}"/>
                    </a:ext>
                  </a:extLst>
                </p:cNvPr>
                <p:cNvSpPr/>
                <p:nvPr/>
              </p:nvSpPr>
              <p:spPr>
                <a:xfrm flipV="1">
                  <a:off x="5525002" y="4186845"/>
                  <a:ext cx="1139050" cy="1129487"/>
                </a:xfrm>
                <a:custGeom>
                  <a:avLst/>
                  <a:gdLst>
                    <a:gd name="csX0" fmla="*/ 673399 w 1139050"/>
                    <a:gd name="csY0" fmla="*/ 436 h 1129487"/>
                    <a:gd name="csX1" fmla="*/ 1139400 w 1139050"/>
                    <a:gd name="csY1" fmla="*/ 560404 h 1129487"/>
                    <a:gd name="csX2" fmla="*/ 569868 w 1139050"/>
                    <a:gd name="csY2" fmla="*/ 1129923 h 1129487"/>
                    <a:gd name="csX3" fmla="*/ 349 w 1139050"/>
                    <a:gd name="csY3" fmla="*/ 560404 h 1129487"/>
                    <a:gd name="csX4" fmla="*/ 466351 w 1139050"/>
                    <a:gd name="csY4" fmla="*/ 436 h 1129487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</a:cxnLst>
                  <a:rect l="l" t="t" r="r" b="b"/>
                  <a:pathLst>
                    <a:path w="1139050" h="1129487">
                      <a:moveTo>
                        <a:pt x="673399" y="436"/>
                      </a:moveTo>
                      <a:cubicBezTo>
                        <a:pt x="938486" y="49140"/>
                        <a:pt x="1139400" y="281233"/>
                        <a:pt x="1139400" y="560404"/>
                      </a:cubicBezTo>
                      <a:cubicBezTo>
                        <a:pt x="1139400" y="874933"/>
                        <a:pt x="884409" y="1129923"/>
                        <a:pt x="569868" y="1129923"/>
                      </a:cubicBezTo>
                      <a:cubicBezTo>
                        <a:pt x="255340" y="1129923"/>
                        <a:pt x="349" y="874933"/>
                        <a:pt x="349" y="560404"/>
                      </a:cubicBezTo>
                      <a:cubicBezTo>
                        <a:pt x="349" y="281233"/>
                        <a:pt x="201263" y="49140"/>
                        <a:pt x="466351" y="436"/>
                      </a:cubicBez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49" name="Forma Livre: Forma 48">
                  <a:extLst>
                    <a:ext uri="{FF2B5EF4-FFF2-40B4-BE49-F238E27FC236}">
                      <a16:creationId xmlns:a16="http://schemas.microsoft.com/office/drawing/2014/main" id="{0AC7FACE-F4B1-C066-8D5C-E17DC72EEE1F}"/>
                    </a:ext>
                  </a:extLst>
                </p:cNvPr>
                <p:cNvSpPr/>
                <p:nvPr/>
              </p:nvSpPr>
              <p:spPr>
                <a:xfrm flipV="1">
                  <a:off x="7628818" y="4186845"/>
                  <a:ext cx="1139050" cy="1129487"/>
                </a:xfrm>
                <a:custGeom>
                  <a:avLst/>
                  <a:gdLst>
                    <a:gd name="csX0" fmla="*/ 673620 w 1139050"/>
                    <a:gd name="csY0" fmla="*/ 436 h 1129487"/>
                    <a:gd name="csX1" fmla="*/ 1139621 w 1139050"/>
                    <a:gd name="csY1" fmla="*/ 560404 h 1129487"/>
                    <a:gd name="csX2" fmla="*/ 570089 w 1139050"/>
                    <a:gd name="csY2" fmla="*/ 1129923 h 1129487"/>
                    <a:gd name="csX3" fmla="*/ 570 w 1139050"/>
                    <a:gd name="csY3" fmla="*/ 560404 h 1129487"/>
                    <a:gd name="csX4" fmla="*/ 466559 w 1139050"/>
                    <a:gd name="csY4" fmla="*/ 436 h 1129487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</a:cxnLst>
                  <a:rect l="l" t="t" r="r" b="b"/>
                  <a:pathLst>
                    <a:path w="1139050" h="1129487">
                      <a:moveTo>
                        <a:pt x="673620" y="436"/>
                      </a:moveTo>
                      <a:cubicBezTo>
                        <a:pt x="938707" y="49140"/>
                        <a:pt x="1139621" y="281233"/>
                        <a:pt x="1139621" y="560404"/>
                      </a:cubicBezTo>
                      <a:cubicBezTo>
                        <a:pt x="1139621" y="874933"/>
                        <a:pt x="884630" y="1129923"/>
                        <a:pt x="570089" y="1129923"/>
                      </a:cubicBezTo>
                      <a:cubicBezTo>
                        <a:pt x="255548" y="1129923"/>
                        <a:pt x="570" y="874933"/>
                        <a:pt x="570" y="560404"/>
                      </a:cubicBezTo>
                      <a:cubicBezTo>
                        <a:pt x="570" y="281233"/>
                        <a:pt x="201484" y="49140"/>
                        <a:pt x="466559" y="436"/>
                      </a:cubicBez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0" name="Forma Livre: Forma 49">
                  <a:extLst>
                    <a:ext uri="{FF2B5EF4-FFF2-40B4-BE49-F238E27FC236}">
                      <a16:creationId xmlns:a16="http://schemas.microsoft.com/office/drawing/2014/main" id="{15F4F100-8CEF-1F82-C6FF-FA6084FF0C5E}"/>
                    </a:ext>
                  </a:extLst>
                </p:cNvPr>
                <p:cNvSpPr/>
                <p:nvPr/>
              </p:nvSpPr>
              <p:spPr>
                <a:xfrm flipV="1">
                  <a:off x="5658784" y="2558677"/>
                  <a:ext cx="871258" cy="476529"/>
                </a:xfrm>
                <a:custGeom>
                  <a:avLst/>
                  <a:gdLst>
                    <a:gd name="csX0" fmla="*/ 725636 w 871258"/>
                    <a:gd name="csY0" fmla="*/ 256 h 476529"/>
                    <a:gd name="csX1" fmla="*/ 146351 w 871258"/>
                    <a:gd name="csY1" fmla="*/ 256 h 476529"/>
                    <a:gd name="csX2" fmla="*/ 364 w 871258"/>
                    <a:gd name="csY2" fmla="*/ 146243 h 476529"/>
                    <a:gd name="csX3" fmla="*/ 364 w 871258"/>
                    <a:gd name="csY3" fmla="*/ 330799 h 476529"/>
                    <a:gd name="csX4" fmla="*/ 146351 w 871258"/>
                    <a:gd name="csY4" fmla="*/ 476786 h 476529"/>
                    <a:gd name="csX5" fmla="*/ 725636 w 871258"/>
                    <a:gd name="csY5" fmla="*/ 476786 h 476529"/>
                    <a:gd name="csX6" fmla="*/ 871622 w 871258"/>
                    <a:gd name="csY6" fmla="*/ 330799 h 476529"/>
                    <a:gd name="csX7" fmla="*/ 871622 w 871258"/>
                    <a:gd name="csY7" fmla="*/ 146243 h 476529"/>
                    <a:gd name="csX8" fmla="*/ 725636 w 871258"/>
                    <a:gd name="csY8" fmla="*/ 256 h 476529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</a:cxnLst>
                  <a:rect l="l" t="t" r="r" b="b"/>
                  <a:pathLst>
                    <a:path w="871258" h="476529">
                      <a:moveTo>
                        <a:pt x="725636" y="256"/>
                      </a:moveTo>
                      <a:lnTo>
                        <a:pt x="146351" y="256"/>
                      </a:lnTo>
                      <a:cubicBezTo>
                        <a:pt x="65731" y="256"/>
                        <a:pt x="364" y="65611"/>
                        <a:pt x="364" y="146243"/>
                      </a:cubicBezTo>
                      <a:lnTo>
                        <a:pt x="364" y="330799"/>
                      </a:lnTo>
                      <a:cubicBezTo>
                        <a:pt x="364" y="411419"/>
                        <a:pt x="65731" y="476786"/>
                        <a:pt x="146351" y="476786"/>
                      </a:cubicBezTo>
                      <a:lnTo>
                        <a:pt x="725636" y="476786"/>
                      </a:lnTo>
                      <a:cubicBezTo>
                        <a:pt x="806255" y="476786"/>
                        <a:pt x="871622" y="411419"/>
                        <a:pt x="871622" y="330799"/>
                      </a:cubicBezTo>
                      <a:lnTo>
                        <a:pt x="871622" y="146243"/>
                      </a:lnTo>
                      <a:cubicBezTo>
                        <a:pt x="871622" y="65611"/>
                        <a:pt x="806255" y="256"/>
                        <a:pt x="725636" y="256"/>
                      </a:cubicBezTo>
                      <a:close/>
                    </a:path>
                  </a:pathLst>
                </a:custGeom>
                <a:noFill/>
                <a:ln w="19050" cap="rnd">
                  <a:solidFill>
                    <a:srgbClr val="F5570B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1" name="Forma Livre: Forma 50">
                  <a:extLst>
                    <a:ext uri="{FF2B5EF4-FFF2-40B4-BE49-F238E27FC236}">
                      <a16:creationId xmlns:a16="http://schemas.microsoft.com/office/drawing/2014/main" id="{6A74E02D-2228-A10F-95F4-BD1034B0C3B4}"/>
                    </a:ext>
                  </a:extLst>
                </p:cNvPr>
                <p:cNvSpPr/>
                <p:nvPr/>
              </p:nvSpPr>
              <p:spPr>
                <a:xfrm flipV="1">
                  <a:off x="5300363" y="845380"/>
                  <a:ext cx="1417662" cy="1727339"/>
                </a:xfrm>
                <a:custGeom>
                  <a:avLst/>
                  <a:gdLst>
                    <a:gd name="csX0" fmla="*/ 1418051 w 1417662"/>
                    <a:gd name="csY0" fmla="*/ 1425107 h 1727339"/>
                    <a:gd name="csX1" fmla="*/ 793922 w 1417662"/>
                    <a:gd name="csY1" fmla="*/ 1727545 h 1727339"/>
                    <a:gd name="csX2" fmla="*/ 388 w 1417662"/>
                    <a:gd name="csY2" fmla="*/ 933490 h 1727339"/>
                    <a:gd name="csX3" fmla="*/ 222562 w 1417662"/>
                    <a:gd name="csY3" fmla="*/ 382653 h 1727339"/>
                    <a:gd name="csX4" fmla="*/ 442640 w 1417662"/>
                    <a:gd name="csY4" fmla="*/ 205 h 1727339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</a:cxnLst>
                  <a:rect l="l" t="t" r="r" b="b"/>
                  <a:pathLst>
                    <a:path w="1417662" h="1727339">
                      <a:moveTo>
                        <a:pt x="1418051" y="1425107"/>
                      </a:moveTo>
                      <a:cubicBezTo>
                        <a:pt x="1272535" y="1609435"/>
                        <a:pt x="1047046" y="1727710"/>
                        <a:pt x="793922" y="1727545"/>
                      </a:cubicBezTo>
                      <a:cubicBezTo>
                        <a:pt x="355798" y="1727265"/>
                        <a:pt x="376" y="1371615"/>
                        <a:pt x="388" y="933490"/>
                      </a:cubicBezTo>
                      <a:cubicBezTo>
                        <a:pt x="388" y="719559"/>
                        <a:pt x="84996" y="525414"/>
                        <a:pt x="222562" y="382653"/>
                      </a:cubicBezTo>
                      <a:cubicBezTo>
                        <a:pt x="326854" y="274423"/>
                        <a:pt x="401327" y="142674"/>
                        <a:pt x="442640" y="205"/>
                      </a:cubicBezTo>
                    </a:path>
                  </a:pathLst>
                </a:custGeom>
                <a:noFill/>
                <a:ln w="19050" cap="rnd">
                  <a:solidFill>
                    <a:srgbClr val="F5570B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2" name="Forma Livre: Forma 51">
                  <a:extLst>
                    <a:ext uri="{FF2B5EF4-FFF2-40B4-BE49-F238E27FC236}">
                      <a16:creationId xmlns:a16="http://schemas.microsoft.com/office/drawing/2014/main" id="{743301F3-AD56-BBC9-CFD7-AF52071E6173}"/>
                    </a:ext>
                  </a:extLst>
                </p:cNvPr>
                <p:cNvSpPr/>
                <p:nvPr/>
              </p:nvSpPr>
              <p:spPr>
                <a:xfrm flipV="1">
                  <a:off x="6446948" y="1567154"/>
                  <a:ext cx="441515" cy="1005916"/>
                </a:xfrm>
                <a:custGeom>
                  <a:avLst/>
                  <a:gdLst>
                    <a:gd name="csX0" fmla="*/ 384 w 441515"/>
                    <a:gd name="csY0" fmla="*/ 159 h 1005916"/>
                    <a:gd name="csX1" fmla="*/ 225034 w 441515"/>
                    <a:gd name="csY1" fmla="*/ 388525 h 1005916"/>
                    <a:gd name="csX2" fmla="*/ 441900 w 441515"/>
                    <a:gd name="csY2" fmla="*/ 933800 h 1005916"/>
                    <a:gd name="csX3" fmla="*/ 438661 w 441515"/>
                    <a:gd name="csY3" fmla="*/ 1006075 h 100591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</a:cxnLst>
                  <a:rect l="l" t="t" r="r" b="b"/>
                  <a:pathLst>
                    <a:path w="441515" h="1005916">
                      <a:moveTo>
                        <a:pt x="384" y="159"/>
                      </a:moveTo>
                      <a:cubicBezTo>
                        <a:pt x="43082" y="144355"/>
                        <a:pt x="120044" y="277438"/>
                        <a:pt x="225034" y="388525"/>
                      </a:cubicBezTo>
                      <a:cubicBezTo>
                        <a:pt x="359464" y="530753"/>
                        <a:pt x="441900" y="722637"/>
                        <a:pt x="441900" y="933800"/>
                      </a:cubicBezTo>
                      <a:cubicBezTo>
                        <a:pt x="441900" y="958158"/>
                        <a:pt x="440807" y="982276"/>
                        <a:pt x="438661" y="1006075"/>
                      </a:cubicBezTo>
                    </a:path>
                  </a:pathLst>
                </a:custGeom>
                <a:noFill/>
                <a:ln w="19050" cap="rnd">
                  <a:solidFill>
                    <a:srgbClr val="F5570B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3" name="Forma Livre: Forma 52">
                  <a:extLst>
                    <a:ext uri="{FF2B5EF4-FFF2-40B4-BE49-F238E27FC236}">
                      <a16:creationId xmlns:a16="http://schemas.microsoft.com/office/drawing/2014/main" id="{61661CD1-BA5C-4186-09EC-93B892641D03}"/>
                    </a:ext>
                  </a:extLst>
                </p:cNvPr>
                <p:cNvSpPr/>
                <p:nvPr/>
              </p:nvSpPr>
              <p:spPr>
                <a:xfrm flipV="1">
                  <a:off x="4747945" y="1620080"/>
                  <a:ext cx="176479" cy="9525"/>
                </a:xfrm>
                <a:custGeom>
                  <a:avLst/>
                  <a:gdLst>
                    <a:gd name="csX0" fmla="*/ 176695 w 176479"/>
                    <a:gd name="csY0" fmla="*/ 152 h 9525"/>
                    <a:gd name="csX1" fmla="*/ 216 w 176479"/>
                    <a:gd name="csY1" fmla="*/ 152 h 9525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76479" h="9525">
                      <a:moveTo>
                        <a:pt x="176695" y="152"/>
                      </a:moveTo>
                      <a:lnTo>
                        <a:pt x="216" y="152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4" name="Forma Livre: Forma 53">
                  <a:extLst>
                    <a:ext uri="{FF2B5EF4-FFF2-40B4-BE49-F238E27FC236}">
                      <a16:creationId xmlns:a16="http://schemas.microsoft.com/office/drawing/2014/main" id="{C235A8D6-0A1D-C3CF-72E1-8FAD04B1DF5B}"/>
                    </a:ext>
                  </a:extLst>
                </p:cNvPr>
                <p:cNvSpPr/>
                <p:nvPr/>
              </p:nvSpPr>
              <p:spPr>
                <a:xfrm flipV="1">
                  <a:off x="7264399" y="1620080"/>
                  <a:ext cx="176479" cy="9525"/>
                </a:xfrm>
                <a:custGeom>
                  <a:avLst/>
                  <a:gdLst>
                    <a:gd name="csX0" fmla="*/ 176960 w 176479"/>
                    <a:gd name="csY0" fmla="*/ 152 h 9525"/>
                    <a:gd name="csX1" fmla="*/ 480 w 176479"/>
                    <a:gd name="csY1" fmla="*/ 152 h 9525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76479" h="9525">
                      <a:moveTo>
                        <a:pt x="176960" y="152"/>
                      </a:moveTo>
                      <a:lnTo>
                        <a:pt x="480" y="152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5" name="Forma Livre: Forma 54">
                  <a:extLst>
                    <a:ext uri="{FF2B5EF4-FFF2-40B4-BE49-F238E27FC236}">
                      <a16:creationId xmlns:a16="http://schemas.microsoft.com/office/drawing/2014/main" id="{DB9EDE7E-95CF-00D3-55FB-E2BF72BBD2A5}"/>
                    </a:ext>
                  </a:extLst>
                </p:cNvPr>
                <p:cNvSpPr/>
                <p:nvPr/>
              </p:nvSpPr>
              <p:spPr>
                <a:xfrm flipV="1">
                  <a:off x="5142317" y="667985"/>
                  <a:ext cx="124790" cy="124790"/>
                </a:xfrm>
                <a:custGeom>
                  <a:avLst/>
                  <a:gdLst>
                    <a:gd name="csX0" fmla="*/ 125043 w 124790"/>
                    <a:gd name="csY0" fmla="*/ 53 h 124790"/>
                    <a:gd name="csX1" fmla="*/ 253 w 124790"/>
                    <a:gd name="csY1" fmla="*/ 124843 h 124790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24790" h="124790">
                      <a:moveTo>
                        <a:pt x="125043" y="53"/>
                      </a:moveTo>
                      <a:lnTo>
                        <a:pt x="253" y="124843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6" name="Forma Livre: Forma 55">
                  <a:extLst>
                    <a:ext uri="{FF2B5EF4-FFF2-40B4-BE49-F238E27FC236}">
                      <a16:creationId xmlns:a16="http://schemas.microsoft.com/office/drawing/2014/main" id="{43875F02-2F79-27E7-8F6D-9F1126E45976}"/>
                    </a:ext>
                  </a:extLst>
                </p:cNvPr>
                <p:cNvSpPr/>
                <p:nvPr/>
              </p:nvSpPr>
              <p:spPr>
                <a:xfrm flipV="1">
                  <a:off x="6921719" y="2447381"/>
                  <a:ext cx="124790" cy="124790"/>
                </a:xfrm>
                <a:custGeom>
                  <a:avLst/>
                  <a:gdLst>
                    <a:gd name="csX0" fmla="*/ 125230 w 124790"/>
                    <a:gd name="csY0" fmla="*/ 240 h 124790"/>
                    <a:gd name="csX1" fmla="*/ 440 w 124790"/>
                    <a:gd name="csY1" fmla="*/ 125030 h 124790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24790" h="124790">
                      <a:moveTo>
                        <a:pt x="125230" y="240"/>
                      </a:moveTo>
                      <a:lnTo>
                        <a:pt x="440" y="125030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7" name="Forma Livre: Forma 56">
                  <a:extLst>
                    <a:ext uri="{FF2B5EF4-FFF2-40B4-BE49-F238E27FC236}">
                      <a16:creationId xmlns:a16="http://schemas.microsoft.com/office/drawing/2014/main" id="{BD1434A4-A48F-03B3-281A-50A121BA6500}"/>
                    </a:ext>
                  </a:extLst>
                </p:cNvPr>
                <p:cNvSpPr/>
                <p:nvPr/>
              </p:nvSpPr>
              <p:spPr>
                <a:xfrm flipV="1">
                  <a:off x="5142317" y="2447384"/>
                  <a:ext cx="124790" cy="124790"/>
                </a:xfrm>
                <a:custGeom>
                  <a:avLst/>
                  <a:gdLst>
                    <a:gd name="csX0" fmla="*/ 125043 w 124790"/>
                    <a:gd name="csY0" fmla="*/ 125040 h 124790"/>
                    <a:gd name="csX1" fmla="*/ 253 w 124790"/>
                    <a:gd name="csY1" fmla="*/ 250 h 124790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24790" h="124790">
                      <a:moveTo>
                        <a:pt x="125043" y="125040"/>
                      </a:moveTo>
                      <a:lnTo>
                        <a:pt x="253" y="250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8" name="Forma Livre: Forma 57">
                  <a:extLst>
                    <a:ext uri="{FF2B5EF4-FFF2-40B4-BE49-F238E27FC236}">
                      <a16:creationId xmlns:a16="http://schemas.microsoft.com/office/drawing/2014/main" id="{206F1AD6-ED96-ECD0-A7B4-16767C042DA5}"/>
                    </a:ext>
                  </a:extLst>
                </p:cNvPr>
                <p:cNvSpPr/>
                <p:nvPr/>
              </p:nvSpPr>
              <p:spPr>
                <a:xfrm flipV="1">
                  <a:off x="6921719" y="667984"/>
                  <a:ext cx="124790" cy="124790"/>
                </a:xfrm>
                <a:custGeom>
                  <a:avLst/>
                  <a:gdLst>
                    <a:gd name="csX0" fmla="*/ 125230 w 124790"/>
                    <a:gd name="csY0" fmla="*/ 124853 h 124790"/>
                    <a:gd name="csX1" fmla="*/ 440 w 124790"/>
                    <a:gd name="csY1" fmla="*/ 63 h 124790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124790" h="124790">
                      <a:moveTo>
                        <a:pt x="125230" y="124853"/>
                      </a:moveTo>
                      <a:lnTo>
                        <a:pt x="440" y="63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D71BFB1D-80AC-DFB2-0289-9E25A5C5F36E}"/>
                    </a:ext>
                  </a:extLst>
                </p:cNvPr>
                <p:cNvSpPr/>
                <p:nvPr/>
              </p:nvSpPr>
              <p:spPr>
                <a:xfrm flipV="1">
                  <a:off x="6094411" y="273613"/>
                  <a:ext cx="9525" cy="176479"/>
                </a:xfrm>
                <a:custGeom>
                  <a:avLst/>
                  <a:gdLst>
                    <a:gd name="csX0" fmla="*/ 341 w 9525"/>
                    <a:gd name="csY0" fmla="*/ 13 h 176479"/>
                    <a:gd name="csX1" fmla="*/ 341 w 9525"/>
                    <a:gd name="csY1" fmla="*/ 176492 h 176479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</a:cxnLst>
                  <a:rect l="l" t="t" r="r" b="b"/>
                  <a:pathLst>
                    <a:path w="9525" h="176479">
                      <a:moveTo>
                        <a:pt x="341" y="13"/>
                      </a:moveTo>
                      <a:lnTo>
                        <a:pt x="341" y="176492"/>
                      </a:lnTo>
                    </a:path>
                  </a:pathLst>
                </a:custGeom>
                <a:noFill/>
                <a:ln w="19050" cap="rnd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</p:grpSp>
          <p:grpSp>
            <p:nvGrpSpPr>
              <p:cNvPr id="60" name="Gráfico 140">
                <a:extLst>
                  <a:ext uri="{FF2B5EF4-FFF2-40B4-BE49-F238E27FC236}">
                    <a16:creationId xmlns:a16="http://schemas.microsoft.com/office/drawing/2014/main" id="{B5E8A1C9-8552-4D0C-3211-47525ABF3730}"/>
                  </a:ext>
                </a:extLst>
              </p:cNvPr>
              <p:cNvGrpSpPr/>
              <p:nvPr/>
            </p:nvGrpSpPr>
            <p:grpSpPr>
              <a:xfrm>
                <a:off x="7352385" y="5059436"/>
                <a:ext cx="554706" cy="791895"/>
                <a:chOff x="5797442" y="3000375"/>
                <a:chExt cx="554780" cy="884827"/>
              </a:xfrm>
              <a:solidFill>
                <a:srgbClr val="000000"/>
              </a:solidFill>
            </p:grpSpPr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15D68576-FE57-ED08-C750-F619E289BFAA}"/>
                    </a:ext>
                  </a:extLst>
                </p:cNvPr>
                <p:cNvSpPr/>
                <p:nvPr/>
              </p:nvSpPr>
              <p:spPr>
                <a:xfrm>
                  <a:off x="5981565" y="3172777"/>
                  <a:ext cx="150763" cy="168726"/>
                </a:xfrm>
                <a:custGeom>
                  <a:avLst/>
                  <a:gdLst>
                    <a:gd name="csX0" fmla="*/ 109672 w 150763"/>
                    <a:gd name="csY0" fmla="*/ 129540 h 168726"/>
                    <a:gd name="csX1" fmla="*/ 123007 w 150763"/>
                    <a:gd name="csY1" fmla="*/ 160020 h 168726"/>
                    <a:gd name="csX2" fmla="*/ 136342 w 150763"/>
                    <a:gd name="csY2" fmla="*/ 168592 h 168726"/>
                    <a:gd name="csX3" fmla="*/ 142057 w 150763"/>
                    <a:gd name="csY3" fmla="*/ 167640 h 168726"/>
                    <a:gd name="csX4" fmla="*/ 149677 w 150763"/>
                    <a:gd name="csY4" fmla="*/ 148590 h 168726"/>
                    <a:gd name="csX5" fmla="*/ 88717 w 150763"/>
                    <a:gd name="csY5" fmla="*/ 8572 h 168726"/>
                    <a:gd name="csX6" fmla="*/ 75382 w 150763"/>
                    <a:gd name="csY6" fmla="*/ 0 h 168726"/>
                    <a:gd name="csX7" fmla="*/ 62047 w 150763"/>
                    <a:gd name="csY7" fmla="*/ 8572 h 168726"/>
                    <a:gd name="csX8" fmla="*/ 1087 w 150763"/>
                    <a:gd name="csY8" fmla="*/ 148590 h 168726"/>
                    <a:gd name="csX9" fmla="*/ 8707 w 150763"/>
                    <a:gd name="csY9" fmla="*/ 167640 h 168726"/>
                    <a:gd name="csX10" fmla="*/ 27757 w 150763"/>
                    <a:gd name="csY10" fmla="*/ 160020 h 168726"/>
                    <a:gd name="csX11" fmla="*/ 41092 w 150763"/>
                    <a:gd name="csY11" fmla="*/ 129540 h 168726"/>
                    <a:gd name="csX12" fmla="*/ 75382 w 150763"/>
                    <a:gd name="csY12" fmla="*/ 49530 h 168726"/>
                    <a:gd name="csX13" fmla="*/ 97289 w 150763"/>
                    <a:gd name="csY13" fmla="*/ 100965 h 168726"/>
                    <a:gd name="csX14" fmla="*/ 53474 w 150763"/>
                    <a:gd name="csY14" fmla="*/ 100965 h 168726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</a:cxnLst>
                  <a:rect l="l" t="t" r="r" b="b"/>
                  <a:pathLst>
                    <a:path w="150763" h="168726">
                      <a:moveTo>
                        <a:pt x="109672" y="129540"/>
                      </a:moveTo>
                      <a:lnTo>
                        <a:pt x="123007" y="160020"/>
                      </a:lnTo>
                      <a:cubicBezTo>
                        <a:pt x="124912" y="165735"/>
                        <a:pt x="130627" y="168592"/>
                        <a:pt x="136342" y="168592"/>
                      </a:cubicBezTo>
                      <a:cubicBezTo>
                        <a:pt x="138247" y="168592"/>
                        <a:pt x="140152" y="168592"/>
                        <a:pt x="142057" y="167640"/>
                      </a:cubicBezTo>
                      <a:cubicBezTo>
                        <a:pt x="149677" y="164783"/>
                        <a:pt x="152534" y="156210"/>
                        <a:pt x="149677" y="148590"/>
                      </a:cubicBezTo>
                      <a:lnTo>
                        <a:pt x="88717" y="8572"/>
                      </a:lnTo>
                      <a:cubicBezTo>
                        <a:pt x="86812" y="3810"/>
                        <a:pt x="81097" y="0"/>
                        <a:pt x="75382" y="0"/>
                      </a:cubicBezTo>
                      <a:cubicBezTo>
                        <a:pt x="69667" y="0"/>
                        <a:pt x="64904" y="3810"/>
                        <a:pt x="62047" y="8572"/>
                      </a:cubicBezTo>
                      <a:lnTo>
                        <a:pt x="1087" y="148590"/>
                      </a:lnTo>
                      <a:cubicBezTo>
                        <a:pt x="-1771" y="156210"/>
                        <a:pt x="1087" y="163830"/>
                        <a:pt x="8707" y="167640"/>
                      </a:cubicBezTo>
                      <a:cubicBezTo>
                        <a:pt x="16327" y="170498"/>
                        <a:pt x="23947" y="167640"/>
                        <a:pt x="27757" y="160020"/>
                      </a:cubicBezTo>
                      <a:lnTo>
                        <a:pt x="41092" y="129540"/>
                      </a:lnTo>
                      <a:close/>
                      <a:moveTo>
                        <a:pt x="75382" y="49530"/>
                      </a:moveTo>
                      <a:lnTo>
                        <a:pt x="97289" y="100965"/>
                      </a:lnTo>
                      <a:lnTo>
                        <a:pt x="53474" y="10096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62" name="Forma Livre: Forma 61">
                  <a:extLst>
                    <a:ext uri="{FF2B5EF4-FFF2-40B4-BE49-F238E27FC236}">
                      <a16:creationId xmlns:a16="http://schemas.microsoft.com/office/drawing/2014/main" id="{DDA13EA7-7DD0-7E8B-A039-FE28D8425E39}"/>
                    </a:ext>
                  </a:extLst>
                </p:cNvPr>
                <p:cNvSpPr/>
                <p:nvPr/>
              </p:nvSpPr>
              <p:spPr>
                <a:xfrm>
                  <a:off x="6171247" y="3172777"/>
                  <a:ext cx="28575" cy="168592"/>
                </a:xfrm>
                <a:custGeom>
                  <a:avLst/>
                  <a:gdLst>
                    <a:gd name="csX0" fmla="*/ 14288 w 28575"/>
                    <a:gd name="csY0" fmla="*/ 168592 h 168592"/>
                    <a:gd name="csX1" fmla="*/ 28575 w 28575"/>
                    <a:gd name="csY1" fmla="*/ 154305 h 168592"/>
                    <a:gd name="csX2" fmla="*/ 28575 w 28575"/>
                    <a:gd name="csY2" fmla="*/ 14288 h 168592"/>
                    <a:gd name="csX3" fmla="*/ 14288 w 28575"/>
                    <a:gd name="csY3" fmla="*/ 0 h 168592"/>
                    <a:gd name="csX4" fmla="*/ 0 w 28575"/>
                    <a:gd name="csY4" fmla="*/ 14288 h 168592"/>
                    <a:gd name="csX5" fmla="*/ 0 w 28575"/>
                    <a:gd name="csY5" fmla="*/ 154305 h 168592"/>
                    <a:gd name="csX6" fmla="*/ 14288 w 28575"/>
                    <a:gd name="csY6" fmla="*/ 168592 h 168592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</a:cxnLst>
                  <a:rect l="l" t="t" r="r" b="b"/>
                  <a:pathLst>
                    <a:path w="28575" h="168592">
                      <a:moveTo>
                        <a:pt x="14288" y="168592"/>
                      </a:moveTo>
                      <a:cubicBezTo>
                        <a:pt x="21907" y="168592"/>
                        <a:pt x="28575" y="161925"/>
                        <a:pt x="28575" y="154305"/>
                      </a:cubicBezTo>
                      <a:lnTo>
                        <a:pt x="28575" y="14288"/>
                      </a:lnTo>
                      <a:cubicBezTo>
                        <a:pt x="28575" y="6667"/>
                        <a:pt x="21907" y="0"/>
                        <a:pt x="14288" y="0"/>
                      </a:cubicBezTo>
                      <a:cubicBezTo>
                        <a:pt x="6667" y="0"/>
                        <a:pt x="0" y="6667"/>
                        <a:pt x="0" y="14288"/>
                      </a:cubicBezTo>
                      <a:lnTo>
                        <a:pt x="0" y="154305"/>
                      </a:lnTo>
                      <a:cubicBezTo>
                        <a:pt x="0" y="161925"/>
                        <a:pt x="5715" y="168592"/>
                        <a:pt x="14288" y="16859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63" name="Forma Livre: Forma 62">
                  <a:extLst>
                    <a:ext uri="{FF2B5EF4-FFF2-40B4-BE49-F238E27FC236}">
                      <a16:creationId xmlns:a16="http://schemas.microsoft.com/office/drawing/2014/main" id="{DD01CDE8-77D0-86DA-4CAD-09795C735EF4}"/>
                    </a:ext>
                  </a:extLst>
                </p:cNvPr>
                <p:cNvSpPr/>
                <p:nvPr/>
              </p:nvSpPr>
              <p:spPr>
                <a:xfrm>
                  <a:off x="5839777" y="3000375"/>
                  <a:ext cx="512445" cy="513397"/>
                </a:xfrm>
                <a:custGeom>
                  <a:avLst/>
                  <a:gdLst>
                    <a:gd name="csX0" fmla="*/ 320040 w 512445"/>
                    <a:gd name="csY0" fmla="*/ 423863 h 513397"/>
                    <a:gd name="csX1" fmla="*/ 320040 w 512445"/>
                    <a:gd name="csY1" fmla="*/ 467678 h 513397"/>
                    <a:gd name="csX2" fmla="*/ 334328 w 512445"/>
                    <a:gd name="csY2" fmla="*/ 481965 h 513397"/>
                    <a:gd name="csX3" fmla="*/ 348615 w 512445"/>
                    <a:gd name="csY3" fmla="*/ 467678 h 513397"/>
                    <a:gd name="csX4" fmla="*/ 348615 w 512445"/>
                    <a:gd name="csY4" fmla="*/ 423863 h 513397"/>
                    <a:gd name="csX5" fmla="*/ 381000 w 512445"/>
                    <a:gd name="csY5" fmla="*/ 423863 h 513397"/>
                    <a:gd name="csX6" fmla="*/ 422910 w 512445"/>
                    <a:gd name="csY6" fmla="*/ 381953 h 513397"/>
                    <a:gd name="csX7" fmla="*/ 422910 w 512445"/>
                    <a:gd name="csY7" fmla="*/ 349568 h 513397"/>
                    <a:gd name="csX8" fmla="*/ 466725 w 512445"/>
                    <a:gd name="csY8" fmla="*/ 349568 h 513397"/>
                    <a:gd name="csX9" fmla="*/ 481012 w 512445"/>
                    <a:gd name="csY9" fmla="*/ 335280 h 513397"/>
                    <a:gd name="csX10" fmla="*/ 466725 w 512445"/>
                    <a:gd name="csY10" fmla="*/ 320993 h 513397"/>
                    <a:gd name="csX11" fmla="*/ 422910 w 512445"/>
                    <a:gd name="csY11" fmla="*/ 320993 h 513397"/>
                    <a:gd name="csX12" fmla="*/ 422910 w 512445"/>
                    <a:gd name="csY12" fmla="*/ 271463 h 513397"/>
                    <a:gd name="csX13" fmla="*/ 498158 w 512445"/>
                    <a:gd name="csY13" fmla="*/ 271463 h 513397"/>
                    <a:gd name="csX14" fmla="*/ 512445 w 512445"/>
                    <a:gd name="csY14" fmla="*/ 257175 h 513397"/>
                    <a:gd name="csX15" fmla="*/ 498158 w 512445"/>
                    <a:gd name="csY15" fmla="*/ 242888 h 513397"/>
                    <a:gd name="csX16" fmla="*/ 422910 w 512445"/>
                    <a:gd name="csY16" fmla="*/ 242888 h 513397"/>
                    <a:gd name="csX17" fmla="*/ 422910 w 512445"/>
                    <a:gd name="csY17" fmla="*/ 193358 h 513397"/>
                    <a:gd name="csX18" fmla="*/ 466725 w 512445"/>
                    <a:gd name="csY18" fmla="*/ 193358 h 513397"/>
                    <a:gd name="csX19" fmla="*/ 481012 w 512445"/>
                    <a:gd name="csY19" fmla="*/ 179070 h 513397"/>
                    <a:gd name="csX20" fmla="*/ 466725 w 512445"/>
                    <a:gd name="csY20" fmla="*/ 164783 h 513397"/>
                    <a:gd name="csX21" fmla="*/ 422910 w 512445"/>
                    <a:gd name="csY21" fmla="*/ 164783 h 513397"/>
                    <a:gd name="csX22" fmla="*/ 422910 w 512445"/>
                    <a:gd name="csY22" fmla="*/ 132398 h 513397"/>
                    <a:gd name="csX23" fmla="*/ 381000 w 512445"/>
                    <a:gd name="csY23" fmla="*/ 90488 h 513397"/>
                    <a:gd name="csX24" fmla="*/ 348615 w 512445"/>
                    <a:gd name="csY24" fmla="*/ 90488 h 513397"/>
                    <a:gd name="csX25" fmla="*/ 348615 w 512445"/>
                    <a:gd name="csY25" fmla="*/ 45720 h 513397"/>
                    <a:gd name="csX26" fmla="*/ 334328 w 512445"/>
                    <a:gd name="csY26" fmla="*/ 31433 h 513397"/>
                    <a:gd name="csX27" fmla="*/ 320040 w 512445"/>
                    <a:gd name="csY27" fmla="*/ 45720 h 513397"/>
                    <a:gd name="csX28" fmla="*/ 320040 w 512445"/>
                    <a:gd name="csY28" fmla="*/ 90488 h 513397"/>
                    <a:gd name="csX29" fmla="*/ 270510 w 512445"/>
                    <a:gd name="csY29" fmla="*/ 90488 h 513397"/>
                    <a:gd name="csX30" fmla="*/ 270510 w 512445"/>
                    <a:gd name="csY30" fmla="*/ 14288 h 513397"/>
                    <a:gd name="csX31" fmla="*/ 256223 w 512445"/>
                    <a:gd name="csY31" fmla="*/ 0 h 513397"/>
                    <a:gd name="csX32" fmla="*/ 241935 w 512445"/>
                    <a:gd name="csY32" fmla="*/ 14288 h 513397"/>
                    <a:gd name="csX33" fmla="*/ 241935 w 512445"/>
                    <a:gd name="csY33" fmla="*/ 89535 h 513397"/>
                    <a:gd name="csX34" fmla="*/ 192405 w 512445"/>
                    <a:gd name="csY34" fmla="*/ 89535 h 513397"/>
                    <a:gd name="csX35" fmla="*/ 192405 w 512445"/>
                    <a:gd name="csY35" fmla="*/ 45720 h 513397"/>
                    <a:gd name="csX36" fmla="*/ 178117 w 512445"/>
                    <a:gd name="csY36" fmla="*/ 31433 h 513397"/>
                    <a:gd name="csX37" fmla="*/ 163830 w 512445"/>
                    <a:gd name="csY37" fmla="*/ 45720 h 513397"/>
                    <a:gd name="csX38" fmla="*/ 163830 w 512445"/>
                    <a:gd name="csY38" fmla="*/ 90488 h 513397"/>
                    <a:gd name="csX39" fmla="*/ 131445 w 512445"/>
                    <a:gd name="csY39" fmla="*/ 90488 h 513397"/>
                    <a:gd name="csX40" fmla="*/ 89535 w 512445"/>
                    <a:gd name="csY40" fmla="*/ 132398 h 513397"/>
                    <a:gd name="csX41" fmla="*/ 89535 w 512445"/>
                    <a:gd name="csY41" fmla="*/ 164783 h 513397"/>
                    <a:gd name="csX42" fmla="*/ 44767 w 512445"/>
                    <a:gd name="csY42" fmla="*/ 164783 h 513397"/>
                    <a:gd name="csX43" fmla="*/ 30480 w 512445"/>
                    <a:gd name="csY43" fmla="*/ 179070 h 513397"/>
                    <a:gd name="csX44" fmla="*/ 44767 w 512445"/>
                    <a:gd name="csY44" fmla="*/ 193358 h 513397"/>
                    <a:gd name="csX45" fmla="*/ 89535 w 512445"/>
                    <a:gd name="csY45" fmla="*/ 193358 h 513397"/>
                    <a:gd name="csX46" fmla="*/ 89535 w 512445"/>
                    <a:gd name="csY46" fmla="*/ 242888 h 513397"/>
                    <a:gd name="csX47" fmla="*/ 14288 w 512445"/>
                    <a:gd name="csY47" fmla="*/ 242888 h 513397"/>
                    <a:gd name="csX48" fmla="*/ 0 w 512445"/>
                    <a:gd name="csY48" fmla="*/ 257175 h 513397"/>
                    <a:gd name="csX49" fmla="*/ 14288 w 512445"/>
                    <a:gd name="csY49" fmla="*/ 271463 h 513397"/>
                    <a:gd name="csX50" fmla="*/ 89535 w 512445"/>
                    <a:gd name="csY50" fmla="*/ 271463 h 513397"/>
                    <a:gd name="csX51" fmla="*/ 89535 w 512445"/>
                    <a:gd name="csY51" fmla="*/ 320993 h 513397"/>
                    <a:gd name="csX52" fmla="*/ 44767 w 512445"/>
                    <a:gd name="csY52" fmla="*/ 320993 h 513397"/>
                    <a:gd name="csX53" fmla="*/ 30480 w 512445"/>
                    <a:gd name="csY53" fmla="*/ 335280 h 513397"/>
                    <a:gd name="csX54" fmla="*/ 44767 w 512445"/>
                    <a:gd name="csY54" fmla="*/ 349568 h 513397"/>
                    <a:gd name="csX55" fmla="*/ 89535 w 512445"/>
                    <a:gd name="csY55" fmla="*/ 349568 h 513397"/>
                    <a:gd name="csX56" fmla="*/ 89535 w 512445"/>
                    <a:gd name="csY56" fmla="*/ 381953 h 513397"/>
                    <a:gd name="csX57" fmla="*/ 131445 w 512445"/>
                    <a:gd name="csY57" fmla="*/ 423863 h 513397"/>
                    <a:gd name="csX58" fmla="*/ 163830 w 512445"/>
                    <a:gd name="csY58" fmla="*/ 423863 h 513397"/>
                    <a:gd name="csX59" fmla="*/ 163830 w 512445"/>
                    <a:gd name="csY59" fmla="*/ 467678 h 513397"/>
                    <a:gd name="csX60" fmla="*/ 178117 w 512445"/>
                    <a:gd name="csY60" fmla="*/ 481965 h 513397"/>
                    <a:gd name="csX61" fmla="*/ 192405 w 512445"/>
                    <a:gd name="csY61" fmla="*/ 467678 h 513397"/>
                    <a:gd name="csX62" fmla="*/ 192405 w 512445"/>
                    <a:gd name="csY62" fmla="*/ 423863 h 513397"/>
                    <a:gd name="csX63" fmla="*/ 241935 w 512445"/>
                    <a:gd name="csY63" fmla="*/ 423863 h 513397"/>
                    <a:gd name="csX64" fmla="*/ 241935 w 512445"/>
                    <a:gd name="csY64" fmla="*/ 499110 h 513397"/>
                    <a:gd name="csX65" fmla="*/ 256223 w 512445"/>
                    <a:gd name="csY65" fmla="*/ 513398 h 513397"/>
                    <a:gd name="csX66" fmla="*/ 270510 w 512445"/>
                    <a:gd name="csY66" fmla="*/ 499110 h 513397"/>
                    <a:gd name="csX67" fmla="*/ 270510 w 512445"/>
                    <a:gd name="csY67" fmla="*/ 423863 h 513397"/>
                    <a:gd name="csX68" fmla="*/ 118110 w 512445"/>
                    <a:gd name="csY68" fmla="*/ 381953 h 513397"/>
                    <a:gd name="csX69" fmla="*/ 118110 w 512445"/>
                    <a:gd name="csY69" fmla="*/ 132398 h 513397"/>
                    <a:gd name="csX70" fmla="*/ 131445 w 512445"/>
                    <a:gd name="csY70" fmla="*/ 119063 h 513397"/>
                    <a:gd name="csX71" fmla="*/ 381000 w 512445"/>
                    <a:gd name="csY71" fmla="*/ 119063 h 513397"/>
                    <a:gd name="csX72" fmla="*/ 394335 w 512445"/>
                    <a:gd name="csY72" fmla="*/ 132398 h 513397"/>
                    <a:gd name="csX73" fmla="*/ 394335 w 512445"/>
                    <a:gd name="csY73" fmla="*/ 381953 h 513397"/>
                    <a:gd name="csX74" fmla="*/ 381000 w 512445"/>
                    <a:gd name="csY74" fmla="*/ 395288 h 513397"/>
                    <a:gd name="csX75" fmla="*/ 131445 w 512445"/>
                    <a:gd name="csY75" fmla="*/ 395288 h 513397"/>
                    <a:gd name="csX76" fmla="*/ 118110 w 512445"/>
                    <a:gd name="csY76" fmla="*/ 381953 h 513397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  <a:cxn ang="0">
                      <a:pos x="csX36" y="csY36"/>
                    </a:cxn>
                    <a:cxn ang="0">
                      <a:pos x="csX37" y="csY37"/>
                    </a:cxn>
                    <a:cxn ang="0">
                      <a:pos x="csX38" y="csY38"/>
                    </a:cxn>
                    <a:cxn ang="0">
                      <a:pos x="csX39" y="csY39"/>
                    </a:cxn>
                    <a:cxn ang="0">
                      <a:pos x="csX40" y="csY40"/>
                    </a:cxn>
                    <a:cxn ang="0">
                      <a:pos x="csX41" y="csY41"/>
                    </a:cxn>
                    <a:cxn ang="0">
                      <a:pos x="csX42" y="csY42"/>
                    </a:cxn>
                    <a:cxn ang="0">
                      <a:pos x="csX43" y="csY43"/>
                    </a:cxn>
                    <a:cxn ang="0">
                      <a:pos x="csX44" y="csY44"/>
                    </a:cxn>
                    <a:cxn ang="0">
                      <a:pos x="csX45" y="csY45"/>
                    </a:cxn>
                    <a:cxn ang="0">
                      <a:pos x="csX46" y="csY46"/>
                    </a:cxn>
                    <a:cxn ang="0">
                      <a:pos x="csX47" y="csY47"/>
                    </a:cxn>
                    <a:cxn ang="0">
                      <a:pos x="csX48" y="csY48"/>
                    </a:cxn>
                    <a:cxn ang="0">
                      <a:pos x="csX49" y="csY49"/>
                    </a:cxn>
                    <a:cxn ang="0">
                      <a:pos x="csX50" y="csY50"/>
                    </a:cxn>
                    <a:cxn ang="0">
                      <a:pos x="csX51" y="csY51"/>
                    </a:cxn>
                    <a:cxn ang="0">
                      <a:pos x="csX52" y="csY52"/>
                    </a:cxn>
                    <a:cxn ang="0">
                      <a:pos x="csX53" y="csY53"/>
                    </a:cxn>
                    <a:cxn ang="0">
                      <a:pos x="csX54" y="csY54"/>
                    </a:cxn>
                    <a:cxn ang="0">
                      <a:pos x="csX55" y="csY55"/>
                    </a:cxn>
                    <a:cxn ang="0">
                      <a:pos x="csX56" y="csY56"/>
                    </a:cxn>
                    <a:cxn ang="0">
                      <a:pos x="csX57" y="csY57"/>
                    </a:cxn>
                    <a:cxn ang="0">
                      <a:pos x="csX58" y="csY58"/>
                    </a:cxn>
                    <a:cxn ang="0">
                      <a:pos x="csX59" y="csY59"/>
                    </a:cxn>
                    <a:cxn ang="0">
                      <a:pos x="csX60" y="csY60"/>
                    </a:cxn>
                    <a:cxn ang="0">
                      <a:pos x="csX61" y="csY61"/>
                    </a:cxn>
                    <a:cxn ang="0">
                      <a:pos x="csX62" y="csY62"/>
                    </a:cxn>
                    <a:cxn ang="0">
                      <a:pos x="csX63" y="csY63"/>
                    </a:cxn>
                    <a:cxn ang="0">
                      <a:pos x="csX64" y="csY64"/>
                    </a:cxn>
                    <a:cxn ang="0">
                      <a:pos x="csX65" y="csY65"/>
                    </a:cxn>
                    <a:cxn ang="0">
                      <a:pos x="csX66" y="csY66"/>
                    </a:cxn>
                    <a:cxn ang="0">
                      <a:pos x="csX67" y="csY67"/>
                    </a:cxn>
                    <a:cxn ang="0">
                      <a:pos x="csX68" y="csY68"/>
                    </a:cxn>
                    <a:cxn ang="0">
                      <a:pos x="csX69" y="csY69"/>
                    </a:cxn>
                    <a:cxn ang="0">
                      <a:pos x="csX70" y="csY70"/>
                    </a:cxn>
                    <a:cxn ang="0">
                      <a:pos x="csX71" y="csY71"/>
                    </a:cxn>
                    <a:cxn ang="0">
                      <a:pos x="csX72" y="csY72"/>
                    </a:cxn>
                    <a:cxn ang="0">
                      <a:pos x="csX73" y="csY73"/>
                    </a:cxn>
                    <a:cxn ang="0">
                      <a:pos x="csX74" y="csY74"/>
                    </a:cxn>
                    <a:cxn ang="0">
                      <a:pos x="csX75" y="csY75"/>
                    </a:cxn>
                    <a:cxn ang="0">
                      <a:pos x="csX76" y="csY76"/>
                    </a:cxn>
                  </a:cxnLst>
                  <a:rect l="l" t="t" r="r" b="b"/>
                  <a:pathLst>
                    <a:path w="512445" h="513397">
                      <a:moveTo>
                        <a:pt x="320040" y="423863"/>
                      </a:moveTo>
                      <a:lnTo>
                        <a:pt x="320040" y="467678"/>
                      </a:lnTo>
                      <a:cubicBezTo>
                        <a:pt x="320040" y="475298"/>
                        <a:pt x="326708" y="481965"/>
                        <a:pt x="334328" y="481965"/>
                      </a:cubicBezTo>
                      <a:cubicBezTo>
                        <a:pt x="341948" y="481965"/>
                        <a:pt x="348615" y="475298"/>
                        <a:pt x="348615" y="467678"/>
                      </a:cubicBezTo>
                      <a:lnTo>
                        <a:pt x="348615" y="423863"/>
                      </a:lnTo>
                      <a:lnTo>
                        <a:pt x="381000" y="423863"/>
                      </a:lnTo>
                      <a:cubicBezTo>
                        <a:pt x="404812" y="423863"/>
                        <a:pt x="422910" y="404813"/>
                        <a:pt x="422910" y="381953"/>
                      </a:cubicBezTo>
                      <a:lnTo>
                        <a:pt x="422910" y="349568"/>
                      </a:lnTo>
                      <a:lnTo>
                        <a:pt x="466725" y="349568"/>
                      </a:lnTo>
                      <a:cubicBezTo>
                        <a:pt x="474345" y="349568"/>
                        <a:pt x="481012" y="342900"/>
                        <a:pt x="481012" y="335280"/>
                      </a:cubicBezTo>
                      <a:cubicBezTo>
                        <a:pt x="481012" y="327660"/>
                        <a:pt x="474345" y="320993"/>
                        <a:pt x="466725" y="320993"/>
                      </a:cubicBezTo>
                      <a:lnTo>
                        <a:pt x="422910" y="320993"/>
                      </a:lnTo>
                      <a:lnTo>
                        <a:pt x="422910" y="271463"/>
                      </a:lnTo>
                      <a:lnTo>
                        <a:pt x="498158" y="271463"/>
                      </a:lnTo>
                      <a:cubicBezTo>
                        <a:pt x="505777" y="271463"/>
                        <a:pt x="512445" y="264795"/>
                        <a:pt x="512445" y="257175"/>
                      </a:cubicBezTo>
                      <a:cubicBezTo>
                        <a:pt x="512445" y="249555"/>
                        <a:pt x="505777" y="242888"/>
                        <a:pt x="498158" y="242888"/>
                      </a:cubicBezTo>
                      <a:lnTo>
                        <a:pt x="422910" y="242888"/>
                      </a:lnTo>
                      <a:lnTo>
                        <a:pt x="422910" y="193358"/>
                      </a:lnTo>
                      <a:lnTo>
                        <a:pt x="466725" y="193358"/>
                      </a:lnTo>
                      <a:cubicBezTo>
                        <a:pt x="474345" y="193358"/>
                        <a:pt x="481012" y="186690"/>
                        <a:pt x="481012" y="179070"/>
                      </a:cubicBezTo>
                      <a:cubicBezTo>
                        <a:pt x="481012" y="171450"/>
                        <a:pt x="474345" y="164783"/>
                        <a:pt x="466725" y="164783"/>
                      </a:cubicBezTo>
                      <a:lnTo>
                        <a:pt x="422910" y="164783"/>
                      </a:lnTo>
                      <a:lnTo>
                        <a:pt x="422910" y="132398"/>
                      </a:lnTo>
                      <a:cubicBezTo>
                        <a:pt x="422910" y="108585"/>
                        <a:pt x="403860" y="90488"/>
                        <a:pt x="381000" y="90488"/>
                      </a:cubicBezTo>
                      <a:lnTo>
                        <a:pt x="348615" y="90488"/>
                      </a:lnTo>
                      <a:lnTo>
                        <a:pt x="348615" y="45720"/>
                      </a:lnTo>
                      <a:cubicBezTo>
                        <a:pt x="348615" y="38100"/>
                        <a:pt x="341948" y="31433"/>
                        <a:pt x="334328" y="31433"/>
                      </a:cubicBezTo>
                      <a:cubicBezTo>
                        <a:pt x="326708" y="31433"/>
                        <a:pt x="320040" y="38100"/>
                        <a:pt x="320040" y="45720"/>
                      </a:cubicBezTo>
                      <a:lnTo>
                        <a:pt x="320040" y="90488"/>
                      </a:lnTo>
                      <a:lnTo>
                        <a:pt x="270510" y="90488"/>
                      </a:lnTo>
                      <a:lnTo>
                        <a:pt x="270510" y="14288"/>
                      </a:lnTo>
                      <a:cubicBezTo>
                        <a:pt x="270510" y="6667"/>
                        <a:pt x="263843" y="0"/>
                        <a:pt x="256223" y="0"/>
                      </a:cubicBezTo>
                      <a:cubicBezTo>
                        <a:pt x="248603" y="0"/>
                        <a:pt x="241935" y="6667"/>
                        <a:pt x="241935" y="14288"/>
                      </a:cubicBezTo>
                      <a:lnTo>
                        <a:pt x="241935" y="89535"/>
                      </a:lnTo>
                      <a:lnTo>
                        <a:pt x="192405" y="89535"/>
                      </a:lnTo>
                      <a:lnTo>
                        <a:pt x="192405" y="45720"/>
                      </a:lnTo>
                      <a:cubicBezTo>
                        <a:pt x="192405" y="38100"/>
                        <a:pt x="185737" y="31433"/>
                        <a:pt x="178117" y="31433"/>
                      </a:cubicBezTo>
                      <a:cubicBezTo>
                        <a:pt x="170498" y="31433"/>
                        <a:pt x="163830" y="38100"/>
                        <a:pt x="163830" y="45720"/>
                      </a:cubicBezTo>
                      <a:lnTo>
                        <a:pt x="163830" y="90488"/>
                      </a:lnTo>
                      <a:lnTo>
                        <a:pt x="131445" y="90488"/>
                      </a:lnTo>
                      <a:cubicBezTo>
                        <a:pt x="108585" y="90488"/>
                        <a:pt x="89535" y="109538"/>
                        <a:pt x="89535" y="132398"/>
                      </a:cubicBezTo>
                      <a:lnTo>
                        <a:pt x="89535" y="164783"/>
                      </a:lnTo>
                      <a:lnTo>
                        <a:pt x="44767" y="164783"/>
                      </a:lnTo>
                      <a:cubicBezTo>
                        <a:pt x="37147" y="164783"/>
                        <a:pt x="30480" y="171450"/>
                        <a:pt x="30480" y="179070"/>
                      </a:cubicBezTo>
                      <a:cubicBezTo>
                        <a:pt x="30480" y="186690"/>
                        <a:pt x="37147" y="193358"/>
                        <a:pt x="44767" y="193358"/>
                      </a:cubicBezTo>
                      <a:lnTo>
                        <a:pt x="89535" y="193358"/>
                      </a:lnTo>
                      <a:lnTo>
                        <a:pt x="89535" y="242888"/>
                      </a:lnTo>
                      <a:lnTo>
                        <a:pt x="14288" y="242888"/>
                      </a:lnTo>
                      <a:cubicBezTo>
                        <a:pt x="6667" y="242888"/>
                        <a:pt x="0" y="249555"/>
                        <a:pt x="0" y="257175"/>
                      </a:cubicBezTo>
                      <a:cubicBezTo>
                        <a:pt x="0" y="264795"/>
                        <a:pt x="6667" y="271463"/>
                        <a:pt x="14288" y="271463"/>
                      </a:cubicBezTo>
                      <a:lnTo>
                        <a:pt x="89535" y="271463"/>
                      </a:lnTo>
                      <a:lnTo>
                        <a:pt x="89535" y="320993"/>
                      </a:lnTo>
                      <a:lnTo>
                        <a:pt x="44767" y="320993"/>
                      </a:lnTo>
                      <a:cubicBezTo>
                        <a:pt x="37147" y="320993"/>
                        <a:pt x="30480" y="327660"/>
                        <a:pt x="30480" y="335280"/>
                      </a:cubicBezTo>
                      <a:cubicBezTo>
                        <a:pt x="30480" y="342900"/>
                        <a:pt x="37147" y="349568"/>
                        <a:pt x="44767" y="349568"/>
                      </a:cubicBezTo>
                      <a:lnTo>
                        <a:pt x="89535" y="349568"/>
                      </a:lnTo>
                      <a:lnTo>
                        <a:pt x="89535" y="381953"/>
                      </a:lnTo>
                      <a:cubicBezTo>
                        <a:pt x="89535" y="405765"/>
                        <a:pt x="108585" y="423863"/>
                        <a:pt x="131445" y="423863"/>
                      </a:cubicBezTo>
                      <a:lnTo>
                        <a:pt x="163830" y="423863"/>
                      </a:lnTo>
                      <a:lnTo>
                        <a:pt x="163830" y="467678"/>
                      </a:lnTo>
                      <a:cubicBezTo>
                        <a:pt x="163830" y="475298"/>
                        <a:pt x="170498" y="481965"/>
                        <a:pt x="178117" y="481965"/>
                      </a:cubicBezTo>
                      <a:cubicBezTo>
                        <a:pt x="185737" y="481965"/>
                        <a:pt x="192405" y="475298"/>
                        <a:pt x="192405" y="467678"/>
                      </a:cubicBezTo>
                      <a:lnTo>
                        <a:pt x="192405" y="423863"/>
                      </a:lnTo>
                      <a:lnTo>
                        <a:pt x="241935" y="423863"/>
                      </a:lnTo>
                      <a:lnTo>
                        <a:pt x="241935" y="499110"/>
                      </a:lnTo>
                      <a:cubicBezTo>
                        <a:pt x="241935" y="506730"/>
                        <a:pt x="248603" y="513398"/>
                        <a:pt x="256223" y="513398"/>
                      </a:cubicBezTo>
                      <a:cubicBezTo>
                        <a:pt x="263843" y="513398"/>
                        <a:pt x="270510" y="506730"/>
                        <a:pt x="270510" y="499110"/>
                      </a:cubicBezTo>
                      <a:lnTo>
                        <a:pt x="270510" y="423863"/>
                      </a:lnTo>
                      <a:close/>
                      <a:moveTo>
                        <a:pt x="118110" y="381953"/>
                      </a:moveTo>
                      <a:lnTo>
                        <a:pt x="118110" y="132398"/>
                      </a:lnTo>
                      <a:cubicBezTo>
                        <a:pt x="118110" y="124778"/>
                        <a:pt x="123825" y="119063"/>
                        <a:pt x="131445" y="119063"/>
                      </a:cubicBezTo>
                      <a:lnTo>
                        <a:pt x="381000" y="119063"/>
                      </a:lnTo>
                      <a:cubicBezTo>
                        <a:pt x="388620" y="119063"/>
                        <a:pt x="394335" y="124778"/>
                        <a:pt x="394335" y="132398"/>
                      </a:cubicBezTo>
                      <a:lnTo>
                        <a:pt x="394335" y="381953"/>
                      </a:lnTo>
                      <a:cubicBezTo>
                        <a:pt x="394335" y="389573"/>
                        <a:pt x="388620" y="395288"/>
                        <a:pt x="381000" y="395288"/>
                      </a:cubicBezTo>
                      <a:lnTo>
                        <a:pt x="131445" y="395288"/>
                      </a:lnTo>
                      <a:cubicBezTo>
                        <a:pt x="123825" y="395288"/>
                        <a:pt x="118110" y="389573"/>
                        <a:pt x="118110" y="38195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070EC35A-39F8-8557-7341-DDE585B98927}"/>
                    </a:ext>
                  </a:extLst>
                </p:cNvPr>
                <p:cNvSpPr/>
                <p:nvPr/>
              </p:nvSpPr>
              <p:spPr>
                <a:xfrm rot="3897278">
                  <a:off x="5862774" y="3421814"/>
                  <a:ext cx="398056" cy="528720"/>
                </a:xfrm>
                <a:custGeom>
                  <a:avLst/>
                  <a:gdLst>
                    <a:gd name="csX0" fmla="*/ 360997 w 398056"/>
                    <a:gd name="csY0" fmla="*/ 2940 h 528720"/>
                    <a:gd name="csX1" fmla="*/ 285750 w 398056"/>
                    <a:gd name="csY1" fmla="*/ 40088 h 528720"/>
                    <a:gd name="csX2" fmla="*/ 228600 w 398056"/>
                    <a:gd name="csY2" fmla="*/ 181058 h 528720"/>
                    <a:gd name="csX3" fmla="*/ 201930 w 398056"/>
                    <a:gd name="csY3" fmla="*/ 169628 h 528720"/>
                    <a:gd name="csX4" fmla="*/ 129540 w 398056"/>
                    <a:gd name="csY4" fmla="*/ 180105 h 528720"/>
                    <a:gd name="csX5" fmla="*/ 95250 w 398056"/>
                    <a:gd name="csY5" fmla="*/ 202013 h 528720"/>
                    <a:gd name="csX6" fmla="*/ 0 w 398056"/>
                    <a:gd name="csY6" fmla="*/ 354413 h 528720"/>
                    <a:gd name="csX7" fmla="*/ 0 w 398056"/>
                    <a:gd name="csY7" fmla="*/ 514433 h 528720"/>
                    <a:gd name="csX8" fmla="*/ 14288 w 398056"/>
                    <a:gd name="csY8" fmla="*/ 528720 h 528720"/>
                    <a:gd name="csX9" fmla="*/ 28575 w 398056"/>
                    <a:gd name="csY9" fmla="*/ 514433 h 528720"/>
                    <a:gd name="csX10" fmla="*/ 28575 w 398056"/>
                    <a:gd name="csY10" fmla="*/ 353460 h 528720"/>
                    <a:gd name="csX11" fmla="*/ 110490 w 398056"/>
                    <a:gd name="csY11" fmla="*/ 224873 h 528720"/>
                    <a:gd name="csX12" fmla="*/ 144780 w 398056"/>
                    <a:gd name="csY12" fmla="*/ 202965 h 528720"/>
                    <a:gd name="csX13" fmla="*/ 194310 w 398056"/>
                    <a:gd name="csY13" fmla="*/ 195345 h 528720"/>
                    <a:gd name="csX14" fmla="*/ 220980 w 398056"/>
                    <a:gd name="csY14" fmla="*/ 211538 h 528720"/>
                    <a:gd name="csX15" fmla="*/ 203835 w 398056"/>
                    <a:gd name="csY15" fmla="*/ 245828 h 528720"/>
                    <a:gd name="csX16" fmla="*/ 120015 w 398056"/>
                    <a:gd name="csY16" fmla="*/ 300120 h 528720"/>
                    <a:gd name="csX17" fmla="*/ 116205 w 398056"/>
                    <a:gd name="csY17" fmla="*/ 320123 h 528720"/>
                    <a:gd name="csX18" fmla="*/ 128587 w 398056"/>
                    <a:gd name="csY18" fmla="*/ 326790 h 528720"/>
                    <a:gd name="csX19" fmla="*/ 136208 w 398056"/>
                    <a:gd name="csY19" fmla="*/ 324885 h 528720"/>
                    <a:gd name="csX20" fmla="*/ 220028 w 398056"/>
                    <a:gd name="csY20" fmla="*/ 270593 h 528720"/>
                    <a:gd name="csX21" fmla="*/ 249555 w 398056"/>
                    <a:gd name="csY21" fmla="*/ 204870 h 528720"/>
                    <a:gd name="csX22" fmla="*/ 312420 w 398056"/>
                    <a:gd name="csY22" fmla="*/ 50565 h 528720"/>
                    <a:gd name="csX23" fmla="*/ 351472 w 398056"/>
                    <a:gd name="csY23" fmla="*/ 30563 h 528720"/>
                    <a:gd name="csX24" fmla="*/ 367665 w 398056"/>
                    <a:gd name="csY24" fmla="*/ 63900 h 528720"/>
                    <a:gd name="csX25" fmla="*/ 314325 w 398056"/>
                    <a:gd name="csY25" fmla="*/ 251543 h 528720"/>
                    <a:gd name="csX26" fmla="*/ 178118 w 398056"/>
                    <a:gd name="csY26" fmla="*/ 422040 h 528720"/>
                    <a:gd name="csX27" fmla="*/ 170497 w 398056"/>
                    <a:gd name="csY27" fmla="*/ 434423 h 528720"/>
                    <a:gd name="csX28" fmla="*/ 170497 w 398056"/>
                    <a:gd name="csY28" fmla="*/ 512528 h 528720"/>
                    <a:gd name="csX29" fmla="*/ 184785 w 398056"/>
                    <a:gd name="csY29" fmla="*/ 526815 h 528720"/>
                    <a:gd name="csX30" fmla="*/ 199072 w 398056"/>
                    <a:gd name="csY30" fmla="*/ 512528 h 528720"/>
                    <a:gd name="csX31" fmla="*/ 199072 w 398056"/>
                    <a:gd name="csY31" fmla="*/ 442043 h 528720"/>
                    <a:gd name="csX32" fmla="*/ 340995 w 398056"/>
                    <a:gd name="csY32" fmla="*/ 261068 h 528720"/>
                    <a:gd name="csX33" fmla="*/ 340995 w 398056"/>
                    <a:gd name="csY33" fmla="*/ 260115 h 528720"/>
                    <a:gd name="csX34" fmla="*/ 395287 w 398056"/>
                    <a:gd name="csY34" fmla="*/ 71520 h 528720"/>
                    <a:gd name="csX35" fmla="*/ 360997 w 398056"/>
                    <a:gd name="csY35" fmla="*/ 2940 h 528720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</a:cxnLst>
                  <a:rect l="l" t="t" r="r" b="b"/>
                  <a:pathLst>
                    <a:path w="398056" h="528720">
                      <a:moveTo>
                        <a:pt x="360997" y="2940"/>
                      </a:moveTo>
                      <a:cubicBezTo>
                        <a:pt x="334328" y="-5632"/>
                        <a:pt x="300037" y="3893"/>
                        <a:pt x="285750" y="40088"/>
                      </a:cubicBezTo>
                      <a:lnTo>
                        <a:pt x="228600" y="181058"/>
                      </a:lnTo>
                      <a:cubicBezTo>
                        <a:pt x="220980" y="176295"/>
                        <a:pt x="212408" y="171533"/>
                        <a:pt x="201930" y="169628"/>
                      </a:cubicBezTo>
                      <a:cubicBezTo>
                        <a:pt x="177165" y="162960"/>
                        <a:pt x="150495" y="166770"/>
                        <a:pt x="129540" y="180105"/>
                      </a:cubicBezTo>
                      <a:lnTo>
                        <a:pt x="95250" y="202013"/>
                      </a:lnTo>
                      <a:cubicBezTo>
                        <a:pt x="48577" y="231540"/>
                        <a:pt x="0" y="262973"/>
                        <a:pt x="0" y="354413"/>
                      </a:cubicBezTo>
                      <a:lnTo>
                        <a:pt x="0" y="514433"/>
                      </a:lnTo>
                      <a:cubicBezTo>
                        <a:pt x="0" y="522053"/>
                        <a:pt x="6668" y="528720"/>
                        <a:pt x="14288" y="528720"/>
                      </a:cubicBezTo>
                      <a:cubicBezTo>
                        <a:pt x="21907" y="528720"/>
                        <a:pt x="28575" y="522053"/>
                        <a:pt x="28575" y="514433"/>
                      </a:cubicBezTo>
                      <a:lnTo>
                        <a:pt x="28575" y="353460"/>
                      </a:lnTo>
                      <a:cubicBezTo>
                        <a:pt x="28575" y="277260"/>
                        <a:pt x="66675" y="253448"/>
                        <a:pt x="110490" y="224873"/>
                      </a:cubicBezTo>
                      <a:lnTo>
                        <a:pt x="144780" y="202965"/>
                      </a:lnTo>
                      <a:cubicBezTo>
                        <a:pt x="159068" y="194393"/>
                        <a:pt x="177165" y="191535"/>
                        <a:pt x="194310" y="195345"/>
                      </a:cubicBezTo>
                      <a:cubicBezTo>
                        <a:pt x="206693" y="198203"/>
                        <a:pt x="216218" y="204870"/>
                        <a:pt x="220980" y="211538"/>
                      </a:cubicBezTo>
                      <a:cubicBezTo>
                        <a:pt x="229553" y="227730"/>
                        <a:pt x="210503" y="242018"/>
                        <a:pt x="203835" y="245828"/>
                      </a:cubicBezTo>
                      <a:lnTo>
                        <a:pt x="120015" y="300120"/>
                      </a:lnTo>
                      <a:cubicBezTo>
                        <a:pt x="113347" y="303930"/>
                        <a:pt x="111443" y="313455"/>
                        <a:pt x="116205" y="320123"/>
                      </a:cubicBezTo>
                      <a:cubicBezTo>
                        <a:pt x="119062" y="323933"/>
                        <a:pt x="123825" y="326790"/>
                        <a:pt x="128587" y="326790"/>
                      </a:cubicBezTo>
                      <a:cubicBezTo>
                        <a:pt x="131445" y="326790"/>
                        <a:pt x="134303" y="325838"/>
                        <a:pt x="136208" y="324885"/>
                      </a:cubicBezTo>
                      <a:lnTo>
                        <a:pt x="220028" y="270593"/>
                      </a:lnTo>
                      <a:cubicBezTo>
                        <a:pt x="246697" y="253448"/>
                        <a:pt x="258128" y="227730"/>
                        <a:pt x="249555" y="204870"/>
                      </a:cubicBezTo>
                      <a:lnTo>
                        <a:pt x="312420" y="50565"/>
                      </a:lnTo>
                      <a:cubicBezTo>
                        <a:pt x="320993" y="29610"/>
                        <a:pt x="338137" y="25800"/>
                        <a:pt x="351472" y="30563"/>
                      </a:cubicBezTo>
                      <a:cubicBezTo>
                        <a:pt x="362903" y="34373"/>
                        <a:pt x="373380" y="44850"/>
                        <a:pt x="367665" y="63900"/>
                      </a:cubicBezTo>
                      <a:lnTo>
                        <a:pt x="314325" y="251543"/>
                      </a:lnTo>
                      <a:cubicBezTo>
                        <a:pt x="278130" y="349650"/>
                        <a:pt x="266700" y="374415"/>
                        <a:pt x="178118" y="422040"/>
                      </a:cubicBezTo>
                      <a:cubicBezTo>
                        <a:pt x="173355" y="424898"/>
                        <a:pt x="170497" y="429660"/>
                        <a:pt x="170497" y="434423"/>
                      </a:cubicBezTo>
                      <a:lnTo>
                        <a:pt x="170497" y="512528"/>
                      </a:lnTo>
                      <a:cubicBezTo>
                        <a:pt x="170497" y="520148"/>
                        <a:pt x="177165" y="526815"/>
                        <a:pt x="184785" y="526815"/>
                      </a:cubicBezTo>
                      <a:cubicBezTo>
                        <a:pt x="192405" y="526815"/>
                        <a:pt x="199072" y="520148"/>
                        <a:pt x="199072" y="512528"/>
                      </a:cubicBezTo>
                      <a:lnTo>
                        <a:pt x="199072" y="442043"/>
                      </a:lnTo>
                      <a:cubicBezTo>
                        <a:pt x="289560" y="393465"/>
                        <a:pt x="304800" y="361080"/>
                        <a:pt x="340995" y="261068"/>
                      </a:cubicBezTo>
                      <a:lnTo>
                        <a:pt x="340995" y="260115"/>
                      </a:lnTo>
                      <a:lnTo>
                        <a:pt x="395287" y="71520"/>
                      </a:lnTo>
                      <a:cubicBezTo>
                        <a:pt x="405765" y="35325"/>
                        <a:pt x="384810" y="10560"/>
                        <a:pt x="360997" y="2940"/>
                      </a:cubicBezTo>
                      <a:close/>
                    </a:path>
                  </a:pathLst>
                </a:custGeom>
                <a:solidFill>
                  <a:srgbClr val="F5570B"/>
                </a:solidFill>
                <a:ln w="9525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pt-BR"/>
                </a:p>
              </p:txBody>
            </p:sp>
          </p:grpSp>
          <p:grpSp>
            <p:nvGrpSpPr>
              <p:cNvPr id="65" name="Agrupar 64">
                <a:extLst>
                  <a:ext uri="{FF2B5EF4-FFF2-40B4-BE49-F238E27FC236}">
                    <a16:creationId xmlns:a16="http://schemas.microsoft.com/office/drawing/2014/main" id="{A0323CA8-E030-D952-A946-4129898DFB1B}"/>
                  </a:ext>
                </a:extLst>
              </p:cNvPr>
              <p:cNvGrpSpPr/>
              <p:nvPr/>
            </p:nvGrpSpPr>
            <p:grpSpPr>
              <a:xfrm>
                <a:off x="9293816" y="3815244"/>
                <a:ext cx="777810" cy="715396"/>
                <a:chOff x="3504806" y="1070981"/>
                <a:chExt cx="659326" cy="606420"/>
              </a:xfrm>
            </p:grpSpPr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30C636B3-20E0-171B-C9A3-7D8AE034B1F2}"/>
                    </a:ext>
                  </a:extLst>
                </p:cNvPr>
                <p:cNvSpPr/>
                <p:nvPr/>
              </p:nvSpPr>
              <p:spPr>
                <a:xfrm>
                  <a:off x="3504806" y="1196173"/>
                  <a:ext cx="573828" cy="481228"/>
                </a:xfrm>
                <a:custGeom>
                  <a:avLst/>
                  <a:gdLst>
                    <a:gd name="csX0" fmla="*/ 48038 w 573828"/>
                    <a:gd name="csY0" fmla="*/ 307885 h 481228"/>
                    <a:gd name="csX1" fmla="*/ 32733 w 573828"/>
                    <a:gd name="csY1" fmla="*/ 323181 h 481228"/>
                    <a:gd name="csX2" fmla="*/ 48038 w 573828"/>
                    <a:gd name="csY2" fmla="*/ 338478 h 481228"/>
                    <a:gd name="csX3" fmla="*/ 63343 w 573828"/>
                    <a:gd name="csY3" fmla="*/ 323181 h 481228"/>
                    <a:gd name="csX4" fmla="*/ 48038 w 573828"/>
                    <a:gd name="csY4" fmla="*/ 307885 h 481228"/>
                    <a:gd name="csX5" fmla="*/ 291081 w 573828"/>
                    <a:gd name="csY5" fmla="*/ 217704 h 481228"/>
                    <a:gd name="csX6" fmla="*/ 275784 w 573828"/>
                    <a:gd name="csY6" fmla="*/ 233001 h 481228"/>
                    <a:gd name="csX7" fmla="*/ 291081 w 573828"/>
                    <a:gd name="csY7" fmla="*/ 248310 h 481228"/>
                    <a:gd name="csX8" fmla="*/ 306393 w 573828"/>
                    <a:gd name="csY8" fmla="*/ 233001 h 481228"/>
                    <a:gd name="csX9" fmla="*/ 291081 w 573828"/>
                    <a:gd name="csY9" fmla="*/ 217704 h 481228"/>
                    <a:gd name="csX10" fmla="*/ 525796 w 573828"/>
                    <a:gd name="csY10" fmla="*/ 181946 h 481228"/>
                    <a:gd name="csX11" fmla="*/ 535780 w 573828"/>
                    <a:gd name="csY11" fmla="*/ 191930 h 481228"/>
                    <a:gd name="csX12" fmla="*/ 535780 w 573828"/>
                    <a:gd name="csY12" fmla="*/ 461257 h 481228"/>
                    <a:gd name="csX13" fmla="*/ 563841 w 573828"/>
                    <a:gd name="csY13" fmla="*/ 461257 h 481228"/>
                    <a:gd name="csX14" fmla="*/ 573828 w 573828"/>
                    <a:gd name="csY14" fmla="*/ 471243 h 481228"/>
                    <a:gd name="csX15" fmla="*/ 563844 w 573828"/>
                    <a:gd name="csY15" fmla="*/ 481228 h 481228"/>
                    <a:gd name="csX16" fmla="*/ 9984 w 573828"/>
                    <a:gd name="csY16" fmla="*/ 481228 h 481228"/>
                    <a:gd name="csX17" fmla="*/ 0 w 573828"/>
                    <a:gd name="csY17" fmla="*/ 471243 h 481228"/>
                    <a:gd name="csX18" fmla="*/ 9984 w 573828"/>
                    <a:gd name="csY18" fmla="*/ 461259 h 481228"/>
                    <a:gd name="csX19" fmla="*/ 38054 w 573828"/>
                    <a:gd name="csY19" fmla="*/ 461259 h 481228"/>
                    <a:gd name="csX20" fmla="*/ 38054 w 573828"/>
                    <a:gd name="csY20" fmla="*/ 416873 h 481228"/>
                    <a:gd name="csX21" fmla="*/ 48038 w 573828"/>
                    <a:gd name="csY21" fmla="*/ 406888 h 481228"/>
                    <a:gd name="csX22" fmla="*/ 58022 w 573828"/>
                    <a:gd name="csY22" fmla="*/ 416873 h 481228"/>
                    <a:gd name="csX23" fmla="*/ 58022 w 573828"/>
                    <a:gd name="csY23" fmla="*/ 461259 h 481228"/>
                    <a:gd name="csX24" fmla="*/ 157488 w 573828"/>
                    <a:gd name="csY24" fmla="*/ 461259 h 481228"/>
                    <a:gd name="csX25" fmla="*/ 157488 w 573828"/>
                    <a:gd name="csY25" fmla="*/ 254436 h 481228"/>
                    <a:gd name="csX26" fmla="*/ 167472 w 573828"/>
                    <a:gd name="csY26" fmla="*/ 244450 h 481228"/>
                    <a:gd name="csX27" fmla="*/ 177456 w 573828"/>
                    <a:gd name="csY27" fmla="*/ 254436 h 481228"/>
                    <a:gd name="csX28" fmla="*/ 177456 w 573828"/>
                    <a:gd name="csY28" fmla="*/ 461259 h 481228"/>
                    <a:gd name="csX29" fmla="*/ 276929 w 573828"/>
                    <a:gd name="csY29" fmla="*/ 461259 h 481228"/>
                    <a:gd name="csX30" fmla="*/ 276929 w 573828"/>
                    <a:gd name="csY30" fmla="*/ 324258 h 481228"/>
                    <a:gd name="csX31" fmla="*/ 286913 w 573828"/>
                    <a:gd name="csY31" fmla="*/ 314273 h 481228"/>
                    <a:gd name="csX32" fmla="*/ 296897 w 573828"/>
                    <a:gd name="csY32" fmla="*/ 324258 h 481228"/>
                    <a:gd name="csX33" fmla="*/ 296897 w 573828"/>
                    <a:gd name="csY33" fmla="*/ 461259 h 481228"/>
                    <a:gd name="csX34" fmla="*/ 396371 w 573828"/>
                    <a:gd name="csY34" fmla="*/ 461259 h 481228"/>
                    <a:gd name="csX35" fmla="*/ 396371 w 573828"/>
                    <a:gd name="csY35" fmla="*/ 221099 h 481228"/>
                    <a:gd name="csX36" fmla="*/ 406355 w 573828"/>
                    <a:gd name="csY36" fmla="*/ 211113 h 481228"/>
                    <a:gd name="csX37" fmla="*/ 416339 w 573828"/>
                    <a:gd name="csY37" fmla="*/ 221099 h 481228"/>
                    <a:gd name="csX38" fmla="*/ 416339 w 573828"/>
                    <a:gd name="csY38" fmla="*/ 461257 h 481228"/>
                    <a:gd name="csX39" fmla="*/ 515812 w 573828"/>
                    <a:gd name="csY39" fmla="*/ 461257 h 481228"/>
                    <a:gd name="csX40" fmla="*/ 515812 w 573828"/>
                    <a:gd name="csY40" fmla="*/ 191930 h 481228"/>
                    <a:gd name="csX41" fmla="*/ 525796 w 573828"/>
                    <a:gd name="csY41" fmla="*/ 181946 h 481228"/>
                    <a:gd name="csX42" fmla="*/ 167473 w 573828"/>
                    <a:gd name="csY42" fmla="*/ 145430 h 481228"/>
                    <a:gd name="csX43" fmla="*/ 152176 w 573828"/>
                    <a:gd name="csY43" fmla="*/ 160739 h 481228"/>
                    <a:gd name="csX44" fmla="*/ 167473 w 573828"/>
                    <a:gd name="csY44" fmla="*/ 176036 h 481228"/>
                    <a:gd name="csX45" fmla="*/ 182778 w 573828"/>
                    <a:gd name="csY45" fmla="*/ 160739 h 481228"/>
                    <a:gd name="csX46" fmla="*/ 167473 w 573828"/>
                    <a:gd name="csY46" fmla="*/ 145430 h 481228"/>
                    <a:gd name="csX47" fmla="*/ 441986 w 573828"/>
                    <a:gd name="csY47" fmla="*/ 0 h 481228"/>
                    <a:gd name="csX48" fmla="*/ 461303 w 573828"/>
                    <a:gd name="csY48" fmla="*/ 8216 h 481228"/>
                    <a:gd name="csX49" fmla="*/ 457279 w 573828"/>
                    <a:gd name="csY49" fmla="*/ 54505 h 481228"/>
                    <a:gd name="csX50" fmla="*/ 494755 w 573828"/>
                    <a:gd name="csY50" fmla="*/ 48710 h 481228"/>
                    <a:gd name="csX51" fmla="*/ 501956 w 573828"/>
                    <a:gd name="csY51" fmla="*/ 67794 h 481228"/>
                    <a:gd name="csX52" fmla="*/ 450955 w 573828"/>
                    <a:gd name="csY52" fmla="*/ 75684 h 481228"/>
                    <a:gd name="csX53" fmla="*/ 321417 w 573828"/>
                    <a:gd name="csY53" fmla="*/ 215038 h 481228"/>
                    <a:gd name="csX54" fmla="*/ 291081 w 573828"/>
                    <a:gd name="csY54" fmla="*/ 268278 h 481228"/>
                    <a:gd name="csX55" fmla="*/ 256841 w 573828"/>
                    <a:gd name="csY55" fmla="*/ 224546 h 481228"/>
                    <a:gd name="csX56" fmla="*/ 191623 w 573828"/>
                    <a:gd name="csY56" fmla="*/ 186419 h 481228"/>
                    <a:gd name="csX57" fmla="*/ 155476 w 573828"/>
                    <a:gd name="csY57" fmla="*/ 193900 h 481228"/>
                    <a:gd name="csX58" fmla="*/ 76108 w 573828"/>
                    <a:gd name="csY58" fmla="*/ 301853 h 481228"/>
                    <a:gd name="csX59" fmla="*/ 48038 w 573828"/>
                    <a:gd name="csY59" fmla="*/ 358444 h 481228"/>
                    <a:gd name="csX60" fmla="*/ 12765 w 573828"/>
                    <a:gd name="csY60" fmla="*/ 323181 h 481228"/>
                    <a:gd name="csX61" fmla="*/ 60034 w 573828"/>
                    <a:gd name="csY61" fmla="*/ 290019 h 481228"/>
                    <a:gd name="csX62" fmla="*/ 139411 w 573828"/>
                    <a:gd name="csY62" fmla="*/ 182068 h 481228"/>
                    <a:gd name="csX63" fmla="*/ 167473 w 573828"/>
                    <a:gd name="csY63" fmla="*/ 125460 h 481228"/>
                    <a:gd name="csX64" fmla="*/ 201713 w 573828"/>
                    <a:gd name="csY64" fmla="*/ 169194 h 481228"/>
                    <a:gd name="csX65" fmla="*/ 266947 w 573828"/>
                    <a:gd name="csY65" fmla="*/ 207321 h 481228"/>
                    <a:gd name="csX66" fmla="*/ 306788 w 573828"/>
                    <a:gd name="csY66" fmla="*/ 201437 h 481228"/>
                    <a:gd name="csX67" fmla="*/ 436590 w 573828"/>
                    <a:gd name="csY67" fmla="*/ 61813 h 481228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  <a:cxn ang="0">
                      <a:pos x="csX36" y="csY36"/>
                    </a:cxn>
                    <a:cxn ang="0">
                      <a:pos x="csX37" y="csY37"/>
                    </a:cxn>
                    <a:cxn ang="0">
                      <a:pos x="csX38" y="csY38"/>
                    </a:cxn>
                    <a:cxn ang="0">
                      <a:pos x="csX39" y="csY39"/>
                    </a:cxn>
                    <a:cxn ang="0">
                      <a:pos x="csX40" y="csY40"/>
                    </a:cxn>
                    <a:cxn ang="0">
                      <a:pos x="csX41" y="csY41"/>
                    </a:cxn>
                    <a:cxn ang="0">
                      <a:pos x="csX42" y="csY42"/>
                    </a:cxn>
                    <a:cxn ang="0">
                      <a:pos x="csX43" y="csY43"/>
                    </a:cxn>
                    <a:cxn ang="0">
                      <a:pos x="csX44" y="csY44"/>
                    </a:cxn>
                    <a:cxn ang="0">
                      <a:pos x="csX45" y="csY45"/>
                    </a:cxn>
                    <a:cxn ang="0">
                      <a:pos x="csX46" y="csY46"/>
                    </a:cxn>
                    <a:cxn ang="0">
                      <a:pos x="csX47" y="csY47"/>
                    </a:cxn>
                    <a:cxn ang="0">
                      <a:pos x="csX48" y="csY48"/>
                    </a:cxn>
                    <a:cxn ang="0">
                      <a:pos x="csX49" y="csY49"/>
                    </a:cxn>
                    <a:cxn ang="0">
                      <a:pos x="csX50" y="csY50"/>
                    </a:cxn>
                    <a:cxn ang="0">
                      <a:pos x="csX51" y="csY51"/>
                    </a:cxn>
                    <a:cxn ang="0">
                      <a:pos x="csX52" y="csY52"/>
                    </a:cxn>
                    <a:cxn ang="0">
                      <a:pos x="csX53" y="csY53"/>
                    </a:cxn>
                    <a:cxn ang="0">
                      <a:pos x="csX54" y="csY54"/>
                    </a:cxn>
                    <a:cxn ang="0">
                      <a:pos x="csX55" y="csY55"/>
                    </a:cxn>
                    <a:cxn ang="0">
                      <a:pos x="csX56" y="csY56"/>
                    </a:cxn>
                    <a:cxn ang="0">
                      <a:pos x="csX57" y="csY57"/>
                    </a:cxn>
                    <a:cxn ang="0">
                      <a:pos x="csX58" y="csY58"/>
                    </a:cxn>
                    <a:cxn ang="0">
                      <a:pos x="csX59" y="csY59"/>
                    </a:cxn>
                    <a:cxn ang="0">
                      <a:pos x="csX60" y="csY60"/>
                    </a:cxn>
                    <a:cxn ang="0">
                      <a:pos x="csX61" y="csY61"/>
                    </a:cxn>
                    <a:cxn ang="0">
                      <a:pos x="csX62" y="csY62"/>
                    </a:cxn>
                    <a:cxn ang="0">
                      <a:pos x="csX63" y="csY63"/>
                    </a:cxn>
                    <a:cxn ang="0">
                      <a:pos x="csX64" y="csY64"/>
                    </a:cxn>
                    <a:cxn ang="0">
                      <a:pos x="csX65" y="csY65"/>
                    </a:cxn>
                    <a:cxn ang="0">
                      <a:pos x="csX66" y="csY66"/>
                    </a:cxn>
                    <a:cxn ang="0">
                      <a:pos x="csX67" y="csY67"/>
                    </a:cxn>
                  </a:cxnLst>
                  <a:rect l="l" t="t" r="r" b="b"/>
                  <a:pathLst>
                    <a:path w="573828" h="481228">
                      <a:moveTo>
                        <a:pt x="48038" y="307885"/>
                      </a:moveTo>
                      <a:cubicBezTo>
                        <a:pt x="39600" y="307885"/>
                        <a:pt x="32733" y="314739"/>
                        <a:pt x="32733" y="323181"/>
                      </a:cubicBezTo>
                      <a:cubicBezTo>
                        <a:pt x="32733" y="331619"/>
                        <a:pt x="39600" y="338478"/>
                        <a:pt x="48038" y="338478"/>
                      </a:cubicBezTo>
                      <a:cubicBezTo>
                        <a:pt x="56476" y="338478"/>
                        <a:pt x="63343" y="331621"/>
                        <a:pt x="63343" y="323181"/>
                      </a:cubicBezTo>
                      <a:cubicBezTo>
                        <a:pt x="63343" y="314740"/>
                        <a:pt x="56476" y="307885"/>
                        <a:pt x="48038" y="307885"/>
                      </a:cubicBezTo>
                      <a:close/>
                      <a:moveTo>
                        <a:pt x="291081" y="217704"/>
                      </a:moveTo>
                      <a:cubicBezTo>
                        <a:pt x="282643" y="217704"/>
                        <a:pt x="275784" y="224574"/>
                        <a:pt x="275784" y="233001"/>
                      </a:cubicBezTo>
                      <a:cubicBezTo>
                        <a:pt x="275784" y="241439"/>
                        <a:pt x="282643" y="248310"/>
                        <a:pt x="291081" y="248310"/>
                      </a:cubicBezTo>
                      <a:cubicBezTo>
                        <a:pt x="299519" y="248310"/>
                        <a:pt x="306393" y="241441"/>
                        <a:pt x="306393" y="233001"/>
                      </a:cubicBezTo>
                      <a:cubicBezTo>
                        <a:pt x="306393" y="224574"/>
                        <a:pt x="299519" y="217704"/>
                        <a:pt x="291081" y="217704"/>
                      </a:cubicBezTo>
                      <a:close/>
                      <a:moveTo>
                        <a:pt x="525796" y="181946"/>
                      </a:moveTo>
                      <a:cubicBezTo>
                        <a:pt x="531308" y="181946"/>
                        <a:pt x="535780" y="186419"/>
                        <a:pt x="535780" y="191930"/>
                      </a:cubicBezTo>
                      <a:lnTo>
                        <a:pt x="535780" y="461257"/>
                      </a:lnTo>
                      <a:lnTo>
                        <a:pt x="563841" y="461257"/>
                      </a:lnTo>
                      <a:cubicBezTo>
                        <a:pt x="569356" y="461259"/>
                        <a:pt x="573828" y="465719"/>
                        <a:pt x="573828" y="471243"/>
                      </a:cubicBezTo>
                      <a:cubicBezTo>
                        <a:pt x="573828" y="476755"/>
                        <a:pt x="569356" y="481228"/>
                        <a:pt x="563844" y="481228"/>
                      </a:cubicBezTo>
                      <a:lnTo>
                        <a:pt x="9984" y="481228"/>
                      </a:lnTo>
                      <a:cubicBezTo>
                        <a:pt x="4472" y="481228"/>
                        <a:pt x="0" y="476755"/>
                        <a:pt x="0" y="471243"/>
                      </a:cubicBezTo>
                      <a:cubicBezTo>
                        <a:pt x="0" y="465718"/>
                        <a:pt x="4472" y="461259"/>
                        <a:pt x="9984" y="461259"/>
                      </a:cubicBezTo>
                      <a:lnTo>
                        <a:pt x="38054" y="461259"/>
                      </a:lnTo>
                      <a:lnTo>
                        <a:pt x="38054" y="416873"/>
                      </a:lnTo>
                      <a:cubicBezTo>
                        <a:pt x="38054" y="411361"/>
                        <a:pt x="42526" y="406888"/>
                        <a:pt x="48038" y="406888"/>
                      </a:cubicBezTo>
                      <a:cubicBezTo>
                        <a:pt x="53550" y="406888"/>
                        <a:pt x="58022" y="411361"/>
                        <a:pt x="58022" y="416873"/>
                      </a:cubicBezTo>
                      <a:lnTo>
                        <a:pt x="58022" y="461259"/>
                      </a:lnTo>
                      <a:lnTo>
                        <a:pt x="157488" y="461259"/>
                      </a:lnTo>
                      <a:lnTo>
                        <a:pt x="157488" y="254436"/>
                      </a:lnTo>
                      <a:cubicBezTo>
                        <a:pt x="157488" y="248923"/>
                        <a:pt x="161959" y="244450"/>
                        <a:pt x="167472" y="244450"/>
                      </a:cubicBezTo>
                      <a:cubicBezTo>
                        <a:pt x="172992" y="244450"/>
                        <a:pt x="177456" y="248923"/>
                        <a:pt x="177456" y="254436"/>
                      </a:cubicBezTo>
                      <a:lnTo>
                        <a:pt x="177456" y="461259"/>
                      </a:lnTo>
                      <a:lnTo>
                        <a:pt x="276929" y="461259"/>
                      </a:lnTo>
                      <a:lnTo>
                        <a:pt x="276929" y="324258"/>
                      </a:lnTo>
                      <a:cubicBezTo>
                        <a:pt x="276929" y="318746"/>
                        <a:pt x="281401" y="314273"/>
                        <a:pt x="286913" y="314273"/>
                      </a:cubicBezTo>
                      <a:cubicBezTo>
                        <a:pt x="292425" y="314273"/>
                        <a:pt x="296897" y="318746"/>
                        <a:pt x="296897" y="324258"/>
                      </a:cubicBezTo>
                      <a:lnTo>
                        <a:pt x="296897" y="461259"/>
                      </a:lnTo>
                      <a:lnTo>
                        <a:pt x="396371" y="461259"/>
                      </a:lnTo>
                      <a:lnTo>
                        <a:pt x="396371" y="221099"/>
                      </a:lnTo>
                      <a:cubicBezTo>
                        <a:pt x="396371" y="215587"/>
                        <a:pt x="400842" y="211113"/>
                        <a:pt x="406355" y="211113"/>
                      </a:cubicBezTo>
                      <a:cubicBezTo>
                        <a:pt x="411867" y="211113"/>
                        <a:pt x="416339" y="215587"/>
                        <a:pt x="416339" y="221099"/>
                      </a:cubicBezTo>
                      <a:lnTo>
                        <a:pt x="416339" y="461257"/>
                      </a:lnTo>
                      <a:lnTo>
                        <a:pt x="515812" y="461257"/>
                      </a:lnTo>
                      <a:lnTo>
                        <a:pt x="515812" y="191930"/>
                      </a:lnTo>
                      <a:cubicBezTo>
                        <a:pt x="515812" y="186417"/>
                        <a:pt x="520284" y="181946"/>
                        <a:pt x="525796" y="181946"/>
                      </a:cubicBezTo>
                      <a:close/>
                      <a:moveTo>
                        <a:pt x="167473" y="145430"/>
                      </a:moveTo>
                      <a:cubicBezTo>
                        <a:pt x="159043" y="145430"/>
                        <a:pt x="152176" y="152298"/>
                        <a:pt x="152176" y="160739"/>
                      </a:cubicBezTo>
                      <a:cubicBezTo>
                        <a:pt x="152176" y="169177"/>
                        <a:pt x="159043" y="176036"/>
                        <a:pt x="167473" y="176036"/>
                      </a:cubicBezTo>
                      <a:cubicBezTo>
                        <a:pt x="175910" y="176036"/>
                        <a:pt x="182778" y="169177"/>
                        <a:pt x="182778" y="160739"/>
                      </a:cubicBezTo>
                      <a:cubicBezTo>
                        <a:pt x="182778" y="152298"/>
                        <a:pt x="175911" y="145430"/>
                        <a:pt x="167473" y="145430"/>
                      </a:cubicBezTo>
                      <a:close/>
                      <a:moveTo>
                        <a:pt x="441986" y="0"/>
                      </a:moveTo>
                      <a:lnTo>
                        <a:pt x="461303" y="8216"/>
                      </a:lnTo>
                      <a:lnTo>
                        <a:pt x="457279" y="54505"/>
                      </a:lnTo>
                      <a:lnTo>
                        <a:pt x="494755" y="48710"/>
                      </a:lnTo>
                      <a:lnTo>
                        <a:pt x="501956" y="67794"/>
                      </a:lnTo>
                      <a:lnTo>
                        <a:pt x="450955" y="75684"/>
                      </a:lnTo>
                      <a:lnTo>
                        <a:pt x="321417" y="215038"/>
                      </a:lnTo>
                      <a:cubicBezTo>
                        <a:pt x="335255" y="238266"/>
                        <a:pt x="318511" y="268278"/>
                        <a:pt x="291081" y="268278"/>
                      </a:cubicBezTo>
                      <a:cubicBezTo>
                        <a:pt x="268211" y="268278"/>
                        <a:pt x="251395" y="246780"/>
                        <a:pt x="256841" y="224546"/>
                      </a:cubicBezTo>
                      <a:lnTo>
                        <a:pt x="191623" y="186419"/>
                      </a:lnTo>
                      <a:cubicBezTo>
                        <a:pt x="181998" y="195457"/>
                        <a:pt x="168107" y="198465"/>
                        <a:pt x="155476" y="193900"/>
                      </a:cubicBezTo>
                      <a:lnTo>
                        <a:pt x="76108" y="301853"/>
                      </a:lnTo>
                      <a:cubicBezTo>
                        <a:pt x="93665" y="324917"/>
                        <a:pt x="77209" y="358444"/>
                        <a:pt x="48038" y="358444"/>
                      </a:cubicBezTo>
                      <a:cubicBezTo>
                        <a:pt x="28591" y="358444"/>
                        <a:pt x="12765" y="342631"/>
                        <a:pt x="12765" y="323181"/>
                      </a:cubicBezTo>
                      <a:cubicBezTo>
                        <a:pt x="12765" y="298487"/>
                        <a:pt x="37485" y="281758"/>
                        <a:pt x="60034" y="290019"/>
                      </a:cubicBezTo>
                      <a:lnTo>
                        <a:pt x="139411" y="182068"/>
                      </a:lnTo>
                      <a:cubicBezTo>
                        <a:pt x="121824" y="158905"/>
                        <a:pt x="138385" y="125460"/>
                        <a:pt x="167473" y="125460"/>
                      </a:cubicBezTo>
                      <a:cubicBezTo>
                        <a:pt x="190462" y="125460"/>
                        <a:pt x="207228" y="147189"/>
                        <a:pt x="201713" y="169194"/>
                      </a:cubicBezTo>
                      <a:lnTo>
                        <a:pt x="266947" y="207321"/>
                      </a:lnTo>
                      <a:cubicBezTo>
                        <a:pt x="277664" y="197242"/>
                        <a:pt x="293522" y="194811"/>
                        <a:pt x="306788" y="201437"/>
                      </a:cubicBezTo>
                      <a:lnTo>
                        <a:pt x="436590" y="6181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1581" cap="flat">
                  <a:noFill/>
                  <a:prstDash val="solid"/>
                  <a:miter/>
                </a:ln>
              </p:spPr>
              <p:txBody>
                <a:bodyPr wrap="square">
                  <a:noAutofit/>
                </a:bodyPr>
                <a:lstStyle/>
                <a:p>
                  <a:endParaRPr lang="pt-BR" u="sng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8E23BAE9-CF3A-0F6D-7812-7BD001C67EF6}"/>
                    </a:ext>
                  </a:extLst>
                </p:cNvPr>
                <p:cNvSpPr/>
                <p:nvPr/>
              </p:nvSpPr>
              <p:spPr>
                <a:xfrm>
                  <a:off x="3872527" y="1070981"/>
                  <a:ext cx="291605" cy="279083"/>
                </a:xfrm>
                <a:custGeom>
                  <a:avLst/>
                  <a:gdLst>
                    <a:gd name="csX0" fmla="*/ 255351 w 291605"/>
                    <a:gd name="csY0" fmla="*/ 46139 h 279083"/>
                    <a:gd name="csX1" fmla="*/ 138665 w 291605"/>
                    <a:gd name="csY1" fmla="*/ 148036 h 279083"/>
                    <a:gd name="csX2" fmla="*/ 172080 w 291605"/>
                    <a:gd name="csY2" fmla="*/ 241703 h 279083"/>
                    <a:gd name="csX3" fmla="*/ 242226 w 291605"/>
                    <a:gd name="csY3" fmla="*/ 31108 h 279083"/>
                    <a:gd name="csX4" fmla="*/ 37229 w 291605"/>
                    <a:gd name="csY4" fmla="*/ 87263 h 279083"/>
                    <a:gd name="csX5" fmla="*/ 125540 w 291605"/>
                    <a:gd name="csY5" fmla="*/ 132993 h 279083"/>
                    <a:gd name="csX6" fmla="*/ 278982 w 291605"/>
                    <a:gd name="csY6" fmla="*/ 329 h 279083"/>
                    <a:gd name="csX7" fmla="*/ 278998 w 291605"/>
                    <a:gd name="csY7" fmla="*/ 358 h 279083"/>
                    <a:gd name="csX8" fmla="*/ 287492 w 291605"/>
                    <a:gd name="csY8" fmla="*/ 1874 h 279083"/>
                    <a:gd name="csX9" fmla="*/ 290805 w 291605"/>
                    <a:gd name="csY9" fmla="*/ 13871 h 279083"/>
                    <a:gd name="csX10" fmla="*/ 180459 w 291605"/>
                    <a:gd name="csY10" fmla="*/ 273026 h 279083"/>
                    <a:gd name="csX11" fmla="*/ 170968 w 291605"/>
                    <a:gd name="csY11" fmla="*/ 279079 h 279083"/>
                    <a:gd name="csX12" fmla="*/ 169024 w 291605"/>
                    <a:gd name="csY12" fmla="*/ 277669 h 279083"/>
                    <a:gd name="csX13" fmla="*/ 120050 w 291605"/>
                    <a:gd name="csY13" fmla="*/ 155272 h 279083"/>
                    <a:gd name="csX14" fmla="*/ 118897 w 291605"/>
                    <a:gd name="csY14" fmla="*/ 152042 h 279083"/>
                    <a:gd name="csX15" fmla="*/ 118721 w 291605"/>
                    <a:gd name="csY15" fmla="*/ 151951 h 279083"/>
                    <a:gd name="csX16" fmla="*/ 116859 w 291605"/>
                    <a:gd name="csY16" fmla="*/ 147297 h 279083"/>
                    <a:gd name="csX17" fmla="*/ 37562 w 291605"/>
                    <a:gd name="csY17" fmla="*/ 109914 h 279083"/>
                    <a:gd name="csX18" fmla="*/ 5370 w 291605"/>
                    <a:gd name="csY18" fmla="*/ 93241 h 279083"/>
                    <a:gd name="csX19" fmla="*/ 7309 w 291605"/>
                    <a:gd name="csY19" fmla="*/ 74747 h 279083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</a:cxnLst>
                  <a:rect l="l" t="t" r="r" b="b"/>
                  <a:pathLst>
                    <a:path w="291605" h="279083">
                      <a:moveTo>
                        <a:pt x="255351" y="46139"/>
                      </a:moveTo>
                      <a:lnTo>
                        <a:pt x="138665" y="148036"/>
                      </a:lnTo>
                      <a:lnTo>
                        <a:pt x="172080" y="241703"/>
                      </a:lnTo>
                      <a:close/>
                      <a:moveTo>
                        <a:pt x="242226" y="31108"/>
                      </a:moveTo>
                      <a:lnTo>
                        <a:pt x="37229" y="87263"/>
                      </a:lnTo>
                      <a:lnTo>
                        <a:pt x="125540" y="132993"/>
                      </a:lnTo>
                      <a:close/>
                      <a:moveTo>
                        <a:pt x="278982" y="329"/>
                      </a:moveTo>
                      <a:lnTo>
                        <a:pt x="278998" y="358"/>
                      </a:lnTo>
                      <a:cubicBezTo>
                        <a:pt x="281851" y="-415"/>
                        <a:pt x="284975" y="52"/>
                        <a:pt x="287492" y="1874"/>
                      </a:cubicBezTo>
                      <a:cubicBezTo>
                        <a:pt x="291258" y="4617"/>
                        <a:pt x="292629" y="9583"/>
                        <a:pt x="290805" y="13871"/>
                      </a:cubicBezTo>
                      <a:lnTo>
                        <a:pt x="180459" y="273026"/>
                      </a:lnTo>
                      <a:cubicBezTo>
                        <a:pt x="178681" y="277195"/>
                        <a:pt x="174793" y="279192"/>
                        <a:pt x="170968" y="279079"/>
                      </a:cubicBezTo>
                      <a:lnTo>
                        <a:pt x="169024" y="277669"/>
                      </a:lnTo>
                      <a:lnTo>
                        <a:pt x="120050" y="155272"/>
                      </a:lnTo>
                      <a:lnTo>
                        <a:pt x="118897" y="152042"/>
                      </a:lnTo>
                      <a:lnTo>
                        <a:pt x="118721" y="151951"/>
                      </a:lnTo>
                      <a:lnTo>
                        <a:pt x="116859" y="147297"/>
                      </a:lnTo>
                      <a:lnTo>
                        <a:pt x="37562" y="109914"/>
                      </a:lnTo>
                      <a:lnTo>
                        <a:pt x="5370" y="93241"/>
                      </a:lnTo>
                      <a:cubicBezTo>
                        <a:pt x="-2659" y="89087"/>
                        <a:pt x="-1414" y="77130"/>
                        <a:pt x="7309" y="74747"/>
                      </a:cubicBezTo>
                      <a:close/>
                    </a:path>
                  </a:pathLst>
                </a:custGeom>
                <a:solidFill>
                  <a:srgbClr val="F5570B"/>
                </a:solidFill>
                <a:ln w="1581" cap="flat">
                  <a:noFill/>
                  <a:prstDash val="solid"/>
                  <a:miter/>
                </a:ln>
              </p:spPr>
              <p:txBody>
                <a:bodyPr wrap="square">
                  <a:noAutofit/>
                </a:bodyPr>
                <a:lstStyle/>
                <a:p>
                  <a:endParaRPr lang="pt-BR" u="sng"/>
                </a:p>
              </p:txBody>
            </p:sp>
          </p:grpSp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A36EC23F-F168-AA09-0A56-C25B8CEEB1FB}"/>
                  </a:ext>
                </a:extLst>
              </p:cNvPr>
              <p:cNvSpPr txBox="1"/>
              <p:nvPr/>
            </p:nvSpPr>
            <p:spPr>
              <a:xfrm>
                <a:off x="4542347" y="5424072"/>
                <a:ext cx="2296814" cy="9541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600" b="1">
                    <a:solidFill>
                      <a:srgbClr val="F5570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Capacitação de IA</a:t>
                </a:r>
                <a:br>
                  <a:rPr lang="pt-BR" sz="1600" b="1">
                    <a:solidFill>
                      <a:srgbClr val="F5570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1600" b="1">
                    <a:solidFill>
                      <a:srgbClr val="F5570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para business </a:t>
                </a:r>
                <a:r>
                  <a:rPr lang="pt-BR" sz="1600" b="1" err="1">
                    <a:solidFill>
                      <a:srgbClr val="F5570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users</a:t>
                </a:r>
                <a:br>
                  <a:rPr lang="pt-BR" sz="1600" b="1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Conhecimento para ir </a:t>
                </a:r>
                <a:b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da ideia à solução</a:t>
                </a:r>
                <a:endParaRPr lang="pt-BR" sz="1600" i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1966F1F9-6580-E9E0-AA87-71D2C0F0C680}"/>
                  </a:ext>
                </a:extLst>
              </p:cNvPr>
              <p:cNvSpPr txBox="1"/>
              <p:nvPr/>
            </p:nvSpPr>
            <p:spPr>
              <a:xfrm>
                <a:off x="6786589" y="3024040"/>
                <a:ext cx="1766137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600" b="1">
                    <a:solidFill>
                      <a:srgbClr val="FC7E19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Governança</a:t>
                </a:r>
              </a:p>
              <a:p>
                <a:pPr algn="ctr"/>
                <a: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Mecanismos para dar autonomia com controle</a:t>
                </a:r>
                <a:endParaRPr lang="pt-BR" sz="1200" i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70" name="CaixaDeTexto 69">
                <a:extLst>
                  <a:ext uri="{FF2B5EF4-FFF2-40B4-BE49-F238E27FC236}">
                    <a16:creationId xmlns:a16="http://schemas.microsoft.com/office/drawing/2014/main" id="{C82E765B-D18E-BC12-BB5E-E901410B61CB}"/>
                  </a:ext>
                </a:extLst>
              </p:cNvPr>
              <p:cNvSpPr txBox="1"/>
              <p:nvPr/>
            </p:nvSpPr>
            <p:spPr>
              <a:xfrm>
                <a:off x="8677213" y="5395849"/>
                <a:ext cx="2361244" cy="9541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600" b="1">
                    <a:solidFill>
                      <a:srgbClr val="FFA91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Suporte </a:t>
                </a:r>
                <a:br>
                  <a:rPr lang="pt-BR" sz="1600" b="1">
                    <a:solidFill>
                      <a:srgbClr val="FFA91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1600" b="1">
                    <a:solidFill>
                      <a:srgbClr val="FFA91B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às iniciativas</a:t>
                </a:r>
              </a:p>
              <a:p>
                <a:pPr algn="ctr"/>
                <a: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Apoio para escalar soluções</a:t>
                </a:r>
                <a:b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pt-BR" sz="1200" b="1" i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com segurança</a:t>
                </a:r>
                <a:endParaRPr lang="pt-BR" sz="1200" i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pic>
            <p:nvPicPr>
              <p:cNvPr id="71" name="Picture 2" descr="Microsoft Copilot icon in iOS Style">
                <a:extLst>
                  <a:ext uri="{FF2B5EF4-FFF2-40B4-BE49-F238E27FC236}">
                    <a16:creationId xmlns:a16="http://schemas.microsoft.com/office/drawing/2014/main" id="{F8158664-28DD-5103-04D4-7D4A740E96E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60739" y="6441411"/>
                <a:ext cx="251967" cy="2519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2" name="Picture 4" descr="N8n icon - Free Download PNG &amp; SVG | Streamline">
                <a:extLst>
                  <a:ext uri="{FF2B5EF4-FFF2-40B4-BE49-F238E27FC236}">
                    <a16:creationId xmlns:a16="http://schemas.microsoft.com/office/drawing/2014/main" id="{ACB32790-6C57-7E1A-1948-666C912C9D9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24765" y="6441411"/>
                <a:ext cx="251967" cy="2519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3" name="Picture 8" descr="Google Gemini icon as SVG, PNG, JSX, and Base64">
                <a:extLst>
                  <a:ext uri="{FF2B5EF4-FFF2-40B4-BE49-F238E27FC236}">
                    <a16:creationId xmlns:a16="http://schemas.microsoft.com/office/drawing/2014/main" id="{01008B50-C766-8BC0-1963-552A4BCD131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88793" y="6441411"/>
                <a:ext cx="251967" cy="2519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92" name="CaixaDeTexto 91">
              <a:extLst>
                <a:ext uri="{FF2B5EF4-FFF2-40B4-BE49-F238E27FC236}">
                  <a16:creationId xmlns:a16="http://schemas.microsoft.com/office/drawing/2014/main" id="{2221C1DE-A571-8FA1-520B-ACB6354BE842}"/>
                </a:ext>
              </a:extLst>
            </p:cNvPr>
            <p:cNvSpPr txBox="1"/>
            <p:nvPr/>
          </p:nvSpPr>
          <p:spPr>
            <a:xfrm>
              <a:off x="774480" y="2843233"/>
              <a:ext cx="2954044" cy="18328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pt-BR" sz="1600" b="1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Coloque o poder da transformação com IA nas mãos dos usuários de negócio </a:t>
              </a:r>
              <a:br>
                <a:rPr lang="pt-BR" sz="1600" b="1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</a:br>
              <a:r>
                <a:rPr lang="pt-BR" sz="1600" b="1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– com segurança e governança. </a:t>
              </a: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pt-BR" sz="12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 Estratégia de Citizen </a:t>
              </a:r>
              <a:r>
                <a:rPr lang="pt-BR" sz="1200" err="1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Developers</a:t>
              </a:r>
              <a:r>
                <a:rPr lang="pt-BR" sz="1200">
                  <a:solidFill>
                    <a:srgbClr val="595959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da iProcess equilibra autonomia com controle e escala com segurança, da ideia à criação.</a:t>
              </a:r>
              <a:endParaRPr lang="pt-BR" sz="1600">
                <a:solidFill>
                  <a:srgbClr val="595959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Título 1">
            <a:extLst>
              <a:ext uri="{FF2B5EF4-FFF2-40B4-BE49-F238E27FC236}">
                <a16:creationId xmlns:a16="http://schemas.microsoft.com/office/drawing/2014/main" id="{D6AC992C-5328-C5C0-7DAC-347944553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32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99F2C-5DC7-9FAA-7AC4-F448E900A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Espaço Reservado para Conteúdo 1">
            <a:extLst>
              <a:ext uri="{FF2B5EF4-FFF2-40B4-BE49-F238E27FC236}">
                <a16:creationId xmlns:a16="http://schemas.microsoft.com/office/drawing/2014/main" id="{4A048045-DD7B-F7F8-2743-3C0F296CB32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1" y="2185463"/>
            <a:ext cx="5197475" cy="2189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200" b="1" kern="100">
                <a:solidFill>
                  <a:schemeClr val="accent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Implementar uma SQUAD de IA para atender a demanda de agentes de IA</a:t>
            </a:r>
            <a:endParaRPr lang="pt-BR" sz="3200" b="1">
              <a:solidFill>
                <a:schemeClr val="accent2"/>
              </a:solidFill>
            </a:endParaRPr>
          </a:p>
        </p:txBody>
      </p: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B2EFA9A1-0BF3-9546-34FA-40734CABC1BF}"/>
              </a:ext>
            </a:extLst>
          </p:cNvPr>
          <p:cNvGrpSpPr/>
          <p:nvPr/>
        </p:nvGrpSpPr>
        <p:grpSpPr>
          <a:xfrm>
            <a:off x="6281638" y="2185463"/>
            <a:ext cx="5018800" cy="736351"/>
            <a:chOff x="1237638" y="3569825"/>
            <a:chExt cx="5019453" cy="736446"/>
          </a:xfrm>
        </p:grpSpPr>
        <p:pic>
          <p:nvPicPr>
            <p:cNvPr id="34" name="Gráfico 33" descr="Ciclo com pessoas estrutura de tópicos">
              <a:extLst>
                <a:ext uri="{FF2B5EF4-FFF2-40B4-BE49-F238E27FC236}">
                  <a16:creationId xmlns:a16="http://schemas.microsoft.com/office/drawing/2014/main" id="{9F660F4C-93D7-A1E3-1457-AD9CD74E6A7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1237638" y="3569825"/>
              <a:ext cx="720000" cy="720000"/>
            </a:xfrm>
            <a:prstGeom prst="rect">
              <a:avLst/>
            </a:prstGeom>
          </p:spPr>
        </p:pic>
        <p:sp>
          <p:nvSpPr>
            <p:cNvPr id="35" name="Espaço Reservado para Conteúdo 1">
              <a:extLst>
                <a:ext uri="{FF2B5EF4-FFF2-40B4-BE49-F238E27FC236}">
                  <a16:creationId xmlns:a16="http://schemas.microsoft.com/office/drawing/2014/main" id="{B3843664-40DE-0C31-FF5C-9FEEB85D3318}"/>
                </a:ext>
              </a:extLst>
            </p:cNvPr>
            <p:cNvSpPr txBox="1">
              <a:spLocks/>
            </p:cNvSpPr>
            <p:nvPr/>
          </p:nvSpPr>
          <p:spPr>
            <a:xfrm>
              <a:off x="1937091" y="3611178"/>
              <a:ext cx="4320000" cy="69509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 b="1">
                  <a:solidFill>
                    <a:srgbClr val="2071BB"/>
                  </a:solidFill>
                </a:rPr>
                <a:t>Formar uma equipe ágil </a:t>
              </a:r>
              <a:r>
                <a:rPr lang="pt-BR" sz="2000">
                  <a:solidFill>
                    <a:schemeClr val="tx1"/>
                  </a:solidFill>
                </a:rPr>
                <a:t>para conduzir a implementação das soluções.</a:t>
              </a:r>
            </a:p>
            <a:p>
              <a:pPr marL="0" indent="0">
                <a:buNone/>
              </a:pPr>
              <a:endParaRPr lang="pt-BR" sz="2000"/>
            </a:p>
          </p:txBody>
        </p:sp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BCDF685C-8CAA-5A83-FDE9-834A046A0F89}"/>
              </a:ext>
            </a:extLst>
          </p:cNvPr>
          <p:cNvGrpSpPr/>
          <p:nvPr/>
        </p:nvGrpSpPr>
        <p:grpSpPr>
          <a:xfrm>
            <a:off x="6281637" y="3313630"/>
            <a:ext cx="5039344" cy="1158933"/>
            <a:chOff x="1237638" y="3456681"/>
            <a:chExt cx="5040000" cy="1159084"/>
          </a:xfrm>
        </p:grpSpPr>
        <p:pic>
          <p:nvPicPr>
            <p:cNvPr id="41" name="Gráfico 40" descr="Inventário correto estrutura de tópicos">
              <a:extLst>
                <a:ext uri="{FF2B5EF4-FFF2-40B4-BE49-F238E27FC236}">
                  <a16:creationId xmlns:a16="http://schemas.microsoft.com/office/drawing/2014/main" id="{824E6536-9C9E-3360-41F5-D01846E8AF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237638" y="3676223"/>
              <a:ext cx="720000" cy="720000"/>
            </a:xfrm>
            <a:prstGeom prst="rect">
              <a:avLst/>
            </a:prstGeom>
          </p:spPr>
        </p:pic>
        <p:sp>
          <p:nvSpPr>
            <p:cNvPr id="42" name="Espaço Reservado para Conteúdo 1">
              <a:extLst>
                <a:ext uri="{FF2B5EF4-FFF2-40B4-BE49-F238E27FC236}">
                  <a16:creationId xmlns:a16="http://schemas.microsoft.com/office/drawing/2014/main" id="{C808AE92-4613-F7E6-F8B8-412B36C7BB16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456681"/>
              <a:ext cx="4320000" cy="115908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/>
                <a:t>Executar as demandas do backlog e </a:t>
              </a:r>
              <a:r>
                <a:rPr lang="pt-BR" sz="2000" b="1">
                  <a:solidFill>
                    <a:srgbClr val="2071BB"/>
                  </a:solidFill>
                </a:rPr>
                <a:t>transformar oportunidades de IA em soluções aplicadas aos processos de negócio.</a:t>
              </a:r>
            </a:p>
          </p:txBody>
        </p:sp>
      </p:grpSp>
      <p:grpSp>
        <p:nvGrpSpPr>
          <p:cNvPr id="43" name="Agrupar 42">
            <a:extLst>
              <a:ext uri="{FF2B5EF4-FFF2-40B4-BE49-F238E27FC236}">
                <a16:creationId xmlns:a16="http://schemas.microsoft.com/office/drawing/2014/main" id="{3B8872BE-12AE-3B16-764D-312ED0723B16}"/>
              </a:ext>
            </a:extLst>
          </p:cNvPr>
          <p:cNvGrpSpPr/>
          <p:nvPr/>
        </p:nvGrpSpPr>
        <p:grpSpPr>
          <a:xfrm>
            <a:off x="6281637" y="4864383"/>
            <a:ext cx="5039344" cy="1158932"/>
            <a:chOff x="1237638" y="3502700"/>
            <a:chExt cx="5040000" cy="1159083"/>
          </a:xfrm>
        </p:grpSpPr>
        <p:pic>
          <p:nvPicPr>
            <p:cNvPr id="44" name="Gráfico 43" descr="Carrinho estrutura de tópicos">
              <a:extLst>
                <a:ext uri="{FF2B5EF4-FFF2-40B4-BE49-F238E27FC236}">
                  <a16:creationId xmlns:a16="http://schemas.microsoft.com/office/drawing/2014/main" id="{358A2ECB-F6BD-CAC5-142A-94EBC16C144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1237638" y="3650358"/>
              <a:ext cx="720000" cy="720000"/>
            </a:xfrm>
            <a:prstGeom prst="rect">
              <a:avLst/>
            </a:prstGeom>
          </p:spPr>
        </p:pic>
        <p:sp>
          <p:nvSpPr>
            <p:cNvPr id="45" name="Espaço Reservado para Conteúdo 1">
              <a:extLst>
                <a:ext uri="{FF2B5EF4-FFF2-40B4-BE49-F238E27FC236}">
                  <a16:creationId xmlns:a16="http://schemas.microsoft.com/office/drawing/2014/main" id="{8FB82D6D-19AC-2887-B69E-6D0C954C15A1}"/>
                </a:ext>
              </a:extLst>
            </p:cNvPr>
            <p:cNvSpPr txBox="1">
              <a:spLocks/>
            </p:cNvSpPr>
            <p:nvPr/>
          </p:nvSpPr>
          <p:spPr>
            <a:xfrm>
              <a:off x="1957638" y="3502700"/>
              <a:ext cx="4320000" cy="115908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pt-BR" sz="2000" b="1">
                  <a:solidFill>
                    <a:srgbClr val="2071BB"/>
                  </a:solidFill>
                </a:rPr>
                <a:t>Entregar soluções de forma contínua </a:t>
              </a:r>
              <a:r>
                <a:rPr lang="pt-BR" sz="2000">
                  <a:solidFill>
                    <a:schemeClr val="tx1"/>
                  </a:solidFill>
                </a:rPr>
                <a:t>e estruturada, garantindo escala e eficiência na adoção de IA.</a:t>
              </a: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E72DD4BC-44A0-8B5D-0410-ADC208936C6A}"/>
              </a:ext>
            </a:extLst>
          </p:cNvPr>
          <p:cNvGrpSpPr/>
          <p:nvPr/>
        </p:nvGrpSpPr>
        <p:grpSpPr>
          <a:xfrm>
            <a:off x="-136842" y="1298333"/>
            <a:ext cx="4679391" cy="768259"/>
            <a:chOff x="-137653" y="1298057"/>
            <a:chExt cx="4680000" cy="768360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2A3E0E9C-D4D6-CDF9-F621-3FE001D312BB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3FC4F676-808F-A0E6-45AB-CAF45E46276D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738664"/>
              <a:chOff x="582881" y="1267280"/>
              <a:chExt cx="4250165" cy="738664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3552695F-E624-078D-F5D7-F5A86BA47AC6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7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41B3B4C6-FE6A-87DD-5AD9-7CC8D1B81659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707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Fábrica de Agentes de IA</a:t>
                </a: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BC241D9B-76EA-2B41-D79D-34D1041E2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</a:t>
            </a:r>
            <a:r>
              <a:rPr lang="en-US" sz="24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Passos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2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44770-4930-4335-25E6-64D0DB60F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Agrupar 45">
            <a:extLst>
              <a:ext uri="{FF2B5EF4-FFF2-40B4-BE49-F238E27FC236}">
                <a16:creationId xmlns:a16="http://schemas.microsoft.com/office/drawing/2014/main" id="{BE9DA273-090E-FE5D-CE33-53A8C08A5972}"/>
              </a:ext>
            </a:extLst>
          </p:cNvPr>
          <p:cNvGrpSpPr/>
          <p:nvPr/>
        </p:nvGrpSpPr>
        <p:grpSpPr>
          <a:xfrm>
            <a:off x="-136842" y="1298333"/>
            <a:ext cx="4679391" cy="768259"/>
            <a:chOff x="-137653" y="1298057"/>
            <a:chExt cx="4680000" cy="768360"/>
          </a:xfrm>
        </p:grpSpPr>
        <p:sp>
          <p:nvSpPr>
            <p:cNvPr id="39" name="Seta: Pentágono 38">
              <a:extLst>
                <a:ext uri="{FF2B5EF4-FFF2-40B4-BE49-F238E27FC236}">
                  <a16:creationId xmlns:a16="http://schemas.microsoft.com/office/drawing/2014/main" id="{4F76E4EF-4A50-1B3C-7162-4A6FD19FEA81}"/>
                </a:ext>
              </a:extLst>
            </p:cNvPr>
            <p:cNvSpPr/>
            <p:nvPr/>
          </p:nvSpPr>
          <p:spPr>
            <a:xfrm>
              <a:off x="-137653" y="1298057"/>
              <a:ext cx="4680000" cy="539502"/>
            </a:xfrm>
            <a:prstGeom prst="homePlat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80DBF8C0-C8F8-A51F-BFC7-EC183BF04BD5}"/>
                </a:ext>
              </a:extLst>
            </p:cNvPr>
            <p:cNvGrpSpPr/>
            <p:nvPr/>
          </p:nvGrpSpPr>
          <p:grpSpPr>
            <a:xfrm>
              <a:off x="105525" y="1327753"/>
              <a:ext cx="4250165" cy="738664"/>
              <a:chOff x="582881" y="1267280"/>
              <a:chExt cx="4250165" cy="738664"/>
            </a:xfrm>
          </p:grpSpPr>
          <p:sp>
            <p:nvSpPr>
              <p:cNvPr id="36" name="CaixaDeTexto 35">
                <a:extLst>
                  <a:ext uri="{FF2B5EF4-FFF2-40B4-BE49-F238E27FC236}">
                    <a16:creationId xmlns:a16="http://schemas.microsoft.com/office/drawing/2014/main" id="{C7FF61BB-D02A-410E-82EB-44551490AE10}"/>
                  </a:ext>
                </a:extLst>
              </p:cNvPr>
              <p:cNvSpPr txBox="1"/>
              <p:nvPr/>
            </p:nvSpPr>
            <p:spPr>
              <a:xfrm>
                <a:off x="582881" y="1267280"/>
                <a:ext cx="602291" cy="4753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489" b="1">
                    <a:solidFill>
                      <a:srgbClr val="FFFFFF"/>
                    </a:solidFill>
                    <a:latin typeface="Calibri"/>
                    <a:cs typeface="Biome" panose="020B0503030204020804" pitchFamily="34" charset="0"/>
                  </a:rPr>
                  <a:t>7</a:t>
                </a:r>
              </a:p>
            </p:txBody>
          </p:sp>
          <p:sp>
            <p:nvSpPr>
              <p:cNvPr id="37" name="CaixaDeTexto 36">
                <a:extLst>
                  <a:ext uri="{FF2B5EF4-FFF2-40B4-BE49-F238E27FC236}">
                    <a16:creationId xmlns:a16="http://schemas.microsoft.com/office/drawing/2014/main" id="{C8625561-00AC-A804-A035-C41DA73CFCD2}"/>
                  </a:ext>
                </a:extLst>
              </p:cNvPr>
              <p:cNvSpPr txBox="1"/>
              <p:nvPr/>
            </p:nvSpPr>
            <p:spPr>
              <a:xfrm>
                <a:off x="884025" y="1298057"/>
                <a:ext cx="3949021" cy="707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pt-BR" sz="2000" b="1">
                    <a:solidFill>
                      <a:srgbClr val="FFFFFF"/>
                    </a:solidFill>
                    <a:latin typeface="Aptos" panose="020B0004020202020204" pitchFamily="34" charset="0"/>
                    <a:cs typeface="Arial" panose="020B0604020202020204" pitchFamily="34" charset="0"/>
                  </a:rPr>
                  <a:t>Fábrica de Agentes de IA</a:t>
                </a: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pt-BR" sz="2000" b="1">
                  <a:solidFill>
                    <a:srgbClr val="FFFFFF"/>
                  </a:solidFill>
                  <a:latin typeface="Aptos" panose="020B00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5" name="Título 1">
            <a:extLst>
              <a:ext uri="{FF2B5EF4-FFF2-40B4-BE49-F238E27FC236}">
                <a16:creationId xmlns:a16="http://schemas.microsoft.com/office/drawing/2014/main" id="{9F4906A3-900D-E285-B80C-1735D4547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11409" cy="590931"/>
          </a:xfrm>
        </p:spPr>
        <p:txBody>
          <a:bodyPr vert="horz" lIns="91428" tIns="45714" rIns="91428" bIns="45714" rtlCol="0" anchor="ctr">
            <a:noAutofit/>
          </a:bodyPr>
          <a:lstStyle/>
          <a:p>
            <a:pPr>
              <a:lnSpc>
                <a:spcPts val="4625"/>
              </a:lnSpc>
            </a:pP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Adoção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sz="2800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sz="2800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sz="2800" dirty="0">
              <a:solidFill>
                <a:srgbClr val="F79430"/>
              </a:solidFill>
            </a:endParaRPr>
          </a:p>
        </p:txBody>
      </p:sp>
      <p:grpSp>
        <p:nvGrpSpPr>
          <p:cNvPr id="74" name="Agrupar 73">
            <a:extLst>
              <a:ext uri="{FF2B5EF4-FFF2-40B4-BE49-F238E27FC236}">
                <a16:creationId xmlns:a16="http://schemas.microsoft.com/office/drawing/2014/main" id="{53129028-A554-8A76-8AA0-968C6CFA0BD0}"/>
              </a:ext>
            </a:extLst>
          </p:cNvPr>
          <p:cNvGrpSpPr/>
          <p:nvPr/>
        </p:nvGrpSpPr>
        <p:grpSpPr>
          <a:xfrm>
            <a:off x="407409" y="1898229"/>
            <a:ext cx="11313396" cy="5141136"/>
            <a:chOff x="399330" y="1809268"/>
            <a:chExt cx="11313396" cy="5141136"/>
          </a:xfrm>
        </p:grpSpPr>
        <p:sp>
          <p:nvSpPr>
            <p:cNvPr id="75" name="Retângulo: Cantos Diagonais Arredondados 5">
              <a:extLst>
                <a:ext uri="{FF2B5EF4-FFF2-40B4-BE49-F238E27FC236}">
                  <a16:creationId xmlns:a16="http://schemas.microsoft.com/office/drawing/2014/main" id="{449532B3-52F6-DC3B-3FCD-EFEA857F8FBB}"/>
                </a:ext>
              </a:extLst>
            </p:cNvPr>
            <p:cNvSpPr/>
            <p:nvPr/>
          </p:nvSpPr>
          <p:spPr>
            <a:xfrm>
              <a:off x="399330" y="1809268"/>
              <a:ext cx="11313396" cy="5141136"/>
            </a:xfrm>
            <a:prstGeom prst="round2DiagRect">
              <a:avLst>
                <a:gd name="adj1" fmla="val 3591"/>
                <a:gd name="adj2" fmla="val 0"/>
              </a:avLst>
            </a:prstGeom>
            <a:solidFill>
              <a:srgbClr val="FAFAFA"/>
            </a:solidFill>
            <a:ln w="63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6" name="Shape 4">
              <a:extLst>
                <a:ext uri="{FF2B5EF4-FFF2-40B4-BE49-F238E27FC236}">
                  <a16:creationId xmlns:a16="http://schemas.microsoft.com/office/drawing/2014/main" id="{9ABAE5B5-4735-A69E-A996-F1042BBA05EB}"/>
                </a:ext>
              </a:extLst>
            </p:cNvPr>
            <p:cNvSpPr/>
            <p:nvPr/>
          </p:nvSpPr>
          <p:spPr>
            <a:xfrm>
              <a:off x="5329916" y="2427279"/>
              <a:ext cx="5803140" cy="1180703"/>
            </a:xfrm>
            <a:prstGeom prst="roundRect">
              <a:avLst>
                <a:gd name="adj" fmla="val 7745"/>
              </a:avLst>
            </a:prstGeom>
            <a:solidFill>
              <a:srgbClr val="FFFFFF"/>
            </a:solidFill>
            <a:ln w="14288">
              <a:solidFill>
                <a:srgbClr val="C0C1D7"/>
              </a:solidFill>
              <a:prstDash val="solid"/>
            </a:ln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77" name="Shape 5">
              <a:extLst>
                <a:ext uri="{FF2B5EF4-FFF2-40B4-BE49-F238E27FC236}">
                  <a16:creationId xmlns:a16="http://schemas.microsoft.com/office/drawing/2014/main" id="{F68F49EA-07A1-057C-5AAC-C9BE4CBB14AD}"/>
                </a:ext>
              </a:extLst>
            </p:cNvPr>
            <p:cNvSpPr/>
            <p:nvPr/>
          </p:nvSpPr>
          <p:spPr>
            <a:xfrm>
              <a:off x="5310866" y="2427279"/>
              <a:ext cx="76200" cy="1180703"/>
            </a:xfrm>
            <a:prstGeom prst="roundRect">
              <a:avLst>
                <a:gd name="adj" fmla="val 72645"/>
              </a:avLst>
            </a:prstGeom>
            <a:solidFill>
              <a:srgbClr val="4950BC"/>
            </a:solidFill>
            <a:ln/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78" name="Text 6">
              <a:extLst>
                <a:ext uri="{FF2B5EF4-FFF2-40B4-BE49-F238E27FC236}">
                  <a16:creationId xmlns:a16="http://schemas.microsoft.com/office/drawing/2014/main" id="{DF4F2138-D1DD-4723-30D6-79A24CBF8403}"/>
                </a:ext>
              </a:extLst>
            </p:cNvPr>
            <p:cNvSpPr/>
            <p:nvPr/>
          </p:nvSpPr>
          <p:spPr>
            <a:xfrm>
              <a:off x="5537878" y="2578093"/>
              <a:ext cx="1706960" cy="205879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1600"/>
                </a:lnSpc>
              </a:pPr>
              <a:r>
                <a:rPr lang="en-US" sz="1600" b="1">
                  <a:solidFill>
                    <a:srgbClr val="272525"/>
                  </a:solidFill>
                  <a:latin typeface="Calibri" panose="020F0502020204030204" pitchFamily="34" charset="0"/>
                  <a:ea typeface="Inter Bold" pitchFamily="34" charset="-122"/>
                  <a:cs typeface="Calibri" panose="020F0502020204030204" pitchFamily="34" charset="0"/>
                </a:rPr>
                <a:t>Linguagem Unificada</a:t>
              </a:r>
              <a:endParaRPr lang="en-US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79" name="Text 7">
              <a:extLst>
                <a:ext uri="{FF2B5EF4-FFF2-40B4-BE49-F238E27FC236}">
                  <a16:creationId xmlns:a16="http://schemas.microsoft.com/office/drawing/2014/main" id="{E6C5F724-EE3F-F8F6-448D-E0C82FEC68CF}"/>
                </a:ext>
              </a:extLst>
            </p:cNvPr>
            <p:cNvSpPr/>
            <p:nvPr/>
          </p:nvSpPr>
          <p:spPr>
            <a:xfrm>
              <a:off x="5537878" y="2888945"/>
              <a:ext cx="5444349" cy="56822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defRPr/>
              </a:pPr>
              <a:r>
                <a:rPr lang="en-US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cs typeface="Calibri Light" panose="020F0302020204030204" pitchFamily="34" charset="0"/>
                </a:rPr>
                <a:t>Alinha negócio e tecnologia com canvases visuais e critérios objetivos, facilitando a comunicação e colaboração.</a:t>
              </a:r>
            </a:p>
          </p:txBody>
        </p:sp>
        <p:sp>
          <p:nvSpPr>
            <p:cNvPr id="80" name="Shape 8">
              <a:extLst>
                <a:ext uri="{FF2B5EF4-FFF2-40B4-BE49-F238E27FC236}">
                  <a16:creationId xmlns:a16="http://schemas.microsoft.com/office/drawing/2014/main" id="{DAFE0178-0992-D557-7BFE-FF4CBA204F78}"/>
                </a:ext>
              </a:extLst>
            </p:cNvPr>
            <p:cNvSpPr/>
            <p:nvPr/>
          </p:nvSpPr>
          <p:spPr>
            <a:xfrm>
              <a:off x="5329916" y="3712957"/>
              <a:ext cx="5803140" cy="1180703"/>
            </a:xfrm>
            <a:prstGeom prst="roundRect">
              <a:avLst>
                <a:gd name="adj" fmla="val 7745"/>
              </a:avLst>
            </a:prstGeom>
            <a:solidFill>
              <a:srgbClr val="FFFFFF"/>
            </a:solidFill>
            <a:ln w="14288">
              <a:solidFill>
                <a:srgbClr val="C0C1D7"/>
              </a:solidFill>
              <a:prstDash val="solid"/>
            </a:ln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81" name="Shape 9">
              <a:extLst>
                <a:ext uri="{FF2B5EF4-FFF2-40B4-BE49-F238E27FC236}">
                  <a16:creationId xmlns:a16="http://schemas.microsoft.com/office/drawing/2014/main" id="{8F097110-191F-0706-E3FE-CF810DD60C25}"/>
                </a:ext>
              </a:extLst>
            </p:cNvPr>
            <p:cNvSpPr/>
            <p:nvPr/>
          </p:nvSpPr>
          <p:spPr>
            <a:xfrm>
              <a:off x="5310866" y="3712957"/>
              <a:ext cx="76200" cy="1180703"/>
            </a:xfrm>
            <a:prstGeom prst="roundRect">
              <a:avLst>
                <a:gd name="adj" fmla="val 72645"/>
              </a:avLst>
            </a:prstGeom>
            <a:solidFill>
              <a:srgbClr val="4950BC"/>
            </a:solidFill>
            <a:ln/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82" name="Text 10">
              <a:extLst>
                <a:ext uri="{FF2B5EF4-FFF2-40B4-BE49-F238E27FC236}">
                  <a16:creationId xmlns:a16="http://schemas.microsoft.com/office/drawing/2014/main" id="{359542C6-17DC-8111-5FA5-7E4D56A29C6F}"/>
                </a:ext>
              </a:extLst>
            </p:cNvPr>
            <p:cNvSpPr/>
            <p:nvPr/>
          </p:nvSpPr>
          <p:spPr>
            <a:xfrm>
              <a:off x="5537879" y="3863769"/>
              <a:ext cx="1807071" cy="205879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1600"/>
                </a:lnSpc>
              </a:pPr>
              <a:r>
                <a:rPr lang="en-US" sz="1600" b="1">
                  <a:solidFill>
                    <a:srgbClr val="272525"/>
                  </a:solidFill>
                  <a:latin typeface="Calibri" panose="020F0502020204030204" pitchFamily="34" charset="0"/>
                  <a:ea typeface="Inter Bold" pitchFamily="34" charset="-122"/>
                  <a:cs typeface="Calibri" panose="020F0502020204030204" pitchFamily="34" charset="0"/>
                </a:rPr>
                <a:t>Agilidade na Produção</a:t>
              </a:r>
              <a:endParaRPr lang="en-US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3" name="Text 11">
              <a:extLst>
                <a:ext uri="{FF2B5EF4-FFF2-40B4-BE49-F238E27FC236}">
                  <a16:creationId xmlns:a16="http://schemas.microsoft.com/office/drawing/2014/main" id="{9099DF6C-F380-2652-F492-9B5C2DD93669}"/>
                </a:ext>
              </a:extLst>
            </p:cNvPr>
            <p:cNvSpPr/>
            <p:nvPr/>
          </p:nvSpPr>
          <p:spPr>
            <a:xfrm>
              <a:off x="5537878" y="4174621"/>
              <a:ext cx="6047664" cy="56822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467"/>
                </a:lnSpc>
                <a:defRPr/>
              </a:pPr>
              <a:r>
                <a:rPr lang="en-US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cs typeface="Calibri Light" panose="020F0302020204030204" pitchFamily="34" charset="0"/>
                </a:rPr>
                <a:t>Acelera a jornada do insight à implantação do agente em ambiente produtivo, otimizando o tempo de entrega.</a:t>
              </a:r>
            </a:p>
          </p:txBody>
        </p:sp>
        <p:sp>
          <p:nvSpPr>
            <p:cNvPr id="84" name="Shape 12">
              <a:extLst>
                <a:ext uri="{FF2B5EF4-FFF2-40B4-BE49-F238E27FC236}">
                  <a16:creationId xmlns:a16="http://schemas.microsoft.com/office/drawing/2014/main" id="{522E17CA-1B3F-2CB0-FE32-ACA12BE9117B}"/>
                </a:ext>
              </a:extLst>
            </p:cNvPr>
            <p:cNvSpPr/>
            <p:nvPr/>
          </p:nvSpPr>
          <p:spPr>
            <a:xfrm>
              <a:off x="5329916" y="4998633"/>
              <a:ext cx="5803140" cy="1180703"/>
            </a:xfrm>
            <a:prstGeom prst="roundRect">
              <a:avLst>
                <a:gd name="adj" fmla="val 7745"/>
              </a:avLst>
            </a:prstGeom>
            <a:solidFill>
              <a:srgbClr val="FFFFFF"/>
            </a:solidFill>
            <a:ln w="14288">
              <a:solidFill>
                <a:srgbClr val="C0C1D7"/>
              </a:solidFill>
              <a:prstDash val="solid"/>
            </a:ln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85" name="Shape 13">
              <a:extLst>
                <a:ext uri="{FF2B5EF4-FFF2-40B4-BE49-F238E27FC236}">
                  <a16:creationId xmlns:a16="http://schemas.microsoft.com/office/drawing/2014/main" id="{BADED48D-2094-E60B-433B-1D3FDBE45FC8}"/>
                </a:ext>
              </a:extLst>
            </p:cNvPr>
            <p:cNvSpPr/>
            <p:nvPr/>
          </p:nvSpPr>
          <p:spPr>
            <a:xfrm>
              <a:off x="5310866" y="4998633"/>
              <a:ext cx="76200" cy="1180703"/>
            </a:xfrm>
            <a:prstGeom prst="roundRect">
              <a:avLst>
                <a:gd name="adj" fmla="val 72645"/>
              </a:avLst>
            </a:prstGeom>
            <a:solidFill>
              <a:srgbClr val="4950BC"/>
            </a:solidFill>
            <a:ln/>
          </p:spPr>
          <p:txBody>
            <a:bodyPr/>
            <a:lstStyle/>
            <a:p>
              <a:endParaRPr lang="pt-BR" sz="2400"/>
            </a:p>
          </p:txBody>
        </p:sp>
        <p:sp>
          <p:nvSpPr>
            <p:cNvPr id="86" name="Text 14">
              <a:extLst>
                <a:ext uri="{FF2B5EF4-FFF2-40B4-BE49-F238E27FC236}">
                  <a16:creationId xmlns:a16="http://schemas.microsoft.com/office/drawing/2014/main" id="{4EEA0BA5-170F-D401-8BBD-10A232B4265C}"/>
                </a:ext>
              </a:extLst>
            </p:cNvPr>
            <p:cNvSpPr/>
            <p:nvPr/>
          </p:nvSpPr>
          <p:spPr>
            <a:xfrm>
              <a:off x="5537878" y="5149446"/>
              <a:ext cx="1971576" cy="205879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>
                <a:lnSpc>
                  <a:spcPts val="1600"/>
                </a:lnSpc>
              </a:pPr>
              <a:r>
                <a:rPr lang="en-US" sz="1600" b="1">
                  <a:solidFill>
                    <a:srgbClr val="272525"/>
                  </a:solidFill>
                  <a:latin typeface="Calibri" panose="020F0502020204030204" pitchFamily="34" charset="0"/>
                  <a:ea typeface="Inter Bold" pitchFamily="34" charset="-122"/>
                  <a:cs typeface="Calibri" panose="020F0502020204030204" pitchFamily="34" charset="0"/>
                </a:rPr>
                <a:t>Qualidade e Governança</a:t>
              </a:r>
              <a:endParaRPr lang="en-US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7" name="Text 15">
              <a:extLst>
                <a:ext uri="{FF2B5EF4-FFF2-40B4-BE49-F238E27FC236}">
                  <a16:creationId xmlns:a16="http://schemas.microsoft.com/office/drawing/2014/main" id="{3E5DF13D-82B3-2EDA-E872-B9BBD6CF8E3E}"/>
                </a:ext>
              </a:extLst>
            </p:cNvPr>
            <p:cNvSpPr/>
            <p:nvPr/>
          </p:nvSpPr>
          <p:spPr>
            <a:xfrm>
              <a:off x="5537877" y="5460298"/>
              <a:ext cx="5510337" cy="56822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467"/>
                </a:lnSpc>
                <a:defRPr/>
              </a:pPr>
              <a:r>
                <a:rPr lang="en-US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cs typeface="Calibri Light" panose="020F0302020204030204" pitchFamily="34" charset="0"/>
                </a:rPr>
                <a:t>Assegura que cada agente seja construído com governança, segurança e qualidade intrínsecas ao processo.</a:t>
              </a:r>
            </a:p>
          </p:txBody>
        </p:sp>
        <p:pic>
          <p:nvPicPr>
            <p:cNvPr id="88" name="Image 0" descr="preencoded.png">
              <a:extLst>
                <a:ext uri="{FF2B5EF4-FFF2-40B4-BE49-F238E27FC236}">
                  <a16:creationId xmlns:a16="http://schemas.microsoft.com/office/drawing/2014/main" id="{AB716DCF-48FB-397D-89CF-2DCF9DF2CE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9274" y="2069046"/>
              <a:ext cx="4621580" cy="462158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4041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89A27-C598-BC74-C18F-63FE9F3BC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22B6F9F-D599-E67D-1C8A-135338F88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Esteira de Automação da Fábrica de Agentes de IA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0ED75A7-8330-CC45-6821-59D709EB2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10900" y="1137140"/>
            <a:ext cx="7772400" cy="388209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EBF02776-8622-8BEF-D7BE-015798C83B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12472" y="5311233"/>
            <a:ext cx="5858042" cy="2833688"/>
          </a:xfrm>
          <a:prstGeom prst="rect">
            <a:avLst/>
          </a:prstGeom>
        </p:spPr>
      </p:pic>
      <p:pic>
        <p:nvPicPr>
          <p:cNvPr id="9" name="Imagem 8">
            <a:extLst>
              <a:ext uri="{FF2B5EF4-FFF2-40B4-BE49-F238E27FC236}">
                <a16:creationId xmlns:a16="http://schemas.microsoft.com/office/drawing/2014/main" id="{31931AA0-06C8-7631-2AF4-7AAA1F796B5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/>
          <a:srcRect t="19338" b="22294"/>
          <a:stretch>
            <a:fillRect/>
          </a:stretch>
        </p:blipFill>
        <p:spPr>
          <a:xfrm>
            <a:off x="788277" y="1040600"/>
            <a:ext cx="6000000" cy="5253070"/>
          </a:xfrm>
          <a:prstGeom prst="rect">
            <a:avLst/>
          </a:prstGeom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10BA3A29-C3C7-63A9-6C47-EAD8593DD1C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/>
          <a:srcRect t="17665" b="23093"/>
          <a:stretch>
            <a:fillRect/>
          </a:stretch>
        </p:blipFill>
        <p:spPr>
          <a:xfrm>
            <a:off x="1502277" y="1532439"/>
            <a:ext cx="4572000" cy="4062814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C62373C9-1BA2-218A-5AC3-E197B9C8709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r="68193"/>
          <a:stretch>
            <a:fillRect/>
          </a:stretch>
        </p:blipFill>
        <p:spPr>
          <a:xfrm>
            <a:off x="372178" y="1174271"/>
            <a:ext cx="1622276" cy="1033068"/>
          </a:xfrm>
          <a:prstGeom prst="rect">
            <a:avLst/>
          </a:prstGeom>
        </p:spPr>
      </p:pic>
      <p:pic>
        <p:nvPicPr>
          <p:cNvPr id="24" name="Imagem 23">
            <a:extLst>
              <a:ext uri="{FF2B5EF4-FFF2-40B4-BE49-F238E27FC236}">
                <a16:creationId xmlns:a16="http://schemas.microsoft.com/office/drawing/2014/main" id="{0467F3AF-A54F-B767-C113-5CCC77FB93E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32900" t="510" r="33163" b="-510"/>
          <a:stretch>
            <a:fillRect/>
          </a:stretch>
        </p:blipFill>
        <p:spPr>
          <a:xfrm>
            <a:off x="-15287" y="2623900"/>
            <a:ext cx="1730910" cy="1033068"/>
          </a:xfrm>
          <a:prstGeom prst="rect">
            <a:avLst/>
          </a:pr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A574A20D-37EC-1CA0-A9CD-AD99540222B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67866" t="2639" r="-602" b="-2639"/>
          <a:stretch>
            <a:fillRect/>
          </a:stretch>
        </p:blipFill>
        <p:spPr>
          <a:xfrm>
            <a:off x="235393" y="4319330"/>
            <a:ext cx="1669625" cy="1033068"/>
          </a:xfrm>
          <a:prstGeom prst="rect">
            <a:avLst/>
          </a:prstGeom>
        </p:spPr>
      </p:pic>
      <p:grpSp>
        <p:nvGrpSpPr>
          <p:cNvPr id="76" name="Agrupar 75">
            <a:extLst>
              <a:ext uri="{FF2B5EF4-FFF2-40B4-BE49-F238E27FC236}">
                <a16:creationId xmlns:a16="http://schemas.microsoft.com/office/drawing/2014/main" id="{DF589454-8A68-7C60-4F92-8E1B3FEE5B65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4457662" y="4035432"/>
            <a:ext cx="7536136" cy="930816"/>
            <a:chOff x="4457662" y="4035432"/>
            <a:chExt cx="7536136" cy="930816"/>
          </a:xfrm>
        </p:grpSpPr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0CAA5E36-C480-6237-8D8C-B96E8619A3B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057616" y="4560858"/>
              <a:ext cx="5936182" cy="40539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lvl="0"/>
              <a:r>
                <a:rPr lang="pt-BR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Etapa 2</a:t>
              </a:r>
              <a:endParaRPr lang="pt-BR">
                <a:solidFill>
                  <a:prstClr val="black"/>
                </a:solidFill>
              </a:endParaRPr>
            </a:p>
            <a:p>
              <a:r>
                <a:rPr lang="pt-BR" sz="2133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Descoberta e análise de Oportunidades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Identificação e validação de oportunidades com </a:t>
              </a:r>
              <a:r>
                <a:rPr kumimoji="0" lang="pt-BR" sz="1400" b="0" i="1" u="none" strike="noStrike" kern="1200" cap="none" spc="0" normalizeH="0" baseline="0" noProof="0" err="1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canvas</a:t>
              </a: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visual.</a:t>
              </a:r>
            </a:p>
          </p:txBody>
        </p:sp>
        <p:cxnSp>
          <p:nvCxnSpPr>
            <p:cNvPr id="40" name="Conector: Angulado 39">
              <a:extLst>
                <a:ext uri="{FF2B5EF4-FFF2-40B4-BE49-F238E27FC236}">
                  <a16:creationId xmlns:a16="http://schemas.microsoft.com/office/drawing/2014/main" id="{2396E8A6-9593-1332-3DD2-7BB3987F3EA4}"/>
                </a:ext>
              </a:extLst>
            </p:cNvPr>
            <p:cNvCxnSpPr>
              <a:cxnSpLocks noGrp="1" noRot="1" noMove="1" noResize="1" noEditPoints="1" noAdjustHandles="1" noChangeArrowheads="1" noChangeShapeType="1"/>
              <a:endCxn id="4" idx="1"/>
            </p:cNvCxnSpPr>
            <p:nvPr/>
          </p:nvCxnSpPr>
          <p:spPr>
            <a:xfrm>
              <a:off x="4457662" y="4035432"/>
              <a:ext cx="1599954" cy="728121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2672BA10-AF8F-FF40-64DC-68D47C1DE28D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623" y="1690805"/>
            <a:ext cx="10128034" cy="3145059"/>
            <a:chOff x="1715623" y="1690805"/>
            <a:chExt cx="10128034" cy="3145059"/>
          </a:xfrm>
        </p:grpSpPr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F9067553-CB0C-0C2C-673B-30071416BC1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050459" y="3458866"/>
              <a:ext cx="5793198" cy="398491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lvl="0"/>
              <a:r>
                <a:rPr lang="pt-BR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Etapa 3</a:t>
              </a:r>
              <a:endParaRPr lang="pt-BR">
                <a:solidFill>
                  <a:prstClr val="black"/>
                </a:solidFill>
              </a:endParaRPr>
            </a:p>
            <a:p>
              <a:r>
                <a:rPr lang="pt-BR" sz="2133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Design e modelagem do Agente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Estruturação do agente </a:t>
              </a:r>
              <a:r>
                <a:rPr kumimoji="0" lang="pt-BR" sz="1400" b="0" i="1" u="none" strike="noStrike" kern="1200" cap="none" spc="0" normalizeH="0" baseline="0" noProof="0" err="1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atravé</a:t>
              </a:r>
              <a:r>
                <a:rPr lang="pt-BR" sz="1400" i="1" err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s</a:t>
              </a:r>
              <a:r>
                <a:rPr lang="pt-BR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de </a:t>
              </a:r>
              <a:r>
                <a:rPr lang="pt-BR" sz="1400" i="1" err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canvas</a:t>
              </a:r>
              <a:r>
                <a:rPr lang="pt-BR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intuitivo e decisões de especificação.</a:t>
              </a:r>
              <a:endParaRPr kumimoji="0" lang="pt-BR" sz="1400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cxnSp>
          <p:nvCxnSpPr>
            <p:cNvPr id="46" name="Conector: Angulado 45">
              <a:extLst>
                <a:ext uri="{FF2B5EF4-FFF2-40B4-BE49-F238E27FC236}">
                  <a16:creationId xmlns:a16="http://schemas.microsoft.com/office/drawing/2014/main" id="{7D81CA18-692C-6471-6D60-BC84BF51EE4E}"/>
                </a:ext>
              </a:extLst>
            </p:cNvPr>
            <p:cNvCxnSpPr>
              <a:cxnSpLocks noGrp="1" noRot="1" noMove="1" noResize="1" noEditPoints="1" noAdjustHandles="1" noChangeArrowheads="1" noChangeShapeType="1"/>
              <a:stCxn id="24" idx="3"/>
              <a:endCxn id="7" idx="1"/>
            </p:cNvCxnSpPr>
            <p:nvPr/>
          </p:nvCxnSpPr>
          <p:spPr>
            <a:xfrm>
              <a:off x="1715623" y="3140434"/>
              <a:ext cx="4334836" cy="517678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Conector: Angulado 50">
              <a:extLst>
                <a:ext uri="{FF2B5EF4-FFF2-40B4-BE49-F238E27FC236}">
                  <a16:creationId xmlns:a16="http://schemas.microsoft.com/office/drawing/2014/main" id="{759C6781-FB7E-DB39-7F10-EC12D496B136}"/>
                </a:ext>
              </a:extLst>
            </p:cNvPr>
            <p:cNvCxnSpPr>
              <a:cxnSpLocks noGrp="1" noRot="1" noMove="1" noResize="1" noEditPoints="1" noAdjustHandles="1" noChangeArrowheads="1" noChangeShapeType="1"/>
              <a:stCxn id="23" idx="3"/>
              <a:endCxn id="7" idx="1"/>
            </p:cNvCxnSpPr>
            <p:nvPr/>
          </p:nvCxnSpPr>
          <p:spPr>
            <a:xfrm>
              <a:off x="1994454" y="1690805"/>
              <a:ext cx="4056005" cy="1967307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Conector: Angulado 53">
              <a:extLst>
                <a:ext uri="{FF2B5EF4-FFF2-40B4-BE49-F238E27FC236}">
                  <a16:creationId xmlns:a16="http://schemas.microsoft.com/office/drawing/2014/main" id="{55E84889-8DE1-1C13-87BE-3F66F38C97CD}"/>
                </a:ext>
              </a:extLst>
            </p:cNvPr>
            <p:cNvCxnSpPr>
              <a:cxnSpLocks noGrp="1" noRot="1" noMove="1" noResize="1" noEditPoints="1" noAdjustHandles="1" noChangeArrowheads="1" noChangeShapeType="1"/>
              <a:stCxn id="25" idx="3"/>
              <a:endCxn id="7" idx="1"/>
            </p:cNvCxnSpPr>
            <p:nvPr/>
          </p:nvCxnSpPr>
          <p:spPr>
            <a:xfrm flipV="1">
              <a:off x="1905018" y="3658112"/>
              <a:ext cx="4145441" cy="1177752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9D3EDB45-71F6-E4DB-AAC4-57920C4BAD7D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4781550" y="2166818"/>
            <a:ext cx="7243499" cy="611496"/>
            <a:chOff x="4781550" y="2281114"/>
            <a:chExt cx="7243499" cy="611496"/>
          </a:xfrm>
        </p:grpSpPr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093A04D4-4951-F190-1038-DE09344CEDD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088866" y="2546837"/>
              <a:ext cx="5936183" cy="345773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lvl="0"/>
              <a:r>
                <a:rPr lang="pt-BR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Etapa 4</a:t>
              </a:r>
              <a:endParaRPr lang="pt-BR">
                <a:solidFill>
                  <a:prstClr val="black"/>
                </a:solidFill>
              </a:endParaRPr>
            </a:p>
            <a:p>
              <a:r>
                <a:rPr lang="pt-BR" sz="2000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Implementação guiada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Desenvolvimento baseado em padrões, </a:t>
              </a:r>
              <a:r>
                <a:rPr kumimoji="0" lang="pt-BR" sz="1400" b="0" i="1" u="none" strike="noStrike" kern="1200" cap="none" spc="0" normalizeH="0" baseline="0" noProof="0" err="1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templates</a:t>
              </a: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e guias práticos reutilizáveis.</a:t>
              </a:r>
            </a:p>
          </p:txBody>
        </p:sp>
        <p:cxnSp>
          <p:nvCxnSpPr>
            <p:cNvPr id="61" name="Conector: Angulado 60">
              <a:extLst>
                <a:ext uri="{FF2B5EF4-FFF2-40B4-BE49-F238E27FC236}">
                  <a16:creationId xmlns:a16="http://schemas.microsoft.com/office/drawing/2014/main" id="{880CFFC7-BFDA-55B1-99C1-6C76C0AD1D76}"/>
                </a:ext>
              </a:extLst>
            </p:cNvPr>
            <p:cNvCxnSpPr>
              <a:cxnSpLocks noGrp="1" noRot="1" noMove="1" noResize="1" noEditPoints="1" noAdjustHandles="1" noChangeArrowheads="1" noChangeShapeType="1"/>
              <a:endCxn id="8" idx="1"/>
            </p:cNvCxnSpPr>
            <p:nvPr/>
          </p:nvCxnSpPr>
          <p:spPr>
            <a:xfrm>
              <a:off x="4781550" y="2281114"/>
              <a:ext cx="1307316" cy="43861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Agrupar 99">
            <a:extLst>
              <a:ext uri="{FF2B5EF4-FFF2-40B4-BE49-F238E27FC236}">
                <a16:creationId xmlns:a16="http://schemas.microsoft.com/office/drawing/2014/main" id="{06349882-C0FC-8DBC-893C-BF9191BB1A47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3806525" y="857045"/>
            <a:ext cx="8109822" cy="856301"/>
            <a:chOff x="3806525" y="857045"/>
            <a:chExt cx="8109822" cy="856301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1FCD7E50-B23D-A036-9DD9-05506931867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309635" y="857045"/>
              <a:ext cx="5606712" cy="6749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lvl="0"/>
              <a:endParaRPr lang="pt-BR" sz="1000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lvl="0"/>
              <a:r>
                <a:rPr lang="pt-BR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Etapa 5</a:t>
              </a:r>
              <a:endParaRPr lang="pt-BR">
                <a:solidFill>
                  <a:prstClr val="black"/>
                </a:solidFill>
              </a:endParaRPr>
            </a:p>
            <a:p>
              <a:r>
                <a:rPr lang="pt-BR" sz="2133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Publicação &amp; Suporte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400" i="1">
                  <a:solidFill>
                    <a:prstClr val="black">
                      <a:lumMod val="65000"/>
                      <a:lumOff val="3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Implantação e suporte de agentes em produção e desenvolvimento evolutivo</a:t>
              </a:r>
              <a:endParaRPr kumimoji="0" lang="pt-BR" sz="1400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cxnSp>
          <p:nvCxnSpPr>
            <p:cNvPr id="64" name="Conector: Angulado 63">
              <a:extLst>
                <a:ext uri="{FF2B5EF4-FFF2-40B4-BE49-F238E27FC236}">
                  <a16:creationId xmlns:a16="http://schemas.microsoft.com/office/drawing/2014/main" id="{B1975DAA-C554-5FF6-736C-4279AE302676}"/>
                </a:ext>
              </a:extLst>
            </p:cNvPr>
            <p:cNvCxnSpPr>
              <a:cxnSpLocks noGrp="1" noRot="1" noMove="1" noResize="1" noEditPoints="1" noAdjustHandles="1" noChangeArrowheads="1" noChangeShapeType="1"/>
              <a:endCxn id="11" idx="1"/>
            </p:cNvCxnSpPr>
            <p:nvPr/>
          </p:nvCxnSpPr>
          <p:spPr>
            <a:xfrm flipV="1">
              <a:off x="3806525" y="1194495"/>
              <a:ext cx="2503110" cy="518851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7DEB986F-921B-788C-652B-3F439432B8C5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3797181" y="5881989"/>
            <a:ext cx="8378634" cy="846088"/>
            <a:chOff x="3797181" y="5881989"/>
            <a:chExt cx="8378634" cy="846088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879ADFC3-DDD5-6019-61A4-57141C71808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058092" y="5881989"/>
              <a:ext cx="6117723" cy="846088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Etapa 1</a:t>
              </a:r>
              <a:br>
                <a:rPr lang="pt-BR">
                  <a:solidFill>
                    <a:prstClr val="black"/>
                  </a:solidFill>
                  <a:latin typeface="Aptos" panose="02110004020202020204"/>
                </a:rPr>
              </a:br>
              <a:r>
                <a:rPr lang="pt-BR" sz="2133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Fundação organizacional</a:t>
              </a:r>
              <a:br>
                <a:rPr lang="pt-BR" sz="2133" b="1">
                  <a:solidFill>
                    <a:schemeClr val="accent2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</a:b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Preparação do ambiente corporativo para automação </a:t>
              </a:r>
              <a:r>
                <a:rPr kumimoji="0" lang="pt-BR" sz="1400" b="0" i="1" u="none" strike="noStrike" kern="1200" cap="none" spc="0" normalizeH="0" baseline="0" noProof="0" err="1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agêntica</a:t>
              </a:r>
              <a:r>
                <a:rPr kumimoji="0" lang="pt-BR" sz="1400" b="0" i="1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 fluida e governada.</a:t>
              </a:r>
            </a:p>
          </p:txBody>
        </p:sp>
        <p:cxnSp>
          <p:nvCxnSpPr>
            <p:cNvPr id="38" name="Conector: Angulado 37">
              <a:extLst>
                <a:ext uri="{FF2B5EF4-FFF2-40B4-BE49-F238E27FC236}">
                  <a16:creationId xmlns:a16="http://schemas.microsoft.com/office/drawing/2014/main" id="{056CB514-24F1-E2D5-8FB9-322E6A28EA37}"/>
                </a:ext>
              </a:extLst>
            </p:cNvPr>
            <p:cNvCxnSpPr>
              <a:cxnSpLocks noGrp="1" noRot="1" noMove="1" noResize="1" noEditPoints="1" noAdjustHandles="1" noChangeArrowheads="1" noChangeShapeType="1"/>
              <a:stCxn id="35" idx="2"/>
              <a:endCxn id="10" idx="1"/>
            </p:cNvCxnSpPr>
            <p:nvPr/>
          </p:nvCxnSpPr>
          <p:spPr>
            <a:xfrm rot="16200000" flipH="1">
              <a:off x="4795479" y="5042419"/>
              <a:ext cx="264315" cy="2260912"/>
            </a:xfrm>
            <a:prstGeom prst="bentConnector2">
              <a:avLst/>
            </a:prstGeom>
            <a:ln w="12700">
              <a:solidFill>
                <a:schemeClr val="tx1"/>
              </a:solidFill>
              <a:prstDash val="dash"/>
              <a:headEnd type="oval" w="med" len="med"/>
              <a:tailEnd type="oval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1" name="Imagem 30">
            <a:extLst>
              <a:ext uri="{FF2B5EF4-FFF2-40B4-BE49-F238E27FC236}">
                <a16:creationId xmlns:a16="http://schemas.microsoft.com/office/drawing/2014/main" id="{647296B8-FF8E-3852-B3ED-CED0AD12DAF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86435" y="1182305"/>
            <a:ext cx="3435000" cy="4858863"/>
          </a:xfrm>
          <a:prstGeom prst="rect">
            <a:avLst/>
          </a:prstGeom>
        </p:spPr>
      </p:pic>
      <p:pic>
        <p:nvPicPr>
          <p:cNvPr id="35" name="Imagem 34">
            <a:extLst>
              <a:ext uri="{FF2B5EF4-FFF2-40B4-BE49-F238E27FC236}">
                <a16:creationId xmlns:a16="http://schemas.microsoft.com/office/drawing/2014/main" id="{86F06257-D58C-9B3E-8BED-A0BF6FDD3BB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79278" y="1180718"/>
            <a:ext cx="3435804" cy="48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95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604E25D9-4BE5-B74F-133B-39D34E479388}"/>
              </a:ext>
            </a:extLst>
          </p:cNvPr>
          <p:cNvSpPr txBox="1"/>
          <p:nvPr/>
        </p:nvSpPr>
        <p:spPr>
          <a:xfrm>
            <a:off x="0" y="-707886"/>
            <a:ext cx="634507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pt-BR" sz="4000">
                <a:solidFill>
                  <a:srgbClr val="FF0000"/>
                </a:solidFill>
              </a:rPr>
              <a:t>Kelly – RPA Congress- FEITO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AB83CA8-D05C-624C-7B99-EF2A51E04A65}"/>
              </a:ext>
            </a:extLst>
          </p:cNvPr>
          <p:cNvSpPr txBox="1"/>
          <p:nvPr/>
        </p:nvSpPr>
        <p:spPr>
          <a:xfrm>
            <a:off x="12334373" y="63739"/>
            <a:ext cx="54775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/>
              <a:t>Vamos colocar um slide com os pilares da fundação</a:t>
            </a:r>
          </a:p>
          <a:p>
            <a:pPr marL="285750" indent="-285750">
              <a:buFontTx/>
              <a:buChar char="-"/>
            </a:pPr>
            <a:r>
              <a:rPr lang="pt-BR"/>
              <a:t>Escolha da </a:t>
            </a:r>
            <a:r>
              <a:rPr lang="pt-BR" err="1"/>
              <a:t>Plaforma</a:t>
            </a:r>
            <a:r>
              <a:rPr lang="pt-BR"/>
              <a:t> de Automação</a:t>
            </a:r>
          </a:p>
          <a:p>
            <a:pPr marL="285750" indent="-285750">
              <a:buFontTx/>
              <a:buChar char="-"/>
            </a:pPr>
            <a:r>
              <a:rPr lang="pt-BR"/>
              <a:t>Catálogo de Sistemas Disponíveis para os Agentes</a:t>
            </a:r>
          </a:p>
          <a:p>
            <a:pPr marL="285750" indent="-285750">
              <a:buFontTx/>
              <a:buChar char="-"/>
            </a:pPr>
            <a:r>
              <a:rPr lang="pt-BR"/>
              <a:t>Catálogo de Agentes Corporativos</a:t>
            </a:r>
          </a:p>
          <a:p>
            <a:pPr marL="285750" indent="-285750">
              <a:buFontTx/>
              <a:buChar char="-"/>
            </a:pPr>
            <a:r>
              <a:rPr lang="pt-BR"/>
              <a:t>Diretrizes e Processos de Governança</a:t>
            </a:r>
          </a:p>
          <a:p>
            <a:pPr marL="285750" indent="-285750">
              <a:buFontTx/>
              <a:buChar char="-"/>
            </a:pPr>
            <a:r>
              <a:rPr lang="pt-BR"/>
              <a:t>Capacitação Corporativa para Criação de Agentes</a:t>
            </a: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E5158893-A303-4D1F-E35A-5C990CDF3581}"/>
              </a:ext>
            </a:extLst>
          </p:cNvPr>
          <p:cNvGrpSpPr>
            <a:grpSpLocks noChangeAspect="1"/>
          </p:cNvGrpSpPr>
          <p:nvPr/>
        </p:nvGrpSpPr>
        <p:grpSpPr>
          <a:xfrm>
            <a:off x="2194263" y="2031998"/>
            <a:ext cx="1705477" cy="5040000"/>
            <a:chOff x="553452" y="1648326"/>
            <a:chExt cx="1949116" cy="5760000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53517DD1-E19F-C543-1FF1-AC247DD13CB3}"/>
                </a:ext>
              </a:extLst>
            </p:cNvPr>
            <p:cNvSpPr/>
            <p:nvPr/>
          </p:nvSpPr>
          <p:spPr>
            <a:xfrm>
              <a:off x="553452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216000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Escolha da plataforma de automação</a:t>
              </a:r>
            </a:p>
          </p:txBody>
        </p:sp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E9B7429F-EB52-B73A-60E5-3F2FF3E302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25526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596B8B8F-8505-B590-3508-469051DCD897}"/>
              </a:ext>
            </a:extLst>
          </p:cNvPr>
          <p:cNvGrpSpPr>
            <a:grpSpLocks noChangeAspect="1"/>
          </p:cNvGrpSpPr>
          <p:nvPr/>
        </p:nvGrpSpPr>
        <p:grpSpPr>
          <a:xfrm>
            <a:off x="4119651" y="2031998"/>
            <a:ext cx="1705477" cy="5040000"/>
            <a:chOff x="2642936" y="1648326"/>
            <a:chExt cx="1949116" cy="5760000"/>
          </a:xfrm>
        </p:grpSpPr>
        <p:sp>
          <p:nvSpPr>
            <p:cNvPr id="7" name="Retângulo: Cantos Arredondados 6">
              <a:extLst>
                <a:ext uri="{FF2B5EF4-FFF2-40B4-BE49-F238E27FC236}">
                  <a16:creationId xmlns:a16="http://schemas.microsoft.com/office/drawing/2014/main" id="{E08A21B0-BA54-B497-55EC-29DCDA6CB80F}"/>
                </a:ext>
              </a:extLst>
            </p:cNvPr>
            <p:cNvSpPr/>
            <p:nvPr/>
          </p:nvSpPr>
          <p:spPr>
            <a:xfrm>
              <a:off x="2642936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216000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Catálogo de sistemas disponíveis para agentes</a:t>
              </a:r>
            </a:p>
          </p:txBody>
        </p:sp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1CB1364A-16D0-4372-FB47-83437D8A83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077494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2FEF292F-E812-5434-7A80-4BA73F254A6E}"/>
              </a:ext>
            </a:extLst>
          </p:cNvPr>
          <p:cNvGrpSpPr>
            <a:grpSpLocks noChangeAspect="1"/>
          </p:cNvGrpSpPr>
          <p:nvPr/>
        </p:nvGrpSpPr>
        <p:grpSpPr>
          <a:xfrm>
            <a:off x="6045039" y="2031998"/>
            <a:ext cx="1705477" cy="5040000"/>
            <a:chOff x="4732420" y="1648326"/>
            <a:chExt cx="1949116" cy="5760000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D8CA3D64-3C84-C820-CFA5-53173105783A}"/>
                </a:ext>
              </a:extLst>
            </p:cNvPr>
            <p:cNvSpPr/>
            <p:nvPr/>
          </p:nvSpPr>
          <p:spPr>
            <a:xfrm>
              <a:off x="4732420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216000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Catálogo de agentes corporativos</a:t>
              </a:r>
            </a:p>
          </p:txBody>
        </p:sp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7925ED31-E625-F13E-9D9C-3D24BD2A86C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74414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669EA99F-46AE-05A0-F210-282889475468}"/>
              </a:ext>
            </a:extLst>
          </p:cNvPr>
          <p:cNvGrpSpPr>
            <a:grpSpLocks noChangeAspect="1"/>
          </p:cNvGrpSpPr>
          <p:nvPr/>
        </p:nvGrpSpPr>
        <p:grpSpPr>
          <a:xfrm>
            <a:off x="7970426" y="2031998"/>
            <a:ext cx="1705477" cy="5040000"/>
            <a:chOff x="6821904" y="1648326"/>
            <a:chExt cx="1949116" cy="576000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9074F947-8618-DFAA-DF75-9EDD08069FD9}"/>
                </a:ext>
              </a:extLst>
            </p:cNvPr>
            <p:cNvSpPr/>
            <p:nvPr/>
          </p:nvSpPr>
          <p:spPr>
            <a:xfrm>
              <a:off x="6821904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216000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Diretrizes e processos de governança</a:t>
              </a:r>
            </a:p>
          </p:txBody>
        </p:sp>
        <p:pic>
          <p:nvPicPr>
            <p:cNvPr id="18" name="Imagem 17">
              <a:extLst>
                <a:ext uri="{FF2B5EF4-FFF2-40B4-BE49-F238E27FC236}">
                  <a16:creationId xmlns:a16="http://schemas.microsoft.com/office/drawing/2014/main" id="{6042BC1E-0C54-37FD-6311-6527CE46B55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399421" y="2638105"/>
              <a:ext cx="1080000" cy="1080000"/>
            </a:xfrm>
            <a:prstGeom prst="rect">
              <a:avLst/>
            </a:prstGeom>
          </p:spPr>
        </p:pic>
      </p:grpSp>
      <p:pic>
        <p:nvPicPr>
          <p:cNvPr id="2" name="Imagem 1">
            <a:extLst>
              <a:ext uri="{FF2B5EF4-FFF2-40B4-BE49-F238E27FC236}">
                <a16:creationId xmlns:a16="http://schemas.microsoft.com/office/drawing/2014/main" id="{C1EC82D6-69A2-C240-390E-143C67EDA2B9}"/>
              </a:ext>
            </a:extLst>
          </p:cNvPr>
          <p:cNvPicPr/>
          <p:nvPr/>
        </p:nvPicPr>
        <p:blipFill>
          <a:blip r:embed="rId6"/>
          <a:srcRect t="19338" b="22294"/>
          <a:stretch>
            <a:fillRect/>
          </a:stretch>
        </p:blipFill>
        <p:spPr>
          <a:xfrm>
            <a:off x="-2728346" y="1395021"/>
            <a:ext cx="6000000" cy="5253070"/>
          </a:xfrm>
          <a:prstGeom prst="rect">
            <a:avLst/>
          </a:prstGeom>
        </p:spPr>
      </p:pic>
      <p:sp>
        <p:nvSpPr>
          <p:cNvPr id="40" name="Retângulo 39">
            <a:extLst>
              <a:ext uri="{FF2B5EF4-FFF2-40B4-BE49-F238E27FC236}">
                <a16:creationId xmlns:a16="http://schemas.microsoft.com/office/drawing/2014/main" id="{70615E0B-83C3-2C2E-CDA4-D61F4E61A807}"/>
              </a:ext>
            </a:extLst>
          </p:cNvPr>
          <p:cNvSpPr/>
          <p:nvPr/>
        </p:nvSpPr>
        <p:spPr>
          <a:xfrm>
            <a:off x="271654" y="362187"/>
            <a:ext cx="9931089" cy="846088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Etapa 1</a:t>
            </a:r>
            <a:br>
              <a:rPr lang="pt-BR" sz="2400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40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Fundação organizacional</a:t>
            </a:r>
            <a:br>
              <a:rPr lang="pt-BR" sz="2800" b="1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Preparação do ambiente corporativo para automação </a:t>
            </a:r>
            <a:r>
              <a:rPr kumimoji="0" lang="pt-BR" b="0" i="1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agêntica</a:t>
            </a: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fluida e governada.</a:t>
            </a:r>
          </a:p>
        </p:txBody>
      </p:sp>
    </p:spTree>
    <p:extLst>
      <p:ext uri="{BB962C8B-B14F-4D97-AF65-F5344CB8AC3E}">
        <p14:creationId xmlns:p14="http://schemas.microsoft.com/office/powerpoint/2010/main" val="255417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1A8D3-BFB3-A061-39E3-443F1A23A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Agrupar 12">
            <a:extLst>
              <a:ext uri="{FF2B5EF4-FFF2-40B4-BE49-F238E27FC236}">
                <a16:creationId xmlns:a16="http://schemas.microsoft.com/office/drawing/2014/main" id="{F4D925CA-F788-674F-5182-D9B880D996DA}"/>
              </a:ext>
            </a:extLst>
          </p:cNvPr>
          <p:cNvGrpSpPr>
            <a:grpSpLocks noChangeAspect="1"/>
          </p:cNvGrpSpPr>
          <p:nvPr/>
        </p:nvGrpSpPr>
        <p:grpSpPr>
          <a:xfrm>
            <a:off x="2194263" y="2118310"/>
            <a:ext cx="1705477" cy="5040000"/>
            <a:chOff x="553452" y="1648326"/>
            <a:chExt cx="1949116" cy="5760000"/>
          </a:xfrm>
        </p:grpSpPr>
        <p:sp>
          <p:nvSpPr>
            <p:cNvPr id="15" name="Retângulo: Cantos Arredondados 14">
              <a:extLst>
                <a:ext uri="{FF2B5EF4-FFF2-40B4-BE49-F238E27FC236}">
                  <a16:creationId xmlns:a16="http://schemas.microsoft.com/office/drawing/2014/main" id="{4BC9A0A4-A477-23D5-BF06-14F6A3EBF0D4}"/>
                </a:ext>
              </a:extLst>
            </p:cNvPr>
            <p:cNvSpPr/>
            <p:nvPr/>
          </p:nvSpPr>
          <p:spPr>
            <a:xfrm>
              <a:off x="553452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Identificação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oportunidades</a:t>
              </a:r>
            </a:p>
          </p:txBody>
        </p:sp>
        <p:pic>
          <p:nvPicPr>
            <p:cNvPr id="17" name="Imagem 16">
              <a:extLst>
                <a:ext uri="{FF2B5EF4-FFF2-40B4-BE49-F238E27FC236}">
                  <a16:creationId xmlns:a16="http://schemas.microsoft.com/office/drawing/2014/main" id="{72E8B7F0-11CA-640E-71EB-1E9149BA696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/>
            <a:stretch/>
          </p:blipFill>
          <p:spPr>
            <a:xfrm>
              <a:off x="1025526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2B7EE486-7682-3857-5D7E-3434E5518394}"/>
              </a:ext>
            </a:extLst>
          </p:cNvPr>
          <p:cNvGrpSpPr>
            <a:grpSpLocks noChangeAspect="1"/>
          </p:cNvGrpSpPr>
          <p:nvPr/>
        </p:nvGrpSpPr>
        <p:grpSpPr>
          <a:xfrm>
            <a:off x="4086898" y="2118310"/>
            <a:ext cx="1705477" cy="5040000"/>
            <a:chOff x="2642936" y="1648326"/>
            <a:chExt cx="1949116" cy="5760000"/>
          </a:xfrm>
        </p:grpSpPr>
        <p:sp>
          <p:nvSpPr>
            <p:cNvPr id="26" name="Retângulo: Cantos Arredondados 25">
              <a:extLst>
                <a:ext uri="{FF2B5EF4-FFF2-40B4-BE49-F238E27FC236}">
                  <a16:creationId xmlns:a16="http://schemas.microsoft.com/office/drawing/2014/main" id="{695A083F-977F-8840-4C35-9B971A04F9EC}"/>
                </a:ext>
              </a:extLst>
            </p:cNvPr>
            <p:cNvSpPr/>
            <p:nvPr/>
          </p:nvSpPr>
          <p:spPr>
            <a:xfrm>
              <a:off x="2642936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Backlog 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Automação</a:t>
              </a:r>
            </a:p>
          </p:txBody>
        </p:sp>
        <p:pic>
          <p:nvPicPr>
            <p:cNvPr id="27" name="Imagem 26">
              <a:extLst>
                <a:ext uri="{FF2B5EF4-FFF2-40B4-BE49-F238E27FC236}">
                  <a16:creationId xmlns:a16="http://schemas.microsoft.com/office/drawing/2014/main" id="{057E642E-C9A3-B480-7A1A-F3568C838C4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3077494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8425DDE9-FDC9-409A-3576-0341866EBECE}"/>
              </a:ext>
            </a:extLst>
          </p:cNvPr>
          <p:cNvGrpSpPr>
            <a:grpSpLocks noChangeAspect="1"/>
          </p:cNvGrpSpPr>
          <p:nvPr/>
        </p:nvGrpSpPr>
        <p:grpSpPr>
          <a:xfrm>
            <a:off x="6041362" y="2118310"/>
            <a:ext cx="1705477" cy="5040000"/>
            <a:chOff x="4732420" y="1648326"/>
            <a:chExt cx="1949116" cy="5760000"/>
          </a:xfrm>
        </p:grpSpPr>
        <p:sp>
          <p:nvSpPr>
            <p:cNvPr id="29" name="Retângulo: Cantos Arredondados 28">
              <a:extLst>
                <a:ext uri="{FF2B5EF4-FFF2-40B4-BE49-F238E27FC236}">
                  <a16:creationId xmlns:a16="http://schemas.microsoft.com/office/drawing/2014/main" id="{7EBBB309-55A7-6242-8B41-28D9E5E625B4}"/>
                </a:ext>
              </a:extLst>
            </p:cNvPr>
            <p:cNvSpPr/>
            <p:nvPr/>
          </p:nvSpPr>
          <p:spPr>
            <a:xfrm>
              <a:off x="4732420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Oportunidades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por um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Canvas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de ideação</a:t>
              </a:r>
            </a:p>
          </p:txBody>
        </p:sp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3C6B840E-9B57-2A66-BF0B-B3CA4EC1A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5174414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9D9ECEFE-DA96-4CB3-096F-EF834152B8B5}"/>
              </a:ext>
            </a:extLst>
          </p:cNvPr>
          <p:cNvGrpSpPr>
            <a:grpSpLocks noChangeAspect="1"/>
          </p:cNvGrpSpPr>
          <p:nvPr/>
        </p:nvGrpSpPr>
        <p:grpSpPr>
          <a:xfrm>
            <a:off x="7995826" y="2118310"/>
            <a:ext cx="1705477" cy="5040000"/>
            <a:chOff x="6821904" y="1648326"/>
            <a:chExt cx="1949116" cy="5760000"/>
          </a:xfrm>
        </p:grpSpPr>
        <p:sp>
          <p:nvSpPr>
            <p:cNvPr id="32" name="Retângulo: Cantos Arredondados 31">
              <a:extLst>
                <a:ext uri="{FF2B5EF4-FFF2-40B4-BE49-F238E27FC236}">
                  <a16:creationId xmlns:a16="http://schemas.microsoft.com/office/drawing/2014/main" id="{7BBA2F9E-890A-A5D2-2F18-20698E033211}"/>
                </a:ext>
              </a:extLst>
            </p:cNvPr>
            <p:cNvSpPr/>
            <p:nvPr/>
          </p:nvSpPr>
          <p:spPr>
            <a:xfrm>
              <a:off x="6821904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Viabilidade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por um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checklist 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elegibilidade</a:t>
              </a:r>
            </a:p>
          </p:txBody>
        </p:sp>
        <p:pic>
          <p:nvPicPr>
            <p:cNvPr id="33" name="Imagem 32">
              <a:extLst>
                <a:ext uri="{FF2B5EF4-FFF2-40B4-BE49-F238E27FC236}">
                  <a16:creationId xmlns:a16="http://schemas.microsoft.com/office/drawing/2014/main" id="{BBF33F62-6E3B-CC2B-7DE1-F206FAEB807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7399421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8FF11625-D92E-DE24-4275-C01E747F4000}"/>
              </a:ext>
            </a:extLst>
          </p:cNvPr>
          <p:cNvGrpSpPr>
            <a:grpSpLocks noChangeAspect="1"/>
          </p:cNvGrpSpPr>
          <p:nvPr/>
        </p:nvGrpSpPr>
        <p:grpSpPr>
          <a:xfrm>
            <a:off x="9895813" y="2118310"/>
            <a:ext cx="1705477" cy="5040000"/>
            <a:chOff x="8911389" y="1648326"/>
            <a:chExt cx="1949116" cy="5760000"/>
          </a:xfrm>
        </p:grpSpPr>
        <p:sp>
          <p:nvSpPr>
            <p:cNvPr id="35" name="Retângulo: Cantos Arredondados 34">
              <a:extLst>
                <a:ext uri="{FF2B5EF4-FFF2-40B4-BE49-F238E27FC236}">
                  <a16:creationId xmlns:a16="http://schemas.microsoft.com/office/drawing/2014/main" id="{A641339A-1BAC-FB79-6829-21DE377DF281}"/>
                </a:ext>
              </a:extLst>
            </p:cNvPr>
            <p:cNvSpPr/>
            <p:nvPr/>
          </p:nvSpPr>
          <p:spPr>
            <a:xfrm>
              <a:off x="8911389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Estratégia 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evolução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MVP</a:t>
              </a:r>
            </a:p>
          </p:txBody>
        </p:sp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699B119B-C8BB-CD33-6F89-F24706A6257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9451389" y="2638105"/>
              <a:ext cx="1080000" cy="1080000"/>
            </a:xfrm>
            <a:prstGeom prst="rect">
              <a:avLst/>
            </a:prstGeom>
          </p:spPr>
        </p:pic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73C0D4AB-20DA-15D9-6211-7950455B5A7B}"/>
              </a:ext>
            </a:extLst>
          </p:cNvPr>
          <p:cNvSpPr txBox="1"/>
          <p:nvPr/>
        </p:nvSpPr>
        <p:spPr>
          <a:xfrm>
            <a:off x="0" y="-707886"/>
            <a:ext cx="634507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pt-BR" sz="4000">
                <a:solidFill>
                  <a:srgbClr val="FF0000"/>
                </a:solidFill>
              </a:rPr>
              <a:t>Kelly – RPA Congress- FEITO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8AF68433-E9E9-8870-7F50-CA9973E3057A}"/>
              </a:ext>
            </a:extLst>
          </p:cNvPr>
          <p:cNvPicPr/>
          <p:nvPr/>
        </p:nvPicPr>
        <p:blipFill>
          <a:blip r:embed="rId7"/>
          <a:srcRect t="19338" b="22294"/>
          <a:stretch>
            <a:fillRect/>
          </a:stretch>
        </p:blipFill>
        <p:spPr>
          <a:xfrm>
            <a:off x="-2614046" y="1534721"/>
            <a:ext cx="6000000" cy="5253070"/>
          </a:xfrm>
          <a:prstGeom prst="rect">
            <a:avLst/>
          </a:prstGeom>
        </p:spPr>
      </p:pic>
      <p:sp>
        <p:nvSpPr>
          <p:cNvPr id="40" name="Retângulo 39">
            <a:extLst>
              <a:ext uri="{FF2B5EF4-FFF2-40B4-BE49-F238E27FC236}">
                <a16:creationId xmlns:a16="http://schemas.microsoft.com/office/drawing/2014/main" id="{146C796A-B1C3-18AB-906F-F5689CD1D35B}"/>
              </a:ext>
            </a:extLst>
          </p:cNvPr>
          <p:cNvSpPr/>
          <p:nvPr/>
        </p:nvSpPr>
        <p:spPr>
          <a:xfrm>
            <a:off x="271654" y="362187"/>
            <a:ext cx="9931089" cy="846088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Etapa 2</a:t>
            </a:r>
            <a:br>
              <a:rPr lang="pt-BR" sz="2400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40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Descoberta e análise</a:t>
            </a:r>
            <a:br>
              <a:rPr lang="pt-BR" sz="2800" b="1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Identificação e validação de oportunidades com </a:t>
            </a:r>
            <a:r>
              <a:rPr kumimoji="0" lang="pt-BR" b="0" i="1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canvas</a:t>
            </a: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visual.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0553B8A5-4A89-CF28-2E7F-1B103F43DFFC}"/>
              </a:ext>
            </a:extLst>
          </p:cNvPr>
          <p:cNvSpPr txBox="1"/>
          <p:nvPr/>
        </p:nvSpPr>
        <p:spPr>
          <a:xfrm>
            <a:off x="12382780" y="409767"/>
            <a:ext cx="535749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/>
              <a:t>Vamos colocar um slide com os pilares da fundação</a:t>
            </a:r>
          </a:p>
          <a:p>
            <a:pPr marL="285750" indent="-285750">
              <a:buFontTx/>
              <a:buChar char="-"/>
            </a:pPr>
            <a:r>
              <a:rPr lang="pt-BR"/>
              <a:t>Identificação de Oportunidades </a:t>
            </a:r>
          </a:p>
          <a:p>
            <a:pPr marL="285750" indent="-285750">
              <a:buFontTx/>
              <a:buChar char="-"/>
            </a:pPr>
            <a:r>
              <a:rPr lang="pt-BR"/>
              <a:t>Backlog de Automação</a:t>
            </a:r>
          </a:p>
          <a:p>
            <a:pPr marL="285750" indent="-285750">
              <a:buFontTx/>
              <a:buChar char="-"/>
            </a:pPr>
            <a:r>
              <a:rPr lang="pt-BR"/>
              <a:t>Oportunidades por um Canvas de Ideação</a:t>
            </a:r>
          </a:p>
          <a:p>
            <a:pPr marL="285750" indent="-285750">
              <a:buFontTx/>
              <a:buChar char="-"/>
            </a:pPr>
            <a:r>
              <a:rPr lang="pt-BR"/>
              <a:t>Viabilidade por um Checklist de Elegibilidade</a:t>
            </a:r>
          </a:p>
          <a:p>
            <a:pPr marL="285750" indent="-285750">
              <a:buFontTx/>
              <a:buChar char="-"/>
            </a:pPr>
            <a:r>
              <a:rPr lang="pt-BR"/>
              <a:t>Estratégia de Evolução MVP</a:t>
            </a:r>
          </a:p>
        </p:txBody>
      </p:sp>
      <p:pic>
        <p:nvPicPr>
          <p:cNvPr id="38" name="Imagem 37">
            <a:extLst>
              <a:ext uri="{FF2B5EF4-FFF2-40B4-BE49-F238E27FC236}">
                <a16:creationId xmlns:a16="http://schemas.microsoft.com/office/drawing/2014/main" id="{DCC9C4D9-F534-A477-EEC4-618C27BE0FA2}"/>
              </a:ext>
            </a:extLst>
          </p:cNvPr>
          <p:cNvPicPr/>
          <p:nvPr/>
        </p:nvPicPr>
        <p:blipFill>
          <a:blip r:embed="rId8"/>
          <a:srcRect t="17665" b="23093"/>
          <a:stretch>
            <a:fillRect/>
          </a:stretch>
        </p:blipFill>
        <p:spPr>
          <a:xfrm>
            <a:off x="-1792356" y="2071264"/>
            <a:ext cx="4572000" cy="4062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27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34F89-09E7-772B-5A01-9484FB9458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B21571F9-58BA-170D-B22C-C5158B10B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936" y="1534160"/>
            <a:ext cx="5038024" cy="51396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AC143B64-4A8E-C93D-1672-FD8D681C8F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392758"/>
            <a:ext cx="6004560" cy="42636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ítulo 1">
            <a:extLst>
              <a:ext uri="{FF2B5EF4-FFF2-40B4-BE49-F238E27FC236}">
                <a16:creationId xmlns:a16="http://schemas.microsoft.com/office/drawing/2014/main" id="{E35E935B-0101-6D73-37FB-031A3BD54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3965"/>
            <a:ext cx="11286423" cy="1274323"/>
          </a:xfrm>
        </p:spPr>
        <p:txBody>
          <a:bodyPr/>
          <a:lstStyle/>
          <a:p>
            <a:pPr algn="ctr"/>
            <a:r>
              <a:rPr lang="pt-BR" sz="4267"/>
              <a:t>Pesquisas que mostram iniciativas de </a:t>
            </a:r>
            <a:br>
              <a:rPr lang="pt-BR" sz="4267"/>
            </a:br>
            <a:r>
              <a:rPr lang="pt-BR" sz="4267"/>
              <a:t>IA que não deram certo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4230685E-395B-4E0B-F842-AD708C98E4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4152" y="4278384"/>
            <a:ext cx="4740426" cy="2575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028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9FFE3F5E-F333-FC3F-5131-85D08CEA5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924" y="0"/>
            <a:ext cx="6930421" cy="6535141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D64F02A-B0B4-2D5D-370F-F20EA37533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2735" y="2894232"/>
            <a:ext cx="4744995" cy="396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56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379A7F6-3467-C33E-9D8E-077A399E9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383" y="567681"/>
            <a:ext cx="6104617" cy="2640723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pt-BR" sz="4600">
                <a:solidFill>
                  <a:srgbClr val="F19001"/>
                </a:solidFill>
              </a:rPr>
              <a:t>Quais tarefas</a:t>
            </a:r>
            <a:r>
              <a:rPr lang="pt-BR" sz="460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pt-BR" sz="4600">
                <a:solidFill>
                  <a:srgbClr val="F19001"/>
                </a:solidFill>
              </a:rPr>
              <a:t>teriam um impacto significativo </a:t>
            </a:r>
            <a:br>
              <a:rPr lang="pt-BR" sz="4600">
                <a:solidFill>
                  <a:srgbClr val="F19001"/>
                </a:solidFill>
              </a:rPr>
            </a:br>
            <a:r>
              <a:rPr lang="pt-BR" sz="4600">
                <a:solidFill>
                  <a:schemeClr val="tx1">
                    <a:lumMod val="65000"/>
                    <a:lumOff val="35000"/>
                  </a:schemeClr>
                </a:solidFill>
              </a:rPr>
              <a:t>se fossem automatizadas?</a:t>
            </a:r>
          </a:p>
        </p:txBody>
      </p: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99958F8B-D1AD-961F-9B13-9B856A68F952}"/>
              </a:ext>
            </a:extLst>
          </p:cNvPr>
          <p:cNvGrpSpPr/>
          <p:nvPr/>
        </p:nvGrpSpPr>
        <p:grpSpPr>
          <a:xfrm>
            <a:off x="507200" y="3824328"/>
            <a:ext cx="1716000" cy="2011158"/>
            <a:chOff x="722042" y="2868246"/>
            <a:chExt cx="1287000" cy="1508369"/>
          </a:xfrm>
        </p:grpSpPr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E545901D-780B-428F-94A9-9E6FEC38CC91}"/>
                </a:ext>
              </a:extLst>
            </p:cNvPr>
            <p:cNvSpPr/>
            <p:nvPr/>
          </p:nvSpPr>
          <p:spPr>
            <a:xfrm>
              <a:off x="734642" y="2868246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FEA823"/>
            </a:solidFill>
            <a:ln>
              <a:solidFill>
                <a:srgbClr val="FEA82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D6065C22-0B7B-CDD2-C37F-0CFCB4FA1E78}"/>
                </a:ext>
              </a:extLst>
            </p:cNvPr>
            <p:cNvSpPr/>
            <p:nvPr/>
          </p:nvSpPr>
          <p:spPr>
            <a:xfrm>
              <a:off x="722042" y="3610705"/>
              <a:ext cx="12852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B93D1F21-CEAF-32EB-7042-11ADBE921EA6}"/>
                </a:ext>
              </a:extLst>
            </p:cNvPr>
            <p:cNvSpPr txBox="1"/>
            <p:nvPr/>
          </p:nvSpPr>
          <p:spPr>
            <a:xfrm>
              <a:off x="734641" y="3610705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Dor</a:t>
              </a:r>
              <a:endParaRPr lang="pt-BR" sz="1867" b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0D0CA6B7-C82D-C7F4-4A9C-1A26E2F04882}"/>
                </a:ext>
              </a:extLst>
            </p:cNvPr>
            <p:cNvSpPr txBox="1"/>
            <p:nvPr/>
          </p:nvSpPr>
          <p:spPr>
            <a:xfrm>
              <a:off x="749041" y="3840327"/>
              <a:ext cx="1260001" cy="4692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33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dói na operação?</a:t>
              </a:r>
            </a:p>
          </p:txBody>
        </p:sp>
        <p:pic>
          <p:nvPicPr>
            <p:cNvPr id="32" name="Imagem 31">
              <a:extLst>
                <a:ext uri="{FF2B5EF4-FFF2-40B4-BE49-F238E27FC236}">
                  <a16:creationId xmlns:a16="http://schemas.microsoft.com/office/drawing/2014/main" id="{A8D25E78-0C7C-A2A9-D3CA-ED4C862BF7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94641" y="2987973"/>
              <a:ext cx="540000" cy="540000"/>
            </a:xfrm>
            <a:prstGeom prst="rect">
              <a:avLst/>
            </a:prstGeom>
          </p:spPr>
        </p:pic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2F77859C-0E2F-C51C-5B33-2F78D0DFD15C}"/>
              </a:ext>
            </a:extLst>
          </p:cNvPr>
          <p:cNvGrpSpPr/>
          <p:nvPr/>
        </p:nvGrpSpPr>
        <p:grpSpPr>
          <a:xfrm>
            <a:off x="2343262" y="3824329"/>
            <a:ext cx="1743980" cy="2011159"/>
            <a:chOff x="2099088" y="2868246"/>
            <a:chExt cx="1307985" cy="1508369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9810F252-8473-FFCD-0B1D-DC7C5466940A}"/>
                </a:ext>
              </a:extLst>
            </p:cNvPr>
            <p:cNvSpPr/>
            <p:nvPr/>
          </p:nvSpPr>
          <p:spPr>
            <a:xfrm>
              <a:off x="2129688" y="2868246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FEC337"/>
            </a:solidFill>
            <a:ln>
              <a:solidFill>
                <a:srgbClr val="FEC337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57803B97-1B73-93BB-5F94-5EF5AF0B284E}"/>
                </a:ext>
              </a:extLst>
            </p:cNvPr>
            <p:cNvSpPr/>
            <p:nvPr/>
          </p:nvSpPr>
          <p:spPr>
            <a:xfrm>
              <a:off x="2121873" y="3610705"/>
              <a:ext cx="12852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7B723556-A48C-8D39-0F85-C8477F102A9E}"/>
                </a:ext>
              </a:extLst>
            </p:cNvPr>
            <p:cNvSpPr txBox="1"/>
            <p:nvPr/>
          </p:nvSpPr>
          <p:spPr>
            <a:xfrm>
              <a:off x="2099088" y="3610577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Custo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C7ED3989-0258-734C-928E-D89CAC52BBCC}"/>
                </a:ext>
              </a:extLst>
            </p:cNvPr>
            <p:cNvSpPr txBox="1"/>
            <p:nvPr/>
          </p:nvSpPr>
          <p:spPr>
            <a:xfrm>
              <a:off x="2113488" y="3840199"/>
              <a:ext cx="1260001" cy="4692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33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custa caro?</a:t>
              </a:r>
            </a:p>
          </p:txBody>
        </p:sp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F3985448-2DC8-58DA-D680-EB67F47F07A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489688" y="2987973"/>
              <a:ext cx="540000" cy="540000"/>
            </a:xfrm>
            <a:prstGeom prst="rect">
              <a:avLst/>
            </a:prstGeom>
          </p:spPr>
        </p:pic>
      </p:grp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80AC0B69-6F91-7B57-E544-5935271A861B}"/>
              </a:ext>
            </a:extLst>
          </p:cNvPr>
          <p:cNvGrpSpPr/>
          <p:nvPr/>
        </p:nvGrpSpPr>
        <p:grpSpPr>
          <a:xfrm>
            <a:off x="4211726" y="3824329"/>
            <a:ext cx="1733237" cy="2011159"/>
            <a:chOff x="3500436" y="2868246"/>
            <a:chExt cx="1299928" cy="1508369"/>
          </a:xfrm>
        </p:grpSpPr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D360080B-7776-C9E1-BD35-60D1B07D565D}"/>
                </a:ext>
              </a:extLst>
            </p:cNvPr>
            <p:cNvSpPr/>
            <p:nvPr/>
          </p:nvSpPr>
          <p:spPr>
            <a:xfrm>
              <a:off x="3524734" y="2868246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FEBB63"/>
            </a:solidFill>
            <a:ln>
              <a:solidFill>
                <a:srgbClr val="FEBB6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CB4431A0-C88D-DAAC-7824-FB312A1752AE}"/>
                </a:ext>
              </a:extLst>
            </p:cNvPr>
            <p:cNvSpPr/>
            <p:nvPr/>
          </p:nvSpPr>
          <p:spPr>
            <a:xfrm>
              <a:off x="3515164" y="3622430"/>
              <a:ext cx="12852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5F033D0A-8D73-AB45-0C21-40492649AF15}"/>
                </a:ext>
              </a:extLst>
            </p:cNvPr>
            <p:cNvSpPr txBox="1"/>
            <p:nvPr/>
          </p:nvSpPr>
          <p:spPr>
            <a:xfrm>
              <a:off x="3500436" y="3617076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Ruído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75F88C54-6415-79AB-0E90-C32B16351434}"/>
                </a:ext>
              </a:extLst>
            </p:cNvPr>
            <p:cNvSpPr txBox="1"/>
            <p:nvPr/>
          </p:nvSpPr>
          <p:spPr>
            <a:xfrm>
              <a:off x="3514836" y="3846698"/>
              <a:ext cx="1260001" cy="4692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733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causa ruído?</a:t>
              </a:r>
            </a:p>
          </p:txBody>
        </p:sp>
        <p:pic>
          <p:nvPicPr>
            <p:cNvPr id="38" name="Imagem 37">
              <a:extLst>
                <a:ext uri="{FF2B5EF4-FFF2-40B4-BE49-F238E27FC236}">
                  <a16:creationId xmlns:a16="http://schemas.microsoft.com/office/drawing/2014/main" id="{5B061D08-08CB-1CA8-044C-04B5D282B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20734" y="3023973"/>
              <a:ext cx="468000" cy="468000"/>
            </a:xfrm>
            <a:prstGeom prst="rect">
              <a:avLst/>
            </a:prstGeom>
          </p:spPr>
        </p:pic>
      </p:grpSp>
      <p:grpSp>
        <p:nvGrpSpPr>
          <p:cNvPr id="48" name="Agrupar 47">
            <a:extLst>
              <a:ext uri="{FF2B5EF4-FFF2-40B4-BE49-F238E27FC236}">
                <a16:creationId xmlns:a16="http://schemas.microsoft.com/office/drawing/2014/main" id="{49299BE8-0C12-D126-49A9-BA587E7C4F0D}"/>
              </a:ext>
            </a:extLst>
          </p:cNvPr>
          <p:cNvGrpSpPr/>
          <p:nvPr/>
        </p:nvGrpSpPr>
        <p:grpSpPr>
          <a:xfrm>
            <a:off x="6087384" y="3824329"/>
            <a:ext cx="1718400" cy="2011159"/>
            <a:chOff x="4907180" y="2868246"/>
            <a:chExt cx="1288800" cy="1508369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B06BF0E3-82C0-79EE-6AAF-7543B0DA2C99}"/>
                </a:ext>
              </a:extLst>
            </p:cNvPr>
            <p:cNvSpPr/>
            <p:nvPr/>
          </p:nvSpPr>
          <p:spPr>
            <a:xfrm>
              <a:off x="4919780" y="2868246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FD8247"/>
            </a:solidFill>
            <a:ln>
              <a:solidFill>
                <a:srgbClr val="FD8247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EA81F9A7-C60F-E3FE-7164-A72103B7FF0E}"/>
                </a:ext>
              </a:extLst>
            </p:cNvPr>
            <p:cNvSpPr/>
            <p:nvPr/>
          </p:nvSpPr>
          <p:spPr>
            <a:xfrm>
              <a:off x="4907180" y="3622430"/>
              <a:ext cx="12888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FF355BD4-6A7E-58A1-6A1F-0A8DAF44B36E}"/>
                </a:ext>
              </a:extLst>
            </p:cNvPr>
            <p:cNvSpPr txBox="1"/>
            <p:nvPr/>
          </p:nvSpPr>
          <p:spPr>
            <a:xfrm>
              <a:off x="4921576" y="3617076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Retrabalho</a:t>
              </a:r>
              <a:endParaRPr lang="pt-BR" sz="1867" b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314B0D9D-4157-2116-9B10-893D3F6A77EF}"/>
                </a:ext>
              </a:extLst>
            </p:cNvPr>
            <p:cNvSpPr txBox="1"/>
            <p:nvPr/>
          </p:nvSpPr>
          <p:spPr>
            <a:xfrm>
              <a:off x="4935976" y="3846698"/>
              <a:ext cx="1260001" cy="438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precisa refazer?</a:t>
              </a:r>
            </a:p>
          </p:txBody>
        </p:sp>
        <p:pic>
          <p:nvPicPr>
            <p:cNvPr id="40" name="Imagem 39">
              <a:extLst>
                <a:ext uri="{FF2B5EF4-FFF2-40B4-BE49-F238E27FC236}">
                  <a16:creationId xmlns:a16="http://schemas.microsoft.com/office/drawing/2014/main" id="{BF3D6270-15F8-2149-8F2E-03594BB3E9C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295976" y="2987973"/>
              <a:ext cx="540000" cy="540000"/>
            </a:xfrm>
            <a:prstGeom prst="rect">
              <a:avLst/>
            </a:prstGeom>
          </p:spPr>
        </p:pic>
      </p:grp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676E7819-8D11-C297-44A4-4F341F6A35B5}"/>
              </a:ext>
            </a:extLst>
          </p:cNvPr>
          <p:cNvGrpSpPr/>
          <p:nvPr/>
        </p:nvGrpSpPr>
        <p:grpSpPr>
          <a:xfrm>
            <a:off x="7945045" y="3808697"/>
            <a:ext cx="1718400" cy="2011159"/>
            <a:chOff x="6300426" y="2856522"/>
            <a:chExt cx="1288800" cy="1508369"/>
          </a:xfrm>
        </p:grpSpPr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D9E6A449-C076-661A-1FA5-07A4AC44C05B}"/>
                </a:ext>
              </a:extLst>
            </p:cNvPr>
            <p:cNvSpPr/>
            <p:nvPr/>
          </p:nvSpPr>
          <p:spPr>
            <a:xfrm>
              <a:off x="6314826" y="2856522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4FBBB8"/>
            </a:solidFill>
            <a:ln>
              <a:solidFill>
                <a:srgbClr val="4FBBB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518A3731-D9C6-E2AF-798C-D9425C6F597D}"/>
                </a:ext>
              </a:extLst>
            </p:cNvPr>
            <p:cNvSpPr/>
            <p:nvPr/>
          </p:nvSpPr>
          <p:spPr>
            <a:xfrm>
              <a:off x="6300426" y="3610705"/>
              <a:ext cx="12888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25D11919-3662-2E0A-0E0D-DE2E66FBE3B5}"/>
                </a:ext>
              </a:extLst>
            </p:cNvPr>
            <p:cNvSpPr txBox="1"/>
            <p:nvPr/>
          </p:nvSpPr>
          <p:spPr>
            <a:xfrm>
              <a:off x="6308524" y="3617076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Esforço</a:t>
              </a:r>
              <a:endParaRPr lang="pt-BR" sz="1867" b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EA36EC5A-2C5F-5723-E558-FB35A0FE135F}"/>
                </a:ext>
              </a:extLst>
            </p:cNvPr>
            <p:cNvSpPr txBox="1"/>
            <p:nvPr/>
          </p:nvSpPr>
          <p:spPr>
            <a:xfrm>
              <a:off x="6322924" y="3846698"/>
              <a:ext cx="1260001" cy="438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exige esforço manual?</a:t>
              </a:r>
            </a:p>
          </p:txBody>
        </p:sp>
        <p:pic>
          <p:nvPicPr>
            <p:cNvPr id="42" name="Imagem 41">
              <a:extLst>
                <a:ext uri="{FF2B5EF4-FFF2-40B4-BE49-F238E27FC236}">
                  <a16:creationId xmlns:a16="http://schemas.microsoft.com/office/drawing/2014/main" id="{B66DDDB2-2DE8-99C0-534F-3A85AF715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74826" y="2987973"/>
              <a:ext cx="540000" cy="540000"/>
            </a:xfrm>
            <a:prstGeom prst="rect">
              <a:avLst/>
            </a:prstGeom>
          </p:spPr>
        </p:pic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59E3379A-CEA9-42F0-DE2B-2471F5DF78AA}"/>
              </a:ext>
            </a:extLst>
          </p:cNvPr>
          <p:cNvGrpSpPr/>
          <p:nvPr/>
        </p:nvGrpSpPr>
        <p:grpSpPr>
          <a:xfrm>
            <a:off x="9805107" y="3808696"/>
            <a:ext cx="1718400" cy="2011159"/>
            <a:chOff x="7695472" y="2856521"/>
            <a:chExt cx="1288800" cy="1508369"/>
          </a:xfrm>
        </p:grpSpPr>
        <p:sp>
          <p:nvSpPr>
            <p:cNvPr id="11" name="Retângulo: Cantos Arredondados 10">
              <a:extLst>
                <a:ext uri="{FF2B5EF4-FFF2-40B4-BE49-F238E27FC236}">
                  <a16:creationId xmlns:a16="http://schemas.microsoft.com/office/drawing/2014/main" id="{B82FA774-F665-6F83-8799-6FB7E872B8D8}"/>
                </a:ext>
              </a:extLst>
            </p:cNvPr>
            <p:cNvSpPr/>
            <p:nvPr/>
          </p:nvSpPr>
          <p:spPr>
            <a:xfrm>
              <a:off x="7709872" y="2856521"/>
              <a:ext cx="1260000" cy="1508369"/>
            </a:xfrm>
            <a:prstGeom prst="roundRect">
              <a:avLst>
                <a:gd name="adj" fmla="val 10119"/>
              </a:avLst>
            </a:prstGeom>
            <a:solidFill>
              <a:srgbClr val="3C90E5"/>
            </a:solidFill>
            <a:ln>
              <a:solidFill>
                <a:srgbClr val="3C90E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A0B1A64D-C482-CDA1-3D7F-52E9E356B0FE}"/>
                </a:ext>
              </a:extLst>
            </p:cNvPr>
            <p:cNvSpPr/>
            <p:nvPr/>
          </p:nvSpPr>
          <p:spPr>
            <a:xfrm>
              <a:off x="7695472" y="3622430"/>
              <a:ext cx="1288800" cy="684000"/>
            </a:xfrm>
            <a:prstGeom prst="rect">
              <a:avLst/>
            </a:prstGeom>
            <a:solidFill>
              <a:srgbClr val="FFFFFF">
                <a:alpha val="6980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/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5633F894-65A9-5108-190E-EA256D220D92}"/>
                </a:ext>
              </a:extLst>
            </p:cNvPr>
            <p:cNvSpPr txBox="1"/>
            <p:nvPr/>
          </p:nvSpPr>
          <p:spPr>
            <a:xfrm>
              <a:off x="7708072" y="3617076"/>
              <a:ext cx="1260001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133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Demora</a:t>
              </a:r>
              <a:endParaRPr lang="pt-BR" sz="1867" b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3B9A9947-34DC-9AFB-BFE1-EDD89473F023}"/>
                </a:ext>
              </a:extLst>
            </p:cNvPr>
            <p:cNvSpPr txBox="1"/>
            <p:nvPr/>
          </p:nvSpPr>
          <p:spPr>
            <a:xfrm>
              <a:off x="7722472" y="3846698"/>
              <a:ext cx="1260001" cy="438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 que demora mais?</a:t>
              </a:r>
            </a:p>
          </p:txBody>
        </p:sp>
        <p:pic>
          <p:nvPicPr>
            <p:cNvPr id="44" name="Imagem 43">
              <a:extLst>
                <a:ext uri="{FF2B5EF4-FFF2-40B4-BE49-F238E27FC236}">
                  <a16:creationId xmlns:a16="http://schemas.microsoft.com/office/drawing/2014/main" id="{2776546A-D59C-7092-79E5-C2B1757939E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068072" y="2987973"/>
              <a:ext cx="540000" cy="540000"/>
            </a:xfrm>
            <a:prstGeom prst="rect">
              <a:avLst/>
            </a:prstGeom>
          </p:spPr>
        </p:pic>
      </p:grpSp>
      <p:sp>
        <p:nvSpPr>
          <p:cNvPr id="4" name="Título 1">
            <a:extLst>
              <a:ext uri="{FF2B5EF4-FFF2-40B4-BE49-F238E27FC236}">
                <a16:creationId xmlns:a16="http://schemas.microsoft.com/office/drawing/2014/main" id="{69426085-C392-9D54-CEF2-8C68E4FC71FE}"/>
              </a:ext>
            </a:extLst>
          </p:cNvPr>
          <p:cNvSpPr txBox="1">
            <a:spLocks/>
          </p:cNvSpPr>
          <p:nvPr/>
        </p:nvSpPr>
        <p:spPr>
          <a:xfrm>
            <a:off x="157739" y="886231"/>
            <a:ext cx="5978548" cy="20036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pt-BR" sz="3600" kern="1200" dirty="0">
                <a:solidFill>
                  <a:srgbClr val="FF66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pt-BR" sz="4600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 que caracteriza uma ‘dor’ dentro de uma organização?</a:t>
            </a:r>
            <a:endParaRPr lang="pt-BR" sz="46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39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FDE488-217F-3A07-7AA5-4669E9E59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41" y="166820"/>
            <a:ext cx="11018635" cy="553934"/>
          </a:xfrm>
        </p:spPr>
        <p:txBody>
          <a:bodyPr/>
          <a:lstStyle/>
          <a:p>
            <a:r>
              <a:rPr lang="pt-BR" sz="3333"/>
              <a:t>Canvas ideação – Descoberta de Oportunidades de Uso de IA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79EDE4AB-28CA-96EF-7BB4-689B358D1448}"/>
              </a:ext>
            </a:extLst>
          </p:cNvPr>
          <p:cNvGrpSpPr/>
          <p:nvPr/>
        </p:nvGrpSpPr>
        <p:grpSpPr>
          <a:xfrm>
            <a:off x="280741" y="1192123"/>
            <a:ext cx="3605463" cy="974563"/>
            <a:chOff x="267703" y="894092"/>
            <a:chExt cx="2704097" cy="730922"/>
          </a:xfrm>
        </p:grpSpPr>
        <p:sp>
          <p:nvSpPr>
            <p:cNvPr id="7" name="Retângulo: Cantos Arredondados 6">
              <a:extLst>
                <a:ext uri="{FF2B5EF4-FFF2-40B4-BE49-F238E27FC236}">
                  <a16:creationId xmlns:a16="http://schemas.microsoft.com/office/drawing/2014/main" id="{EA0F0848-6D9F-7617-0591-9ECBD9208DAE}"/>
                </a:ext>
              </a:extLst>
            </p:cNvPr>
            <p:cNvSpPr/>
            <p:nvPr/>
          </p:nvSpPr>
          <p:spPr>
            <a:xfrm>
              <a:off x="324853" y="1365816"/>
              <a:ext cx="1944000" cy="2520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>
                <a:defRPr/>
              </a:pPr>
              <a:endParaRPr lang="pt-BR" sz="2400">
                <a:solidFill>
                  <a:prstClr val="white"/>
                </a:solidFill>
                <a:latin typeface="Arial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BA9F167F-40F0-D721-F95A-54650F3DBBFB}"/>
                </a:ext>
              </a:extLst>
            </p:cNvPr>
            <p:cNvSpPr txBox="1"/>
            <p:nvPr/>
          </p:nvSpPr>
          <p:spPr>
            <a:xfrm>
              <a:off x="267703" y="894092"/>
              <a:ext cx="2704097" cy="7309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defTabSz="609585">
                <a:buClr>
                  <a:srgbClr val="1C99C6"/>
                </a:buClr>
                <a:defRPr/>
              </a:pPr>
              <a:r>
                <a:rPr lang="pt-BR" sz="1867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Objetivo:  </a:t>
              </a:r>
              <a:r>
                <a:rPr lang="pt-BR" sz="1867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</a:t>
              </a:r>
              <a:r>
                <a:rPr lang="pt-BR" sz="1733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poiar o negócio na descoberta e análise de oportunidades de uso de IA</a:t>
              </a:r>
              <a:r>
                <a:rPr lang="pt-BR" sz="2133">
                  <a:solidFill>
                    <a:prstClr val="black">
                      <a:lumMod val="75000"/>
                      <a:lumOff val="25000"/>
                    </a:prst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.</a:t>
              </a:r>
            </a:p>
          </p:txBody>
        </p:sp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BBD3591F-D8F1-342E-3602-3DEB3A7C8E9B}"/>
              </a:ext>
            </a:extLst>
          </p:cNvPr>
          <p:cNvSpPr txBox="1"/>
          <p:nvPr/>
        </p:nvSpPr>
        <p:spPr>
          <a:xfrm>
            <a:off x="280741" y="2365284"/>
            <a:ext cx="3437823" cy="9130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09585">
              <a:buClr>
                <a:srgbClr val="1C99C6"/>
              </a:buClr>
              <a:defRPr/>
            </a:pPr>
            <a:r>
              <a:rPr lang="pt-BR" sz="1867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Análise individualizada</a:t>
            </a:r>
          </a:p>
          <a:p>
            <a:pPr defTabSz="609585">
              <a:buClr>
                <a:srgbClr val="1C99C6"/>
              </a:buClr>
              <a:defRPr/>
            </a:pPr>
            <a:r>
              <a:rPr lang="pt-BR" sz="1733" b="1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Avaliação</a:t>
            </a: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de cada oportunidade de </a:t>
            </a:r>
            <a:r>
              <a:rPr lang="pt-BR" sz="1733" b="1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ponta a ponta</a:t>
            </a:r>
            <a:r>
              <a:rPr lang="pt-BR" sz="1733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endParaRPr lang="pt-BR" sz="1733">
              <a:solidFill>
                <a:prstClr val="white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990F0CB1-D7B6-7372-A265-0E91A5411EB5}"/>
              </a:ext>
            </a:extLst>
          </p:cNvPr>
          <p:cNvSpPr txBox="1"/>
          <p:nvPr/>
        </p:nvSpPr>
        <p:spPr>
          <a:xfrm>
            <a:off x="280741" y="3476890"/>
            <a:ext cx="3437823" cy="14670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09585">
              <a:buClr>
                <a:srgbClr val="1C99C6"/>
              </a:buClr>
              <a:defRPr/>
            </a:pPr>
            <a:r>
              <a:rPr lang="pt-BR" sz="1867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Oportunidades de funções de negócio</a:t>
            </a:r>
          </a:p>
          <a:p>
            <a:pPr defTabSz="609585">
              <a:buClr>
                <a:srgbClr val="1C99C6"/>
              </a:buClr>
              <a:defRPr/>
            </a:pP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Foco na identificação de </a:t>
            </a:r>
            <a:r>
              <a:rPr lang="pt-BR" sz="1733" b="1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desafios operacionais </a:t>
            </a: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com potencial de aplicação da IA.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A6C6F611-01B9-B8C4-953E-A199179A2B13}"/>
              </a:ext>
            </a:extLst>
          </p:cNvPr>
          <p:cNvSpPr txBox="1"/>
          <p:nvPr/>
        </p:nvSpPr>
        <p:spPr>
          <a:xfrm>
            <a:off x="280739" y="5142492"/>
            <a:ext cx="3437823" cy="11796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09585">
              <a:buClr>
                <a:srgbClr val="1C99C6"/>
              </a:buClr>
              <a:defRPr/>
            </a:pPr>
            <a:r>
              <a:rPr lang="pt-BR" sz="1867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Etapas estruturadas</a:t>
            </a:r>
          </a:p>
          <a:p>
            <a:pPr defTabSz="609585">
              <a:buClr>
                <a:srgbClr val="1C99C6"/>
              </a:buClr>
              <a:defRPr/>
            </a:pP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Processo progressivo de </a:t>
            </a:r>
            <a:r>
              <a:rPr lang="pt-BR" sz="1733" b="1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refinamento da oportunidade </a:t>
            </a: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 de </a:t>
            </a:r>
            <a:r>
              <a:rPr lang="pt-BR" sz="1733" b="1">
                <a:solidFill>
                  <a:srgbClr val="EC891A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melhor forma de aplicação de IA</a:t>
            </a:r>
            <a:r>
              <a:rPr lang="pt-BR" sz="1733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1435E43-5D6F-285D-1247-B4962796D2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48" y="979180"/>
            <a:ext cx="8134280" cy="5712000"/>
          </a:xfrm>
          <a:prstGeom prst="rect">
            <a:avLst/>
          </a:prstGeom>
          <a:ln>
            <a:solidFill>
              <a:srgbClr val="FF6600"/>
            </a:solidFill>
          </a:ln>
        </p:spPr>
      </p:pic>
    </p:spTree>
    <p:extLst>
      <p:ext uri="{BB962C8B-B14F-4D97-AF65-F5344CB8AC3E}">
        <p14:creationId xmlns:p14="http://schemas.microsoft.com/office/powerpoint/2010/main" val="409020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05986B-6BA2-28C3-16C7-A4F053776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48796"/>
            <a:ext cx="2645228" cy="1532727"/>
          </a:xfrm>
        </p:spPr>
        <p:txBody>
          <a:bodyPr/>
          <a:lstStyle/>
          <a:p>
            <a:pPr algn="ctr"/>
            <a:r>
              <a:rPr lang="pt-BR">
                <a:solidFill>
                  <a:schemeClr val="bg1"/>
                </a:solidFill>
              </a:rPr>
              <a:t>Canvas ideação</a:t>
            </a:r>
            <a:br>
              <a:rPr lang="pt-BR">
                <a:solidFill>
                  <a:schemeClr val="bg1"/>
                </a:solidFill>
              </a:rPr>
            </a:br>
            <a:r>
              <a:rPr lang="pt-BR" sz="3200">
                <a:solidFill>
                  <a:schemeClr val="bg1"/>
                </a:solidFill>
              </a:rPr>
              <a:t>Exemplo 1</a:t>
            </a:r>
            <a:endParaRPr lang="pt-BR">
              <a:solidFill>
                <a:schemeClr val="bg1"/>
              </a:solidFill>
            </a:endParaRP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FF53CEE1-20D4-49F8-3B29-A1815AE78F5E}"/>
              </a:ext>
            </a:extLst>
          </p:cNvPr>
          <p:cNvGrpSpPr/>
          <p:nvPr/>
        </p:nvGrpSpPr>
        <p:grpSpPr>
          <a:xfrm>
            <a:off x="1" y="1874670"/>
            <a:ext cx="2645228" cy="1920926"/>
            <a:chOff x="0" y="1034255"/>
            <a:chExt cx="1983921" cy="1440695"/>
          </a:xfrm>
        </p:grpSpPr>
        <p:sp>
          <p:nvSpPr>
            <p:cNvPr id="5" name="Título 1">
              <a:extLst>
                <a:ext uri="{FF2B5EF4-FFF2-40B4-BE49-F238E27FC236}">
                  <a16:creationId xmlns:a16="http://schemas.microsoft.com/office/drawing/2014/main" id="{93244CDA-C6E5-6386-D589-4210D7A213B8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Nome da oportunidade</a:t>
              </a:r>
            </a:p>
          </p:txBody>
        </p:sp>
        <p:sp>
          <p:nvSpPr>
            <p:cNvPr id="6" name="Título 1">
              <a:extLst>
                <a:ext uri="{FF2B5EF4-FFF2-40B4-BE49-F238E27FC236}">
                  <a16:creationId xmlns:a16="http://schemas.microsoft.com/office/drawing/2014/main" id="{2F27275F-36B9-BC87-B3AC-AD548BAEAD29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1146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 b="0" i="1">
                  <a:solidFill>
                    <a:schemeClr val="bg1"/>
                  </a:solidFill>
                </a:rPr>
                <a:t>Alto tempo e inconsistências no cadastro de produtos para e-commerce e marketplaces</a:t>
              </a:r>
            </a:p>
          </p:txBody>
        </p:sp>
        <p:cxnSp>
          <p:nvCxnSpPr>
            <p:cNvPr id="8" name="Conector reto 7">
              <a:extLst>
                <a:ext uri="{FF2B5EF4-FFF2-40B4-BE49-F238E27FC236}">
                  <a16:creationId xmlns:a16="http://schemas.microsoft.com/office/drawing/2014/main" id="{E71507E4-F1AD-0B8B-C074-B9FAFE1BCA82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23EE6237-C95E-A140-ADB2-6F3997B5ED48}"/>
              </a:ext>
            </a:extLst>
          </p:cNvPr>
          <p:cNvGrpSpPr/>
          <p:nvPr/>
        </p:nvGrpSpPr>
        <p:grpSpPr>
          <a:xfrm>
            <a:off x="1" y="4066178"/>
            <a:ext cx="2645228" cy="771637"/>
            <a:chOff x="0" y="1034255"/>
            <a:chExt cx="1983921" cy="578728"/>
          </a:xfrm>
        </p:grpSpPr>
        <p:sp>
          <p:nvSpPr>
            <p:cNvPr id="11" name="Título 1">
              <a:extLst>
                <a:ext uri="{FF2B5EF4-FFF2-40B4-BE49-F238E27FC236}">
                  <a16:creationId xmlns:a16="http://schemas.microsoft.com/office/drawing/2014/main" id="{3D50B791-651C-497C-8988-646949525462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Dono da ideia / Área</a:t>
              </a:r>
            </a:p>
          </p:txBody>
        </p:sp>
        <p:sp>
          <p:nvSpPr>
            <p:cNvPr id="12" name="Título 1">
              <a:extLst>
                <a:ext uri="{FF2B5EF4-FFF2-40B4-BE49-F238E27FC236}">
                  <a16:creationId xmlns:a16="http://schemas.microsoft.com/office/drawing/2014/main" id="{0F409257-98EB-B5E4-F92F-C646E21CFDF9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 b="0" i="1">
                  <a:solidFill>
                    <a:schemeClr val="bg1"/>
                  </a:solidFill>
                </a:rPr>
                <a:t>Suprimentos</a:t>
              </a:r>
            </a:p>
          </p:txBody>
        </p:sp>
        <p:cxnSp>
          <p:nvCxnSpPr>
            <p:cNvPr id="13" name="Conector reto 12">
              <a:extLst>
                <a:ext uri="{FF2B5EF4-FFF2-40B4-BE49-F238E27FC236}">
                  <a16:creationId xmlns:a16="http://schemas.microsoft.com/office/drawing/2014/main" id="{5E889AFF-5AB9-42C6-CDFD-F9283911E3DE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E9054878-59F2-3EA6-031E-20E321FD6081}"/>
              </a:ext>
            </a:extLst>
          </p:cNvPr>
          <p:cNvGrpSpPr/>
          <p:nvPr/>
        </p:nvGrpSpPr>
        <p:grpSpPr>
          <a:xfrm>
            <a:off x="66491" y="5314405"/>
            <a:ext cx="2645228" cy="1058958"/>
            <a:chOff x="0" y="1034255"/>
            <a:chExt cx="1983921" cy="794219"/>
          </a:xfrm>
        </p:grpSpPr>
        <p:sp>
          <p:nvSpPr>
            <p:cNvPr id="15" name="Título 1">
              <a:extLst>
                <a:ext uri="{FF2B5EF4-FFF2-40B4-BE49-F238E27FC236}">
                  <a16:creationId xmlns:a16="http://schemas.microsoft.com/office/drawing/2014/main" id="{BABA74A4-B9DD-DD05-1C31-7653406EAB68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>
                  <a:solidFill>
                    <a:schemeClr val="bg1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Perfil do executor</a:t>
              </a:r>
            </a:p>
          </p:txBody>
        </p:sp>
        <p:sp>
          <p:nvSpPr>
            <p:cNvPr id="16" name="Título 1">
              <a:extLst>
                <a:ext uri="{FF2B5EF4-FFF2-40B4-BE49-F238E27FC236}">
                  <a16:creationId xmlns:a16="http://schemas.microsoft.com/office/drawing/2014/main" id="{29AB9AF5-0DCE-2D9B-E9C7-7A7612CA8881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500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pt-BR" sz="1867" b="0" i="1">
                  <a:solidFill>
                    <a:schemeClr val="bg1"/>
                  </a:solidFill>
                </a:rPr>
                <a:t>Analista de cadastro de produtos</a:t>
              </a:r>
            </a:p>
          </p:txBody>
        </p:sp>
        <p:cxnSp>
          <p:nvCxnSpPr>
            <p:cNvPr id="17" name="Conector reto 16">
              <a:extLst>
                <a:ext uri="{FF2B5EF4-FFF2-40B4-BE49-F238E27FC236}">
                  <a16:creationId xmlns:a16="http://schemas.microsoft.com/office/drawing/2014/main" id="{89AAAAFD-5093-A942-D1D6-F8F823ACFD75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Imagem 6">
            <a:extLst>
              <a:ext uri="{FF2B5EF4-FFF2-40B4-BE49-F238E27FC236}">
                <a16:creationId xmlns:a16="http://schemas.microsoft.com/office/drawing/2014/main" id="{AD562613-A45E-C348-1695-F275CF0E58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1" y="22607"/>
            <a:ext cx="8175172" cy="684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79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47A95-525C-A617-0B30-CEC3593532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BD3B718-B41E-82DC-616E-42EF39915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36" y="97226"/>
            <a:ext cx="11792932" cy="1274323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pt-BR" sz="4267">
                <a:ln w="0"/>
              </a:rPr>
              <a:t>Critérios de Análise de Agentes de IA Potenciais</a:t>
            </a:r>
            <a:endParaRPr lang="pt-BR"/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270583F5-BDD2-29D7-FC58-4A5D6A2FC75E}"/>
              </a:ext>
            </a:extLst>
          </p:cNvPr>
          <p:cNvGrpSpPr/>
          <p:nvPr/>
        </p:nvGrpSpPr>
        <p:grpSpPr>
          <a:xfrm>
            <a:off x="354672" y="1617062"/>
            <a:ext cx="2736000" cy="4677211"/>
            <a:chOff x="224439" y="1212796"/>
            <a:chExt cx="2052000" cy="3507908"/>
          </a:xfrm>
        </p:grpSpPr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829ED64A-2B66-B137-054B-65D65A08F9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1331" r="21533"/>
            <a:stretch>
              <a:fillRect/>
            </a:stretch>
          </p:blipFill>
          <p:spPr>
            <a:xfrm>
              <a:off x="515386" y="1828800"/>
              <a:ext cx="1314050" cy="2299895"/>
            </a:xfrm>
            <a:prstGeom prst="rect">
              <a:avLst/>
            </a:prstGeom>
          </p:spPr>
        </p:pic>
        <p:pic>
          <p:nvPicPr>
            <p:cNvPr id="18" name="Imagem 17">
              <a:extLst>
                <a:ext uri="{FF2B5EF4-FFF2-40B4-BE49-F238E27FC236}">
                  <a16:creationId xmlns:a16="http://schemas.microsoft.com/office/drawing/2014/main" id="{65B09BC1-62E7-E3D0-38BA-EAEBC919AA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12411" y="1212796"/>
              <a:ext cx="720000" cy="720000"/>
            </a:xfrm>
            <a:prstGeom prst="rect">
              <a:avLst/>
            </a:prstGeom>
          </p:spPr>
        </p:pic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25CE1904-0A21-BF10-BF43-71A8085859D4}"/>
                </a:ext>
              </a:extLst>
            </p:cNvPr>
            <p:cNvSpPr txBox="1"/>
            <p:nvPr/>
          </p:nvSpPr>
          <p:spPr>
            <a:xfrm>
              <a:off x="224439" y="4051290"/>
              <a:ext cx="2052000" cy="6694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28594" indent="-228594">
                <a:buClr>
                  <a:srgbClr val="1C99C6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Simplicidade de automação</a:t>
              </a:r>
            </a:p>
            <a:p>
              <a:pPr>
                <a:buClr>
                  <a:srgbClr val="1C99C6"/>
                </a:buClr>
              </a:pPr>
              <a:endParaRPr lang="pt-BR" sz="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>
                <a:buClr>
                  <a:srgbClr val="1C99C6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Redução significativa de custo</a:t>
              </a: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2481A2E1-756A-CBC4-D13D-F06AD3075302}"/>
                </a:ext>
              </a:extLst>
            </p:cNvPr>
            <p:cNvSpPr txBox="1"/>
            <p:nvPr/>
          </p:nvSpPr>
          <p:spPr>
            <a:xfrm rot="16200000">
              <a:off x="-47958" y="2806991"/>
              <a:ext cx="1537854" cy="34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>
                  <a:solidFill>
                    <a:srgbClr val="1C99C6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Custo</a:t>
              </a:r>
            </a:p>
          </p:txBody>
        </p:sp>
      </p:grpSp>
      <p:grpSp>
        <p:nvGrpSpPr>
          <p:cNvPr id="6" name="Agrupar 5">
            <a:extLst>
              <a:ext uri="{FF2B5EF4-FFF2-40B4-BE49-F238E27FC236}">
                <a16:creationId xmlns:a16="http://schemas.microsoft.com/office/drawing/2014/main" id="{204AE468-E9F3-841B-E8FA-60162CF37AA0}"/>
              </a:ext>
            </a:extLst>
          </p:cNvPr>
          <p:cNvGrpSpPr/>
          <p:nvPr/>
        </p:nvGrpSpPr>
        <p:grpSpPr>
          <a:xfrm>
            <a:off x="3226264" y="1617062"/>
            <a:ext cx="2736000" cy="4369434"/>
            <a:chOff x="2378133" y="1212796"/>
            <a:chExt cx="2052000" cy="3277075"/>
          </a:xfrm>
        </p:grpSpPr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0A423BAE-EF7A-7039-AD36-384BD5EF69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1331" r="21533"/>
            <a:stretch>
              <a:fillRect/>
            </a:stretch>
          </p:blipFill>
          <p:spPr>
            <a:xfrm>
              <a:off x="2693109" y="1828800"/>
              <a:ext cx="1314050" cy="2299895"/>
            </a:xfrm>
            <a:prstGeom prst="rect">
              <a:avLst/>
            </a:prstGeom>
          </p:spPr>
        </p:pic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40758F3D-8F50-F8BD-2B0F-F7488593FB03}"/>
                </a:ext>
              </a:extLst>
            </p:cNvPr>
            <p:cNvSpPr txBox="1"/>
            <p:nvPr/>
          </p:nvSpPr>
          <p:spPr>
            <a:xfrm>
              <a:off x="2378133" y="4051290"/>
              <a:ext cx="2052000" cy="43858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28594" indent="-228594">
                <a:buClr>
                  <a:srgbClr val="F19001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Tecnologia disponível na organização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EA12D986-93A9-4CF7-121A-B35A8EF13499}"/>
                </a:ext>
              </a:extLst>
            </p:cNvPr>
            <p:cNvSpPr txBox="1"/>
            <p:nvPr/>
          </p:nvSpPr>
          <p:spPr>
            <a:xfrm rot="16200000">
              <a:off x="2118397" y="2805623"/>
              <a:ext cx="1537854" cy="34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>
                  <a:solidFill>
                    <a:srgbClr val="F1900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Técnico</a:t>
              </a:r>
            </a:p>
          </p:txBody>
        </p:sp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90ABCE2B-7D7F-B1BD-578A-AED389B5D1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990134" y="1212796"/>
              <a:ext cx="720000" cy="720000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B09927C1-6D1D-C35E-C91C-2BFC82C6EAC8}"/>
              </a:ext>
            </a:extLst>
          </p:cNvPr>
          <p:cNvGrpSpPr/>
          <p:nvPr/>
        </p:nvGrpSpPr>
        <p:grpSpPr>
          <a:xfrm>
            <a:off x="9033525" y="1617062"/>
            <a:ext cx="2736000" cy="5046542"/>
            <a:chOff x="6733579" y="1212796"/>
            <a:chExt cx="2052000" cy="3784907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690CA5F0-812E-05FC-8BB9-72244A02D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1331" r="21533"/>
            <a:stretch>
              <a:fillRect/>
            </a:stretch>
          </p:blipFill>
          <p:spPr>
            <a:xfrm>
              <a:off x="7048554" y="1828800"/>
              <a:ext cx="1314050" cy="2299895"/>
            </a:xfrm>
            <a:prstGeom prst="rect">
              <a:avLst/>
            </a:prstGeom>
          </p:spPr>
        </p:pic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DC8F8C8A-A120-B48C-3557-D0BBED0EA1D0}"/>
                </a:ext>
              </a:extLst>
            </p:cNvPr>
            <p:cNvSpPr txBox="1"/>
            <p:nvPr/>
          </p:nvSpPr>
          <p:spPr>
            <a:xfrm>
              <a:off x="6733579" y="4051290"/>
              <a:ext cx="2052000" cy="94641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28594" indent="-228594">
                <a:buClr>
                  <a:srgbClr val="0070C0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Impacto no cliente</a:t>
              </a:r>
            </a:p>
            <a:p>
              <a:pPr>
                <a:buClr>
                  <a:srgbClr val="0070C0"/>
                </a:buClr>
              </a:pPr>
              <a:endParaRPr lang="pt-BR" sz="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>
                <a:buClr>
                  <a:srgbClr val="0070C0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Necessidade legal</a:t>
              </a:r>
            </a:p>
            <a:p>
              <a:pPr>
                <a:buClr>
                  <a:srgbClr val="0070C0"/>
                </a:buClr>
              </a:pPr>
              <a:endParaRPr lang="pt-BR" sz="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>
                <a:buClr>
                  <a:srgbClr val="0070C0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Agilidade do processo</a:t>
              </a:r>
            </a:p>
            <a:p>
              <a:pPr>
                <a:buClr>
                  <a:srgbClr val="0070C0"/>
                </a:buClr>
              </a:pPr>
              <a:endParaRPr lang="pt-BR" sz="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>
                <a:buClr>
                  <a:srgbClr val="0070C0"/>
                </a:buClr>
                <a:buFont typeface="Wingdings 3" panose="05040102010807070707" pitchFamily="18" charset="2"/>
                <a:buChar char="u"/>
              </a:pPr>
              <a:r>
                <a:rPr lang="pt-BR" sz="160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QuickWin</a:t>
              </a:r>
              <a:endParaRPr lang="pt-BR" sz="16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B09E3CF9-A8BD-4798-4C00-20A870D3C3F7}"/>
                </a:ext>
              </a:extLst>
            </p:cNvPr>
            <p:cNvSpPr txBox="1"/>
            <p:nvPr/>
          </p:nvSpPr>
          <p:spPr>
            <a:xfrm rot="16200000">
              <a:off x="6353602" y="2820534"/>
              <a:ext cx="1776770" cy="34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>
                  <a:solidFill>
                    <a:srgbClr val="0070C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Negócio</a:t>
              </a:r>
            </a:p>
          </p:txBody>
        </p:sp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id="{E76AF8DF-ED1C-376C-CD67-6DAA800543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345579" y="1212796"/>
              <a:ext cx="720000" cy="720000"/>
            </a:xfrm>
            <a:prstGeom prst="rect">
              <a:avLst/>
            </a:prstGeom>
          </p:spPr>
        </p:pic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7C9EDF4F-421B-C6ED-CE3C-E174E1226895}"/>
              </a:ext>
            </a:extLst>
          </p:cNvPr>
          <p:cNvGrpSpPr/>
          <p:nvPr/>
        </p:nvGrpSpPr>
        <p:grpSpPr>
          <a:xfrm>
            <a:off x="6134935" y="1593062"/>
            <a:ext cx="2736000" cy="4701211"/>
            <a:chOff x="4559636" y="1194796"/>
            <a:chExt cx="2052000" cy="3525908"/>
          </a:xfrm>
        </p:grpSpPr>
        <p:pic>
          <p:nvPicPr>
            <p:cNvPr id="15" name="Imagem 14">
              <a:extLst>
                <a:ext uri="{FF2B5EF4-FFF2-40B4-BE49-F238E27FC236}">
                  <a16:creationId xmlns:a16="http://schemas.microsoft.com/office/drawing/2014/main" id="{D17174EF-42B4-1A9D-8FAE-6F432C191C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1331" r="21533"/>
            <a:stretch>
              <a:fillRect/>
            </a:stretch>
          </p:blipFill>
          <p:spPr>
            <a:xfrm>
              <a:off x="4870832" y="1828800"/>
              <a:ext cx="1314050" cy="2299895"/>
            </a:xfrm>
            <a:prstGeom prst="rect">
              <a:avLst/>
            </a:prstGeom>
          </p:spPr>
        </p:pic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03138AE7-6BE1-17C4-D10D-57CAA78E3895}"/>
                </a:ext>
              </a:extLst>
            </p:cNvPr>
            <p:cNvSpPr txBox="1"/>
            <p:nvPr/>
          </p:nvSpPr>
          <p:spPr>
            <a:xfrm>
              <a:off x="4559636" y="4051290"/>
              <a:ext cx="2052000" cy="6694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28594" indent="-228594">
                <a:buClr>
                  <a:srgbClr val="00B050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Faz parte da estratégia</a:t>
              </a:r>
            </a:p>
            <a:p>
              <a:pPr>
                <a:buClr>
                  <a:srgbClr val="00B050"/>
                </a:buClr>
              </a:pPr>
              <a:endParaRPr lang="pt-BR" sz="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endParaRPr>
            </a:p>
            <a:p>
              <a:pPr marL="228594" indent="-228594">
                <a:buClr>
                  <a:srgbClr val="00B050"/>
                </a:buClr>
                <a:buFont typeface="Wingdings 3" panose="05040102010807070707" pitchFamily="18" charset="2"/>
                <a:buChar char="u"/>
              </a:pPr>
              <a:r>
                <a:rPr lang="pt-BR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Valor relevante para empresa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030B4761-95CE-BAA2-9A56-A7BF8B6A7EF4}"/>
                </a:ext>
              </a:extLst>
            </p:cNvPr>
            <p:cNvSpPr txBox="1"/>
            <p:nvPr/>
          </p:nvSpPr>
          <p:spPr>
            <a:xfrm rot="16200000">
              <a:off x="4220518" y="2791152"/>
              <a:ext cx="1689060" cy="346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400" b="1">
                  <a:solidFill>
                    <a:srgbClr val="00B05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Estratégico</a:t>
              </a:r>
            </a:p>
          </p:txBody>
        </p:sp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E20D0098-2F7D-8C30-8E04-4210994CCCD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167856" y="1194796"/>
              <a:ext cx="756000" cy="756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051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A9264-F985-93CA-29F8-DD6DEEB99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92E67E4-8884-370A-163C-E44FD19065E2}"/>
              </a:ext>
            </a:extLst>
          </p:cNvPr>
          <p:cNvSpPr txBox="1"/>
          <p:nvPr/>
        </p:nvSpPr>
        <p:spPr>
          <a:xfrm>
            <a:off x="0" y="-707886"/>
            <a:ext cx="634507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pt-BR" sz="4000">
                <a:solidFill>
                  <a:srgbClr val="FF0000"/>
                </a:solidFill>
              </a:rPr>
              <a:t>Kelly – RPA Congress- FEITO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EDA4EC75-A3F9-5A9A-6E20-FD80232E190B}"/>
              </a:ext>
            </a:extLst>
          </p:cNvPr>
          <p:cNvPicPr/>
          <p:nvPr/>
        </p:nvPicPr>
        <p:blipFill>
          <a:blip r:embed="rId2"/>
          <a:srcRect t="19338" b="22294"/>
          <a:stretch>
            <a:fillRect/>
          </a:stretch>
        </p:blipFill>
        <p:spPr>
          <a:xfrm>
            <a:off x="-2269375" y="1360365"/>
            <a:ext cx="6000000" cy="5253070"/>
          </a:xfrm>
          <a:prstGeom prst="rect">
            <a:avLst/>
          </a:prstGeom>
        </p:spPr>
      </p:pic>
      <p:sp>
        <p:nvSpPr>
          <p:cNvPr id="40" name="Retângulo 39">
            <a:extLst>
              <a:ext uri="{FF2B5EF4-FFF2-40B4-BE49-F238E27FC236}">
                <a16:creationId xmlns:a16="http://schemas.microsoft.com/office/drawing/2014/main" id="{D91E6C2B-3810-339F-23A2-AFB6374CC1B2}"/>
              </a:ext>
            </a:extLst>
          </p:cNvPr>
          <p:cNvSpPr/>
          <p:nvPr/>
        </p:nvSpPr>
        <p:spPr>
          <a:xfrm>
            <a:off x="271654" y="362187"/>
            <a:ext cx="9931089" cy="846088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Etapa </a:t>
            </a:r>
            <a:r>
              <a:rPr lang="pt-BR" sz="2400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3</a:t>
            </a:r>
            <a:br>
              <a:rPr lang="pt-BR" sz="2400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40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e Modelagem de Agente</a:t>
            </a:r>
            <a:br>
              <a:rPr lang="pt-BR" sz="2800" b="1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Estruturação do agente através de </a:t>
            </a:r>
            <a:r>
              <a:rPr kumimoji="0" lang="pt-BR" b="0" i="1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canvas</a:t>
            </a: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intuitivo e decisões de especificação.</a:t>
            </a:r>
          </a:p>
        </p:txBody>
      </p:sp>
      <p:pic>
        <p:nvPicPr>
          <p:cNvPr id="38" name="Imagem 37">
            <a:extLst>
              <a:ext uri="{FF2B5EF4-FFF2-40B4-BE49-F238E27FC236}">
                <a16:creationId xmlns:a16="http://schemas.microsoft.com/office/drawing/2014/main" id="{BCAE261A-BB4E-1B51-A1E9-658B9EE3F00B}"/>
              </a:ext>
            </a:extLst>
          </p:cNvPr>
          <p:cNvPicPr/>
          <p:nvPr/>
        </p:nvPicPr>
        <p:blipFill>
          <a:blip r:embed="rId3"/>
          <a:srcRect t="17665" b="23093"/>
          <a:stretch>
            <a:fillRect/>
          </a:stretch>
        </p:blipFill>
        <p:spPr>
          <a:xfrm>
            <a:off x="-1411356" y="1931564"/>
            <a:ext cx="4572000" cy="4062814"/>
          </a:xfrm>
          <a:prstGeom prst="rect">
            <a:avLst/>
          </a:prstGeom>
        </p:spPr>
      </p:pic>
      <p:pic>
        <p:nvPicPr>
          <p:cNvPr id="39" name="Imagem 38">
            <a:extLst>
              <a:ext uri="{FF2B5EF4-FFF2-40B4-BE49-F238E27FC236}">
                <a16:creationId xmlns:a16="http://schemas.microsoft.com/office/drawing/2014/main" id="{DA052217-85F3-63F4-7517-4FEF8C10EC11}"/>
              </a:ext>
            </a:extLst>
          </p:cNvPr>
          <p:cNvPicPr/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r="68193"/>
          <a:stretch>
            <a:fillRect/>
          </a:stretch>
        </p:blipFill>
        <p:spPr>
          <a:xfrm>
            <a:off x="2966368" y="2093023"/>
            <a:ext cx="1622276" cy="1033068"/>
          </a:xfrm>
          <a:prstGeom prst="rect">
            <a:avLst/>
          </a:prstGeom>
        </p:spPr>
      </p:pic>
      <p:pic>
        <p:nvPicPr>
          <p:cNvPr id="41" name="Imagem 40">
            <a:extLst>
              <a:ext uri="{FF2B5EF4-FFF2-40B4-BE49-F238E27FC236}">
                <a16:creationId xmlns:a16="http://schemas.microsoft.com/office/drawing/2014/main" id="{712DF536-8DEA-65B7-7061-1D4211F57CB7}"/>
              </a:ext>
            </a:extLst>
          </p:cNvPr>
          <p:cNvPicPr/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32900" t="510" r="33163" b="-510"/>
          <a:stretch>
            <a:fillRect/>
          </a:stretch>
        </p:blipFill>
        <p:spPr>
          <a:xfrm>
            <a:off x="2449109" y="3466995"/>
            <a:ext cx="1730910" cy="1033068"/>
          </a:xfrm>
          <a:prstGeom prst="rect">
            <a:avLst/>
          </a:prstGeom>
        </p:spPr>
      </p:pic>
      <p:pic>
        <p:nvPicPr>
          <p:cNvPr id="42" name="Imagem 41">
            <a:extLst>
              <a:ext uri="{FF2B5EF4-FFF2-40B4-BE49-F238E27FC236}">
                <a16:creationId xmlns:a16="http://schemas.microsoft.com/office/drawing/2014/main" id="{F93A4E87-DD84-9B43-20D6-4BB7FBF71F9F}"/>
              </a:ext>
            </a:extLst>
          </p:cNvPr>
          <p:cNvPicPr/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67866" t="2639" r="-602" b="-2639"/>
          <a:stretch>
            <a:fillRect/>
          </a:stretch>
        </p:blipFill>
        <p:spPr>
          <a:xfrm>
            <a:off x="2959307" y="4946445"/>
            <a:ext cx="1669625" cy="1033068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CDE2484B-7257-83D5-5971-26564BF54A35}"/>
              </a:ext>
            </a:extLst>
          </p:cNvPr>
          <p:cNvSpPr txBox="1"/>
          <p:nvPr/>
        </p:nvSpPr>
        <p:spPr>
          <a:xfrm>
            <a:off x="12428531" y="760201"/>
            <a:ext cx="52899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/>
              <a:t>Vamos colocar um slide com os pilares desta etapa</a:t>
            </a:r>
          </a:p>
          <a:p>
            <a:pPr marL="285750" indent="-285750">
              <a:buFontTx/>
              <a:buChar char="-"/>
            </a:pPr>
            <a:r>
              <a:rPr lang="pt-BR"/>
              <a:t>Canvas de Modelagem de Agentes</a:t>
            </a:r>
          </a:p>
          <a:p>
            <a:pPr marL="285750" indent="-285750">
              <a:buFontTx/>
              <a:buChar char="-"/>
            </a:pPr>
            <a:r>
              <a:rPr lang="pt-BR"/>
              <a:t>Cooperação entre Agentes Parceiros</a:t>
            </a:r>
          </a:p>
          <a:p>
            <a:pPr marL="285750" indent="-285750">
              <a:buFontTx/>
              <a:buChar char="-"/>
            </a:pPr>
            <a:r>
              <a:rPr lang="pt-BR"/>
              <a:t>Especificação Funcional de Agentes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410E77A8-DAE3-B52B-E5D7-CC86C338B1B7}"/>
              </a:ext>
            </a:extLst>
          </p:cNvPr>
          <p:cNvGrpSpPr>
            <a:grpSpLocks noChangeAspect="1"/>
          </p:cNvGrpSpPr>
          <p:nvPr/>
        </p:nvGrpSpPr>
        <p:grpSpPr>
          <a:xfrm>
            <a:off x="5185694" y="2128365"/>
            <a:ext cx="1705476" cy="5040000"/>
            <a:chOff x="553452" y="1648326"/>
            <a:chExt cx="1949116" cy="5760000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6B98188A-E691-9EDC-7A74-6F246802F0F7}"/>
                </a:ext>
              </a:extLst>
            </p:cNvPr>
            <p:cNvSpPr/>
            <p:nvPr/>
          </p:nvSpPr>
          <p:spPr>
            <a:xfrm>
              <a:off x="553452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Canvas de modelagem de agentes</a:t>
              </a:r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116346D9-18E7-7720-55B2-6E7C53FE39C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1025526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B2AE551C-F246-DC33-20D7-4C31B2E86271}"/>
              </a:ext>
            </a:extLst>
          </p:cNvPr>
          <p:cNvGrpSpPr>
            <a:grpSpLocks noChangeAspect="1"/>
          </p:cNvGrpSpPr>
          <p:nvPr/>
        </p:nvGrpSpPr>
        <p:grpSpPr>
          <a:xfrm>
            <a:off x="7371432" y="2128365"/>
            <a:ext cx="1705476" cy="5040000"/>
            <a:chOff x="2642936" y="1648326"/>
            <a:chExt cx="1949116" cy="576000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4D183604-2AEB-C777-BBEE-98AFA2FCE0C2}"/>
                </a:ext>
              </a:extLst>
            </p:cNvPr>
            <p:cNvSpPr/>
            <p:nvPr/>
          </p:nvSpPr>
          <p:spPr>
            <a:xfrm>
              <a:off x="2642936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Cooperação entre agentes parceiros</a:t>
              </a:r>
            </a:p>
          </p:txBody>
        </p:sp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56C259B3-172A-E4A3-9A52-6B32512B856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3077494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429A7807-5C3B-1855-9F95-1A67EBD985B6}"/>
              </a:ext>
            </a:extLst>
          </p:cNvPr>
          <p:cNvGrpSpPr>
            <a:grpSpLocks noChangeAspect="1"/>
          </p:cNvGrpSpPr>
          <p:nvPr/>
        </p:nvGrpSpPr>
        <p:grpSpPr>
          <a:xfrm>
            <a:off x="9557170" y="2128365"/>
            <a:ext cx="1705476" cy="5040000"/>
            <a:chOff x="4732420" y="1648326"/>
            <a:chExt cx="1949116" cy="5760000"/>
          </a:xfrm>
        </p:grpSpPr>
        <p:sp>
          <p:nvSpPr>
            <p:cNvPr id="12" name="Retângulo: Cantos Arredondados 11">
              <a:extLst>
                <a:ext uri="{FF2B5EF4-FFF2-40B4-BE49-F238E27FC236}">
                  <a16:creationId xmlns:a16="http://schemas.microsoft.com/office/drawing/2014/main" id="{D96F2101-45F4-3223-687D-8E822D59A304}"/>
                </a:ext>
              </a:extLst>
            </p:cNvPr>
            <p:cNvSpPr/>
            <p:nvPr/>
          </p:nvSpPr>
          <p:spPr>
            <a:xfrm>
              <a:off x="4732420" y="1648326"/>
              <a:ext cx="1949116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Especificação funcional de agentes</a:t>
              </a:r>
            </a:p>
          </p:txBody>
        </p:sp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3292A67D-6E73-46C5-7852-6F68E0BC7DB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5174414" y="2638105"/>
              <a:ext cx="1080000" cy="108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171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05986B-6BA2-28C3-16C7-A4F053776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" y="118020"/>
            <a:ext cx="2645228" cy="1532727"/>
          </a:xfrm>
        </p:spPr>
        <p:txBody>
          <a:bodyPr/>
          <a:lstStyle/>
          <a:p>
            <a:pPr algn="ctr"/>
            <a:r>
              <a:rPr lang="pt-BR">
                <a:solidFill>
                  <a:schemeClr val="bg1"/>
                </a:solidFill>
              </a:rPr>
              <a:t>Canvas design</a:t>
            </a:r>
            <a:br>
              <a:rPr lang="pt-BR">
                <a:solidFill>
                  <a:schemeClr val="bg1"/>
                </a:solidFill>
              </a:rPr>
            </a:br>
            <a:r>
              <a:rPr lang="pt-BR" sz="3200">
                <a:solidFill>
                  <a:schemeClr val="bg1"/>
                </a:solidFill>
              </a:rPr>
              <a:t>Exemplo</a:t>
            </a:r>
            <a:endParaRPr lang="pt-BR">
              <a:solidFill>
                <a:schemeClr val="bg1"/>
              </a:solidFill>
            </a:endParaRP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FF53CEE1-20D4-49F8-3B29-A1815AE78F5E}"/>
              </a:ext>
            </a:extLst>
          </p:cNvPr>
          <p:cNvGrpSpPr/>
          <p:nvPr/>
        </p:nvGrpSpPr>
        <p:grpSpPr>
          <a:xfrm>
            <a:off x="2" y="1874671"/>
            <a:ext cx="2645228" cy="1346281"/>
            <a:chOff x="0" y="1034255"/>
            <a:chExt cx="1983921" cy="1009711"/>
          </a:xfrm>
        </p:grpSpPr>
        <p:sp>
          <p:nvSpPr>
            <p:cNvPr id="5" name="Título 1">
              <a:extLst>
                <a:ext uri="{FF2B5EF4-FFF2-40B4-BE49-F238E27FC236}">
                  <a16:creationId xmlns:a16="http://schemas.microsoft.com/office/drawing/2014/main" id="{93244CDA-C6E5-6386-D589-4210D7A213B8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>
                  <a:solidFill>
                    <a:prstClr val="white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Nome do agente</a:t>
              </a:r>
            </a:p>
          </p:txBody>
        </p:sp>
        <p:sp>
          <p:nvSpPr>
            <p:cNvPr id="6" name="Título 1">
              <a:extLst>
                <a:ext uri="{FF2B5EF4-FFF2-40B4-BE49-F238E27FC236}">
                  <a16:creationId xmlns:a16="http://schemas.microsoft.com/office/drawing/2014/main" id="{2F27275F-36B9-BC87-B3AC-AD548BAEAD29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715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 b="0" i="1">
                  <a:solidFill>
                    <a:prstClr val="white"/>
                  </a:solidFill>
                </a:rPr>
                <a:t>Agente de Conciliação Bancária de Pagamentos</a:t>
              </a:r>
            </a:p>
          </p:txBody>
        </p:sp>
        <p:cxnSp>
          <p:nvCxnSpPr>
            <p:cNvPr id="8" name="Conector reto 7">
              <a:extLst>
                <a:ext uri="{FF2B5EF4-FFF2-40B4-BE49-F238E27FC236}">
                  <a16:creationId xmlns:a16="http://schemas.microsoft.com/office/drawing/2014/main" id="{E71507E4-F1AD-0B8B-C074-B9FAFE1BCA82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23EE6237-C95E-A140-ADB2-6F3997B5ED48}"/>
              </a:ext>
            </a:extLst>
          </p:cNvPr>
          <p:cNvGrpSpPr/>
          <p:nvPr/>
        </p:nvGrpSpPr>
        <p:grpSpPr>
          <a:xfrm>
            <a:off x="1" y="3606465"/>
            <a:ext cx="2645228" cy="1058959"/>
            <a:chOff x="0" y="1034255"/>
            <a:chExt cx="1983921" cy="794219"/>
          </a:xfrm>
        </p:grpSpPr>
        <p:sp>
          <p:nvSpPr>
            <p:cNvPr id="11" name="Título 1">
              <a:extLst>
                <a:ext uri="{FF2B5EF4-FFF2-40B4-BE49-F238E27FC236}">
                  <a16:creationId xmlns:a16="http://schemas.microsoft.com/office/drawing/2014/main" id="{3D50B791-651C-497C-8988-646949525462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>
                  <a:solidFill>
                    <a:prstClr val="white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Dono da ideia / Área</a:t>
              </a:r>
            </a:p>
          </p:txBody>
        </p:sp>
        <p:sp>
          <p:nvSpPr>
            <p:cNvPr id="12" name="Título 1">
              <a:extLst>
                <a:ext uri="{FF2B5EF4-FFF2-40B4-BE49-F238E27FC236}">
                  <a16:creationId xmlns:a16="http://schemas.microsoft.com/office/drawing/2014/main" id="{0F409257-98EB-B5E4-F92F-C646E21CFDF9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500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 b="0" i="1">
                  <a:solidFill>
                    <a:prstClr val="white"/>
                  </a:solidFill>
                </a:rPr>
                <a:t>Financeiro e Controladoria</a:t>
              </a:r>
            </a:p>
          </p:txBody>
        </p:sp>
        <p:cxnSp>
          <p:nvCxnSpPr>
            <p:cNvPr id="13" name="Conector reto 12">
              <a:extLst>
                <a:ext uri="{FF2B5EF4-FFF2-40B4-BE49-F238E27FC236}">
                  <a16:creationId xmlns:a16="http://schemas.microsoft.com/office/drawing/2014/main" id="{5E889AFF-5AB9-42C6-CDFD-F9283911E3DE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E9054878-59F2-3EA6-031E-20E321FD6081}"/>
              </a:ext>
            </a:extLst>
          </p:cNvPr>
          <p:cNvGrpSpPr/>
          <p:nvPr/>
        </p:nvGrpSpPr>
        <p:grpSpPr>
          <a:xfrm>
            <a:off x="48987" y="5111843"/>
            <a:ext cx="2645228" cy="1058958"/>
            <a:chOff x="0" y="1034255"/>
            <a:chExt cx="1983921" cy="794219"/>
          </a:xfrm>
        </p:grpSpPr>
        <p:sp>
          <p:nvSpPr>
            <p:cNvPr id="15" name="Título 1">
              <a:extLst>
                <a:ext uri="{FF2B5EF4-FFF2-40B4-BE49-F238E27FC236}">
                  <a16:creationId xmlns:a16="http://schemas.microsoft.com/office/drawing/2014/main" id="{BABA74A4-B9DD-DD05-1C31-7653406EAB68}"/>
                </a:ext>
              </a:extLst>
            </p:cNvPr>
            <p:cNvSpPr txBox="1">
              <a:spLocks/>
            </p:cNvSpPr>
            <p:nvPr/>
          </p:nvSpPr>
          <p:spPr>
            <a:xfrm>
              <a:off x="0" y="1034255"/>
              <a:ext cx="1983921" cy="2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>
                  <a:solidFill>
                    <a:prstClr val="white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Perfil do executor</a:t>
              </a:r>
            </a:p>
          </p:txBody>
        </p:sp>
        <p:sp>
          <p:nvSpPr>
            <p:cNvPr id="16" name="Título 1">
              <a:extLst>
                <a:ext uri="{FF2B5EF4-FFF2-40B4-BE49-F238E27FC236}">
                  <a16:creationId xmlns:a16="http://schemas.microsoft.com/office/drawing/2014/main" id="{29AB9AF5-0DCE-2D9B-E9C7-7A7612CA8881}"/>
                </a:ext>
              </a:extLst>
            </p:cNvPr>
            <p:cNvSpPr txBox="1">
              <a:spLocks/>
            </p:cNvSpPr>
            <p:nvPr/>
          </p:nvSpPr>
          <p:spPr>
            <a:xfrm>
              <a:off x="73479" y="1328241"/>
              <a:ext cx="1738993" cy="500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algn="l" defTabSz="844062" rtl="0" eaLnBrk="1" latinLnBrk="0" hangingPunct="1">
                <a:spcBef>
                  <a:spcPct val="0"/>
                </a:spcBef>
                <a:buNone/>
                <a:defRPr lang="pt-BR" sz="2700" b="1" i="0" kern="1200" dirty="0">
                  <a:solidFill>
                    <a:srgbClr val="FF66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pPr defTabSz="1125360"/>
              <a:r>
                <a:rPr lang="pt-BR" sz="1867" b="0" i="1">
                  <a:solidFill>
                    <a:prstClr val="white"/>
                  </a:solidFill>
                </a:rPr>
                <a:t>Analista financeiro / Analista contábil</a:t>
              </a:r>
            </a:p>
          </p:txBody>
        </p:sp>
        <p:cxnSp>
          <p:nvCxnSpPr>
            <p:cNvPr id="17" name="Conector reto 16">
              <a:extLst>
                <a:ext uri="{FF2B5EF4-FFF2-40B4-BE49-F238E27FC236}">
                  <a16:creationId xmlns:a16="http://schemas.microsoft.com/office/drawing/2014/main" id="{89AAAAFD-5093-A942-D1D6-F8F823ACFD75}"/>
                </a:ext>
              </a:extLst>
            </p:cNvPr>
            <p:cNvCxnSpPr/>
            <p:nvPr/>
          </p:nvCxnSpPr>
          <p:spPr>
            <a:xfrm>
              <a:off x="73479" y="1303749"/>
              <a:ext cx="1738993" cy="0"/>
            </a:xfrm>
            <a:prstGeom prst="line">
              <a:avLst/>
            </a:prstGeom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1" name="Imagem 20">
            <a:extLst>
              <a:ext uri="{FF2B5EF4-FFF2-40B4-BE49-F238E27FC236}">
                <a16:creationId xmlns:a16="http://schemas.microsoft.com/office/drawing/2014/main" id="{D9F52436-D5C9-CA37-C499-8B4B23D6B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2187" y="467759"/>
            <a:ext cx="8935676" cy="592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931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8B02E-F249-E431-9940-E2BA9586B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1DCD6964-FAC3-FEF2-23E2-B1A7DBF8566D}"/>
              </a:ext>
            </a:extLst>
          </p:cNvPr>
          <p:cNvSpPr txBox="1"/>
          <p:nvPr/>
        </p:nvSpPr>
        <p:spPr>
          <a:xfrm>
            <a:off x="0" y="-707886"/>
            <a:ext cx="634507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pt-BR" sz="4000">
                <a:solidFill>
                  <a:srgbClr val="FF0000"/>
                </a:solidFill>
              </a:rPr>
              <a:t>Kelly – RPA Congress- FEITO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E10F0593-F84C-93AC-0CB9-2A114E5EE0F8}"/>
              </a:ext>
            </a:extLst>
          </p:cNvPr>
          <p:cNvPicPr/>
          <p:nvPr/>
        </p:nvPicPr>
        <p:blipFill>
          <a:blip r:embed="rId2"/>
          <a:srcRect t="19338" b="22294"/>
          <a:stretch>
            <a:fillRect/>
          </a:stretch>
        </p:blipFill>
        <p:spPr>
          <a:xfrm>
            <a:off x="-2409075" y="1423865"/>
            <a:ext cx="6000000" cy="5253070"/>
          </a:xfrm>
          <a:prstGeom prst="rect">
            <a:avLst/>
          </a:prstGeom>
        </p:spPr>
      </p:pic>
      <p:sp>
        <p:nvSpPr>
          <p:cNvPr id="40" name="Retângulo 39">
            <a:extLst>
              <a:ext uri="{FF2B5EF4-FFF2-40B4-BE49-F238E27FC236}">
                <a16:creationId xmlns:a16="http://schemas.microsoft.com/office/drawing/2014/main" id="{049E11C4-CED9-98FB-83F7-5D8127D265EE}"/>
              </a:ext>
            </a:extLst>
          </p:cNvPr>
          <p:cNvSpPr/>
          <p:nvPr/>
        </p:nvSpPr>
        <p:spPr>
          <a:xfrm>
            <a:off x="271654" y="362187"/>
            <a:ext cx="9931089" cy="846088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b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Etapa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4</a:t>
            </a:r>
            <a:br>
              <a:rPr lang="pt-BR" sz="2400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40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Implementação Guiada</a:t>
            </a:r>
            <a:br>
              <a:rPr lang="pt-BR" sz="2800" b="1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Desenvolvimento baseado em padrões, </a:t>
            </a:r>
            <a:r>
              <a:rPr kumimoji="0" lang="pt-BR" b="0" i="1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templates</a:t>
            </a:r>
            <a:r>
              <a:rPr kumimoji="0" lang="pt-BR" b="0" i="1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e guias práticos reutilizáveis.</a:t>
            </a:r>
          </a:p>
        </p:txBody>
      </p:sp>
      <p:pic>
        <p:nvPicPr>
          <p:cNvPr id="43" name="Imagem 42">
            <a:extLst>
              <a:ext uri="{FF2B5EF4-FFF2-40B4-BE49-F238E27FC236}">
                <a16:creationId xmlns:a16="http://schemas.microsoft.com/office/drawing/2014/main" id="{DE61D732-17CA-EB3B-F7B3-EE22F92E0B6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-1090246" y="2024030"/>
            <a:ext cx="3435000" cy="4858863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980CA589-F877-6603-FEDB-476CDB68950B}"/>
              </a:ext>
            </a:extLst>
          </p:cNvPr>
          <p:cNvSpPr txBox="1"/>
          <p:nvPr/>
        </p:nvSpPr>
        <p:spPr>
          <a:xfrm>
            <a:off x="12671326" y="800840"/>
            <a:ext cx="535749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/>
              <a:t>Vamos colocar um slide com os pilares da fundação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Padrões de Desenvolvimento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 spc="-3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Biblioteca de Padrões </a:t>
            </a:r>
            <a:r>
              <a:rPr lang="pt-BR" spc="-31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Agênticos</a:t>
            </a:r>
            <a:endParaRPr lang="pt-BR" spc="-3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 spc="-3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Biblioteca de funções corporativas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 spc="-3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Checklist de Testes e Validação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6DA63D84-C20B-CA85-836E-D8814940B47F}"/>
              </a:ext>
            </a:extLst>
          </p:cNvPr>
          <p:cNvGrpSpPr>
            <a:grpSpLocks noChangeAspect="1"/>
          </p:cNvGrpSpPr>
          <p:nvPr/>
        </p:nvGrpSpPr>
        <p:grpSpPr>
          <a:xfrm>
            <a:off x="2638382" y="2216147"/>
            <a:ext cx="1890000" cy="5040000"/>
            <a:chOff x="553452" y="1648326"/>
            <a:chExt cx="2160000" cy="5760000"/>
          </a:xfrm>
        </p:grpSpPr>
        <p:sp>
          <p:nvSpPr>
            <p:cNvPr id="16" name="Retângulo: Cantos Arredondados 15">
              <a:extLst>
                <a:ext uri="{FF2B5EF4-FFF2-40B4-BE49-F238E27FC236}">
                  <a16:creationId xmlns:a16="http://schemas.microsoft.com/office/drawing/2014/main" id="{2AE8E315-8508-FB76-7C4D-7CD6056E218E}"/>
                </a:ext>
              </a:extLst>
            </p:cNvPr>
            <p:cNvSpPr/>
            <p:nvPr/>
          </p:nvSpPr>
          <p:spPr>
            <a:xfrm>
              <a:off x="553452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Padrões de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desenvolvimento</a:t>
              </a:r>
            </a:p>
          </p:txBody>
        </p:sp>
        <p:pic>
          <p:nvPicPr>
            <p:cNvPr id="17" name="Imagem 16">
              <a:extLst>
                <a:ext uri="{FF2B5EF4-FFF2-40B4-BE49-F238E27FC236}">
                  <a16:creationId xmlns:a16="http://schemas.microsoft.com/office/drawing/2014/main" id="{56D2729F-CE22-EC6F-37A6-DA45AB974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080118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96C15989-A429-CED0-3B10-F0404D9CC803}"/>
              </a:ext>
            </a:extLst>
          </p:cNvPr>
          <p:cNvGrpSpPr>
            <a:grpSpLocks noChangeAspect="1"/>
          </p:cNvGrpSpPr>
          <p:nvPr/>
        </p:nvGrpSpPr>
        <p:grpSpPr>
          <a:xfrm>
            <a:off x="4921678" y="2216147"/>
            <a:ext cx="1890000" cy="5040000"/>
            <a:chOff x="2642936" y="1648326"/>
            <a:chExt cx="2160000" cy="5760000"/>
          </a:xfrm>
        </p:grpSpPr>
        <p:sp>
          <p:nvSpPr>
            <p:cNvPr id="20" name="Retângulo: Cantos Arredondados 19">
              <a:extLst>
                <a:ext uri="{FF2B5EF4-FFF2-40B4-BE49-F238E27FC236}">
                  <a16:creationId xmlns:a16="http://schemas.microsoft.com/office/drawing/2014/main" id="{3E1E418A-CBAF-6757-4D99-4969E2EAA3C2}"/>
                </a:ext>
              </a:extLst>
            </p:cNvPr>
            <p:cNvSpPr/>
            <p:nvPr/>
          </p:nvSpPr>
          <p:spPr>
            <a:xfrm>
              <a:off x="2642936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 err="1">
                  <a:solidFill>
                    <a:schemeClr val="tx1"/>
                  </a:solidFill>
                </a:rPr>
                <a:t>Templates</a:t>
              </a:r>
              <a:r>
                <a:rPr lang="pt-BR" b="1">
                  <a:solidFill>
                    <a:schemeClr val="tx1"/>
                  </a:solidFill>
                </a:rPr>
                <a:t> de padrões </a:t>
              </a:r>
              <a:r>
                <a:rPr lang="pt-BR" b="1" err="1">
                  <a:solidFill>
                    <a:schemeClr val="tx1"/>
                  </a:solidFill>
                </a:rPr>
                <a:t>agênticos</a:t>
              </a:r>
              <a:endParaRPr lang="pt-BR" b="1">
                <a:solidFill>
                  <a:schemeClr val="tx1"/>
                </a:solidFill>
              </a:endParaRPr>
            </a:p>
          </p:txBody>
        </p:sp>
        <p:pic>
          <p:nvPicPr>
            <p:cNvPr id="21" name="Imagem 20">
              <a:extLst>
                <a:ext uri="{FF2B5EF4-FFF2-40B4-BE49-F238E27FC236}">
                  <a16:creationId xmlns:a16="http://schemas.microsoft.com/office/drawing/2014/main" id="{6D264E61-0F60-E46A-EE9E-90332A9E09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3159382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5293F61C-6FA0-500F-4796-F1FE1C55596C}"/>
              </a:ext>
            </a:extLst>
          </p:cNvPr>
          <p:cNvGrpSpPr>
            <a:grpSpLocks noChangeAspect="1"/>
          </p:cNvGrpSpPr>
          <p:nvPr/>
        </p:nvGrpSpPr>
        <p:grpSpPr>
          <a:xfrm>
            <a:off x="7204974" y="2216147"/>
            <a:ext cx="1890000" cy="5040000"/>
            <a:chOff x="4732420" y="1648326"/>
            <a:chExt cx="2160000" cy="5760000"/>
          </a:xfrm>
        </p:grpSpPr>
        <p:sp>
          <p:nvSpPr>
            <p:cNvPr id="23" name="Retângulo: Cantos Arredondados 22">
              <a:extLst>
                <a:ext uri="{FF2B5EF4-FFF2-40B4-BE49-F238E27FC236}">
                  <a16:creationId xmlns:a16="http://schemas.microsoft.com/office/drawing/2014/main" id="{0ADD9F49-AAB4-39F4-009C-3206D8C90B3E}"/>
                </a:ext>
              </a:extLst>
            </p:cNvPr>
            <p:cNvSpPr/>
            <p:nvPr/>
          </p:nvSpPr>
          <p:spPr>
            <a:xfrm>
              <a:off x="4732420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Biblioteca de funções corporativas</a:t>
              </a:r>
            </a:p>
          </p:txBody>
        </p:sp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0D2C39D6-7230-20C5-BD74-CC65F41383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5297246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DB71F8B3-B50C-151E-6D9C-89FDDEC33C9A}"/>
              </a:ext>
            </a:extLst>
          </p:cNvPr>
          <p:cNvGrpSpPr>
            <a:grpSpLocks noChangeAspect="1"/>
          </p:cNvGrpSpPr>
          <p:nvPr/>
        </p:nvGrpSpPr>
        <p:grpSpPr>
          <a:xfrm>
            <a:off x="9488269" y="2216147"/>
            <a:ext cx="1890000" cy="5040000"/>
            <a:chOff x="6821904" y="1648326"/>
            <a:chExt cx="2160000" cy="5760000"/>
          </a:xfrm>
        </p:grpSpPr>
        <p:sp>
          <p:nvSpPr>
            <p:cNvPr id="27" name="Retângulo: Cantos Arredondados 26">
              <a:extLst>
                <a:ext uri="{FF2B5EF4-FFF2-40B4-BE49-F238E27FC236}">
                  <a16:creationId xmlns:a16="http://schemas.microsoft.com/office/drawing/2014/main" id="{89DFEF86-FBA5-9754-548C-CF92F7061AF7}"/>
                </a:ext>
              </a:extLst>
            </p:cNvPr>
            <p:cNvSpPr/>
            <p:nvPr/>
          </p:nvSpPr>
          <p:spPr>
            <a:xfrm>
              <a:off x="6821904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Checklist de testes e validação</a:t>
              </a:r>
            </a:p>
          </p:txBody>
        </p:sp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9FA4074B-5AA7-8A6F-051C-9191F88D5E4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7399421" y="2638105"/>
              <a:ext cx="1080000" cy="108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9803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7F6D3C-99C7-1C01-C99C-8C1C9FE6F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BD18127-F770-EAE4-99C5-09D56A726B91}"/>
              </a:ext>
            </a:extLst>
          </p:cNvPr>
          <p:cNvSpPr txBox="1"/>
          <p:nvPr/>
        </p:nvSpPr>
        <p:spPr>
          <a:xfrm>
            <a:off x="0" y="-707886"/>
            <a:ext cx="634507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pt-BR" sz="4000">
                <a:solidFill>
                  <a:srgbClr val="FF0000"/>
                </a:solidFill>
              </a:rPr>
              <a:t>Kelly – RPA Congress- FEITO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41A9B635-C468-7E53-E9AA-1AC5E4661FD2}"/>
              </a:ext>
            </a:extLst>
          </p:cNvPr>
          <p:cNvPicPr/>
          <p:nvPr/>
        </p:nvPicPr>
        <p:blipFill>
          <a:blip r:embed="rId2"/>
          <a:srcRect t="19338" b="22294"/>
          <a:stretch>
            <a:fillRect/>
          </a:stretch>
        </p:blipFill>
        <p:spPr>
          <a:xfrm>
            <a:off x="-2193175" y="1398465"/>
            <a:ext cx="6000000" cy="5253070"/>
          </a:xfrm>
          <a:prstGeom prst="rect">
            <a:avLst/>
          </a:prstGeom>
        </p:spPr>
      </p:pic>
      <p:sp>
        <p:nvSpPr>
          <p:cNvPr id="40" name="Retângulo 39">
            <a:extLst>
              <a:ext uri="{FF2B5EF4-FFF2-40B4-BE49-F238E27FC236}">
                <a16:creationId xmlns:a16="http://schemas.microsoft.com/office/drawing/2014/main" id="{4C33C83D-B093-E69B-2FBC-D1FC5FA38394}"/>
              </a:ext>
            </a:extLst>
          </p:cNvPr>
          <p:cNvSpPr/>
          <p:nvPr/>
        </p:nvSpPr>
        <p:spPr>
          <a:xfrm>
            <a:off x="271654" y="362187"/>
            <a:ext cx="9931089" cy="846088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lvl="0">
              <a:defRPr/>
            </a:pPr>
            <a:r>
              <a:rPr kumimoji="0" lang="pt-BR" sz="2400" b="1" i="0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Eta</a:t>
            </a:r>
            <a:r>
              <a:rPr lang="pt-BR" sz="2400" b="1" err="1">
                <a:solidFill>
                  <a:prstClr val="black">
                    <a:lumMod val="75000"/>
                    <a:lumOff val="2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5</a:t>
            </a:r>
            <a:br>
              <a:rPr lang="pt-BR" sz="2400">
                <a:solidFill>
                  <a:prstClr val="black"/>
                </a:solidFill>
                <a:latin typeface="Aptos" panose="02110004020202020204"/>
              </a:rPr>
            </a:br>
            <a:r>
              <a:rPr lang="pt-BR" sz="40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Publicação e Suporte</a:t>
            </a:r>
            <a:br>
              <a:rPr lang="pt-BR" sz="2800" b="1">
                <a:solidFill>
                  <a:schemeClr val="accent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pt-BR" i="1">
                <a:solidFill>
                  <a:prstClr val="black">
                    <a:lumMod val="65000"/>
                    <a:lumOff val="35000"/>
                  </a:prstClr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Implantação e suporte de agentes em produção e desenvolvimento evolutivo</a:t>
            </a:r>
          </a:p>
        </p:txBody>
      </p:sp>
      <p:pic>
        <p:nvPicPr>
          <p:cNvPr id="44" name="Imagem 43">
            <a:extLst>
              <a:ext uri="{FF2B5EF4-FFF2-40B4-BE49-F238E27FC236}">
                <a16:creationId xmlns:a16="http://schemas.microsoft.com/office/drawing/2014/main" id="{3ACFEA8E-5722-2513-AF61-2E74F7FEBCF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-854056" y="1461965"/>
            <a:ext cx="3435804" cy="4860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7011472-5E55-EACF-188E-6E08C9460FEF}"/>
              </a:ext>
            </a:extLst>
          </p:cNvPr>
          <p:cNvSpPr txBox="1"/>
          <p:nvPr/>
        </p:nvSpPr>
        <p:spPr>
          <a:xfrm>
            <a:off x="12711103" y="785231"/>
            <a:ext cx="535749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/>
              <a:t>Vamos colocar um slide com os pilares da fundação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Checklist para Entrada em Produção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Estruturação de Documentação de Suporte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r>
              <a:rPr lang="pt-BR" spc="-3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Estratégias de Implantação</a:t>
            </a:r>
          </a:p>
          <a:p>
            <a:pPr marL="457189" indent="-457189" defTabSz="609585">
              <a:spcAft>
                <a:spcPts val="1600"/>
              </a:spcAft>
              <a:buClr>
                <a:srgbClr val="FE9525"/>
              </a:buClr>
              <a:buSzPct val="90000"/>
              <a:buFont typeface="Wingdings 3" panose="05040102010807070707" pitchFamily="18" charset="2"/>
              <a:buChar char="w"/>
              <a:defRPr/>
            </a:pPr>
            <a:endParaRPr lang="pt-BR" spc="-3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7E9A5005-7C7A-1F13-0E02-B7509D2BC63A}"/>
              </a:ext>
            </a:extLst>
          </p:cNvPr>
          <p:cNvGrpSpPr/>
          <p:nvPr/>
        </p:nvGrpSpPr>
        <p:grpSpPr>
          <a:xfrm>
            <a:off x="3235325" y="1745530"/>
            <a:ext cx="2160000" cy="5760000"/>
            <a:chOff x="553452" y="1648326"/>
            <a:chExt cx="2160000" cy="5760000"/>
          </a:xfrm>
        </p:grpSpPr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A9CA2156-318C-E528-67E3-E79AB89A8C9C}"/>
                </a:ext>
              </a:extLst>
            </p:cNvPr>
            <p:cNvSpPr/>
            <p:nvPr/>
          </p:nvSpPr>
          <p:spPr>
            <a:xfrm>
              <a:off x="553452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Checklist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para entrada </a:t>
              </a:r>
              <a:br>
                <a:rPr lang="pt-BR" b="1">
                  <a:solidFill>
                    <a:schemeClr val="tx1"/>
                  </a:solidFill>
                </a:rPr>
              </a:br>
              <a:r>
                <a:rPr lang="pt-BR" b="1">
                  <a:solidFill>
                    <a:schemeClr val="tx1"/>
                  </a:solidFill>
                </a:rPr>
                <a:t>em produção</a:t>
              </a:r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id="{CB16B53C-84F6-B9A6-BE23-BA803253F4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080118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91ADC9D6-2CBD-675F-EDB4-F9055539105A}"/>
              </a:ext>
            </a:extLst>
          </p:cNvPr>
          <p:cNvGrpSpPr/>
          <p:nvPr/>
        </p:nvGrpSpPr>
        <p:grpSpPr>
          <a:xfrm>
            <a:off x="5789554" y="1745530"/>
            <a:ext cx="2160000" cy="5760000"/>
            <a:chOff x="2642936" y="1648326"/>
            <a:chExt cx="2160000" cy="576000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B1B4AEB8-5247-7749-CBB5-7F26963AC6EE}"/>
                </a:ext>
              </a:extLst>
            </p:cNvPr>
            <p:cNvSpPr/>
            <p:nvPr/>
          </p:nvSpPr>
          <p:spPr>
            <a:xfrm>
              <a:off x="2642936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Estruturação de documentação de suporte</a:t>
              </a:r>
            </a:p>
          </p:txBody>
        </p:sp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E21E229C-1FD2-C2F1-8B84-6D9F9B105C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3159382" y="2638105"/>
              <a:ext cx="1080000" cy="108000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2A821566-81B8-39B7-011F-4B998C7C04C5}"/>
              </a:ext>
            </a:extLst>
          </p:cNvPr>
          <p:cNvGrpSpPr/>
          <p:nvPr/>
        </p:nvGrpSpPr>
        <p:grpSpPr>
          <a:xfrm>
            <a:off x="8343783" y="1745530"/>
            <a:ext cx="2160000" cy="5760000"/>
            <a:chOff x="4732420" y="1648326"/>
            <a:chExt cx="2160000" cy="5760000"/>
          </a:xfrm>
        </p:grpSpPr>
        <p:sp>
          <p:nvSpPr>
            <p:cNvPr id="12" name="Retângulo: Cantos Arredondados 11">
              <a:extLst>
                <a:ext uri="{FF2B5EF4-FFF2-40B4-BE49-F238E27FC236}">
                  <a16:creationId xmlns:a16="http://schemas.microsoft.com/office/drawing/2014/main" id="{FB60D7C7-CBD4-BC5D-B713-F3C6AC4AF5D7}"/>
                </a:ext>
              </a:extLst>
            </p:cNvPr>
            <p:cNvSpPr/>
            <p:nvPr/>
          </p:nvSpPr>
          <p:spPr>
            <a:xfrm>
              <a:off x="4732420" y="1648326"/>
              <a:ext cx="2160000" cy="5760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2160000" rIns="0" rtlCol="0" anchor="t"/>
            <a:lstStyle/>
            <a:p>
              <a:pPr algn="ctr"/>
              <a:r>
                <a:rPr lang="pt-BR" b="1">
                  <a:solidFill>
                    <a:schemeClr val="tx1"/>
                  </a:solidFill>
                </a:rPr>
                <a:t>Estratégias de implantação</a:t>
              </a:r>
            </a:p>
          </p:txBody>
        </p:sp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id="{D704A39B-A74B-5B2D-82DF-EE9B34D43B0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5297246" y="2638105"/>
              <a:ext cx="1080000" cy="108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78611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Imagem 140">
            <a:extLst>
              <a:ext uri="{FF2B5EF4-FFF2-40B4-BE49-F238E27FC236}">
                <a16:creationId xmlns:a16="http://schemas.microsoft.com/office/drawing/2014/main" id="{CE37111C-04C3-A94D-F684-252D0B7188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040" y="3075166"/>
            <a:ext cx="3778840" cy="377884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A0AF275-5AD8-9D8A-99BF-E85DF5A66F81}"/>
              </a:ext>
            </a:extLst>
          </p:cNvPr>
          <p:cNvSpPr txBox="1"/>
          <p:nvPr/>
        </p:nvSpPr>
        <p:spPr>
          <a:xfrm>
            <a:off x="101600" y="88655"/>
            <a:ext cx="316361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Cenário Alvo para 2026/2027 </a:t>
            </a:r>
            <a:endParaRPr lang="pt-BR" sz="4400" dirty="0">
              <a:solidFill>
                <a:srgbClr val="F9620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0B7391A7-45D8-3349-B003-9D5F8E1FD3D7}"/>
              </a:ext>
            </a:extLst>
          </p:cNvPr>
          <p:cNvCxnSpPr/>
          <p:nvPr/>
        </p:nvCxnSpPr>
        <p:spPr>
          <a:xfrm>
            <a:off x="193040" y="2336800"/>
            <a:ext cx="1419247" cy="0"/>
          </a:xfrm>
          <a:prstGeom prst="line">
            <a:avLst/>
          </a:prstGeom>
          <a:ln>
            <a:solidFill>
              <a:srgbClr val="F9620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9176B409-8A36-3AF4-C729-7CA0587E10AD}"/>
              </a:ext>
            </a:extLst>
          </p:cNvPr>
          <p:cNvSpPr txBox="1"/>
          <p:nvPr/>
        </p:nvSpPr>
        <p:spPr>
          <a:xfrm>
            <a:off x="101600" y="2367280"/>
            <a:ext cx="31636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Visão de futuro para uma organização orientada por IA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0C7F893D-D678-5BD0-A3F0-AFA71CA297AD}"/>
              </a:ext>
            </a:extLst>
          </p:cNvPr>
          <p:cNvGrpSpPr/>
          <p:nvPr/>
        </p:nvGrpSpPr>
        <p:grpSpPr>
          <a:xfrm>
            <a:off x="4612640" y="172720"/>
            <a:ext cx="7254240" cy="792000"/>
            <a:chOff x="4612640" y="416560"/>
            <a:chExt cx="7254240" cy="792000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150D058E-2EF3-1C43-1FA8-897E83C2DEB8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10" name="Retângulo: Cantos Arredondados 9">
                <a:extLst>
                  <a:ext uri="{FF2B5EF4-FFF2-40B4-BE49-F238E27FC236}">
                    <a16:creationId xmlns:a16="http://schemas.microsoft.com/office/drawing/2014/main" id="{6B98DA59-2436-7CAD-EEAB-8115CEA0EFE9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08861633-E28D-24DE-A158-E141CAE91DC4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17" name="Gráfico 16" descr="Chapéu de formatura com preenchimento sólido">
              <a:extLst>
                <a:ext uri="{FF2B5EF4-FFF2-40B4-BE49-F238E27FC236}">
                  <a16:creationId xmlns:a16="http://schemas.microsoft.com/office/drawing/2014/main" id="{3C79A26D-12B3-29DB-B94D-37A0410C3B9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913040" y="452560"/>
              <a:ext cx="720000" cy="720000"/>
            </a:xfrm>
            <a:prstGeom prst="rect">
              <a:avLst/>
            </a:prstGeom>
          </p:spPr>
        </p:pic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5EE928BF-2F18-66D7-4979-C96E02638D01}"/>
                </a:ext>
              </a:extLst>
            </p:cNvPr>
            <p:cNvSpPr txBox="1"/>
            <p:nvPr/>
          </p:nvSpPr>
          <p:spPr>
            <a:xfrm>
              <a:off x="5933440" y="491010"/>
              <a:ext cx="37896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COLABORADORES CAPACITADOS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C2769320-F433-7F84-8639-910859F5A148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Equipes habilitadas para utilizar IA no dia a dia.</a:t>
              </a:r>
            </a:p>
          </p:txBody>
        </p:sp>
      </p:grp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8F155B15-C94F-1DFF-D342-246553C8945A}"/>
              </a:ext>
            </a:extLst>
          </p:cNvPr>
          <p:cNvGrpSpPr/>
          <p:nvPr/>
        </p:nvGrpSpPr>
        <p:grpSpPr>
          <a:xfrm>
            <a:off x="4612640" y="1087120"/>
            <a:ext cx="7254240" cy="792000"/>
            <a:chOff x="4612640" y="416560"/>
            <a:chExt cx="7254240" cy="792000"/>
          </a:xfrm>
        </p:grpSpPr>
        <p:grpSp>
          <p:nvGrpSpPr>
            <p:cNvPr id="67" name="Agrupar 66">
              <a:extLst>
                <a:ext uri="{FF2B5EF4-FFF2-40B4-BE49-F238E27FC236}">
                  <a16:creationId xmlns:a16="http://schemas.microsoft.com/office/drawing/2014/main" id="{983AF035-7157-EA6B-D197-6FAD6435ABB7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71" name="Retângulo: Cantos Arredondados 70">
                <a:extLst>
                  <a:ext uri="{FF2B5EF4-FFF2-40B4-BE49-F238E27FC236}">
                    <a16:creationId xmlns:a16="http://schemas.microsoft.com/office/drawing/2014/main" id="{3983900F-F87A-2B7A-1690-796ED1F57128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2" name="Retângulo: Cantos Arredondados 71">
                <a:extLst>
                  <a:ext uri="{FF2B5EF4-FFF2-40B4-BE49-F238E27FC236}">
                    <a16:creationId xmlns:a16="http://schemas.microsoft.com/office/drawing/2014/main" id="{78384599-15CE-EE23-BA93-B59171E0B571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68" name="Gráfico 67" descr="Cérebro com preenchimento sólido">
              <a:extLst>
                <a:ext uri="{FF2B5EF4-FFF2-40B4-BE49-F238E27FC236}">
                  <a16:creationId xmlns:a16="http://schemas.microsoft.com/office/drawing/2014/main" id="{3CBEDBC3-F2DB-743A-7DEE-A568A939AB7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4913040" y="454720"/>
              <a:ext cx="720000" cy="720000"/>
            </a:xfrm>
            <a:prstGeom prst="rect">
              <a:avLst/>
            </a:prstGeom>
          </p:spPr>
        </p:pic>
        <p:sp>
          <p:nvSpPr>
            <p:cNvPr id="69" name="CaixaDeTexto 68">
              <a:extLst>
                <a:ext uri="{FF2B5EF4-FFF2-40B4-BE49-F238E27FC236}">
                  <a16:creationId xmlns:a16="http://schemas.microsoft.com/office/drawing/2014/main" id="{B78E1859-F420-BF78-3CF0-15749A647DEF}"/>
                </a:ext>
              </a:extLst>
            </p:cNvPr>
            <p:cNvSpPr txBox="1"/>
            <p:nvPr/>
          </p:nvSpPr>
          <p:spPr>
            <a:xfrm>
              <a:off x="5933440" y="491010"/>
              <a:ext cx="37896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MINDSET ORIENTADO À IA</a:t>
              </a:r>
            </a:p>
          </p:txBody>
        </p:sp>
        <p:sp>
          <p:nvSpPr>
            <p:cNvPr id="70" name="CaixaDeTexto 69">
              <a:extLst>
                <a:ext uri="{FF2B5EF4-FFF2-40B4-BE49-F238E27FC236}">
                  <a16:creationId xmlns:a16="http://schemas.microsoft.com/office/drawing/2014/main" id="{F4CF0AB7-4932-FC0A-B7D9-FAB08A92385E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Identificação contínua de oportunidades nas atividades do dia a dia.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5852411-1F5D-2D56-991F-57FA7E1A1472}"/>
              </a:ext>
            </a:extLst>
          </p:cNvPr>
          <p:cNvGrpSpPr/>
          <p:nvPr/>
        </p:nvGrpSpPr>
        <p:grpSpPr>
          <a:xfrm>
            <a:off x="4612640" y="2001520"/>
            <a:ext cx="7254240" cy="792000"/>
            <a:chOff x="4612640" y="416560"/>
            <a:chExt cx="7254240" cy="792000"/>
          </a:xfrm>
        </p:grpSpPr>
        <p:grpSp>
          <p:nvGrpSpPr>
            <p:cNvPr id="74" name="Agrupar 73">
              <a:extLst>
                <a:ext uri="{FF2B5EF4-FFF2-40B4-BE49-F238E27FC236}">
                  <a16:creationId xmlns:a16="http://schemas.microsoft.com/office/drawing/2014/main" id="{E5A29B28-5795-3C1E-F61B-F724C577DDF8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78" name="Retângulo: Cantos Arredondados 77">
                <a:extLst>
                  <a:ext uri="{FF2B5EF4-FFF2-40B4-BE49-F238E27FC236}">
                    <a16:creationId xmlns:a16="http://schemas.microsoft.com/office/drawing/2014/main" id="{483D1146-59E4-699F-33D3-D648275F0A1A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79" name="Retângulo: Cantos Arredondados 78">
                <a:extLst>
                  <a:ext uri="{FF2B5EF4-FFF2-40B4-BE49-F238E27FC236}">
                    <a16:creationId xmlns:a16="http://schemas.microsoft.com/office/drawing/2014/main" id="{0C8DE8FF-67A3-0223-22F8-37604CC561BC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75" name="Gráfico 74" descr="Balão de chat com preenchimento sólido">
              <a:extLst>
                <a:ext uri="{FF2B5EF4-FFF2-40B4-BE49-F238E27FC236}">
                  <a16:creationId xmlns:a16="http://schemas.microsoft.com/office/drawing/2014/main" id="{1C1E8D69-826E-C024-4DC2-3E08BBAAD26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4913040" y="452560"/>
              <a:ext cx="720000" cy="720000"/>
            </a:xfrm>
            <a:prstGeom prst="rect">
              <a:avLst/>
            </a:prstGeom>
          </p:spPr>
        </p:pic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B20E794F-528B-064E-27D4-507EC680B944}"/>
                </a:ext>
              </a:extLst>
            </p:cNvPr>
            <p:cNvSpPr txBox="1"/>
            <p:nvPr/>
          </p:nvSpPr>
          <p:spPr>
            <a:xfrm>
              <a:off x="5933439" y="491010"/>
              <a:ext cx="44233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PROMPT COMO FERRAMENTA DE TRABALHO</a:t>
              </a:r>
            </a:p>
          </p:txBody>
        </p:sp>
        <p:sp>
          <p:nvSpPr>
            <p:cNvPr id="77" name="CaixaDeTexto 76">
              <a:extLst>
                <a:ext uri="{FF2B5EF4-FFF2-40B4-BE49-F238E27FC236}">
                  <a16:creationId xmlns:a16="http://schemas.microsoft.com/office/drawing/2014/main" id="{D167E42C-8F8D-046B-7775-83FD7E5B33C1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Prompts utilizados como instrumento ativo de trabalho.</a:t>
              </a:r>
            </a:p>
          </p:txBody>
        </p:sp>
      </p:grpSp>
      <p:grpSp>
        <p:nvGrpSpPr>
          <p:cNvPr id="80" name="Agrupar 79">
            <a:extLst>
              <a:ext uri="{FF2B5EF4-FFF2-40B4-BE49-F238E27FC236}">
                <a16:creationId xmlns:a16="http://schemas.microsoft.com/office/drawing/2014/main" id="{15804ECD-C090-1DEB-2CE8-02F3ED175531}"/>
              </a:ext>
            </a:extLst>
          </p:cNvPr>
          <p:cNvGrpSpPr/>
          <p:nvPr/>
        </p:nvGrpSpPr>
        <p:grpSpPr>
          <a:xfrm>
            <a:off x="4612640" y="2915920"/>
            <a:ext cx="7254240" cy="792000"/>
            <a:chOff x="4612640" y="416560"/>
            <a:chExt cx="7254240" cy="792000"/>
          </a:xfrm>
        </p:grpSpPr>
        <p:grpSp>
          <p:nvGrpSpPr>
            <p:cNvPr id="81" name="Agrupar 80">
              <a:extLst>
                <a:ext uri="{FF2B5EF4-FFF2-40B4-BE49-F238E27FC236}">
                  <a16:creationId xmlns:a16="http://schemas.microsoft.com/office/drawing/2014/main" id="{42207DC8-E0FE-E989-D093-7B9D8672D6BA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85" name="Retângulo: Cantos Arredondados 84">
                <a:extLst>
                  <a:ext uri="{FF2B5EF4-FFF2-40B4-BE49-F238E27FC236}">
                    <a16:creationId xmlns:a16="http://schemas.microsoft.com/office/drawing/2014/main" id="{9B311C72-3637-BA67-9228-02734BA44700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86" name="Retângulo: Cantos Arredondados 85">
                <a:extLst>
                  <a:ext uri="{FF2B5EF4-FFF2-40B4-BE49-F238E27FC236}">
                    <a16:creationId xmlns:a16="http://schemas.microsoft.com/office/drawing/2014/main" id="{B86BD4C0-AE85-57D0-9D69-D3F4BBF4C573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82" name="Gráfico 81" descr="Ciclo com pessoas com preenchimento sólido">
              <a:extLst>
                <a:ext uri="{FF2B5EF4-FFF2-40B4-BE49-F238E27FC236}">
                  <a16:creationId xmlns:a16="http://schemas.microsoft.com/office/drawing/2014/main" id="{E6CB264D-F12E-3129-C497-2452593AA6C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4913040" y="452560"/>
              <a:ext cx="720000" cy="720000"/>
            </a:xfrm>
            <a:prstGeom prst="rect">
              <a:avLst/>
            </a:prstGeom>
          </p:spPr>
        </p:pic>
        <p:sp>
          <p:nvSpPr>
            <p:cNvPr id="83" name="CaixaDeTexto 82">
              <a:extLst>
                <a:ext uri="{FF2B5EF4-FFF2-40B4-BE49-F238E27FC236}">
                  <a16:creationId xmlns:a16="http://schemas.microsoft.com/office/drawing/2014/main" id="{D842811E-0010-B446-43D1-133DED989D65}"/>
                </a:ext>
              </a:extLst>
            </p:cNvPr>
            <p:cNvSpPr txBox="1"/>
            <p:nvPr/>
          </p:nvSpPr>
          <p:spPr>
            <a:xfrm>
              <a:off x="5933440" y="491010"/>
              <a:ext cx="518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AUTOMAÇÃO PELA TI + NEGÓCIO</a:t>
              </a:r>
            </a:p>
          </p:txBody>
        </p:sp>
        <p:sp>
          <p:nvSpPr>
            <p:cNvPr id="84" name="CaixaDeTexto 83">
              <a:extLst>
                <a:ext uri="{FF2B5EF4-FFF2-40B4-BE49-F238E27FC236}">
                  <a16:creationId xmlns:a16="http://schemas.microsoft.com/office/drawing/2014/main" id="{9FB33655-8D89-01AD-FF9A-F7778ED0C61E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Soluções desenvolvidas de forma compartilhada entre TI e Negócio.</a:t>
              </a:r>
            </a:p>
          </p:txBody>
        </p:sp>
      </p:grpSp>
      <p:grpSp>
        <p:nvGrpSpPr>
          <p:cNvPr id="87" name="Agrupar 86">
            <a:extLst>
              <a:ext uri="{FF2B5EF4-FFF2-40B4-BE49-F238E27FC236}">
                <a16:creationId xmlns:a16="http://schemas.microsoft.com/office/drawing/2014/main" id="{8E76C30B-9EED-8EF9-229B-3481917616D7}"/>
              </a:ext>
            </a:extLst>
          </p:cNvPr>
          <p:cNvGrpSpPr/>
          <p:nvPr/>
        </p:nvGrpSpPr>
        <p:grpSpPr>
          <a:xfrm>
            <a:off x="4612640" y="3830320"/>
            <a:ext cx="7254240" cy="792000"/>
            <a:chOff x="4612640" y="416560"/>
            <a:chExt cx="7254240" cy="792000"/>
          </a:xfrm>
        </p:grpSpPr>
        <p:grpSp>
          <p:nvGrpSpPr>
            <p:cNvPr id="88" name="Agrupar 87">
              <a:extLst>
                <a:ext uri="{FF2B5EF4-FFF2-40B4-BE49-F238E27FC236}">
                  <a16:creationId xmlns:a16="http://schemas.microsoft.com/office/drawing/2014/main" id="{3651F3E5-CDD5-789B-4F06-6D26B0E8E53F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92" name="Retângulo: Cantos Arredondados 91">
                <a:extLst>
                  <a:ext uri="{FF2B5EF4-FFF2-40B4-BE49-F238E27FC236}">
                    <a16:creationId xmlns:a16="http://schemas.microsoft.com/office/drawing/2014/main" id="{ACAAE726-D964-C547-65B7-60D1EF8E4EC3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3" name="Retângulo: Cantos Arredondados 92">
                <a:extLst>
                  <a:ext uri="{FF2B5EF4-FFF2-40B4-BE49-F238E27FC236}">
                    <a16:creationId xmlns:a16="http://schemas.microsoft.com/office/drawing/2014/main" id="{4C355B30-1624-B9FE-71A1-9F22D6B5DABD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89" name="Gráfico 88" descr="Escudo com marca de verificação com preenchimento sólido">
              <a:extLst>
                <a:ext uri="{FF2B5EF4-FFF2-40B4-BE49-F238E27FC236}">
                  <a16:creationId xmlns:a16="http://schemas.microsoft.com/office/drawing/2014/main" id="{47737DCD-D1F3-A9A3-3288-08E5DA11884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/>
          </p:blipFill>
          <p:spPr>
            <a:xfrm>
              <a:off x="4913040" y="429520"/>
              <a:ext cx="720000" cy="720000"/>
            </a:xfrm>
            <a:prstGeom prst="rect">
              <a:avLst/>
            </a:prstGeom>
          </p:spPr>
        </p:pic>
        <p:sp>
          <p:nvSpPr>
            <p:cNvPr id="90" name="CaixaDeTexto 89">
              <a:extLst>
                <a:ext uri="{FF2B5EF4-FFF2-40B4-BE49-F238E27FC236}">
                  <a16:creationId xmlns:a16="http://schemas.microsoft.com/office/drawing/2014/main" id="{B6E21708-2B3D-27BC-89C9-87D4F1A3BE9B}"/>
                </a:ext>
              </a:extLst>
            </p:cNvPr>
            <p:cNvSpPr txBox="1"/>
            <p:nvPr/>
          </p:nvSpPr>
          <p:spPr>
            <a:xfrm>
              <a:off x="5933440" y="491010"/>
              <a:ext cx="37896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DIRETIZES DE GOVERNANÇA DE IA</a:t>
              </a:r>
            </a:p>
          </p:txBody>
        </p:sp>
        <p:sp>
          <p:nvSpPr>
            <p:cNvPr id="91" name="CaixaDeTexto 90">
              <a:extLst>
                <a:ext uri="{FF2B5EF4-FFF2-40B4-BE49-F238E27FC236}">
                  <a16:creationId xmlns:a16="http://schemas.microsoft.com/office/drawing/2014/main" id="{80BF574C-0211-807F-2B25-222C68F04C68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5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Diretrizes de governança indicam como e quando a IA deve ser utilizada.</a:t>
              </a:r>
            </a:p>
          </p:txBody>
        </p:sp>
      </p:grpSp>
      <p:grpSp>
        <p:nvGrpSpPr>
          <p:cNvPr id="94" name="Agrupar 93">
            <a:extLst>
              <a:ext uri="{FF2B5EF4-FFF2-40B4-BE49-F238E27FC236}">
                <a16:creationId xmlns:a16="http://schemas.microsoft.com/office/drawing/2014/main" id="{0BE5B619-D02D-86CF-6113-097DD99C36F0}"/>
              </a:ext>
            </a:extLst>
          </p:cNvPr>
          <p:cNvGrpSpPr/>
          <p:nvPr/>
        </p:nvGrpSpPr>
        <p:grpSpPr>
          <a:xfrm>
            <a:off x="4612640" y="4744720"/>
            <a:ext cx="7254240" cy="792000"/>
            <a:chOff x="4612640" y="416560"/>
            <a:chExt cx="7254240" cy="792000"/>
          </a:xfrm>
        </p:grpSpPr>
        <p:grpSp>
          <p:nvGrpSpPr>
            <p:cNvPr id="95" name="Agrupar 94">
              <a:extLst>
                <a:ext uri="{FF2B5EF4-FFF2-40B4-BE49-F238E27FC236}">
                  <a16:creationId xmlns:a16="http://schemas.microsoft.com/office/drawing/2014/main" id="{FEF20AA2-0980-68B6-A986-1F703A81BF6E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99" name="Retângulo: Cantos Arredondados 98">
                <a:extLst>
                  <a:ext uri="{FF2B5EF4-FFF2-40B4-BE49-F238E27FC236}">
                    <a16:creationId xmlns:a16="http://schemas.microsoft.com/office/drawing/2014/main" id="{F52282B0-64CF-0B0E-495B-1C68A86182C2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00" name="Retângulo: Cantos Arredondados 99">
                <a:extLst>
                  <a:ext uri="{FF2B5EF4-FFF2-40B4-BE49-F238E27FC236}">
                    <a16:creationId xmlns:a16="http://schemas.microsoft.com/office/drawing/2014/main" id="{A7D5A9ED-24BE-F714-4218-51679929052C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96" name="Gráfico 95" descr="Robô com preenchimento sólido">
              <a:extLst>
                <a:ext uri="{FF2B5EF4-FFF2-40B4-BE49-F238E27FC236}">
                  <a16:creationId xmlns:a16="http://schemas.microsoft.com/office/drawing/2014/main" id="{D49CBD68-926B-AF4C-483D-41AF662062E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4913040" y="429520"/>
              <a:ext cx="720000" cy="720000"/>
            </a:xfrm>
            <a:prstGeom prst="rect">
              <a:avLst/>
            </a:prstGeom>
          </p:spPr>
        </p:pic>
        <p:sp>
          <p:nvSpPr>
            <p:cNvPr id="97" name="CaixaDeTexto 96">
              <a:extLst>
                <a:ext uri="{FF2B5EF4-FFF2-40B4-BE49-F238E27FC236}">
                  <a16:creationId xmlns:a16="http://schemas.microsoft.com/office/drawing/2014/main" id="{13A5DDB5-2742-8EFF-DD48-A2C9B109CA17}"/>
                </a:ext>
              </a:extLst>
            </p:cNvPr>
            <p:cNvSpPr txBox="1"/>
            <p:nvPr/>
          </p:nvSpPr>
          <p:spPr>
            <a:xfrm>
              <a:off x="5933439" y="491010"/>
              <a:ext cx="50393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AGENTES EXECUTANDO PROCESSOS DE NEGÓCIO</a:t>
              </a:r>
            </a:p>
          </p:txBody>
        </p:sp>
        <p:sp>
          <p:nvSpPr>
            <p:cNvPr id="98" name="CaixaDeTexto 97">
              <a:extLst>
                <a:ext uri="{FF2B5EF4-FFF2-40B4-BE49-F238E27FC236}">
                  <a16:creationId xmlns:a16="http://schemas.microsoft.com/office/drawing/2014/main" id="{D1A9309A-D9BF-A798-95C8-F280F06BEE8C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5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Funções relevantes de negócio são substituídas por agentes inteligentes.</a:t>
              </a:r>
            </a:p>
          </p:txBody>
        </p:sp>
      </p:grpSp>
      <p:grpSp>
        <p:nvGrpSpPr>
          <p:cNvPr id="101" name="Agrupar 100">
            <a:extLst>
              <a:ext uri="{FF2B5EF4-FFF2-40B4-BE49-F238E27FC236}">
                <a16:creationId xmlns:a16="http://schemas.microsoft.com/office/drawing/2014/main" id="{CA193C97-6F96-ADFE-184A-71C95ADD9DED}"/>
              </a:ext>
            </a:extLst>
          </p:cNvPr>
          <p:cNvGrpSpPr/>
          <p:nvPr/>
        </p:nvGrpSpPr>
        <p:grpSpPr>
          <a:xfrm>
            <a:off x="4612640" y="5659120"/>
            <a:ext cx="7254240" cy="792000"/>
            <a:chOff x="4612640" y="416560"/>
            <a:chExt cx="7254240" cy="792000"/>
          </a:xfrm>
        </p:grpSpPr>
        <p:grpSp>
          <p:nvGrpSpPr>
            <p:cNvPr id="102" name="Agrupar 101">
              <a:extLst>
                <a:ext uri="{FF2B5EF4-FFF2-40B4-BE49-F238E27FC236}">
                  <a16:creationId xmlns:a16="http://schemas.microsoft.com/office/drawing/2014/main" id="{2DCC6DFE-0C35-F466-7755-5EF79D24C4C2}"/>
                </a:ext>
              </a:extLst>
            </p:cNvPr>
            <p:cNvGrpSpPr/>
            <p:nvPr/>
          </p:nvGrpSpPr>
          <p:grpSpPr>
            <a:xfrm>
              <a:off x="4612640" y="416560"/>
              <a:ext cx="7254240" cy="792000"/>
              <a:chOff x="4612640" y="416560"/>
              <a:chExt cx="7254240" cy="792000"/>
            </a:xfrm>
          </p:grpSpPr>
          <p:sp>
            <p:nvSpPr>
              <p:cNvPr id="106" name="Retângulo: Cantos Arredondados 105">
                <a:extLst>
                  <a:ext uri="{FF2B5EF4-FFF2-40B4-BE49-F238E27FC236}">
                    <a16:creationId xmlns:a16="http://schemas.microsoft.com/office/drawing/2014/main" id="{5D629C93-2F82-67F9-4719-B00105DA3F1A}"/>
                  </a:ext>
                </a:extLst>
              </p:cNvPr>
              <p:cNvSpPr/>
              <p:nvPr/>
            </p:nvSpPr>
            <p:spPr>
              <a:xfrm>
                <a:off x="4612640" y="416560"/>
                <a:ext cx="7254240" cy="792000"/>
              </a:xfrm>
              <a:prstGeom prst="roundRect">
                <a:avLst>
                  <a:gd name="adj" fmla="val 6250"/>
                </a:avLst>
              </a:prstGeom>
              <a:solidFill>
                <a:srgbClr val="F96202">
                  <a:alpha val="1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07" name="Retângulo: Cantos Arredondados 106">
                <a:extLst>
                  <a:ext uri="{FF2B5EF4-FFF2-40B4-BE49-F238E27FC236}">
                    <a16:creationId xmlns:a16="http://schemas.microsoft.com/office/drawing/2014/main" id="{88C3A712-5841-57BD-E7A8-3E5F8844AB44}"/>
                  </a:ext>
                </a:extLst>
              </p:cNvPr>
              <p:cNvSpPr/>
              <p:nvPr/>
            </p:nvSpPr>
            <p:spPr>
              <a:xfrm>
                <a:off x="5933440" y="444080"/>
                <a:ext cx="5904000" cy="720000"/>
              </a:xfrm>
              <a:prstGeom prst="roundRect">
                <a:avLst>
                  <a:gd name="adj" fmla="val 0"/>
                </a:avLst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103" name="Gráfico 102" descr="Gráfico de decisão com preenchimento sólido">
              <a:extLst>
                <a:ext uri="{FF2B5EF4-FFF2-40B4-BE49-F238E27FC236}">
                  <a16:creationId xmlns:a16="http://schemas.microsoft.com/office/drawing/2014/main" id="{A2F258E7-41C0-2E99-725D-FFEC4F202B7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rcRect/>
            <a:stretch/>
          </p:blipFill>
          <p:spPr>
            <a:xfrm>
              <a:off x="4913040" y="429520"/>
              <a:ext cx="720000" cy="720000"/>
            </a:xfrm>
            <a:prstGeom prst="rect">
              <a:avLst/>
            </a:prstGeom>
          </p:spPr>
        </p:pic>
        <p:sp>
          <p:nvSpPr>
            <p:cNvPr id="104" name="CaixaDeTexto 103">
              <a:extLst>
                <a:ext uri="{FF2B5EF4-FFF2-40B4-BE49-F238E27FC236}">
                  <a16:creationId xmlns:a16="http://schemas.microsoft.com/office/drawing/2014/main" id="{F44E5BFC-B3A8-740A-FCA1-AB61730C049B}"/>
                </a:ext>
              </a:extLst>
            </p:cNvPr>
            <p:cNvSpPr txBox="1"/>
            <p:nvPr/>
          </p:nvSpPr>
          <p:spPr>
            <a:xfrm>
              <a:off x="5933439" y="491010"/>
              <a:ext cx="47698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REDESENHO TECNOLÓGICO DE PROCESSOS</a:t>
              </a:r>
            </a:p>
          </p:txBody>
        </p:sp>
        <p:sp>
          <p:nvSpPr>
            <p:cNvPr id="105" name="CaixaDeTexto 104">
              <a:extLst>
                <a:ext uri="{FF2B5EF4-FFF2-40B4-BE49-F238E27FC236}">
                  <a16:creationId xmlns:a16="http://schemas.microsoft.com/office/drawing/2014/main" id="{1FBBCADE-B061-89DE-ACD8-4B70055E9110}"/>
                </a:ext>
              </a:extLst>
            </p:cNvPr>
            <p:cNvSpPr txBox="1"/>
            <p:nvPr/>
          </p:nvSpPr>
          <p:spPr>
            <a:xfrm>
              <a:off x="5933440" y="789520"/>
              <a:ext cx="590400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5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Calibri Light" panose="020F0302020204030204" pitchFamily="34" charset="0"/>
                </a:rPr>
                <a:t>Processos são reestruturados a partir do potencial que a IA pode trazer.</a:t>
              </a:r>
            </a:p>
          </p:txBody>
        </p:sp>
      </p:grpSp>
      <p:cxnSp>
        <p:nvCxnSpPr>
          <p:cNvPr id="109" name="Conector: Angulado 108">
            <a:extLst>
              <a:ext uri="{FF2B5EF4-FFF2-40B4-BE49-F238E27FC236}">
                <a16:creationId xmlns:a16="http://schemas.microsoft.com/office/drawing/2014/main" id="{6A4A40F8-F990-AE7C-19D2-42C60C2482E1}"/>
              </a:ext>
            </a:extLst>
          </p:cNvPr>
          <p:cNvCxnSpPr>
            <a:stCxn id="10" idx="1"/>
            <a:endCxn id="71" idx="1"/>
          </p:cNvCxnSpPr>
          <p:nvPr/>
        </p:nvCxnSpPr>
        <p:spPr>
          <a:xfrm rot="10800000" flipV="1">
            <a:off x="4612640" y="5687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Conector: Angulado 115">
            <a:extLst>
              <a:ext uri="{FF2B5EF4-FFF2-40B4-BE49-F238E27FC236}">
                <a16:creationId xmlns:a16="http://schemas.microsoft.com/office/drawing/2014/main" id="{2C7C3DBE-A911-E2D9-EF97-5CB2EBEB9BA7}"/>
              </a:ext>
            </a:extLst>
          </p:cNvPr>
          <p:cNvCxnSpPr>
            <a:cxnSpLocks/>
            <a:stCxn id="71" idx="1"/>
            <a:endCxn id="78" idx="1"/>
          </p:cNvCxnSpPr>
          <p:nvPr/>
        </p:nvCxnSpPr>
        <p:spPr>
          <a:xfrm rot="10800000" flipV="1">
            <a:off x="4612640" y="14831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Conector: Angulado 119">
            <a:extLst>
              <a:ext uri="{FF2B5EF4-FFF2-40B4-BE49-F238E27FC236}">
                <a16:creationId xmlns:a16="http://schemas.microsoft.com/office/drawing/2014/main" id="{1B44BD1F-5975-F56C-85DA-2556BCAE807D}"/>
              </a:ext>
            </a:extLst>
          </p:cNvPr>
          <p:cNvCxnSpPr>
            <a:cxnSpLocks/>
            <a:stCxn id="78" idx="1"/>
            <a:endCxn id="85" idx="1"/>
          </p:cNvCxnSpPr>
          <p:nvPr/>
        </p:nvCxnSpPr>
        <p:spPr>
          <a:xfrm rot="10800000" flipV="1">
            <a:off x="4612640" y="23975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Conector: Angulado 123">
            <a:extLst>
              <a:ext uri="{FF2B5EF4-FFF2-40B4-BE49-F238E27FC236}">
                <a16:creationId xmlns:a16="http://schemas.microsoft.com/office/drawing/2014/main" id="{D2940C5E-9FDE-C972-0FE3-7A2ED78C1995}"/>
              </a:ext>
            </a:extLst>
          </p:cNvPr>
          <p:cNvCxnSpPr>
            <a:cxnSpLocks/>
            <a:stCxn id="85" idx="1"/>
            <a:endCxn id="92" idx="1"/>
          </p:cNvCxnSpPr>
          <p:nvPr/>
        </p:nvCxnSpPr>
        <p:spPr>
          <a:xfrm rot="10800000" flipV="1">
            <a:off x="4612640" y="33119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5" name="Conector: Angulado 124">
            <a:extLst>
              <a:ext uri="{FF2B5EF4-FFF2-40B4-BE49-F238E27FC236}">
                <a16:creationId xmlns:a16="http://schemas.microsoft.com/office/drawing/2014/main" id="{CD1DD5C5-2B2A-7673-E429-0A6703E955D1}"/>
              </a:ext>
            </a:extLst>
          </p:cNvPr>
          <p:cNvCxnSpPr>
            <a:cxnSpLocks/>
            <a:stCxn id="92" idx="1"/>
            <a:endCxn id="99" idx="1"/>
          </p:cNvCxnSpPr>
          <p:nvPr/>
        </p:nvCxnSpPr>
        <p:spPr>
          <a:xfrm rot="10800000" flipV="1">
            <a:off x="4612640" y="42263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6" name="Conector: Angulado 125">
            <a:extLst>
              <a:ext uri="{FF2B5EF4-FFF2-40B4-BE49-F238E27FC236}">
                <a16:creationId xmlns:a16="http://schemas.microsoft.com/office/drawing/2014/main" id="{B1F6FB94-2177-C66D-A386-42FD93A55FC3}"/>
              </a:ext>
            </a:extLst>
          </p:cNvPr>
          <p:cNvCxnSpPr>
            <a:cxnSpLocks/>
            <a:stCxn id="99" idx="1"/>
            <a:endCxn id="106" idx="1"/>
          </p:cNvCxnSpPr>
          <p:nvPr/>
        </p:nvCxnSpPr>
        <p:spPr>
          <a:xfrm rot="10800000" flipV="1">
            <a:off x="4612640" y="5140720"/>
            <a:ext cx="12700" cy="914400"/>
          </a:xfrm>
          <a:prstGeom prst="bentConnector3">
            <a:avLst>
              <a:gd name="adj1" fmla="val 1560000"/>
            </a:avLst>
          </a:prstGeom>
          <a:ln w="12700">
            <a:solidFill>
              <a:srgbClr val="F96202"/>
            </a:solidFill>
            <a:headEnd type="oval" w="med" len="med"/>
            <a:tailEnd type="oval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8281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ódigo QR&#10;&#10;O conteúdo gerado por IA pode estar incorreto.">
            <a:extLst>
              <a:ext uri="{FF2B5EF4-FFF2-40B4-BE49-F238E27FC236}">
                <a16:creationId xmlns:a16="http://schemas.microsoft.com/office/drawing/2014/main" id="{190E0837-B64B-1A5A-B0D7-2668690C7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12191998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63901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8B06DB27-482A-F2E8-F214-EE9A7F197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17666" cy="6928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64221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C3DCA-44D7-8F7F-A815-5C576D902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DBF979-41A8-CA6A-4EB4-96F51F597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209909"/>
            <a:ext cx="11558543" cy="590931"/>
          </a:xfrm>
        </p:spPr>
        <p:txBody>
          <a:bodyPr vert="horz" lIns="91428" tIns="45714" rIns="91428" bIns="45714" rtlCol="0" anchor="ctr">
            <a:normAutofit fontScale="90000"/>
          </a:bodyPr>
          <a:lstStyle/>
          <a:p>
            <a:pPr>
              <a:lnSpc>
                <a:spcPts val="4625"/>
              </a:lnSpc>
            </a:pPr>
            <a:r>
              <a:rPr lang="en-US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7 Passos da Jornada de Adoção </a:t>
            </a:r>
            <a:r>
              <a:rPr lang="en-US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Corporativa</a:t>
            </a:r>
            <a:r>
              <a:rPr lang="en-US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de </a:t>
            </a:r>
            <a:r>
              <a:rPr lang="en-US" dirty="0" err="1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Inteligência</a:t>
            </a:r>
            <a:r>
              <a:rPr lang="en-US" dirty="0">
                <a:solidFill>
                  <a:srgbClr val="F79430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 Artificial</a:t>
            </a:r>
            <a:endParaRPr lang="en-US" dirty="0">
              <a:solidFill>
                <a:srgbClr val="F79430"/>
              </a:solidFill>
            </a:endParaRPr>
          </a:p>
        </p:txBody>
      </p:sp>
      <p:sp>
        <p:nvSpPr>
          <p:cNvPr id="92" name="Retângulo: Cantos Arredondados 7">
            <a:extLst>
              <a:ext uri="{FF2B5EF4-FFF2-40B4-BE49-F238E27FC236}">
                <a16:creationId xmlns:a16="http://schemas.microsoft.com/office/drawing/2014/main" id="{8DA0938E-290E-D1CF-3B75-39F881E7570F}"/>
              </a:ext>
            </a:extLst>
          </p:cNvPr>
          <p:cNvSpPr/>
          <p:nvPr/>
        </p:nvSpPr>
        <p:spPr>
          <a:xfrm rot="2625075">
            <a:off x="928892" y="2048824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3" name="Retângulo: Cantos Arredondados 7">
            <a:extLst>
              <a:ext uri="{FF2B5EF4-FFF2-40B4-BE49-F238E27FC236}">
                <a16:creationId xmlns:a16="http://schemas.microsoft.com/office/drawing/2014/main" id="{E8E0486B-808D-8EA0-8AC2-2D88937947B0}"/>
              </a:ext>
            </a:extLst>
          </p:cNvPr>
          <p:cNvSpPr/>
          <p:nvPr/>
        </p:nvSpPr>
        <p:spPr>
          <a:xfrm rot="2625075">
            <a:off x="3604735" y="2059445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4" name="Retângulo: Cantos Arredondados 7">
            <a:extLst>
              <a:ext uri="{FF2B5EF4-FFF2-40B4-BE49-F238E27FC236}">
                <a16:creationId xmlns:a16="http://schemas.microsoft.com/office/drawing/2014/main" id="{28E6B9FB-B9E0-E3FC-A2DC-CAB452DE1D99}"/>
              </a:ext>
            </a:extLst>
          </p:cNvPr>
          <p:cNvSpPr/>
          <p:nvPr/>
        </p:nvSpPr>
        <p:spPr>
          <a:xfrm rot="2625075">
            <a:off x="6280575" y="2070065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5" name="Retângulo: Cantos Arredondados 7">
            <a:extLst>
              <a:ext uri="{FF2B5EF4-FFF2-40B4-BE49-F238E27FC236}">
                <a16:creationId xmlns:a16="http://schemas.microsoft.com/office/drawing/2014/main" id="{D9A363CE-4118-D7D3-736B-C180C7505BFB}"/>
              </a:ext>
            </a:extLst>
          </p:cNvPr>
          <p:cNvSpPr/>
          <p:nvPr/>
        </p:nvSpPr>
        <p:spPr>
          <a:xfrm rot="2625075">
            <a:off x="8956417" y="2080684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6" name="Retângulo: Cantos Arredondados 7">
            <a:extLst>
              <a:ext uri="{FF2B5EF4-FFF2-40B4-BE49-F238E27FC236}">
                <a16:creationId xmlns:a16="http://schemas.microsoft.com/office/drawing/2014/main" id="{45E58080-E243-6950-23E6-05C02DBBFEDC}"/>
              </a:ext>
            </a:extLst>
          </p:cNvPr>
          <p:cNvSpPr/>
          <p:nvPr/>
        </p:nvSpPr>
        <p:spPr>
          <a:xfrm rot="2625075" flipH="1" flipV="1">
            <a:off x="2264788" y="3422192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7" name="Retângulo: Cantos Arredondados 7">
            <a:extLst>
              <a:ext uri="{FF2B5EF4-FFF2-40B4-BE49-F238E27FC236}">
                <a16:creationId xmlns:a16="http://schemas.microsoft.com/office/drawing/2014/main" id="{B9EE06D0-9E15-6BE8-2DBD-2A3294991037}"/>
              </a:ext>
            </a:extLst>
          </p:cNvPr>
          <p:cNvSpPr/>
          <p:nvPr/>
        </p:nvSpPr>
        <p:spPr>
          <a:xfrm rot="2625075" flipH="1" flipV="1">
            <a:off x="4940630" y="3432811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8" name="Retângulo: Cantos Arredondados 7">
            <a:extLst>
              <a:ext uri="{FF2B5EF4-FFF2-40B4-BE49-F238E27FC236}">
                <a16:creationId xmlns:a16="http://schemas.microsoft.com/office/drawing/2014/main" id="{346F6E37-71A7-2F8A-9095-BC13C1AE4146}"/>
              </a:ext>
            </a:extLst>
          </p:cNvPr>
          <p:cNvSpPr/>
          <p:nvPr/>
        </p:nvSpPr>
        <p:spPr>
          <a:xfrm rot="2625075" flipH="1" flipV="1">
            <a:off x="7616471" y="3443431"/>
            <a:ext cx="1925481" cy="1916963"/>
          </a:xfrm>
          <a:custGeom>
            <a:avLst/>
            <a:gdLst>
              <a:gd name="connsiteX0" fmla="*/ 0 w 1010438"/>
              <a:gd name="connsiteY0" fmla="*/ 167817 h 1006884"/>
              <a:gd name="connsiteX1" fmla="*/ 167817 w 1010438"/>
              <a:gd name="connsiteY1" fmla="*/ 0 h 1006884"/>
              <a:gd name="connsiteX2" fmla="*/ 842621 w 1010438"/>
              <a:gd name="connsiteY2" fmla="*/ 0 h 1006884"/>
              <a:gd name="connsiteX3" fmla="*/ 1010438 w 1010438"/>
              <a:gd name="connsiteY3" fmla="*/ 167817 h 1006884"/>
              <a:gd name="connsiteX4" fmla="*/ 1010438 w 1010438"/>
              <a:gd name="connsiteY4" fmla="*/ 839067 h 1006884"/>
              <a:gd name="connsiteX5" fmla="*/ 842621 w 1010438"/>
              <a:gd name="connsiteY5" fmla="*/ 1006884 h 1006884"/>
              <a:gd name="connsiteX6" fmla="*/ 167817 w 1010438"/>
              <a:gd name="connsiteY6" fmla="*/ 1006884 h 1006884"/>
              <a:gd name="connsiteX7" fmla="*/ 0 w 1010438"/>
              <a:gd name="connsiteY7" fmla="*/ 839067 h 1006884"/>
              <a:gd name="connsiteX8" fmla="*/ 0 w 1010438"/>
              <a:gd name="connsiteY8" fmla="*/ 167817 h 1006884"/>
              <a:gd name="connsiteX0" fmla="*/ 842621 w 1010438"/>
              <a:gd name="connsiteY0" fmla="*/ 1006884 h 1098324"/>
              <a:gd name="connsiteX1" fmla="*/ 167817 w 1010438"/>
              <a:gd name="connsiteY1" fmla="*/ 1006884 h 1098324"/>
              <a:gd name="connsiteX2" fmla="*/ 0 w 1010438"/>
              <a:gd name="connsiteY2" fmla="*/ 839067 h 1098324"/>
              <a:gd name="connsiteX3" fmla="*/ 0 w 1010438"/>
              <a:gd name="connsiteY3" fmla="*/ 167817 h 1098324"/>
              <a:gd name="connsiteX4" fmla="*/ 167817 w 1010438"/>
              <a:gd name="connsiteY4" fmla="*/ 0 h 1098324"/>
              <a:gd name="connsiteX5" fmla="*/ 842621 w 1010438"/>
              <a:gd name="connsiteY5" fmla="*/ 0 h 1098324"/>
              <a:gd name="connsiteX6" fmla="*/ 1010438 w 1010438"/>
              <a:gd name="connsiteY6" fmla="*/ 167817 h 1098324"/>
              <a:gd name="connsiteX7" fmla="*/ 1010438 w 1010438"/>
              <a:gd name="connsiteY7" fmla="*/ 839067 h 1098324"/>
              <a:gd name="connsiteX8" fmla="*/ 934061 w 1010438"/>
              <a:gd name="connsiteY8" fmla="*/ 1098324 h 1098324"/>
              <a:gd name="connsiteX0" fmla="*/ 842621 w 1010438"/>
              <a:gd name="connsiteY0" fmla="*/ 1006884 h 1455884"/>
              <a:gd name="connsiteX1" fmla="*/ 167817 w 1010438"/>
              <a:gd name="connsiteY1" fmla="*/ 1006884 h 1455884"/>
              <a:gd name="connsiteX2" fmla="*/ 0 w 1010438"/>
              <a:gd name="connsiteY2" fmla="*/ 839067 h 1455884"/>
              <a:gd name="connsiteX3" fmla="*/ 0 w 1010438"/>
              <a:gd name="connsiteY3" fmla="*/ 167817 h 1455884"/>
              <a:gd name="connsiteX4" fmla="*/ 167817 w 1010438"/>
              <a:gd name="connsiteY4" fmla="*/ 0 h 1455884"/>
              <a:gd name="connsiteX5" fmla="*/ 842621 w 1010438"/>
              <a:gd name="connsiteY5" fmla="*/ 0 h 1455884"/>
              <a:gd name="connsiteX6" fmla="*/ 1010438 w 1010438"/>
              <a:gd name="connsiteY6" fmla="*/ 167817 h 1455884"/>
              <a:gd name="connsiteX7" fmla="*/ 1010438 w 1010438"/>
              <a:gd name="connsiteY7" fmla="*/ 839067 h 1455884"/>
              <a:gd name="connsiteX8" fmla="*/ 854408 w 1010438"/>
              <a:gd name="connsiteY8" fmla="*/ 1455884 h 1455884"/>
              <a:gd name="connsiteX0" fmla="*/ 842621 w 1010438"/>
              <a:gd name="connsiteY0" fmla="*/ 1006884 h 1006884"/>
              <a:gd name="connsiteX1" fmla="*/ 167817 w 1010438"/>
              <a:gd name="connsiteY1" fmla="*/ 1006884 h 1006884"/>
              <a:gd name="connsiteX2" fmla="*/ 0 w 1010438"/>
              <a:gd name="connsiteY2" fmla="*/ 839067 h 1006884"/>
              <a:gd name="connsiteX3" fmla="*/ 0 w 1010438"/>
              <a:gd name="connsiteY3" fmla="*/ 167817 h 1006884"/>
              <a:gd name="connsiteX4" fmla="*/ 167817 w 1010438"/>
              <a:gd name="connsiteY4" fmla="*/ 0 h 1006884"/>
              <a:gd name="connsiteX5" fmla="*/ 842621 w 1010438"/>
              <a:gd name="connsiteY5" fmla="*/ 0 h 1006884"/>
              <a:gd name="connsiteX6" fmla="*/ 1010438 w 1010438"/>
              <a:gd name="connsiteY6" fmla="*/ 167817 h 1006884"/>
              <a:gd name="connsiteX7" fmla="*/ 1010438 w 1010438"/>
              <a:gd name="connsiteY7" fmla="*/ 839067 h 1006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0438" h="1006884">
                <a:moveTo>
                  <a:pt x="842621" y="1006884"/>
                </a:moveTo>
                <a:lnTo>
                  <a:pt x="167817" y="1006884"/>
                </a:lnTo>
                <a:cubicBezTo>
                  <a:pt x="75134" y="1006884"/>
                  <a:pt x="0" y="931750"/>
                  <a:pt x="0" y="839067"/>
                </a:cubicBezTo>
                <a:lnTo>
                  <a:pt x="0" y="167817"/>
                </a:lnTo>
                <a:cubicBezTo>
                  <a:pt x="0" y="75134"/>
                  <a:pt x="75134" y="0"/>
                  <a:pt x="167817" y="0"/>
                </a:cubicBezTo>
                <a:lnTo>
                  <a:pt x="842621" y="0"/>
                </a:lnTo>
                <a:cubicBezTo>
                  <a:pt x="935304" y="0"/>
                  <a:pt x="1010438" y="75134"/>
                  <a:pt x="1010438" y="167817"/>
                </a:cubicBezTo>
                <a:lnTo>
                  <a:pt x="1010438" y="839067"/>
                </a:lnTo>
              </a:path>
            </a:pathLst>
          </a:custGeom>
          <a:noFill/>
          <a:ln w="76200">
            <a:gradFill>
              <a:gsLst>
                <a:gs pos="0">
                  <a:srgbClr val="FFC000"/>
                </a:gs>
                <a:gs pos="74000">
                  <a:schemeClr val="accent6">
                    <a:lumMod val="60000"/>
                    <a:lumOff val="40000"/>
                  </a:schemeClr>
                </a:gs>
                <a:gs pos="83000">
                  <a:schemeClr val="accent6">
                    <a:lumMod val="20000"/>
                    <a:lumOff val="80000"/>
                  </a:schemeClr>
                </a:gs>
                <a:gs pos="100000">
                  <a:srgbClr val="FF9900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pt-BR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0D177B39-94D0-ED91-22E0-650ACF577A7C}"/>
              </a:ext>
            </a:extLst>
          </p:cNvPr>
          <p:cNvGrpSpPr/>
          <p:nvPr/>
        </p:nvGrpSpPr>
        <p:grpSpPr>
          <a:xfrm rot="2635251">
            <a:off x="2514676" y="3064098"/>
            <a:ext cx="181579" cy="1074901"/>
            <a:chOff x="1904404" y="881079"/>
            <a:chExt cx="487723" cy="1511894"/>
          </a:xfrm>
        </p:grpSpPr>
        <p:pic>
          <p:nvPicPr>
            <p:cNvPr id="89" name="Imagem 88">
              <a:extLst>
                <a:ext uri="{FF2B5EF4-FFF2-40B4-BE49-F238E27FC236}">
                  <a16:creationId xmlns:a16="http://schemas.microsoft.com/office/drawing/2014/main" id="{B29971DA-165F-FB3C-D883-472E6186F4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90" name="Imagem 89">
              <a:extLst>
                <a:ext uri="{FF2B5EF4-FFF2-40B4-BE49-F238E27FC236}">
                  <a16:creationId xmlns:a16="http://schemas.microsoft.com/office/drawing/2014/main" id="{533FA958-856A-03B5-86EE-118BF965E9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91" name="Retângulo 90">
              <a:extLst>
                <a:ext uri="{FF2B5EF4-FFF2-40B4-BE49-F238E27FC236}">
                  <a16:creationId xmlns:a16="http://schemas.microsoft.com/office/drawing/2014/main" id="{E3F12B9E-770C-09BA-5054-EB1D63CC85AB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3C2DE1A5-47DC-0A42-379D-2A37C05A180A}"/>
              </a:ext>
            </a:extLst>
          </p:cNvPr>
          <p:cNvGrpSpPr/>
          <p:nvPr/>
        </p:nvGrpSpPr>
        <p:grpSpPr>
          <a:xfrm rot="2635251">
            <a:off x="5206553" y="3049483"/>
            <a:ext cx="181579" cy="1074901"/>
            <a:chOff x="1904404" y="881079"/>
            <a:chExt cx="487723" cy="1511894"/>
          </a:xfrm>
        </p:grpSpPr>
        <p:pic>
          <p:nvPicPr>
            <p:cNvPr id="86" name="Imagem 85">
              <a:extLst>
                <a:ext uri="{FF2B5EF4-FFF2-40B4-BE49-F238E27FC236}">
                  <a16:creationId xmlns:a16="http://schemas.microsoft.com/office/drawing/2014/main" id="{25440ED7-4F84-5E0A-E659-FCC0271324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87" name="Imagem 86">
              <a:extLst>
                <a:ext uri="{FF2B5EF4-FFF2-40B4-BE49-F238E27FC236}">
                  <a16:creationId xmlns:a16="http://schemas.microsoft.com/office/drawing/2014/main" id="{C122BAE8-5733-DC03-52AF-41E23C0937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88" name="Retângulo 87">
              <a:extLst>
                <a:ext uri="{FF2B5EF4-FFF2-40B4-BE49-F238E27FC236}">
                  <a16:creationId xmlns:a16="http://schemas.microsoft.com/office/drawing/2014/main" id="{D4FA7B4D-06D7-E692-4FFE-B193DBAD22EE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AB76CEDD-60C8-2C9B-90B8-0FC5CC1914EF}"/>
              </a:ext>
            </a:extLst>
          </p:cNvPr>
          <p:cNvGrpSpPr/>
          <p:nvPr/>
        </p:nvGrpSpPr>
        <p:grpSpPr>
          <a:xfrm rot="2635251">
            <a:off x="7927689" y="3064097"/>
            <a:ext cx="181579" cy="1074901"/>
            <a:chOff x="1904404" y="881079"/>
            <a:chExt cx="487723" cy="1511894"/>
          </a:xfrm>
        </p:grpSpPr>
        <p:pic>
          <p:nvPicPr>
            <p:cNvPr id="83" name="Imagem 82">
              <a:extLst>
                <a:ext uri="{FF2B5EF4-FFF2-40B4-BE49-F238E27FC236}">
                  <a16:creationId xmlns:a16="http://schemas.microsoft.com/office/drawing/2014/main" id="{2C316EF7-68C6-FF96-C10F-544969D50B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84" name="Imagem 83">
              <a:extLst>
                <a:ext uri="{FF2B5EF4-FFF2-40B4-BE49-F238E27FC236}">
                  <a16:creationId xmlns:a16="http://schemas.microsoft.com/office/drawing/2014/main" id="{BF835EC0-E78C-6432-7DC2-982613C89A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85" name="Retângulo 84">
              <a:extLst>
                <a:ext uri="{FF2B5EF4-FFF2-40B4-BE49-F238E27FC236}">
                  <a16:creationId xmlns:a16="http://schemas.microsoft.com/office/drawing/2014/main" id="{A6E8DFCE-09AE-22F3-2D26-D53E14F4BF79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AE220258-A66D-F278-CAF3-1081438F75C9}"/>
              </a:ext>
            </a:extLst>
          </p:cNvPr>
          <p:cNvGrpSpPr/>
          <p:nvPr/>
        </p:nvGrpSpPr>
        <p:grpSpPr>
          <a:xfrm rot="18964749" flipH="1">
            <a:off x="3806839" y="3142044"/>
            <a:ext cx="181579" cy="1074901"/>
            <a:chOff x="1904404" y="881079"/>
            <a:chExt cx="487723" cy="1511894"/>
          </a:xfrm>
        </p:grpSpPr>
        <p:pic>
          <p:nvPicPr>
            <p:cNvPr id="77" name="Imagem 76">
              <a:extLst>
                <a:ext uri="{FF2B5EF4-FFF2-40B4-BE49-F238E27FC236}">
                  <a16:creationId xmlns:a16="http://schemas.microsoft.com/office/drawing/2014/main" id="{9CE8ACD8-9CB9-F862-543D-27E9ED12EA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8" name="Imagem 77">
              <a:extLst>
                <a:ext uri="{FF2B5EF4-FFF2-40B4-BE49-F238E27FC236}">
                  <a16:creationId xmlns:a16="http://schemas.microsoft.com/office/drawing/2014/main" id="{58EDD9B6-5CE8-A9CA-6FB4-673E5E33B5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9" name="Retângulo 78">
              <a:extLst>
                <a:ext uri="{FF2B5EF4-FFF2-40B4-BE49-F238E27FC236}">
                  <a16:creationId xmlns:a16="http://schemas.microsoft.com/office/drawing/2014/main" id="{0BB66BE9-5C85-9F71-EC7D-AFC053F19614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8" name="Agrupar 67">
            <a:extLst>
              <a:ext uri="{FF2B5EF4-FFF2-40B4-BE49-F238E27FC236}">
                <a16:creationId xmlns:a16="http://schemas.microsoft.com/office/drawing/2014/main" id="{4DC89FA7-FF04-58D9-02E6-7B981DD6CB95}"/>
              </a:ext>
            </a:extLst>
          </p:cNvPr>
          <p:cNvGrpSpPr/>
          <p:nvPr/>
        </p:nvGrpSpPr>
        <p:grpSpPr>
          <a:xfrm rot="18964749" flipH="1">
            <a:off x="6469460" y="3171271"/>
            <a:ext cx="181579" cy="1074901"/>
            <a:chOff x="1904404" y="881079"/>
            <a:chExt cx="487723" cy="1511894"/>
          </a:xfrm>
        </p:grpSpPr>
        <p:pic>
          <p:nvPicPr>
            <p:cNvPr id="74" name="Imagem 73">
              <a:extLst>
                <a:ext uri="{FF2B5EF4-FFF2-40B4-BE49-F238E27FC236}">
                  <a16:creationId xmlns:a16="http://schemas.microsoft.com/office/drawing/2014/main" id="{2EB06169-A9EA-4B8D-225A-722100B953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5" name="Imagem 74">
              <a:extLst>
                <a:ext uri="{FF2B5EF4-FFF2-40B4-BE49-F238E27FC236}">
                  <a16:creationId xmlns:a16="http://schemas.microsoft.com/office/drawing/2014/main" id="{5E9866D3-DBDD-BFA8-2066-2F05BDA164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6" name="Retângulo 75">
              <a:extLst>
                <a:ext uri="{FF2B5EF4-FFF2-40B4-BE49-F238E27FC236}">
                  <a16:creationId xmlns:a16="http://schemas.microsoft.com/office/drawing/2014/main" id="{969459FB-BD92-F7E7-5256-87243CC2DD6B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D584E1FD-E1E8-B3B0-3F6A-5DC43B3EA6B0}"/>
              </a:ext>
            </a:extLst>
          </p:cNvPr>
          <p:cNvGrpSpPr/>
          <p:nvPr/>
        </p:nvGrpSpPr>
        <p:grpSpPr>
          <a:xfrm rot="18964749" flipH="1">
            <a:off x="9175961" y="3171275"/>
            <a:ext cx="181579" cy="1074901"/>
            <a:chOff x="1904404" y="881079"/>
            <a:chExt cx="487723" cy="1511894"/>
          </a:xfrm>
        </p:grpSpPr>
        <p:pic>
          <p:nvPicPr>
            <p:cNvPr id="70" name="Imagem 69">
              <a:extLst>
                <a:ext uri="{FF2B5EF4-FFF2-40B4-BE49-F238E27FC236}">
                  <a16:creationId xmlns:a16="http://schemas.microsoft.com/office/drawing/2014/main" id="{BFDFE66F-4C52-C6FF-4F61-5FB22E2E7E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04404" y="1405335"/>
              <a:ext cx="487722" cy="987638"/>
            </a:xfrm>
            <a:prstGeom prst="rect">
              <a:avLst/>
            </a:prstGeom>
          </p:spPr>
        </p:pic>
        <p:pic>
          <p:nvPicPr>
            <p:cNvPr id="72" name="Imagem 71">
              <a:extLst>
                <a:ext uri="{FF2B5EF4-FFF2-40B4-BE49-F238E27FC236}">
                  <a16:creationId xmlns:a16="http://schemas.microsoft.com/office/drawing/2014/main" id="{C7F01EB4-45B3-DADD-54F1-17D17CAD3F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1904405" y="881079"/>
              <a:ext cx="487722" cy="987638"/>
            </a:xfrm>
            <a:prstGeom prst="rect">
              <a:avLst/>
            </a:prstGeom>
          </p:spPr>
        </p:pic>
        <p:sp>
          <p:nvSpPr>
            <p:cNvPr id="73" name="Retângulo 72">
              <a:extLst>
                <a:ext uri="{FF2B5EF4-FFF2-40B4-BE49-F238E27FC236}">
                  <a16:creationId xmlns:a16="http://schemas.microsoft.com/office/drawing/2014/main" id="{89A4F234-AF9F-F1A2-1843-3418EB90F4F7}"/>
                </a:ext>
              </a:extLst>
            </p:cNvPr>
            <p:cNvSpPr/>
            <p:nvPr/>
          </p:nvSpPr>
          <p:spPr>
            <a:xfrm>
              <a:off x="1904404" y="1405335"/>
              <a:ext cx="487723" cy="46338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pt-BR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AF3466BF-F370-64DE-ADFD-D8F07A0AE7E1}"/>
              </a:ext>
            </a:extLst>
          </p:cNvPr>
          <p:cNvGrpSpPr/>
          <p:nvPr/>
        </p:nvGrpSpPr>
        <p:grpSpPr>
          <a:xfrm>
            <a:off x="2203485" y="3407051"/>
            <a:ext cx="1955528" cy="1821073"/>
            <a:chOff x="2215007" y="3407048"/>
            <a:chExt cx="1955783" cy="1821310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C29FCD71-A721-1092-AD4F-201B53858EB8}"/>
                </a:ext>
              </a:extLst>
            </p:cNvPr>
            <p:cNvSpPr txBox="1"/>
            <p:nvPr/>
          </p:nvSpPr>
          <p:spPr>
            <a:xfrm>
              <a:off x="2215007" y="3935696"/>
              <a:ext cx="6022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2</a:t>
              </a:r>
            </a:p>
          </p:txBody>
        </p:sp>
        <p:sp>
          <p:nvSpPr>
            <p:cNvPr id="101" name="CaixaDeTexto 100">
              <a:extLst>
                <a:ext uri="{FF2B5EF4-FFF2-40B4-BE49-F238E27FC236}">
                  <a16:creationId xmlns:a16="http://schemas.microsoft.com/office/drawing/2014/main" id="{3BD418DD-CB28-58A4-9C46-FADA10272F1E}"/>
                </a:ext>
              </a:extLst>
            </p:cNvPr>
            <p:cNvSpPr txBox="1"/>
            <p:nvPr/>
          </p:nvSpPr>
          <p:spPr>
            <a:xfrm>
              <a:off x="2580915" y="3935696"/>
              <a:ext cx="1589875" cy="129266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Capacitação organizacional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Fundamentos e conceitos de IA para toda a empresa.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1" name="Gráfico 110" descr="Chapéu de formatura estrutura de tópicos">
              <a:extLst>
                <a:ext uri="{FF2B5EF4-FFF2-40B4-BE49-F238E27FC236}">
                  <a16:creationId xmlns:a16="http://schemas.microsoft.com/office/drawing/2014/main" id="{DFE52B13-A1F7-E212-DFFF-608C1131C2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925310" y="3407048"/>
              <a:ext cx="576000" cy="576000"/>
            </a:xfrm>
            <a:prstGeom prst="rect">
              <a:avLst/>
            </a:prstGeom>
          </p:spPr>
        </p:pic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CF696160-A3C0-C4A9-E533-28B9E779C727}"/>
              </a:ext>
            </a:extLst>
          </p:cNvPr>
          <p:cNvGrpSpPr/>
          <p:nvPr/>
        </p:nvGrpSpPr>
        <p:grpSpPr>
          <a:xfrm>
            <a:off x="839206" y="1976517"/>
            <a:ext cx="1951555" cy="1478183"/>
            <a:chOff x="838520" y="1976328"/>
            <a:chExt cx="1951809" cy="1478376"/>
          </a:xfrm>
        </p:grpSpPr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A9160B2F-A81E-25E5-C513-F48268505D17}"/>
                </a:ext>
              </a:extLst>
            </p:cNvPr>
            <p:cNvSpPr txBox="1"/>
            <p:nvPr/>
          </p:nvSpPr>
          <p:spPr>
            <a:xfrm>
              <a:off x="838520" y="2550159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1</a:t>
              </a:r>
            </a:p>
          </p:txBody>
        </p:sp>
        <p:sp>
          <p:nvSpPr>
            <p:cNvPr id="99" name="CaixaDeTexto 98">
              <a:extLst>
                <a:ext uri="{FF2B5EF4-FFF2-40B4-BE49-F238E27FC236}">
                  <a16:creationId xmlns:a16="http://schemas.microsoft.com/office/drawing/2014/main" id="{D320BBA2-11C1-169F-07C7-DC6164A4ED83}"/>
                </a:ext>
              </a:extLst>
            </p:cNvPr>
            <p:cNvSpPr txBox="1"/>
            <p:nvPr/>
          </p:nvSpPr>
          <p:spPr>
            <a:xfrm>
              <a:off x="1200455" y="2562151"/>
              <a:ext cx="1589874" cy="8925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Governança inicial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Regras mínimas para estruturar o uso da IA</a:t>
              </a:r>
            </a:p>
          </p:txBody>
        </p:sp>
        <p:pic>
          <p:nvPicPr>
            <p:cNvPr id="113" name="Gráfico 112" descr="Área de Transferência Marcada estrutura de tópicos">
              <a:extLst>
                <a:ext uri="{FF2B5EF4-FFF2-40B4-BE49-F238E27FC236}">
                  <a16:creationId xmlns:a16="http://schemas.microsoft.com/office/drawing/2014/main" id="{75B203DC-DE8B-B83A-2B88-9CA1EA4EAF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595479" y="1976328"/>
              <a:ext cx="540000" cy="540000"/>
            </a:xfrm>
            <a:prstGeom prst="rect">
              <a:avLst/>
            </a:prstGeom>
          </p:spPr>
        </p:pic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3E7F5DD9-5D15-CA34-FE10-2130AD20CA66}"/>
              </a:ext>
            </a:extLst>
          </p:cNvPr>
          <p:cNvGrpSpPr/>
          <p:nvPr/>
        </p:nvGrpSpPr>
        <p:grpSpPr>
          <a:xfrm>
            <a:off x="3551235" y="1977034"/>
            <a:ext cx="1956872" cy="1677697"/>
            <a:chOff x="3550903" y="1976843"/>
            <a:chExt cx="1957126" cy="1677915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F4BE26DE-9447-503D-7789-93B2EF6E6F64}"/>
                </a:ext>
              </a:extLst>
            </p:cNvPr>
            <p:cNvSpPr txBox="1"/>
            <p:nvPr/>
          </p:nvSpPr>
          <p:spPr>
            <a:xfrm>
              <a:off x="3550903" y="2550158"/>
              <a:ext cx="60229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3</a:t>
              </a:r>
            </a:p>
          </p:txBody>
        </p:sp>
        <p:sp>
          <p:nvSpPr>
            <p:cNvPr id="103" name="CaixaDeTexto 102">
              <a:extLst>
                <a:ext uri="{FF2B5EF4-FFF2-40B4-BE49-F238E27FC236}">
                  <a16:creationId xmlns:a16="http://schemas.microsoft.com/office/drawing/2014/main" id="{7080F2E5-C557-DD7D-AC5E-15A8628CD4A2}"/>
                </a:ext>
              </a:extLst>
            </p:cNvPr>
            <p:cNvSpPr txBox="1"/>
            <p:nvPr/>
          </p:nvSpPr>
          <p:spPr>
            <a:xfrm>
              <a:off x="3918154" y="2562151"/>
              <a:ext cx="1589875" cy="10926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Mindset de IA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O prompt como ferramenta de trabalho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5" name="Gráfico 114" descr="Cérebro na cabeça estrutura de tópicos">
              <a:extLst>
                <a:ext uri="{FF2B5EF4-FFF2-40B4-BE49-F238E27FC236}">
                  <a16:creationId xmlns:a16="http://schemas.microsoft.com/office/drawing/2014/main" id="{3808E9A6-60A4-8544-14B2-276F4615708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97274" y="1976843"/>
              <a:ext cx="540000" cy="54000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BDC238B5-78F7-8C91-B899-D9BFA4F0C2D9}"/>
              </a:ext>
            </a:extLst>
          </p:cNvPr>
          <p:cNvGrpSpPr/>
          <p:nvPr/>
        </p:nvGrpSpPr>
        <p:grpSpPr>
          <a:xfrm>
            <a:off x="4927543" y="3445932"/>
            <a:ext cx="1952345" cy="1782194"/>
            <a:chOff x="4927389" y="3445932"/>
            <a:chExt cx="1952599" cy="1782425"/>
          </a:xfrm>
        </p:grpSpPr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A48C420B-3ABC-540A-F898-9BF6A3455FC2}"/>
                </a:ext>
              </a:extLst>
            </p:cNvPr>
            <p:cNvSpPr txBox="1"/>
            <p:nvPr/>
          </p:nvSpPr>
          <p:spPr>
            <a:xfrm>
              <a:off x="4927389" y="3935696"/>
              <a:ext cx="6022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4</a:t>
              </a:r>
            </a:p>
          </p:txBody>
        </p:sp>
        <p:sp>
          <p:nvSpPr>
            <p:cNvPr id="102" name="CaixaDeTexto 101">
              <a:extLst>
                <a:ext uri="{FF2B5EF4-FFF2-40B4-BE49-F238E27FC236}">
                  <a16:creationId xmlns:a16="http://schemas.microsoft.com/office/drawing/2014/main" id="{5901A293-B527-0EEF-0BA1-3EEA76F505AA}"/>
                </a:ext>
              </a:extLst>
            </p:cNvPr>
            <p:cNvSpPr txBox="1"/>
            <p:nvPr/>
          </p:nvSpPr>
          <p:spPr>
            <a:xfrm>
              <a:off x="5290113" y="3935696"/>
              <a:ext cx="1589875" cy="12926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Descoberta de oportunidades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Identificar casos de uso de IA nos processos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7" name="Imagem 116">
              <a:extLst>
                <a:ext uri="{FF2B5EF4-FFF2-40B4-BE49-F238E27FC236}">
                  <a16:creationId xmlns:a16="http://schemas.microsoft.com/office/drawing/2014/main" id="{D8433533-D252-0484-793C-758BA754CB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691650" y="3445932"/>
              <a:ext cx="468000" cy="468000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1B537028-49DB-50ED-FDE7-D8BC9A0480EF}"/>
              </a:ext>
            </a:extLst>
          </p:cNvPr>
          <p:cNvGrpSpPr/>
          <p:nvPr/>
        </p:nvGrpSpPr>
        <p:grpSpPr>
          <a:xfrm>
            <a:off x="6263266" y="2018781"/>
            <a:ext cx="1942704" cy="1435923"/>
            <a:chOff x="6263286" y="2018594"/>
            <a:chExt cx="1942957" cy="1436109"/>
          </a:xfrm>
        </p:grpSpPr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61EF2AAA-FDFF-3DC8-A8BD-51D76F06E560}"/>
                </a:ext>
              </a:extLst>
            </p:cNvPr>
            <p:cNvSpPr txBox="1"/>
            <p:nvPr/>
          </p:nvSpPr>
          <p:spPr>
            <a:xfrm>
              <a:off x="6263286" y="2550158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5</a:t>
              </a:r>
            </a:p>
          </p:txBody>
        </p:sp>
        <p:sp>
          <p:nvSpPr>
            <p:cNvPr id="104" name="CaixaDeTexto 103">
              <a:extLst>
                <a:ext uri="{FF2B5EF4-FFF2-40B4-BE49-F238E27FC236}">
                  <a16:creationId xmlns:a16="http://schemas.microsoft.com/office/drawing/2014/main" id="{C7D94DD3-4576-E975-6C05-7946D898FA4B}"/>
                </a:ext>
              </a:extLst>
            </p:cNvPr>
            <p:cNvSpPr txBox="1"/>
            <p:nvPr/>
          </p:nvSpPr>
          <p:spPr>
            <a:xfrm>
              <a:off x="6616369" y="2562151"/>
              <a:ext cx="1589874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Priorização estratégica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Avaliar viabilidade e ROI</a:t>
              </a:r>
            </a:p>
          </p:txBody>
        </p:sp>
        <p:pic>
          <p:nvPicPr>
            <p:cNvPr id="119" name="Gráfico 118" descr="Gráfico de barras estrutura de tópicos">
              <a:extLst>
                <a:ext uri="{FF2B5EF4-FFF2-40B4-BE49-F238E27FC236}">
                  <a16:creationId xmlns:a16="http://schemas.microsoft.com/office/drawing/2014/main" id="{9CA6A2F0-D54B-6072-6378-DB6BE7C51B6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69212" y="2018594"/>
              <a:ext cx="540000" cy="540000"/>
            </a:xfrm>
            <a:prstGeom prst="rect">
              <a:avLst/>
            </a:prstGeom>
          </p:spPr>
        </p:pic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063442E7-3298-F91A-33C9-DF8DDD8167D1}"/>
              </a:ext>
            </a:extLst>
          </p:cNvPr>
          <p:cNvGrpSpPr/>
          <p:nvPr/>
        </p:nvGrpSpPr>
        <p:grpSpPr>
          <a:xfrm>
            <a:off x="8975295" y="1972856"/>
            <a:ext cx="1928537" cy="1408307"/>
            <a:chOff x="8975669" y="1972665"/>
            <a:chExt cx="1928788" cy="1408490"/>
          </a:xfrm>
        </p:grpSpPr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DBD8FEDF-66DD-7EB2-B8B6-065B0D515C98}"/>
                </a:ext>
              </a:extLst>
            </p:cNvPr>
            <p:cNvSpPr txBox="1"/>
            <p:nvPr/>
          </p:nvSpPr>
          <p:spPr>
            <a:xfrm>
              <a:off x="8975669" y="2550158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7</a:t>
              </a:r>
            </a:p>
          </p:txBody>
        </p:sp>
        <p:sp>
          <p:nvSpPr>
            <p:cNvPr id="105" name="CaixaDeTexto 104">
              <a:extLst>
                <a:ext uri="{FF2B5EF4-FFF2-40B4-BE49-F238E27FC236}">
                  <a16:creationId xmlns:a16="http://schemas.microsoft.com/office/drawing/2014/main" id="{B0ACC22A-3201-68FE-69D8-FE16AE47D052}"/>
                </a:ext>
              </a:extLst>
            </p:cNvPr>
            <p:cNvSpPr txBox="1"/>
            <p:nvPr/>
          </p:nvSpPr>
          <p:spPr>
            <a:xfrm>
              <a:off x="9314582" y="2562152"/>
              <a:ext cx="1589875" cy="2924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20" name="Gráfico 119">
              <a:extLst>
                <a:ext uri="{FF2B5EF4-FFF2-40B4-BE49-F238E27FC236}">
                  <a16:creationId xmlns:a16="http://schemas.microsoft.com/office/drawing/2014/main" id="{B0FAEC11-2F6A-933E-7825-B900A594CF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9649654" y="1972665"/>
              <a:ext cx="540000" cy="540000"/>
            </a:xfrm>
            <a:prstGeom prst="rect">
              <a:avLst/>
            </a:prstGeom>
          </p:spPr>
        </p:pic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1DC6E937-4B14-F406-2D96-36F59A79F930}"/>
              </a:ext>
            </a:extLst>
          </p:cNvPr>
          <p:cNvGrpSpPr/>
          <p:nvPr/>
        </p:nvGrpSpPr>
        <p:grpSpPr>
          <a:xfrm>
            <a:off x="7615517" y="3480103"/>
            <a:ext cx="1979336" cy="1548141"/>
            <a:chOff x="7639772" y="3480103"/>
            <a:chExt cx="1979592" cy="1548342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615F14F3-F1F3-E382-15C6-2425E6FA111A}"/>
                </a:ext>
              </a:extLst>
            </p:cNvPr>
            <p:cNvSpPr txBox="1"/>
            <p:nvPr/>
          </p:nvSpPr>
          <p:spPr>
            <a:xfrm>
              <a:off x="7639772" y="3935696"/>
              <a:ext cx="602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4800" b="1">
                  <a:solidFill>
                    <a:srgbClr val="FF9900"/>
                  </a:solidFill>
                  <a:latin typeface="Calibri"/>
                  <a:cs typeface="Biome" panose="020B0503030204020804" pitchFamily="34" charset="0"/>
                </a:rPr>
                <a:t>6</a:t>
              </a:r>
            </a:p>
          </p:txBody>
        </p:sp>
        <p:sp>
          <p:nvSpPr>
            <p:cNvPr id="106" name="CaixaDeTexto 105">
              <a:extLst>
                <a:ext uri="{FF2B5EF4-FFF2-40B4-BE49-F238E27FC236}">
                  <a16:creationId xmlns:a16="http://schemas.microsoft.com/office/drawing/2014/main" id="{9CE141AE-79E8-6150-DD11-33E509349E2B}"/>
                </a:ext>
              </a:extLst>
            </p:cNvPr>
            <p:cNvSpPr txBox="1"/>
            <p:nvPr/>
          </p:nvSpPr>
          <p:spPr>
            <a:xfrm>
              <a:off x="8029489" y="3935696"/>
              <a:ext cx="1589875" cy="1092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 b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Programa de Citizen </a:t>
              </a:r>
              <a:r>
                <a:rPr lang="pt-BR" sz="1300" b="1" err="1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Developers</a:t>
              </a:r>
              <a:endParaRPr lang="pt-BR" sz="1300" b="1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endParaRP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pt-BR" sz="1300">
                  <a:solidFill>
                    <a:prstClr val="black"/>
                  </a:solidFill>
                  <a:latin typeface="Abadi Extra Light" panose="020B0204020104020204" pitchFamily="34" charset="0"/>
                  <a:cs typeface="Arial" panose="020B0604020202020204" pitchFamily="34" charset="0"/>
                </a:rPr>
                <a:t>Empoderar as áreas de negócio para criar automações</a:t>
              </a:r>
            </a:p>
          </p:txBody>
        </p:sp>
        <p:pic>
          <p:nvPicPr>
            <p:cNvPr id="121" name="Imagem 120">
              <a:extLst>
                <a:ext uri="{FF2B5EF4-FFF2-40B4-BE49-F238E27FC236}">
                  <a16:creationId xmlns:a16="http://schemas.microsoft.com/office/drawing/2014/main" id="{A64E007A-5F7A-74D8-AE92-5DD787F9CA8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371208" y="3480103"/>
              <a:ext cx="391324" cy="444385"/>
            </a:xfrm>
            <a:prstGeom prst="rect">
              <a:avLst/>
            </a:prstGeom>
          </p:spPr>
        </p:pic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11221261-F798-7334-E375-5C8D8C0D22AC}"/>
              </a:ext>
            </a:extLst>
          </p:cNvPr>
          <p:cNvSpPr txBox="1"/>
          <p:nvPr/>
        </p:nvSpPr>
        <p:spPr>
          <a:xfrm>
            <a:off x="9388158" y="2593659"/>
            <a:ext cx="1589668" cy="1292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pt-BR" sz="1300" b="1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Fábrica de Agentes de IA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Estruture </a:t>
            </a:r>
            <a:r>
              <a:rPr lang="pt-BR" sz="1300" dirty="0" err="1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Squads</a:t>
            </a:r>
            <a:r>
              <a:rPr lang="pt-BR" sz="1300" dirty="0">
                <a:solidFill>
                  <a:prstClr val="black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 para atender demandas de agentes de IA</a:t>
            </a:r>
          </a:p>
        </p:txBody>
      </p:sp>
    </p:spTree>
    <p:extLst>
      <p:ext uri="{BB962C8B-B14F-4D97-AF65-F5344CB8AC3E}">
        <p14:creationId xmlns:p14="http://schemas.microsoft.com/office/powerpoint/2010/main" val="393568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>
          <a:extLst>
            <a:ext uri="{FF2B5EF4-FFF2-40B4-BE49-F238E27FC236}">
              <a16:creationId xmlns:a16="http://schemas.microsoft.com/office/drawing/2014/main" id="{07098579-B885-4A13-DA58-954A46ADD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g1f3a834bfe7_1_642">
            <a:extLst>
              <a:ext uri="{FF2B5EF4-FFF2-40B4-BE49-F238E27FC236}">
                <a16:creationId xmlns:a16="http://schemas.microsoft.com/office/drawing/2014/main" id="{1A346CA2-B6FC-2041-5C8D-25FB40D9A780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12296" y="269637"/>
            <a:ext cx="747888" cy="735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C6122EC-37D7-8B2E-B219-3BA0AF7AF9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97968"/>
            <a:ext cx="3226373" cy="3760033"/>
          </a:xfrm>
          <a:prstGeom prst="rect">
            <a:avLst/>
          </a:prstGeom>
        </p:spPr>
      </p:pic>
      <p:sp>
        <p:nvSpPr>
          <p:cNvPr id="47" name="Google Shape;97;g1f3a834bfe7_1_0">
            <a:extLst>
              <a:ext uri="{FF2B5EF4-FFF2-40B4-BE49-F238E27FC236}">
                <a16:creationId xmlns:a16="http://schemas.microsoft.com/office/drawing/2014/main" id="{0FAE7BD0-12FD-4ABD-78AC-0ADBA33DC2A7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0" y="28569"/>
            <a:ext cx="12192000" cy="2662249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1" vertOverflow="overflow" horzOverflow="overflow" vert="horz" wrap="square" lIns="60951" tIns="60951" rIns="60951" bIns="60951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609585">
              <a:lnSpc>
                <a:spcPct val="125000"/>
              </a:lnSpc>
              <a:spcBef>
                <a:spcPts val="0"/>
              </a:spcBef>
              <a:buClr>
                <a:srgbClr val="000000"/>
              </a:buClr>
              <a:buSzPts val="2800"/>
              <a:defRPr/>
            </a:pPr>
            <a:r>
              <a:rPr lang="pt-BR" sz="6600" b="1">
                <a:solidFill>
                  <a:schemeClr val="accent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Agentes de IA na Prática:</a:t>
            </a:r>
            <a:br>
              <a:rPr lang="pt-BR" sz="6600" b="1">
                <a:solidFill>
                  <a:schemeClr val="accent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</a:br>
            <a:r>
              <a:rPr lang="pt-BR" sz="6600" b="1">
                <a:solidFill>
                  <a:schemeClr val="accent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da Concepção à Implantação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32760E7D-5CAF-08B5-26AD-A6FB2F96B79F}"/>
              </a:ext>
            </a:extLst>
          </p:cNvPr>
          <p:cNvSpPr txBox="1"/>
          <p:nvPr/>
        </p:nvSpPr>
        <p:spPr>
          <a:xfrm>
            <a:off x="4215661" y="6251103"/>
            <a:ext cx="8895535" cy="6068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786" algn="just">
              <a:lnSpc>
                <a:spcPct val="110000"/>
              </a:lnSpc>
              <a:spcAft>
                <a:spcPts val="1067"/>
              </a:spcAft>
              <a:buClr>
                <a:srgbClr val="F79646"/>
              </a:buClr>
            </a:pPr>
            <a:r>
              <a:rPr lang="pt-BR" sz="3200" b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Eduardo Britto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0AE57FD-4246-6D5E-D9B8-79C84F6B2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/>
          <a:srcRect l="12805" t="665" r="15374" b="27513"/>
          <a:stretch>
            <a:fillRect/>
          </a:stretch>
        </p:blipFill>
        <p:spPr bwMode="auto">
          <a:xfrm>
            <a:off x="4649294" y="3663256"/>
            <a:ext cx="2384207" cy="23842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5531AFED-9F02-E832-E680-ACD2FC1634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63912" y="3989389"/>
            <a:ext cx="1977189" cy="197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88424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5_Personalizar design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2948</TotalTime>
  <Words>13086</Words>
  <Application>Microsoft Office PowerPoint</Application>
  <PresentationFormat>Widescreen</PresentationFormat>
  <Paragraphs>1778</Paragraphs>
  <Slides>92</Slides>
  <Notes>68</Notes>
  <HiddenSlides>5</HiddenSlides>
  <MMClips>0</MMClips>
  <ScaleCrop>false</ScaleCrop>
  <HeadingPairs>
    <vt:vector size="6" baseType="variant">
      <vt:variant>
        <vt:lpstr>Fontes usadas</vt:lpstr>
      </vt:variant>
      <vt:variant>
        <vt:i4>23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92</vt:i4>
      </vt:variant>
    </vt:vector>
  </HeadingPairs>
  <TitlesOfParts>
    <vt:vector size="117" baseType="lpstr">
      <vt:lpstr>Yu Gothic UI Light</vt:lpstr>
      <vt:lpstr>Abadi Extra Light</vt:lpstr>
      <vt:lpstr>Aptos</vt:lpstr>
      <vt:lpstr>Aptos Display</vt:lpstr>
      <vt:lpstr>Arial</vt:lpstr>
      <vt:lpstr>Avenir Next LT Pro</vt:lpstr>
      <vt:lpstr>Calibri</vt:lpstr>
      <vt:lpstr>Calibri Light</vt:lpstr>
      <vt:lpstr>Helvetica</vt:lpstr>
      <vt:lpstr>Instrument Sans Semi Bold</vt:lpstr>
      <vt:lpstr>Inter</vt:lpstr>
      <vt:lpstr>Inter Bold</vt:lpstr>
      <vt:lpstr>Montserrat</vt:lpstr>
      <vt:lpstr>Open Sans</vt:lpstr>
      <vt:lpstr>Open Sans SemiBold</vt:lpstr>
      <vt:lpstr>Segoe Print</vt:lpstr>
      <vt:lpstr>Segoe Script</vt:lpstr>
      <vt:lpstr>Segoe UI</vt:lpstr>
      <vt:lpstr>Segoe UI Black</vt:lpstr>
      <vt:lpstr>Times New Roman</vt:lpstr>
      <vt:lpstr>Verdana</vt:lpstr>
      <vt:lpstr>Wingdings</vt:lpstr>
      <vt:lpstr>Wingdings 3</vt:lpstr>
      <vt:lpstr>Tema do Office</vt:lpstr>
      <vt:lpstr>5_Personalizar design</vt:lpstr>
      <vt:lpstr>Apresentação do PowerPoint</vt:lpstr>
      <vt:lpstr>Apresentação do PowerPoint</vt:lpstr>
      <vt:lpstr>Conhecendo o palestrante</vt:lpstr>
      <vt:lpstr>Tecnologias</vt:lpstr>
      <vt:lpstr>Apresentação do PowerPoint</vt:lpstr>
      <vt:lpstr>Os Superpoderes da Inteligência Artificial</vt:lpstr>
      <vt:lpstr>Cartas de IA &amp; Hiperautomação da iProcess</vt:lpstr>
      <vt:lpstr>Cartas de IA &amp; Hiperautomação da iProcess</vt:lpstr>
      <vt:lpstr>Apresentação do PowerPoint</vt:lpstr>
      <vt:lpstr>Habilidades da IA Generativa</vt:lpstr>
      <vt:lpstr>Apresentação do PowerPoint</vt:lpstr>
      <vt:lpstr>IA e adoção corporativa</vt:lpstr>
      <vt:lpstr>Apresentação do PowerPoint</vt:lpstr>
      <vt:lpstr>A Evolução dos Uso de Inteligência Artificial nos Processos</vt:lpstr>
      <vt:lpstr>Google Trends – Pesquisa por Agentes de IA em 2 anos</vt:lpstr>
      <vt:lpstr>O que são agentes de IA</vt:lpstr>
      <vt:lpstr>Assistentes ou Agentes Inteligentes?</vt:lpstr>
      <vt:lpstr>Componentes de um agente</vt:lpstr>
      <vt:lpstr>Interfaces de Usuário, de Sistemas e de Agentes</vt:lpstr>
      <vt:lpstr>Interfaces de Usuário, de Sistemas e de Agentes</vt:lpstr>
      <vt:lpstr>Interfaces de Usuário, de Sistemas e de Agentes</vt:lpstr>
      <vt:lpstr>MCP  Conectando Agentes à ferramentas</vt:lpstr>
      <vt:lpstr>Apresentação do PowerPoint</vt:lpstr>
      <vt:lpstr>Agente de Cadastro de Clientes </vt:lpstr>
      <vt:lpstr>Transformação com a automação inteligente</vt:lpstr>
      <vt:lpstr>Apresentação do PowerPoint</vt:lpstr>
      <vt:lpstr>O que é a CIA – Central iProcess de Agentes?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Transformação com a automação inteligente</vt:lpstr>
      <vt:lpstr>Redesenho de Processos: Recrutamento  e Seleção</vt:lpstr>
      <vt:lpstr>Modelagem e Análise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Redesenho</vt:lpstr>
      <vt:lpstr>Transformação com a automação inteligente</vt:lpstr>
      <vt:lpstr>Apresentação do PowerPoint</vt:lpstr>
      <vt:lpstr>Qual o Cenário que vivemos hoje?</vt:lpstr>
      <vt:lpstr>Qual o Cenário que vivemos hoje?</vt:lpstr>
      <vt:lpstr>Qual o Cenário que vivemos hoje?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Implantação Corporativa de IA Generativa</vt:lpstr>
      <vt:lpstr>Implantação Corporativa de IA Generativa</vt:lpstr>
      <vt:lpstr>Implantação Corporativa de IA Generativa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Garagem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7 Passos da Jornada de Adoção Corporativa de Inteligência Artificial</vt:lpstr>
      <vt:lpstr>Esteira de Automação da Fábrica de Agentes de IA</vt:lpstr>
      <vt:lpstr>Apresentação do PowerPoint</vt:lpstr>
      <vt:lpstr>Apresentação do PowerPoint</vt:lpstr>
      <vt:lpstr>Pesquisas que mostram iniciativas de  IA que não deram certo</vt:lpstr>
      <vt:lpstr>Apresentação do PowerPoint</vt:lpstr>
      <vt:lpstr>Quais tarefas teriam um impacto significativo  se fossem automatizadas?</vt:lpstr>
      <vt:lpstr>Canvas ideação – Descoberta de Oportunidades de Uso de IA</vt:lpstr>
      <vt:lpstr>Canvas ideação Exemplo 1</vt:lpstr>
      <vt:lpstr>Critérios de Análise de Agentes de IA Potenciais</vt:lpstr>
      <vt:lpstr>Apresentação do PowerPoint</vt:lpstr>
      <vt:lpstr>Canvas design Exemplo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7 Passos da Jornada de Adoção Corporativa de Inteligência Artificial</vt:lpstr>
      <vt:lpstr>Agentes de IA na Prática: da Concepção à Implantação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Eduardo Britto</dc:creator>
  <cp:lastModifiedBy>Victor Carvalhais</cp:lastModifiedBy>
  <cp:revision>11</cp:revision>
  <dcterms:created xsi:type="dcterms:W3CDTF">2026-05-04T16:08:52Z</dcterms:created>
  <dcterms:modified xsi:type="dcterms:W3CDTF">2026-06-26T14:31:11Z</dcterms:modified>
</cp:coreProperties>
</file>