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8"/>
  </p:notesMasterIdLst>
  <p:sldIdLst>
    <p:sldId id="3597" r:id="rId3"/>
    <p:sldId id="299" r:id="rId4"/>
    <p:sldId id="315" r:id="rId5"/>
    <p:sldId id="3492" r:id="rId6"/>
    <p:sldId id="3450" r:id="rId7"/>
    <p:sldId id="3590" r:id="rId8"/>
    <p:sldId id="3442" r:id="rId9"/>
    <p:sldId id="3386" r:id="rId10"/>
    <p:sldId id="3459" r:id="rId11"/>
    <p:sldId id="3586" r:id="rId12"/>
    <p:sldId id="3410" r:id="rId13"/>
    <p:sldId id="3464" r:id="rId14"/>
    <p:sldId id="3503" r:id="rId15"/>
    <p:sldId id="3491" r:id="rId16"/>
    <p:sldId id="3501" r:id="rId17"/>
    <p:sldId id="3497" r:id="rId18"/>
    <p:sldId id="3449" r:id="rId19"/>
    <p:sldId id="3487" r:id="rId20"/>
    <p:sldId id="3587" r:id="rId21"/>
    <p:sldId id="3481" r:id="rId22"/>
    <p:sldId id="3588" r:id="rId23"/>
    <p:sldId id="3584" r:id="rId24"/>
    <p:sldId id="3451" r:id="rId25"/>
    <p:sldId id="3472" r:id="rId26"/>
    <p:sldId id="3484" r:id="rId27"/>
    <p:sldId id="3420" r:id="rId28"/>
    <p:sldId id="3589" r:id="rId29"/>
    <p:sldId id="3502" r:id="rId30"/>
    <p:sldId id="1194" r:id="rId31"/>
    <p:sldId id="3591" r:id="rId32"/>
    <p:sldId id="3596" r:id="rId33"/>
    <p:sldId id="3319" r:id="rId34"/>
    <p:sldId id="3595" r:id="rId35"/>
    <p:sldId id="3594" r:id="rId36"/>
    <p:sldId id="3488" r:id="rId37"/>
  </p:sldIdLst>
  <p:sldSz cx="18288000" cy="10287000"/>
  <p:notesSz cx="6858000" cy="9144000"/>
  <p:embeddedFontLs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SemiBold" panose="00000700000000000000" pitchFamily="2" charset="0"/>
      <p:bold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51" d="100"/>
          <a:sy n="51" d="100"/>
        </p:scale>
        <p:origin x="43" y="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Carvalhais" userId="02deb496554e253a" providerId="LiveId" clId="{720DD2EA-1D9F-4EFB-81B5-163496F78E28}"/>
    <pc:docChg chg="addSld modSld">
      <pc:chgData name="Victor Carvalhais" userId="02deb496554e253a" providerId="LiveId" clId="{720DD2EA-1D9F-4EFB-81B5-163496F78E28}" dt="2026-06-26T12:08:18.574" v="2"/>
      <pc:docMkLst>
        <pc:docMk/>
      </pc:docMkLst>
      <pc:sldChg chg="addSp modSp new mod">
        <pc:chgData name="Victor Carvalhais" userId="02deb496554e253a" providerId="LiveId" clId="{720DD2EA-1D9F-4EFB-81B5-163496F78E28}" dt="2026-06-26T12:08:18.574" v="2"/>
        <pc:sldMkLst>
          <pc:docMk/>
          <pc:sldMk cId="3235947071" sldId="3597"/>
        </pc:sldMkLst>
        <pc:picChg chg="add mod">
          <ac:chgData name="Victor Carvalhais" userId="02deb496554e253a" providerId="LiveId" clId="{720DD2EA-1D9F-4EFB-81B5-163496F78E28}" dt="2026-06-26T12:08:18.574" v="2"/>
          <ac:picMkLst>
            <pc:docMk/>
            <pc:sldMk cId="3235947071" sldId="3597"/>
            <ac:picMk id="5" creationId="{0BC8460E-F6F9-2C1E-203E-0E6CDB67CD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FE01F-8A05-45EA-BE6C-02EDF80B729C}" type="datetimeFigureOut">
              <a:rPr lang="pt-BR" smtClean="0"/>
              <a:t>26/06/2026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08C5F-CB31-442F-9B2F-948CAE77AF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14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E026-2CD0-4AD1-99E7-2C8C918F35F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47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69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55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5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4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0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7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57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2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8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AF1E2-9AFB-89D4-3F58-277F9E1C0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518126-90A3-EB28-882E-76CDB9658F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BC8460E-F6F9-2C1E-203E-0E6CDB67C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4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026793-8F05-D7B8-57D9-E57ACF52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4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Diagrama de Venn&#10;&#10;O conteúdo gerado por IA pode estar incorreto.">
            <a:extLst>
              <a:ext uri="{FF2B5EF4-FFF2-40B4-BE49-F238E27FC236}">
                <a16:creationId xmlns:a16="http://schemas.microsoft.com/office/drawing/2014/main" id="{99827D71-AAE4-C99C-32AD-275104C6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5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AA17C-2588-1275-7E60-3DC6B717B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4AD98B-15EB-DAF4-31CC-20A6EFA4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0"/>
            <a:ext cx="685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DAC20CC-73D6-8C39-1AE6-AF30C9D4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667509"/>
            <a:ext cx="16357599" cy="69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75C0022-E2D1-0493-B703-205A4231FEFE}"/>
              </a:ext>
            </a:extLst>
          </p:cNvPr>
          <p:cNvSpPr txBox="1"/>
          <p:nvPr/>
        </p:nvSpPr>
        <p:spPr>
          <a:xfrm>
            <a:off x="2057400" y="571500"/>
            <a:ext cx="14932740" cy="864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maioria dos projetos </a:t>
            </a:r>
            <a:r>
              <a:rPr lang="pt-BR" sz="4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GenAI</a:t>
            </a:r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não está conseguindo escalar.</a:t>
            </a:r>
          </a:p>
          <a:p>
            <a:endParaRPr lang="pt-BR"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81% dos pilotos da </a:t>
            </a:r>
            <a:r>
              <a:rPr lang="pt-BR" sz="3600" b="1" dirty="0" err="1">
                <a:solidFill>
                  <a:schemeClr val="bg1"/>
                </a:solidFill>
              </a:rPr>
              <a:t>GenAI</a:t>
            </a:r>
            <a:r>
              <a:rPr lang="pt-BR" sz="3600" b="1" dirty="0">
                <a:solidFill>
                  <a:schemeClr val="bg1"/>
                </a:solidFill>
              </a:rPr>
              <a:t> não vão além da experimentação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– McKinsey “State of AI” 2024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Apenas 4% das empresas implementaram </a:t>
            </a:r>
            <a:r>
              <a:rPr lang="pt-BR" sz="3600" b="1" dirty="0" err="1">
                <a:solidFill>
                  <a:schemeClr val="bg1"/>
                </a:solidFill>
              </a:rPr>
              <a:t>GenAI</a:t>
            </a:r>
            <a:r>
              <a:rPr lang="pt-BR" sz="3600" b="1" dirty="0">
                <a:solidFill>
                  <a:schemeClr val="bg1"/>
                </a:solidFill>
              </a:rPr>
              <a:t> em escala</a:t>
            </a:r>
            <a:r>
              <a:rPr lang="en-US" sz="36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– Gartner Emerging Tech Survey 2024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95% dos pilotos não geraram retorno mensurável. Em outras palavras, a vasta maioria das iniciativas não passou do estágio de prova sem impacto claro no P&amp;L.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 -“The </a:t>
            </a:r>
            <a:r>
              <a:rPr lang="pt-BR" sz="3600" b="1" dirty="0" err="1">
                <a:solidFill>
                  <a:schemeClr val="bg1"/>
                </a:solidFill>
              </a:rPr>
              <a:t>GenAI</a:t>
            </a:r>
            <a:r>
              <a:rPr lang="pt-BR" sz="3600" b="1" dirty="0">
                <a:solidFill>
                  <a:schemeClr val="bg1"/>
                </a:solidFill>
              </a:rPr>
              <a:t> Divide: </a:t>
            </a:r>
            <a:r>
              <a:rPr lang="pt-BR" sz="3600" b="1" dirty="0" err="1">
                <a:solidFill>
                  <a:schemeClr val="bg1"/>
                </a:solidFill>
              </a:rPr>
              <a:t>State</a:t>
            </a:r>
            <a:r>
              <a:rPr lang="pt-BR" sz="3600" b="1" dirty="0">
                <a:solidFill>
                  <a:schemeClr val="bg1"/>
                </a:solidFill>
              </a:rPr>
              <a:t> </a:t>
            </a:r>
            <a:r>
              <a:rPr lang="pt-BR" sz="3600" b="1" dirty="0" err="1">
                <a:solidFill>
                  <a:schemeClr val="bg1"/>
                </a:solidFill>
              </a:rPr>
              <a:t>of</a:t>
            </a:r>
            <a:r>
              <a:rPr lang="pt-BR" sz="3600" b="1" dirty="0">
                <a:solidFill>
                  <a:schemeClr val="bg1"/>
                </a:solidFill>
              </a:rPr>
              <a:t> AI in Business 2025” da MIT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97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A886AF9-3935-EA16-F15C-2625EF7FD9EF}"/>
              </a:ext>
            </a:extLst>
          </p:cNvPr>
          <p:cNvSpPr txBox="1"/>
          <p:nvPr/>
        </p:nvSpPr>
        <p:spPr>
          <a:xfrm>
            <a:off x="2590800" y="1638300"/>
            <a:ext cx="13792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S&amp;P Global: 42% of companies scrapped most AI initiatives in 2025, up from 17% the year prior.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Deloitte: only 20% of leaders report actual revenue growth from AI. 74% still "aspire" to it.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78% of organizations report active AI use. Only 1% consider themselves mature.</a:t>
            </a:r>
          </a:p>
        </p:txBody>
      </p:sp>
    </p:spTree>
    <p:extLst>
      <p:ext uri="{BB962C8B-B14F-4D97-AF65-F5344CB8AC3E}">
        <p14:creationId xmlns:p14="http://schemas.microsoft.com/office/powerpoint/2010/main" val="403176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C1AB22-FD67-D8A6-6092-36BAB06D3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60637"/>
            <a:ext cx="5638800" cy="10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C76E3A9-9D27-C7E7-9A52-5C24E7C14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19" y="571500"/>
            <a:ext cx="6100763" cy="9144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4159BB8-06D0-2194-4E01-A3E1EC73F28D}"/>
              </a:ext>
            </a:extLst>
          </p:cNvPr>
          <p:cNvSpPr txBox="1"/>
          <p:nvPr/>
        </p:nvSpPr>
        <p:spPr>
          <a:xfrm rot="20904399">
            <a:off x="3542865" y="7861131"/>
            <a:ext cx="1196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highlight>
                  <a:srgbClr val="0000FF"/>
                </a:highlight>
              </a:rPr>
              <a:t>E o que fazer para evitar que isso aconteça? </a:t>
            </a:r>
          </a:p>
        </p:txBody>
      </p:sp>
    </p:spTree>
    <p:extLst>
      <p:ext uri="{BB962C8B-B14F-4D97-AF65-F5344CB8AC3E}">
        <p14:creationId xmlns:p14="http://schemas.microsoft.com/office/powerpoint/2010/main" val="2334592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B661E0-35CC-BBDB-4007-813DC0B7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06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9A1C86-8662-95ED-0095-9FE90430C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75" y="965199"/>
            <a:ext cx="12807049" cy="83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4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019E2D-469D-0028-DA1B-C3EB47D7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51;p100">
            <a:extLst>
              <a:ext uri="{FF2B5EF4-FFF2-40B4-BE49-F238E27FC236}">
                <a16:creationId xmlns:a16="http://schemas.microsoft.com/office/drawing/2014/main" id="{673495FB-F89C-BFB3-B770-A71AB7DE1B73}"/>
              </a:ext>
            </a:extLst>
          </p:cNvPr>
          <p:cNvSpPr txBox="1"/>
          <p:nvPr/>
        </p:nvSpPr>
        <p:spPr>
          <a:xfrm>
            <a:off x="13366247" y="8568988"/>
            <a:ext cx="5425938" cy="133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ontserrat SemiBold" pitchFamily="2" charset="77"/>
                <a:ea typeface="Lexend Deca"/>
                <a:cs typeface="Lexend Deca"/>
                <a:sym typeface="Lexend Deca"/>
              </a:rPr>
              <a:t>Cezar </a:t>
            </a:r>
            <a:r>
              <a:rPr lang="pt-BR" sz="4000" b="1" dirty="0" err="1">
                <a:solidFill>
                  <a:schemeClr val="bg1"/>
                </a:solidFill>
                <a:latin typeface="Montserrat SemiBold" pitchFamily="2" charset="77"/>
                <a:ea typeface="Lexend Deca"/>
                <a:cs typeface="Lexend Deca"/>
                <a:sym typeface="Lexend Deca"/>
              </a:rPr>
              <a:t>Taurion</a:t>
            </a:r>
            <a:endParaRPr lang="pt-BR" sz="4000" b="1" dirty="0">
              <a:solidFill>
                <a:schemeClr val="bg1"/>
              </a:solidFill>
              <a:latin typeface="Montserrat SemiBold" pitchFamily="2" charset="77"/>
              <a:ea typeface="Lexend Deca"/>
              <a:cs typeface="Lexend Deca"/>
              <a:sym typeface="Lexend Deca"/>
            </a:endParaRPr>
          </a:p>
        </p:txBody>
      </p:sp>
      <p:sp>
        <p:nvSpPr>
          <p:cNvPr id="7" name="Google Shape;96;p1">
            <a:extLst>
              <a:ext uri="{FF2B5EF4-FFF2-40B4-BE49-F238E27FC236}">
                <a16:creationId xmlns:a16="http://schemas.microsoft.com/office/drawing/2014/main" id="{7A1BEF1B-AAAC-2B69-8818-A48C20BE7334}"/>
              </a:ext>
            </a:extLst>
          </p:cNvPr>
          <p:cNvSpPr txBox="1"/>
          <p:nvPr/>
        </p:nvSpPr>
        <p:spPr>
          <a:xfrm>
            <a:off x="448539" y="1485900"/>
            <a:ext cx="17390921" cy="359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7978"/>
              </a:lnSpc>
            </a:pPr>
            <a:r>
              <a:rPr lang="pt-BR" sz="7200" b="1" dirty="0">
                <a:solidFill>
                  <a:srgbClr val="FFFFFF"/>
                </a:solidFill>
                <a:latin typeface="Montserrat" pitchFamily="2" charset="77"/>
                <a:ea typeface="Verdana"/>
                <a:cs typeface="Verdana"/>
                <a:sym typeface="Verdana"/>
              </a:rPr>
              <a:t>IA: dos experimentos aos resultados</a:t>
            </a:r>
          </a:p>
          <a:p>
            <a:pPr>
              <a:lnSpc>
                <a:spcPct val="117978"/>
              </a:lnSpc>
            </a:pPr>
            <a:endParaRPr lang="pt-BR" sz="7200" b="1" dirty="0">
              <a:solidFill>
                <a:srgbClr val="FFFFFF"/>
              </a:solidFill>
              <a:latin typeface="Montserrat" pitchFamily="2" charset="77"/>
              <a:ea typeface="Verdana"/>
              <a:cs typeface="Verdana"/>
              <a:sym typeface="Verdana"/>
            </a:endParaRPr>
          </a:p>
          <a:p>
            <a:pPr>
              <a:lnSpc>
                <a:spcPct val="117978"/>
              </a:lnSpc>
            </a:pPr>
            <a:r>
              <a:rPr lang="pt-BR" sz="5400" b="1" dirty="0">
                <a:solidFill>
                  <a:srgbClr val="FFFFFF"/>
                </a:solidFill>
                <a:latin typeface="Montserrat" pitchFamily="2" charset="77"/>
                <a:ea typeface="Verdana"/>
                <a:cs typeface="Verdana"/>
                <a:sym typeface="Verdana"/>
              </a:rPr>
              <a:t>Ou </a:t>
            </a:r>
            <a:r>
              <a:rPr lang="pt-BR" sz="5400" b="1" dirty="0">
                <a:solidFill>
                  <a:srgbClr val="FF0000"/>
                </a:solidFill>
                <a:latin typeface="Montserrat" pitchFamily="2" charset="77"/>
                <a:ea typeface="Verdana"/>
                <a:cs typeface="Verdana"/>
                <a:sym typeface="Verdana"/>
              </a:rPr>
              <a:t>do Hype ao ROI</a:t>
            </a:r>
          </a:p>
        </p:txBody>
      </p:sp>
      <p:pic>
        <p:nvPicPr>
          <p:cNvPr id="14" name="Picture 13" descr="A person in a red shirt&#10;&#10;Description automatically generated">
            <a:extLst>
              <a:ext uri="{FF2B5EF4-FFF2-40B4-BE49-F238E27FC236}">
                <a16:creationId xmlns:a16="http://schemas.microsoft.com/office/drawing/2014/main" id="{7628B92B-456B-9697-C910-6CC91165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183" y="5480799"/>
            <a:ext cx="2054418" cy="30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7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5DA52BDA-5A0E-FEEC-C791-EAEE2CCB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761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6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78D838-2AB9-10C0-D547-425D6729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559" y="0"/>
            <a:ext cx="1311088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8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740060-632D-B830-30DE-A0D52342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7" b="2"/>
          <a:stretch>
            <a:fillRect/>
          </a:stretch>
        </p:blipFill>
        <p:spPr>
          <a:xfrm>
            <a:off x="482596" y="835783"/>
            <a:ext cx="8503026" cy="86154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482A6D0-3CB4-2D1A-1F3E-6FA6C58B3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8" r="11671" b="-1"/>
          <a:stretch>
            <a:fillRect/>
          </a:stretch>
        </p:blipFill>
        <p:spPr>
          <a:xfrm>
            <a:off x="9293062" y="835783"/>
            <a:ext cx="8512340" cy="86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1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B53B26-DB27-9CE0-A33C-550CE141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" b="9574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6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833E13-F847-A7B5-C0E3-87FA45465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2524"/>
            <a:ext cx="7958018" cy="103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52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7E3AEBC-8132-6E2F-EEBB-508662EE75EE}"/>
              </a:ext>
            </a:extLst>
          </p:cNvPr>
          <p:cNvSpPr txBox="1"/>
          <p:nvPr/>
        </p:nvSpPr>
        <p:spPr>
          <a:xfrm>
            <a:off x="2247900" y="526851"/>
            <a:ext cx="1379220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00B0F0"/>
                </a:solidFill>
              </a:rPr>
              <a:t>Antes de perguntar “o que a IA pode fazer?”</a:t>
            </a:r>
          </a:p>
          <a:p>
            <a:endParaRPr lang="pt-BR" sz="5400" b="1" dirty="0">
              <a:solidFill>
                <a:schemeClr val="bg1"/>
              </a:solidFill>
            </a:endParaRPr>
          </a:p>
          <a:p>
            <a:r>
              <a:rPr lang="pt-BR" sz="5400" b="1" dirty="0">
                <a:solidFill>
                  <a:schemeClr val="bg1"/>
                </a:solidFill>
              </a:rPr>
              <a:t>a) Por que estamos fazendo isso? (</a:t>
            </a:r>
            <a:r>
              <a:rPr lang="pt-BR" sz="5400" b="1" dirty="0">
                <a:solidFill>
                  <a:srgbClr val="FFC000"/>
                </a:solidFill>
              </a:rPr>
              <a:t>Estratégia</a:t>
            </a:r>
            <a:r>
              <a:rPr lang="pt-BR" sz="5400" b="1" dirty="0">
                <a:solidFill>
                  <a:schemeClr val="bg1"/>
                </a:solidFill>
              </a:rPr>
              <a:t>), </a:t>
            </a:r>
          </a:p>
          <a:p>
            <a:r>
              <a:rPr lang="pt-BR" sz="5400" b="1" dirty="0">
                <a:solidFill>
                  <a:schemeClr val="bg1"/>
                </a:solidFill>
              </a:rPr>
              <a:t>b) Como isso se encaixa nos processos reais? (</a:t>
            </a:r>
            <a:r>
              <a:rPr lang="pt-BR" sz="5400" b="1" dirty="0">
                <a:solidFill>
                  <a:srgbClr val="FFC000"/>
                </a:solidFill>
              </a:rPr>
              <a:t>Execução</a:t>
            </a:r>
            <a:r>
              <a:rPr lang="pt-BR" sz="5400" b="1" dirty="0">
                <a:solidFill>
                  <a:schemeClr val="bg1"/>
                </a:solidFill>
              </a:rPr>
              <a:t>), </a:t>
            </a:r>
          </a:p>
          <a:p>
            <a:r>
              <a:rPr lang="pt-BR" sz="5400" b="1" dirty="0">
                <a:solidFill>
                  <a:schemeClr val="bg1"/>
                </a:solidFill>
              </a:rPr>
              <a:t>c) Com o que vamos alimentar o modelo? (</a:t>
            </a:r>
            <a:r>
              <a:rPr lang="pt-BR" sz="5400" b="1" dirty="0">
                <a:solidFill>
                  <a:srgbClr val="FFC000"/>
                </a:solidFill>
              </a:rPr>
              <a:t>Dados</a:t>
            </a:r>
            <a:r>
              <a:rPr lang="pt-BR" sz="5400" b="1" dirty="0">
                <a:solidFill>
                  <a:schemeClr val="bg1"/>
                </a:solidFill>
              </a:rPr>
              <a:t>) e </a:t>
            </a:r>
          </a:p>
          <a:p>
            <a:r>
              <a:rPr lang="pt-BR" sz="5400" b="1" dirty="0">
                <a:solidFill>
                  <a:schemeClr val="bg1"/>
                </a:solidFill>
              </a:rPr>
              <a:t>d) Quem vai usar e confiar no resultado? (</a:t>
            </a:r>
            <a:r>
              <a:rPr lang="pt-BR" sz="5400" b="1" dirty="0">
                <a:solidFill>
                  <a:srgbClr val="FFC000"/>
                </a:solidFill>
              </a:rPr>
              <a:t>Pessoas</a:t>
            </a:r>
            <a:r>
              <a:rPr lang="pt-BR" sz="5400" b="1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3255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53112B-93D2-F0FD-D9D7-E73C954A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870200"/>
            <a:ext cx="10287000" cy="94167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75E0B51-0380-80B1-80CC-3B3BAA14052E}"/>
              </a:ext>
            </a:extLst>
          </p:cNvPr>
          <p:cNvSpPr txBox="1"/>
          <p:nvPr/>
        </p:nvSpPr>
        <p:spPr>
          <a:xfrm>
            <a:off x="5562600" y="3066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Níveis de maturidade em IA operacional</a:t>
            </a:r>
          </a:p>
        </p:txBody>
      </p:sp>
    </p:spTree>
    <p:extLst>
      <p:ext uri="{BB962C8B-B14F-4D97-AF65-F5344CB8AC3E}">
        <p14:creationId xmlns:p14="http://schemas.microsoft.com/office/powerpoint/2010/main" val="3442522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65B05A9-F7A6-FAF9-E117-C0FCAC492C2B}"/>
              </a:ext>
            </a:extLst>
          </p:cNvPr>
          <p:cNvSpPr txBox="1"/>
          <p:nvPr/>
        </p:nvSpPr>
        <p:spPr>
          <a:xfrm>
            <a:off x="4191000" y="4000500"/>
            <a:ext cx="9602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C000"/>
                </a:solidFill>
              </a:rPr>
              <a:t>Pontos de atenção</a:t>
            </a:r>
          </a:p>
        </p:txBody>
      </p:sp>
    </p:spTree>
    <p:extLst>
      <p:ext uri="{BB962C8B-B14F-4D97-AF65-F5344CB8AC3E}">
        <p14:creationId xmlns:p14="http://schemas.microsoft.com/office/powerpoint/2010/main" val="3991892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C966B04-D2B4-9730-2133-E4B65784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60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9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raia, água, ao ar livre, areia&#10;&#10;Descrição gerada automaticamente">
            <a:extLst>
              <a:ext uri="{FF2B5EF4-FFF2-40B4-BE49-F238E27FC236}">
                <a16:creationId xmlns:a16="http://schemas.microsoft.com/office/drawing/2014/main" id="{B5721C65-0D68-454B-B711-55ED99C09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965200" y="2911078"/>
            <a:ext cx="7937499" cy="44648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EB515F4-B702-F2B0-7C26-D3A0BC6BF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297" y="2911077"/>
            <a:ext cx="7937501" cy="44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8E7F5A6-9B5F-3FF1-2CEC-55A6559A8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Quem sou eu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E895358-44A0-2637-A754-947631F37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283" y="2437750"/>
            <a:ext cx="11858626" cy="4547964"/>
          </a:xfrm>
        </p:spPr>
        <p:txBody>
          <a:bodyPr>
            <a:noAutofit/>
          </a:bodyPr>
          <a:lstStyle/>
          <a:p>
            <a:r>
              <a:rPr lang="pt-BR" sz="2700" b="1" dirty="0" err="1">
                <a:solidFill>
                  <a:schemeClr val="bg1"/>
                </a:solidFill>
              </a:rPr>
              <a:t>Advisor</a:t>
            </a:r>
            <a:r>
              <a:rPr lang="pt-BR" sz="2700" b="1" dirty="0">
                <a:solidFill>
                  <a:schemeClr val="bg1"/>
                </a:solidFill>
              </a:rPr>
              <a:t> em Estratégia de negócios e aplicação de IA</a:t>
            </a:r>
          </a:p>
          <a:p>
            <a:r>
              <a:rPr lang="pt-BR" sz="2700" b="1" dirty="0">
                <a:solidFill>
                  <a:schemeClr val="bg1"/>
                </a:solidFill>
              </a:rPr>
              <a:t>Head </a:t>
            </a:r>
            <a:r>
              <a:rPr lang="pt-BR" sz="2700" b="1" dirty="0" err="1">
                <a:solidFill>
                  <a:schemeClr val="bg1"/>
                </a:solidFill>
              </a:rPr>
              <a:t>of</a:t>
            </a:r>
            <a:r>
              <a:rPr lang="pt-BR" sz="2700" b="1" dirty="0">
                <a:solidFill>
                  <a:schemeClr val="bg1"/>
                </a:solidFill>
              </a:rPr>
              <a:t> AI </a:t>
            </a:r>
            <a:r>
              <a:rPr lang="pt-BR" sz="2700" b="1" dirty="0" err="1">
                <a:solidFill>
                  <a:schemeClr val="bg1"/>
                </a:solidFill>
              </a:rPr>
              <a:t>Strategy</a:t>
            </a:r>
            <a:r>
              <a:rPr lang="pt-BR" sz="2700" b="1" dirty="0">
                <a:solidFill>
                  <a:schemeClr val="bg1"/>
                </a:solidFill>
              </a:rPr>
              <a:t>, The </a:t>
            </a:r>
            <a:r>
              <a:rPr lang="pt-BR" sz="2700" b="1" dirty="0" err="1">
                <a:solidFill>
                  <a:schemeClr val="bg1"/>
                </a:solidFill>
              </a:rPr>
              <a:t>GarageIA</a:t>
            </a:r>
            <a:r>
              <a:rPr lang="pt-BR" sz="2700" b="1" dirty="0">
                <a:solidFill>
                  <a:schemeClr val="bg1"/>
                </a:solidFill>
              </a:rPr>
              <a:t> (</a:t>
            </a:r>
            <a:r>
              <a:rPr lang="pt-BR" sz="2700" b="1" dirty="0" err="1">
                <a:solidFill>
                  <a:schemeClr val="bg1"/>
                </a:solidFill>
              </a:rPr>
              <a:t>Lab</a:t>
            </a:r>
            <a:r>
              <a:rPr lang="pt-BR" sz="2700" b="1" dirty="0">
                <a:solidFill>
                  <a:schemeClr val="bg1"/>
                </a:solidFill>
              </a:rPr>
              <a:t> de R&amp;D)</a:t>
            </a:r>
          </a:p>
          <a:p>
            <a:r>
              <a:rPr lang="pt-BR" sz="2700" dirty="0">
                <a:solidFill>
                  <a:schemeClr val="bg1"/>
                </a:solidFill>
              </a:rPr>
              <a:t>Membro do conselho de inovação de diversas empresas</a:t>
            </a:r>
          </a:p>
          <a:p>
            <a:r>
              <a:rPr lang="pt-BR" sz="2700" dirty="0">
                <a:solidFill>
                  <a:schemeClr val="bg1"/>
                </a:solidFill>
              </a:rPr>
              <a:t>Mentor e investidor em startups</a:t>
            </a:r>
          </a:p>
          <a:p>
            <a:r>
              <a:rPr lang="pt-BR" sz="2700" dirty="0">
                <a:solidFill>
                  <a:schemeClr val="bg1"/>
                </a:solidFill>
              </a:rPr>
              <a:t>Foi diretor de Novas Tecnologias Aplicadas da IBM Brasil</a:t>
            </a:r>
          </a:p>
          <a:p>
            <a:r>
              <a:rPr lang="pt-BR" sz="2700" dirty="0">
                <a:solidFill>
                  <a:schemeClr val="bg1"/>
                </a:solidFill>
              </a:rPr>
              <a:t>Foi líder da prática de IT </a:t>
            </a:r>
            <a:r>
              <a:rPr lang="pt-BR" sz="2700" dirty="0" err="1">
                <a:solidFill>
                  <a:schemeClr val="bg1"/>
                </a:solidFill>
              </a:rPr>
              <a:t>Strategy</a:t>
            </a:r>
            <a:r>
              <a:rPr lang="pt-BR" sz="2700" dirty="0">
                <a:solidFill>
                  <a:schemeClr val="bg1"/>
                </a:solidFill>
              </a:rPr>
              <a:t> da </a:t>
            </a:r>
            <a:r>
              <a:rPr lang="pt-BR" sz="2700" dirty="0" err="1">
                <a:solidFill>
                  <a:schemeClr val="bg1"/>
                </a:solidFill>
              </a:rPr>
              <a:t>PwC</a:t>
            </a:r>
            <a:endParaRPr lang="pt-BR" sz="2700" dirty="0">
              <a:solidFill>
                <a:schemeClr val="bg1"/>
              </a:solidFill>
            </a:endParaRPr>
          </a:p>
          <a:p>
            <a:r>
              <a:rPr lang="pt-BR" sz="2700" dirty="0">
                <a:solidFill>
                  <a:schemeClr val="bg1"/>
                </a:solidFill>
              </a:rPr>
              <a:t>Atuou em Multinacionais como Shell e Chase Manhattan </a:t>
            </a:r>
          </a:p>
          <a:p>
            <a:r>
              <a:rPr lang="pt-BR" sz="2700" dirty="0">
                <a:solidFill>
                  <a:schemeClr val="bg1"/>
                </a:solidFill>
              </a:rPr>
              <a:t>Professor convidado da FDC, PUC-RS, PUC-RJ e Saint Paul Business </a:t>
            </a:r>
            <a:r>
              <a:rPr lang="pt-BR" sz="2700" dirty="0" err="1">
                <a:solidFill>
                  <a:schemeClr val="bg1"/>
                </a:solidFill>
              </a:rPr>
              <a:t>School</a:t>
            </a:r>
            <a:endParaRPr lang="pt-BR" sz="2700" dirty="0">
              <a:solidFill>
                <a:schemeClr val="bg1"/>
              </a:solidFill>
            </a:endParaRPr>
          </a:p>
          <a:p>
            <a:r>
              <a:rPr lang="pt-BR" sz="2700" dirty="0">
                <a:solidFill>
                  <a:schemeClr val="bg1"/>
                </a:solidFill>
              </a:rPr>
              <a:t>Autor de 14 livros</a:t>
            </a:r>
          </a:p>
          <a:p>
            <a:r>
              <a:rPr lang="pt-BR" sz="2700" dirty="0">
                <a:solidFill>
                  <a:schemeClr val="bg1"/>
                </a:solidFill>
              </a:rPr>
              <a:t>Publisher da IA Magazine</a:t>
            </a:r>
          </a:p>
          <a:p>
            <a:r>
              <a:rPr lang="pt-BR" sz="2700" dirty="0">
                <a:solidFill>
                  <a:schemeClr val="bg1"/>
                </a:solidFill>
              </a:rPr>
              <a:t>Top Voice </a:t>
            </a:r>
            <a:r>
              <a:rPr lang="pt-BR" sz="2700" dirty="0" err="1">
                <a:solidFill>
                  <a:schemeClr val="bg1"/>
                </a:solidFill>
              </a:rPr>
              <a:t>Linkedin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</a:p>
          <a:p>
            <a:r>
              <a:rPr lang="pt-BR" dirty="0">
                <a:solidFill>
                  <a:srgbClr val="FFC000"/>
                </a:solidFill>
              </a:rPr>
              <a:t>Primeiro projeto de IA (expert systems): final dos anos 80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947B9B7-477B-A260-CB15-D282625B7F2A}"/>
              </a:ext>
            </a:extLst>
          </p:cNvPr>
          <p:cNvSpPr txBox="1">
            <a:spLocks/>
          </p:cNvSpPr>
          <p:nvPr/>
        </p:nvSpPr>
        <p:spPr>
          <a:xfrm>
            <a:off x="12347592" y="7226044"/>
            <a:ext cx="5208328" cy="957968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dirty="0">
                <a:solidFill>
                  <a:schemeClr val="bg1"/>
                </a:solidFill>
              </a:rPr>
              <a:t>Cezar Taurion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D20496B-FC10-DAD0-7EF4-2BEAF16DD8D4}"/>
              </a:ext>
            </a:extLst>
          </p:cNvPr>
          <p:cNvSpPr txBox="1">
            <a:spLocks/>
          </p:cNvSpPr>
          <p:nvPr/>
        </p:nvSpPr>
        <p:spPr>
          <a:xfrm>
            <a:off x="12052370" y="7395362"/>
            <a:ext cx="5208328" cy="65746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pic>
        <p:nvPicPr>
          <p:cNvPr id="3" name="Imagem 2" descr="Homem de barba e bigode&#10;&#10;Descrição gerada automaticamente">
            <a:extLst>
              <a:ext uri="{FF2B5EF4-FFF2-40B4-BE49-F238E27FC236}">
                <a16:creationId xmlns:a16="http://schemas.microsoft.com/office/drawing/2014/main" id="{B8FBB0CB-9B4A-6558-C077-80C0E10CE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22666"/>
          <a:stretch/>
        </p:blipFill>
        <p:spPr>
          <a:xfrm>
            <a:off x="12472405" y="2031947"/>
            <a:ext cx="4788294" cy="478829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41413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2F0924-533E-56EE-02B5-825F4C75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6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396FFD-DB26-0A1F-4BD5-838B7126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373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2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DB2248-0FFA-B01E-1932-CF4FE1E44C23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408626" y="3595363"/>
            <a:ext cx="10102504" cy="50045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76C5DB3-2461-889B-FD7A-B226BDCA91BF}"/>
              </a:ext>
            </a:extLst>
          </p:cNvPr>
          <p:cNvSpPr txBox="1"/>
          <p:nvPr/>
        </p:nvSpPr>
        <p:spPr>
          <a:xfrm>
            <a:off x="2604053" y="834888"/>
            <a:ext cx="15107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/>
              <a:t>Cuidado com a “Shadow AI”  - (BYOAI)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9FB8940-C067-3B91-998F-0373D267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865" y="0"/>
            <a:ext cx="15528786" cy="10287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22EFB2-2396-F261-CFFF-A438F13FD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92" y="-29827"/>
            <a:ext cx="15417208" cy="12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33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6FAB9D-05EF-C2BB-FFBA-B15E0C5C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" r="1" b="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6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A3A74D9-5005-7455-79F9-E264A058657A}"/>
              </a:ext>
            </a:extLst>
          </p:cNvPr>
          <p:cNvSpPr txBox="1"/>
          <p:nvPr/>
        </p:nvSpPr>
        <p:spPr>
          <a:xfrm>
            <a:off x="1143000" y="3467100"/>
            <a:ext cx="16459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"A IA por si não será um diferencial competitivo. </a:t>
            </a:r>
          </a:p>
          <a:p>
            <a:r>
              <a:rPr lang="pt-BR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 diferencial competitivo será a capacidade de transformar IA em resultado de negócio."</a:t>
            </a:r>
          </a:p>
        </p:txBody>
      </p:sp>
    </p:spTree>
    <p:extLst>
      <p:ext uri="{BB962C8B-B14F-4D97-AF65-F5344CB8AC3E}">
        <p14:creationId xmlns:p14="http://schemas.microsoft.com/office/powerpoint/2010/main" val="4260534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de barba e bigode&#10;&#10;Descrição gerada automaticamente">
            <a:extLst>
              <a:ext uri="{FF2B5EF4-FFF2-40B4-BE49-F238E27FC236}">
                <a16:creationId xmlns:a16="http://schemas.microsoft.com/office/drawing/2014/main" id="{4346A03F-771A-0BEC-419C-9AF29CB1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22666"/>
          <a:stretch/>
        </p:blipFill>
        <p:spPr>
          <a:xfrm>
            <a:off x="6934200" y="3009900"/>
            <a:ext cx="3640070" cy="364007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DF3DB8-DE05-39D1-03A9-9E921BB6E585}"/>
              </a:ext>
            </a:extLst>
          </p:cNvPr>
          <p:cNvSpPr txBox="1"/>
          <p:nvPr/>
        </p:nvSpPr>
        <p:spPr>
          <a:xfrm>
            <a:off x="5775948" y="7734300"/>
            <a:ext cx="6736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pt-BR" sz="3000" dirty="0">
                <a:solidFill>
                  <a:prstClr val="white"/>
                </a:solidFill>
                <a:latin typeface="Calibri" panose="020F0502020204030204"/>
              </a:rPr>
              <a:t>https://www.linkedin.com/in/ctaurion/</a:t>
            </a:r>
          </a:p>
          <a:p>
            <a:pPr algn="ctr" defTabSz="1371600">
              <a:defRPr/>
            </a:pPr>
            <a:r>
              <a:rPr lang="pt-BR" sz="30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endParaRPr lang="pt-BR" sz="30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061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F3A7AB-BB6F-05A4-D4AF-F23088CF3130}"/>
              </a:ext>
            </a:extLst>
          </p:cNvPr>
          <p:cNvSpPr txBox="1"/>
          <p:nvPr/>
        </p:nvSpPr>
        <p:spPr>
          <a:xfrm>
            <a:off x="4694297" y="449580"/>
            <a:ext cx="7056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O que não vamos falar hoje...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581D9C-3E68-C880-5360-E35863703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470660"/>
            <a:ext cx="8709539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4F719A-7729-2BBD-067F-2F0C41F19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536"/>
          <a:stretch>
            <a:fillRect/>
          </a:stretch>
        </p:blipFill>
        <p:spPr>
          <a:xfrm>
            <a:off x="482595" y="482598"/>
            <a:ext cx="8512345" cy="4526107"/>
          </a:xfrm>
          <a:prstGeom prst="rect">
            <a:avLst/>
          </a:prstGeom>
        </p:spPr>
      </p:pic>
      <p:pic>
        <p:nvPicPr>
          <p:cNvPr id="3" name="Imagem 2" descr="Homem em frente a tela de um computador&#10;&#10;O conteúdo gerado por IA pode estar incorreto.">
            <a:extLst>
              <a:ext uri="{FF2B5EF4-FFF2-40B4-BE49-F238E27FC236}">
                <a16:creationId xmlns:a16="http://schemas.microsoft.com/office/drawing/2014/main" id="{282E6A9C-A19F-3121-E203-08D61BFB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6357"/>
          <a:stretch>
            <a:fillRect/>
          </a:stretch>
        </p:blipFill>
        <p:spPr>
          <a:xfrm>
            <a:off x="482595" y="5266279"/>
            <a:ext cx="8512345" cy="4184931"/>
          </a:xfrm>
          <a:prstGeom prst="rect">
            <a:avLst/>
          </a:prstGeom>
        </p:spPr>
      </p:pic>
      <p:pic>
        <p:nvPicPr>
          <p:cNvPr id="2" name="Imagem 1" descr="Homem com óculos de grau&#10;&#10;O conteúdo gerado por IA pode estar incorreto.">
            <a:extLst>
              <a:ext uri="{FF2B5EF4-FFF2-40B4-BE49-F238E27FC236}">
                <a16:creationId xmlns:a16="http://schemas.microsoft.com/office/drawing/2014/main" id="{218F9407-C4BD-6D8C-A0B2-A88515B8D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86"/>
          <a:stretch>
            <a:fillRect/>
          </a:stretch>
        </p:blipFill>
        <p:spPr>
          <a:xfrm>
            <a:off x="9293059" y="482599"/>
            <a:ext cx="8512346" cy="89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8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D9D21F-70D8-C040-BFD3-2F4770D6B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33" y="0"/>
            <a:ext cx="156159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527BD92-A9FE-9933-325F-D3966551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7902" cy="1028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B3BCA7-B332-9220-676A-9D5D61434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40EFE0-AA35-DA63-6568-E49E46C35CF7}"/>
              </a:ext>
            </a:extLst>
          </p:cNvPr>
          <p:cNvSpPr txBox="1"/>
          <p:nvPr/>
        </p:nvSpPr>
        <p:spPr>
          <a:xfrm>
            <a:off x="412325" y="3547976"/>
            <a:ext cx="7197842" cy="301838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IA é, </a:t>
            </a:r>
            <a:r>
              <a:rPr lang="en-US" sz="6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acima</a:t>
            </a: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tudo</a:t>
            </a: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matemática</a:t>
            </a: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825866-664B-C8EE-C23F-C1343A388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65" y="0"/>
            <a:ext cx="10114335" cy="101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895977-7129-6577-EFB1-CC5C70F7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-6505"/>
            <a:ext cx="10287000" cy="10287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6460B4D-20F3-BBA0-16CB-22B6481647C2}"/>
              </a:ext>
            </a:extLst>
          </p:cNvPr>
          <p:cNvSpPr txBox="1"/>
          <p:nvPr/>
        </p:nvSpPr>
        <p:spPr>
          <a:xfrm rot="20998762">
            <a:off x="2782615" y="4479963"/>
            <a:ext cx="1273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Não existe Inteligência em Inteligência Artificial</a:t>
            </a:r>
          </a:p>
        </p:txBody>
      </p:sp>
    </p:spTree>
    <p:extLst>
      <p:ext uri="{BB962C8B-B14F-4D97-AF65-F5344CB8AC3E}">
        <p14:creationId xmlns:p14="http://schemas.microsoft.com/office/powerpoint/2010/main" val="69762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425</Words>
  <Application>Microsoft Office PowerPoint</Application>
  <PresentationFormat>Personalizar</PresentationFormat>
  <Paragraphs>54</Paragraphs>
  <Slides>35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Calibri</vt:lpstr>
      <vt:lpstr>Aptos</vt:lpstr>
      <vt:lpstr>Arial</vt:lpstr>
      <vt:lpstr>Montserrat SemiBold</vt:lpstr>
      <vt:lpstr>Montserrat</vt:lpstr>
      <vt:lpstr>Office Theme</vt:lpstr>
      <vt:lpstr>1_Office Theme</vt:lpstr>
      <vt:lpstr>Apresentação do PowerPoint</vt:lpstr>
      <vt:lpstr>Apresentação do PowerPoint</vt:lpstr>
      <vt:lpstr>Quem sou eu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Summit 2025 - PPT Base</dc:title>
  <dc:creator>Cezar Taurion Chede</dc:creator>
  <cp:lastModifiedBy>Victor Carvalhais</cp:lastModifiedBy>
  <cp:revision>129</cp:revision>
  <dcterms:created xsi:type="dcterms:W3CDTF">2006-08-16T00:00:00Z</dcterms:created>
  <dcterms:modified xsi:type="dcterms:W3CDTF">2026-06-26T12:08:20Z</dcterms:modified>
  <dc:identifier>DAGue9EkSys</dc:identifier>
</cp:coreProperties>
</file>